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1"/>
  </p:notesMasterIdLst>
  <p:sldIdLst>
    <p:sldId id="256" r:id="rId2"/>
    <p:sldId id="257" r:id="rId3"/>
    <p:sldId id="258" r:id="rId4"/>
    <p:sldId id="259" r:id="rId5"/>
    <p:sldId id="278" r:id="rId6"/>
    <p:sldId id="275" r:id="rId7"/>
    <p:sldId id="272" r:id="rId8"/>
    <p:sldId id="261" r:id="rId9"/>
    <p:sldId id="262" r:id="rId10"/>
    <p:sldId id="263" r:id="rId11"/>
    <p:sldId id="266" r:id="rId12"/>
    <p:sldId id="268" r:id="rId13"/>
    <p:sldId id="269" r:id="rId14"/>
    <p:sldId id="270" r:id="rId15"/>
    <p:sldId id="286" r:id="rId16"/>
    <p:sldId id="287" r:id="rId17"/>
    <p:sldId id="288" r:id="rId18"/>
    <p:sldId id="274" r:id="rId19"/>
    <p:sldId id="290" r:id="rId20"/>
    <p:sldId id="276" r:id="rId21"/>
    <p:sldId id="281" r:id="rId22"/>
    <p:sldId id="282" r:id="rId23"/>
    <p:sldId id="283" r:id="rId24"/>
    <p:sldId id="284" r:id="rId25"/>
    <p:sldId id="291" r:id="rId26"/>
    <p:sldId id="271" r:id="rId27"/>
    <p:sldId id="279" r:id="rId28"/>
    <p:sldId id="277" r:id="rId29"/>
    <p:sldId id="260"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8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134FF0-74E3-41C6-AE70-D5A8ACEDFF9E}" type="doc">
      <dgm:prSet loTypeId="urn:microsoft.com/office/officeart/2005/8/layout/cycle3" loCatId="cycle" qsTypeId="urn:microsoft.com/office/officeart/2005/8/quickstyle/simple1" qsCatId="simple" csTypeId="urn:microsoft.com/office/officeart/2005/8/colors/colorful1" csCatId="colorful" phldr="1"/>
      <dgm:spPr/>
      <dgm:t>
        <a:bodyPr/>
        <a:lstStyle/>
        <a:p>
          <a:endParaRPr lang="ru-RU"/>
        </a:p>
      </dgm:t>
    </dgm:pt>
    <dgm:pt modelId="{4E2BC170-6C89-4123-8917-57060BA1E1C0}">
      <dgm:prSet phldrT="[Текст]" custT="1"/>
      <dgm:spPr/>
      <dgm:t>
        <a:bodyPr/>
        <a:lstStyle/>
        <a:p>
          <a:r>
            <a:rPr lang="tg-Cyrl-TJ" sz="1600" dirty="0" smtClean="0">
              <a:latin typeface="Times New Roman Tj" panose="02020603050405020304" pitchFamily="18" charset="-52"/>
            </a:rPr>
            <a:t>Саҳмгузорӣ ҷиҳати таҳияи БРН</a:t>
          </a:r>
          <a:endParaRPr lang="ru-RU" sz="1600" dirty="0">
            <a:latin typeface="Times New Roman Tj" panose="02020603050405020304" pitchFamily="18" charset="-52"/>
          </a:endParaRPr>
        </a:p>
      </dgm:t>
    </dgm:pt>
    <dgm:pt modelId="{D9F1D14A-3FCF-4BB9-9480-6621C7A761D3}" type="parTrans" cxnId="{B952987A-56E6-49E2-A6AA-7985EA01EC50}">
      <dgm:prSet/>
      <dgm:spPr/>
      <dgm:t>
        <a:bodyPr/>
        <a:lstStyle/>
        <a:p>
          <a:endParaRPr lang="ru-RU"/>
        </a:p>
      </dgm:t>
    </dgm:pt>
    <dgm:pt modelId="{9419FAB3-0403-4A7D-BD1C-EBF0FF2BEEA1}" type="sibTrans" cxnId="{B952987A-56E6-49E2-A6AA-7985EA01EC50}">
      <dgm:prSet/>
      <dgm:spPr/>
      <dgm:t>
        <a:bodyPr/>
        <a:lstStyle/>
        <a:p>
          <a:endParaRPr lang="ru-RU"/>
        </a:p>
      </dgm:t>
    </dgm:pt>
    <dgm:pt modelId="{ED7EC16A-F812-4AFB-861E-559B161FDEF5}">
      <dgm:prSet phldrT="[Текст]" custT="1"/>
      <dgm:spPr/>
      <dgm:t>
        <a:bodyPr/>
        <a:lstStyle/>
        <a:p>
          <a:r>
            <a:rPr lang="tg-Cyrl-TJ" sz="1600" dirty="0" smtClean="0">
              <a:solidFill>
                <a:srgbClr val="002060"/>
              </a:solidFill>
              <a:latin typeface="Times New Roman Tj" panose="02020603050405020304" pitchFamily="18" charset="-52"/>
            </a:rPr>
            <a:t>Гузоштани ҳадаф ва вазифаи БР</a:t>
          </a:r>
          <a:endParaRPr lang="ru-RU" sz="1600" dirty="0">
            <a:solidFill>
              <a:srgbClr val="002060"/>
            </a:solidFill>
            <a:latin typeface="Times New Roman Tj" panose="02020603050405020304" pitchFamily="18" charset="-52"/>
          </a:endParaRPr>
        </a:p>
      </dgm:t>
    </dgm:pt>
    <dgm:pt modelId="{9D20C6F1-9922-49D0-9847-620797913FB7}" type="parTrans" cxnId="{15F55204-CB7E-4257-8C94-A8A72F8D010B}">
      <dgm:prSet/>
      <dgm:spPr/>
      <dgm:t>
        <a:bodyPr/>
        <a:lstStyle/>
        <a:p>
          <a:endParaRPr lang="ru-RU"/>
        </a:p>
      </dgm:t>
    </dgm:pt>
    <dgm:pt modelId="{AD4AA052-1923-4086-A213-E65D3D1A3F81}" type="sibTrans" cxnId="{15F55204-CB7E-4257-8C94-A8A72F8D010B}">
      <dgm:prSet/>
      <dgm:spPr/>
      <dgm:t>
        <a:bodyPr/>
        <a:lstStyle/>
        <a:p>
          <a:endParaRPr lang="ru-RU"/>
        </a:p>
      </dgm:t>
    </dgm:pt>
    <dgm:pt modelId="{2ECA059A-F45E-4773-A6A5-BBDC10DEA6C7}">
      <dgm:prSet phldrT="[Текст]" custT="1"/>
      <dgm:spPr/>
      <dgm:t>
        <a:bodyPr/>
        <a:lstStyle/>
        <a:p>
          <a:r>
            <a:rPr lang="tg-Cyrl-TJ" sz="1400" dirty="0" smtClean="0">
              <a:solidFill>
                <a:srgbClr val="002060"/>
              </a:solidFill>
              <a:latin typeface="Times New Roman Tj" panose="02020603050405020304" pitchFamily="18" charset="-52"/>
            </a:rPr>
            <a:t>Муайян намудани захираҳо ва сарчашмаҳои маблағгузорӣ</a:t>
          </a:r>
          <a:endParaRPr lang="ru-RU" sz="1400" dirty="0">
            <a:solidFill>
              <a:srgbClr val="002060"/>
            </a:solidFill>
            <a:latin typeface="Times New Roman Tj" panose="02020603050405020304" pitchFamily="18" charset="-52"/>
          </a:endParaRPr>
        </a:p>
      </dgm:t>
    </dgm:pt>
    <dgm:pt modelId="{25EA98B7-A0A4-4D2A-95A7-82410DB39E26}" type="parTrans" cxnId="{CE23DF8D-83F2-4ECE-AF9B-281C30CDE7D6}">
      <dgm:prSet/>
      <dgm:spPr/>
      <dgm:t>
        <a:bodyPr/>
        <a:lstStyle/>
        <a:p>
          <a:endParaRPr lang="ru-RU"/>
        </a:p>
      </dgm:t>
    </dgm:pt>
    <dgm:pt modelId="{10E52D74-8AC7-4E0A-8C75-E529DE830232}" type="sibTrans" cxnId="{CE23DF8D-83F2-4ECE-AF9B-281C30CDE7D6}">
      <dgm:prSet/>
      <dgm:spPr/>
      <dgm:t>
        <a:bodyPr/>
        <a:lstStyle/>
        <a:p>
          <a:endParaRPr lang="ru-RU"/>
        </a:p>
      </dgm:t>
    </dgm:pt>
    <dgm:pt modelId="{CCF7B13C-1F78-4DE2-9272-565D5734DC87}">
      <dgm:prSet phldrT="[Текст]" custT="1"/>
      <dgm:spPr/>
      <dgm:t>
        <a:bodyPr/>
        <a:lstStyle/>
        <a:p>
          <a:r>
            <a:rPr lang="tg-Cyrl-TJ" sz="1600" dirty="0" smtClean="0">
              <a:solidFill>
                <a:srgbClr val="002060"/>
              </a:solidFill>
              <a:latin typeface="Times New Roman Tj" panose="02020603050405020304" pitchFamily="18" charset="-52"/>
            </a:rPr>
            <a:t>Татбиқи БРН (мониторинг)</a:t>
          </a:r>
          <a:endParaRPr lang="ru-RU" sz="1600" dirty="0">
            <a:solidFill>
              <a:srgbClr val="002060"/>
            </a:solidFill>
            <a:latin typeface="Times New Roman Tj" panose="02020603050405020304" pitchFamily="18" charset="-52"/>
          </a:endParaRPr>
        </a:p>
      </dgm:t>
    </dgm:pt>
    <dgm:pt modelId="{889BFC68-2D14-4442-82C9-784DABDFABAD}" type="parTrans" cxnId="{D6F06EA1-556C-4151-A69C-F4787396D9A7}">
      <dgm:prSet/>
      <dgm:spPr/>
      <dgm:t>
        <a:bodyPr/>
        <a:lstStyle/>
        <a:p>
          <a:endParaRPr lang="ru-RU"/>
        </a:p>
      </dgm:t>
    </dgm:pt>
    <dgm:pt modelId="{8FCA2077-B369-4A9E-87DF-29482E84802D}" type="sibTrans" cxnId="{D6F06EA1-556C-4151-A69C-F4787396D9A7}">
      <dgm:prSet/>
      <dgm:spPr/>
      <dgm:t>
        <a:bodyPr/>
        <a:lstStyle/>
        <a:p>
          <a:endParaRPr lang="ru-RU"/>
        </a:p>
      </dgm:t>
    </dgm:pt>
    <dgm:pt modelId="{D2940F1D-2A7B-4FED-AD9B-A618F42225D2}">
      <dgm:prSet phldrT="[Текст]" custT="1"/>
      <dgm:spPr/>
      <dgm:t>
        <a:bodyPr/>
        <a:lstStyle/>
        <a:p>
          <a:r>
            <a:rPr lang="tg-Cyrl-TJ" sz="1200" dirty="0" smtClean="0">
              <a:latin typeface="Times New Roman Tj" panose="02020603050405020304" pitchFamily="18" charset="-52"/>
            </a:rPr>
            <a:t>Арзёбии БРН Арзёбӣ (Аҳамият, самараноки, маҳсулноки, устуворӣ ва таъсир)</a:t>
          </a:r>
          <a:endParaRPr lang="ru-RU" sz="1200" dirty="0">
            <a:latin typeface="Times New Roman Tj" panose="02020603050405020304" pitchFamily="18" charset="-52"/>
          </a:endParaRPr>
        </a:p>
      </dgm:t>
    </dgm:pt>
    <dgm:pt modelId="{CB2761DF-9BBB-4919-A4D3-0F68CFB75C2F}" type="parTrans" cxnId="{E282B893-9E40-4DB8-BAB1-9CC8201C2BF9}">
      <dgm:prSet/>
      <dgm:spPr/>
      <dgm:t>
        <a:bodyPr/>
        <a:lstStyle/>
        <a:p>
          <a:endParaRPr lang="ru-RU"/>
        </a:p>
      </dgm:t>
    </dgm:pt>
    <dgm:pt modelId="{F53E19A3-628E-4921-82A9-79F576347B9B}" type="sibTrans" cxnId="{E282B893-9E40-4DB8-BAB1-9CC8201C2BF9}">
      <dgm:prSet/>
      <dgm:spPr/>
      <dgm:t>
        <a:bodyPr/>
        <a:lstStyle/>
        <a:p>
          <a:endParaRPr lang="ru-RU"/>
        </a:p>
      </dgm:t>
    </dgm:pt>
    <dgm:pt modelId="{2E1F978C-A94B-45F3-A3F9-D242F173D00A}">
      <dgm:prSet phldrT="[Текст]" custT="1"/>
      <dgm:spPr/>
      <dgm:t>
        <a:bodyPr/>
        <a:lstStyle/>
        <a:p>
          <a:r>
            <a:rPr lang="ru-RU" sz="1600" dirty="0" err="1" smtClean="0">
              <a:solidFill>
                <a:srgbClr val="002060"/>
              </a:solidFill>
              <a:latin typeface="Times New Roman Tj" panose="02020603050405020304" pitchFamily="18" charset="-52"/>
            </a:rPr>
            <a:t>Таҳлили</a:t>
          </a:r>
          <a:r>
            <a:rPr lang="ru-RU" sz="1600" dirty="0" smtClean="0">
              <a:solidFill>
                <a:srgbClr val="002060"/>
              </a:solidFill>
              <a:latin typeface="Times New Roman Tj" panose="02020603050405020304" pitchFamily="18" charset="-52"/>
            </a:rPr>
            <a:t> </a:t>
          </a:r>
          <a:r>
            <a:rPr lang="ru-RU" sz="1600" dirty="0" err="1" smtClean="0">
              <a:solidFill>
                <a:srgbClr val="002060"/>
              </a:solidFill>
              <a:latin typeface="Times New Roman Tj" panose="02020603050405020304" pitchFamily="18" charset="-52"/>
            </a:rPr>
            <a:t>вазъият</a:t>
          </a:r>
          <a:r>
            <a:rPr lang="ru-RU" sz="1600" dirty="0" smtClean="0">
              <a:solidFill>
                <a:srgbClr val="002060"/>
              </a:solidFill>
              <a:latin typeface="Times New Roman Tj" panose="02020603050405020304" pitchFamily="18" charset="-52"/>
            </a:rPr>
            <a:t> </a:t>
          </a:r>
          <a:r>
            <a:rPr lang="ru-RU" sz="1600" dirty="0" err="1" smtClean="0">
              <a:solidFill>
                <a:srgbClr val="002060"/>
              </a:solidFill>
              <a:latin typeface="Times New Roman Tj" panose="02020603050405020304" pitchFamily="18" charset="-52"/>
            </a:rPr>
            <a:t>ва</a:t>
          </a:r>
          <a:r>
            <a:rPr lang="ru-RU" sz="1600" dirty="0" smtClean="0">
              <a:solidFill>
                <a:srgbClr val="002060"/>
              </a:solidFill>
              <a:latin typeface="Times New Roman Tj" panose="02020603050405020304" pitchFamily="18" charset="-52"/>
            </a:rPr>
            <a:t> </a:t>
          </a:r>
          <a:r>
            <a:rPr lang="ru-RU" sz="1600" dirty="0" err="1" smtClean="0">
              <a:solidFill>
                <a:srgbClr val="002060"/>
              </a:solidFill>
              <a:latin typeface="Times New Roman Tj" panose="02020603050405020304" pitchFamily="18" charset="-52"/>
            </a:rPr>
            <a:t>тартиб</a:t>
          </a:r>
          <a:r>
            <a:rPr lang="ru-RU" sz="1600" dirty="0" smtClean="0">
              <a:solidFill>
                <a:srgbClr val="002060"/>
              </a:solidFill>
              <a:latin typeface="Times New Roman Tj" panose="02020603050405020304" pitchFamily="18" charset="-52"/>
            </a:rPr>
            <a:t> </a:t>
          </a:r>
          <a:r>
            <a:rPr lang="ru-RU" sz="1600" dirty="0" err="1" smtClean="0">
              <a:solidFill>
                <a:srgbClr val="002060"/>
              </a:solidFill>
              <a:latin typeface="Times New Roman Tj" panose="02020603050405020304" pitchFamily="18" charset="-52"/>
            </a:rPr>
            <a:t>додани</a:t>
          </a:r>
          <a:r>
            <a:rPr lang="ru-RU" sz="1600" dirty="0" smtClean="0">
              <a:solidFill>
                <a:srgbClr val="002060"/>
              </a:solidFill>
              <a:latin typeface="Times New Roman Tj" panose="02020603050405020304" pitchFamily="18" charset="-52"/>
            </a:rPr>
            <a:t> </a:t>
          </a:r>
          <a:r>
            <a:rPr lang="ru-RU" sz="1600" dirty="0" err="1" smtClean="0">
              <a:solidFill>
                <a:srgbClr val="002060"/>
              </a:solidFill>
              <a:latin typeface="Times New Roman Tj" panose="02020603050405020304" pitchFamily="18" charset="-52"/>
            </a:rPr>
            <a:t>биниш</a:t>
          </a:r>
          <a:r>
            <a:rPr lang="ru-RU" sz="1600" dirty="0" smtClean="0">
              <a:latin typeface="Times New Roman Tj" panose="02020603050405020304" pitchFamily="18" charset="-52"/>
            </a:rPr>
            <a:t>. </a:t>
          </a:r>
          <a:endParaRPr lang="ru-RU" sz="1600" dirty="0">
            <a:latin typeface="Times New Roman Tj" panose="02020603050405020304" pitchFamily="18" charset="-52"/>
          </a:endParaRPr>
        </a:p>
      </dgm:t>
    </dgm:pt>
    <dgm:pt modelId="{297B663C-F165-4F31-AE9C-939ACAAF24A8}" type="parTrans" cxnId="{89CEBA3D-FFFF-4520-96A2-B033E7C1F385}">
      <dgm:prSet/>
      <dgm:spPr/>
      <dgm:t>
        <a:bodyPr/>
        <a:lstStyle/>
        <a:p>
          <a:endParaRPr lang="ru-RU"/>
        </a:p>
      </dgm:t>
    </dgm:pt>
    <dgm:pt modelId="{3435CCE7-94D7-4C23-BA5E-65ACFE78F802}" type="sibTrans" cxnId="{89CEBA3D-FFFF-4520-96A2-B033E7C1F385}">
      <dgm:prSet/>
      <dgm:spPr/>
      <dgm:t>
        <a:bodyPr/>
        <a:lstStyle/>
        <a:p>
          <a:endParaRPr lang="ru-RU"/>
        </a:p>
      </dgm:t>
    </dgm:pt>
    <dgm:pt modelId="{1B95B467-7CFF-42AE-9147-C2520935030C}" type="pres">
      <dgm:prSet presAssocID="{63134FF0-74E3-41C6-AE70-D5A8ACEDFF9E}" presName="Name0" presStyleCnt="0">
        <dgm:presLayoutVars>
          <dgm:dir/>
          <dgm:resizeHandles val="exact"/>
        </dgm:presLayoutVars>
      </dgm:prSet>
      <dgm:spPr/>
      <dgm:t>
        <a:bodyPr/>
        <a:lstStyle/>
        <a:p>
          <a:endParaRPr lang="ru-RU"/>
        </a:p>
      </dgm:t>
    </dgm:pt>
    <dgm:pt modelId="{B114D9E5-E993-4595-A19D-6D9501B6D9C1}" type="pres">
      <dgm:prSet presAssocID="{63134FF0-74E3-41C6-AE70-D5A8ACEDFF9E}" presName="cycle" presStyleCnt="0"/>
      <dgm:spPr/>
    </dgm:pt>
    <dgm:pt modelId="{4C6FB6D1-B06E-4F64-A0A5-1C284F5C1176}" type="pres">
      <dgm:prSet presAssocID="{4E2BC170-6C89-4123-8917-57060BA1E1C0}" presName="nodeFirstNode" presStyleLbl="node1" presStyleIdx="0" presStyleCnt="6">
        <dgm:presLayoutVars>
          <dgm:bulletEnabled val="1"/>
        </dgm:presLayoutVars>
      </dgm:prSet>
      <dgm:spPr/>
      <dgm:t>
        <a:bodyPr/>
        <a:lstStyle/>
        <a:p>
          <a:endParaRPr lang="ru-RU"/>
        </a:p>
      </dgm:t>
    </dgm:pt>
    <dgm:pt modelId="{D333612C-130C-4FF7-AE06-7D1832BC06E8}" type="pres">
      <dgm:prSet presAssocID="{9419FAB3-0403-4A7D-BD1C-EBF0FF2BEEA1}" presName="sibTransFirstNode" presStyleLbl="bgShp" presStyleIdx="0" presStyleCnt="1"/>
      <dgm:spPr/>
      <dgm:t>
        <a:bodyPr/>
        <a:lstStyle/>
        <a:p>
          <a:endParaRPr lang="ru-RU"/>
        </a:p>
      </dgm:t>
    </dgm:pt>
    <dgm:pt modelId="{A80FA560-67E2-4972-AA4F-6D7D963EFFE6}" type="pres">
      <dgm:prSet presAssocID="{2E1F978C-A94B-45F3-A3F9-D242F173D00A}" presName="nodeFollowingNodes" presStyleLbl="node1" presStyleIdx="1" presStyleCnt="6">
        <dgm:presLayoutVars>
          <dgm:bulletEnabled val="1"/>
        </dgm:presLayoutVars>
      </dgm:prSet>
      <dgm:spPr/>
      <dgm:t>
        <a:bodyPr/>
        <a:lstStyle/>
        <a:p>
          <a:endParaRPr lang="ru-RU"/>
        </a:p>
      </dgm:t>
    </dgm:pt>
    <dgm:pt modelId="{333AF6C8-A444-4418-B229-72607F3572F6}" type="pres">
      <dgm:prSet presAssocID="{ED7EC16A-F812-4AFB-861E-559B161FDEF5}" presName="nodeFollowingNodes" presStyleLbl="node1" presStyleIdx="2" presStyleCnt="6">
        <dgm:presLayoutVars>
          <dgm:bulletEnabled val="1"/>
        </dgm:presLayoutVars>
      </dgm:prSet>
      <dgm:spPr/>
      <dgm:t>
        <a:bodyPr/>
        <a:lstStyle/>
        <a:p>
          <a:endParaRPr lang="ru-RU"/>
        </a:p>
      </dgm:t>
    </dgm:pt>
    <dgm:pt modelId="{B5F245E9-F567-4046-A5C9-7AA05DE78160}" type="pres">
      <dgm:prSet presAssocID="{2ECA059A-F45E-4773-A6A5-BBDC10DEA6C7}" presName="nodeFollowingNodes" presStyleLbl="node1" presStyleIdx="3" presStyleCnt="6">
        <dgm:presLayoutVars>
          <dgm:bulletEnabled val="1"/>
        </dgm:presLayoutVars>
      </dgm:prSet>
      <dgm:spPr/>
      <dgm:t>
        <a:bodyPr/>
        <a:lstStyle/>
        <a:p>
          <a:endParaRPr lang="ru-RU"/>
        </a:p>
      </dgm:t>
    </dgm:pt>
    <dgm:pt modelId="{E6D19E52-0576-4BB8-99BC-6BF06ED2CD73}" type="pres">
      <dgm:prSet presAssocID="{CCF7B13C-1F78-4DE2-9272-565D5734DC87}" presName="nodeFollowingNodes" presStyleLbl="node1" presStyleIdx="4" presStyleCnt="6">
        <dgm:presLayoutVars>
          <dgm:bulletEnabled val="1"/>
        </dgm:presLayoutVars>
      </dgm:prSet>
      <dgm:spPr/>
      <dgm:t>
        <a:bodyPr/>
        <a:lstStyle/>
        <a:p>
          <a:endParaRPr lang="ru-RU"/>
        </a:p>
      </dgm:t>
    </dgm:pt>
    <dgm:pt modelId="{4A4B6521-FB8F-4294-A298-AEAFC842BAAF}" type="pres">
      <dgm:prSet presAssocID="{D2940F1D-2A7B-4FED-AD9B-A618F42225D2}" presName="nodeFollowingNodes" presStyleLbl="node1" presStyleIdx="5" presStyleCnt="6">
        <dgm:presLayoutVars>
          <dgm:bulletEnabled val="1"/>
        </dgm:presLayoutVars>
      </dgm:prSet>
      <dgm:spPr/>
      <dgm:t>
        <a:bodyPr/>
        <a:lstStyle/>
        <a:p>
          <a:endParaRPr lang="ru-RU"/>
        </a:p>
      </dgm:t>
    </dgm:pt>
  </dgm:ptLst>
  <dgm:cxnLst>
    <dgm:cxn modelId="{89CEBA3D-FFFF-4520-96A2-B033E7C1F385}" srcId="{63134FF0-74E3-41C6-AE70-D5A8ACEDFF9E}" destId="{2E1F978C-A94B-45F3-A3F9-D242F173D00A}" srcOrd="1" destOrd="0" parTransId="{297B663C-F165-4F31-AE9C-939ACAAF24A8}" sibTransId="{3435CCE7-94D7-4C23-BA5E-65ACFE78F802}"/>
    <dgm:cxn modelId="{4DFEC3A4-85E6-4567-AA25-FAA347BFFB9E}" type="presOf" srcId="{63134FF0-74E3-41C6-AE70-D5A8ACEDFF9E}" destId="{1B95B467-7CFF-42AE-9147-C2520935030C}" srcOrd="0" destOrd="0" presId="urn:microsoft.com/office/officeart/2005/8/layout/cycle3"/>
    <dgm:cxn modelId="{4D0C16C0-BACF-4A90-B511-C13A7198B197}" type="presOf" srcId="{2ECA059A-F45E-4773-A6A5-BBDC10DEA6C7}" destId="{B5F245E9-F567-4046-A5C9-7AA05DE78160}" srcOrd="0" destOrd="0" presId="urn:microsoft.com/office/officeart/2005/8/layout/cycle3"/>
    <dgm:cxn modelId="{81F9F024-25F6-4D64-995C-1498ABD79BB3}" type="presOf" srcId="{4E2BC170-6C89-4123-8917-57060BA1E1C0}" destId="{4C6FB6D1-B06E-4F64-A0A5-1C284F5C1176}" srcOrd="0" destOrd="0" presId="urn:microsoft.com/office/officeart/2005/8/layout/cycle3"/>
    <dgm:cxn modelId="{72A5F79D-260A-42D3-B85C-167D157F0E91}" type="presOf" srcId="{D2940F1D-2A7B-4FED-AD9B-A618F42225D2}" destId="{4A4B6521-FB8F-4294-A298-AEAFC842BAAF}" srcOrd="0" destOrd="0" presId="urn:microsoft.com/office/officeart/2005/8/layout/cycle3"/>
    <dgm:cxn modelId="{B952987A-56E6-49E2-A6AA-7985EA01EC50}" srcId="{63134FF0-74E3-41C6-AE70-D5A8ACEDFF9E}" destId="{4E2BC170-6C89-4123-8917-57060BA1E1C0}" srcOrd="0" destOrd="0" parTransId="{D9F1D14A-3FCF-4BB9-9480-6621C7A761D3}" sibTransId="{9419FAB3-0403-4A7D-BD1C-EBF0FF2BEEA1}"/>
    <dgm:cxn modelId="{694529D6-6836-4500-91C6-7094FB78F64A}" type="presOf" srcId="{2E1F978C-A94B-45F3-A3F9-D242F173D00A}" destId="{A80FA560-67E2-4972-AA4F-6D7D963EFFE6}" srcOrd="0" destOrd="0" presId="urn:microsoft.com/office/officeart/2005/8/layout/cycle3"/>
    <dgm:cxn modelId="{9E01D905-AD14-458C-ADC0-9B4590F4DC0E}" type="presOf" srcId="{ED7EC16A-F812-4AFB-861E-559B161FDEF5}" destId="{333AF6C8-A444-4418-B229-72607F3572F6}" srcOrd="0" destOrd="0" presId="urn:microsoft.com/office/officeart/2005/8/layout/cycle3"/>
    <dgm:cxn modelId="{D6F06EA1-556C-4151-A69C-F4787396D9A7}" srcId="{63134FF0-74E3-41C6-AE70-D5A8ACEDFF9E}" destId="{CCF7B13C-1F78-4DE2-9272-565D5734DC87}" srcOrd="4" destOrd="0" parTransId="{889BFC68-2D14-4442-82C9-784DABDFABAD}" sibTransId="{8FCA2077-B369-4A9E-87DF-29482E84802D}"/>
    <dgm:cxn modelId="{E282B893-9E40-4DB8-BAB1-9CC8201C2BF9}" srcId="{63134FF0-74E3-41C6-AE70-D5A8ACEDFF9E}" destId="{D2940F1D-2A7B-4FED-AD9B-A618F42225D2}" srcOrd="5" destOrd="0" parTransId="{CB2761DF-9BBB-4919-A4D3-0F68CFB75C2F}" sibTransId="{F53E19A3-628E-4921-82A9-79F576347B9B}"/>
    <dgm:cxn modelId="{8B3425B3-C51A-4F0E-8166-A0D2C4E7A0A2}" type="presOf" srcId="{9419FAB3-0403-4A7D-BD1C-EBF0FF2BEEA1}" destId="{D333612C-130C-4FF7-AE06-7D1832BC06E8}" srcOrd="0" destOrd="0" presId="urn:microsoft.com/office/officeart/2005/8/layout/cycle3"/>
    <dgm:cxn modelId="{15F55204-CB7E-4257-8C94-A8A72F8D010B}" srcId="{63134FF0-74E3-41C6-AE70-D5A8ACEDFF9E}" destId="{ED7EC16A-F812-4AFB-861E-559B161FDEF5}" srcOrd="2" destOrd="0" parTransId="{9D20C6F1-9922-49D0-9847-620797913FB7}" sibTransId="{AD4AA052-1923-4086-A213-E65D3D1A3F81}"/>
    <dgm:cxn modelId="{CE23DF8D-83F2-4ECE-AF9B-281C30CDE7D6}" srcId="{63134FF0-74E3-41C6-AE70-D5A8ACEDFF9E}" destId="{2ECA059A-F45E-4773-A6A5-BBDC10DEA6C7}" srcOrd="3" destOrd="0" parTransId="{25EA98B7-A0A4-4D2A-95A7-82410DB39E26}" sibTransId="{10E52D74-8AC7-4E0A-8C75-E529DE830232}"/>
    <dgm:cxn modelId="{BCD9FB2A-80AF-478E-94DC-8E2559D5F071}" type="presOf" srcId="{CCF7B13C-1F78-4DE2-9272-565D5734DC87}" destId="{E6D19E52-0576-4BB8-99BC-6BF06ED2CD73}" srcOrd="0" destOrd="0" presId="urn:microsoft.com/office/officeart/2005/8/layout/cycle3"/>
    <dgm:cxn modelId="{01A0BE2A-10A6-40B1-8F69-7A675443E9B8}" type="presParOf" srcId="{1B95B467-7CFF-42AE-9147-C2520935030C}" destId="{B114D9E5-E993-4595-A19D-6D9501B6D9C1}" srcOrd="0" destOrd="0" presId="urn:microsoft.com/office/officeart/2005/8/layout/cycle3"/>
    <dgm:cxn modelId="{2D51F327-B1A7-418F-A8B9-5CDEFBDE039D}" type="presParOf" srcId="{B114D9E5-E993-4595-A19D-6D9501B6D9C1}" destId="{4C6FB6D1-B06E-4F64-A0A5-1C284F5C1176}" srcOrd="0" destOrd="0" presId="urn:microsoft.com/office/officeart/2005/8/layout/cycle3"/>
    <dgm:cxn modelId="{33372F95-5F09-4753-9F0E-E7383A0667C4}" type="presParOf" srcId="{B114D9E5-E993-4595-A19D-6D9501B6D9C1}" destId="{D333612C-130C-4FF7-AE06-7D1832BC06E8}" srcOrd="1" destOrd="0" presId="urn:microsoft.com/office/officeart/2005/8/layout/cycle3"/>
    <dgm:cxn modelId="{41CD18DE-D088-460C-88AE-BFC372F04343}" type="presParOf" srcId="{B114D9E5-E993-4595-A19D-6D9501B6D9C1}" destId="{A80FA560-67E2-4972-AA4F-6D7D963EFFE6}" srcOrd="2" destOrd="0" presId="urn:microsoft.com/office/officeart/2005/8/layout/cycle3"/>
    <dgm:cxn modelId="{EBECB324-74C6-43F0-B8CD-CA687C466CFB}" type="presParOf" srcId="{B114D9E5-E993-4595-A19D-6D9501B6D9C1}" destId="{333AF6C8-A444-4418-B229-72607F3572F6}" srcOrd="3" destOrd="0" presId="urn:microsoft.com/office/officeart/2005/8/layout/cycle3"/>
    <dgm:cxn modelId="{744768BD-601F-43AC-A177-BB3C524024C1}" type="presParOf" srcId="{B114D9E5-E993-4595-A19D-6D9501B6D9C1}" destId="{B5F245E9-F567-4046-A5C9-7AA05DE78160}" srcOrd="4" destOrd="0" presId="urn:microsoft.com/office/officeart/2005/8/layout/cycle3"/>
    <dgm:cxn modelId="{04FA2D0F-9991-4260-8539-ACEF7754380A}" type="presParOf" srcId="{B114D9E5-E993-4595-A19D-6D9501B6D9C1}" destId="{E6D19E52-0576-4BB8-99BC-6BF06ED2CD73}" srcOrd="5" destOrd="0" presId="urn:microsoft.com/office/officeart/2005/8/layout/cycle3"/>
    <dgm:cxn modelId="{A87677CC-03E2-4B67-A3F7-9E8ED64BEB0B}" type="presParOf" srcId="{B114D9E5-E993-4595-A19D-6D9501B6D9C1}" destId="{4A4B6521-FB8F-4294-A298-AEAFC842BAAF}" srcOrd="6"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33612C-130C-4FF7-AE06-7D1832BC06E8}">
      <dsp:nvSpPr>
        <dsp:cNvPr id="0" name=""/>
        <dsp:cNvSpPr/>
      </dsp:nvSpPr>
      <dsp:spPr>
        <a:xfrm>
          <a:off x="2125811" y="-3098"/>
          <a:ext cx="4345044" cy="4345044"/>
        </a:xfrm>
        <a:prstGeom prst="circularArrow">
          <a:avLst>
            <a:gd name="adj1" fmla="val 5274"/>
            <a:gd name="adj2" fmla="val 312630"/>
            <a:gd name="adj3" fmla="val 14221616"/>
            <a:gd name="adj4" fmla="val 17130832"/>
            <a:gd name="adj5" fmla="val 547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6FB6D1-B06E-4F64-A0A5-1C284F5C1176}">
      <dsp:nvSpPr>
        <dsp:cNvPr id="0" name=""/>
        <dsp:cNvSpPr/>
      </dsp:nvSpPr>
      <dsp:spPr>
        <a:xfrm>
          <a:off x="3469309" y="2112"/>
          <a:ext cx="1658048" cy="829024"/>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g-Cyrl-TJ" sz="1600" kern="1200" dirty="0" smtClean="0">
              <a:latin typeface="Times New Roman Tj" panose="02020603050405020304" pitchFamily="18" charset="-52"/>
            </a:rPr>
            <a:t>Саҳмгузорӣ ҷиҳати таҳияи БРН</a:t>
          </a:r>
          <a:endParaRPr lang="ru-RU" sz="1600" kern="1200" dirty="0">
            <a:latin typeface="Times New Roman Tj" panose="02020603050405020304" pitchFamily="18" charset="-52"/>
          </a:endParaRPr>
        </a:p>
      </dsp:txBody>
      <dsp:txXfrm>
        <a:off x="3509779" y="42582"/>
        <a:ext cx="1577108" cy="748084"/>
      </dsp:txXfrm>
    </dsp:sp>
    <dsp:sp modelId="{A80FA560-67E2-4972-AA4F-6D7D963EFFE6}">
      <dsp:nvSpPr>
        <dsp:cNvPr id="0" name=""/>
        <dsp:cNvSpPr/>
      </dsp:nvSpPr>
      <dsp:spPr>
        <a:xfrm>
          <a:off x="4995848" y="883460"/>
          <a:ext cx="1658048" cy="829024"/>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err="1" smtClean="0">
              <a:solidFill>
                <a:srgbClr val="002060"/>
              </a:solidFill>
              <a:latin typeface="Times New Roman Tj" panose="02020603050405020304" pitchFamily="18" charset="-52"/>
            </a:rPr>
            <a:t>Таҳлили</a:t>
          </a:r>
          <a:r>
            <a:rPr lang="ru-RU" sz="1600" kern="1200" dirty="0" smtClean="0">
              <a:solidFill>
                <a:srgbClr val="002060"/>
              </a:solidFill>
              <a:latin typeface="Times New Roman Tj" panose="02020603050405020304" pitchFamily="18" charset="-52"/>
            </a:rPr>
            <a:t> </a:t>
          </a:r>
          <a:r>
            <a:rPr lang="ru-RU" sz="1600" kern="1200" dirty="0" err="1" smtClean="0">
              <a:solidFill>
                <a:srgbClr val="002060"/>
              </a:solidFill>
              <a:latin typeface="Times New Roman Tj" panose="02020603050405020304" pitchFamily="18" charset="-52"/>
            </a:rPr>
            <a:t>вазъият</a:t>
          </a:r>
          <a:r>
            <a:rPr lang="ru-RU" sz="1600" kern="1200" dirty="0" smtClean="0">
              <a:solidFill>
                <a:srgbClr val="002060"/>
              </a:solidFill>
              <a:latin typeface="Times New Roman Tj" panose="02020603050405020304" pitchFamily="18" charset="-52"/>
            </a:rPr>
            <a:t> </a:t>
          </a:r>
          <a:r>
            <a:rPr lang="ru-RU" sz="1600" kern="1200" dirty="0" err="1" smtClean="0">
              <a:solidFill>
                <a:srgbClr val="002060"/>
              </a:solidFill>
              <a:latin typeface="Times New Roman Tj" panose="02020603050405020304" pitchFamily="18" charset="-52"/>
            </a:rPr>
            <a:t>ва</a:t>
          </a:r>
          <a:r>
            <a:rPr lang="ru-RU" sz="1600" kern="1200" dirty="0" smtClean="0">
              <a:solidFill>
                <a:srgbClr val="002060"/>
              </a:solidFill>
              <a:latin typeface="Times New Roman Tj" panose="02020603050405020304" pitchFamily="18" charset="-52"/>
            </a:rPr>
            <a:t> </a:t>
          </a:r>
          <a:r>
            <a:rPr lang="ru-RU" sz="1600" kern="1200" dirty="0" err="1" smtClean="0">
              <a:solidFill>
                <a:srgbClr val="002060"/>
              </a:solidFill>
              <a:latin typeface="Times New Roman Tj" panose="02020603050405020304" pitchFamily="18" charset="-52"/>
            </a:rPr>
            <a:t>тартиб</a:t>
          </a:r>
          <a:r>
            <a:rPr lang="ru-RU" sz="1600" kern="1200" dirty="0" smtClean="0">
              <a:solidFill>
                <a:srgbClr val="002060"/>
              </a:solidFill>
              <a:latin typeface="Times New Roman Tj" panose="02020603050405020304" pitchFamily="18" charset="-52"/>
            </a:rPr>
            <a:t> </a:t>
          </a:r>
          <a:r>
            <a:rPr lang="ru-RU" sz="1600" kern="1200" dirty="0" err="1" smtClean="0">
              <a:solidFill>
                <a:srgbClr val="002060"/>
              </a:solidFill>
              <a:latin typeface="Times New Roman Tj" panose="02020603050405020304" pitchFamily="18" charset="-52"/>
            </a:rPr>
            <a:t>додани</a:t>
          </a:r>
          <a:r>
            <a:rPr lang="ru-RU" sz="1600" kern="1200" dirty="0" smtClean="0">
              <a:solidFill>
                <a:srgbClr val="002060"/>
              </a:solidFill>
              <a:latin typeface="Times New Roman Tj" panose="02020603050405020304" pitchFamily="18" charset="-52"/>
            </a:rPr>
            <a:t> </a:t>
          </a:r>
          <a:r>
            <a:rPr lang="ru-RU" sz="1600" kern="1200" dirty="0" err="1" smtClean="0">
              <a:solidFill>
                <a:srgbClr val="002060"/>
              </a:solidFill>
              <a:latin typeface="Times New Roman Tj" panose="02020603050405020304" pitchFamily="18" charset="-52"/>
            </a:rPr>
            <a:t>биниш</a:t>
          </a:r>
          <a:r>
            <a:rPr lang="ru-RU" sz="1600" kern="1200" dirty="0" smtClean="0">
              <a:latin typeface="Times New Roman Tj" panose="02020603050405020304" pitchFamily="18" charset="-52"/>
            </a:rPr>
            <a:t>. </a:t>
          </a:r>
          <a:endParaRPr lang="ru-RU" sz="1600" kern="1200" dirty="0">
            <a:latin typeface="Times New Roman Tj" panose="02020603050405020304" pitchFamily="18" charset="-52"/>
          </a:endParaRPr>
        </a:p>
      </dsp:txBody>
      <dsp:txXfrm>
        <a:off x="5036318" y="923930"/>
        <a:ext cx="1577108" cy="748084"/>
      </dsp:txXfrm>
    </dsp:sp>
    <dsp:sp modelId="{333AF6C8-A444-4418-B229-72607F3572F6}">
      <dsp:nvSpPr>
        <dsp:cNvPr id="0" name=""/>
        <dsp:cNvSpPr/>
      </dsp:nvSpPr>
      <dsp:spPr>
        <a:xfrm>
          <a:off x="4995848" y="2646155"/>
          <a:ext cx="1658048" cy="829024"/>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g-Cyrl-TJ" sz="1600" kern="1200" dirty="0" smtClean="0">
              <a:solidFill>
                <a:srgbClr val="002060"/>
              </a:solidFill>
              <a:latin typeface="Times New Roman Tj" panose="02020603050405020304" pitchFamily="18" charset="-52"/>
            </a:rPr>
            <a:t>Гузоштани ҳадаф ва вазифаи БР</a:t>
          </a:r>
          <a:endParaRPr lang="ru-RU" sz="1600" kern="1200" dirty="0">
            <a:solidFill>
              <a:srgbClr val="002060"/>
            </a:solidFill>
            <a:latin typeface="Times New Roman Tj" panose="02020603050405020304" pitchFamily="18" charset="-52"/>
          </a:endParaRPr>
        </a:p>
      </dsp:txBody>
      <dsp:txXfrm>
        <a:off x="5036318" y="2686625"/>
        <a:ext cx="1577108" cy="748084"/>
      </dsp:txXfrm>
    </dsp:sp>
    <dsp:sp modelId="{B5F245E9-F567-4046-A5C9-7AA05DE78160}">
      <dsp:nvSpPr>
        <dsp:cNvPr id="0" name=""/>
        <dsp:cNvSpPr/>
      </dsp:nvSpPr>
      <dsp:spPr>
        <a:xfrm>
          <a:off x="3469309" y="3527503"/>
          <a:ext cx="1658048" cy="829024"/>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g-Cyrl-TJ" sz="1400" kern="1200" dirty="0" smtClean="0">
              <a:solidFill>
                <a:srgbClr val="002060"/>
              </a:solidFill>
              <a:latin typeface="Times New Roman Tj" panose="02020603050405020304" pitchFamily="18" charset="-52"/>
            </a:rPr>
            <a:t>Муайян намудани захираҳо ва сарчашмаҳои маблағгузорӣ</a:t>
          </a:r>
          <a:endParaRPr lang="ru-RU" sz="1400" kern="1200" dirty="0">
            <a:solidFill>
              <a:srgbClr val="002060"/>
            </a:solidFill>
            <a:latin typeface="Times New Roman Tj" panose="02020603050405020304" pitchFamily="18" charset="-52"/>
          </a:endParaRPr>
        </a:p>
      </dsp:txBody>
      <dsp:txXfrm>
        <a:off x="3509779" y="3567973"/>
        <a:ext cx="1577108" cy="748084"/>
      </dsp:txXfrm>
    </dsp:sp>
    <dsp:sp modelId="{E6D19E52-0576-4BB8-99BC-6BF06ED2CD73}">
      <dsp:nvSpPr>
        <dsp:cNvPr id="0" name=""/>
        <dsp:cNvSpPr/>
      </dsp:nvSpPr>
      <dsp:spPr>
        <a:xfrm>
          <a:off x="1942770" y="2646155"/>
          <a:ext cx="1658048" cy="829024"/>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g-Cyrl-TJ" sz="1600" kern="1200" dirty="0" smtClean="0">
              <a:solidFill>
                <a:srgbClr val="002060"/>
              </a:solidFill>
              <a:latin typeface="Times New Roman Tj" panose="02020603050405020304" pitchFamily="18" charset="-52"/>
            </a:rPr>
            <a:t>Татбиқи БРН (мониторинг)</a:t>
          </a:r>
          <a:endParaRPr lang="ru-RU" sz="1600" kern="1200" dirty="0">
            <a:solidFill>
              <a:srgbClr val="002060"/>
            </a:solidFill>
            <a:latin typeface="Times New Roman Tj" panose="02020603050405020304" pitchFamily="18" charset="-52"/>
          </a:endParaRPr>
        </a:p>
      </dsp:txBody>
      <dsp:txXfrm>
        <a:off x="1983240" y="2686625"/>
        <a:ext cx="1577108" cy="748084"/>
      </dsp:txXfrm>
    </dsp:sp>
    <dsp:sp modelId="{4A4B6521-FB8F-4294-A298-AEAFC842BAAF}">
      <dsp:nvSpPr>
        <dsp:cNvPr id="0" name=""/>
        <dsp:cNvSpPr/>
      </dsp:nvSpPr>
      <dsp:spPr>
        <a:xfrm>
          <a:off x="1942770" y="883460"/>
          <a:ext cx="1658048" cy="829024"/>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g-Cyrl-TJ" sz="1200" kern="1200" dirty="0" smtClean="0">
              <a:latin typeface="Times New Roman Tj" panose="02020603050405020304" pitchFamily="18" charset="-52"/>
            </a:rPr>
            <a:t>Арзёбии БРН Арзёбӣ (Аҳамият, самараноки, маҳсулноки, устуворӣ ва таъсир)</a:t>
          </a:r>
          <a:endParaRPr lang="ru-RU" sz="1200" kern="1200" dirty="0">
            <a:latin typeface="Times New Roman Tj" panose="02020603050405020304" pitchFamily="18" charset="-52"/>
          </a:endParaRPr>
        </a:p>
      </dsp:txBody>
      <dsp:txXfrm>
        <a:off x="1983240" y="923930"/>
        <a:ext cx="1577108" cy="748084"/>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C57F74-533E-4F05-A782-0510B0DC2426}" type="datetimeFigureOut">
              <a:rPr lang="ru-RU" smtClean="0"/>
              <a:t>28.01.2022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C9A15B-E4F0-4ABE-82CE-DEBE907F5A31}" type="slidenum">
              <a:rPr lang="ru-RU" smtClean="0"/>
              <a:t>‹#›</a:t>
            </a:fld>
            <a:endParaRPr lang="ru-RU"/>
          </a:p>
        </p:txBody>
      </p:sp>
    </p:spTree>
    <p:extLst>
      <p:ext uri="{BB962C8B-B14F-4D97-AF65-F5344CB8AC3E}">
        <p14:creationId xmlns:p14="http://schemas.microsoft.com/office/powerpoint/2010/main" val="35335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ru-RU" altLang="ru-RU" smtClean="0">
                <a:ea typeface="ＭＳ Ｐゴシック" panose="020B0600070205080204" pitchFamily="34" charset="-128"/>
              </a:rPr>
              <a:t>УОР - Управление ориентированное на результат</a:t>
            </a:r>
            <a:endParaRPr lang="en-US" altLang="ru-RU" smtClean="0">
              <a:ea typeface="ＭＳ Ｐゴシック" panose="020B0600070205080204" pitchFamily="34" charset="-128"/>
            </a:endParaRP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E161162-CCF4-457B-B802-6B65A8F484EA}" type="slidenum">
              <a:rPr lang="en-US" altLang="ru-RU">
                <a:latin typeface="Calibri" panose="020F0502020204030204" pitchFamily="34" charset="0"/>
              </a:rPr>
              <a:pPr eaLnBrk="1" hangingPunct="1"/>
              <a:t>15</a:t>
            </a:fld>
            <a:endParaRPr lang="en-US" altLang="ru-RU">
              <a:latin typeface="Calibri" panose="020F0502020204030204" pitchFamily="34" charset="0"/>
            </a:endParaRPr>
          </a:p>
        </p:txBody>
      </p:sp>
    </p:spTree>
    <p:extLst>
      <p:ext uri="{BB962C8B-B14F-4D97-AF65-F5344CB8AC3E}">
        <p14:creationId xmlns:p14="http://schemas.microsoft.com/office/powerpoint/2010/main" val="315110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ru-RU" smtClean="0">
                <a:ea typeface="ＭＳ Ｐゴシック" panose="020B0600070205080204" pitchFamily="34" charset="-128"/>
              </a:rPr>
              <a:t>Level of monitoring and evaluation: effectiveness, efficiency and impact</a:t>
            </a:r>
          </a:p>
          <a:p>
            <a:r>
              <a:rPr lang="en-US" altLang="ru-RU" smtClean="0">
                <a:ea typeface="ＭＳ Ｐゴシック" panose="020B0600070205080204" pitchFamily="34" charset="-128"/>
              </a:rPr>
              <a:t>Problem tree – way of identifying impact</a:t>
            </a:r>
            <a:endParaRPr lang="ru-RU" altLang="ru-RU" smtClean="0">
              <a:ea typeface="ＭＳ Ｐゴシック" panose="020B0600070205080204" pitchFamily="34" charset="-128"/>
            </a:endParaRP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BAF3BA6-CAF3-4376-98D3-2EA18AED129F}" type="slidenum">
              <a:rPr lang="ru-RU" altLang="ru-RU">
                <a:latin typeface="Calibri" panose="020F0502020204030204" pitchFamily="34" charset="0"/>
              </a:rPr>
              <a:pPr eaLnBrk="1" hangingPunct="1"/>
              <a:t>17</a:t>
            </a:fld>
            <a:endParaRPr lang="ru-RU" altLang="ru-RU">
              <a:latin typeface="Calibri" panose="020F0502020204030204" pitchFamily="34" charset="0"/>
            </a:endParaRPr>
          </a:p>
        </p:txBody>
      </p:sp>
    </p:spTree>
    <p:extLst>
      <p:ext uri="{BB962C8B-B14F-4D97-AF65-F5344CB8AC3E}">
        <p14:creationId xmlns:p14="http://schemas.microsoft.com/office/powerpoint/2010/main" val="601240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ru-RU" altLang="ru-RU" smtClean="0">
                <a:latin typeface="Times New Roman Tj" panose="02020603050405020304" pitchFamily="18" charset="-52"/>
                <a:ea typeface="ＭＳ Ｐゴシック" panose="020B0600070205080204" pitchFamily="34" charset="-128"/>
              </a:rPr>
              <a:t>Лафзи «</a:t>
            </a:r>
            <a:r>
              <a:rPr lang="en-US" altLang="ru-RU" smtClean="0">
                <a:ea typeface="ＭＳ Ｐゴシック" panose="020B0600070205080204" pitchFamily="34" charset="-128"/>
              </a:rPr>
              <a:t>SMART</a:t>
            </a:r>
            <a:r>
              <a:rPr lang="ru-RU" altLang="ru-RU" smtClean="0">
                <a:latin typeface="Times New Roman Tj" panose="02020603050405020304" pitchFamily="18" charset="-52"/>
                <a:ea typeface="ＭＳ Ｐゴシック" panose="020B0600070205080204" pitchFamily="34" charset="-128"/>
              </a:rPr>
              <a:t>»</a:t>
            </a:r>
            <a:r>
              <a:rPr lang="en-US" altLang="ru-RU" smtClean="0">
                <a:ea typeface="ＭＳ Ｐゴシック" panose="020B0600070205080204" pitchFamily="34" charset="-128"/>
              </a:rPr>
              <a:t> </a:t>
            </a:r>
            <a:r>
              <a:rPr lang="tg-Cyrl-TJ" altLang="ru-RU" smtClean="0">
                <a:latin typeface="Times New Roman Tj" panose="02020603050405020304" pitchFamily="18" charset="-52"/>
                <a:ea typeface="ＭＳ Ｐゴシック" panose="020B0600070205080204" pitchFamily="34" charset="-128"/>
              </a:rPr>
              <a:t>а</a:t>
            </a:r>
            <a:r>
              <a:rPr lang="ru-RU" altLang="ru-RU" smtClean="0">
                <a:latin typeface="Times New Roman Tj" panose="02020603050405020304" pitchFamily="18" charset="-52"/>
                <a:ea typeface="ＭＳ Ｐゴシック" panose="020B0600070205080204" pitchFamily="34" charset="-128"/>
              </a:rPr>
              <a:t>з забони англисӣ ҳамчун «доно, оқил, зирак» тарҷума мешавад.</a:t>
            </a:r>
          </a:p>
        </p:txBody>
      </p:sp>
      <p:sp>
        <p:nvSpPr>
          <p:cNvPr id="31748"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E344F17-A32C-44E9-89D5-A6ABCA3AD23A}" type="slidenum">
              <a:rPr lang="en-US" altLang="ru-RU">
                <a:latin typeface="Calibri" panose="020F0502020204030204" pitchFamily="34" charset="0"/>
              </a:rPr>
              <a:pPr eaLnBrk="1" hangingPunct="1"/>
              <a:t>19</a:t>
            </a:fld>
            <a:endParaRPr lang="en-US" altLang="ru-RU">
              <a:latin typeface="Calibri" panose="020F0502020204030204" pitchFamily="34" charset="0"/>
            </a:endParaRPr>
          </a:p>
        </p:txBody>
      </p:sp>
    </p:spTree>
    <p:extLst>
      <p:ext uri="{BB962C8B-B14F-4D97-AF65-F5344CB8AC3E}">
        <p14:creationId xmlns:p14="http://schemas.microsoft.com/office/powerpoint/2010/main" val="1769158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ru-RU"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F9271C5-4AA4-46F4-AE61-92A1DB02C8B3}" type="slidenum">
              <a:rPr lang="ru-RU" altLang="ru-RU">
                <a:latin typeface="Calibri" panose="020F0502020204030204" pitchFamily="34" charset="0"/>
              </a:rPr>
              <a:pPr eaLnBrk="1" hangingPunct="1"/>
              <a:t>21</a:t>
            </a:fld>
            <a:endParaRPr lang="ru-RU" altLang="ru-RU">
              <a:latin typeface="Calibri" panose="020F0502020204030204" pitchFamily="34" charset="0"/>
            </a:endParaRPr>
          </a:p>
        </p:txBody>
      </p:sp>
    </p:spTree>
    <p:extLst>
      <p:ext uri="{BB962C8B-B14F-4D97-AF65-F5344CB8AC3E}">
        <p14:creationId xmlns:p14="http://schemas.microsoft.com/office/powerpoint/2010/main" val="6802792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ru-RU"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C01AC0E-C93C-43FC-ACDE-D990BF64DABF}" type="slidenum">
              <a:rPr lang="ru-RU" altLang="ru-RU">
                <a:latin typeface="Calibri" panose="020F0502020204030204" pitchFamily="34" charset="0"/>
              </a:rPr>
              <a:pPr eaLnBrk="1" hangingPunct="1"/>
              <a:t>22</a:t>
            </a:fld>
            <a:endParaRPr lang="ru-RU" altLang="ru-RU">
              <a:latin typeface="Calibri" panose="020F0502020204030204" pitchFamily="34" charset="0"/>
            </a:endParaRPr>
          </a:p>
        </p:txBody>
      </p:sp>
    </p:spTree>
    <p:extLst>
      <p:ext uri="{BB962C8B-B14F-4D97-AF65-F5344CB8AC3E}">
        <p14:creationId xmlns:p14="http://schemas.microsoft.com/office/powerpoint/2010/main" val="987115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ru-RU"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630786F-36EE-41C7-B59D-D433DB3A3C00}" type="slidenum">
              <a:rPr lang="ru-RU" altLang="ru-RU">
                <a:latin typeface="Calibri" panose="020F0502020204030204" pitchFamily="34" charset="0"/>
              </a:rPr>
              <a:pPr eaLnBrk="1" hangingPunct="1"/>
              <a:t>23</a:t>
            </a:fld>
            <a:endParaRPr lang="ru-RU" altLang="ru-RU">
              <a:latin typeface="Calibri" panose="020F0502020204030204" pitchFamily="34" charset="0"/>
            </a:endParaRPr>
          </a:p>
        </p:txBody>
      </p:sp>
    </p:spTree>
    <p:extLst>
      <p:ext uri="{BB962C8B-B14F-4D97-AF65-F5344CB8AC3E}">
        <p14:creationId xmlns:p14="http://schemas.microsoft.com/office/powerpoint/2010/main" val="98076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ru-RU"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06D97D7-17AB-45E8-AD18-7479BD2F9E3D}" type="slidenum">
              <a:rPr lang="ru-RU" altLang="ru-RU">
                <a:latin typeface="Calibri" panose="020F0502020204030204" pitchFamily="34" charset="0"/>
              </a:rPr>
              <a:pPr eaLnBrk="1" hangingPunct="1"/>
              <a:t>24</a:t>
            </a:fld>
            <a:endParaRPr lang="ru-RU" altLang="ru-RU">
              <a:latin typeface="Calibri" panose="020F0502020204030204" pitchFamily="34" charset="0"/>
            </a:endParaRPr>
          </a:p>
        </p:txBody>
      </p:sp>
    </p:spTree>
    <p:extLst>
      <p:ext uri="{BB962C8B-B14F-4D97-AF65-F5344CB8AC3E}">
        <p14:creationId xmlns:p14="http://schemas.microsoft.com/office/powerpoint/2010/main" val="481051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ru-RU"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1D76BFF-D448-4650-9E9B-7A5B7EADF70B}" type="slidenum">
              <a:rPr lang="ru-RU" altLang="ru-RU">
                <a:latin typeface="Calibri" panose="020F0502020204030204" pitchFamily="34" charset="0"/>
              </a:rPr>
              <a:pPr eaLnBrk="1" hangingPunct="1"/>
              <a:t>25</a:t>
            </a:fld>
            <a:endParaRPr lang="ru-RU" altLang="ru-RU">
              <a:latin typeface="Calibri" panose="020F0502020204030204" pitchFamily="34" charset="0"/>
            </a:endParaRPr>
          </a:p>
        </p:txBody>
      </p:sp>
    </p:spTree>
    <p:extLst>
      <p:ext uri="{BB962C8B-B14F-4D97-AF65-F5344CB8AC3E}">
        <p14:creationId xmlns:p14="http://schemas.microsoft.com/office/powerpoint/2010/main" val="3090687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1/28/2022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1/28/2022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3.bin"/><Relationship Id="rId4" Type="http://schemas.openxmlformats.org/officeDocument/2006/relationships/image" Target="../media/image6.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fpr.org/" TargetMode="External"/><Relationship Id="rId2" Type="http://schemas.openxmlformats.org/officeDocument/2006/relationships/hyperlink" Target="mailto:fprorgtj@gmail.com"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sz="3600" dirty="0" smtClean="0">
                <a:solidFill>
                  <a:srgbClr val="002060"/>
                </a:solidFill>
                <a:latin typeface="Times New Roman Tj" panose="02020603050405020304" pitchFamily="18" charset="-52"/>
              </a:rPr>
              <a:t>Мониторинг </a:t>
            </a:r>
            <a:r>
              <a:rPr lang="ru-RU" sz="3600" dirty="0" err="1" smtClean="0">
                <a:solidFill>
                  <a:srgbClr val="002060"/>
                </a:solidFill>
                <a:latin typeface="Times New Roman Tj" panose="02020603050405020304" pitchFamily="18" charset="-52"/>
              </a:rPr>
              <a:t>ва</a:t>
            </a:r>
            <a:r>
              <a:rPr lang="ru-RU" sz="3600" dirty="0" smtClean="0">
                <a:solidFill>
                  <a:srgbClr val="002060"/>
                </a:solidFill>
                <a:latin typeface="Times New Roman Tj" panose="02020603050405020304" pitchFamily="18" charset="-52"/>
              </a:rPr>
              <a:t> </a:t>
            </a:r>
            <a:r>
              <a:rPr lang="ru-RU" sz="3600" dirty="0" err="1" smtClean="0">
                <a:solidFill>
                  <a:srgbClr val="002060"/>
                </a:solidFill>
                <a:latin typeface="Times New Roman Tj" panose="02020603050405020304" pitchFamily="18" charset="-52"/>
              </a:rPr>
              <a:t>арзёбии</a:t>
            </a:r>
            <a:r>
              <a:rPr lang="ru-RU" sz="3600" dirty="0" smtClean="0">
                <a:solidFill>
                  <a:srgbClr val="002060"/>
                </a:solidFill>
                <a:latin typeface="Times New Roman Tj" panose="02020603050405020304" pitchFamily="18" charset="-52"/>
              </a:rPr>
              <a:t> </a:t>
            </a:r>
            <a:r>
              <a:rPr lang="ru-RU" sz="3600" dirty="0" err="1" smtClean="0">
                <a:solidFill>
                  <a:srgbClr val="002060"/>
                </a:solidFill>
                <a:latin typeface="Times New Roman Tj" panose="02020603050405020304" pitchFamily="18" charset="-52"/>
              </a:rPr>
              <a:t>барномаҳои</a:t>
            </a:r>
            <a:r>
              <a:rPr lang="ru-RU" sz="3600" dirty="0" smtClean="0">
                <a:solidFill>
                  <a:srgbClr val="002060"/>
                </a:solidFill>
                <a:latin typeface="Times New Roman Tj" panose="02020603050405020304" pitchFamily="18" charset="-52"/>
              </a:rPr>
              <a:t> </a:t>
            </a:r>
            <a:r>
              <a:rPr lang="ru-RU" sz="3600" dirty="0" err="1" smtClean="0">
                <a:solidFill>
                  <a:srgbClr val="002060"/>
                </a:solidFill>
                <a:latin typeface="Times New Roman Tj" panose="02020603050405020304" pitchFamily="18" charset="-52"/>
              </a:rPr>
              <a:t>рушди</a:t>
            </a:r>
            <a:r>
              <a:rPr lang="ru-RU" sz="3600" dirty="0" smtClean="0">
                <a:solidFill>
                  <a:srgbClr val="002060"/>
                </a:solidFill>
                <a:latin typeface="Times New Roman Tj" panose="02020603050405020304" pitchFamily="18" charset="-52"/>
              </a:rPr>
              <a:t> </a:t>
            </a:r>
            <a:r>
              <a:rPr lang="ru-RU" sz="3600" dirty="0" err="1" smtClean="0">
                <a:solidFill>
                  <a:srgbClr val="002060"/>
                </a:solidFill>
                <a:latin typeface="Times New Roman Tj" panose="02020603050405020304" pitchFamily="18" charset="-52"/>
              </a:rPr>
              <a:t>маҳалл</a:t>
            </a:r>
            <a:r>
              <a:rPr lang="tg-Cyrl-TJ" sz="3600" dirty="0" smtClean="0">
                <a:solidFill>
                  <a:srgbClr val="002060"/>
                </a:solidFill>
                <a:latin typeface="Times New Roman Tj" panose="02020603050405020304" pitchFamily="18" charset="-52"/>
              </a:rPr>
              <a:t>ӣ:</a:t>
            </a:r>
            <a:br>
              <a:rPr lang="tg-Cyrl-TJ" sz="3600" dirty="0" smtClean="0">
                <a:solidFill>
                  <a:srgbClr val="002060"/>
                </a:solidFill>
                <a:latin typeface="Times New Roman Tj" panose="02020603050405020304" pitchFamily="18" charset="-52"/>
              </a:rPr>
            </a:br>
            <a:r>
              <a:rPr lang="tg-Cyrl-TJ" sz="3600" dirty="0" smtClean="0">
                <a:solidFill>
                  <a:srgbClr val="002060"/>
                </a:solidFill>
                <a:latin typeface="Times New Roman Tj" panose="02020603050405020304" pitchFamily="18" charset="-52"/>
              </a:rPr>
              <a:t>методология ва амалия</a:t>
            </a:r>
            <a:endParaRPr lang="ru-RU" sz="3600" dirty="0">
              <a:solidFill>
                <a:srgbClr val="002060"/>
              </a:solidFill>
              <a:latin typeface="Times New Roman Tj" panose="02020603050405020304" pitchFamily="18" charset="-52"/>
            </a:endParaRPr>
          </a:p>
        </p:txBody>
      </p:sp>
      <p:sp>
        <p:nvSpPr>
          <p:cNvPr id="3" name="Заголовок 1"/>
          <p:cNvSpPr txBox="1">
            <a:spLocks/>
          </p:cNvSpPr>
          <p:nvPr/>
        </p:nvSpPr>
        <p:spPr>
          <a:xfrm>
            <a:off x="1865945" y="4282495"/>
            <a:ext cx="7766936" cy="1646302"/>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g-Cyrl-TJ" sz="1800" dirty="0" smtClean="0">
                <a:solidFill>
                  <a:srgbClr val="002060"/>
                </a:solidFill>
                <a:latin typeface="Times New Roman Tj" panose="02020603050405020304" pitchFamily="18" charset="-52"/>
              </a:rPr>
              <a:t>Коршинос: Деҳқонов Ҷаҳонгир</a:t>
            </a:r>
          </a:p>
          <a:p>
            <a:pPr algn="ctr"/>
            <a:r>
              <a:rPr lang="tg-Cyrl-TJ" sz="1800" dirty="0" smtClean="0">
                <a:solidFill>
                  <a:srgbClr val="002060"/>
                </a:solidFill>
                <a:latin typeface="Times New Roman Tj" panose="02020603050405020304" pitchFamily="18" charset="-52"/>
              </a:rPr>
              <a:t>шаҳри Душанбе -2022</a:t>
            </a:r>
            <a:endParaRPr lang="ru-RU" sz="1800" dirty="0">
              <a:solidFill>
                <a:srgbClr val="002060"/>
              </a:solidFill>
              <a:latin typeface="Times New Roman Tj" panose="02020603050405020304" pitchFamily="18" charset="-52"/>
            </a:endParaRPr>
          </a:p>
        </p:txBody>
      </p:sp>
    </p:spTree>
    <p:extLst>
      <p:ext uri="{BB962C8B-B14F-4D97-AF65-F5344CB8AC3E}">
        <p14:creationId xmlns:p14="http://schemas.microsoft.com/office/powerpoint/2010/main" val="36095581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09800" y="368710"/>
            <a:ext cx="8382000" cy="1143000"/>
          </a:xfrm>
          <a:solidFill>
            <a:schemeClr val="bg1"/>
          </a:solidFill>
        </p:spPr>
        <p:txBody>
          <a:bodyPr/>
          <a:lstStyle/>
          <a:p>
            <a:pPr eaLnBrk="1" hangingPunct="1"/>
            <a:r>
              <a:rPr lang="ru-RU" altLang="ru-RU" sz="3200" dirty="0">
                <a:solidFill>
                  <a:srgbClr val="C00000"/>
                </a:solidFill>
                <a:latin typeface="Times New Roman Tj" panose="02020603050405020304" pitchFamily="18" charset="-52"/>
              </a:rPr>
              <a:t>Мониторинг</a:t>
            </a:r>
            <a:endParaRPr lang="en-US" altLang="ru-RU" sz="3200" dirty="0">
              <a:solidFill>
                <a:srgbClr val="C00000"/>
              </a:solidFill>
            </a:endParaRPr>
          </a:p>
        </p:txBody>
      </p:sp>
      <p:sp>
        <p:nvSpPr>
          <p:cNvPr id="16389" name="Text Box 5"/>
          <p:cNvSpPr txBox="1">
            <a:spLocks noChangeArrowheads="1"/>
          </p:cNvSpPr>
          <p:nvPr/>
        </p:nvSpPr>
        <p:spPr bwMode="auto">
          <a:xfrm>
            <a:off x="2209800" y="2620963"/>
            <a:ext cx="5334000" cy="1200150"/>
          </a:xfrm>
          <a:prstGeom prst="rect">
            <a:avLst/>
          </a:prstGeom>
          <a:noFill/>
          <a:ln w="9525">
            <a:noFill/>
            <a:miter lim="800000"/>
            <a:headEnd/>
            <a:tailEnd/>
          </a:ln>
        </p:spPr>
        <p:txBody>
          <a:bodyPr>
            <a:spAutoFit/>
          </a:bodyPr>
          <a:lstStyle/>
          <a:p>
            <a:pPr>
              <a:spcBef>
                <a:spcPts val="600"/>
              </a:spcBef>
              <a:spcAft>
                <a:spcPts val="600"/>
              </a:spcAft>
              <a:defRPr/>
            </a:pPr>
            <a:r>
              <a:rPr lang="ru-RU" sz="2400" b="1" dirty="0">
                <a:latin typeface="Times New Roman Tj" pitchFamily="18" charset="-52"/>
                <a:cs typeface="Tahoma" pitchFamily="34" charset="0"/>
              </a:rPr>
              <a:t>Мониторинг </a:t>
            </a:r>
            <a:r>
              <a:rPr lang="ru-RU" sz="2400" dirty="0">
                <a:latin typeface="Times New Roman Tj" pitchFamily="18" charset="-52"/>
                <a:cs typeface="Tahoma" pitchFamily="34" charset="0"/>
              </a:rPr>
              <a:t>– ин ҷамъоварӣ, захира, таҳлил ва, ниҳоят табдили маълумот ба иттилоъоти стратегӣ мебошад</a:t>
            </a:r>
            <a:r>
              <a:rPr lang="tg-Cyrl-TJ" sz="2400" dirty="0">
                <a:solidFill>
                  <a:schemeClr val="bg2">
                    <a:lumMod val="25000"/>
                  </a:schemeClr>
                </a:solidFill>
                <a:latin typeface="Times New Roman Tj" pitchFamily="18" charset="-52"/>
                <a:cs typeface="Tahoma" pitchFamily="34" charset="0"/>
              </a:rPr>
              <a:t>.</a:t>
            </a:r>
            <a:r>
              <a:rPr lang="en-US" sz="2400" dirty="0">
                <a:solidFill>
                  <a:schemeClr val="bg2">
                    <a:lumMod val="25000"/>
                  </a:schemeClr>
                </a:solidFill>
                <a:latin typeface="Tahoma" pitchFamily="34" charset="0"/>
                <a:cs typeface="Tahoma" pitchFamily="34" charset="0"/>
              </a:rPr>
              <a:t> </a:t>
            </a:r>
            <a:endParaRPr lang="ru-RU" sz="2400" dirty="0">
              <a:solidFill>
                <a:schemeClr val="bg2">
                  <a:lumMod val="25000"/>
                </a:schemeClr>
              </a:solidFill>
              <a:latin typeface="Tahoma" pitchFamily="34" charset="0"/>
              <a:cs typeface="Tahoma" pitchFamily="34" charset="0"/>
            </a:endParaRPr>
          </a:p>
        </p:txBody>
      </p:sp>
      <p:pic>
        <p:nvPicPr>
          <p:cNvPr id="6148" name="Picture 6" descr="MPj0422458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143000"/>
            <a:ext cx="29718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8"/>
          <p:cNvCxnSpPr/>
          <p:nvPr/>
        </p:nvCxnSpPr>
        <p:spPr>
          <a:xfrm>
            <a:off x="2286000" y="1143000"/>
            <a:ext cx="7129463"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7" name="Rectangle 5"/>
          <p:cNvSpPr>
            <a:spLocks noChangeArrowheads="1"/>
          </p:cNvSpPr>
          <p:nvPr/>
        </p:nvSpPr>
        <p:spPr bwMode="auto">
          <a:xfrm>
            <a:off x="7543800" y="4267200"/>
            <a:ext cx="2971800" cy="2057400"/>
          </a:xfrm>
          <a:prstGeom prst="rect">
            <a:avLst/>
          </a:prstGeom>
          <a:noFill/>
          <a:ln w="9525">
            <a:noFill/>
            <a:miter lim="800000"/>
            <a:headEnd/>
            <a:tailEnd/>
          </a:ln>
        </p:spPr>
        <p:txBody>
          <a:bodyPr/>
          <a:lstStyle/>
          <a:p>
            <a:pPr>
              <a:lnSpc>
                <a:spcPct val="90000"/>
              </a:lnSpc>
              <a:spcBef>
                <a:spcPct val="20000"/>
              </a:spcBef>
              <a:defRPr/>
            </a:pPr>
            <a:r>
              <a:rPr lang="tg-Cyrl-TJ" sz="2400" b="1" dirty="0">
                <a:latin typeface="Times New Roman Tj" pitchFamily="18" charset="-52"/>
                <a:cs typeface="Tahoma" pitchFamily="34" charset="0"/>
              </a:rPr>
              <a:t>Набояд ба ҶАМЪОВАРИИ маълумоте, ки ба ҳеҷ кас ЛОЗИМ НЕСТ, машғул шуд.</a:t>
            </a:r>
            <a:endParaRPr lang="en-US" sz="2400" b="1" dirty="0">
              <a:latin typeface="Tahoma" pitchFamily="34" charset="0"/>
              <a:cs typeface="Tahoma" pitchFamily="34" charset="0"/>
            </a:endParaRPr>
          </a:p>
          <a:p>
            <a:pPr marL="342900" indent="-342900">
              <a:lnSpc>
                <a:spcPct val="90000"/>
              </a:lnSpc>
              <a:spcBef>
                <a:spcPct val="20000"/>
              </a:spcBef>
              <a:defRPr/>
            </a:pPr>
            <a:endParaRPr lang="en-US" sz="2400" b="1" dirty="0">
              <a:latin typeface="Tahoma" pitchFamily="34" charset="0"/>
              <a:cs typeface="Tahoma" pitchFamily="34" charset="0"/>
            </a:endParaRPr>
          </a:p>
          <a:p>
            <a:pPr marL="342900" indent="-342900">
              <a:lnSpc>
                <a:spcPct val="90000"/>
              </a:lnSpc>
              <a:spcBef>
                <a:spcPct val="20000"/>
              </a:spcBef>
              <a:defRPr/>
            </a:pPr>
            <a:endParaRPr lang="en-US" sz="2400" dirty="0">
              <a:latin typeface="Tahoma" pitchFamily="34" charset="0"/>
              <a:cs typeface="Tahoma" pitchFamily="34" charset="0"/>
            </a:endParaRPr>
          </a:p>
        </p:txBody>
      </p:sp>
    </p:spTree>
    <p:extLst>
      <p:ext uri="{BB962C8B-B14F-4D97-AF65-F5344CB8AC3E}">
        <p14:creationId xmlns:p14="http://schemas.microsoft.com/office/powerpoint/2010/main" val="6033709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 calcmode="lin" valueType="num">
                                      <p:cBhvr additive="base">
                                        <p:cTn id="7" dur="500" fill="hold"/>
                                        <p:tgtEl>
                                          <p:spTgt spid="1638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ox(in)">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build="p"/>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FAEDA12-5A32-4885-85B6-700B4D70FA8C}" type="slidenum">
              <a:rPr lang="ru-RU" altLang="ru-RU">
                <a:solidFill>
                  <a:srgbClr val="898989"/>
                </a:solidFill>
                <a:latin typeface="Calibri" panose="020F0502020204030204" pitchFamily="34" charset="0"/>
              </a:rPr>
              <a:pPr eaLnBrk="1" hangingPunct="1"/>
              <a:t>11</a:t>
            </a:fld>
            <a:endParaRPr lang="ru-RU" altLang="ru-RU">
              <a:solidFill>
                <a:srgbClr val="898989"/>
              </a:solidFill>
              <a:latin typeface="Calibri" panose="020F0502020204030204" pitchFamily="34" charset="0"/>
            </a:endParaRPr>
          </a:p>
        </p:txBody>
      </p:sp>
      <p:sp>
        <p:nvSpPr>
          <p:cNvPr id="320514" name="Rectangle 2"/>
          <p:cNvSpPr>
            <a:spLocks noGrp="1" noChangeArrowheads="1"/>
          </p:cNvSpPr>
          <p:nvPr>
            <p:ph type="title"/>
          </p:nvPr>
        </p:nvSpPr>
        <p:spPr>
          <a:xfrm>
            <a:off x="1487129" y="253337"/>
            <a:ext cx="8134350" cy="609600"/>
          </a:xfrm>
        </p:spPr>
        <p:txBody>
          <a:bodyPr>
            <a:noAutofit/>
          </a:bodyPr>
          <a:lstStyle/>
          <a:p>
            <a:r>
              <a:rPr lang="ru-RU" altLang="ru-RU" sz="2800" dirty="0" err="1" smtClean="0">
                <a:latin typeface="Times New Roman Tj" panose="02020603050405020304" pitchFamily="18" charset="-52"/>
              </a:rPr>
              <a:t>Таъсиси</a:t>
            </a:r>
            <a:r>
              <a:rPr lang="ru-RU" altLang="ru-RU" sz="2800" dirty="0" smtClean="0">
                <a:latin typeface="Times New Roman Tj" panose="02020603050405020304" pitchFamily="18" charset="-52"/>
              </a:rPr>
              <a:t> </a:t>
            </a:r>
            <a:r>
              <a:rPr lang="ru-RU" altLang="ru-RU" sz="2800" dirty="0" err="1" smtClean="0">
                <a:latin typeface="Times New Roman Tj" panose="02020603050405020304" pitchFamily="18" charset="-52"/>
              </a:rPr>
              <a:t>низоми</a:t>
            </a:r>
            <a:r>
              <a:rPr lang="ru-RU" altLang="ru-RU" sz="2800" dirty="0" smtClean="0">
                <a:latin typeface="Times New Roman Tj" panose="02020603050405020304" pitchFamily="18" charset="-52"/>
              </a:rPr>
              <a:t> мониторинги </a:t>
            </a:r>
            <a:r>
              <a:rPr lang="ru-RU" altLang="ru-RU" sz="2800" dirty="0" err="1" smtClean="0">
                <a:latin typeface="Times New Roman Tj" panose="02020603050405020304" pitchFamily="18" charset="-52"/>
              </a:rPr>
              <a:t>барномаҳо</a:t>
            </a:r>
            <a:r>
              <a:rPr lang="en-US" altLang="ru-RU" sz="2800" dirty="0" smtClean="0"/>
              <a:t> </a:t>
            </a:r>
            <a:r>
              <a:rPr lang="tg-Cyrl-TJ" altLang="ru-RU" sz="2800" dirty="0" smtClean="0">
                <a:latin typeface="Times New Roman Tj" panose="02020603050405020304" pitchFamily="18" charset="-52"/>
              </a:rPr>
              <a:t>рушди маҳаллӣ</a:t>
            </a:r>
            <a:endParaRPr lang="ru-RU" altLang="ru-RU" sz="2800" dirty="0" smtClean="0">
              <a:latin typeface="Times New Roman Tj" panose="02020603050405020304" pitchFamily="18" charset="-52"/>
            </a:endParaRPr>
          </a:p>
        </p:txBody>
      </p:sp>
      <p:sp>
        <p:nvSpPr>
          <p:cNvPr id="320515" name="Rectangle 3"/>
          <p:cNvSpPr>
            <a:spLocks noGrp="1" noChangeArrowheads="1"/>
          </p:cNvSpPr>
          <p:nvPr>
            <p:ph type="body" idx="1"/>
          </p:nvPr>
        </p:nvSpPr>
        <p:spPr>
          <a:xfrm>
            <a:off x="1209368" y="1314450"/>
            <a:ext cx="8906029" cy="5543550"/>
          </a:xfrm>
        </p:spPr>
        <p:txBody>
          <a:bodyPr>
            <a:normAutofit/>
          </a:bodyPr>
          <a:lstStyle/>
          <a:p>
            <a:pPr lvl="0"/>
            <a:r>
              <a:rPr lang="tg-Cyrl-TJ" sz="2000" dirty="0">
                <a:latin typeface="Times New Roman Tj" panose="02020603050405020304" pitchFamily="18" charset="-52"/>
              </a:rPr>
              <a:t>Тањия намудани индикатор </a:t>
            </a:r>
            <a:endParaRPr lang="ru-RU" sz="2000" dirty="0">
              <a:latin typeface="Times New Roman Tj" panose="02020603050405020304" pitchFamily="18" charset="-52"/>
            </a:endParaRPr>
          </a:p>
          <a:p>
            <a:pPr lvl="0"/>
            <a:r>
              <a:rPr lang="tg-Cyrl-TJ" sz="2000" dirty="0">
                <a:latin typeface="Times New Roman Tj" panose="02020603050405020304" pitchFamily="18" charset="-52"/>
              </a:rPr>
              <a:t>Муайян намудани манбаи маълумот</a:t>
            </a:r>
            <a:endParaRPr lang="ru-RU" sz="2000" dirty="0">
              <a:latin typeface="Times New Roman Tj" panose="02020603050405020304" pitchFamily="18" charset="-52"/>
            </a:endParaRPr>
          </a:p>
          <a:p>
            <a:pPr lvl="0"/>
            <a:r>
              <a:rPr lang="tg-Cyrl-TJ" sz="2000" dirty="0">
                <a:latin typeface="Times New Roman Tj" panose="02020603050405020304" pitchFamily="18" charset="-52"/>
              </a:rPr>
              <a:t>Интихоб намудани усулҳои</a:t>
            </a:r>
            <a:r>
              <a:rPr lang="ru-RU" sz="2000" dirty="0">
                <a:latin typeface="Times New Roman Tj" panose="02020603050405020304" pitchFamily="18" charset="-52"/>
              </a:rPr>
              <a:t> </a:t>
            </a:r>
            <a:r>
              <a:rPr lang="ru-RU" sz="2000" dirty="0" err="1">
                <a:latin typeface="Times New Roman Tj" panose="02020603050405020304" pitchFamily="18" charset="-52"/>
              </a:rPr>
              <a:t>љамъ</a:t>
            </a:r>
            <a:r>
              <a:rPr lang="tg-Cyrl-TJ" sz="2000" dirty="0">
                <a:latin typeface="Times New Roman Tj" panose="02020603050405020304" pitchFamily="18" charset="-52"/>
              </a:rPr>
              <a:t>оварии</a:t>
            </a:r>
            <a:r>
              <a:rPr lang="ru-RU" sz="2000" dirty="0">
                <a:latin typeface="Times New Roman Tj" panose="02020603050405020304" pitchFamily="18" charset="-52"/>
              </a:rPr>
              <a:t> </a:t>
            </a:r>
            <a:r>
              <a:rPr lang="ru-RU" sz="2000" dirty="0" err="1">
                <a:latin typeface="Times New Roman Tj" panose="02020603050405020304" pitchFamily="18" charset="-52"/>
              </a:rPr>
              <a:t>маълумот</a:t>
            </a:r>
            <a:endParaRPr lang="ru-RU" sz="2000" dirty="0">
              <a:latin typeface="Times New Roman Tj" panose="02020603050405020304" pitchFamily="18" charset="-52"/>
            </a:endParaRPr>
          </a:p>
          <a:p>
            <a:pPr lvl="0"/>
            <a:r>
              <a:rPr lang="ru-RU" sz="2000" dirty="0" err="1">
                <a:latin typeface="Times New Roman Tj" panose="02020603050405020304" pitchFamily="18" charset="-52"/>
              </a:rPr>
              <a:t>Муайян</a:t>
            </a:r>
            <a:r>
              <a:rPr lang="ru-RU" sz="2000" dirty="0">
                <a:latin typeface="Times New Roman Tj" panose="02020603050405020304" pitchFamily="18" charset="-52"/>
              </a:rPr>
              <a:t> </a:t>
            </a:r>
            <a:r>
              <a:rPr lang="ru-RU" sz="2000" dirty="0" err="1">
                <a:latin typeface="Times New Roman Tj" panose="02020603050405020304" pitchFamily="18" charset="-52"/>
              </a:rPr>
              <a:t>намудани</a:t>
            </a:r>
            <a:r>
              <a:rPr lang="ru-RU" sz="2000" dirty="0">
                <a:latin typeface="Times New Roman Tj" panose="02020603050405020304" pitchFamily="18" charset="-52"/>
              </a:rPr>
              <a:t> </a:t>
            </a:r>
            <a:r>
              <a:rPr lang="tg-Cyrl-TJ" sz="2000" dirty="0">
                <a:latin typeface="Times New Roman Tj" panose="02020603050405020304" pitchFamily="18" charset="-52"/>
              </a:rPr>
              <a:t>ҷадвали</a:t>
            </a:r>
            <a:r>
              <a:rPr lang="ru-RU" sz="2000" dirty="0">
                <a:latin typeface="Times New Roman Tj" panose="02020603050405020304" pitchFamily="18" charset="-52"/>
              </a:rPr>
              <a:t> </a:t>
            </a:r>
            <a:r>
              <a:rPr lang="ru-RU" sz="2000" dirty="0" err="1">
                <a:latin typeface="Times New Roman Tj" panose="02020603050405020304" pitchFamily="18" charset="-52"/>
              </a:rPr>
              <a:t>љамъ</a:t>
            </a:r>
            <a:r>
              <a:rPr lang="tg-Cyrl-TJ" sz="2000" dirty="0">
                <a:latin typeface="Times New Roman Tj" panose="02020603050405020304" pitchFamily="18" charset="-52"/>
              </a:rPr>
              <a:t>оварии</a:t>
            </a:r>
            <a:r>
              <a:rPr lang="ru-RU" sz="2000" dirty="0">
                <a:latin typeface="Times New Roman Tj" panose="02020603050405020304" pitchFamily="18" charset="-52"/>
              </a:rPr>
              <a:t> </a:t>
            </a:r>
            <a:r>
              <a:rPr lang="ru-RU" sz="2000" dirty="0" err="1">
                <a:latin typeface="Times New Roman Tj" panose="02020603050405020304" pitchFamily="18" charset="-52"/>
              </a:rPr>
              <a:t>маълумот</a:t>
            </a:r>
            <a:r>
              <a:rPr lang="ru-RU" sz="2000" dirty="0">
                <a:latin typeface="Times New Roman Tj" panose="02020603050405020304" pitchFamily="18" charset="-52"/>
              </a:rPr>
              <a:t> </a:t>
            </a:r>
          </a:p>
          <a:p>
            <a:pPr lvl="0"/>
            <a:r>
              <a:rPr lang="ru-RU" sz="2000" dirty="0" err="1">
                <a:latin typeface="Times New Roman Tj" panose="02020603050405020304" pitchFamily="18" charset="-52"/>
              </a:rPr>
              <a:t>Таќсим</a:t>
            </a:r>
            <a:r>
              <a:rPr lang="ru-RU" sz="2000" dirty="0">
                <a:latin typeface="Times New Roman Tj" panose="02020603050405020304" pitchFamily="18" charset="-52"/>
              </a:rPr>
              <a:t> </a:t>
            </a:r>
            <a:r>
              <a:rPr lang="ru-RU" sz="2000" dirty="0" err="1">
                <a:latin typeface="Times New Roman Tj" panose="02020603050405020304" pitchFamily="18" charset="-52"/>
              </a:rPr>
              <a:t>намудани</a:t>
            </a:r>
            <a:r>
              <a:rPr lang="ru-RU" sz="2000" dirty="0">
                <a:latin typeface="Times New Roman Tj" panose="02020603050405020304" pitchFamily="18" charset="-52"/>
              </a:rPr>
              <a:t> </a:t>
            </a:r>
            <a:r>
              <a:rPr lang="ru-RU" sz="2000" dirty="0" err="1">
                <a:latin typeface="Times New Roman Tj" panose="02020603050405020304" pitchFamily="18" charset="-52"/>
              </a:rPr>
              <a:t>масъулият</a:t>
            </a:r>
            <a:r>
              <a:rPr lang="ru-RU" sz="2000" dirty="0">
                <a:latin typeface="Times New Roman Tj" panose="02020603050405020304" pitchFamily="18" charset="-52"/>
              </a:rPr>
              <a:t> </a:t>
            </a:r>
            <a:r>
              <a:rPr lang="tg-Cyrl-TJ" sz="2000" dirty="0">
                <a:latin typeface="Times New Roman Tj" panose="02020603050405020304" pitchFamily="18" charset="-52"/>
              </a:rPr>
              <a:t>оиди ҷамъоварии</a:t>
            </a:r>
            <a:r>
              <a:rPr lang="ru-RU" sz="2000" dirty="0">
                <a:latin typeface="Times New Roman Tj" panose="02020603050405020304" pitchFamily="18" charset="-52"/>
              </a:rPr>
              <a:t> </a:t>
            </a:r>
            <a:r>
              <a:rPr lang="ru-RU" sz="2000" dirty="0" err="1">
                <a:latin typeface="Times New Roman Tj" panose="02020603050405020304" pitchFamily="18" charset="-52"/>
              </a:rPr>
              <a:t>маълумот</a:t>
            </a:r>
            <a:endParaRPr lang="ru-RU" sz="2000" dirty="0">
              <a:latin typeface="Times New Roman Tj" panose="02020603050405020304" pitchFamily="18" charset="-52"/>
            </a:endParaRPr>
          </a:p>
          <a:p>
            <a:pPr lvl="0"/>
            <a:r>
              <a:rPr lang="tg-Cyrl-TJ" sz="2000" dirty="0">
                <a:latin typeface="Times New Roman Tj" panose="02020603050405020304" pitchFamily="18" charset="-52"/>
              </a:rPr>
              <a:t>Таҳияи шаклҳои пешниҳоди маълумот ва ҳисоботҳо</a:t>
            </a:r>
            <a:endParaRPr lang="ru-RU" sz="2000" dirty="0">
              <a:latin typeface="Times New Roman Tj" panose="02020603050405020304" pitchFamily="18" charset="-52"/>
            </a:endParaRPr>
          </a:p>
          <a:p>
            <a:pPr lvl="0"/>
            <a:r>
              <a:rPr lang="ru-RU" sz="2000" dirty="0" err="1">
                <a:latin typeface="Times New Roman Tj" panose="02020603050405020304" pitchFamily="18" charset="-52"/>
              </a:rPr>
              <a:t>Муайян</a:t>
            </a:r>
            <a:r>
              <a:rPr lang="ru-RU" sz="2000" dirty="0">
                <a:latin typeface="Times New Roman Tj" panose="02020603050405020304" pitchFamily="18" charset="-52"/>
              </a:rPr>
              <a:t> </a:t>
            </a:r>
            <a:r>
              <a:rPr lang="ru-RU" sz="2000" dirty="0" err="1">
                <a:latin typeface="Times New Roman Tj" panose="02020603050405020304" pitchFamily="18" charset="-52"/>
              </a:rPr>
              <a:t>намудани</a:t>
            </a:r>
            <a:r>
              <a:rPr lang="ru-RU" sz="2000" dirty="0">
                <a:latin typeface="Times New Roman Tj" panose="02020603050405020304" pitchFamily="18" charset="-52"/>
              </a:rPr>
              <a:t> </a:t>
            </a:r>
            <a:r>
              <a:rPr lang="ru-RU" sz="2000" dirty="0" err="1">
                <a:latin typeface="Times New Roman Tj" panose="02020603050405020304" pitchFamily="18" charset="-52"/>
              </a:rPr>
              <a:t>тартиби</a:t>
            </a:r>
            <a:r>
              <a:rPr lang="ru-RU" sz="2000" dirty="0">
                <a:latin typeface="Times New Roman Tj" panose="02020603050405020304" pitchFamily="18" charset="-52"/>
              </a:rPr>
              <a:t> </a:t>
            </a:r>
            <a:r>
              <a:rPr lang="ru-RU" sz="2000" dirty="0" err="1">
                <a:latin typeface="Times New Roman Tj" panose="02020603050405020304" pitchFamily="18" charset="-52"/>
              </a:rPr>
              <a:t>коркарди</a:t>
            </a:r>
            <a:r>
              <a:rPr lang="ru-RU" sz="2000" dirty="0">
                <a:latin typeface="Times New Roman Tj" panose="02020603050405020304" pitchFamily="18" charset="-52"/>
              </a:rPr>
              <a:t> </a:t>
            </a:r>
            <a:r>
              <a:rPr lang="ru-RU" sz="2000" dirty="0" err="1">
                <a:latin typeface="Times New Roman Tj" panose="02020603050405020304" pitchFamily="18" charset="-52"/>
              </a:rPr>
              <a:t>маълумот</a:t>
            </a:r>
            <a:r>
              <a:rPr lang="ru-RU" sz="2000" dirty="0">
                <a:latin typeface="Times New Roman Tj" panose="02020603050405020304" pitchFamily="18" charset="-52"/>
              </a:rPr>
              <a:t> </a:t>
            </a:r>
            <a:r>
              <a:rPr lang="ru-RU" sz="2000" dirty="0" err="1">
                <a:latin typeface="Times New Roman Tj" panose="02020603050405020304" pitchFamily="18" charset="-52"/>
              </a:rPr>
              <a:t>ва</a:t>
            </a:r>
            <a:r>
              <a:rPr lang="ru-RU" sz="2000" dirty="0">
                <a:latin typeface="Times New Roman Tj" panose="02020603050405020304" pitchFamily="18" charset="-52"/>
              </a:rPr>
              <a:t> </a:t>
            </a:r>
            <a:r>
              <a:rPr lang="ru-RU" sz="2000" dirty="0" err="1">
                <a:latin typeface="Times New Roman Tj" panose="02020603050405020304" pitchFamily="18" charset="-52"/>
              </a:rPr>
              <a:t>тањияи</a:t>
            </a:r>
            <a:r>
              <a:rPr lang="ru-RU" sz="2000" dirty="0">
                <a:latin typeface="Times New Roman Tj" panose="02020603050405020304" pitchFamily="18" charset="-52"/>
              </a:rPr>
              <a:t> </a:t>
            </a:r>
            <a:r>
              <a:rPr lang="tg-Cyrl-TJ" sz="2000" dirty="0">
                <a:latin typeface="Times New Roman Tj" panose="02020603050405020304" pitchFamily="18" charset="-52"/>
              </a:rPr>
              <a:t>фишангҳо</a:t>
            </a:r>
            <a:endParaRPr lang="ru-RU" sz="2000" dirty="0">
              <a:latin typeface="Times New Roman Tj" panose="02020603050405020304" pitchFamily="18" charset="-52"/>
            </a:endParaRPr>
          </a:p>
          <a:p>
            <a:pPr lvl="0"/>
            <a:r>
              <a:rPr lang="ru-RU" sz="2000" dirty="0" err="1">
                <a:latin typeface="Times New Roman Tj" panose="02020603050405020304" pitchFamily="18" charset="-52"/>
              </a:rPr>
              <a:t>Муайян</a:t>
            </a:r>
            <a:r>
              <a:rPr lang="ru-RU" sz="2000" dirty="0">
                <a:latin typeface="Times New Roman Tj" panose="02020603050405020304" pitchFamily="18" charset="-52"/>
              </a:rPr>
              <a:t> </a:t>
            </a:r>
            <a:r>
              <a:rPr lang="ru-RU" sz="2000" dirty="0" err="1">
                <a:latin typeface="Times New Roman Tj" panose="02020603050405020304" pitchFamily="18" charset="-52"/>
              </a:rPr>
              <a:t>намудани</a:t>
            </a:r>
            <a:r>
              <a:rPr lang="ru-RU" sz="2000" dirty="0">
                <a:latin typeface="Times New Roman Tj" panose="02020603050405020304" pitchFamily="18" charset="-52"/>
              </a:rPr>
              <a:t> </a:t>
            </a:r>
            <a:r>
              <a:rPr lang="tg-Cyrl-TJ" sz="2000" dirty="0">
                <a:latin typeface="Times New Roman Tj" panose="02020603050405020304" pitchFamily="18" charset="-52"/>
              </a:rPr>
              <a:t>тартиби</a:t>
            </a:r>
            <a:r>
              <a:rPr lang="ru-RU" sz="2000" dirty="0">
                <a:latin typeface="Times New Roman Tj" panose="02020603050405020304" pitchFamily="18" charset="-52"/>
              </a:rPr>
              <a:t> </a:t>
            </a:r>
            <a:r>
              <a:rPr lang="ru-RU" sz="2000" dirty="0" err="1">
                <a:latin typeface="Times New Roman Tj" panose="02020603050405020304" pitchFamily="18" charset="-52"/>
              </a:rPr>
              <a:t>пањн</a:t>
            </a:r>
            <a:r>
              <a:rPr lang="ru-RU" sz="2000" dirty="0">
                <a:latin typeface="Times New Roman Tj" panose="02020603050405020304" pitchFamily="18" charset="-52"/>
              </a:rPr>
              <a:t> </a:t>
            </a:r>
            <a:r>
              <a:rPr lang="ru-RU" sz="2000" dirty="0" err="1">
                <a:latin typeface="Times New Roman Tj" panose="02020603050405020304" pitchFamily="18" charset="-52"/>
              </a:rPr>
              <a:t>ва</a:t>
            </a:r>
            <a:r>
              <a:rPr lang="ru-RU" sz="2000" dirty="0">
                <a:latin typeface="Times New Roman Tj" panose="02020603050405020304" pitchFamily="18" charset="-52"/>
              </a:rPr>
              <a:t> </a:t>
            </a:r>
            <a:r>
              <a:rPr lang="ru-RU" sz="2000" dirty="0" err="1">
                <a:latin typeface="Times New Roman Tj" panose="02020603050405020304" pitchFamily="18" charset="-52"/>
              </a:rPr>
              <a:t>истифода</a:t>
            </a:r>
            <a:r>
              <a:rPr lang="ru-RU" sz="2000" dirty="0">
                <a:latin typeface="Times New Roman Tj" panose="02020603050405020304" pitchFamily="18" charset="-52"/>
              </a:rPr>
              <a:t> </a:t>
            </a:r>
            <a:r>
              <a:rPr lang="ru-RU" sz="2000" dirty="0" err="1">
                <a:latin typeface="Times New Roman Tj" panose="02020603050405020304" pitchFamily="18" charset="-52"/>
              </a:rPr>
              <a:t>намудани</a:t>
            </a:r>
            <a:r>
              <a:rPr lang="ru-RU" sz="2000" dirty="0">
                <a:latin typeface="Times New Roman Tj" panose="02020603050405020304" pitchFamily="18" charset="-52"/>
              </a:rPr>
              <a:t> </a:t>
            </a:r>
            <a:r>
              <a:rPr lang="ru-RU" sz="2000" dirty="0" err="1">
                <a:latin typeface="Times New Roman Tj" panose="02020603050405020304" pitchFamily="18" charset="-52"/>
              </a:rPr>
              <a:t>маълумот</a:t>
            </a:r>
            <a:endParaRPr lang="ru-RU" sz="2000" dirty="0">
              <a:latin typeface="Times New Roman Tj" panose="02020603050405020304" pitchFamily="18" charset="-52"/>
            </a:endParaRPr>
          </a:p>
          <a:p>
            <a:pPr lvl="0"/>
            <a:r>
              <a:rPr lang="ru-RU" sz="2000" dirty="0" err="1">
                <a:latin typeface="Times New Roman Tj" panose="02020603050405020304" pitchFamily="18" charset="-52"/>
              </a:rPr>
              <a:t>Омўзонидани</a:t>
            </a:r>
            <a:r>
              <a:rPr lang="ru-RU" sz="2000" dirty="0">
                <a:latin typeface="Times New Roman Tj" panose="02020603050405020304" pitchFamily="18" charset="-52"/>
              </a:rPr>
              <a:t> </a:t>
            </a:r>
            <a:r>
              <a:rPr lang="ru-RU" sz="2000" dirty="0" err="1">
                <a:latin typeface="Times New Roman Tj" panose="02020603050405020304" pitchFamily="18" charset="-52"/>
              </a:rPr>
              <a:t>шахсоне</a:t>
            </a:r>
            <a:r>
              <a:rPr lang="ru-RU" sz="2000" dirty="0">
                <a:latin typeface="Times New Roman Tj" panose="02020603050405020304" pitchFamily="18" charset="-52"/>
              </a:rPr>
              <a:t>, </a:t>
            </a:r>
            <a:r>
              <a:rPr lang="ru-RU" sz="2000" dirty="0" err="1">
                <a:latin typeface="Times New Roman Tj" panose="02020603050405020304" pitchFamily="18" charset="-52"/>
              </a:rPr>
              <a:t>ки</a:t>
            </a:r>
            <a:r>
              <a:rPr lang="ru-RU" sz="2000" dirty="0">
                <a:latin typeface="Times New Roman Tj" panose="02020603050405020304" pitchFamily="18" charset="-52"/>
              </a:rPr>
              <a:t> </a:t>
            </a:r>
            <a:r>
              <a:rPr lang="ru-RU" sz="2000" dirty="0" err="1">
                <a:latin typeface="Times New Roman Tj" panose="02020603050405020304" pitchFamily="18" charset="-52"/>
              </a:rPr>
              <a:t>барои</a:t>
            </a:r>
            <a:r>
              <a:rPr lang="ru-RU" sz="2000" dirty="0">
                <a:latin typeface="Times New Roman Tj" panose="02020603050405020304" pitchFamily="18" charset="-52"/>
              </a:rPr>
              <a:t> </a:t>
            </a:r>
            <a:r>
              <a:rPr lang="ru-RU" sz="2000" dirty="0" err="1">
                <a:latin typeface="Times New Roman Tj" panose="02020603050405020304" pitchFamily="18" charset="-52"/>
              </a:rPr>
              <a:t>гузаронидани</a:t>
            </a:r>
            <a:r>
              <a:rPr lang="ru-RU" sz="2000" dirty="0">
                <a:latin typeface="Times New Roman Tj" panose="02020603050405020304" pitchFamily="18" charset="-52"/>
              </a:rPr>
              <a:t> </a:t>
            </a:r>
            <a:r>
              <a:rPr lang="ru-RU" sz="2000" dirty="0" err="1">
                <a:latin typeface="Times New Roman Tj" panose="02020603050405020304" pitchFamily="18" charset="-52"/>
              </a:rPr>
              <a:t>монитоинг</a:t>
            </a:r>
            <a:r>
              <a:rPr lang="ru-RU" sz="2000" dirty="0">
                <a:latin typeface="Times New Roman Tj" panose="02020603050405020304" pitchFamily="18" charset="-52"/>
              </a:rPr>
              <a:t> </a:t>
            </a:r>
            <a:r>
              <a:rPr lang="ru-RU" sz="2000" dirty="0" err="1">
                <a:latin typeface="Times New Roman Tj" panose="02020603050405020304" pitchFamily="18" charset="-52"/>
              </a:rPr>
              <a:t>ма</a:t>
            </a:r>
            <a:r>
              <a:rPr lang="tg-Cyrl-TJ" sz="2000" dirty="0">
                <a:latin typeface="Times New Roman Tj" panose="02020603050405020304" pitchFamily="18" charset="-52"/>
              </a:rPr>
              <a:t>съул</a:t>
            </a:r>
            <a:r>
              <a:rPr lang="ru-RU" sz="2000" dirty="0">
                <a:latin typeface="Times New Roman Tj" panose="02020603050405020304" pitchFamily="18" charset="-52"/>
              </a:rPr>
              <a:t> </a:t>
            </a:r>
            <a:r>
              <a:rPr lang="ru-RU" sz="2000" dirty="0" err="1">
                <a:latin typeface="Times New Roman Tj" panose="02020603050405020304" pitchFamily="18" charset="-52"/>
              </a:rPr>
              <a:t>мешаванд</a:t>
            </a:r>
            <a:r>
              <a:rPr lang="ru-RU" sz="2000" dirty="0">
                <a:latin typeface="Times New Roman Tj" panose="02020603050405020304" pitchFamily="18" charset="-52"/>
              </a:rPr>
              <a:t> </a:t>
            </a:r>
          </a:p>
          <a:p>
            <a:pPr lvl="0"/>
            <a:r>
              <a:rPr lang="ru-RU" sz="2000" dirty="0" err="1">
                <a:latin typeface="Times New Roman Tj" panose="02020603050405020304" pitchFamily="18" charset="-52"/>
              </a:rPr>
              <a:t>Пешбинї</a:t>
            </a:r>
            <a:r>
              <a:rPr lang="ru-RU" sz="2000" dirty="0">
                <a:latin typeface="Times New Roman Tj" panose="02020603050405020304" pitchFamily="18" charset="-52"/>
              </a:rPr>
              <a:t> </a:t>
            </a:r>
            <a:r>
              <a:rPr lang="ru-RU" sz="2000" dirty="0" err="1">
                <a:latin typeface="Times New Roman Tj" panose="02020603050405020304" pitchFamily="18" charset="-52"/>
              </a:rPr>
              <a:t>намудани</a:t>
            </a:r>
            <a:r>
              <a:rPr lang="ru-RU" sz="2000" dirty="0">
                <a:latin typeface="Times New Roman Tj" panose="02020603050405020304" pitchFamily="18" charset="-52"/>
              </a:rPr>
              <a:t> </a:t>
            </a:r>
            <a:r>
              <a:rPr lang="ru-RU" sz="2000" dirty="0" err="1">
                <a:latin typeface="Times New Roman Tj" panose="02020603050405020304" pitchFamily="18" charset="-52"/>
              </a:rPr>
              <a:t>харољот</a:t>
            </a:r>
            <a:r>
              <a:rPr lang="ru-RU" sz="2000" dirty="0">
                <a:latin typeface="Times New Roman Tj" panose="02020603050405020304" pitchFamily="18" charset="-52"/>
              </a:rPr>
              <a:t> </a:t>
            </a:r>
            <a:r>
              <a:rPr lang="ru-RU" sz="2000" dirty="0" err="1">
                <a:latin typeface="Times New Roman Tj" panose="02020603050405020304" pitchFamily="18" charset="-52"/>
              </a:rPr>
              <a:t>барои</a:t>
            </a:r>
            <a:r>
              <a:rPr lang="ru-RU" sz="2000" dirty="0">
                <a:latin typeface="Times New Roman Tj" panose="02020603050405020304" pitchFamily="18" charset="-52"/>
              </a:rPr>
              <a:t> мониторинг дар </a:t>
            </a:r>
            <a:r>
              <a:rPr lang="ru-RU" sz="2000" dirty="0" err="1">
                <a:latin typeface="Times New Roman Tj" panose="02020603050405020304" pitchFamily="18" charset="-52"/>
              </a:rPr>
              <a:t>буљет</a:t>
            </a:r>
            <a:endParaRPr lang="ru-RU" sz="2000" dirty="0">
              <a:latin typeface="Times New Roman Tj" panose="02020603050405020304" pitchFamily="18" charset="-52"/>
            </a:endParaRPr>
          </a:p>
          <a:p>
            <a:pPr marL="609600" indent="-609600">
              <a:lnSpc>
                <a:spcPct val="80000"/>
              </a:lnSpc>
              <a:buFontTx/>
              <a:buAutoNum type="arabicPeriod"/>
            </a:pPr>
            <a:endParaRPr lang="en-US" altLang="ru-RU" sz="2000" dirty="0">
              <a:latin typeface="Times New Roman Tj" panose="02020603050405020304" pitchFamily="18" charset="-52"/>
            </a:endParaRPr>
          </a:p>
        </p:txBody>
      </p:sp>
    </p:spTree>
    <p:extLst>
      <p:ext uri="{BB962C8B-B14F-4D97-AF65-F5344CB8AC3E}">
        <p14:creationId xmlns:p14="http://schemas.microsoft.com/office/powerpoint/2010/main" val="14356840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20514"/>
                                        </p:tgtEl>
                                        <p:attrNameLst>
                                          <p:attrName>style.visibility</p:attrName>
                                        </p:attrNameLst>
                                      </p:cBhvr>
                                      <p:to>
                                        <p:strVal val="visible"/>
                                      </p:to>
                                    </p:set>
                                    <p:anim calcmode="lin" valueType="num">
                                      <p:cBhvr additive="base">
                                        <p:cTn id="7" dur="500" fill="hold"/>
                                        <p:tgtEl>
                                          <p:spTgt spid="320514"/>
                                        </p:tgtEl>
                                        <p:attrNameLst>
                                          <p:attrName>ppt_x</p:attrName>
                                        </p:attrNameLst>
                                      </p:cBhvr>
                                      <p:tavLst>
                                        <p:tav tm="0">
                                          <p:val>
                                            <p:strVal val="#ppt_x"/>
                                          </p:val>
                                        </p:tav>
                                        <p:tav tm="100000">
                                          <p:val>
                                            <p:strVal val="#ppt_x"/>
                                          </p:val>
                                        </p:tav>
                                      </p:tavLst>
                                    </p:anim>
                                    <p:anim calcmode="lin" valueType="num">
                                      <p:cBhvr additive="base">
                                        <p:cTn id="8" dur="500" fill="hold"/>
                                        <p:tgtEl>
                                          <p:spTgt spid="32051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20515">
                                            <p:txEl>
                                              <p:pRg st="0" end="0"/>
                                            </p:txEl>
                                          </p:spTgt>
                                        </p:tgtEl>
                                        <p:attrNameLst>
                                          <p:attrName>style.visibility</p:attrName>
                                        </p:attrNameLst>
                                      </p:cBhvr>
                                      <p:to>
                                        <p:strVal val="visible"/>
                                      </p:to>
                                    </p:set>
                                    <p:anim calcmode="lin" valueType="num">
                                      <p:cBhvr additive="base">
                                        <p:cTn id="13" dur="500" fill="hold"/>
                                        <p:tgtEl>
                                          <p:spTgt spid="320515">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205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20515">
                                            <p:txEl>
                                              <p:pRg st="1" end="1"/>
                                            </p:txEl>
                                          </p:spTgt>
                                        </p:tgtEl>
                                        <p:attrNameLst>
                                          <p:attrName>style.visibility</p:attrName>
                                        </p:attrNameLst>
                                      </p:cBhvr>
                                      <p:to>
                                        <p:strVal val="visible"/>
                                      </p:to>
                                    </p:set>
                                    <p:anim calcmode="lin" valueType="num">
                                      <p:cBhvr additive="base">
                                        <p:cTn id="19" dur="500" fill="hold"/>
                                        <p:tgtEl>
                                          <p:spTgt spid="320515">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205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20515">
                                            <p:txEl>
                                              <p:pRg st="2" end="2"/>
                                            </p:txEl>
                                          </p:spTgt>
                                        </p:tgtEl>
                                        <p:attrNameLst>
                                          <p:attrName>style.visibility</p:attrName>
                                        </p:attrNameLst>
                                      </p:cBhvr>
                                      <p:to>
                                        <p:strVal val="visible"/>
                                      </p:to>
                                    </p:set>
                                    <p:anim calcmode="lin" valueType="num">
                                      <p:cBhvr additive="base">
                                        <p:cTn id="25" dur="500" fill="hold"/>
                                        <p:tgtEl>
                                          <p:spTgt spid="320515">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205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20515">
                                            <p:txEl>
                                              <p:pRg st="3" end="3"/>
                                            </p:txEl>
                                          </p:spTgt>
                                        </p:tgtEl>
                                        <p:attrNameLst>
                                          <p:attrName>style.visibility</p:attrName>
                                        </p:attrNameLst>
                                      </p:cBhvr>
                                      <p:to>
                                        <p:strVal val="visible"/>
                                      </p:to>
                                    </p:set>
                                    <p:anim calcmode="lin" valueType="num">
                                      <p:cBhvr additive="base">
                                        <p:cTn id="31" dur="500" fill="hold"/>
                                        <p:tgtEl>
                                          <p:spTgt spid="320515">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205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20515">
                                            <p:txEl>
                                              <p:pRg st="4" end="4"/>
                                            </p:txEl>
                                          </p:spTgt>
                                        </p:tgtEl>
                                        <p:attrNameLst>
                                          <p:attrName>style.visibility</p:attrName>
                                        </p:attrNameLst>
                                      </p:cBhvr>
                                      <p:to>
                                        <p:strVal val="visible"/>
                                      </p:to>
                                    </p:set>
                                    <p:anim calcmode="lin" valueType="num">
                                      <p:cBhvr additive="base">
                                        <p:cTn id="37" dur="500" fill="hold"/>
                                        <p:tgtEl>
                                          <p:spTgt spid="320515">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205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20515">
                                            <p:txEl>
                                              <p:pRg st="5" end="5"/>
                                            </p:txEl>
                                          </p:spTgt>
                                        </p:tgtEl>
                                        <p:attrNameLst>
                                          <p:attrName>style.visibility</p:attrName>
                                        </p:attrNameLst>
                                      </p:cBhvr>
                                      <p:to>
                                        <p:strVal val="visible"/>
                                      </p:to>
                                    </p:set>
                                    <p:anim calcmode="lin" valueType="num">
                                      <p:cBhvr additive="base">
                                        <p:cTn id="43" dur="500" fill="hold"/>
                                        <p:tgtEl>
                                          <p:spTgt spid="320515">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205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20515">
                                            <p:txEl>
                                              <p:pRg st="6" end="6"/>
                                            </p:txEl>
                                          </p:spTgt>
                                        </p:tgtEl>
                                        <p:attrNameLst>
                                          <p:attrName>style.visibility</p:attrName>
                                        </p:attrNameLst>
                                      </p:cBhvr>
                                      <p:to>
                                        <p:strVal val="visible"/>
                                      </p:to>
                                    </p:set>
                                    <p:anim calcmode="lin" valueType="num">
                                      <p:cBhvr additive="base">
                                        <p:cTn id="49" dur="500" fill="hold"/>
                                        <p:tgtEl>
                                          <p:spTgt spid="320515">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2051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320515">
                                            <p:txEl>
                                              <p:pRg st="7" end="7"/>
                                            </p:txEl>
                                          </p:spTgt>
                                        </p:tgtEl>
                                        <p:attrNameLst>
                                          <p:attrName>style.visibility</p:attrName>
                                        </p:attrNameLst>
                                      </p:cBhvr>
                                      <p:to>
                                        <p:strVal val="visible"/>
                                      </p:to>
                                    </p:set>
                                    <p:anim calcmode="lin" valueType="num">
                                      <p:cBhvr additive="base">
                                        <p:cTn id="55" dur="500" fill="hold"/>
                                        <p:tgtEl>
                                          <p:spTgt spid="320515">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2051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320515">
                                            <p:txEl>
                                              <p:pRg st="8" end="8"/>
                                            </p:txEl>
                                          </p:spTgt>
                                        </p:tgtEl>
                                        <p:attrNameLst>
                                          <p:attrName>style.visibility</p:attrName>
                                        </p:attrNameLst>
                                      </p:cBhvr>
                                      <p:to>
                                        <p:strVal val="visible"/>
                                      </p:to>
                                    </p:set>
                                    <p:anim calcmode="lin" valueType="num">
                                      <p:cBhvr additive="base">
                                        <p:cTn id="61" dur="500" fill="hold"/>
                                        <p:tgtEl>
                                          <p:spTgt spid="320515">
                                            <p:txEl>
                                              <p:pRg st="8" end="8"/>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2051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320515">
                                            <p:txEl>
                                              <p:pRg st="9" end="9"/>
                                            </p:txEl>
                                          </p:spTgt>
                                        </p:tgtEl>
                                        <p:attrNameLst>
                                          <p:attrName>style.visibility</p:attrName>
                                        </p:attrNameLst>
                                      </p:cBhvr>
                                      <p:to>
                                        <p:strVal val="visible"/>
                                      </p:to>
                                    </p:set>
                                    <p:anim calcmode="lin" valueType="num">
                                      <p:cBhvr additive="base">
                                        <p:cTn id="67" dur="500" fill="hold"/>
                                        <p:tgtEl>
                                          <p:spTgt spid="320515">
                                            <p:txEl>
                                              <p:pRg st="9" end="9"/>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20515">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4" grpId="0" autoUpdateAnimBg="0"/>
      <p:bldP spid="32051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286000" y="0"/>
            <a:ext cx="8382000" cy="1143000"/>
          </a:xfrm>
          <a:solidFill>
            <a:schemeClr val="bg1"/>
          </a:solidFill>
        </p:spPr>
        <p:txBody>
          <a:bodyPr/>
          <a:lstStyle/>
          <a:p>
            <a:pPr eaLnBrk="1" hangingPunct="1"/>
            <a:r>
              <a:rPr lang="ru-RU" altLang="ru-RU" sz="3200" b="1">
                <a:solidFill>
                  <a:srgbClr val="C00000"/>
                </a:solidFill>
                <a:latin typeface="Times New Roman Tj" panose="02020603050405020304" pitchFamily="18" charset="-52"/>
              </a:rPr>
              <a:t>Арзёбӣ</a:t>
            </a:r>
            <a:endParaRPr lang="en-US" altLang="ru-RU" sz="3200" b="1">
              <a:solidFill>
                <a:srgbClr val="C00000"/>
              </a:solidFill>
            </a:endParaRPr>
          </a:p>
        </p:txBody>
      </p:sp>
      <p:sp>
        <p:nvSpPr>
          <p:cNvPr id="19461" name="Text Box 5"/>
          <p:cNvSpPr txBox="1">
            <a:spLocks noChangeArrowheads="1"/>
          </p:cNvSpPr>
          <p:nvPr/>
        </p:nvSpPr>
        <p:spPr bwMode="auto">
          <a:xfrm>
            <a:off x="1905000" y="1095376"/>
            <a:ext cx="86106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ts val="600"/>
              </a:spcBef>
              <a:spcAft>
                <a:spcPts val="600"/>
              </a:spcAft>
              <a:buClr>
                <a:srgbClr val="669900"/>
              </a:buClr>
              <a:buSzPct val="70000"/>
              <a:buFont typeface="Wingdings" panose="05000000000000000000" pitchFamily="2" charset="2"/>
              <a:buChar char="§"/>
            </a:pP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Омӯзиши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амиқ</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ва</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мустақили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фаъолиятҳои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ба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анҷом</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расида</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ё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татбикшаванда</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бо</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мақсади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муайянсозии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сатхи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ноил</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шавии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мақсад</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ва</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вазифаҳо</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ва</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инчунин</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кӯмак</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дар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қабули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қарор</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a:t>
            </a:r>
          </a:p>
          <a:p>
            <a:pPr eaLnBrk="1" hangingPunct="1">
              <a:spcBef>
                <a:spcPts val="600"/>
              </a:spcBef>
              <a:spcAft>
                <a:spcPts val="600"/>
              </a:spcAft>
              <a:buClr>
                <a:srgbClr val="669900"/>
              </a:buClr>
              <a:buSzPct val="70000"/>
              <a:buFont typeface="Wingdings" panose="05000000000000000000" pitchFamily="2" charset="2"/>
              <a:buChar char="§"/>
            </a:pPr>
            <a:r>
              <a:rPr lang="ru-RU" altLang="ru-RU" sz="2200" dirty="0">
                <a:latin typeface="Times New Roman Tj" panose="02020603050405020304" pitchFamily="18" charset="-52"/>
                <a:ea typeface="SimHei" panose="02010609060101010101" pitchFamily="49" charset="-122"/>
                <a:cs typeface="Tahoma" panose="020B0604030504040204" pitchFamily="34" charset="0"/>
              </a:rPr>
              <a:t>Ба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саволи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мо</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ба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чӣ</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ноил</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гаштем</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ва</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чӣ</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таъсире</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гузоштем</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ҷавоб</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медиҳад</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a:t>
            </a:r>
            <a:endParaRPr lang="en-US" altLang="ru-RU" sz="2200" dirty="0">
              <a:latin typeface="SimHei" panose="02010609060101010101" pitchFamily="49" charset="-122"/>
              <a:ea typeface="SimHei" panose="02010609060101010101" pitchFamily="49" charset="-122"/>
              <a:cs typeface="Tahoma" panose="020B0604030504040204" pitchFamily="34" charset="0"/>
            </a:endParaRPr>
          </a:p>
          <a:p>
            <a:pPr eaLnBrk="1" hangingPunct="1">
              <a:spcBef>
                <a:spcPts val="600"/>
              </a:spcBef>
              <a:spcAft>
                <a:spcPts val="600"/>
              </a:spcAft>
              <a:buClr>
                <a:srgbClr val="669900"/>
              </a:buClr>
              <a:buSzPct val="70000"/>
              <a:buFont typeface="Wingdings" panose="05000000000000000000" pitchFamily="2" charset="2"/>
              <a:buChar char="§"/>
            </a:pP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Баходихии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эпизодикии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пешрафти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умуми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ва</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таъсирасони</a:t>
            </a:r>
            <a:endParaRPr lang="ru-RU" altLang="ru-RU" sz="2200" dirty="0">
              <a:latin typeface="Times New Roman Tj" panose="02020603050405020304" pitchFamily="18" charset="-52"/>
              <a:ea typeface="SimHei" panose="02010609060101010101" pitchFamily="49" charset="-122"/>
              <a:cs typeface="Tahoma" panose="020B0604030504040204" pitchFamily="34" charset="0"/>
            </a:endParaRPr>
          </a:p>
          <a:p>
            <a:pPr eaLnBrk="1" hangingPunct="1">
              <a:spcBef>
                <a:spcPts val="600"/>
              </a:spcBef>
              <a:spcAft>
                <a:spcPts val="600"/>
              </a:spcAft>
              <a:buClr>
                <a:srgbClr val="669900"/>
              </a:buClr>
              <a:buSzPct val="70000"/>
              <a:buFont typeface="Wingdings" panose="05000000000000000000" pitchFamily="2" charset="2"/>
              <a:buChar char="§"/>
            </a:pP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Муайянсозии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самаранокӣии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барнома</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a:t>
            </a:r>
            <a:r>
              <a:rPr lang="en-GB" altLang="ru-RU" sz="2200" dirty="0">
                <a:latin typeface="SimHei" panose="02010609060101010101" pitchFamily="49" charset="-122"/>
                <a:ea typeface="SimHei" panose="02010609060101010101" pitchFamily="49" charset="-122"/>
                <a:cs typeface="Tahoma" panose="020B0604030504040204" pitchFamily="34" charset="0"/>
              </a:rPr>
              <a:t> </a:t>
            </a:r>
          </a:p>
          <a:p>
            <a:pPr eaLnBrk="1" hangingPunct="1">
              <a:spcBef>
                <a:spcPts val="600"/>
              </a:spcBef>
              <a:spcAft>
                <a:spcPts val="600"/>
              </a:spcAft>
              <a:buClr>
                <a:srgbClr val="669900"/>
              </a:buClr>
              <a:buSzPct val="70000"/>
              <a:buFont typeface="Wingdings" panose="05000000000000000000" pitchFamily="2" charset="2"/>
              <a:buChar char="§"/>
            </a:pPr>
            <a:r>
              <a:rPr lang="ru-RU" altLang="ru-RU" sz="2200" dirty="0">
                <a:latin typeface="Times New Roman Tj" panose="02020603050405020304" pitchFamily="18" charset="-52"/>
                <a:ea typeface="SimHei" panose="02010609060101010101" pitchFamily="49" charset="-122"/>
                <a:cs typeface="Tahoma" panose="020B0604030504040204" pitchFamily="34" charset="0"/>
              </a:rPr>
              <a:t>Ба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маданияти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омӯхтани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сабакхои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хаёти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барои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беҳбудии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smtClean="0">
                <a:latin typeface="Times New Roman Tj" panose="02020603050405020304" pitchFamily="18" charset="-52"/>
                <a:ea typeface="SimHei" panose="02010609060101010101" pitchFamily="49" charset="-122"/>
                <a:cs typeface="Tahoma" panose="020B0604030504040204" pitchFamily="34" charset="0"/>
              </a:rPr>
              <a:t>фъолиятмусоидат</a:t>
            </a:r>
            <a:r>
              <a:rPr lang="ru-RU" altLang="ru-RU" sz="2200" dirty="0" smtClean="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менамояд</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a:t>
            </a:r>
            <a:endParaRPr lang="en-US" altLang="ru-RU" sz="2200" dirty="0">
              <a:latin typeface="SimHei" panose="02010609060101010101" pitchFamily="49" charset="-122"/>
              <a:ea typeface="SimHei" panose="02010609060101010101" pitchFamily="49" charset="-122"/>
              <a:cs typeface="Tahoma" panose="020B0604030504040204" pitchFamily="34" charset="0"/>
            </a:endParaRPr>
          </a:p>
          <a:p>
            <a:pPr eaLnBrk="1" hangingPunct="1">
              <a:spcBef>
                <a:spcPts val="600"/>
              </a:spcBef>
              <a:spcAft>
                <a:spcPts val="600"/>
              </a:spcAft>
              <a:buClr>
                <a:srgbClr val="669900"/>
              </a:buClr>
              <a:buSzPct val="70000"/>
              <a:buFont typeface="Wingdings" panose="05000000000000000000" pitchFamily="2" charset="2"/>
              <a:buChar char="§"/>
            </a:pPr>
            <a:r>
              <a:rPr lang="ru-RU" altLang="ru-RU" sz="2200" dirty="0">
                <a:latin typeface="Times New Roman Tj" panose="02020603050405020304" pitchFamily="18" charset="-52"/>
                <a:ea typeface="SimHei" panose="02010609060101010101" pitchFamily="49" charset="-122"/>
                <a:cs typeface="Tahoma" panose="020B0604030504040204" pitchFamily="34" charset="0"/>
              </a:rPr>
              <a:t>Ба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паҳнкунии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таҷрибаи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барномаҳои</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хуб</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мусоидат</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 </a:t>
            </a:r>
            <a:r>
              <a:rPr lang="ru-RU" altLang="ru-RU" sz="2200" dirty="0" err="1">
                <a:latin typeface="Times New Roman Tj" panose="02020603050405020304" pitchFamily="18" charset="-52"/>
                <a:ea typeface="SimHei" panose="02010609060101010101" pitchFamily="49" charset="-122"/>
                <a:cs typeface="Tahoma" panose="020B0604030504040204" pitchFamily="34" charset="0"/>
              </a:rPr>
              <a:t>менамояд</a:t>
            </a:r>
            <a:r>
              <a:rPr lang="ru-RU" altLang="ru-RU" sz="2200" dirty="0">
                <a:latin typeface="Times New Roman Tj" panose="02020603050405020304" pitchFamily="18" charset="-52"/>
                <a:ea typeface="SimHei" panose="02010609060101010101" pitchFamily="49" charset="-122"/>
                <a:cs typeface="Tahoma" panose="020B0604030504040204" pitchFamily="34" charset="0"/>
              </a:rPr>
              <a:t>.</a:t>
            </a:r>
            <a:endParaRPr lang="ru-RU" altLang="ru-RU" sz="2200" noProof="1">
              <a:latin typeface="SimHei" panose="02010609060101010101" pitchFamily="49" charset="-122"/>
              <a:ea typeface="SimHei" panose="02010609060101010101" pitchFamily="49" charset="-122"/>
              <a:cs typeface="Tahoma" panose="020B0604030504040204" pitchFamily="34" charset="0"/>
            </a:endParaRPr>
          </a:p>
        </p:txBody>
      </p:sp>
      <p:cxnSp>
        <p:nvCxnSpPr>
          <p:cNvPr id="6" name="Straight Connector 8"/>
          <p:cNvCxnSpPr/>
          <p:nvPr/>
        </p:nvCxnSpPr>
        <p:spPr>
          <a:xfrm>
            <a:off x="2279651" y="1052513"/>
            <a:ext cx="7129463"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47043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61">
                                            <p:txEl>
                                              <p:pRg st="0" end="0"/>
                                            </p:txEl>
                                          </p:spTgt>
                                        </p:tgtEl>
                                        <p:attrNameLst>
                                          <p:attrName>style.visibility</p:attrName>
                                        </p:attrNameLst>
                                      </p:cBhvr>
                                      <p:to>
                                        <p:strVal val="visible"/>
                                      </p:to>
                                    </p:set>
                                    <p:anim calcmode="lin" valueType="num">
                                      <p:cBhvr additive="base">
                                        <p:cTn id="7" dur="500" fill="hold"/>
                                        <p:tgtEl>
                                          <p:spTgt spid="1946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6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461">
                                            <p:txEl>
                                              <p:pRg st="1" end="1"/>
                                            </p:txEl>
                                          </p:spTgt>
                                        </p:tgtEl>
                                        <p:attrNameLst>
                                          <p:attrName>style.visibility</p:attrName>
                                        </p:attrNameLst>
                                      </p:cBhvr>
                                      <p:to>
                                        <p:strVal val="visible"/>
                                      </p:to>
                                    </p:set>
                                    <p:anim calcmode="lin" valueType="num">
                                      <p:cBhvr additive="base">
                                        <p:cTn id="13" dur="500" fill="hold"/>
                                        <p:tgtEl>
                                          <p:spTgt spid="1946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6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461">
                                            <p:txEl>
                                              <p:pRg st="2" end="2"/>
                                            </p:txEl>
                                          </p:spTgt>
                                        </p:tgtEl>
                                        <p:attrNameLst>
                                          <p:attrName>style.visibility</p:attrName>
                                        </p:attrNameLst>
                                      </p:cBhvr>
                                      <p:to>
                                        <p:strVal val="visible"/>
                                      </p:to>
                                    </p:set>
                                    <p:anim calcmode="lin" valueType="num">
                                      <p:cBhvr additive="base">
                                        <p:cTn id="19" dur="500" fill="hold"/>
                                        <p:tgtEl>
                                          <p:spTgt spid="1946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6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461">
                                            <p:txEl>
                                              <p:pRg st="3" end="3"/>
                                            </p:txEl>
                                          </p:spTgt>
                                        </p:tgtEl>
                                        <p:attrNameLst>
                                          <p:attrName>style.visibility</p:attrName>
                                        </p:attrNameLst>
                                      </p:cBhvr>
                                      <p:to>
                                        <p:strVal val="visible"/>
                                      </p:to>
                                    </p:set>
                                    <p:anim calcmode="lin" valueType="num">
                                      <p:cBhvr additive="base">
                                        <p:cTn id="25" dur="500" fill="hold"/>
                                        <p:tgtEl>
                                          <p:spTgt spid="1946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6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461">
                                            <p:txEl>
                                              <p:pRg st="4" end="4"/>
                                            </p:txEl>
                                          </p:spTgt>
                                        </p:tgtEl>
                                        <p:attrNameLst>
                                          <p:attrName>style.visibility</p:attrName>
                                        </p:attrNameLst>
                                      </p:cBhvr>
                                      <p:to>
                                        <p:strVal val="visible"/>
                                      </p:to>
                                    </p:set>
                                    <p:anim calcmode="lin" valueType="num">
                                      <p:cBhvr additive="base">
                                        <p:cTn id="31" dur="500" fill="hold"/>
                                        <p:tgtEl>
                                          <p:spTgt spid="1946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6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9461">
                                            <p:txEl>
                                              <p:pRg st="5" end="5"/>
                                            </p:txEl>
                                          </p:spTgt>
                                        </p:tgtEl>
                                        <p:attrNameLst>
                                          <p:attrName>style.visibility</p:attrName>
                                        </p:attrNameLst>
                                      </p:cBhvr>
                                      <p:to>
                                        <p:strVal val="visible"/>
                                      </p:to>
                                    </p:set>
                                    <p:anim calcmode="lin" valueType="num">
                                      <p:cBhvr additive="base">
                                        <p:cTn id="37" dur="500" fill="hold"/>
                                        <p:tgtEl>
                                          <p:spTgt spid="1946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946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286000" y="0"/>
            <a:ext cx="8382000" cy="1143000"/>
          </a:xfrm>
          <a:solidFill>
            <a:schemeClr val="bg1"/>
          </a:solidFill>
        </p:spPr>
        <p:txBody>
          <a:bodyPr/>
          <a:lstStyle/>
          <a:p>
            <a:pPr eaLnBrk="1" hangingPunct="1"/>
            <a:r>
              <a:rPr lang="ru-RU" altLang="ru-RU" sz="3200" dirty="0" err="1">
                <a:solidFill>
                  <a:srgbClr val="C00000"/>
                </a:solidFill>
                <a:latin typeface="Times New Roman Tj" panose="02020603050405020304" pitchFamily="18" charset="-52"/>
              </a:rPr>
              <a:t>Тафовути</a:t>
            </a:r>
            <a:r>
              <a:rPr lang="ru-RU" altLang="ru-RU" sz="3200" dirty="0">
                <a:solidFill>
                  <a:srgbClr val="C00000"/>
                </a:solidFill>
                <a:latin typeface="Times New Roman Tj" panose="02020603050405020304" pitchFamily="18" charset="-52"/>
              </a:rPr>
              <a:t> мониторинг аз </a:t>
            </a:r>
            <a:r>
              <a:rPr lang="ru-RU" altLang="ru-RU" sz="3200" dirty="0" err="1">
                <a:solidFill>
                  <a:srgbClr val="C00000"/>
                </a:solidFill>
                <a:latin typeface="Times New Roman Tj" panose="02020603050405020304" pitchFamily="18" charset="-52"/>
              </a:rPr>
              <a:t>арзёбӣ</a:t>
            </a:r>
            <a:endParaRPr lang="en-US" altLang="ru-RU" sz="3200" dirty="0">
              <a:solidFill>
                <a:srgbClr val="C00000"/>
              </a:solidFill>
            </a:endParaRPr>
          </a:p>
        </p:txBody>
      </p:sp>
      <p:graphicFrame>
        <p:nvGraphicFramePr>
          <p:cNvPr id="10" name="Group 65"/>
          <p:cNvGraphicFramePr>
            <a:graphicFrameLocks noGrp="1"/>
          </p:cNvGraphicFramePr>
          <p:nvPr/>
        </p:nvGraphicFramePr>
        <p:xfrm>
          <a:off x="1752600" y="1219200"/>
          <a:ext cx="8623300" cy="458788"/>
        </p:xfrm>
        <a:graphic>
          <a:graphicData uri="http://schemas.openxmlformats.org/drawingml/2006/table">
            <a:tbl>
              <a:tblPr/>
              <a:tblGrid>
                <a:gridCol w="30480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3365500">
                  <a:extLst>
                    <a:ext uri="{9D8B030D-6E8A-4147-A177-3AD203B41FA5}">
                      <a16:colId xmlns:a16="http://schemas.microsoft.com/office/drawing/2014/main" val="20002"/>
                    </a:ext>
                  </a:extLst>
                </a:gridCol>
              </a:tblGrid>
              <a:tr h="458788">
                <a:tc>
                  <a:txBody>
                    <a:bodyPr/>
                    <a:lstStyle/>
                    <a:p>
                      <a:pPr marL="0" marR="0" lvl="0" indent="0" algn="r" defTabSz="914400" rtl="0" eaLnBrk="1" fontAlgn="base" latinLnBrk="0" hangingPunct="1">
                        <a:lnSpc>
                          <a:spcPct val="100000"/>
                        </a:lnSpc>
                        <a:spcBef>
                          <a:spcPct val="45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МОНИТОРИНГ</a:t>
                      </a:r>
                      <a:endParaRPr kumimoji="0" lang="it-IT" sz="10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1" fontAlgn="base" latinLnBrk="0" hangingPunct="1">
                        <a:lnSpc>
                          <a:spcPct val="100000"/>
                        </a:lnSpc>
                        <a:spcBef>
                          <a:spcPct val="45000"/>
                        </a:spcBef>
                        <a:spcAft>
                          <a:spcPct val="0"/>
                        </a:spcAft>
                        <a:buClrTx/>
                        <a:buSzTx/>
                        <a:buFontTx/>
                        <a:buNone/>
                        <a:tabLst/>
                      </a:pPr>
                      <a:endParaRPr kumimoji="0" lang="it-IT"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45000"/>
                        </a:spcBef>
                        <a:spcAft>
                          <a:spcPct val="0"/>
                        </a:spcAft>
                        <a:buClrTx/>
                        <a:buSzTx/>
                        <a:buFontTx/>
                        <a:buNone/>
                        <a:tabLst/>
                      </a:pPr>
                      <a:r>
                        <a:rPr kumimoji="0" lang="tg-Cyrl-TJ" sz="1600" b="1" i="0" u="none" strike="noStrike" cap="none" normalizeH="0" baseline="0" dirty="0" smtClean="0">
                          <a:ln>
                            <a:noFill/>
                          </a:ln>
                          <a:solidFill>
                            <a:schemeClr val="tx1"/>
                          </a:solidFill>
                          <a:effectLst/>
                          <a:latin typeface="Times New Roman Tj" pitchFamily="18" charset="-52"/>
                        </a:rPr>
                        <a:t>АРЗЁБӢ</a:t>
                      </a:r>
                      <a:endParaRPr kumimoji="0" lang="it-IT" sz="10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extLst>
                  <a:ext uri="{0D108BD9-81ED-4DB2-BD59-A6C34878D82A}">
                    <a16:rowId xmlns:a16="http://schemas.microsoft.com/office/drawing/2014/main" val="10000"/>
                  </a:ext>
                </a:extLst>
              </a:tr>
            </a:tbl>
          </a:graphicData>
        </a:graphic>
      </p:graphicFrame>
      <p:cxnSp>
        <p:nvCxnSpPr>
          <p:cNvPr id="6" name="Straight Connector 8"/>
          <p:cNvCxnSpPr/>
          <p:nvPr/>
        </p:nvCxnSpPr>
        <p:spPr>
          <a:xfrm>
            <a:off x="2279651" y="1052513"/>
            <a:ext cx="7129463"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7" name="Group 68"/>
          <p:cNvGraphicFramePr>
            <a:graphicFrameLocks noGrp="1"/>
          </p:cNvGraphicFramePr>
          <p:nvPr/>
        </p:nvGraphicFramePr>
        <p:xfrm>
          <a:off x="1752600" y="1812925"/>
          <a:ext cx="8623300" cy="381000"/>
        </p:xfrm>
        <a:graphic>
          <a:graphicData uri="http://schemas.openxmlformats.org/drawingml/2006/table">
            <a:tbl>
              <a:tblPr/>
              <a:tblGrid>
                <a:gridCol w="30480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3365500">
                  <a:extLst>
                    <a:ext uri="{9D8B030D-6E8A-4147-A177-3AD203B41FA5}">
                      <a16:colId xmlns:a16="http://schemas.microsoft.com/office/drawing/2014/main" val="20002"/>
                    </a:ext>
                  </a:extLst>
                </a:gridCol>
              </a:tblGrid>
              <a:tr h="381000">
                <a:tc>
                  <a:txBody>
                    <a:bodyPr/>
                    <a:lstStyle/>
                    <a:p>
                      <a:pPr marL="0" marR="0" lvl="0" indent="0" algn="r" defTabSz="914400" rtl="0" eaLnBrk="1" fontAlgn="base" latinLnBrk="0" hangingPunct="1">
                        <a:lnSpc>
                          <a:spcPct val="100000"/>
                        </a:lnSpc>
                        <a:spcBef>
                          <a:spcPct val="4500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Мунтазам</a:t>
                      </a:r>
                      <a:endParaRPr kumimoji="0" lang="it-IT" sz="1600" b="0" i="0" u="none" strike="noStrike" cap="none" normalizeH="0" baseline="0" dirty="0" smtClean="0">
                        <a:ln>
                          <a:noFill/>
                        </a:ln>
                        <a:solidFill>
                          <a:schemeClr val="tx1"/>
                        </a:solidFill>
                        <a:effectLst/>
                        <a:latin typeface="Tahoma" pitchFamily="34" charset="0"/>
                        <a:cs typeface="Tahoma" pitchFamily="34" charset="0"/>
                      </a:endParaRPr>
                    </a:p>
                  </a:txBody>
                  <a:tcPr horzOverflow="overflow">
                    <a:lnL cap="flat">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45000"/>
                        </a:spcBef>
                        <a:spcAft>
                          <a:spcPct val="0"/>
                        </a:spcAft>
                        <a:buClrTx/>
                        <a:buSzTx/>
                        <a:buFontTx/>
                        <a:buNone/>
                        <a:tabLst/>
                      </a:pPr>
                      <a:r>
                        <a:rPr kumimoji="0" lang="ru-RU" sz="1600" b="0" i="1" u="none" strike="noStrike" cap="none" normalizeH="0" baseline="0" dirty="0" err="1" smtClean="0">
                          <a:ln>
                            <a:noFill/>
                          </a:ln>
                          <a:solidFill>
                            <a:schemeClr val="tx1"/>
                          </a:solidFill>
                          <a:effectLst/>
                          <a:latin typeface="Times New Roman Tj" pitchFamily="18" charset="-52"/>
                          <a:cs typeface="Tahoma" pitchFamily="34" charset="0"/>
                        </a:rPr>
                        <a:t>Даврият</a:t>
                      </a:r>
                      <a:endParaRPr kumimoji="0" lang="it-IT" sz="1600" b="0" i="0" u="none" strike="noStrike" cap="none" normalizeH="0" baseline="0" dirty="0" smtClean="0">
                        <a:ln>
                          <a:noFill/>
                        </a:ln>
                        <a:solidFill>
                          <a:schemeClr val="tx1"/>
                        </a:solidFill>
                        <a:effectLst/>
                        <a:latin typeface="Tahoma" pitchFamily="34" charset="0"/>
                        <a:cs typeface="Tahoma" pitchFamily="34"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l" defTabSz="914400" rtl="0" eaLnBrk="1" fontAlgn="base" latinLnBrk="0" hangingPunct="1">
                        <a:lnSpc>
                          <a:spcPct val="100000"/>
                        </a:lnSpc>
                        <a:spcBef>
                          <a:spcPct val="4500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Эпизодикӣ</a:t>
                      </a:r>
                      <a:endParaRPr kumimoji="0" lang="it-IT" sz="1600" b="0" i="0" u="none" strike="noStrike" cap="none" normalizeH="0" baseline="0" dirty="0" smtClean="0">
                        <a:ln>
                          <a:noFill/>
                        </a:ln>
                        <a:solidFill>
                          <a:schemeClr val="tx1"/>
                        </a:solidFill>
                        <a:effectLst/>
                        <a:latin typeface="Tahoma" pitchFamily="34" charset="0"/>
                        <a:cs typeface="Tahoma" pitchFamily="34" charset="0"/>
                      </a:endParaRPr>
                    </a:p>
                  </a:txBody>
                  <a:tcPr horzOverflow="overflow">
                    <a:lnL w="38100" cap="flat" cmpd="sng" algn="ctr">
                      <a:solidFill>
                        <a:schemeClr val="tx1"/>
                      </a:solidFill>
                      <a:prstDash val="solid"/>
                      <a:round/>
                      <a:headEnd type="none" w="med" len="med"/>
                      <a:tailEnd type="none" w="med" len="med"/>
                    </a:lnL>
                    <a:lnR cap="flat">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nvGraphicFramePr>
        <p:xfrm>
          <a:off x="1752600" y="2193926"/>
          <a:ext cx="8655050" cy="366713"/>
        </p:xfrm>
        <a:graphic>
          <a:graphicData uri="http://schemas.openxmlformats.org/drawingml/2006/table">
            <a:tbl>
              <a:tblPr/>
              <a:tblGrid>
                <a:gridCol w="30480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3397250">
                  <a:extLst>
                    <a:ext uri="{9D8B030D-6E8A-4147-A177-3AD203B41FA5}">
                      <a16:colId xmlns:a16="http://schemas.microsoft.com/office/drawing/2014/main" val="20002"/>
                    </a:ext>
                  </a:extLst>
                </a:gridCol>
              </a:tblGrid>
              <a:tr h="366713">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Назора</a:t>
                      </a:r>
                      <a:endParaRPr kumimoji="0" lang="it-IT" sz="1600" b="0" i="0" u="none" strike="noStrike" cap="none" normalizeH="0" baseline="0" dirty="0" smtClean="0">
                        <a:ln>
                          <a:noFill/>
                        </a:ln>
                        <a:solidFill>
                          <a:schemeClr val="tx1"/>
                        </a:solidFill>
                        <a:effectLst/>
                        <a:latin typeface="Tahoma" pitchFamily="34" charset="0"/>
                        <a:cs typeface="Tahoma" pitchFamily="34" charset="0"/>
                      </a:endParaRPr>
                    </a:p>
                  </a:txBody>
                  <a:tcPr horzOverflow="overflow">
                    <a:lnL cap="flat">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5000"/>
                        </a:spcBef>
                        <a:spcAft>
                          <a:spcPct val="0"/>
                        </a:spcAft>
                        <a:buClrTx/>
                        <a:buSzTx/>
                        <a:buFontTx/>
                        <a:buNone/>
                        <a:tabLst/>
                      </a:pPr>
                      <a:r>
                        <a:rPr kumimoji="0" lang="ru-RU" sz="1600" b="0" i="1" u="none" strike="noStrike" cap="none" normalizeH="0" baseline="0" dirty="0" err="1" smtClean="0">
                          <a:ln>
                            <a:noFill/>
                          </a:ln>
                          <a:solidFill>
                            <a:schemeClr val="tx1"/>
                          </a:solidFill>
                          <a:effectLst/>
                          <a:latin typeface="Times New Roman Tj" pitchFamily="18" charset="-52"/>
                          <a:cs typeface="Tahoma" pitchFamily="34" charset="0"/>
                        </a:rPr>
                        <a:t>Фаъолияти</a:t>
                      </a:r>
                      <a:r>
                        <a:rPr kumimoji="0" lang="ru-RU" sz="1600" b="0" i="1"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1" u="none" strike="noStrike" cap="none" normalizeH="0" baseline="0" dirty="0" err="1" smtClean="0">
                          <a:ln>
                            <a:noFill/>
                          </a:ln>
                          <a:solidFill>
                            <a:schemeClr val="tx1"/>
                          </a:solidFill>
                          <a:effectLst/>
                          <a:latin typeface="Times New Roman Tj" pitchFamily="18" charset="-52"/>
                          <a:cs typeface="Tahoma" pitchFamily="34" charset="0"/>
                        </a:rPr>
                        <a:t>асосӣ</a:t>
                      </a:r>
                      <a:endParaRPr kumimoji="0" lang="it-IT" sz="1600" b="0" i="0" u="none" strike="noStrike" cap="none" normalizeH="0" baseline="0" dirty="0" smtClean="0">
                        <a:ln>
                          <a:noFill/>
                        </a:ln>
                        <a:solidFill>
                          <a:schemeClr val="tx1"/>
                        </a:solidFill>
                        <a:effectLst/>
                        <a:latin typeface="Tahoma" pitchFamily="34" charset="0"/>
                        <a:cs typeface="Tahoma" pitchFamily="34"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l" defTabSz="914400" rtl="0" eaLnBrk="1" fontAlgn="base" latinLnBrk="0" hangingPunct="1">
                        <a:lnSpc>
                          <a:spcPct val="100000"/>
                        </a:lnSpc>
                        <a:spcBef>
                          <a:spcPct val="4500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Муқаррар намудани аҳамият</a:t>
                      </a:r>
                      <a:endParaRPr kumimoji="0" lang="it-IT" sz="1600" b="0" i="0" u="none" strike="noStrike" cap="none" normalizeH="0" baseline="0" dirty="0" smtClean="0">
                        <a:ln>
                          <a:noFill/>
                        </a:ln>
                        <a:solidFill>
                          <a:schemeClr val="tx1"/>
                        </a:solidFill>
                        <a:effectLst/>
                        <a:latin typeface="Tahoma" pitchFamily="34" charset="0"/>
                        <a:cs typeface="Tahoma" pitchFamily="34" charset="0"/>
                      </a:endParaRPr>
                    </a:p>
                  </a:txBody>
                  <a:tcPr horzOverflow="overflow">
                    <a:lnL w="38100" cap="flat" cmpd="sng" algn="ctr">
                      <a:solidFill>
                        <a:schemeClr val="tx1"/>
                      </a:solidFill>
                      <a:prstDash val="solid"/>
                      <a:round/>
                      <a:headEnd type="none" w="med" len="med"/>
                      <a:tailEnd type="none" w="med" len="med"/>
                    </a:lnL>
                    <a:lnR cap="flat">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1" name="Table 10"/>
          <p:cNvGraphicFramePr>
            <a:graphicFrameLocks noGrp="1"/>
          </p:cNvGraphicFramePr>
          <p:nvPr/>
        </p:nvGraphicFramePr>
        <p:xfrm>
          <a:off x="1752600" y="2574925"/>
          <a:ext cx="8655050" cy="871648"/>
        </p:xfrm>
        <a:graphic>
          <a:graphicData uri="http://schemas.openxmlformats.org/drawingml/2006/table">
            <a:tbl>
              <a:tblPr/>
              <a:tblGrid>
                <a:gridCol w="30480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3397250">
                  <a:extLst>
                    <a:ext uri="{9D8B030D-6E8A-4147-A177-3AD203B41FA5}">
                      <a16:colId xmlns:a16="http://schemas.microsoft.com/office/drawing/2014/main" val="20002"/>
                    </a:ext>
                  </a:extLst>
                </a:gridCol>
              </a:tblGrid>
              <a:tr h="871538">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Беҳбуди раванди татбиқ, тақвияти самаранокӣ, </a:t>
                      </a:r>
                    </a:p>
                    <a:p>
                      <a:pPr marL="0" marR="0" lvl="0" indent="0" algn="r"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тасҳеҳи нақшаи корӣ</a:t>
                      </a:r>
                      <a:endParaRPr kumimoji="0" lang="it-IT" sz="1600" b="0" i="0" u="none" strike="noStrike" cap="none" normalizeH="0" baseline="0" dirty="0" smtClean="0">
                        <a:ln>
                          <a:noFill/>
                        </a:ln>
                        <a:solidFill>
                          <a:schemeClr val="tx1"/>
                        </a:solidFill>
                        <a:effectLst/>
                        <a:latin typeface="Tahoma" pitchFamily="34" charset="0"/>
                        <a:cs typeface="Tahoma" pitchFamily="34" charset="0"/>
                      </a:endParaRPr>
                    </a:p>
                  </a:txBody>
                  <a:tcPr marT="45680" marB="45680" horzOverflow="overflow">
                    <a:lnL cap="flat">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45000"/>
                        </a:spcBef>
                        <a:spcAft>
                          <a:spcPct val="0"/>
                        </a:spcAft>
                        <a:buClrTx/>
                        <a:buSzTx/>
                        <a:buFontTx/>
                        <a:buNone/>
                        <a:tabLst/>
                      </a:pPr>
                      <a:r>
                        <a:rPr kumimoji="0" lang="ru-RU" sz="1600" b="0" i="1" u="none" strike="noStrike" cap="none" normalizeH="0" baseline="0" dirty="0" err="1" smtClean="0">
                          <a:ln>
                            <a:noFill/>
                          </a:ln>
                          <a:solidFill>
                            <a:schemeClr val="tx1"/>
                          </a:solidFill>
                          <a:effectLst/>
                          <a:latin typeface="Times New Roman Tj" pitchFamily="18" charset="-52"/>
                          <a:cs typeface="Tahoma" pitchFamily="34" charset="0"/>
                        </a:rPr>
                        <a:t>Мақсади асосӣ</a:t>
                      </a:r>
                      <a:endParaRPr kumimoji="0" lang="it-IT" sz="1600" b="0" i="0" u="none" strike="noStrike" cap="none" normalizeH="0" baseline="0" dirty="0" smtClean="0">
                        <a:ln>
                          <a:noFill/>
                        </a:ln>
                        <a:solidFill>
                          <a:schemeClr val="tx1"/>
                        </a:solidFill>
                        <a:effectLst/>
                        <a:latin typeface="Tahoma" pitchFamily="34" charset="0"/>
                        <a:cs typeface="Tahoma" pitchFamily="34" charset="0"/>
                      </a:endParaRPr>
                    </a:p>
                  </a:txBody>
                  <a:tcPr marT="45680" marB="4568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Такмили сифат, самаранокӣ, нуфуз ва барномаҳои оянда</a:t>
                      </a:r>
                      <a:endParaRPr kumimoji="0" lang="it-IT" sz="1600" b="0" i="0" u="none" strike="noStrike" cap="none" normalizeH="0" baseline="0" dirty="0" smtClean="0">
                        <a:ln>
                          <a:noFill/>
                        </a:ln>
                        <a:solidFill>
                          <a:schemeClr val="tx1"/>
                        </a:solidFill>
                        <a:effectLst/>
                        <a:latin typeface="Tahoma" pitchFamily="34" charset="0"/>
                        <a:cs typeface="Tahoma" pitchFamily="34" charset="0"/>
                      </a:endParaRPr>
                    </a:p>
                  </a:txBody>
                  <a:tcPr marT="45680" marB="45680" anchor="ctr" horzOverflow="overflow">
                    <a:lnL w="38100" cap="flat" cmpd="sng" algn="ctr">
                      <a:solidFill>
                        <a:schemeClr val="tx1"/>
                      </a:solidFill>
                      <a:prstDash val="solid"/>
                      <a:round/>
                      <a:headEnd type="none" w="med" len="med"/>
                      <a:tailEnd type="none" w="med" len="med"/>
                    </a:lnL>
                    <a:lnR cap="flat">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0"/>
                  </a:ext>
                </a:extLst>
              </a:tr>
            </a:tbl>
          </a:graphicData>
        </a:graphic>
      </p:graphicFrame>
      <p:graphicFrame>
        <p:nvGraphicFramePr>
          <p:cNvPr id="12" name="Table 11"/>
          <p:cNvGraphicFramePr>
            <a:graphicFrameLocks noGrp="1"/>
          </p:cNvGraphicFramePr>
          <p:nvPr/>
        </p:nvGraphicFramePr>
        <p:xfrm>
          <a:off x="1752600" y="3413125"/>
          <a:ext cx="8655050" cy="609600"/>
        </p:xfrm>
        <a:graphic>
          <a:graphicData uri="http://schemas.openxmlformats.org/drawingml/2006/table">
            <a:tbl>
              <a:tblPr/>
              <a:tblGrid>
                <a:gridCol w="3048000">
                  <a:extLst>
                    <a:ext uri="{9D8B030D-6E8A-4147-A177-3AD203B41FA5}">
                      <a16:colId xmlns:a16="http://schemas.microsoft.com/office/drawing/2014/main" val="1603988361"/>
                    </a:ext>
                  </a:extLst>
                </a:gridCol>
                <a:gridCol w="2209800">
                  <a:extLst>
                    <a:ext uri="{9D8B030D-6E8A-4147-A177-3AD203B41FA5}">
                      <a16:colId xmlns:a16="http://schemas.microsoft.com/office/drawing/2014/main" val="1999902634"/>
                    </a:ext>
                  </a:extLst>
                </a:gridCol>
                <a:gridCol w="3397250">
                  <a:extLst>
                    <a:ext uri="{9D8B030D-6E8A-4147-A177-3AD203B41FA5}">
                      <a16:colId xmlns:a16="http://schemas.microsoft.com/office/drawing/2014/main" val="1098928638"/>
                    </a:ext>
                  </a:extLst>
                </a:gridCol>
              </a:tblGrid>
              <a:tr h="60960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45000"/>
                        </a:spcBef>
                        <a:spcAft>
                          <a:spcPct val="0"/>
                        </a:spcAft>
                        <a:buClrTx/>
                        <a:buSzTx/>
                        <a:buFontTx/>
                        <a:buNone/>
                        <a:tabLst/>
                      </a:pP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Кӯтоҳмуддат</a:t>
                      </a:r>
                      <a:endParaRPr kumimoji="0" lang="it-IT" altLang="ru-RU" sz="1600" b="0" i="0" u="none" strike="noStrike" cap="none" normalizeH="0" baseline="0" dirty="0" smtClean="0">
                        <a:ln>
                          <a:noFill/>
                        </a:ln>
                        <a:solidFill>
                          <a:schemeClr val="tx1"/>
                        </a:solidFill>
                        <a:effectLst/>
                        <a:latin typeface="Tahoma" panose="020B0604030504040204" pitchFamily="34" charset="0"/>
                        <a:ea typeface="MS PGothic" panose="020B0600070205080204" pitchFamily="34" charset="-128"/>
                        <a:cs typeface="Tahoma" panose="020B0604030504040204" pitchFamily="34" charset="0"/>
                      </a:endParaRPr>
                    </a:p>
                  </a:txBody>
                  <a:tcPr anchor="ctr" horzOverflow="overflow">
                    <a:lnL>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45000"/>
                        </a:spcBef>
                        <a:spcAft>
                          <a:spcPct val="0"/>
                        </a:spcAft>
                        <a:buClrTx/>
                        <a:buSzTx/>
                        <a:buFontTx/>
                        <a:buNone/>
                        <a:tabLst/>
                      </a:pPr>
                      <a:r>
                        <a:rPr kumimoji="0" lang="ru-RU" altLang="ru-RU" sz="1600" b="0" i="1" u="none" strike="noStrike" cap="none" normalizeH="0" baseline="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Фарогирии вақт</a:t>
                      </a:r>
                      <a:endParaRPr kumimoji="0" lang="it-IT" altLang="ru-RU" sz="1600" b="0" i="0" u="none" strike="noStrike" cap="none" normalizeH="0" baseline="0" smtClean="0">
                        <a:ln>
                          <a:noFill/>
                        </a:ln>
                        <a:solidFill>
                          <a:schemeClr val="tx1"/>
                        </a:solidFill>
                        <a:effectLst/>
                        <a:latin typeface="Tahoma" panose="020B0604030504040204" pitchFamily="34" charset="0"/>
                        <a:ea typeface="MS PGothic" panose="020B0600070205080204" pitchFamily="34" charset="-128"/>
                        <a:cs typeface="Tahoma" panose="020B0604030504040204" pitchFamily="34"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77D9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45000"/>
                        </a:spcBef>
                        <a:spcAft>
                          <a:spcPct val="0"/>
                        </a:spcAft>
                        <a:buClrTx/>
                        <a:buSzTx/>
                        <a:buFontTx/>
                        <a:buNone/>
                        <a:tabLst/>
                      </a:pP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Дарозмуддат</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берун</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аз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ҳадди</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фаъолияти</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барномаи</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мушаххас</a:t>
                      </a:r>
                      <a:endParaRPr kumimoji="0" lang="it-IT" altLang="ru-RU" sz="1600" b="0" i="0" u="none" strike="noStrike" cap="none" normalizeH="0" baseline="0" dirty="0" smtClean="0">
                        <a:ln>
                          <a:noFill/>
                        </a:ln>
                        <a:solidFill>
                          <a:schemeClr val="tx1"/>
                        </a:solidFill>
                        <a:effectLst/>
                        <a:latin typeface="Tahoma" panose="020B0604030504040204" pitchFamily="34" charset="0"/>
                        <a:ea typeface="MS PGothic" panose="020B0600070205080204" pitchFamily="34" charset="-128"/>
                        <a:cs typeface="Tahoma" panose="020B0604030504040204" pitchFamily="34" charset="0"/>
                      </a:endParaRPr>
                    </a:p>
                  </a:txBody>
                  <a:tcPr horzOverflow="overflow">
                    <a:lnL w="38100" cap="flat" cmpd="sng" algn="ctr">
                      <a:solidFill>
                        <a:schemeClr val="tx1"/>
                      </a:solidFill>
                      <a:prstDash val="solid"/>
                      <a:round/>
                      <a:headEnd type="none" w="med" len="med"/>
                      <a:tailEnd type="none" w="med" len="med"/>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1726456"/>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544121015"/>
              </p:ext>
            </p:extLst>
          </p:nvPr>
        </p:nvGraphicFramePr>
        <p:xfrm>
          <a:off x="1752600" y="4022725"/>
          <a:ext cx="8655050" cy="1066800"/>
        </p:xfrm>
        <a:graphic>
          <a:graphicData uri="http://schemas.openxmlformats.org/drawingml/2006/table">
            <a:tbl>
              <a:tblPr/>
              <a:tblGrid>
                <a:gridCol w="3048000">
                  <a:extLst>
                    <a:ext uri="{9D8B030D-6E8A-4147-A177-3AD203B41FA5}">
                      <a16:colId xmlns:a16="http://schemas.microsoft.com/office/drawing/2014/main" val="2072174805"/>
                    </a:ext>
                  </a:extLst>
                </a:gridCol>
                <a:gridCol w="2209800">
                  <a:extLst>
                    <a:ext uri="{9D8B030D-6E8A-4147-A177-3AD203B41FA5}">
                      <a16:colId xmlns:a16="http://schemas.microsoft.com/office/drawing/2014/main" val="3128070240"/>
                    </a:ext>
                  </a:extLst>
                </a:gridCol>
                <a:gridCol w="3397250">
                  <a:extLst>
                    <a:ext uri="{9D8B030D-6E8A-4147-A177-3AD203B41FA5}">
                      <a16:colId xmlns:a16="http://schemas.microsoft.com/office/drawing/2014/main" val="386213875"/>
                    </a:ext>
                  </a:extLst>
                </a:gridCol>
              </a:tblGrid>
              <a:tr h="91440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
                          <a:srgbClr val="669900"/>
                        </a:buClr>
                        <a:buSzPct val="70000"/>
                        <a:buFont typeface="Wingdings" panose="05000000000000000000" pitchFamily="2" charset="2"/>
                        <a:buNone/>
                        <a:tabLst/>
                      </a:pP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Диккатро</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ба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захираҳои</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масрафшаванда</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ва</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натиҷаҳои</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боздеҳи</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барнома</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равона</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месозад</a:t>
                      </a:r>
                      <a:endParaRPr kumimoji="0" lang="en-US" altLang="ru-RU" sz="1600" b="0" i="0" u="none" strike="noStrike" cap="none" normalizeH="0" baseline="0" dirty="0" smtClean="0">
                        <a:ln>
                          <a:noFill/>
                        </a:ln>
                        <a:solidFill>
                          <a:schemeClr val="tx1"/>
                        </a:solidFill>
                        <a:effectLst/>
                        <a:latin typeface="Tahoma" panose="020B0604030504040204" pitchFamily="34" charset="0"/>
                        <a:ea typeface="MS PGothic" panose="020B0600070205080204" pitchFamily="34" charset="-128"/>
                        <a:cs typeface="Tahoma" panose="020B0604030504040204" pitchFamily="34" charset="0"/>
                      </a:endParaRPr>
                    </a:p>
                  </a:txBody>
                  <a:tcPr anchor="ctr" horzOverflow="overflow">
                    <a:lnL>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45000"/>
                        </a:spcBef>
                        <a:spcAft>
                          <a:spcPct val="0"/>
                        </a:spcAft>
                        <a:buClrTx/>
                        <a:buSzTx/>
                        <a:buFontTx/>
                        <a:buNone/>
                        <a:tabLst/>
                      </a:pPr>
                      <a:r>
                        <a:rPr kumimoji="0" lang="ru-RU" altLang="ru-RU" sz="1600" b="0" i="0" u="none" strike="noStrike" cap="none" normalizeH="0" baseline="0" smtClean="0">
                          <a:ln>
                            <a:noFill/>
                          </a:ln>
                          <a:solidFill>
                            <a:schemeClr val="tx1"/>
                          </a:solidFill>
                          <a:effectLst/>
                          <a:latin typeface="Tahoma" panose="020B0604030504040204" pitchFamily="34" charset="0"/>
                          <a:ea typeface="MS PGothic" panose="020B0600070205080204" pitchFamily="34" charset="-128"/>
                          <a:cs typeface="Tahoma" panose="020B0604030504040204" pitchFamily="34" charset="0"/>
                        </a:rPr>
                        <a:t>Оиди кадом чузъхои барномави кор мебарад</a:t>
                      </a:r>
                      <a:endParaRPr kumimoji="0" lang="it-IT" altLang="ru-RU" sz="1600" b="0" i="0" u="none" strike="noStrike" cap="none" normalizeH="0" baseline="0" smtClean="0">
                        <a:ln>
                          <a:noFill/>
                        </a:ln>
                        <a:solidFill>
                          <a:schemeClr val="tx1"/>
                        </a:solidFill>
                        <a:effectLst/>
                        <a:latin typeface="Tahoma" panose="020B0604030504040204" pitchFamily="34" charset="0"/>
                        <a:ea typeface="MS PGothic" panose="020B0600070205080204" pitchFamily="34" charset="-128"/>
                        <a:cs typeface="Tahoma" panose="020B0604030504040204" pitchFamily="34"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77D9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
                          <a:srgbClr val="669900"/>
                        </a:buClr>
                        <a:buSzPct val="70000"/>
                        <a:buFont typeface="Wingdings" panose="05000000000000000000" pitchFamily="2" charset="2"/>
                        <a:buNone/>
                        <a:tabLst/>
                      </a:pP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Диккатро</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ба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натичаи</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нихои</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ва</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натичаи</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таъсирасони</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барнома</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равона</a:t>
                      </a:r>
                      <a:r>
                        <a:rPr kumimoji="0" lang="ru-RU" altLang="ru-RU" sz="1600" b="0" i="0" u="none" strike="noStrike" cap="none" normalizeH="0" baseline="0" dirty="0"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 </a:t>
                      </a:r>
                      <a:r>
                        <a:rPr kumimoji="0" lang="ru-RU" altLang="ru-RU" sz="1600" b="0" i="0" u="none" strike="noStrike" cap="none" normalizeH="0" baseline="0" dirty="0" err="1" smtClean="0">
                          <a:ln>
                            <a:noFill/>
                          </a:ln>
                          <a:solidFill>
                            <a:schemeClr val="tx1"/>
                          </a:solidFill>
                          <a:effectLst/>
                          <a:latin typeface="Times New Roman Tj" panose="02020603050405020304" pitchFamily="18" charset="-52"/>
                          <a:ea typeface="MS PGothic" panose="020B0600070205080204" pitchFamily="34" charset="-128"/>
                          <a:cs typeface="Tahoma" panose="020B0604030504040204" pitchFamily="34" charset="0"/>
                        </a:rPr>
                        <a:t>месозад</a:t>
                      </a:r>
                      <a:endParaRPr kumimoji="0" lang="en-US" altLang="ru-RU" sz="1600" b="0" i="0" u="none" strike="noStrike" cap="none" normalizeH="0" baseline="0" dirty="0" smtClean="0">
                        <a:ln>
                          <a:noFill/>
                        </a:ln>
                        <a:solidFill>
                          <a:schemeClr val="tx1"/>
                        </a:solidFill>
                        <a:effectLst/>
                        <a:latin typeface="Tahoma" panose="020B0604030504040204" pitchFamily="34" charset="0"/>
                        <a:ea typeface="MS PGothic" panose="020B0600070205080204" pitchFamily="34" charset="-128"/>
                        <a:cs typeface="Tahoma" panose="020B0604030504040204" pitchFamily="34" charset="0"/>
                      </a:endParaRPr>
                    </a:p>
                  </a:txBody>
                  <a:tcPr anchor="ctr" horzOverflow="overflow">
                    <a:lnL w="38100" cap="flat" cmpd="sng" algn="ctr">
                      <a:solidFill>
                        <a:schemeClr val="tx1"/>
                      </a:solidFill>
                      <a:prstDash val="solid"/>
                      <a:round/>
                      <a:headEnd type="none" w="med" len="med"/>
                      <a:tailEnd type="none" w="med" len="med"/>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276924965"/>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741650187"/>
              </p:ext>
            </p:extLst>
          </p:nvPr>
        </p:nvGraphicFramePr>
        <p:xfrm>
          <a:off x="1835974" y="5104273"/>
          <a:ext cx="8655050" cy="1311275"/>
        </p:xfrm>
        <a:graphic>
          <a:graphicData uri="http://schemas.openxmlformats.org/drawingml/2006/table">
            <a:tbl>
              <a:tblPr/>
              <a:tblGrid>
                <a:gridCol w="2971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3473450">
                  <a:extLst>
                    <a:ext uri="{9D8B030D-6E8A-4147-A177-3AD203B41FA5}">
                      <a16:colId xmlns:a16="http://schemas.microsoft.com/office/drawing/2014/main" val="20002"/>
                    </a:ext>
                  </a:extLst>
                </a:gridCol>
              </a:tblGrid>
              <a:tr h="1311275">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Times New Roman Tj" pitchFamily="18" charset="-52"/>
                        <a:cs typeface="Tahoma" pitchFamily="34" charset="0"/>
                      </a:endParaRPr>
                    </a:p>
                    <a:p>
                      <a:pPr marL="0" marR="0" lvl="0" indent="0" algn="r"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Нақшаи</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корӣ</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хисоботхои</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мохона</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семоха</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маълумотхои</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омори</a:t>
                      </a:r>
                      <a:endParaRPr kumimoji="0" lang="ru-RU" sz="1600" b="0" i="0" u="none" strike="noStrike" cap="none" normalizeH="0" baseline="0" dirty="0" smtClean="0">
                        <a:ln>
                          <a:noFill/>
                        </a:ln>
                        <a:solidFill>
                          <a:schemeClr val="tx1"/>
                        </a:solidFill>
                        <a:effectLst/>
                        <a:latin typeface="Times New Roman Tj" pitchFamily="18" charset="-52"/>
                        <a:cs typeface="Tahoma" pitchFamily="34" charset="0"/>
                      </a:endParaRPr>
                    </a:p>
                  </a:txBody>
                  <a:tcPr marT="45742" marB="45742" horzOverflow="overflow">
                    <a:lnL cap="flat">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1600" b="0" i="1" u="none" strike="noStrike" cap="none" normalizeH="0" baseline="0" dirty="0" err="1" smtClean="0">
                          <a:ln>
                            <a:noFill/>
                          </a:ln>
                          <a:solidFill>
                            <a:schemeClr val="tx1"/>
                          </a:solidFill>
                          <a:effectLst/>
                          <a:latin typeface="Times New Roman Tj" pitchFamily="18" charset="-52"/>
                          <a:cs typeface="Tahoma" pitchFamily="34" charset="0"/>
                        </a:rPr>
                        <a:t>Асос</a:t>
                      </a:r>
                      <a:endParaRPr kumimoji="0" lang="ru-RU" sz="1600" b="0" i="0" u="none" strike="noStrike" cap="none" normalizeH="0" baseline="0" dirty="0" smtClean="0">
                        <a:ln>
                          <a:noFill/>
                        </a:ln>
                        <a:solidFill>
                          <a:schemeClr val="tx1"/>
                        </a:solidFill>
                        <a:effectLst/>
                        <a:latin typeface="Times New Roman Tj" pitchFamily="18" charset="-52"/>
                        <a:cs typeface="Tahoma" pitchFamily="34" charset="0"/>
                      </a:endParaRPr>
                    </a:p>
                  </a:txBody>
                  <a:tcPr marT="45742" marB="45742"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Хадафу</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вазифахои</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дарозмухлат</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стратегияхо</a:t>
                      </a:r>
                      <a:endParaRPr kumimoji="0" lang="it-IT" sz="1600" b="0" i="0" u="none" strike="noStrike" cap="none" normalizeH="0" baseline="0" dirty="0" smtClean="0">
                        <a:ln>
                          <a:noFill/>
                        </a:ln>
                        <a:solidFill>
                          <a:schemeClr val="tx1"/>
                        </a:solidFill>
                        <a:effectLst/>
                        <a:latin typeface="Tahoma" pitchFamily="34" charset="0"/>
                        <a:cs typeface="Tahoma" pitchFamily="34" charset="0"/>
                      </a:endParaRPr>
                    </a:p>
                  </a:txBody>
                  <a:tcPr marT="45742" marB="45742" anchor="ctr" horzOverflow="overflow">
                    <a:lnL w="38100" cap="flat" cmpd="sng" algn="ctr">
                      <a:solidFill>
                        <a:schemeClr val="tx1"/>
                      </a:solidFill>
                      <a:prstDash val="solid"/>
                      <a:round/>
                      <a:headEnd type="none" w="med" len="med"/>
                      <a:tailEnd type="none" w="med" len="med"/>
                    </a:lnL>
                    <a:lnR cap="flat">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242878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oup 53"/>
          <p:cNvGraphicFramePr>
            <a:graphicFrameLocks noGrp="1"/>
          </p:cNvGraphicFramePr>
          <p:nvPr/>
        </p:nvGraphicFramePr>
        <p:xfrm>
          <a:off x="1752600" y="1828800"/>
          <a:ext cx="8623300" cy="1371600"/>
        </p:xfrm>
        <a:graphic>
          <a:graphicData uri="http://schemas.openxmlformats.org/drawingml/2006/table">
            <a:tbl>
              <a:tblPr/>
              <a:tblGrid>
                <a:gridCol w="30480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3365500">
                  <a:extLst>
                    <a:ext uri="{9D8B030D-6E8A-4147-A177-3AD203B41FA5}">
                      <a16:colId xmlns:a16="http://schemas.microsoft.com/office/drawing/2014/main" val="20002"/>
                    </a:ext>
                  </a:extLst>
                </a:gridCol>
              </a:tblGrid>
              <a:tr h="137160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Маълумотхои</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дохилии</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омори</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мушоҳидаҳои саҳроӣ, ҳисоботи раванди иҷроиш, тадқиқотҳои кӯтоҳмуддат</a:t>
                      </a:r>
                      <a:endParaRPr kumimoji="0" lang="it-IT" sz="1600" b="0" i="0" u="none" strike="noStrike" cap="none" normalizeH="0" baseline="0" dirty="0" smtClean="0">
                        <a:ln>
                          <a:noFill/>
                        </a:ln>
                        <a:solidFill>
                          <a:schemeClr val="tx1"/>
                        </a:solidFill>
                        <a:effectLst/>
                        <a:latin typeface="Tahoma" pitchFamily="34" charset="0"/>
                        <a:cs typeface="Tahoma" pitchFamily="34" charset="0"/>
                      </a:endParaRPr>
                    </a:p>
                  </a:txBody>
                  <a:tcPr anchor="ctr" horzOverflow="overflow">
                    <a:lnL cap="flat">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1600" b="0" i="1" u="none" strike="noStrike" cap="none" normalizeH="0" baseline="0" dirty="0" smtClean="0">
                          <a:ln>
                            <a:noFill/>
                          </a:ln>
                          <a:solidFill>
                            <a:schemeClr val="tx1"/>
                          </a:solidFill>
                          <a:effectLst/>
                          <a:latin typeface="Times New Roman Tj" pitchFamily="18" charset="-52"/>
                          <a:cs typeface="Tahoma" pitchFamily="34" charset="0"/>
                        </a:rPr>
                        <a:t>Манбаъи маълумот</a:t>
                      </a:r>
                      <a:endParaRPr kumimoji="0" lang="ru-RU" sz="1600" b="0" i="0" u="none" strike="noStrike" cap="none" normalizeH="0" baseline="0" dirty="0" smtClean="0">
                        <a:ln>
                          <a:noFill/>
                        </a:ln>
                        <a:solidFill>
                          <a:schemeClr val="tx1"/>
                        </a:solidFill>
                        <a:effectLst/>
                        <a:latin typeface="Times New Roman Tj" pitchFamily="18" charset="-52"/>
                        <a:cs typeface="Tahoma" pitchFamily="34"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Ҳамчунин, ва назарпурсӣ ва тадқиқоти махсус</a:t>
                      </a:r>
                      <a:endParaRPr kumimoji="0" lang="it-IT" sz="1600" b="0" i="0" u="none" strike="noStrike" cap="none" normalizeH="0" baseline="0" dirty="0" smtClean="0">
                        <a:ln>
                          <a:noFill/>
                        </a:ln>
                        <a:solidFill>
                          <a:schemeClr val="tx1"/>
                        </a:solidFill>
                        <a:effectLst/>
                        <a:latin typeface="Tahoma" pitchFamily="34" charset="0"/>
                        <a:cs typeface="Tahoma" pitchFamily="34" charset="0"/>
                      </a:endParaRPr>
                    </a:p>
                  </a:txBody>
                  <a:tcPr anchor="ctr" horzOverflow="overflow">
                    <a:lnL w="38100" cap="flat" cmpd="sng" algn="ctr">
                      <a:solidFill>
                        <a:schemeClr val="tx1"/>
                      </a:solidFill>
                      <a:prstDash val="solid"/>
                      <a:round/>
                      <a:headEnd type="none" w="med" len="med"/>
                      <a:tailEnd type="none" w="med" len="med"/>
                    </a:lnL>
                    <a:lnR cap="flat">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0"/>
                  </a:ext>
                </a:extLst>
              </a:tr>
            </a:tbl>
          </a:graphicData>
        </a:graphic>
      </p:graphicFrame>
      <p:graphicFrame>
        <p:nvGraphicFramePr>
          <p:cNvPr id="7" name="Group 49"/>
          <p:cNvGraphicFramePr>
            <a:graphicFrameLocks noGrp="1"/>
          </p:cNvGraphicFramePr>
          <p:nvPr/>
        </p:nvGraphicFramePr>
        <p:xfrm>
          <a:off x="1752600" y="1235075"/>
          <a:ext cx="8623300" cy="458788"/>
        </p:xfrm>
        <a:graphic>
          <a:graphicData uri="http://schemas.openxmlformats.org/drawingml/2006/table">
            <a:tbl>
              <a:tblPr/>
              <a:tblGrid>
                <a:gridCol w="30480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3365500">
                  <a:extLst>
                    <a:ext uri="{9D8B030D-6E8A-4147-A177-3AD203B41FA5}">
                      <a16:colId xmlns:a16="http://schemas.microsoft.com/office/drawing/2014/main" val="20002"/>
                    </a:ext>
                  </a:extLst>
                </a:gridCol>
              </a:tblGrid>
              <a:tr h="458788">
                <a:tc>
                  <a:txBody>
                    <a:bodyPr/>
                    <a:lstStyle/>
                    <a:p>
                      <a:pPr marL="0" marR="0" lvl="0" indent="0" algn="r" defTabSz="914400" rtl="0" eaLnBrk="1" fontAlgn="base" latinLnBrk="0" hangingPunct="1">
                        <a:lnSpc>
                          <a:spcPct val="100000"/>
                        </a:lnSpc>
                        <a:spcBef>
                          <a:spcPct val="45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МОНИТОРИНГ</a:t>
                      </a:r>
                      <a:endParaRPr kumimoji="0" lang="it-IT" sz="1600" b="1"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1" fontAlgn="base" latinLnBrk="0" hangingPunct="1">
                        <a:lnSpc>
                          <a:spcPct val="100000"/>
                        </a:lnSpc>
                        <a:spcBef>
                          <a:spcPct val="45000"/>
                        </a:spcBef>
                        <a:spcAft>
                          <a:spcPct val="0"/>
                        </a:spcAft>
                        <a:buClrTx/>
                        <a:buSzTx/>
                        <a:buFontTx/>
                        <a:buNone/>
                        <a:tabLst/>
                      </a:pPr>
                      <a:endParaRPr kumimoji="0" lang="it-IT"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45000"/>
                        </a:spcBef>
                        <a:spcAft>
                          <a:spcPct val="0"/>
                        </a:spcAft>
                        <a:buClrTx/>
                        <a:buSzTx/>
                        <a:buFontTx/>
                        <a:buNone/>
                        <a:tabLst/>
                      </a:pPr>
                      <a:r>
                        <a:rPr kumimoji="0" lang="tg-Cyrl-TJ" sz="1600" b="1" i="0" u="none" strike="noStrike" cap="none" normalizeH="0" baseline="0" dirty="0" smtClean="0">
                          <a:ln>
                            <a:noFill/>
                          </a:ln>
                          <a:solidFill>
                            <a:schemeClr val="tx1"/>
                          </a:solidFill>
                          <a:effectLst/>
                          <a:latin typeface="Times New Roman Tj" pitchFamily="18" charset="-52"/>
                        </a:rPr>
                        <a:t>АРЗЁБӢ</a:t>
                      </a:r>
                      <a:endParaRPr kumimoji="0" lang="it-IT"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extLst>
                  <a:ext uri="{0D108BD9-81ED-4DB2-BD59-A6C34878D82A}">
                    <a16:rowId xmlns:a16="http://schemas.microsoft.com/office/drawing/2014/main" val="10000"/>
                  </a:ext>
                </a:extLst>
              </a:tr>
            </a:tbl>
          </a:graphicData>
        </a:graphic>
      </p:graphicFrame>
      <p:cxnSp>
        <p:nvCxnSpPr>
          <p:cNvPr id="8" name="Straight Connector 8"/>
          <p:cNvCxnSpPr/>
          <p:nvPr/>
        </p:nvCxnSpPr>
        <p:spPr>
          <a:xfrm>
            <a:off x="2279651" y="1052513"/>
            <a:ext cx="7129463"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10" name="Table 9"/>
          <p:cNvGraphicFramePr>
            <a:graphicFrameLocks noGrp="1"/>
          </p:cNvGraphicFramePr>
          <p:nvPr/>
        </p:nvGraphicFramePr>
        <p:xfrm>
          <a:off x="1752600" y="3200401"/>
          <a:ext cx="8623300" cy="1554163"/>
        </p:xfrm>
        <a:graphic>
          <a:graphicData uri="http://schemas.openxmlformats.org/drawingml/2006/table">
            <a:tbl>
              <a:tblPr/>
              <a:tblGrid>
                <a:gridCol w="30480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3365500">
                  <a:extLst>
                    <a:ext uri="{9D8B030D-6E8A-4147-A177-3AD203B41FA5}">
                      <a16:colId xmlns:a16="http://schemas.microsoft.com/office/drawing/2014/main" val="20002"/>
                    </a:ext>
                  </a:extLst>
                </a:gridCol>
              </a:tblGrid>
              <a:tr h="1554163">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ГК, ГТ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сохави</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шуъбаи</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иктисод</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шарикони</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асосии ҷалбшуда, назоратчиён ва касоне, ки кӯмаки молӣ мерасонанд</a:t>
                      </a:r>
                    </a:p>
                  </a:txBody>
                  <a:tcPr marT="45711" marB="45711" anchor="ctr" horzOverflow="overflow">
                    <a:lnL cap="flat">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1600" b="0" i="1" u="none" strike="noStrike" cap="none" normalizeH="0" baseline="0" dirty="0" smtClean="0">
                          <a:ln>
                            <a:noFill/>
                          </a:ln>
                          <a:solidFill>
                            <a:schemeClr val="tx1"/>
                          </a:solidFill>
                          <a:effectLst/>
                          <a:latin typeface="Times New Roman Tj" pitchFamily="18" charset="-52"/>
                          <a:cs typeface="Tahoma" pitchFamily="34" charset="0"/>
                        </a:rPr>
                        <a:t>Иҷрокунандагон</a:t>
                      </a:r>
                      <a:endParaRPr kumimoji="0" lang="it-IT" sz="1600" b="0" i="0" u="none" strike="noStrike" cap="none" normalizeH="0" baseline="0" dirty="0" smtClean="0">
                        <a:ln>
                          <a:noFill/>
                        </a:ln>
                        <a:solidFill>
                          <a:schemeClr val="tx1"/>
                        </a:solidFill>
                        <a:effectLst/>
                        <a:latin typeface="Tahoma" pitchFamily="34" charset="0"/>
                        <a:cs typeface="Tahoma" pitchFamily="34" charset="0"/>
                      </a:endParaRPr>
                    </a:p>
                  </a:txBody>
                  <a:tcPr marT="45711" marB="45711"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Коршиносони</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берунии</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мустақил	</a:t>
                      </a:r>
                    </a:p>
                  </a:txBody>
                  <a:tcPr marT="45711" marB="45711" anchor="ctr" horzOverflow="overflow">
                    <a:lnL w="38100" cap="flat" cmpd="sng" algn="ctr">
                      <a:solidFill>
                        <a:schemeClr val="tx1"/>
                      </a:solidFill>
                      <a:prstDash val="solid"/>
                      <a:round/>
                      <a:headEnd type="none" w="med" len="med"/>
                      <a:tailEnd type="none" w="med" len="med"/>
                    </a:lnL>
                    <a:lnR cap="flat">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1" name="Table 10"/>
          <p:cNvGraphicFramePr>
            <a:graphicFrameLocks noGrp="1"/>
          </p:cNvGraphicFramePr>
          <p:nvPr/>
        </p:nvGraphicFramePr>
        <p:xfrm>
          <a:off x="1752600" y="4724400"/>
          <a:ext cx="8623300" cy="1554428"/>
        </p:xfrm>
        <a:graphic>
          <a:graphicData uri="http://schemas.openxmlformats.org/drawingml/2006/table">
            <a:tbl>
              <a:tblPr/>
              <a:tblGrid>
                <a:gridCol w="30480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3365500">
                  <a:extLst>
                    <a:ext uri="{9D8B030D-6E8A-4147-A177-3AD203B41FA5}">
                      <a16:colId xmlns:a16="http://schemas.microsoft.com/office/drawing/2014/main" val="20002"/>
                    </a:ext>
                  </a:extLst>
                </a:gridCol>
              </a:tblGrid>
              <a:tr h="1554163">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ВРИС ЧТ,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Хукумати</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вилоят</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ва</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шахр</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ба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рохбар</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ва</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аъзоёни</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ГК,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шуъбаи</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a:t>
                      </a:r>
                      <a:r>
                        <a:rPr kumimoji="0" lang="ru-RU" sz="1600" b="0" i="0" u="none" strike="noStrike" cap="none" normalizeH="0" baseline="0" dirty="0" err="1" smtClean="0">
                          <a:ln>
                            <a:noFill/>
                          </a:ln>
                          <a:solidFill>
                            <a:schemeClr val="tx1"/>
                          </a:solidFill>
                          <a:effectLst/>
                          <a:latin typeface="Times New Roman Tj" pitchFamily="18" charset="-52"/>
                          <a:cs typeface="Tahoma" pitchFamily="34" charset="0"/>
                        </a:rPr>
                        <a:t>иктисод</a:t>
                      </a: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 шарикони асосии ҷалбшуда, назоратчиён ва касоне, ки кӯмаки молӣ мерасонанд</a:t>
                      </a:r>
                    </a:p>
                  </a:txBody>
                  <a:tcPr marT="45694" marB="45694" anchor="ctr" horzOverflow="overflow">
                    <a:lnL cap="flat">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600" b="0" i="1" u="none" strike="noStrike" cap="none" normalizeH="0" baseline="0" dirty="0" smtClean="0">
                        <a:ln>
                          <a:noFill/>
                        </a:ln>
                        <a:solidFill>
                          <a:schemeClr val="tx1"/>
                        </a:solidFill>
                        <a:effectLst/>
                        <a:latin typeface="Tahoma" pitchFamily="34" charset="0"/>
                        <a:cs typeface="Tahom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1600" b="0" i="1" u="none" strike="noStrike" cap="none" normalizeH="0" baseline="0" dirty="0" smtClean="0">
                          <a:ln>
                            <a:noFill/>
                          </a:ln>
                          <a:solidFill>
                            <a:schemeClr val="tx1"/>
                          </a:solidFill>
                          <a:effectLst/>
                          <a:latin typeface="Times New Roman Tj" pitchFamily="18" charset="-52"/>
                          <a:cs typeface="Tahoma" pitchFamily="34" charset="0"/>
                        </a:rPr>
                        <a:t>Ҳисобот пешниҳод мегардад ба</a:t>
                      </a:r>
                      <a:endParaRPr kumimoji="0" lang="ru-RU" sz="1600" b="0" i="0" u="none" strike="noStrike" cap="none" normalizeH="0" baseline="0" dirty="0" smtClean="0">
                        <a:ln>
                          <a:noFill/>
                        </a:ln>
                        <a:solidFill>
                          <a:schemeClr val="tx1"/>
                        </a:solidFill>
                        <a:effectLst/>
                        <a:latin typeface="Times New Roman Tj" pitchFamily="18" charset="-52"/>
                        <a:cs typeface="Tahom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600" b="0" i="1" u="none" strike="noStrike" cap="none" normalizeH="0" baseline="0" dirty="0" smtClean="0">
                        <a:ln>
                          <a:noFill/>
                        </a:ln>
                        <a:solidFill>
                          <a:schemeClr val="tx1"/>
                        </a:solidFill>
                        <a:effectLst/>
                        <a:latin typeface="Tahoma" pitchFamily="34" charset="0"/>
                        <a:cs typeface="Tahoma" pitchFamily="34" charset="0"/>
                      </a:endParaRPr>
                    </a:p>
                  </a:txBody>
                  <a:tcPr marT="45694" marB="45694"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Tj" pitchFamily="18" charset="-52"/>
                          <a:cs typeface="Tahoma" pitchFamily="34" charset="0"/>
                        </a:rPr>
                        <a:t>Ҳамчунин, ва дар сурати гузаронидани арзёбии муштарак, ва инчунин ба сиёсатмадорон ва давраи васеъи алоқамандони берунӣ</a:t>
                      </a:r>
                    </a:p>
                  </a:txBody>
                  <a:tcPr marT="45694" marB="45694" anchor="ctr" horzOverflow="overflow">
                    <a:lnL w="38100" cap="flat" cmpd="sng" algn="ctr">
                      <a:solidFill>
                        <a:schemeClr val="tx1"/>
                      </a:solidFill>
                      <a:prstDash val="solid"/>
                      <a:round/>
                      <a:headEnd type="none" w="med" len="med"/>
                      <a:tailEnd type="none" w="med" len="med"/>
                    </a:lnL>
                    <a:lnR cap="flat">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0"/>
                  </a:ext>
                </a:extLst>
              </a:tr>
            </a:tbl>
          </a:graphicData>
        </a:graphic>
      </p:graphicFrame>
      <p:sp>
        <p:nvSpPr>
          <p:cNvPr id="12" name="Rectangle 13"/>
          <p:cNvSpPr>
            <a:spLocks noChangeArrowheads="1"/>
          </p:cNvSpPr>
          <p:nvPr/>
        </p:nvSpPr>
        <p:spPr bwMode="auto">
          <a:xfrm>
            <a:off x="1524000" y="6550026"/>
            <a:ext cx="7772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chemeClr val="accent2"/>
              </a:buClr>
            </a:pPr>
            <a:r>
              <a:rPr lang="ru-RU" altLang="ru-RU" sz="1400" i="1">
                <a:solidFill>
                  <a:srgbClr val="03495C"/>
                </a:solidFill>
                <a:latin typeface="Times New Roman Tj" panose="02020603050405020304" pitchFamily="18" charset="-52"/>
                <a:cs typeface="Tahoma" panose="020B0604030504040204" pitchFamily="34" charset="0"/>
              </a:rPr>
              <a:t>Дар заминаи ҳуҷҷати ЮНИСЕФ: «Барномаи омӯзиш оиди мониторинг ва арзёбӣ»</a:t>
            </a:r>
            <a:endParaRPr lang="en-GB" altLang="ru-RU" sz="1400" i="1">
              <a:solidFill>
                <a:srgbClr val="03495C"/>
              </a:solidFill>
              <a:latin typeface="Tahoma" panose="020B0604030504040204" pitchFamily="34" charset="0"/>
              <a:cs typeface="Tahoma" panose="020B0604030504040204" pitchFamily="34" charset="0"/>
            </a:endParaRPr>
          </a:p>
        </p:txBody>
      </p:sp>
      <p:sp>
        <p:nvSpPr>
          <p:cNvPr id="13352" name="Title 1"/>
          <p:cNvSpPr>
            <a:spLocks noGrp="1"/>
          </p:cNvSpPr>
          <p:nvPr>
            <p:ph type="title"/>
          </p:nvPr>
        </p:nvSpPr>
        <p:spPr>
          <a:xfrm>
            <a:off x="2286000" y="0"/>
            <a:ext cx="8382000" cy="1143000"/>
          </a:xfrm>
          <a:solidFill>
            <a:schemeClr val="bg1"/>
          </a:solidFill>
        </p:spPr>
        <p:txBody>
          <a:bodyPr/>
          <a:lstStyle/>
          <a:p>
            <a:pPr eaLnBrk="1" hangingPunct="1"/>
            <a:r>
              <a:rPr lang="ru-RU" altLang="ru-RU" sz="3200">
                <a:solidFill>
                  <a:srgbClr val="C00000"/>
                </a:solidFill>
                <a:latin typeface="Times New Roman Tj" panose="02020603050405020304" pitchFamily="18" charset="-52"/>
              </a:rPr>
              <a:t>Тафовути мониторинг аз арзёбӣ (давомаш)</a:t>
            </a:r>
            <a:endParaRPr lang="en-US" altLang="ru-RU" sz="3200">
              <a:solidFill>
                <a:srgbClr val="C00000"/>
              </a:solidFill>
            </a:endParaRPr>
          </a:p>
        </p:txBody>
      </p:sp>
    </p:spTree>
    <p:extLst>
      <p:ext uri="{BB962C8B-B14F-4D97-AF65-F5344CB8AC3E}">
        <p14:creationId xmlns:p14="http://schemas.microsoft.com/office/powerpoint/2010/main" val="5836127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2">
                                            <p:txEl>
                                              <p:pRg st="0" end="0"/>
                                            </p:txEl>
                                          </p:spTgt>
                                        </p:tgtEl>
                                        <p:attrNameLst>
                                          <p:attrName>style.visibility</p:attrName>
                                        </p:attrNameLst>
                                      </p:cBhvr>
                                      <p:to>
                                        <p:strVal val="visible"/>
                                      </p:to>
                                    </p:set>
                                    <p:animEffect transition="in" filter="wipe(down)">
                                      <p:cBhvr>
                                        <p:cTn id="25"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170113" y="44451"/>
            <a:ext cx="7239000" cy="1008063"/>
          </a:xfrm>
        </p:spPr>
        <p:txBody>
          <a:bodyPr/>
          <a:lstStyle/>
          <a:p>
            <a:pPr>
              <a:defRPr/>
            </a:pPr>
            <a:r>
              <a:rPr lang="ru-RU" sz="3200" dirty="0">
                <a:latin typeface="Times New Roman Tj" pitchFamily="18" charset="-52"/>
              </a:rPr>
              <a:t>Мафҳуми натиҷа</a:t>
            </a:r>
          </a:p>
        </p:txBody>
      </p:sp>
      <p:sp>
        <p:nvSpPr>
          <p:cNvPr id="7" name="Rectangle 6"/>
          <p:cNvSpPr/>
          <p:nvPr/>
        </p:nvSpPr>
        <p:spPr>
          <a:xfrm>
            <a:off x="2927351" y="2492375"/>
            <a:ext cx="7345363" cy="460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9" name="Straight Connector 8"/>
          <p:cNvCxnSpPr/>
          <p:nvPr/>
        </p:nvCxnSpPr>
        <p:spPr>
          <a:xfrm>
            <a:off x="2279651" y="1052513"/>
            <a:ext cx="7129463"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3"/>
          <p:cNvSpPr>
            <a:spLocks noChangeArrowheads="1"/>
          </p:cNvSpPr>
          <p:nvPr/>
        </p:nvSpPr>
        <p:spPr bwMode="auto">
          <a:xfrm>
            <a:off x="2711451" y="1484313"/>
            <a:ext cx="7777163"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20000"/>
              </a:spcBef>
              <a:buClr>
                <a:schemeClr val="accent2"/>
              </a:buClr>
            </a:pPr>
            <a:r>
              <a:rPr lang="ru-RU" altLang="ru-RU" b="1" dirty="0" err="1">
                <a:solidFill>
                  <a:srgbClr val="03495C"/>
                </a:solidFill>
                <a:latin typeface="Times New Roman Tj" panose="02020603050405020304" pitchFamily="18" charset="-52"/>
                <a:cs typeface="Tahoma" panose="020B0604030504040204" pitchFamily="34" charset="0"/>
              </a:rPr>
              <a:t>Натиҷа</a:t>
            </a:r>
            <a:r>
              <a:rPr lang="ru-RU" altLang="ru-RU" dirty="0">
                <a:solidFill>
                  <a:srgbClr val="03495C"/>
                </a:solidFill>
                <a:latin typeface="Times New Roman Tj" panose="02020603050405020304" pitchFamily="18" charset="-52"/>
                <a:cs typeface="Tahoma" panose="020B0604030504040204" pitchFamily="34" charset="0"/>
              </a:rPr>
              <a:t> </a:t>
            </a:r>
            <a:r>
              <a:rPr lang="en-US" altLang="ru-RU" dirty="0">
                <a:solidFill>
                  <a:srgbClr val="03495C"/>
                </a:solidFill>
                <a:latin typeface="Tahoma" panose="020B0604030504040204" pitchFamily="34" charset="0"/>
                <a:cs typeface="Tahoma" panose="020B0604030504040204" pitchFamily="34" charset="0"/>
              </a:rPr>
              <a:t>- </a:t>
            </a:r>
            <a:r>
              <a:rPr lang="tg-Cyrl-TJ" altLang="ru-RU" dirty="0">
                <a:solidFill>
                  <a:srgbClr val="03495C"/>
                </a:solidFill>
                <a:latin typeface="Times New Roman Tj" panose="02020603050405020304" pitchFamily="18" charset="-52"/>
                <a:cs typeface="Tahoma" panose="020B0604030504040204" pitchFamily="34" charset="0"/>
              </a:rPr>
              <a:t>ин тағйирот </a:t>
            </a:r>
            <a:r>
              <a:rPr lang="tg-Cyrl-TJ" altLang="ru-RU" dirty="0" smtClean="0">
                <a:solidFill>
                  <a:srgbClr val="03495C"/>
                </a:solidFill>
                <a:latin typeface="Times New Roman Tj" panose="02020603050405020304" pitchFamily="18" charset="-52"/>
                <a:cs typeface="Tahoma" panose="020B0604030504040204" pitchFamily="34" charset="0"/>
              </a:rPr>
              <a:t>ҳолат </a:t>
            </a:r>
            <a:r>
              <a:rPr lang="tg-Cyrl-TJ" altLang="ru-RU" dirty="0">
                <a:solidFill>
                  <a:srgbClr val="03495C"/>
                </a:solidFill>
                <a:latin typeface="Times New Roman Tj" panose="02020603050405020304" pitchFamily="18" charset="-52"/>
                <a:cs typeface="Tahoma" panose="020B0604030504040204" pitchFamily="34" charset="0"/>
              </a:rPr>
              <a:t>ва шароите, ки дар </a:t>
            </a:r>
            <a:r>
              <a:rPr lang="tg-Cyrl-TJ" altLang="ru-RU" dirty="0" smtClean="0">
                <a:solidFill>
                  <a:srgbClr val="03495C"/>
                </a:solidFill>
                <a:latin typeface="Times New Roman Tj" panose="02020603050405020304" pitchFamily="18" charset="-52"/>
                <a:cs typeface="Tahoma" panose="020B0604030504040204" pitchFamily="34" charset="0"/>
              </a:rPr>
              <a:t>асоси муносибати сабабӣ-оқибатӣ </a:t>
            </a:r>
            <a:r>
              <a:rPr lang="tg-Cyrl-TJ" altLang="ru-RU" dirty="0">
                <a:solidFill>
                  <a:srgbClr val="03495C"/>
                </a:solidFill>
                <a:latin typeface="Times New Roman Tj" panose="02020603050405020304" pitchFamily="18" charset="-52"/>
                <a:cs typeface="Tahoma" panose="020B0604030504040204" pitchFamily="34" charset="0"/>
              </a:rPr>
              <a:t>ба </a:t>
            </a:r>
            <a:r>
              <a:rPr lang="ru-RU" altLang="ru-RU" dirty="0" err="1" smtClean="0">
                <a:solidFill>
                  <a:srgbClr val="03495C"/>
                </a:solidFill>
                <a:latin typeface="Times New Roman Tj" panose="02020603050405020304" pitchFamily="18" charset="-52"/>
                <a:cs typeface="Tahoma" panose="020B0604030504040204" pitchFamily="34" charset="0"/>
              </a:rPr>
              <a:t>ву</a:t>
            </a:r>
            <a:r>
              <a:rPr lang="tg-Cyrl-TJ" altLang="ru-RU" dirty="0" smtClean="0">
                <a:solidFill>
                  <a:srgbClr val="03495C"/>
                </a:solidFill>
                <a:latin typeface="Times New Roman Tj" panose="02020603050405020304" pitchFamily="18" charset="-52"/>
                <a:cs typeface="Tahoma" panose="020B0604030504040204" pitchFamily="34" charset="0"/>
              </a:rPr>
              <a:t>ҷуд меояд</a:t>
            </a:r>
            <a:endParaRPr lang="ru-RU" altLang="ru-RU" dirty="0">
              <a:solidFill>
                <a:srgbClr val="03495C"/>
              </a:solidFill>
              <a:latin typeface="Times New Roman Tj" panose="02020603050405020304" pitchFamily="18" charset="-52"/>
              <a:cs typeface="Tahoma" panose="020B0604030504040204" pitchFamily="34" charset="0"/>
            </a:endParaRPr>
          </a:p>
          <a:p>
            <a:pPr algn="r" eaLnBrk="1" hangingPunct="1">
              <a:spcBef>
                <a:spcPct val="20000"/>
              </a:spcBef>
              <a:buClr>
                <a:schemeClr val="accent2"/>
              </a:buClr>
            </a:pPr>
            <a:endParaRPr lang="ru-RU" altLang="ru-RU" dirty="0">
              <a:solidFill>
                <a:srgbClr val="03495C"/>
              </a:solidFill>
              <a:latin typeface="Times New Roman Tj" panose="02020603050405020304" pitchFamily="18" charset="-52"/>
              <a:cs typeface="Tahoma" panose="020B0604030504040204" pitchFamily="34" charset="0"/>
            </a:endParaRPr>
          </a:p>
          <a:p>
            <a:pPr algn="r" eaLnBrk="1" hangingPunct="1">
              <a:spcBef>
                <a:spcPct val="20000"/>
              </a:spcBef>
              <a:buClr>
                <a:schemeClr val="accent2"/>
              </a:buClr>
            </a:pPr>
            <a:endParaRPr lang="en-GB" altLang="ru-RU" b="1" dirty="0">
              <a:solidFill>
                <a:srgbClr val="03495C"/>
              </a:solidFill>
              <a:latin typeface="Tahoma" panose="020B0604030504040204" pitchFamily="34" charset="0"/>
              <a:cs typeface="Tahoma" panose="020B0604030504040204" pitchFamily="34" charset="0"/>
            </a:endParaRPr>
          </a:p>
        </p:txBody>
      </p:sp>
      <p:sp>
        <p:nvSpPr>
          <p:cNvPr id="26631" name="Rectangle 9"/>
          <p:cNvSpPr>
            <a:spLocks noChangeArrowheads="1"/>
          </p:cNvSpPr>
          <p:nvPr/>
        </p:nvSpPr>
        <p:spPr bwMode="auto">
          <a:xfrm>
            <a:off x="2809875" y="2505076"/>
            <a:ext cx="7715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20000"/>
              </a:spcBef>
              <a:buClr>
                <a:schemeClr val="accent2"/>
              </a:buClr>
            </a:pPr>
            <a:r>
              <a:rPr lang="ru-RU" altLang="ru-RU" dirty="0" smtClean="0">
                <a:solidFill>
                  <a:srgbClr val="03495C"/>
                </a:solidFill>
                <a:latin typeface="Times New Roman Tj" panose="02020603050405020304" pitchFamily="18" charset="-52"/>
                <a:cs typeface="Tahoma" panose="020B0604030504040204" pitchFamily="34" charset="0"/>
              </a:rPr>
              <a:t>Дар </a:t>
            </a:r>
            <a:r>
              <a:rPr lang="ru-RU" altLang="ru-RU" dirty="0" err="1">
                <a:solidFill>
                  <a:srgbClr val="03495C"/>
                </a:solidFill>
                <a:latin typeface="Times New Roman Tj" panose="02020603050405020304" pitchFamily="18" charset="-52"/>
                <a:cs typeface="Tahoma" panose="020B0604030504040204" pitchFamily="34" charset="0"/>
              </a:rPr>
              <a:t>равандҳои</a:t>
            </a:r>
            <a:r>
              <a:rPr lang="ru-RU" altLang="ru-RU" dirty="0">
                <a:solidFill>
                  <a:srgbClr val="03495C"/>
                </a:solidFill>
                <a:latin typeface="Times New Roman Tj" panose="02020603050405020304" pitchFamily="18" charset="-52"/>
                <a:cs typeface="Tahoma" panose="020B0604030504040204" pitchFamily="34" charset="0"/>
              </a:rPr>
              <a:t> </a:t>
            </a:r>
            <a:r>
              <a:rPr lang="ru-RU" altLang="ru-RU" dirty="0" err="1">
                <a:solidFill>
                  <a:srgbClr val="03495C"/>
                </a:solidFill>
                <a:latin typeface="Times New Roman Tj" panose="02020603050405020304" pitchFamily="18" charset="-52"/>
                <a:cs typeface="Tahoma" panose="020B0604030504040204" pitchFamily="34" charset="0"/>
              </a:rPr>
              <a:t>рушд</a:t>
            </a:r>
            <a:r>
              <a:rPr lang="ru-RU" altLang="ru-RU" dirty="0">
                <a:solidFill>
                  <a:srgbClr val="03495C"/>
                </a:solidFill>
                <a:latin typeface="Times New Roman Tj" panose="02020603050405020304" pitchFamily="18" charset="-52"/>
                <a:cs typeface="Tahoma" panose="020B0604030504040204" pitchFamily="34" charset="0"/>
              </a:rPr>
              <a:t> </a:t>
            </a:r>
            <a:r>
              <a:rPr lang="ru-RU" altLang="ru-RU" dirty="0" smtClean="0">
                <a:solidFill>
                  <a:srgbClr val="03495C"/>
                </a:solidFill>
                <a:latin typeface="Times New Roman Tj" panose="02020603050405020304" pitchFamily="18" charset="-52"/>
                <a:cs typeface="Tahoma" panose="020B0604030504040204" pitchFamily="34" charset="0"/>
              </a:rPr>
              <a:t>се </a:t>
            </a:r>
            <a:r>
              <a:rPr lang="ru-RU" altLang="ru-RU" dirty="0">
                <a:solidFill>
                  <a:srgbClr val="03495C"/>
                </a:solidFill>
                <a:latin typeface="Times New Roman Tj" panose="02020603050405020304" pitchFamily="18" charset="-52"/>
                <a:cs typeface="Tahoma" panose="020B0604030504040204" pitchFamily="34" charset="0"/>
              </a:rPr>
              <a:t>намуди </a:t>
            </a:r>
            <a:r>
              <a:rPr lang="ru-RU" altLang="ru-RU" dirty="0" err="1" smtClean="0">
                <a:solidFill>
                  <a:srgbClr val="03495C"/>
                </a:solidFill>
                <a:latin typeface="Times New Roman Tj" panose="02020603050405020304" pitchFamily="18" charset="-52"/>
                <a:cs typeface="Tahoma" panose="020B0604030504040204" pitchFamily="34" charset="0"/>
              </a:rPr>
              <a:t>натиҷаҳо</a:t>
            </a:r>
            <a:r>
              <a:rPr lang="ru-RU" altLang="ru-RU" dirty="0" smtClean="0">
                <a:solidFill>
                  <a:srgbClr val="03495C"/>
                </a:solidFill>
                <a:latin typeface="Times New Roman Tj" panose="02020603050405020304" pitchFamily="18" charset="-52"/>
                <a:cs typeface="Tahoma" panose="020B0604030504040204" pitchFamily="34" charset="0"/>
              </a:rPr>
              <a:t> </a:t>
            </a:r>
            <a:r>
              <a:rPr lang="ru-RU" altLang="ru-RU" dirty="0">
                <a:solidFill>
                  <a:srgbClr val="03495C"/>
                </a:solidFill>
                <a:latin typeface="Times New Roman Tj" panose="02020603050405020304" pitchFamily="18" charset="-52"/>
                <a:cs typeface="Tahoma" panose="020B0604030504040204" pitchFamily="34" charset="0"/>
              </a:rPr>
              <a:t>(</a:t>
            </a:r>
            <a:r>
              <a:rPr lang="ru-RU" altLang="ru-RU" dirty="0" err="1">
                <a:solidFill>
                  <a:srgbClr val="03495C"/>
                </a:solidFill>
                <a:latin typeface="Times New Roman Tj" panose="02020603050405020304" pitchFamily="18" charset="-52"/>
                <a:cs typeface="Tahoma" panose="020B0604030504040204" pitchFamily="34" charset="0"/>
              </a:rPr>
              <a:t>пешбинишуда</a:t>
            </a:r>
            <a:r>
              <a:rPr lang="ru-RU" altLang="ru-RU" dirty="0">
                <a:solidFill>
                  <a:srgbClr val="03495C"/>
                </a:solidFill>
                <a:latin typeface="Times New Roman Tj" panose="02020603050405020304" pitchFamily="18" charset="-52"/>
                <a:cs typeface="Tahoma" panose="020B0604030504040204" pitchFamily="34" charset="0"/>
              </a:rPr>
              <a:t> ё </a:t>
            </a:r>
            <a:r>
              <a:rPr lang="ru-RU" altLang="ru-RU" dirty="0" err="1">
                <a:solidFill>
                  <a:srgbClr val="03495C"/>
                </a:solidFill>
                <a:latin typeface="Times New Roman Tj" panose="02020603050405020304" pitchFamily="18" charset="-52"/>
                <a:cs typeface="Tahoma" panose="020B0604030504040204" pitchFamily="34" charset="0"/>
              </a:rPr>
              <a:t>пешбининашуда</a:t>
            </a:r>
            <a:r>
              <a:rPr lang="ru-RU" altLang="ru-RU" dirty="0">
                <a:solidFill>
                  <a:srgbClr val="03495C"/>
                </a:solidFill>
                <a:latin typeface="Times New Roman Tj" panose="02020603050405020304" pitchFamily="18" charset="-52"/>
                <a:cs typeface="Tahoma" panose="020B0604030504040204" pitchFamily="34" charset="0"/>
              </a:rPr>
              <a:t>, </a:t>
            </a:r>
            <a:r>
              <a:rPr lang="ru-RU" altLang="ru-RU" dirty="0" err="1">
                <a:solidFill>
                  <a:srgbClr val="03495C"/>
                </a:solidFill>
                <a:latin typeface="Times New Roman Tj" panose="02020603050405020304" pitchFamily="18" charset="-52"/>
                <a:cs typeface="Tahoma" panose="020B0604030504040204" pitchFamily="34" charset="0"/>
              </a:rPr>
              <a:t>мусбӣ</a:t>
            </a:r>
            <a:r>
              <a:rPr lang="ru-RU" altLang="ru-RU" dirty="0">
                <a:solidFill>
                  <a:srgbClr val="03495C"/>
                </a:solidFill>
                <a:latin typeface="Times New Roman Tj" panose="02020603050405020304" pitchFamily="18" charset="-52"/>
                <a:cs typeface="Tahoma" panose="020B0604030504040204" pitchFamily="34" charset="0"/>
              </a:rPr>
              <a:t> </a:t>
            </a:r>
            <a:r>
              <a:rPr lang="ru-RU" altLang="ru-RU" dirty="0" err="1">
                <a:solidFill>
                  <a:srgbClr val="03495C"/>
                </a:solidFill>
                <a:latin typeface="Times New Roman Tj" panose="02020603050405020304" pitchFamily="18" charset="-52"/>
                <a:cs typeface="Tahoma" panose="020B0604030504040204" pitchFamily="34" charset="0"/>
              </a:rPr>
              <a:t>ва</a:t>
            </a:r>
            <a:r>
              <a:rPr lang="ru-RU" altLang="ru-RU" dirty="0">
                <a:solidFill>
                  <a:srgbClr val="03495C"/>
                </a:solidFill>
                <a:latin typeface="Times New Roman Tj" panose="02020603050405020304" pitchFamily="18" charset="-52"/>
                <a:cs typeface="Tahoma" panose="020B0604030504040204" pitchFamily="34" charset="0"/>
              </a:rPr>
              <a:t>/ё </a:t>
            </a:r>
            <a:r>
              <a:rPr lang="ru-RU" altLang="ru-RU" dirty="0" err="1">
                <a:solidFill>
                  <a:srgbClr val="03495C"/>
                </a:solidFill>
                <a:latin typeface="Times New Roman Tj" panose="02020603050405020304" pitchFamily="18" charset="-52"/>
                <a:cs typeface="Tahoma" panose="020B0604030504040204" pitchFamily="34" charset="0"/>
              </a:rPr>
              <a:t>манфӣ</a:t>
            </a:r>
            <a:r>
              <a:rPr lang="ru-RU" altLang="ru-RU" dirty="0">
                <a:solidFill>
                  <a:srgbClr val="03495C"/>
                </a:solidFill>
                <a:latin typeface="Times New Roman Tj" panose="02020603050405020304" pitchFamily="18" charset="-52"/>
                <a:cs typeface="Tahoma" panose="020B0604030504040204" pitchFamily="34" charset="0"/>
              </a:rPr>
              <a:t>) </a:t>
            </a:r>
            <a:r>
              <a:rPr lang="ru-RU" altLang="ru-RU" dirty="0" err="1" smtClean="0">
                <a:solidFill>
                  <a:srgbClr val="03495C"/>
                </a:solidFill>
                <a:latin typeface="Times New Roman Tj" panose="02020603050405020304" pitchFamily="18" charset="-52"/>
                <a:cs typeface="Tahoma" panose="020B0604030504040204" pitchFamily="34" charset="0"/>
              </a:rPr>
              <a:t>истифода</a:t>
            </a:r>
            <a:r>
              <a:rPr lang="ru-RU" altLang="ru-RU" dirty="0" smtClean="0">
                <a:solidFill>
                  <a:srgbClr val="03495C"/>
                </a:solidFill>
                <a:latin typeface="Times New Roman Tj" panose="02020603050405020304" pitchFamily="18" charset="-52"/>
                <a:cs typeface="Tahoma" panose="020B0604030504040204" pitchFamily="34" charset="0"/>
              </a:rPr>
              <a:t> </a:t>
            </a:r>
            <a:r>
              <a:rPr lang="ru-RU" altLang="ru-RU" dirty="0" err="1">
                <a:solidFill>
                  <a:srgbClr val="03495C"/>
                </a:solidFill>
                <a:latin typeface="Times New Roman Tj" panose="02020603050405020304" pitchFamily="18" charset="-52"/>
                <a:cs typeface="Tahoma" panose="020B0604030504040204" pitchFamily="34" charset="0"/>
              </a:rPr>
              <a:t>мешаванд</a:t>
            </a:r>
            <a:r>
              <a:rPr lang="ru-RU" altLang="ru-RU" dirty="0">
                <a:solidFill>
                  <a:srgbClr val="03495C"/>
                </a:solidFill>
                <a:latin typeface="Times New Roman Tj" panose="02020603050405020304" pitchFamily="18" charset="-52"/>
                <a:cs typeface="Tahoma" panose="020B0604030504040204" pitchFamily="34" charset="0"/>
              </a:rPr>
              <a:t>:</a:t>
            </a:r>
            <a:endParaRPr lang="en-GB" altLang="ru-RU" sz="1600" b="1" i="1" u="sng" dirty="0">
              <a:solidFill>
                <a:srgbClr val="03495C"/>
              </a:solidFill>
              <a:latin typeface="Tahoma" panose="020B0604030504040204" pitchFamily="34" charset="0"/>
              <a:cs typeface="Tahoma" panose="020B0604030504040204" pitchFamily="34" charset="0"/>
            </a:endParaRPr>
          </a:p>
        </p:txBody>
      </p:sp>
      <p:sp>
        <p:nvSpPr>
          <p:cNvPr id="26632" name="Rectangle 10"/>
          <p:cNvSpPr>
            <a:spLocks noChangeArrowheads="1"/>
          </p:cNvSpPr>
          <p:nvPr/>
        </p:nvSpPr>
        <p:spPr bwMode="auto">
          <a:xfrm>
            <a:off x="3810001" y="3571875"/>
            <a:ext cx="5929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1950" indent="-361950"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20000"/>
              </a:spcBef>
              <a:buClr>
                <a:schemeClr val="accent2"/>
              </a:buClr>
            </a:pPr>
            <a:r>
              <a:rPr lang="ru-RU" altLang="ru-RU" b="1" dirty="0">
                <a:solidFill>
                  <a:srgbClr val="03495C"/>
                </a:solidFill>
                <a:latin typeface="Times New Roman Tj" panose="02020603050405020304" pitchFamily="18" charset="-52"/>
                <a:cs typeface="Tahoma" panose="020B0604030504040204" pitchFamily="34" charset="0"/>
              </a:rPr>
              <a:t>1.   </a:t>
            </a:r>
            <a:r>
              <a:rPr lang="ru-RU" altLang="ru-RU" b="1" dirty="0" err="1" smtClean="0">
                <a:solidFill>
                  <a:srgbClr val="03495C"/>
                </a:solidFill>
                <a:latin typeface="Times New Roman Tj" panose="02020603050405020304" pitchFamily="18" charset="-52"/>
                <a:cs typeface="Tahoma" panose="020B0604030504040204" pitchFamily="34" charset="0"/>
              </a:rPr>
              <a:t>Натиҷаи</a:t>
            </a:r>
            <a:r>
              <a:rPr lang="ru-RU" altLang="ru-RU" b="1" dirty="0" smtClean="0">
                <a:solidFill>
                  <a:srgbClr val="03495C"/>
                </a:solidFill>
                <a:latin typeface="Times New Roman Tj" panose="02020603050405020304" pitchFamily="18" charset="-52"/>
                <a:cs typeface="Tahoma" panose="020B0604030504040204" pitchFamily="34" charset="0"/>
              </a:rPr>
              <a:t> </a:t>
            </a:r>
            <a:r>
              <a:rPr lang="ru-RU" altLang="ru-RU" b="1" dirty="0" err="1" smtClean="0">
                <a:solidFill>
                  <a:srgbClr val="03495C"/>
                </a:solidFill>
                <a:latin typeface="Times New Roman Tj" panose="02020603050405020304" pitchFamily="18" charset="-52"/>
                <a:cs typeface="Tahoma" panose="020B0604030504040204" pitchFamily="34" charset="0"/>
              </a:rPr>
              <a:t>боздеҳ</a:t>
            </a:r>
            <a:endParaRPr lang="en-GB" altLang="ru-RU" sz="1600" b="1" i="1" u="sng" dirty="0">
              <a:solidFill>
                <a:srgbClr val="03495C"/>
              </a:solidFill>
              <a:latin typeface="Tahoma" panose="020B0604030504040204" pitchFamily="34" charset="0"/>
              <a:cs typeface="Tahoma" panose="020B0604030504040204" pitchFamily="34" charset="0"/>
            </a:endParaRPr>
          </a:p>
        </p:txBody>
      </p:sp>
      <p:sp>
        <p:nvSpPr>
          <p:cNvPr id="26633" name="Rectangle 11"/>
          <p:cNvSpPr>
            <a:spLocks noChangeArrowheads="1"/>
          </p:cNvSpPr>
          <p:nvPr/>
        </p:nvSpPr>
        <p:spPr bwMode="auto">
          <a:xfrm>
            <a:off x="5715000" y="3987800"/>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1950" indent="-361950"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20000"/>
              </a:spcBef>
              <a:buClr>
                <a:schemeClr val="accent2"/>
              </a:buClr>
            </a:pPr>
            <a:r>
              <a:rPr lang="ru-RU" altLang="ru-RU" b="1" dirty="0">
                <a:solidFill>
                  <a:srgbClr val="03495C"/>
                </a:solidFill>
                <a:latin typeface="Times New Roman Tj" panose="02020603050405020304" pitchFamily="18" charset="-52"/>
                <a:cs typeface="Tahoma" panose="020B0604030504040204" pitchFamily="34" charset="0"/>
              </a:rPr>
              <a:t>2.   </a:t>
            </a:r>
            <a:r>
              <a:rPr lang="ru-RU" altLang="ru-RU" b="1" dirty="0" err="1" smtClean="0">
                <a:solidFill>
                  <a:srgbClr val="03495C"/>
                </a:solidFill>
                <a:latin typeface="Times New Roman Tj" panose="02020603050405020304" pitchFamily="18" charset="-52"/>
                <a:cs typeface="Tahoma" panose="020B0604030504040204" pitchFamily="34" charset="0"/>
              </a:rPr>
              <a:t>Натиҷаи</a:t>
            </a:r>
            <a:r>
              <a:rPr lang="ru-RU" altLang="ru-RU" b="1" dirty="0" smtClean="0">
                <a:solidFill>
                  <a:srgbClr val="03495C"/>
                </a:solidFill>
                <a:latin typeface="Times New Roman Tj" panose="02020603050405020304" pitchFamily="18" charset="-52"/>
                <a:cs typeface="Tahoma" panose="020B0604030504040204" pitchFamily="34" charset="0"/>
              </a:rPr>
              <a:t> </a:t>
            </a:r>
            <a:r>
              <a:rPr lang="ru-RU" altLang="ru-RU" b="1" dirty="0" err="1" smtClean="0">
                <a:solidFill>
                  <a:srgbClr val="03495C"/>
                </a:solidFill>
                <a:latin typeface="Times New Roman Tj" panose="02020603050405020304" pitchFamily="18" charset="-52"/>
                <a:cs typeface="Tahoma" panose="020B0604030504040204" pitchFamily="34" charset="0"/>
              </a:rPr>
              <a:t>ниҳоӣ</a:t>
            </a:r>
            <a:endParaRPr lang="en-GB" altLang="ru-RU" sz="1600" b="1" i="1" u="sng" dirty="0">
              <a:solidFill>
                <a:srgbClr val="03495C"/>
              </a:solidFill>
              <a:latin typeface="Tahoma" panose="020B0604030504040204" pitchFamily="34" charset="0"/>
              <a:cs typeface="Tahoma" panose="020B0604030504040204" pitchFamily="34" charset="0"/>
            </a:endParaRPr>
          </a:p>
        </p:txBody>
      </p:sp>
      <p:sp>
        <p:nvSpPr>
          <p:cNvPr id="26634" name="Rectangle 12"/>
          <p:cNvSpPr>
            <a:spLocks noChangeArrowheads="1"/>
          </p:cNvSpPr>
          <p:nvPr/>
        </p:nvSpPr>
        <p:spPr bwMode="auto">
          <a:xfrm>
            <a:off x="5881688" y="4429125"/>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1950" indent="-361950"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20000"/>
              </a:spcBef>
              <a:buClr>
                <a:schemeClr val="accent2"/>
              </a:buClr>
            </a:pPr>
            <a:r>
              <a:rPr lang="ru-RU" altLang="ru-RU" b="1" dirty="0">
                <a:solidFill>
                  <a:srgbClr val="03495C"/>
                </a:solidFill>
                <a:latin typeface="Times New Roman Tj" panose="02020603050405020304" pitchFamily="18" charset="-52"/>
                <a:cs typeface="Tahoma" panose="020B0604030504040204" pitchFamily="34" charset="0"/>
              </a:rPr>
              <a:t>3.    </a:t>
            </a:r>
            <a:r>
              <a:rPr lang="ru-RU" altLang="ru-RU" b="1" dirty="0" err="1" smtClean="0">
                <a:solidFill>
                  <a:srgbClr val="03495C"/>
                </a:solidFill>
                <a:latin typeface="Times New Roman Tj" panose="02020603050405020304" pitchFamily="18" charset="-52"/>
                <a:cs typeface="Tahoma" panose="020B0604030504040204" pitchFamily="34" charset="0"/>
              </a:rPr>
              <a:t>Таъсир</a:t>
            </a:r>
            <a:endParaRPr lang="ru-RU" altLang="ru-RU" b="1" i="1" u="sng" dirty="0">
              <a:solidFill>
                <a:srgbClr val="03495C"/>
              </a:solidFill>
              <a:latin typeface="Times New Roman Tj" panose="02020603050405020304" pitchFamily="18" charset="-52"/>
              <a:cs typeface="Tahoma" panose="020B0604030504040204" pitchFamily="34" charset="0"/>
            </a:endParaRPr>
          </a:p>
        </p:txBody>
      </p:sp>
    </p:spTree>
    <p:extLst>
      <p:ext uri="{BB962C8B-B14F-4D97-AF65-F5344CB8AC3E}">
        <p14:creationId xmlns:p14="http://schemas.microsoft.com/office/powerpoint/2010/main" val="13995907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631">
                                            <p:txEl>
                                              <p:pRg st="0" end="0"/>
                                            </p:txEl>
                                          </p:spTgt>
                                        </p:tgtEl>
                                        <p:attrNameLst>
                                          <p:attrName>style.visibility</p:attrName>
                                        </p:attrNameLst>
                                      </p:cBhvr>
                                      <p:to>
                                        <p:strVal val="visible"/>
                                      </p:to>
                                    </p:set>
                                    <p:animEffect transition="in" filter="fade">
                                      <p:cBhvr>
                                        <p:cTn id="12" dur="2000"/>
                                        <p:tgtEl>
                                          <p:spTgt spid="2663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6632">
                                            <p:txEl>
                                              <p:pRg st="0" end="0"/>
                                            </p:txEl>
                                          </p:spTgt>
                                        </p:tgtEl>
                                        <p:attrNameLst>
                                          <p:attrName>style.visibility</p:attrName>
                                        </p:attrNameLst>
                                      </p:cBhvr>
                                      <p:to>
                                        <p:strVal val="visible"/>
                                      </p:to>
                                    </p:set>
                                    <p:anim calcmode="lin" valueType="num">
                                      <p:cBhvr additive="base">
                                        <p:cTn id="17" dur="500" fill="hold"/>
                                        <p:tgtEl>
                                          <p:spTgt spid="26632">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663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6633">
                                            <p:txEl>
                                              <p:pRg st="0" end="0"/>
                                            </p:txEl>
                                          </p:spTgt>
                                        </p:tgtEl>
                                        <p:attrNameLst>
                                          <p:attrName>style.visibility</p:attrName>
                                        </p:attrNameLst>
                                      </p:cBhvr>
                                      <p:to>
                                        <p:strVal val="visible"/>
                                      </p:to>
                                    </p:set>
                                    <p:anim calcmode="lin" valueType="num">
                                      <p:cBhvr additive="base">
                                        <p:cTn id="23" dur="500" fill="hold"/>
                                        <p:tgtEl>
                                          <p:spTgt spid="26633">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663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6634">
                                            <p:txEl>
                                              <p:pRg st="0" end="0"/>
                                            </p:txEl>
                                          </p:spTgt>
                                        </p:tgtEl>
                                        <p:attrNameLst>
                                          <p:attrName>style.visibility</p:attrName>
                                        </p:attrNameLst>
                                      </p:cBhvr>
                                      <p:to>
                                        <p:strVal val="visible"/>
                                      </p:to>
                                    </p:set>
                                    <p:anim calcmode="lin" valueType="num">
                                      <p:cBhvr additive="base">
                                        <p:cTn id="29" dur="500" fill="hold"/>
                                        <p:tgtEl>
                                          <p:spTgt spid="26634">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663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26631" grpId="0" build="p"/>
      <p:bldP spid="26632" grpId="0" build="p"/>
      <p:bldP spid="26633" grpId="0" build="p"/>
      <p:bldP spid="2663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170113" y="44451"/>
            <a:ext cx="7239000" cy="1008063"/>
          </a:xfrm>
        </p:spPr>
        <p:txBody>
          <a:bodyPr/>
          <a:lstStyle/>
          <a:p>
            <a:pPr algn="ctr">
              <a:defRPr/>
            </a:pPr>
            <a:r>
              <a:rPr lang="ru-RU" sz="3200" dirty="0" err="1">
                <a:latin typeface="Times New Roman Tj" pitchFamily="18" charset="-52"/>
              </a:rPr>
              <a:t>Занҷираи</a:t>
            </a:r>
            <a:r>
              <a:rPr lang="ru-RU" sz="3200" dirty="0">
                <a:latin typeface="Times New Roman Tj" pitchFamily="18" charset="-52"/>
              </a:rPr>
              <a:t> </a:t>
            </a:r>
            <a:r>
              <a:rPr lang="ru-RU" sz="3200" dirty="0" err="1" smtClean="0">
                <a:latin typeface="Times New Roman Tj" pitchFamily="18" charset="-52"/>
              </a:rPr>
              <a:t>натиҷаҳо</a:t>
            </a:r>
            <a:r>
              <a:rPr lang="ru-RU" sz="3200" dirty="0" smtClean="0">
                <a:latin typeface="Times New Roman Tj" pitchFamily="18" charset="-52"/>
              </a:rPr>
              <a:t> </a:t>
            </a:r>
            <a:endParaRPr lang="ru-RU" sz="3200" dirty="0">
              <a:latin typeface="Times New Roman Tj" pitchFamily="18" charset="-52"/>
            </a:endParaRPr>
          </a:p>
        </p:txBody>
      </p:sp>
      <p:sp>
        <p:nvSpPr>
          <p:cNvPr id="7" name="Rectangle 6"/>
          <p:cNvSpPr/>
          <p:nvPr/>
        </p:nvSpPr>
        <p:spPr>
          <a:xfrm>
            <a:off x="2927351" y="2492375"/>
            <a:ext cx="7345363" cy="460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latin typeface="Times New Roman Tj" pitchFamily="18" charset="-52"/>
            </a:endParaRPr>
          </a:p>
        </p:txBody>
      </p:sp>
      <p:cxnSp>
        <p:nvCxnSpPr>
          <p:cNvPr id="9" name="Straight Connector 8"/>
          <p:cNvCxnSpPr/>
          <p:nvPr/>
        </p:nvCxnSpPr>
        <p:spPr>
          <a:xfrm>
            <a:off x="2279651" y="1052513"/>
            <a:ext cx="7129463"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p:cNvGraphicFramePr>
            <a:graphicFrameLocks noGrp="1"/>
          </p:cNvGraphicFramePr>
          <p:nvPr>
            <p:extLst>
              <p:ext uri="{D42A27DB-BD31-4B8C-83A1-F6EECF244321}">
                <p14:modId xmlns:p14="http://schemas.microsoft.com/office/powerpoint/2010/main" val="2964781413"/>
              </p:ext>
            </p:extLst>
          </p:nvPr>
        </p:nvGraphicFramePr>
        <p:xfrm>
          <a:off x="1025781" y="1172651"/>
          <a:ext cx="9527664" cy="5055815"/>
        </p:xfrm>
        <a:graphic>
          <a:graphicData uri="http://schemas.openxmlformats.org/drawingml/2006/table">
            <a:tbl>
              <a:tblPr firstRow="1" bandRow="1">
                <a:tableStyleId>{2D5ABB26-0587-4C30-8999-92F81FD0307C}</a:tableStyleId>
              </a:tblPr>
              <a:tblGrid>
                <a:gridCol w="1527711">
                  <a:extLst>
                    <a:ext uri="{9D8B030D-6E8A-4147-A177-3AD203B41FA5}">
                      <a16:colId xmlns:a16="http://schemas.microsoft.com/office/drawing/2014/main" val="20000"/>
                    </a:ext>
                  </a:extLst>
                </a:gridCol>
                <a:gridCol w="1945991">
                  <a:extLst>
                    <a:ext uri="{9D8B030D-6E8A-4147-A177-3AD203B41FA5}">
                      <a16:colId xmlns:a16="http://schemas.microsoft.com/office/drawing/2014/main" val="20001"/>
                    </a:ext>
                  </a:extLst>
                </a:gridCol>
                <a:gridCol w="1672271">
                  <a:extLst>
                    <a:ext uri="{9D8B030D-6E8A-4147-A177-3AD203B41FA5}">
                      <a16:colId xmlns:a16="http://schemas.microsoft.com/office/drawing/2014/main" val="20002"/>
                    </a:ext>
                  </a:extLst>
                </a:gridCol>
                <a:gridCol w="2246180">
                  <a:extLst>
                    <a:ext uri="{9D8B030D-6E8A-4147-A177-3AD203B41FA5}">
                      <a16:colId xmlns:a16="http://schemas.microsoft.com/office/drawing/2014/main" val="20003"/>
                    </a:ext>
                  </a:extLst>
                </a:gridCol>
                <a:gridCol w="2135511">
                  <a:extLst>
                    <a:ext uri="{9D8B030D-6E8A-4147-A177-3AD203B41FA5}">
                      <a16:colId xmlns:a16="http://schemas.microsoft.com/office/drawing/2014/main" val="20004"/>
                    </a:ext>
                  </a:extLst>
                </a:gridCol>
              </a:tblGrid>
              <a:tr h="363538">
                <a:tc gridSpan="2">
                  <a:txBody>
                    <a:bodyPr/>
                    <a:lstStyle/>
                    <a:p>
                      <a:pPr algn="ctr"/>
                      <a:r>
                        <a:rPr lang="ru-RU" sz="1600" b="1" dirty="0" smtClean="0">
                          <a:solidFill>
                            <a:schemeClr val="bg1"/>
                          </a:solidFill>
                          <a:latin typeface="+mj-lt"/>
                        </a:rPr>
                        <a:t>Воситаҳо</a:t>
                      </a:r>
                      <a:endParaRPr lang="ru-RU" sz="1600" b="1" dirty="0">
                        <a:solidFill>
                          <a:schemeClr val="bg1"/>
                        </a:solidFill>
                        <a:latin typeface="+mj-lt"/>
                      </a:endParaRPr>
                    </a:p>
                  </a:txBody>
                  <a:tcPr marL="91435" marR="91435"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ru-RU"/>
                    </a:p>
                  </a:txBody>
                  <a:tcPr/>
                </a:tc>
                <a:tc gridSpan="3">
                  <a:txBody>
                    <a:bodyPr/>
                    <a:lstStyle/>
                    <a:p>
                      <a:pPr algn="ctr"/>
                      <a:r>
                        <a:rPr lang="ru-RU" sz="1600" b="1" dirty="0" smtClean="0">
                          <a:solidFill>
                            <a:schemeClr val="bg1"/>
                          </a:solidFill>
                          <a:latin typeface="+mj-lt"/>
                          <a:cs typeface="Tahoma" pitchFamily="34" charset="0"/>
                        </a:rPr>
                        <a:t>Натиҷаҳо</a:t>
                      </a:r>
                      <a:endParaRPr lang="ru-RU" sz="1600" b="1" dirty="0">
                        <a:solidFill>
                          <a:schemeClr val="bg1"/>
                        </a:solidFill>
                        <a:latin typeface="+mj-lt"/>
                        <a:cs typeface="Tahoma" pitchFamily="34" charset="0"/>
                      </a:endParaRPr>
                    </a:p>
                  </a:txBody>
                  <a:tcPr marL="91435" marR="91435"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396589">
                <a:tc>
                  <a:txBody>
                    <a:bodyPr/>
                    <a:lstStyle/>
                    <a:p>
                      <a:endParaRPr lang="ru-RU" sz="1100" dirty="0">
                        <a:solidFill>
                          <a:schemeClr val="tx2">
                            <a:lumMod val="75000"/>
                          </a:schemeClr>
                        </a:solidFill>
                        <a:latin typeface="+mj-lt"/>
                        <a:cs typeface="Tahoma" pitchFamily="34" charset="0"/>
                      </a:endParaRPr>
                    </a:p>
                  </a:txBody>
                  <a:tcPr marL="91435" marR="91435"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sz="1800">
                        <a:solidFill>
                          <a:schemeClr val="tx2">
                            <a:lumMod val="75000"/>
                          </a:schemeClr>
                        </a:solidFill>
                      </a:endParaRPr>
                    </a:p>
                  </a:txBody>
                  <a:tcPr marL="91435" marR="91435"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sz="1800">
                        <a:solidFill>
                          <a:schemeClr val="tx2">
                            <a:lumMod val="75000"/>
                          </a:schemeClr>
                        </a:solidFill>
                      </a:endParaRPr>
                    </a:p>
                  </a:txBody>
                  <a:tcPr marL="91435" marR="91435"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sz="1800">
                        <a:solidFill>
                          <a:schemeClr val="tx2">
                            <a:lumMod val="75000"/>
                          </a:schemeClr>
                        </a:solidFill>
                      </a:endParaRPr>
                    </a:p>
                  </a:txBody>
                  <a:tcPr marL="91435" marR="91435"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sz="1800" dirty="0">
                        <a:solidFill>
                          <a:schemeClr val="tx2">
                            <a:lumMod val="75000"/>
                          </a:schemeClr>
                        </a:solidFill>
                      </a:endParaRPr>
                    </a:p>
                  </a:txBody>
                  <a:tcPr marL="91435" marR="91435"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27946">
                <a:tc>
                  <a:txBody>
                    <a:bodyPr/>
                    <a:lstStyle/>
                    <a:p>
                      <a:pPr algn="ctr"/>
                      <a:r>
                        <a:rPr lang="ru-RU" sz="1600" b="1" dirty="0" smtClean="0">
                          <a:solidFill>
                            <a:schemeClr val="tx2">
                              <a:lumMod val="75000"/>
                            </a:schemeClr>
                          </a:solidFill>
                          <a:latin typeface="Times New Roman Tj" pitchFamily="18" charset="-52"/>
                        </a:rPr>
                        <a:t>Захираҳо /</a:t>
                      </a:r>
                      <a:r>
                        <a:rPr lang="ru-RU" sz="1600" b="1" baseline="0" dirty="0" smtClean="0">
                          <a:solidFill>
                            <a:schemeClr val="tx2">
                              <a:lumMod val="75000"/>
                            </a:schemeClr>
                          </a:solidFill>
                          <a:latin typeface="Times New Roman Tj" pitchFamily="18" charset="-52"/>
                        </a:rPr>
                        <a:t> </a:t>
                      </a:r>
                      <a:r>
                        <a:rPr lang="en-US" sz="1600" b="1" baseline="0" dirty="0" smtClean="0">
                          <a:solidFill>
                            <a:schemeClr val="tx2">
                              <a:lumMod val="75000"/>
                            </a:schemeClr>
                          </a:solidFill>
                          <a:latin typeface="Times New Roman Tj" pitchFamily="18" charset="-52"/>
                        </a:rPr>
                        <a:t>Input</a:t>
                      </a:r>
                      <a:r>
                        <a:rPr lang="ru-RU" sz="1600" b="1" baseline="0" dirty="0" smtClean="0">
                          <a:solidFill>
                            <a:schemeClr val="tx2">
                              <a:lumMod val="75000"/>
                            </a:schemeClr>
                          </a:solidFill>
                          <a:latin typeface="Times New Roman Tj" pitchFamily="18" charset="-52"/>
                        </a:rPr>
                        <a:t> </a:t>
                      </a:r>
                      <a:endParaRPr lang="ru-RU" sz="1600" b="1" dirty="0">
                        <a:solidFill>
                          <a:schemeClr val="tx2">
                            <a:lumMod val="75000"/>
                          </a:schemeClr>
                        </a:solidFill>
                        <a:latin typeface="Times New Roman Tj" pitchFamily="18" charset="-52"/>
                        <a:cs typeface="Tahoma" pitchFamily="34" charset="0"/>
                      </a:endParaRPr>
                    </a:p>
                  </a:txBody>
                  <a:tcPr marL="91435" marR="91435" marT="45709" marB="457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ru-RU" sz="1600" b="1" dirty="0" err="1" smtClean="0">
                          <a:solidFill>
                            <a:schemeClr val="tx2">
                              <a:lumMod val="75000"/>
                            </a:schemeClr>
                          </a:solidFill>
                          <a:latin typeface="Times New Roman Tj" pitchFamily="18" charset="-52"/>
                          <a:cs typeface="Tahoma" pitchFamily="34" charset="0"/>
                        </a:rPr>
                        <a:t>Фаъолият</a:t>
                      </a:r>
                      <a:r>
                        <a:rPr lang="en-US" sz="1600" b="1" dirty="0" smtClean="0">
                          <a:solidFill>
                            <a:schemeClr val="tx2">
                              <a:lumMod val="75000"/>
                            </a:schemeClr>
                          </a:solidFill>
                          <a:latin typeface="Times New Roman Tj" pitchFamily="18" charset="-52"/>
                          <a:cs typeface="Tahoma" pitchFamily="34" charset="0"/>
                        </a:rPr>
                        <a:t>/</a:t>
                      </a:r>
                      <a:r>
                        <a:rPr lang="en-US" sz="1600" b="1" baseline="0" dirty="0" smtClean="0">
                          <a:solidFill>
                            <a:schemeClr val="tx2">
                              <a:lumMod val="75000"/>
                            </a:schemeClr>
                          </a:solidFill>
                          <a:latin typeface="Times New Roman Tj" pitchFamily="18" charset="-52"/>
                          <a:cs typeface="Tahoma" pitchFamily="34" charset="0"/>
                        </a:rPr>
                        <a:t> Operation</a:t>
                      </a:r>
                      <a:endParaRPr lang="ru-RU" sz="1600" b="1" dirty="0">
                        <a:solidFill>
                          <a:schemeClr val="tx2">
                            <a:lumMod val="75000"/>
                          </a:schemeClr>
                        </a:solidFill>
                        <a:latin typeface="Times New Roman Tj" pitchFamily="18" charset="-52"/>
                        <a:cs typeface="Tahoma" pitchFamily="34" charset="0"/>
                      </a:endParaRPr>
                    </a:p>
                  </a:txBody>
                  <a:tcPr marL="91435" marR="91435" marT="45709" marB="457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ru-RU" sz="1600" b="1" dirty="0" err="1" smtClean="0">
                          <a:solidFill>
                            <a:schemeClr val="tx2">
                              <a:lumMod val="75000"/>
                            </a:schemeClr>
                          </a:solidFill>
                          <a:latin typeface="Times New Roman Tj" pitchFamily="18" charset="-52"/>
                          <a:cs typeface="Tahoma" pitchFamily="34" charset="0"/>
                        </a:rPr>
                        <a:t>Натиҷаи</a:t>
                      </a:r>
                      <a:r>
                        <a:rPr lang="ru-RU" sz="1600" b="1" dirty="0" smtClean="0">
                          <a:solidFill>
                            <a:schemeClr val="tx2">
                              <a:lumMod val="75000"/>
                            </a:schemeClr>
                          </a:solidFill>
                          <a:latin typeface="Times New Roman Tj" pitchFamily="18" charset="-52"/>
                          <a:cs typeface="Tahoma" pitchFamily="34" charset="0"/>
                        </a:rPr>
                        <a:t> </a:t>
                      </a:r>
                      <a:r>
                        <a:rPr lang="ru-RU" sz="1600" b="1" dirty="0" err="1" smtClean="0">
                          <a:solidFill>
                            <a:schemeClr val="tx2">
                              <a:lumMod val="75000"/>
                            </a:schemeClr>
                          </a:solidFill>
                          <a:latin typeface="Times New Roman Tj" pitchFamily="18" charset="-52"/>
                          <a:cs typeface="Tahoma" pitchFamily="34" charset="0"/>
                        </a:rPr>
                        <a:t>боздеҳ</a:t>
                      </a:r>
                      <a:r>
                        <a:rPr lang="en-US" sz="1600" b="1" dirty="0" smtClean="0">
                          <a:solidFill>
                            <a:schemeClr val="tx2">
                              <a:lumMod val="75000"/>
                            </a:schemeClr>
                          </a:solidFill>
                          <a:latin typeface="Times New Roman Tj" pitchFamily="18" charset="-52"/>
                          <a:cs typeface="Tahoma" pitchFamily="34" charset="0"/>
                        </a:rPr>
                        <a:t>/Output</a:t>
                      </a:r>
                      <a:endParaRPr lang="ru-RU" sz="1600" b="1" dirty="0">
                        <a:solidFill>
                          <a:schemeClr val="tx2">
                            <a:lumMod val="75000"/>
                          </a:schemeClr>
                        </a:solidFill>
                        <a:latin typeface="Times New Roman Tj" pitchFamily="18" charset="-52"/>
                        <a:cs typeface="Tahoma" pitchFamily="34" charset="0"/>
                      </a:endParaRPr>
                    </a:p>
                  </a:txBody>
                  <a:tcPr marL="91435" marR="91435" marT="45709" marB="457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tg-Cyrl-TJ" sz="1600" b="1" dirty="0" smtClean="0">
                          <a:solidFill>
                            <a:schemeClr val="tx2">
                              <a:lumMod val="75000"/>
                            </a:schemeClr>
                          </a:solidFill>
                          <a:latin typeface="Times New Roman Tj" pitchFamily="18" charset="-52"/>
                          <a:cs typeface="Tahoma" pitchFamily="34" charset="0"/>
                        </a:rPr>
                        <a:t>Натиҷаи</a:t>
                      </a:r>
                      <a:r>
                        <a:rPr lang="tg-Cyrl-TJ" sz="1600" b="1" baseline="0" dirty="0" smtClean="0">
                          <a:solidFill>
                            <a:schemeClr val="tx2">
                              <a:lumMod val="75000"/>
                            </a:schemeClr>
                          </a:solidFill>
                          <a:latin typeface="Times New Roman Tj" pitchFamily="18" charset="-52"/>
                          <a:cs typeface="Tahoma" pitchFamily="34" charset="0"/>
                        </a:rPr>
                        <a:t> ниҳоӣ</a:t>
                      </a:r>
                      <a:r>
                        <a:rPr lang="en-US" sz="1600" b="1" baseline="0" dirty="0" smtClean="0">
                          <a:solidFill>
                            <a:schemeClr val="tx2">
                              <a:lumMod val="75000"/>
                            </a:schemeClr>
                          </a:solidFill>
                          <a:latin typeface="Times New Roman Tj" pitchFamily="18" charset="-52"/>
                          <a:cs typeface="Tahoma" pitchFamily="34" charset="0"/>
                        </a:rPr>
                        <a:t>/Outcome</a:t>
                      </a:r>
                      <a:endParaRPr lang="ru-RU" sz="1600" b="1" dirty="0">
                        <a:solidFill>
                          <a:schemeClr val="tx2">
                            <a:lumMod val="75000"/>
                          </a:schemeClr>
                        </a:solidFill>
                        <a:latin typeface="Times New Roman Tj" pitchFamily="18" charset="-52"/>
                        <a:cs typeface="Tahoma" pitchFamily="34" charset="0"/>
                      </a:endParaRPr>
                    </a:p>
                  </a:txBody>
                  <a:tcPr marL="91435" marR="91435" marT="45709" marB="457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ru-RU" sz="1600" b="1" dirty="0" err="1" smtClean="0">
                          <a:solidFill>
                            <a:schemeClr val="tx2">
                              <a:lumMod val="75000"/>
                            </a:schemeClr>
                          </a:solidFill>
                          <a:latin typeface="Times New Roman Tj" pitchFamily="18" charset="-52"/>
                          <a:cs typeface="Tahoma" pitchFamily="34" charset="0"/>
                        </a:rPr>
                        <a:t>Таъсир</a:t>
                      </a:r>
                      <a:r>
                        <a:rPr lang="en-US" sz="1600" b="1" dirty="0" smtClean="0">
                          <a:solidFill>
                            <a:schemeClr val="tx2">
                              <a:lumMod val="75000"/>
                            </a:schemeClr>
                          </a:solidFill>
                          <a:latin typeface="Times New Roman Tj" pitchFamily="18" charset="-52"/>
                          <a:cs typeface="Tahoma" pitchFamily="34" charset="0"/>
                        </a:rPr>
                        <a:t>/Impact</a:t>
                      </a:r>
                      <a:endParaRPr lang="ru-RU" sz="1600" b="1" dirty="0">
                        <a:solidFill>
                          <a:schemeClr val="tx2">
                            <a:lumMod val="75000"/>
                          </a:schemeClr>
                        </a:solidFill>
                        <a:latin typeface="Times New Roman Tj" pitchFamily="18" charset="-52"/>
                        <a:cs typeface="Tahoma" pitchFamily="34" charset="0"/>
                      </a:endParaRPr>
                    </a:p>
                  </a:txBody>
                  <a:tcPr marL="91435" marR="91435" marT="45709" marB="457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002"/>
                  </a:ext>
                </a:extLst>
              </a:tr>
              <a:tr h="3667742">
                <a:tc>
                  <a:txBody>
                    <a:bodyPr/>
                    <a:lstStyle/>
                    <a:p>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Захираҳои молиявӣ, инсонӣ ва моддӣ, ки дар барномаҳои соҳаи рушд истифода мешаванд</a:t>
                      </a:r>
                      <a:endParaRPr lang="ru-RU" sz="1800" i="1" dirty="0">
                        <a:solidFill>
                          <a:schemeClr val="tx2">
                            <a:lumMod val="75000"/>
                          </a:schemeClr>
                        </a:solidFill>
                        <a:latin typeface="Times New Roman Tj" pitchFamily="18" charset="-52"/>
                        <a:cs typeface="Tahoma" pitchFamily="34" charset="0"/>
                      </a:endParaRPr>
                    </a:p>
                  </a:txBody>
                  <a:tcPr marL="91435" marR="91435"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Фаъолиятест</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ки</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тавассути</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он захираҳои молиявӣ,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модӣ</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техникӣ</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хизматрасониҳо</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ва</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дигар</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намуди воситаҳо барои ноил гаштан ба </a:t>
                      </a:r>
                      <a:r>
                        <a:rPr kumimoji="0" lang="ru-RU" sz="1800" b="1"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натиҷаи</a:t>
                      </a:r>
                      <a:r>
                        <a:rPr kumimoji="0" lang="ru-RU" sz="1800" b="1"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1"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боздеҳ</a:t>
                      </a:r>
                      <a:r>
                        <a:rPr kumimoji="0" lang="ru-RU" sz="1800" b="1"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истифода</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мешаванд</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a:t>
                      </a:r>
                      <a:endParaRPr lang="ru-RU" sz="1800" i="1" dirty="0">
                        <a:solidFill>
                          <a:schemeClr val="tx2">
                            <a:lumMod val="75000"/>
                          </a:schemeClr>
                        </a:solidFill>
                        <a:latin typeface="Times New Roman Tj" pitchFamily="18" charset="-52"/>
                        <a:cs typeface="Tahoma" pitchFamily="34" charset="0"/>
                      </a:endParaRPr>
                    </a:p>
                  </a:txBody>
                  <a:tcPr marL="91435" marR="91435"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Натиҷаи</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анҷоми</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1"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фаъолият</a:t>
                      </a:r>
                      <a:endParaRPr lang="ru-RU" sz="1800" i="1" dirty="0">
                        <a:solidFill>
                          <a:schemeClr val="tx2">
                            <a:lumMod val="75000"/>
                          </a:schemeClr>
                        </a:solidFill>
                        <a:latin typeface="Times New Roman Tj" pitchFamily="18" charset="-52"/>
                        <a:cs typeface="Tahoma" pitchFamily="34" charset="0"/>
                      </a:endParaRPr>
                    </a:p>
                  </a:txBody>
                  <a:tcPr marL="91435" marR="91435"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Таъсири кӯтоҳмуддат ё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миёнамӯҳлати</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пешбинишуда</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ё ба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дастомадаи</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1"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натиҷаи</a:t>
                      </a:r>
                      <a:r>
                        <a:rPr kumimoji="0" lang="ru-RU" sz="1800" b="1"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1"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боздеҳи</a:t>
                      </a:r>
                      <a:r>
                        <a:rPr kumimoji="0" lang="ru-RU" sz="1800" b="1"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барнома</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endParaRPr lang="ru-RU" sz="1800" i="1" dirty="0">
                        <a:solidFill>
                          <a:schemeClr val="tx2">
                            <a:lumMod val="75000"/>
                          </a:schemeClr>
                        </a:solidFill>
                        <a:latin typeface="Times New Roman Tj" pitchFamily="18" charset="-52"/>
                        <a:cs typeface="Tahoma" pitchFamily="34" charset="0"/>
                      </a:endParaRPr>
                    </a:p>
                  </a:txBody>
                  <a:tcPr marL="91435" marR="91435"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Таъсироти мусбӣ ва ё манфии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дарозмуддат</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ба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вазъияти</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иқтисодӣ</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иҷтимоию</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фарҳангӣ</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ташкилӣ</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экологӣ</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технологӣ</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ва</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ғайра</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  </a:t>
                      </a:r>
                      <a:r>
                        <a:rPr kumimoji="0" lang="ru-RU" sz="1800" b="0" i="1" u="none" strike="noStrike" cap="none" normalizeH="0" baseline="0" dirty="0" err="1" smtClean="0">
                          <a:ln>
                            <a:noFill/>
                          </a:ln>
                          <a:solidFill>
                            <a:schemeClr val="tx2">
                              <a:lumMod val="75000"/>
                            </a:schemeClr>
                          </a:solidFill>
                          <a:effectLst/>
                          <a:latin typeface="Times New Roman Tj" pitchFamily="18" charset="-52"/>
                          <a:ea typeface="Times New Roman" pitchFamily="18" charset="0"/>
                          <a:cs typeface="Tahoma" pitchFamily="34" charset="0"/>
                        </a:rPr>
                        <a:t>аҳолӣ</a:t>
                      </a:r>
                      <a:r>
                        <a:rPr kumimoji="0" lang="ru-RU" sz="1800" b="0" i="1" u="none" strike="noStrike" cap="none" normalizeH="0" baseline="0" dirty="0" smtClean="0">
                          <a:ln>
                            <a:noFill/>
                          </a:ln>
                          <a:solidFill>
                            <a:schemeClr val="tx2">
                              <a:lumMod val="75000"/>
                            </a:schemeClr>
                          </a:solidFill>
                          <a:effectLst/>
                          <a:latin typeface="Times New Roman Tj" pitchFamily="18" charset="-52"/>
                          <a:ea typeface="Times New Roman" pitchFamily="18" charset="0"/>
                          <a:cs typeface="Tahoma" pitchFamily="34" charset="0"/>
                        </a:rPr>
                        <a:t>.</a:t>
                      </a:r>
                      <a:endParaRPr lang="ru-RU" sz="1800" i="1" dirty="0">
                        <a:solidFill>
                          <a:schemeClr val="tx2">
                            <a:lumMod val="75000"/>
                          </a:schemeClr>
                        </a:solidFill>
                        <a:latin typeface="Times New Roman Tj" pitchFamily="18" charset="-52"/>
                        <a:cs typeface="Tahoma" pitchFamily="34" charset="0"/>
                      </a:endParaRPr>
                    </a:p>
                  </a:txBody>
                  <a:tcPr marL="91435" marR="91435" marT="45709" marB="45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3" name="Right Arrow 12"/>
          <p:cNvSpPr/>
          <p:nvPr/>
        </p:nvSpPr>
        <p:spPr>
          <a:xfrm>
            <a:off x="1343026" y="1635902"/>
            <a:ext cx="936625" cy="14446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latin typeface="Times New Roman Tj" pitchFamily="18" charset="-52"/>
            </a:endParaRPr>
          </a:p>
        </p:txBody>
      </p:sp>
      <p:sp>
        <p:nvSpPr>
          <p:cNvPr id="14" name="Right Arrow 13"/>
          <p:cNvSpPr/>
          <p:nvPr/>
        </p:nvSpPr>
        <p:spPr>
          <a:xfrm>
            <a:off x="3088481" y="1635902"/>
            <a:ext cx="936625" cy="14446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latin typeface="Times New Roman Tj" pitchFamily="18" charset="-52"/>
            </a:endParaRPr>
          </a:p>
        </p:txBody>
      </p:sp>
      <p:sp>
        <p:nvSpPr>
          <p:cNvPr id="15" name="Right Arrow 14"/>
          <p:cNvSpPr/>
          <p:nvPr/>
        </p:nvSpPr>
        <p:spPr>
          <a:xfrm>
            <a:off x="4928113" y="1621044"/>
            <a:ext cx="935038" cy="14446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latin typeface="Times New Roman Tj" pitchFamily="18" charset="-52"/>
            </a:endParaRPr>
          </a:p>
        </p:txBody>
      </p:sp>
      <p:sp>
        <p:nvSpPr>
          <p:cNvPr id="16" name="Right Arrow 15"/>
          <p:cNvSpPr/>
          <p:nvPr/>
        </p:nvSpPr>
        <p:spPr>
          <a:xfrm>
            <a:off x="6860501" y="1635902"/>
            <a:ext cx="936625" cy="14446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latin typeface="Times New Roman Tj" pitchFamily="18" charset="-52"/>
            </a:endParaRPr>
          </a:p>
        </p:txBody>
      </p:sp>
      <p:sp>
        <p:nvSpPr>
          <p:cNvPr id="17" name="Right Arrow 16"/>
          <p:cNvSpPr/>
          <p:nvPr/>
        </p:nvSpPr>
        <p:spPr>
          <a:xfrm>
            <a:off x="8940800" y="1627779"/>
            <a:ext cx="936625" cy="14446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latin typeface="Times New Roman Tj" pitchFamily="18" charset="-52"/>
            </a:endParaRPr>
          </a:p>
        </p:txBody>
      </p:sp>
      <p:graphicFrame>
        <p:nvGraphicFramePr>
          <p:cNvPr id="3" name="Объект 2"/>
          <p:cNvGraphicFramePr>
            <a:graphicFrameLocks noChangeAspect="1"/>
          </p:cNvGraphicFramePr>
          <p:nvPr>
            <p:extLst>
              <p:ext uri="{D42A27DB-BD31-4B8C-83A1-F6EECF244321}">
                <p14:modId xmlns:p14="http://schemas.microsoft.com/office/powerpoint/2010/main" val="1603653742"/>
              </p:ext>
            </p:extLst>
          </p:nvPr>
        </p:nvGraphicFramePr>
        <p:xfrm>
          <a:off x="10662983" y="538060"/>
          <a:ext cx="1219443" cy="1028905"/>
        </p:xfrm>
        <a:graphic>
          <a:graphicData uri="http://schemas.openxmlformats.org/presentationml/2006/ole">
            <mc:AlternateContent xmlns:mc="http://schemas.openxmlformats.org/markup-compatibility/2006">
              <mc:Choice xmlns:v="urn:schemas-microsoft-com:vml" Requires="v">
                <p:oleObj spid="_x0000_s13320" name="Документ" showAsIcon="1" r:id="rId3" imgW="914400" imgH="771480" progId="Word.Document.12">
                  <p:embed/>
                </p:oleObj>
              </mc:Choice>
              <mc:Fallback>
                <p:oleObj name="Документ" showAsIcon="1" r:id="rId3" imgW="914400" imgH="771480" progId="Word.Document.12">
                  <p:embed/>
                  <p:pic>
                    <p:nvPicPr>
                      <p:cNvPr id="0" name=""/>
                      <p:cNvPicPr/>
                      <p:nvPr/>
                    </p:nvPicPr>
                    <p:blipFill>
                      <a:blip r:embed="rId4"/>
                      <a:stretch>
                        <a:fillRect/>
                      </a:stretch>
                    </p:blipFill>
                    <p:spPr>
                      <a:xfrm>
                        <a:off x="10662983" y="538060"/>
                        <a:ext cx="1219443" cy="1028905"/>
                      </a:xfrm>
                      <a:prstGeom prst="rect">
                        <a:avLst/>
                      </a:prstGeom>
                    </p:spPr>
                  </p:pic>
                </p:oleObj>
              </mc:Fallback>
            </mc:AlternateContent>
          </a:graphicData>
        </a:graphic>
      </p:graphicFrame>
    </p:spTree>
    <p:extLst>
      <p:ext uri="{BB962C8B-B14F-4D97-AF65-F5344CB8AC3E}">
        <p14:creationId xmlns:p14="http://schemas.microsoft.com/office/powerpoint/2010/main" val="19996657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0-#ppt_w/2"/>
                                          </p:val>
                                        </p:tav>
                                        <p:tav tm="100000">
                                          <p:val>
                                            <p:strVal val="#ppt_x"/>
                                          </p:val>
                                        </p:tav>
                                      </p:tavLst>
                                    </p:anim>
                                    <p:anim calcmode="lin" valueType="num">
                                      <p:cBhvr additive="base">
                                        <p:cTn id="13"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 calcmode="lin" valueType="num">
                                      <p:cBhvr additive="base">
                                        <p:cTn id="18" dur="500" fill="hold"/>
                                        <p:tgtEl>
                                          <p:spTgt spid="14"/>
                                        </p:tgtEl>
                                        <p:attrNameLst>
                                          <p:attrName>ppt_x</p:attrName>
                                        </p:attrNameLst>
                                      </p:cBhvr>
                                      <p:tavLst>
                                        <p:tav tm="0">
                                          <p:val>
                                            <p:strVal val="0-#ppt_w/2"/>
                                          </p:val>
                                        </p:tav>
                                        <p:tav tm="100000">
                                          <p:val>
                                            <p:strVal val="#ppt_x"/>
                                          </p:val>
                                        </p:tav>
                                      </p:tavLst>
                                    </p:anim>
                                    <p:anim calcmode="lin" valueType="num">
                                      <p:cBhvr additive="base">
                                        <p:cTn id="19"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0-#ppt_w/2"/>
                                          </p:val>
                                        </p:tav>
                                        <p:tav tm="100000">
                                          <p:val>
                                            <p:strVal val="#ppt_x"/>
                                          </p:val>
                                        </p:tav>
                                      </p:tavLst>
                                    </p:anim>
                                    <p:anim calcmode="lin" valueType="num">
                                      <p:cBhvr additive="base">
                                        <p:cTn id="25"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additive="base">
                                        <p:cTn id="30" dur="500" fill="hold"/>
                                        <p:tgtEl>
                                          <p:spTgt spid="16"/>
                                        </p:tgtEl>
                                        <p:attrNameLst>
                                          <p:attrName>ppt_x</p:attrName>
                                        </p:attrNameLst>
                                      </p:cBhvr>
                                      <p:tavLst>
                                        <p:tav tm="0">
                                          <p:val>
                                            <p:strVal val="0-#ppt_w/2"/>
                                          </p:val>
                                        </p:tav>
                                        <p:tav tm="100000">
                                          <p:val>
                                            <p:strVal val="#ppt_x"/>
                                          </p:val>
                                        </p:tav>
                                      </p:tavLst>
                                    </p:anim>
                                    <p:anim calcmode="lin" valueType="num">
                                      <p:cBhvr additive="base">
                                        <p:cTn id="31"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additive="base">
                                        <p:cTn id="36" dur="500" fill="hold"/>
                                        <p:tgtEl>
                                          <p:spTgt spid="17"/>
                                        </p:tgtEl>
                                        <p:attrNameLst>
                                          <p:attrName>ppt_x</p:attrName>
                                        </p:attrNameLst>
                                      </p:cBhvr>
                                      <p:tavLst>
                                        <p:tav tm="0">
                                          <p:val>
                                            <p:strVal val="0-#ppt_w/2"/>
                                          </p:val>
                                        </p:tav>
                                        <p:tav tm="100000">
                                          <p:val>
                                            <p:strVal val="#ppt_x"/>
                                          </p:val>
                                        </p:tav>
                                      </p:tavLst>
                                    </p:anim>
                                    <p:anim calcmode="lin" valueType="num">
                                      <p:cBhvr additive="base">
                                        <p:cTn id="37"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121026" y="1590676"/>
            <a:ext cx="7345363" cy="53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latin typeface="Times New Roman Tj" pitchFamily="18" charset="-52"/>
            </a:endParaRPr>
          </a:p>
        </p:txBody>
      </p:sp>
      <p:cxnSp>
        <p:nvCxnSpPr>
          <p:cNvPr id="9" name="Straight Connector 8"/>
          <p:cNvCxnSpPr/>
          <p:nvPr/>
        </p:nvCxnSpPr>
        <p:spPr>
          <a:xfrm>
            <a:off x="1703388" y="1052513"/>
            <a:ext cx="712946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281613" y="2035175"/>
            <a:ext cx="2006600" cy="5080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100" b="1" dirty="0" err="1" smtClean="0">
                <a:solidFill>
                  <a:schemeClr val="bg1"/>
                </a:solidFill>
                <a:latin typeface="Times New Roman Tj" pitchFamily="18" charset="-52"/>
                <a:cs typeface="Tahoma" pitchFamily="34" charset="0"/>
              </a:rPr>
              <a:t>Таъсир</a:t>
            </a:r>
            <a:endParaRPr lang="ru-RU" sz="1100" b="1" dirty="0">
              <a:solidFill>
                <a:schemeClr val="bg1"/>
              </a:solidFill>
              <a:latin typeface="Times New Roman Tj" pitchFamily="18" charset="-52"/>
              <a:cs typeface="Tahoma" pitchFamily="34" charset="0"/>
            </a:endParaRPr>
          </a:p>
        </p:txBody>
      </p:sp>
      <p:sp>
        <p:nvSpPr>
          <p:cNvPr id="11" name="Rectangle 10"/>
          <p:cNvSpPr/>
          <p:nvPr/>
        </p:nvSpPr>
        <p:spPr>
          <a:xfrm>
            <a:off x="3841750" y="2900363"/>
            <a:ext cx="1638300" cy="506412"/>
          </a:xfrm>
          <a:prstGeom prst="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100" dirty="0" err="1" smtClean="0">
                <a:solidFill>
                  <a:schemeClr val="bg1"/>
                </a:solidFill>
                <a:latin typeface="Times New Roman Tj" pitchFamily="18" charset="-52"/>
                <a:cs typeface="Tahoma" pitchFamily="34" charset="0"/>
              </a:rPr>
              <a:t>Натиҷаи</a:t>
            </a:r>
            <a:r>
              <a:rPr lang="ru-RU" sz="1100" dirty="0" smtClean="0">
                <a:solidFill>
                  <a:schemeClr val="bg1"/>
                </a:solidFill>
                <a:latin typeface="Times New Roman Tj" pitchFamily="18" charset="-52"/>
                <a:cs typeface="Tahoma" pitchFamily="34" charset="0"/>
              </a:rPr>
              <a:t> </a:t>
            </a:r>
            <a:r>
              <a:rPr lang="ru-RU" sz="1100" dirty="0" err="1" smtClean="0">
                <a:solidFill>
                  <a:schemeClr val="bg1"/>
                </a:solidFill>
                <a:latin typeface="Times New Roman Tj" pitchFamily="18" charset="-52"/>
                <a:cs typeface="Tahoma" pitchFamily="34" charset="0"/>
              </a:rPr>
              <a:t>ниҳоии</a:t>
            </a:r>
            <a:r>
              <a:rPr lang="ru-RU" sz="1100" dirty="0" smtClean="0">
                <a:solidFill>
                  <a:schemeClr val="bg1"/>
                </a:solidFill>
                <a:latin typeface="Times New Roman Tj" pitchFamily="18" charset="-52"/>
                <a:cs typeface="Tahoma" pitchFamily="34" charset="0"/>
              </a:rPr>
              <a:t> 1</a:t>
            </a:r>
            <a:endParaRPr lang="ru-RU" sz="1100" dirty="0">
              <a:solidFill>
                <a:schemeClr val="bg1"/>
              </a:solidFill>
              <a:latin typeface="Times New Roman Tj" pitchFamily="18" charset="-52"/>
              <a:cs typeface="Tahoma" pitchFamily="34" charset="0"/>
            </a:endParaRPr>
          </a:p>
        </p:txBody>
      </p:sp>
      <p:sp>
        <p:nvSpPr>
          <p:cNvPr id="12" name="Rectangle 11"/>
          <p:cNvSpPr/>
          <p:nvPr/>
        </p:nvSpPr>
        <p:spPr>
          <a:xfrm>
            <a:off x="7010400" y="2900363"/>
            <a:ext cx="1638300" cy="506412"/>
          </a:xfrm>
          <a:prstGeom prst="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100" dirty="0" err="1">
                <a:solidFill>
                  <a:schemeClr val="bg1"/>
                </a:solidFill>
                <a:latin typeface="Times New Roman Tj" pitchFamily="18" charset="-52"/>
                <a:cs typeface="Tahoma" pitchFamily="34" charset="0"/>
              </a:rPr>
              <a:t>Натиҷаи</a:t>
            </a:r>
            <a:r>
              <a:rPr lang="ru-RU" sz="1100" dirty="0">
                <a:solidFill>
                  <a:schemeClr val="bg1"/>
                </a:solidFill>
                <a:latin typeface="Times New Roman Tj" pitchFamily="18" charset="-52"/>
                <a:cs typeface="Tahoma" pitchFamily="34" charset="0"/>
              </a:rPr>
              <a:t> </a:t>
            </a:r>
            <a:r>
              <a:rPr lang="ru-RU" sz="1100" dirty="0" err="1">
                <a:solidFill>
                  <a:schemeClr val="bg1"/>
                </a:solidFill>
                <a:latin typeface="Times New Roman Tj" pitchFamily="18" charset="-52"/>
                <a:cs typeface="Tahoma" pitchFamily="34" charset="0"/>
              </a:rPr>
              <a:t>ниҳоии</a:t>
            </a:r>
            <a:r>
              <a:rPr lang="ru-RU" sz="1100" dirty="0">
                <a:solidFill>
                  <a:schemeClr val="bg1"/>
                </a:solidFill>
                <a:latin typeface="Times New Roman Tj" pitchFamily="18" charset="-52"/>
                <a:cs typeface="Tahoma" pitchFamily="34" charset="0"/>
              </a:rPr>
              <a:t> </a:t>
            </a:r>
            <a:r>
              <a:rPr lang="ru-RU" sz="1100" dirty="0" smtClean="0">
                <a:solidFill>
                  <a:schemeClr val="bg1"/>
                </a:solidFill>
                <a:latin typeface="Times New Roman Tj" pitchFamily="18" charset="-52"/>
                <a:cs typeface="Tahoma" pitchFamily="34" charset="0"/>
              </a:rPr>
              <a:t>2</a:t>
            </a:r>
            <a:endParaRPr lang="ru-RU" sz="1100" dirty="0">
              <a:solidFill>
                <a:schemeClr val="bg1"/>
              </a:solidFill>
              <a:latin typeface="Times New Roman Tj" pitchFamily="18" charset="-52"/>
              <a:cs typeface="Tahoma" pitchFamily="34" charset="0"/>
            </a:endParaRPr>
          </a:p>
        </p:txBody>
      </p:sp>
      <p:sp>
        <p:nvSpPr>
          <p:cNvPr id="16" name="Rectangle 15"/>
          <p:cNvSpPr/>
          <p:nvPr/>
        </p:nvSpPr>
        <p:spPr>
          <a:xfrm>
            <a:off x="7945438" y="3692526"/>
            <a:ext cx="1350962" cy="588963"/>
          </a:xfrm>
          <a:prstGeom prst="rect">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100" dirty="0" err="1">
                <a:solidFill>
                  <a:schemeClr val="tx1"/>
                </a:solidFill>
                <a:latin typeface="Times New Roman Tj" pitchFamily="18" charset="-52"/>
                <a:cs typeface="Tahoma" pitchFamily="34" charset="0"/>
              </a:rPr>
              <a:t>Натиҷаи</a:t>
            </a:r>
            <a:r>
              <a:rPr lang="ru-RU" sz="1100" dirty="0">
                <a:solidFill>
                  <a:schemeClr val="tx1"/>
                </a:solidFill>
                <a:latin typeface="Times New Roman Tj" pitchFamily="18" charset="-52"/>
                <a:cs typeface="Tahoma" pitchFamily="34" charset="0"/>
              </a:rPr>
              <a:t>  </a:t>
            </a:r>
            <a:r>
              <a:rPr lang="ru-RU" sz="1100" dirty="0" err="1">
                <a:solidFill>
                  <a:schemeClr val="tx1"/>
                </a:solidFill>
                <a:latin typeface="Times New Roman Tj" pitchFamily="18" charset="-52"/>
                <a:cs typeface="Tahoma" pitchFamily="34" charset="0"/>
              </a:rPr>
              <a:t>боздеҳ</a:t>
            </a:r>
            <a:r>
              <a:rPr lang="ru-RU" sz="1100" dirty="0">
                <a:solidFill>
                  <a:schemeClr val="tx1"/>
                </a:solidFill>
                <a:latin typeface="Times New Roman Tj" pitchFamily="18" charset="-52"/>
                <a:cs typeface="Tahoma" pitchFamily="34" charset="0"/>
              </a:rPr>
              <a:t>  </a:t>
            </a:r>
          </a:p>
          <a:p>
            <a:pPr algn="ctr">
              <a:defRPr/>
            </a:pPr>
            <a:r>
              <a:rPr lang="ru-RU" sz="1100" dirty="0" smtClean="0">
                <a:solidFill>
                  <a:schemeClr val="tx1"/>
                </a:solidFill>
                <a:latin typeface="Times New Roman Tj" pitchFamily="18" charset="-52"/>
                <a:cs typeface="Tahoma" pitchFamily="34" charset="0"/>
              </a:rPr>
              <a:t> </a:t>
            </a:r>
            <a:r>
              <a:rPr lang="ru-RU" sz="1100" dirty="0">
                <a:solidFill>
                  <a:schemeClr val="tx1"/>
                </a:solidFill>
                <a:latin typeface="Times New Roman Tj" pitchFamily="18" charset="-52"/>
                <a:cs typeface="Tahoma" pitchFamily="34" charset="0"/>
              </a:rPr>
              <a:t>4</a:t>
            </a:r>
          </a:p>
        </p:txBody>
      </p:sp>
      <p:sp>
        <p:nvSpPr>
          <p:cNvPr id="17" name="Rectangle 16"/>
          <p:cNvSpPr/>
          <p:nvPr/>
        </p:nvSpPr>
        <p:spPr>
          <a:xfrm>
            <a:off x="2905125" y="4484688"/>
            <a:ext cx="1079500" cy="506412"/>
          </a:xfrm>
          <a:prstGeom prst="rect">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050" dirty="0">
                <a:solidFill>
                  <a:schemeClr val="tx1"/>
                </a:solidFill>
                <a:latin typeface="Times New Roman Tj" pitchFamily="18" charset="-52"/>
                <a:cs typeface="Tahoma" pitchFamily="34" charset="0"/>
              </a:rPr>
              <a:t>Фаъолият</a:t>
            </a:r>
          </a:p>
        </p:txBody>
      </p:sp>
      <p:sp>
        <p:nvSpPr>
          <p:cNvPr id="19" name="Rectangle 18"/>
          <p:cNvSpPr/>
          <p:nvPr/>
        </p:nvSpPr>
        <p:spPr>
          <a:xfrm>
            <a:off x="4108450" y="4484688"/>
            <a:ext cx="1028700" cy="506412"/>
          </a:xfrm>
          <a:prstGeom prst="rect">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050" dirty="0">
                <a:solidFill>
                  <a:schemeClr val="tx1"/>
                </a:solidFill>
                <a:latin typeface="Times New Roman Tj" pitchFamily="18" charset="-52"/>
                <a:cs typeface="Tahoma" pitchFamily="34" charset="0"/>
              </a:rPr>
              <a:t>Фаъолият</a:t>
            </a:r>
          </a:p>
        </p:txBody>
      </p:sp>
      <p:sp>
        <p:nvSpPr>
          <p:cNvPr id="20" name="Rectangle 19"/>
          <p:cNvSpPr/>
          <p:nvPr/>
        </p:nvSpPr>
        <p:spPr>
          <a:xfrm>
            <a:off x="5260975" y="4484688"/>
            <a:ext cx="1028700" cy="506412"/>
          </a:xfrm>
          <a:prstGeom prst="rect">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050" dirty="0">
                <a:solidFill>
                  <a:schemeClr val="tx1"/>
                </a:solidFill>
                <a:latin typeface="Times New Roman Tj" pitchFamily="18" charset="-52"/>
                <a:cs typeface="Tahoma" pitchFamily="34" charset="0"/>
              </a:rPr>
              <a:t>Фаъолият</a:t>
            </a:r>
          </a:p>
        </p:txBody>
      </p:sp>
      <p:sp>
        <p:nvSpPr>
          <p:cNvPr id="21" name="Rectangle 20"/>
          <p:cNvSpPr/>
          <p:nvPr/>
        </p:nvSpPr>
        <p:spPr>
          <a:xfrm>
            <a:off x="6361114" y="4484688"/>
            <a:ext cx="1030287" cy="506412"/>
          </a:xfrm>
          <a:prstGeom prst="rect">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050" dirty="0">
                <a:solidFill>
                  <a:schemeClr val="tx1"/>
                </a:solidFill>
                <a:latin typeface="Times New Roman Tj" pitchFamily="18" charset="-52"/>
                <a:cs typeface="Tahoma" pitchFamily="34" charset="0"/>
              </a:rPr>
              <a:t>Фаъолият</a:t>
            </a:r>
          </a:p>
        </p:txBody>
      </p:sp>
      <p:sp>
        <p:nvSpPr>
          <p:cNvPr id="22" name="Rectangle 21"/>
          <p:cNvSpPr/>
          <p:nvPr/>
        </p:nvSpPr>
        <p:spPr>
          <a:xfrm>
            <a:off x="7513638" y="4484688"/>
            <a:ext cx="1028700" cy="506412"/>
          </a:xfrm>
          <a:prstGeom prst="rect">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050" dirty="0">
                <a:solidFill>
                  <a:schemeClr val="tx1"/>
                </a:solidFill>
                <a:latin typeface="Times New Roman Tj" pitchFamily="18" charset="-52"/>
                <a:cs typeface="Tahoma" pitchFamily="34" charset="0"/>
              </a:rPr>
              <a:t>Фаъолият</a:t>
            </a:r>
          </a:p>
        </p:txBody>
      </p:sp>
      <p:sp>
        <p:nvSpPr>
          <p:cNvPr id="23" name="Rectangle 22"/>
          <p:cNvSpPr/>
          <p:nvPr/>
        </p:nvSpPr>
        <p:spPr>
          <a:xfrm>
            <a:off x="8666163" y="4484688"/>
            <a:ext cx="1028700" cy="506412"/>
          </a:xfrm>
          <a:prstGeom prst="rect">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050" dirty="0">
                <a:solidFill>
                  <a:schemeClr val="tx1"/>
                </a:solidFill>
                <a:latin typeface="Times New Roman Tj" pitchFamily="18" charset="-52"/>
                <a:cs typeface="Tahoma" pitchFamily="34" charset="0"/>
              </a:rPr>
              <a:t>Фаъолият</a:t>
            </a:r>
          </a:p>
        </p:txBody>
      </p:sp>
      <p:sp>
        <p:nvSpPr>
          <p:cNvPr id="24" name="Rectangle 23"/>
          <p:cNvSpPr/>
          <p:nvPr/>
        </p:nvSpPr>
        <p:spPr>
          <a:xfrm>
            <a:off x="2905125" y="5132388"/>
            <a:ext cx="6840538" cy="506412"/>
          </a:xfrm>
          <a:prstGeom prst="rect">
            <a:avLst/>
          </a:prstGeom>
          <a:solidFill>
            <a:srgbClr val="00B0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200" dirty="0">
                <a:solidFill>
                  <a:schemeClr val="bg1"/>
                </a:solidFill>
                <a:latin typeface="Times New Roman Tj" pitchFamily="18" charset="-52"/>
                <a:cs typeface="Tahoma" pitchFamily="34" charset="0"/>
              </a:rPr>
              <a:t>Захираҳо / Воситаҳо</a:t>
            </a:r>
          </a:p>
        </p:txBody>
      </p:sp>
      <p:sp>
        <p:nvSpPr>
          <p:cNvPr id="25" name="Rectangle 24"/>
          <p:cNvSpPr/>
          <p:nvPr/>
        </p:nvSpPr>
        <p:spPr>
          <a:xfrm>
            <a:off x="3194051" y="3692526"/>
            <a:ext cx="1350963" cy="588963"/>
          </a:xfrm>
          <a:prstGeom prst="rect">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100" dirty="0" err="1" smtClean="0">
                <a:solidFill>
                  <a:schemeClr val="tx1"/>
                </a:solidFill>
                <a:latin typeface="Times New Roman Tj" pitchFamily="18" charset="-52"/>
                <a:cs typeface="Tahoma" pitchFamily="34" charset="0"/>
              </a:rPr>
              <a:t>Натиҷаи</a:t>
            </a:r>
            <a:r>
              <a:rPr lang="ru-RU" sz="1100" dirty="0" smtClean="0">
                <a:solidFill>
                  <a:schemeClr val="tx1"/>
                </a:solidFill>
                <a:latin typeface="Times New Roman Tj" pitchFamily="18" charset="-52"/>
                <a:cs typeface="Tahoma" pitchFamily="34" charset="0"/>
              </a:rPr>
              <a:t> </a:t>
            </a:r>
            <a:r>
              <a:rPr lang="ru-RU" sz="1100" dirty="0" err="1" smtClean="0">
                <a:solidFill>
                  <a:schemeClr val="tx1"/>
                </a:solidFill>
                <a:latin typeface="Times New Roman Tj" pitchFamily="18" charset="-52"/>
                <a:cs typeface="Tahoma" pitchFamily="34" charset="0"/>
              </a:rPr>
              <a:t>боздеҳ</a:t>
            </a:r>
            <a:r>
              <a:rPr lang="ru-RU" sz="1100" dirty="0" smtClean="0">
                <a:solidFill>
                  <a:schemeClr val="tx1"/>
                </a:solidFill>
                <a:latin typeface="Times New Roman Tj" pitchFamily="18" charset="-52"/>
                <a:cs typeface="Tahoma" pitchFamily="34" charset="0"/>
              </a:rPr>
              <a:t> </a:t>
            </a:r>
            <a:r>
              <a:rPr lang="en-US" sz="1100" dirty="0">
                <a:solidFill>
                  <a:schemeClr val="tx1"/>
                </a:solidFill>
                <a:latin typeface="Tahoma" pitchFamily="34" charset="0"/>
                <a:cs typeface="Tahoma" pitchFamily="34" charset="0"/>
              </a:rPr>
              <a:t>1</a:t>
            </a:r>
            <a:endParaRPr lang="ru-RU" sz="1100" dirty="0">
              <a:solidFill>
                <a:schemeClr val="tx1"/>
              </a:solidFill>
              <a:latin typeface="Times New Roman Tj" pitchFamily="18" charset="-52"/>
              <a:cs typeface="Tahoma" pitchFamily="34" charset="0"/>
            </a:endParaRPr>
          </a:p>
        </p:txBody>
      </p:sp>
      <p:sp>
        <p:nvSpPr>
          <p:cNvPr id="26" name="Rectangle 25"/>
          <p:cNvSpPr/>
          <p:nvPr/>
        </p:nvSpPr>
        <p:spPr>
          <a:xfrm>
            <a:off x="4776788" y="3692526"/>
            <a:ext cx="1350962" cy="588963"/>
          </a:xfrm>
          <a:prstGeom prst="rect">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100" dirty="0" err="1">
                <a:solidFill>
                  <a:schemeClr val="tx1"/>
                </a:solidFill>
                <a:latin typeface="Times New Roman Tj" pitchFamily="18" charset="-52"/>
                <a:cs typeface="Tahoma" pitchFamily="34" charset="0"/>
              </a:rPr>
              <a:t>Натиҷаи</a:t>
            </a:r>
            <a:r>
              <a:rPr lang="ru-RU" sz="1100" dirty="0">
                <a:solidFill>
                  <a:schemeClr val="tx1"/>
                </a:solidFill>
                <a:latin typeface="Times New Roman Tj" pitchFamily="18" charset="-52"/>
                <a:cs typeface="Tahoma" pitchFamily="34" charset="0"/>
              </a:rPr>
              <a:t>  </a:t>
            </a:r>
            <a:r>
              <a:rPr lang="ru-RU" sz="1100" dirty="0" err="1">
                <a:solidFill>
                  <a:schemeClr val="tx1"/>
                </a:solidFill>
                <a:latin typeface="Times New Roman Tj" pitchFamily="18" charset="-52"/>
                <a:cs typeface="Tahoma" pitchFamily="34" charset="0"/>
              </a:rPr>
              <a:t>боздеҳ</a:t>
            </a:r>
            <a:r>
              <a:rPr lang="ru-RU" sz="1100" dirty="0">
                <a:solidFill>
                  <a:schemeClr val="tx1"/>
                </a:solidFill>
                <a:latin typeface="Times New Roman Tj" pitchFamily="18" charset="-52"/>
                <a:cs typeface="Tahoma" pitchFamily="34" charset="0"/>
              </a:rPr>
              <a:t>  </a:t>
            </a:r>
          </a:p>
          <a:p>
            <a:pPr algn="ctr">
              <a:defRPr/>
            </a:pPr>
            <a:r>
              <a:rPr lang="en-US" sz="1100" dirty="0" smtClean="0">
                <a:solidFill>
                  <a:schemeClr val="tx1"/>
                </a:solidFill>
                <a:latin typeface="Tahoma" pitchFamily="34" charset="0"/>
                <a:cs typeface="Tahoma" pitchFamily="34" charset="0"/>
              </a:rPr>
              <a:t>2</a:t>
            </a:r>
            <a:endParaRPr lang="ru-RU" sz="1100" dirty="0">
              <a:solidFill>
                <a:schemeClr val="tx1"/>
              </a:solidFill>
              <a:latin typeface="Times New Roman Tj" pitchFamily="18" charset="-52"/>
              <a:cs typeface="Tahoma" pitchFamily="34" charset="0"/>
            </a:endParaRPr>
          </a:p>
        </p:txBody>
      </p:sp>
      <p:sp>
        <p:nvSpPr>
          <p:cNvPr id="27" name="Rectangle 26"/>
          <p:cNvSpPr/>
          <p:nvPr/>
        </p:nvSpPr>
        <p:spPr>
          <a:xfrm>
            <a:off x="6361113" y="3692526"/>
            <a:ext cx="1350962" cy="588963"/>
          </a:xfrm>
          <a:prstGeom prst="rect">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100" dirty="0" err="1">
                <a:solidFill>
                  <a:schemeClr val="tx1"/>
                </a:solidFill>
                <a:latin typeface="Times New Roman Tj" pitchFamily="18" charset="-52"/>
                <a:cs typeface="Tahoma" pitchFamily="34" charset="0"/>
              </a:rPr>
              <a:t>Натиҷаи</a:t>
            </a:r>
            <a:r>
              <a:rPr lang="ru-RU" sz="1100" dirty="0">
                <a:solidFill>
                  <a:schemeClr val="tx1"/>
                </a:solidFill>
                <a:latin typeface="Times New Roman Tj" pitchFamily="18" charset="-52"/>
                <a:cs typeface="Tahoma" pitchFamily="34" charset="0"/>
              </a:rPr>
              <a:t>  </a:t>
            </a:r>
            <a:r>
              <a:rPr lang="ru-RU" sz="1100" dirty="0" err="1">
                <a:solidFill>
                  <a:schemeClr val="tx1"/>
                </a:solidFill>
                <a:latin typeface="Times New Roman Tj" pitchFamily="18" charset="-52"/>
                <a:cs typeface="Tahoma" pitchFamily="34" charset="0"/>
              </a:rPr>
              <a:t>боздеҳ</a:t>
            </a:r>
            <a:r>
              <a:rPr lang="ru-RU" sz="1100" dirty="0">
                <a:solidFill>
                  <a:schemeClr val="tx1"/>
                </a:solidFill>
                <a:latin typeface="Times New Roman Tj" pitchFamily="18" charset="-52"/>
                <a:cs typeface="Tahoma" pitchFamily="34" charset="0"/>
              </a:rPr>
              <a:t>  </a:t>
            </a:r>
          </a:p>
          <a:p>
            <a:pPr algn="ctr">
              <a:defRPr/>
            </a:pPr>
            <a:r>
              <a:rPr lang="ru-RU" sz="1100" dirty="0" smtClean="0">
                <a:solidFill>
                  <a:schemeClr val="tx1"/>
                </a:solidFill>
                <a:latin typeface="Times New Roman Tj" pitchFamily="18" charset="-52"/>
                <a:cs typeface="Tahoma" pitchFamily="34" charset="0"/>
              </a:rPr>
              <a:t> </a:t>
            </a:r>
            <a:r>
              <a:rPr lang="en-US" sz="1100" dirty="0">
                <a:solidFill>
                  <a:schemeClr val="tx1"/>
                </a:solidFill>
                <a:latin typeface="Tahoma" pitchFamily="34" charset="0"/>
                <a:cs typeface="Tahoma" pitchFamily="34" charset="0"/>
              </a:rPr>
              <a:t>3</a:t>
            </a:r>
            <a:endParaRPr lang="ru-RU" sz="1100" dirty="0">
              <a:solidFill>
                <a:schemeClr val="tx1"/>
              </a:solidFill>
              <a:latin typeface="Times New Roman Tj" pitchFamily="18" charset="-52"/>
              <a:cs typeface="Tahoma" pitchFamily="34" charset="0"/>
            </a:endParaRPr>
          </a:p>
        </p:txBody>
      </p:sp>
      <p:sp>
        <p:nvSpPr>
          <p:cNvPr id="28" name="Rectangle 27"/>
          <p:cNvSpPr/>
          <p:nvPr/>
        </p:nvSpPr>
        <p:spPr>
          <a:xfrm>
            <a:off x="2473326" y="4340226"/>
            <a:ext cx="7345363" cy="1603375"/>
          </a:xfrm>
          <a:prstGeom prst="rect">
            <a:avLst/>
          </a:prstGeom>
          <a:noFill/>
          <a:ln w="158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latin typeface="Times New Roman Tj" pitchFamily="18" charset="-52"/>
            </a:endParaRPr>
          </a:p>
        </p:txBody>
      </p:sp>
      <p:sp>
        <p:nvSpPr>
          <p:cNvPr id="29" name="Rectangle 28"/>
          <p:cNvSpPr/>
          <p:nvPr/>
        </p:nvSpPr>
        <p:spPr>
          <a:xfrm>
            <a:off x="2473326" y="1474788"/>
            <a:ext cx="7345363" cy="2868612"/>
          </a:xfrm>
          <a:prstGeom prst="rect">
            <a:avLst/>
          </a:prstGeom>
          <a:noFill/>
          <a:ln w="158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latin typeface="Times New Roman Tj" pitchFamily="18" charset="-52"/>
            </a:endParaRPr>
          </a:p>
        </p:txBody>
      </p:sp>
      <p:sp>
        <p:nvSpPr>
          <p:cNvPr id="30" name="Rectangle 29"/>
          <p:cNvSpPr/>
          <p:nvPr/>
        </p:nvSpPr>
        <p:spPr>
          <a:xfrm rot="16200000">
            <a:off x="1851820" y="4961732"/>
            <a:ext cx="1603375" cy="360363"/>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050" b="1" dirty="0">
                <a:solidFill>
                  <a:schemeClr val="tx1"/>
                </a:solidFill>
                <a:latin typeface="Times New Roman Tj" pitchFamily="18" charset="-52"/>
                <a:cs typeface="Tahoma" pitchFamily="34" charset="0"/>
              </a:rPr>
              <a:t>Воситаҳо</a:t>
            </a:r>
          </a:p>
        </p:txBody>
      </p:sp>
      <p:sp>
        <p:nvSpPr>
          <p:cNvPr id="31" name="Rectangle 30"/>
          <p:cNvSpPr/>
          <p:nvPr/>
        </p:nvSpPr>
        <p:spPr>
          <a:xfrm rot="16200000">
            <a:off x="1205707" y="2715419"/>
            <a:ext cx="2895600" cy="360363"/>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050" b="1" dirty="0">
                <a:solidFill>
                  <a:schemeClr val="tx1"/>
                </a:solidFill>
                <a:latin typeface="Times New Roman Tj" pitchFamily="18" charset="-52"/>
                <a:cs typeface="Tahoma" pitchFamily="34" charset="0"/>
              </a:rPr>
              <a:t>Натоиҷ</a:t>
            </a:r>
          </a:p>
        </p:txBody>
      </p:sp>
      <p:cxnSp>
        <p:nvCxnSpPr>
          <p:cNvPr id="33" name="Straight Connector 32"/>
          <p:cNvCxnSpPr>
            <a:stCxn id="10" idx="2"/>
          </p:cNvCxnSpPr>
          <p:nvPr/>
        </p:nvCxnSpPr>
        <p:spPr>
          <a:xfrm>
            <a:off x="6284913" y="2543175"/>
            <a:ext cx="4762" cy="1412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7874000" y="2684463"/>
            <a:ext cx="0" cy="215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633913" y="2684463"/>
            <a:ext cx="4762" cy="215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633914" y="2684463"/>
            <a:ext cx="32400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841751" y="3548063"/>
            <a:ext cx="16557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7010401" y="3548063"/>
            <a:ext cx="16557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874000" y="3332163"/>
            <a:ext cx="0" cy="215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633913" y="3332163"/>
            <a:ext cx="0" cy="215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8666164" y="3548063"/>
            <a:ext cx="7937"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7010400" y="3548063"/>
            <a:ext cx="7938"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5497514" y="3548063"/>
            <a:ext cx="7937"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3841750" y="3548063"/>
            <a:ext cx="7938"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Up Arrow 59"/>
          <p:cNvSpPr/>
          <p:nvPr/>
        </p:nvSpPr>
        <p:spPr>
          <a:xfrm>
            <a:off x="2617789" y="4554538"/>
            <a:ext cx="71437" cy="169862"/>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latin typeface="Times New Roman Tj" pitchFamily="18" charset="-52"/>
            </a:endParaRPr>
          </a:p>
        </p:txBody>
      </p:sp>
      <p:sp>
        <p:nvSpPr>
          <p:cNvPr id="61" name="Down Arrow 60"/>
          <p:cNvSpPr/>
          <p:nvPr/>
        </p:nvSpPr>
        <p:spPr>
          <a:xfrm>
            <a:off x="2590800" y="5562600"/>
            <a:ext cx="71438" cy="16668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latin typeface="Times New Roman Tj" pitchFamily="18" charset="-52"/>
            </a:endParaRPr>
          </a:p>
        </p:txBody>
      </p:sp>
      <p:sp>
        <p:nvSpPr>
          <p:cNvPr id="62" name="Up Arrow 61"/>
          <p:cNvSpPr/>
          <p:nvPr/>
        </p:nvSpPr>
        <p:spPr>
          <a:xfrm>
            <a:off x="2617789" y="1981200"/>
            <a:ext cx="71437" cy="166688"/>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latin typeface="Times New Roman Tj" pitchFamily="18" charset="-52"/>
            </a:endParaRPr>
          </a:p>
        </p:txBody>
      </p:sp>
      <p:sp>
        <p:nvSpPr>
          <p:cNvPr id="63" name="Down Arrow 62"/>
          <p:cNvSpPr/>
          <p:nvPr/>
        </p:nvSpPr>
        <p:spPr>
          <a:xfrm>
            <a:off x="2617789" y="3619501"/>
            <a:ext cx="71437" cy="16986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latin typeface="Times New Roman Tj" pitchFamily="18" charset="-52"/>
            </a:endParaRPr>
          </a:p>
        </p:txBody>
      </p:sp>
      <p:sp>
        <p:nvSpPr>
          <p:cNvPr id="64" name="Down Arrow 63"/>
          <p:cNvSpPr/>
          <p:nvPr/>
        </p:nvSpPr>
        <p:spPr>
          <a:xfrm>
            <a:off x="1752601" y="1471614"/>
            <a:ext cx="360363" cy="4471987"/>
          </a:xfrm>
          <a:prstGeom prst="down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a:defRPr/>
            </a:pPr>
            <a:r>
              <a:rPr lang="ru-RU" sz="1400" b="1" dirty="0">
                <a:solidFill>
                  <a:schemeClr val="tx1"/>
                </a:solidFill>
                <a:latin typeface="Times New Roman Tj" pitchFamily="18" charset="-52"/>
              </a:rPr>
              <a:t>Банақшагирӣ</a:t>
            </a:r>
          </a:p>
        </p:txBody>
      </p:sp>
      <p:sp>
        <p:nvSpPr>
          <p:cNvPr id="65" name="Up Arrow 64"/>
          <p:cNvSpPr/>
          <p:nvPr/>
        </p:nvSpPr>
        <p:spPr>
          <a:xfrm>
            <a:off x="2113211" y="1471512"/>
            <a:ext cx="360040" cy="4471680"/>
          </a:xfrm>
          <a:prstGeom prst="up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a:defRPr/>
            </a:pPr>
            <a:r>
              <a:rPr lang="ru-RU" sz="1400" b="1" dirty="0">
                <a:solidFill>
                  <a:schemeClr val="tx1"/>
                </a:solidFill>
                <a:latin typeface="Times New Roman Tj" pitchFamily="18" charset="-52"/>
              </a:rPr>
              <a:t>Иҷроиш</a:t>
            </a:r>
          </a:p>
        </p:txBody>
      </p:sp>
      <p:sp>
        <p:nvSpPr>
          <p:cNvPr id="66" name="Oval 65"/>
          <p:cNvSpPr/>
          <p:nvPr/>
        </p:nvSpPr>
        <p:spPr>
          <a:xfrm rot="16200000">
            <a:off x="9608344" y="2186781"/>
            <a:ext cx="1066800" cy="503238"/>
          </a:xfrm>
          <a:prstGeom prst="ellipse">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100" b="1" dirty="0">
                <a:solidFill>
                  <a:srgbClr val="FF0000"/>
                </a:solidFill>
                <a:latin typeface="Times New Roman Tj" pitchFamily="18" charset="-52"/>
              </a:rPr>
              <a:t>Барои чӣ?</a:t>
            </a:r>
          </a:p>
        </p:txBody>
      </p:sp>
      <p:sp>
        <p:nvSpPr>
          <p:cNvPr id="67" name="Oval 66"/>
          <p:cNvSpPr/>
          <p:nvPr/>
        </p:nvSpPr>
        <p:spPr>
          <a:xfrm rot="16200000">
            <a:off x="9532144" y="3482181"/>
            <a:ext cx="1219200" cy="503238"/>
          </a:xfrm>
          <a:prstGeom prst="ellipse">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100" b="1" dirty="0">
                <a:solidFill>
                  <a:srgbClr val="FF0000"/>
                </a:solidFill>
                <a:latin typeface="Times New Roman Tj" pitchFamily="18" charset="-52"/>
              </a:rPr>
              <a:t>Нияти мо чист?</a:t>
            </a:r>
          </a:p>
        </p:txBody>
      </p:sp>
      <p:sp>
        <p:nvSpPr>
          <p:cNvPr id="68" name="Oval 67"/>
          <p:cNvSpPr/>
          <p:nvPr/>
        </p:nvSpPr>
        <p:spPr>
          <a:xfrm rot="16200000">
            <a:off x="9526588" y="4848225"/>
            <a:ext cx="1230312" cy="503238"/>
          </a:xfrm>
          <a:prstGeom prst="ellipse">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100" b="1" dirty="0">
                <a:solidFill>
                  <a:srgbClr val="FF0000"/>
                </a:solidFill>
                <a:latin typeface="Times New Roman Tj" pitchFamily="18" charset="-52"/>
              </a:rPr>
              <a:t>Чӣ гуна?</a:t>
            </a:r>
          </a:p>
        </p:txBody>
      </p:sp>
      <p:sp>
        <p:nvSpPr>
          <p:cNvPr id="46" name="Rectangle 2"/>
          <p:cNvSpPr>
            <a:spLocks noGrp="1" noChangeArrowheads="1"/>
          </p:cNvSpPr>
          <p:nvPr>
            <p:ph type="ctrTitle"/>
          </p:nvPr>
        </p:nvSpPr>
        <p:spPr>
          <a:xfrm>
            <a:off x="2170113" y="44451"/>
            <a:ext cx="7239000" cy="1008063"/>
          </a:xfrm>
        </p:spPr>
        <p:txBody>
          <a:bodyPr/>
          <a:lstStyle/>
          <a:p>
            <a:pPr>
              <a:defRPr/>
            </a:pPr>
            <a:r>
              <a:rPr lang="ru-RU" sz="3200" dirty="0" err="1">
                <a:latin typeface="Times New Roman Tj" pitchFamily="18" charset="-52"/>
              </a:rPr>
              <a:t>Занҷираи</a:t>
            </a:r>
            <a:r>
              <a:rPr lang="ru-RU" sz="3200" dirty="0">
                <a:latin typeface="Times New Roman Tj" pitchFamily="18" charset="-52"/>
              </a:rPr>
              <a:t> </a:t>
            </a:r>
            <a:r>
              <a:rPr lang="ru-RU" sz="3200" dirty="0" err="1" smtClean="0">
                <a:latin typeface="Times New Roman Tj" pitchFamily="18" charset="-52"/>
              </a:rPr>
              <a:t>нати</a:t>
            </a:r>
            <a:r>
              <a:rPr lang="tg-Cyrl-TJ" sz="3200" dirty="0" smtClean="0">
                <a:latin typeface="Times New Roman Tj" pitchFamily="18" charset="-52"/>
              </a:rPr>
              <a:t>ҷа</a:t>
            </a:r>
            <a:r>
              <a:rPr lang="ru-RU" sz="3200" dirty="0" smtClean="0">
                <a:latin typeface="Times New Roman Tj" pitchFamily="18" charset="-52"/>
              </a:rPr>
              <a:t> </a:t>
            </a:r>
            <a:r>
              <a:rPr lang="ru-RU" sz="3200" dirty="0">
                <a:latin typeface="Times New Roman Tj" pitchFamily="18" charset="-52"/>
              </a:rPr>
              <a:t>(тарҳи амудӣ)</a:t>
            </a:r>
          </a:p>
        </p:txBody>
      </p:sp>
    </p:spTree>
    <p:extLst>
      <p:ext uri="{BB962C8B-B14F-4D97-AF65-F5344CB8AC3E}">
        <p14:creationId xmlns:p14="http://schemas.microsoft.com/office/powerpoint/2010/main" val="16941655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tg-Cyrl-TJ" sz="3200" dirty="0" smtClean="0">
                <a:latin typeface="Times New Roman Tj" panose="02020603050405020304" pitchFamily="18" charset="-52"/>
              </a:rPr>
              <a:t>Банақшагирӣ тибқи натиҷаҳо.                       Идораккунӣ тибқӣ натиҷаҳо</a:t>
            </a:r>
            <a:endParaRPr lang="ru-RU" sz="3200" dirty="0">
              <a:latin typeface="Times New Roman Tj" panose="02020603050405020304" pitchFamily="18" charset="-52"/>
            </a:endParaRPr>
          </a:p>
        </p:txBody>
      </p:sp>
      <p:grpSp>
        <p:nvGrpSpPr>
          <p:cNvPr id="20" name="Группа 19"/>
          <p:cNvGrpSpPr/>
          <p:nvPr/>
        </p:nvGrpSpPr>
        <p:grpSpPr>
          <a:xfrm>
            <a:off x="1017639" y="2016840"/>
            <a:ext cx="8819535" cy="3617045"/>
            <a:chOff x="1017639" y="2016840"/>
            <a:chExt cx="8819535" cy="3617045"/>
          </a:xfrm>
        </p:grpSpPr>
        <p:cxnSp>
          <p:nvCxnSpPr>
            <p:cNvPr id="4" name="Прямая со стрелкой 3"/>
            <p:cNvCxnSpPr/>
            <p:nvPr/>
          </p:nvCxnSpPr>
          <p:spPr>
            <a:xfrm flipH="1">
              <a:off x="1017639" y="2227006"/>
              <a:ext cx="8804787" cy="0"/>
            </a:xfrm>
            <a:prstGeom prst="straightConnector1">
              <a:avLst/>
            </a:prstGeom>
            <a:ln w="38100">
              <a:tailEnd type="triangle"/>
            </a:ln>
          </p:spPr>
          <p:style>
            <a:lnRef idx="3">
              <a:schemeClr val="accent1"/>
            </a:lnRef>
            <a:fillRef idx="0">
              <a:schemeClr val="accent1"/>
            </a:fillRef>
            <a:effectRef idx="2">
              <a:schemeClr val="accent1"/>
            </a:effectRef>
            <a:fontRef idx="minor">
              <a:schemeClr val="tx1"/>
            </a:fontRef>
          </p:style>
        </p:cxnSp>
        <p:cxnSp>
          <p:nvCxnSpPr>
            <p:cNvPr id="6" name="Прямая со стрелкой 5"/>
            <p:cNvCxnSpPr/>
            <p:nvPr/>
          </p:nvCxnSpPr>
          <p:spPr>
            <a:xfrm flipV="1">
              <a:off x="1017639" y="2698955"/>
              <a:ext cx="8804787" cy="29497"/>
            </a:xfrm>
            <a:prstGeom prst="straightConnector1">
              <a:avLst/>
            </a:prstGeom>
            <a:ln w="57150">
              <a:tailEnd type="triangle"/>
            </a:ln>
          </p:spPr>
          <p:style>
            <a:lnRef idx="3">
              <a:schemeClr val="accent5"/>
            </a:lnRef>
            <a:fillRef idx="0">
              <a:schemeClr val="accent5"/>
            </a:fillRef>
            <a:effectRef idx="2">
              <a:schemeClr val="accent5"/>
            </a:effectRef>
            <a:fontRef idx="minor">
              <a:schemeClr val="tx1"/>
            </a:fontRef>
          </p:style>
        </p:cxnSp>
        <p:sp>
          <p:nvSpPr>
            <p:cNvPr id="8" name="Шеврон 7"/>
            <p:cNvSpPr/>
            <p:nvPr/>
          </p:nvSpPr>
          <p:spPr>
            <a:xfrm>
              <a:off x="1238856" y="3244645"/>
              <a:ext cx="2020528" cy="78166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g-Cyrl-TJ" dirty="0" smtClean="0">
                  <a:solidFill>
                    <a:schemeClr val="tx1"/>
                  </a:solidFill>
                  <a:latin typeface="Times New Roman Tj" panose="02020603050405020304" pitchFamily="18" charset="-52"/>
                </a:rPr>
                <a:t>Захираҳо</a:t>
              </a:r>
              <a:endParaRPr lang="ru-RU" dirty="0">
                <a:solidFill>
                  <a:schemeClr val="tx1"/>
                </a:solidFill>
                <a:latin typeface="Times New Roman Tj" panose="02020603050405020304" pitchFamily="18" charset="-52"/>
              </a:endParaRPr>
            </a:p>
          </p:txBody>
        </p:sp>
        <p:sp>
          <p:nvSpPr>
            <p:cNvPr id="9" name="Шеврон 8"/>
            <p:cNvSpPr/>
            <p:nvPr/>
          </p:nvSpPr>
          <p:spPr>
            <a:xfrm>
              <a:off x="2925092" y="3244645"/>
              <a:ext cx="1887793" cy="78166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g-Cyrl-TJ" dirty="0" smtClean="0">
                  <a:solidFill>
                    <a:schemeClr val="tx1"/>
                  </a:solidFill>
                  <a:latin typeface="Times New Roman Tj" panose="02020603050405020304" pitchFamily="18" charset="-52"/>
                </a:rPr>
                <a:t>Фаъолият</a:t>
              </a:r>
              <a:endParaRPr lang="ru-RU" dirty="0">
                <a:solidFill>
                  <a:schemeClr val="tx1"/>
                </a:solidFill>
                <a:latin typeface="Times New Roman Tj" panose="02020603050405020304" pitchFamily="18" charset="-52"/>
              </a:endParaRPr>
            </a:p>
          </p:txBody>
        </p:sp>
        <p:sp>
          <p:nvSpPr>
            <p:cNvPr id="10" name="Шеврон 9"/>
            <p:cNvSpPr/>
            <p:nvPr/>
          </p:nvSpPr>
          <p:spPr>
            <a:xfrm>
              <a:off x="4476135" y="3244645"/>
              <a:ext cx="2081978" cy="78166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g-Cyrl-TJ" sz="1600" dirty="0" smtClean="0">
                  <a:solidFill>
                    <a:schemeClr val="tx1"/>
                  </a:solidFill>
                  <a:latin typeface="Times New Roman Tj" panose="02020603050405020304" pitchFamily="18" charset="-52"/>
                </a:rPr>
                <a:t>Натиҷаҳои боздеҳ</a:t>
              </a:r>
              <a:endParaRPr lang="ru-RU" sz="1600" dirty="0">
                <a:solidFill>
                  <a:schemeClr val="tx1"/>
                </a:solidFill>
                <a:latin typeface="Times New Roman Tj" panose="02020603050405020304" pitchFamily="18" charset="-52"/>
              </a:endParaRPr>
            </a:p>
          </p:txBody>
        </p:sp>
        <p:sp>
          <p:nvSpPr>
            <p:cNvPr id="11" name="Шеврон 10"/>
            <p:cNvSpPr/>
            <p:nvPr/>
          </p:nvSpPr>
          <p:spPr>
            <a:xfrm>
              <a:off x="6236109" y="3244645"/>
              <a:ext cx="2052485" cy="781665"/>
            </a:xfrm>
            <a:prstGeom prst="chevr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g-Cyrl-TJ" sz="1600" dirty="0" smtClean="0">
                  <a:solidFill>
                    <a:schemeClr val="tx1"/>
                  </a:solidFill>
                  <a:latin typeface="Times New Roman Tj" panose="02020603050405020304" pitchFamily="18" charset="-52"/>
                </a:rPr>
                <a:t>Натиҷаҳои ниҳоӣ</a:t>
              </a:r>
              <a:endParaRPr lang="ru-RU" sz="1600" dirty="0">
                <a:solidFill>
                  <a:schemeClr val="tx1"/>
                </a:solidFill>
                <a:latin typeface="Times New Roman Tj" panose="02020603050405020304" pitchFamily="18" charset="-52"/>
              </a:endParaRPr>
            </a:p>
          </p:txBody>
        </p:sp>
        <p:sp>
          <p:nvSpPr>
            <p:cNvPr id="12" name="Шеврон 11"/>
            <p:cNvSpPr/>
            <p:nvPr/>
          </p:nvSpPr>
          <p:spPr>
            <a:xfrm>
              <a:off x="7949381" y="3244645"/>
              <a:ext cx="1887793" cy="781665"/>
            </a:xfrm>
            <a:prstGeom prst="chevr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g-Cyrl-TJ" dirty="0" smtClean="0">
                  <a:solidFill>
                    <a:schemeClr val="tx1"/>
                  </a:solidFill>
                  <a:latin typeface="Times New Roman Tj" panose="02020603050405020304" pitchFamily="18" charset="-52"/>
                </a:rPr>
                <a:t>Таъсир</a:t>
              </a:r>
              <a:endParaRPr lang="ru-RU" dirty="0">
                <a:solidFill>
                  <a:schemeClr val="tx1"/>
                </a:solidFill>
                <a:latin typeface="Times New Roman Tj" panose="02020603050405020304" pitchFamily="18" charset="-52"/>
              </a:endParaRPr>
            </a:p>
          </p:txBody>
        </p:sp>
        <p:sp>
          <p:nvSpPr>
            <p:cNvPr id="14" name="Левая фигурная скобка 13"/>
            <p:cNvSpPr/>
            <p:nvPr/>
          </p:nvSpPr>
          <p:spPr>
            <a:xfrm rot="16200000">
              <a:off x="3309778" y="2088121"/>
              <a:ext cx="855407" cy="4997253"/>
            </a:xfrm>
            <a:prstGeom prst="lef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ru-RU"/>
            </a:p>
          </p:txBody>
        </p:sp>
        <p:sp>
          <p:nvSpPr>
            <p:cNvPr id="15" name="Левая фигурная скобка 14"/>
            <p:cNvSpPr/>
            <p:nvPr/>
          </p:nvSpPr>
          <p:spPr>
            <a:xfrm rot="16200000">
              <a:off x="7459474" y="3005460"/>
              <a:ext cx="855407" cy="3221567"/>
            </a:xfrm>
            <a:prstGeom prst="leftBrace">
              <a:avLst/>
            </a:prstGeom>
            <a:ln>
              <a:solidFill>
                <a:srgbClr val="C00000"/>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ru-RU"/>
            </a:p>
          </p:txBody>
        </p:sp>
        <p:sp>
          <p:nvSpPr>
            <p:cNvPr id="16" name="Прямоугольник 15"/>
            <p:cNvSpPr/>
            <p:nvPr/>
          </p:nvSpPr>
          <p:spPr>
            <a:xfrm>
              <a:off x="2416272" y="5043947"/>
              <a:ext cx="2905432" cy="589937"/>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tg-Cyrl-TJ" b="1" dirty="0" smtClean="0">
                  <a:solidFill>
                    <a:srgbClr val="002060"/>
                  </a:solidFill>
                </a:rPr>
                <a:t>Татбиқ</a:t>
              </a:r>
              <a:endParaRPr lang="ru-RU" b="1" dirty="0">
                <a:solidFill>
                  <a:srgbClr val="002060"/>
                </a:solidFill>
              </a:endParaRPr>
            </a:p>
          </p:txBody>
        </p:sp>
        <p:sp>
          <p:nvSpPr>
            <p:cNvPr id="17" name="Прямоугольник 16"/>
            <p:cNvSpPr/>
            <p:nvPr/>
          </p:nvSpPr>
          <p:spPr>
            <a:xfrm>
              <a:off x="6434461" y="5043948"/>
              <a:ext cx="2905432" cy="589937"/>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tg-Cyrl-TJ" b="1" dirty="0" smtClean="0">
                  <a:solidFill>
                    <a:srgbClr val="C00000"/>
                  </a:solidFill>
                </a:rPr>
                <a:t>Натиҷаҳо</a:t>
              </a:r>
              <a:endParaRPr lang="ru-RU" b="1" dirty="0">
                <a:solidFill>
                  <a:srgbClr val="C00000"/>
                </a:solidFill>
              </a:endParaRPr>
            </a:p>
          </p:txBody>
        </p:sp>
        <p:sp>
          <p:nvSpPr>
            <p:cNvPr id="18" name="Прямоугольник 17"/>
            <p:cNvSpPr/>
            <p:nvPr/>
          </p:nvSpPr>
          <p:spPr>
            <a:xfrm>
              <a:off x="2698953" y="2016840"/>
              <a:ext cx="5471661" cy="4154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g-Cyrl-TJ" dirty="0">
                  <a:latin typeface="Times New Roman Tj" panose="02020603050405020304" pitchFamily="18" charset="-52"/>
                </a:rPr>
                <a:t>Банақшагирӣ тибқи натиҷаҳо</a:t>
              </a:r>
              <a:endParaRPr lang="ru-RU" dirty="0">
                <a:latin typeface="Times New Roman Tj" panose="02020603050405020304" pitchFamily="18" charset="-52"/>
              </a:endParaRPr>
            </a:p>
          </p:txBody>
        </p:sp>
        <p:sp>
          <p:nvSpPr>
            <p:cNvPr id="19" name="Прямоугольник 18"/>
            <p:cNvSpPr/>
            <p:nvPr/>
          </p:nvSpPr>
          <p:spPr>
            <a:xfrm>
              <a:off x="2729677" y="2551470"/>
              <a:ext cx="5471661" cy="426883"/>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g-Cyrl-TJ" dirty="0">
                  <a:latin typeface="Times New Roman Tj" panose="02020603050405020304" pitchFamily="18" charset="-52"/>
                </a:rPr>
                <a:t>Идораккунӣ тибқӣ натиҷаҳо</a:t>
              </a:r>
              <a:endParaRPr lang="ru-RU" dirty="0">
                <a:latin typeface="Times New Roman Tj" panose="02020603050405020304" pitchFamily="18" charset="-52"/>
              </a:endParaRPr>
            </a:p>
          </p:txBody>
        </p:sp>
      </p:grpSp>
    </p:spTree>
    <p:extLst>
      <p:ext uri="{BB962C8B-B14F-4D97-AF65-F5344CB8AC3E}">
        <p14:creationId xmlns:p14="http://schemas.microsoft.com/office/powerpoint/2010/main" val="25608466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170113" y="44451"/>
            <a:ext cx="7239000" cy="1008063"/>
          </a:xfrm>
        </p:spPr>
        <p:txBody>
          <a:bodyPr/>
          <a:lstStyle/>
          <a:p>
            <a:pPr algn="l">
              <a:defRPr/>
            </a:pPr>
            <a:r>
              <a:rPr lang="ru-RU" sz="3200" dirty="0" smtClean="0">
                <a:latin typeface="Times New Roman Tj" pitchFamily="18" charset="-52"/>
              </a:rPr>
              <a:t> </a:t>
            </a:r>
            <a:r>
              <a:rPr lang="ru-RU" sz="3200" dirty="0">
                <a:latin typeface="Times New Roman Tj" pitchFamily="18" charset="-52"/>
              </a:rPr>
              <a:t>«</a:t>
            </a:r>
            <a:r>
              <a:rPr lang="en-US" sz="3200" dirty="0"/>
              <a:t>SMART</a:t>
            </a:r>
            <a:r>
              <a:rPr lang="ru-RU" sz="3200" dirty="0" smtClean="0">
                <a:latin typeface="Times New Roman Tj" pitchFamily="18" charset="-52"/>
              </a:rPr>
              <a:t>» </a:t>
            </a:r>
            <a:r>
              <a:rPr lang="ru-RU" sz="3200" dirty="0" err="1" smtClean="0">
                <a:latin typeface="Times New Roman Tj" pitchFamily="18" charset="-52"/>
              </a:rPr>
              <a:t>таҳлил</a:t>
            </a:r>
            <a:endParaRPr lang="ru-RU" sz="3200" dirty="0">
              <a:latin typeface="Times New Roman Tj" pitchFamily="18" charset="-52"/>
            </a:endParaRPr>
          </a:p>
        </p:txBody>
      </p:sp>
      <p:sp>
        <p:nvSpPr>
          <p:cNvPr id="7" name="Rectangle 6"/>
          <p:cNvSpPr/>
          <p:nvPr/>
        </p:nvSpPr>
        <p:spPr>
          <a:xfrm>
            <a:off x="2927351" y="2492375"/>
            <a:ext cx="7345363" cy="460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9" name="Straight Connector 8"/>
          <p:cNvCxnSpPr/>
          <p:nvPr/>
        </p:nvCxnSpPr>
        <p:spPr>
          <a:xfrm>
            <a:off x="2279651" y="1052513"/>
            <a:ext cx="7129463"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2209801" y="1992314"/>
            <a:ext cx="8035925" cy="369887"/>
          </a:xfrm>
          <a:prstGeom prst="rect">
            <a:avLst/>
          </a:prstGeom>
          <a:solidFill>
            <a:schemeClr val="bg1"/>
          </a:solidFill>
        </p:spPr>
        <p:txBody>
          <a:bodyPr>
            <a:spAutoFit/>
          </a:bodyPr>
          <a:lstStyle/>
          <a:p>
            <a:pPr marL="361950" indent="-361950" algn="just">
              <a:buFont typeface="Arial" pitchFamily="34" charset="0"/>
              <a:buChar char="•"/>
              <a:defRPr/>
            </a:pPr>
            <a:r>
              <a:rPr lang="ru-RU" u="sng" kern="0" dirty="0" err="1" smtClean="0">
                <a:solidFill>
                  <a:schemeClr val="tx2"/>
                </a:solidFill>
                <a:latin typeface="Times New Roman Tj" pitchFamily="18" charset="-52"/>
                <a:ea typeface="+mj-ea"/>
                <a:cs typeface="Tahoma" pitchFamily="34" charset="0"/>
              </a:rPr>
              <a:t>Мушахасс</a:t>
            </a:r>
            <a:r>
              <a:rPr lang="ru-RU" u="sng" kern="0" dirty="0" smtClean="0">
                <a:solidFill>
                  <a:schemeClr val="tx2"/>
                </a:solidFill>
                <a:latin typeface="Times New Roman Tj" pitchFamily="18" charset="-52"/>
                <a:ea typeface="+mj-ea"/>
                <a:cs typeface="Tahoma" pitchFamily="34" charset="0"/>
              </a:rPr>
              <a:t>:</a:t>
            </a:r>
            <a:r>
              <a:rPr lang="ru-RU" kern="0" dirty="0" smtClean="0">
                <a:solidFill>
                  <a:schemeClr val="tx2"/>
                </a:solidFill>
                <a:latin typeface="Times New Roman Tj" pitchFamily="18" charset="-52"/>
                <a:ea typeface="+mj-ea"/>
                <a:cs typeface="Tahoma" pitchFamily="34" charset="0"/>
              </a:rPr>
              <a:t> </a:t>
            </a:r>
            <a:r>
              <a:rPr lang="ru-RU" kern="0" dirty="0">
                <a:solidFill>
                  <a:schemeClr val="tx2"/>
                </a:solidFill>
                <a:latin typeface="Times New Roman Tj" pitchFamily="18" charset="-52"/>
                <a:ea typeface="+mj-ea"/>
                <a:cs typeface="Tahoma" pitchFamily="34" charset="0"/>
              </a:rPr>
              <a:t>натиҷаҳо бояд дақиқ, таъйин ва возеҳ бошанд.</a:t>
            </a:r>
          </a:p>
        </p:txBody>
      </p:sp>
      <p:sp>
        <p:nvSpPr>
          <p:cNvPr id="11" name="Rectangle 10"/>
          <p:cNvSpPr/>
          <p:nvPr/>
        </p:nvSpPr>
        <p:spPr>
          <a:xfrm>
            <a:off x="2170114" y="1295400"/>
            <a:ext cx="7964487" cy="369888"/>
          </a:xfrm>
          <a:prstGeom prst="rect">
            <a:avLst/>
          </a:prstGeom>
        </p:spPr>
        <p:txBody>
          <a:bodyPr>
            <a:spAutoFit/>
          </a:bodyPr>
          <a:lstStyle/>
          <a:p>
            <a:pPr algn="just">
              <a:defRPr/>
            </a:pPr>
            <a:r>
              <a:rPr lang="ru-RU" b="1" kern="0" dirty="0">
                <a:solidFill>
                  <a:schemeClr val="tx2"/>
                </a:solidFill>
                <a:latin typeface="Times New Roman Tj" pitchFamily="18" charset="-52"/>
                <a:cs typeface="Tahoma" pitchFamily="34" charset="0"/>
              </a:rPr>
              <a:t>Натиҷаҳо бояд ба меъёри «SMART» мутобиқат </a:t>
            </a:r>
            <a:r>
              <a:rPr lang="ru-RU" b="1" kern="0" dirty="0" err="1">
                <a:solidFill>
                  <a:schemeClr val="tx2"/>
                </a:solidFill>
                <a:latin typeface="Times New Roman Tj" pitchFamily="18" charset="-52"/>
                <a:cs typeface="Tahoma" pitchFamily="34" charset="0"/>
              </a:rPr>
              <a:t>дошта</a:t>
            </a:r>
            <a:r>
              <a:rPr lang="ru-RU" b="1" kern="0" dirty="0">
                <a:solidFill>
                  <a:schemeClr val="tx2"/>
                </a:solidFill>
                <a:latin typeface="Times New Roman Tj" pitchFamily="18" charset="-52"/>
                <a:cs typeface="Tahoma" pitchFamily="34" charset="0"/>
              </a:rPr>
              <a:t> </a:t>
            </a:r>
            <a:r>
              <a:rPr lang="ru-RU" b="1" kern="0" dirty="0" err="1" smtClean="0">
                <a:solidFill>
                  <a:schemeClr val="tx2"/>
                </a:solidFill>
                <a:latin typeface="Times New Roman Tj" pitchFamily="18" charset="-52"/>
                <a:cs typeface="Tahoma" pitchFamily="34" charset="0"/>
              </a:rPr>
              <a:t>бошанд</a:t>
            </a:r>
            <a:r>
              <a:rPr lang="ru-RU" b="1" kern="0" dirty="0" smtClean="0">
                <a:solidFill>
                  <a:schemeClr val="tx2"/>
                </a:solidFill>
                <a:latin typeface="Times New Roman Tj" pitchFamily="18" charset="-52"/>
                <a:cs typeface="Tahoma" pitchFamily="34" charset="0"/>
              </a:rPr>
              <a:t>: </a:t>
            </a:r>
            <a:endParaRPr lang="ru-RU" b="1" kern="0" dirty="0">
              <a:solidFill>
                <a:schemeClr val="tx2"/>
              </a:solidFill>
              <a:latin typeface="Times New Roman Tj" pitchFamily="18" charset="-52"/>
              <a:cs typeface="Tahoma" pitchFamily="34" charset="0"/>
            </a:endParaRPr>
          </a:p>
        </p:txBody>
      </p:sp>
      <p:sp>
        <p:nvSpPr>
          <p:cNvPr id="12" name="Rectangle 11"/>
          <p:cNvSpPr/>
          <p:nvPr/>
        </p:nvSpPr>
        <p:spPr>
          <a:xfrm>
            <a:off x="2209801" y="2554288"/>
            <a:ext cx="8035925" cy="369332"/>
          </a:xfrm>
          <a:prstGeom prst="rect">
            <a:avLst/>
          </a:prstGeom>
        </p:spPr>
        <p:txBody>
          <a:bodyPr>
            <a:spAutoFit/>
          </a:bodyPr>
          <a:lstStyle/>
          <a:p>
            <a:pPr marL="361950" indent="-361950" algn="just">
              <a:buFont typeface="Arial" pitchFamily="34" charset="0"/>
              <a:buChar char="•"/>
              <a:defRPr/>
            </a:pPr>
            <a:r>
              <a:rPr lang="ru-RU" u="sng" kern="0" dirty="0" err="1" smtClean="0">
                <a:solidFill>
                  <a:schemeClr val="tx2"/>
                </a:solidFill>
                <a:latin typeface="Times New Roman Tj" pitchFamily="18" charset="-52"/>
                <a:cs typeface="Tahoma" pitchFamily="34" charset="0"/>
              </a:rPr>
              <a:t>Ченшаванда</a:t>
            </a:r>
            <a:r>
              <a:rPr lang="ru-RU" u="sng" kern="0" dirty="0" smtClean="0">
                <a:solidFill>
                  <a:schemeClr val="tx2"/>
                </a:solidFill>
                <a:latin typeface="Times New Roman Tj" pitchFamily="18" charset="-52"/>
                <a:cs typeface="Tahoma" pitchFamily="34" charset="0"/>
              </a:rPr>
              <a:t>:</a:t>
            </a:r>
            <a:r>
              <a:rPr lang="ru-RU" kern="0" dirty="0" smtClean="0">
                <a:solidFill>
                  <a:schemeClr val="tx2"/>
                </a:solidFill>
                <a:latin typeface="Times New Roman Tj" pitchFamily="18" charset="-52"/>
                <a:cs typeface="Tahoma" pitchFamily="34" charset="0"/>
              </a:rPr>
              <a:t> </a:t>
            </a:r>
            <a:r>
              <a:rPr lang="ru-RU" kern="0" dirty="0">
                <a:solidFill>
                  <a:schemeClr val="tx2"/>
                </a:solidFill>
                <a:latin typeface="Times New Roman Tj" pitchFamily="18" charset="-52"/>
                <a:cs typeface="Tahoma" pitchFamily="34" charset="0"/>
              </a:rPr>
              <a:t>натиҷаҳо </a:t>
            </a:r>
            <a:r>
              <a:rPr lang="ru-RU" kern="0" dirty="0" err="1">
                <a:solidFill>
                  <a:schemeClr val="tx2"/>
                </a:solidFill>
                <a:latin typeface="Times New Roman Tj" pitchFamily="18" charset="-52"/>
                <a:cs typeface="Tahoma" pitchFamily="34" charset="0"/>
              </a:rPr>
              <a:t>бояд</a:t>
            </a:r>
            <a:r>
              <a:rPr lang="ru-RU" kern="0" dirty="0">
                <a:solidFill>
                  <a:schemeClr val="tx2"/>
                </a:solidFill>
                <a:latin typeface="Times New Roman Tj" pitchFamily="18" charset="-52"/>
                <a:cs typeface="Tahoma" pitchFamily="34" charset="0"/>
              </a:rPr>
              <a:t> </a:t>
            </a:r>
            <a:r>
              <a:rPr lang="ru-RU" kern="0" dirty="0" err="1" smtClean="0">
                <a:solidFill>
                  <a:schemeClr val="tx2"/>
                </a:solidFill>
                <a:latin typeface="Times New Roman Tj" pitchFamily="18" charset="-52"/>
                <a:cs typeface="Tahoma" pitchFamily="34" charset="0"/>
              </a:rPr>
              <a:t>ченшаванда</a:t>
            </a:r>
            <a:r>
              <a:rPr lang="ru-RU" kern="0" dirty="0" smtClean="0">
                <a:solidFill>
                  <a:schemeClr val="tx2"/>
                </a:solidFill>
                <a:latin typeface="Times New Roman Tj" pitchFamily="18" charset="-52"/>
                <a:cs typeface="Tahoma" pitchFamily="34" charset="0"/>
              </a:rPr>
              <a:t> </a:t>
            </a:r>
            <a:r>
              <a:rPr lang="ru-RU" kern="0" dirty="0">
                <a:solidFill>
                  <a:schemeClr val="tx2"/>
                </a:solidFill>
                <a:latin typeface="Times New Roman Tj" pitchFamily="18" charset="-52"/>
                <a:cs typeface="Tahoma" pitchFamily="34" charset="0"/>
              </a:rPr>
              <a:t>бошанд.</a:t>
            </a:r>
          </a:p>
        </p:txBody>
      </p:sp>
      <p:sp>
        <p:nvSpPr>
          <p:cNvPr id="13" name="Rectangle 12"/>
          <p:cNvSpPr/>
          <p:nvPr/>
        </p:nvSpPr>
        <p:spPr>
          <a:xfrm>
            <a:off x="2209801" y="3316288"/>
            <a:ext cx="8107363" cy="369332"/>
          </a:xfrm>
          <a:prstGeom prst="rect">
            <a:avLst/>
          </a:prstGeom>
        </p:spPr>
        <p:txBody>
          <a:bodyPr>
            <a:spAutoFit/>
          </a:bodyPr>
          <a:lstStyle/>
          <a:p>
            <a:pPr marL="361950" indent="-361950" algn="just">
              <a:buFont typeface="Arial" pitchFamily="34" charset="0"/>
              <a:buChar char="•"/>
              <a:defRPr/>
            </a:pPr>
            <a:r>
              <a:rPr lang="ru-RU" u="sng" kern="0" dirty="0" err="1" smtClean="0">
                <a:solidFill>
                  <a:schemeClr val="tx2"/>
                </a:solidFill>
                <a:latin typeface="Times New Roman Tj" pitchFamily="18" charset="-52"/>
                <a:cs typeface="Tahoma" pitchFamily="34" charset="0"/>
              </a:rPr>
              <a:t>Воқеи</a:t>
            </a:r>
            <a:r>
              <a:rPr lang="ru-RU" u="sng" kern="0" dirty="0" smtClean="0">
                <a:solidFill>
                  <a:schemeClr val="tx2"/>
                </a:solidFill>
                <a:latin typeface="Times New Roman Tj" pitchFamily="18" charset="-52"/>
                <a:cs typeface="Tahoma" pitchFamily="34" charset="0"/>
              </a:rPr>
              <a:t>:</a:t>
            </a:r>
            <a:r>
              <a:rPr lang="ru-RU" kern="0" dirty="0" smtClean="0">
                <a:solidFill>
                  <a:schemeClr val="tx2"/>
                </a:solidFill>
                <a:latin typeface="Times New Roman Tj" pitchFamily="18" charset="-52"/>
                <a:cs typeface="Tahoma" pitchFamily="34" charset="0"/>
              </a:rPr>
              <a:t> </a:t>
            </a:r>
            <a:r>
              <a:rPr lang="ru-RU" kern="0" dirty="0">
                <a:solidFill>
                  <a:schemeClr val="tx2"/>
                </a:solidFill>
                <a:latin typeface="Times New Roman Tj" pitchFamily="18" charset="-52"/>
                <a:cs typeface="Tahoma" pitchFamily="34" charset="0"/>
              </a:rPr>
              <a:t>натиҷаҳо </a:t>
            </a:r>
            <a:r>
              <a:rPr lang="ru-RU" kern="0" dirty="0" err="1">
                <a:solidFill>
                  <a:schemeClr val="tx2"/>
                </a:solidFill>
                <a:latin typeface="Times New Roman Tj" pitchFamily="18" charset="-52"/>
                <a:cs typeface="Tahoma" pitchFamily="34" charset="0"/>
              </a:rPr>
              <a:t>бояд</a:t>
            </a:r>
            <a:r>
              <a:rPr lang="ru-RU" kern="0" dirty="0">
                <a:solidFill>
                  <a:schemeClr val="tx2"/>
                </a:solidFill>
                <a:latin typeface="Times New Roman Tj" pitchFamily="18" charset="-52"/>
                <a:cs typeface="Tahoma" pitchFamily="34" charset="0"/>
              </a:rPr>
              <a:t> </a:t>
            </a:r>
            <a:r>
              <a:rPr lang="ru-RU" kern="0" dirty="0" err="1" smtClean="0">
                <a:solidFill>
                  <a:schemeClr val="tx2"/>
                </a:solidFill>
                <a:latin typeface="Times New Roman Tj" pitchFamily="18" charset="-52"/>
                <a:cs typeface="Tahoma" pitchFamily="34" charset="0"/>
              </a:rPr>
              <a:t>воқеи</a:t>
            </a:r>
            <a:r>
              <a:rPr lang="ru-RU" kern="0" dirty="0" smtClean="0">
                <a:solidFill>
                  <a:schemeClr val="tx2"/>
                </a:solidFill>
                <a:latin typeface="Times New Roman Tj" pitchFamily="18" charset="-52"/>
                <a:cs typeface="Tahoma" pitchFamily="34" charset="0"/>
              </a:rPr>
              <a:t> </a:t>
            </a:r>
            <a:r>
              <a:rPr lang="ru-RU" kern="0" dirty="0" err="1" smtClean="0">
                <a:solidFill>
                  <a:schemeClr val="tx2"/>
                </a:solidFill>
                <a:latin typeface="Times New Roman Tj" pitchFamily="18" charset="-52"/>
                <a:cs typeface="Tahoma" pitchFamily="34" charset="0"/>
              </a:rPr>
              <a:t>ва</a:t>
            </a:r>
            <a:r>
              <a:rPr lang="ru-RU" kern="0" dirty="0" smtClean="0">
                <a:solidFill>
                  <a:schemeClr val="tx2"/>
                </a:solidFill>
                <a:latin typeface="Times New Roman Tj" pitchFamily="18" charset="-52"/>
                <a:cs typeface="Tahoma" pitchFamily="34" charset="0"/>
              </a:rPr>
              <a:t> </a:t>
            </a:r>
            <a:r>
              <a:rPr lang="ru-RU" kern="0" dirty="0" err="1" smtClean="0">
                <a:solidFill>
                  <a:schemeClr val="tx2"/>
                </a:solidFill>
                <a:latin typeface="Times New Roman Tj" pitchFamily="18" charset="-52"/>
                <a:cs typeface="Tahoma" pitchFamily="34" charset="0"/>
              </a:rPr>
              <a:t>имконпазир</a:t>
            </a:r>
            <a:r>
              <a:rPr lang="ru-RU" kern="0" dirty="0" smtClean="0">
                <a:solidFill>
                  <a:schemeClr val="tx2"/>
                </a:solidFill>
                <a:latin typeface="Times New Roman Tj" pitchFamily="18" charset="-52"/>
                <a:cs typeface="Tahoma" pitchFamily="34" charset="0"/>
              </a:rPr>
              <a:t> </a:t>
            </a:r>
            <a:r>
              <a:rPr lang="ru-RU" kern="0" dirty="0" err="1" smtClean="0">
                <a:solidFill>
                  <a:schemeClr val="tx2"/>
                </a:solidFill>
                <a:latin typeface="Times New Roman Tj" pitchFamily="18" charset="-52"/>
                <a:cs typeface="Tahoma" pitchFamily="34" charset="0"/>
              </a:rPr>
              <a:t>бошанд</a:t>
            </a:r>
            <a:endParaRPr lang="ru-RU" kern="0" dirty="0">
              <a:solidFill>
                <a:schemeClr val="tx2"/>
              </a:solidFill>
              <a:latin typeface="Times New Roman Tj" pitchFamily="18" charset="-52"/>
              <a:cs typeface="Tahoma" pitchFamily="34" charset="0"/>
            </a:endParaRPr>
          </a:p>
        </p:txBody>
      </p:sp>
      <p:sp>
        <p:nvSpPr>
          <p:cNvPr id="14" name="Rectangle 13"/>
          <p:cNvSpPr/>
          <p:nvPr/>
        </p:nvSpPr>
        <p:spPr>
          <a:xfrm>
            <a:off x="2209801" y="4078288"/>
            <a:ext cx="8107363" cy="369332"/>
          </a:xfrm>
          <a:prstGeom prst="rect">
            <a:avLst/>
          </a:prstGeom>
        </p:spPr>
        <p:txBody>
          <a:bodyPr>
            <a:spAutoFit/>
          </a:bodyPr>
          <a:lstStyle/>
          <a:p>
            <a:pPr marL="361950" indent="-361950" algn="just">
              <a:buFont typeface="Arial" pitchFamily="34" charset="0"/>
              <a:buChar char="•"/>
              <a:defRPr/>
            </a:pPr>
            <a:r>
              <a:rPr lang="ru-RU" u="sng" kern="0" dirty="0">
                <a:solidFill>
                  <a:schemeClr val="tx2"/>
                </a:solidFill>
                <a:latin typeface="Times New Roman Tj" pitchFamily="18" charset="-52"/>
                <a:cs typeface="Tahoma" pitchFamily="34" charset="0"/>
              </a:rPr>
              <a:t>Иртибот:</a:t>
            </a:r>
            <a:r>
              <a:rPr lang="ru-RU" kern="0" dirty="0">
                <a:solidFill>
                  <a:schemeClr val="tx2"/>
                </a:solidFill>
                <a:latin typeface="Times New Roman Tj" pitchFamily="18" charset="-52"/>
                <a:cs typeface="Tahoma" pitchFamily="34" charset="0"/>
              </a:rPr>
              <a:t> натиҷаҳо бояд мутобиқат ба ниёз ва мақсад </a:t>
            </a:r>
            <a:r>
              <a:rPr lang="ru-RU" kern="0" dirty="0" err="1">
                <a:solidFill>
                  <a:schemeClr val="tx2"/>
                </a:solidFill>
                <a:latin typeface="Times New Roman Tj" pitchFamily="18" charset="-52"/>
                <a:cs typeface="Tahoma" pitchFamily="34" charset="0"/>
              </a:rPr>
              <a:t>дошта</a:t>
            </a:r>
            <a:r>
              <a:rPr lang="ru-RU" kern="0" dirty="0">
                <a:solidFill>
                  <a:schemeClr val="tx2"/>
                </a:solidFill>
                <a:latin typeface="Times New Roman Tj" pitchFamily="18" charset="-52"/>
                <a:cs typeface="Tahoma" pitchFamily="34" charset="0"/>
              </a:rPr>
              <a:t> </a:t>
            </a:r>
            <a:r>
              <a:rPr lang="ru-RU" kern="0" dirty="0" err="1" smtClean="0">
                <a:solidFill>
                  <a:schemeClr val="tx2"/>
                </a:solidFill>
                <a:latin typeface="Times New Roman Tj" pitchFamily="18" charset="-52"/>
                <a:cs typeface="Tahoma" pitchFamily="34" charset="0"/>
              </a:rPr>
              <a:t>бошанд</a:t>
            </a:r>
            <a:r>
              <a:rPr lang="ru-RU" kern="0" dirty="0" smtClean="0">
                <a:solidFill>
                  <a:schemeClr val="tx2"/>
                </a:solidFill>
                <a:latin typeface="Times New Roman Tj" pitchFamily="18" charset="-52"/>
                <a:cs typeface="Tahoma" pitchFamily="34" charset="0"/>
              </a:rPr>
              <a:t>.</a:t>
            </a:r>
            <a:endParaRPr lang="ru-RU" kern="0" dirty="0">
              <a:solidFill>
                <a:schemeClr val="tx2"/>
              </a:solidFill>
              <a:latin typeface="Times New Roman Tj" pitchFamily="18" charset="-52"/>
              <a:cs typeface="Tahoma" pitchFamily="34" charset="0"/>
            </a:endParaRPr>
          </a:p>
        </p:txBody>
      </p:sp>
      <p:sp>
        <p:nvSpPr>
          <p:cNvPr id="15" name="Rectangle 14"/>
          <p:cNvSpPr/>
          <p:nvPr/>
        </p:nvSpPr>
        <p:spPr>
          <a:xfrm>
            <a:off x="2209800" y="4840288"/>
            <a:ext cx="8178800" cy="646112"/>
          </a:xfrm>
          <a:prstGeom prst="rect">
            <a:avLst/>
          </a:prstGeom>
        </p:spPr>
        <p:txBody>
          <a:bodyPr>
            <a:spAutoFit/>
          </a:bodyPr>
          <a:lstStyle/>
          <a:p>
            <a:pPr marL="361950" indent="-361950" algn="just">
              <a:buFont typeface="Arial" pitchFamily="34" charset="0"/>
              <a:buChar char="•"/>
              <a:defRPr/>
            </a:pPr>
            <a:r>
              <a:rPr lang="ru-RU" u="sng" kern="0" dirty="0" err="1" smtClean="0">
                <a:solidFill>
                  <a:schemeClr val="tx2"/>
                </a:solidFill>
                <a:latin typeface="Times New Roman Tj" pitchFamily="18" charset="-52"/>
                <a:cs typeface="Tahoma" pitchFamily="34" charset="0"/>
              </a:rPr>
              <a:t>Даврият</a:t>
            </a:r>
            <a:r>
              <a:rPr lang="ru-RU" u="sng" kern="0" dirty="0" smtClean="0">
                <a:solidFill>
                  <a:schemeClr val="tx2"/>
                </a:solidFill>
                <a:latin typeface="Times New Roman Tj" pitchFamily="18" charset="-52"/>
                <a:cs typeface="Tahoma" pitchFamily="34" charset="0"/>
              </a:rPr>
              <a:t>:</a:t>
            </a:r>
            <a:r>
              <a:rPr lang="ru-RU" kern="0" dirty="0" smtClean="0">
                <a:solidFill>
                  <a:schemeClr val="tx2"/>
                </a:solidFill>
                <a:latin typeface="Times New Roman Tj" pitchFamily="18" charset="-52"/>
                <a:cs typeface="Tahoma" pitchFamily="34" charset="0"/>
              </a:rPr>
              <a:t> </a:t>
            </a:r>
            <a:r>
              <a:rPr lang="ru-RU" kern="0" dirty="0">
                <a:solidFill>
                  <a:schemeClr val="tx2"/>
                </a:solidFill>
                <a:latin typeface="Times New Roman Tj" pitchFamily="18" charset="-52"/>
                <a:cs typeface="Tahoma" pitchFamily="34" charset="0"/>
              </a:rPr>
              <a:t>натиҷаҳо бояд комёбии барномаро дар </a:t>
            </a:r>
            <a:r>
              <a:rPr lang="ru-RU" kern="0" dirty="0" err="1" smtClean="0">
                <a:solidFill>
                  <a:schemeClr val="tx2"/>
                </a:solidFill>
                <a:latin typeface="Times New Roman Tj" pitchFamily="18" charset="-52"/>
                <a:cs typeface="Tahoma" pitchFamily="34" charset="0"/>
              </a:rPr>
              <a:t>давраи</a:t>
            </a:r>
            <a:r>
              <a:rPr lang="ru-RU" kern="0" dirty="0" smtClean="0">
                <a:solidFill>
                  <a:schemeClr val="tx2"/>
                </a:solidFill>
                <a:latin typeface="Times New Roman Tj" pitchFamily="18" charset="-52"/>
                <a:cs typeface="Tahoma" pitchFamily="34" charset="0"/>
              </a:rPr>
              <a:t> </a:t>
            </a:r>
            <a:r>
              <a:rPr lang="ru-RU" kern="0" dirty="0">
                <a:solidFill>
                  <a:schemeClr val="tx2"/>
                </a:solidFill>
                <a:latin typeface="Times New Roman Tj" pitchFamily="18" charset="-52"/>
                <a:cs typeface="Tahoma" pitchFamily="34" charset="0"/>
              </a:rPr>
              <a:t>муайяни банақшагирифташуда ба инобат гиранд.</a:t>
            </a:r>
          </a:p>
        </p:txBody>
      </p:sp>
    </p:spTree>
    <p:extLst>
      <p:ext uri="{BB962C8B-B14F-4D97-AF65-F5344CB8AC3E}">
        <p14:creationId xmlns:p14="http://schemas.microsoft.com/office/powerpoint/2010/main" val="15237163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tg-Cyrl-TJ" dirty="0" smtClean="0">
                <a:latin typeface="Times New Roman Tj" panose="02020603050405020304" pitchFamily="18" charset="-52"/>
              </a:rPr>
              <a:t>Ҳадаф  </a:t>
            </a:r>
            <a:br>
              <a:rPr lang="tg-Cyrl-TJ" dirty="0" smtClean="0">
                <a:latin typeface="Times New Roman Tj" panose="02020603050405020304" pitchFamily="18" charset="-52"/>
              </a:rPr>
            </a:br>
            <a:r>
              <a:rPr lang="tg-Cyrl-TJ" sz="2700" dirty="0" smtClean="0">
                <a:solidFill>
                  <a:schemeClr val="tx1"/>
                </a:solidFill>
                <a:latin typeface="Times New Roman Tj" panose="02020603050405020304" pitchFamily="18" charset="-52"/>
              </a:rPr>
              <a:t>тақвияти малакаи мутахассисони масъули вазоарту идораҳои оид ба М ва А барномаҳои рушди маҳаллӣ</a:t>
            </a:r>
            <a:endParaRPr lang="ru-RU" sz="2700" dirty="0">
              <a:solidFill>
                <a:schemeClr val="tx1"/>
              </a:solidFill>
              <a:latin typeface="Times New Roman Tj" panose="02020603050405020304" pitchFamily="18" charset="-52"/>
            </a:endParaRPr>
          </a:p>
        </p:txBody>
      </p:sp>
      <p:sp>
        <p:nvSpPr>
          <p:cNvPr id="5" name="Объект 4"/>
          <p:cNvSpPr>
            <a:spLocks noGrp="1"/>
          </p:cNvSpPr>
          <p:nvPr>
            <p:ph idx="1"/>
          </p:nvPr>
        </p:nvSpPr>
        <p:spPr>
          <a:xfrm>
            <a:off x="677334" y="2138517"/>
            <a:ext cx="8596668" cy="3902846"/>
          </a:xfrm>
        </p:spPr>
        <p:txBody>
          <a:bodyPr>
            <a:noAutofit/>
          </a:bodyPr>
          <a:lstStyle/>
          <a:p>
            <a:pPr marL="0" indent="0" algn="ctr">
              <a:buNone/>
            </a:pPr>
            <a:r>
              <a:rPr lang="tg-Cyrl-TJ" sz="2800" dirty="0">
                <a:solidFill>
                  <a:srgbClr val="00B0F0"/>
                </a:solidFill>
                <a:latin typeface="Times New Roman Tj" panose="02020603050405020304" pitchFamily="18" charset="-52"/>
              </a:rPr>
              <a:t>Барномаи </a:t>
            </a:r>
            <a:r>
              <a:rPr lang="tg-Cyrl-TJ" sz="2800" dirty="0" smtClean="0">
                <a:solidFill>
                  <a:srgbClr val="00B0F0"/>
                </a:solidFill>
                <a:latin typeface="Times New Roman Tj" panose="02020603050405020304" pitchFamily="18" charset="-52"/>
              </a:rPr>
              <a:t>вебинар</a:t>
            </a:r>
          </a:p>
          <a:p>
            <a:r>
              <a:rPr lang="tg-Cyrl-TJ" sz="2000" dirty="0" smtClean="0">
                <a:solidFill>
                  <a:schemeClr val="tx1"/>
                </a:solidFill>
                <a:latin typeface="Times New Roman Tj" panose="02020603050405020304" pitchFamily="18" charset="-52"/>
              </a:rPr>
              <a:t>Заминаи ҳуқуқӣ М ва А Барномаҳои рушди маҳаллӣ</a:t>
            </a:r>
            <a:endParaRPr lang="ru-RU" sz="2000" dirty="0" smtClean="0">
              <a:solidFill>
                <a:schemeClr val="tx1"/>
              </a:solidFill>
              <a:latin typeface="Times New Roman Tj" panose="02020603050405020304" pitchFamily="18" charset="-52"/>
            </a:endParaRPr>
          </a:p>
          <a:p>
            <a:r>
              <a:rPr lang="tg-Cyrl-TJ" sz="2000" dirty="0" smtClean="0">
                <a:solidFill>
                  <a:schemeClr val="tx1"/>
                </a:solidFill>
                <a:latin typeface="Times New Roman Tj" panose="02020603050405020304" pitchFamily="18" charset="-52"/>
              </a:rPr>
              <a:t>Моҳияти барномаҳои </a:t>
            </a:r>
            <a:r>
              <a:rPr lang="tg-Cyrl-TJ" sz="2000" dirty="0">
                <a:solidFill>
                  <a:schemeClr val="tx1"/>
                </a:solidFill>
                <a:latin typeface="Times New Roman Tj" panose="02020603050405020304" pitchFamily="18" charset="-52"/>
              </a:rPr>
              <a:t>рушди </a:t>
            </a:r>
            <a:r>
              <a:rPr lang="tg-Cyrl-TJ" sz="2000" dirty="0" smtClean="0">
                <a:solidFill>
                  <a:schemeClr val="tx1"/>
                </a:solidFill>
                <a:latin typeface="Times New Roman Tj" panose="02020603050405020304" pitchFamily="18" charset="-52"/>
              </a:rPr>
              <a:t>маҳал</a:t>
            </a:r>
          </a:p>
          <a:p>
            <a:r>
              <a:rPr lang="tg-Cyrl-TJ" sz="2000" dirty="0">
                <a:latin typeface="Times New Roman Tj" panose="02020603050405020304" pitchFamily="18" charset="-52"/>
              </a:rPr>
              <a:t>Марҳилаҳои банақшагирии рушди маҳаллӣ ва </a:t>
            </a:r>
            <a:r>
              <a:rPr lang="tg-Cyrl-TJ" sz="2000" dirty="0" smtClean="0">
                <a:latin typeface="Times New Roman Tj" panose="02020603050405020304" pitchFamily="18" charset="-52"/>
              </a:rPr>
              <a:t>МваА</a:t>
            </a:r>
          </a:p>
          <a:p>
            <a:r>
              <a:rPr lang="tg-Cyrl-TJ" sz="2000" dirty="0">
                <a:latin typeface="Times New Roman Tj" panose="02020603050405020304" pitchFamily="18" charset="-52"/>
              </a:rPr>
              <a:t>Алоқамандии банақшагирии рушди маҳаллӣ бо низоми мониторинг ва арзёбӣ</a:t>
            </a:r>
            <a:endParaRPr lang="tg-Cyrl-TJ" sz="2000" dirty="0" smtClean="0">
              <a:latin typeface="Times New Roman Tj" panose="02020603050405020304" pitchFamily="18" charset="-52"/>
            </a:endParaRPr>
          </a:p>
          <a:p>
            <a:r>
              <a:rPr lang="ru-RU" sz="2000" dirty="0" err="1" smtClean="0">
                <a:solidFill>
                  <a:schemeClr val="tx1"/>
                </a:solidFill>
                <a:latin typeface="Times New Roman Tj" panose="02020603050405020304" pitchFamily="18" charset="-52"/>
              </a:rPr>
              <a:t>Мафҳуми</a:t>
            </a:r>
            <a:r>
              <a:rPr lang="ru-RU" sz="2000" dirty="0" smtClean="0">
                <a:solidFill>
                  <a:schemeClr val="tx1"/>
                </a:solidFill>
                <a:latin typeface="Times New Roman Tj" panose="02020603050405020304" pitchFamily="18" charset="-52"/>
              </a:rPr>
              <a:t> мониторинг </a:t>
            </a:r>
            <a:r>
              <a:rPr lang="ru-RU" sz="2000" dirty="0" err="1" smtClean="0">
                <a:solidFill>
                  <a:schemeClr val="tx1"/>
                </a:solidFill>
                <a:latin typeface="Times New Roman Tj" panose="02020603050405020304" pitchFamily="18" charset="-52"/>
              </a:rPr>
              <a:t>ва</a:t>
            </a:r>
            <a:r>
              <a:rPr lang="ru-RU" sz="2000" dirty="0" smtClean="0">
                <a:solidFill>
                  <a:schemeClr val="tx1"/>
                </a:solidFill>
                <a:latin typeface="Times New Roman Tj" panose="02020603050405020304" pitchFamily="18" charset="-52"/>
              </a:rPr>
              <a:t> </a:t>
            </a:r>
            <a:r>
              <a:rPr lang="ru-RU" sz="2000" dirty="0" err="1" smtClean="0">
                <a:solidFill>
                  <a:schemeClr val="tx1"/>
                </a:solidFill>
                <a:latin typeface="Times New Roman Tj" panose="02020603050405020304" pitchFamily="18" charset="-52"/>
              </a:rPr>
              <a:t>арзёбӣ</a:t>
            </a:r>
            <a:endParaRPr lang="ru-RU" sz="2000" dirty="0" smtClean="0">
              <a:solidFill>
                <a:schemeClr val="tx1"/>
              </a:solidFill>
              <a:latin typeface="Times New Roman Tj" panose="02020603050405020304" pitchFamily="18" charset="-52"/>
            </a:endParaRPr>
          </a:p>
          <a:p>
            <a:r>
              <a:rPr lang="ru-RU" altLang="ru-RU" sz="2000" dirty="0" err="1">
                <a:solidFill>
                  <a:srgbClr val="C00000"/>
                </a:solidFill>
                <a:latin typeface="Times New Roman Tj" panose="02020603050405020304" pitchFamily="18" charset="-52"/>
              </a:rPr>
              <a:t>Тафовути</a:t>
            </a:r>
            <a:r>
              <a:rPr lang="ru-RU" altLang="ru-RU" sz="2000" dirty="0">
                <a:solidFill>
                  <a:srgbClr val="C00000"/>
                </a:solidFill>
                <a:latin typeface="Times New Roman Tj" panose="02020603050405020304" pitchFamily="18" charset="-52"/>
              </a:rPr>
              <a:t> мониторинг аз </a:t>
            </a:r>
            <a:r>
              <a:rPr lang="ru-RU" altLang="ru-RU" sz="2000" dirty="0" err="1">
                <a:solidFill>
                  <a:srgbClr val="C00000"/>
                </a:solidFill>
                <a:latin typeface="Times New Roman Tj" panose="02020603050405020304" pitchFamily="18" charset="-52"/>
              </a:rPr>
              <a:t>арзёбӣ</a:t>
            </a:r>
            <a:endParaRPr lang="ru-RU" sz="2000" dirty="0" smtClean="0">
              <a:solidFill>
                <a:schemeClr val="tx1"/>
              </a:solidFill>
              <a:latin typeface="Times New Roman Tj" panose="02020603050405020304" pitchFamily="18" charset="-52"/>
            </a:endParaRPr>
          </a:p>
          <a:p>
            <a:r>
              <a:rPr lang="tg-Cyrl-TJ" sz="2000" dirty="0">
                <a:latin typeface="Times New Roman Tj" panose="02020603050405020304" pitchFamily="18" charset="-52"/>
              </a:rPr>
              <a:t>Низоми мониторинг ва арзёбии барномаҳои рушди маҳаллӣ</a:t>
            </a:r>
            <a:endParaRPr lang="tg-Cyrl-TJ" sz="2000" dirty="0" smtClean="0">
              <a:solidFill>
                <a:schemeClr val="tx1"/>
              </a:solidFill>
              <a:latin typeface="Times New Roman Tj" panose="02020603050405020304" pitchFamily="18" charset="-52"/>
            </a:endParaRPr>
          </a:p>
          <a:p>
            <a:r>
              <a:rPr lang="tg-Cyrl-TJ" sz="2000" dirty="0" smtClean="0">
                <a:solidFill>
                  <a:schemeClr val="tx1"/>
                </a:solidFill>
                <a:latin typeface="Times New Roman Tj" panose="02020603050405020304" pitchFamily="18" charset="-52"/>
              </a:rPr>
              <a:t>Вазъи воқеъи арзёбии Барномаҳои рушди маҳаллӣ</a:t>
            </a:r>
            <a:endParaRPr lang="ru-RU" sz="2000" dirty="0">
              <a:solidFill>
                <a:schemeClr val="tx1"/>
              </a:solidFill>
              <a:latin typeface="Times New Roman Tj" panose="02020603050405020304" pitchFamily="18" charset="-52"/>
            </a:endParaRPr>
          </a:p>
          <a:p>
            <a:r>
              <a:rPr lang="tg-Cyrl-TJ" sz="2000" dirty="0" smtClean="0">
                <a:solidFill>
                  <a:schemeClr val="tx1"/>
                </a:solidFill>
                <a:latin typeface="Times New Roman Tj" panose="02020603050405020304" pitchFamily="18" charset="-52"/>
              </a:rPr>
              <a:t>Арзёбии Барномаҳои </a:t>
            </a:r>
            <a:r>
              <a:rPr lang="tg-Cyrl-TJ" sz="2000" dirty="0">
                <a:solidFill>
                  <a:schemeClr val="tx1"/>
                </a:solidFill>
                <a:latin typeface="Times New Roman Tj" panose="02020603050405020304" pitchFamily="18" charset="-52"/>
              </a:rPr>
              <a:t>рушди </a:t>
            </a:r>
            <a:r>
              <a:rPr lang="tg-Cyrl-TJ" sz="2000" dirty="0" smtClean="0">
                <a:solidFill>
                  <a:schemeClr val="tx1"/>
                </a:solidFill>
                <a:latin typeface="Times New Roman Tj" panose="02020603050405020304" pitchFamily="18" charset="-52"/>
              </a:rPr>
              <a:t>маҳаллӣ тибқи талаботҳои муқаррарӣ</a:t>
            </a:r>
            <a:endParaRPr lang="ru-RU" sz="2000" dirty="0">
              <a:solidFill>
                <a:schemeClr val="tx1"/>
              </a:solidFill>
              <a:latin typeface="Times New Roman Tj" panose="02020603050405020304" pitchFamily="18" charset="-52"/>
            </a:endParaRPr>
          </a:p>
        </p:txBody>
      </p:sp>
    </p:spTree>
    <p:extLst>
      <p:ext uri="{BB962C8B-B14F-4D97-AF65-F5344CB8AC3E}">
        <p14:creationId xmlns:p14="http://schemas.microsoft.com/office/powerpoint/2010/main" val="29853500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3032" y="459512"/>
            <a:ext cx="8596668" cy="1320800"/>
          </a:xfrm>
        </p:spPr>
        <p:txBody>
          <a:bodyPr/>
          <a:lstStyle/>
          <a:p>
            <a:r>
              <a:rPr lang="tg-Cyrl-TJ" dirty="0" smtClean="0">
                <a:latin typeface="Times New Roman Tj" panose="02020603050405020304" pitchFamily="18" charset="-52"/>
              </a:rPr>
              <a:t>Талаботҳои арзёбӣ</a:t>
            </a:r>
            <a:endParaRPr lang="ru-RU" dirty="0">
              <a:latin typeface="Times New Roman Tj" panose="02020603050405020304" pitchFamily="18" charset="-52"/>
            </a:endParaRPr>
          </a:p>
        </p:txBody>
      </p:sp>
      <p:grpSp>
        <p:nvGrpSpPr>
          <p:cNvPr id="81" name="Группа 80"/>
          <p:cNvGrpSpPr/>
          <p:nvPr/>
        </p:nvGrpSpPr>
        <p:grpSpPr>
          <a:xfrm>
            <a:off x="708907" y="1614548"/>
            <a:ext cx="8705235" cy="4777403"/>
            <a:chOff x="0" y="0"/>
            <a:chExt cx="5867400" cy="2962275"/>
          </a:xfrm>
        </p:grpSpPr>
        <p:grpSp>
          <p:nvGrpSpPr>
            <p:cNvPr id="82" name="Группа 81"/>
            <p:cNvGrpSpPr/>
            <p:nvPr/>
          </p:nvGrpSpPr>
          <p:grpSpPr>
            <a:xfrm>
              <a:off x="180975" y="1733550"/>
              <a:ext cx="3419475" cy="1228725"/>
              <a:chOff x="0" y="0"/>
              <a:chExt cx="3419475" cy="1228725"/>
            </a:xfrm>
          </p:grpSpPr>
          <p:cxnSp>
            <p:nvCxnSpPr>
              <p:cNvPr id="121" name="Прямая соединительная линия 120"/>
              <p:cNvCxnSpPr/>
              <p:nvPr/>
            </p:nvCxnSpPr>
            <p:spPr>
              <a:xfrm>
                <a:off x="0" y="457200"/>
                <a:ext cx="523875" cy="0"/>
              </a:xfrm>
              <a:prstGeom prst="line">
                <a:avLst/>
              </a:prstGeom>
            </p:spPr>
            <p:style>
              <a:lnRef idx="1">
                <a:schemeClr val="accent1"/>
              </a:lnRef>
              <a:fillRef idx="0">
                <a:schemeClr val="accent1"/>
              </a:fillRef>
              <a:effectRef idx="0">
                <a:schemeClr val="accent1"/>
              </a:effectRef>
              <a:fontRef idx="minor">
                <a:schemeClr val="tx1"/>
              </a:fontRef>
            </p:style>
          </p:cxnSp>
          <p:sp>
            <p:nvSpPr>
              <p:cNvPr id="122" name="Прямоугольник 121"/>
              <p:cNvSpPr/>
              <p:nvPr/>
            </p:nvSpPr>
            <p:spPr>
              <a:xfrm>
                <a:off x="2476500" y="504825"/>
                <a:ext cx="942975" cy="390525"/>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200" dirty="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rPr>
                  <a:t>Самаранок</a:t>
                </a:r>
                <a:r>
                  <a:rPr lang="tg-Cyrl-TJ" sz="1200" dirty="0">
                    <a:solidFill>
                      <a:srgbClr val="002060"/>
                    </a:solidFill>
                    <a:effectLst/>
                    <a:latin typeface="Cambria" panose="02040503050406030204" pitchFamily="18" charset="0"/>
                    <a:ea typeface="Calibri" panose="020F0502020204030204" pitchFamily="34" charset="0"/>
                    <a:cs typeface="Cambria" panose="02040503050406030204" pitchFamily="18" charset="0"/>
                  </a:rPr>
                  <a:t>ӣ</a:t>
                </a:r>
                <a:r>
                  <a:rPr lang="tg-Cyrl-TJ" sz="1200" dirty="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rPr>
                  <a:t> (</a:t>
                </a:r>
                <a:r>
                  <a:rPr lang="en-US" sz="1200" dirty="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rPr>
                  <a:t>Effectiveness)</a:t>
                </a:r>
                <a:endParaRPr lang="ru-RU" sz="1200" dirty="0">
                  <a:solidFill>
                    <a:srgbClr val="002060"/>
                  </a:solidFill>
                  <a:effectLst/>
                  <a:ea typeface="Calibri" panose="020F0502020204030204" pitchFamily="34" charset="0"/>
                  <a:cs typeface="Times New Roman" panose="02020603050405020304" pitchFamily="18" charset="0"/>
                </a:endParaRPr>
              </a:p>
            </p:txBody>
          </p:sp>
          <p:sp>
            <p:nvSpPr>
              <p:cNvPr id="123" name="Прямоугольник 122"/>
              <p:cNvSpPr/>
              <p:nvPr/>
            </p:nvSpPr>
            <p:spPr>
              <a:xfrm>
                <a:off x="2486025" y="838200"/>
                <a:ext cx="885825" cy="390525"/>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20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rPr>
                  <a:t>Устувор</a:t>
                </a:r>
                <a:r>
                  <a:rPr lang="tg-Cyrl-TJ" sz="1200">
                    <a:solidFill>
                      <a:srgbClr val="002060"/>
                    </a:solidFill>
                    <a:effectLst/>
                    <a:latin typeface="Cambria" panose="02040503050406030204" pitchFamily="18" charset="0"/>
                    <a:ea typeface="Calibri" panose="020F0502020204030204" pitchFamily="34" charset="0"/>
                    <a:cs typeface="Cambria" panose="02040503050406030204" pitchFamily="18" charset="0"/>
                  </a:rPr>
                  <a:t>ӣ</a:t>
                </a:r>
                <a:r>
                  <a:rPr lang="tg-Cyrl-TJ" sz="120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rPr>
                  <a:t> (</a:t>
                </a:r>
                <a:r>
                  <a:rPr lang="en-US" sz="120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rPr>
                  <a:t>Sustainability)</a:t>
                </a:r>
                <a:endParaRPr lang="ru-RU" sz="1200">
                  <a:solidFill>
                    <a:srgbClr val="002060"/>
                  </a:solidFill>
                  <a:effectLst/>
                  <a:ea typeface="Calibri" panose="020F0502020204030204" pitchFamily="34" charset="0"/>
                  <a:cs typeface="Times New Roman" panose="02020603050405020304" pitchFamily="18" charset="0"/>
                </a:endParaRPr>
              </a:p>
            </p:txBody>
          </p:sp>
          <p:sp>
            <p:nvSpPr>
              <p:cNvPr id="124" name="Прямоугольник 123"/>
              <p:cNvSpPr/>
              <p:nvPr/>
            </p:nvSpPr>
            <p:spPr>
              <a:xfrm>
                <a:off x="2533650" y="0"/>
                <a:ext cx="838200" cy="390525"/>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200" dirty="0" smtClean="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rPr>
                  <a:t>Сарфакорӣ (</a:t>
                </a:r>
                <a:r>
                  <a:rPr lang="en-US" sz="1200" dirty="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rPr>
                  <a:t>Efficiency)</a:t>
                </a:r>
                <a:endParaRPr lang="ru-RU" sz="1200" dirty="0">
                  <a:solidFill>
                    <a:srgbClr val="002060"/>
                  </a:solidFill>
                  <a:effectLst/>
                  <a:ea typeface="Calibri" panose="020F0502020204030204" pitchFamily="34" charset="0"/>
                  <a:cs typeface="Times New Roman" panose="02020603050405020304" pitchFamily="18" charset="0"/>
                </a:endParaRPr>
              </a:p>
            </p:txBody>
          </p:sp>
        </p:grpSp>
        <p:grpSp>
          <p:nvGrpSpPr>
            <p:cNvPr id="83" name="Группа 82"/>
            <p:cNvGrpSpPr/>
            <p:nvPr/>
          </p:nvGrpSpPr>
          <p:grpSpPr>
            <a:xfrm>
              <a:off x="0" y="0"/>
              <a:ext cx="5867400" cy="2876550"/>
              <a:chOff x="0" y="0"/>
              <a:chExt cx="5867400" cy="2876550"/>
            </a:xfrm>
          </p:grpSpPr>
          <p:grpSp>
            <p:nvGrpSpPr>
              <p:cNvPr id="84" name="Группа 83"/>
              <p:cNvGrpSpPr/>
              <p:nvPr/>
            </p:nvGrpSpPr>
            <p:grpSpPr>
              <a:xfrm>
                <a:off x="333375" y="0"/>
                <a:ext cx="4657725" cy="1743075"/>
                <a:chOff x="0" y="0"/>
                <a:chExt cx="4657725" cy="1743075"/>
              </a:xfrm>
            </p:grpSpPr>
            <p:sp>
              <p:nvSpPr>
                <p:cNvPr id="111" name="Прямоугольник 110"/>
                <p:cNvSpPr/>
                <p:nvPr/>
              </p:nvSpPr>
              <p:spPr>
                <a:xfrm>
                  <a:off x="0" y="419100"/>
                  <a:ext cx="857250" cy="4953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400">
                      <a:effectLst/>
                      <a:latin typeface="Times New Roman Tj" panose="02020603050405020304" pitchFamily="18" charset="-52"/>
                      <a:ea typeface="Calibri" panose="020F0502020204030204" pitchFamily="34" charset="0"/>
                      <a:cs typeface="Times New Roman" panose="02020603050405020304" pitchFamily="18" charset="0"/>
                    </a:rPr>
                    <a:t>Талабот (</a:t>
                  </a:r>
                  <a:r>
                    <a:rPr lang="en-US" sz="1400">
                      <a:effectLst/>
                      <a:latin typeface="Times New Roman Tj" panose="02020603050405020304" pitchFamily="18" charset="-52"/>
                      <a:ea typeface="Calibri" panose="020F0502020204030204" pitchFamily="34" charset="0"/>
                      <a:cs typeface="Times New Roman" panose="02020603050405020304" pitchFamily="18" charset="0"/>
                    </a:rPr>
                    <a:t>Needs)</a:t>
                  </a:r>
                  <a:endParaRPr lang="ru-RU" sz="1400">
                    <a:effectLst/>
                    <a:ea typeface="Calibri" panose="020F0502020204030204" pitchFamily="34" charset="0"/>
                    <a:cs typeface="Times New Roman" panose="02020603050405020304" pitchFamily="18" charset="0"/>
                  </a:endParaRPr>
                </a:p>
              </p:txBody>
            </p:sp>
            <p:sp>
              <p:nvSpPr>
                <p:cNvPr id="112" name="Прямоугольник 111"/>
                <p:cNvSpPr/>
                <p:nvPr/>
              </p:nvSpPr>
              <p:spPr>
                <a:xfrm>
                  <a:off x="0" y="1238250"/>
                  <a:ext cx="857250" cy="495300"/>
                </a:xfrm>
                <a:prstGeom prst="rect">
                  <a:avLst/>
                </a:prstGeom>
              </p:spPr>
              <p:style>
                <a:lnRef idx="3">
                  <a:schemeClr val="lt1"/>
                </a:lnRef>
                <a:fillRef idx="1">
                  <a:schemeClr val="accent4"/>
                </a:fillRef>
                <a:effectRef idx="1">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400">
                      <a:effectLst/>
                      <a:latin typeface="Cambria" panose="02040503050406030204" pitchFamily="18" charset="0"/>
                      <a:ea typeface="Calibri" panose="020F0502020204030204" pitchFamily="34" charset="0"/>
                      <a:cs typeface="Cambria" panose="02040503050406030204" pitchFamily="18" charset="0"/>
                    </a:rPr>
                    <a:t>Ҳ</a:t>
                  </a:r>
                  <a:r>
                    <a:rPr lang="tg-Cyrl-TJ" sz="1400">
                      <a:effectLst/>
                      <a:latin typeface="Times New Roman Tj" panose="02020603050405020304" pitchFamily="18" charset="-52"/>
                      <a:ea typeface="Calibri" panose="020F0502020204030204" pitchFamily="34" charset="0"/>
                      <a:cs typeface="Times New Roman Tj" panose="02020603050405020304" pitchFamily="18" charset="-52"/>
                    </a:rPr>
                    <a:t>адафу</a:t>
                  </a:r>
                  <a:r>
                    <a:rPr lang="tg-Cyrl-TJ" sz="1400">
                      <a:effectLst/>
                      <a:latin typeface="Times New Roman Tj" panose="02020603050405020304" pitchFamily="18" charset="-52"/>
                      <a:ea typeface="Calibri" panose="020F0502020204030204" pitchFamily="34" charset="0"/>
                      <a:cs typeface="Times New Roman" panose="02020603050405020304" pitchFamily="18" charset="0"/>
                    </a:rPr>
                    <a:t> вазифа</a:t>
                  </a:r>
                  <a:r>
                    <a:rPr lang="tg-Cyrl-TJ" sz="1400">
                      <a:effectLst/>
                      <a:latin typeface="Cambria" panose="02040503050406030204" pitchFamily="18" charset="0"/>
                      <a:ea typeface="Calibri" panose="020F0502020204030204" pitchFamily="34" charset="0"/>
                      <a:cs typeface="Cambria" panose="02040503050406030204" pitchFamily="18" charset="0"/>
                    </a:rPr>
                    <a:t>ҳ</a:t>
                  </a:r>
                  <a:r>
                    <a:rPr lang="tg-Cyrl-TJ" sz="1400">
                      <a:effectLst/>
                      <a:latin typeface="Times New Roman Tj" panose="02020603050405020304" pitchFamily="18" charset="-52"/>
                      <a:ea typeface="Calibri" panose="020F0502020204030204" pitchFamily="34" charset="0"/>
                      <a:cs typeface="Times New Roman Tj" panose="02020603050405020304" pitchFamily="18" charset="-52"/>
                    </a:rPr>
                    <a:t>о</a:t>
                  </a:r>
                  <a:r>
                    <a:rPr lang="en-US" sz="1400">
                      <a:effectLst/>
                      <a:latin typeface="Times New Roman Tj" panose="02020603050405020304" pitchFamily="18" charset="-52"/>
                      <a:ea typeface="Calibri" panose="020F0502020204030204" pitchFamily="34" charset="0"/>
                      <a:cs typeface="Times New Roman" panose="02020603050405020304" pitchFamily="18" charset="0"/>
                    </a:rPr>
                    <a:t> (Objectives)</a:t>
                  </a:r>
                  <a:endParaRPr lang="ru-RU" sz="1400">
                    <a:effectLst/>
                    <a:ea typeface="Calibri" panose="020F0502020204030204" pitchFamily="34" charset="0"/>
                    <a:cs typeface="Times New Roman" panose="02020603050405020304" pitchFamily="18" charset="0"/>
                  </a:endParaRPr>
                </a:p>
              </p:txBody>
            </p:sp>
            <p:sp>
              <p:nvSpPr>
                <p:cNvPr id="113" name="Прямоугольник 112"/>
                <p:cNvSpPr/>
                <p:nvPr/>
              </p:nvSpPr>
              <p:spPr>
                <a:xfrm>
                  <a:off x="1323975" y="1228725"/>
                  <a:ext cx="752475" cy="4953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400">
                      <a:effectLst/>
                      <a:latin typeface="Times New Roman Tj" panose="02020603050405020304" pitchFamily="18" charset="-52"/>
                      <a:ea typeface="Calibri" panose="020F0502020204030204" pitchFamily="34" charset="0"/>
                      <a:cs typeface="Times New Roman" panose="02020603050405020304" pitchFamily="18" charset="0"/>
                    </a:rPr>
                    <a:t>Захира</a:t>
                  </a:r>
                  <a:r>
                    <a:rPr lang="tg-Cyrl-TJ" sz="1400">
                      <a:effectLst/>
                      <a:latin typeface="Cambria" panose="02040503050406030204" pitchFamily="18" charset="0"/>
                      <a:ea typeface="Calibri" panose="020F0502020204030204" pitchFamily="34" charset="0"/>
                      <a:cs typeface="Cambria" panose="02040503050406030204" pitchFamily="18" charset="0"/>
                    </a:rPr>
                    <a:t>ҳ</a:t>
                  </a:r>
                  <a:r>
                    <a:rPr lang="tg-Cyrl-TJ" sz="1400">
                      <a:effectLst/>
                      <a:latin typeface="Times New Roman Tj" panose="02020603050405020304" pitchFamily="18" charset="-52"/>
                      <a:ea typeface="Calibri" panose="020F0502020204030204" pitchFamily="34" charset="0"/>
                      <a:cs typeface="Times New Roman Tj" panose="02020603050405020304" pitchFamily="18" charset="-52"/>
                    </a:rPr>
                    <a:t>о</a:t>
                  </a:r>
                  <a:r>
                    <a:rPr lang="en-US" sz="1400">
                      <a:effectLst/>
                      <a:latin typeface="Times New Roman Tj" panose="02020603050405020304" pitchFamily="18" charset="-52"/>
                      <a:ea typeface="Calibri" panose="020F0502020204030204" pitchFamily="34" charset="0"/>
                      <a:cs typeface="Times New Roman" panose="02020603050405020304" pitchFamily="18" charset="0"/>
                    </a:rPr>
                    <a:t> (Inputs)</a:t>
                  </a:r>
                  <a:endParaRPr lang="ru-RU" sz="1400">
                    <a:effectLst/>
                    <a:ea typeface="Calibri" panose="020F0502020204030204" pitchFamily="34" charset="0"/>
                    <a:cs typeface="Times New Roman" panose="02020603050405020304" pitchFamily="18" charset="0"/>
                  </a:endParaRPr>
                </a:p>
              </p:txBody>
            </p:sp>
            <p:sp>
              <p:nvSpPr>
                <p:cNvPr id="114" name="Прямоугольник 113"/>
                <p:cNvSpPr/>
                <p:nvPr/>
              </p:nvSpPr>
              <p:spPr>
                <a:xfrm>
                  <a:off x="2381250" y="1238250"/>
                  <a:ext cx="885825" cy="495300"/>
                </a:xfrm>
                <a:prstGeom prst="rect">
                  <a:avLst/>
                </a:prstGeom>
              </p:spPr>
              <p:style>
                <a:lnRef idx="3">
                  <a:schemeClr val="lt1"/>
                </a:lnRef>
                <a:fillRef idx="1">
                  <a:schemeClr val="accent4"/>
                </a:fillRef>
                <a:effectRef idx="1">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400">
                      <a:effectLst/>
                      <a:latin typeface="Times New Roman Tj" panose="02020603050405020304" pitchFamily="18" charset="-52"/>
                      <a:ea typeface="Calibri" panose="020F0502020204030204" pitchFamily="34" charset="0"/>
                      <a:cs typeface="Times New Roman" panose="02020603050405020304" pitchFamily="18" charset="0"/>
                    </a:rPr>
                    <a:t>Амал</a:t>
                  </a:r>
                  <a:r>
                    <a:rPr lang="tg-Cyrl-TJ" sz="1400">
                      <a:effectLst/>
                      <a:latin typeface="Cambria" panose="02040503050406030204" pitchFamily="18" charset="0"/>
                      <a:ea typeface="Calibri" panose="020F0502020204030204" pitchFamily="34" charset="0"/>
                      <a:cs typeface="Cambria" panose="02040503050406030204" pitchFamily="18" charset="0"/>
                    </a:rPr>
                    <a:t>ҳ</a:t>
                  </a:r>
                  <a:r>
                    <a:rPr lang="tg-Cyrl-TJ" sz="1400">
                      <a:effectLst/>
                      <a:latin typeface="Times New Roman Tj" panose="02020603050405020304" pitchFamily="18" charset="-52"/>
                      <a:ea typeface="Calibri" panose="020F0502020204030204" pitchFamily="34" charset="0"/>
                      <a:cs typeface="Times New Roman Tj" panose="02020603050405020304" pitchFamily="18" charset="-52"/>
                    </a:rPr>
                    <a:t>о</a:t>
                  </a:r>
                  <a:r>
                    <a:rPr lang="en-US" sz="1400">
                      <a:effectLst/>
                      <a:latin typeface="Times New Roman Tj" panose="02020603050405020304" pitchFamily="18" charset="-52"/>
                      <a:ea typeface="Calibri" panose="020F0502020204030204" pitchFamily="34" charset="0"/>
                      <a:cs typeface="Times New Roman" panose="02020603050405020304" pitchFamily="18" charset="0"/>
                    </a:rPr>
                    <a:t> (Operation)</a:t>
                  </a:r>
                  <a:endParaRPr lang="ru-RU" sz="1400">
                    <a:effectLst/>
                    <a:ea typeface="Calibri" panose="020F0502020204030204" pitchFamily="34" charset="0"/>
                    <a:cs typeface="Times New Roman" panose="02020603050405020304" pitchFamily="18" charset="0"/>
                  </a:endParaRPr>
                </a:p>
              </p:txBody>
            </p:sp>
            <p:sp>
              <p:nvSpPr>
                <p:cNvPr id="115" name="Прямоугольник 114"/>
                <p:cNvSpPr/>
                <p:nvPr/>
              </p:nvSpPr>
              <p:spPr>
                <a:xfrm>
                  <a:off x="3533775" y="1247775"/>
                  <a:ext cx="1123950" cy="4953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400">
                      <a:effectLst/>
                      <a:latin typeface="Times New Roman Tj" panose="02020603050405020304" pitchFamily="18" charset="-52"/>
                      <a:ea typeface="Calibri" panose="020F0502020204030204" pitchFamily="34" charset="0"/>
                      <a:cs typeface="Times New Roman" panose="02020603050405020304" pitchFamily="18" charset="0"/>
                    </a:rPr>
                    <a:t>Нати</a:t>
                  </a:r>
                  <a:r>
                    <a:rPr lang="tg-Cyrl-TJ" sz="1400">
                      <a:effectLst/>
                      <a:latin typeface="Cambria" panose="02040503050406030204" pitchFamily="18" charset="0"/>
                      <a:ea typeface="Calibri" panose="020F0502020204030204" pitchFamily="34" charset="0"/>
                      <a:cs typeface="Cambria" panose="02040503050406030204" pitchFamily="18" charset="0"/>
                    </a:rPr>
                    <a:t>ҷ</a:t>
                  </a:r>
                  <a:r>
                    <a:rPr lang="tg-Cyrl-TJ" sz="1400">
                      <a:effectLst/>
                      <a:latin typeface="Times New Roman Tj" panose="02020603050405020304" pitchFamily="18" charset="-52"/>
                      <a:ea typeface="Calibri" panose="020F0502020204030204" pitchFamily="34" charset="0"/>
                      <a:cs typeface="Times New Roman Tj" panose="02020603050405020304" pitchFamily="18" charset="-52"/>
                    </a:rPr>
                    <a:t>а</a:t>
                  </a:r>
                  <a:r>
                    <a:rPr lang="tg-Cyrl-TJ" sz="1400">
                      <a:effectLst/>
                      <a:latin typeface="Cambria" panose="02040503050406030204" pitchFamily="18" charset="0"/>
                      <a:ea typeface="Calibri" panose="020F0502020204030204" pitchFamily="34" charset="0"/>
                      <a:cs typeface="Cambria" panose="02040503050406030204" pitchFamily="18" charset="0"/>
                    </a:rPr>
                    <a:t>ҳ</a:t>
                  </a:r>
                  <a:r>
                    <a:rPr lang="tg-Cyrl-TJ" sz="1400">
                      <a:effectLst/>
                      <a:latin typeface="Times New Roman Tj" panose="02020603050405020304" pitchFamily="18" charset="-52"/>
                      <a:ea typeface="Calibri" panose="020F0502020204030204" pitchFamily="34" charset="0"/>
                      <a:cs typeface="Times New Roman Tj" panose="02020603050405020304" pitchFamily="18" charset="-52"/>
                    </a:rPr>
                    <a:t>ои</a:t>
                  </a:r>
                  <a:r>
                    <a:rPr lang="tg-Cyrl-TJ" sz="1400">
                      <a:effectLst/>
                      <a:latin typeface="Times New Roman Tj" panose="02020603050405020304" pitchFamily="18" charset="-52"/>
                      <a:ea typeface="Calibri" panose="020F0502020204030204" pitchFamily="34" charset="0"/>
                      <a:cs typeface="Times New Roman" panose="02020603050405020304" pitchFamily="18" charset="0"/>
                    </a:rPr>
                    <a:t> бозде</a:t>
                  </a:r>
                  <a:r>
                    <a:rPr lang="tg-Cyrl-TJ" sz="1400">
                      <a:effectLst/>
                      <a:latin typeface="Cambria" panose="02040503050406030204" pitchFamily="18" charset="0"/>
                      <a:ea typeface="Calibri" panose="020F0502020204030204" pitchFamily="34" charset="0"/>
                      <a:cs typeface="Cambria" panose="02040503050406030204" pitchFamily="18" charset="0"/>
                    </a:rPr>
                    <a:t>ҳ</a:t>
                  </a:r>
                  <a:r>
                    <a:rPr lang="en-US" sz="1400">
                      <a:effectLst/>
                      <a:latin typeface="Times New Roman Tj" panose="02020603050405020304" pitchFamily="18" charset="-52"/>
                      <a:ea typeface="Calibri" panose="020F0502020204030204" pitchFamily="34" charset="0"/>
                      <a:cs typeface="Cambria" panose="02040503050406030204" pitchFamily="18" charset="0"/>
                    </a:rPr>
                    <a:t> (outputs)</a:t>
                  </a:r>
                  <a:endParaRPr lang="ru-RU" sz="1400">
                    <a:effectLst/>
                    <a:ea typeface="Calibri" panose="020F0502020204030204" pitchFamily="34" charset="0"/>
                    <a:cs typeface="Times New Roman" panose="02020603050405020304" pitchFamily="18" charset="0"/>
                  </a:endParaRPr>
                </a:p>
              </p:txBody>
            </p:sp>
            <p:sp>
              <p:nvSpPr>
                <p:cNvPr id="116" name="Прямоугольник 115"/>
                <p:cNvSpPr/>
                <p:nvPr/>
              </p:nvSpPr>
              <p:spPr>
                <a:xfrm>
                  <a:off x="3533775" y="609600"/>
                  <a:ext cx="1123950" cy="55245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400">
                      <a:effectLst/>
                      <a:latin typeface="Times New Roman Tj" panose="02020603050405020304" pitchFamily="18" charset="-52"/>
                      <a:ea typeface="Calibri" panose="020F0502020204030204" pitchFamily="34" charset="0"/>
                      <a:cs typeface="Times New Roman" panose="02020603050405020304" pitchFamily="18" charset="0"/>
                    </a:rPr>
                    <a:t>Нати</a:t>
                  </a:r>
                  <a:r>
                    <a:rPr lang="tg-Cyrl-TJ" sz="1400">
                      <a:effectLst/>
                      <a:latin typeface="Cambria" panose="02040503050406030204" pitchFamily="18" charset="0"/>
                      <a:ea typeface="Calibri" panose="020F0502020204030204" pitchFamily="34" charset="0"/>
                      <a:cs typeface="Cambria" panose="02040503050406030204" pitchFamily="18" charset="0"/>
                    </a:rPr>
                    <a:t>ҷ</a:t>
                  </a:r>
                  <a:r>
                    <a:rPr lang="tg-Cyrl-TJ" sz="1400">
                      <a:effectLst/>
                      <a:latin typeface="Times New Roman Tj" panose="02020603050405020304" pitchFamily="18" charset="-52"/>
                      <a:ea typeface="Calibri" panose="020F0502020204030204" pitchFamily="34" charset="0"/>
                      <a:cs typeface="Times New Roman Tj" panose="02020603050405020304" pitchFamily="18" charset="-52"/>
                    </a:rPr>
                    <a:t>а</a:t>
                  </a:r>
                  <a:r>
                    <a:rPr lang="tg-Cyrl-TJ" sz="1400">
                      <a:effectLst/>
                      <a:latin typeface="Cambria" panose="02040503050406030204" pitchFamily="18" charset="0"/>
                      <a:ea typeface="Calibri" panose="020F0502020204030204" pitchFamily="34" charset="0"/>
                      <a:cs typeface="Cambria" panose="02040503050406030204" pitchFamily="18" charset="0"/>
                    </a:rPr>
                    <a:t>ҳ</a:t>
                  </a:r>
                  <a:r>
                    <a:rPr lang="tg-Cyrl-TJ" sz="1400">
                      <a:effectLst/>
                      <a:latin typeface="Times New Roman Tj" panose="02020603050405020304" pitchFamily="18" charset="-52"/>
                      <a:ea typeface="Calibri" panose="020F0502020204030204" pitchFamily="34" charset="0"/>
                      <a:cs typeface="Times New Roman Tj" panose="02020603050405020304" pitchFamily="18" charset="-52"/>
                    </a:rPr>
                    <a:t>ои</a:t>
                  </a:r>
                  <a:r>
                    <a:rPr lang="tg-Cyrl-TJ" sz="1400">
                      <a:effectLst/>
                      <a:latin typeface="Times New Roman Tj" panose="02020603050405020304" pitchFamily="18" charset="-52"/>
                      <a:ea typeface="Calibri" panose="020F0502020204030204" pitchFamily="34" charset="0"/>
                      <a:cs typeface="Times New Roman" panose="02020603050405020304" pitchFamily="18" charset="0"/>
                    </a:rPr>
                    <a:t> ни</a:t>
                  </a:r>
                  <a:r>
                    <a:rPr lang="tg-Cyrl-TJ" sz="1400">
                      <a:effectLst/>
                      <a:latin typeface="Cambria" panose="02040503050406030204" pitchFamily="18" charset="0"/>
                      <a:ea typeface="Calibri" panose="020F0502020204030204" pitchFamily="34" charset="0"/>
                      <a:cs typeface="Cambria" panose="02040503050406030204" pitchFamily="18" charset="0"/>
                    </a:rPr>
                    <a:t>ҳ</a:t>
                  </a:r>
                  <a:r>
                    <a:rPr lang="tg-Cyrl-TJ" sz="1400">
                      <a:effectLst/>
                      <a:latin typeface="Times New Roman Tj" panose="02020603050405020304" pitchFamily="18" charset="-52"/>
                      <a:ea typeface="Calibri" panose="020F0502020204030204" pitchFamily="34" charset="0"/>
                      <a:cs typeface="Times New Roman Tj" panose="02020603050405020304" pitchFamily="18" charset="-52"/>
                    </a:rPr>
                    <a:t>о</a:t>
                  </a:r>
                  <a:r>
                    <a:rPr lang="tg-Cyrl-TJ" sz="1400">
                      <a:effectLst/>
                      <a:latin typeface="Cambria" panose="02040503050406030204" pitchFamily="18" charset="0"/>
                      <a:ea typeface="Calibri" panose="020F0502020204030204" pitchFamily="34" charset="0"/>
                      <a:cs typeface="Cambria" panose="02040503050406030204" pitchFamily="18" charset="0"/>
                    </a:rPr>
                    <a:t>ӣ</a:t>
                  </a:r>
                  <a:r>
                    <a:rPr lang="en-US" sz="1400">
                      <a:effectLst/>
                      <a:latin typeface="Times New Roman Tj" panose="02020603050405020304" pitchFamily="18" charset="-52"/>
                      <a:ea typeface="Calibri" panose="020F0502020204030204" pitchFamily="34" charset="0"/>
                      <a:cs typeface="Cambria" panose="02040503050406030204" pitchFamily="18" charset="0"/>
                    </a:rPr>
                    <a:t> (Outcomes)</a:t>
                  </a:r>
                  <a:endParaRPr lang="ru-RU" sz="1400">
                    <a:effectLst/>
                    <a:ea typeface="Calibri" panose="020F0502020204030204" pitchFamily="34" charset="0"/>
                    <a:cs typeface="Times New Roman" panose="02020603050405020304" pitchFamily="18" charset="0"/>
                  </a:endParaRPr>
                </a:p>
              </p:txBody>
            </p:sp>
            <p:sp>
              <p:nvSpPr>
                <p:cNvPr id="117" name="Прямоугольник 116"/>
                <p:cNvSpPr/>
                <p:nvPr/>
              </p:nvSpPr>
              <p:spPr>
                <a:xfrm>
                  <a:off x="3533775" y="0"/>
                  <a:ext cx="1123950" cy="495300"/>
                </a:xfrm>
                <a:prstGeom prst="rect">
                  <a:avLst/>
                </a:prstGeom>
              </p:spPr>
              <p:style>
                <a:lnRef idx="3">
                  <a:schemeClr val="lt1"/>
                </a:lnRef>
                <a:fillRef idx="1">
                  <a:schemeClr val="accent4"/>
                </a:fillRef>
                <a:effectRef idx="1">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400" dirty="0">
                      <a:effectLst/>
                      <a:latin typeface="Times New Roman Tj" panose="02020603050405020304" pitchFamily="18" charset="-52"/>
                      <a:ea typeface="Calibri" panose="020F0502020204030204" pitchFamily="34" charset="0"/>
                      <a:cs typeface="Times New Roman" panose="02020603050405020304" pitchFamily="18" charset="0"/>
                    </a:rPr>
                    <a:t>Таъсир</a:t>
                  </a:r>
                  <a:r>
                    <a:rPr lang="en-US" sz="1400" dirty="0">
                      <a:effectLst/>
                      <a:latin typeface="Times New Roman Tj" panose="02020603050405020304" pitchFamily="18" charset="-52"/>
                      <a:ea typeface="Calibri" panose="020F0502020204030204" pitchFamily="34" charset="0"/>
                      <a:cs typeface="Times New Roman" panose="02020603050405020304" pitchFamily="18" charset="0"/>
                    </a:rPr>
                    <a:t> (Impact)</a:t>
                  </a:r>
                  <a:endParaRPr lang="ru-RU" sz="1400" dirty="0">
                    <a:effectLst/>
                    <a:ea typeface="Calibri" panose="020F0502020204030204" pitchFamily="34" charset="0"/>
                    <a:cs typeface="Times New Roman" panose="02020603050405020304" pitchFamily="18" charset="0"/>
                  </a:endParaRPr>
                </a:p>
              </p:txBody>
            </p:sp>
            <p:grpSp>
              <p:nvGrpSpPr>
                <p:cNvPr id="118" name="Группа 117"/>
                <p:cNvGrpSpPr/>
                <p:nvPr/>
              </p:nvGrpSpPr>
              <p:grpSpPr>
                <a:xfrm>
                  <a:off x="228600" y="114300"/>
                  <a:ext cx="2990850" cy="1247775"/>
                  <a:chOff x="0" y="0"/>
                  <a:chExt cx="2990850" cy="1247775"/>
                </a:xfrm>
              </p:grpSpPr>
              <p:sp>
                <p:nvSpPr>
                  <p:cNvPr id="119" name="Прямоугольник 118"/>
                  <p:cNvSpPr/>
                  <p:nvPr/>
                </p:nvSpPr>
                <p:spPr>
                  <a:xfrm>
                    <a:off x="0" y="0"/>
                    <a:ext cx="2495550" cy="428625"/>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400" dirty="0">
                        <a:solidFill>
                          <a:srgbClr val="C00000"/>
                        </a:solidFill>
                        <a:effectLst/>
                        <a:latin typeface="Times New Roman Tj" panose="02020603050405020304" pitchFamily="18" charset="-52"/>
                        <a:ea typeface="Calibri" panose="020F0502020204030204" pitchFamily="34" charset="0"/>
                        <a:cs typeface="Times New Roman" panose="02020603050405020304" pitchFamily="18" charset="0"/>
                      </a:rPr>
                      <a:t>Мушкилот</a:t>
                    </a:r>
                    <a:r>
                      <a:rPr lang="tg-Cyrl-TJ" sz="1400" dirty="0">
                        <a:solidFill>
                          <a:srgbClr val="C00000"/>
                        </a:solidFill>
                        <a:effectLst/>
                        <a:latin typeface="Cambria" panose="02040503050406030204" pitchFamily="18" charset="0"/>
                        <a:ea typeface="Calibri" panose="020F0502020204030204" pitchFamily="34" charset="0"/>
                        <a:cs typeface="Cambria" panose="02040503050406030204" pitchFamily="18" charset="0"/>
                      </a:rPr>
                      <a:t>ҳ</a:t>
                    </a:r>
                    <a:r>
                      <a:rPr lang="tg-Cyrl-TJ" sz="1400" dirty="0">
                        <a:solidFill>
                          <a:srgbClr val="C00000"/>
                        </a:solidFill>
                        <a:effectLst/>
                        <a:latin typeface="Times New Roman Tj" panose="02020603050405020304" pitchFamily="18" charset="-52"/>
                        <a:ea typeface="Calibri" panose="020F0502020204030204" pitchFamily="34" charset="0"/>
                        <a:cs typeface="Times New Roman Tj" panose="02020603050405020304" pitchFamily="18" charset="-52"/>
                      </a:rPr>
                      <a:t>ои</a:t>
                    </a:r>
                    <a:r>
                      <a:rPr lang="tg-Cyrl-TJ" sz="1400" dirty="0">
                        <a:solidFill>
                          <a:srgbClr val="C00000"/>
                        </a:solidFill>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400" dirty="0">
                        <a:solidFill>
                          <a:srgbClr val="C00000"/>
                        </a:solidFill>
                        <a:effectLst/>
                        <a:latin typeface="Times New Roman Tj" panose="02020603050405020304" pitchFamily="18" charset="-52"/>
                        <a:ea typeface="Calibri" panose="020F0502020204030204" pitchFamily="34" charset="0"/>
                        <a:cs typeface="Times New Roman Tj" panose="02020603050405020304" pitchFamily="18" charset="-52"/>
                      </a:rPr>
                      <a:t>и</a:t>
                    </a:r>
                    <a:r>
                      <a:rPr lang="tg-Cyrl-TJ" sz="1400" dirty="0">
                        <a:solidFill>
                          <a:srgbClr val="C00000"/>
                        </a:solidFill>
                        <a:effectLst/>
                        <a:latin typeface="Cambria" panose="02040503050406030204" pitchFamily="18" charset="0"/>
                        <a:ea typeface="Calibri" panose="020F0502020204030204" pitchFamily="34" charset="0"/>
                        <a:cs typeface="Cambria" panose="02040503050406030204" pitchFamily="18" charset="0"/>
                      </a:rPr>
                      <a:t>ҷ</a:t>
                    </a:r>
                    <a:r>
                      <a:rPr lang="tg-Cyrl-TJ" sz="1400" dirty="0">
                        <a:solidFill>
                          <a:srgbClr val="C00000"/>
                        </a:solidFill>
                        <a:effectLst/>
                        <a:latin typeface="Times New Roman Tj" panose="02020603050405020304" pitchFamily="18" charset="-52"/>
                        <a:ea typeface="Calibri" panose="020F0502020204030204" pitchFamily="34" charset="0"/>
                        <a:cs typeface="Times New Roman Tj" panose="02020603050405020304" pitchFamily="18" charset="-52"/>
                      </a:rPr>
                      <a:t>тимоиву</a:t>
                    </a:r>
                    <a:r>
                      <a:rPr lang="tg-Cyrl-TJ" sz="1400" dirty="0">
                        <a:solidFill>
                          <a:srgbClr val="C00000"/>
                        </a:solidFill>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400" dirty="0">
                        <a:solidFill>
                          <a:srgbClr val="C00000"/>
                        </a:solidFill>
                        <a:effectLst/>
                        <a:latin typeface="Times New Roman Tj" panose="02020603050405020304" pitchFamily="18" charset="-52"/>
                        <a:ea typeface="Calibri" panose="020F0502020204030204" pitchFamily="34" charset="0"/>
                        <a:cs typeface="Times New Roman Tj" panose="02020603050405020304" pitchFamily="18" charset="-52"/>
                      </a:rPr>
                      <a:t>и</a:t>
                    </a:r>
                    <a:r>
                      <a:rPr lang="tg-Cyrl-TJ" sz="1400" dirty="0">
                        <a:solidFill>
                          <a:srgbClr val="C00000"/>
                        </a:solidFill>
                        <a:effectLst/>
                        <a:latin typeface="Cambria" panose="02040503050406030204" pitchFamily="18" charset="0"/>
                        <a:ea typeface="Calibri" panose="020F0502020204030204" pitchFamily="34" charset="0"/>
                        <a:cs typeface="Cambria" panose="02040503050406030204" pitchFamily="18" charset="0"/>
                      </a:rPr>
                      <a:t>қ</a:t>
                    </a:r>
                    <a:r>
                      <a:rPr lang="tg-Cyrl-TJ" sz="1400" dirty="0">
                        <a:solidFill>
                          <a:srgbClr val="C00000"/>
                        </a:solidFill>
                        <a:effectLst/>
                        <a:latin typeface="Times New Roman Tj" panose="02020603050405020304" pitchFamily="18" charset="-52"/>
                        <a:ea typeface="Calibri" panose="020F0502020204030204" pitchFamily="34" charset="0"/>
                        <a:cs typeface="Times New Roman Tj" panose="02020603050405020304" pitchFamily="18" charset="-52"/>
                      </a:rPr>
                      <a:t>тисод</a:t>
                    </a:r>
                    <a:r>
                      <a:rPr lang="tg-Cyrl-TJ" sz="1400" dirty="0">
                        <a:solidFill>
                          <a:srgbClr val="C00000"/>
                        </a:solidFill>
                        <a:effectLst/>
                        <a:latin typeface="Cambria" panose="02040503050406030204" pitchFamily="18" charset="0"/>
                        <a:ea typeface="Calibri" panose="020F0502020204030204" pitchFamily="34" charset="0"/>
                        <a:cs typeface="Cambria" panose="02040503050406030204" pitchFamily="18" charset="0"/>
                      </a:rPr>
                      <a:t>ӣ</a:t>
                    </a:r>
                    <a:endParaRPr lang="ru-RU" sz="1400" dirty="0">
                      <a:effectLst/>
                      <a:ea typeface="Calibri" panose="020F0502020204030204" pitchFamily="34" charset="0"/>
                      <a:cs typeface="Times New Roman" panose="02020603050405020304" pitchFamily="18" charset="0"/>
                    </a:endParaRPr>
                  </a:p>
                </p:txBody>
              </p:sp>
              <p:sp>
                <p:nvSpPr>
                  <p:cNvPr id="120" name="Прямоугольник 119"/>
                  <p:cNvSpPr/>
                  <p:nvPr/>
                </p:nvSpPr>
                <p:spPr>
                  <a:xfrm>
                    <a:off x="495300" y="819150"/>
                    <a:ext cx="2495550" cy="428625"/>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200" dirty="0">
                        <a:solidFill>
                          <a:srgbClr val="C00000"/>
                        </a:solidFill>
                        <a:effectLst/>
                        <a:latin typeface="Times New Roman Tj" panose="02020603050405020304" pitchFamily="18" charset="-52"/>
                        <a:ea typeface="Calibri" panose="020F0502020204030204" pitchFamily="34" charset="0"/>
                        <a:cs typeface="Times New Roman" panose="02020603050405020304" pitchFamily="18" charset="0"/>
                      </a:rPr>
                      <a:t>Барномаи рушди ма</a:t>
                    </a:r>
                    <a:r>
                      <a:rPr lang="tg-Cyrl-TJ" sz="1200" dirty="0">
                        <a:solidFill>
                          <a:srgbClr val="C00000"/>
                        </a:solidFill>
                        <a:effectLst/>
                        <a:latin typeface="Cambria" panose="02040503050406030204" pitchFamily="18" charset="0"/>
                        <a:ea typeface="Calibri" panose="020F0502020204030204" pitchFamily="34" charset="0"/>
                        <a:cs typeface="Cambria" panose="02040503050406030204" pitchFamily="18" charset="0"/>
                      </a:rPr>
                      <a:t>ҳ</a:t>
                    </a:r>
                    <a:r>
                      <a:rPr lang="tg-Cyrl-TJ" sz="1200" dirty="0">
                        <a:solidFill>
                          <a:srgbClr val="C00000"/>
                        </a:solidFill>
                        <a:effectLst/>
                        <a:latin typeface="Times New Roman Tj" panose="02020603050405020304" pitchFamily="18" charset="-52"/>
                        <a:ea typeface="Calibri" panose="020F0502020204030204" pitchFamily="34" charset="0"/>
                        <a:cs typeface="Times New Roman Tj" panose="02020603050405020304" pitchFamily="18" charset="-52"/>
                      </a:rPr>
                      <a:t>алл</a:t>
                    </a:r>
                    <a:r>
                      <a:rPr lang="tg-Cyrl-TJ" sz="1200" dirty="0">
                        <a:solidFill>
                          <a:srgbClr val="C00000"/>
                        </a:solidFill>
                        <a:effectLst/>
                        <a:latin typeface="Cambria" panose="02040503050406030204" pitchFamily="18" charset="0"/>
                        <a:ea typeface="Calibri" panose="020F0502020204030204" pitchFamily="34" charset="0"/>
                        <a:cs typeface="Cambria" panose="02040503050406030204" pitchFamily="18" charset="0"/>
                      </a:rPr>
                      <a:t>ӣ</a:t>
                    </a:r>
                    <a:endParaRPr lang="ru-RU" sz="1200" dirty="0">
                      <a:effectLst/>
                      <a:ea typeface="Calibri" panose="020F0502020204030204" pitchFamily="34" charset="0"/>
                      <a:cs typeface="Times New Roman" panose="02020603050405020304" pitchFamily="18" charset="0"/>
                    </a:endParaRPr>
                  </a:p>
                </p:txBody>
              </p:sp>
            </p:grpSp>
          </p:grpSp>
          <p:grpSp>
            <p:nvGrpSpPr>
              <p:cNvPr id="85" name="Группа 84"/>
              <p:cNvGrpSpPr/>
              <p:nvPr/>
            </p:nvGrpSpPr>
            <p:grpSpPr>
              <a:xfrm>
                <a:off x="0" y="190500"/>
                <a:ext cx="5867400" cy="2686050"/>
                <a:chOff x="0" y="0"/>
                <a:chExt cx="5867400" cy="2686050"/>
              </a:xfrm>
            </p:grpSpPr>
            <p:cxnSp>
              <p:nvCxnSpPr>
                <p:cNvPr id="86" name="Прямая соединительная линия 85"/>
                <p:cNvCxnSpPr/>
                <p:nvPr/>
              </p:nvCxnSpPr>
              <p:spPr>
                <a:xfrm>
                  <a:off x="0" y="419100"/>
                  <a:ext cx="0" cy="226695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Прямая соединительная линия 86"/>
                <p:cNvCxnSpPr/>
                <p:nvPr/>
              </p:nvCxnSpPr>
              <p:spPr>
                <a:xfrm>
                  <a:off x="9525" y="2686050"/>
                  <a:ext cx="58578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Прямая соединительная линия 87"/>
                <p:cNvCxnSpPr/>
                <p:nvPr/>
              </p:nvCxnSpPr>
              <p:spPr>
                <a:xfrm flipV="1">
                  <a:off x="5867400" y="0"/>
                  <a:ext cx="0" cy="268605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Прямая со стрелкой 88"/>
                <p:cNvCxnSpPr/>
                <p:nvPr/>
              </p:nvCxnSpPr>
              <p:spPr>
                <a:xfrm>
                  <a:off x="9525" y="419100"/>
                  <a:ext cx="3333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0" name="Прямая соединительная линия 89"/>
                <p:cNvCxnSpPr/>
                <p:nvPr/>
              </p:nvCxnSpPr>
              <p:spPr>
                <a:xfrm>
                  <a:off x="190500" y="609600"/>
                  <a:ext cx="0" cy="1400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Прямая со стрелкой 90"/>
                <p:cNvCxnSpPr/>
                <p:nvPr/>
              </p:nvCxnSpPr>
              <p:spPr>
                <a:xfrm>
                  <a:off x="200025" y="609600"/>
                  <a:ext cx="1428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Прямая соединительная линия 91"/>
                <p:cNvCxnSpPr/>
                <p:nvPr/>
              </p:nvCxnSpPr>
              <p:spPr>
                <a:xfrm flipV="1">
                  <a:off x="714375" y="1552575"/>
                  <a:ext cx="0"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93" name="Прямоугольник 92"/>
                <p:cNvSpPr/>
                <p:nvPr/>
              </p:nvSpPr>
              <p:spPr>
                <a:xfrm>
                  <a:off x="104775" y="2057400"/>
                  <a:ext cx="800100" cy="390525"/>
                </a:xfrm>
                <a:prstGeom prst="rect">
                  <a:avLst/>
                </a:prstGeom>
                <a:noFill/>
                <a:ln>
                  <a:noFill/>
                </a:ln>
              </p:spPr>
              <p:style>
                <a:lnRef idx="0">
                  <a:scrgbClr r="0" g="0" b="0"/>
                </a:lnRef>
                <a:fillRef idx="0">
                  <a:scrgbClr r="0" g="0" b="0"/>
                </a:fillRef>
                <a:effectRef idx="0">
                  <a:scrgbClr r="0" g="0" b="0"/>
                </a:effectRef>
                <a:fontRef idx="minor">
                  <a:schemeClr val="accen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200" dirty="0" smtClean="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rPr>
                    <a:t>Аҳамият </a:t>
                  </a:r>
                  <a:r>
                    <a:rPr lang="tg-Cyrl-TJ" sz="1200" dirty="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rPr>
                    <a:t>(</a:t>
                  </a:r>
                  <a:r>
                    <a:rPr lang="en-US" sz="1200" dirty="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rPr>
                    <a:t>Relevance)</a:t>
                  </a:r>
                  <a:endParaRPr lang="ru-RU" sz="1200" dirty="0">
                    <a:solidFill>
                      <a:srgbClr val="002060"/>
                    </a:solidFill>
                    <a:effectLst/>
                    <a:ea typeface="Calibri" panose="020F0502020204030204" pitchFamily="34" charset="0"/>
                    <a:cs typeface="Times New Roman" panose="02020603050405020304" pitchFamily="18" charset="0"/>
                  </a:endParaRPr>
                </a:p>
              </p:txBody>
            </p:sp>
            <p:cxnSp>
              <p:nvCxnSpPr>
                <p:cNvPr id="94" name="Прямая соединительная линия 93"/>
                <p:cNvCxnSpPr/>
                <p:nvPr/>
              </p:nvCxnSpPr>
              <p:spPr>
                <a:xfrm>
                  <a:off x="990600" y="1552575"/>
                  <a:ext cx="0"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Прямая соединительная линия 94"/>
                <p:cNvCxnSpPr/>
                <p:nvPr/>
              </p:nvCxnSpPr>
              <p:spPr>
                <a:xfrm>
                  <a:off x="990600" y="2390775"/>
                  <a:ext cx="457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Прямая соединительная линия 95"/>
                <p:cNvCxnSpPr/>
                <p:nvPr/>
              </p:nvCxnSpPr>
              <p:spPr>
                <a:xfrm flipV="1">
                  <a:off x="5562600" y="228600"/>
                  <a:ext cx="0" cy="2162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Прямая со стрелкой 96"/>
                <p:cNvCxnSpPr/>
                <p:nvPr/>
              </p:nvCxnSpPr>
              <p:spPr>
                <a:xfrm flipH="1">
                  <a:off x="5000625" y="0"/>
                  <a:ext cx="8667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Прямая со стрелкой 97"/>
                <p:cNvCxnSpPr/>
                <p:nvPr/>
              </p:nvCxnSpPr>
              <p:spPr>
                <a:xfrm flipH="1">
                  <a:off x="5000625" y="228600"/>
                  <a:ext cx="5619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9" name="Прямая со стрелкой 98"/>
                <p:cNvCxnSpPr/>
                <p:nvPr/>
              </p:nvCxnSpPr>
              <p:spPr>
                <a:xfrm flipH="1">
                  <a:off x="5000625" y="571500"/>
                  <a:ext cx="5619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0" name="Прямая соединительная линия 99"/>
                <p:cNvCxnSpPr/>
                <p:nvPr/>
              </p:nvCxnSpPr>
              <p:spPr>
                <a:xfrm>
                  <a:off x="2000250" y="1876425"/>
                  <a:ext cx="3324225" cy="190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Прямая соединительная линия 100"/>
                <p:cNvCxnSpPr/>
                <p:nvPr/>
              </p:nvCxnSpPr>
              <p:spPr>
                <a:xfrm>
                  <a:off x="5314950" y="847725"/>
                  <a:ext cx="9525" cy="10477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Прямая со стрелкой 101"/>
                <p:cNvCxnSpPr/>
                <p:nvPr/>
              </p:nvCxnSpPr>
              <p:spPr>
                <a:xfrm flipH="1">
                  <a:off x="5000625" y="847725"/>
                  <a:ext cx="3238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3" name="Прямая со стрелкой 102"/>
                <p:cNvCxnSpPr/>
                <p:nvPr/>
              </p:nvCxnSpPr>
              <p:spPr>
                <a:xfrm flipH="1">
                  <a:off x="5000625" y="1304925"/>
                  <a:ext cx="314325" cy="95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4" name="Прямая со стрелкой 103"/>
                <p:cNvCxnSpPr/>
                <p:nvPr/>
              </p:nvCxnSpPr>
              <p:spPr>
                <a:xfrm flipV="1">
                  <a:off x="2000250" y="1552575"/>
                  <a:ext cx="0" cy="3238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5" name="Прямая со стрелкой 104"/>
                <p:cNvCxnSpPr/>
                <p:nvPr/>
              </p:nvCxnSpPr>
              <p:spPr>
                <a:xfrm>
                  <a:off x="1257300" y="1304925"/>
                  <a:ext cx="3524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6" name="Прямая со стрелкой 105"/>
                <p:cNvCxnSpPr/>
                <p:nvPr/>
              </p:nvCxnSpPr>
              <p:spPr>
                <a:xfrm>
                  <a:off x="2419350" y="1304925"/>
                  <a:ext cx="304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7" name="Прямая со стрелкой 106"/>
                <p:cNvCxnSpPr/>
                <p:nvPr/>
              </p:nvCxnSpPr>
              <p:spPr>
                <a:xfrm>
                  <a:off x="3609975" y="1304925"/>
                  <a:ext cx="2667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8" name="Прямая со стрелкой 107"/>
                <p:cNvCxnSpPr/>
                <p:nvPr/>
              </p:nvCxnSpPr>
              <p:spPr>
                <a:xfrm flipV="1">
                  <a:off x="4419600" y="923925"/>
                  <a:ext cx="0" cy="133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 name="Прямая со стрелкой 108"/>
                <p:cNvCxnSpPr/>
                <p:nvPr/>
              </p:nvCxnSpPr>
              <p:spPr>
                <a:xfrm flipV="1">
                  <a:off x="4467225" y="304800"/>
                  <a:ext cx="0" cy="114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0" name="Прямая со стрелкой 109"/>
                <p:cNvCxnSpPr/>
                <p:nvPr/>
              </p:nvCxnSpPr>
              <p:spPr>
                <a:xfrm>
                  <a:off x="714375" y="742950"/>
                  <a:ext cx="0" cy="295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464513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170113" y="44451"/>
            <a:ext cx="7239000" cy="1008063"/>
          </a:xfrm>
        </p:spPr>
        <p:txBody>
          <a:bodyPr/>
          <a:lstStyle/>
          <a:p>
            <a:pPr eaLnBrk="1" hangingPunct="1"/>
            <a:r>
              <a:rPr lang="ru-RU" altLang="ru-RU" sz="3200" dirty="0" err="1"/>
              <a:t>Индикаторхо</a:t>
            </a:r>
            <a:r>
              <a:rPr lang="ru-RU" altLang="ru-RU" sz="3200" dirty="0"/>
              <a:t>…</a:t>
            </a:r>
          </a:p>
        </p:txBody>
      </p:sp>
      <p:sp>
        <p:nvSpPr>
          <p:cNvPr id="7" name="Rectangle 6"/>
          <p:cNvSpPr/>
          <p:nvPr/>
        </p:nvSpPr>
        <p:spPr>
          <a:xfrm>
            <a:off x="2927351" y="2492375"/>
            <a:ext cx="7345363" cy="460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9" name="Straight Connector 8"/>
          <p:cNvCxnSpPr/>
          <p:nvPr/>
        </p:nvCxnSpPr>
        <p:spPr>
          <a:xfrm>
            <a:off x="2279651" y="1052513"/>
            <a:ext cx="7129463"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bwMode="auto">
          <a:xfrm>
            <a:off x="1865313" y="1514885"/>
            <a:ext cx="7848600" cy="3470069"/>
          </a:xfrm>
          <a:prstGeom prst="rect">
            <a:avLst/>
          </a:prstGeom>
          <a:noFill/>
          <a:ln w="9525">
            <a:noFill/>
            <a:miter lim="800000"/>
            <a:headEnd/>
            <a:tailEnd/>
          </a:ln>
          <a:effectLst/>
        </p:spPr>
        <p:txBody>
          <a:bodyPr/>
          <a:lstStyle/>
          <a:p>
            <a:pPr algn="just">
              <a:defRPr/>
            </a:pPr>
            <a:endParaRPr lang="ru-RU" sz="2400" dirty="0">
              <a:latin typeface="Times New Roman Tj" panose="02020603050405020304" pitchFamily="18" charset="-52"/>
            </a:endParaRPr>
          </a:p>
          <a:p>
            <a:pPr algn="just">
              <a:defRPr/>
            </a:pPr>
            <a:r>
              <a:rPr lang="ru-RU" sz="2400" b="1" kern="0" dirty="0" err="1" smtClean="0">
                <a:solidFill>
                  <a:schemeClr val="tx2"/>
                </a:solidFill>
                <a:latin typeface="Times New Roman Tj" panose="02020603050405020304" pitchFamily="18" charset="-52"/>
                <a:ea typeface="+mj-ea"/>
                <a:cs typeface="Tahoma" pitchFamily="34" charset="0"/>
              </a:rPr>
              <a:t>Индикаторхо</a:t>
            </a:r>
            <a:r>
              <a:rPr lang="ru-RU" sz="2400" kern="0" dirty="0" smtClean="0">
                <a:solidFill>
                  <a:schemeClr val="tx2"/>
                </a:solidFill>
                <a:latin typeface="Times New Roman Tj" panose="02020603050405020304" pitchFamily="18" charset="-52"/>
                <a:ea typeface="+mj-ea"/>
                <a:cs typeface="Tahoma" pitchFamily="34" charset="0"/>
              </a:rPr>
              <a:t> </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вохидхои</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ченаке</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мебошанд</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ки</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онхоро</a:t>
            </a:r>
            <a:r>
              <a:rPr lang="ru-RU" sz="2400" kern="0" dirty="0">
                <a:solidFill>
                  <a:schemeClr val="tx2"/>
                </a:solidFill>
                <a:latin typeface="Times New Roman Tj" panose="02020603050405020304" pitchFamily="18" charset="-52"/>
                <a:ea typeface="+mj-ea"/>
                <a:cs typeface="Tahoma" pitchFamily="34" charset="0"/>
              </a:rPr>
              <a:t> ба таври </a:t>
            </a:r>
            <a:r>
              <a:rPr lang="ru-RU" sz="2400" kern="0" dirty="0" err="1">
                <a:solidFill>
                  <a:schemeClr val="tx2"/>
                </a:solidFill>
                <a:latin typeface="Times New Roman Tj" panose="02020603050405020304" pitchFamily="18" charset="-52"/>
                <a:ea typeface="+mj-ea"/>
                <a:cs typeface="Tahoma" pitchFamily="34" charset="0"/>
              </a:rPr>
              <a:t>мукаррари</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санчидан</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мумкин</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аст</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ва</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онхо</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барои</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баходихи</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ва</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ченкунии</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комёбию</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муваффакиятхо</a:t>
            </a:r>
            <a:r>
              <a:rPr lang="ru-RU" sz="2400" kern="0" dirty="0">
                <a:solidFill>
                  <a:schemeClr val="tx2"/>
                </a:solidFill>
                <a:latin typeface="Times New Roman Tj" panose="02020603050405020304" pitchFamily="18" charset="-52"/>
                <a:ea typeface="+mj-ea"/>
                <a:cs typeface="Tahoma" pitchFamily="34" charset="0"/>
              </a:rPr>
              <a:t> – ё </a:t>
            </a:r>
            <a:r>
              <a:rPr lang="ru-RU" sz="2400" kern="0" dirty="0" err="1">
                <a:solidFill>
                  <a:schemeClr val="tx2"/>
                </a:solidFill>
                <a:latin typeface="Times New Roman Tj" panose="02020603050405020304" pitchFamily="18" charset="-52"/>
                <a:ea typeface="+mj-ea"/>
                <a:cs typeface="Tahoma" pitchFamily="34" charset="0"/>
              </a:rPr>
              <a:t>кафомонию</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камбудихои</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чойдоштае</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ки</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барои</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ноил</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шудан</a:t>
            </a:r>
            <a:r>
              <a:rPr lang="ru-RU" sz="2400" kern="0" dirty="0">
                <a:solidFill>
                  <a:schemeClr val="tx2"/>
                </a:solidFill>
                <a:latin typeface="Times New Roman Tj" panose="02020603050405020304" pitchFamily="18" charset="-52"/>
                <a:ea typeface="+mj-ea"/>
                <a:cs typeface="Tahoma" pitchFamily="34" charset="0"/>
              </a:rPr>
              <a:t> ба </a:t>
            </a:r>
            <a:r>
              <a:rPr lang="ru-RU" sz="2400" kern="0" dirty="0" err="1">
                <a:solidFill>
                  <a:schemeClr val="tx2"/>
                </a:solidFill>
                <a:latin typeface="Times New Roman Tj" panose="02020603050405020304" pitchFamily="18" charset="-52"/>
                <a:ea typeface="+mj-ea"/>
                <a:cs typeface="Tahoma" pitchFamily="34" charset="0"/>
              </a:rPr>
              <a:t>натичахои</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мусби</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зарур</a:t>
            </a:r>
            <a:r>
              <a:rPr lang="ru-RU" sz="2400" kern="0" dirty="0">
                <a:solidFill>
                  <a:schemeClr val="tx2"/>
                </a:solidFill>
                <a:latin typeface="Times New Roman Tj" panose="02020603050405020304" pitchFamily="18" charset="-52"/>
                <a:ea typeface="+mj-ea"/>
                <a:cs typeface="Tahoma" pitchFamily="34" charset="0"/>
              </a:rPr>
              <a:t> </a:t>
            </a:r>
            <a:r>
              <a:rPr lang="ru-RU" sz="2400" kern="0" dirty="0" err="1">
                <a:solidFill>
                  <a:schemeClr val="tx2"/>
                </a:solidFill>
                <a:latin typeface="Times New Roman Tj" panose="02020603050405020304" pitchFamily="18" charset="-52"/>
                <a:ea typeface="+mj-ea"/>
                <a:cs typeface="Tahoma" pitchFamily="34" charset="0"/>
              </a:rPr>
              <a:t>мебошанд</a:t>
            </a:r>
            <a:r>
              <a:rPr lang="ru-RU" sz="2400" kern="0" dirty="0">
                <a:solidFill>
                  <a:schemeClr val="tx2"/>
                </a:solidFill>
                <a:latin typeface="Times New Roman Tj" panose="02020603050405020304" pitchFamily="18" charset="-52"/>
                <a:ea typeface="+mj-ea"/>
                <a:cs typeface="Tahoma" pitchFamily="34" charset="0"/>
              </a:rPr>
              <a:t>. </a:t>
            </a:r>
            <a:endParaRPr lang="ru-RU" sz="2400" kern="0" dirty="0" smtClean="0">
              <a:solidFill>
                <a:schemeClr val="tx2"/>
              </a:solidFill>
              <a:latin typeface="Times New Roman Tj" panose="02020603050405020304" pitchFamily="18" charset="-52"/>
              <a:ea typeface="+mj-ea"/>
              <a:cs typeface="Tahoma" pitchFamily="34" charset="0"/>
            </a:endParaRPr>
          </a:p>
          <a:p>
            <a:pPr algn="just">
              <a:defRPr/>
            </a:pPr>
            <a:endParaRPr lang="ru-RU" sz="2400" b="1" kern="0" dirty="0">
              <a:solidFill>
                <a:schemeClr val="tx2"/>
              </a:solidFill>
              <a:latin typeface="Times New Roman Tj" panose="02020603050405020304" pitchFamily="18" charset="-52"/>
              <a:ea typeface="+mj-ea"/>
              <a:cs typeface="Tahoma" pitchFamily="34" charset="0"/>
            </a:endParaRPr>
          </a:p>
          <a:p>
            <a:pPr algn="just">
              <a:defRPr/>
            </a:pPr>
            <a:r>
              <a:rPr lang="tg-Cyrl-TJ" sz="2400" b="1" dirty="0" smtClean="0">
                <a:latin typeface="Times New Roman Tj" panose="02020603050405020304" pitchFamily="18" charset="-52"/>
              </a:rPr>
              <a:t>Индикаторњо</a:t>
            </a:r>
            <a:r>
              <a:rPr lang="tg-Cyrl-TJ" sz="2400" dirty="0" smtClean="0">
                <a:latin typeface="Times New Roman Tj" panose="02020603050405020304" pitchFamily="18" charset="-52"/>
              </a:rPr>
              <a:t> </a:t>
            </a:r>
            <a:r>
              <a:rPr lang="tg-Cyrl-TJ" sz="2400" dirty="0">
                <a:latin typeface="Times New Roman Tj" panose="02020603050405020304" pitchFamily="18" charset="-52"/>
              </a:rPr>
              <a:t>– маљмўи маълумоти оморї, ки барои арзёбї намудан дар равандњои таѓйирёбии њолати иљтимоию иќтисодї истифода мешаванд. </a:t>
            </a:r>
          </a:p>
          <a:p>
            <a:pPr algn="just">
              <a:defRPr/>
            </a:pPr>
            <a:endParaRPr lang="ru-RU" sz="2400" kern="0" dirty="0">
              <a:solidFill>
                <a:schemeClr val="tx2"/>
              </a:solidFill>
              <a:latin typeface="Times New Roman Tj" panose="02020603050405020304" pitchFamily="18" charset="-52"/>
              <a:ea typeface="+mj-ea"/>
              <a:cs typeface="Tahoma" pitchFamily="34" charset="0"/>
            </a:endParaRPr>
          </a:p>
          <a:p>
            <a:pPr algn="just">
              <a:defRPr/>
            </a:pPr>
            <a:endParaRPr lang="ru-RU" sz="2400" kern="0" dirty="0">
              <a:solidFill>
                <a:schemeClr val="tx2"/>
              </a:solidFill>
              <a:latin typeface="Times New Roman Tj" panose="02020603050405020304" pitchFamily="18" charset="-52"/>
              <a:ea typeface="+mj-ea"/>
              <a:cs typeface="Tahoma" pitchFamily="34" charset="0"/>
            </a:endParaRPr>
          </a:p>
          <a:p>
            <a:pPr algn="just">
              <a:defRPr/>
            </a:pPr>
            <a:r>
              <a:rPr lang="ru-RU" sz="2400" kern="0" dirty="0">
                <a:solidFill>
                  <a:schemeClr val="tx2"/>
                </a:solidFill>
                <a:latin typeface="Times New Roman Tj" panose="02020603050405020304" pitchFamily="18" charset="-52"/>
                <a:ea typeface="+mj-ea"/>
                <a:cs typeface="Tahoma" pitchFamily="34" charset="0"/>
              </a:rPr>
              <a:t/>
            </a:r>
            <a:br>
              <a:rPr lang="ru-RU" sz="2400" kern="0" dirty="0">
                <a:solidFill>
                  <a:schemeClr val="tx2"/>
                </a:solidFill>
                <a:latin typeface="Times New Roman Tj" panose="02020603050405020304" pitchFamily="18" charset="-52"/>
                <a:ea typeface="+mj-ea"/>
                <a:cs typeface="Tahoma" pitchFamily="34" charset="0"/>
              </a:rPr>
            </a:br>
            <a:endParaRPr lang="ru-RU" sz="2400" kern="0" dirty="0">
              <a:solidFill>
                <a:schemeClr val="tx2"/>
              </a:solidFill>
              <a:latin typeface="Times New Roman Tj" panose="02020603050405020304" pitchFamily="18" charset="-52"/>
              <a:ea typeface="+mj-ea"/>
              <a:cs typeface="Tahoma" pitchFamily="34" charset="0"/>
            </a:endParaRPr>
          </a:p>
        </p:txBody>
      </p:sp>
    </p:spTree>
    <p:extLst>
      <p:ext uri="{BB962C8B-B14F-4D97-AF65-F5344CB8AC3E}">
        <p14:creationId xmlns:p14="http://schemas.microsoft.com/office/powerpoint/2010/main" val="1498795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additive="base">
                                        <p:cTn id="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anim calcmode="lin" valueType="num">
                                      <p:cBhvr additive="base">
                                        <p:cTn id="13"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anim calcmode="lin" valueType="num">
                                      <p:cBhvr additive="base">
                                        <p:cTn id="19"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2170113" y="44451"/>
            <a:ext cx="7239000" cy="1008063"/>
          </a:xfrm>
        </p:spPr>
        <p:txBody>
          <a:bodyPr/>
          <a:lstStyle/>
          <a:p>
            <a:pPr eaLnBrk="1" hangingPunct="1"/>
            <a:r>
              <a:rPr lang="ru-RU" altLang="ru-RU" sz="3200" dirty="0" err="1"/>
              <a:t>Мохияти</a:t>
            </a:r>
            <a:r>
              <a:rPr lang="ru-RU" altLang="ru-RU" sz="3200" dirty="0"/>
              <a:t> </a:t>
            </a:r>
            <a:r>
              <a:rPr lang="ru-RU" altLang="ru-RU" sz="3200" dirty="0" err="1"/>
              <a:t>индикаторхо</a:t>
            </a:r>
            <a:endParaRPr lang="ru-RU" altLang="ru-RU" sz="3200" dirty="0"/>
          </a:p>
        </p:txBody>
      </p:sp>
      <p:sp>
        <p:nvSpPr>
          <p:cNvPr id="7" name="Rectangle 6"/>
          <p:cNvSpPr/>
          <p:nvPr/>
        </p:nvSpPr>
        <p:spPr>
          <a:xfrm>
            <a:off x="2927351" y="2492375"/>
            <a:ext cx="7345363" cy="460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9" name="Straight Connector 8"/>
          <p:cNvCxnSpPr/>
          <p:nvPr/>
        </p:nvCxnSpPr>
        <p:spPr>
          <a:xfrm>
            <a:off x="2279651" y="1052513"/>
            <a:ext cx="7129463"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bwMode="auto">
          <a:xfrm>
            <a:off x="2566988" y="1268414"/>
            <a:ext cx="7848600" cy="4752975"/>
          </a:xfrm>
          <a:prstGeom prst="rect">
            <a:avLst/>
          </a:prstGeom>
          <a:noFill/>
          <a:ln w="9525">
            <a:noFill/>
            <a:miter lim="800000"/>
            <a:headEnd/>
            <a:tailEnd/>
          </a:ln>
          <a:effectLst/>
        </p:spPr>
        <p:txBody>
          <a:bodyPr/>
          <a:lstStyle/>
          <a:p>
            <a:pPr marL="361950" indent="-361950">
              <a:spcBef>
                <a:spcPts val="1200"/>
              </a:spcBef>
              <a:spcAft>
                <a:spcPts val="600"/>
              </a:spcAft>
              <a:buFont typeface="Wingdings" pitchFamily="2" charset="2"/>
              <a:buChar char="Ø"/>
              <a:defRPr/>
            </a:pPr>
            <a:r>
              <a:rPr lang="ru-RU" kern="0" dirty="0" err="1">
                <a:solidFill>
                  <a:schemeClr val="tx2"/>
                </a:solidFill>
                <a:latin typeface="Tahoma" pitchFamily="34" charset="0"/>
                <a:ea typeface="+mj-ea"/>
                <a:cs typeface="Tahoma" pitchFamily="34" charset="0"/>
              </a:rPr>
              <a:t>Самараноки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ва</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муваффакияти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лоихахо</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ва</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барномахо</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бо</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ёрии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индикаторхо</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чен</a:t>
            </a:r>
            <a:r>
              <a:rPr lang="ru-RU" kern="0" dirty="0">
                <a:solidFill>
                  <a:schemeClr val="tx2"/>
                </a:solidFill>
                <a:latin typeface="Tahoma" pitchFamily="34" charset="0"/>
                <a:ea typeface="+mj-ea"/>
                <a:cs typeface="Tahoma" pitchFamily="34" charset="0"/>
              </a:rPr>
              <a:t> карда </a:t>
            </a:r>
            <a:r>
              <a:rPr lang="ru-RU" kern="0" dirty="0" err="1">
                <a:solidFill>
                  <a:schemeClr val="tx2"/>
                </a:solidFill>
                <a:latin typeface="Tahoma" pitchFamily="34" charset="0"/>
                <a:ea typeface="+mj-ea"/>
                <a:cs typeface="Tahoma" pitchFamily="34" charset="0"/>
              </a:rPr>
              <a:t>мешаванд</a:t>
            </a:r>
            <a:r>
              <a:rPr lang="ru-RU" kern="0" dirty="0">
                <a:solidFill>
                  <a:schemeClr val="tx2"/>
                </a:solidFill>
                <a:latin typeface="Tahoma" pitchFamily="34" charset="0"/>
                <a:ea typeface="+mj-ea"/>
                <a:cs typeface="Tahoma" pitchFamily="34" charset="0"/>
              </a:rPr>
              <a:t>.</a:t>
            </a:r>
          </a:p>
          <a:p>
            <a:pPr marL="361950" indent="-361950">
              <a:spcBef>
                <a:spcPts val="1200"/>
              </a:spcBef>
              <a:spcAft>
                <a:spcPts val="600"/>
              </a:spcAft>
              <a:buFont typeface="Wingdings" pitchFamily="2" charset="2"/>
              <a:buChar char="Ø"/>
              <a:defRPr/>
            </a:pPr>
            <a:r>
              <a:rPr lang="ru-RU" kern="0" dirty="0" err="1">
                <a:solidFill>
                  <a:schemeClr val="tx2"/>
                </a:solidFill>
                <a:latin typeface="Tahoma" pitchFamily="34" charset="0"/>
                <a:ea typeface="+mj-ea"/>
                <a:cs typeface="Tahoma" pitchFamily="34" charset="0"/>
              </a:rPr>
              <a:t>Макоми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натичаи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пешбинишударо</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муайян</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менамоянд</a:t>
            </a:r>
            <a:r>
              <a:rPr lang="ru-RU" kern="0" dirty="0">
                <a:solidFill>
                  <a:schemeClr val="tx2"/>
                </a:solidFill>
                <a:latin typeface="Tahoma" pitchFamily="34" charset="0"/>
                <a:ea typeface="+mj-ea"/>
                <a:cs typeface="Tahoma" pitchFamily="34" charset="0"/>
              </a:rPr>
              <a:t>. </a:t>
            </a:r>
          </a:p>
          <a:p>
            <a:pPr marL="361950" indent="-361950">
              <a:spcBef>
                <a:spcPts val="1200"/>
              </a:spcBef>
              <a:spcAft>
                <a:spcPts val="600"/>
              </a:spcAft>
              <a:buFont typeface="Wingdings" pitchFamily="2" charset="2"/>
              <a:buChar char="Ø"/>
              <a:defRPr/>
            </a:pPr>
            <a:r>
              <a:rPr lang="ru-RU" kern="0" dirty="0">
                <a:solidFill>
                  <a:schemeClr val="tx2"/>
                </a:solidFill>
                <a:latin typeface="Tahoma" pitchFamily="34" charset="0"/>
                <a:ea typeface="+mj-ea"/>
                <a:cs typeface="Tahoma" pitchFamily="34" charset="0"/>
              </a:rPr>
              <a:t>Моро </a:t>
            </a:r>
            <a:r>
              <a:rPr lang="ru-RU" kern="0" dirty="0" err="1">
                <a:solidFill>
                  <a:schemeClr val="tx2"/>
                </a:solidFill>
                <a:latin typeface="Tahoma" pitchFamily="34" charset="0"/>
                <a:ea typeface="+mj-ea"/>
                <a:cs typeface="Tahoma" pitchFamily="34" charset="0"/>
              </a:rPr>
              <a:t>водор</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менамояд</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ки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муайян</a:t>
            </a:r>
            <a:r>
              <a:rPr lang="ru-RU" kern="0" dirty="0">
                <a:solidFill>
                  <a:schemeClr val="tx2"/>
                </a:solidFill>
                <a:latin typeface="Tahoma" pitchFamily="34" charset="0"/>
                <a:ea typeface="+mj-ea"/>
                <a:cs typeface="Tahoma" pitchFamily="34" charset="0"/>
              </a:rPr>
              <a:t> намоем, </a:t>
            </a:r>
            <a:r>
              <a:rPr lang="ru-RU" kern="0" dirty="0" err="1">
                <a:solidFill>
                  <a:schemeClr val="tx2"/>
                </a:solidFill>
                <a:latin typeface="Tahoma" pitchFamily="34" charset="0"/>
                <a:ea typeface="+mj-ea"/>
                <a:cs typeface="Tahoma" pitchFamily="34" charset="0"/>
              </a:rPr>
              <a:t>ки</a:t>
            </a:r>
            <a:r>
              <a:rPr lang="ru-RU" kern="0" dirty="0">
                <a:solidFill>
                  <a:schemeClr val="tx2"/>
                </a:solidFill>
                <a:latin typeface="Tahoma" pitchFamily="34" charset="0"/>
                <a:ea typeface="+mj-ea"/>
                <a:cs typeface="Tahoma" pitchFamily="34" charset="0"/>
              </a:rPr>
              <a:t> мо дар </a:t>
            </a:r>
            <a:r>
              <a:rPr lang="ru-RU" kern="0" dirty="0" err="1">
                <a:solidFill>
                  <a:schemeClr val="tx2"/>
                </a:solidFill>
                <a:latin typeface="Tahoma" pitchFamily="34" charset="0"/>
                <a:ea typeface="+mj-ea"/>
                <a:cs typeface="Tahoma" pitchFamily="34" charset="0"/>
              </a:rPr>
              <a:t>зери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мафхуми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вазифахои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гузошташуда</a:t>
            </a:r>
            <a:r>
              <a:rPr lang="ru-RU" kern="0" dirty="0">
                <a:solidFill>
                  <a:schemeClr val="tx2"/>
                </a:solidFill>
                <a:latin typeface="Tahoma" pitchFamily="34" charset="0"/>
                <a:ea typeface="+mj-ea"/>
                <a:cs typeface="Tahoma" pitchFamily="34" charset="0"/>
              </a:rPr>
              <a:t>/</a:t>
            </a:r>
            <a:r>
              <a:rPr lang="ru-RU" kern="0" dirty="0" err="1">
                <a:solidFill>
                  <a:schemeClr val="tx2"/>
                </a:solidFill>
                <a:latin typeface="Tahoma" pitchFamily="34" charset="0"/>
                <a:ea typeface="+mj-ea"/>
                <a:cs typeface="Tahoma" pitchFamily="34" charset="0"/>
              </a:rPr>
              <a:t>натичахои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интизорбуда</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чиро</a:t>
            </a:r>
            <a:r>
              <a:rPr lang="ru-RU" kern="0" dirty="0">
                <a:solidFill>
                  <a:schemeClr val="tx2"/>
                </a:solidFill>
                <a:latin typeface="Tahoma" pitchFamily="34" charset="0"/>
                <a:ea typeface="+mj-ea"/>
                <a:cs typeface="Tahoma" pitchFamily="34" charset="0"/>
              </a:rPr>
              <a:t> дар </a:t>
            </a:r>
            <a:r>
              <a:rPr lang="ru-RU" kern="0" dirty="0" err="1">
                <a:solidFill>
                  <a:schemeClr val="tx2"/>
                </a:solidFill>
                <a:latin typeface="Tahoma" pitchFamily="34" charset="0"/>
                <a:ea typeface="+mj-ea"/>
                <a:cs typeface="Tahoma" pitchFamily="34" charset="0"/>
              </a:rPr>
              <a:t>назар</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дорем</a:t>
            </a:r>
            <a:r>
              <a:rPr lang="ru-RU" kern="0" dirty="0">
                <a:solidFill>
                  <a:schemeClr val="tx2"/>
                </a:solidFill>
                <a:latin typeface="Tahoma" pitchFamily="34" charset="0"/>
                <a:ea typeface="+mj-ea"/>
                <a:cs typeface="Tahoma" pitchFamily="34" charset="0"/>
              </a:rPr>
              <a:t>. </a:t>
            </a:r>
          </a:p>
          <a:p>
            <a:pPr marL="361950" indent="-361950">
              <a:spcBef>
                <a:spcPts val="1200"/>
              </a:spcBef>
              <a:spcAft>
                <a:spcPts val="600"/>
              </a:spcAft>
              <a:buFont typeface="Wingdings" pitchFamily="2" charset="2"/>
              <a:buChar char="Ø"/>
              <a:defRPr/>
            </a:pPr>
            <a:r>
              <a:rPr lang="ru-RU" kern="0" dirty="0" err="1">
                <a:solidFill>
                  <a:schemeClr val="tx2"/>
                </a:solidFill>
                <a:latin typeface="Tahoma" pitchFamily="34" charset="0"/>
                <a:ea typeface="+mj-ea"/>
                <a:cs typeface="Tahoma" pitchFamily="34" charset="0"/>
              </a:rPr>
              <a:t>Базаи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ченшавандаро</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барои</a:t>
            </a:r>
            <a:r>
              <a:rPr lang="ru-RU" kern="0" dirty="0">
                <a:solidFill>
                  <a:schemeClr val="tx2"/>
                </a:solidFill>
                <a:latin typeface="Tahoma" pitchFamily="34" charset="0"/>
                <a:ea typeface="+mj-ea"/>
                <a:cs typeface="Tahoma" pitchFamily="34" charset="0"/>
              </a:rPr>
              <a:t> М </a:t>
            </a:r>
            <a:r>
              <a:rPr lang="ru-RU" kern="0" dirty="0" err="1">
                <a:solidFill>
                  <a:schemeClr val="tx2"/>
                </a:solidFill>
                <a:latin typeface="Tahoma" pitchFamily="34" charset="0"/>
                <a:ea typeface="+mj-ea"/>
                <a:cs typeface="Tahoma" pitchFamily="34" charset="0"/>
              </a:rPr>
              <a:t>ва</a:t>
            </a:r>
            <a:r>
              <a:rPr lang="ru-RU" kern="0" dirty="0">
                <a:solidFill>
                  <a:schemeClr val="tx2"/>
                </a:solidFill>
                <a:latin typeface="Tahoma" pitchFamily="34" charset="0"/>
                <a:ea typeface="+mj-ea"/>
                <a:cs typeface="Tahoma" pitchFamily="34" charset="0"/>
              </a:rPr>
              <a:t> А </a:t>
            </a:r>
            <a:r>
              <a:rPr lang="ru-RU" kern="0" dirty="0" err="1">
                <a:solidFill>
                  <a:schemeClr val="tx2"/>
                </a:solidFill>
                <a:latin typeface="Tahoma" pitchFamily="34" charset="0"/>
                <a:ea typeface="+mj-ea"/>
                <a:cs typeface="Tahoma" pitchFamily="34" charset="0"/>
              </a:rPr>
              <a:t>ташкил</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менамоянд</a:t>
            </a:r>
            <a:r>
              <a:rPr lang="ru-RU" kern="0" dirty="0">
                <a:solidFill>
                  <a:schemeClr val="tx2"/>
                </a:solidFill>
                <a:latin typeface="Tahoma" pitchFamily="34" charset="0"/>
                <a:ea typeface="+mj-ea"/>
                <a:cs typeface="Tahoma" pitchFamily="34" charset="0"/>
              </a:rPr>
              <a:t>. </a:t>
            </a:r>
          </a:p>
          <a:p>
            <a:pPr marL="361950" indent="-361950">
              <a:spcBef>
                <a:spcPts val="1200"/>
              </a:spcBef>
              <a:spcAft>
                <a:spcPts val="600"/>
              </a:spcAft>
              <a:buFont typeface="Wingdings" pitchFamily="2" charset="2"/>
              <a:buChar char="Ø"/>
              <a:defRPr/>
            </a:pPr>
            <a:r>
              <a:rPr lang="ru-RU" kern="0" dirty="0" err="1">
                <a:solidFill>
                  <a:schemeClr val="tx2"/>
                </a:solidFill>
                <a:latin typeface="Tahoma" pitchFamily="34" charset="0"/>
                <a:ea typeface="+mj-ea"/>
                <a:cs typeface="Tahoma" pitchFamily="34" charset="0"/>
              </a:rPr>
              <a:t>Маълумоти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заруриро</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барои</a:t>
            </a:r>
            <a:r>
              <a:rPr lang="ru-RU" kern="0" dirty="0">
                <a:solidFill>
                  <a:schemeClr val="tx2"/>
                </a:solidFill>
                <a:latin typeface="Tahoma" pitchFamily="34" charset="0"/>
                <a:ea typeface="+mj-ea"/>
                <a:cs typeface="Tahoma" pitchFamily="34" charset="0"/>
              </a:rPr>
              <a:t> кабул </a:t>
            </a:r>
            <a:r>
              <a:rPr lang="ru-RU" kern="0" dirty="0" err="1">
                <a:solidFill>
                  <a:schemeClr val="tx2"/>
                </a:solidFill>
                <a:latin typeface="Tahoma" pitchFamily="34" charset="0"/>
                <a:ea typeface="+mj-ea"/>
                <a:cs typeface="Tahoma" pitchFamily="34" charset="0"/>
              </a:rPr>
              <a:t>намудани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карорхои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дурусти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дахлдор</a:t>
            </a:r>
            <a:r>
              <a:rPr lang="ru-RU" kern="0" dirty="0">
                <a:solidFill>
                  <a:schemeClr val="tx2"/>
                </a:solidFill>
                <a:latin typeface="Tahoma" pitchFamily="34" charset="0"/>
                <a:ea typeface="+mj-ea"/>
                <a:cs typeface="Tahoma" pitchFamily="34" charset="0"/>
              </a:rPr>
              <a:t> дар </a:t>
            </a:r>
            <a:r>
              <a:rPr lang="ru-RU" kern="0" dirty="0" err="1">
                <a:solidFill>
                  <a:schemeClr val="tx2"/>
                </a:solidFill>
                <a:latin typeface="Tahoma" pitchFamily="34" charset="0"/>
                <a:ea typeface="+mj-ea"/>
                <a:cs typeface="Tahoma" pitchFamily="34" charset="0"/>
              </a:rPr>
              <a:t>раванди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идоракунии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барнома</a:t>
            </a:r>
            <a:r>
              <a:rPr lang="ru-RU" kern="0" dirty="0">
                <a:solidFill>
                  <a:schemeClr val="tx2"/>
                </a:solidFill>
                <a:latin typeface="Tahoma" pitchFamily="34" charset="0"/>
                <a:ea typeface="+mj-ea"/>
                <a:cs typeface="Tahoma" pitchFamily="34" charset="0"/>
              </a:rPr>
              <a:t> ё </a:t>
            </a:r>
            <a:r>
              <a:rPr lang="ru-RU" kern="0" dirty="0" err="1">
                <a:solidFill>
                  <a:schemeClr val="tx2"/>
                </a:solidFill>
                <a:latin typeface="Tahoma" pitchFamily="34" charset="0"/>
                <a:ea typeface="+mj-ea"/>
                <a:cs typeface="Tahoma" pitchFamily="34" charset="0"/>
              </a:rPr>
              <a:t>лоиха</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пешниход</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менамоянд</a:t>
            </a:r>
            <a:r>
              <a:rPr lang="ru-RU" kern="0" dirty="0">
                <a:solidFill>
                  <a:schemeClr val="tx2"/>
                </a:solidFill>
                <a:latin typeface="Tahoma" pitchFamily="34" charset="0"/>
                <a:ea typeface="+mj-ea"/>
                <a:cs typeface="Tahoma" pitchFamily="34" charset="0"/>
              </a:rPr>
              <a:t>. </a:t>
            </a:r>
          </a:p>
          <a:p>
            <a:pPr marL="361950" indent="-361950">
              <a:spcBef>
                <a:spcPts val="1200"/>
              </a:spcBef>
              <a:spcAft>
                <a:spcPts val="600"/>
              </a:spcAft>
              <a:buFont typeface="Wingdings" pitchFamily="2" charset="2"/>
              <a:buChar char="Ø"/>
              <a:defRPr/>
            </a:pPr>
            <a:r>
              <a:rPr lang="ru-RU" kern="0" dirty="0" err="1">
                <a:solidFill>
                  <a:schemeClr val="tx2"/>
                </a:solidFill>
                <a:latin typeface="Tahoma" pitchFamily="34" charset="0"/>
                <a:ea typeface="+mj-ea"/>
                <a:cs typeface="Tahoma" pitchFamily="34" charset="0"/>
              </a:rPr>
              <a:t>Тартиби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пайдархамии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намудхои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фаъолиятхо</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натичахои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нихои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ва</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фосилави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ва</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натичахои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таъсиррасонро</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аник</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менамоянд</a:t>
            </a:r>
            <a:r>
              <a:rPr lang="ru-RU" kern="0" dirty="0">
                <a:solidFill>
                  <a:schemeClr val="tx2"/>
                </a:solidFill>
                <a:latin typeface="Tahoma" pitchFamily="34" charset="0"/>
                <a:ea typeface="+mj-ea"/>
                <a:cs typeface="Tahoma" pitchFamily="34" charset="0"/>
              </a:rPr>
              <a:t>. </a:t>
            </a:r>
          </a:p>
          <a:p>
            <a:pPr marL="361950" indent="-361950">
              <a:spcBef>
                <a:spcPts val="1200"/>
              </a:spcBef>
              <a:spcAft>
                <a:spcPts val="600"/>
              </a:spcAft>
              <a:buFont typeface="Wingdings" pitchFamily="2" charset="2"/>
              <a:buChar char="Ø"/>
              <a:defRPr/>
            </a:pPr>
            <a:r>
              <a:rPr lang="ru-RU" kern="0" dirty="0" err="1">
                <a:solidFill>
                  <a:schemeClr val="tx2"/>
                </a:solidFill>
                <a:latin typeface="Tahoma" pitchFamily="34" charset="0"/>
                <a:ea typeface="+mj-ea"/>
                <a:cs typeface="Tahoma" pitchFamily="34" charset="0"/>
              </a:rPr>
              <a:t>Фаъолитхои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конуниро</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ва</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хисоботдиханда</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будан</a:t>
            </a:r>
            <a:r>
              <a:rPr lang="ru-RU" kern="0" dirty="0">
                <a:solidFill>
                  <a:schemeClr val="tx2"/>
                </a:solidFill>
                <a:latin typeface="Tahoma" pitchFamily="34" charset="0"/>
                <a:ea typeface="+mj-ea"/>
                <a:cs typeface="Tahoma" pitchFamily="34" charset="0"/>
              </a:rPr>
              <a:t> ба </a:t>
            </a:r>
            <a:r>
              <a:rPr lang="ru-RU" kern="0" dirty="0" err="1">
                <a:solidFill>
                  <a:schemeClr val="tx2"/>
                </a:solidFill>
                <a:latin typeface="Tahoma" pitchFamily="34" charset="0"/>
                <a:ea typeface="+mj-ea"/>
                <a:cs typeface="Tahoma" pitchFamily="34" charset="0"/>
              </a:rPr>
              <a:t>хамаи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тарафхои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хавасмандро</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бо</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рохи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намоиш</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додани</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комёбихо</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таъмин</a:t>
            </a:r>
            <a:r>
              <a:rPr lang="ru-RU" kern="0" dirty="0">
                <a:solidFill>
                  <a:schemeClr val="tx2"/>
                </a:solidFill>
                <a:latin typeface="Tahoma" pitchFamily="34" charset="0"/>
                <a:ea typeface="+mj-ea"/>
                <a:cs typeface="Tahoma" pitchFamily="34" charset="0"/>
              </a:rPr>
              <a:t> </a:t>
            </a:r>
            <a:r>
              <a:rPr lang="ru-RU" kern="0" dirty="0" err="1">
                <a:solidFill>
                  <a:schemeClr val="tx2"/>
                </a:solidFill>
                <a:latin typeface="Tahoma" pitchFamily="34" charset="0"/>
                <a:ea typeface="+mj-ea"/>
                <a:cs typeface="Tahoma" pitchFamily="34" charset="0"/>
              </a:rPr>
              <a:t>менамоянд</a:t>
            </a:r>
            <a:r>
              <a:rPr lang="ru-RU" kern="0" dirty="0">
                <a:solidFill>
                  <a:schemeClr val="tx2"/>
                </a:solidFill>
                <a:latin typeface="Tahoma" pitchFamily="34" charset="0"/>
                <a:ea typeface="+mj-ea"/>
                <a:cs typeface="Tahoma" pitchFamily="34" charset="0"/>
              </a:rPr>
              <a:t>. </a:t>
            </a:r>
          </a:p>
        </p:txBody>
      </p:sp>
    </p:spTree>
    <p:extLst>
      <p:ext uri="{BB962C8B-B14F-4D97-AF65-F5344CB8AC3E}">
        <p14:creationId xmlns:p14="http://schemas.microsoft.com/office/powerpoint/2010/main" val="15618265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xEl>
                                              <p:pRg st="3" end="3"/>
                                            </p:txEl>
                                          </p:spTgt>
                                        </p:tgtEl>
                                        <p:attrNameLst>
                                          <p:attrName>style.visibility</p:attrName>
                                        </p:attrNameLst>
                                      </p:cBhvr>
                                      <p:to>
                                        <p:strVal val="visible"/>
                                      </p:to>
                                    </p:set>
                                    <p:anim calcmode="lin" valueType="num">
                                      <p:cBhvr additive="base">
                                        <p:cTn id="25"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xEl>
                                              <p:pRg st="4" end="4"/>
                                            </p:txEl>
                                          </p:spTgt>
                                        </p:tgtEl>
                                        <p:attrNameLst>
                                          <p:attrName>style.visibility</p:attrName>
                                        </p:attrNameLst>
                                      </p:cBhvr>
                                      <p:to>
                                        <p:strVal val="visible"/>
                                      </p:to>
                                    </p:set>
                                    <p:anim calcmode="lin" valueType="num">
                                      <p:cBhvr additive="base">
                                        <p:cTn id="31"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xEl>
                                              <p:pRg st="5" end="5"/>
                                            </p:txEl>
                                          </p:spTgt>
                                        </p:tgtEl>
                                        <p:attrNameLst>
                                          <p:attrName>style.visibility</p:attrName>
                                        </p:attrNameLst>
                                      </p:cBhvr>
                                      <p:to>
                                        <p:strVal val="visible"/>
                                      </p:to>
                                    </p:set>
                                    <p:anim calcmode="lin" valueType="num">
                                      <p:cBhvr additive="base">
                                        <p:cTn id="37"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xEl>
                                              <p:pRg st="6" end="6"/>
                                            </p:txEl>
                                          </p:spTgt>
                                        </p:tgtEl>
                                        <p:attrNameLst>
                                          <p:attrName>style.visibility</p:attrName>
                                        </p:attrNameLst>
                                      </p:cBhvr>
                                      <p:to>
                                        <p:strVal val="visible"/>
                                      </p:to>
                                    </p:set>
                                    <p:anim calcmode="lin" valueType="num">
                                      <p:cBhvr additive="base">
                                        <p:cTn id="43"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2170113" y="44451"/>
            <a:ext cx="7239000" cy="1008063"/>
          </a:xfrm>
        </p:spPr>
        <p:txBody>
          <a:bodyPr/>
          <a:lstStyle/>
          <a:p>
            <a:pPr eaLnBrk="1" hangingPunct="1"/>
            <a:r>
              <a:rPr lang="ru-RU" altLang="ru-RU" sz="3200" dirty="0" err="1"/>
              <a:t>Сатххои</a:t>
            </a:r>
            <a:r>
              <a:rPr lang="ru-RU" altLang="ru-RU" sz="3200" dirty="0"/>
              <a:t> </a:t>
            </a:r>
            <a:r>
              <a:rPr lang="ru-RU" altLang="ru-RU" sz="3200" dirty="0" err="1"/>
              <a:t>натичахо</a:t>
            </a:r>
            <a:r>
              <a:rPr lang="ru-RU" altLang="ru-RU" sz="3200" dirty="0"/>
              <a:t> </a:t>
            </a:r>
          </a:p>
        </p:txBody>
      </p:sp>
      <p:sp>
        <p:nvSpPr>
          <p:cNvPr id="7" name="Rectangle 6"/>
          <p:cNvSpPr/>
          <p:nvPr/>
        </p:nvSpPr>
        <p:spPr>
          <a:xfrm>
            <a:off x="2927351" y="2492375"/>
            <a:ext cx="7345363" cy="460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9" name="Straight Connector 8"/>
          <p:cNvCxnSpPr/>
          <p:nvPr/>
        </p:nvCxnSpPr>
        <p:spPr>
          <a:xfrm>
            <a:off x="2279651" y="1052513"/>
            <a:ext cx="7129463"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3216275" y="1916114"/>
            <a:ext cx="2159000" cy="936625"/>
          </a:xfrm>
          <a:prstGeom prst="roundRect">
            <a:avLst/>
          </a:prstGeom>
          <a:solidFill>
            <a:srgbClr val="C6E6A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dirty="0" err="1" smtClean="0">
                <a:solidFill>
                  <a:schemeClr val="tx1"/>
                </a:solidFill>
              </a:rPr>
              <a:t>Таъсир</a:t>
            </a:r>
            <a:endParaRPr lang="ru-RU" sz="1600" dirty="0">
              <a:solidFill>
                <a:schemeClr val="tx1"/>
              </a:solidFill>
            </a:endParaRPr>
          </a:p>
        </p:txBody>
      </p:sp>
      <p:sp>
        <p:nvSpPr>
          <p:cNvPr id="11" name="Rectangle 10"/>
          <p:cNvSpPr/>
          <p:nvPr/>
        </p:nvSpPr>
        <p:spPr>
          <a:xfrm>
            <a:off x="6527800" y="2133600"/>
            <a:ext cx="2736850" cy="503238"/>
          </a:xfrm>
          <a:prstGeom prst="rect">
            <a:avLst/>
          </a:prstGeom>
          <a:solidFill>
            <a:srgbClr val="FFC0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dirty="0" err="1">
                <a:solidFill>
                  <a:srgbClr val="FF0000"/>
                </a:solidFill>
              </a:rPr>
              <a:t>Индикаторхо</a:t>
            </a:r>
            <a:endParaRPr lang="ru-RU" sz="1600" dirty="0">
              <a:solidFill>
                <a:srgbClr val="FF0000"/>
              </a:solidFill>
            </a:endParaRPr>
          </a:p>
        </p:txBody>
      </p:sp>
      <p:sp>
        <p:nvSpPr>
          <p:cNvPr id="12" name="Right Arrow 11"/>
          <p:cNvSpPr/>
          <p:nvPr/>
        </p:nvSpPr>
        <p:spPr>
          <a:xfrm>
            <a:off x="5664201" y="2349500"/>
            <a:ext cx="576263" cy="71438"/>
          </a:xfrm>
          <a:prstGeom prst="rightArrow">
            <a:avLst/>
          </a:prstGeom>
          <a:solidFill>
            <a:srgbClr val="00B0F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3" name="Up Arrow 12"/>
          <p:cNvSpPr/>
          <p:nvPr/>
        </p:nvSpPr>
        <p:spPr>
          <a:xfrm>
            <a:off x="4151313" y="2997201"/>
            <a:ext cx="215900" cy="360363"/>
          </a:xfrm>
          <a:prstGeom prst="upArrow">
            <a:avLst/>
          </a:prstGeom>
          <a:solidFill>
            <a:srgbClr val="004A8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 name="Rounded Rectangle 13"/>
          <p:cNvSpPr/>
          <p:nvPr/>
        </p:nvSpPr>
        <p:spPr>
          <a:xfrm>
            <a:off x="3216275" y="3284539"/>
            <a:ext cx="2159000" cy="935037"/>
          </a:xfrm>
          <a:prstGeom prst="roundRect">
            <a:avLst/>
          </a:prstGeom>
          <a:solidFill>
            <a:srgbClr val="C6E6A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dirty="0" err="1" smtClean="0">
                <a:solidFill>
                  <a:schemeClr val="tx1"/>
                </a:solidFill>
              </a:rPr>
              <a:t>Натиҷаи</a:t>
            </a:r>
            <a:r>
              <a:rPr lang="ru-RU" sz="1600" dirty="0" smtClean="0">
                <a:solidFill>
                  <a:schemeClr val="tx1"/>
                </a:solidFill>
              </a:rPr>
              <a:t> </a:t>
            </a:r>
            <a:r>
              <a:rPr lang="ru-RU" sz="1600" dirty="0" err="1" smtClean="0">
                <a:solidFill>
                  <a:schemeClr val="tx1"/>
                </a:solidFill>
              </a:rPr>
              <a:t>ниҳоӣ</a:t>
            </a:r>
            <a:endParaRPr lang="ru-RU" sz="1600" dirty="0">
              <a:solidFill>
                <a:schemeClr val="tx1"/>
              </a:solidFill>
            </a:endParaRPr>
          </a:p>
        </p:txBody>
      </p:sp>
      <p:sp>
        <p:nvSpPr>
          <p:cNvPr id="15" name="Rounded Rectangle 14"/>
          <p:cNvSpPr/>
          <p:nvPr/>
        </p:nvSpPr>
        <p:spPr>
          <a:xfrm>
            <a:off x="3216275" y="4797425"/>
            <a:ext cx="2159000" cy="935038"/>
          </a:xfrm>
          <a:prstGeom prst="roundRect">
            <a:avLst/>
          </a:prstGeom>
          <a:solidFill>
            <a:srgbClr val="C6E6A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dirty="0" err="1" smtClean="0">
                <a:solidFill>
                  <a:schemeClr val="tx1"/>
                </a:solidFill>
              </a:rPr>
              <a:t>Натиҷаи</a:t>
            </a:r>
            <a:r>
              <a:rPr lang="ru-RU" sz="1600" dirty="0" smtClean="0">
                <a:solidFill>
                  <a:schemeClr val="tx1"/>
                </a:solidFill>
              </a:rPr>
              <a:t> </a:t>
            </a:r>
            <a:r>
              <a:rPr lang="ru-RU" sz="1600" dirty="0" err="1" smtClean="0">
                <a:solidFill>
                  <a:schemeClr val="tx1"/>
                </a:solidFill>
              </a:rPr>
              <a:t>боздеҳ</a:t>
            </a:r>
            <a:endParaRPr lang="ru-RU" sz="1600" dirty="0">
              <a:solidFill>
                <a:schemeClr val="tx1"/>
              </a:solidFill>
            </a:endParaRPr>
          </a:p>
        </p:txBody>
      </p:sp>
      <p:sp>
        <p:nvSpPr>
          <p:cNvPr id="16" name="Rectangle 15"/>
          <p:cNvSpPr/>
          <p:nvPr/>
        </p:nvSpPr>
        <p:spPr>
          <a:xfrm>
            <a:off x="6527800" y="3573464"/>
            <a:ext cx="2736850" cy="503237"/>
          </a:xfrm>
          <a:prstGeom prst="rect">
            <a:avLst/>
          </a:prstGeom>
          <a:solidFill>
            <a:srgbClr val="FFC0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dirty="0" err="1">
                <a:solidFill>
                  <a:srgbClr val="FF0000"/>
                </a:solidFill>
              </a:rPr>
              <a:t>Индикаторхо</a:t>
            </a:r>
            <a:endParaRPr lang="ru-RU" sz="1600" dirty="0">
              <a:solidFill>
                <a:srgbClr val="FF0000"/>
              </a:solidFill>
            </a:endParaRPr>
          </a:p>
        </p:txBody>
      </p:sp>
      <p:sp>
        <p:nvSpPr>
          <p:cNvPr id="17" name="Rectangle 16"/>
          <p:cNvSpPr/>
          <p:nvPr/>
        </p:nvSpPr>
        <p:spPr>
          <a:xfrm>
            <a:off x="6527800" y="5013325"/>
            <a:ext cx="2736850" cy="503238"/>
          </a:xfrm>
          <a:prstGeom prst="rect">
            <a:avLst/>
          </a:prstGeom>
          <a:solidFill>
            <a:srgbClr val="FFC0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dirty="0" err="1">
                <a:solidFill>
                  <a:srgbClr val="FF0000"/>
                </a:solidFill>
              </a:rPr>
              <a:t>Индикаторхо</a:t>
            </a:r>
            <a:endParaRPr lang="ru-RU" sz="1600" dirty="0">
              <a:solidFill>
                <a:srgbClr val="FF0000"/>
              </a:solidFill>
            </a:endParaRPr>
          </a:p>
        </p:txBody>
      </p:sp>
      <p:sp>
        <p:nvSpPr>
          <p:cNvPr id="18" name="Right Arrow 17"/>
          <p:cNvSpPr/>
          <p:nvPr/>
        </p:nvSpPr>
        <p:spPr>
          <a:xfrm>
            <a:off x="5664201" y="3789364"/>
            <a:ext cx="576263" cy="71437"/>
          </a:xfrm>
          <a:prstGeom prst="rightArrow">
            <a:avLst/>
          </a:prstGeom>
          <a:solidFill>
            <a:srgbClr val="00B0F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9" name="Right Arrow 18"/>
          <p:cNvSpPr/>
          <p:nvPr/>
        </p:nvSpPr>
        <p:spPr>
          <a:xfrm>
            <a:off x="5664201" y="5229225"/>
            <a:ext cx="576263" cy="71438"/>
          </a:xfrm>
          <a:prstGeom prst="rightArrow">
            <a:avLst/>
          </a:prstGeom>
          <a:solidFill>
            <a:srgbClr val="00B0F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0" name="Up Arrow 19"/>
          <p:cNvSpPr/>
          <p:nvPr/>
        </p:nvSpPr>
        <p:spPr>
          <a:xfrm>
            <a:off x="4151313" y="4437063"/>
            <a:ext cx="215900" cy="360362"/>
          </a:xfrm>
          <a:prstGeom prst="upArrow">
            <a:avLst/>
          </a:prstGeom>
          <a:solidFill>
            <a:srgbClr val="004A8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7184" name="Picture 2" descr="Лого проекта ЮНДП 2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80550" y="6165851"/>
            <a:ext cx="1187450"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94366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bg/>
                                          </p:spTgt>
                                        </p:tgtEl>
                                        <p:attrNameLst>
                                          <p:attrName>style.visibility</p:attrName>
                                        </p:attrNameLst>
                                      </p:cBhvr>
                                      <p:to>
                                        <p:strVal val="visible"/>
                                      </p:to>
                                    </p:set>
                                    <p:animEffect transition="in" filter="fade">
                                      <p:cBhvr>
                                        <p:cTn id="7" dur="2000"/>
                                        <p:tgtEl>
                                          <p:spTgt spid="15">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xEl>
                                              <p:pRg st="0" end="0"/>
                                            </p:txEl>
                                          </p:spTgt>
                                        </p:tgtEl>
                                        <p:attrNameLst>
                                          <p:attrName>style.visibility</p:attrName>
                                        </p:attrNameLst>
                                      </p:cBhvr>
                                      <p:to>
                                        <p:strVal val="visible"/>
                                      </p:to>
                                    </p:set>
                                    <p:animEffect transition="in" filter="fade">
                                      <p:cBhvr>
                                        <p:cTn id="10" dur="2000"/>
                                        <p:tgtEl>
                                          <p:spTgt spid="15">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down)">
                                      <p:cBhvr>
                                        <p:cTn id="15" dur="500"/>
                                        <p:tgtEl>
                                          <p:spTgt spid="2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bg/>
                                          </p:spTgt>
                                        </p:tgtEl>
                                        <p:attrNameLst>
                                          <p:attrName>style.visibility</p:attrName>
                                        </p:attrNameLst>
                                      </p:cBhvr>
                                      <p:to>
                                        <p:strVal val="visible"/>
                                      </p:to>
                                    </p:set>
                                    <p:animEffect transition="in" filter="fade">
                                      <p:cBhvr>
                                        <p:cTn id="20" dur="2000"/>
                                        <p:tgtEl>
                                          <p:spTgt spid="14">
                                            <p:bg/>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animEffect transition="in" filter="fade">
                                      <p:cBhvr>
                                        <p:cTn id="23" dur="2000"/>
                                        <p:tgtEl>
                                          <p:spTgt spid="14">
                                            <p:txEl>
                                              <p:pRg st="0" end="0"/>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down)">
                                      <p:cBhvr>
                                        <p:cTn id="28" dur="500"/>
                                        <p:tgtEl>
                                          <p:spTgt spid="1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0">
                                            <p:bg/>
                                          </p:spTgt>
                                        </p:tgtEl>
                                        <p:attrNameLst>
                                          <p:attrName>style.visibility</p:attrName>
                                        </p:attrNameLst>
                                      </p:cBhvr>
                                      <p:to>
                                        <p:strVal val="visible"/>
                                      </p:to>
                                    </p:set>
                                    <p:animEffect transition="in" filter="fade">
                                      <p:cBhvr>
                                        <p:cTn id="33" dur="2000"/>
                                        <p:tgtEl>
                                          <p:spTgt spid="10">
                                            <p:bg/>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0">
                                            <p:txEl>
                                              <p:pRg st="0" end="0"/>
                                            </p:txEl>
                                          </p:spTgt>
                                        </p:tgtEl>
                                        <p:attrNameLst>
                                          <p:attrName>style.visibility</p:attrName>
                                        </p:attrNameLst>
                                      </p:cBhvr>
                                      <p:to>
                                        <p:strVal val="visible"/>
                                      </p:to>
                                    </p:set>
                                    <p:animEffect transition="in" filter="fade">
                                      <p:cBhvr>
                                        <p:cTn id="36" dur="2000"/>
                                        <p:tgtEl>
                                          <p:spTgt spid="10">
                                            <p:txEl>
                                              <p:pRg st="0" end="0"/>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down)">
                                      <p:cBhvr>
                                        <p:cTn id="41" dur="500"/>
                                        <p:tgtEl>
                                          <p:spTgt spid="12"/>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wipe(down)">
                                      <p:cBhvr>
                                        <p:cTn id="44" dur="500"/>
                                        <p:tgtEl>
                                          <p:spTgt spid="18"/>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ipe(down)">
                                      <p:cBhvr>
                                        <p:cTn id="47" dur="500"/>
                                        <p:tgtEl>
                                          <p:spTgt spid="1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1">
                                            <p:bg/>
                                          </p:spTgt>
                                        </p:tgtEl>
                                        <p:attrNameLst>
                                          <p:attrName>style.visibility</p:attrName>
                                        </p:attrNameLst>
                                      </p:cBhvr>
                                      <p:to>
                                        <p:strVal val="visible"/>
                                      </p:to>
                                    </p:set>
                                    <p:animEffect transition="in" filter="wipe(down)">
                                      <p:cBhvr>
                                        <p:cTn id="52" dur="500"/>
                                        <p:tgtEl>
                                          <p:spTgt spid="11">
                                            <p:bg/>
                                          </p:spTgt>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11">
                                            <p:txEl>
                                              <p:pRg st="0" end="0"/>
                                            </p:txEl>
                                          </p:spTgt>
                                        </p:tgtEl>
                                        <p:attrNameLst>
                                          <p:attrName>style.visibility</p:attrName>
                                        </p:attrNameLst>
                                      </p:cBhvr>
                                      <p:to>
                                        <p:strVal val="visible"/>
                                      </p:to>
                                    </p:set>
                                    <p:animEffect transition="in" filter="wipe(down)">
                                      <p:cBhvr>
                                        <p:cTn id="55" dur="500"/>
                                        <p:tgtEl>
                                          <p:spTgt spid="11">
                                            <p:txEl>
                                              <p:pRg st="0" end="0"/>
                                            </p:txEl>
                                          </p:spTgt>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16">
                                            <p:bg/>
                                          </p:spTgt>
                                        </p:tgtEl>
                                        <p:attrNameLst>
                                          <p:attrName>style.visibility</p:attrName>
                                        </p:attrNameLst>
                                      </p:cBhvr>
                                      <p:to>
                                        <p:strVal val="visible"/>
                                      </p:to>
                                    </p:set>
                                    <p:animEffect transition="in" filter="wipe(down)">
                                      <p:cBhvr>
                                        <p:cTn id="58" dur="500"/>
                                        <p:tgtEl>
                                          <p:spTgt spid="16">
                                            <p:bg/>
                                          </p:spTgt>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16">
                                            <p:txEl>
                                              <p:pRg st="0" end="0"/>
                                            </p:txEl>
                                          </p:spTgt>
                                        </p:tgtEl>
                                        <p:attrNameLst>
                                          <p:attrName>style.visibility</p:attrName>
                                        </p:attrNameLst>
                                      </p:cBhvr>
                                      <p:to>
                                        <p:strVal val="visible"/>
                                      </p:to>
                                    </p:set>
                                    <p:animEffect transition="in" filter="wipe(down)">
                                      <p:cBhvr>
                                        <p:cTn id="61" dur="500"/>
                                        <p:tgtEl>
                                          <p:spTgt spid="16">
                                            <p:txEl>
                                              <p:pRg st="0" end="0"/>
                                            </p:txEl>
                                          </p:spTgt>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17">
                                            <p:bg/>
                                          </p:spTgt>
                                        </p:tgtEl>
                                        <p:attrNameLst>
                                          <p:attrName>style.visibility</p:attrName>
                                        </p:attrNameLst>
                                      </p:cBhvr>
                                      <p:to>
                                        <p:strVal val="visible"/>
                                      </p:to>
                                    </p:set>
                                    <p:animEffect transition="in" filter="wipe(down)">
                                      <p:cBhvr>
                                        <p:cTn id="64" dur="500"/>
                                        <p:tgtEl>
                                          <p:spTgt spid="17">
                                            <p:bg/>
                                          </p:spTgt>
                                        </p:tgtEl>
                                      </p:cBhvr>
                                    </p:animEffect>
                                  </p:childTnLst>
                                </p:cTn>
                              </p:par>
                              <p:par>
                                <p:cTn id="65" presetID="22" presetClass="entr" presetSubtype="4" fill="hold" grpId="0" nodeType="withEffect">
                                  <p:stCondLst>
                                    <p:cond delay="0"/>
                                  </p:stCondLst>
                                  <p:childTnLst>
                                    <p:set>
                                      <p:cBhvr>
                                        <p:cTn id="66" dur="1" fill="hold">
                                          <p:stCondLst>
                                            <p:cond delay="0"/>
                                          </p:stCondLst>
                                        </p:cTn>
                                        <p:tgtEl>
                                          <p:spTgt spid="17">
                                            <p:txEl>
                                              <p:pRg st="0" end="0"/>
                                            </p:txEl>
                                          </p:spTgt>
                                        </p:tgtEl>
                                        <p:attrNameLst>
                                          <p:attrName>style.visibility</p:attrName>
                                        </p:attrNameLst>
                                      </p:cBhvr>
                                      <p:to>
                                        <p:strVal val="visible"/>
                                      </p:to>
                                    </p:set>
                                    <p:animEffect transition="in" filter="wipe(down)">
                                      <p:cBhvr>
                                        <p:cTn id="67"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animBg="1"/>
      <p:bldP spid="11" grpId="0" build="allAtOnce" animBg="1"/>
      <p:bldP spid="12" grpId="0" animBg="1"/>
      <p:bldP spid="13" grpId="0" animBg="1"/>
      <p:bldP spid="14" grpId="0" build="allAtOnce" animBg="1"/>
      <p:bldP spid="15" grpId="0" build="allAtOnce" animBg="1"/>
      <p:bldP spid="16" grpId="0" build="allAtOnce" animBg="1"/>
      <p:bldP spid="17" grpId="0" build="allAtOnce" animBg="1"/>
      <p:bldP spid="18" grpId="0" animBg="1"/>
      <p:bldP spid="19" grpId="0" animBg="1"/>
      <p:bldP spid="2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2170113" y="44451"/>
            <a:ext cx="7239000" cy="1008063"/>
          </a:xfrm>
        </p:spPr>
        <p:txBody>
          <a:bodyPr/>
          <a:lstStyle/>
          <a:p>
            <a:pPr eaLnBrk="1" hangingPunct="1"/>
            <a:r>
              <a:rPr lang="ru-RU" altLang="ru-RU" sz="3200"/>
              <a:t>Сатххои натичахо – мисол </a:t>
            </a:r>
          </a:p>
        </p:txBody>
      </p:sp>
      <p:sp>
        <p:nvSpPr>
          <p:cNvPr id="7" name="Rectangle 6"/>
          <p:cNvSpPr/>
          <p:nvPr/>
        </p:nvSpPr>
        <p:spPr>
          <a:xfrm>
            <a:off x="2927351" y="2492375"/>
            <a:ext cx="7345363" cy="460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9" name="Straight Connector 8"/>
          <p:cNvCxnSpPr/>
          <p:nvPr/>
        </p:nvCxnSpPr>
        <p:spPr>
          <a:xfrm>
            <a:off x="2279651" y="1052513"/>
            <a:ext cx="7129463"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3071813" y="1883392"/>
            <a:ext cx="2159000" cy="936625"/>
          </a:xfrm>
          <a:prstGeom prst="roundRect">
            <a:avLst/>
          </a:prstGeom>
          <a:solidFill>
            <a:srgbClr val="C6E6A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dirty="0" err="1" smtClean="0">
                <a:solidFill>
                  <a:schemeClr val="tx1"/>
                </a:solidFill>
              </a:rPr>
              <a:t>Таъсир</a:t>
            </a:r>
            <a:endParaRPr lang="ru-RU" sz="1600" dirty="0">
              <a:solidFill>
                <a:schemeClr val="tx1"/>
              </a:solidFill>
            </a:endParaRPr>
          </a:p>
        </p:txBody>
      </p:sp>
      <p:sp>
        <p:nvSpPr>
          <p:cNvPr id="11" name="Rectangle 10"/>
          <p:cNvSpPr/>
          <p:nvPr/>
        </p:nvSpPr>
        <p:spPr>
          <a:xfrm>
            <a:off x="6527800" y="1928813"/>
            <a:ext cx="3640138" cy="868362"/>
          </a:xfrm>
          <a:prstGeom prst="rect">
            <a:avLst/>
          </a:prstGeom>
          <a:solidFill>
            <a:srgbClr val="FFC0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400" dirty="0">
                <a:solidFill>
                  <a:schemeClr val="tx1"/>
                </a:solidFill>
              </a:rPr>
              <a:t>% </a:t>
            </a:r>
            <a:r>
              <a:rPr lang="ru-RU" sz="1400" dirty="0">
                <a:solidFill>
                  <a:schemeClr val="tx1"/>
                </a:solidFill>
              </a:rPr>
              <a:t>Паст </a:t>
            </a:r>
            <a:r>
              <a:rPr lang="ru-RU" sz="1400" dirty="0" err="1">
                <a:solidFill>
                  <a:schemeClr val="tx1"/>
                </a:solidFill>
              </a:rPr>
              <a:t>шудани</a:t>
            </a:r>
            <a:r>
              <a:rPr lang="ru-RU" sz="1400" dirty="0">
                <a:solidFill>
                  <a:schemeClr val="tx1"/>
                </a:solidFill>
              </a:rPr>
              <a:t> </a:t>
            </a:r>
            <a:r>
              <a:rPr lang="ru-RU" sz="1400" dirty="0" err="1" smtClean="0">
                <a:solidFill>
                  <a:schemeClr val="tx1"/>
                </a:solidFill>
              </a:rPr>
              <a:t>сатҳи</a:t>
            </a:r>
            <a:r>
              <a:rPr lang="ru-RU" sz="1400" dirty="0" smtClean="0">
                <a:solidFill>
                  <a:schemeClr val="tx1"/>
                </a:solidFill>
              </a:rPr>
              <a:t> </a:t>
            </a:r>
            <a:r>
              <a:rPr lang="ru-RU" sz="1400" dirty="0" err="1" smtClean="0">
                <a:solidFill>
                  <a:schemeClr val="tx1"/>
                </a:solidFill>
              </a:rPr>
              <a:t>бемории</a:t>
            </a:r>
            <a:r>
              <a:rPr lang="ru-RU" sz="1400" dirty="0" smtClean="0">
                <a:solidFill>
                  <a:schemeClr val="tx1"/>
                </a:solidFill>
              </a:rPr>
              <a:t> Ковид-19</a:t>
            </a:r>
            <a:endParaRPr lang="en-US" sz="1400" dirty="0">
              <a:solidFill>
                <a:schemeClr val="tx1"/>
              </a:solidFill>
            </a:endParaRPr>
          </a:p>
        </p:txBody>
      </p:sp>
      <p:sp>
        <p:nvSpPr>
          <p:cNvPr id="12" name="Right Arrow 11"/>
          <p:cNvSpPr/>
          <p:nvPr/>
        </p:nvSpPr>
        <p:spPr>
          <a:xfrm>
            <a:off x="5664201" y="2349500"/>
            <a:ext cx="576263" cy="71438"/>
          </a:xfrm>
          <a:prstGeom prst="rightArrow">
            <a:avLst/>
          </a:prstGeom>
          <a:solidFill>
            <a:srgbClr val="00B0F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3" name="Up Arrow 12"/>
          <p:cNvSpPr/>
          <p:nvPr/>
        </p:nvSpPr>
        <p:spPr>
          <a:xfrm>
            <a:off x="4151313" y="2997201"/>
            <a:ext cx="215900" cy="360363"/>
          </a:xfrm>
          <a:prstGeom prst="upArrow">
            <a:avLst/>
          </a:prstGeom>
          <a:solidFill>
            <a:srgbClr val="004A8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 name="Rounded Rectangle 13"/>
          <p:cNvSpPr/>
          <p:nvPr/>
        </p:nvSpPr>
        <p:spPr>
          <a:xfrm>
            <a:off x="3071813" y="3431997"/>
            <a:ext cx="2159000" cy="935037"/>
          </a:xfrm>
          <a:prstGeom prst="roundRect">
            <a:avLst/>
          </a:prstGeom>
          <a:solidFill>
            <a:srgbClr val="C6E6A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dirty="0" err="1" smtClean="0">
                <a:solidFill>
                  <a:schemeClr val="tx1"/>
                </a:solidFill>
              </a:rPr>
              <a:t>Натиҷаи</a:t>
            </a:r>
            <a:r>
              <a:rPr lang="ru-RU" sz="1600" dirty="0" smtClean="0">
                <a:solidFill>
                  <a:schemeClr val="tx1"/>
                </a:solidFill>
              </a:rPr>
              <a:t> </a:t>
            </a:r>
            <a:r>
              <a:rPr lang="ru-RU" sz="1600" dirty="0" err="1" smtClean="0">
                <a:solidFill>
                  <a:schemeClr val="tx1"/>
                </a:solidFill>
              </a:rPr>
              <a:t>ниҳоӣ</a:t>
            </a:r>
            <a:endParaRPr lang="ru-RU" sz="1600" dirty="0">
              <a:solidFill>
                <a:schemeClr val="tx1"/>
              </a:solidFill>
            </a:endParaRPr>
          </a:p>
        </p:txBody>
      </p:sp>
      <p:sp>
        <p:nvSpPr>
          <p:cNvPr id="15" name="Rounded Rectangle 14"/>
          <p:cNvSpPr/>
          <p:nvPr/>
        </p:nvSpPr>
        <p:spPr>
          <a:xfrm>
            <a:off x="3071813" y="4797425"/>
            <a:ext cx="2159000" cy="935038"/>
          </a:xfrm>
          <a:prstGeom prst="roundRect">
            <a:avLst/>
          </a:prstGeom>
          <a:solidFill>
            <a:srgbClr val="C6E6A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dirty="0" err="1" smtClean="0">
                <a:solidFill>
                  <a:schemeClr val="tx1"/>
                </a:solidFill>
              </a:rPr>
              <a:t>Натиҷаи</a:t>
            </a:r>
            <a:r>
              <a:rPr lang="ru-RU" sz="1600" dirty="0" smtClean="0">
                <a:solidFill>
                  <a:schemeClr val="tx1"/>
                </a:solidFill>
              </a:rPr>
              <a:t> </a:t>
            </a:r>
            <a:r>
              <a:rPr lang="ru-RU" sz="1600" dirty="0" err="1" smtClean="0">
                <a:solidFill>
                  <a:schemeClr val="tx1"/>
                </a:solidFill>
              </a:rPr>
              <a:t>боздеҳ</a:t>
            </a:r>
            <a:endParaRPr lang="ru-RU" sz="1600" dirty="0">
              <a:solidFill>
                <a:schemeClr val="tx1"/>
              </a:solidFill>
            </a:endParaRPr>
          </a:p>
        </p:txBody>
      </p:sp>
      <p:sp>
        <p:nvSpPr>
          <p:cNvPr id="16" name="Rectangle 15"/>
          <p:cNvSpPr/>
          <p:nvPr/>
        </p:nvSpPr>
        <p:spPr>
          <a:xfrm>
            <a:off x="6527801" y="3368676"/>
            <a:ext cx="3711575" cy="868363"/>
          </a:xfrm>
          <a:prstGeom prst="rect">
            <a:avLst/>
          </a:prstGeom>
          <a:solidFill>
            <a:srgbClr val="FFC0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dirty="0" err="1">
                <a:solidFill>
                  <a:schemeClr val="tx1"/>
                </a:solidFill>
              </a:rPr>
              <a:t>Шумора</a:t>
            </a:r>
            <a:r>
              <a:rPr lang="ru-RU" sz="1400" dirty="0">
                <a:solidFill>
                  <a:schemeClr val="tx1"/>
                </a:solidFill>
              </a:rPr>
              <a:t> </a:t>
            </a:r>
            <a:r>
              <a:rPr lang="ru-RU" sz="1400" dirty="0" err="1">
                <a:solidFill>
                  <a:schemeClr val="tx1"/>
                </a:solidFill>
              </a:rPr>
              <a:t>ва</a:t>
            </a:r>
            <a:r>
              <a:rPr lang="ru-RU" sz="1400" dirty="0">
                <a:solidFill>
                  <a:schemeClr val="tx1"/>
                </a:solidFill>
              </a:rPr>
              <a:t> </a:t>
            </a:r>
            <a:r>
              <a:rPr lang="ru-RU" sz="1400" dirty="0" err="1">
                <a:solidFill>
                  <a:schemeClr val="tx1"/>
                </a:solidFill>
              </a:rPr>
              <a:t>коэффициенти</a:t>
            </a:r>
            <a:r>
              <a:rPr lang="ru-RU" sz="1400" dirty="0">
                <a:solidFill>
                  <a:schemeClr val="tx1"/>
                </a:solidFill>
              </a:rPr>
              <a:t> </a:t>
            </a:r>
            <a:r>
              <a:rPr lang="ru-RU" sz="1400" dirty="0" err="1">
                <a:solidFill>
                  <a:schemeClr val="tx1"/>
                </a:solidFill>
              </a:rPr>
              <a:t>ахолие</a:t>
            </a:r>
            <a:r>
              <a:rPr lang="ru-RU" sz="1400" dirty="0">
                <a:solidFill>
                  <a:schemeClr val="tx1"/>
                </a:solidFill>
              </a:rPr>
              <a:t>, </a:t>
            </a:r>
            <a:r>
              <a:rPr lang="ru-RU" sz="1400" dirty="0" err="1">
                <a:solidFill>
                  <a:schemeClr val="tx1"/>
                </a:solidFill>
              </a:rPr>
              <a:t>ки</a:t>
            </a:r>
            <a:r>
              <a:rPr lang="ru-RU" sz="1400" dirty="0">
                <a:solidFill>
                  <a:schemeClr val="tx1"/>
                </a:solidFill>
              </a:rPr>
              <a:t> ба </a:t>
            </a:r>
            <a:r>
              <a:rPr lang="ru-RU" sz="1400" dirty="0" err="1" smtClean="0">
                <a:solidFill>
                  <a:schemeClr val="tx1"/>
                </a:solidFill>
              </a:rPr>
              <a:t>чорабиниҳои</a:t>
            </a:r>
            <a:r>
              <a:rPr lang="ru-RU" sz="1400" dirty="0" smtClean="0">
                <a:solidFill>
                  <a:schemeClr val="tx1"/>
                </a:solidFill>
              </a:rPr>
              <a:t> </a:t>
            </a:r>
            <a:r>
              <a:rPr lang="ru-RU" sz="1400" dirty="0" err="1" smtClean="0">
                <a:solidFill>
                  <a:schemeClr val="tx1"/>
                </a:solidFill>
              </a:rPr>
              <a:t>эмгузаронӣ</a:t>
            </a:r>
            <a:r>
              <a:rPr lang="ru-RU" sz="1400" dirty="0" smtClean="0">
                <a:solidFill>
                  <a:schemeClr val="tx1"/>
                </a:solidFill>
              </a:rPr>
              <a:t> </a:t>
            </a:r>
            <a:r>
              <a:rPr lang="ru-RU" sz="1400" dirty="0" err="1" smtClean="0">
                <a:solidFill>
                  <a:schemeClr val="tx1"/>
                </a:solidFill>
              </a:rPr>
              <a:t>фаро</a:t>
            </a:r>
            <a:r>
              <a:rPr lang="ru-RU" sz="1400" dirty="0" smtClean="0">
                <a:solidFill>
                  <a:schemeClr val="tx1"/>
                </a:solidFill>
              </a:rPr>
              <a:t> </a:t>
            </a:r>
            <a:r>
              <a:rPr lang="ru-RU" sz="1400" dirty="0" err="1" smtClean="0">
                <a:solidFill>
                  <a:schemeClr val="tx1"/>
                </a:solidFill>
              </a:rPr>
              <a:t>гирифта</a:t>
            </a:r>
            <a:r>
              <a:rPr lang="ru-RU" sz="1400" dirty="0" smtClean="0">
                <a:solidFill>
                  <a:schemeClr val="tx1"/>
                </a:solidFill>
              </a:rPr>
              <a:t> </a:t>
            </a:r>
            <a:r>
              <a:rPr lang="ru-RU" sz="1400" dirty="0" err="1" smtClean="0">
                <a:solidFill>
                  <a:schemeClr val="tx1"/>
                </a:solidFill>
              </a:rPr>
              <a:t>шудаанд</a:t>
            </a:r>
            <a:endParaRPr lang="en-US" sz="1400" dirty="0">
              <a:solidFill>
                <a:schemeClr val="tx1"/>
              </a:solidFill>
            </a:endParaRPr>
          </a:p>
        </p:txBody>
      </p:sp>
      <p:sp>
        <p:nvSpPr>
          <p:cNvPr id="17" name="Rectangle 16"/>
          <p:cNvSpPr/>
          <p:nvPr/>
        </p:nvSpPr>
        <p:spPr>
          <a:xfrm>
            <a:off x="6527801" y="4808538"/>
            <a:ext cx="3711575" cy="869950"/>
          </a:xfrm>
          <a:prstGeom prst="rect">
            <a:avLst/>
          </a:prstGeom>
          <a:solidFill>
            <a:srgbClr val="FFC0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400" dirty="0" err="1">
                <a:solidFill>
                  <a:schemeClr val="tx1"/>
                </a:solidFill>
              </a:rPr>
              <a:t>Шумора</a:t>
            </a:r>
            <a:r>
              <a:rPr lang="ru-RU" sz="1400" dirty="0">
                <a:solidFill>
                  <a:schemeClr val="tx1"/>
                </a:solidFill>
              </a:rPr>
              <a:t> </a:t>
            </a:r>
            <a:r>
              <a:rPr lang="ru-RU" sz="1400" dirty="0" err="1" smtClean="0">
                <a:solidFill>
                  <a:schemeClr val="tx1"/>
                </a:solidFill>
              </a:rPr>
              <a:t>муассисаҳои</a:t>
            </a:r>
            <a:r>
              <a:rPr lang="ru-RU" sz="1400" dirty="0" smtClean="0">
                <a:solidFill>
                  <a:schemeClr val="tx1"/>
                </a:solidFill>
              </a:rPr>
              <a:t> </a:t>
            </a:r>
            <a:r>
              <a:rPr lang="ru-RU" sz="1400" dirty="0" err="1" smtClean="0">
                <a:solidFill>
                  <a:schemeClr val="tx1"/>
                </a:solidFill>
              </a:rPr>
              <a:t>тиббие</a:t>
            </a:r>
            <a:r>
              <a:rPr lang="ru-RU" sz="1400" dirty="0" smtClean="0">
                <a:solidFill>
                  <a:schemeClr val="tx1"/>
                </a:solidFill>
              </a:rPr>
              <a:t>, </a:t>
            </a:r>
            <a:r>
              <a:rPr lang="ru-RU" sz="1400" dirty="0" err="1" smtClean="0">
                <a:solidFill>
                  <a:schemeClr val="tx1"/>
                </a:solidFill>
              </a:rPr>
              <a:t>ки</a:t>
            </a:r>
            <a:r>
              <a:rPr lang="ru-RU" sz="1400" dirty="0" smtClean="0">
                <a:solidFill>
                  <a:schemeClr val="tx1"/>
                </a:solidFill>
              </a:rPr>
              <a:t> </a:t>
            </a:r>
            <a:r>
              <a:rPr lang="ru-RU" sz="1400" dirty="0" err="1" smtClean="0">
                <a:solidFill>
                  <a:schemeClr val="tx1"/>
                </a:solidFill>
              </a:rPr>
              <a:t>бо</a:t>
            </a:r>
            <a:r>
              <a:rPr lang="ru-RU" sz="1400" dirty="0" smtClean="0">
                <a:solidFill>
                  <a:schemeClr val="tx1"/>
                </a:solidFill>
              </a:rPr>
              <a:t> </a:t>
            </a:r>
            <a:r>
              <a:rPr lang="ru-RU" sz="1400" dirty="0" err="1" smtClean="0">
                <a:solidFill>
                  <a:schemeClr val="tx1"/>
                </a:solidFill>
              </a:rPr>
              <a:t>ваксинаҳо</a:t>
            </a:r>
            <a:r>
              <a:rPr lang="ru-RU" sz="1400" dirty="0" smtClean="0">
                <a:solidFill>
                  <a:schemeClr val="tx1"/>
                </a:solidFill>
              </a:rPr>
              <a:t> ба </a:t>
            </a:r>
            <a:r>
              <a:rPr lang="ru-RU" sz="1400" dirty="0" err="1" smtClean="0">
                <a:solidFill>
                  <a:schemeClr val="tx1"/>
                </a:solidFill>
              </a:rPr>
              <a:t>пуррагӣ</a:t>
            </a:r>
            <a:r>
              <a:rPr lang="ru-RU" sz="1400" dirty="0" smtClean="0">
                <a:solidFill>
                  <a:schemeClr val="tx1"/>
                </a:solidFill>
              </a:rPr>
              <a:t> </a:t>
            </a:r>
            <a:r>
              <a:rPr lang="ru-RU" sz="1400" dirty="0" err="1" smtClean="0">
                <a:solidFill>
                  <a:schemeClr val="tx1"/>
                </a:solidFill>
              </a:rPr>
              <a:t>таъмин</a:t>
            </a:r>
            <a:r>
              <a:rPr lang="ru-RU" sz="1400" dirty="0" smtClean="0">
                <a:solidFill>
                  <a:schemeClr val="tx1"/>
                </a:solidFill>
              </a:rPr>
              <a:t> </a:t>
            </a:r>
            <a:r>
              <a:rPr lang="ru-RU" sz="1400" dirty="0" err="1" smtClean="0">
                <a:solidFill>
                  <a:schemeClr val="tx1"/>
                </a:solidFill>
              </a:rPr>
              <a:t>шуданд</a:t>
            </a:r>
            <a:endParaRPr lang="ru-RU" sz="1400" dirty="0">
              <a:solidFill>
                <a:schemeClr val="tx1"/>
              </a:solidFill>
            </a:endParaRPr>
          </a:p>
        </p:txBody>
      </p:sp>
      <p:sp>
        <p:nvSpPr>
          <p:cNvPr id="18" name="Right Arrow 17"/>
          <p:cNvSpPr/>
          <p:nvPr/>
        </p:nvSpPr>
        <p:spPr>
          <a:xfrm>
            <a:off x="5664201" y="3789364"/>
            <a:ext cx="576263" cy="71437"/>
          </a:xfrm>
          <a:prstGeom prst="rightArrow">
            <a:avLst/>
          </a:prstGeom>
          <a:solidFill>
            <a:srgbClr val="00B0F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9" name="Right Arrow 18"/>
          <p:cNvSpPr/>
          <p:nvPr/>
        </p:nvSpPr>
        <p:spPr>
          <a:xfrm>
            <a:off x="5664201" y="5229225"/>
            <a:ext cx="576263" cy="71438"/>
          </a:xfrm>
          <a:prstGeom prst="rightArrow">
            <a:avLst/>
          </a:prstGeom>
          <a:solidFill>
            <a:srgbClr val="00B0F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0" name="Up Arrow 19"/>
          <p:cNvSpPr/>
          <p:nvPr/>
        </p:nvSpPr>
        <p:spPr>
          <a:xfrm>
            <a:off x="4151313" y="4437063"/>
            <a:ext cx="215900" cy="360362"/>
          </a:xfrm>
          <a:prstGeom prst="upArrow">
            <a:avLst/>
          </a:prstGeom>
          <a:solidFill>
            <a:srgbClr val="004A8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8208" name="Picture 2" descr="Лого проекта ЮНДП 2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80550" y="6165851"/>
            <a:ext cx="1187450"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91975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bg/>
                                          </p:spTgt>
                                        </p:tgtEl>
                                        <p:attrNameLst>
                                          <p:attrName>style.visibility</p:attrName>
                                        </p:attrNameLst>
                                      </p:cBhvr>
                                      <p:to>
                                        <p:strVal val="visible"/>
                                      </p:to>
                                    </p:set>
                                    <p:anim calcmode="lin" valueType="num">
                                      <p:cBhvr additive="base">
                                        <p:cTn id="7" dur="500" fill="hold"/>
                                        <p:tgtEl>
                                          <p:spTgt spid="17">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7">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7">
                                            <p:txEl>
                                              <p:pRg st="0" end="0"/>
                                            </p:txEl>
                                          </p:spTgt>
                                        </p:tgtEl>
                                        <p:attrNameLst>
                                          <p:attrName>style.visibility</p:attrName>
                                        </p:attrNameLst>
                                      </p:cBhvr>
                                      <p:to>
                                        <p:strVal val="visible"/>
                                      </p:to>
                                    </p:set>
                                    <p:anim calcmode="lin" valueType="num">
                                      <p:cBhvr additive="base">
                                        <p:cTn id="11"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
                                            <p:bg/>
                                          </p:spTgt>
                                        </p:tgtEl>
                                        <p:attrNameLst>
                                          <p:attrName>style.visibility</p:attrName>
                                        </p:attrNameLst>
                                      </p:cBhvr>
                                      <p:to>
                                        <p:strVal val="visible"/>
                                      </p:to>
                                    </p:set>
                                    <p:anim calcmode="lin" valueType="num">
                                      <p:cBhvr additive="base">
                                        <p:cTn id="17" dur="500" fill="hold"/>
                                        <p:tgtEl>
                                          <p:spTgt spid="16">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16">
                                            <p:bg/>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6">
                                            <p:txEl>
                                              <p:pRg st="0" end="0"/>
                                            </p:txEl>
                                          </p:spTgt>
                                        </p:tgtEl>
                                        <p:attrNameLst>
                                          <p:attrName>style.visibility</p:attrName>
                                        </p:attrNameLst>
                                      </p:cBhvr>
                                      <p:to>
                                        <p:strVal val="visible"/>
                                      </p:to>
                                    </p:set>
                                    <p:anim calcmode="lin" valueType="num">
                                      <p:cBhvr additive="base">
                                        <p:cTn id="21"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bg/>
                                          </p:spTgt>
                                        </p:tgtEl>
                                        <p:attrNameLst>
                                          <p:attrName>style.visibility</p:attrName>
                                        </p:attrNameLst>
                                      </p:cBhvr>
                                      <p:to>
                                        <p:strVal val="visible"/>
                                      </p:to>
                                    </p:set>
                                    <p:anim calcmode="lin" valueType="num">
                                      <p:cBhvr additive="base">
                                        <p:cTn id="27" dur="500" fill="hold"/>
                                        <p:tgtEl>
                                          <p:spTgt spid="11">
                                            <p:bg/>
                                          </p:spTgt>
                                        </p:tgtEl>
                                        <p:attrNameLst>
                                          <p:attrName>ppt_x</p:attrName>
                                        </p:attrNameLst>
                                      </p:cBhvr>
                                      <p:tavLst>
                                        <p:tav tm="0">
                                          <p:val>
                                            <p:strVal val="#ppt_x"/>
                                          </p:val>
                                        </p:tav>
                                        <p:tav tm="100000">
                                          <p:val>
                                            <p:strVal val="#ppt_x"/>
                                          </p:val>
                                        </p:tav>
                                      </p:tavLst>
                                    </p:anim>
                                    <p:anim calcmode="lin" valueType="num">
                                      <p:cBhvr additive="base">
                                        <p:cTn id="28" dur="500" fill="hold"/>
                                        <p:tgtEl>
                                          <p:spTgt spid="11">
                                            <p:bg/>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1">
                                            <p:txEl>
                                              <p:pRg st="0" end="0"/>
                                            </p:txEl>
                                          </p:spTgt>
                                        </p:tgtEl>
                                        <p:attrNameLst>
                                          <p:attrName>style.visibility</p:attrName>
                                        </p:attrNameLst>
                                      </p:cBhvr>
                                      <p:to>
                                        <p:strVal val="visible"/>
                                      </p:to>
                                    </p:set>
                                    <p:anim calcmode="lin" valueType="num">
                                      <p:cBhvr additive="base">
                                        <p:cTn id="31"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allAtOnce" animBg="1"/>
      <p:bldP spid="16" grpId="0" build="allAtOnce" animBg="1"/>
      <p:bldP spid="17" grpId="0" build="allAtOnce"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2170113" y="44451"/>
            <a:ext cx="7239000" cy="1008063"/>
          </a:xfrm>
        </p:spPr>
        <p:txBody>
          <a:bodyPr/>
          <a:lstStyle/>
          <a:p>
            <a:pPr eaLnBrk="1" hangingPunct="1"/>
            <a:r>
              <a:rPr lang="ru-RU" altLang="ru-RU" sz="3200" dirty="0" err="1" smtClean="0"/>
              <a:t>Намудҳои</a:t>
            </a:r>
            <a:r>
              <a:rPr lang="ru-RU" altLang="ru-RU" sz="3200" dirty="0" smtClean="0"/>
              <a:t> </a:t>
            </a:r>
            <a:r>
              <a:rPr lang="ru-RU" altLang="ru-RU" sz="3200" dirty="0" err="1" smtClean="0"/>
              <a:t>индикаторҳо</a:t>
            </a:r>
            <a:endParaRPr lang="ru-RU" altLang="ru-RU" sz="3200" dirty="0"/>
          </a:p>
        </p:txBody>
      </p:sp>
      <p:sp>
        <p:nvSpPr>
          <p:cNvPr id="7" name="Rectangle 6"/>
          <p:cNvSpPr/>
          <p:nvPr/>
        </p:nvSpPr>
        <p:spPr>
          <a:xfrm>
            <a:off x="2927351" y="2492375"/>
            <a:ext cx="7345363" cy="460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9" name="Straight Connector 8"/>
          <p:cNvCxnSpPr/>
          <p:nvPr/>
        </p:nvCxnSpPr>
        <p:spPr>
          <a:xfrm>
            <a:off x="2279651" y="1052513"/>
            <a:ext cx="7129463"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640014" y="1628775"/>
            <a:ext cx="3671887" cy="1938338"/>
          </a:xfrm>
          <a:prstGeom prst="rect">
            <a:avLst/>
          </a:prstGeom>
        </p:spPr>
        <p:txBody>
          <a:bodyPr>
            <a:spAutoFit/>
          </a:bodyPr>
          <a:lstStyle/>
          <a:p>
            <a:pPr>
              <a:defRPr/>
            </a:pPr>
            <a:r>
              <a:rPr lang="ru-RU" sz="1500" i="1" dirty="0" err="1">
                <a:solidFill>
                  <a:schemeClr val="accent1">
                    <a:lumMod val="50000"/>
                  </a:schemeClr>
                </a:solidFill>
                <a:latin typeface="Tahoma" pitchFamily="34" charset="0"/>
                <a:cs typeface="Tahoma" pitchFamily="34" charset="0"/>
              </a:rPr>
              <a:t>Метавонанд</a:t>
            </a:r>
            <a:r>
              <a:rPr lang="ru-RU" sz="1500" i="1" dirty="0">
                <a:solidFill>
                  <a:schemeClr val="accent1">
                    <a:lumMod val="50000"/>
                  </a:schemeClr>
                </a:solidFill>
                <a:latin typeface="Tahoma" pitchFamily="34" charset="0"/>
                <a:cs typeface="Tahoma" pitchFamily="34" charset="0"/>
              </a:rPr>
              <a:t>, </a:t>
            </a:r>
            <a:r>
              <a:rPr lang="ru-RU" sz="1500" i="1" dirty="0" err="1">
                <a:solidFill>
                  <a:schemeClr val="accent1">
                    <a:lumMod val="50000"/>
                  </a:schemeClr>
                </a:solidFill>
                <a:latin typeface="Tahoma" pitchFamily="34" charset="0"/>
                <a:cs typeface="Tahoma" pitchFamily="34" charset="0"/>
              </a:rPr>
              <a:t>ки</a:t>
            </a:r>
            <a:r>
              <a:rPr lang="ru-RU" sz="1500" i="1" dirty="0">
                <a:solidFill>
                  <a:schemeClr val="accent1">
                    <a:lumMod val="50000"/>
                  </a:schemeClr>
                </a:solidFill>
                <a:latin typeface="Tahoma" pitchFamily="34" charset="0"/>
                <a:cs typeface="Tahoma" pitchFamily="34" charset="0"/>
              </a:rPr>
              <a:t>  </a:t>
            </a:r>
            <a:r>
              <a:rPr lang="ru-RU" sz="1500" i="1" dirty="0" err="1">
                <a:solidFill>
                  <a:schemeClr val="accent1">
                    <a:lumMod val="50000"/>
                  </a:schemeClr>
                </a:solidFill>
                <a:latin typeface="Tahoma" pitchFamily="34" charset="0"/>
                <a:cs typeface="Tahoma" pitchFamily="34" charset="0"/>
              </a:rPr>
              <a:t>шуморида</a:t>
            </a:r>
            <a:r>
              <a:rPr lang="ru-RU" sz="1500" i="1" dirty="0">
                <a:solidFill>
                  <a:schemeClr val="accent1">
                    <a:lumMod val="50000"/>
                  </a:schemeClr>
                </a:solidFill>
                <a:latin typeface="Tahoma" pitchFamily="34" charset="0"/>
                <a:cs typeface="Tahoma" pitchFamily="34" charset="0"/>
              </a:rPr>
              <a:t> </a:t>
            </a:r>
            <a:r>
              <a:rPr lang="ru-RU" sz="1500" i="1" dirty="0" err="1">
                <a:solidFill>
                  <a:schemeClr val="accent1">
                    <a:lumMod val="50000"/>
                  </a:schemeClr>
                </a:solidFill>
                <a:latin typeface="Tahoma" pitchFamily="34" charset="0"/>
                <a:cs typeface="Tahoma" pitchFamily="34" charset="0"/>
              </a:rPr>
              <a:t>шуда</a:t>
            </a:r>
            <a:r>
              <a:rPr lang="ru-RU" sz="1500" i="1" dirty="0">
                <a:solidFill>
                  <a:schemeClr val="accent1">
                    <a:lumMod val="50000"/>
                  </a:schemeClr>
                </a:solidFill>
                <a:latin typeface="Tahoma" pitchFamily="34" charset="0"/>
                <a:cs typeface="Tahoma" pitchFamily="34" charset="0"/>
              </a:rPr>
              <a:t>, </a:t>
            </a:r>
            <a:r>
              <a:rPr lang="ru-RU" sz="1500" i="1" dirty="0" err="1">
                <a:solidFill>
                  <a:schemeClr val="accent1">
                    <a:lumMod val="50000"/>
                  </a:schemeClr>
                </a:solidFill>
                <a:latin typeface="Tahoma" pitchFamily="34" charset="0"/>
                <a:cs typeface="Tahoma" pitchFamily="34" charset="0"/>
              </a:rPr>
              <a:t>бо</a:t>
            </a:r>
            <a:r>
              <a:rPr lang="ru-RU" sz="1500" i="1" dirty="0">
                <a:solidFill>
                  <a:schemeClr val="accent1">
                    <a:lumMod val="50000"/>
                  </a:schemeClr>
                </a:solidFill>
                <a:latin typeface="Tahoma" pitchFamily="34" charset="0"/>
                <a:cs typeface="Tahoma" pitchFamily="34" charset="0"/>
              </a:rPr>
              <a:t> </a:t>
            </a:r>
            <a:r>
              <a:rPr lang="ru-RU" sz="1500" i="1" dirty="0" err="1">
                <a:solidFill>
                  <a:schemeClr val="accent1">
                    <a:lumMod val="50000"/>
                  </a:schemeClr>
                </a:solidFill>
                <a:latin typeface="Tahoma" pitchFamily="34" charset="0"/>
                <a:cs typeface="Tahoma" pitchFamily="34" charset="0"/>
              </a:rPr>
              <a:t>ададхо</a:t>
            </a:r>
            <a:r>
              <a:rPr lang="ru-RU" sz="1500" i="1" dirty="0">
                <a:solidFill>
                  <a:schemeClr val="accent1">
                    <a:lumMod val="50000"/>
                  </a:schemeClr>
                </a:solidFill>
                <a:latin typeface="Tahoma" pitchFamily="34" charset="0"/>
                <a:cs typeface="Tahoma" pitchFamily="34" charset="0"/>
              </a:rPr>
              <a:t> </a:t>
            </a:r>
            <a:r>
              <a:rPr lang="ru-RU" sz="1500" i="1" dirty="0" err="1">
                <a:solidFill>
                  <a:schemeClr val="accent1">
                    <a:lumMod val="50000"/>
                  </a:schemeClr>
                </a:solidFill>
                <a:latin typeface="Tahoma" pitchFamily="34" charset="0"/>
                <a:cs typeface="Tahoma" pitchFamily="34" charset="0"/>
              </a:rPr>
              <a:t>ифода</a:t>
            </a:r>
            <a:r>
              <a:rPr lang="ru-RU" sz="1500" i="1" dirty="0">
                <a:solidFill>
                  <a:schemeClr val="accent1">
                    <a:lumMod val="50000"/>
                  </a:schemeClr>
                </a:solidFill>
                <a:latin typeface="Tahoma" pitchFamily="34" charset="0"/>
                <a:cs typeface="Tahoma" pitchFamily="34" charset="0"/>
              </a:rPr>
              <a:t> </a:t>
            </a:r>
            <a:r>
              <a:rPr lang="ru-RU" sz="1500" i="1" dirty="0" err="1">
                <a:solidFill>
                  <a:schemeClr val="accent1">
                    <a:lumMod val="50000"/>
                  </a:schemeClr>
                </a:solidFill>
                <a:latin typeface="Tahoma" pitchFamily="34" charset="0"/>
                <a:cs typeface="Tahoma" pitchFamily="34" charset="0"/>
              </a:rPr>
              <a:t>шаванд</a:t>
            </a:r>
            <a:r>
              <a:rPr lang="ru-RU" sz="1500" i="1" dirty="0">
                <a:solidFill>
                  <a:schemeClr val="accent1">
                    <a:lumMod val="50000"/>
                  </a:schemeClr>
                </a:solidFill>
                <a:latin typeface="Tahoma" pitchFamily="34" charset="0"/>
                <a:cs typeface="Tahoma" pitchFamily="34" charset="0"/>
              </a:rPr>
              <a:t> </a:t>
            </a:r>
          </a:p>
          <a:p>
            <a:pPr>
              <a:defRPr/>
            </a:pPr>
            <a:endParaRPr lang="ru-RU" sz="1500" dirty="0">
              <a:solidFill>
                <a:schemeClr val="accent1">
                  <a:lumMod val="50000"/>
                </a:schemeClr>
              </a:solidFill>
              <a:latin typeface="Tahoma" pitchFamily="34" charset="0"/>
              <a:cs typeface="Tahoma" pitchFamily="34" charset="0"/>
            </a:endParaRPr>
          </a:p>
          <a:p>
            <a:pPr marL="180975" indent="-180975">
              <a:buFont typeface="Arial" pitchFamily="34" charset="0"/>
              <a:buChar char="•"/>
              <a:defRPr/>
            </a:pPr>
            <a:r>
              <a:rPr lang="ru-RU" sz="1500" dirty="0" err="1">
                <a:solidFill>
                  <a:schemeClr val="accent1">
                    <a:lumMod val="50000"/>
                  </a:schemeClr>
                </a:solidFill>
                <a:latin typeface="Tahoma" pitchFamily="34" charset="0"/>
                <a:cs typeface="Tahoma" pitchFamily="34" charset="0"/>
              </a:rPr>
              <a:t>Бо</a:t>
            </a:r>
            <a:r>
              <a:rPr lang="ru-RU" sz="1500" dirty="0">
                <a:solidFill>
                  <a:schemeClr val="accent1">
                    <a:lumMod val="50000"/>
                  </a:schemeClr>
                </a:solidFill>
                <a:latin typeface="Tahoma" pitchFamily="34" charset="0"/>
                <a:cs typeface="Tahoma" pitchFamily="34" charset="0"/>
              </a:rPr>
              <a:t> %  …</a:t>
            </a:r>
          </a:p>
          <a:p>
            <a:pPr marL="180975" indent="-180975">
              <a:buFont typeface="Arial" pitchFamily="34" charset="0"/>
              <a:buChar char="•"/>
              <a:defRPr/>
            </a:pPr>
            <a:r>
              <a:rPr lang="ru-RU" sz="1500" dirty="0" err="1">
                <a:solidFill>
                  <a:schemeClr val="accent1">
                    <a:lumMod val="50000"/>
                  </a:schemeClr>
                </a:solidFill>
                <a:latin typeface="Tahoma" pitchFamily="34" charset="0"/>
                <a:cs typeface="Tahoma" pitchFamily="34" charset="0"/>
              </a:rPr>
              <a:t>Зудии</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ягон</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чиз</a:t>
            </a:r>
            <a:r>
              <a:rPr lang="ru-RU" sz="1500" dirty="0">
                <a:solidFill>
                  <a:schemeClr val="accent1">
                    <a:lumMod val="50000"/>
                  </a:schemeClr>
                </a:solidFill>
                <a:latin typeface="Tahoma" pitchFamily="34" charset="0"/>
                <a:cs typeface="Tahoma" pitchFamily="34" charset="0"/>
              </a:rPr>
              <a:t>.…</a:t>
            </a:r>
          </a:p>
          <a:p>
            <a:pPr marL="180975" indent="-180975">
              <a:buFont typeface="Arial" pitchFamily="34" charset="0"/>
              <a:buChar char="•"/>
              <a:defRPr/>
            </a:pPr>
            <a:r>
              <a:rPr lang="ru-RU" sz="1500" dirty="0" err="1">
                <a:solidFill>
                  <a:schemeClr val="accent1">
                    <a:lumMod val="50000"/>
                  </a:schemeClr>
                </a:solidFill>
                <a:latin typeface="Tahoma" pitchFamily="34" charset="0"/>
                <a:cs typeface="Tahoma" pitchFamily="34" charset="0"/>
              </a:rPr>
              <a:t>Нисбият</a:t>
            </a:r>
            <a:r>
              <a:rPr lang="ru-RU" sz="1500" dirty="0">
                <a:solidFill>
                  <a:schemeClr val="accent1">
                    <a:lumMod val="50000"/>
                  </a:schemeClr>
                </a:solidFill>
                <a:latin typeface="Tahoma" pitchFamily="34" charset="0"/>
                <a:cs typeface="Tahoma" pitchFamily="34" charset="0"/>
              </a:rPr>
              <a:t> …</a:t>
            </a:r>
          </a:p>
          <a:p>
            <a:pPr marL="180975" indent="-180975">
              <a:buFont typeface="Arial" pitchFamily="34" charset="0"/>
              <a:buChar char="•"/>
              <a:defRPr/>
            </a:pPr>
            <a:r>
              <a:rPr lang="ru-RU" sz="1500" dirty="0" err="1">
                <a:solidFill>
                  <a:schemeClr val="accent1">
                    <a:lumMod val="50000"/>
                  </a:schemeClr>
                </a:solidFill>
                <a:latin typeface="Tahoma" pitchFamily="34" charset="0"/>
                <a:cs typeface="Tahoma" pitchFamily="34" charset="0"/>
              </a:rPr>
              <a:t>Шумора</a:t>
            </a:r>
            <a:r>
              <a:rPr lang="ru-RU" sz="1500" dirty="0">
                <a:solidFill>
                  <a:schemeClr val="accent1">
                    <a:lumMod val="50000"/>
                  </a:schemeClr>
                </a:solidFill>
                <a:latin typeface="Tahoma" pitchFamily="34" charset="0"/>
                <a:cs typeface="Tahoma" pitchFamily="34" charset="0"/>
              </a:rPr>
              <a:t> …</a:t>
            </a:r>
          </a:p>
          <a:p>
            <a:pPr marL="180975" indent="-180975">
              <a:buFont typeface="Arial" pitchFamily="34" charset="0"/>
              <a:buChar char="•"/>
              <a:defRPr/>
            </a:pP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Саривакти</a:t>
            </a:r>
            <a:r>
              <a:rPr lang="ru-RU" sz="1500" dirty="0">
                <a:solidFill>
                  <a:schemeClr val="accent1">
                    <a:lumMod val="50000"/>
                  </a:schemeClr>
                </a:solidFill>
                <a:latin typeface="Tahoma" pitchFamily="34" charset="0"/>
                <a:cs typeface="Tahoma" pitchFamily="34" charset="0"/>
              </a:rPr>
              <a:t>…</a:t>
            </a:r>
          </a:p>
        </p:txBody>
      </p:sp>
      <p:sp>
        <p:nvSpPr>
          <p:cNvPr id="12" name="Rectangle 11"/>
          <p:cNvSpPr/>
          <p:nvPr/>
        </p:nvSpPr>
        <p:spPr>
          <a:xfrm>
            <a:off x="6527801" y="1628776"/>
            <a:ext cx="3744913" cy="2170113"/>
          </a:xfrm>
          <a:prstGeom prst="rect">
            <a:avLst/>
          </a:prstGeom>
        </p:spPr>
        <p:txBody>
          <a:bodyPr>
            <a:spAutoFit/>
          </a:bodyPr>
          <a:lstStyle/>
          <a:p>
            <a:pPr>
              <a:defRPr/>
            </a:pPr>
            <a:r>
              <a:rPr lang="ru-RU" sz="1500" i="1" dirty="0">
                <a:solidFill>
                  <a:schemeClr val="accent1">
                    <a:lumMod val="50000"/>
                  </a:schemeClr>
                </a:solidFill>
                <a:latin typeface="Tahoma" pitchFamily="34" charset="0"/>
                <a:cs typeface="Tahoma" pitchFamily="34" charset="0"/>
              </a:rPr>
              <a:t>Кабул </a:t>
            </a:r>
            <a:r>
              <a:rPr lang="ru-RU" sz="1500" i="1" dirty="0" err="1">
                <a:solidFill>
                  <a:schemeClr val="accent1">
                    <a:lumMod val="50000"/>
                  </a:schemeClr>
                </a:solidFill>
                <a:latin typeface="Tahoma" pitchFamily="34" charset="0"/>
                <a:cs typeface="Tahoma" pitchFamily="34" charset="0"/>
              </a:rPr>
              <a:t>намудани</a:t>
            </a:r>
            <a:r>
              <a:rPr lang="ru-RU" sz="1500" i="1" dirty="0">
                <a:solidFill>
                  <a:schemeClr val="accent1">
                    <a:lumMod val="50000"/>
                  </a:schemeClr>
                </a:solidFill>
                <a:latin typeface="Tahoma" pitchFamily="34" charset="0"/>
                <a:cs typeface="Tahoma" pitchFamily="34" charset="0"/>
              </a:rPr>
              <a:t> </a:t>
            </a:r>
            <a:r>
              <a:rPr lang="ru-RU" sz="1500" i="1" dirty="0" err="1">
                <a:solidFill>
                  <a:schemeClr val="accent1">
                    <a:lumMod val="50000"/>
                  </a:schemeClr>
                </a:solidFill>
                <a:latin typeface="Tahoma" pitchFamily="34" charset="0"/>
                <a:cs typeface="Tahoma" pitchFamily="34" charset="0"/>
              </a:rPr>
              <a:t>онхо</a:t>
            </a:r>
            <a:r>
              <a:rPr lang="ru-RU" sz="1500" i="1" dirty="0">
                <a:solidFill>
                  <a:schemeClr val="accent1">
                    <a:lumMod val="50000"/>
                  </a:schemeClr>
                </a:solidFill>
                <a:latin typeface="Tahoma" pitchFamily="34" charset="0"/>
                <a:cs typeface="Tahoma" pitchFamily="34" charset="0"/>
              </a:rPr>
              <a:t> </a:t>
            </a:r>
            <a:r>
              <a:rPr lang="ru-RU" sz="1500" i="1" dirty="0" err="1">
                <a:solidFill>
                  <a:schemeClr val="accent1">
                    <a:lumMod val="50000"/>
                  </a:schemeClr>
                </a:solidFill>
                <a:latin typeface="Tahoma" pitchFamily="34" charset="0"/>
                <a:cs typeface="Tahoma" pitchFamily="34" charset="0"/>
              </a:rPr>
              <a:t>метавонад</a:t>
            </a:r>
            <a:r>
              <a:rPr lang="ru-RU" sz="1500" i="1" dirty="0">
                <a:solidFill>
                  <a:schemeClr val="accent1">
                    <a:lumMod val="50000"/>
                  </a:schemeClr>
                </a:solidFill>
                <a:latin typeface="Tahoma" pitchFamily="34" charset="0"/>
                <a:cs typeface="Tahoma" pitchFamily="34" charset="0"/>
              </a:rPr>
              <a:t> </a:t>
            </a:r>
            <a:r>
              <a:rPr lang="ru-RU" sz="1500" i="1" dirty="0" err="1">
                <a:solidFill>
                  <a:schemeClr val="accent1">
                    <a:lumMod val="50000"/>
                  </a:schemeClr>
                </a:solidFill>
                <a:latin typeface="Tahoma" pitchFamily="34" charset="0"/>
                <a:cs typeface="Tahoma" pitchFamily="34" charset="0"/>
              </a:rPr>
              <a:t>микдоран</a:t>
            </a:r>
            <a:r>
              <a:rPr lang="ru-RU" sz="1500" i="1" dirty="0">
                <a:solidFill>
                  <a:schemeClr val="accent1">
                    <a:lumMod val="50000"/>
                  </a:schemeClr>
                </a:solidFill>
                <a:latin typeface="Tahoma" pitchFamily="34" charset="0"/>
                <a:cs typeface="Tahoma" pitchFamily="34" charset="0"/>
              </a:rPr>
              <a:t> </a:t>
            </a:r>
            <a:r>
              <a:rPr lang="ru-RU" sz="1500" i="1" dirty="0" err="1">
                <a:solidFill>
                  <a:schemeClr val="accent1">
                    <a:lumMod val="50000"/>
                  </a:schemeClr>
                </a:solidFill>
                <a:latin typeface="Tahoma" pitchFamily="34" charset="0"/>
                <a:cs typeface="Tahoma" pitchFamily="34" charset="0"/>
              </a:rPr>
              <a:t>тахлил</a:t>
            </a:r>
            <a:r>
              <a:rPr lang="ru-RU" sz="1500" i="1" dirty="0">
                <a:solidFill>
                  <a:schemeClr val="accent1">
                    <a:lumMod val="50000"/>
                  </a:schemeClr>
                </a:solidFill>
                <a:latin typeface="Tahoma" pitchFamily="34" charset="0"/>
                <a:cs typeface="Tahoma" pitchFamily="34" charset="0"/>
              </a:rPr>
              <a:t> карда </a:t>
            </a:r>
            <a:r>
              <a:rPr lang="ru-RU" sz="1500" i="1" dirty="0" err="1">
                <a:solidFill>
                  <a:schemeClr val="accent1">
                    <a:lumMod val="50000"/>
                  </a:schemeClr>
                </a:solidFill>
                <a:latin typeface="Tahoma" pitchFamily="34" charset="0"/>
                <a:cs typeface="Tahoma" pitchFamily="34" charset="0"/>
              </a:rPr>
              <a:t>шавад</a:t>
            </a:r>
            <a:r>
              <a:rPr lang="ru-RU" sz="1500" i="1" dirty="0">
                <a:solidFill>
                  <a:schemeClr val="accent1">
                    <a:lumMod val="50000"/>
                  </a:schemeClr>
                </a:solidFill>
                <a:latin typeface="Tahoma" pitchFamily="34" charset="0"/>
                <a:cs typeface="Tahoma" pitchFamily="34" charset="0"/>
              </a:rPr>
              <a:t> </a:t>
            </a:r>
          </a:p>
          <a:p>
            <a:pPr>
              <a:defRPr/>
            </a:pPr>
            <a:endParaRPr lang="ru-RU" sz="1500" dirty="0">
              <a:solidFill>
                <a:schemeClr val="accent1">
                  <a:lumMod val="50000"/>
                </a:schemeClr>
              </a:solidFill>
              <a:latin typeface="Tahoma" pitchFamily="34" charset="0"/>
              <a:cs typeface="Tahoma" pitchFamily="34" charset="0"/>
            </a:endParaRPr>
          </a:p>
          <a:p>
            <a:pPr marL="180975" indent="-180975">
              <a:buFont typeface="Arial" pitchFamily="34" charset="0"/>
              <a:buChar char="•"/>
              <a:defRPr/>
            </a:pPr>
            <a:r>
              <a:rPr lang="ru-RU" sz="1500" dirty="0" err="1">
                <a:solidFill>
                  <a:schemeClr val="accent1">
                    <a:lumMod val="50000"/>
                  </a:schemeClr>
                </a:solidFill>
                <a:latin typeface="Tahoma" pitchFamily="34" charset="0"/>
                <a:cs typeface="Tahoma" pitchFamily="34" charset="0"/>
              </a:rPr>
              <a:t>Сатх</a:t>
            </a:r>
            <a:r>
              <a:rPr lang="ru-RU" sz="1500" dirty="0">
                <a:solidFill>
                  <a:schemeClr val="accent1">
                    <a:lumMod val="50000"/>
                  </a:schemeClr>
                </a:solidFill>
                <a:latin typeface="Tahoma" pitchFamily="34" charset="0"/>
                <a:cs typeface="Tahoma" pitchFamily="34" charset="0"/>
              </a:rPr>
              <a:t> …</a:t>
            </a:r>
          </a:p>
          <a:p>
            <a:pPr marL="180975" indent="-180975">
              <a:buFont typeface="Arial" pitchFamily="34" charset="0"/>
              <a:buChar char="•"/>
              <a:defRPr/>
            </a:pPr>
            <a:r>
              <a:rPr lang="ru-RU" sz="1500" dirty="0" err="1">
                <a:solidFill>
                  <a:schemeClr val="accent1">
                    <a:lumMod val="50000"/>
                  </a:schemeClr>
                </a:solidFill>
                <a:latin typeface="Tahoma" pitchFamily="34" charset="0"/>
                <a:cs typeface="Tahoma" pitchFamily="34" charset="0"/>
              </a:rPr>
              <a:t>Мутобикат</a:t>
            </a:r>
            <a:r>
              <a:rPr lang="ru-RU" sz="1500" dirty="0">
                <a:solidFill>
                  <a:schemeClr val="accent1">
                    <a:lumMod val="50000"/>
                  </a:schemeClr>
                </a:solidFill>
                <a:latin typeface="Tahoma" pitchFamily="34" charset="0"/>
                <a:cs typeface="Tahoma" pitchFamily="34" charset="0"/>
              </a:rPr>
              <a:t> …</a:t>
            </a:r>
          </a:p>
          <a:p>
            <a:pPr marL="180975" indent="-180975">
              <a:buFont typeface="Arial" pitchFamily="34" charset="0"/>
              <a:buChar char="•"/>
              <a:defRPr/>
            </a:pPr>
            <a:r>
              <a:rPr lang="ru-RU" sz="1500" dirty="0" err="1">
                <a:solidFill>
                  <a:schemeClr val="accent1">
                    <a:lumMod val="50000"/>
                  </a:schemeClr>
                </a:solidFill>
                <a:latin typeface="Tahoma" pitchFamily="34" charset="0"/>
                <a:cs typeface="Tahoma" pitchFamily="34" charset="0"/>
              </a:rPr>
              <a:t>Каноатманди</a:t>
            </a:r>
            <a:r>
              <a:rPr lang="ru-RU" sz="1500" dirty="0">
                <a:solidFill>
                  <a:schemeClr val="accent1">
                    <a:lumMod val="50000"/>
                  </a:schemeClr>
                </a:solidFill>
                <a:latin typeface="Tahoma" pitchFamily="34" charset="0"/>
                <a:cs typeface="Tahoma" pitchFamily="34" charset="0"/>
              </a:rPr>
              <a:t> …</a:t>
            </a:r>
          </a:p>
          <a:p>
            <a:pPr marL="180975" indent="-180975">
              <a:buFont typeface="Arial" pitchFamily="34" charset="0"/>
              <a:buChar char="•"/>
              <a:defRPr/>
            </a:pPr>
            <a:r>
              <a:rPr lang="ru-RU" sz="1500" dirty="0" err="1">
                <a:solidFill>
                  <a:schemeClr val="accent1">
                    <a:lumMod val="50000"/>
                  </a:schemeClr>
                </a:solidFill>
                <a:latin typeface="Tahoma" pitchFamily="34" charset="0"/>
                <a:cs typeface="Tahoma" pitchFamily="34" charset="0"/>
              </a:rPr>
              <a:t>Дониш</a:t>
            </a:r>
            <a:r>
              <a:rPr lang="ru-RU" sz="1500" dirty="0">
                <a:solidFill>
                  <a:schemeClr val="accent1">
                    <a:lumMod val="50000"/>
                  </a:schemeClr>
                </a:solidFill>
                <a:latin typeface="Tahoma" pitchFamily="34" charset="0"/>
                <a:cs typeface="Tahoma" pitchFamily="34" charset="0"/>
              </a:rPr>
              <a:t> …</a:t>
            </a:r>
          </a:p>
          <a:p>
            <a:pPr marL="180975" indent="-180975">
              <a:buFont typeface="Arial" pitchFamily="34" charset="0"/>
              <a:buChar char="•"/>
              <a:defRPr/>
            </a:pPr>
            <a:r>
              <a:rPr lang="ru-RU" sz="1500" dirty="0" err="1">
                <a:solidFill>
                  <a:schemeClr val="accent1">
                    <a:lumMod val="50000"/>
                  </a:schemeClr>
                </a:solidFill>
                <a:latin typeface="Tahoma" pitchFamily="34" charset="0"/>
                <a:cs typeface="Tahoma" pitchFamily="34" charset="0"/>
              </a:rPr>
              <a:t>Имкониятноки</a:t>
            </a:r>
            <a:r>
              <a:rPr lang="ru-RU" sz="1500" dirty="0">
                <a:solidFill>
                  <a:schemeClr val="accent1">
                    <a:lumMod val="50000"/>
                  </a:schemeClr>
                </a:solidFill>
                <a:latin typeface="Tahoma" pitchFamily="34" charset="0"/>
                <a:cs typeface="Tahoma" pitchFamily="34" charset="0"/>
              </a:rPr>
              <a:t> …</a:t>
            </a:r>
          </a:p>
          <a:p>
            <a:pPr marL="180975" indent="-180975">
              <a:buFont typeface="Arial" pitchFamily="34" charset="0"/>
              <a:buChar char="•"/>
              <a:defRPr/>
            </a:pPr>
            <a:r>
              <a:rPr lang="ru-RU" sz="1500" dirty="0" err="1">
                <a:solidFill>
                  <a:schemeClr val="accent1">
                    <a:lumMod val="50000"/>
                  </a:schemeClr>
                </a:solidFill>
                <a:latin typeface="Tahoma" pitchFamily="34" charset="0"/>
                <a:cs typeface="Tahoma" pitchFamily="34" charset="0"/>
              </a:rPr>
              <a:t>Мухимият</a:t>
            </a:r>
            <a:r>
              <a:rPr lang="ru-RU" sz="1500" dirty="0">
                <a:solidFill>
                  <a:schemeClr val="accent1">
                    <a:lumMod val="50000"/>
                  </a:schemeClr>
                </a:solidFill>
                <a:latin typeface="Tahoma" pitchFamily="34" charset="0"/>
                <a:cs typeface="Tahoma" pitchFamily="34" charset="0"/>
              </a:rPr>
              <a:t> …</a:t>
            </a:r>
          </a:p>
        </p:txBody>
      </p:sp>
      <p:sp>
        <p:nvSpPr>
          <p:cNvPr id="14" name="Rectangle 13"/>
          <p:cNvSpPr/>
          <p:nvPr/>
        </p:nvSpPr>
        <p:spPr>
          <a:xfrm>
            <a:off x="2711450" y="1196975"/>
            <a:ext cx="2160588" cy="323850"/>
          </a:xfrm>
          <a:prstGeom prst="rect">
            <a:avLst/>
          </a:prstGeom>
        </p:spPr>
        <p:txBody>
          <a:bodyPr>
            <a:spAutoFit/>
          </a:bodyPr>
          <a:lstStyle/>
          <a:p>
            <a:pPr>
              <a:defRPr/>
            </a:pPr>
            <a:r>
              <a:rPr lang="ru-RU" sz="1500" b="1" u="sng" dirty="0" err="1">
                <a:solidFill>
                  <a:schemeClr val="accent1">
                    <a:lumMod val="50000"/>
                  </a:schemeClr>
                </a:solidFill>
                <a:latin typeface="Tahoma" pitchFamily="34" charset="0"/>
                <a:cs typeface="Tahoma" pitchFamily="34" charset="0"/>
              </a:rPr>
              <a:t>Микдори</a:t>
            </a:r>
            <a:r>
              <a:rPr lang="ru-RU" sz="1500" b="1" u="sng" dirty="0">
                <a:solidFill>
                  <a:schemeClr val="accent1">
                    <a:lumMod val="50000"/>
                  </a:schemeClr>
                </a:solidFill>
                <a:latin typeface="Tahoma" pitchFamily="34" charset="0"/>
                <a:cs typeface="Tahoma" pitchFamily="34" charset="0"/>
              </a:rPr>
              <a:t> </a:t>
            </a:r>
          </a:p>
        </p:txBody>
      </p:sp>
      <p:sp>
        <p:nvSpPr>
          <p:cNvPr id="15" name="Rectangle 14"/>
          <p:cNvSpPr/>
          <p:nvPr/>
        </p:nvSpPr>
        <p:spPr>
          <a:xfrm>
            <a:off x="6527800" y="1196975"/>
            <a:ext cx="2089150" cy="323850"/>
          </a:xfrm>
          <a:prstGeom prst="rect">
            <a:avLst/>
          </a:prstGeom>
        </p:spPr>
        <p:txBody>
          <a:bodyPr>
            <a:spAutoFit/>
          </a:bodyPr>
          <a:lstStyle/>
          <a:p>
            <a:pPr>
              <a:defRPr/>
            </a:pPr>
            <a:r>
              <a:rPr lang="ru-RU" sz="1500" b="1" u="sng" dirty="0" err="1">
                <a:solidFill>
                  <a:schemeClr val="accent1">
                    <a:lumMod val="50000"/>
                  </a:schemeClr>
                </a:solidFill>
                <a:latin typeface="Tahoma" pitchFamily="34" charset="0"/>
                <a:cs typeface="Tahoma" pitchFamily="34" charset="0"/>
              </a:rPr>
              <a:t>Сифати</a:t>
            </a:r>
            <a:r>
              <a:rPr lang="ru-RU" sz="1500" b="1" u="sng" dirty="0">
                <a:solidFill>
                  <a:schemeClr val="accent1">
                    <a:lumMod val="50000"/>
                  </a:schemeClr>
                </a:solidFill>
                <a:latin typeface="Tahoma" pitchFamily="34" charset="0"/>
                <a:cs typeface="Tahoma" pitchFamily="34" charset="0"/>
              </a:rPr>
              <a:t> </a:t>
            </a:r>
          </a:p>
        </p:txBody>
      </p:sp>
      <p:sp>
        <p:nvSpPr>
          <p:cNvPr id="16" name="Rectangle 15"/>
          <p:cNvSpPr/>
          <p:nvPr/>
        </p:nvSpPr>
        <p:spPr>
          <a:xfrm>
            <a:off x="2640014" y="4508500"/>
            <a:ext cx="3671887" cy="1016000"/>
          </a:xfrm>
          <a:prstGeom prst="rect">
            <a:avLst/>
          </a:prstGeom>
        </p:spPr>
        <p:txBody>
          <a:bodyPr>
            <a:spAutoFit/>
          </a:bodyPr>
          <a:lstStyle/>
          <a:p>
            <a:pPr marL="180975" indent="-180975">
              <a:buFont typeface="Arial" pitchFamily="34" charset="0"/>
              <a:buChar char="•"/>
              <a:defRPr/>
            </a:pPr>
            <a:r>
              <a:rPr lang="ru-RU" sz="1500" dirty="0">
                <a:solidFill>
                  <a:schemeClr val="accent1">
                    <a:lumMod val="50000"/>
                  </a:schemeClr>
                </a:solidFill>
                <a:latin typeface="Tahoma" pitchFamily="34" charset="0"/>
                <a:cs typeface="Tahoma" pitchFamily="34" charset="0"/>
              </a:rPr>
              <a:t>% -и </a:t>
            </a:r>
            <a:r>
              <a:rPr lang="ru-RU" sz="1500" dirty="0" err="1">
                <a:solidFill>
                  <a:schemeClr val="accent1">
                    <a:lumMod val="50000"/>
                  </a:schemeClr>
                </a:solidFill>
                <a:latin typeface="Tahoma" pitchFamily="34" charset="0"/>
                <a:cs typeface="Tahoma" pitchFamily="34" charset="0"/>
              </a:rPr>
              <a:t>иштирокчиёни</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бо</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кор</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таъмингардида</a:t>
            </a:r>
            <a:r>
              <a:rPr lang="ru-RU" sz="1500" dirty="0">
                <a:solidFill>
                  <a:schemeClr val="accent1">
                    <a:lumMod val="50000"/>
                  </a:schemeClr>
                </a:solidFill>
                <a:latin typeface="Tahoma" pitchFamily="34" charset="0"/>
                <a:cs typeface="Tahoma" pitchFamily="34" charset="0"/>
              </a:rPr>
              <a:t> </a:t>
            </a:r>
          </a:p>
          <a:p>
            <a:pPr marL="180975" indent="-180975">
              <a:buFont typeface="Arial" pitchFamily="34" charset="0"/>
              <a:buChar char="•"/>
              <a:defRPr/>
            </a:pP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занони</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рохбар</a:t>
            </a:r>
            <a:r>
              <a:rPr lang="ru-RU" sz="1500" dirty="0">
                <a:solidFill>
                  <a:schemeClr val="accent1">
                    <a:lumMod val="50000"/>
                  </a:schemeClr>
                </a:solidFill>
                <a:latin typeface="Tahoma" pitchFamily="34" charset="0"/>
                <a:cs typeface="Tahoma" pitchFamily="34" charset="0"/>
              </a:rPr>
              <a:t> </a:t>
            </a:r>
          </a:p>
          <a:p>
            <a:pPr marL="180975" indent="-180975">
              <a:buFont typeface="Arial" pitchFamily="34" charset="0"/>
              <a:buChar char="•"/>
              <a:defRPr/>
            </a:pPr>
            <a:r>
              <a:rPr lang="ru-RU" sz="1500" dirty="0">
                <a:solidFill>
                  <a:schemeClr val="accent1">
                    <a:lumMod val="50000"/>
                  </a:schemeClr>
                </a:solidFill>
                <a:latin typeface="Tahoma" pitchFamily="34" charset="0"/>
                <a:cs typeface="Tahoma" pitchFamily="34" charset="0"/>
              </a:rPr>
              <a:t>%-и </a:t>
            </a:r>
            <a:r>
              <a:rPr lang="ru-RU" sz="1500" dirty="0" err="1">
                <a:solidFill>
                  <a:schemeClr val="accent1">
                    <a:lumMod val="50000"/>
                  </a:schemeClr>
                </a:solidFill>
                <a:latin typeface="Tahoma" pitchFamily="34" charset="0"/>
                <a:cs typeface="Tahoma" pitchFamily="34" charset="0"/>
              </a:rPr>
              <a:t>занон</a:t>
            </a:r>
            <a:r>
              <a:rPr lang="ru-RU" sz="1500" dirty="0">
                <a:solidFill>
                  <a:schemeClr val="accent1">
                    <a:lumMod val="50000"/>
                  </a:schemeClr>
                </a:solidFill>
                <a:latin typeface="Tahoma" pitchFamily="34" charset="0"/>
                <a:cs typeface="Tahoma" pitchFamily="34" charset="0"/>
              </a:rPr>
              <a:t> дар </a:t>
            </a:r>
            <a:r>
              <a:rPr lang="ru-RU" sz="1500" dirty="0" err="1">
                <a:solidFill>
                  <a:schemeClr val="accent1">
                    <a:lumMod val="50000"/>
                  </a:schemeClr>
                </a:solidFill>
                <a:latin typeface="Tahoma" pitchFamily="34" charset="0"/>
                <a:cs typeface="Tahoma" pitchFamily="34" charset="0"/>
              </a:rPr>
              <a:t>парлумон</a:t>
            </a:r>
            <a:r>
              <a:rPr lang="ru-RU" sz="1500" dirty="0">
                <a:solidFill>
                  <a:schemeClr val="accent1">
                    <a:lumMod val="50000"/>
                  </a:schemeClr>
                </a:solidFill>
                <a:latin typeface="Tahoma" pitchFamily="34" charset="0"/>
                <a:cs typeface="Tahoma" pitchFamily="34" charset="0"/>
              </a:rPr>
              <a:t> </a:t>
            </a:r>
          </a:p>
        </p:txBody>
      </p:sp>
      <p:sp>
        <p:nvSpPr>
          <p:cNvPr id="17" name="Rectangle 16"/>
          <p:cNvSpPr/>
          <p:nvPr/>
        </p:nvSpPr>
        <p:spPr>
          <a:xfrm>
            <a:off x="6527801" y="4457700"/>
            <a:ext cx="3744913" cy="1246188"/>
          </a:xfrm>
          <a:prstGeom prst="rect">
            <a:avLst/>
          </a:prstGeom>
        </p:spPr>
        <p:txBody>
          <a:bodyPr>
            <a:spAutoFit/>
          </a:bodyPr>
          <a:lstStyle/>
          <a:p>
            <a:pPr marL="180975" indent="-180975">
              <a:buFont typeface="Arial" pitchFamily="34" charset="0"/>
              <a:buChar char="•"/>
              <a:defRPr/>
            </a:pPr>
            <a:r>
              <a:rPr lang="ru-RU" sz="1500" dirty="0" err="1">
                <a:solidFill>
                  <a:schemeClr val="accent1">
                    <a:lumMod val="50000"/>
                  </a:schemeClr>
                </a:solidFill>
                <a:latin typeface="Tahoma" pitchFamily="34" charset="0"/>
                <a:cs typeface="Tahoma" pitchFamily="34" charset="0"/>
              </a:rPr>
              <a:t>Мувофикаи</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дигаргунихои</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сиёси</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ва</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нигохдории</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адвокаси</a:t>
            </a:r>
            <a:endParaRPr lang="ru-RU" sz="1500" dirty="0">
              <a:solidFill>
                <a:schemeClr val="accent1">
                  <a:lumMod val="50000"/>
                </a:schemeClr>
              </a:solidFill>
              <a:latin typeface="Tahoma" pitchFamily="34" charset="0"/>
              <a:cs typeface="Tahoma" pitchFamily="34" charset="0"/>
            </a:endParaRPr>
          </a:p>
          <a:p>
            <a:pPr marL="180975" indent="-180975">
              <a:buFont typeface="Arial" pitchFamily="34" charset="0"/>
              <a:buChar char="•"/>
              <a:defRPr/>
            </a:pPr>
            <a:r>
              <a:rPr lang="ru-RU" sz="1500" dirty="0" err="1">
                <a:solidFill>
                  <a:schemeClr val="accent1">
                    <a:lumMod val="50000"/>
                  </a:schemeClr>
                </a:solidFill>
                <a:latin typeface="Tahoma" pitchFamily="34" charset="0"/>
                <a:cs typeface="Tahoma" pitchFamily="34" charset="0"/>
              </a:rPr>
              <a:t>Дарачаи</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мутобикати</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сиёси</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хуччат</a:t>
            </a:r>
            <a:r>
              <a:rPr lang="ru-RU" sz="1500" dirty="0">
                <a:solidFill>
                  <a:schemeClr val="accent1">
                    <a:lumMod val="50000"/>
                  </a:schemeClr>
                </a:solidFill>
                <a:latin typeface="Tahoma" pitchFamily="34" charset="0"/>
                <a:cs typeface="Tahoma" pitchFamily="34" charset="0"/>
              </a:rPr>
              <a:t>) </a:t>
            </a:r>
          </a:p>
          <a:p>
            <a:pPr marL="180975" indent="-180975">
              <a:buFont typeface="Arial" pitchFamily="34" charset="0"/>
              <a:buChar char="•"/>
              <a:defRPr/>
            </a:pPr>
            <a:r>
              <a:rPr lang="ru-RU" sz="1500" dirty="0" err="1">
                <a:solidFill>
                  <a:schemeClr val="accent1">
                    <a:lumMod val="50000"/>
                  </a:schemeClr>
                </a:solidFill>
                <a:latin typeface="Tahoma" pitchFamily="34" charset="0"/>
                <a:cs typeface="Tahoma" pitchFamily="34" charset="0"/>
              </a:rPr>
              <a:t>Сифати</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тархрези</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ва</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пешбурди</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сиёсат</a:t>
            </a:r>
            <a:r>
              <a:rPr lang="ru-RU" sz="1500" dirty="0">
                <a:solidFill>
                  <a:schemeClr val="accent1">
                    <a:lumMod val="50000"/>
                  </a:schemeClr>
                </a:solidFill>
                <a:latin typeface="Tahoma" pitchFamily="34" charset="0"/>
                <a:cs typeface="Tahoma" pitchFamily="34" charset="0"/>
              </a:rPr>
              <a:t>  (</a:t>
            </a:r>
            <a:r>
              <a:rPr lang="ru-RU" sz="1500" dirty="0" err="1">
                <a:solidFill>
                  <a:schemeClr val="accent1">
                    <a:lumMod val="50000"/>
                  </a:schemeClr>
                </a:solidFill>
                <a:latin typeface="Tahoma" pitchFamily="34" charset="0"/>
                <a:cs typeface="Tahoma" pitchFamily="34" charset="0"/>
              </a:rPr>
              <a:t>хуччат</a:t>
            </a:r>
            <a:r>
              <a:rPr lang="ru-RU" sz="1500" dirty="0">
                <a:solidFill>
                  <a:schemeClr val="accent1">
                    <a:lumMod val="50000"/>
                  </a:schemeClr>
                </a:solidFill>
                <a:latin typeface="Tahoma" pitchFamily="34" charset="0"/>
                <a:cs typeface="Tahoma" pitchFamily="34" charset="0"/>
              </a:rPr>
              <a:t>)</a:t>
            </a:r>
          </a:p>
        </p:txBody>
      </p:sp>
    </p:spTree>
    <p:extLst>
      <p:ext uri="{BB962C8B-B14F-4D97-AF65-F5344CB8AC3E}">
        <p14:creationId xmlns:p14="http://schemas.microsoft.com/office/powerpoint/2010/main" val="4368776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anim calcmode="lin" valueType="num">
                                      <p:cBhvr additive="base">
                                        <p:cTn id="11"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anim calcmode="lin" valueType="num">
                                      <p:cBhvr additive="base">
                                        <p:cTn id="15"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anim calcmode="lin" valueType="num">
                                      <p:cBhvr additive="base">
                                        <p:cTn id="19"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1">
                                            <p:txEl>
                                              <p:pRg st="5" end="5"/>
                                            </p:txEl>
                                          </p:spTgt>
                                        </p:tgtEl>
                                        <p:attrNameLst>
                                          <p:attrName>style.visibility</p:attrName>
                                        </p:attrNameLst>
                                      </p:cBhvr>
                                      <p:to>
                                        <p:strVal val="visible"/>
                                      </p:to>
                                    </p:set>
                                    <p:anim calcmode="lin" valueType="num">
                                      <p:cBhvr additive="base">
                                        <p:cTn id="23"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1">
                                            <p:txEl>
                                              <p:pRg st="6" end="6"/>
                                            </p:txEl>
                                          </p:spTgt>
                                        </p:tgtEl>
                                        <p:attrNameLst>
                                          <p:attrName>style.visibility</p:attrName>
                                        </p:attrNameLst>
                                      </p:cBhvr>
                                      <p:to>
                                        <p:strVal val="visible"/>
                                      </p:to>
                                    </p:set>
                                    <p:anim calcmode="lin" valueType="num">
                                      <p:cBhvr additive="base">
                                        <p:cTn id="27"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6">
                                            <p:txEl>
                                              <p:pRg st="0" end="0"/>
                                            </p:txEl>
                                          </p:spTgt>
                                        </p:tgtEl>
                                        <p:attrNameLst>
                                          <p:attrName>style.visibility</p:attrName>
                                        </p:attrNameLst>
                                      </p:cBhvr>
                                      <p:to>
                                        <p:strVal val="visible"/>
                                      </p:to>
                                    </p:set>
                                    <p:animEffect transition="in" filter="wipe(down)">
                                      <p:cBhvr>
                                        <p:cTn id="33" dur="500"/>
                                        <p:tgtEl>
                                          <p:spTgt spid="16">
                                            <p:txEl>
                                              <p:pRg st="0" end="0"/>
                                            </p:txEl>
                                          </p:spTgt>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16">
                                            <p:txEl>
                                              <p:pRg st="1" end="1"/>
                                            </p:txEl>
                                          </p:spTgt>
                                        </p:tgtEl>
                                        <p:attrNameLst>
                                          <p:attrName>style.visibility</p:attrName>
                                        </p:attrNameLst>
                                      </p:cBhvr>
                                      <p:to>
                                        <p:strVal val="visible"/>
                                      </p:to>
                                    </p:set>
                                    <p:animEffect transition="in" filter="wipe(down)">
                                      <p:cBhvr>
                                        <p:cTn id="36" dur="500"/>
                                        <p:tgtEl>
                                          <p:spTgt spid="16">
                                            <p:txEl>
                                              <p:pRg st="1" end="1"/>
                                            </p:txEl>
                                          </p:spTgt>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16">
                                            <p:txEl>
                                              <p:pRg st="2" end="2"/>
                                            </p:txEl>
                                          </p:spTgt>
                                        </p:tgtEl>
                                        <p:attrNameLst>
                                          <p:attrName>style.visibility</p:attrName>
                                        </p:attrNameLst>
                                      </p:cBhvr>
                                      <p:to>
                                        <p:strVal val="visible"/>
                                      </p:to>
                                    </p:set>
                                    <p:animEffect transition="in" filter="wipe(down)">
                                      <p:cBhvr>
                                        <p:cTn id="39" dur="500"/>
                                        <p:tgtEl>
                                          <p:spTgt spid="16">
                                            <p:txEl>
                                              <p:pRg st="2" end="2"/>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2">
                                            <p:txEl>
                                              <p:pRg st="0" end="0"/>
                                            </p:txEl>
                                          </p:spTgt>
                                        </p:tgtEl>
                                        <p:attrNameLst>
                                          <p:attrName>style.visibility</p:attrName>
                                        </p:attrNameLst>
                                      </p:cBhvr>
                                      <p:to>
                                        <p:strVal val="visible"/>
                                      </p:to>
                                    </p:set>
                                    <p:anim calcmode="lin" valueType="num">
                                      <p:cBhvr additive="base">
                                        <p:cTn id="44"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12">
                                            <p:txEl>
                                              <p:pRg st="0" end="0"/>
                                            </p:txEl>
                                          </p:spTgt>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12">
                                            <p:txEl>
                                              <p:pRg st="2" end="2"/>
                                            </p:txEl>
                                          </p:spTgt>
                                        </p:tgtEl>
                                        <p:attrNameLst>
                                          <p:attrName>style.visibility</p:attrName>
                                        </p:attrNameLst>
                                      </p:cBhvr>
                                      <p:to>
                                        <p:strVal val="visible"/>
                                      </p:to>
                                    </p:set>
                                    <p:anim calcmode="lin" valueType="num">
                                      <p:cBhvr additive="base">
                                        <p:cTn id="48"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12">
                                            <p:txEl>
                                              <p:pRg st="2" end="2"/>
                                            </p:txEl>
                                          </p:spTgt>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12">
                                            <p:txEl>
                                              <p:pRg st="3" end="3"/>
                                            </p:txEl>
                                          </p:spTgt>
                                        </p:tgtEl>
                                        <p:attrNameLst>
                                          <p:attrName>style.visibility</p:attrName>
                                        </p:attrNameLst>
                                      </p:cBhvr>
                                      <p:to>
                                        <p:strVal val="visible"/>
                                      </p:to>
                                    </p:set>
                                    <p:anim calcmode="lin" valueType="num">
                                      <p:cBhvr additive="base">
                                        <p:cTn id="52"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12">
                                            <p:txEl>
                                              <p:pRg st="3" end="3"/>
                                            </p:txEl>
                                          </p:spTgt>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12">
                                            <p:txEl>
                                              <p:pRg st="4" end="4"/>
                                            </p:txEl>
                                          </p:spTgt>
                                        </p:tgtEl>
                                        <p:attrNameLst>
                                          <p:attrName>style.visibility</p:attrName>
                                        </p:attrNameLst>
                                      </p:cBhvr>
                                      <p:to>
                                        <p:strVal val="visible"/>
                                      </p:to>
                                    </p:set>
                                    <p:anim calcmode="lin" valueType="num">
                                      <p:cBhvr additive="base">
                                        <p:cTn id="56"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12">
                                            <p:txEl>
                                              <p:pRg st="4" end="4"/>
                                            </p:txEl>
                                          </p:spTgt>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12">
                                            <p:txEl>
                                              <p:pRg st="5" end="5"/>
                                            </p:txEl>
                                          </p:spTgt>
                                        </p:tgtEl>
                                        <p:attrNameLst>
                                          <p:attrName>style.visibility</p:attrName>
                                        </p:attrNameLst>
                                      </p:cBhvr>
                                      <p:to>
                                        <p:strVal val="visible"/>
                                      </p:to>
                                    </p:set>
                                    <p:anim calcmode="lin" valueType="num">
                                      <p:cBhvr additive="base">
                                        <p:cTn id="60"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2">
                                            <p:txEl>
                                              <p:pRg st="5" end="5"/>
                                            </p:txEl>
                                          </p:spTgt>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12">
                                            <p:txEl>
                                              <p:pRg st="6" end="6"/>
                                            </p:txEl>
                                          </p:spTgt>
                                        </p:tgtEl>
                                        <p:attrNameLst>
                                          <p:attrName>style.visibility</p:attrName>
                                        </p:attrNameLst>
                                      </p:cBhvr>
                                      <p:to>
                                        <p:strVal val="visible"/>
                                      </p:to>
                                    </p:set>
                                    <p:anim calcmode="lin" valueType="num">
                                      <p:cBhvr additive="base">
                                        <p:cTn id="64" dur="50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12">
                                            <p:txEl>
                                              <p:pRg st="6" end="6"/>
                                            </p:txEl>
                                          </p:spTgt>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12">
                                            <p:txEl>
                                              <p:pRg st="7" end="7"/>
                                            </p:txEl>
                                          </p:spTgt>
                                        </p:tgtEl>
                                        <p:attrNameLst>
                                          <p:attrName>style.visibility</p:attrName>
                                        </p:attrNameLst>
                                      </p:cBhvr>
                                      <p:to>
                                        <p:strVal val="visible"/>
                                      </p:to>
                                    </p:set>
                                    <p:anim calcmode="lin" valueType="num">
                                      <p:cBhvr additive="base">
                                        <p:cTn id="68" dur="500" fill="hold"/>
                                        <p:tgtEl>
                                          <p:spTgt spid="12">
                                            <p:txEl>
                                              <p:pRg st="7" end="7"/>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1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4" fill="hold" grpId="0" nodeType="clickEffect">
                                  <p:stCondLst>
                                    <p:cond delay="0"/>
                                  </p:st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wipe(down)">
                                      <p:cBhvr>
                                        <p:cTn id="74" dur="500"/>
                                        <p:tgtEl>
                                          <p:spTgt spid="17">
                                            <p:txEl>
                                              <p:pRg st="0" end="0"/>
                                            </p:txEl>
                                          </p:spTgt>
                                        </p:tgtEl>
                                      </p:cBhvr>
                                    </p:animEffect>
                                  </p:childTnLst>
                                </p:cTn>
                              </p:par>
                              <p:par>
                                <p:cTn id="75" presetID="22" presetClass="entr" presetSubtype="4" fill="hold" grpId="0" nodeType="withEffect">
                                  <p:stCondLst>
                                    <p:cond delay="0"/>
                                  </p:stCondLst>
                                  <p:childTnLst>
                                    <p:set>
                                      <p:cBhvr>
                                        <p:cTn id="76" dur="1" fill="hold">
                                          <p:stCondLst>
                                            <p:cond delay="0"/>
                                          </p:stCondLst>
                                        </p:cTn>
                                        <p:tgtEl>
                                          <p:spTgt spid="17">
                                            <p:txEl>
                                              <p:pRg st="1" end="1"/>
                                            </p:txEl>
                                          </p:spTgt>
                                        </p:tgtEl>
                                        <p:attrNameLst>
                                          <p:attrName>style.visibility</p:attrName>
                                        </p:attrNameLst>
                                      </p:cBhvr>
                                      <p:to>
                                        <p:strVal val="visible"/>
                                      </p:to>
                                    </p:set>
                                    <p:animEffect transition="in" filter="wipe(down)">
                                      <p:cBhvr>
                                        <p:cTn id="77" dur="500"/>
                                        <p:tgtEl>
                                          <p:spTgt spid="17">
                                            <p:txEl>
                                              <p:pRg st="1" end="1"/>
                                            </p:txEl>
                                          </p:spTgt>
                                        </p:tgtEl>
                                      </p:cBhvr>
                                    </p:animEffect>
                                  </p:childTnLst>
                                </p:cTn>
                              </p:par>
                              <p:par>
                                <p:cTn id="78" presetID="22" presetClass="entr" presetSubtype="4" fill="hold" grpId="0" nodeType="withEffect">
                                  <p:stCondLst>
                                    <p:cond delay="0"/>
                                  </p:stCondLst>
                                  <p:childTnLst>
                                    <p:set>
                                      <p:cBhvr>
                                        <p:cTn id="79" dur="1" fill="hold">
                                          <p:stCondLst>
                                            <p:cond delay="0"/>
                                          </p:stCondLst>
                                        </p:cTn>
                                        <p:tgtEl>
                                          <p:spTgt spid="17">
                                            <p:txEl>
                                              <p:pRg st="2" end="2"/>
                                            </p:txEl>
                                          </p:spTgt>
                                        </p:tgtEl>
                                        <p:attrNameLst>
                                          <p:attrName>style.visibility</p:attrName>
                                        </p:attrNameLst>
                                      </p:cBhvr>
                                      <p:to>
                                        <p:strVal val="visible"/>
                                      </p:to>
                                    </p:set>
                                    <p:animEffect transition="in" filter="wipe(down)">
                                      <p:cBhvr>
                                        <p:cTn id="80" dur="500"/>
                                        <p:tgtEl>
                                          <p:spTgt spid="1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allAtOnce"/>
      <p:bldP spid="12" grpId="0" build="allAtOnce"/>
      <p:bldP spid="16" grpId="0" build="allAtOnce"/>
      <p:bldP spid="17" grpId="0"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tg-Cyrl-TJ" dirty="0" smtClean="0">
                <a:latin typeface="Times New Roman Tj" panose="02020603050405020304" pitchFamily="18" charset="-52"/>
              </a:rPr>
              <a:t>Низоми мониторинг ва арзёбии барномаҳои рушди маҳаллӣ</a:t>
            </a:r>
            <a:endParaRPr lang="ru-RU" dirty="0">
              <a:latin typeface="Times New Roman Tj" panose="02020603050405020304" pitchFamily="18" charset="-52"/>
            </a:endParaRPr>
          </a:p>
        </p:txBody>
      </p:sp>
      <p:sp>
        <p:nvSpPr>
          <p:cNvPr id="4" name="Rectangle 2"/>
          <p:cNvSpPr>
            <a:spLocks noChangeArrowheads="1"/>
          </p:cNvSpPr>
          <p:nvPr/>
        </p:nvSpPr>
        <p:spPr bwMode="auto">
          <a:xfrm>
            <a:off x="1386348" y="1788117"/>
            <a:ext cx="15057402" cy="468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pic>
        <p:nvPicPr>
          <p:cNvPr id="307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908" y="1991830"/>
            <a:ext cx="8596668" cy="436185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flipV="1">
            <a:off x="1386348" y="6476077"/>
            <a:ext cx="150574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pSp>
        <p:nvGrpSpPr>
          <p:cNvPr id="6" name="Группа 5"/>
          <p:cNvGrpSpPr/>
          <p:nvPr/>
        </p:nvGrpSpPr>
        <p:grpSpPr>
          <a:xfrm>
            <a:off x="1655445" y="2107738"/>
            <a:ext cx="6229350" cy="4191000"/>
            <a:chOff x="0" y="0"/>
            <a:chExt cx="6229350" cy="4191000"/>
          </a:xfrm>
        </p:grpSpPr>
        <p:sp>
          <p:nvSpPr>
            <p:cNvPr id="7" name="Прямоугольник 6"/>
            <p:cNvSpPr/>
            <p:nvPr/>
          </p:nvSpPr>
          <p:spPr>
            <a:xfrm>
              <a:off x="2295525" y="0"/>
              <a:ext cx="1543050" cy="781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400" dirty="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rPr>
                <a:t>Низоми М ва А </a:t>
              </a:r>
              <a:endParaRPr lang="ru-RU" sz="1400" dirty="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endParaRPr>
            </a:p>
          </p:txBody>
        </p:sp>
        <p:sp>
          <p:nvSpPr>
            <p:cNvPr id="8" name="Прямоугольник 7"/>
            <p:cNvSpPr/>
            <p:nvPr/>
          </p:nvSpPr>
          <p:spPr>
            <a:xfrm>
              <a:off x="600075" y="1162050"/>
              <a:ext cx="1524000" cy="771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400" dirty="0">
                  <a:solidFill>
                    <a:srgbClr val="002060"/>
                  </a:solidFill>
                  <a:latin typeface="Times New Roman Tj" panose="02020603050405020304" pitchFamily="18" charset="-52"/>
                  <a:ea typeface="Calibri" panose="020F0502020204030204" pitchFamily="34" charset="0"/>
                  <a:cs typeface="Times New Roman" panose="02020603050405020304" pitchFamily="18" charset="0"/>
                </a:rPr>
                <a:t>М ва </a:t>
              </a:r>
              <a:r>
                <a:rPr lang="tg-Cyrl-TJ" sz="1400" dirty="0" smtClean="0">
                  <a:solidFill>
                    <a:srgbClr val="002060"/>
                  </a:solidFill>
                  <a:latin typeface="Times New Roman Tj" panose="02020603050405020304" pitchFamily="18" charset="-52"/>
                  <a:ea typeface="Calibri" panose="020F0502020204030204" pitchFamily="34" charset="0"/>
                  <a:cs typeface="Times New Roman" panose="02020603050405020304" pitchFamily="18" charset="0"/>
                </a:rPr>
                <a:t>А</a:t>
              </a:r>
            </a:p>
            <a:p>
              <a:pPr algn="ctr">
                <a:lnSpc>
                  <a:spcPct val="107000"/>
                </a:lnSpc>
                <a:spcAft>
                  <a:spcPts val="800"/>
                </a:spcAft>
              </a:pPr>
              <a:r>
                <a:rPr lang="tg-Cyrl-TJ" sz="1400" dirty="0" smtClean="0">
                  <a:solidFill>
                    <a:srgbClr val="002060"/>
                  </a:solidFill>
                  <a:latin typeface="Times New Roman Tj" panose="02020603050405020304" pitchFamily="18" charset="-52"/>
                  <a:ea typeface="Calibri" panose="020F0502020204030204" pitchFamily="34" charset="0"/>
                  <a:cs typeface="Times New Roman" panose="02020603050405020304" pitchFamily="18" charset="0"/>
                </a:rPr>
                <a:t> </a:t>
              </a:r>
              <a:r>
                <a:rPr lang="tg-Cyrl-TJ" sz="1400" dirty="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rPr>
                <a:t>татбиқи лоиаҳо</a:t>
              </a:r>
              <a:endParaRPr lang="ru-RU" sz="1400" dirty="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endParaRPr>
            </a:p>
          </p:txBody>
        </p:sp>
        <p:sp>
          <p:nvSpPr>
            <p:cNvPr id="9" name="Прямоугольник 8"/>
            <p:cNvSpPr/>
            <p:nvPr/>
          </p:nvSpPr>
          <p:spPr>
            <a:xfrm>
              <a:off x="4019550" y="1162050"/>
              <a:ext cx="1524000" cy="771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400" dirty="0">
                  <a:solidFill>
                    <a:srgbClr val="002060"/>
                  </a:solidFill>
                  <a:latin typeface="Times New Roman Tj" panose="02020603050405020304" pitchFamily="18" charset="-52"/>
                  <a:ea typeface="Calibri" panose="020F0502020204030204" pitchFamily="34" charset="0"/>
                  <a:cs typeface="Times New Roman" panose="02020603050405020304" pitchFamily="18" charset="0"/>
                </a:rPr>
                <a:t>М ва А </a:t>
              </a:r>
              <a:r>
                <a:rPr lang="tg-Cyrl-TJ" sz="1400" dirty="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rPr>
                <a:t>натиҷаҳо</a:t>
              </a:r>
              <a:endParaRPr lang="ru-RU" sz="1400" dirty="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endParaRPr>
            </a:p>
          </p:txBody>
        </p:sp>
        <p:sp>
          <p:nvSpPr>
            <p:cNvPr id="10" name="Прямоугольник 9"/>
            <p:cNvSpPr/>
            <p:nvPr/>
          </p:nvSpPr>
          <p:spPr>
            <a:xfrm>
              <a:off x="0" y="3933825"/>
              <a:ext cx="2828925" cy="257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100" dirty="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rPr>
                <a:t>Маҳзани маълумот (ҳар семоҳа)</a:t>
              </a:r>
              <a:endParaRPr lang="ru-RU" sz="1100" dirty="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endParaRPr>
            </a:p>
          </p:txBody>
        </p:sp>
        <p:sp>
          <p:nvSpPr>
            <p:cNvPr id="11" name="Прямоугольник 10"/>
            <p:cNvSpPr/>
            <p:nvPr/>
          </p:nvSpPr>
          <p:spPr>
            <a:xfrm>
              <a:off x="3400425" y="3933825"/>
              <a:ext cx="2828925" cy="257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tg-Cyrl-TJ" sz="1100" dirty="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rPr>
                <a:t>Индикторҳо (солона)</a:t>
              </a:r>
              <a:endParaRPr lang="ru-RU" sz="1100" dirty="0">
                <a:solidFill>
                  <a:srgbClr val="002060"/>
                </a:solidFill>
                <a:effectLst/>
                <a:latin typeface="Times New Roman Tj" panose="02020603050405020304" pitchFamily="18" charset="-52"/>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29114961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tg-Cyrl-TJ" dirty="0" smtClean="0"/>
              <a:t>Шакли ҳисоботӣ оид ба мониторинги БР</a:t>
            </a:r>
            <a:endParaRPr lang="ru-RU" dirty="0"/>
          </a:p>
        </p:txBody>
      </p:sp>
      <p:graphicFrame>
        <p:nvGraphicFramePr>
          <p:cNvPr id="9" name="Объект 8"/>
          <p:cNvGraphicFramePr>
            <a:graphicFrameLocks noGrp="1" noChangeAspect="1"/>
          </p:cNvGraphicFramePr>
          <p:nvPr>
            <p:ph idx="1"/>
            <p:extLst>
              <p:ext uri="{D42A27DB-BD31-4B8C-83A1-F6EECF244321}">
                <p14:modId xmlns:p14="http://schemas.microsoft.com/office/powerpoint/2010/main" val="2858747197"/>
              </p:ext>
            </p:extLst>
          </p:nvPr>
        </p:nvGraphicFramePr>
        <p:xfrm>
          <a:off x="2789487" y="2347754"/>
          <a:ext cx="1935291" cy="1632902"/>
        </p:xfrm>
        <a:graphic>
          <a:graphicData uri="http://schemas.openxmlformats.org/presentationml/2006/ole">
            <mc:AlternateContent xmlns:mc="http://schemas.openxmlformats.org/markup-compatibility/2006">
              <mc:Choice xmlns:v="urn:schemas-microsoft-com:vml" Requires="v">
                <p:oleObj spid="_x0000_s12321" name="Лист" showAsIcon="1" r:id="rId3" imgW="914400" imgH="771480" progId="Excel.Sheet.8">
                  <p:embed/>
                </p:oleObj>
              </mc:Choice>
              <mc:Fallback>
                <p:oleObj name="Лист" showAsIcon="1" r:id="rId3" imgW="914400" imgH="771480" progId="Excel.Sheet.8">
                  <p:embed/>
                  <p:pic>
                    <p:nvPicPr>
                      <p:cNvPr id="0" name=""/>
                      <p:cNvPicPr/>
                      <p:nvPr/>
                    </p:nvPicPr>
                    <p:blipFill>
                      <a:blip r:embed="rId4"/>
                      <a:stretch>
                        <a:fillRect/>
                      </a:stretch>
                    </p:blipFill>
                    <p:spPr>
                      <a:xfrm>
                        <a:off x="2789487" y="2347754"/>
                        <a:ext cx="1935291" cy="1632902"/>
                      </a:xfrm>
                      <a:prstGeom prst="rect">
                        <a:avLst/>
                      </a:prstGeom>
                    </p:spPr>
                  </p:pic>
                </p:oleObj>
              </mc:Fallback>
            </mc:AlternateContent>
          </a:graphicData>
        </a:graphic>
      </p:graphicFrame>
      <p:graphicFrame>
        <p:nvGraphicFramePr>
          <p:cNvPr id="4" name="Объект 3"/>
          <p:cNvGraphicFramePr>
            <a:graphicFrameLocks noChangeAspect="1"/>
          </p:cNvGraphicFramePr>
          <p:nvPr>
            <p:extLst>
              <p:ext uri="{D42A27DB-BD31-4B8C-83A1-F6EECF244321}">
                <p14:modId xmlns:p14="http://schemas.microsoft.com/office/powerpoint/2010/main" val="3013367956"/>
              </p:ext>
            </p:extLst>
          </p:nvPr>
        </p:nvGraphicFramePr>
        <p:xfrm>
          <a:off x="5775959" y="2429002"/>
          <a:ext cx="1812619" cy="1529397"/>
        </p:xfrm>
        <a:graphic>
          <a:graphicData uri="http://schemas.openxmlformats.org/presentationml/2006/ole">
            <mc:AlternateContent xmlns:mc="http://schemas.openxmlformats.org/markup-compatibility/2006">
              <mc:Choice xmlns:v="urn:schemas-microsoft-com:vml" Requires="v">
                <p:oleObj spid="_x0000_s12322" name="Лист" showAsIcon="1" r:id="rId5" imgW="914400" imgH="771480" progId="Excel.Sheet.8">
                  <p:embed/>
                </p:oleObj>
              </mc:Choice>
              <mc:Fallback>
                <p:oleObj name="Лист" showAsIcon="1" r:id="rId5" imgW="914400" imgH="771480" progId="Excel.Sheet.8">
                  <p:embed/>
                  <p:pic>
                    <p:nvPicPr>
                      <p:cNvPr id="0" name=""/>
                      <p:cNvPicPr/>
                      <p:nvPr/>
                    </p:nvPicPr>
                    <p:blipFill>
                      <a:blip r:embed="rId6"/>
                      <a:stretch>
                        <a:fillRect/>
                      </a:stretch>
                    </p:blipFill>
                    <p:spPr>
                      <a:xfrm>
                        <a:off x="5775959" y="2429002"/>
                        <a:ext cx="1812619" cy="1529397"/>
                      </a:xfrm>
                      <a:prstGeom prst="rect">
                        <a:avLst/>
                      </a:prstGeom>
                    </p:spPr>
                  </p:pic>
                </p:oleObj>
              </mc:Fallback>
            </mc:AlternateContent>
          </a:graphicData>
        </a:graphic>
      </p:graphicFrame>
    </p:spTree>
    <p:extLst>
      <p:ext uri="{BB962C8B-B14F-4D97-AF65-F5344CB8AC3E}">
        <p14:creationId xmlns:p14="http://schemas.microsoft.com/office/powerpoint/2010/main" val="30507707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tg-Cyrl-TJ" dirty="0" smtClean="0">
                <a:latin typeface="Times New Roman Tj" panose="02020603050405020304" pitchFamily="18" charset="-52"/>
              </a:rPr>
              <a:t>Тавсияҳо ва қадамҳои минбаъда</a:t>
            </a:r>
            <a:endParaRPr lang="ru-RU" dirty="0">
              <a:latin typeface="Times New Roman Tj" panose="02020603050405020304" pitchFamily="18" charset="-52"/>
            </a:endParaRPr>
          </a:p>
        </p:txBody>
      </p:sp>
      <p:sp>
        <p:nvSpPr>
          <p:cNvPr id="4" name="Объект 3"/>
          <p:cNvSpPr>
            <a:spLocks noGrp="1"/>
          </p:cNvSpPr>
          <p:nvPr>
            <p:ph idx="1"/>
          </p:nvPr>
        </p:nvSpPr>
        <p:spPr>
          <a:xfrm>
            <a:off x="677334" y="1800942"/>
            <a:ext cx="8596668" cy="3880773"/>
          </a:xfrm>
        </p:spPr>
        <p:txBody>
          <a:bodyPr>
            <a:noAutofit/>
          </a:bodyPr>
          <a:lstStyle/>
          <a:p>
            <a:r>
              <a:rPr lang="tg-Cyrl-TJ" sz="2000" dirty="0" smtClean="0">
                <a:latin typeface="Times New Roman Tj" panose="02020603050405020304" pitchFamily="18" charset="-52"/>
              </a:rPr>
              <a:t>Баланд бардоштани зарфияти мутахассисони маҳаллӣ оид ба МваА.</a:t>
            </a:r>
          </a:p>
          <a:p>
            <a:r>
              <a:rPr lang="tg-Cyrl-TJ" sz="2000" dirty="0" smtClean="0">
                <a:latin typeface="Times New Roman Tj" panose="02020603050405020304" pitchFamily="18" charset="-52"/>
              </a:rPr>
              <a:t>Тартиб додани шакли ягонаи хисобот оид ба мониторинг ва арзёбии барномаҳо дар алоқаманди бо барномаҳои сатҳи милли ва соҳавӣ ва инчунин ҲРУ.</a:t>
            </a:r>
          </a:p>
          <a:p>
            <a:r>
              <a:rPr lang="tg-Cyrl-TJ" sz="2000" dirty="0" smtClean="0">
                <a:latin typeface="Times New Roman Tj" panose="02020603050405020304" pitchFamily="18" charset="-52"/>
              </a:rPr>
              <a:t>Рақамикунонии низоми мониторинг ва арзёбии барномаҳои маҳаллӣ</a:t>
            </a:r>
          </a:p>
          <a:p>
            <a:r>
              <a:rPr lang="tg-Cyrl-TJ" sz="2000" dirty="0" smtClean="0">
                <a:latin typeface="Times New Roman Tj" panose="02020603050405020304" pitchFamily="18" charset="-52"/>
              </a:rPr>
              <a:t>Масъул намудани шахси алоҳида барои гузаронидани мониторинг ва арзёбии барномаҳо дар мақомоти маҳаллӣ.</a:t>
            </a:r>
          </a:p>
          <a:p>
            <a:r>
              <a:rPr lang="tg-Cyrl-TJ" sz="2000" dirty="0" smtClean="0">
                <a:latin typeface="Times New Roman Tj" panose="02020603050405020304" pitchFamily="18" charset="-52"/>
              </a:rPr>
              <a:t>Дарёфти сарчашмаҳои маблағгузорӣ барои гузаронидани арзёбии барномаҳо аз ҷониби тарафҳои мустаъқил</a:t>
            </a:r>
          </a:p>
          <a:p>
            <a:r>
              <a:rPr lang="tg-Cyrl-TJ" sz="2000" dirty="0" smtClean="0">
                <a:latin typeface="Times New Roman Tj" panose="02020603050405020304" pitchFamily="18" charset="-52"/>
              </a:rPr>
              <a:t>Таҳияи луғати ягонаи низоми М ва А</a:t>
            </a:r>
            <a:endParaRPr lang="ru-RU" sz="2000" dirty="0">
              <a:latin typeface="Times New Roman Tj" panose="02020603050405020304" pitchFamily="18" charset="-52"/>
            </a:endParaRPr>
          </a:p>
        </p:txBody>
      </p:sp>
    </p:spTree>
    <p:extLst>
      <p:ext uri="{BB962C8B-B14F-4D97-AF65-F5344CB8AC3E}">
        <p14:creationId xmlns:p14="http://schemas.microsoft.com/office/powerpoint/2010/main" val="38808608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166923" y="1712725"/>
            <a:ext cx="8596668" cy="1826581"/>
          </a:xfrm>
        </p:spPr>
        <p:txBody>
          <a:bodyPr/>
          <a:lstStyle/>
          <a:p>
            <a:r>
              <a:rPr lang="tg-Cyrl-TJ" dirty="0" smtClean="0">
                <a:latin typeface="Times New Roman Tj" panose="02020603050405020304" pitchFamily="18" charset="-52"/>
              </a:rPr>
              <a:t>Ташаккур ба диқататон</a:t>
            </a:r>
            <a:endParaRPr lang="ru-RU" dirty="0">
              <a:latin typeface="Times New Roman Tj" panose="02020603050405020304" pitchFamily="18" charset="-52"/>
            </a:endParaRPr>
          </a:p>
        </p:txBody>
      </p:sp>
      <p:sp>
        <p:nvSpPr>
          <p:cNvPr id="4" name="Текст 3"/>
          <p:cNvSpPr>
            <a:spLocks noGrp="1"/>
          </p:cNvSpPr>
          <p:nvPr>
            <p:ph type="body" idx="1"/>
          </p:nvPr>
        </p:nvSpPr>
        <p:spPr>
          <a:xfrm>
            <a:off x="1828799" y="4173792"/>
            <a:ext cx="7093975" cy="1710813"/>
          </a:xfrm>
        </p:spPr>
        <p:txBody>
          <a:bodyPr>
            <a:normAutofit/>
          </a:bodyPr>
          <a:lstStyle/>
          <a:p>
            <a:r>
              <a:rPr lang="ru-RU" dirty="0" err="1">
                <a:solidFill>
                  <a:schemeClr val="tx1"/>
                </a:solidFill>
                <a:latin typeface="Times New Roman Tj" panose="02020603050405020304" pitchFamily="18" charset="-52"/>
              </a:rPr>
              <a:t>Сӯроға</a:t>
            </a:r>
            <a:r>
              <a:rPr lang="ru-RU" dirty="0">
                <a:solidFill>
                  <a:schemeClr val="tx1"/>
                </a:solidFill>
                <a:latin typeface="Times New Roman Tj" panose="02020603050405020304" pitchFamily="18" charset="-52"/>
              </a:rPr>
              <a:t>: </a:t>
            </a:r>
            <a:r>
              <a:rPr lang="ru-RU" dirty="0" err="1">
                <a:solidFill>
                  <a:schemeClr val="tx1"/>
                </a:solidFill>
                <a:latin typeface="Times New Roman Tj" panose="02020603050405020304" pitchFamily="18" charset="-52"/>
              </a:rPr>
              <a:t>Ҷумҳурии</a:t>
            </a:r>
            <a:r>
              <a:rPr lang="ru-RU" dirty="0">
                <a:solidFill>
                  <a:schemeClr val="tx1"/>
                </a:solidFill>
                <a:latin typeface="Times New Roman Tj" panose="02020603050405020304" pitchFamily="18" charset="-52"/>
              </a:rPr>
              <a:t> </a:t>
            </a:r>
            <a:r>
              <a:rPr lang="ru-RU" dirty="0" err="1">
                <a:solidFill>
                  <a:schemeClr val="tx1"/>
                </a:solidFill>
                <a:latin typeface="Times New Roman Tj" panose="02020603050405020304" pitchFamily="18" charset="-52"/>
              </a:rPr>
              <a:t>Тоҷикистон</a:t>
            </a:r>
            <a:r>
              <a:rPr lang="ru-RU" dirty="0">
                <a:solidFill>
                  <a:schemeClr val="tx1"/>
                </a:solidFill>
                <a:latin typeface="Times New Roman Tj" panose="02020603050405020304" pitchFamily="18" charset="-52"/>
              </a:rPr>
              <a:t>, ш. Душанбе, </a:t>
            </a:r>
            <a:r>
              <a:rPr lang="ru-RU" dirty="0" err="1">
                <a:solidFill>
                  <a:schemeClr val="tx1"/>
                </a:solidFill>
                <a:latin typeface="Times New Roman Tj" panose="02020603050405020304" pitchFamily="18" charset="-52"/>
              </a:rPr>
              <a:t>хиёбони</a:t>
            </a:r>
            <a:r>
              <a:rPr lang="ru-RU" dirty="0">
                <a:solidFill>
                  <a:schemeClr val="tx1"/>
                </a:solidFill>
                <a:latin typeface="Times New Roman Tj" panose="02020603050405020304" pitchFamily="18" charset="-52"/>
              </a:rPr>
              <a:t> А. </a:t>
            </a:r>
            <a:r>
              <a:rPr lang="ru-RU" dirty="0" err="1">
                <a:solidFill>
                  <a:schemeClr val="tx1"/>
                </a:solidFill>
                <a:latin typeface="Times New Roman Tj" panose="02020603050405020304" pitchFamily="18" charset="-52"/>
              </a:rPr>
              <a:t>Рӯдакӣ</a:t>
            </a:r>
            <a:r>
              <a:rPr lang="tg-Cyrl-TJ" dirty="0">
                <a:solidFill>
                  <a:schemeClr val="tx1"/>
                </a:solidFill>
                <a:latin typeface="Times New Roman Tj" panose="02020603050405020304" pitchFamily="18" charset="-52"/>
              </a:rPr>
              <a:t>,</a:t>
            </a:r>
            <a:r>
              <a:rPr lang="ru-RU" dirty="0">
                <a:solidFill>
                  <a:schemeClr val="tx1"/>
                </a:solidFill>
                <a:latin typeface="Times New Roman Tj" panose="02020603050405020304" pitchFamily="18" charset="-52"/>
              </a:rPr>
              <a:t> </a:t>
            </a:r>
            <a:r>
              <a:rPr lang="ru-RU" dirty="0" err="1">
                <a:solidFill>
                  <a:schemeClr val="tx1"/>
                </a:solidFill>
                <a:latin typeface="Times New Roman Tj" panose="02020603050405020304" pitchFamily="18" charset="-52"/>
              </a:rPr>
              <a:t>бинои</a:t>
            </a:r>
            <a:r>
              <a:rPr lang="ru-RU" dirty="0">
                <a:solidFill>
                  <a:schemeClr val="tx1"/>
                </a:solidFill>
                <a:latin typeface="Times New Roman Tj" panose="02020603050405020304" pitchFamily="18" charset="-52"/>
              </a:rPr>
              <a:t> 20</a:t>
            </a:r>
            <a:r>
              <a:rPr lang="tg-Cyrl-TJ" dirty="0">
                <a:solidFill>
                  <a:schemeClr val="tx1"/>
                </a:solidFill>
                <a:latin typeface="Times New Roman Tj" panose="02020603050405020304" pitchFamily="18" charset="-52"/>
              </a:rPr>
              <a:t>,</a:t>
            </a:r>
            <a:r>
              <a:rPr lang="ru-RU" dirty="0">
                <a:solidFill>
                  <a:schemeClr val="tx1"/>
                </a:solidFill>
                <a:latin typeface="Times New Roman Tj" panose="02020603050405020304" pitchFamily="18" charset="-52"/>
              </a:rPr>
              <a:t> </a:t>
            </a:r>
            <a:r>
              <a:rPr lang="ru-RU" dirty="0" err="1">
                <a:solidFill>
                  <a:schemeClr val="tx1"/>
                </a:solidFill>
                <a:latin typeface="Times New Roman Tj" panose="02020603050405020304" pitchFamily="18" charset="-52"/>
              </a:rPr>
              <a:t>ҳуҷраи</a:t>
            </a:r>
            <a:r>
              <a:rPr lang="ru-RU" dirty="0">
                <a:solidFill>
                  <a:schemeClr val="tx1"/>
                </a:solidFill>
                <a:latin typeface="Times New Roman Tj" panose="02020603050405020304" pitchFamily="18" charset="-52"/>
              </a:rPr>
              <a:t> 110, индекс: 734012, тел: 372 21-06-06; 372 21-07-07; тел. </a:t>
            </a:r>
            <a:r>
              <a:rPr lang="ru-RU" dirty="0" err="1">
                <a:solidFill>
                  <a:schemeClr val="tx1"/>
                </a:solidFill>
                <a:latin typeface="Times New Roman Tj" panose="02020603050405020304" pitchFamily="18" charset="-52"/>
              </a:rPr>
              <a:t>мобилӣ</a:t>
            </a:r>
            <a:r>
              <a:rPr lang="ru-RU" dirty="0">
                <a:solidFill>
                  <a:schemeClr val="tx1"/>
                </a:solidFill>
                <a:latin typeface="Times New Roman Tj" panose="02020603050405020304" pitchFamily="18" charset="-52"/>
              </a:rPr>
              <a:t>: 93-99-99-145; 90-711-73-66; Факс: 372 21-06-06;  </a:t>
            </a:r>
            <a:r>
              <a:rPr lang="en-US" dirty="0">
                <a:solidFill>
                  <a:schemeClr val="tx1"/>
                </a:solidFill>
              </a:rPr>
              <a:t>E</a:t>
            </a:r>
            <a:r>
              <a:rPr lang="ru-RU" dirty="0">
                <a:solidFill>
                  <a:schemeClr val="tx1"/>
                </a:solidFill>
                <a:latin typeface="Times New Roman Tj" panose="02020603050405020304" pitchFamily="18" charset="-52"/>
              </a:rPr>
              <a:t>-</a:t>
            </a:r>
            <a:r>
              <a:rPr lang="en-US" dirty="0">
                <a:solidFill>
                  <a:schemeClr val="tx1"/>
                </a:solidFill>
              </a:rPr>
              <a:t>mail</a:t>
            </a:r>
            <a:r>
              <a:rPr lang="ru-RU" dirty="0">
                <a:solidFill>
                  <a:schemeClr val="tx1"/>
                </a:solidFill>
                <a:latin typeface="Times New Roman Tj" panose="02020603050405020304" pitchFamily="18" charset="-52"/>
              </a:rPr>
              <a:t>: </a:t>
            </a:r>
            <a:r>
              <a:rPr lang="en-US" dirty="0" err="1">
                <a:solidFill>
                  <a:schemeClr val="tx1"/>
                </a:solidFill>
                <a:hlinkClick r:id="rId2"/>
              </a:rPr>
              <a:t>fprorgtj</a:t>
            </a:r>
            <a:r>
              <a:rPr lang="ru-RU" dirty="0">
                <a:solidFill>
                  <a:schemeClr val="tx1"/>
                </a:solidFill>
                <a:latin typeface="Times New Roman Tj" panose="02020603050405020304" pitchFamily="18" charset="-52"/>
                <a:hlinkClick r:id="rId2"/>
              </a:rPr>
              <a:t>@</a:t>
            </a:r>
            <a:r>
              <a:rPr lang="en-US" dirty="0" err="1">
                <a:solidFill>
                  <a:schemeClr val="tx1"/>
                </a:solidFill>
                <a:hlinkClick r:id="rId2"/>
              </a:rPr>
              <a:t>gmail</a:t>
            </a:r>
            <a:r>
              <a:rPr lang="ru-RU" dirty="0">
                <a:solidFill>
                  <a:schemeClr val="tx1"/>
                </a:solidFill>
                <a:latin typeface="Times New Roman Tj" panose="02020603050405020304" pitchFamily="18" charset="-52"/>
                <a:hlinkClick r:id="rId2"/>
              </a:rPr>
              <a:t>.</a:t>
            </a:r>
            <a:r>
              <a:rPr lang="en-US" dirty="0">
                <a:solidFill>
                  <a:schemeClr val="tx1"/>
                </a:solidFill>
                <a:hlinkClick r:id="rId2"/>
              </a:rPr>
              <a:t>com</a:t>
            </a:r>
            <a:r>
              <a:rPr lang="ru-RU" dirty="0">
                <a:solidFill>
                  <a:schemeClr val="tx1"/>
                </a:solidFill>
                <a:latin typeface="Times New Roman Tj" panose="02020603050405020304" pitchFamily="18" charset="-52"/>
              </a:rPr>
              <a:t>; </a:t>
            </a:r>
            <a:r>
              <a:rPr lang="ru-RU" dirty="0" err="1">
                <a:solidFill>
                  <a:schemeClr val="tx1"/>
                </a:solidFill>
                <a:latin typeface="Times New Roman Tj" panose="02020603050405020304" pitchFamily="18" charset="-52"/>
              </a:rPr>
              <a:t>сомона</a:t>
            </a:r>
            <a:r>
              <a:rPr lang="ru-RU" dirty="0">
                <a:solidFill>
                  <a:schemeClr val="tx1"/>
                </a:solidFill>
                <a:latin typeface="Times New Roman Tj" panose="02020603050405020304" pitchFamily="18" charset="-52"/>
              </a:rPr>
              <a:t>: </a:t>
            </a:r>
            <a:r>
              <a:rPr lang="en-US" dirty="0">
                <a:solidFill>
                  <a:schemeClr val="tx1"/>
                </a:solidFill>
                <a:hlinkClick r:id="rId3"/>
              </a:rPr>
              <a:t>www</a:t>
            </a:r>
            <a:r>
              <a:rPr lang="ru-RU" dirty="0">
                <a:solidFill>
                  <a:schemeClr val="tx1"/>
                </a:solidFill>
                <a:latin typeface="Times New Roman Tj" panose="02020603050405020304" pitchFamily="18" charset="-52"/>
                <a:hlinkClick r:id="rId3"/>
              </a:rPr>
              <a:t>.</a:t>
            </a:r>
            <a:r>
              <a:rPr lang="en-US" dirty="0" err="1">
                <a:solidFill>
                  <a:schemeClr val="tx1"/>
                </a:solidFill>
                <a:hlinkClick r:id="rId3"/>
              </a:rPr>
              <a:t>fpr</a:t>
            </a:r>
            <a:r>
              <a:rPr lang="ru-RU" dirty="0">
                <a:solidFill>
                  <a:schemeClr val="tx1"/>
                </a:solidFill>
                <a:latin typeface="Times New Roman Tj" panose="02020603050405020304" pitchFamily="18" charset="-52"/>
                <a:hlinkClick r:id="rId3"/>
              </a:rPr>
              <a:t>.</a:t>
            </a:r>
            <a:r>
              <a:rPr lang="en-US" dirty="0">
                <a:solidFill>
                  <a:schemeClr val="tx1"/>
                </a:solidFill>
                <a:hlinkClick r:id="rId3"/>
              </a:rPr>
              <a:t>org</a:t>
            </a:r>
            <a:r>
              <a:rPr lang="ru-RU" dirty="0">
                <a:solidFill>
                  <a:schemeClr val="tx1"/>
                </a:solidFill>
                <a:latin typeface="Times New Roman Tj" panose="02020603050405020304" pitchFamily="18" charset="-52"/>
              </a:rPr>
              <a:t>,       </a:t>
            </a:r>
          </a:p>
        </p:txBody>
      </p:sp>
      <p:grpSp>
        <p:nvGrpSpPr>
          <p:cNvPr id="2049" name="Group 1"/>
          <p:cNvGrpSpPr>
            <a:grpSpLocks/>
          </p:cNvGrpSpPr>
          <p:nvPr/>
        </p:nvGrpSpPr>
        <p:grpSpPr bwMode="auto">
          <a:xfrm>
            <a:off x="846138" y="-4763"/>
            <a:ext cx="1381125" cy="2300288"/>
            <a:chOff x="5121" y="6871"/>
            <a:chExt cx="2174" cy="3623"/>
          </a:xfrm>
        </p:grpSpPr>
      </p:grpSp>
      <p:grpSp>
        <p:nvGrpSpPr>
          <p:cNvPr id="2056" name="Group 8"/>
          <p:cNvGrpSpPr>
            <a:grpSpLocks/>
          </p:cNvGrpSpPr>
          <p:nvPr/>
        </p:nvGrpSpPr>
        <p:grpSpPr bwMode="auto">
          <a:xfrm>
            <a:off x="846138" y="-4763"/>
            <a:ext cx="1381125" cy="2300288"/>
            <a:chOff x="5121" y="6871"/>
            <a:chExt cx="2174" cy="3623"/>
          </a:xfrm>
        </p:grpSpPr>
      </p:grpSp>
    </p:spTree>
    <p:extLst>
      <p:ext uri="{BB962C8B-B14F-4D97-AF65-F5344CB8AC3E}">
        <p14:creationId xmlns:p14="http://schemas.microsoft.com/office/powerpoint/2010/main" val="17585161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Lst>
          </a:blip>
          <a:stretch>
            <a:fillRect/>
          </a:stretch>
        </p:blipFill>
        <p:spPr>
          <a:xfrm>
            <a:off x="9081444" y="2950661"/>
            <a:ext cx="2782251" cy="3937819"/>
          </a:xfrm>
          <a:prstGeom prst="rect">
            <a:avLst/>
          </a:prstGeom>
        </p:spPr>
      </p:pic>
      <p:sp>
        <p:nvSpPr>
          <p:cNvPr id="5" name="Заголовок 4"/>
          <p:cNvSpPr>
            <a:spLocks noGrp="1"/>
          </p:cNvSpPr>
          <p:nvPr>
            <p:ph type="title"/>
          </p:nvPr>
        </p:nvSpPr>
        <p:spPr/>
        <p:txBody>
          <a:bodyPr>
            <a:normAutofit fontScale="90000"/>
          </a:bodyPr>
          <a:lstStyle/>
          <a:p>
            <a:r>
              <a:rPr lang="tg-Cyrl-TJ" dirty="0">
                <a:latin typeface="Times New Roman Tj" panose="02020603050405020304" pitchFamily="18" charset="-52"/>
              </a:rPr>
              <a:t>Заминаи ҳуқуқӣ М ва А Барномаҳои рушди маҳаллӣ</a:t>
            </a:r>
            <a:r>
              <a:rPr lang="ru-RU" dirty="0"/>
              <a:t/>
            </a:r>
            <a:br>
              <a:rPr lang="ru-RU" dirty="0"/>
            </a:br>
            <a:endParaRPr lang="ru-RU" dirty="0"/>
          </a:p>
        </p:txBody>
      </p:sp>
      <p:sp>
        <p:nvSpPr>
          <p:cNvPr id="6" name="Объект 5"/>
          <p:cNvSpPr>
            <a:spLocks noGrp="1"/>
          </p:cNvSpPr>
          <p:nvPr>
            <p:ph idx="1"/>
          </p:nvPr>
        </p:nvSpPr>
        <p:spPr>
          <a:xfrm>
            <a:off x="677334" y="1930400"/>
            <a:ext cx="8053711" cy="4470400"/>
          </a:xfrm>
        </p:spPr>
        <p:txBody>
          <a:bodyPr>
            <a:normAutofit fontScale="92500" lnSpcReduction="10000"/>
          </a:bodyPr>
          <a:lstStyle/>
          <a:p>
            <a:pPr algn="just"/>
            <a:r>
              <a:rPr lang="ru-RU" dirty="0" err="1" smtClean="0">
                <a:latin typeface="Times New Roman Tj" panose="02020603050405020304" pitchFamily="18" charset="-52"/>
              </a:rPr>
              <a:t>Қонуни</a:t>
            </a:r>
            <a:r>
              <a:rPr lang="ru-RU" dirty="0" smtClean="0">
                <a:latin typeface="Times New Roman Tj" panose="02020603050405020304" pitchFamily="18" charset="-52"/>
              </a:rPr>
              <a:t> </a:t>
            </a:r>
            <a:r>
              <a:rPr lang="ru-RU" dirty="0" err="1" smtClean="0">
                <a:latin typeface="Times New Roman Tj" panose="02020603050405020304" pitchFamily="18" charset="-52"/>
              </a:rPr>
              <a:t>Ҷумҳурии</a:t>
            </a:r>
            <a:r>
              <a:rPr lang="ru-RU" dirty="0" smtClean="0">
                <a:latin typeface="Times New Roman Tj" panose="02020603050405020304" pitchFamily="18" charset="-52"/>
              </a:rPr>
              <a:t> </a:t>
            </a:r>
            <a:r>
              <a:rPr lang="ru-RU" dirty="0" err="1" smtClean="0">
                <a:latin typeface="Times New Roman Tj" panose="02020603050405020304" pitchFamily="18" charset="-52"/>
              </a:rPr>
              <a:t>Тоҷикистон</a:t>
            </a:r>
            <a:r>
              <a:rPr lang="ru-RU" dirty="0" smtClean="0">
                <a:latin typeface="Times New Roman Tj" panose="02020603050405020304" pitchFamily="18" charset="-52"/>
              </a:rPr>
              <a:t> дар </a:t>
            </a:r>
            <a:r>
              <a:rPr lang="ru-RU" dirty="0" err="1" smtClean="0">
                <a:latin typeface="Times New Roman Tj" panose="02020603050405020304" pitchFamily="18" charset="-52"/>
              </a:rPr>
              <a:t>бораи</a:t>
            </a:r>
            <a:r>
              <a:rPr lang="ru-RU" dirty="0" smtClean="0">
                <a:latin typeface="Times New Roman Tj" panose="02020603050405020304" pitchFamily="18" charset="-52"/>
              </a:rPr>
              <a:t> </a:t>
            </a:r>
            <a:r>
              <a:rPr lang="ru-RU" dirty="0" err="1" smtClean="0">
                <a:latin typeface="Times New Roman Tj" panose="02020603050405020304" pitchFamily="18" charset="-52"/>
              </a:rPr>
              <a:t>дурнамоҳои</a:t>
            </a:r>
            <a:r>
              <a:rPr lang="ru-RU" dirty="0" smtClean="0">
                <a:latin typeface="Times New Roman Tj" panose="02020603050405020304" pitchFamily="18" charset="-52"/>
              </a:rPr>
              <a:t> </a:t>
            </a:r>
            <a:r>
              <a:rPr lang="ru-RU" dirty="0" err="1" smtClean="0">
                <a:latin typeface="Times New Roman Tj" panose="02020603050405020304" pitchFamily="18" charset="-52"/>
              </a:rPr>
              <a:t>давлатӣ</a:t>
            </a:r>
            <a:r>
              <a:rPr lang="ru-RU" dirty="0" smtClean="0">
                <a:latin typeface="Times New Roman Tj" panose="02020603050405020304" pitchFamily="18" charset="-52"/>
              </a:rPr>
              <a:t>, </a:t>
            </a:r>
            <a:r>
              <a:rPr lang="ru-RU" dirty="0" err="1" smtClean="0">
                <a:latin typeface="Times New Roman Tj" panose="02020603050405020304" pitchFamily="18" charset="-52"/>
              </a:rPr>
              <a:t>консепсияҳо</a:t>
            </a:r>
            <a:r>
              <a:rPr lang="ru-RU" dirty="0" smtClean="0">
                <a:latin typeface="Times New Roman Tj" panose="02020603050405020304" pitchFamily="18" charset="-52"/>
              </a:rPr>
              <a:t>, </a:t>
            </a:r>
            <a:r>
              <a:rPr lang="ru-RU" dirty="0" err="1" smtClean="0">
                <a:latin typeface="Times New Roman Tj" panose="02020603050405020304" pitchFamily="18" charset="-52"/>
              </a:rPr>
              <a:t>стратегияҳо</a:t>
            </a:r>
            <a:r>
              <a:rPr lang="ru-RU" dirty="0" smtClean="0">
                <a:latin typeface="Times New Roman Tj" panose="02020603050405020304" pitchFamily="18" charset="-52"/>
              </a:rPr>
              <a:t> </a:t>
            </a:r>
            <a:r>
              <a:rPr lang="ru-RU" dirty="0" err="1" smtClean="0">
                <a:latin typeface="Times New Roman Tj" panose="02020603050405020304" pitchFamily="18" charset="-52"/>
              </a:rPr>
              <a:t>ва</a:t>
            </a:r>
            <a:r>
              <a:rPr lang="ru-RU" dirty="0" smtClean="0">
                <a:latin typeface="Times New Roman Tj" panose="02020603050405020304" pitchFamily="18" charset="-52"/>
              </a:rPr>
              <a:t>. </a:t>
            </a:r>
            <a:r>
              <a:rPr lang="ru-RU" dirty="0" err="1" smtClean="0">
                <a:latin typeface="Times New Roman Tj" panose="02020603050405020304" pitchFamily="18" charset="-52"/>
              </a:rPr>
              <a:t>барномаҳои</a:t>
            </a:r>
            <a:r>
              <a:rPr lang="ru-RU" dirty="0" smtClean="0">
                <a:latin typeface="Times New Roman Tj" panose="02020603050405020304" pitchFamily="18" charset="-52"/>
              </a:rPr>
              <a:t> </a:t>
            </a:r>
            <a:r>
              <a:rPr lang="ru-RU" dirty="0" err="1" smtClean="0">
                <a:latin typeface="Times New Roman Tj" panose="02020603050405020304" pitchFamily="18" charset="-52"/>
              </a:rPr>
              <a:t>рушди</a:t>
            </a:r>
            <a:r>
              <a:rPr lang="ru-RU" dirty="0" smtClean="0">
                <a:latin typeface="Times New Roman Tj" panose="02020603050405020304" pitchFamily="18" charset="-52"/>
              </a:rPr>
              <a:t> </a:t>
            </a:r>
            <a:r>
              <a:rPr lang="ru-RU" dirty="0" err="1" smtClean="0">
                <a:latin typeface="Times New Roman Tj" panose="02020603050405020304" pitchFamily="18" charset="-52"/>
              </a:rPr>
              <a:t>иҷтимоию</a:t>
            </a:r>
            <a:r>
              <a:rPr lang="ru-RU" dirty="0" smtClean="0">
                <a:latin typeface="Times New Roman Tj" panose="02020603050405020304" pitchFamily="18" charset="-52"/>
              </a:rPr>
              <a:t> </a:t>
            </a:r>
            <a:r>
              <a:rPr lang="ru-RU" dirty="0" err="1" smtClean="0">
                <a:latin typeface="Times New Roman Tj" panose="02020603050405020304" pitchFamily="18" charset="-52"/>
              </a:rPr>
              <a:t>иқтисодии</a:t>
            </a:r>
            <a:r>
              <a:rPr lang="ru-RU" dirty="0" smtClean="0">
                <a:latin typeface="Times New Roman Tj" panose="02020603050405020304" pitchFamily="18" charset="-52"/>
              </a:rPr>
              <a:t> </a:t>
            </a:r>
            <a:r>
              <a:rPr lang="ru-RU" dirty="0" err="1" smtClean="0">
                <a:latin typeface="Times New Roman Tj" panose="02020603050405020304" pitchFamily="18" charset="-52"/>
              </a:rPr>
              <a:t>Ҷумҳурии</a:t>
            </a:r>
            <a:r>
              <a:rPr lang="ru-RU" dirty="0" smtClean="0">
                <a:latin typeface="Times New Roman Tj" panose="02020603050405020304" pitchFamily="18" charset="-52"/>
              </a:rPr>
              <a:t> </a:t>
            </a:r>
            <a:r>
              <a:rPr lang="ru-RU" dirty="0" err="1" smtClean="0">
                <a:latin typeface="Times New Roman Tj" panose="02020603050405020304" pitchFamily="18" charset="-52"/>
              </a:rPr>
              <a:t>Тоҷикистон</a:t>
            </a:r>
            <a:r>
              <a:rPr lang="ru-RU" dirty="0" smtClean="0">
                <a:latin typeface="Times New Roman Tj" panose="02020603050405020304" pitchFamily="18" charset="-52"/>
              </a:rPr>
              <a:t>, </a:t>
            </a:r>
            <a:r>
              <a:rPr lang="ru-RU" dirty="0" err="1" smtClean="0">
                <a:latin typeface="Times New Roman Tj" panose="02020603050405020304" pitchFamily="18" charset="-52"/>
              </a:rPr>
              <a:t>ки</a:t>
            </a:r>
            <a:r>
              <a:rPr lang="ru-RU" dirty="0" smtClean="0">
                <a:latin typeface="Times New Roman Tj" panose="02020603050405020304" pitchFamily="18" charset="-52"/>
              </a:rPr>
              <a:t> </a:t>
            </a:r>
            <a:r>
              <a:rPr lang="ru-RU" dirty="0" err="1" smtClean="0">
                <a:latin typeface="Times New Roman Tj" panose="02020603050405020304" pitchFamily="18" charset="-52"/>
              </a:rPr>
              <a:t>бо</a:t>
            </a:r>
            <a:r>
              <a:rPr lang="ru-RU" dirty="0" smtClean="0">
                <a:latin typeface="Times New Roman Tj" panose="02020603050405020304" pitchFamily="18" charset="-52"/>
              </a:rPr>
              <a:t> </a:t>
            </a:r>
            <a:r>
              <a:rPr lang="ru-RU" dirty="0" err="1">
                <a:latin typeface="Times New Roman Tj" panose="02020603050405020304" pitchFamily="18" charset="-52"/>
              </a:rPr>
              <a:t>қарори</a:t>
            </a:r>
            <a:r>
              <a:rPr lang="ru-RU" dirty="0">
                <a:latin typeface="Times New Roman Tj" panose="02020603050405020304" pitchFamily="18" charset="-52"/>
              </a:rPr>
              <a:t> </a:t>
            </a:r>
            <a:r>
              <a:rPr lang="ru-RU" dirty="0" err="1">
                <a:latin typeface="Times New Roman Tj" panose="02020603050405020304" pitchFamily="18" charset="-52"/>
              </a:rPr>
              <a:t>Маҷлиси</a:t>
            </a:r>
            <a:r>
              <a:rPr lang="ru-RU" dirty="0">
                <a:latin typeface="Times New Roman Tj" panose="02020603050405020304" pitchFamily="18" charset="-52"/>
              </a:rPr>
              <a:t> </a:t>
            </a:r>
            <a:r>
              <a:rPr lang="ru-RU" dirty="0" err="1">
                <a:latin typeface="Times New Roman Tj" panose="02020603050405020304" pitchFamily="18" charset="-52"/>
              </a:rPr>
              <a:t>намояндагони</a:t>
            </a:r>
            <a:r>
              <a:rPr lang="ru-RU" dirty="0">
                <a:latin typeface="Times New Roman Tj" panose="02020603050405020304" pitchFamily="18" charset="-52"/>
              </a:rPr>
              <a:t> </a:t>
            </a:r>
            <a:r>
              <a:rPr lang="ru-RU" dirty="0" err="1">
                <a:latin typeface="Times New Roman Tj" panose="02020603050405020304" pitchFamily="18" charset="-52"/>
              </a:rPr>
              <a:t>Маҷлиси</a:t>
            </a:r>
            <a:r>
              <a:rPr lang="ru-RU" dirty="0">
                <a:latin typeface="Times New Roman Tj" panose="02020603050405020304" pitchFamily="18" charset="-52"/>
              </a:rPr>
              <a:t> </a:t>
            </a:r>
            <a:r>
              <a:rPr lang="ru-RU" dirty="0" err="1">
                <a:latin typeface="Times New Roman Tj" panose="02020603050405020304" pitchFamily="18" charset="-52"/>
              </a:rPr>
              <a:t>Олии</a:t>
            </a:r>
            <a:r>
              <a:rPr lang="ru-RU" dirty="0">
                <a:latin typeface="Times New Roman Tj" panose="02020603050405020304" pitchFamily="18" charset="-52"/>
              </a:rPr>
              <a:t> </a:t>
            </a:r>
            <a:r>
              <a:rPr lang="ru-RU" dirty="0" err="1">
                <a:latin typeface="Times New Roman Tj" panose="02020603050405020304" pitchFamily="18" charset="-52"/>
              </a:rPr>
              <a:t>Ҷумҳурии</a:t>
            </a:r>
            <a:r>
              <a:rPr lang="ru-RU" dirty="0">
                <a:latin typeface="Times New Roman Tj" panose="02020603050405020304" pitchFamily="18" charset="-52"/>
              </a:rPr>
              <a:t> </a:t>
            </a:r>
            <a:r>
              <a:rPr lang="ru-RU" dirty="0" err="1" smtClean="0">
                <a:latin typeface="Times New Roman Tj" panose="02020603050405020304" pitchFamily="18" charset="-52"/>
              </a:rPr>
              <a:t>Тоҷикистон</a:t>
            </a:r>
            <a:r>
              <a:rPr lang="ru-RU" dirty="0" smtClean="0">
                <a:latin typeface="Times New Roman Tj" panose="02020603050405020304" pitchFamily="18" charset="-52"/>
              </a:rPr>
              <a:t>, аз 8 </a:t>
            </a:r>
            <a:r>
              <a:rPr lang="ru-RU" dirty="0">
                <a:latin typeface="Times New Roman Tj" panose="02020603050405020304" pitchFamily="18" charset="-52"/>
              </a:rPr>
              <a:t>июни соли 2018, № 1111 </a:t>
            </a:r>
            <a:r>
              <a:rPr lang="ru-RU" dirty="0" err="1">
                <a:latin typeface="Times New Roman Tj" panose="02020603050405020304" pitchFamily="18" charset="-52"/>
              </a:rPr>
              <a:t>қабул</a:t>
            </a:r>
            <a:r>
              <a:rPr lang="ru-RU" dirty="0">
                <a:latin typeface="Times New Roman Tj" panose="02020603050405020304" pitchFamily="18" charset="-52"/>
              </a:rPr>
              <a:t> карда </a:t>
            </a:r>
            <a:r>
              <a:rPr lang="ru-RU" dirty="0" err="1" smtClean="0">
                <a:latin typeface="Times New Roman Tj" panose="02020603050405020304" pitchFamily="18" charset="-52"/>
              </a:rPr>
              <a:t>шудаст</a:t>
            </a:r>
            <a:r>
              <a:rPr lang="ru-RU" dirty="0" smtClean="0">
                <a:latin typeface="Times New Roman Tj" panose="02020603050405020304" pitchFamily="18" charset="-52"/>
              </a:rPr>
              <a:t>.</a:t>
            </a:r>
          </a:p>
          <a:p>
            <a:pPr algn="just"/>
            <a:r>
              <a:rPr lang="tg-Cyrl-TJ" dirty="0">
                <a:latin typeface="Times New Roman Tj" panose="02020603050405020304" pitchFamily="18" charset="-52"/>
              </a:rPr>
              <a:t>Қ</a:t>
            </a:r>
            <a:r>
              <a:rPr lang="ru-RU" dirty="0" err="1">
                <a:latin typeface="Times New Roman Tj" panose="02020603050405020304" pitchFamily="18" charset="-52"/>
              </a:rPr>
              <a:t>онуни</a:t>
            </a:r>
            <a:r>
              <a:rPr lang="ru-RU" dirty="0">
                <a:latin typeface="Times New Roman Tj" panose="02020603050405020304" pitchFamily="18" charset="-52"/>
              </a:rPr>
              <a:t> </a:t>
            </a:r>
            <a:r>
              <a:rPr lang="ru-RU" dirty="0" err="1">
                <a:latin typeface="Times New Roman Tj" panose="02020603050405020304" pitchFamily="18" charset="-52"/>
              </a:rPr>
              <a:t>Конститутсионии</a:t>
            </a:r>
            <a:r>
              <a:rPr lang="ru-RU" dirty="0">
                <a:latin typeface="Times New Roman Tj" panose="02020603050405020304" pitchFamily="18" charset="-52"/>
              </a:rPr>
              <a:t> </a:t>
            </a:r>
            <a:r>
              <a:rPr lang="ru-RU" dirty="0" err="1">
                <a:latin typeface="Times New Roman Tj" panose="02020603050405020304" pitchFamily="18" charset="-52"/>
              </a:rPr>
              <a:t>Ҷумҳурии</a:t>
            </a:r>
            <a:r>
              <a:rPr lang="ru-RU" dirty="0">
                <a:latin typeface="Times New Roman Tj" panose="02020603050405020304" pitchFamily="18" charset="-52"/>
              </a:rPr>
              <a:t> </a:t>
            </a:r>
            <a:r>
              <a:rPr lang="ru-RU" dirty="0" err="1">
                <a:latin typeface="Times New Roman Tj" panose="02020603050405020304" pitchFamily="18" charset="-52"/>
              </a:rPr>
              <a:t>Тоҷикистон</a:t>
            </a:r>
            <a:r>
              <a:rPr lang="ru-RU" dirty="0">
                <a:latin typeface="Times New Roman Tj" panose="02020603050405020304" pitchFamily="18" charset="-52"/>
              </a:rPr>
              <a:t> № 28 аз 17 майи соли 2004 «Дар </a:t>
            </a:r>
            <a:r>
              <a:rPr lang="ru-RU" dirty="0" err="1">
                <a:latin typeface="Times New Roman Tj" panose="02020603050405020304" pitchFamily="18" charset="-52"/>
              </a:rPr>
              <a:t>бораи</a:t>
            </a:r>
            <a:r>
              <a:rPr lang="ru-RU" dirty="0">
                <a:latin typeface="Times New Roman Tj" panose="02020603050405020304" pitchFamily="18" charset="-52"/>
              </a:rPr>
              <a:t> </a:t>
            </a:r>
            <a:r>
              <a:rPr lang="ru-RU" dirty="0" err="1">
                <a:latin typeface="Times New Roman Tj" panose="02020603050405020304" pitchFamily="18" charset="-52"/>
              </a:rPr>
              <a:t>мақомоти</a:t>
            </a:r>
            <a:r>
              <a:rPr lang="ru-RU" dirty="0">
                <a:latin typeface="Times New Roman Tj" panose="02020603050405020304" pitchFamily="18" charset="-52"/>
              </a:rPr>
              <a:t> </a:t>
            </a:r>
            <a:r>
              <a:rPr lang="ru-RU" dirty="0" err="1">
                <a:latin typeface="Times New Roman Tj" panose="02020603050405020304" pitchFamily="18" charset="-52"/>
              </a:rPr>
              <a:t>маҳаллии</a:t>
            </a:r>
            <a:r>
              <a:rPr lang="ru-RU" dirty="0">
                <a:latin typeface="Times New Roman Tj" panose="02020603050405020304" pitchFamily="18" charset="-52"/>
              </a:rPr>
              <a:t> </a:t>
            </a:r>
            <a:r>
              <a:rPr lang="tg-Cyrl-TJ" dirty="0">
                <a:latin typeface="Times New Roman Tj" panose="02020603050405020304" pitchFamily="18" charset="-52"/>
              </a:rPr>
              <a:t>ҳокимияти</a:t>
            </a:r>
            <a:r>
              <a:rPr lang="ru-RU" dirty="0">
                <a:latin typeface="Times New Roman Tj" panose="02020603050405020304" pitchFamily="18" charset="-52"/>
              </a:rPr>
              <a:t> </a:t>
            </a:r>
            <a:r>
              <a:rPr lang="ru-RU" dirty="0" err="1">
                <a:latin typeface="Times New Roman Tj" panose="02020603050405020304" pitchFamily="18" charset="-52"/>
              </a:rPr>
              <a:t>давлатӣ</a:t>
            </a:r>
            <a:r>
              <a:rPr lang="ru-RU" dirty="0">
                <a:latin typeface="Times New Roman Tj" panose="02020603050405020304" pitchFamily="18" charset="-52"/>
              </a:rPr>
              <a:t>» </a:t>
            </a:r>
            <a:endParaRPr lang="ru-RU" dirty="0" smtClean="0">
              <a:latin typeface="Times New Roman Tj" panose="02020603050405020304" pitchFamily="18" charset="-52"/>
            </a:endParaRPr>
          </a:p>
          <a:p>
            <a:pPr algn="just"/>
            <a:r>
              <a:rPr lang="tg-Cyrl-TJ" dirty="0" smtClean="0">
                <a:latin typeface="Times New Roman Tj" panose="02020603050405020304" pitchFamily="18" charset="-52"/>
              </a:rPr>
              <a:t>Қ</a:t>
            </a:r>
            <a:r>
              <a:rPr lang="ru-RU" dirty="0" err="1">
                <a:latin typeface="Times New Roman Tj" panose="02020603050405020304" pitchFamily="18" charset="-52"/>
              </a:rPr>
              <a:t>онуни</a:t>
            </a:r>
            <a:r>
              <a:rPr lang="ru-RU" dirty="0">
                <a:latin typeface="Times New Roman Tj" panose="02020603050405020304" pitchFamily="18" charset="-52"/>
              </a:rPr>
              <a:t> </a:t>
            </a:r>
            <a:r>
              <a:rPr lang="ru-RU" dirty="0" err="1">
                <a:latin typeface="Times New Roman Tj" panose="02020603050405020304" pitchFamily="18" charset="-52"/>
              </a:rPr>
              <a:t>Ҷумҳурии</a:t>
            </a:r>
            <a:r>
              <a:rPr lang="ru-RU" dirty="0">
                <a:latin typeface="Times New Roman Tj" panose="02020603050405020304" pitchFamily="18" charset="-52"/>
              </a:rPr>
              <a:t> </a:t>
            </a:r>
            <a:r>
              <a:rPr lang="ru-RU" dirty="0" err="1">
                <a:latin typeface="Times New Roman Tj" panose="02020603050405020304" pitchFamily="18" charset="-52"/>
              </a:rPr>
              <a:t>Тоҷикистон</a:t>
            </a:r>
            <a:r>
              <a:rPr lang="ru-RU" dirty="0">
                <a:latin typeface="Times New Roman Tj" panose="02020603050405020304" pitchFamily="18" charset="-52"/>
              </a:rPr>
              <a:t> № 549 аз 5 </a:t>
            </a:r>
            <a:r>
              <a:rPr lang="ru-RU" dirty="0" err="1">
                <a:latin typeface="Times New Roman Tj" panose="02020603050405020304" pitchFamily="18" charset="-52"/>
              </a:rPr>
              <a:t>августи</a:t>
            </a:r>
            <a:r>
              <a:rPr lang="ru-RU" dirty="0">
                <a:latin typeface="Times New Roman Tj" panose="02020603050405020304" pitchFamily="18" charset="-52"/>
              </a:rPr>
              <a:t> соли 2009 «Дар </a:t>
            </a:r>
            <a:r>
              <a:rPr lang="ru-RU" dirty="0" err="1">
                <a:latin typeface="Times New Roman Tj" panose="02020603050405020304" pitchFamily="18" charset="-52"/>
              </a:rPr>
              <a:t>бораи</a:t>
            </a:r>
            <a:r>
              <a:rPr lang="ru-RU" dirty="0">
                <a:latin typeface="Times New Roman Tj" panose="02020603050405020304" pitchFamily="18" charset="-52"/>
              </a:rPr>
              <a:t> </a:t>
            </a:r>
            <a:r>
              <a:rPr lang="ru-RU" dirty="0" err="1">
                <a:latin typeface="Times New Roman Tj" panose="02020603050405020304" pitchFamily="18" charset="-52"/>
              </a:rPr>
              <a:t>ма</a:t>
            </a:r>
            <a:r>
              <a:rPr lang="tg-Cyrl-TJ" dirty="0">
                <a:latin typeface="Times New Roman Tj" panose="02020603050405020304" pitchFamily="18" charset="-52"/>
              </a:rPr>
              <a:t>қ</a:t>
            </a:r>
            <a:r>
              <a:rPr lang="ru-RU" dirty="0" err="1">
                <a:latin typeface="Times New Roman Tj" panose="02020603050405020304" pitchFamily="18" charset="-52"/>
              </a:rPr>
              <a:t>омоти</a:t>
            </a:r>
            <a:r>
              <a:rPr lang="ru-RU" dirty="0">
                <a:latin typeface="Times New Roman Tj" panose="02020603050405020304" pitchFamily="18" charset="-52"/>
              </a:rPr>
              <a:t> </a:t>
            </a:r>
            <a:r>
              <a:rPr lang="ru-RU" dirty="0" err="1">
                <a:latin typeface="Times New Roman Tj" panose="02020603050405020304" pitchFamily="18" charset="-52"/>
              </a:rPr>
              <a:t>худидоракунии</a:t>
            </a:r>
            <a:r>
              <a:rPr lang="ru-RU" dirty="0">
                <a:latin typeface="Times New Roman Tj" panose="02020603050405020304" pitchFamily="18" charset="-52"/>
              </a:rPr>
              <a:t> </a:t>
            </a:r>
            <a:r>
              <a:rPr lang="ru-RU" dirty="0" err="1">
                <a:latin typeface="Times New Roman Tj" panose="02020603050405020304" pitchFamily="18" charset="-52"/>
              </a:rPr>
              <a:t>шаҳраку</a:t>
            </a:r>
            <a:r>
              <a:rPr lang="ru-RU" dirty="0">
                <a:latin typeface="Times New Roman Tj" panose="02020603050405020304" pitchFamily="18" charset="-52"/>
              </a:rPr>
              <a:t> </a:t>
            </a:r>
            <a:r>
              <a:rPr lang="ru-RU" dirty="0" err="1">
                <a:latin typeface="Times New Roman Tj" panose="02020603050405020304" pitchFamily="18" charset="-52"/>
              </a:rPr>
              <a:t>деҳот</a:t>
            </a:r>
            <a:r>
              <a:rPr lang="ru-RU" dirty="0">
                <a:latin typeface="Times New Roman Tj" panose="02020603050405020304" pitchFamily="18" charset="-52"/>
              </a:rPr>
              <a:t>»</a:t>
            </a:r>
            <a:endParaRPr lang="ru-RU" dirty="0" smtClean="0">
              <a:latin typeface="Times New Roman Tj" panose="02020603050405020304" pitchFamily="18" charset="-52"/>
            </a:endParaRPr>
          </a:p>
          <a:p>
            <a:pPr algn="just"/>
            <a:r>
              <a:rPr lang="ru-RU" dirty="0" err="1">
                <a:latin typeface="Times New Roman Tj" panose="02020603050405020304" pitchFamily="18" charset="-52"/>
              </a:rPr>
              <a:t>Тартиби</a:t>
            </a:r>
            <a:r>
              <a:rPr lang="ru-RU" dirty="0">
                <a:latin typeface="Times New Roman Tj" panose="02020603050405020304" pitchFamily="18" charset="-52"/>
              </a:rPr>
              <a:t> </a:t>
            </a:r>
            <a:r>
              <a:rPr lang="ru-RU" dirty="0" err="1">
                <a:latin typeface="Times New Roman Tj" panose="02020603050405020304" pitchFamily="18" charset="-52"/>
              </a:rPr>
              <a:t>тањияи</a:t>
            </a:r>
            <a:r>
              <a:rPr lang="ru-RU" dirty="0">
                <a:latin typeface="Times New Roman Tj" panose="02020603050405020304" pitchFamily="18" charset="-52"/>
              </a:rPr>
              <a:t> </a:t>
            </a:r>
            <a:r>
              <a:rPr lang="ru-RU" dirty="0" err="1">
                <a:latin typeface="Times New Roman Tj" panose="02020603050405020304" pitchFamily="18" charset="-52"/>
              </a:rPr>
              <a:t>барномањои</a:t>
            </a:r>
            <a:r>
              <a:rPr lang="ru-RU" dirty="0">
                <a:latin typeface="Times New Roman Tj" panose="02020603050405020304" pitchFamily="18" charset="-52"/>
              </a:rPr>
              <a:t> </a:t>
            </a:r>
            <a:r>
              <a:rPr lang="ru-RU" dirty="0" err="1">
                <a:latin typeface="Times New Roman Tj" panose="02020603050405020304" pitchFamily="18" charset="-52"/>
              </a:rPr>
              <a:t>рушди</a:t>
            </a:r>
            <a:r>
              <a:rPr lang="ru-RU" dirty="0">
                <a:latin typeface="Times New Roman Tj" panose="02020603050405020304" pitchFamily="18" charset="-52"/>
              </a:rPr>
              <a:t> </a:t>
            </a:r>
            <a:r>
              <a:rPr lang="ru-RU" dirty="0" err="1">
                <a:latin typeface="Times New Roman Tj" panose="02020603050405020304" pitchFamily="18" charset="-52"/>
              </a:rPr>
              <a:t>иљтимоию</a:t>
            </a:r>
            <a:r>
              <a:rPr lang="ru-RU" dirty="0">
                <a:latin typeface="Times New Roman Tj" panose="02020603050405020304" pitchFamily="18" charset="-52"/>
              </a:rPr>
              <a:t> </a:t>
            </a:r>
            <a:r>
              <a:rPr lang="ru-RU" dirty="0" err="1">
                <a:latin typeface="Times New Roman Tj" panose="02020603050405020304" pitchFamily="18" charset="-52"/>
              </a:rPr>
              <a:t>иќтисодии</a:t>
            </a:r>
            <a:r>
              <a:rPr lang="ru-RU" dirty="0">
                <a:latin typeface="Times New Roman Tj" panose="02020603050405020304" pitchFamily="18" charset="-52"/>
              </a:rPr>
              <a:t> </a:t>
            </a:r>
            <a:r>
              <a:rPr lang="ru-RU" dirty="0" err="1">
                <a:latin typeface="Times New Roman Tj" panose="02020603050405020304" pitchFamily="18" charset="-52"/>
              </a:rPr>
              <a:t>мањалњо</a:t>
            </a:r>
            <a:r>
              <a:rPr lang="ru-RU" dirty="0">
                <a:latin typeface="Times New Roman Tj" panose="02020603050405020304" pitchFamily="18" charset="-52"/>
              </a:rPr>
              <a:t>, </a:t>
            </a:r>
            <a:r>
              <a:rPr lang="tg-Cyrl-TJ" dirty="0" smtClean="0">
                <a:latin typeface="Times New Roman Tj" panose="02020603050405020304" pitchFamily="18" charset="-52"/>
              </a:rPr>
              <a:t>тибқи </a:t>
            </a:r>
            <a:r>
              <a:rPr lang="ru-RU" dirty="0" err="1" smtClean="0">
                <a:latin typeface="Times New Roman Tj" panose="02020603050405020304" pitchFamily="18" charset="-52"/>
              </a:rPr>
              <a:t>ќарори</a:t>
            </a:r>
            <a:r>
              <a:rPr lang="ru-RU" dirty="0" smtClean="0">
                <a:latin typeface="Times New Roman Tj" panose="02020603050405020304" pitchFamily="18" charset="-52"/>
              </a:rPr>
              <a:t> </a:t>
            </a:r>
            <a:r>
              <a:rPr lang="ru-RU" dirty="0" err="1">
                <a:latin typeface="Times New Roman Tj" panose="02020603050405020304" pitchFamily="18" charset="-52"/>
              </a:rPr>
              <a:t>Њукумати</a:t>
            </a:r>
            <a:r>
              <a:rPr lang="ru-RU" dirty="0">
                <a:latin typeface="Times New Roman Tj" panose="02020603050405020304" pitchFamily="18" charset="-52"/>
              </a:rPr>
              <a:t> </a:t>
            </a:r>
            <a:r>
              <a:rPr lang="ru-RU" dirty="0" err="1">
                <a:latin typeface="Times New Roman Tj" panose="02020603050405020304" pitchFamily="18" charset="-52"/>
              </a:rPr>
              <a:t>Љумњурии</a:t>
            </a:r>
            <a:r>
              <a:rPr lang="ru-RU" dirty="0">
                <a:latin typeface="Times New Roman Tj" panose="02020603050405020304" pitchFamily="18" charset="-52"/>
              </a:rPr>
              <a:t> </a:t>
            </a:r>
            <a:r>
              <a:rPr lang="ru-RU" dirty="0" err="1">
                <a:latin typeface="Times New Roman Tj" panose="02020603050405020304" pitchFamily="18" charset="-52"/>
              </a:rPr>
              <a:t>Тољикистон</a:t>
            </a:r>
            <a:r>
              <a:rPr lang="ru-RU" dirty="0">
                <a:latin typeface="Times New Roman Tj" panose="02020603050405020304" pitchFamily="18" charset="-52"/>
              </a:rPr>
              <a:t> аз «02» майи соли 2019, №181 </a:t>
            </a:r>
            <a:r>
              <a:rPr lang="ru-RU" dirty="0" err="1">
                <a:latin typeface="Times New Roman Tj" panose="02020603050405020304" pitchFamily="18" charset="-52"/>
              </a:rPr>
              <a:t>тасдиќ</a:t>
            </a:r>
            <a:r>
              <a:rPr lang="ru-RU" dirty="0">
                <a:latin typeface="Times New Roman Tj" panose="02020603050405020304" pitchFamily="18" charset="-52"/>
              </a:rPr>
              <a:t> </a:t>
            </a:r>
            <a:r>
              <a:rPr lang="ru-RU" dirty="0" err="1">
                <a:latin typeface="Times New Roman Tj" panose="02020603050405020304" pitchFamily="18" charset="-52"/>
              </a:rPr>
              <a:t>шудааст</a:t>
            </a:r>
            <a:endParaRPr lang="ru-RU" dirty="0">
              <a:latin typeface="Times New Roman Tj" panose="02020603050405020304" pitchFamily="18" charset="-52"/>
            </a:endParaRPr>
          </a:p>
          <a:p>
            <a:pPr algn="just"/>
            <a:r>
              <a:rPr lang="ru-RU" dirty="0" err="1" smtClean="0">
                <a:latin typeface="Times New Roman Tj" panose="02020603050405020304" pitchFamily="18" charset="-52"/>
              </a:rPr>
              <a:t>Қоидаҳои</a:t>
            </a:r>
            <a:r>
              <a:rPr lang="ru-RU" dirty="0" smtClean="0">
                <a:latin typeface="Times New Roman Tj" panose="02020603050405020304" pitchFamily="18" charset="-52"/>
              </a:rPr>
              <a:t> </a:t>
            </a:r>
            <a:r>
              <a:rPr lang="ru-RU" dirty="0" err="1" smtClean="0">
                <a:latin typeface="Times New Roman Tj" panose="02020603050405020304" pitchFamily="18" charset="-52"/>
              </a:rPr>
              <a:t>гузаронидани</a:t>
            </a:r>
            <a:r>
              <a:rPr lang="ru-RU" dirty="0" smtClean="0">
                <a:latin typeface="Times New Roman Tj" panose="02020603050405020304" pitchFamily="18" charset="-52"/>
              </a:rPr>
              <a:t> мониторинг </a:t>
            </a:r>
            <a:r>
              <a:rPr lang="ru-RU" dirty="0" err="1" smtClean="0">
                <a:latin typeface="Times New Roman Tj" panose="02020603050405020304" pitchFamily="18" charset="-52"/>
              </a:rPr>
              <a:t>ва</a:t>
            </a:r>
            <a:r>
              <a:rPr lang="ru-RU" dirty="0" smtClean="0">
                <a:latin typeface="Times New Roman Tj" panose="02020603050405020304" pitchFamily="18" charset="-52"/>
              </a:rPr>
              <a:t> </a:t>
            </a:r>
            <a:r>
              <a:rPr lang="ru-RU" dirty="0" err="1" smtClean="0">
                <a:latin typeface="Times New Roman Tj" panose="02020603050405020304" pitchFamily="18" charset="-52"/>
              </a:rPr>
              <a:t>арзёбии</a:t>
            </a:r>
            <a:r>
              <a:rPr lang="ru-RU" dirty="0" smtClean="0">
                <a:latin typeface="Times New Roman Tj" panose="02020603050405020304" pitchFamily="18" charset="-52"/>
              </a:rPr>
              <a:t> </a:t>
            </a:r>
            <a:r>
              <a:rPr lang="ru-RU" dirty="0" err="1" smtClean="0">
                <a:latin typeface="Times New Roman Tj" panose="02020603050405020304" pitchFamily="18" charset="-52"/>
              </a:rPr>
              <a:t>амалишавии</a:t>
            </a:r>
            <a:r>
              <a:rPr lang="ru-RU" dirty="0" smtClean="0">
                <a:latin typeface="Times New Roman Tj" panose="02020603050405020304" pitchFamily="18" charset="-52"/>
              </a:rPr>
              <a:t> </a:t>
            </a:r>
            <a:r>
              <a:rPr lang="ru-RU" dirty="0" err="1" smtClean="0">
                <a:latin typeface="Times New Roman Tj" panose="02020603050405020304" pitchFamily="18" charset="-52"/>
              </a:rPr>
              <a:t>ҳуҷҷатҳои</a:t>
            </a:r>
            <a:r>
              <a:rPr lang="ru-RU" dirty="0" smtClean="0">
                <a:latin typeface="Times New Roman Tj" panose="02020603050405020304" pitchFamily="18" charset="-52"/>
              </a:rPr>
              <a:t> стратегии </a:t>
            </a:r>
            <a:r>
              <a:rPr lang="ru-RU" dirty="0" err="1" smtClean="0">
                <a:latin typeface="Times New Roman Tj" panose="02020603050405020304" pitchFamily="18" charset="-52"/>
              </a:rPr>
              <a:t>сатҳи</a:t>
            </a:r>
            <a:r>
              <a:rPr lang="ru-RU" dirty="0" smtClean="0">
                <a:latin typeface="Times New Roman Tj" panose="02020603050405020304" pitchFamily="18" charset="-52"/>
              </a:rPr>
              <a:t> </a:t>
            </a:r>
            <a:r>
              <a:rPr lang="ru-RU" dirty="0" err="1" smtClean="0">
                <a:latin typeface="Times New Roman Tj" panose="02020603050405020304" pitchFamily="18" charset="-52"/>
              </a:rPr>
              <a:t>миллӣ</a:t>
            </a:r>
            <a:r>
              <a:rPr lang="ru-RU" dirty="0" smtClean="0">
                <a:latin typeface="Times New Roman Tj" panose="02020603050405020304" pitchFamily="18" charset="-52"/>
              </a:rPr>
              <a:t>, </a:t>
            </a:r>
            <a:r>
              <a:rPr lang="ru-RU" dirty="0" err="1" smtClean="0">
                <a:latin typeface="Times New Roman Tj" panose="02020603050405020304" pitchFamily="18" charset="-52"/>
              </a:rPr>
              <a:t>барномаҳои</a:t>
            </a:r>
            <a:r>
              <a:rPr lang="ru-RU" dirty="0" smtClean="0">
                <a:latin typeface="Times New Roman Tj" panose="02020603050405020304" pitchFamily="18" charset="-52"/>
              </a:rPr>
              <a:t> </a:t>
            </a:r>
            <a:r>
              <a:rPr lang="ru-RU" dirty="0" err="1" smtClean="0">
                <a:latin typeface="Times New Roman Tj" panose="02020603050405020304" pitchFamily="18" charset="-52"/>
              </a:rPr>
              <a:t>соҳавӣ</a:t>
            </a:r>
            <a:r>
              <a:rPr lang="ru-RU" dirty="0" smtClean="0">
                <a:latin typeface="Times New Roman Tj" panose="02020603050405020304" pitchFamily="18" charset="-52"/>
              </a:rPr>
              <a:t> </a:t>
            </a:r>
            <a:r>
              <a:rPr lang="ru-RU" dirty="0" err="1" smtClean="0">
                <a:latin typeface="Times New Roman Tj" panose="02020603050405020304" pitchFamily="18" charset="-52"/>
              </a:rPr>
              <a:t>ва</a:t>
            </a:r>
            <a:r>
              <a:rPr lang="ru-RU" dirty="0" smtClean="0">
                <a:latin typeface="Times New Roman Tj" panose="02020603050405020304" pitchFamily="18" charset="-52"/>
              </a:rPr>
              <a:t> </a:t>
            </a:r>
            <a:r>
              <a:rPr lang="ru-RU" dirty="0" err="1" smtClean="0">
                <a:latin typeface="Times New Roman Tj" panose="02020603050405020304" pitchFamily="18" charset="-52"/>
              </a:rPr>
              <a:t>минтақавии</a:t>
            </a:r>
            <a:r>
              <a:rPr lang="ru-RU" dirty="0" smtClean="0">
                <a:latin typeface="Times New Roman Tj" panose="02020603050405020304" pitchFamily="18" charset="-52"/>
              </a:rPr>
              <a:t> </a:t>
            </a:r>
            <a:r>
              <a:rPr lang="ru-RU" dirty="0" err="1" smtClean="0">
                <a:latin typeface="Times New Roman Tj" panose="02020603050405020304" pitchFamily="18" charset="-52"/>
              </a:rPr>
              <a:t>рушд</a:t>
            </a:r>
            <a:r>
              <a:rPr lang="ru-RU" dirty="0" smtClean="0">
                <a:latin typeface="Times New Roman Tj" panose="02020603050405020304" pitchFamily="18" charset="-52"/>
              </a:rPr>
              <a:t> дар </a:t>
            </a:r>
            <a:r>
              <a:rPr lang="ru-RU" dirty="0" err="1" smtClean="0">
                <a:latin typeface="Times New Roman Tj" panose="02020603050405020304" pitchFamily="18" charset="-52"/>
              </a:rPr>
              <a:t>Ҷумҳурии</a:t>
            </a:r>
            <a:r>
              <a:rPr lang="ru-RU" dirty="0" smtClean="0">
                <a:latin typeface="Times New Roman Tj" panose="02020603050405020304" pitchFamily="18" charset="-52"/>
              </a:rPr>
              <a:t> </a:t>
            </a:r>
            <a:r>
              <a:rPr lang="ru-RU" dirty="0" err="1" smtClean="0">
                <a:latin typeface="Times New Roman Tj" panose="02020603050405020304" pitchFamily="18" charset="-52"/>
              </a:rPr>
              <a:t>Тоҷикистон</a:t>
            </a:r>
            <a:r>
              <a:rPr lang="ru-RU" dirty="0" smtClean="0">
                <a:latin typeface="Times New Roman Tj" panose="02020603050405020304" pitchFamily="18" charset="-52"/>
              </a:rPr>
              <a:t>, </a:t>
            </a:r>
            <a:r>
              <a:rPr lang="ru-RU" dirty="0" err="1" smtClean="0">
                <a:latin typeface="Times New Roman Tj" panose="02020603050405020304" pitchFamily="18" charset="-52"/>
              </a:rPr>
              <a:t>ки</a:t>
            </a:r>
            <a:r>
              <a:rPr lang="ru-RU" dirty="0">
                <a:latin typeface="Times New Roman Tj" panose="02020603050405020304" pitchFamily="18" charset="-52"/>
              </a:rPr>
              <a:t> </a:t>
            </a:r>
            <a:r>
              <a:rPr lang="tg-Cyrl-TJ" dirty="0">
                <a:latin typeface="Times New Roman Tj" panose="02020603050405020304" pitchFamily="18" charset="-52"/>
              </a:rPr>
              <a:t>қ</a:t>
            </a:r>
            <a:r>
              <a:rPr lang="ru-RU" dirty="0" err="1" smtClean="0">
                <a:latin typeface="Times New Roman Tj" panose="02020603050405020304" pitchFamily="18" charset="-52"/>
              </a:rPr>
              <a:t>арори</a:t>
            </a:r>
            <a:r>
              <a:rPr lang="ru-RU" dirty="0" smtClean="0">
                <a:latin typeface="Times New Roman Tj" panose="02020603050405020304" pitchFamily="18" charset="-52"/>
              </a:rPr>
              <a:t> </a:t>
            </a:r>
            <a:r>
              <a:rPr lang="ru-RU" dirty="0" err="1" smtClean="0">
                <a:latin typeface="Times New Roman Tj" panose="02020603050405020304" pitchFamily="18" charset="-52"/>
              </a:rPr>
              <a:t>Ҳукумати</a:t>
            </a:r>
            <a:r>
              <a:rPr lang="ru-RU" dirty="0" smtClean="0">
                <a:latin typeface="Times New Roman Tj" panose="02020603050405020304" pitchFamily="18" charset="-52"/>
              </a:rPr>
              <a:t> </a:t>
            </a:r>
            <a:r>
              <a:rPr lang="ru-RU" dirty="0" err="1" smtClean="0">
                <a:latin typeface="Times New Roman Tj" panose="02020603050405020304" pitchFamily="18" charset="-52"/>
              </a:rPr>
              <a:t>Ҷумњурии</a:t>
            </a:r>
            <a:r>
              <a:rPr lang="ru-RU" dirty="0" smtClean="0">
                <a:latin typeface="Times New Roman Tj" panose="02020603050405020304" pitchFamily="18" charset="-52"/>
              </a:rPr>
              <a:t> </a:t>
            </a:r>
            <a:r>
              <a:rPr lang="ru-RU" dirty="0" err="1" smtClean="0">
                <a:latin typeface="Times New Roman Tj" panose="02020603050405020304" pitchFamily="18" charset="-52"/>
              </a:rPr>
              <a:t>Тоҷикистон</a:t>
            </a:r>
            <a:r>
              <a:rPr lang="ru-RU" dirty="0" smtClean="0">
                <a:latin typeface="Times New Roman Tj" panose="02020603050405020304" pitchFamily="18" charset="-52"/>
              </a:rPr>
              <a:t> </a:t>
            </a:r>
            <a:r>
              <a:rPr lang="ru-RU" dirty="0">
                <a:latin typeface="Times New Roman Tj" panose="02020603050405020304" pitchFamily="18" charset="-52"/>
              </a:rPr>
              <a:t>аз «29» декабри соли 2018, №615 </a:t>
            </a:r>
            <a:r>
              <a:rPr lang="ru-RU" dirty="0" err="1" smtClean="0">
                <a:latin typeface="Times New Roman Tj" panose="02020603050405020304" pitchFamily="18" charset="-52"/>
              </a:rPr>
              <a:t>тасдиқ</a:t>
            </a:r>
            <a:r>
              <a:rPr lang="ru-RU" dirty="0" smtClean="0">
                <a:latin typeface="Times New Roman Tj" panose="02020603050405020304" pitchFamily="18" charset="-52"/>
              </a:rPr>
              <a:t> </a:t>
            </a:r>
            <a:r>
              <a:rPr lang="ru-RU" dirty="0" err="1" smtClean="0">
                <a:latin typeface="Times New Roman Tj" panose="02020603050405020304" pitchFamily="18" charset="-52"/>
              </a:rPr>
              <a:t>шудааст</a:t>
            </a:r>
            <a:r>
              <a:rPr lang="ru-RU" dirty="0" smtClean="0">
                <a:latin typeface="Times New Roman Tj" panose="02020603050405020304" pitchFamily="18" charset="-52"/>
              </a:rPr>
              <a:t>.</a:t>
            </a:r>
          </a:p>
          <a:p>
            <a:pPr algn="just"/>
            <a:endParaRPr lang="ru-RU" dirty="0">
              <a:latin typeface="Times New Roman Tj" panose="02020603050405020304" pitchFamily="18" charset="-52"/>
            </a:endParaRPr>
          </a:p>
        </p:txBody>
      </p:sp>
    </p:spTree>
    <p:extLst>
      <p:ext uri="{BB962C8B-B14F-4D97-AF65-F5344CB8AC3E}">
        <p14:creationId xmlns:p14="http://schemas.microsoft.com/office/powerpoint/2010/main" val="3992842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latin typeface="Times New Roman Tj" panose="02020603050405020304" pitchFamily="18" charset="-52"/>
              </a:rPr>
              <a:t>Моҳияти</a:t>
            </a:r>
            <a:r>
              <a:rPr lang="ru-RU" dirty="0" smtClean="0">
                <a:latin typeface="Times New Roman Tj" panose="02020603050405020304" pitchFamily="18" charset="-52"/>
              </a:rPr>
              <a:t> </a:t>
            </a:r>
            <a:r>
              <a:rPr lang="ru-RU" dirty="0" err="1" smtClean="0">
                <a:latin typeface="Times New Roman Tj" panose="02020603050405020304" pitchFamily="18" charset="-52"/>
              </a:rPr>
              <a:t>барномањои</a:t>
            </a:r>
            <a:r>
              <a:rPr lang="ru-RU" dirty="0" smtClean="0">
                <a:latin typeface="Times New Roman Tj" panose="02020603050405020304" pitchFamily="18" charset="-52"/>
              </a:rPr>
              <a:t> </a:t>
            </a:r>
            <a:r>
              <a:rPr lang="ru-RU" dirty="0" err="1" smtClean="0">
                <a:latin typeface="Times New Roman Tj" panose="02020603050405020304" pitchFamily="18" charset="-52"/>
              </a:rPr>
              <a:t>рушди</a:t>
            </a:r>
            <a:r>
              <a:rPr lang="ru-RU" dirty="0" smtClean="0">
                <a:latin typeface="Times New Roman Tj" panose="02020603050405020304" pitchFamily="18" charset="-52"/>
              </a:rPr>
              <a:t> </a:t>
            </a:r>
            <a:r>
              <a:rPr lang="ru-RU" dirty="0" err="1" smtClean="0">
                <a:latin typeface="Times New Roman Tj" panose="02020603050405020304" pitchFamily="18" charset="-52"/>
              </a:rPr>
              <a:t>мањал</a:t>
            </a:r>
            <a:endParaRPr lang="ru-RU" dirty="0"/>
          </a:p>
        </p:txBody>
      </p:sp>
      <p:sp>
        <p:nvSpPr>
          <p:cNvPr id="3" name="Объект 2"/>
          <p:cNvSpPr>
            <a:spLocks noGrp="1"/>
          </p:cNvSpPr>
          <p:nvPr>
            <p:ph idx="1"/>
          </p:nvPr>
        </p:nvSpPr>
        <p:spPr/>
        <p:txBody>
          <a:bodyPr>
            <a:normAutofit/>
          </a:bodyPr>
          <a:lstStyle/>
          <a:p>
            <a:pPr marL="0" indent="0" algn="just">
              <a:buNone/>
            </a:pPr>
            <a:r>
              <a:rPr lang="tg-Cyrl-TJ" sz="2800" dirty="0" smtClean="0">
                <a:latin typeface="Times New Roman Tj" panose="02020603050405020304" pitchFamily="18" charset="-52"/>
              </a:rPr>
              <a:t>Барномаи </a:t>
            </a:r>
            <a:r>
              <a:rPr lang="tg-Cyrl-TJ" sz="2800" dirty="0">
                <a:latin typeface="Times New Roman Tj" panose="02020603050405020304" pitchFamily="18" charset="-52"/>
              </a:rPr>
              <a:t>рушди иљтимоию </a:t>
            </a:r>
            <a:r>
              <a:rPr lang="tg-Cyrl-TJ" sz="2800" dirty="0" smtClean="0">
                <a:latin typeface="Times New Roman Tj" panose="02020603050405020304" pitchFamily="18" charset="-52"/>
              </a:rPr>
              <a:t>иќтисодии маҳаллӣ </a:t>
            </a:r>
            <a:r>
              <a:rPr lang="tg-Cyrl-TJ" sz="2800" dirty="0">
                <a:latin typeface="Times New Roman Tj" panose="02020603050405020304" pitchFamily="18" charset="-52"/>
              </a:rPr>
              <a:t>– тањияи маљмўи чорабинињо ва наќшањои мувофиќашуда љињати расидан ба њадафњои стратегї ва вазифањои умумї дар доираи афзалиятњои сатњи миллї, мањаллї ва соњавї  бо дар назар доштани истифодаи босамари захирањои табиї, моддї ва молиявї дар давраи миёнамуњлат</a:t>
            </a:r>
            <a:endParaRPr lang="ru-RU" sz="2800" dirty="0">
              <a:latin typeface="Times New Roman Tj" panose="02020603050405020304" pitchFamily="18" charset="-52"/>
            </a:endParaRPr>
          </a:p>
        </p:txBody>
      </p:sp>
    </p:spTree>
    <p:extLst>
      <p:ext uri="{BB962C8B-B14F-4D97-AF65-F5344CB8AC3E}">
        <p14:creationId xmlns:p14="http://schemas.microsoft.com/office/powerpoint/2010/main" val="3635360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g-Cyrl-TJ" dirty="0" smtClean="0">
                <a:latin typeface="Times New Roman Tj" panose="02020603050405020304" pitchFamily="18" charset="-52"/>
              </a:rPr>
              <a:t>Барномаҳои рушди маҳал иборат аст:</a:t>
            </a:r>
            <a:endParaRPr lang="ru-RU" dirty="0">
              <a:latin typeface="Times New Roman Tj" panose="02020603050405020304" pitchFamily="18" charset="-52"/>
            </a:endParaRPr>
          </a:p>
        </p:txBody>
      </p:sp>
      <p:sp>
        <p:nvSpPr>
          <p:cNvPr id="6" name="Объект 5"/>
          <p:cNvSpPr>
            <a:spLocks noGrp="1"/>
          </p:cNvSpPr>
          <p:nvPr>
            <p:ph idx="1"/>
          </p:nvPr>
        </p:nvSpPr>
        <p:spPr/>
        <p:txBody>
          <a:bodyPr>
            <a:normAutofit/>
          </a:bodyPr>
          <a:lstStyle/>
          <a:p>
            <a:r>
              <a:rPr lang="tg-Cyrl-TJ" sz="2800" dirty="0" smtClean="0">
                <a:latin typeface="Times New Roman Tj" panose="02020603050405020304" pitchFamily="18" charset="-52"/>
              </a:rPr>
              <a:t>Барномаҳои рушди иҷтимоиву иқтисодии вилоятҳо (3 барнома)</a:t>
            </a:r>
          </a:p>
          <a:p>
            <a:r>
              <a:rPr lang="tg-Cyrl-TJ" sz="2800" dirty="0" smtClean="0">
                <a:latin typeface="Times New Roman Tj" panose="02020603050405020304" pitchFamily="18" charset="-52"/>
              </a:rPr>
              <a:t>Барномаи рушди </a:t>
            </a:r>
            <a:r>
              <a:rPr lang="tg-Cyrl-TJ" sz="2800" dirty="0">
                <a:latin typeface="Times New Roman Tj" panose="02020603050405020304" pitchFamily="18" charset="-52"/>
              </a:rPr>
              <a:t>иҷтимоиву иқтисодии </a:t>
            </a:r>
            <a:r>
              <a:rPr lang="tg-Cyrl-TJ" sz="2800" dirty="0" smtClean="0">
                <a:latin typeface="Times New Roman Tj" panose="02020603050405020304" pitchFamily="18" charset="-52"/>
              </a:rPr>
              <a:t>ш. Душанбе (1 барнома)</a:t>
            </a:r>
          </a:p>
          <a:p>
            <a:r>
              <a:rPr lang="tg-Cyrl-TJ" sz="2800" dirty="0" smtClean="0">
                <a:latin typeface="Times New Roman Tj" panose="02020603050405020304" pitchFamily="18" charset="-52"/>
              </a:rPr>
              <a:t>Барномаҳои </a:t>
            </a:r>
            <a:r>
              <a:rPr lang="tg-Cyrl-TJ" sz="2800" dirty="0">
                <a:latin typeface="Times New Roman Tj" panose="02020603050405020304" pitchFamily="18" charset="-52"/>
              </a:rPr>
              <a:t>рушди иҷтимоиву иқтисодии </a:t>
            </a:r>
            <a:r>
              <a:rPr lang="tg-Cyrl-TJ" sz="2800" dirty="0" smtClean="0">
                <a:latin typeface="Times New Roman Tj" panose="02020603050405020304" pitchFamily="18" charset="-52"/>
              </a:rPr>
              <a:t>шаҳру ноҳияҳо (65 барнома)</a:t>
            </a:r>
          </a:p>
          <a:p>
            <a:r>
              <a:rPr lang="tg-Cyrl-TJ" sz="2800" dirty="0" smtClean="0">
                <a:latin typeface="Times New Roman Tj" panose="02020603050405020304" pitchFamily="18" charset="-52"/>
              </a:rPr>
              <a:t>Нақшаҳои рушди ҷамоатҳо </a:t>
            </a:r>
            <a:endParaRPr lang="ru-RU" sz="2800" dirty="0">
              <a:latin typeface="Times New Roman Tj" panose="02020603050405020304" pitchFamily="18" charset="-52"/>
            </a:endParaRPr>
          </a:p>
        </p:txBody>
      </p:sp>
    </p:spTree>
    <p:extLst>
      <p:ext uri="{BB962C8B-B14F-4D97-AF65-F5344CB8AC3E}">
        <p14:creationId xmlns:p14="http://schemas.microsoft.com/office/powerpoint/2010/main" val="4168161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89129"/>
            <a:ext cx="8596668" cy="1320800"/>
          </a:xfrm>
        </p:spPr>
        <p:txBody>
          <a:bodyPr/>
          <a:lstStyle/>
          <a:p>
            <a:r>
              <a:rPr lang="tg-Cyrl-TJ" dirty="0" smtClean="0">
                <a:latin typeface="Times New Roman Tj" panose="02020603050405020304" pitchFamily="18" charset="-52"/>
              </a:rPr>
              <a:t>Марҳилаҳои банақшагирии рушди маҳаллӣ ва МваА</a:t>
            </a:r>
            <a:endParaRPr lang="ru-RU" dirty="0">
              <a:latin typeface="Times New Roman Tj" panose="02020603050405020304" pitchFamily="18" charset="-52"/>
            </a:endParaRPr>
          </a:p>
        </p:txBody>
      </p:sp>
      <p:sp>
        <p:nvSpPr>
          <p:cNvPr id="4" name="Объект 6"/>
          <p:cNvSpPr>
            <a:spLocks noGrp="1"/>
          </p:cNvSpPr>
          <p:nvPr>
            <p:ph idx="1"/>
          </p:nvPr>
        </p:nvSpPr>
        <p:spPr bwMode="auto">
          <a:xfrm>
            <a:off x="3449172" y="1520159"/>
            <a:ext cx="3264126" cy="885144"/>
          </a:xfrm>
          <a:prstGeom prst="ellipse">
            <a:avLst/>
          </a:prstGeom>
          <a:solidFill>
            <a:schemeClr val="accent4">
              <a:lumMod val="60000"/>
              <a:lumOff val="40000"/>
            </a:schemeClr>
          </a:solidFill>
          <a:ln w="9525" cap="flat" cmpd="sng" algn="ctr">
            <a:solidFill>
              <a:srgbClr val="4F81BD">
                <a:shade val="95000"/>
                <a:satMod val="105000"/>
              </a:srgbClr>
            </a:solidFill>
            <a:prstDash val="solid"/>
          </a:ln>
          <a:effectLst>
            <a:outerShdw blurRad="50800" dist="38100" dir="2700000" algn="tl" rotWithShape="0">
              <a:prstClr val="black">
                <a:alpha val="40000"/>
              </a:prstClr>
            </a:outerShdw>
          </a:effectLst>
        </p:spPr>
        <p:txBody>
          <a:bodyPr anchor="ctr">
            <a:normAutofit fontScale="77500" lnSpcReduction="20000"/>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ru-RU" sz="1400" b="1" i="0" u="none" strike="noStrike" kern="0" cap="none" spc="0" normalizeH="0" baseline="0" noProof="0" dirty="0">
                <a:ln>
                  <a:noFill/>
                </a:ln>
                <a:solidFill>
                  <a:srgbClr val="FFFFFF"/>
                </a:solidFill>
                <a:effectLst/>
                <a:uLnTx/>
                <a:uFillTx/>
                <a:latin typeface="Arial" charset="0"/>
                <a:ea typeface="+mn-ea"/>
                <a:cs typeface="Times New Roman" pitchFamily="18" charset="0"/>
              </a:rPr>
              <a:t>                                           </a:t>
            </a:r>
            <a:r>
              <a:rPr kumimoji="0" lang="ru-RU" sz="1900" i="0" u="none" strike="noStrike" kern="0" cap="none" spc="0" normalizeH="0" baseline="0" noProof="0" dirty="0" err="1" smtClean="0">
                <a:ln>
                  <a:noFill/>
                </a:ln>
                <a:solidFill>
                  <a:srgbClr val="002060"/>
                </a:solidFill>
                <a:effectLst/>
                <a:uLnTx/>
                <a:uFillTx/>
                <a:latin typeface="Times New Roman Tj" panose="02020603050405020304" pitchFamily="18" charset="-52"/>
                <a:cs typeface="Times New Roman" pitchFamily="18" charset="0"/>
              </a:rPr>
              <a:t>Таҳлили</a:t>
            </a:r>
            <a:r>
              <a:rPr kumimoji="0" lang="ru-RU" sz="1900" i="0" u="none" strike="noStrike" kern="0" cap="none" spc="0" normalizeH="0" baseline="0" noProof="0" dirty="0" smtClean="0">
                <a:ln>
                  <a:noFill/>
                </a:ln>
                <a:solidFill>
                  <a:srgbClr val="002060"/>
                </a:solidFill>
                <a:effectLst/>
                <a:uLnTx/>
                <a:uFillTx/>
                <a:latin typeface="Times New Roman Tj" panose="02020603050405020304" pitchFamily="18" charset="-52"/>
                <a:cs typeface="Times New Roman" pitchFamily="18" charset="0"/>
              </a:rPr>
              <a:t> </a:t>
            </a:r>
            <a:r>
              <a:rPr kumimoji="0" lang="ru-RU" sz="1900" i="0" u="none" strike="noStrike" kern="0" cap="none" spc="0" normalizeH="0" baseline="0" noProof="0" dirty="0" err="1" smtClean="0">
                <a:ln>
                  <a:noFill/>
                </a:ln>
                <a:solidFill>
                  <a:srgbClr val="002060"/>
                </a:solidFill>
                <a:effectLst/>
                <a:uLnTx/>
                <a:uFillTx/>
                <a:latin typeface="Times New Roman Tj" panose="02020603050405020304" pitchFamily="18" charset="-52"/>
                <a:cs typeface="Times New Roman" pitchFamily="18" charset="0"/>
              </a:rPr>
              <a:t>вазъият</a:t>
            </a:r>
            <a:endParaRPr kumimoji="0" lang="en-US" sz="1900" i="0" u="none" strike="noStrike" kern="0" cap="none" spc="0" normalizeH="0" baseline="0" noProof="0" dirty="0" smtClean="0">
              <a:ln>
                <a:noFill/>
              </a:ln>
              <a:solidFill>
                <a:srgbClr val="002060"/>
              </a:solidFill>
              <a:effectLst/>
              <a:uLnTx/>
              <a:uFillTx/>
              <a:cs typeface="Times New Roman"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r>
              <a:rPr kumimoji="0" lang="tg-Cyrl-TJ" sz="1900" i="1" u="none" strike="noStrike" kern="0" cap="none" spc="0" normalizeH="0" baseline="0" noProof="0" dirty="0" smtClean="0">
                <a:ln>
                  <a:noFill/>
                </a:ln>
                <a:solidFill>
                  <a:srgbClr val="002060"/>
                </a:solidFill>
                <a:effectLst/>
                <a:uLnTx/>
                <a:uFillTx/>
                <a:latin typeface="Times New Roman Tj" panose="02020603050405020304" pitchFamily="18" charset="-52"/>
                <a:cs typeface="Times New Roman" pitchFamily="18" charset="0"/>
              </a:rPr>
              <a:t>Мо дар куҷо ҳастем</a:t>
            </a:r>
            <a:r>
              <a:rPr kumimoji="0" lang="tg-Cyrl-TJ" sz="1900" b="1" i="1" u="none" strike="noStrike" kern="0" cap="none" spc="0" normalizeH="0" baseline="0" noProof="0" dirty="0" smtClean="0">
                <a:ln>
                  <a:noFill/>
                </a:ln>
                <a:solidFill>
                  <a:srgbClr val="002060"/>
                </a:solidFill>
                <a:effectLst/>
                <a:uLnTx/>
                <a:uFillTx/>
                <a:latin typeface="Times New Roman Tj" panose="02020603050405020304" pitchFamily="18" charset="-52"/>
                <a:cs typeface="Times New Roman" pitchFamily="18" charset="0"/>
              </a:rPr>
              <a:t>?</a:t>
            </a:r>
            <a:endParaRPr kumimoji="0" lang="en-US" sz="1900" b="1" i="0" u="none" strike="noStrike" kern="0" cap="none" spc="0" normalizeH="0" baseline="0" noProof="0" dirty="0" smtClean="0">
              <a:ln>
                <a:noFill/>
              </a:ln>
              <a:solidFill>
                <a:srgbClr val="002060"/>
              </a:solidFill>
              <a:effectLst/>
              <a:uLnTx/>
              <a:uFillTx/>
              <a:cs typeface="Times New Roman"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900" b="1" i="0" u="none" strike="noStrike" kern="0" cap="none" spc="0" normalizeH="0" baseline="0" noProof="0" dirty="0">
              <a:ln>
                <a:noFill/>
              </a:ln>
              <a:solidFill>
                <a:srgbClr val="FFFFFF"/>
              </a:solidFill>
              <a:effectLst/>
              <a:uLnTx/>
              <a:uFillTx/>
              <a:latin typeface="Calibri"/>
            </a:endParaRPr>
          </a:p>
        </p:txBody>
      </p:sp>
      <p:sp>
        <p:nvSpPr>
          <p:cNvPr id="5" name="Прямоугольник 4"/>
          <p:cNvSpPr/>
          <p:nvPr/>
        </p:nvSpPr>
        <p:spPr bwMode="auto">
          <a:xfrm>
            <a:off x="3422559" y="2742427"/>
            <a:ext cx="3471975" cy="680599"/>
          </a:xfrm>
          <a:prstGeom prst="rect">
            <a:avLst/>
          </a:prstGeom>
          <a:solidFill>
            <a:schemeClr val="accent4">
              <a:lumMod val="60000"/>
              <a:lumOff val="40000"/>
            </a:schemeClr>
          </a:solidFill>
          <a:ln w="9525" cap="flat" cmpd="sng" algn="ctr">
            <a:solidFill>
              <a:srgbClr val="4F81BD">
                <a:shade val="95000"/>
                <a:satMod val="105000"/>
              </a:srgbClr>
            </a:solidFill>
            <a:prstDash val="solid"/>
          </a:ln>
          <a:effectLst>
            <a:outerShdw blurRad="50800" dist="38100" dir="2700000" algn="tl" rotWithShape="0">
              <a:prstClr val="black">
                <a:alpha val="40000"/>
              </a:prstClr>
            </a:outerShdw>
          </a:effectLst>
        </p:spPr>
        <p:txBody>
          <a:bodyPr anchor="ct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ru-RU" b="1" i="0" u="none" strike="noStrike" kern="0" cap="none" spc="0" normalizeH="0" baseline="0" noProof="0" dirty="0" smtClean="0">
                <a:ln>
                  <a:noFill/>
                </a:ln>
                <a:solidFill>
                  <a:srgbClr val="002060"/>
                </a:solidFill>
                <a:effectLst/>
                <a:uLnTx/>
                <a:uFillTx/>
                <a:latin typeface="Times New Roman Tj" panose="02020603050405020304" pitchFamily="18" charset="-52"/>
                <a:cs typeface="Times New Roman" pitchFamily="18" charset="0"/>
              </a:rPr>
              <a:t> </a:t>
            </a:r>
            <a:r>
              <a:rPr kumimoji="0" lang="ru-RU" sz="1600" i="0" u="none" strike="noStrike" kern="0" cap="none" spc="0" normalizeH="0" baseline="0" noProof="0" dirty="0" err="1" smtClean="0">
                <a:ln>
                  <a:noFill/>
                </a:ln>
                <a:solidFill>
                  <a:srgbClr val="002060"/>
                </a:solidFill>
                <a:effectLst/>
                <a:uLnTx/>
                <a:uFillTx/>
                <a:latin typeface="Times New Roman Tj" panose="02020603050405020304" pitchFamily="18" charset="-52"/>
                <a:cs typeface="Times New Roman" pitchFamily="18" charset="0"/>
              </a:rPr>
              <a:t>Тартиб</a:t>
            </a:r>
            <a:r>
              <a:rPr kumimoji="0" lang="ru-RU" sz="1600" i="0" u="none" strike="noStrike" kern="0" cap="none" spc="0" normalizeH="0" baseline="0" noProof="0" dirty="0" smtClean="0">
                <a:ln>
                  <a:noFill/>
                </a:ln>
                <a:solidFill>
                  <a:srgbClr val="002060"/>
                </a:solidFill>
                <a:effectLst/>
                <a:uLnTx/>
                <a:uFillTx/>
                <a:latin typeface="Times New Roman Tj" panose="02020603050405020304" pitchFamily="18" charset="-52"/>
                <a:cs typeface="Times New Roman" pitchFamily="18" charset="0"/>
              </a:rPr>
              <a:t> </a:t>
            </a:r>
            <a:r>
              <a:rPr kumimoji="0" lang="ru-RU" sz="1600" i="0" u="none" strike="noStrike" kern="0" cap="none" spc="0" normalizeH="0" baseline="0" noProof="0" dirty="0" err="1" smtClean="0">
                <a:ln>
                  <a:noFill/>
                </a:ln>
                <a:solidFill>
                  <a:srgbClr val="002060"/>
                </a:solidFill>
                <a:effectLst/>
                <a:uLnTx/>
                <a:uFillTx/>
                <a:latin typeface="Times New Roman Tj" panose="02020603050405020304" pitchFamily="18" charset="-52"/>
                <a:cs typeface="Times New Roman" pitchFamily="18" charset="0"/>
              </a:rPr>
              <a:t>додани</a:t>
            </a:r>
            <a:r>
              <a:rPr kumimoji="0" lang="ru-RU" sz="1600" i="0" u="none" strike="noStrike" kern="0" cap="none" spc="0" normalizeH="0" baseline="0" noProof="0" dirty="0" smtClean="0">
                <a:ln>
                  <a:noFill/>
                </a:ln>
                <a:solidFill>
                  <a:srgbClr val="002060"/>
                </a:solidFill>
                <a:effectLst/>
                <a:uLnTx/>
                <a:uFillTx/>
                <a:latin typeface="Times New Roman Tj" panose="02020603050405020304" pitchFamily="18" charset="-52"/>
                <a:cs typeface="Times New Roman" pitchFamily="18" charset="0"/>
              </a:rPr>
              <a:t> </a:t>
            </a:r>
            <a:r>
              <a:rPr kumimoji="0" lang="ru-RU" sz="1600" i="0" u="none" strike="noStrike" kern="0" cap="none" spc="0" normalizeH="0" baseline="0" noProof="0" dirty="0" err="1" smtClean="0">
                <a:ln>
                  <a:noFill/>
                </a:ln>
                <a:solidFill>
                  <a:srgbClr val="002060"/>
                </a:solidFill>
                <a:effectLst/>
                <a:uLnTx/>
                <a:uFillTx/>
                <a:latin typeface="Times New Roman Tj" panose="02020603050405020304" pitchFamily="18" charset="-52"/>
                <a:cs typeface="Times New Roman" pitchFamily="18" charset="0"/>
              </a:rPr>
              <a:t>биниш</a:t>
            </a:r>
            <a:endParaRPr kumimoji="0" lang="en-US" sz="1600" i="0" u="none" strike="noStrike" kern="0" cap="none" spc="0" normalizeH="0" baseline="0" noProof="0" dirty="0" smtClean="0">
              <a:ln>
                <a:noFill/>
              </a:ln>
              <a:solidFill>
                <a:srgbClr val="002060"/>
              </a:solidFill>
              <a:effectLst/>
              <a:uLnTx/>
              <a:uFillTx/>
              <a:cs typeface="Times New Roman"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r>
              <a:rPr kumimoji="0" lang="tg-Cyrl-TJ" sz="1600" i="1" u="none" strike="noStrike" kern="0" cap="none" spc="0" normalizeH="0" baseline="0" noProof="0" dirty="0" smtClean="0">
                <a:ln>
                  <a:noFill/>
                </a:ln>
                <a:solidFill>
                  <a:srgbClr val="002060"/>
                </a:solidFill>
                <a:effectLst/>
                <a:uLnTx/>
                <a:uFillTx/>
                <a:latin typeface="Times New Roman Tj" panose="02020603050405020304" pitchFamily="18" charset="-52"/>
                <a:cs typeface="Times New Roman" pitchFamily="18" charset="0"/>
              </a:rPr>
              <a:t>Мо дар куҷо мешавем</a:t>
            </a:r>
            <a:r>
              <a:rPr kumimoji="0" lang="tg-Cyrl-TJ" i="1" u="none" strike="noStrike" kern="0" cap="none" spc="0" normalizeH="0" baseline="0" noProof="0" dirty="0" smtClean="0">
                <a:ln>
                  <a:noFill/>
                </a:ln>
                <a:solidFill>
                  <a:srgbClr val="002060"/>
                </a:solidFill>
                <a:effectLst/>
                <a:uLnTx/>
                <a:uFillTx/>
                <a:latin typeface="Times New Roman Tj" panose="02020603050405020304" pitchFamily="18" charset="-52"/>
                <a:cs typeface="Times New Roman" pitchFamily="18" charset="0"/>
              </a:rPr>
              <a:t>?</a:t>
            </a:r>
            <a:endParaRPr kumimoji="0" lang="en-US" i="0" u="none" strike="noStrike" kern="0" cap="none" spc="0" normalizeH="0" baseline="0" noProof="0" dirty="0" smtClean="0">
              <a:ln>
                <a:noFill/>
              </a:ln>
              <a:solidFill>
                <a:srgbClr val="002060"/>
              </a:solidFill>
              <a:effectLst/>
              <a:uLnTx/>
              <a:uFillTx/>
              <a:cs typeface="Times New Roman"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200" b="1" i="0" u="none" strike="noStrike" kern="0" cap="none" spc="0" normalizeH="0" baseline="0" noProof="0" dirty="0">
              <a:ln>
                <a:noFill/>
              </a:ln>
              <a:solidFill>
                <a:srgbClr val="FFFFFF"/>
              </a:solidFill>
              <a:effectLst/>
              <a:uLnTx/>
              <a:uFillTx/>
              <a:latin typeface="Calibri"/>
            </a:endParaRPr>
          </a:p>
        </p:txBody>
      </p:sp>
      <p:sp>
        <p:nvSpPr>
          <p:cNvPr id="6" name="Блок-схема: несколько документов 5"/>
          <p:cNvSpPr/>
          <p:nvPr/>
        </p:nvSpPr>
        <p:spPr bwMode="auto">
          <a:xfrm>
            <a:off x="2329825" y="3753001"/>
            <a:ext cx="5588294" cy="1759443"/>
          </a:xfrm>
          <a:prstGeom prst="flowChartMultidocument">
            <a:avLst/>
          </a:prstGeom>
          <a:solidFill>
            <a:schemeClr val="accent4">
              <a:lumMod val="60000"/>
              <a:lumOff val="40000"/>
            </a:schemeClr>
          </a:solidFill>
          <a:ln w="25400" cap="flat" cmpd="sng" algn="ctr">
            <a:solidFill>
              <a:srgbClr val="4F81BD">
                <a:shade val="50000"/>
              </a:srgbClr>
            </a:solidFill>
            <a:prstDash val="solid"/>
          </a:ln>
          <a:effectLst>
            <a:outerShdw blurRad="50800" dist="38100" dir="2700000" algn="tl" rotWithShape="0">
              <a:prstClr val="black">
                <a:alpha val="40000"/>
              </a:prstClr>
            </a:outerShdw>
          </a:effectLst>
        </p:spPr>
        <p:txBody>
          <a:bodyPr anchor="ct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ru-RU" sz="1600" i="0" u="none" strike="noStrike" kern="0" cap="none" spc="0" normalizeH="0" baseline="0" noProof="0" dirty="0" err="1">
                <a:ln>
                  <a:noFill/>
                </a:ln>
                <a:solidFill>
                  <a:srgbClr val="002060"/>
                </a:solidFill>
                <a:effectLst/>
                <a:uLnTx/>
                <a:uFillTx/>
                <a:latin typeface="Times New Roman Tj" panose="02020603050405020304" pitchFamily="18" charset="-52"/>
                <a:cs typeface="Times New Roman" pitchFamily="18" charset="0"/>
              </a:rPr>
              <a:t>Гузоштани</a:t>
            </a:r>
            <a:r>
              <a:rPr kumimoji="0" lang="ru-RU" sz="1600" i="0"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 </a:t>
            </a:r>
            <a:r>
              <a:rPr kumimoji="0" lang="ru-RU" sz="1600" i="0" u="none" strike="noStrike" kern="0" cap="none" spc="0" normalizeH="0" baseline="0" noProof="0" dirty="0" err="1">
                <a:ln>
                  <a:noFill/>
                </a:ln>
                <a:solidFill>
                  <a:srgbClr val="002060"/>
                </a:solidFill>
                <a:effectLst/>
                <a:uLnTx/>
                <a:uFillTx/>
                <a:latin typeface="Times New Roman Tj" panose="02020603050405020304" pitchFamily="18" charset="-52"/>
                <a:cs typeface="Times New Roman" pitchFamily="18" charset="0"/>
              </a:rPr>
              <a:t>ҳадаф</a:t>
            </a:r>
            <a:r>
              <a:rPr kumimoji="0" lang="ru-RU" sz="1600" i="0"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 </a:t>
            </a:r>
            <a:r>
              <a:rPr kumimoji="0" lang="ru-RU" sz="1600" i="0" u="none" strike="noStrike" kern="0" cap="none" spc="0" normalizeH="0" baseline="0" noProof="0" dirty="0" err="1">
                <a:ln>
                  <a:noFill/>
                </a:ln>
                <a:solidFill>
                  <a:srgbClr val="002060"/>
                </a:solidFill>
                <a:effectLst/>
                <a:uLnTx/>
                <a:uFillTx/>
                <a:latin typeface="Times New Roman Tj" panose="02020603050405020304" pitchFamily="18" charset="-52"/>
                <a:cs typeface="Times New Roman" pitchFamily="18" charset="0"/>
              </a:rPr>
              <a:t>интихоби</a:t>
            </a:r>
            <a:r>
              <a:rPr kumimoji="0" lang="ru-RU" sz="1600" i="0"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 стратегия </a:t>
            </a:r>
            <a:r>
              <a:rPr kumimoji="0" lang="ru-RU" sz="1600" i="0" u="none" strike="noStrike" kern="0" cap="none" spc="0" normalizeH="0" baseline="0" noProof="0" dirty="0" err="1">
                <a:ln>
                  <a:noFill/>
                </a:ln>
                <a:solidFill>
                  <a:srgbClr val="002060"/>
                </a:solidFill>
                <a:effectLst/>
                <a:uLnTx/>
                <a:uFillTx/>
                <a:latin typeface="Times New Roman Tj" panose="02020603050405020304" pitchFamily="18" charset="-52"/>
                <a:cs typeface="Times New Roman" pitchFamily="18" charset="0"/>
              </a:rPr>
              <a:t>ва</a:t>
            </a:r>
            <a:r>
              <a:rPr kumimoji="0" lang="ru-RU" sz="1600" i="0"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 </a:t>
            </a:r>
            <a:r>
              <a:rPr kumimoji="0" lang="ru-RU" sz="1600" i="0" u="none" strike="noStrike" kern="0" cap="none" spc="0" normalizeH="0" baseline="0" noProof="0" dirty="0" err="1">
                <a:ln>
                  <a:noFill/>
                </a:ln>
                <a:solidFill>
                  <a:srgbClr val="002060"/>
                </a:solidFill>
                <a:effectLst/>
                <a:uLnTx/>
                <a:uFillTx/>
                <a:latin typeface="Times New Roman Tj" panose="02020603050405020304" pitchFamily="18" charset="-52"/>
                <a:cs typeface="Times New Roman" pitchFamily="18" charset="0"/>
              </a:rPr>
              <a:t>муайян</a:t>
            </a:r>
            <a:r>
              <a:rPr kumimoji="0" lang="ru-RU" sz="1600" i="0"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 </a:t>
            </a:r>
            <a:r>
              <a:rPr kumimoji="0" lang="ru-RU" sz="1600" i="0" u="none" strike="noStrike" kern="0" cap="none" spc="0" normalizeH="0" baseline="0" noProof="0" dirty="0" err="1">
                <a:ln>
                  <a:noFill/>
                </a:ln>
                <a:solidFill>
                  <a:srgbClr val="002060"/>
                </a:solidFill>
                <a:effectLst/>
                <a:uLnTx/>
                <a:uFillTx/>
                <a:latin typeface="Times New Roman Tj" panose="02020603050405020304" pitchFamily="18" charset="-52"/>
                <a:cs typeface="Times New Roman" pitchFamily="18" charset="0"/>
              </a:rPr>
              <a:t>намудани</a:t>
            </a:r>
            <a:r>
              <a:rPr kumimoji="0" lang="ru-RU" sz="1600" i="0"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 </a:t>
            </a:r>
            <a:r>
              <a:rPr kumimoji="0" lang="ru-RU" sz="1600" i="0" u="none" strike="noStrike" kern="0" cap="none" spc="0" normalizeH="0" baseline="0" noProof="0" dirty="0" err="1">
                <a:ln>
                  <a:noFill/>
                </a:ln>
                <a:solidFill>
                  <a:srgbClr val="002060"/>
                </a:solidFill>
                <a:effectLst/>
                <a:uLnTx/>
                <a:uFillTx/>
                <a:latin typeface="Times New Roman Tj" panose="02020603050405020304" pitchFamily="18" charset="-52"/>
                <a:cs typeface="Times New Roman" pitchFamily="18" charset="0"/>
              </a:rPr>
              <a:t>захираҳо</a:t>
            </a:r>
            <a:endParaRPr kumimoji="0" lang="ru-RU" sz="1600" i="0"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r>
              <a:rPr kumimoji="0" lang="ru-RU" sz="1600" i="0" u="none" strike="noStrike" kern="0" cap="none" spc="0" normalizeH="0" baseline="0" noProof="0" dirty="0" err="1">
                <a:ln>
                  <a:noFill/>
                </a:ln>
                <a:solidFill>
                  <a:srgbClr val="002060"/>
                </a:solidFill>
                <a:effectLst/>
                <a:uLnTx/>
                <a:uFillTx/>
                <a:latin typeface="Times New Roman Tj" panose="02020603050405020304" pitchFamily="18" charset="-52"/>
                <a:cs typeface="Times New Roman" pitchFamily="18" charset="0"/>
              </a:rPr>
              <a:t>Чӣ</a:t>
            </a:r>
            <a:r>
              <a:rPr kumimoji="0" lang="ru-RU" sz="1600" i="0"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 тавр </a:t>
            </a:r>
            <a:r>
              <a:rPr kumimoji="0" lang="ru-RU" sz="1600" i="0" u="none" strike="noStrike" kern="0" cap="none" spc="0" normalizeH="0" baseline="0" noProof="0" dirty="0" err="1">
                <a:ln>
                  <a:noFill/>
                </a:ln>
                <a:solidFill>
                  <a:srgbClr val="002060"/>
                </a:solidFill>
                <a:effectLst/>
                <a:uLnTx/>
                <a:uFillTx/>
                <a:latin typeface="Times New Roman Tj" panose="02020603050405020304" pitchFamily="18" charset="-52"/>
                <a:cs typeface="Times New Roman" pitchFamily="18" charset="0"/>
              </a:rPr>
              <a:t>ва</a:t>
            </a:r>
            <a:r>
              <a:rPr kumimoji="0" lang="ru-RU" sz="1600" i="0"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 </a:t>
            </a:r>
            <a:r>
              <a:rPr kumimoji="0" lang="ru-RU" sz="1600" i="0" u="none" strike="noStrike" kern="0" cap="none" spc="0" normalizeH="0" baseline="0" noProof="0" dirty="0" err="1">
                <a:ln>
                  <a:noFill/>
                </a:ln>
                <a:solidFill>
                  <a:srgbClr val="002060"/>
                </a:solidFill>
                <a:effectLst/>
                <a:uLnTx/>
                <a:uFillTx/>
                <a:latin typeface="Times New Roman Tj" panose="02020603050405020304" pitchFamily="18" charset="-52"/>
                <a:cs typeface="Times New Roman" pitchFamily="18" charset="0"/>
              </a:rPr>
              <a:t>чӣ</a:t>
            </a:r>
            <a:r>
              <a:rPr kumimoji="0" lang="ru-RU" sz="1600" i="0"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 </a:t>
            </a:r>
            <a:r>
              <a:rPr kumimoji="0" lang="ru-RU" sz="1600" i="0" u="none" strike="noStrike" kern="0" cap="none" spc="0" normalizeH="0" baseline="0" noProof="0" dirty="0" err="1">
                <a:ln>
                  <a:noFill/>
                </a:ln>
                <a:solidFill>
                  <a:srgbClr val="002060"/>
                </a:solidFill>
                <a:effectLst/>
                <a:uLnTx/>
                <a:uFillTx/>
                <a:latin typeface="Times New Roman Tj" panose="02020603050405020304" pitchFamily="18" charset="-52"/>
                <a:cs typeface="Times New Roman" pitchFamily="18" charset="0"/>
              </a:rPr>
              <a:t>гуна</a:t>
            </a:r>
            <a:r>
              <a:rPr kumimoji="0" lang="ru-RU" sz="1600" i="0"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 ба </a:t>
            </a:r>
            <a:r>
              <a:rPr kumimoji="0" lang="ru-RU" sz="1600" i="0" u="none" strike="noStrike" kern="0" cap="none" spc="0" normalizeH="0" baseline="0" noProof="0" dirty="0" err="1">
                <a:ln>
                  <a:noFill/>
                </a:ln>
                <a:solidFill>
                  <a:srgbClr val="002060"/>
                </a:solidFill>
                <a:effectLst/>
                <a:uLnTx/>
                <a:uFillTx/>
                <a:latin typeface="Times New Roman Tj" panose="02020603050405020304" pitchFamily="18" charset="-52"/>
                <a:cs typeface="Times New Roman" pitchFamily="18" charset="0"/>
              </a:rPr>
              <a:t>онҳо</a:t>
            </a:r>
            <a:r>
              <a:rPr kumimoji="0" lang="ru-RU" sz="1600" i="0"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 </a:t>
            </a:r>
            <a:r>
              <a:rPr kumimoji="0" lang="ru-RU" sz="1600" i="0" u="none" strike="noStrike" kern="0" cap="none" spc="0" normalizeH="0" baseline="0" noProof="0" dirty="0" err="1">
                <a:ln>
                  <a:noFill/>
                </a:ln>
                <a:solidFill>
                  <a:srgbClr val="002060"/>
                </a:solidFill>
                <a:effectLst/>
                <a:uLnTx/>
                <a:uFillTx/>
                <a:latin typeface="Times New Roman Tj" panose="02020603050405020304" pitchFamily="18" charset="-52"/>
                <a:cs typeface="Times New Roman" pitchFamily="18" charset="0"/>
              </a:rPr>
              <a:t>ноил</a:t>
            </a:r>
            <a:r>
              <a:rPr kumimoji="0" lang="ru-RU" sz="1600" i="0"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 </a:t>
            </a:r>
            <a:r>
              <a:rPr kumimoji="0" lang="ru-RU" sz="1600" i="0" u="none" strike="noStrike" kern="0" cap="none" spc="0" normalizeH="0" baseline="0" noProof="0" dirty="0" err="1">
                <a:ln>
                  <a:noFill/>
                </a:ln>
                <a:solidFill>
                  <a:srgbClr val="002060"/>
                </a:solidFill>
                <a:effectLst/>
                <a:uLnTx/>
                <a:uFillTx/>
                <a:latin typeface="Times New Roman Tj" panose="02020603050405020304" pitchFamily="18" charset="-52"/>
                <a:cs typeface="Times New Roman" pitchFamily="18" charset="0"/>
              </a:rPr>
              <a:t>гашт</a:t>
            </a:r>
            <a:r>
              <a:rPr kumimoji="0" lang="ru-RU" sz="1600" i="0"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a:t>
            </a:r>
            <a:r>
              <a:rPr kumimoji="0" lang="ru-RU" sz="1600" i="1"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 </a:t>
            </a:r>
          </a:p>
          <a:p>
            <a:pPr marL="0" marR="0" lvl="0" indent="0" algn="ctr" defTabSz="914400" eaLnBrk="0" fontAlgn="base" latinLnBrk="0" hangingPunct="0">
              <a:lnSpc>
                <a:spcPct val="100000"/>
              </a:lnSpc>
              <a:spcBef>
                <a:spcPct val="0"/>
              </a:spcBef>
              <a:spcAft>
                <a:spcPct val="0"/>
              </a:spcAft>
              <a:buClrTx/>
              <a:buSzTx/>
              <a:buFontTx/>
              <a:buNone/>
              <a:tabLst/>
              <a:defRPr/>
            </a:pPr>
            <a:r>
              <a:rPr kumimoji="0" lang="ru-RU" sz="1600" i="1"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Аз </a:t>
            </a:r>
            <a:r>
              <a:rPr kumimoji="0" lang="ru-RU" sz="1600" i="1" u="none" strike="noStrike" kern="0" cap="none" spc="0" normalizeH="0" baseline="0" noProof="0" dirty="0" err="1">
                <a:ln>
                  <a:noFill/>
                </a:ln>
                <a:solidFill>
                  <a:srgbClr val="002060"/>
                </a:solidFill>
                <a:effectLst/>
                <a:uLnTx/>
                <a:uFillTx/>
                <a:latin typeface="Times New Roman Tj" panose="02020603050405020304" pitchFamily="18" charset="-52"/>
                <a:cs typeface="Times New Roman" pitchFamily="18" charset="0"/>
              </a:rPr>
              <a:t>кадом</a:t>
            </a:r>
            <a:r>
              <a:rPr kumimoji="0" lang="ru-RU" sz="1600" i="1"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 </a:t>
            </a:r>
            <a:r>
              <a:rPr kumimoji="0" lang="ru-RU" sz="1600" i="1" u="none" strike="noStrike" kern="0" cap="none" spc="0" normalizeH="0" baseline="0" noProof="0" dirty="0" err="1">
                <a:ln>
                  <a:noFill/>
                </a:ln>
                <a:solidFill>
                  <a:srgbClr val="002060"/>
                </a:solidFill>
                <a:effectLst/>
                <a:uLnTx/>
                <a:uFillTx/>
                <a:latin typeface="Times New Roman Tj" panose="02020603050405020304" pitchFamily="18" charset="-52"/>
                <a:cs typeface="Times New Roman" pitchFamily="18" charset="0"/>
              </a:rPr>
              <a:t>ҳисоб</a:t>
            </a:r>
            <a:r>
              <a:rPr kumimoji="0" lang="ru-RU" sz="1600" i="1" u="none" strike="noStrike" kern="0" cap="none" spc="0" normalizeH="0" baseline="0" noProof="0" dirty="0">
                <a:ln>
                  <a:noFill/>
                </a:ln>
                <a:solidFill>
                  <a:srgbClr val="002060"/>
                </a:solidFill>
                <a:effectLst/>
                <a:uLnTx/>
                <a:uFillTx/>
                <a:latin typeface="Times New Roman Tj" panose="02020603050405020304" pitchFamily="18" charset="-52"/>
                <a:cs typeface="Times New Roman" pitchFamily="18" charset="0"/>
              </a:rPr>
              <a:t>?</a:t>
            </a:r>
            <a:endParaRPr kumimoji="0" lang="en-US" sz="1600" i="0" u="none" strike="noStrike" kern="0" cap="none" spc="0" normalizeH="0" baseline="0" noProof="0" dirty="0">
              <a:ln>
                <a:noFill/>
              </a:ln>
              <a:solidFill>
                <a:srgbClr val="002060"/>
              </a:solidFill>
              <a:effectLst/>
              <a:uLnTx/>
              <a:uFillTx/>
              <a:cs typeface="Times New Roman" pitchFamily="18" charset="0"/>
            </a:endParaRPr>
          </a:p>
        </p:txBody>
      </p:sp>
      <p:cxnSp>
        <p:nvCxnSpPr>
          <p:cNvPr id="7" name="Прямая соединительная линия 6"/>
          <p:cNvCxnSpPr/>
          <p:nvPr/>
        </p:nvCxnSpPr>
        <p:spPr bwMode="auto">
          <a:xfrm flipH="1">
            <a:off x="9213054" y="1930400"/>
            <a:ext cx="46336" cy="4647863"/>
          </a:xfrm>
          <a:prstGeom prst="line">
            <a:avLst/>
          </a:prstGeom>
          <a:noFill/>
          <a:ln w="38100" cap="flat" cmpd="sng" algn="ctr">
            <a:solidFill>
              <a:srgbClr val="C0504D"/>
            </a:solidFill>
            <a:prstDash val="solid"/>
          </a:ln>
          <a:effectLst>
            <a:outerShdw blurRad="40000" dist="23000" dir="5400000" rotWithShape="0">
              <a:srgbClr val="000000">
                <a:alpha val="35000"/>
              </a:srgbClr>
            </a:outerShdw>
          </a:effectLst>
        </p:spPr>
      </p:cxnSp>
      <p:cxnSp>
        <p:nvCxnSpPr>
          <p:cNvPr id="10" name="Прямая со стрелкой 9"/>
          <p:cNvCxnSpPr/>
          <p:nvPr/>
        </p:nvCxnSpPr>
        <p:spPr bwMode="auto">
          <a:xfrm flipH="1">
            <a:off x="5110752" y="2426635"/>
            <a:ext cx="13220" cy="294460"/>
          </a:xfrm>
          <a:prstGeom prst="straightConnector1">
            <a:avLst/>
          </a:prstGeom>
          <a:noFill/>
          <a:ln w="38100" cap="flat" cmpd="sng" algn="ctr">
            <a:solidFill>
              <a:srgbClr val="C0504D"/>
            </a:solidFill>
            <a:prstDash val="solid"/>
            <a:tailEnd type="arrow"/>
          </a:ln>
          <a:effectLst>
            <a:outerShdw blurRad="40000" dist="23000" dir="5400000" rotWithShape="0">
              <a:srgbClr val="000000">
                <a:alpha val="35000"/>
              </a:srgbClr>
            </a:outerShdw>
          </a:effectLst>
        </p:spPr>
      </p:cxnSp>
      <p:cxnSp>
        <p:nvCxnSpPr>
          <p:cNvPr id="11" name="Прямая со стрелкой 10"/>
          <p:cNvCxnSpPr/>
          <p:nvPr/>
        </p:nvCxnSpPr>
        <p:spPr bwMode="auto">
          <a:xfrm rot="5400000">
            <a:off x="4941242" y="3563447"/>
            <a:ext cx="341353" cy="2333"/>
          </a:xfrm>
          <a:prstGeom prst="straightConnector1">
            <a:avLst/>
          </a:prstGeom>
          <a:noFill/>
          <a:ln w="38100" cap="flat" cmpd="sng" algn="ctr">
            <a:solidFill>
              <a:srgbClr val="C0504D"/>
            </a:solidFill>
            <a:prstDash val="solid"/>
            <a:tailEnd type="arrow"/>
          </a:ln>
          <a:effectLst>
            <a:outerShdw blurRad="40000" dist="23000" dir="5400000" rotWithShape="0">
              <a:srgbClr val="000000">
                <a:alpha val="35000"/>
              </a:srgbClr>
            </a:outerShdw>
          </a:effectLst>
        </p:spPr>
      </p:cxnSp>
      <p:cxnSp>
        <p:nvCxnSpPr>
          <p:cNvPr id="12" name="Прямая со стрелкой 11"/>
          <p:cNvCxnSpPr/>
          <p:nvPr/>
        </p:nvCxnSpPr>
        <p:spPr bwMode="auto">
          <a:xfrm rot="5400000">
            <a:off x="4953295" y="5531145"/>
            <a:ext cx="341353" cy="0"/>
          </a:xfrm>
          <a:prstGeom prst="straightConnector1">
            <a:avLst/>
          </a:prstGeom>
          <a:noFill/>
          <a:ln w="38100" cap="flat" cmpd="sng" algn="ctr">
            <a:solidFill>
              <a:srgbClr val="C0504D"/>
            </a:solidFill>
            <a:prstDash val="solid"/>
            <a:tailEnd type="arrow"/>
          </a:ln>
          <a:effectLst>
            <a:outerShdw blurRad="40000" dist="23000" dir="5400000" rotWithShape="0">
              <a:srgbClr val="000000">
                <a:alpha val="35000"/>
              </a:srgbClr>
            </a:outerShdw>
          </a:effectLst>
        </p:spPr>
      </p:cxnSp>
      <p:grpSp>
        <p:nvGrpSpPr>
          <p:cNvPr id="31" name="Группа 30"/>
          <p:cNvGrpSpPr/>
          <p:nvPr/>
        </p:nvGrpSpPr>
        <p:grpSpPr>
          <a:xfrm>
            <a:off x="2256822" y="5701821"/>
            <a:ext cx="5810223" cy="876441"/>
            <a:chOff x="2256822" y="5701822"/>
            <a:chExt cx="5810223" cy="479284"/>
          </a:xfrm>
        </p:grpSpPr>
        <p:sp>
          <p:nvSpPr>
            <p:cNvPr id="15" name="Прямоугольник 14"/>
            <p:cNvSpPr/>
            <p:nvPr/>
          </p:nvSpPr>
          <p:spPr>
            <a:xfrm>
              <a:off x="2332748" y="5701822"/>
              <a:ext cx="5734297" cy="479284"/>
            </a:xfrm>
            <a:prstGeom prst="rect">
              <a:avLst/>
            </a:prstGeom>
            <a:solidFill>
              <a:schemeClr val="accent1">
                <a:lumMod val="40000"/>
                <a:lumOff val="60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sp>
        <p:sp>
          <p:nvSpPr>
            <p:cNvPr id="16" name="TextBox 15"/>
            <p:cNvSpPr txBox="1"/>
            <p:nvPr/>
          </p:nvSpPr>
          <p:spPr>
            <a:xfrm>
              <a:off x="2256822" y="5922293"/>
              <a:ext cx="5734297" cy="2588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0688" tIns="170688" rIns="170688" bIns="170688" numCol="1" spcCol="1270" anchor="ctr" anchorCtr="0">
              <a:noAutofit/>
            </a:bodyPr>
            <a:lstStyle/>
            <a:p>
              <a:pPr algn="ctr" defTabSz="1066800">
                <a:lnSpc>
                  <a:spcPct val="90000"/>
                </a:lnSpc>
                <a:spcBef>
                  <a:spcPct val="0"/>
                </a:spcBef>
                <a:spcAft>
                  <a:spcPct val="35000"/>
                </a:spcAft>
              </a:pPr>
              <a:r>
                <a:rPr lang="ru-RU" sz="1600" dirty="0" err="1">
                  <a:solidFill>
                    <a:srgbClr val="002060"/>
                  </a:solidFill>
                  <a:latin typeface="Times New Roman Tj" panose="02020603050405020304" pitchFamily="18" charset="-52"/>
                </a:rPr>
                <a:t>Татбиқи</a:t>
              </a:r>
              <a:r>
                <a:rPr lang="ru-RU" sz="1600" dirty="0">
                  <a:solidFill>
                    <a:srgbClr val="002060"/>
                  </a:solidFill>
                  <a:latin typeface="Times New Roman Tj" panose="02020603050405020304" pitchFamily="18" charset="-52"/>
                </a:rPr>
                <a:t> </a:t>
              </a:r>
              <a:r>
                <a:rPr lang="ru-RU" sz="1600" dirty="0" smtClean="0">
                  <a:solidFill>
                    <a:srgbClr val="002060"/>
                  </a:solidFill>
                  <a:latin typeface="Times New Roman Tj" panose="02020603050405020304" pitchFamily="18" charset="-52"/>
                </a:rPr>
                <a:t>БР</a:t>
              </a:r>
            </a:p>
            <a:p>
              <a:pPr algn="ctr" defTabSz="1066800">
                <a:lnSpc>
                  <a:spcPct val="90000"/>
                </a:lnSpc>
                <a:spcBef>
                  <a:spcPct val="0"/>
                </a:spcBef>
                <a:spcAft>
                  <a:spcPct val="35000"/>
                </a:spcAft>
              </a:pPr>
              <a:endParaRPr lang="en-US" sz="1600" dirty="0" smtClean="0">
                <a:solidFill>
                  <a:srgbClr val="002060"/>
                </a:solidFill>
              </a:endParaRPr>
            </a:p>
            <a:p>
              <a:pPr lvl="0" algn="ctr" defTabSz="1066800">
                <a:lnSpc>
                  <a:spcPct val="90000"/>
                </a:lnSpc>
                <a:spcBef>
                  <a:spcPct val="0"/>
                </a:spcBef>
                <a:spcAft>
                  <a:spcPct val="35000"/>
                </a:spcAft>
              </a:pPr>
              <a:endParaRPr lang="ru-RU" sz="1600" b="0" kern="1200" dirty="0" err="1" smtClean="0">
                <a:solidFill>
                  <a:srgbClr val="002060"/>
                </a:solidFill>
                <a:effectLst/>
                <a:latin typeface="Times New Roman Tj" panose="02020603050405020304" pitchFamily="18" charset="-52"/>
                <a:ea typeface="+mn-ea"/>
                <a:cs typeface="+mn-cs"/>
              </a:endParaRPr>
            </a:p>
          </p:txBody>
        </p:sp>
      </p:grpSp>
      <p:cxnSp>
        <p:nvCxnSpPr>
          <p:cNvPr id="20" name="Прямая со стрелкой 19"/>
          <p:cNvCxnSpPr/>
          <p:nvPr/>
        </p:nvCxnSpPr>
        <p:spPr>
          <a:xfrm flipH="1" flipV="1">
            <a:off x="6894534" y="1930400"/>
            <a:ext cx="2379468" cy="27858"/>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flipH="1">
            <a:off x="8064122" y="6578263"/>
            <a:ext cx="1148932" cy="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329825" y="6225017"/>
            <a:ext cx="5734297" cy="2588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ru-RU" sz="1600" dirty="0">
                <a:solidFill>
                  <a:srgbClr val="002060"/>
                </a:solidFill>
                <a:latin typeface="Times New Roman Tj" panose="02020603050405020304" pitchFamily="18" charset="-52"/>
              </a:rPr>
              <a:t>Мониторинг </a:t>
            </a:r>
            <a:r>
              <a:rPr lang="ru-RU" sz="1600" dirty="0" err="1">
                <a:solidFill>
                  <a:srgbClr val="002060"/>
                </a:solidFill>
                <a:latin typeface="Times New Roman Tj" panose="02020603050405020304" pitchFamily="18" charset="-52"/>
              </a:rPr>
              <a:t>ва</a:t>
            </a:r>
            <a:r>
              <a:rPr lang="ru-RU" sz="1600" dirty="0">
                <a:solidFill>
                  <a:srgbClr val="002060"/>
                </a:solidFill>
                <a:latin typeface="Times New Roman Tj" panose="02020603050405020304" pitchFamily="18" charset="-52"/>
              </a:rPr>
              <a:t> </a:t>
            </a:r>
            <a:r>
              <a:rPr lang="ru-RU" sz="1600" dirty="0" err="1" smtClean="0">
                <a:solidFill>
                  <a:srgbClr val="002060"/>
                </a:solidFill>
                <a:latin typeface="Times New Roman Tj" panose="02020603050405020304" pitchFamily="18" charset="-52"/>
              </a:rPr>
              <a:t>арзёбӣ</a:t>
            </a:r>
            <a:r>
              <a:rPr lang="ru-RU" sz="1600" dirty="0" smtClean="0">
                <a:solidFill>
                  <a:srgbClr val="002060"/>
                </a:solidFill>
                <a:latin typeface="Times New Roman Tj" panose="02020603050405020304" pitchFamily="18" charset="-52"/>
              </a:rPr>
              <a:t>                                                                </a:t>
            </a:r>
            <a:r>
              <a:rPr lang="ru-RU" sz="1600" i="1" dirty="0" err="1" smtClean="0">
                <a:solidFill>
                  <a:srgbClr val="002060"/>
                </a:solidFill>
                <a:latin typeface="Times New Roman Tj" panose="02020603050405020304" pitchFamily="18" charset="-52"/>
              </a:rPr>
              <a:t>Оё</a:t>
            </a:r>
            <a:r>
              <a:rPr lang="ru-RU" sz="1600" i="1" dirty="0" smtClean="0">
                <a:solidFill>
                  <a:srgbClr val="002060"/>
                </a:solidFill>
                <a:latin typeface="Times New Roman Tj" panose="02020603050405020304" pitchFamily="18" charset="-52"/>
              </a:rPr>
              <a:t> </a:t>
            </a:r>
            <a:r>
              <a:rPr lang="ru-RU" sz="1600" i="1" dirty="0" err="1">
                <a:solidFill>
                  <a:srgbClr val="002060"/>
                </a:solidFill>
                <a:latin typeface="Times New Roman Tj" panose="02020603050405020304" pitchFamily="18" charset="-52"/>
              </a:rPr>
              <a:t>мо</a:t>
            </a:r>
            <a:r>
              <a:rPr lang="ru-RU" sz="1600" i="1" dirty="0">
                <a:solidFill>
                  <a:srgbClr val="002060"/>
                </a:solidFill>
                <a:latin typeface="Times New Roman Tj" panose="02020603050405020304" pitchFamily="18" charset="-52"/>
              </a:rPr>
              <a:t> ба </a:t>
            </a:r>
            <a:r>
              <a:rPr lang="ru-RU" sz="1600" i="1" dirty="0" err="1">
                <a:solidFill>
                  <a:srgbClr val="002060"/>
                </a:solidFill>
                <a:latin typeface="Times New Roman Tj" panose="02020603050405020304" pitchFamily="18" charset="-52"/>
              </a:rPr>
              <a:t>сӯи</a:t>
            </a:r>
            <a:r>
              <a:rPr lang="ru-RU" sz="1600" i="1" dirty="0">
                <a:solidFill>
                  <a:srgbClr val="002060"/>
                </a:solidFill>
                <a:latin typeface="Times New Roman Tj" panose="02020603050405020304" pitchFamily="18" charset="-52"/>
              </a:rPr>
              <a:t> </a:t>
            </a:r>
            <a:r>
              <a:rPr lang="ru-RU" sz="1600" i="1" dirty="0" err="1">
                <a:solidFill>
                  <a:srgbClr val="002060"/>
                </a:solidFill>
                <a:latin typeface="Times New Roman Tj" panose="02020603050405020304" pitchFamily="18" charset="-52"/>
              </a:rPr>
              <a:t>мақсад</a:t>
            </a:r>
            <a:r>
              <a:rPr lang="ru-RU" sz="1600" i="1" dirty="0">
                <a:solidFill>
                  <a:srgbClr val="002060"/>
                </a:solidFill>
                <a:latin typeface="Times New Roman Tj" panose="02020603050405020304" pitchFamily="18" charset="-52"/>
              </a:rPr>
              <a:t> </a:t>
            </a:r>
            <a:r>
              <a:rPr lang="ru-RU" sz="1600" i="1" dirty="0" err="1">
                <a:solidFill>
                  <a:srgbClr val="002060"/>
                </a:solidFill>
                <a:latin typeface="Times New Roman Tj" panose="02020603050405020304" pitchFamily="18" charset="-52"/>
              </a:rPr>
              <a:t>равонаем</a:t>
            </a:r>
            <a:r>
              <a:rPr lang="ru-RU" sz="1600" i="1" dirty="0">
                <a:solidFill>
                  <a:srgbClr val="002060"/>
                </a:solidFill>
                <a:latin typeface="Times New Roman Tj" panose="02020603050405020304" pitchFamily="18" charset="-52"/>
              </a:rPr>
              <a:t> </a:t>
            </a:r>
            <a:r>
              <a:rPr lang="ru-RU" sz="1600" i="1" dirty="0" err="1">
                <a:solidFill>
                  <a:srgbClr val="002060"/>
                </a:solidFill>
                <a:latin typeface="Times New Roman Tj" panose="02020603050405020304" pitchFamily="18" charset="-52"/>
              </a:rPr>
              <a:t>ва</a:t>
            </a:r>
            <a:r>
              <a:rPr lang="ru-RU" sz="1600" i="1" dirty="0">
                <a:solidFill>
                  <a:srgbClr val="002060"/>
                </a:solidFill>
                <a:latin typeface="Times New Roman Tj" panose="02020603050405020304" pitchFamily="18" charset="-52"/>
              </a:rPr>
              <a:t> </a:t>
            </a:r>
            <a:r>
              <a:rPr lang="ru-RU" sz="1600" i="1" dirty="0" err="1">
                <a:solidFill>
                  <a:srgbClr val="002060"/>
                </a:solidFill>
                <a:latin typeface="Times New Roman Tj" panose="02020603050405020304" pitchFamily="18" charset="-52"/>
              </a:rPr>
              <a:t>чиро</a:t>
            </a:r>
            <a:r>
              <a:rPr lang="ru-RU" sz="1600" i="1" dirty="0">
                <a:solidFill>
                  <a:srgbClr val="002060"/>
                </a:solidFill>
                <a:latin typeface="Times New Roman Tj" panose="02020603050405020304" pitchFamily="18" charset="-52"/>
              </a:rPr>
              <a:t> </a:t>
            </a:r>
            <a:r>
              <a:rPr lang="ru-RU" sz="1600" i="1" dirty="0" err="1">
                <a:solidFill>
                  <a:srgbClr val="002060"/>
                </a:solidFill>
                <a:latin typeface="Times New Roman Tj" panose="02020603050405020304" pitchFamily="18" charset="-52"/>
              </a:rPr>
              <a:t>бояд</a:t>
            </a:r>
            <a:r>
              <a:rPr lang="ru-RU" sz="1600" i="1" dirty="0">
                <a:solidFill>
                  <a:srgbClr val="002060"/>
                </a:solidFill>
                <a:latin typeface="Times New Roman Tj" panose="02020603050405020304" pitchFamily="18" charset="-52"/>
              </a:rPr>
              <a:t> </a:t>
            </a:r>
            <a:r>
              <a:rPr lang="ru-RU" sz="1600" i="1" dirty="0" err="1">
                <a:solidFill>
                  <a:srgbClr val="002060"/>
                </a:solidFill>
                <a:latin typeface="Times New Roman Tj" panose="02020603050405020304" pitchFamily="18" charset="-52"/>
              </a:rPr>
              <a:t>тағйир</a:t>
            </a:r>
            <a:r>
              <a:rPr lang="ru-RU" sz="1600" i="1" dirty="0">
                <a:solidFill>
                  <a:srgbClr val="002060"/>
                </a:solidFill>
                <a:latin typeface="Times New Roman Tj" panose="02020603050405020304" pitchFamily="18" charset="-52"/>
              </a:rPr>
              <a:t> </a:t>
            </a:r>
            <a:r>
              <a:rPr lang="ru-RU" sz="1600" i="1" dirty="0" err="1">
                <a:solidFill>
                  <a:srgbClr val="002060"/>
                </a:solidFill>
                <a:latin typeface="Times New Roman Tj" panose="02020603050405020304" pitchFamily="18" charset="-52"/>
              </a:rPr>
              <a:t>дод</a:t>
            </a:r>
            <a:r>
              <a:rPr lang="ru-RU" sz="1600" i="1" dirty="0">
                <a:solidFill>
                  <a:srgbClr val="002060"/>
                </a:solidFill>
                <a:latin typeface="Times New Roman Tj" panose="02020603050405020304" pitchFamily="18" charset="-52"/>
              </a:rPr>
              <a:t>?</a:t>
            </a:r>
          </a:p>
        </p:txBody>
      </p:sp>
    </p:spTree>
    <p:extLst>
      <p:ext uri="{BB962C8B-B14F-4D97-AF65-F5344CB8AC3E}">
        <p14:creationId xmlns:p14="http://schemas.microsoft.com/office/powerpoint/2010/main" val="4210636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r>
              <a:rPr lang="tg-Cyrl-TJ" dirty="0" smtClean="0">
                <a:latin typeface="Times New Roman Tj" panose="02020603050405020304" pitchFamily="18" charset="-52"/>
              </a:rPr>
              <a:t>Раванди таҳия ва татбиқи барномаҳои рушди маҳаллӣ</a:t>
            </a:r>
            <a:endParaRPr lang="ru-RU" dirty="0">
              <a:latin typeface="Times New Roman Tj" panose="02020603050405020304" pitchFamily="18" charset="-52"/>
            </a:endParaRPr>
          </a:p>
        </p:txBody>
      </p:sp>
      <p:graphicFrame>
        <p:nvGraphicFramePr>
          <p:cNvPr id="5" name="Схема 4"/>
          <p:cNvGraphicFramePr/>
          <p:nvPr>
            <p:extLst>
              <p:ext uri="{D42A27DB-BD31-4B8C-83A1-F6EECF244321}">
                <p14:modId xmlns:p14="http://schemas.microsoft.com/office/powerpoint/2010/main" val="748319552"/>
              </p:ext>
            </p:extLst>
          </p:nvPr>
        </p:nvGraphicFramePr>
        <p:xfrm>
          <a:off x="677334" y="2133600"/>
          <a:ext cx="8596668" cy="4358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0033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1"/>
          <p:cNvSpPr>
            <a:spLocks noGrp="1"/>
          </p:cNvSpPr>
          <p:nvPr>
            <p:ph type="title"/>
          </p:nvPr>
        </p:nvSpPr>
        <p:spPr/>
        <p:txBody>
          <a:bodyPr/>
          <a:lstStyle/>
          <a:p>
            <a:r>
              <a:rPr lang="ru-RU" altLang="ru-RU" dirty="0" smtClean="0">
                <a:solidFill>
                  <a:srgbClr val="C00000"/>
                </a:solidFill>
                <a:latin typeface="Times New Roman Tj" panose="02020603050405020304" pitchFamily="18" charset="-52"/>
              </a:rPr>
              <a:t>Мониторинг </a:t>
            </a:r>
          </a:p>
        </p:txBody>
      </p:sp>
      <p:sp>
        <p:nvSpPr>
          <p:cNvPr id="4099" name="Содержимое 2"/>
          <p:cNvSpPr>
            <a:spLocks noGrp="1"/>
          </p:cNvSpPr>
          <p:nvPr>
            <p:ph idx="1"/>
          </p:nvPr>
        </p:nvSpPr>
        <p:spPr/>
        <p:txBody>
          <a:bodyPr>
            <a:normAutofit/>
          </a:bodyPr>
          <a:lstStyle/>
          <a:p>
            <a:r>
              <a:rPr lang="ru-RU" altLang="ru-RU" sz="2400" dirty="0" smtClean="0">
                <a:latin typeface="Times New Roman Tj" panose="02020603050405020304" pitchFamily="18" charset="-52"/>
              </a:rPr>
              <a:t>Мониторинг- </a:t>
            </a:r>
            <a:r>
              <a:rPr lang="ru-RU" altLang="ru-RU" sz="2400" dirty="0" err="1" smtClean="0">
                <a:latin typeface="Times New Roman Tj" panose="02020603050405020304" pitchFamily="18" charset="-52"/>
              </a:rPr>
              <a:t>фишангест</a:t>
            </a:r>
            <a:r>
              <a:rPr lang="ru-RU" altLang="ru-RU" sz="2400" dirty="0" smtClean="0">
                <a:latin typeface="Times New Roman Tj" panose="02020603050405020304" pitchFamily="18" charset="-52"/>
              </a:rPr>
              <a:t> </a:t>
            </a:r>
            <a:r>
              <a:rPr lang="ru-RU" altLang="ru-RU" sz="2400" dirty="0" err="1" smtClean="0">
                <a:latin typeface="Times New Roman Tj" panose="02020603050405020304" pitchFamily="18" charset="-52"/>
              </a:rPr>
              <a:t>барои</a:t>
            </a:r>
            <a:r>
              <a:rPr lang="ru-RU" altLang="ru-RU" sz="2400" dirty="0" smtClean="0">
                <a:latin typeface="Times New Roman Tj" panose="02020603050405020304" pitchFamily="18" charset="-52"/>
              </a:rPr>
              <a:t> </a:t>
            </a:r>
            <a:r>
              <a:rPr lang="ru-RU" altLang="ru-RU" sz="2400" dirty="0" err="1" smtClean="0">
                <a:latin typeface="Times New Roman Tj" panose="02020603050405020304" pitchFamily="18" charset="-52"/>
              </a:rPr>
              <a:t>н</a:t>
            </a:r>
            <a:r>
              <a:rPr lang="ru-RU" altLang="ru-RU" sz="2400" dirty="0" err="1" smtClean="0">
                <a:latin typeface="Times New Roman Tj" panose="02020603050405020304" pitchFamily="18" charset="-52"/>
                <a:cs typeface="Tahoma" panose="020B0604030504040204" pitchFamily="34" charset="0"/>
              </a:rPr>
              <a:t>азорати</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мунтазами</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фаъолият</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ҳангоми</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иҷрои</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барнома</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бо</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мақсади</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андозагирии</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равиши</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барнома</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ва</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ташхиси</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тафовут</a:t>
            </a:r>
            <a:r>
              <a:rPr lang="ru-RU" altLang="ru-RU" sz="2400" dirty="0" smtClean="0">
                <a:latin typeface="Times New Roman Tj" panose="02020603050405020304" pitchFamily="18" charset="-52"/>
                <a:cs typeface="Tahoma" panose="020B0604030504040204" pitchFamily="34" charset="0"/>
              </a:rPr>
              <a:t>;</a:t>
            </a:r>
          </a:p>
          <a:p>
            <a:r>
              <a:rPr lang="ru-RU" sz="2400" dirty="0" smtClean="0">
                <a:latin typeface="Times New Roman Tj" panose="02020603050405020304" pitchFamily="18" charset="-52"/>
              </a:rPr>
              <a:t>Мониторинг </a:t>
            </a:r>
            <a:r>
              <a:rPr lang="ru-RU" sz="2400" dirty="0">
                <a:latin typeface="Times New Roman Tj" panose="02020603050405020304" pitchFamily="18" charset="-52"/>
              </a:rPr>
              <a:t>– ин </a:t>
            </a:r>
            <a:r>
              <a:rPr lang="ru-RU" sz="2400" dirty="0" err="1">
                <a:latin typeface="Times New Roman Tj" panose="02020603050405020304" pitchFamily="18" charset="-52"/>
              </a:rPr>
              <a:t>раванди</a:t>
            </a:r>
            <a:r>
              <a:rPr lang="ru-RU" sz="2400" dirty="0">
                <a:latin typeface="Times New Roman Tj" panose="02020603050405020304" pitchFamily="18" charset="-52"/>
              </a:rPr>
              <a:t> </a:t>
            </a:r>
            <a:r>
              <a:rPr lang="ru-RU" sz="2400" dirty="0" err="1">
                <a:latin typeface="Times New Roman Tj" panose="02020603050405020304" pitchFamily="18" charset="-52"/>
              </a:rPr>
              <a:t>љамъоварї</a:t>
            </a:r>
            <a:r>
              <a:rPr lang="ru-RU" sz="2400" dirty="0">
                <a:latin typeface="Times New Roman Tj" panose="02020603050405020304" pitchFamily="18" charset="-52"/>
              </a:rPr>
              <a:t> </a:t>
            </a:r>
            <a:r>
              <a:rPr lang="ru-RU" sz="2400" dirty="0" err="1">
                <a:latin typeface="Times New Roman Tj" panose="02020603050405020304" pitchFamily="18" charset="-52"/>
              </a:rPr>
              <a:t>ва</a:t>
            </a:r>
            <a:r>
              <a:rPr lang="ru-RU" sz="2400" dirty="0">
                <a:latin typeface="Times New Roman Tj" panose="02020603050405020304" pitchFamily="18" charset="-52"/>
              </a:rPr>
              <a:t> </a:t>
            </a:r>
            <a:r>
              <a:rPr lang="ru-RU" sz="2400" dirty="0" err="1" smtClean="0">
                <a:latin typeface="Times New Roman Tj" panose="02020603050405020304" pitchFamily="18" charset="-52"/>
              </a:rPr>
              <a:t>тањлили</a:t>
            </a:r>
            <a:r>
              <a:rPr lang="ru-RU" sz="2400" dirty="0">
                <a:latin typeface="Times New Roman Tj" panose="02020603050405020304" pitchFamily="18" charset="-52"/>
              </a:rPr>
              <a:t> </a:t>
            </a:r>
            <a:r>
              <a:rPr lang="ru-RU" sz="2400" dirty="0" err="1" smtClean="0">
                <a:latin typeface="Times New Roman Tj" panose="02020603050405020304" pitchFamily="18" charset="-52"/>
              </a:rPr>
              <a:t>мунтазами</a:t>
            </a:r>
            <a:r>
              <a:rPr lang="ru-RU" sz="2400" dirty="0" smtClean="0">
                <a:latin typeface="Times New Roman Tj" panose="02020603050405020304" pitchFamily="18" charset="-52"/>
              </a:rPr>
              <a:t> </a:t>
            </a:r>
            <a:r>
              <a:rPr lang="ru-RU" sz="2400" dirty="0" err="1">
                <a:latin typeface="Times New Roman Tj" panose="02020603050405020304" pitchFamily="18" charset="-52"/>
              </a:rPr>
              <a:t>нишондињандањои</a:t>
            </a:r>
            <a:r>
              <a:rPr lang="ru-RU" sz="2400" dirty="0">
                <a:latin typeface="Times New Roman Tj" panose="02020603050405020304" pitchFamily="18" charset="-52"/>
              </a:rPr>
              <a:t> (</a:t>
            </a:r>
            <a:r>
              <a:rPr lang="ru-RU" sz="2400" dirty="0" err="1">
                <a:latin typeface="Times New Roman Tj" panose="02020603050405020304" pitchFamily="18" charset="-52"/>
              </a:rPr>
              <a:t>индикаторњои</a:t>
            </a:r>
            <a:r>
              <a:rPr lang="ru-RU" sz="2400" dirty="0">
                <a:latin typeface="Times New Roman Tj" panose="02020603050405020304" pitchFamily="18" charset="-52"/>
              </a:rPr>
              <a:t>) </a:t>
            </a:r>
            <a:r>
              <a:rPr lang="ru-RU" sz="2400" dirty="0" err="1">
                <a:latin typeface="Times New Roman Tj" panose="02020603050405020304" pitchFamily="18" charset="-52"/>
              </a:rPr>
              <a:t>асосї</a:t>
            </a:r>
            <a:r>
              <a:rPr lang="ru-RU" sz="2400" dirty="0">
                <a:latin typeface="Times New Roman Tj" panose="02020603050405020304" pitchFamily="18" charset="-52"/>
              </a:rPr>
              <a:t> </a:t>
            </a:r>
            <a:r>
              <a:rPr lang="ru-RU" sz="2400" dirty="0" err="1" smtClean="0">
                <a:latin typeface="Times New Roman Tj" panose="02020603050405020304" pitchFamily="18" charset="-52"/>
              </a:rPr>
              <a:t>љињати</a:t>
            </a:r>
            <a:r>
              <a:rPr lang="ru-RU" sz="2400" dirty="0">
                <a:latin typeface="Times New Roman Tj" panose="02020603050405020304" pitchFamily="18" charset="-52"/>
              </a:rPr>
              <a:t> </a:t>
            </a:r>
            <a:r>
              <a:rPr lang="ru-RU" sz="2400" dirty="0" err="1" smtClean="0">
                <a:latin typeface="Times New Roman Tj" panose="02020603050405020304" pitchFamily="18" charset="-52"/>
              </a:rPr>
              <a:t>муайянсозии</a:t>
            </a:r>
            <a:r>
              <a:rPr lang="ru-RU" sz="2400" dirty="0" smtClean="0">
                <a:latin typeface="Times New Roman Tj" panose="02020603050405020304" pitchFamily="18" charset="-52"/>
              </a:rPr>
              <a:t> </a:t>
            </a:r>
            <a:r>
              <a:rPr lang="ru-RU" sz="2400" dirty="0">
                <a:latin typeface="Times New Roman Tj" panose="02020603050405020304" pitchFamily="18" charset="-52"/>
              </a:rPr>
              <a:t>он </a:t>
            </a:r>
            <a:r>
              <a:rPr lang="ru-RU" sz="2400" dirty="0" err="1">
                <a:latin typeface="Times New Roman Tj" panose="02020603050405020304" pitchFamily="18" charset="-52"/>
              </a:rPr>
              <a:t>ки</a:t>
            </a:r>
            <a:r>
              <a:rPr lang="ru-RU" sz="2400" dirty="0">
                <a:latin typeface="Times New Roman Tj" panose="02020603050405020304" pitchFamily="18" charset="-52"/>
              </a:rPr>
              <a:t>, </a:t>
            </a:r>
            <a:r>
              <a:rPr lang="ru-RU" sz="2400" dirty="0" err="1">
                <a:latin typeface="Times New Roman Tj" panose="02020603050405020304" pitchFamily="18" charset="-52"/>
              </a:rPr>
              <a:t>кадом</a:t>
            </a:r>
            <a:r>
              <a:rPr lang="ru-RU" sz="2400" dirty="0">
                <a:latin typeface="Times New Roman Tj" panose="02020603050405020304" pitchFamily="18" charset="-52"/>
              </a:rPr>
              <a:t> </a:t>
            </a:r>
            <a:r>
              <a:rPr lang="ru-RU" sz="2400" dirty="0" err="1">
                <a:latin typeface="Times New Roman Tj" panose="02020603050405020304" pitchFamily="18" charset="-52"/>
              </a:rPr>
              <a:t>дигаргунињо</a:t>
            </a:r>
            <a:r>
              <a:rPr lang="ru-RU" sz="2400" dirty="0">
                <a:latin typeface="Times New Roman Tj" panose="02020603050405020304" pitchFamily="18" charset="-52"/>
              </a:rPr>
              <a:t> ё </a:t>
            </a:r>
            <a:r>
              <a:rPr lang="ru-RU" sz="2400" dirty="0" err="1">
                <a:latin typeface="Times New Roman Tj" panose="02020603050405020304" pitchFamily="18" charset="-52"/>
              </a:rPr>
              <a:t>пешрафт</a:t>
            </a:r>
            <a:r>
              <a:rPr lang="ru-RU" sz="2400" dirty="0">
                <a:latin typeface="Times New Roman Tj" panose="02020603050405020304" pitchFamily="18" charset="-52"/>
              </a:rPr>
              <a:t> дар </a:t>
            </a:r>
            <a:r>
              <a:rPr lang="ru-RU" sz="2400" dirty="0" err="1">
                <a:latin typeface="Times New Roman Tj" panose="02020603050405020304" pitchFamily="18" charset="-52"/>
              </a:rPr>
              <a:t>падида</a:t>
            </a:r>
            <a:r>
              <a:rPr lang="ru-RU" sz="2400" dirty="0">
                <a:latin typeface="Times New Roman Tj" panose="02020603050405020304" pitchFamily="18" charset="-52"/>
              </a:rPr>
              <a:t> </a:t>
            </a:r>
            <a:r>
              <a:rPr lang="ru-RU" sz="2400" dirty="0" smtClean="0">
                <a:latin typeface="Times New Roman Tj" panose="02020603050405020304" pitchFamily="18" charset="-52"/>
              </a:rPr>
              <a:t>ё </a:t>
            </a:r>
            <a:r>
              <a:rPr lang="ru-RU" sz="2400" dirty="0" err="1" smtClean="0">
                <a:latin typeface="Times New Roman Tj" panose="02020603050405020304" pitchFamily="18" charset="-52"/>
              </a:rPr>
              <a:t>раванди</a:t>
            </a:r>
            <a:r>
              <a:rPr lang="ru-RU" sz="2400" dirty="0" smtClean="0">
                <a:latin typeface="Times New Roman Tj" panose="02020603050405020304" pitchFamily="18" charset="-52"/>
              </a:rPr>
              <a:t> </a:t>
            </a:r>
            <a:r>
              <a:rPr lang="ru-RU" sz="2400" dirty="0" err="1">
                <a:latin typeface="Times New Roman Tj" panose="02020603050405020304" pitchFamily="18" charset="-52"/>
              </a:rPr>
              <a:t>омўхташаванда</a:t>
            </a:r>
            <a:r>
              <a:rPr lang="ru-RU" sz="2400" dirty="0">
                <a:latin typeface="Times New Roman Tj" panose="02020603050405020304" pitchFamily="18" charset="-52"/>
              </a:rPr>
              <a:t> ба даст </a:t>
            </a:r>
            <a:r>
              <a:rPr lang="ru-RU" sz="2400" dirty="0" err="1">
                <a:latin typeface="Times New Roman Tj" panose="02020603050405020304" pitchFamily="18" charset="-52"/>
              </a:rPr>
              <a:t>омадаанд</a:t>
            </a:r>
            <a:r>
              <a:rPr lang="ru-RU" sz="2400" dirty="0"/>
              <a:t>;</a:t>
            </a:r>
            <a:endParaRPr lang="ru-RU" altLang="ru-RU" sz="2400" dirty="0" smtClean="0">
              <a:latin typeface="Times New Roman Tj" panose="02020603050405020304" pitchFamily="18" charset="-52"/>
              <a:cs typeface="Tahoma" panose="020B0604030504040204" pitchFamily="34" charset="0"/>
            </a:endParaRPr>
          </a:p>
          <a:p>
            <a:r>
              <a:rPr lang="ru-RU" altLang="ru-RU" sz="2400" dirty="0" smtClean="0">
                <a:latin typeface="Times New Roman Tj" panose="02020603050405020304" pitchFamily="18" charset="-52"/>
                <a:cs typeface="Tahoma" panose="020B0604030504040204" pitchFamily="34" charset="0"/>
              </a:rPr>
              <a:t>Мониторинг ба </a:t>
            </a:r>
            <a:r>
              <a:rPr lang="ru-RU" altLang="ru-RU" sz="2400" dirty="0" err="1" smtClean="0">
                <a:latin typeface="Times New Roman Tj" panose="02020603050405020304" pitchFamily="18" charset="-52"/>
                <a:cs typeface="Tahoma" panose="020B0604030504040204" pitchFamily="34" charset="0"/>
              </a:rPr>
              <a:t>саволи</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мо</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бо</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чӣ</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кор</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машғулем</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ҷавоб</a:t>
            </a:r>
            <a:r>
              <a:rPr lang="ru-RU" altLang="ru-RU" sz="2400" dirty="0" smtClean="0">
                <a:latin typeface="Times New Roman Tj" panose="02020603050405020304" pitchFamily="18" charset="-52"/>
                <a:cs typeface="Tahoma" panose="020B0604030504040204" pitchFamily="34" charset="0"/>
              </a:rPr>
              <a:t> </a:t>
            </a:r>
            <a:r>
              <a:rPr lang="ru-RU" altLang="ru-RU" sz="2400" dirty="0" err="1" smtClean="0">
                <a:latin typeface="Times New Roman Tj" panose="02020603050405020304" pitchFamily="18" charset="-52"/>
                <a:cs typeface="Tahoma" panose="020B0604030504040204" pitchFamily="34" charset="0"/>
              </a:rPr>
              <a:t>медиҳад</a:t>
            </a:r>
            <a:r>
              <a:rPr lang="ru-RU" altLang="ru-RU" sz="2400" dirty="0" smtClean="0">
                <a:latin typeface="Times New Roman Tj" panose="02020603050405020304" pitchFamily="18" charset="-52"/>
                <a:cs typeface="Tahoma" panose="020B0604030504040204" pitchFamily="34" charset="0"/>
              </a:rPr>
              <a:t>;</a:t>
            </a:r>
            <a:endParaRPr lang="ru-RU" altLang="ru-RU" sz="2400" dirty="0" smtClean="0">
              <a:latin typeface="Times New Roman Tj" panose="02020603050405020304" pitchFamily="18" charset="-52"/>
            </a:endParaRPr>
          </a:p>
        </p:txBody>
      </p:sp>
    </p:spTree>
    <p:extLst>
      <p:ext uri="{BB962C8B-B14F-4D97-AF65-F5344CB8AC3E}">
        <p14:creationId xmlns:p14="http://schemas.microsoft.com/office/powerpoint/2010/main" val="3634124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79651" y="315914"/>
            <a:ext cx="8382000" cy="1143000"/>
          </a:xfrm>
          <a:solidFill>
            <a:schemeClr val="bg1"/>
          </a:solidFill>
        </p:spPr>
        <p:txBody>
          <a:bodyPr/>
          <a:lstStyle/>
          <a:p>
            <a:pPr eaLnBrk="1" hangingPunct="1"/>
            <a:r>
              <a:rPr lang="ru-RU" altLang="ru-RU" sz="3200">
                <a:solidFill>
                  <a:srgbClr val="C00000"/>
                </a:solidFill>
                <a:latin typeface="Times New Roman Tj" panose="02020603050405020304" pitchFamily="18" charset="-52"/>
              </a:rPr>
              <a:t>Мониторинг </a:t>
            </a:r>
            <a:endParaRPr lang="en-US" altLang="ru-RU" sz="3200">
              <a:solidFill>
                <a:srgbClr val="C00000"/>
              </a:solidFill>
            </a:endParaRPr>
          </a:p>
        </p:txBody>
      </p:sp>
      <p:sp>
        <p:nvSpPr>
          <p:cNvPr id="5123" name="Text Box 5"/>
          <p:cNvSpPr txBox="1">
            <a:spLocks noChangeArrowheads="1"/>
          </p:cNvSpPr>
          <p:nvPr/>
        </p:nvSpPr>
        <p:spPr bwMode="auto">
          <a:xfrm>
            <a:off x="1418302" y="2126329"/>
            <a:ext cx="8477865"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5600" indent="-3556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ts val="600"/>
              </a:spcBef>
              <a:spcAft>
                <a:spcPts val="600"/>
              </a:spcAft>
              <a:buSzPct val="70000"/>
              <a:buFont typeface="Wingdings" panose="05000000000000000000" pitchFamily="2" charset="2"/>
              <a:buChar char="Ø"/>
            </a:pPr>
            <a:r>
              <a:rPr lang="ru-RU" altLang="ru-RU" sz="2800" dirty="0" err="1">
                <a:latin typeface="Times New Roman Tj" panose="02020603050405020304" pitchFamily="18" charset="-52"/>
                <a:cs typeface="Tahoma" panose="020B0604030504040204" pitchFamily="34" charset="0"/>
              </a:rPr>
              <a:t>Фишангест</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барои</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идоракунии</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фаолият</a:t>
            </a:r>
            <a:r>
              <a:rPr lang="ru-RU" altLang="ru-RU" sz="2800" dirty="0">
                <a:latin typeface="Times New Roman Tj" panose="02020603050405020304" pitchFamily="18" charset="-52"/>
                <a:cs typeface="Tahoma" panose="020B0604030504040204" pitchFamily="34" charset="0"/>
              </a:rPr>
              <a:t>;</a:t>
            </a:r>
            <a:endParaRPr lang="en-US" altLang="ru-RU" sz="2800" dirty="0">
              <a:latin typeface="Tahoma" panose="020B0604030504040204" pitchFamily="34" charset="0"/>
              <a:cs typeface="Tahoma" panose="020B0604030504040204" pitchFamily="34" charset="0"/>
            </a:endParaRPr>
          </a:p>
          <a:p>
            <a:pPr eaLnBrk="1" hangingPunct="1">
              <a:spcBef>
                <a:spcPts val="600"/>
              </a:spcBef>
              <a:spcAft>
                <a:spcPts val="600"/>
              </a:spcAft>
              <a:buSzPct val="70000"/>
              <a:buFont typeface="Wingdings" panose="05000000000000000000" pitchFamily="2" charset="2"/>
              <a:buChar char="Ø"/>
            </a:pPr>
            <a:r>
              <a:rPr lang="ru-RU" altLang="ru-RU" sz="2800" dirty="0" err="1">
                <a:latin typeface="Times New Roman Tj" panose="02020603050405020304" pitchFamily="18" charset="-52"/>
                <a:cs typeface="Tahoma" panose="020B0604030504040204" pitchFamily="34" charset="0"/>
              </a:rPr>
              <a:t>Назораи</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сарфи</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воситаҳо</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ва</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натиља</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ва</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муқоисаи</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онҳо</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бо</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нақша</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ва</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таъмини</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истифодаи</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самараноки</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онҳо</a:t>
            </a:r>
            <a:r>
              <a:rPr lang="ru-RU" altLang="ru-RU" sz="2800" dirty="0">
                <a:latin typeface="Times New Roman Tj" panose="02020603050405020304" pitchFamily="18" charset="-52"/>
                <a:cs typeface="Tahoma" panose="020B0604030504040204" pitchFamily="34" charset="0"/>
              </a:rPr>
              <a:t>;</a:t>
            </a:r>
            <a:endParaRPr lang="en-US" altLang="ru-RU" sz="2800" dirty="0">
              <a:latin typeface="Tahoma" panose="020B0604030504040204" pitchFamily="34" charset="0"/>
              <a:cs typeface="Tahoma" panose="020B0604030504040204" pitchFamily="34" charset="0"/>
            </a:endParaRPr>
          </a:p>
          <a:p>
            <a:pPr eaLnBrk="1" hangingPunct="1">
              <a:spcBef>
                <a:spcPts val="600"/>
              </a:spcBef>
              <a:spcAft>
                <a:spcPts val="600"/>
              </a:spcAft>
              <a:buSzPct val="70000"/>
              <a:buFont typeface="Wingdings" panose="05000000000000000000" pitchFamily="2" charset="2"/>
              <a:buChar char="Ø"/>
            </a:pPr>
            <a:r>
              <a:rPr lang="ru-RU" altLang="ru-RU" sz="2800" dirty="0" err="1">
                <a:latin typeface="Times New Roman Tj" panose="02020603050405020304" pitchFamily="18" charset="-52"/>
                <a:cs typeface="Tahoma" panose="020B0604030504040204" pitchFamily="34" charset="0"/>
              </a:rPr>
              <a:t>Тақвияти</a:t>
            </a:r>
            <a:r>
              <a:rPr lang="ru-RU" altLang="ru-RU" sz="2800" dirty="0">
                <a:latin typeface="Times New Roman Tj" panose="02020603050405020304" pitchFamily="18" charset="-52"/>
                <a:cs typeface="Tahoma" panose="020B0604030504040204" pitchFamily="34" charset="0"/>
              </a:rPr>
              <a:t> </a:t>
            </a:r>
            <a:r>
              <a:rPr lang="ru-RU" altLang="ru-RU" sz="2800" dirty="0" err="1">
                <a:latin typeface="Times New Roman Tj" panose="02020603050405020304" pitchFamily="18" charset="-52"/>
                <a:cs typeface="Tahoma" panose="020B0604030504040204" pitchFamily="34" charset="0"/>
              </a:rPr>
              <a:t>масъулият</a:t>
            </a:r>
            <a:r>
              <a:rPr lang="ru-RU" altLang="ru-RU" sz="2800" dirty="0">
                <a:latin typeface="Times New Roman Tj" panose="02020603050405020304" pitchFamily="18" charset="-52"/>
                <a:cs typeface="Tahoma" panose="020B0604030504040204" pitchFamily="34" charset="0"/>
              </a:rPr>
              <a:t>.</a:t>
            </a:r>
          </a:p>
        </p:txBody>
      </p:sp>
      <p:cxnSp>
        <p:nvCxnSpPr>
          <p:cNvPr id="6" name="Straight Connector 8"/>
          <p:cNvCxnSpPr/>
          <p:nvPr/>
        </p:nvCxnSpPr>
        <p:spPr>
          <a:xfrm>
            <a:off x="2279651" y="1052513"/>
            <a:ext cx="7129463"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2824436"/>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2028</TotalTime>
  <Words>1599</Words>
  <Application>Microsoft Office PowerPoint</Application>
  <PresentationFormat>Широкоэкранный</PresentationFormat>
  <Paragraphs>269</Paragraphs>
  <Slides>29</Slides>
  <Notes>8</Notes>
  <HiddenSlides>0</HiddenSlides>
  <MMClips>0</MMClips>
  <ScaleCrop>false</ScaleCrop>
  <HeadingPairs>
    <vt:vector size="8" baseType="variant">
      <vt:variant>
        <vt:lpstr>Использованные шрифты</vt:lpstr>
      </vt:variant>
      <vt:variant>
        <vt:i4>12</vt:i4>
      </vt:variant>
      <vt:variant>
        <vt:lpstr>Тема</vt:lpstr>
      </vt:variant>
      <vt:variant>
        <vt:i4>1</vt:i4>
      </vt:variant>
      <vt:variant>
        <vt:lpstr>Внедренные серверы OLE</vt:lpstr>
      </vt:variant>
      <vt:variant>
        <vt:i4>2</vt:i4>
      </vt:variant>
      <vt:variant>
        <vt:lpstr>Заголовки слайдов</vt:lpstr>
      </vt:variant>
      <vt:variant>
        <vt:i4>29</vt:i4>
      </vt:variant>
    </vt:vector>
  </HeadingPairs>
  <TitlesOfParts>
    <vt:vector size="44" baseType="lpstr">
      <vt:lpstr>MS PGothic</vt:lpstr>
      <vt:lpstr>MS PGothic</vt:lpstr>
      <vt:lpstr>SimHei</vt:lpstr>
      <vt:lpstr>Arial</vt:lpstr>
      <vt:lpstr>Calibri</vt:lpstr>
      <vt:lpstr>Cambria</vt:lpstr>
      <vt:lpstr>Tahoma</vt:lpstr>
      <vt:lpstr>Times New Roman</vt:lpstr>
      <vt:lpstr>Times New Roman Tj</vt:lpstr>
      <vt:lpstr>Trebuchet MS</vt:lpstr>
      <vt:lpstr>Wingdings</vt:lpstr>
      <vt:lpstr>Wingdings 3</vt:lpstr>
      <vt:lpstr>Аспект</vt:lpstr>
      <vt:lpstr>Документ Microsoft Word</vt:lpstr>
      <vt:lpstr>Лист Microsoft Excel 97–2003</vt:lpstr>
      <vt:lpstr>Мониторинг ва арзёбии барномаҳои рушди маҳаллӣ: методология ва амалия</vt:lpstr>
      <vt:lpstr>Ҳадаф   тақвияти малакаи мутахассисони масъули вазоарту идораҳои оид ба М ва А барномаҳои рушди маҳаллӣ</vt:lpstr>
      <vt:lpstr>Заминаи ҳуқуқӣ М ва А Барномаҳои рушди маҳаллӣ </vt:lpstr>
      <vt:lpstr>Моҳияти барномањои рушди мањал</vt:lpstr>
      <vt:lpstr>Барномаҳои рушди маҳал иборат аст:</vt:lpstr>
      <vt:lpstr>Марҳилаҳои банақшагирии рушди маҳаллӣ ва МваА</vt:lpstr>
      <vt:lpstr>Раванди таҳия ва татбиқи барномаҳои рушди маҳаллӣ</vt:lpstr>
      <vt:lpstr>Мониторинг </vt:lpstr>
      <vt:lpstr>Мониторинг </vt:lpstr>
      <vt:lpstr>Мониторинг</vt:lpstr>
      <vt:lpstr>Таъсиси низоми мониторинги барномаҳо рушди маҳаллӣ</vt:lpstr>
      <vt:lpstr>Арзёбӣ</vt:lpstr>
      <vt:lpstr>Тафовути мониторинг аз арзёбӣ</vt:lpstr>
      <vt:lpstr>Тафовути мониторинг аз арзёбӣ (давомаш)</vt:lpstr>
      <vt:lpstr>Мафҳуми натиҷа</vt:lpstr>
      <vt:lpstr>Занҷираи натиҷаҳо </vt:lpstr>
      <vt:lpstr>Занҷираи натиҷа (тарҳи амудӣ)</vt:lpstr>
      <vt:lpstr>Банақшагирӣ тибқи натиҷаҳо.                       Идораккунӣ тибқӣ натиҷаҳо</vt:lpstr>
      <vt:lpstr> «SMART» таҳлил</vt:lpstr>
      <vt:lpstr>Талаботҳои арзёбӣ</vt:lpstr>
      <vt:lpstr>Индикаторхо…</vt:lpstr>
      <vt:lpstr>Мохияти индикаторхо</vt:lpstr>
      <vt:lpstr>Сатххои натичахо </vt:lpstr>
      <vt:lpstr>Сатххои натичахо – мисол </vt:lpstr>
      <vt:lpstr>Намудҳои индикаторҳо</vt:lpstr>
      <vt:lpstr>Низоми мониторинг ва арзёбии барномаҳои рушди маҳаллӣ</vt:lpstr>
      <vt:lpstr>Шакли ҳисоботӣ оид ба мониторинги БР</vt:lpstr>
      <vt:lpstr>Тавсияҳо ва қадамҳои минбаъда</vt:lpstr>
      <vt:lpstr>Ташаккур ба диқататон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Мониторинг ва арзёбии барномаҳои рушди маҳаллӣ</dc:title>
  <dc:creator>Jahongir Dehkonov</dc:creator>
  <cp:lastModifiedBy>Jahongir Dehkonov</cp:lastModifiedBy>
  <cp:revision>77</cp:revision>
  <dcterms:created xsi:type="dcterms:W3CDTF">2022-01-24T06:07:20Z</dcterms:created>
  <dcterms:modified xsi:type="dcterms:W3CDTF">2022-01-28T07:30:31Z</dcterms:modified>
</cp:coreProperties>
</file>