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346" r:id="rId7"/>
    <p:sldId id="347" r:id="rId8"/>
    <p:sldId id="348" r:id="rId9"/>
    <p:sldId id="349" r:id="rId10"/>
    <p:sldId id="350" r:id="rId11"/>
    <p:sldId id="351" r:id="rId12"/>
    <p:sldId id="354" r:id="rId13"/>
    <p:sldId id="499" r:id="rId14"/>
    <p:sldId id="502" r:id="rId15"/>
    <p:sldId id="480" r:id="rId16"/>
    <p:sldId id="684" r:id="rId17"/>
    <p:sldId id="315" r:id="rId18"/>
    <p:sldId id="317" r:id="rId19"/>
    <p:sldId id="352" r:id="rId20"/>
    <p:sldId id="583" r:id="rId21"/>
    <p:sldId id="408" r:id="rId22"/>
    <p:sldId id="411" r:id="rId23"/>
    <p:sldId id="412" r:id="rId24"/>
    <p:sldId id="531" r:id="rId25"/>
    <p:sldId id="364" r:id="rId26"/>
    <p:sldId id="422" r:id="rId27"/>
  </p:sldIdLst>
  <p:sldSz cx="9144000" cy="6858000" type="screen4x3"/>
  <p:notesSz cx="9869488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79545" autoAdjust="0"/>
  </p:normalViewPr>
  <p:slideViewPr>
    <p:cSldViewPr snapToGrid="0">
      <p:cViewPr>
        <p:scale>
          <a:sx n="59" d="100"/>
          <a:sy n="59" d="100"/>
        </p:scale>
        <p:origin x="-1312" y="-1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5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692"/>
    </p:cViewPr>
  </p:sorterViewPr>
  <p:notesViewPr>
    <p:cSldViewPr snapToGrid="0">
      <p:cViewPr varScale="1">
        <p:scale>
          <a:sx n="76" d="100"/>
          <a:sy n="76" d="100"/>
        </p:scale>
        <p:origin x="7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0426" y="0"/>
            <a:ext cx="4276778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E7F72-837B-4D71-8BE7-7A208B014185}" type="datetimeFigureOut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9475" y="841375"/>
            <a:ext cx="3030538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949" y="3241586"/>
            <a:ext cx="789559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6778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0426" y="6397806"/>
            <a:ext cx="4276778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C7E0B-E2F9-4327-BDAB-A53675020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90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C7E0B-E2F9-4327-BDAB-A53675020C5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014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F24B90-1ED1-40BA-9434-8A5FB81C654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0201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ブロック？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F24B90-1ED1-40BA-9434-8A5FB81C654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9219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F24B90-1ED1-40BA-9434-8A5FB81C654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95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C7E0B-E2F9-4327-BDAB-A53675020C5A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18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F24B90-1ED1-40BA-9434-8A5FB81C654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795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比較できない＝</a:t>
            </a:r>
            <a:r>
              <a:rPr kumimoji="1" lang="ru-RU" altLang="ja-JP" dirty="0"/>
              <a:t>несоизмеримый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F24B90-1ED1-40BA-9434-8A5FB81C654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934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F24B90-1ED1-40BA-9434-8A5FB81C654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783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等差的</a:t>
            </a:r>
            <a:r>
              <a:rPr kumimoji="1" lang="en-US" altLang="ja-JP" dirty="0"/>
              <a:t>= arithmetic progressing</a:t>
            </a:r>
            <a:r>
              <a:rPr kumimoji="1" lang="ru-RU" altLang="ja-JP" dirty="0"/>
              <a:t> Арифметическая прогрессия (последовательность)</a:t>
            </a:r>
            <a:endParaRPr kumimoji="1" lang="en-US" altLang="ja-JP" dirty="0"/>
          </a:p>
          <a:p>
            <a:r>
              <a:rPr kumimoji="1" lang="ja-JP" altLang="en-US" dirty="0"/>
              <a:t>等比的</a:t>
            </a:r>
            <a:r>
              <a:rPr kumimoji="1" lang="en-US" altLang="ja-JP" dirty="0"/>
              <a:t>=geometric progression??</a:t>
            </a:r>
            <a:r>
              <a:rPr kumimoji="1" lang="ru-RU" altLang="ja-JP" dirty="0"/>
              <a:t> Геометрическая прогрессия(последовательность)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4B90-1ED1-40BA-9434-8A5FB81C654D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450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E3F7B-5157-4020-9CCC-277B931577EE}" type="slidenum">
              <a:rPr lang="en-US" altLang="ja-JP" smtClean="0"/>
              <a:pPr/>
              <a:t>23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4E3F7B-5157-4020-9CCC-277B931577EE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GPRAMA=</a:t>
            </a:r>
            <a:r>
              <a:rPr kumimoji="1" lang="ja-JP" altLang="en-US" dirty="0"/>
              <a:t>政府業績評価現代化法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C7E0B-E2F9-4327-BDAB-A53675020C5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6422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24B90-1ED1-40BA-9434-8A5FB81C654D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82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C7E0B-E2F9-4327-BDAB-A53675020C5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878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C7E0B-E2F9-4327-BDAB-A53675020C5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986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C7E0B-E2F9-4327-BDAB-A53675020C5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652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DC7E0B-E2F9-4327-BDAB-A53675020C5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901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ノート プレースホルダー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/>
          </a:p>
        </p:txBody>
      </p:sp>
      <p:sp>
        <p:nvSpPr>
          <p:cNvPr id="35844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C595D5-B764-46E4-B0C7-E86243FA2F01}" type="slidenum">
              <a:rPr lang="en-US" altLang="ja-JP"/>
              <a:pPr/>
              <a:t>12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F24B90-1ED1-40BA-9434-8A5FB81C654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475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F24B90-1ED1-40BA-9434-8A5FB81C654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6626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335-8D1B-409F-BB14-7AB6423C974E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93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060D-53BD-41F8-89B0-2A85060AD3FF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19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0C78-05AF-4FF5-BA97-0C34590B0A3E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36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C65B-C561-455B-B338-85AAA9174EC7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585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03EAD-A127-4A0B-ABA5-807A4B8BFE8A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407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8E9D-F6A3-4147-AEC4-47F12564921C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94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CAD5-6E4C-4BA9-A86B-02EADB4BDB26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560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14AF-7D87-41A2-9D63-05EB3F657E66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43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7DBB1-ED3D-4471-B081-53BB7EF43882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91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9FF7F-D712-4B96-8226-DBFFCE205046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234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7594-2833-4778-821B-F0F176512559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36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86A-6AB6-4EB4-A6D3-230525E8356A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0527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9EBEF-4D86-4086-8485-F0161B962420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390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A097-50C1-4852-8974-17AD6B70D6B3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640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83FE-DC1C-4020-8F8C-CAFEE06CBF73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5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 スライド">
  <p:cSld name="1_タイトル スライド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8" name="Google Shape;18;p2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360011" y="3169185"/>
            <a:ext cx="8460000" cy="40679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4"/>
          <p:cNvSpPr txBox="1">
            <a:spLocks noGrp="1"/>
          </p:cNvSpPr>
          <p:nvPr>
            <p:ph type="ctrTitle"/>
          </p:nvPr>
        </p:nvSpPr>
        <p:spPr>
          <a:xfrm>
            <a:off x="468081" y="2132856"/>
            <a:ext cx="8207843" cy="1296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ubTitle" idx="1"/>
          </p:nvPr>
        </p:nvSpPr>
        <p:spPr>
          <a:xfrm>
            <a:off x="1368000" y="3552002"/>
            <a:ext cx="6408000" cy="17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828569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とコンテンツ">
  <p:cSld name="1_タイトルとコンテンツ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25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360618" y="774000"/>
            <a:ext cx="8459840" cy="40679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5"/>
          <p:cNvSpPr txBox="1">
            <a:spLocks noGrp="1"/>
          </p:cNvSpPr>
          <p:nvPr>
            <p:ph type="body" idx="1"/>
          </p:nvPr>
        </p:nvSpPr>
        <p:spPr>
          <a:xfrm>
            <a:off x="468000" y="1200000"/>
            <a:ext cx="8208000" cy="51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iryo"/>
              <a:buChar char="•"/>
              <a:defRPr sz="2400" b="0" i="0">
                <a:latin typeface="Meiryo"/>
                <a:ea typeface="Meiryo"/>
                <a:cs typeface="Meiryo"/>
                <a:sym typeface="Meiryo"/>
              </a:defRPr>
            </a:lvl1pPr>
            <a:lvl2pPr marL="914400" lvl="1" indent="-3810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iryo"/>
              <a:buChar char="–"/>
              <a:defRPr sz="2400" b="0" i="0">
                <a:latin typeface="Meiryo"/>
                <a:ea typeface="Meiryo"/>
                <a:cs typeface="Meiryo"/>
                <a:sym typeface="Meiryo"/>
              </a:defRPr>
            </a:lvl2pPr>
            <a:lvl3pPr marL="1371600" lvl="2" indent="-355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Char char="•"/>
              <a:defRPr sz="2000" b="0" i="0">
                <a:latin typeface="Meiryo"/>
                <a:ea typeface="Meiryo"/>
                <a:cs typeface="Meiryo"/>
                <a:sym typeface="Meiryo"/>
              </a:defRPr>
            </a:lvl3pPr>
            <a:lvl4pPr marL="1828800" lvl="3" indent="-355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Char char="–"/>
              <a:defRPr b="0" i="0">
                <a:latin typeface="Meiryo"/>
                <a:ea typeface="Meiryo"/>
                <a:cs typeface="Meiryo"/>
                <a:sym typeface="Meiryo"/>
              </a:defRPr>
            </a:lvl4pPr>
            <a:lvl5pPr marL="2286000" lvl="4" indent="-355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Char char="»"/>
              <a:defRPr b="0" i="0">
                <a:latin typeface="Meiryo"/>
                <a:ea typeface="Meiryo"/>
                <a:cs typeface="Meiryo"/>
                <a:sym typeface="Meiryo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title"/>
          </p:nvPr>
        </p:nvSpPr>
        <p:spPr>
          <a:xfrm>
            <a:off x="457203" y="274640"/>
            <a:ext cx="8229601" cy="741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108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64383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xmlns="" id="{1D690FAE-AAB1-C645-A89A-EA1225A84971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8" y="774000"/>
            <a:ext cx="8459840" cy="406799"/>
          </a:xfrm>
          <a:prstGeom prst="rect">
            <a:avLst/>
          </a:prstGeom>
        </p:spPr>
      </p:pic>
      <p:sp>
        <p:nvSpPr>
          <p:cNvPr id="13" name="コンテンツ プレースホルダー 8">
            <a:extLst>
              <a:ext uri="{FF2B5EF4-FFF2-40B4-BE49-F238E27FC236}">
                <a16:creationId xmlns:a16="http://schemas.microsoft.com/office/drawing/2014/main" xmlns="" id="{5FF67939-A604-1143-8219-22B43FD4AF0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68000" y="1200000"/>
            <a:ext cx="8208000" cy="5184000"/>
          </a:xfrm>
          <a:prstGeom prst="rect">
            <a:avLst/>
          </a:prstGeom>
        </p:spPr>
        <p:txBody>
          <a:bodyPr/>
          <a:lstStyle>
            <a:lvl1pPr marL="0" indent="143996">
              <a:lnSpc>
                <a:spcPct val="120000"/>
              </a:lnSpc>
              <a:spcBef>
                <a:spcPts val="400"/>
              </a:spcBef>
              <a:defRPr sz="2400" b="0" i="0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143996" indent="287993">
              <a:lnSpc>
                <a:spcPct val="120000"/>
              </a:lnSpc>
              <a:spcBef>
                <a:spcPts val="400"/>
              </a:spcBef>
              <a:defRPr sz="2400" b="0" i="0"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 marL="287993" indent="143996">
              <a:lnSpc>
                <a:spcPct val="120000"/>
              </a:lnSpc>
              <a:spcBef>
                <a:spcPts val="400"/>
              </a:spcBef>
              <a:defRPr sz="2000" b="0" i="0"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 marL="431990" indent="143996">
              <a:lnSpc>
                <a:spcPct val="120000"/>
              </a:lnSpc>
              <a:spcBef>
                <a:spcPts val="400"/>
              </a:spcBef>
              <a:defRPr b="0" i="0"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 marL="575986" indent="143996">
              <a:lnSpc>
                <a:spcPct val="120000"/>
              </a:lnSpc>
              <a:spcBef>
                <a:spcPts val="400"/>
              </a:spcBef>
              <a:defRPr b="0" i="0"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  <a:r>
              <a:rPr kumimoji="1" lang="en-US" altLang="ja-JP" dirty="0"/>
              <a:t>(24pt)</a:t>
            </a:r>
            <a:endParaRPr kumimoji="1" lang="ja-JP" altLang="en-US"/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  <a:r>
              <a:rPr kumimoji="1" lang="en-US" altLang="ja-JP" dirty="0"/>
              <a:t>(24pt)</a:t>
            </a:r>
            <a:endParaRPr kumimoji="1" lang="ja-JP" altLang="en-US"/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  <a:r>
              <a:rPr kumimoji="1" lang="en-US" altLang="ja-JP" dirty="0"/>
              <a:t>(20pt)</a:t>
            </a:r>
            <a:endParaRPr kumimoji="1" lang="ja-JP" altLang="en-US"/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  <a:r>
              <a:rPr kumimoji="1" lang="en-US" altLang="ja-JP" dirty="0"/>
              <a:t>(18pt)</a:t>
            </a:r>
            <a:endParaRPr kumimoji="1" lang="ja-JP" altLang="en-US"/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  <a:r>
              <a:rPr kumimoji="1" lang="en-US" altLang="ja-JP" dirty="0"/>
              <a:t>(16pt)</a:t>
            </a:r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xmlns="" id="{4C8EEEEE-ECE6-0344-B735-ED54A1D0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3" y="274640"/>
            <a:ext cx="8229601" cy="741947"/>
          </a:xfrm>
        </p:spPr>
        <p:txBody>
          <a:bodyPr bIns="108000" anchor="b">
            <a:noAutofit/>
          </a:bodyPr>
          <a:lstStyle>
            <a:lvl1pPr algn="l">
              <a:defRPr sz="2800" b="1" i="0">
                <a:solidFill>
                  <a:schemeClr val="tx1"/>
                </a:solidFill>
                <a:latin typeface="Meiryo Regular"/>
                <a:ea typeface="メイリオ"/>
                <a:cs typeface="Meiryo Regular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2343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7A81AF82-F0C9-4905-9B25-44A0511E1B05}" type="datetime1">
              <a:rPr lang="ja-JP" altLang="en-US" smtClean="0"/>
              <a:pPr/>
              <a:t>2022/2/28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xmlns="" id="{D8A601F7-6E31-404E-A7B6-036E08D708A4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11" y="3169185"/>
            <a:ext cx="8460000" cy="406799"/>
          </a:xfrm>
          <a:prstGeom prst="rect">
            <a:avLst/>
          </a:prstGeom>
        </p:spPr>
      </p:pic>
      <p:sp>
        <p:nvSpPr>
          <p:cNvPr id="11" name="タイトル 1">
            <a:extLst>
              <a:ext uri="{FF2B5EF4-FFF2-40B4-BE49-F238E27FC236}">
                <a16:creationId xmlns:a16="http://schemas.microsoft.com/office/drawing/2014/main" xmlns="" id="{155C7B10-AD29-7649-86D9-87A0374695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081" y="2132856"/>
            <a:ext cx="8207843" cy="1296144"/>
          </a:xfrm>
          <a:prstGeom prst="rect">
            <a:avLst/>
          </a:prstGeom>
        </p:spPr>
        <p:txBody>
          <a:bodyPr bIns="108000" anchor="b">
            <a:normAutofit/>
          </a:bodyPr>
          <a:lstStyle>
            <a:lvl1pPr algn="ctr">
              <a:defRPr sz="2800" b="1" i="0">
                <a:latin typeface="Meiryo Regular"/>
                <a:ea typeface="メイリオ"/>
                <a:cs typeface="Meiryo Regular"/>
              </a:defRPr>
            </a:lvl1pPr>
          </a:lstStyle>
          <a:p>
            <a:r>
              <a:rPr kumimoji="1" lang="ja-JP" altLang="en-US" dirty="0"/>
              <a:t>講義タイトル</a:t>
            </a: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xmlns="" id="{4933B5CF-A432-8A4C-A619-B630AA692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8000" y="3552002"/>
            <a:ext cx="6408000" cy="17525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Meiryo Regular"/>
                <a:ea typeface="メイリオ"/>
                <a:cs typeface="Meiryo Regular"/>
              </a:defRPr>
            </a:lvl1pPr>
            <a:lvl2pPr marL="40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4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935828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/>
            </a:lvl1pPr>
          </a:lstStyle>
          <a:p>
            <a:fld id="{7A81AF82-F0C9-4905-9B25-44A0511E1B05}" type="datetime1">
              <a:rPr lang="ja-JP" altLang="en-US" smtClean="0"/>
              <a:pPr/>
              <a:t>2022/2/28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/>
            </a:lvl1pPr>
          </a:lstStyle>
          <a:p>
            <a:endParaRPr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xmlns="" id="{D8A601F7-6E31-404E-A7B6-036E08D708A4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11" y="3169185"/>
            <a:ext cx="8460000" cy="406799"/>
          </a:xfrm>
          <a:prstGeom prst="rect">
            <a:avLst/>
          </a:prstGeom>
        </p:spPr>
      </p:pic>
      <p:sp>
        <p:nvSpPr>
          <p:cNvPr id="11" name="タイトル 1">
            <a:extLst>
              <a:ext uri="{FF2B5EF4-FFF2-40B4-BE49-F238E27FC236}">
                <a16:creationId xmlns:a16="http://schemas.microsoft.com/office/drawing/2014/main" xmlns="" id="{155C7B10-AD29-7649-86D9-87A0374695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081" y="2132856"/>
            <a:ext cx="8207843" cy="1296144"/>
          </a:xfrm>
          <a:prstGeom prst="rect">
            <a:avLst/>
          </a:prstGeom>
        </p:spPr>
        <p:txBody>
          <a:bodyPr bIns="108000" anchor="b">
            <a:normAutofit/>
          </a:bodyPr>
          <a:lstStyle>
            <a:lvl1pPr algn="ctr">
              <a:defRPr sz="2800" b="1" i="0">
                <a:latin typeface="Meiryo Regular"/>
                <a:ea typeface="メイリオ"/>
                <a:cs typeface="Meiryo Regular"/>
              </a:defRPr>
            </a:lvl1pPr>
          </a:lstStyle>
          <a:p>
            <a:r>
              <a:rPr kumimoji="1" lang="ja-JP" altLang="en-US" dirty="0"/>
              <a:t>講義タイトル</a:t>
            </a: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xmlns="" id="{4933B5CF-A432-8A4C-A619-B630AA692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8000" y="3552002"/>
            <a:ext cx="6408000" cy="175259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Meiryo Regular"/>
                <a:ea typeface="メイリオ"/>
                <a:cs typeface="Meiryo Regular"/>
              </a:defRPr>
            </a:lvl1pPr>
            <a:lvl2pPr marL="40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4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4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288653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xmlns="" id="{0215099C-0643-9B4A-ADDE-895F500ECE8F}"/>
              </a:ext>
            </a:extLst>
          </p:cNvPr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18" y="774000"/>
            <a:ext cx="8459840" cy="406799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xmlns="" id="{40984D86-85DE-5F42-857C-F8B073D8E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3" y="274640"/>
            <a:ext cx="8229601" cy="741947"/>
          </a:xfrm>
        </p:spPr>
        <p:txBody>
          <a:bodyPr bIns="108000" anchor="b">
            <a:noAutofit/>
          </a:bodyPr>
          <a:lstStyle>
            <a:lvl1pPr algn="l">
              <a:defRPr sz="2800" b="1" i="0">
                <a:solidFill>
                  <a:schemeClr val="tx1"/>
                </a:solidFill>
                <a:latin typeface="Meiryo Regular"/>
                <a:ea typeface="メイリオ"/>
                <a:cs typeface="Meiryo Regular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76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DB92-0C62-4C74-B1FE-664B69C51067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59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A452-A0D3-406D-B0C4-3C671AA77686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66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EAE3-B0A2-402E-886C-7B52CC3631D5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54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7DE3-65CE-4D35-A9DC-ABAF92DA510D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14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9E5F-1CE7-4994-8A8C-80B239D949D6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56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0E27-2520-4C5D-9F73-BAED78C4CBC7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75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2C30-56AA-4B2B-9B1B-7A45C9FF7924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7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49B4-6F74-4817-9BC4-B2A853526218}" type="datetime1">
              <a:rPr kumimoji="1" lang="ja-JP" altLang="en-US" smtClean="0"/>
              <a:t>2022/2/28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8A456-DB69-4567-B7AC-329731D91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96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85A45-D619-4992-8961-2F7009FEB484}" type="datetime1">
              <a:rPr kumimoji="1" lang="ja-JP" altLang="en-US" smtClean="0"/>
              <a:pPr/>
              <a:t>2022/2/28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57870-F3BD-456A-A81B-562A40D33F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01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_____Microsoft_Excel1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B1FE66E-50EC-4B7F-85CA-6F0321E21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24643"/>
            <a:ext cx="7772400" cy="111034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ru-RU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Измерение результатов работы и индикаторы оценки </a:t>
            </a:r>
            <a:endParaRPr kumimoji="1" lang="ja-JP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8A75F160-6CC1-47DE-B095-C258E459D5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kumimoji="1" lang="ru-RU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18 февраля 2022 г.</a:t>
            </a:r>
            <a:endParaRPr kumimoji="1" lang="en-US" altLang="ja-JP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Тацуя Оно</a:t>
            </a:r>
            <a:endParaRPr kumimoji="1"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Профессор Университета Тоттори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EB17DD6E-6549-4D73-9CCD-1500181F4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64857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B69CE68-A67E-4E54-B15E-6BB8055DB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982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kumimoji="1" lang="ru-RU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Способ установки индикаторов оценки</a:t>
            </a:r>
            <a:endParaRPr kumimoji="1" lang="ja-JP" altLang="en-US" sz="28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5E8F203-11C7-44EA-9C13-CEE48EF27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46959"/>
            <a:ext cx="7886700" cy="3830003"/>
          </a:xfrm>
        </p:spPr>
        <p:txBody>
          <a:bodyPr>
            <a:normAutofit/>
          </a:bodyPr>
          <a:lstStyle/>
          <a:p>
            <a:r>
              <a:rPr kumimoji="1"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При установке индикаторов решающу</a:t>
            </a: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ю роль играет «уместность».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Под «уместностью» понимается, что измеряются те предметы, которые должны измеряться.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В стадии измерения индикаторов оценки важное значение имеет «достоверность».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B0CE9938-FCFF-41C2-A15D-2BF19EDAB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40085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>
            <a:extLst>
              <a:ext uri="{FF2B5EF4-FFF2-40B4-BE49-F238E27FC236}">
                <a16:creationId xmlns:a16="http://schemas.microsoft.com/office/drawing/2014/main" xmlns="" id="{15847B2C-0852-45FF-A40F-1E2FB3236242}"/>
              </a:ext>
            </a:extLst>
          </p:cNvPr>
          <p:cNvSpPr/>
          <p:nvPr/>
        </p:nvSpPr>
        <p:spPr>
          <a:xfrm>
            <a:off x="0" y="0"/>
            <a:ext cx="9036050" cy="6858000"/>
          </a:xfrm>
          <a:prstGeom prst="roundRect">
            <a:avLst/>
          </a:prstGeom>
          <a:solidFill>
            <a:schemeClr val="bg1">
              <a:lumMod val="75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7F63F18-A21A-4764-AFC2-324AAE81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211137"/>
            <a:ext cx="8618855" cy="77787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ru-RU" altLang="ja-JP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HG丸ｺﾞｼｯｸM-PRO" pitchFamily="50" charset="-128"/>
                <a:cs typeface="Arial" panose="020B0604020202020204" pitchFamily="34" charset="0"/>
              </a:rPr>
              <a:t>Что такое уместность? – Мужчина ночью без лунного света под уличным фонарем ищет что-нибудь.</a:t>
            </a:r>
            <a:endParaRPr lang="ja-JP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HG丸ｺﾞｼｯｸM-PRO" pitchFamily="50" charset="-128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xmlns="" id="{D530F18D-8CB5-469A-9B99-6DBCBF88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40650" y="6381750"/>
            <a:ext cx="1403350" cy="476250"/>
          </a:xfrm>
        </p:spPr>
        <p:txBody>
          <a:bodyPr/>
          <a:lstStyle/>
          <a:p>
            <a:pPr>
              <a:defRPr/>
            </a:pPr>
            <a:r>
              <a:rPr lang="en-US" altLang="ja-JP" sz="2000" dirty="0">
                <a:latin typeface="+mn-ea"/>
              </a:rPr>
              <a:t>11</a:t>
            </a:r>
            <a:endParaRPr lang="ja-JP" altLang="en-US" sz="2000" dirty="0">
              <a:latin typeface="+mn-ea"/>
            </a:endParaRPr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xmlns="" id="{E11BA3FF-7ECF-4269-A261-9272A7E3761C}"/>
              </a:ext>
            </a:extLst>
          </p:cNvPr>
          <p:cNvSpPr/>
          <p:nvPr/>
        </p:nvSpPr>
        <p:spPr>
          <a:xfrm>
            <a:off x="395288" y="3716338"/>
            <a:ext cx="8208962" cy="187325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xmlns="" id="{99E739B7-513D-415B-B388-9E6BF8E761F0}"/>
              </a:ext>
            </a:extLst>
          </p:cNvPr>
          <p:cNvSpPr/>
          <p:nvPr/>
        </p:nvSpPr>
        <p:spPr>
          <a:xfrm>
            <a:off x="4997450" y="4060825"/>
            <a:ext cx="3895725" cy="1198563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xmlns="" id="{F0102012-601D-48D7-8B64-05CF65C6B913}"/>
              </a:ext>
            </a:extLst>
          </p:cNvPr>
          <p:cNvSpPr/>
          <p:nvPr/>
        </p:nvSpPr>
        <p:spPr>
          <a:xfrm>
            <a:off x="6397625" y="3719513"/>
            <a:ext cx="333375" cy="388937"/>
          </a:xfrm>
          <a:prstGeom prst="ellipse">
            <a:avLst/>
          </a:prstGeom>
          <a:noFill/>
          <a:ln w="158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xmlns="" id="{50DB0D8F-488A-4C8F-8F25-DF62F899A7A7}"/>
              </a:ext>
            </a:extLst>
          </p:cNvPr>
          <p:cNvCxnSpPr>
            <a:stCxn id="9" idx="5"/>
          </p:cNvCxnSpPr>
          <p:nvPr/>
        </p:nvCxnSpPr>
        <p:spPr>
          <a:xfrm>
            <a:off x="6683375" y="4051300"/>
            <a:ext cx="88900" cy="8731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xmlns="" id="{17242D31-B7ED-425C-9DA8-184F63AB02B2}"/>
              </a:ext>
            </a:extLst>
          </p:cNvPr>
          <p:cNvCxnSpPr/>
          <p:nvPr/>
        </p:nvCxnSpPr>
        <p:spPr>
          <a:xfrm flipV="1">
            <a:off x="6772275" y="4044950"/>
            <a:ext cx="812800" cy="9366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xmlns="" id="{31A209A9-4F0D-4E57-B89F-D3FF4F78B6FB}"/>
              </a:ext>
            </a:extLst>
          </p:cNvPr>
          <p:cNvCxnSpPr/>
          <p:nvPr/>
        </p:nvCxnSpPr>
        <p:spPr>
          <a:xfrm flipV="1">
            <a:off x="7385050" y="4511675"/>
            <a:ext cx="454025" cy="158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xmlns="" id="{AF85A5D8-5EA6-445E-8241-502FEF0B39CE}"/>
              </a:ext>
            </a:extLst>
          </p:cNvPr>
          <p:cNvCxnSpPr/>
          <p:nvPr/>
        </p:nvCxnSpPr>
        <p:spPr>
          <a:xfrm flipV="1">
            <a:off x="7732713" y="4637088"/>
            <a:ext cx="400050" cy="1428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xmlns="" id="{A30FF062-F100-4419-92F5-8276FE5C8154}"/>
              </a:ext>
            </a:extLst>
          </p:cNvPr>
          <p:cNvCxnSpPr/>
          <p:nvPr/>
        </p:nvCxnSpPr>
        <p:spPr>
          <a:xfrm flipH="1" flipV="1">
            <a:off x="7572375" y="4044950"/>
            <a:ext cx="173038" cy="60642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xmlns="" id="{CB5FD3FC-CA10-4535-A070-F5DB2406DE0D}"/>
              </a:ext>
            </a:extLst>
          </p:cNvPr>
          <p:cNvCxnSpPr/>
          <p:nvPr/>
        </p:nvCxnSpPr>
        <p:spPr>
          <a:xfrm flipV="1">
            <a:off x="7385050" y="4044950"/>
            <a:ext cx="160338" cy="4826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xmlns="" id="{4D9DA00B-7113-4967-9CB1-7B6BDF4D26C8}"/>
              </a:ext>
            </a:extLst>
          </p:cNvPr>
          <p:cNvCxnSpPr/>
          <p:nvPr/>
        </p:nvCxnSpPr>
        <p:spPr>
          <a:xfrm flipV="1">
            <a:off x="6784975" y="4122738"/>
            <a:ext cx="26988" cy="56038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xmlns="" id="{A49DB190-CB14-4E09-9471-1C646ADBE538}"/>
              </a:ext>
            </a:extLst>
          </p:cNvPr>
          <p:cNvCxnSpPr/>
          <p:nvPr/>
        </p:nvCxnSpPr>
        <p:spPr>
          <a:xfrm flipV="1">
            <a:off x="6330950" y="4667250"/>
            <a:ext cx="454025" cy="9366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xmlns="" id="{E351B7B4-769D-460A-B092-F046B3933442}"/>
              </a:ext>
            </a:extLst>
          </p:cNvPr>
          <p:cNvCxnSpPr/>
          <p:nvPr/>
        </p:nvCxnSpPr>
        <p:spPr>
          <a:xfrm flipV="1">
            <a:off x="6491288" y="4138613"/>
            <a:ext cx="293687" cy="3730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xmlns="" id="{A0F721E8-B408-4870-BAFE-E6230E790069}"/>
              </a:ext>
            </a:extLst>
          </p:cNvPr>
          <p:cNvCxnSpPr/>
          <p:nvPr/>
        </p:nvCxnSpPr>
        <p:spPr>
          <a:xfrm flipV="1">
            <a:off x="6178550" y="4516438"/>
            <a:ext cx="333375" cy="619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円/楕円 20">
            <a:extLst>
              <a:ext uri="{FF2B5EF4-FFF2-40B4-BE49-F238E27FC236}">
                <a16:creationId xmlns:a16="http://schemas.microsoft.com/office/drawing/2014/main" xmlns="" id="{CDCD8AC8-25B9-4A5F-87BB-9933606B3CF1}"/>
              </a:ext>
            </a:extLst>
          </p:cNvPr>
          <p:cNvSpPr/>
          <p:nvPr/>
        </p:nvSpPr>
        <p:spPr>
          <a:xfrm>
            <a:off x="1543050" y="4200525"/>
            <a:ext cx="2800350" cy="88741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grpSp>
        <p:nvGrpSpPr>
          <p:cNvPr id="3" name="グループ化 24575">
            <a:extLst>
              <a:ext uri="{FF2B5EF4-FFF2-40B4-BE49-F238E27FC236}">
                <a16:creationId xmlns:a16="http://schemas.microsoft.com/office/drawing/2014/main" xmlns="" id="{E5F31A8E-95AF-4010-B0CD-17D50BE59AC3}"/>
              </a:ext>
            </a:extLst>
          </p:cNvPr>
          <p:cNvGrpSpPr>
            <a:grpSpLocks/>
          </p:cNvGrpSpPr>
          <p:nvPr/>
        </p:nvGrpSpPr>
        <p:grpSpPr bwMode="auto">
          <a:xfrm>
            <a:off x="5103813" y="2428875"/>
            <a:ext cx="2801937" cy="2659063"/>
            <a:chOff x="5104204" y="2428288"/>
            <a:chExt cx="2801190" cy="2659258"/>
          </a:xfrm>
        </p:grpSpPr>
        <p:sp>
          <p:nvSpPr>
            <p:cNvPr id="20" name="円/楕円 19">
              <a:extLst>
                <a:ext uri="{FF2B5EF4-FFF2-40B4-BE49-F238E27FC236}">
                  <a16:creationId xmlns:a16="http://schemas.microsoft.com/office/drawing/2014/main" xmlns="" id="{B46D1B88-C413-4361-8367-B018368E8961}"/>
                </a:ext>
              </a:extLst>
            </p:cNvPr>
            <p:cNvSpPr/>
            <p:nvPr/>
          </p:nvSpPr>
          <p:spPr>
            <a:xfrm>
              <a:off x="5104204" y="4201656"/>
              <a:ext cx="2801190" cy="885890"/>
            </a:xfrm>
            <a:prstGeom prst="ellipse">
              <a:avLst/>
            </a:prstGeom>
            <a:solidFill>
              <a:srgbClr val="FFFF00">
                <a:alpha val="24000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xmlns="" id="{0C5AE795-329C-42E5-8DD5-B10CC4519962}"/>
                </a:ext>
              </a:extLst>
            </p:cNvPr>
            <p:cNvCxnSpPr/>
            <p:nvPr/>
          </p:nvCxnSpPr>
          <p:spPr>
            <a:xfrm flipH="1">
              <a:off x="5477167" y="2428288"/>
              <a:ext cx="2055265" cy="181940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xmlns="" id="{01C3EEC2-0449-4AEA-B61B-DCA207EBD9BA}"/>
                </a:ext>
              </a:extLst>
            </p:cNvPr>
            <p:cNvCxnSpPr/>
            <p:nvPr/>
          </p:nvCxnSpPr>
          <p:spPr>
            <a:xfrm>
              <a:off x="7892697" y="2723585"/>
              <a:ext cx="12697" cy="171145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04" name="グループ化 30">
            <a:extLst>
              <a:ext uri="{FF2B5EF4-FFF2-40B4-BE49-F238E27FC236}">
                <a16:creationId xmlns:a16="http://schemas.microsoft.com/office/drawing/2014/main" xmlns="" id="{9A605BED-0E6E-4C7D-90FF-8A286AB38F16}"/>
              </a:ext>
            </a:extLst>
          </p:cNvPr>
          <p:cNvGrpSpPr>
            <a:grpSpLocks/>
          </p:cNvGrpSpPr>
          <p:nvPr/>
        </p:nvGrpSpPr>
        <p:grpSpPr bwMode="auto">
          <a:xfrm>
            <a:off x="7551738" y="1916113"/>
            <a:ext cx="438150" cy="1046162"/>
            <a:chOff x="7551263" y="1916832"/>
            <a:chExt cx="439282" cy="1045264"/>
          </a:xfrm>
        </p:grpSpPr>
        <p:sp>
          <p:nvSpPr>
            <p:cNvPr id="22" name="弦 21">
              <a:extLst>
                <a:ext uri="{FF2B5EF4-FFF2-40B4-BE49-F238E27FC236}">
                  <a16:creationId xmlns:a16="http://schemas.microsoft.com/office/drawing/2014/main" xmlns="" id="{FF0D131D-AD08-463B-B27F-72462D65FC64}"/>
                </a:ext>
              </a:extLst>
            </p:cNvPr>
            <p:cNvSpPr/>
            <p:nvPr/>
          </p:nvSpPr>
          <p:spPr>
            <a:xfrm rot="8087139">
              <a:off x="7251455" y="2223006"/>
              <a:ext cx="1045264" cy="432916"/>
            </a:xfrm>
            <a:prstGeom prst="chord">
              <a:avLst>
                <a:gd name="adj1" fmla="val 4914588"/>
                <a:gd name="adj2" fmla="val 16200000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25" name="円/楕円 24">
              <a:extLst>
                <a:ext uri="{FF2B5EF4-FFF2-40B4-BE49-F238E27FC236}">
                  <a16:creationId xmlns:a16="http://schemas.microsoft.com/office/drawing/2014/main" xmlns="" id="{5DC0B266-BB72-42AD-A4AC-541C72BA5699}"/>
                </a:ext>
              </a:extLst>
            </p:cNvPr>
            <p:cNvSpPr/>
            <p:nvPr/>
          </p:nvSpPr>
          <p:spPr>
            <a:xfrm rot="2112943">
              <a:off x="7551263" y="2340330"/>
              <a:ext cx="418591" cy="215715"/>
            </a:xfrm>
            <a:prstGeom prst="ellipse">
              <a:avLst/>
            </a:prstGeom>
            <a:solidFill>
              <a:srgbClr val="FFFF00">
                <a:alpha val="94000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ja-JP" altLang="en-US"/>
            </a:p>
          </p:txBody>
        </p:sp>
      </p:grpSp>
      <p:sp>
        <p:nvSpPr>
          <p:cNvPr id="26" name="円/楕円 25">
            <a:extLst>
              <a:ext uri="{FF2B5EF4-FFF2-40B4-BE49-F238E27FC236}">
                <a16:creationId xmlns:a16="http://schemas.microsoft.com/office/drawing/2014/main" xmlns="" id="{80129C49-C069-4B67-82E0-7B228C7AF5DA}"/>
              </a:ext>
            </a:extLst>
          </p:cNvPr>
          <p:cNvSpPr/>
          <p:nvPr/>
        </p:nvSpPr>
        <p:spPr>
          <a:xfrm>
            <a:off x="2143125" y="4745038"/>
            <a:ext cx="693738" cy="21748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16406" name="Rectangle 1">
            <a:extLst>
              <a:ext uri="{FF2B5EF4-FFF2-40B4-BE49-F238E27FC236}">
                <a16:creationId xmlns:a16="http://schemas.microsoft.com/office/drawing/2014/main" xmlns="" id="{ACD11816-F06C-41C0-9967-9D4F08CE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6165820"/>
            <a:ext cx="83899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ru-RU" altLang="ja-JP" sz="10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По притче </a:t>
            </a:r>
            <a:r>
              <a:rPr lang="ru-RU" altLang="ja-JP" sz="1000" dirty="0" err="1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Свисса</a:t>
            </a:r>
            <a:r>
              <a:rPr lang="ru-RU" altLang="ja-JP" sz="10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ru-RU" altLang="ja-JP" sz="1000" dirty="0" err="1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Дж.Е</a:t>
            </a:r>
            <a:r>
              <a:rPr lang="ja-JP" altLang="en-US" sz="10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－</a:t>
            </a:r>
            <a:r>
              <a:rPr lang="en-US" altLang="ja-JP" sz="10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‘Performance Monitoring Systems’. in Ammons, D. N. (ed) </a:t>
            </a:r>
            <a:r>
              <a:rPr lang="en-US" altLang="ja-JP" sz="1000" i="1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Accountability for Performance: Measurement and Monitoring in Local Government</a:t>
            </a:r>
            <a:r>
              <a:rPr lang="en-US" altLang="ja-JP" sz="10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 Washington, D.C.: International City/County Management Association, 1995</a:t>
            </a:r>
            <a:endParaRPr lang="en-US" altLang="ja-JP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67068DF5-7C89-4E15-AB9B-52EA29227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1393825"/>
            <a:ext cx="2740025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ru-RU" altLang="ja-JP" dirty="0">
                <a:cs typeface="Arial" panose="020B0604020202020204" pitchFamily="34" charset="0"/>
              </a:rPr>
              <a:t>«Что вы ищете?»</a:t>
            </a:r>
            <a:endParaRPr lang="ja-JP" altLang="en-US" dirty="0"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72BEC2BF-06DB-4983-A2DB-289F2E6E2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3" y="1870075"/>
            <a:ext cx="486568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ru-RU" altLang="ja-JP" dirty="0">
                <a:cs typeface="Arial" panose="020B0604020202020204" pitchFamily="34" charset="0"/>
              </a:rPr>
              <a:t>«Контактная линза упала…где-то там…»</a:t>
            </a:r>
            <a:endParaRPr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xmlns="" id="{680BE4AD-E1D5-461E-9157-40DAA8CFF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2330450"/>
            <a:ext cx="387985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ru-RU" altLang="ja-JP" dirty="0">
                <a:cs typeface="Arial" panose="020B0604020202020204" pitchFamily="34" charset="0"/>
              </a:rPr>
              <a:t>«Почему вы не ищете там?»</a:t>
            </a:r>
            <a:endParaRPr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xmlns="" id="{91F085E2-51D1-41A3-9B19-E014E0111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2751138"/>
            <a:ext cx="479425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ru-RU" altLang="ja-JP" dirty="0">
                <a:cs typeface="Arial" panose="020B0604020202020204" pitchFamily="34" charset="0"/>
              </a:rPr>
              <a:t>«Потому что там темно, ничего не видно, видно только здесь.»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26" grpId="0" animBg="1"/>
      <p:bldP spid="5" grpId="0" animBg="1"/>
      <p:bldP spid="6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625" y="82550"/>
            <a:ext cx="9028113" cy="49053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630238" indent="-630238" algn="ctr">
              <a:defRPr/>
            </a:pP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Логика политики и логическая модель</a:t>
            </a:r>
            <a:endParaRPr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5888" y="698500"/>
            <a:ext cx="9028112" cy="5649913"/>
          </a:xfrm>
        </p:spPr>
        <p:txBody>
          <a:bodyPr>
            <a:normAutofit/>
          </a:bodyPr>
          <a:lstStyle/>
          <a:p>
            <a:pPr marL="182563" indent="-182563">
              <a:buFontTx/>
              <a:buNone/>
              <a:defRPr/>
            </a:pPr>
            <a:r>
              <a:rPr lang="ja-JP" altLang="en-US" sz="2800" dirty="0"/>
              <a:t>・</a:t>
            </a:r>
            <a:r>
              <a:rPr lang="ru-RU" altLang="ja-JP" sz="1600" u="sng" dirty="0">
                <a:latin typeface="Arial" panose="020B0604020202020204" pitchFamily="34" charset="0"/>
                <a:cs typeface="Arial" panose="020B0604020202020204" pitchFamily="34" charset="0"/>
              </a:rPr>
              <a:t>Логика</a:t>
            </a:r>
            <a:r>
              <a:rPr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– это логически построенный процесс с момента вложения административных ресурсов до момента проявления результатов политики. Имеет почти такой же смысл, как </a:t>
            </a:r>
            <a:r>
              <a:rPr lang="ru-RU" altLang="ja-JP" sz="1600" u="sng" dirty="0">
                <a:latin typeface="Arial" panose="020B0604020202020204" pitchFamily="34" charset="0"/>
                <a:cs typeface="Arial" panose="020B0604020202020204" pitchFamily="34" charset="0"/>
              </a:rPr>
              <a:t>программная теория</a:t>
            </a:r>
            <a:r>
              <a:rPr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ja-JP" sz="16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lnSpc>
                <a:spcPct val="30000"/>
              </a:lnSpc>
              <a:defRPr/>
            </a:pPr>
            <a:endParaRPr lang="en-US" altLang="ja-JP" sz="20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  <a:defRPr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lang="ru-RU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Вложение 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→ </a:t>
            </a:r>
            <a:r>
              <a:rPr lang="ru-RU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Выход 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→</a:t>
            </a:r>
            <a:r>
              <a:rPr lang="ru-RU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Результат</a:t>
            </a:r>
          </a:p>
          <a:p>
            <a:pPr marL="0" indent="0" algn="ctr">
              <a:buFontTx/>
              <a:buNone/>
              <a:defRPr/>
            </a:pP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/>
            </a:pPr>
            <a:r>
              <a:rPr lang="ru-RU" altLang="ja-JP" sz="2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Логика, выраженная в схеме, называется логической моделью.</a:t>
            </a:r>
          </a:p>
          <a:p>
            <a:pPr>
              <a:defRPr/>
            </a:pPr>
            <a:endParaRPr lang="ru-RU" altLang="ja-JP" sz="1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/>
            </a:pPr>
            <a:r>
              <a:rPr lang="ru-RU" altLang="ja-JP" sz="2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Например: Проект по внедрению ПК в школы</a:t>
            </a:r>
            <a:endParaRPr lang="ja-JP" altLang="en-US" sz="20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ja-JP" dirty="0"/>
          </a:p>
        </p:txBody>
      </p:sp>
      <p:sp>
        <p:nvSpPr>
          <p:cNvPr id="34821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11925"/>
            <a:ext cx="2133600" cy="384175"/>
          </a:xfrm>
          <a:noFill/>
        </p:spPr>
        <p:txBody>
          <a:bodyPr/>
          <a:lstStyle/>
          <a:p>
            <a:fld id="{28B68EDC-A0D6-4036-A6E6-668C692D0979}" type="slidenum">
              <a:rPr lang="ja-JP" altLang="en-US" sz="2000"/>
              <a:pPr/>
              <a:t>12</a:t>
            </a:fld>
            <a:endParaRPr lang="ja-JP" altLang="en-US" sz="200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67513E60-4CDC-4858-937E-91369D75BF71}"/>
              </a:ext>
            </a:extLst>
          </p:cNvPr>
          <p:cNvSpPr/>
          <p:nvPr/>
        </p:nvSpPr>
        <p:spPr>
          <a:xfrm>
            <a:off x="347077" y="3059113"/>
            <a:ext cx="1070263" cy="1485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Вложение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xmlns="" id="{99C0DA9D-C3AB-4D30-87ED-19AD151EE530}"/>
              </a:ext>
            </a:extLst>
          </p:cNvPr>
          <p:cNvSpPr/>
          <p:nvPr/>
        </p:nvSpPr>
        <p:spPr>
          <a:xfrm>
            <a:off x="1416473" y="3726586"/>
            <a:ext cx="381072" cy="159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40A2C2DE-E5C5-45A8-8A16-19E71D636E2B}"/>
              </a:ext>
            </a:extLst>
          </p:cNvPr>
          <p:cNvSpPr/>
          <p:nvPr/>
        </p:nvSpPr>
        <p:spPr>
          <a:xfrm>
            <a:off x="1801298" y="3059113"/>
            <a:ext cx="1070262" cy="1485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Процесс</a:t>
            </a:r>
            <a:b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(деятель-</a:t>
            </a:r>
          </a:p>
          <a:p>
            <a:pPr algn="ctr"/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ность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xmlns="" id="{5CB7B379-1BF5-42C0-AB2F-873EB95D9266}"/>
              </a:ext>
            </a:extLst>
          </p:cNvPr>
          <p:cNvSpPr/>
          <p:nvPr/>
        </p:nvSpPr>
        <p:spPr>
          <a:xfrm>
            <a:off x="2859295" y="3716339"/>
            <a:ext cx="381072" cy="159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04AA7FDF-2132-4CBB-BA84-8100ED0E804D}"/>
              </a:ext>
            </a:extLst>
          </p:cNvPr>
          <p:cNvSpPr/>
          <p:nvPr/>
        </p:nvSpPr>
        <p:spPr>
          <a:xfrm>
            <a:off x="3260995" y="3059113"/>
            <a:ext cx="1070261" cy="1485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Выход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xmlns="" id="{B13236E4-2E61-4073-AED7-96D8DE42B4DF}"/>
              </a:ext>
            </a:extLst>
          </p:cNvPr>
          <p:cNvSpPr/>
          <p:nvPr/>
        </p:nvSpPr>
        <p:spPr>
          <a:xfrm>
            <a:off x="4321246" y="3726586"/>
            <a:ext cx="381072" cy="159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44DFB72C-D95C-455F-87A8-59EE4C0EB2E5}"/>
              </a:ext>
            </a:extLst>
          </p:cNvPr>
          <p:cNvSpPr/>
          <p:nvPr/>
        </p:nvSpPr>
        <p:spPr>
          <a:xfrm>
            <a:off x="4702318" y="3059114"/>
            <a:ext cx="1169850" cy="1485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Непосред-ственный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результат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xmlns="" id="{95EA9E03-997A-49BB-B1D2-B62A1257BCAA}"/>
              </a:ext>
            </a:extLst>
          </p:cNvPr>
          <p:cNvSpPr/>
          <p:nvPr/>
        </p:nvSpPr>
        <p:spPr>
          <a:xfrm>
            <a:off x="5872168" y="3726586"/>
            <a:ext cx="381072" cy="159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00B61DAB-7049-493C-828F-0ED75E44F6E9}"/>
              </a:ext>
            </a:extLst>
          </p:cNvPr>
          <p:cNvSpPr/>
          <p:nvPr/>
        </p:nvSpPr>
        <p:spPr>
          <a:xfrm>
            <a:off x="6272250" y="3059113"/>
            <a:ext cx="1069510" cy="1485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Промежу</a:t>
            </a:r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точный результат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xmlns="" id="{E06F1C16-C2E9-436C-B970-FF7A931FFADB}"/>
              </a:ext>
            </a:extLst>
          </p:cNvPr>
          <p:cNvSpPr/>
          <p:nvPr/>
        </p:nvSpPr>
        <p:spPr>
          <a:xfrm>
            <a:off x="7345001" y="3727163"/>
            <a:ext cx="381072" cy="1594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36B6DF66-8DF3-4D24-978C-6DBEE3EDCE34}"/>
              </a:ext>
            </a:extLst>
          </p:cNvPr>
          <p:cNvSpPr/>
          <p:nvPr/>
        </p:nvSpPr>
        <p:spPr>
          <a:xfrm>
            <a:off x="7722832" y="3059114"/>
            <a:ext cx="1088520" cy="14858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Оконча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-тельный результат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18AA0093-9427-46DC-AD81-34D1E107F73C}"/>
              </a:ext>
            </a:extLst>
          </p:cNvPr>
          <p:cNvSpPr/>
          <p:nvPr/>
        </p:nvSpPr>
        <p:spPr>
          <a:xfrm>
            <a:off x="347077" y="5178063"/>
            <a:ext cx="1070263" cy="157869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Затраты на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осущест-вление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прокта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внедре-нию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ПК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xmlns="" id="{481784EF-5ABA-47FE-8C08-642CA3B26F20}"/>
              </a:ext>
            </a:extLst>
          </p:cNvPr>
          <p:cNvSpPr/>
          <p:nvPr/>
        </p:nvSpPr>
        <p:spPr>
          <a:xfrm>
            <a:off x="1399001" y="5887676"/>
            <a:ext cx="398544" cy="15947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xmlns="" id="{F5D61D35-5DA1-454C-80BF-B8B2F6A27076}"/>
              </a:ext>
            </a:extLst>
          </p:cNvPr>
          <p:cNvSpPr/>
          <p:nvPr/>
        </p:nvSpPr>
        <p:spPr>
          <a:xfrm>
            <a:off x="1797545" y="5178062"/>
            <a:ext cx="1070262" cy="157869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Снабже-ние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ПК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xmlns="" id="{77BB826D-6D27-462F-A383-C0B4C946E922}"/>
              </a:ext>
            </a:extLst>
          </p:cNvPr>
          <p:cNvSpPr/>
          <p:nvPr/>
        </p:nvSpPr>
        <p:spPr>
          <a:xfrm>
            <a:off x="2859295" y="5887675"/>
            <a:ext cx="398544" cy="15947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xmlns="" id="{767232FD-83B8-4F06-9DED-D1435616E513}"/>
              </a:ext>
            </a:extLst>
          </p:cNvPr>
          <p:cNvSpPr/>
          <p:nvPr/>
        </p:nvSpPr>
        <p:spPr>
          <a:xfrm>
            <a:off x="3299470" y="5178062"/>
            <a:ext cx="1021776" cy="157869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Разме-щение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ПК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2795EBF3-DCD8-487E-A100-5AA1C5FADC4B}"/>
              </a:ext>
            </a:extLst>
          </p:cNvPr>
          <p:cNvSpPr/>
          <p:nvPr/>
        </p:nvSpPr>
        <p:spPr>
          <a:xfrm>
            <a:off x="4702318" y="5180986"/>
            <a:ext cx="1169850" cy="15757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В школах начинают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использо-вать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ПК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трелка: вправо 23">
            <a:extLst>
              <a:ext uri="{FF2B5EF4-FFF2-40B4-BE49-F238E27FC236}">
                <a16:creationId xmlns:a16="http://schemas.microsoft.com/office/drawing/2014/main" xmlns="" id="{BFC56A68-6D57-48B6-86AC-4430A9EDCFE1}"/>
              </a:ext>
            </a:extLst>
          </p:cNvPr>
          <p:cNvSpPr/>
          <p:nvPr/>
        </p:nvSpPr>
        <p:spPr>
          <a:xfrm>
            <a:off x="4312510" y="5906148"/>
            <a:ext cx="398544" cy="15947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xmlns="" id="{98D40C8D-2475-4583-BE14-56BEACF9BA5D}"/>
              </a:ext>
            </a:extLst>
          </p:cNvPr>
          <p:cNvSpPr/>
          <p:nvPr/>
        </p:nvSpPr>
        <p:spPr>
          <a:xfrm>
            <a:off x="6253241" y="5178062"/>
            <a:ext cx="1088518" cy="157869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Уроки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стано-вятся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насыщен-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ными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трелка: вправо 25">
            <a:extLst>
              <a:ext uri="{FF2B5EF4-FFF2-40B4-BE49-F238E27FC236}">
                <a16:creationId xmlns:a16="http://schemas.microsoft.com/office/drawing/2014/main" xmlns="" id="{BA69F0BB-2AFA-44B1-872E-647554EA1753}"/>
              </a:ext>
            </a:extLst>
          </p:cNvPr>
          <p:cNvSpPr/>
          <p:nvPr/>
        </p:nvSpPr>
        <p:spPr>
          <a:xfrm>
            <a:off x="5873706" y="5906148"/>
            <a:ext cx="398544" cy="15947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Стрелка: вправо 26">
            <a:extLst>
              <a:ext uri="{FF2B5EF4-FFF2-40B4-BE49-F238E27FC236}">
                <a16:creationId xmlns:a16="http://schemas.microsoft.com/office/drawing/2014/main" xmlns="" id="{BAC93CBA-FBE8-4A30-813C-2337F8EED5ED}"/>
              </a:ext>
            </a:extLst>
          </p:cNvPr>
          <p:cNvSpPr/>
          <p:nvPr/>
        </p:nvSpPr>
        <p:spPr>
          <a:xfrm>
            <a:off x="7331387" y="5887675"/>
            <a:ext cx="398544" cy="15947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xmlns="" id="{478A6B50-E1C5-4610-B734-5BC94DA96B32}"/>
              </a:ext>
            </a:extLst>
          </p:cNvPr>
          <p:cNvSpPr/>
          <p:nvPr/>
        </p:nvSpPr>
        <p:spPr>
          <a:xfrm>
            <a:off x="7725859" y="5178062"/>
            <a:ext cx="1082218" cy="157869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Повыша-ются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эффекты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образо-вания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1683" y="183266"/>
            <a:ext cx="8856984" cy="57606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Установка индикаторов в соответствии с логикой (пример 1)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1" lang="ru-RU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Типовой пример проекта по внедрению ПК в школы</a:t>
            </a:r>
            <a:r>
              <a:rPr kumimoji="1" lang="en-US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kumimoji="1" lang="en-US" altLang="ja-JP" sz="22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Размещение ПК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・・・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школьников на ПК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　　　　　↓</a:t>
            </a:r>
          </a:p>
          <a:p>
            <a:pPr marL="0" indent="0">
              <a:buNone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ПК на уроке и т.д.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・・・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степень использования ПК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　　　　　↓</a:t>
            </a:r>
          </a:p>
          <a:p>
            <a:pPr marL="0" indent="0">
              <a:buNone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Насыщенность урока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・・・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оценка со стороны школьников, самооценка учителя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　　　　　↓</a:t>
            </a:r>
          </a:p>
          <a:p>
            <a:pPr marL="0" indent="0">
              <a:buNone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Повышение эффекта образования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・・・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тестирование для школьников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CE24F3-D875-4A7D-A137-9EAA5F24358D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3953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3387" y="159259"/>
            <a:ext cx="8397875" cy="512153"/>
          </a:xfrm>
          <a:ln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Установка индикаторов в соответствии с логикой (пример 2)</a:t>
            </a:r>
            <a:endParaRPr lang="ja-JP" altLang="en-US" sz="2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87717" y="6405307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2AA0F0-C062-4CFC-AC6A-B82A31B6C9F7}" type="slidenum"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89" y="2077530"/>
            <a:ext cx="8763000" cy="48244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グループ化 2"/>
          <p:cNvGrpSpPr/>
          <p:nvPr/>
        </p:nvGrpSpPr>
        <p:grpSpPr>
          <a:xfrm>
            <a:off x="538538" y="1567645"/>
            <a:ext cx="8064893" cy="792164"/>
            <a:chOff x="611563" y="1310693"/>
            <a:chExt cx="8064893" cy="792164"/>
          </a:xfrm>
        </p:grpSpPr>
        <p:sp>
          <p:nvSpPr>
            <p:cNvPr id="6" name="右中かっこ 5"/>
            <p:cNvSpPr/>
            <p:nvPr/>
          </p:nvSpPr>
          <p:spPr>
            <a:xfrm rot="16200000">
              <a:off x="611562" y="1310694"/>
              <a:ext cx="792163" cy="792162"/>
            </a:xfrm>
            <a:prstGeom prst="rightBrace">
              <a:avLst>
                <a:gd name="adj1" fmla="val 27375"/>
                <a:gd name="adj2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" name="右中かっこ 6"/>
            <p:cNvSpPr/>
            <p:nvPr/>
          </p:nvSpPr>
          <p:spPr>
            <a:xfrm rot="16200000">
              <a:off x="2036060" y="1310694"/>
              <a:ext cx="792163" cy="792162"/>
            </a:xfrm>
            <a:prstGeom prst="rightBrace">
              <a:avLst>
                <a:gd name="adj1" fmla="val 27375"/>
                <a:gd name="adj2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" name="右中かっこ 7"/>
            <p:cNvSpPr/>
            <p:nvPr/>
          </p:nvSpPr>
          <p:spPr>
            <a:xfrm rot="16200000">
              <a:off x="3419873" y="1310694"/>
              <a:ext cx="792163" cy="792162"/>
            </a:xfrm>
            <a:prstGeom prst="rightBrace">
              <a:avLst>
                <a:gd name="adj1" fmla="val 27375"/>
                <a:gd name="adj2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" name="右中かっこ 8"/>
            <p:cNvSpPr/>
            <p:nvPr/>
          </p:nvSpPr>
          <p:spPr>
            <a:xfrm rot="16200000">
              <a:off x="4860094" y="1238463"/>
              <a:ext cx="792163" cy="936625"/>
            </a:xfrm>
            <a:prstGeom prst="rightBrace">
              <a:avLst>
                <a:gd name="adj1" fmla="val 14566"/>
                <a:gd name="adj2" fmla="val 5597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" name="右中かっこ 9"/>
            <p:cNvSpPr/>
            <p:nvPr/>
          </p:nvSpPr>
          <p:spPr>
            <a:xfrm rot="16200000">
              <a:off x="7272425" y="369207"/>
              <a:ext cx="431800" cy="2376262"/>
            </a:xfrm>
            <a:prstGeom prst="rightBrace">
              <a:avLst>
                <a:gd name="adj1" fmla="val 39988"/>
                <a:gd name="adj2" fmla="val 5200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7E3B3E70-3825-454D-A9A4-5A56F58BC0E9}"/>
              </a:ext>
            </a:extLst>
          </p:cNvPr>
          <p:cNvSpPr txBox="1"/>
          <p:nvPr/>
        </p:nvSpPr>
        <p:spPr>
          <a:xfrm>
            <a:off x="250825" y="703162"/>
            <a:ext cx="7552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Типовой пример проекта по поддержке в воспитании детей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kumimoji="1" lang="ja-JP" alt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4CECC67-101E-4A0F-821F-4E4F877805C8}"/>
              </a:ext>
            </a:extLst>
          </p:cNvPr>
          <p:cNvSpPr txBox="1"/>
          <p:nvPr/>
        </p:nvSpPr>
        <p:spPr>
          <a:xfrm>
            <a:off x="302970" y="1262748"/>
            <a:ext cx="126329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4051BFD-1F17-41D5-9DE6-77E338F1C31C}"/>
              </a:ext>
            </a:extLst>
          </p:cNvPr>
          <p:cNvSpPr txBox="1"/>
          <p:nvPr/>
        </p:nvSpPr>
        <p:spPr>
          <a:xfrm>
            <a:off x="1950050" y="1262748"/>
            <a:ext cx="69814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Выход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CE805A4-FE29-4926-98FE-1E630165D777}"/>
              </a:ext>
            </a:extLst>
          </p:cNvPr>
          <p:cNvSpPr txBox="1"/>
          <p:nvPr/>
        </p:nvSpPr>
        <p:spPr>
          <a:xfrm>
            <a:off x="3018911" y="1189751"/>
            <a:ext cx="140801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Непосредствен-</a:t>
            </a:r>
          </a:p>
          <a:p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Ный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результат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718992D-A666-4FC3-B71E-9B8D45B1697F}"/>
              </a:ext>
            </a:extLst>
          </p:cNvPr>
          <p:cNvSpPr txBox="1"/>
          <p:nvPr/>
        </p:nvSpPr>
        <p:spPr>
          <a:xfrm>
            <a:off x="4632324" y="1187845"/>
            <a:ext cx="129695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Промежуточ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ный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результат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C1BE217-9882-4A36-94B6-ED2084D5FC16}"/>
              </a:ext>
            </a:extLst>
          </p:cNvPr>
          <p:cNvSpPr txBox="1"/>
          <p:nvPr/>
        </p:nvSpPr>
        <p:spPr>
          <a:xfrm>
            <a:off x="6782868" y="1187845"/>
            <a:ext cx="141372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Окончательный</a:t>
            </a:r>
          </a:p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FC7B66C-3E77-4489-B425-C5D56962ACBD}"/>
              </a:ext>
            </a:extLst>
          </p:cNvPr>
          <p:cNvSpPr txBox="1"/>
          <p:nvPr/>
        </p:nvSpPr>
        <p:spPr>
          <a:xfrm>
            <a:off x="390562" y="2514746"/>
            <a:ext cx="1008000" cy="93600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Поощрение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получния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отпуска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для ухода 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за ребенком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E569979-E1E5-4419-B0EB-65D246ECEB33}"/>
              </a:ext>
            </a:extLst>
          </p:cNvPr>
          <p:cNvSpPr txBox="1"/>
          <p:nvPr/>
        </p:nvSpPr>
        <p:spPr>
          <a:xfrm>
            <a:off x="1759119" y="2405633"/>
            <a:ext cx="1044000" cy="108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Работа с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обществен-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ностью</a:t>
            </a:r>
            <a:endParaRPr kumimoji="1" lang="ru-RU" altLang="ja-JP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и руковод-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ство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40A3CCE-A709-4F46-B9F7-8C7096250478}"/>
              </a:ext>
            </a:extLst>
          </p:cNvPr>
          <p:cNvSpPr txBox="1"/>
          <p:nvPr/>
        </p:nvSpPr>
        <p:spPr>
          <a:xfrm>
            <a:off x="3205342" y="2412691"/>
            <a:ext cx="1154483" cy="1044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Увеличивается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случаев полу-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чения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 отпуска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для ухода за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ребенком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2DF6EB4-F922-4842-9C3F-E408A0381520}"/>
              </a:ext>
            </a:extLst>
          </p:cNvPr>
          <p:cNvSpPr txBox="1"/>
          <p:nvPr/>
        </p:nvSpPr>
        <p:spPr>
          <a:xfrm>
            <a:off x="4675076" y="2495633"/>
            <a:ext cx="1005403" cy="97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Совмещение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работы с 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уходом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за ребенком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90EFC65-0976-47A0-BB03-EC9AF074393D}"/>
              </a:ext>
            </a:extLst>
          </p:cNvPr>
          <p:cNvSpPr txBox="1"/>
          <p:nvPr/>
        </p:nvSpPr>
        <p:spPr>
          <a:xfrm>
            <a:off x="6155159" y="2151680"/>
            <a:ext cx="1088760" cy="864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рабочей силы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33303A7-3BB6-4BCF-B5C8-5E000A01E710}"/>
              </a:ext>
            </a:extLst>
          </p:cNvPr>
          <p:cNvSpPr txBox="1"/>
          <p:nvPr/>
        </p:nvSpPr>
        <p:spPr>
          <a:xfrm>
            <a:off x="7549945" y="2151680"/>
            <a:ext cx="1056700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Поддержание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экономичес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кой деятель-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ности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FC5BDA5-0F9F-40EE-91EE-059398215720}"/>
              </a:ext>
            </a:extLst>
          </p:cNvPr>
          <p:cNvSpPr txBox="1"/>
          <p:nvPr/>
        </p:nvSpPr>
        <p:spPr>
          <a:xfrm>
            <a:off x="1752499" y="3511480"/>
            <a:ext cx="1013418" cy="415498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случаев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E178DDAD-B025-4105-90A1-FC34F77D1973}"/>
              </a:ext>
            </a:extLst>
          </p:cNvPr>
          <p:cNvSpPr txBox="1"/>
          <p:nvPr/>
        </p:nvSpPr>
        <p:spPr>
          <a:xfrm>
            <a:off x="3269910" y="3512871"/>
            <a:ext cx="906017" cy="415498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уровень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получения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C435FA0-C2BE-4F65-82F6-C83D1713EFF7}"/>
              </a:ext>
            </a:extLst>
          </p:cNvPr>
          <p:cNvSpPr txBox="1"/>
          <p:nvPr/>
        </p:nvSpPr>
        <p:spPr>
          <a:xfrm>
            <a:off x="4572000" y="3520468"/>
            <a:ext cx="1296000" cy="415498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Коэффициент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Текучести кадров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6789E579-A8B2-49C9-A572-9C6A91014D19}"/>
              </a:ext>
            </a:extLst>
          </p:cNvPr>
          <p:cNvSpPr txBox="1"/>
          <p:nvPr/>
        </p:nvSpPr>
        <p:spPr>
          <a:xfrm>
            <a:off x="5952220" y="3020135"/>
            <a:ext cx="1555234" cy="324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Доля</a:t>
            </a:r>
            <a:r>
              <a:rPr kumimoji="1" lang="en-US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рабочей силы/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Уровень занятости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D35B42D-AF1C-4AFA-A809-07D4A1165578}"/>
              </a:ext>
            </a:extLst>
          </p:cNvPr>
          <p:cNvSpPr txBox="1"/>
          <p:nvPr/>
        </p:nvSpPr>
        <p:spPr>
          <a:xfrm>
            <a:off x="7664295" y="3074135"/>
            <a:ext cx="828000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ВВП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9D10D49B-868D-45BA-8AC5-104FC25A01A5}"/>
              </a:ext>
            </a:extLst>
          </p:cNvPr>
          <p:cNvSpPr txBox="1"/>
          <p:nvPr/>
        </p:nvSpPr>
        <p:spPr>
          <a:xfrm>
            <a:off x="411142" y="4231874"/>
            <a:ext cx="94449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Увеличение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количества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детских 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яслей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70037CA-12B1-45EC-9DE6-5121B941A9DC}"/>
              </a:ext>
            </a:extLst>
          </p:cNvPr>
          <p:cNvSpPr txBox="1"/>
          <p:nvPr/>
        </p:nvSpPr>
        <p:spPr>
          <a:xfrm>
            <a:off x="1847408" y="4231874"/>
            <a:ext cx="900000" cy="540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Увеличение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контингента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4" name="TextBox 11263">
            <a:extLst>
              <a:ext uri="{FF2B5EF4-FFF2-40B4-BE49-F238E27FC236}">
                <a16:creationId xmlns:a16="http://schemas.microsoft.com/office/drawing/2014/main" xmlns="" id="{403E2F99-8E66-48F3-82DA-8A369A10160E}"/>
              </a:ext>
            </a:extLst>
          </p:cNvPr>
          <p:cNvSpPr txBox="1"/>
          <p:nvPr/>
        </p:nvSpPr>
        <p:spPr>
          <a:xfrm>
            <a:off x="3249596" y="4044987"/>
            <a:ext cx="1008000" cy="1008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Возмож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ность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исполь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зования</a:t>
            </a:r>
            <a:endParaRPr kumimoji="1" lang="ru-RU" altLang="ja-JP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при желании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5" name="TextBox 11264">
            <a:extLst>
              <a:ext uri="{FF2B5EF4-FFF2-40B4-BE49-F238E27FC236}">
                <a16:creationId xmlns:a16="http://schemas.microsoft.com/office/drawing/2014/main" xmlns="" id="{211EE3CF-C5A9-42CF-8E11-99FF2D3B159C}"/>
              </a:ext>
            </a:extLst>
          </p:cNvPr>
          <p:cNvSpPr txBox="1"/>
          <p:nvPr/>
        </p:nvSpPr>
        <p:spPr>
          <a:xfrm>
            <a:off x="4727908" y="4202106"/>
            <a:ext cx="90000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Снижение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нагрузки при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уходе за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ребенком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6" name="TextBox 11265">
            <a:extLst>
              <a:ext uri="{FF2B5EF4-FFF2-40B4-BE49-F238E27FC236}">
                <a16:creationId xmlns:a16="http://schemas.microsoft.com/office/drawing/2014/main" xmlns="" id="{30320E0A-CE35-40DB-B925-DAD4FC480021}"/>
              </a:ext>
            </a:extLst>
          </p:cNvPr>
          <p:cNvSpPr txBox="1"/>
          <p:nvPr/>
        </p:nvSpPr>
        <p:spPr>
          <a:xfrm>
            <a:off x="6264073" y="3464318"/>
            <a:ext cx="90000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Восстанов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ление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репро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дуктивности</a:t>
            </a:r>
            <a:endParaRPr kumimoji="1" lang="ru-RU" altLang="ja-JP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супругов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TextBox 11266">
            <a:extLst>
              <a:ext uri="{FF2B5EF4-FFF2-40B4-BE49-F238E27FC236}">
                <a16:creationId xmlns:a16="http://schemas.microsoft.com/office/drawing/2014/main" xmlns="" id="{9E8B968A-14D2-4935-B47E-709248EFCF53}"/>
              </a:ext>
            </a:extLst>
          </p:cNvPr>
          <p:cNvSpPr txBox="1"/>
          <p:nvPr/>
        </p:nvSpPr>
        <p:spPr>
          <a:xfrm>
            <a:off x="7534508" y="3478165"/>
            <a:ext cx="900000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Сдерживание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сокращения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рождаемости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TextBox 11268">
            <a:extLst>
              <a:ext uri="{FF2B5EF4-FFF2-40B4-BE49-F238E27FC236}">
                <a16:creationId xmlns:a16="http://schemas.microsoft.com/office/drawing/2014/main" xmlns="" id="{C4513395-2A3A-4651-A238-16044C859AFC}"/>
              </a:ext>
            </a:extLst>
          </p:cNvPr>
          <p:cNvSpPr txBox="1"/>
          <p:nvPr/>
        </p:nvSpPr>
        <p:spPr>
          <a:xfrm>
            <a:off x="3699459" y="5777294"/>
            <a:ext cx="183600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Другие меры по поддержке</a:t>
            </a:r>
          </a:p>
          <a:p>
            <a:pPr algn="ctr"/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в воспитании детей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0" name="TextBox 11269">
            <a:extLst>
              <a:ext uri="{FF2B5EF4-FFF2-40B4-BE49-F238E27FC236}">
                <a16:creationId xmlns:a16="http://schemas.microsoft.com/office/drawing/2014/main" xmlns="" id="{56A58F1D-3D32-48FE-8383-4E5C91EF2CE9}"/>
              </a:ext>
            </a:extLst>
          </p:cNvPr>
          <p:cNvSpPr txBox="1"/>
          <p:nvPr/>
        </p:nvSpPr>
        <p:spPr>
          <a:xfrm>
            <a:off x="5777278" y="5619193"/>
            <a:ext cx="1620000" cy="360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Доля лиц, ощущающих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удобство жизни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1" name="Прямоугольник: скругленные углы 11270">
            <a:extLst>
              <a:ext uri="{FF2B5EF4-FFF2-40B4-BE49-F238E27FC236}">
                <a16:creationId xmlns:a16="http://schemas.microsoft.com/office/drawing/2014/main" xmlns="" id="{0761D584-2A8F-44DD-B7B3-BA08B846910E}"/>
              </a:ext>
            </a:extLst>
          </p:cNvPr>
          <p:cNvSpPr/>
          <p:nvPr/>
        </p:nvSpPr>
        <p:spPr>
          <a:xfrm>
            <a:off x="5752719" y="6119985"/>
            <a:ext cx="2160000" cy="61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Меры против поздних браков</a:t>
            </a:r>
          </a:p>
          <a:p>
            <a:pPr algn="ctr"/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и невступления в брак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2" name="TextBox 11271">
            <a:extLst>
              <a:ext uri="{FF2B5EF4-FFF2-40B4-BE49-F238E27FC236}">
                <a16:creationId xmlns:a16="http://schemas.microsoft.com/office/drawing/2014/main" xmlns="" id="{4817151E-D13E-4E1B-9938-C44E4FFDB521}"/>
              </a:ext>
            </a:extLst>
          </p:cNvPr>
          <p:cNvSpPr txBox="1"/>
          <p:nvPr/>
        </p:nvSpPr>
        <p:spPr>
          <a:xfrm>
            <a:off x="1775235" y="5087853"/>
            <a:ext cx="939681" cy="253916"/>
          </a:xfrm>
          <a:prstGeom prst="rect">
            <a:avLst/>
          </a:prstGeom>
          <a:solidFill>
            <a:schemeClr val="lt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Контингент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3" name="TextBox 11272">
            <a:extLst>
              <a:ext uri="{FF2B5EF4-FFF2-40B4-BE49-F238E27FC236}">
                <a16:creationId xmlns:a16="http://schemas.microsoft.com/office/drawing/2014/main" xmlns="" id="{79C537DE-BCD9-4199-BBA6-2404B3F0FFA5}"/>
              </a:ext>
            </a:extLst>
          </p:cNvPr>
          <p:cNvSpPr txBox="1"/>
          <p:nvPr/>
        </p:nvSpPr>
        <p:spPr>
          <a:xfrm>
            <a:off x="3018911" y="5104341"/>
            <a:ext cx="1471878" cy="577081"/>
          </a:xfrm>
          <a:prstGeom prst="rect">
            <a:avLst/>
          </a:prstGeom>
          <a:solidFill>
            <a:schemeClr val="lt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Количество детей, 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ожидающих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вступления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4" name="TextBox 11273">
            <a:extLst>
              <a:ext uri="{FF2B5EF4-FFF2-40B4-BE49-F238E27FC236}">
                <a16:creationId xmlns:a16="http://schemas.microsoft.com/office/drawing/2014/main" xmlns="" id="{B95620CE-50BB-4879-A26D-37D097660C30}"/>
              </a:ext>
            </a:extLst>
          </p:cNvPr>
          <p:cNvSpPr txBox="1"/>
          <p:nvPr/>
        </p:nvSpPr>
        <p:spPr>
          <a:xfrm>
            <a:off x="4733584" y="5060965"/>
            <a:ext cx="888385" cy="577081"/>
          </a:xfrm>
          <a:prstGeom prst="rect">
            <a:avLst/>
          </a:prstGeom>
          <a:solidFill>
            <a:schemeClr val="lt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Уровень 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ощущения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нагрузки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5" name="TextBox 11274">
            <a:extLst>
              <a:ext uri="{FF2B5EF4-FFF2-40B4-BE49-F238E27FC236}">
                <a16:creationId xmlns:a16="http://schemas.microsoft.com/office/drawing/2014/main" xmlns="" id="{19E76523-66D4-4CA9-AA0E-A09AD511BB6B}"/>
              </a:ext>
            </a:extLst>
          </p:cNvPr>
          <p:cNvSpPr txBox="1"/>
          <p:nvPr/>
        </p:nvSpPr>
        <p:spPr>
          <a:xfrm>
            <a:off x="7479364" y="4299358"/>
            <a:ext cx="1090363" cy="415498"/>
          </a:xfrm>
          <a:prstGeom prst="rect">
            <a:avLst/>
          </a:prstGeom>
          <a:solidFill>
            <a:schemeClr val="lt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Сумм.коэфф</a:t>
            </a:r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рождаемости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E037D3B-F899-404E-B37B-3C5888DFBCAA}"/>
              </a:ext>
            </a:extLst>
          </p:cNvPr>
          <p:cNvSpPr txBox="1"/>
          <p:nvPr/>
        </p:nvSpPr>
        <p:spPr>
          <a:xfrm>
            <a:off x="5785508" y="4292036"/>
            <a:ext cx="1721946" cy="415498"/>
          </a:xfrm>
          <a:prstGeom prst="rect">
            <a:avLst/>
          </a:prstGeom>
          <a:solidFill>
            <a:schemeClr val="lt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Сумм.коэфф.рождаем</a:t>
            </a:r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kumimoji="1" lang="ru-RU" altLang="ja-JP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замуж.женщин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6" name="TextBox 11275">
            <a:extLst>
              <a:ext uri="{FF2B5EF4-FFF2-40B4-BE49-F238E27FC236}">
                <a16:creationId xmlns:a16="http://schemas.microsoft.com/office/drawing/2014/main" xmlns="" id="{6FFA4E3C-13D8-45A1-B434-72922CFBEA06}"/>
              </a:ext>
            </a:extLst>
          </p:cNvPr>
          <p:cNvSpPr txBox="1"/>
          <p:nvPr/>
        </p:nvSpPr>
        <p:spPr>
          <a:xfrm>
            <a:off x="6279498" y="4792801"/>
            <a:ext cx="86914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Удобство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жизни у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молодых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поколений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7" name="TextBox 11276">
            <a:extLst>
              <a:ext uri="{FF2B5EF4-FFF2-40B4-BE49-F238E27FC236}">
                <a16:creationId xmlns:a16="http://schemas.microsoft.com/office/drawing/2014/main" xmlns="" id="{728674B4-FCD2-4613-821D-3BE7382308E4}"/>
              </a:ext>
            </a:extLst>
          </p:cNvPr>
          <p:cNvSpPr txBox="1"/>
          <p:nvPr/>
        </p:nvSpPr>
        <p:spPr>
          <a:xfrm>
            <a:off x="7489727" y="4701267"/>
            <a:ext cx="1080000" cy="936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Сдерживание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оттока и </a:t>
            </a:r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сти</a:t>
            </a:r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мулирование</a:t>
            </a:r>
            <a:endParaRPr kumimoji="1" lang="ru-RU" altLang="ja-JP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притока</a:t>
            </a:r>
          </a:p>
          <a:p>
            <a:r>
              <a:rPr kumimoji="1" lang="ru-RU" altLang="ja-JP" sz="1000" b="1" dirty="0">
                <a:latin typeface="Arial" panose="020B0604020202020204" pitchFamily="34" charset="0"/>
                <a:cs typeface="Arial" panose="020B0604020202020204" pitchFamily="34" charset="0"/>
              </a:rPr>
              <a:t>населения </a:t>
            </a:r>
            <a:endParaRPr kumimoji="1" lang="ja-JP" alt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8" name="TextBox 11277">
            <a:extLst>
              <a:ext uri="{FF2B5EF4-FFF2-40B4-BE49-F238E27FC236}">
                <a16:creationId xmlns:a16="http://schemas.microsoft.com/office/drawing/2014/main" xmlns="" id="{3FF83019-300A-4896-A5C9-2DB6281BE518}"/>
              </a:ext>
            </a:extLst>
          </p:cNvPr>
          <p:cNvSpPr txBox="1"/>
          <p:nvPr/>
        </p:nvSpPr>
        <p:spPr>
          <a:xfrm>
            <a:off x="7335729" y="5654240"/>
            <a:ext cx="1440000" cy="504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Рост и уменьшен.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численности нас.</a:t>
            </a:r>
          </a:p>
          <a:p>
            <a:pPr algn="ctr"/>
            <a:r>
              <a:rPr kumimoji="1" lang="ru-RU" altLang="ja-JP" sz="1050" b="1" dirty="0">
                <a:latin typeface="Arial" panose="020B0604020202020204" pitchFamily="34" charset="0"/>
                <a:cs typeface="Arial" panose="020B0604020202020204" pitchFamily="34" charset="0"/>
              </a:rPr>
              <a:t>в обществе</a:t>
            </a:r>
            <a:endParaRPr kumimoji="1" lang="ja-JP" alt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32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E3BC385-C087-409C-9425-D93916160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8765"/>
            <a:ext cx="8229600" cy="59531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Уместность индикаторов оценки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2CF9DA4-7D30-48C4-8AFC-CB94AD40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59"/>
            <a:ext cx="8229600" cy="5314601"/>
          </a:xfrm>
        </p:spPr>
        <p:txBody>
          <a:bodyPr>
            <a:normAutofit/>
          </a:bodyPr>
          <a:lstStyle/>
          <a:p>
            <a:pPr marL="357188" indent="-357188">
              <a:buFontTx/>
              <a:buNone/>
              <a:defRPr/>
            </a:pPr>
            <a:r>
              <a:rPr lang="ja-JP" altLang="en-US" sz="2200" dirty="0"/>
              <a:t>○</a:t>
            </a:r>
            <a:r>
              <a:rPr lang="ru-RU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Что такое желаемые главные индикаторы?</a:t>
            </a:r>
            <a:endParaRPr lang="en-US" altLang="ja-JP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en-US" altLang="ja-JP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AutoNum type="arabicPeriod"/>
              <a:defRPr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Индикаторы должны быть близки к окончательному результату. Должны быть включены такие индикаторы.</a:t>
            </a:r>
          </a:p>
          <a:p>
            <a:pPr marL="457200" indent="-457200">
              <a:buAutoNum type="arabicPeriod"/>
              <a:defRPr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Необходимы такие индикаторы, которые позволяют по необходимости познакомиться с ходом выхода, непосредственного результата и промежуточного результата.</a:t>
            </a:r>
          </a:p>
          <a:p>
            <a:pPr marL="457200" indent="-457200">
              <a:buAutoNum type="arabicPeriod"/>
              <a:defRPr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Необходимы такие индикаторы, которые позволяют познакомиться с собственными эффектами данной политики, то есть, такие индикаторы, которые мало поддается влиянию внешних факторов.</a:t>
            </a:r>
          </a:p>
          <a:p>
            <a:pPr marL="457200" indent="-457200">
              <a:buAutoNum type="arabicPeriod"/>
              <a:defRPr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Необходимы такие индикаторы, которые охватывают важные процессы, ведущие к окончательному результату.</a:t>
            </a:r>
          </a:p>
          <a:p>
            <a:pPr marL="273050" indent="-273050">
              <a:buNone/>
              <a:defRPr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D6B3599D-06FE-449A-971D-0E152439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4248" y="635635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D57870-F3BD-456A-A81B-562A40D33F84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219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9080"/>
            <a:ext cx="8229600" cy="6345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Еще другая уместность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03960"/>
            <a:ext cx="8229600" cy="5517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〇</a:t>
            </a:r>
            <a:r>
              <a:rPr kumimoji="1" lang="ru-RU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 Два вида уместности относительно индикаторов оценки</a:t>
            </a:r>
            <a:endParaRPr kumimoji="1" lang="en-US" altLang="ja-JP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kumimoji="1" lang="en-US" altLang="ja-JP" sz="2800" dirty="0"/>
          </a:p>
          <a:p>
            <a:pPr marL="441325" indent="-441325">
              <a:lnSpc>
                <a:spcPct val="110000"/>
              </a:lnSpc>
              <a:buNone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(1) Уместность, касающаяся логики – выбор блоков логической модели</a:t>
            </a: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  <a:buNone/>
            </a:pP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>
              <a:lnSpc>
                <a:spcPct val="110000"/>
              </a:lnSpc>
              <a:buNone/>
            </a:pPr>
            <a:r>
              <a:rPr kumimoji="1"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（２）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Уместность, касающаяся определения индикаторов – определение индикаторов оценки, отражающих состояние блоков</a:t>
            </a: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>
              <a:buNone/>
            </a:pP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Пример проекта по внедрению ПК в школы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>
              <a:lnSpc>
                <a:spcPct val="50000"/>
              </a:lnSpc>
              <a:buNone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/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Было принято решение, что в качестве метода расчета индикатора оценки «степень использования ПК» используется «Отношение количества уроков, на которых использовался ПК, к общему количеству уроков». Достаточна ли чувствительность у этого?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3928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04789A-1847-40E6-B046-9A4FD7F82F4E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8505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61222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Надежность измерения индикатора оценки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/>
          </a:bodyPr>
          <a:lstStyle/>
          <a:p>
            <a:pPr marL="92075" indent="-92075">
              <a:buNone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Надежность – это точка зрения, согласно которой насколько беспристрастно и всеохватно можно собрать данные в достаточном количестве. Это означает, что от одного явления в любое время любой человек может получить один и тот же результат.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Пример проекта по внедрению ПК в школы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075" indent="-92075">
              <a:buNone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Для измерения 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«отношения количества уроков, на которых использовался ПК, к общему количеству уроков» сложно собирать данные во всех начальных и средних школах города в течение года, поэтому пришли к выводу записывать данные в школе, 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директор которой готов сотрудничать с городской администрации в этом исследовании 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течение одного месяца, когда нагрузка небольшая. 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Есть ли надежность у данных, собранных в этой школе?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3928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04789A-1847-40E6-B046-9A4FD7F82F4E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192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B69CE68-A67E-4E54-B15E-6BB8055DB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207"/>
            <a:ext cx="7886700" cy="6864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Способ использования индикаторов оценки</a:t>
            </a:r>
            <a:endParaRPr kumimoji="1" lang="ja-JP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5E8F203-11C7-44EA-9C13-CEE48EF27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0"/>
            <a:ext cx="8027670" cy="5243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200" dirty="0"/>
              <a:t>○</a:t>
            </a:r>
            <a:r>
              <a:rPr kumimoji="1" lang="ru-RU" altLang="ja-JP" sz="2200" dirty="0"/>
              <a:t> </a:t>
            </a:r>
            <a:r>
              <a:rPr kumimoji="1" lang="ru-RU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Сравнение в двух направлениях, которые требуются для измерения результатов работы</a:t>
            </a:r>
            <a:endParaRPr kumimoji="1" lang="en-US" altLang="ja-JP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А. Сравнение фактической и целевой цифрами по индикаторам оценки</a:t>
            </a:r>
          </a:p>
          <a:p>
            <a:pPr marL="0" indent="0">
              <a:buNone/>
            </a:pP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Б. Сравнение между индикаторами и программами по уровню достижения цели – это сравнение в качестве. Обобщение и суммирование данных в целом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kumimoji="1" lang="ja-JP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○ </a:t>
            </a:r>
            <a:r>
              <a:rPr kumimoji="1" lang="ru-RU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4 вопроса, в которых требуется выбор:</a:t>
            </a:r>
            <a:endParaRPr kumimoji="1" lang="ja-JP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Both"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Отношение между измерением цифры индикатора и временем</a:t>
            </a:r>
          </a:p>
          <a:p>
            <a:pPr marL="457200" indent="-457200">
              <a:buAutoNum type="arabicParenBoth"/>
            </a:pP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Модели роста значения индикатора</a:t>
            </a:r>
          </a:p>
          <a:p>
            <a:pPr marL="457200" indent="-457200">
              <a:buAutoNum type="arabicParenBoth"/>
            </a:pP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Сложность достижения целевой цифры</a:t>
            </a:r>
          </a:p>
          <a:p>
            <a:pPr marL="457200" indent="-457200">
              <a:buAutoNum type="arabicParenBoth"/>
            </a:pP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Способ расчета для определения уровня достижения цели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B0CE9938-FCFF-41C2-A15D-2BF19EDAB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7990" y="6249668"/>
            <a:ext cx="2057400" cy="365125"/>
          </a:xfrm>
        </p:spPr>
        <p:txBody>
          <a:bodyPr/>
          <a:lstStyle/>
          <a:p>
            <a:fld id="{47F8A456-DB69-4567-B7AC-329731D91828}" type="slidenum">
              <a:rPr kumimoji="1" lang="ja-JP" altLang="en-US" sz="2000" smtClean="0"/>
              <a:t>18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63562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89953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altLang="ja-JP" sz="2700" dirty="0">
                <a:latin typeface="Arial" panose="020B0604020202020204" pitchFamily="34" charset="0"/>
                <a:cs typeface="Arial" panose="020B0604020202020204" pitchFamily="34" charset="0"/>
              </a:rPr>
              <a:t>(1) Отношение между измерением цифры </a:t>
            </a:r>
            <a:br>
              <a:rPr lang="ru-RU" altLang="ja-JP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ja-JP" sz="2700" dirty="0">
                <a:latin typeface="Arial" panose="020B0604020202020204" pitchFamily="34" charset="0"/>
                <a:cs typeface="Arial" panose="020B0604020202020204" pitchFamily="34" charset="0"/>
              </a:rPr>
              <a:t>индикатора и временем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Упражнение </a:t>
            </a:r>
            <a:r>
              <a:rPr lang="ja-JP" alt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Индикатор А растет, а индикатор Б падает. Можно ли сказать, что проект А идет более удачно, чем проект Б?</a:t>
            </a:r>
            <a:endParaRPr lang="en-US" altLang="ja-JP" sz="24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04789A-1847-40E6-B046-9A4FD7F82F4E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xmlns="" id="{DFE566AF-14DE-4FE5-A33E-94B3BB7C5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7211"/>
              </p:ext>
            </p:extLst>
          </p:nvPr>
        </p:nvGraphicFramePr>
        <p:xfrm>
          <a:off x="715398" y="3252355"/>
          <a:ext cx="7889050" cy="2653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8266">
                  <a:extLst>
                    <a:ext uri="{9D8B030D-6E8A-4147-A177-3AD203B41FA5}">
                      <a16:colId xmlns:a16="http://schemas.microsoft.com/office/drawing/2014/main" xmlns="" val="1509237729"/>
                    </a:ext>
                  </a:extLst>
                </a:gridCol>
                <a:gridCol w="1641763">
                  <a:extLst>
                    <a:ext uri="{9D8B030D-6E8A-4147-A177-3AD203B41FA5}">
                      <a16:colId xmlns:a16="http://schemas.microsoft.com/office/drawing/2014/main" xmlns="" val="3162295253"/>
                    </a:ext>
                  </a:extLst>
                </a:gridCol>
                <a:gridCol w="1549021">
                  <a:extLst>
                    <a:ext uri="{9D8B030D-6E8A-4147-A177-3AD203B41FA5}">
                      <a16:colId xmlns:a16="http://schemas.microsoft.com/office/drawing/2014/main" xmlns="" val="1208460065"/>
                    </a:ext>
                  </a:extLst>
                </a:gridCol>
              </a:tblGrid>
              <a:tr h="748985"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лет назад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этом году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180830"/>
                  </a:ext>
                </a:extLst>
              </a:tr>
              <a:tr h="1038251">
                <a:tc>
                  <a:txBody>
                    <a:bodyPr/>
                    <a:lstStyle/>
                    <a:p>
                      <a:r>
                        <a:rPr kumimoji="1" lang="ru-RU" altLang="ja-JP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А. Доля домов и зданий с повышенной сейсмостойкостью в общем количестве домов и зданий города (%)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32165138"/>
                  </a:ext>
                </a:extLst>
              </a:tr>
              <a:tr h="866342">
                <a:tc>
                  <a:txBody>
                    <a:bodyPr/>
                    <a:lstStyle/>
                    <a:p>
                      <a:r>
                        <a:rPr kumimoji="1" lang="ru-RU" altLang="ja-JP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Б. Уровень участия в учениях по действиям в ЧС (%)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58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93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E9F758C-E862-4AC2-BB5A-68C28027E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4505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ru-RU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лекции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C1BF0C6-B604-4C4F-91AC-5AF8C9A1A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83893"/>
            <a:ext cx="7886700" cy="369307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ru-RU" altLang="ja-JP" dirty="0">
                <a:latin typeface="Arial" panose="020B0604020202020204" pitchFamily="34" charset="0"/>
                <a:cs typeface="Arial" panose="020B0604020202020204" pitchFamily="34" charset="0"/>
              </a:rPr>
              <a:t>Что такое измерение результатов работы?</a:t>
            </a:r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altLang="ja-JP" dirty="0">
                <a:latin typeface="Arial" panose="020B0604020202020204" pitchFamily="34" charset="0"/>
                <a:cs typeface="Arial" panose="020B0604020202020204" pitchFamily="34" charset="0"/>
              </a:rPr>
              <a:t>Меры, предпринимаемые в центральном и местном правительстве Японии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kumimoji="1" lang="ru-RU" altLang="ja-JP" dirty="0">
                <a:latin typeface="Arial" panose="020B0604020202020204" pitchFamily="34" charset="0"/>
                <a:cs typeface="Arial" panose="020B0604020202020204" pitchFamily="34" charset="0"/>
              </a:rPr>
              <a:t>Способ </a:t>
            </a:r>
            <a:r>
              <a:rPr lang="ru-RU" altLang="ja-JP" dirty="0">
                <a:latin typeface="Arial" panose="020B0604020202020204" pitchFamily="34" charset="0"/>
                <a:cs typeface="Arial" panose="020B0604020202020204" pitchFamily="34" charset="0"/>
              </a:rPr>
              <a:t>установки</a:t>
            </a:r>
            <a:r>
              <a:rPr kumimoji="1" lang="ru-RU" altLang="ja-JP" dirty="0">
                <a:latin typeface="Arial" panose="020B0604020202020204" pitchFamily="34" charset="0"/>
                <a:cs typeface="Arial" panose="020B0604020202020204" pitchFamily="34" charset="0"/>
              </a:rPr>
              <a:t> индикаторов оценки</a:t>
            </a:r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altLang="ja-JP" dirty="0">
                <a:latin typeface="Arial" panose="020B0604020202020204" pitchFamily="34" charset="0"/>
                <a:cs typeface="Arial" panose="020B0604020202020204" pitchFamily="34" charset="0"/>
              </a:rPr>
              <a:t>Способ использования индикаторов оценки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0892DA63-6D69-4E6D-892D-FAF12D52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9146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880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Запас и поток «смешивать опасно»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1493520"/>
            <a:ext cx="7632848" cy="5089842"/>
          </a:xfrm>
        </p:spPr>
        <p:txBody>
          <a:bodyPr>
            <a:normAutofit lnSpcReduction="10000"/>
          </a:bodyPr>
          <a:lstStyle/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«Доля домов и зданий с повышенной сейсмостойкостью в общем количестве домов и зданий города» является с </a:t>
            </a:r>
            <a:r>
              <a:rPr lang="ru-RU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индикатором запаса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1" lang="en-US" altLang="ja-JP" sz="2000" dirty="0"/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«Уровень участия в учениях по действиям в ЧС» является </a:t>
            </a:r>
            <a:r>
              <a:rPr lang="ru-RU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индикатором потока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2000" dirty="0"/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Вообще говоря,</a:t>
            </a:r>
            <a:endParaRPr lang="ja-JP" altLang="en-US" sz="2000" dirty="0"/>
          </a:p>
          <a:p>
            <a:pPr marL="0" indent="0">
              <a:buNone/>
            </a:pPr>
            <a:r>
              <a:rPr lang="ja-JP" altLang="en-US" sz="2000" dirty="0"/>
              <a:t>　　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Поток – это количество, которое измеряется за определенный промежуток времени.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Запас – это накопленное количество в определенный момент.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2000" dirty="0"/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Для непосредственного сравнения этих двух показателей необходимо превратить индикатор запаса в индикатор потока, вычисляя разницу в индикаторе запаса (конец периода минус начало периода).</a:t>
            </a:r>
            <a:endParaRPr lang="ja-JP" altLang="en-US" sz="2000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3928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22D24A-F520-4F6B-8390-9369058AA2F9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0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ru-RU" altLang="ja-JP" sz="3100" dirty="0">
                <a:latin typeface="Arial" panose="020B0604020202020204" pitchFamily="34" charset="0"/>
                <a:cs typeface="Arial" panose="020B0604020202020204" pitchFamily="34" charset="0"/>
              </a:rPr>
              <a:t>(2) Модели роста значения индикатора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270760"/>
            <a:ext cx="8229600" cy="3855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Упражнение 2</a:t>
            </a:r>
            <a:r>
              <a:rPr lang="ja-JP" alt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В одном проекте в 2010 </a:t>
            </a:r>
            <a:r>
              <a:rPr lang="ru-RU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ф.г</a:t>
            </a: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. фактическое значение составило 100, и в конце того же финансового года было установлено целевое значение 500 к концу 2020 </a:t>
            </a:r>
            <a:r>
              <a:rPr lang="ru-RU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ф.г</a:t>
            </a: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. Если в 2015 </a:t>
            </a:r>
            <a:r>
              <a:rPr lang="ru-RU" altLang="ja-JP" sz="2400" dirty="0" err="1">
                <a:latin typeface="Arial" panose="020B0604020202020204" pitchFamily="34" charset="0"/>
                <a:cs typeface="Arial" panose="020B0604020202020204" pitchFamily="34" charset="0"/>
              </a:rPr>
              <a:t>ф.г</a:t>
            </a: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. фактическое значение составило 250, то можно ли считать, что проект идет успешно?</a:t>
            </a:r>
            <a:endParaRPr lang="ja-JP" altLang="en-US" sz="2400" dirty="0"/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04789A-1847-40E6-B046-9A4FD7F82F4E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998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5362" y="274638"/>
            <a:ext cx="8477118" cy="9750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В основном существует </a:t>
            </a:r>
            <a:b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2 модели роста значения индикатора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23" y="1412776"/>
            <a:ext cx="8105715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1288" cy="365125"/>
          </a:xfrm>
        </p:spPr>
        <p:txBody>
          <a:bodyPr/>
          <a:lstStyle/>
          <a:p>
            <a:fld id="{9B22D24A-F520-4F6B-8390-9369058AA2F9}" type="slidenum">
              <a:rPr kumimoji="1" lang="ja-JP" altLang="en-US" sz="2000" smtClean="0"/>
              <a:pPr/>
              <a:t>22</a:t>
            </a:fld>
            <a:endParaRPr kumimoji="1" lang="ja-JP" alt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3AB1357-1CD6-40B4-967E-7612323CD7D4}"/>
              </a:ext>
            </a:extLst>
          </p:cNvPr>
          <p:cNvSpPr txBox="1"/>
          <p:nvPr/>
        </p:nvSpPr>
        <p:spPr>
          <a:xfrm>
            <a:off x="7612578" y="3238232"/>
            <a:ext cx="135190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Арифметичес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кая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последова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тельность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B3A626B-3E90-428C-AF61-68DDBF7F1EEA}"/>
              </a:ext>
            </a:extLst>
          </p:cNvPr>
          <p:cNvSpPr txBox="1"/>
          <p:nvPr/>
        </p:nvSpPr>
        <p:spPr>
          <a:xfrm>
            <a:off x="7612579" y="4016874"/>
            <a:ext cx="135190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Геометричес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кая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последова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тельность</a:t>
            </a:r>
            <a:endParaRPr kumimoji="1" lang="ja-JP" alt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755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3388" y="298450"/>
            <a:ext cx="8314372" cy="59531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ru-RU" altLang="ja-JP" sz="2700" dirty="0"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kumimoji="1" lang="ru-RU" altLang="ja-JP" sz="2700" dirty="0">
                <a:latin typeface="Arial" panose="020B0604020202020204" pitchFamily="34" charset="0"/>
                <a:cs typeface="Arial" panose="020B0604020202020204" pitchFamily="34" charset="0"/>
              </a:rPr>
              <a:t>Сложность достижения целевой цифры</a:t>
            </a:r>
            <a:endParaRPr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6374" y="1249680"/>
            <a:ext cx="8739505" cy="560832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ja-JP" altLang="en-US" sz="2900" dirty="0">
                <a:latin typeface="Arial" panose="020B0604020202020204" pitchFamily="34" charset="0"/>
                <a:cs typeface="Arial" panose="020B0604020202020204" pitchFamily="34" charset="0"/>
              </a:rPr>
              <a:t>〇</a:t>
            </a:r>
            <a:r>
              <a:rPr lang="ru-RU" altLang="ja-JP" sz="2900" dirty="0">
                <a:latin typeface="Arial" panose="020B0604020202020204" pitchFamily="34" charset="0"/>
                <a:cs typeface="Arial" panose="020B0604020202020204" pitchFamily="34" charset="0"/>
              </a:rPr>
              <a:t>Сложность достижения целевой цифры: пример классификации</a:t>
            </a:r>
            <a:endParaRPr lang="en-US" altLang="ja-JP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  <a:defRPr/>
            </a:pPr>
            <a:endParaRPr lang="ja-JP" altLang="en-US" sz="2900" dirty="0"/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А. Идеальный уровень</a:t>
            </a:r>
            <a:r>
              <a:rPr lang="en-US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это уровень, которого весьма трудно достичь, но следует стремиться к его достижению.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Б. Амбициозный уровень – это уровень, для достижения которого требуется усовершенствование средства и повышение результативности.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В, Реалистичный уровень – это уровень, для достижения которого достаточно продолжение текущих мер.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Г. Минимальный уровень – требуется улучшение серьезного состояния и т.д.</a:t>
            </a:r>
            <a:endParaRPr lang="ja-JP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  <a:buFontTx/>
              <a:buNone/>
              <a:defRPr/>
            </a:pPr>
            <a:endParaRPr lang="ja-JP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ja-JP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2800" dirty="0"/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ja-JP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〇</a:t>
            </a:r>
            <a:r>
              <a:rPr lang="ru-RU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 Роль целевой цифры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ja-JP" altLang="en-US" sz="2800" dirty="0"/>
              <a:t>・　</a:t>
            </a: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Целевая цифра является обещанием или нет?</a:t>
            </a:r>
            <a:endParaRPr lang="ja-JP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ja-JP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・　</a:t>
            </a: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Для одной программы могут быть два уровня целевой цифры (например, Б и В).</a:t>
            </a:r>
            <a:endParaRPr lang="ja-JP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ja-JP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・　</a:t>
            </a:r>
            <a:r>
              <a:rPr lang="ru-RU" altLang="ja-JP" sz="2600" dirty="0">
                <a:latin typeface="Arial" panose="020B0604020202020204" pitchFamily="34" charset="0"/>
                <a:cs typeface="Arial" panose="020B0604020202020204" pitchFamily="34" charset="0"/>
              </a:rPr>
              <a:t>Для новой программы первоначально может быть пробная целевая цифра.</a:t>
            </a:r>
            <a:endParaRPr lang="ja-JP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4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4025" y="6372225"/>
            <a:ext cx="2133600" cy="365125"/>
          </a:xfrm>
          <a:noFill/>
        </p:spPr>
        <p:txBody>
          <a:bodyPr/>
          <a:lstStyle/>
          <a:p>
            <a:fld id="{0ABFE627-4124-41B1-9D65-9B51CF7162AA}" type="slidenum">
              <a:rPr lang="ja-JP" altLang="en-US" sz="2000"/>
              <a:pPr/>
              <a:t>23</a:t>
            </a:fld>
            <a:endParaRPr lang="ja-JP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849" y="211123"/>
            <a:ext cx="8640763" cy="92837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(4) Способ расчета для определения </a:t>
            </a:r>
            <a:b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уровня достижения цели</a:t>
            </a:r>
            <a:endParaRPr lang="ja-JP" altLang="en-US" sz="24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621064"/>
              </p:ext>
            </p:extLst>
          </p:nvPr>
        </p:nvGraphicFramePr>
        <p:xfrm>
          <a:off x="1319213" y="2391927"/>
          <a:ext cx="5976938" cy="180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4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8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00113"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Фактическая цифра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1" marB="4572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Целевая цифра</a:t>
                      </a:r>
                      <a:endParaRPr kumimoji="1" lang="ja-JP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1" marB="4572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８０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21" marB="4572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１００</a:t>
                      </a:r>
                    </a:p>
                  </a:txBody>
                  <a:tcPr marL="91444" marR="91444" marT="45721" marB="4572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/>
          <p:cNvSpPr>
            <a:spLocks noGrp="1" noChangeArrowheads="1"/>
          </p:cNvSpPr>
          <p:nvPr>
            <p:ph idx="1"/>
          </p:nvPr>
        </p:nvSpPr>
        <p:spPr>
          <a:xfrm>
            <a:off x="994424" y="4748269"/>
            <a:ext cx="7155151" cy="1728787"/>
          </a:xfrm>
        </p:spPr>
        <p:txBody>
          <a:bodyPr/>
          <a:lstStyle/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Уровень достижения цели (1)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80%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Уровень достижения цели (2)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60%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Уровень достижения цели (3)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100%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en-US" sz="2800" dirty="0"/>
          </a:p>
          <a:p>
            <a:endParaRPr lang="en-US" altLang="ja-JP" sz="2800" dirty="0"/>
          </a:p>
          <a:p>
            <a:endParaRPr lang="ja-JP" altLang="en-US" sz="2800" dirty="0"/>
          </a:p>
        </p:txBody>
      </p:sp>
      <p:sp>
        <p:nvSpPr>
          <p:cNvPr id="4711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90A0CF-982E-477E-9BBA-0E425A26E7E9}" type="slidenum"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141682"/>
              </p:ext>
            </p:extLst>
          </p:nvPr>
        </p:nvGraphicFramePr>
        <p:xfrm>
          <a:off x="1311277" y="2382378"/>
          <a:ext cx="5984874" cy="1944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49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49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72344"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Момент начала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31" marB="4573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Момент завершения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31" marB="4573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Целевая цифра</a:t>
                      </a:r>
                      <a:endParaRPr kumimoji="1" lang="ja-JP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31" marB="4573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2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５０</a:t>
                      </a:r>
                      <a:endParaRPr kumimoji="1" lang="en-US" altLang="ja-JP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31" marB="4573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８０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45731" marB="4573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１００</a:t>
                      </a:r>
                    </a:p>
                  </a:txBody>
                  <a:tcPr marL="68573" marR="68573" marT="45731" marB="4573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503011"/>
              </p:ext>
            </p:extLst>
          </p:nvPr>
        </p:nvGraphicFramePr>
        <p:xfrm>
          <a:off x="1311277" y="2393743"/>
          <a:ext cx="6096000" cy="2103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8229">
                <a:tc>
                  <a:txBody>
                    <a:bodyPr/>
                    <a:lstStyle/>
                    <a:p>
                      <a:pPr algn="ctr"/>
                      <a:endParaRPr kumimoji="1" lang="en-US" altLang="ja-JP" sz="3200" dirty="0"/>
                    </a:p>
                  </a:txBody>
                  <a:tcPr marL="68580" marR="68580" marT="45731" marB="4573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Момент начала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1-й год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2-й год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3-й год</a:t>
                      </a:r>
                      <a:endParaRPr kumimoji="1" lang="ja-JP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229"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Факт.</a:t>
                      </a:r>
                    </a:p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цифра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５０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７０</a:t>
                      </a:r>
                      <a:endParaRPr kumimoji="1" lang="en-US" altLang="ja-JP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９０</a:t>
                      </a:r>
                      <a:endParaRPr kumimoji="1" lang="en-US" altLang="ja-JP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８０</a:t>
                      </a:r>
                    </a:p>
                  </a:txBody>
                  <a:tcPr marL="68580" marR="68580" marT="45731" marB="45731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229">
                <a:tc>
                  <a:txBody>
                    <a:bodyPr/>
                    <a:lstStyle/>
                    <a:p>
                      <a:pPr algn="ctr"/>
                      <a:r>
                        <a:rPr kumimoji="1" lang="ru-RU" altLang="ja-JP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Целевая цифра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－</a:t>
                      </a:r>
                      <a:endParaRPr kumimoji="1" lang="en-US" altLang="ja-JP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６０</a:t>
                      </a:r>
                      <a:endParaRPr kumimoji="1" lang="en-US" altLang="ja-JP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８０</a:t>
                      </a:r>
                      <a:endParaRPr kumimoji="1" lang="en-US" altLang="ja-JP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45731" marB="45731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１００</a:t>
                      </a:r>
                    </a:p>
                  </a:txBody>
                  <a:tcPr marL="68580" marR="68580" marT="45731" marB="45731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798BCE3B-E0BF-43B6-9D1F-928EAEDD0F32}"/>
              </a:ext>
            </a:extLst>
          </p:cNvPr>
          <p:cNvSpPr txBox="1"/>
          <p:nvPr/>
        </p:nvSpPr>
        <p:spPr>
          <a:xfrm>
            <a:off x="323849" y="1189374"/>
            <a:ext cx="86407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Упражнение 3 </a:t>
            </a:r>
            <a:r>
              <a:rPr kumimoji="1"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Ниже показаны целевая цифра и фактическая цифра одного индикатора. Каким образом можно рассчитать уровень достижения цели?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1962"/>
            <a:ext cx="8084127" cy="5256357"/>
          </a:xfrm>
        </p:spPr>
        <p:txBody>
          <a:bodyPr>
            <a:normAutofit/>
          </a:bodyPr>
          <a:lstStyle/>
          <a:p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Было произведено суммирование данных по состоянию достижения цели по 50 индикаторам на момент истечения 5-и летнего срока в 10-и летней программе.</a:t>
            </a:r>
            <a:endParaRPr lang="en-US" altLang="ja-JP" sz="1800" dirty="0"/>
          </a:p>
          <a:p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Стало ясно, что 60% приходится на долю оценок Б и выше, которые означают успешный прогресс (вероятность достижения конечного значения составляет 50% и выше). Можно ли считать, что в целом программа идет успешно?</a:t>
            </a:r>
            <a:r>
              <a:rPr lang="ja-JP" altLang="en-US" sz="1800" dirty="0"/>
              <a:t>　</a:t>
            </a:r>
            <a:endParaRPr kumimoji="1" lang="ja-JP" altLang="en-US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543" y="3767778"/>
            <a:ext cx="3594914" cy="295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39280" cy="365125"/>
          </a:xfrm>
        </p:spPr>
        <p:txBody>
          <a:bodyPr/>
          <a:lstStyle/>
          <a:p>
            <a:fld id="{1404789A-1847-40E6-B046-9A4FD7F82F4E}" type="slidenum">
              <a:rPr kumimoji="1" lang="ja-JP" altLang="en-US" sz="2000" smtClean="0"/>
              <a:pPr/>
              <a:t>25</a:t>
            </a:fld>
            <a:endParaRPr kumimoji="1" lang="ja-JP" altLang="en-US" sz="2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2237A635-D7BF-4AD9-9F92-65EA36E2FBD3}"/>
              </a:ext>
            </a:extLst>
          </p:cNvPr>
          <p:cNvSpPr txBox="1"/>
          <p:nvPr/>
        </p:nvSpPr>
        <p:spPr>
          <a:xfrm>
            <a:off x="457200" y="289681"/>
            <a:ext cx="79552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Обобщение данных по состоянию </a:t>
            </a:r>
          </a:p>
          <a:p>
            <a:pPr algn="ctr"/>
            <a:r>
              <a:rPr kumimoji="1"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достижения цели в целом</a:t>
            </a:r>
            <a:endParaRPr kumimoji="1" lang="ja-JP" alt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6A29478-92D3-4EC9-93B4-BAC32D89C814}"/>
              </a:ext>
            </a:extLst>
          </p:cNvPr>
          <p:cNvSpPr txBox="1"/>
          <p:nvPr/>
        </p:nvSpPr>
        <p:spPr>
          <a:xfrm>
            <a:off x="6004129" y="4125190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ru-RU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E873680-E5AE-4DB0-8C82-AA7A89267905}"/>
              </a:ext>
            </a:extLst>
          </p:cNvPr>
          <p:cNvSpPr txBox="1"/>
          <p:nvPr/>
        </p:nvSpPr>
        <p:spPr>
          <a:xfrm>
            <a:off x="6004129" y="4574444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ru-RU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9F8DBDA-2949-4762-913F-ED1D2AEC2733}"/>
              </a:ext>
            </a:extLst>
          </p:cNvPr>
          <p:cNvSpPr txBox="1"/>
          <p:nvPr/>
        </p:nvSpPr>
        <p:spPr>
          <a:xfrm>
            <a:off x="6004129" y="5056104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ru-RU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2470351-48D2-4106-AD8A-7A017650F03C}"/>
              </a:ext>
            </a:extLst>
          </p:cNvPr>
          <p:cNvSpPr txBox="1"/>
          <p:nvPr/>
        </p:nvSpPr>
        <p:spPr>
          <a:xfrm>
            <a:off x="6004129" y="5537764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ru-RU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63AE06-6759-4408-98B1-67228CF9B00B}"/>
              </a:ext>
            </a:extLst>
          </p:cNvPr>
          <p:cNvSpPr txBox="1"/>
          <p:nvPr/>
        </p:nvSpPr>
        <p:spPr>
          <a:xfrm>
            <a:off x="6004129" y="6012710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ru-RU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13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DFC416B-033D-4A5D-BE6D-6ACC2AB80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2227"/>
            <a:ext cx="7886700" cy="6858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kumimoji="1" lang="ru-RU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1" lang="ru-RU" altLang="ja-JP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1. Что такое измерение результатов работы?</a:t>
            </a:r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6E93A5F-839F-42AA-82FD-EC3A5262D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15" y="1034062"/>
            <a:ext cx="8599170" cy="478987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«Регулярно собирать и докладывать целый ряд данных по «вложению», «действию (деятельности)», «выходу», «результату», «результативности (производительности)» </a:t>
            </a:r>
            <a:r>
              <a:rPr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U.S. General Accounting Office(1992). Program Performance Measures: Federal Agency Collection and Use of Performance Data. Report GAO/GGD-92-65.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</a:pP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«Регулярно измерять результаты и результативность услуг и программ» (</a:t>
            </a:r>
            <a:r>
              <a:rPr kumimoji="1"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Hatry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H.P.(1999). Performance Measurement: Getting Results. Washington, D.C.: Urban Institute.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</a:pP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«Систематический и непрерывный мониторинг за выполнением программ, в частности за уровнем достижения заранее установленных целей и критериев» (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U.S. Government Accountability Office.(2012) Designing Evaluations 2012 Revision. GAO-12-208G.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</a:pP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«Регулярное измерение</a:t>
            </a:r>
            <a:r>
              <a:rPr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результатов работы, их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оценка, предложение мероприятий по ним, их опубликование» (</a:t>
            </a:r>
            <a:r>
              <a:rPr kumimoji="1" lang="ru-RU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Уэно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Хироси, </a:t>
            </a:r>
            <a:r>
              <a:rPr kumimoji="1" lang="ru-RU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Уэно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Макико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(2007), «Измерение результатов работы», под редакцией Миёси </a:t>
            </a:r>
            <a:r>
              <a:rPr kumimoji="1" lang="ru-RU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Коити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«Для изучающих теории оценки», </a:t>
            </a:r>
            <a:r>
              <a:rPr kumimoji="1" lang="ru-RU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Сэкайсисося</a:t>
            </a: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74E6956A-131C-4470-8F15-C69E2ECD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60870" y="6345237"/>
            <a:ext cx="2057400" cy="365125"/>
          </a:xfrm>
        </p:spPr>
        <p:txBody>
          <a:bodyPr/>
          <a:lstStyle/>
          <a:p>
            <a:fld id="{47F8A456-DB69-4567-B7AC-329731D91828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5416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4E477C0-EC11-4F1C-A84F-B74010D4B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9087"/>
            <a:ext cx="7886700" cy="74739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ru-RU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Три системы в теории и практике оценки</a:t>
            </a:r>
            <a:endParaRPr kumimoji="1"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A1183337-FEB3-4E8C-9EDC-CF18833C4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48" y="5832601"/>
            <a:ext cx="8070801" cy="88887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ru-RU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Целью оценки по методу измерения результатов работы является управление процессом комплекса программ на основании оценки отдельных программ и управление циклом </a:t>
            </a:r>
            <a:r>
              <a:rPr kumimoji="1" lang="ru-RU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Деминнга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4B326EE0-B4FE-40BE-8B9A-DCFBBEEE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0390" y="6356350"/>
            <a:ext cx="2057400" cy="365125"/>
          </a:xfrm>
        </p:spPr>
        <p:txBody>
          <a:bodyPr/>
          <a:lstStyle/>
          <a:p>
            <a:fld id="{47F8A456-DB69-4567-B7AC-329731D91828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graphicFrame>
        <p:nvGraphicFramePr>
          <p:cNvPr id="19" name="オブジェクト 18">
            <a:extLst>
              <a:ext uri="{FF2B5EF4-FFF2-40B4-BE49-F238E27FC236}">
                <a16:creationId xmlns:a16="http://schemas.microsoft.com/office/drawing/2014/main" xmlns="" id="{A393C171-C970-40B7-B114-E12270CE53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558778"/>
              </p:ext>
            </p:extLst>
          </p:nvPr>
        </p:nvGraphicFramePr>
        <p:xfrm>
          <a:off x="1273926" y="1263882"/>
          <a:ext cx="6227947" cy="4330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Worksheet" r:id="rId4" imgW="3438573" imgH="2390809" progId="Excel.Sheet.12">
                  <p:embed/>
                </p:oleObj>
              </mc:Choice>
              <mc:Fallback>
                <p:oleObj name="Worksheet" r:id="rId4" imgW="3438573" imgH="239080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3926" y="1263882"/>
                        <a:ext cx="6227947" cy="4330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27E4EB9-BEF4-4E4E-B77B-B91802F47962}"/>
              </a:ext>
            </a:extLst>
          </p:cNvPr>
          <p:cNvSpPr txBox="1"/>
          <p:nvPr/>
        </p:nvSpPr>
        <p:spPr>
          <a:xfrm>
            <a:off x="1797625" y="1503594"/>
            <a:ext cx="203661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ru-RU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Измерение результатов работы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07052FA-D16A-4455-8E0F-8364EC351EA3}"/>
              </a:ext>
            </a:extLst>
          </p:cNvPr>
          <p:cNvSpPr txBox="1"/>
          <p:nvPr/>
        </p:nvSpPr>
        <p:spPr>
          <a:xfrm>
            <a:off x="5226629" y="1611315"/>
            <a:ext cx="191270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Оценка программы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D043E56-9618-47F9-A9F7-9E34F1DF2451}"/>
              </a:ext>
            </a:extLst>
          </p:cNvPr>
          <p:cNvSpPr txBox="1"/>
          <p:nvPr/>
        </p:nvSpPr>
        <p:spPr>
          <a:xfrm>
            <a:off x="982981" y="2696244"/>
            <a:ext cx="195412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Оценка постфактум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EEFBB09-8F06-4FD4-A909-5B3A553110D1}"/>
              </a:ext>
            </a:extLst>
          </p:cNvPr>
          <p:cNvSpPr txBox="1"/>
          <p:nvPr/>
        </p:nvSpPr>
        <p:spPr>
          <a:xfrm>
            <a:off x="778791" y="3587284"/>
            <a:ext cx="245535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Предварительная оценка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4B81CD1-9C9D-4F21-BBE8-CCCE3F5B0E64}"/>
              </a:ext>
            </a:extLst>
          </p:cNvPr>
          <p:cNvSpPr txBox="1"/>
          <p:nvPr/>
        </p:nvSpPr>
        <p:spPr>
          <a:xfrm>
            <a:off x="5413663" y="3853980"/>
            <a:ext cx="172387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Анализ политики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FD182BF-77B2-4DCF-86FD-33151A472778}"/>
              </a:ext>
            </a:extLst>
          </p:cNvPr>
          <p:cNvSpPr txBox="1"/>
          <p:nvPr/>
        </p:nvSpPr>
        <p:spPr>
          <a:xfrm>
            <a:off x="4572000" y="5092795"/>
            <a:ext cx="1361335" cy="39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r>
              <a:rPr kumimoji="1" lang="ru-RU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Отдельность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D20E56F-14EC-4861-BE67-AD18B3D74BF5}"/>
              </a:ext>
            </a:extLst>
          </p:cNvPr>
          <p:cNvSpPr txBox="1"/>
          <p:nvPr/>
        </p:nvSpPr>
        <p:spPr>
          <a:xfrm>
            <a:off x="2629168" y="5136906"/>
            <a:ext cx="103996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Комплекс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26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Характерные особенности оценки </a:t>
            </a:r>
            <a:b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по методу измерения результатов работы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Предметом оценки является комплекс продолжающейся административной деятельности (оценка постфактум).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Нередко оценка включает в себя установку целей в предварительной стадии.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Регулярно осуществляется оценка в отношении широкого спектра предметов оценки.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Часто упор делается на уровень достижения целевых цифр.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Используются единые критерии измерения и оценки (чтобы могли сравнить программы и обобщить)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Основное внимание уделяется результатам работы всей организации в целом и всей программы.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провести не столько глубокий анализ отдельных элементов, сколько </a:t>
            </a:r>
            <a:r>
              <a:rPr lang="ru-RU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широкоохватный</a:t>
            </a: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 и поверхностный мониторинг. Важную роль играет ранее оповещение и обеспечение подотчетности.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Обычно осуществляется внутренняя оценка. Но важное значение имеет проверка извне.</a:t>
            </a:r>
            <a:endParaRPr kumimoji="1"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267272" cy="365125"/>
          </a:xfrm>
        </p:spPr>
        <p:txBody>
          <a:bodyPr/>
          <a:lstStyle/>
          <a:p>
            <a:fld id="{1404789A-1847-40E6-B046-9A4FD7F82F4E}" type="slidenum">
              <a:rPr kumimoji="1" lang="ja-JP" altLang="en-US" sz="2000" smtClean="0"/>
              <a:pPr/>
              <a:t>5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6671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B61B2F8-8DC5-4416-A72F-2816E785A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136524"/>
            <a:ext cx="8793480" cy="85407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altLang="ja-JP" sz="2700" dirty="0">
                <a:latin typeface="Arial" panose="020B0604020202020204" pitchFamily="34" charset="0"/>
                <a:cs typeface="Arial" panose="020B0604020202020204" pitchFamily="34" charset="0"/>
              </a:rPr>
              <a:t>2. Меры, предпринимаемые в центральном и </a:t>
            </a:r>
            <a:br>
              <a:rPr lang="ru-RU" altLang="ja-JP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ja-JP" sz="2700" dirty="0">
                <a:latin typeface="Arial" panose="020B0604020202020204" pitchFamily="34" charset="0"/>
                <a:cs typeface="Arial" panose="020B0604020202020204" pitchFamily="34" charset="0"/>
              </a:rPr>
              <a:t>местном правительстве Японии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F6FBE789-04D4-46B6-B71E-1D641DC0C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2080"/>
            <a:ext cx="7886700" cy="50907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sz="2100" dirty="0">
                <a:latin typeface="Arial" panose="020B0604020202020204" pitchFamily="34" charset="0"/>
                <a:cs typeface="Arial" panose="020B0604020202020204" pitchFamily="34" charset="0"/>
              </a:rPr>
              <a:t>〇</a:t>
            </a:r>
            <a:r>
              <a:rPr kumimoji="1"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 Укоренению системы измерения результатов работы способствовало «Новое государственное управление»</a:t>
            </a:r>
            <a:endParaRPr kumimoji="1" lang="en-US" altLang="ja-JP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Новое государственное управление (</a:t>
            </a:r>
            <a:r>
              <a:rPr kumimoji="1" lang="ru-RU" altLang="ja-JP" sz="2100" dirty="0" err="1">
                <a:latin typeface="Arial" panose="020B0604020202020204" pitchFamily="34" charset="0"/>
                <a:cs typeface="Arial" panose="020B0604020202020204" pitchFamily="34" charset="0"/>
              </a:rPr>
              <a:t>анг</a:t>
            </a:r>
            <a:r>
              <a:rPr kumimoji="1"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.: </a:t>
            </a:r>
            <a:r>
              <a:rPr kumimoji="1" lang="en-US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NPM=New Public Management</a:t>
            </a:r>
            <a:r>
              <a:rPr kumimoji="1"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) представляет собой теорию и инструмент новой системы </a:t>
            </a:r>
            <a:r>
              <a:rPr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управление. Оно получило развитие в основном в англо-саксонских государствах после 80-х годов прошлого века, а потом распространилось по многим государствам, став главным направлением в сфере реформирования общественного сектора и административных органов.</a:t>
            </a:r>
            <a:endParaRPr kumimoji="1" lang="ja-JP" alt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Характерными особенностями этого являются метод управления, принимаемый в частном секторе, цикл Деминга (цикл «</a:t>
            </a:r>
            <a:r>
              <a:rPr kumimoji="1" lang="en-US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PDCA</a:t>
            </a:r>
            <a:r>
              <a:rPr kumimoji="1"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»), целевое управление с упором на достижение результатов, подотчетность, роль и ответственность топ-менеджера и администратора и т.д. Ключевым понятием является «результативность».</a:t>
            </a:r>
            <a:endParaRPr kumimoji="1" lang="ja-JP" alt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Для повышения результативности необходимо управление</a:t>
            </a:r>
            <a:r>
              <a:rPr kumimoji="1" lang="tg-Cyrl-TJ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 ходом осуществления (то есть, измерение результатов работы) на основании </a:t>
            </a:r>
            <a:r>
              <a:rPr kumimoji="1" lang="ru-RU" altLang="ja-JP" sz="2100" dirty="0">
                <a:latin typeface="Arial" panose="020B0604020202020204" pitchFamily="34" charset="0"/>
                <a:cs typeface="Arial" panose="020B0604020202020204" pitchFamily="34" charset="0"/>
              </a:rPr>
              <a:t>количественных данных.</a:t>
            </a:r>
            <a:endParaRPr kumimoji="1" lang="ja-JP" alt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BF3CDB1-8CA1-4804-8140-3FCB37E63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3588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ED784A9-7084-411A-81E2-0A7115BBC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455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ru-RU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Система измерения результатов работы в США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3BF5411-49C7-4977-89D0-F38F6DF1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0"/>
            <a:ext cx="8214014" cy="5197475"/>
          </a:xfrm>
        </p:spPr>
        <p:txBody>
          <a:bodyPr>
            <a:normAutofit/>
          </a:bodyPr>
          <a:lstStyle/>
          <a:p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1938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г. вышла в свет книга под названием «Измерение результатов деятельности муниципалитетов: исследование рекомендуемых критериев для оценки администрации», написанная Симоном Х.А и </a:t>
            </a:r>
            <a:r>
              <a:rPr lang="ru-RU" altLang="ja-JP" sz="2000" dirty="0" err="1">
                <a:latin typeface="Arial" panose="020B0604020202020204" pitchFamily="34" charset="0"/>
                <a:cs typeface="Arial" panose="020B0604020202020204" pitchFamily="34" charset="0"/>
              </a:rPr>
              <a:t>Ридлей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С.Е.</a:t>
            </a:r>
            <a:endParaRPr kumimoji="1" lang="en-US" altLang="ja-JP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90-х годах прошлого века резко увеличилось количество мероприятий, которые предпринимались органами местного самоуправления. 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К примеру, «Целевой ориентир штата Орегон» и т.д.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1992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г. вышла в свет книга под названием «Формирование Правительства нового типа», написанное Осборном Д и </a:t>
            </a:r>
            <a:r>
              <a:rPr lang="ru-RU" altLang="ja-JP" sz="2000" dirty="0" err="1">
                <a:latin typeface="Arial" panose="020B0604020202020204" pitchFamily="34" charset="0"/>
                <a:cs typeface="Arial" panose="020B0604020202020204" pitchFamily="34" charset="0"/>
              </a:rPr>
              <a:t>Геблером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Т.</a:t>
            </a:r>
            <a:endParaRPr kumimoji="1" lang="en-US" altLang="ja-JP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1993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г. был принят «Закон об оценке результатов деятельности Правительства» (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GPRA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Government Performance and Results Act)</a:t>
            </a:r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2011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г. был принят «Закон о модернизации оценки результатов деятельности Правительства» (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GPRAMA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Government Performance and Results Modernization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Act)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i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1C41849C-E552-45C1-8C6E-C45FBEF1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8A456-DB69-4567-B7AC-329731D91828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9530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68535B5-7943-4959-AD39-7F21EB4BA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4551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ru-RU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Система измерения результатов работы в Японии</a:t>
            </a:r>
            <a:endParaRPr kumimoji="1" lang="ja-JP" altLang="en-US" sz="24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17CF9FB7-849E-41AB-B132-0C15AD478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6400"/>
            <a:ext cx="8145780" cy="4816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Органы местного самоуправления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1996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г. в префектуре Миэ была начата «Оценка административной деятельности». Это была первая в Японии полноценная система оценки.</a:t>
            </a: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По состоянию на 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год 60% органов местного самоуправления была внедрена система. В префектурах и городах, определенных указами Правительства, была внедрена почти на 100%.</a:t>
            </a: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Центральное Правительство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2001</a:t>
            </a:r>
            <a:r>
              <a:rPr kumimoji="1"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г. была начата «система оценки политических мер» всеми министерствами и ведомствами в соответствии с законом. В целом в Правительстве предметами оценки являются 500-600 политических мер.</a:t>
            </a:r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2010</a:t>
            </a:r>
            <a:r>
              <a:rPr lang="ru-RU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г. была начата «проверка административной деятельности». В целом в Правительстве предметами проверки являются 5000-6000 проектов.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AB2A523F-FC60-44B2-80FF-9FD95811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7030" y="6310310"/>
            <a:ext cx="2057400" cy="365125"/>
          </a:xfrm>
        </p:spPr>
        <p:txBody>
          <a:bodyPr/>
          <a:lstStyle/>
          <a:p>
            <a:fld id="{47F8A456-DB69-4567-B7AC-329731D91828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2263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1258A49-8BC2-48DC-B376-34ABD6FF9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47453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ru-RU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Сравнение индикаторов оценки между Японией и США</a:t>
            </a:r>
            <a:endParaRPr kumimoji="1" lang="ja-JP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B87964E-1F9B-4711-9CB5-2618CEA94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941" y="751662"/>
            <a:ext cx="7886700" cy="586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ru-RU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Таблица: Виды индикаторов, используемых в Японии (вверху) и США</a:t>
            </a:r>
            <a:endParaRPr kumimoji="1"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12C7F607-6A64-44D3-8132-2428BB9F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7990" y="6356351"/>
            <a:ext cx="2057400" cy="365125"/>
          </a:xfrm>
        </p:spPr>
        <p:txBody>
          <a:bodyPr/>
          <a:lstStyle/>
          <a:p>
            <a:fld id="{47F8A456-DB69-4567-B7AC-329731D91828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52AEE0FC-D65E-4B7E-A15F-93E73B0A65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855" y="1002559"/>
            <a:ext cx="6880345" cy="297925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xmlns="" id="{08293C1C-DF1F-419C-8D35-65C9F0072A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6856" y="3428998"/>
            <a:ext cx="6750289" cy="292735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D2F806A-612C-48E4-BE6F-56BFB41312D7}"/>
              </a:ext>
            </a:extLst>
          </p:cNvPr>
          <p:cNvSpPr txBox="1"/>
          <p:nvPr/>
        </p:nvSpPr>
        <p:spPr>
          <a:xfrm>
            <a:off x="413642" y="6215747"/>
            <a:ext cx="8446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kumimoji="1" lang="ru-RU" altLang="ja-JP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Танака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, Х (2006), Текущее состояние систем измерения результатов работы в Японии: </a:t>
            </a:r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Адекватно ли они функционируют? Статья представлена на ежегодной конференции </a:t>
            </a:r>
            <a:r>
              <a:rPr kumimoji="1"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EGPA</a:t>
            </a:r>
            <a:r>
              <a:rPr kumimoji="1" lang="ru-RU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1" lang="en-US" altLang="ja-JP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FCFC7EB-A54C-4926-8807-F8C15057EB1E}"/>
              </a:ext>
            </a:extLst>
          </p:cNvPr>
          <p:cNvSpPr txBox="1"/>
          <p:nvPr/>
        </p:nvSpPr>
        <p:spPr>
          <a:xfrm>
            <a:off x="1877290" y="3171700"/>
            <a:ext cx="100800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вложение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0CD69F5-43FA-473D-9144-2AEA49DBB43B}"/>
              </a:ext>
            </a:extLst>
          </p:cNvPr>
          <p:cNvSpPr txBox="1"/>
          <p:nvPr/>
        </p:nvSpPr>
        <p:spPr>
          <a:xfrm>
            <a:off x="1861638" y="5736884"/>
            <a:ext cx="97200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вложение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FD2233-9968-48E1-A2EC-7155ECC56167}"/>
              </a:ext>
            </a:extLst>
          </p:cNvPr>
          <p:cNvSpPr txBox="1"/>
          <p:nvPr/>
        </p:nvSpPr>
        <p:spPr>
          <a:xfrm>
            <a:off x="3003561" y="3171700"/>
            <a:ext cx="118800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выход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CE49720-F7B5-4F62-B38B-1CF4B04DD456}"/>
              </a:ext>
            </a:extLst>
          </p:cNvPr>
          <p:cNvSpPr txBox="1"/>
          <p:nvPr/>
        </p:nvSpPr>
        <p:spPr>
          <a:xfrm>
            <a:off x="2933645" y="5728048"/>
            <a:ext cx="118800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выход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1BE2CE2-F1F2-4DE7-88B1-765C248E9472}"/>
              </a:ext>
            </a:extLst>
          </p:cNvPr>
          <p:cNvSpPr txBox="1"/>
          <p:nvPr/>
        </p:nvSpPr>
        <p:spPr>
          <a:xfrm>
            <a:off x="4309832" y="3122505"/>
            <a:ext cx="972000" cy="360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458275B-A3AF-45DA-97ED-B36DD3129C72}"/>
              </a:ext>
            </a:extLst>
          </p:cNvPr>
          <p:cNvSpPr txBox="1"/>
          <p:nvPr/>
        </p:nvSpPr>
        <p:spPr>
          <a:xfrm>
            <a:off x="4221652" y="5666501"/>
            <a:ext cx="1044000" cy="39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2ED5F7C-1A4D-4437-99B1-DDF7F0E69C06}"/>
              </a:ext>
            </a:extLst>
          </p:cNvPr>
          <p:cNvSpPr txBox="1"/>
          <p:nvPr/>
        </p:nvSpPr>
        <p:spPr>
          <a:xfrm>
            <a:off x="5318247" y="3081049"/>
            <a:ext cx="1233030" cy="600164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удовлетворен-</a:t>
            </a:r>
          </a:p>
          <a:p>
            <a:pPr algn="ctr"/>
            <a:r>
              <a:rPr kumimoji="1" lang="ru-RU" altLang="ja-JP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ность</a:t>
            </a:r>
            <a:endParaRPr kumimoji="1" lang="ru-RU" altLang="ja-JP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заказчика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B0DFDE5-3D20-4F32-8358-DE3AEA77A889}"/>
              </a:ext>
            </a:extLst>
          </p:cNvPr>
          <p:cNvSpPr txBox="1"/>
          <p:nvPr/>
        </p:nvSpPr>
        <p:spPr>
          <a:xfrm>
            <a:off x="5365659" y="5666501"/>
            <a:ext cx="1233030" cy="600164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удовлетворен-</a:t>
            </a:r>
          </a:p>
          <a:p>
            <a:pPr algn="ctr"/>
            <a:r>
              <a:rPr kumimoji="1" lang="ru-RU" altLang="ja-JP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ность</a:t>
            </a:r>
            <a:endParaRPr kumimoji="1" lang="ru-RU" altLang="ja-JP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заказчика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ADAE07E-59BF-45F4-BF35-2F50E4CA1344}"/>
              </a:ext>
            </a:extLst>
          </p:cNvPr>
          <p:cNvSpPr txBox="1"/>
          <p:nvPr/>
        </p:nvSpPr>
        <p:spPr>
          <a:xfrm>
            <a:off x="6541897" y="3165687"/>
            <a:ext cx="1470275" cy="39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результативность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B86FFC1-F6FB-4719-A85C-E0392398146F}"/>
              </a:ext>
            </a:extLst>
          </p:cNvPr>
          <p:cNvSpPr txBox="1"/>
          <p:nvPr/>
        </p:nvSpPr>
        <p:spPr>
          <a:xfrm>
            <a:off x="6598689" y="5701216"/>
            <a:ext cx="1470275" cy="39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результативность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0D07FB4-E9E5-4D72-BA7E-132E4BD6D430}"/>
              </a:ext>
            </a:extLst>
          </p:cNvPr>
          <p:cNvSpPr txBox="1"/>
          <p:nvPr/>
        </p:nvSpPr>
        <p:spPr>
          <a:xfrm>
            <a:off x="6392307" y="1379898"/>
            <a:ext cx="1138453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В целом</a:t>
            </a:r>
            <a:r>
              <a:rPr kumimoji="1" lang="en-US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ОМС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F820462-C5BD-4CAA-BD1D-2AFEBED577A6}"/>
              </a:ext>
            </a:extLst>
          </p:cNvPr>
          <p:cNvSpPr txBox="1"/>
          <p:nvPr/>
        </p:nvSpPr>
        <p:spPr>
          <a:xfrm>
            <a:off x="6392306" y="1629234"/>
            <a:ext cx="100800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Префектуры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BA6A25D-09DD-4F90-BE76-2664D8C5957B}"/>
              </a:ext>
            </a:extLst>
          </p:cNvPr>
          <p:cNvSpPr txBox="1"/>
          <p:nvPr/>
        </p:nvSpPr>
        <p:spPr>
          <a:xfrm>
            <a:off x="6390357" y="1878570"/>
            <a:ext cx="756000" cy="2520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Города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6480BCC-CF86-445A-AFEA-6A9A0963667B}"/>
              </a:ext>
            </a:extLst>
          </p:cNvPr>
          <p:cNvSpPr txBox="1"/>
          <p:nvPr/>
        </p:nvSpPr>
        <p:spPr>
          <a:xfrm>
            <a:off x="5650352" y="3760472"/>
            <a:ext cx="1896673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Департ.городов</a:t>
            </a:r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/округов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76C37FB-34AF-4C94-B54C-96DB4C327282}"/>
              </a:ext>
            </a:extLst>
          </p:cNvPr>
          <p:cNvSpPr txBox="1"/>
          <p:nvPr/>
        </p:nvSpPr>
        <p:spPr>
          <a:xfrm>
            <a:off x="5661196" y="3986561"/>
            <a:ext cx="187498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ru-RU" altLang="ja-JP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Гос.бюджет</a:t>
            </a:r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. агентства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C3EA416-CB0C-4657-A55F-D5EADB2F4F28}"/>
              </a:ext>
            </a:extLst>
          </p:cNvPr>
          <p:cNvSpPr txBox="1"/>
          <p:nvPr/>
        </p:nvSpPr>
        <p:spPr>
          <a:xfrm>
            <a:off x="5661196" y="4207904"/>
            <a:ext cx="1955985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kumimoji="1" lang="ru-RU" altLang="ja-JP" sz="1100" b="1" dirty="0">
                <a:latin typeface="Arial" panose="020B0604020202020204" pitchFamily="34" charset="0"/>
                <a:cs typeface="Arial" panose="020B0604020202020204" pitchFamily="34" charset="0"/>
              </a:rPr>
              <a:t>Программы гос. агентств</a:t>
            </a:r>
            <a:endParaRPr kumimoji="1" lang="ja-JP" alt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61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4864</TotalTime>
  <Words>2086</Words>
  <Application>Microsoft Office PowerPoint</Application>
  <PresentationFormat>Экран (4:3)</PresentationFormat>
  <Paragraphs>408</Paragraphs>
  <Slides>25</Slides>
  <Notes>20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Office テーマ</vt:lpstr>
      <vt:lpstr>Office ​​テーマ</vt:lpstr>
      <vt:lpstr>Worksheet</vt:lpstr>
      <vt:lpstr>Измерение результатов работы и индикаторы оценки </vt:lpstr>
      <vt:lpstr>Содержание лекции</vt:lpstr>
      <vt:lpstr> 1. Что такое измерение результатов работы? </vt:lpstr>
      <vt:lpstr>Три системы в теории и практике оценки</vt:lpstr>
      <vt:lpstr>Характерные особенности оценки  по методу измерения результатов работы</vt:lpstr>
      <vt:lpstr>2. Меры, предпринимаемые в центральном и  местном правительстве Японии</vt:lpstr>
      <vt:lpstr>Система измерения результатов работы в США</vt:lpstr>
      <vt:lpstr>Система измерения результатов работы в Японии</vt:lpstr>
      <vt:lpstr>Сравнение индикаторов оценки между Японией и США</vt:lpstr>
      <vt:lpstr>3. Способ установки индикаторов оценки</vt:lpstr>
      <vt:lpstr>Что такое уместность? – Мужчина ночью без лунного света под уличным фонарем ищет что-нибудь.</vt:lpstr>
      <vt:lpstr>Логика политики и логическая модель</vt:lpstr>
      <vt:lpstr>Установка индикаторов в соответствии с логикой (пример 1)</vt:lpstr>
      <vt:lpstr>Установка индикаторов в соответствии с логикой (пример 2)</vt:lpstr>
      <vt:lpstr>Уместность индикаторов оценки</vt:lpstr>
      <vt:lpstr>Еще другая уместность</vt:lpstr>
      <vt:lpstr>Надежность измерения индикатора оценки</vt:lpstr>
      <vt:lpstr>4. Способ использования индикаторов оценки</vt:lpstr>
      <vt:lpstr>(1) Отношение между измерением цифры  индикатора и временем</vt:lpstr>
      <vt:lpstr>Запас и поток «смешивать опасно»</vt:lpstr>
      <vt:lpstr>(2) Модели роста значения индикатора</vt:lpstr>
      <vt:lpstr>В основном существует  2 модели роста значения индикатора</vt:lpstr>
      <vt:lpstr>(3) Сложность достижения целевой цифры</vt:lpstr>
      <vt:lpstr>(4) Способ расчета для определения  уровня достижения цели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業績測定と評価指標</dc:title>
  <dc:creator>小野　達也</dc:creator>
  <cp:lastModifiedBy>admin</cp:lastModifiedBy>
  <cp:revision>132</cp:revision>
  <cp:lastPrinted>2022-01-26T08:47:05Z</cp:lastPrinted>
  <dcterms:created xsi:type="dcterms:W3CDTF">2022-01-26T07:21:46Z</dcterms:created>
  <dcterms:modified xsi:type="dcterms:W3CDTF">2022-02-28T06:36:16Z</dcterms:modified>
</cp:coreProperties>
</file>