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76" r:id="rId2"/>
    <p:sldId id="408" r:id="rId3"/>
    <p:sldId id="395" r:id="rId4"/>
    <p:sldId id="257" r:id="rId5"/>
    <p:sldId id="288" r:id="rId6"/>
    <p:sldId id="328" r:id="rId7"/>
    <p:sldId id="347" r:id="rId8"/>
    <p:sldId id="348" r:id="rId9"/>
    <p:sldId id="396" r:id="rId10"/>
    <p:sldId id="372" r:id="rId11"/>
    <p:sldId id="385" r:id="rId12"/>
    <p:sldId id="349" r:id="rId13"/>
    <p:sldId id="271" r:id="rId14"/>
    <p:sldId id="413" r:id="rId15"/>
    <p:sldId id="268" r:id="rId16"/>
    <p:sldId id="384" r:id="rId17"/>
    <p:sldId id="330" r:id="rId18"/>
    <p:sldId id="389" r:id="rId19"/>
    <p:sldId id="332" r:id="rId20"/>
    <p:sldId id="414" r:id="rId21"/>
    <p:sldId id="397" r:id="rId22"/>
    <p:sldId id="415" r:id="rId23"/>
    <p:sldId id="402" r:id="rId24"/>
    <p:sldId id="416" r:id="rId25"/>
    <p:sldId id="417" r:id="rId26"/>
    <p:sldId id="409" r:id="rId27"/>
    <p:sldId id="338" r:id="rId28"/>
    <p:sldId id="418" r:id="rId29"/>
    <p:sldId id="387" r:id="rId30"/>
    <p:sldId id="419" r:id="rId31"/>
    <p:sldId id="342" r:id="rId32"/>
    <p:sldId id="343" r:id="rId33"/>
    <p:sldId id="420" r:id="rId34"/>
    <p:sldId id="421" r:id="rId35"/>
    <p:sldId id="345" r:id="rId36"/>
    <p:sldId id="391" r:id="rId37"/>
    <p:sldId id="422" r:id="rId38"/>
    <p:sldId id="423" r:id="rId39"/>
    <p:sldId id="393" r:id="rId40"/>
    <p:sldId id="424" r:id="rId41"/>
    <p:sldId id="394" r:id="rId42"/>
    <p:sldId id="425" r:id="rId43"/>
    <p:sldId id="351" r:id="rId44"/>
    <p:sldId id="405" r:id="rId45"/>
    <p:sldId id="356" r:id="rId46"/>
    <p:sldId id="406" r:id="rId47"/>
    <p:sldId id="362" r:id="rId48"/>
    <p:sldId id="364" r:id="rId49"/>
    <p:sldId id="367" r:id="rId50"/>
    <p:sldId id="360" r:id="rId51"/>
    <p:sldId id="359" r:id="rId52"/>
    <p:sldId id="329" r:id="rId53"/>
    <p:sldId id="407" r:id="rId54"/>
    <p:sldId id="410" r:id="rId55"/>
    <p:sldId id="337" r:id="rId56"/>
    <p:sldId id="340" r:id="rId57"/>
    <p:sldId id="341" r:id="rId58"/>
    <p:sldId id="411" r:id="rId59"/>
    <p:sldId id="346" r:id="rId60"/>
    <p:sldId id="344" r:id="rId6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717"/>
    <a:srgbClr val="F41C5A"/>
    <a:srgbClr val="FFCC00"/>
    <a:srgbClr val="F25226"/>
    <a:srgbClr val="66FF99"/>
    <a:srgbClr val="FFDF57"/>
    <a:srgbClr val="C35849"/>
    <a:srgbClr val="EF8C7F"/>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86364" autoAdjust="0"/>
  </p:normalViewPr>
  <p:slideViewPr>
    <p:cSldViewPr>
      <p:cViewPr varScale="1">
        <p:scale>
          <a:sx n="75" d="100"/>
          <a:sy n="75" d="100"/>
        </p:scale>
        <p:origin x="1387"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69D5E-4BB9-4C36-B2D4-D5FE65329E8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57E37B6-BA2F-4D7F-9F63-4A722608932C}">
      <dgm:prSet phldrT="[テキスト]"/>
      <dgm:spPr/>
      <dgm:t>
        <a:bodyPr/>
        <a:lstStyle/>
        <a:p>
          <a:r>
            <a:rPr kumimoji="1" lang="ru-RU" altLang="ja-JP" dirty="0"/>
            <a:t>Планируй</a:t>
          </a:r>
          <a:endParaRPr kumimoji="1" lang="ja-JP" altLang="en-US" dirty="0"/>
        </a:p>
      </dgm:t>
    </dgm:pt>
    <dgm:pt modelId="{C96518C0-6F7B-4AF7-8218-5FCF1140CB9E}" type="parTrans" cxnId="{980E59F4-2B24-406A-B8E4-E1B2728B02EC}">
      <dgm:prSet/>
      <dgm:spPr/>
      <dgm:t>
        <a:bodyPr/>
        <a:lstStyle/>
        <a:p>
          <a:endParaRPr kumimoji="1" lang="ja-JP" altLang="en-US"/>
        </a:p>
      </dgm:t>
    </dgm:pt>
    <dgm:pt modelId="{256D6451-3387-43EC-89E9-E9AB13D410A3}" type="sibTrans" cxnId="{980E59F4-2B24-406A-B8E4-E1B2728B02EC}">
      <dgm:prSet/>
      <dgm:spPr/>
      <dgm:t>
        <a:bodyPr/>
        <a:lstStyle/>
        <a:p>
          <a:endParaRPr kumimoji="1" lang="ja-JP" altLang="en-US"/>
        </a:p>
      </dgm:t>
    </dgm:pt>
    <dgm:pt modelId="{398FF39D-1C44-4312-A926-D3B657A4DFDA}">
      <dgm:prSet phldrT="[テキスト]"/>
      <dgm:spPr/>
      <dgm:t>
        <a:bodyPr/>
        <a:lstStyle/>
        <a:p>
          <a:r>
            <a:rPr kumimoji="1" lang="ru-RU" altLang="ja-JP" dirty="0"/>
            <a:t>Реализуй</a:t>
          </a:r>
          <a:endParaRPr kumimoji="1" lang="ja-JP" altLang="en-US" dirty="0"/>
        </a:p>
      </dgm:t>
    </dgm:pt>
    <dgm:pt modelId="{85BA4204-3243-4DCE-8079-D83AEF9226B6}" type="parTrans" cxnId="{29E9BF7E-3924-46BB-A72B-D99CBA18F4D3}">
      <dgm:prSet/>
      <dgm:spPr/>
      <dgm:t>
        <a:bodyPr/>
        <a:lstStyle/>
        <a:p>
          <a:endParaRPr kumimoji="1" lang="ja-JP" altLang="en-US"/>
        </a:p>
      </dgm:t>
    </dgm:pt>
    <dgm:pt modelId="{B87270B5-BF55-476E-BABE-1F13A15AAF42}" type="sibTrans" cxnId="{29E9BF7E-3924-46BB-A72B-D99CBA18F4D3}">
      <dgm:prSet/>
      <dgm:spPr/>
      <dgm:t>
        <a:bodyPr/>
        <a:lstStyle/>
        <a:p>
          <a:endParaRPr kumimoji="1" lang="ja-JP" altLang="en-US"/>
        </a:p>
      </dgm:t>
    </dgm:pt>
    <dgm:pt modelId="{8CDAFC9A-F4A2-4736-A6DE-A535AC502BEA}">
      <dgm:prSet phldrT="[テキスト]"/>
      <dgm:spPr/>
      <dgm:t>
        <a:bodyPr/>
        <a:lstStyle/>
        <a:p>
          <a:r>
            <a:rPr kumimoji="1" lang="ru-RU" altLang="ja-JP" dirty="0"/>
            <a:t>Смотри (оценивай)</a:t>
          </a:r>
          <a:endParaRPr kumimoji="1" lang="ja-JP" altLang="en-US" dirty="0"/>
        </a:p>
      </dgm:t>
    </dgm:pt>
    <dgm:pt modelId="{FC152AD0-1024-4FC9-BB82-9F0E6463789E}" type="parTrans" cxnId="{32CA97CB-41DE-4D8C-ABC4-9D36DF6F9630}">
      <dgm:prSet/>
      <dgm:spPr/>
      <dgm:t>
        <a:bodyPr/>
        <a:lstStyle/>
        <a:p>
          <a:endParaRPr kumimoji="1" lang="ja-JP" altLang="en-US"/>
        </a:p>
      </dgm:t>
    </dgm:pt>
    <dgm:pt modelId="{D478B2B1-6740-4A59-98A1-390B5E15C4D7}" type="sibTrans" cxnId="{32CA97CB-41DE-4D8C-ABC4-9D36DF6F9630}">
      <dgm:prSet/>
      <dgm:spPr/>
      <dgm:t>
        <a:bodyPr/>
        <a:lstStyle/>
        <a:p>
          <a:endParaRPr kumimoji="1" lang="ja-JP" altLang="en-US"/>
        </a:p>
      </dgm:t>
    </dgm:pt>
    <dgm:pt modelId="{5F15B7E2-191E-4E96-8743-31EC93D5B9B0}" type="pres">
      <dgm:prSet presAssocID="{D6969D5E-4BB9-4C36-B2D4-D5FE65329E82}" presName="Name0" presStyleCnt="0">
        <dgm:presLayoutVars>
          <dgm:dir/>
          <dgm:resizeHandles val="exact"/>
        </dgm:presLayoutVars>
      </dgm:prSet>
      <dgm:spPr/>
    </dgm:pt>
    <dgm:pt modelId="{C61B7C2A-6573-4815-8E14-310A2DC37250}" type="pres">
      <dgm:prSet presAssocID="{457E37B6-BA2F-4D7F-9F63-4A722608932C}" presName="node" presStyleLbl="node1" presStyleIdx="0" presStyleCnt="3">
        <dgm:presLayoutVars>
          <dgm:bulletEnabled val="1"/>
        </dgm:presLayoutVars>
      </dgm:prSet>
      <dgm:spPr/>
    </dgm:pt>
    <dgm:pt modelId="{02C82B92-92DD-4027-A845-B74BB5102956}" type="pres">
      <dgm:prSet presAssocID="{256D6451-3387-43EC-89E9-E9AB13D410A3}" presName="sibTrans" presStyleLbl="sibTrans2D1" presStyleIdx="0" presStyleCnt="3" custAng="19880121" custFlipHor="1" custScaleX="78201" custScaleY="292141" custLinFactNeighborX="94968" custLinFactNeighborY="-15308"/>
      <dgm:spPr>
        <a:prstGeom prst="downArrow">
          <a:avLst/>
        </a:prstGeom>
      </dgm:spPr>
    </dgm:pt>
    <dgm:pt modelId="{304C557F-ED9E-42B0-9223-F1B83D550BE0}" type="pres">
      <dgm:prSet presAssocID="{256D6451-3387-43EC-89E9-E9AB13D410A3}" presName="connectorText" presStyleLbl="sibTrans2D1" presStyleIdx="0" presStyleCnt="3"/>
      <dgm:spPr/>
    </dgm:pt>
    <dgm:pt modelId="{9327430C-D8BF-4407-AE08-C7873CD87971}" type="pres">
      <dgm:prSet presAssocID="{398FF39D-1C44-4312-A926-D3B657A4DFDA}" presName="node" presStyleLbl="node1" presStyleIdx="1" presStyleCnt="3">
        <dgm:presLayoutVars>
          <dgm:bulletEnabled val="1"/>
        </dgm:presLayoutVars>
      </dgm:prSet>
      <dgm:spPr/>
    </dgm:pt>
    <dgm:pt modelId="{A8FC1328-4113-43B6-BFE0-6D2B8CBC1E9A}" type="pres">
      <dgm:prSet presAssocID="{B87270B5-BF55-476E-BABE-1F13A15AAF42}" presName="sibTrans" presStyleLbl="sibTrans2D1" presStyleIdx="1" presStyleCnt="3" custAng="10800000" custScaleY="188409"/>
      <dgm:spPr>
        <a:prstGeom prst="leftArrow">
          <a:avLst/>
        </a:prstGeom>
      </dgm:spPr>
    </dgm:pt>
    <dgm:pt modelId="{88825802-7DE6-4C6E-96A1-32061CEDA14C}" type="pres">
      <dgm:prSet presAssocID="{B87270B5-BF55-476E-BABE-1F13A15AAF42}" presName="connectorText" presStyleLbl="sibTrans2D1" presStyleIdx="1" presStyleCnt="3"/>
      <dgm:spPr/>
    </dgm:pt>
    <dgm:pt modelId="{33DB2766-3C34-45E7-BF4D-3F0536712CBF}" type="pres">
      <dgm:prSet presAssocID="{8CDAFC9A-F4A2-4736-A6DE-A535AC502BEA}" presName="node" presStyleLbl="node1" presStyleIdx="2" presStyleCnt="3">
        <dgm:presLayoutVars>
          <dgm:bulletEnabled val="1"/>
        </dgm:presLayoutVars>
      </dgm:prSet>
      <dgm:spPr/>
    </dgm:pt>
    <dgm:pt modelId="{DC52145E-186A-448A-95CC-2B9561DC016C}" type="pres">
      <dgm:prSet presAssocID="{D478B2B1-6740-4A59-98A1-390B5E15C4D7}" presName="sibTrans" presStyleLbl="sibTrans2D1" presStyleIdx="2" presStyleCnt="3" custAng="5984977" custScaleX="78203" custScaleY="288753" custLinFactNeighborX="-85986" custLinFactNeighborY="-49952"/>
      <dgm:spPr>
        <a:prstGeom prst="upArrow">
          <a:avLst/>
        </a:prstGeom>
      </dgm:spPr>
    </dgm:pt>
    <dgm:pt modelId="{7EDE3044-E2CD-44AC-8B20-AACE21CA9823}" type="pres">
      <dgm:prSet presAssocID="{D478B2B1-6740-4A59-98A1-390B5E15C4D7}" presName="connectorText" presStyleLbl="sibTrans2D1" presStyleIdx="2" presStyleCnt="3"/>
      <dgm:spPr/>
    </dgm:pt>
  </dgm:ptLst>
  <dgm:cxnLst>
    <dgm:cxn modelId="{9F2FC516-FF03-4AC8-A139-B554EEBDD412}" type="presOf" srcId="{B87270B5-BF55-476E-BABE-1F13A15AAF42}" destId="{A8FC1328-4113-43B6-BFE0-6D2B8CBC1E9A}" srcOrd="0" destOrd="0" presId="urn:microsoft.com/office/officeart/2005/8/layout/cycle7"/>
    <dgm:cxn modelId="{33F92E17-91E8-42E9-896E-966991BDF277}" type="presOf" srcId="{256D6451-3387-43EC-89E9-E9AB13D410A3}" destId="{304C557F-ED9E-42B0-9223-F1B83D550BE0}" srcOrd="1" destOrd="0" presId="urn:microsoft.com/office/officeart/2005/8/layout/cycle7"/>
    <dgm:cxn modelId="{8DA1A821-B35F-4A6C-8133-24F5D2B2CCF5}" type="presOf" srcId="{457E37B6-BA2F-4D7F-9F63-4A722608932C}" destId="{C61B7C2A-6573-4815-8E14-310A2DC37250}" srcOrd="0" destOrd="0" presId="urn:microsoft.com/office/officeart/2005/8/layout/cycle7"/>
    <dgm:cxn modelId="{AE1CB475-92FF-4D2D-B286-5929C1578223}" type="presOf" srcId="{256D6451-3387-43EC-89E9-E9AB13D410A3}" destId="{02C82B92-92DD-4027-A845-B74BB5102956}" srcOrd="0" destOrd="0" presId="urn:microsoft.com/office/officeart/2005/8/layout/cycle7"/>
    <dgm:cxn modelId="{29E9BF7E-3924-46BB-A72B-D99CBA18F4D3}" srcId="{D6969D5E-4BB9-4C36-B2D4-D5FE65329E82}" destId="{398FF39D-1C44-4312-A926-D3B657A4DFDA}" srcOrd="1" destOrd="0" parTransId="{85BA4204-3243-4DCE-8079-D83AEF9226B6}" sibTransId="{B87270B5-BF55-476E-BABE-1F13A15AAF42}"/>
    <dgm:cxn modelId="{12D3438A-0E6B-436E-9630-749D2FB36B75}" type="presOf" srcId="{8CDAFC9A-F4A2-4736-A6DE-A535AC502BEA}" destId="{33DB2766-3C34-45E7-BF4D-3F0536712CBF}" srcOrd="0" destOrd="0" presId="urn:microsoft.com/office/officeart/2005/8/layout/cycle7"/>
    <dgm:cxn modelId="{2A580B8F-8F8C-4B2A-8357-4B7F97294CA1}" type="presOf" srcId="{B87270B5-BF55-476E-BABE-1F13A15AAF42}" destId="{88825802-7DE6-4C6E-96A1-32061CEDA14C}" srcOrd="1" destOrd="0" presId="urn:microsoft.com/office/officeart/2005/8/layout/cycle7"/>
    <dgm:cxn modelId="{374866B6-8B2C-4704-9AC1-766E8D0D5DD9}" type="presOf" srcId="{D6969D5E-4BB9-4C36-B2D4-D5FE65329E82}" destId="{5F15B7E2-191E-4E96-8743-31EC93D5B9B0}" srcOrd="0" destOrd="0" presId="urn:microsoft.com/office/officeart/2005/8/layout/cycle7"/>
    <dgm:cxn modelId="{D194ABB7-8C7E-4A69-AED1-308C028CCAB4}" type="presOf" srcId="{398FF39D-1C44-4312-A926-D3B657A4DFDA}" destId="{9327430C-D8BF-4407-AE08-C7873CD87971}" srcOrd="0" destOrd="0" presId="urn:microsoft.com/office/officeart/2005/8/layout/cycle7"/>
    <dgm:cxn modelId="{32CA97CB-41DE-4D8C-ABC4-9D36DF6F9630}" srcId="{D6969D5E-4BB9-4C36-B2D4-D5FE65329E82}" destId="{8CDAFC9A-F4A2-4736-A6DE-A535AC502BEA}" srcOrd="2" destOrd="0" parTransId="{FC152AD0-1024-4FC9-BB82-9F0E6463789E}" sibTransId="{D478B2B1-6740-4A59-98A1-390B5E15C4D7}"/>
    <dgm:cxn modelId="{2B2061D4-4836-42BB-9BD1-2371C76DC678}" type="presOf" srcId="{D478B2B1-6740-4A59-98A1-390B5E15C4D7}" destId="{7EDE3044-E2CD-44AC-8B20-AACE21CA9823}" srcOrd="1" destOrd="0" presId="urn:microsoft.com/office/officeart/2005/8/layout/cycle7"/>
    <dgm:cxn modelId="{3402BEF0-983A-451F-A026-6BC9DC1E2825}" type="presOf" srcId="{D478B2B1-6740-4A59-98A1-390B5E15C4D7}" destId="{DC52145E-186A-448A-95CC-2B9561DC016C}" srcOrd="0" destOrd="0" presId="urn:microsoft.com/office/officeart/2005/8/layout/cycle7"/>
    <dgm:cxn modelId="{980E59F4-2B24-406A-B8E4-E1B2728B02EC}" srcId="{D6969D5E-4BB9-4C36-B2D4-D5FE65329E82}" destId="{457E37B6-BA2F-4D7F-9F63-4A722608932C}" srcOrd="0" destOrd="0" parTransId="{C96518C0-6F7B-4AF7-8218-5FCF1140CB9E}" sibTransId="{256D6451-3387-43EC-89E9-E9AB13D410A3}"/>
    <dgm:cxn modelId="{042FF759-8EF7-4529-8B9B-588324DCEBD0}" type="presParOf" srcId="{5F15B7E2-191E-4E96-8743-31EC93D5B9B0}" destId="{C61B7C2A-6573-4815-8E14-310A2DC37250}" srcOrd="0" destOrd="0" presId="urn:microsoft.com/office/officeart/2005/8/layout/cycle7"/>
    <dgm:cxn modelId="{797D8E72-C7E7-497C-86DA-E44B59972D59}" type="presParOf" srcId="{5F15B7E2-191E-4E96-8743-31EC93D5B9B0}" destId="{02C82B92-92DD-4027-A845-B74BB5102956}" srcOrd="1" destOrd="0" presId="urn:microsoft.com/office/officeart/2005/8/layout/cycle7"/>
    <dgm:cxn modelId="{D3F4D2D2-6BC9-42D7-80F0-6364E8EC3143}" type="presParOf" srcId="{02C82B92-92DD-4027-A845-B74BB5102956}" destId="{304C557F-ED9E-42B0-9223-F1B83D550BE0}" srcOrd="0" destOrd="0" presId="urn:microsoft.com/office/officeart/2005/8/layout/cycle7"/>
    <dgm:cxn modelId="{A3183388-B3ED-43F7-9E00-5DF657860788}" type="presParOf" srcId="{5F15B7E2-191E-4E96-8743-31EC93D5B9B0}" destId="{9327430C-D8BF-4407-AE08-C7873CD87971}" srcOrd="2" destOrd="0" presId="urn:microsoft.com/office/officeart/2005/8/layout/cycle7"/>
    <dgm:cxn modelId="{236CE5B0-05FD-4FA7-82F1-795623728C38}" type="presParOf" srcId="{5F15B7E2-191E-4E96-8743-31EC93D5B9B0}" destId="{A8FC1328-4113-43B6-BFE0-6D2B8CBC1E9A}" srcOrd="3" destOrd="0" presId="urn:microsoft.com/office/officeart/2005/8/layout/cycle7"/>
    <dgm:cxn modelId="{5B77762A-9C27-448B-B708-6B034986698B}" type="presParOf" srcId="{A8FC1328-4113-43B6-BFE0-6D2B8CBC1E9A}" destId="{88825802-7DE6-4C6E-96A1-32061CEDA14C}" srcOrd="0" destOrd="0" presId="urn:microsoft.com/office/officeart/2005/8/layout/cycle7"/>
    <dgm:cxn modelId="{181566A9-AEBB-4F04-BDC6-79EE74F0F811}" type="presParOf" srcId="{5F15B7E2-191E-4E96-8743-31EC93D5B9B0}" destId="{33DB2766-3C34-45E7-BF4D-3F0536712CBF}" srcOrd="4" destOrd="0" presId="urn:microsoft.com/office/officeart/2005/8/layout/cycle7"/>
    <dgm:cxn modelId="{72C4118E-2333-4E51-92A1-52F5DE918C4B}" type="presParOf" srcId="{5F15B7E2-191E-4E96-8743-31EC93D5B9B0}" destId="{DC52145E-186A-448A-95CC-2B9561DC016C}" srcOrd="5" destOrd="0" presId="urn:microsoft.com/office/officeart/2005/8/layout/cycle7"/>
    <dgm:cxn modelId="{17C1681B-7D53-4661-8AA1-5D4BC6DF343F}" type="presParOf" srcId="{DC52145E-186A-448A-95CC-2B9561DC016C}" destId="{7EDE3044-E2CD-44AC-8B20-AACE21CA982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039DEB-428B-4465-A756-DFB13AEA8FF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kumimoji="1" lang="ja-JP" altLang="en-US"/>
        </a:p>
      </dgm:t>
    </dgm:pt>
    <dgm:pt modelId="{F737A1E4-648D-45DA-BE5F-37DC15C525E5}">
      <dgm:prSet phldrT="[テキスト]"/>
      <dgm:spPr>
        <a:solidFill>
          <a:srgbClr val="FF0000"/>
        </a:solidFill>
      </dgm:spPr>
      <dgm:t>
        <a:bodyPr/>
        <a:lstStyle/>
        <a:p>
          <a:r>
            <a:rPr kumimoji="1" lang="ru-RU" altLang="ja-JP" dirty="0"/>
            <a:t>Руководство деревни</a:t>
          </a:r>
          <a:endParaRPr kumimoji="1" lang="ja-JP" altLang="en-US" dirty="0"/>
        </a:p>
      </dgm:t>
    </dgm:pt>
    <dgm:pt modelId="{9AA53C4A-67BC-4A6A-BE5C-0BE7B9C8B911}" type="parTrans" cxnId="{5E51A8A5-E9A2-4D48-9F6A-F30D0131B9AD}">
      <dgm:prSet/>
      <dgm:spPr/>
      <dgm:t>
        <a:bodyPr/>
        <a:lstStyle/>
        <a:p>
          <a:endParaRPr kumimoji="1" lang="ja-JP" altLang="en-US"/>
        </a:p>
      </dgm:t>
    </dgm:pt>
    <dgm:pt modelId="{D58D2A67-7769-4F67-87E9-E2DE86CE1A5B}" type="sibTrans" cxnId="{5E51A8A5-E9A2-4D48-9F6A-F30D0131B9AD}">
      <dgm:prSet/>
      <dgm:spPr/>
      <dgm:t>
        <a:bodyPr/>
        <a:lstStyle/>
        <a:p>
          <a:endParaRPr kumimoji="1" lang="ja-JP" altLang="en-US"/>
        </a:p>
      </dgm:t>
    </dgm:pt>
    <dgm:pt modelId="{D01C2205-1490-4311-8111-0B5C12C8A728}" type="asst">
      <dgm:prSet phldrT="[テキスト]"/>
      <dgm:spPr/>
      <dgm:t>
        <a:bodyPr/>
        <a:lstStyle/>
        <a:p>
          <a:r>
            <a:rPr kumimoji="1" lang="ru-RU" altLang="ja-JP" dirty="0"/>
            <a:t>Руководящий комитет</a:t>
          </a:r>
          <a:endParaRPr kumimoji="1" lang="ja-JP" altLang="en-US" dirty="0"/>
        </a:p>
      </dgm:t>
    </dgm:pt>
    <dgm:pt modelId="{A44B9E66-C247-412B-ACBD-6BCE1403D883}" type="parTrans" cxnId="{4C079582-0DFC-4A9E-B41E-96473D9EBD8B}">
      <dgm:prSet/>
      <dgm:spPr/>
      <dgm:t>
        <a:bodyPr/>
        <a:lstStyle/>
        <a:p>
          <a:endParaRPr kumimoji="1" lang="ja-JP" altLang="en-US"/>
        </a:p>
      </dgm:t>
    </dgm:pt>
    <dgm:pt modelId="{6F138EE5-8E9A-407E-89EF-9F70680DD1BA}" type="sibTrans" cxnId="{4C079582-0DFC-4A9E-B41E-96473D9EBD8B}">
      <dgm:prSet/>
      <dgm:spPr/>
      <dgm:t>
        <a:bodyPr/>
        <a:lstStyle/>
        <a:p>
          <a:endParaRPr kumimoji="1" lang="ja-JP" altLang="en-US"/>
        </a:p>
      </dgm:t>
    </dgm:pt>
    <dgm:pt modelId="{9170B1CC-32D4-4386-98D7-B237BCFAE083}">
      <dgm:prSet phldrT="[テキスト]"/>
      <dgm:spPr>
        <a:solidFill>
          <a:srgbClr val="0070C0"/>
        </a:solidFill>
      </dgm:spPr>
      <dgm:t>
        <a:bodyPr/>
        <a:lstStyle/>
        <a:p>
          <a:r>
            <a:rPr kumimoji="1" lang="ru-RU" altLang="ja-JP" dirty="0" err="1"/>
            <a:t>Сельзох</a:t>
          </a:r>
          <a:r>
            <a:rPr kumimoji="1" lang="ru-RU" altLang="ja-JP" dirty="0"/>
            <a:t>. тренинг - центр</a:t>
          </a:r>
          <a:endParaRPr kumimoji="1" lang="ja-JP" altLang="en-US" dirty="0"/>
        </a:p>
      </dgm:t>
    </dgm:pt>
    <dgm:pt modelId="{7982DA5B-5C7C-45BF-95C0-0DBAF34CF6EA}" type="parTrans" cxnId="{58A7D663-937B-444F-9CC5-54FDEDFA9635}">
      <dgm:prSet/>
      <dgm:spPr/>
      <dgm:t>
        <a:bodyPr/>
        <a:lstStyle/>
        <a:p>
          <a:endParaRPr kumimoji="1" lang="ja-JP" altLang="en-US"/>
        </a:p>
      </dgm:t>
    </dgm:pt>
    <dgm:pt modelId="{3C97151B-D8A1-4C5E-AE66-DDD4BDFB41FA}" type="sibTrans" cxnId="{58A7D663-937B-444F-9CC5-54FDEDFA9635}">
      <dgm:prSet/>
      <dgm:spPr/>
      <dgm:t>
        <a:bodyPr/>
        <a:lstStyle/>
        <a:p>
          <a:endParaRPr kumimoji="1" lang="ja-JP" altLang="en-US"/>
        </a:p>
      </dgm:t>
    </dgm:pt>
    <dgm:pt modelId="{B15F4B26-398A-4429-9F95-707ED067A32E}">
      <dgm:prSet phldrT="[テキスト]"/>
      <dgm:spPr/>
      <dgm:t>
        <a:bodyPr/>
        <a:lstStyle/>
        <a:p>
          <a:r>
            <a:rPr kumimoji="1" lang="ru-RU" altLang="ja-JP" dirty="0"/>
            <a:t>Сельхоз. кооператив</a:t>
          </a:r>
          <a:endParaRPr kumimoji="1" lang="ja-JP" altLang="en-US" dirty="0"/>
        </a:p>
      </dgm:t>
    </dgm:pt>
    <dgm:pt modelId="{0153F408-1B75-4063-B856-390092045E71}" type="parTrans" cxnId="{06EAB649-2395-49F1-96F3-F4D0C850FBF4}">
      <dgm:prSet/>
      <dgm:spPr/>
      <dgm:t>
        <a:bodyPr/>
        <a:lstStyle/>
        <a:p>
          <a:endParaRPr lang="en-US"/>
        </a:p>
      </dgm:t>
    </dgm:pt>
    <dgm:pt modelId="{553D3A30-90A5-42C4-916A-1E921FE54D63}" type="sibTrans" cxnId="{06EAB649-2395-49F1-96F3-F4D0C850FBF4}">
      <dgm:prSet/>
      <dgm:spPr/>
      <dgm:t>
        <a:bodyPr/>
        <a:lstStyle/>
        <a:p>
          <a:endParaRPr lang="en-US"/>
        </a:p>
      </dgm:t>
    </dgm:pt>
    <dgm:pt modelId="{2E630AE8-8D51-486F-9E4D-AD5B5F6FB300}">
      <dgm:prSet phldrT="[テキスト]"/>
      <dgm:spPr/>
      <dgm:t>
        <a:bodyPr/>
        <a:lstStyle/>
        <a:p>
          <a:r>
            <a:rPr kumimoji="1" lang="ru-RU" altLang="ja-JP" dirty="0"/>
            <a:t>Эксперты</a:t>
          </a:r>
          <a:endParaRPr kumimoji="1" lang="ja-JP" altLang="en-US" dirty="0"/>
        </a:p>
      </dgm:t>
    </dgm:pt>
    <dgm:pt modelId="{5597CBC1-949E-49BB-A107-44E465876F34}" type="parTrans" cxnId="{4D344E08-10AB-4066-8844-A51E5A7D6BD3}">
      <dgm:prSet/>
      <dgm:spPr/>
      <dgm:t>
        <a:bodyPr/>
        <a:lstStyle/>
        <a:p>
          <a:endParaRPr lang="en-US"/>
        </a:p>
      </dgm:t>
    </dgm:pt>
    <dgm:pt modelId="{FAED0F4B-71B4-4D94-8C19-35141C889F6B}" type="sibTrans" cxnId="{4D344E08-10AB-4066-8844-A51E5A7D6BD3}">
      <dgm:prSet/>
      <dgm:spPr/>
      <dgm:t>
        <a:bodyPr/>
        <a:lstStyle/>
        <a:p>
          <a:endParaRPr lang="en-US"/>
        </a:p>
      </dgm:t>
    </dgm:pt>
    <dgm:pt modelId="{79F5898F-6357-4AA7-B069-92636F1CA4C0}" type="pres">
      <dgm:prSet presAssocID="{B7039DEB-428B-4465-A756-DFB13AEA8FFD}" presName="hierChild1" presStyleCnt="0">
        <dgm:presLayoutVars>
          <dgm:orgChart val="1"/>
          <dgm:chPref val="1"/>
          <dgm:dir/>
          <dgm:animOne val="branch"/>
          <dgm:animLvl val="lvl"/>
          <dgm:resizeHandles/>
        </dgm:presLayoutVars>
      </dgm:prSet>
      <dgm:spPr/>
    </dgm:pt>
    <dgm:pt modelId="{A3E585D5-006E-43E1-A15A-F3B822BEB590}" type="pres">
      <dgm:prSet presAssocID="{F737A1E4-648D-45DA-BE5F-37DC15C525E5}" presName="hierRoot1" presStyleCnt="0">
        <dgm:presLayoutVars>
          <dgm:hierBranch val="init"/>
        </dgm:presLayoutVars>
      </dgm:prSet>
      <dgm:spPr/>
    </dgm:pt>
    <dgm:pt modelId="{CAF94FDC-390C-4EF9-9FD0-E7FDBDB9D8BB}" type="pres">
      <dgm:prSet presAssocID="{F737A1E4-648D-45DA-BE5F-37DC15C525E5}" presName="rootComposite1" presStyleCnt="0"/>
      <dgm:spPr/>
    </dgm:pt>
    <dgm:pt modelId="{C9010A57-4ABC-47BB-B12C-7E3517AE629E}" type="pres">
      <dgm:prSet presAssocID="{F737A1E4-648D-45DA-BE5F-37DC15C525E5}" presName="rootText1" presStyleLbl="node0" presStyleIdx="0" presStyleCnt="3" custLinFactNeighborX="196" custLinFactNeighborY="23376">
        <dgm:presLayoutVars>
          <dgm:chPref val="3"/>
        </dgm:presLayoutVars>
      </dgm:prSet>
      <dgm:spPr/>
    </dgm:pt>
    <dgm:pt modelId="{ED048785-EECF-449A-81C0-19F39FEDE5C9}" type="pres">
      <dgm:prSet presAssocID="{F737A1E4-648D-45DA-BE5F-37DC15C525E5}" presName="rootConnector1" presStyleLbl="node1" presStyleIdx="0" presStyleCnt="0"/>
      <dgm:spPr/>
    </dgm:pt>
    <dgm:pt modelId="{686734E8-5A66-4A6B-855E-97DF1632AFCD}" type="pres">
      <dgm:prSet presAssocID="{F737A1E4-648D-45DA-BE5F-37DC15C525E5}" presName="hierChild2" presStyleCnt="0"/>
      <dgm:spPr/>
    </dgm:pt>
    <dgm:pt modelId="{C386516C-B202-473D-BF04-7C85C8DC59EE}" type="pres">
      <dgm:prSet presAssocID="{7982DA5B-5C7C-45BF-95C0-0DBAF34CF6EA}" presName="Name37" presStyleLbl="parChTrans1D2" presStyleIdx="0" presStyleCnt="2"/>
      <dgm:spPr/>
    </dgm:pt>
    <dgm:pt modelId="{AFE8D2D6-D665-44AD-AF48-758D1D20B59B}" type="pres">
      <dgm:prSet presAssocID="{9170B1CC-32D4-4386-98D7-B237BCFAE083}" presName="hierRoot2" presStyleCnt="0">
        <dgm:presLayoutVars>
          <dgm:hierBranch val="init"/>
        </dgm:presLayoutVars>
      </dgm:prSet>
      <dgm:spPr/>
    </dgm:pt>
    <dgm:pt modelId="{52FED152-8299-4721-AD77-1A5BC7AE6A12}" type="pres">
      <dgm:prSet presAssocID="{9170B1CC-32D4-4386-98D7-B237BCFAE083}" presName="rootComposite" presStyleCnt="0"/>
      <dgm:spPr/>
    </dgm:pt>
    <dgm:pt modelId="{D5A91BE9-D5DF-4ACF-AEFD-B68D3EA13460}" type="pres">
      <dgm:prSet presAssocID="{9170B1CC-32D4-4386-98D7-B237BCFAE083}" presName="rootText" presStyleLbl="node2" presStyleIdx="0" presStyleCnt="1" custScaleY="93955" custLinFactNeighborX="-166" custLinFactNeighborY="5169">
        <dgm:presLayoutVars>
          <dgm:chPref val="3"/>
        </dgm:presLayoutVars>
      </dgm:prSet>
      <dgm:spPr/>
    </dgm:pt>
    <dgm:pt modelId="{5AFEDFFD-214F-4A70-A3D4-82181ACB3D31}" type="pres">
      <dgm:prSet presAssocID="{9170B1CC-32D4-4386-98D7-B237BCFAE083}" presName="rootConnector" presStyleLbl="node2" presStyleIdx="0" presStyleCnt="1"/>
      <dgm:spPr/>
    </dgm:pt>
    <dgm:pt modelId="{D9071A24-7069-4FD8-BA04-FC0DD31D84FE}" type="pres">
      <dgm:prSet presAssocID="{9170B1CC-32D4-4386-98D7-B237BCFAE083}" presName="hierChild4" presStyleCnt="0"/>
      <dgm:spPr/>
    </dgm:pt>
    <dgm:pt modelId="{0A2C0506-B3BA-4921-92AB-6E03ED25F698}" type="pres">
      <dgm:prSet presAssocID="{9170B1CC-32D4-4386-98D7-B237BCFAE083}" presName="hierChild5" presStyleCnt="0"/>
      <dgm:spPr/>
    </dgm:pt>
    <dgm:pt modelId="{E3AC471E-6B81-430F-879E-C08F54EA9602}" type="pres">
      <dgm:prSet presAssocID="{F737A1E4-648D-45DA-BE5F-37DC15C525E5}" presName="hierChild3" presStyleCnt="0"/>
      <dgm:spPr/>
    </dgm:pt>
    <dgm:pt modelId="{62B60231-2609-4FFD-9F02-FB48F3F0043F}" type="pres">
      <dgm:prSet presAssocID="{A44B9E66-C247-412B-ACBD-6BCE1403D883}" presName="Name111" presStyleLbl="parChTrans1D2" presStyleIdx="1" presStyleCnt="2"/>
      <dgm:spPr/>
    </dgm:pt>
    <dgm:pt modelId="{91C1CFE3-FFFB-4953-91F6-0DA6B32805EE}" type="pres">
      <dgm:prSet presAssocID="{D01C2205-1490-4311-8111-0B5C12C8A728}" presName="hierRoot3" presStyleCnt="0">
        <dgm:presLayoutVars>
          <dgm:hierBranch val="init"/>
        </dgm:presLayoutVars>
      </dgm:prSet>
      <dgm:spPr/>
    </dgm:pt>
    <dgm:pt modelId="{1E037890-41D9-4BD6-8233-E166B71B9EEA}" type="pres">
      <dgm:prSet presAssocID="{D01C2205-1490-4311-8111-0B5C12C8A728}" presName="rootComposite3" presStyleCnt="0"/>
      <dgm:spPr/>
    </dgm:pt>
    <dgm:pt modelId="{30CB4B6A-9612-452E-BD5C-94007BF957BD}" type="pres">
      <dgm:prSet presAssocID="{D01C2205-1490-4311-8111-0B5C12C8A728}" presName="rootText3" presStyleLbl="asst1" presStyleIdx="0" presStyleCnt="1" custScaleX="87410" custLinFactNeighborX="-7956" custLinFactNeighborY="12371">
        <dgm:presLayoutVars>
          <dgm:chPref val="3"/>
        </dgm:presLayoutVars>
      </dgm:prSet>
      <dgm:spPr/>
    </dgm:pt>
    <dgm:pt modelId="{3DA5ABF8-7C7D-4D5A-AFCD-7FF89564C9D7}" type="pres">
      <dgm:prSet presAssocID="{D01C2205-1490-4311-8111-0B5C12C8A728}" presName="rootConnector3" presStyleLbl="asst1" presStyleIdx="0" presStyleCnt="1"/>
      <dgm:spPr/>
    </dgm:pt>
    <dgm:pt modelId="{B2526195-D95D-4818-8BF7-EBCFCD8EBC9F}" type="pres">
      <dgm:prSet presAssocID="{D01C2205-1490-4311-8111-0B5C12C8A728}" presName="hierChild6" presStyleCnt="0"/>
      <dgm:spPr/>
    </dgm:pt>
    <dgm:pt modelId="{CE776F7A-92E2-4BD7-B530-1CA28222F3C7}" type="pres">
      <dgm:prSet presAssocID="{D01C2205-1490-4311-8111-0B5C12C8A728}" presName="hierChild7" presStyleCnt="0"/>
      <dgm:spPr/>
    </dgm:pt>
    <dgm:pt modelId="{DA1E5DC8-5B11-45D9-9D92-E5E72DC9FECA}" type="pres">
      <dgm:prSet presAssocID="{B15F4B26-398A-4429-9F95-707ED067A32E}" presName="hierRoot1" presStyleCnt="0">
        <dgm:presLayoutVars>
          <dgm:hierBranch val="init"/>
        </dgm:presLayoutVars>
      </dgm:prSet>
      <dgm:spPr/>
    </dgm:pt>
    <dgm:pt modelId="{CB8F5891-6406-45F1-985D-D6D57DF63C7F}" type="pres">
      <dgm:prSet presAssocID="{B15F4B26-398A-4429-9F95-707ED067A32E}" presName="rootComposite1" presStyleCnt="0"/>
      <dgm:spPr/>
    </dgm:pt>
    <dgm:pt modelId="{75E573A6-B5C1-4595-B391-CC1F6991BD75}" type="pres">
      <dgm:prSet presAssocID="{B15F4B26-398A-4429-9F95-707ED067A32E}" presName="rootText1" presStyleLbl="node0" presStyleIdx="1" presStyleCnt="3" custLinFactY="6800" custLinFactNeighborX="48976" custLinFactNeighborY="100000">
        <dgm:presLayoutVars>
          <dgm:chPref val="3"/>
        </dgm:presLayoutVars>
      </dgm:prSet>
      <dgm:spPr/>
    </dgm:pt>
    <dgm:pt modelId="{C1B4AE7B-46DB-4AEB-9B11-604A461B030C}" type="pres">
      <dgm:prSet presAssocID="{B15F4B26-398A-4429-9F95-707ED067A32E}" presName="rootConnector1" presStyleLbl="node1" presStyleIdx="0" presStyleCnt="0"/>
      <dgm:spPr/>
    </dgm:pt>
    <dgm:pt modelId="{8B6A3113-B6DA-4B04-BF8B-CB7EBDAD478A}" type="pres">
      <dgm:prSet presAssocID="{B15F4B26-398A-4429-9F95-707ED067A32E}" presName="hierChild2" presStyleCnt="0"/>
      <dgm:spPr/>
    </dgm:pt>
    <dgm:pt modelId="{4DF4A232-3AA1-4015-9FBA-EC85E219D50F}" type="pres">
      <dgm:prSet presAssocID="{B15F4B26-398A-4429-9F95-707ED067A32E}" presName="hierChild3" presStyleCnt="0"/>
      <dgm:spPr/>
    </dgm:pt>
    <dgm:pt modelId="{95C4EAAE-A2A5-4615-AD02-DD9F67DA8743}" type="pres">
      <dgm:prSet presAssocID="{2E630AE8-8D51-486F-9E4D-AD5B5F6FB300}" presName="hierRoot1" presStyleCnt="0">
        <dgm:presLayoutVars>
          <dgm:hierBranch val="init"/>
        </dgm:presLayoutVars>
      </dgm:prSet>
      <dgm:spPr/>
    </dgm:pt>
    <dgm:pt modelId="{37EDA2EE-A9A0-4B53-BA9E-7A51218FCDBF}" type="pres">
      <dgm:prSet presAssocID="{2E630AE8-8D51-486F-9E4D-AD5B5F6FB300}" presName="rootComposite1" presStyleCnt="0"/>
      <dgm:spPr/>
    </dgm:pt>
    <dgm:pt modelId="{9474F66A-4E1D-4FB9-9B14-D160DDCFEFA4}" type="pres">
      <dgm:prSet presAssocID="{2E630AE8-8D51-486F-9E4D-AD5B5F6FB300}" presName="rootText1" presStyleLbl="node0" presStyleIdx="2" presStyleCnt="3" custLinFactY="100000" custLinFactNeighborX="-72024" custLinFactNeighborY="150748">
        <dgm:presLayoutVars>
          <dgm:chPref val="3"/>
        </dgm:presLayoutVars>
      </dgm:prSet>
      <dgm:spPr/>
    </dgm:pt>
    <dgm:pt modelId="{50E79DA6-259A-4BD5-BBA9-880D92ED645B}" type="pres">
      <dgm:prSet presAssocID="{2E630AE8-8D51-486F-9E4D-AD5B5F6FB300}" presName="rootConnector1" presStyleLbl="node1" presStyleIdx="0" presStyleCnt="0"/>
      <dgm:spPr/>
    </dgm:pt>
    <dgm:pt modelId="{51729007-193F-4ADD-9669-CD952479D5DD}" type="pres">
      <dgm:prSet presAssocID="{2E630AE8-8D51-486F-9E4D-AD5B5F6FB300}" presName="hierChild2" presStyleCnt="0"/>
      <dgm:spPr/>
    </dgm:pt>
    <dgm:pt modelId="{78A7F8FA-3E25-44ED-84F1-6E6315B175EE}" type="pres">
      <dgm:prSet presAssocID="{2E630AE8-8D51-486F-9E4D-AD5B5F6FB300}" presName="hierChild3" presStyleCnt="0"/>
      <dgm:spPr/>
    </dgm:pt>
  </dgm:ptLst>
  <dgm:cxnLst>
    <dgm:cxn modelId="{D0E44504-CF5E-4E8D-B3C6-AB623EEAF92D}" type="presOf" srcId="{2E630AE8-8D51-486F-9E4D-AD5B5F6FB300}" destId="{50E79DA6-259A-4BD5-BBA9-880D92ED645B}" srcOrd="1" destOrd="0" presId="urn:microsoft.com/office/officeart/2005/8/layout/orgChart1"/>
    <dgm:cxn modelId="{4D344E08-10AB-4066-8844-A51E5A7D6BD3}" srcId="{B7039DEB-428B-4465-A756-DFB13AEA8FFD}" destId="{2E630AE8-8D51-486F-9E4D-AD5B5F6FB300}" srcOrd="2" destOrd="0" parTransId="{5597CBC1-949E-49BB-A107-44E465876F34}" sibTransId="{FAED0F4B-71B4-4D94-8C19-35141C889F6B}"/>
    <dgm:cxn modelId="{A835610C-A5C5-4C60-A912-9B0FE34D3D59}" type="presOf" srcId="{B15F4B26-398A-4429-9F95-707ED067A32E}" destId="{75E573A6-B5C1-4595-B391-CC1F6991BD75}" srcOrd="0" destOrd="0" presId="urn:microsoft.com/office/officeart/2005/8/layout/orgChart1"/>
    <dgm:cxn modelId="{BB8B771D-F38E-41A4-8092-108E08797427}" type="presOf" srcId="{B7039DEB-428B-4465-A756-DFB13AEA8FFD}" destId="{79F5898F-6357-4AA7-B069-92636F1CA4C0}" srcOrd="0" destOrd="0" presId="urn:microsoft.com/office/officeart/2005/8/layout/orgChart1"/>
    <dgm:cxn modelId="{89391726-A7E1-4DB4-90EB-1B9135F7C74D}" type="presOf" srcId="{F737A1E4-648D-45DA-BE5F-37DC15C525E5}" destId="{ED048785-EECF-449A-81C0-19F39FEDE5C9}" srcOrd="1" destOrd="0" presId="urn:microsoft.com/office/officeart/2005/8/layout/orgChart1"/>
    <dgm:cxn modelId="{F2E0F135-2F65-4949-938C-2496888A3B84}" type="presOf" srcId="{9170B1CC-32D4-4386-98D7-B237BCFAE083}" destId="{5AFEDFFD-214F-4A70-A3D4-82181ACB3D31}" srcOrd="1" destOrd="0" presId="urn:microsoft.com/office/officeart/2005/8/layout/orgChart1"/>
    <dgm:cxn modelId="{58A7D663-937B-444F-9CC5-54FDEDFA9635}" srcId="{F737A1E4-648D-45DA-BE5F-37DC15C525E5}" destId="{9170B1CC-32D4-4386-98D7-B237BCFAE083}" srcOrd="1" destOrd="0" parTransId="{7982DA5B-5C7C-45BF-95C0-0DBAF34CF6EA}" sibTransId="{3C97151B-D8A1-4C5E-AE66-DDD4BDFB41FA}"/>
    <dgm:cxn modelId="{06EAB649-2395-49F1-96F3-F4D0C850FBF4}" srcId="{B7039DEB-428B-4465-A756-DFB13AEA8FFD}" destId="{B15F4B26-398A-4429-9F95-707ED067A32E}" srcOrd="1" destOrd="0" parTransId="{0153F408-1B75-4063-B856-390092045E71}" sibTransId="{553D3A30-90A5-42C4-916A-1E921FE54D63}"/>
    <dgm:cxn modelId="{ECDDB64B-511F-47FE-8EF2-D9FCF01C86B2}" type="presOf" srcId="{D01C2205-1490-4311-8111-0B5C12C8A728}" destId="{3DA5ABF8-7C7D-4D5A-AFCD-7FF89564C9D7}" srcOrd="1" destOrd="0" presId="urn:microsoft.com/office/officeart/2005/8/layout/orgChart1"/>
    <dgm:cxn modelId="{2EBD3052-88BA-4EA5-B7AD-91D469AA52D6}" type="presOf" srcId="{7982DA5B-5C7C-45BF-95C0-0DBAF34CF6EA}" destId="{C386516C-B202-473D-BF04-7C85C8DC59EE}" srcOrd="0" destOrd="0" presId="urn:microsoft.com/office/officeart/2005/8/layout/orgChart1"/>
    <dgm:cxn modelId="{4C079582-0DFC-4A9E-B41E-96473D9EBD8B}" srcId="{F737A1E4-648D-45DA-BE5F-37DC15C525E5}" destId="{D01C2205-1490-4311-8111-0B5C12C8A728}" srcOrd="0" destOrd="0" parTransId="{A44B9E66-C247-412B-ACBD-6BCE1403D883}" sibTransId="{6F138EE5-8E9A-407E-89EF-9F70680DD1BA}"/>
    <dgm:cxn modelId="{0A58EC83-9CD2-45A5-BE06-7EBE83811CA7}" type="presOf" srcId="{9170B1CC-32D4-4386-98D7-B237BCFAE083}" destId="{D5A91BE9-D5DF-4ACF-AEFD-B68D3EA13460}" srcOrd="0" destOrd="0" presId="urn:microsoft.com/office/officeart/2005/8/layout/orgChart1"/>
    <dgm:cxn modelId="{5E51A8A5-E9A2-4D48-9F6A-F30D0131B9AD}" srcId="{B7039DEB-428B-4465-A756-DFB13AEA8FFD}" destId="{F737A1E4-648D-45DA-BE5F-37DC15C525E5}" srcOrd="0" destOrd="0" parTransId="{9AA53C4A-67BC-4A6A-BE5C-0BE7B9C8B911}" sibTransId="{D58D2A67-7769-4F67-87E9-E2DE86CE1A5B}"/>
    <dgm:cxn modelId="{97EBADB6-EB7C-469C-96C8-94A4A40EB661}" type="presOf" srcId="{2E630AE8-8D51-486F-9E4D-AD5B5F6FB300}" destId="{9474F66A-4E1D-4FB9-9B14-D160DDCFEFA4}" srcOrd="0" destOrd="0" presId="urn:microsoft.com/office/officeart/2005/8/layout/orgChart1"/>
    <dgm:cxn modelId="{25A9C1BC-C77F-4F73-AAFC-969DE8E04C2C}" type="presOf" srcId="{F737A1E4-648D-45DA-BE5F-37DC15C525E5}" destId="{C9010A57-4ABC-47BB-B12C-7E3517AE629E}" srcOrd="0" destOrd="0" presId="urn:microsoft.com/office/officeart/2005/8/layout/orgChart1"/>
    <dgm:cxn modelId="{35B847D6-D31B-422C-8F66-D7845853F489}" type="presOf" srcId="{A44B9E66-C247-412B-ACBD-6BCE1403D883}" destId="{62B60231-2609-4FFD-9F02-FB48F3F0043F}" srcOrd="0" destOrd="0" presId="urn:microsoft.com/office/officeart/2005/8/layout/orgChart1"/>
    <dgm:cxn modelId="{308D33EC-D33B-4EEB-AB5E-15D2056F4B17}" type="presOf" srcId="{B15F4B26-398A-4429-9F95-707ED067A32E}" destId="{C1B4AE7B-46DB-4AEB-9B11-604A461B030C}" srcOrd="1" destOrd="0" presId="urn:microsoft.com/office/officeart/2005/8/layout/orgChart1"/>
    <dgm:cxn modelId="{E71DD2F3-F89A-421C-8117-138F6C66EB80}" type="presOf" srcId="{D01C2205-1490-4311-8111-0B5C12C8A728}" destId="{30CB4B6A-9612-452E-BD5C-94007BF957BD}" srcOrd="0" destOrd="0" presId="urn:microsoft.com/office/officeart/2005/8/layout/orgChart1"/>
    <dgm:cxn modelId="{89E03F1C-240E-48F8-9B73-ED941026D017}" type="presParOf" srcId="{79F5898F-6357-4AA7-B069-92636F1CA4C0}" destId="{A3E585D5-006E-43E1-A15A-F3B822BEB590}" srcOrd="0" destOrd="0" presId="urn:microsoft.com/office/officeart/2005/8/layout/orgChart1"/>
    <dgm:cxn modelId="{0DA7BF6A-85A9-4D0C-9599-AD8B637E2766}" type="presParOf" srcId="{A3E585D5-006E-43E1-A15A-F3B822BEB590}" destId="{CAF94FDC-390C-4EF9-9FD0-E7FDBDB9D8BB}" srcOrd="0" destOrd="0" presId="urn:microsoft.com/office/officeart/2005/8/layout/orgChart1"/>
    <dgm:cxn modelId="{81956063-791A-430C-98B4-6FDEAF3B65F0}" type="presParOf" srcId="{CAF94FDC-390C-4EF9-9FD0-E7FDBDB9D8BB}" destId="{C9010A57-4ABC-47BB-B12C-7E3517AE629E}" srcOrd="0" destOrd="0" presId="urn:microsoft.com/office/officeart/2005/8/layout/orgChart1"/>
    <dgm:cxn modelId="{4020F0F4-780D-44C5-B5DD-D6070BCE01B1}" type="presParOf" srcId="{CAF94FDC-390C-4EF9-9FD0-E7FDBDB9D8BB}" destId="{ED048785-EECF-449A-81C0-19F39FEDE5C9}" srcOrd="1" destOrd="0" presId="urn:microsoft.com/office/officeart/2005/8/layout/orgChart1"/>
    <dgm:cxn modelId="{0016EFE4-869E-44A6-BD3E-24166E806C52}" type="presParOf" srcId="{A3E585D5-006E-43E1-A15A-F3B822BEB590}" destId="{686734E8-5A66-4A6B-855E-97DF1632AFCD}" srcOrd="1" destOrd="0" presId="urn:microsoft.com/office/officeart/2005/8/layout/orgChart1"/>
    <dgm:cxn modelId="{54276D77-01DD-4233-9151-DFE28EB062E4}" type="presParOf" srcId="{686734E8-5A66-4A6B-855E-97DF1632AFCD}" destId="{C386516C-B202-473D-BF04-7C85C8DC59EE}" srcOrd="0" destOrd="0" presId="urn:microsoft.com/office/officeart/2005/8/layout/orgChart1"/>
    <dgm:cxn modelId="{8C9AF974-5832-48A2-B4E8-15370FBD25FE}" type="presParOf" srcId="{686734E8-5A66-4A6B-855E-97DF1632AFCD}" destId="{AFE8D2D6-D665-44AD-AF48-758D1D20B59B}" srcOrd="1" destOrd="0" presId="urn:microsoft.com/office/officeart/2005/8/layout/orgChart1"/>
    <dgm:cxn modelId="{918642CA-0379-4417-819F-ECCBC8A57587}" type="presParOf" srcId="{AFE8D2D6-D665-44AD-AF48-758D1D20B59B}" destId="{52FED152-8299-4721-AD77-1A5BC7AE6A12}" srcOrd="0" destOrd="0" presId="urn:microsoft.com/office/officeart/2005/8/layout/orgChart1"/>
    <dgm:cxn modelId="{D837D6F7-5751-4C0E-8219-567322493259}" type="presParOf" srcId="{52FED152-8299-4721-AD77-1A5BC7AE6A12}" destId="{D5A91BE9-D5DF-4ACF-AEFD-B68D3EA13460}" srcOrd="0" destOrd="0" presId="urn:microsoft.com/office/officeart/2005/8/layout/orgChart1"/>
    <dgm:cxn modelId="{BF239DFC-CE2F-43E2-B7C5-3AAE2A0BE493}" type="presParOf" srcId="{52FED152-8299-4721-AD77-1A5BC7AE6A12}" destId="{5AFEDFFD-214F-4A70-A3D4-82181ACB3D31}" srcOrd="1" destOrd="0" presId="urn:microsoft.com/office/officeart/2005/8/layout/orgChart1"/>
    <dgm:cxn modelId="{0E174161-15ED-411C-AB87-83DAE9BC1677}" type="presParOf" srcId="{AFE8D2D6-D665-44AD-AF48-758D1D20B59B}" destId="{D9071A24-7069-4FD8-BA04-FC0DD31D84FE}" srcOrd="1" destOrd="0" presId="urn:microsoft.com/office/officeart/2005/8/layout/orgChart1"/>
    <dgm:cxn modelId="{6166CBBA-915D-4422-855F-BA10A31F6DA7}" type="presParOf" srcId="{AFE8D2D6-D665-44AD-AF48-758D1D20B59B}" destId="{0A2C0506-B3BA-4921-92AB-6E03ED25F698}" srcOrd="2" destOrd="0" presId="urn:microsoft.com/office/officeart/2005/8/layout/orgChart1"/>
    <dgm:cxn modelId="{0AE7796B-332A-4C7F-9A4D-4E19A0BAA517}" type="presParOf" srcId="{A3E585D5-006E-43E1-A15A-F3B822BEB590}" destId="{E3AC471E-6B81-430F-879E-C08F54EA9602}" srcOrd="2" destOrd="0" presId="urn:microsoft.com/office/officeart/2005/8/layout/orgChart1"/>
    <dgm:cxn modelId="{FB40F51A-CC0A-4600-AB4A-09511D436D87}" type="presParOf" srcId="{E3AC471E-6B81-430F-879E-C08F54EA9602}" destId="{62B60231-2609-4FFD-9F02-FB48F3F0043F}" srcOrd="0" destOrd="0" presId="urn:microsoft.com/office/officeart/2005/8/layout/orgChart1"/>
    <dgm:cxn modelId="{E6BE7D4B-CF98-491E-AD7B-CC266E4CF904}" type="presParOf" srcId="{E3AC471E-6B81-430F-879E-C08F54EA9602}" destId="{91C1CFE3-FFFB-4953-91F6-0DA6B32805EE}" srcOrd="1" destOrd="0" presId="urn:microsoft.com/office/officeart/2005/8/layout/orgChart1"/>
    <dgm:cxn modelId="{42520492-3271-4EF5-BBCC-F3916FFE8A8F}" type="presParOf" srcId="{91C1CFE3-FFFB-4953-91F6-0DA6B32805EE}" destId="{1E037890-41D9-4BD6-8233-E166B71B9EEA}" srcOrd="0" destOrd="0" presId="urn:microsoft.com/office/officeart/2005/8/layout/orgChart1"/>
    <dgm:cxn modelId="{D3BB9142-EDED-42E5-93F8-A956681788FA}" type="presParOf" srcId="{1E037890-41D9-4BD6-8233-E166B71B9EEA}" destId="{30CB4B6A-9612-452E-BD5C-94007BF957BD}" srcOrd="0" destOrd="0" presId="urn:microsoft.com/office/officeart/2005/8/layout/orgChart1"/>
    <dgm:cxn modelId="{C4414BD9-FF4F-437A-A41F-8837A3EDCC33}" type="presParOf" srcId="{1E037890-41D9-4BD6-8233-E166B71B9EEA}" destId="{3DA5ABF8-7C7D-4D5A-AFCD-7FF89564C9D7}" srcOrd="1" destOrd="0" presId="urn:microsoft.com/office/officeart/2005/8/layout/orgChart1"/>
    <dgm:cxn modelId="{425F9F54-86E0-4268-9285-5D070A19C9B0}" type="presParOf" srcId="{91C1CFE3-FFFB-4953-91F6-0DA6B32805EE}" destId="{B2526195-D95D-4818-8BF7-EBCFCD8EBC9F}" srcOrd="1" destOrd="0" presId="urn:microsoft.com/office/officeart/2005/8/layout/orgChart1"/>
    <dgm:cxn modelId="{28E80844-4E71-40B1-A36F-A6035F9DE5CE}" type="presParOf" srcId="{91C1CFE3-FFFB-4953-91F6-0DA6B32805EE}" destId="{CE776F7A-92E2-4BD7-B530-1CA28222F3C7}" srcOrd="2" destOrd="0" presId="urn:microsoft.com/office/officeart/2005/8/layout/orgChart1"/>
    <dgm:cxn modelId="{59220739-44A7-45E4-A963-9949DC718884}" type="presParOf" srcId="{79F5898F-6357-4AA7-B069-92636F1CA4C0}" destId="{DA1E5DC8-5B11-45D9-9D92-E5E72DC9FECA}" srcOrd="1" destOrd="0" presId="urn:microsoft.com/office/officeart/2005/8/layout/orgChart1"/>
    <dgm:cxn modelId="{D2266056-8CC6-4ADB-8846-F2BDF314DEAD}" type="presParOf" srcId="{DA1E5DC8-5B11-45D9-9D92-E5E72DC9FECA}" destId="{CB8F5891-6406-45F1-985D-D6D57DF63C7F}" srcOrd="0" destOrd="0" presId="urn:microsoft.com/office/officeart/2005/8/layout/orgChart1"/>
    <dgm:cxn modelId="{A4068608-1D8D-4D47-8BA3-F16C82A63871}" type="presParOf" srcId="{CB8F5891-6406-45F1-985D-D6D57DF63C7F}" destId="{75E573A6-B5C1-4595-B391-CC1F6991BD75}" srcOrd="0" destOrd="0" presId="urn:microsoft.com/office/officeart/2005/8/layout/orgChart1"/>
    <dgm:cxn modelId="{7B7BFD65-5ADA-44AC-A599-575D54D28352}" type="presParOf" srcId="{CB8F5891-6406-45F1-985D-D6D57DF63C7F}" destId="{C1B4AE7B-46DB-4AEB-9B11-604A461B030C}" srcOrd="1" destOrd="0" presId="urn:microsoft.com/office/officeart/2005/8/layout/orgChart1"/>
    <dgm:cxn modelId="{390E1468-CF91-432B-9A67-717DB6CC65B6}" type="presParOf" srcId="{DA1E5DC8-5B11-45D9-9D92-E5E72DC9FECA}" destId="{8B6A3113-B6DA-4B04-BF8B-CB7EBDAD478A}" srcOrd="1" destOrd="0" presId="urn:microsoft.com/office/officeart/2005/8/layout/orgChart1"/>
    <dgm:cxn modelId="{378FC3E0-52BA-43FD-BD2D-32DFA045115B}" type="presParOf" srcId="{DA1E5DC8-5B11-45D9-9D92-E5E72DC9FECA}" destId="{4DF4A232-3AA1-4015-9FBA-EC85E219D50F}" srcOrd="2" destOrd="0" presId="urn:microsoft.com/office/officeart/2005/8/layout/orgChart1"/>
    <dgm:cxn modelId="{8326FABA-80B4-4F7D-949D-432A871BA75C}" type="presParOf" srcId="{79F5898F-6357-4AA7-B069-92636F1CA4C0}" destId="{95C4EAAE-A2A5-4615-AD02-DD9F67DA8743}" srcOrd="2" destOrd="0" presId="urn:microsoft.com/office/officeart/2005/8/layout/orgChart1"/>
    <dgm:cxn modelId="{E1ECFFF9-9391-4BE6-B0C6-7DFBD2A1B9B7}" type="presParOf" srcId="{95C4EAAE-A2A5-4615-AD02-DD9F67DA8743}" destId="{37EDA2EE-A9A0-4B53-BA9E-7A51218FCDBF}" srcOrd="0" destOrd="0" presId="urn:microsoft.com/office/officeart/2005/8/layout/orgChart1"/>
    <dgm:cxn modelId="{D543F2E5-89FB-4B9A-9CEF-9B1BF8AE31E1}" type="presParOf" srcId="{37EDA2EE-A9A0-4B53-BA9E-7A51218FCDBF}" destId="{9474F66A-4E1D-4FB9-9B14-D160DDCFEFA4}" srcOrd="0" destOrd="0" presId="urn:microsoft.com/office/officeart/2005/8/layout/orgChart1"/>
    <dgm:cxn modelId="{65A7444E-F064-4F6D-9277-1BD2CDFAD44D}" type="presParOf" srcId="{37EDA2EE-A9A0-4B53-BA9E-7A51218FCDBF}" destId="{50E79DA6-259A-4BD5-BBA9-880D92ED645B}" srcOrd="1" destOrd="0" presId="urn:microsoft.com/office/officeart/2005/8/layout/orgChart1"/>
    <dgm:cxn modelId="{0DEDD7B5-72EA-4945-AD1B-AA40D65B40A7}" type="presParOf" srcId="{95C4EAAE-A2A5-4615-AD02-DD9F67DA8743}" destId="{51729007-193F-4ADD-9669-CD952479D5DD}" srcOrd="1" destOrd="0" presId="urn:microsoft.com/office/officeart/2005/8/layout/orgChart1"/>
    <dgm:cxn modelId="{28DBA0E3-36C2-4969-AFCD-9708022E6982}" type="presParOf" srcId="{95C4EAAE-A2A5-4615-AD02-DD9F67DA8743}" destId="{78A7F8FA-3E25-44ED-84F1-6E6315B175E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B7C2A-6573-4815-8E14-310A2DC37250}">
      <dsp:nvSpPr>
        <dsp:cNvPr id="0" name=""/>
        <dsp:cNvSpPr/>
      </dsp:nvSpPr>
      <dsp:spPr>
        <a:xfrm>
          <a:off x="2994098" y="1481"/>
          <a:ext cx="2796779" cy="1398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kumimoji="1" lang="ru-RU" altLang="ja-JP" sz="3700" kern="1200" dirty="0"/>
            <a:t>Планируй</a:t>
          </a:r>
          <a:endParaRPr kumimoji="1" lang="ja-JP" altLang="en-US" sz="3700" kern="1200" dirty="0"/>
        </a:p>
      </dsp:txBody>
      <dsp:txXfrm>
        <a:off x="3035055" y="42438"/>
        <a:ext cx="2714865" cy="1316475"/>
      </dsp:txXfrm>
    </dsp:sp>
    <dsp:sp modelId="{02C82B92-92DD-4027-A845-B74BB5102956}">
      <dsp:nvSpPr>
        <dsp:cNvPr id="0" name=""/>
        <dsp:cNvSpPr/>
      </dsp:nvSpPr>
      <dsp:spPr>
        <a:xfrm rot="19719879" flipH="1">
          <a:off x="6360918" y="1910454"/>
          <a:ext cx="1139328" cy="1429844"/>
        </a:xfrm>
        <a:prstGeom prst="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kumimoji="1" lang="ja-JP" altLang="en-US" sz="3000" kern="1200"/>
        </a:p>
      </dsp:txBody>
      <dsp:txXfrm>
        <a:off x="6702716" y="2196423"/>
        <a:ext cx="455732" cy="857906"/>
      </dsp:txXfrm>
    </dsp:sp>
    <dsp:sp modelId="{9327430C-D8BF-4407-AE08-C7873CD87971}">
      <dsp:nvSpPr>
        <dsp:cNvPr id="0" name=""/>
        <dsp:cNvSpPr/>
      </dsp:nvSpPr>
      <dsp:spPr>
        <a:xfrm>
          <a:off x="5303065" y="4000729"/>
          <a:ext cx="2796779" cy="1398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kumimoji="1" lang="ru-RU" altLang="ja-JP" sz="3700" kern="1200" dirty="0"/>
            <a:t>Реализуй</a:t>
          </a:r>
          <a:endParaRPr kumimoji="1" lang="ja-JP" altLang="en-US" sz="3700" kern="1200" dirty="0"/>
        </a:p>
      </dsp:txBody>
      <dsp:txXfrm>
        <a:off x="5344022" y="4041686"/>
        <a:ext cx="2714865" cy="1316475"/>
      </dsp:txXfrm>
    </dsp:sp>
    <dsp:sp modelId="{A8FC1328-4113-43B6-BFE0-6D2B8CBC1E9A}">
      <dsp:nvSpPr>
        <dsp:cNvPr id="0" name=""/>
        <dsp:cNvSpPr/>
      </dsp:nvSpPr>
      <dsp:spPr>
        <a:xfrm>
          <a:off x="3664026" y="4238852"/>
          <a:ext cx="1456923" cy="922142"/>
        </a:xfrm>
        <a:prstGeom prst="lef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kumimoji="1" lang="ja-JP" altLang="en-US" sz="3000" kern="1200"/>
        </a:p>
      </dsp:txBody>
      <dsp:txXfrm rot="10800000">
        <a:off x="3940669" y="4423280"/>
        <a:ext cx="903637" cy="553286"/>
      </dsp:txXfrm>
    </dsp:sp>
    <dsp:sp modelId="{33DB2766-3C34-45E7-BF4D-3F0536712CBF}">
      <dsp:nvSpPr>
        <dsp:cNvPr id="0" name=""/>
        <dsp:cNvSpPr/>
      </dsp:nvSpPr>
      <dsp:spPr>
        <a:xfrm>
          <a:off x="685131" y="4000729"/>
          <a:ext cx="2796779" cy="1398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kumimoji="1" lang="ru-RU" altLang="ja-JP" sz="3700" kern="1200" dirty="0"/>
            <a:t>Смотри (оценивай)</a:t>
          </a:r>
          <a:endParaRPr kumimoji="1" lang="ja-JP" altLang="en-US" sz="3700" kern="1200" dirty="0"/>
        </a:p>
      </dsp:txBody>
      <dsp:txXfrm>
        <a:off x="726088" y="4041686"/>
        <a:ext cx="2714865" cy="1316475"/>
      </dsp:txXfrm>
    </dsp:sp>
    <dsp:sp modelId="{DC52145E-186A-448A-95CC-2B9561DC016C}">
      <dsp:nvSpPr>
        <dsp:cNvPr id="0" name=""/>
        <dsp:cNvSpPr/>
      </dsp:nvSpPr>
      <dsp:spPr>
        <a:xfrm rot="2384977">
          <a:off x="1415575" y="1749185"/>
          <a:ext cx="1139357" cy="1413262"/>
        </a:xfrm>
        <a:prstGeom prst="up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kumimoji="1" lang="ja-JP" altLang="en-US" sz="3000" kern="1200"/>
        </a:p>
      </dsp:txBody>
      <dsp:txXfrm>
        <a:off x="1757382" y="2031837"/>
        <a:ext cx="455743" cy="847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60231-2609-4FFD-9F02-FB48F3F0043F}">
      <dsp:nvSpPr>
        <dsp:cNvPr id="0" name=""/>
        <dsp:cNvSpPr/>
      </dsp:nvSpPr>
      <dsp:spPr>
        <a:xfrm>
          <a:off x="1620308" y="1564429"/>
          <a:ext cx="315166" cy="750697"/>
        </a:xfrm>
        <a:custGeom>
          <a:avLst/>
          <a:gdLst/>
          <a:ahLst/>
          <a:cxnLst/>
          <a:rect l="0" t="0" r="0" b="0"/>
          <a:pathLst>
            <a:path>
              <a:moveTo>
                <a:pt x="315166" y="0"/>
              </a:moveTo>
              <a:lnTo>
                <a:pt x="315166" y="750697"/>
              </a:lnTo>
              <a:lnTo>
                <a:pt x="0" y="7506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86516C-B202-473D-BF04-7C85C8DC59EE}">
      <dsp:nvSpPr>
        <dsp:cNvPr id="0" name=""/>
        <dsp:cNvSpPr/>
      </dsp:nvSpPr>
      <dsp:spPr>
        <a:xfrm>
          <a:off x="1883044" y="1564429"/>
          <a:ext cx="91440" cy="1536641"/>
        </a:xfrm>
        <a:custGeom>
          <a:avLst/>
          <a:gdLst/>
          <a:ahLst/>
          <a:cxnLst/>
          <a:rect l="0" t="0" r="0" b="0"/>
          <a:pathLst>
            <a:path>
              <a:moveTo>
                <a:pt x="52430" y="0"/>
              </a:moveTo>
              <a:lnTo>
                <a:pt x="52430" y="1342004"/>
              </a:lnTo>
              <a:lnTo>
                <a:pt x="45720" y="1342004"/>
              </a:lnTo>
              <a:lnTo>
                <a:pt x="45720" y="1536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10A57-4ABC-47BB-B12C-7E3517AE629E}">
      <dsp:nvSpPr>
        <dsp:cNvPr id="0" name=""/>
        <dsp:cNvSpPr/>
      </dsp:nvSpPr>
      <dsp:spPr>
        <a:xfrm>
          <a:off x="1008631" y="637585"/>
          <a:ext cx="1853687" cy="926843"/>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ru-RU" altLang="ja-JP" sz="2100" kern="1200" dirty="0"/>
            <a:t>Руководство деревни</a:t>
          </a:r>
          <a:endParaRPr kumimoji="1" lang="ja-JP" altLang="en-US" sz="2100" kern="1200" dirty="0"/>
        </a:p>
      </dsp:txBody>
      <dsp:txXfrm>
        <a:off x="1008631" y="637585"/>
        <a:ext cx="1853687" cy="926843"/>
      </dsp:txXfrm>
    </dsp:sp>
    <dsp:sp modelId="{D5A91BE9-D5DF-4ACF-AEFD-B68D3EA13460}">
      <dsp:nvSpPr>
        <dsp:cNvPr id="0" name=""/>
        <dsp:cNvSpPr/>
      </dsp:nvSpPr>
      <dsp:spPr>
        <a:xfrm>
          <a:off x="1001921" y="3101071"/>
          <a:ext cx="1853687" cy="87081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ru-RU" altLang="ja-JP" sz="2100" kern="1200" dirty="0" err="1"/>
            <a:t>Сельзох</a:t>
          </a:r>
          <a:r>
            <a:rPr kumimoji="1" lang="ru-RU" altLang="ja-JP" sz="2100" kern="1200" dirty="0"/>
            <a:t>. тренинг - центр</a:t>
          </a:r>
          <a:endParaRPr kumimoji="1" lang="ja-JP" altLang="en-US" sz="2100" kern="1200" dirty="0"/>
        </a:p>
      </dsp:txBody>
      <dsp:txXfrm>
        <a:off x="1001921" y="3101071"/>
        <a:ext cx="1853687" cy="870815"/>
      </dsp:txXfrm>
    </dsp:sp>
    <dsp:sp modelId="{30CB4B6A-9612-452E-BD5C-94007BF957BD}">
      <dsp:nvSpPr>
        <dsp:cNvPr id="0" name=""/>
        <dsp:cNvSpPr/>
      </dsp:nvSpPr>
      <dsp:spPr>
        <a:xfrm>
          <a:off x="0" y="1851704"/>
          <a:ext cx="1620308" cy="926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ru-RU" altLang="ja-JP" sz="2100" kern="1200" dirty="0"/>
            <a:t>Руководящий комитет</a:t>
          </a:r>
          <a:endParaRPr kumimoji="1" lang="ja-JP" altLang="en-US" sz="2100" kern="1200" dirty="0"/>
        </a:p>
      </dsp:txBody>
      <dsp:txXfrm>
        <a:off x="0" y="1851704"/>
        <a:ext cx="1620308" cy="926843"/>
      </dsp:txXfrm>
    </dsp:sp>
    <dsp:sp modelId="{75E573A6-B5C1-4595-B391-CC1F6991BD75}">
      <dsp:nvSpPr>
        <dsp:cNvPr id="0" name=""/>
        <dsp:cNvSpPr/>
      </dsp:nvSpPr>
      <dsp:spPr>
        <a:xfrm>
          <a:off x="4155821" y="1410795"/>
          <a:ext cx="1853687" cy="926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ru-RU" altLang="ja-JP" sz="2100" kern="1200" dirty="0"/>
            <a:t>Сельхоз. кооператив</a:t>
          </a:r>
          <a:endParaRPr kumimoji="1" lang="ja-JP" altLang="en-US" sz="2100" kern="1200" dirty="0"/>
        </a:p>
      </dsp:txBody>
      <dsp:txXfrm>
        <a:off x="4155821" y="1410795"/>
        <a:ext cx="1853687" cy="926843"/>
      </dsp:txXfrm>
    </dsp:sp>
    <dsp:sp modelId="{9474F66A-4E1D-4FB9-9B14-D160DDCFEFA4}">
      <dsp:nvSpPr>
        <dsp:cNvPr id="0" name=""/>
        <dsp:cNvSpPr/>
      </dsp:nvSpPr>
      <dsp:spPr>
        <a:xfrm>
          <a:off x="4155821" y="2744968"/>
          <a:ext cx="1853687" cy="9268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ru-RU" altLang="ja-JP" sz="2100" kern="1200" dirty="0"/>
            <a:t>Эксперты</a:t>
          </a:r>
          <a:endParaRPr kumimoji="1" lang="ja-JP" altLang="en-US" sz="2100" kern="1200" dirty="0"/>
        </a:p>
      </dsp:txBody>
      <dsp:txXfrm>
        <a:off x="4155821" y="2744968"/>
        <a:ext cx="1853687" cy="92684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8"/>
          </a:xfrm>
          <a:prstGeom prst="rect">
            <a:avLst/>
          </a:prstGeom>
        </p:spPr>
        <p:txBody>
          <a:bodyPr vert="horz" lIns="92290" tIns="46145" rIns="92290" bIns="4614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8"/>
          </a:xfrm>
          <a:prstGeom prst="rect">
            <a:avLst/>
          </a:prstGeom>
        </p:spPr>
        <p:txBody>
          <a:bodyPr vert="horz" lIns="92290" tIns="46145" rIns="92290" bIns="46145" rtlCol="0"/>
          <a:lstStyle>
            <a:lvl1pPr algn="r">
              <a:defRPr sz="1200"/>
            </a:lvl1pPr>
          </a:lstStyle>
          <a:p>
            <a:fld id="{7389B0BD-CBD4-462F-8721-3639714FCB79}" type="datetimeFigureOut">
              <a:rPr kumimoji="1" lang="ja-JP" altLang="en-US" smtClean="0"/>
              <a:pPr/>
              <a:t>2022/5/5</a:t>
            </a:fld>
            <a:endParaRPr kumimoji="1" lang="ja-JP" altLang="en-US"/>
          </a:p>
        </p:txBody>
      </p:sp>
      <p:sp>
        <p:nvSpPr>
          <p:cNvPr id="4" name="フッター プレースホルダー 3"/>
          <p:cNvSpPr>
            <a:spLocks noGrp="1"/>
          </p:cNvSpPr>
          <p:nvPr>
            <p:ph type="ftr" sz="quarter" idx="2"/>
          </p:nvPr>
        </p:nvSpPr>
        <p:spPr>
          <a:xfrm>
            <a:off x="1" y="9440647"/>
            <a:ext cx="2949787" cy="496968"/>
          </a:xfrm>
          <a:prstGeom prst="rect">
            <a:avLst/>
          </a:prstGeom>
        </p:spPr>
        <p:txBody>
          <a:bodyPr vert="horz" lIns="92290" tIns="46145" rIns="92290" bIns="4614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6968"/>
          </a:xfrm>
          <a:prstGeom prst="rect">
            <a:avLst/>
          </a:prstGeom>
        </p:spPr>
        <p:txBody>
          <a:bodyPr vert="horz" lIns="92290" tIns="46145" rIns="92290" bIns="46145" rtlCol="0" anchor="b"/>
          <a:lstStyle>
            <a:lvl1pPr algn="r">
              <a:defRPr sz="1200"/>
            </a:lvl1pPr>
          </a:lstStyle>
          <a:p>
            <a:fld id="{D0D72C8D-C380-47AA-8515-40C322E26BC1}" type="slidenum">
              <a:rPr kumimoji="1" lang="ja-JP" altLang="en-US" smtClean="0"/>
              <a:pPr/>
              <a:t>‹#›</a:t>
            </a:fld>
            <a:endParaRPr kumimoji="1" lang="ja-JP" altLang="en-US"/>
          </a:p>
        </p:txBody>
      </p:sp>
    </p:spTree>
    <p:extLst>
      <p:ext uri="{BB962C8B-B14F-4D97-AF65-F5344CB8AC3E}">
        <p14:creationId xmlns:p14="http://schemas.microsoft.com/office/powerpoint/2010/main" val="2494213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6" cy="496888"/>
          </a:xfrm>
          <a:prstGeom prst="rect">
            <a:avLst/>
          </a:prstGeom>
        </p:spPr>
        <p:txBody>
          <a:bodyPr vert="horz" lIns="92290" tIns="46145" rIns="92290" bIns="46145"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9" y="0"/>
            <a:ext cx="2949576" cy="496888"/>
          </a:xfrm>
          <a:prstGeom prst="rect">
            <a:avLst/>
          </a:prstGeom>
        </p:spPr>
        <p:txBody>
          <a:bodyPr vert="horz" lIns="92290" tIns="46145" rIns="92290" bIns="46145" rtlCol="0"/>
          <a:lstStyle>
            <a:lvl1pPr algn="r">
              <a:defRPr sz="1200"/>
            </a:lvl1pPr>
          </a:lstStyle>
          <a:p>
            <a:fld id="{9F104C6F-0473-4252-9E62-044EC1E0F773}" type="datetimeFigureOut">
              <a:rPr kumimoji="1" lang="ja-JP" altLang="en-US" smtClean="0"/>
              <a:t>2022/5/5</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2290" tIns="46145" rIns="92290" bIns="46145" rtlCol="0" anchor="ctr"/>
          <a:lstStyle/>
          <a:p>
            <a:endParaRPr lang="ja-JP" altLang="en-US"/>
          </a:p>
        </p:txBody>
      </p:sp>
      <p:sp>
        <p:nvSpPr>
          <p:cNvPr id="5" name="ノート プレースホルダ 4"/>
          <p:cNvSpPr>
            <a:spLocks noGrp="1"/>
          </p:cNvSpPr>
          <p:nvPr>
            <p:ph type="body" sz="quarter" idx="3"/>
          </p:nvPr>
        </p:nvSpPr>
        <p:spPr>
          <a:xfrm>
            <a:off x="681039" y="4721225"/>
            <a:ext cx="5445125" cy="4471988"/>
          </a:xfrm>
          <a:prstGeom prst="rect">
            <a:avLst/>
          </a:prstGeom>
        </p:spPr>
        <p:txBody>
          <a:bodyPr vert="horz" lIns="92290" tIns="46145" rIns="92290" bIns="4614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865"/>
            <a:ext cx="2949576" cy="496887"/>
          </a:xfrm>
          <a:prstGeom prst="rect">
            <a:avLst/>
          </a:prstGeom>
        </p:spPr>
        <p:txBody>
          <a:bodyPr vert="horz" lIns="92290" tIns="46145" rIns="92290" bIns="4614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9" y="9440865"/>
            <a:ext cx="2949576" cy="496887"/>
          </a:xfrm>
          <a:prstGeom prst="rect">
            <a:avLst/>
          </a:prstGeom>
        </p:spPr>
        <p:txBody>
          <a:bodyPr vert="horz" lIns="92290" tIns="46145" rIns="92290" bIns="46145" rtlCol="0" anchor="b"/>
          <a:lstStyle>
            <a:lvl1pPr algn="r">
              <a:defRPr sz="1200"/>
            </a:lvl1pPr>
          </a:lstStyle>
          <a:p>
            <a:fld id="{A475A23E-2F8F-4587-800D-CF737B41BCB4}" type="slidenum">
              <a:rPr kumimoji="1" lang="ja-JP" altLang="en-US" smtClean="0"/>
              <a:t>‹#›</a:t>
            </a:fld>
            <a:endParaRPr kumimoji="1" lang="ja-JP" altLang="en-US"/>
          </a:p>
        </p:txBody>
      </p:sp>
    </p:spTree>
    <p:extLst>
      <p:ext uri="{BB962C8B-B14F-4D97-AF65-F5344CB8AC3E}">
        <p14:creationId xmlns:p14="http://schemas.microsoft.com/office/powerpoint/2010/main" val="16431497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I am Hiroshi Niino. Call me Hiro in short. I am a JICA expert attached to National Development Council. </a:t>
            </a:r>
          </a:p>
          <a:p>
            <a:r>
              <a:rPr kumimoji="1" lang="en-US" altLang="ja-JP" dirty="0"/>
              <a:t> During the series of webinars in the last half year, I got a lot of requests that you wanted to have practical workshops with interactive communication. I think it is only possible not through internet but in face-to-face workshops without interpreters. This is the reason I stand here today. </a:t>
            </a:r>
          </a:p>
          <a:p>
            <a:r>
              <a:rPr kumimoji="1" lang="en-US" altLang="ja-JP" dirty="0"/>
              <a:t>Let me introduce myself briefly. Before I came here in Dushanbe last summer, I was a professor at a Japanese university. I was working there for 8 years. Before the University, I worked for JICA for nearly 30 years. The last ten years of my career in JICA was dedicated to development cooperation with Central Asian countries During those years I visited Tajikistan several times, but, of course, this is my first time to live here.</a:t>
            </a:r>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1</a:t>
            </a:fld>
            <a:endParaRPr kumimoji="1" lang="ja-JP" altLang="en-US"/>
          </a:p>
        </p:txBody>
      </p:sp>
    </p:spTree>
    <p:extLst>
      <p:ext uri="{BB962C8B-B14F-4D97-AF65-F5344CB8AC3E}">
        <p14:creationId xmlns:p14="http://schemas.microsoft.com/office/powerpoint/2010/main" val="75180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先ほど述べた通り、中心問題とは、分析の始点となる問題のことです。</a:t>
            </a:r>
            <a:endParaRPr lang="en-US" altLang="ja-JP" dirty="0"/>
          </a:p>
          <a:p>
            <a:pPr eaLnBrk="1" hangingPunct="1">
              <a:spcBef>
                <a:spcPct val="0"/>
              </a:spcBef>
            </a:pPr>
            <a:r>
              <a:rPr lang="ja-JP" altLang="en-US" dirty="0"/>
              <a:t>必ずしも一番重要な問題である必要はありません。</a:t>
            </a:r>
            <a:endParaRPr lang="en-US" altLang="ja-JP" dirty="0"/>
          </a:p>
          <a:p>
            <a:pPr eaLnBrk="1" hangingPunct="1">
              <a:spcBef>
                <a:spcPct val="0"/>
              </a:spcBef>
            </a:pPr>
            <a:r>
              <a:rPr lang="ja-JP" altLang="en-US" dirty="0"/>
              <a:t>中心問題が大きな問題、例えば前のスライドのように「漁民の現金収入が低い」といったものであれば、分析は広範囲に行うことになります。</a:t>
            </a:r>
            <a:endParaRPr lang="en-US" altLang="ja-JP" dirty="0"/>
          </a:p>
          <a:p>
            <a:pPr eaLnBrk="1" hangingPunct="1">
              <a:spcBef>
                <a:spcPct val="0"/>
              </a:spcBef>
            </a:pPr>
            <a:r>
              <a:rPr lang="ja-JP" altLang="en-US" dirty="0"/>
              <a:t>逆に、より下段の問題を中心問題とすれば、分析の範囲は狭まります。</a:t>
            </a:r>
            <a:endParaRPr lang="en-US" altLang="ja-JP" dirty="0"/>
          </a:p>
          <a:p>
            <a:pPr eaLnBrk="1" hangingPunct="1">
              <a:spcBef>
                <a:spcPct val="0"/>
              </a:spcBef>
            </a:pPr>
            <a:r>
              <a:rPr lang="ja-JP" altLang="en-US" dirty="0"/>
              <a:t>このように中心問題の設定によって分析の範囲を変えることができます。</a:t>
            </a:r>
            <a:endParaRPr lang="en-US" altLang="ja-JP" dirty="0"/>
          </a:p>
          <a:p>
            <a:pPr eaLnBrk="1" hangingPunct="1">
              <a:spcBef>
                <a:spcPct val="0"/>
              </a:spcBef>
            </a:pPr>
            <a:r>
              <a:rPr lang="ja-JP" altLang="en-US" dirty="0"/>
              <a:t>では、中心問題の設定方法について説明します。</a:t>
            </a:r>
          </a:p>
          <a:p>
            <a:pPr eaLnBrk="1" hangingPunct="1">
              <a:spcBef>
                <a:spcPct val="0"/>
              </a:spcBef>
            </a:pPr>
            <a:r>
              <a:rPr lang="ja-JP" altLang="en-US" dirty="0"/>
              <a:t>まず、参加者はターゲットグループが抱える問題をいくつかカードに書いて、因果関係に基づいて並び替えます。</a:t>
            </a:r>
          </a:p>
          <a:p>
            <a:pPr eaLnBrk="1" hangingPunct="1">
              <a:spcBef>
                <a:spcPct val="0"/>
              </a:spcBef>
            </a:pPr>
            <a:r>
              <a:rPr lang="ja-JP" altLang="en-US" dirty="0"/>
              <a:t>その中で、出てきたカードの多くが因果関係で結ばれ、ツリー状になったら、分析の対象範囲について合意形成をします。</a:t>
            </a:r>
            <a:endParaRPr lang="en-US" altLang="ja-JP" dirty="0"/>
          </a:p>
          <a:p>
            <a:pPr eaLnBrk="1" hangingPunct="1">
              <a:spcBef>
                <a:spcPct val="0"/>
              </a:spcBef>
            </a:pPr>
            <a:r>
              <a:rPr lang="ja-JP" altLang="en-US" dirty="0"/>
              <a:t>分析範囲についての合意ができたら、その範囲の頂点にあるカードを中心問題に選びます。</a:t>
            </a:r>
            <a:endParaRPr lang="en-US" altLang="ja-JP" dirty="0"/>
          </a:p>
          <a:p>
            <a:pPr eaLnBrk="1" hangingPunct="1">
              <a:spcBef>
                <a:spcPct val="0"/>
              </a:spcBef>
            </a:pPr>
            <a:r>
              <a:rPr lang="ja-JP" altLang="en-US" dirty="0"/>
              <a:t>中心問題として適切なカードがなければ問題カードを追加し、同じプロセスを繰り返します。</a:t>
            </a:r>
            <a:endParaRPr lang="en-US" altLang="ja-JP" dirty="0"/>
          </a:p>
          <a:p>
            <a:pPr eaLnBrk="1" hangingPunct="1">
              <a:spcBef>
                <a:spcPct val="0"/>
              </a:spcBef>
            </a:pPr>
            <a:r>
              <a:rPr lang="ja-JP" altLang="en-US" dirty="0"/>
              <a:t>分析の途中で中心問題を変更しても構いません。</a:t>
            </a:r>
          </a:p>
        </p:txBody>
      </p:sp>
      <p:sp>
        <p:nvSpPr>
          <p:cNvPr id="757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fld id="{C929EC06-C38A-4656-A224-453EBD811E00}" type="slidenum">
              <a:rPr lang="ja-JP" altLang="en-US" smtClean="0"/>
              <a:pPr eaLnBrk="1" hangingPunct="1"/>
              <a:t>19</a:t>
            </a:fld>
            <a:endParaRPr lang="ja-JP" altLang="en-US"/>
          </a:p>
        </p:txBody>
      </p:sp>
      <p:sp>
        <p:nvSpPr>
          <p:cNvPr id="75781"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Tree>
    <p:extLst>
      <p:ext uri="{BB962C8B-B14F-4D97-AF65-F5344CB8AC3E}">
        <p14:creationId xmlns:p14="http://schemas.microsoft.com/office/powerpoint/2010/main" val="17540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I am Hiroshi Niino. Call me Hiro in short. I am a JICA expert attached to National Development Council. </a:t>
            </a:r>
          </a:p>
          <a:p>
            <a:r>
              <a:rPr kumimoji="1" lang="en-US" altLang="ja-JP" dirty="0"/>
              <a:t> During the series of webinars in the last half year, I got a lot of requests that you wanted to have practical workshops with interactive communication. I think it is only possible not through internet but in face-to-face workshops without interpreters. This is the reason I stand here today. </a:t>
            </a:r>
          </a:p>
          <a:p>
            <a:r>
              <a:rPr kumimoji="1" lang="en-US" altLang="ja-JP" dirty="0"/>
              <a:t>Let me introduce myself briefly. Before I came here in Dushanbe last summer, I was a professor at a Japanese university. I was working there for 8 years. Before the University, I worked for JICA for nearly 30 years. The last ten years of my career in JICA was dedicated to development cooperation with Central Asian countries During those years I visited Tajikistan several times, but, of course, this is my first time to live here.</a:t>
            </a:r>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22</a:t>
            </a:fld>
            <a:endParaRPr kumimoji="1" lang="ja-JP" altLang="en-US"/>
          </a:p>
        </p:txBody>
      </p:sp>
    </p:spTree>
    <p:extLst>
      <p:ext uri="{BB962C8B-B14F-4D97-AF65-F5344CB8AC3E}">
        <p14:creationId xmlns:p14="http://schemas.microsoft.com/office/powerpoint/2010/main" val="141143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ja-JP" altLang="en-US" dirty="0">
              <a:latin typeface="Arial" pitchFamily="34" charset="0"/>
            </a:endParaRPr>
          </a:p>
        </p:txBody>
      </p:sp>
    </p:spTree>
    <p:extLst>
      <p:ext uri="{BB962C8B-B14F-4D97-AF65-F5344CB8AC3E}">
        <p14:creationId xmlns:p14="http://schemas.microsoft.com/office/powerpoint/2010/main" val="396916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目的系図は以下のような手順で作成します。</a:t>
            </a:r>
            <a:endParaRPr lang="en-US" altLang="ja-JP" dirty="0"/>
          </a:p>
          <a:p>
            <a:r>
              <a:rPr lang="ja-JP" altLang="en-US" dirty="0">
                <a:latin typeface="Tahoma" pitchFamily="34" charset="0"/>
              </a:rPr>
              <a:t>１．中心問題カードを、問題が解決された状況（目的カード）に書き換えます。</a:t>
            </a:r>
            <a:endParaRPr lang="en-US" altLang="ja-JP" dirty="0">
              <a:latin typeface="Tahoma" pitchFamily="34" charset="0"/>
            </a:endParaRPr>
          </a:p>
          <a:p>
            <a:r>
              <a:rPr lang="ja-JP" altLang="en-US" dirty="0">
                <a:latin typeface="Tahoma" pitchFamily="34" charset="0"/>
              </a:rPr>
              <a:t>２．直接原因カードを同様に書き換えます。</a:t>
            </a:r>
            <a:endParaRPr lang="en-US" altLang="ja-JP" dirty="0">
              <a:latin typeface="Tahoma" pitchFamily="34" charset="0"/>
            </a:endParaRPr>
          </a:p>
          <a:p>
            <a:r>
              <a:rPr lang="ja-JP" altLang="en-US" dirty="0">
                <a:latin typeface="Tahoma" pitchFamily="34" charset="0"/>
              </a:rPr>
              <a:t>３．上下のロジックを確認します。</a:t>
            </a:r>
            <a:endParaRPr lang="en-US" altLang="ja-JP" dirty="0">
              <a:latin typeface="Tahoma" pitchFamily="34" charset="0"/>
            </a:endParaRPr>
          </a:p>
          <a:p>
            <a:r>
              <a:rPr lang="ja-JP" altLang="en-US" dirty="0">
                <a:latin typeface="Tahoma" pitchFamily="34" charset="0"/>
              </a:rPr>
              <a:t>４．同様に他のカードを書き換えてゆきます。</a:t>
            </a:r>
            <a:endParaRPr lang="en-US" altLang="ja-JP" dirty="0">
              <a:latin typeface="Tahoma" pitchFamily="34" charset="0"/>
            </a:endParaRPr>
          </a:p>
          <a:p>
            <a:r>
              <a:rPr lang="ja-JP" altLang="en-US" dirty="0">
                <a:latin typeface="Tahoma" pitchFamily="34" charset="0"/>
              </a:rPr>
              <a:t>問題系図作成に当たっては以下のことに留意します。</a:t>
            </a:r>
            <a:endParaRPr lang="en-US" altLang="ja-JP" dirty="0">
              <a:latin typeface="Tahoma" pitchFamily="34" charset="0"/>
            </a:endParaRPr>
          </a:p>
          <a:p>
            <a:r>
              <a:rPr lang="ja-JP" altLang="en-US" dirty="0">
                <a:latin typeface="Tahoma" pitchFamily="34" charset="0"/>
              </a:rPr>
              <a:t>・目的カードは＊＊である、＋＋されているなど、</a:t>
            </a:r>
            <a:r>
              <a:rPr lang="ja-JP" altLang="en-US" dirty="0"/>
              <a:t>問題が</a:t>
            </a:r>
            <a:r>
              <a:rPr lang="ja-JP" altLang="en-US" dirty="0">
                <a:latin typeface="Tahoma" pitchFamily="34" charset="0"/>
              </a:rPr>
              <a:t>解決された状態で表現します。</a:t>
            </a:r>
            <a:endParaRPr lang="en-US" altLang="ja-JP" dirty="0">
              <a:latin typeface="Tahoma" pitchFamily="34" charset="0"/>
            </a:endParaRPr>
          </a:p>
          <a:p>
            <a:r>
              <a:rPr lang="ja-JP" altLang="en-US" dirty="0">
                <a:latin typeface="Tahoma" pitchFamily="34" charset="0"/>
              </a:rPr>
              <a:t>・各手段によってマイナスの影響が出ないか注意します。</a:t>
            </a:r>
            <a:endParaRPr lang="en-US" altLang="ja-JP" dirty="0">
              <a:latin typeface="Tahoma" pitchFamily="34" charset="0"/>
            </a:endParaRPr>
          </a:p>
          <a:p>
            <a:r>
              <a:rPr lang="ja-JP" altLang="en-US" dirty="0">
                <a:latin typeface="Tahoma" pitchFamily="34" charset="0"/>
              </a:rPr>
              <a:t>・現実的な内容にします。</a:t>
            </a:r>
            <a:endParaRPr lang="en-US" altLang="ja-JP" dirty="0">
              <a:latin typeface="Tahoma" pitchFamily="34" charset="0"/>
            </a:endParaRPr>
          </a:p>
          <a:p>
            <a:r>
              <a:rPr lang="ja-JP" altLang="en-US" dirty="0">
                <a:latin typeface="Tahoma" pitchFamily="34" charset="0"/>
              </a:rPr>
              <a:t>・必要に応じて、新しいオプションや手段の具体化を示すために、新たなカードを追加します。</a:t>
            </a:r>
            <a:endParaRPr lang="en-US" altLang="ja-JP" dirty="0">
              <a:latin typeface="Tahoma" pitchFamily="34" charset="0"/>
            </a:endParaRPr>
          </a:p>
          <a:p>
            <a:endParaRPr lang="ja-JP" altLang="en-US" dirty="0">
              <a:latin typeface="Tahoma" pitchFamily="34" charset="0"/>
            </a:endParaRPr>
          </a:p>
        </p:txBody>
      </p:sp>
      <p:sp>
        <p:nvSpPr>
          <p:cNvPr id="788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fld id="{95229697-435E-4197-9F1A-6E9341B196F1}" type="slidenum">
              <a:rPr lang="ja-JP" altLang="en-US" smtClean="0"/>
              <a:pPr eaLnBrk="1" hangingPunct="1"/>
              <a:t>27</a:t>
            </a:fld>
            <a:endParaRPr lang="ja-JP" altLang="en-US"/>
          </a:p>
        </p:txBody>
      </p:sp>
      <p:sp>
        <p:nvSpPr>
          <p:cNvPr id="78853"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Tree>
    <p:extLst>
      <p:ext uri="{BB962C8B-B14F-4D97-AF65-F5344CB8AC3E}">
        <p14:creationId xmlns:p14="http://schemas.microsoft.com/office/powerpoint/2010/main" val="1730829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29</a:t>
            </a:fld>
            <a:endParaRPr kumimoji="1" lang="ja-JP" altLang="en-US"/>
          </a:p>
        </p:txBody>
      </p:sp>
    </p:spTree>
    <p:extLst>
      <p:ext uri="{BB962C8B-B14F-4D97-AF65-F5344CB8AC3E}">
        <p14:creationId xmlns:p14="http://schemas.microsoft.com/office/powerpoint/2010/main" val="2742451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ja-JP" altLang="en-US" dirty="0">
              <a:latin typeface="Arial" pitchFamily="34" charset="0"/>
            </a:endParaRPr>
          </a:p>
        </p:txBody>
      </p:sp>
    </p:spTree>
    <p:extLst>
      <p:ext uri="{BB962C8B-B14F-4D97-AF65-F5344CB8AC3E}">
        <p14:creationId xmlns:p14="http://schemas.microsoft.com/office/powerpoint/2010/main" val="380505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プロジェクトの選択の目的は、今までの分析の結果と、プロジェクトに与えられた予算・人員・体制等の制約を結び付けて、プロジェクトの大枠を作成することです。</a:t>
            </a:r>
            <a:endParaRPr lang="en-US" altLang="ja-JP" dirty="0"/>
          </a:p>
          <a:p>
            <a:pPr eaLnBrk="1" hangingPunct="1">
              <a:spcBef>
                <a:spcPct val="0"/>
              </a:spcBef>
            </a:pPr>
            <a:r>
              <a:rPr lang="ja-JP" altLang="en-US" dirty="0"/>
              <a:t>プロジェクトの選択では、まず、目的分析で挙がった解決手段をいくつかの解決手段群（これをアプローチと呼びます）に分けます。</a:t>
            </a:r>
            <a:endParaRPr lang="en-US" altLang="ja-JP" dirty="0"/>
          </a:p>
          <a:p>
            <a:pPr eaLnBrk="1" hangingPunct="1">
              <a:spcBef>
                <a:spcPct val="0"/>
              </a:spcBef>
            </a:pPr>
            <a:r>
              <a:rPr lang="ja-JP" altLang="en-US" dirty="0"/>
              <a:t>次に、各アプローチを比較検討して、最も適切なアプローチを選択することにより、プロジェクトの大枠を作成します。</a:t>
            </a:r>
            <a:endParaRPr lang="en-US" altLang="ja-JP" dirty="0"/>
          </a:p>
          <a:p>
            <a:endParaRPr lang="ja-JP" altLang="en-US" dirty="0"/>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fld id="{FCC2403B-60C1-40D9-A38A-69D7FAD3A3E2}" type="slidenum">
              <a:rPr lang="ja-JP" altLang="en-US" smtClean="0"/>
              <a:pPr eaLnBrk="1" hangingPunct="1"/>
              <a:t>31</a:t>
            </a:fld>
            <a:endParaRPr lang="ja-JP" altLang="en-US"/>
          </a:p>
        </p:txBody>
      </p:sp>
      <p:sp>
        <p:nvSpPr>
          <p:cNvPr id="83973"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Tree>
    <p:extLst>
      <p:ext uri="{BB962C8B-B14F-4D97-AF65-F5344CB8AC3E}">
        <p14:creationId xmlns:p14="http://schemas.microsoft.com/office/powerpoint/2010/main" val="143308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アプローチの抽出例を示します。</a:t>
            </a:r>
            <a:endParaRPr lang="en-US" altLang="ja-JP" dirty="0"/>
          </a:p>
          <a:p>
            <a:pPr eaLnBrk="1" hangingPunct="1">
              <a:spcBef>
                <a:spcPct val="0"/>
              </a:spcBef>
            </a:pPr>
            <a:r>
              <a:rPr lang="ja-JP" altLang="en-US"/>
              <a:t>目的系図で出された目的カードは、その内容によっていくつかの解決手段群（アプローチ）に分けることができます。</a:t>
            </a:r>
            <a:endParaRPr lang="en-US" altLang="ja-JP" dirty="0"/>
          </a:p>
          <a:p>
            <a:pPr eaLnBrk="1" hangingPunct="1">
              <a:spcBef>
                <a:spcPct val="0"/>
              </a:spcBef>
            </a:pPr>
            <a:r>
              <a:rPr lang="ja-JP" altLang="en-US"/>
              <a:t>同じ目的に貢献していても、関連する活動としてまとめることができないカードは別個のアプローチとなります。</a:t>
            </a:r>
            <a:endParaRPr lang="en-US" altLang="ja-JP" dirty="0"/>
          </a:p>
          <a:p>
            <a:endParaRPr lang="ja-JP" altLang="en-US"/>
          </a:p>
        </p:txBody>
      </p:sp>
      <p:sp>
        <p:nvSpPr>
          <p:cNvPr id="860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fld id="{8E827468-3BAB-41E0-96E2-01EB9A19F171}" type="slidenum">
              <a:rPr lang="ja-JP" altLang="en-US" smtClean="0"/>
              <a:pPr eaLnBrk="1" hangingPunct="1"/>
              <a:t>32</a:t>
            </a:fld>
            <a:endParaRPr lang="ja-JP" altLang="en-US"/>
          </a:p>
        </p:txBody>
      </p:sp>
      <p:sp>
        <p:nvSpPr>
          <p:cNvPr id="86021"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Tree>
    <p:extLst>
      <p:ext uri="{BB962C8B-B14F-4D97-AF65-F5344CB8AC3E}">
        <p14:creationId xmlns:p14="http://schemas.microsoft.com/office/powerpoint/2010/main" val="515419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アプローチの抽出例を示します。</a:t>
            </a:r>
            <a:endParaRPr lang="en-US" altLang="ja-JP" dirty="0"/>
          </a:p>
          <a:p>
            <a:pPr eaLnBrk="1" hangingPunct="1">
              <a:spcBef>
                <a:spcPct val="0"/>
              </a:spcBef>
            </a:pPr>
            <a:r>
              <a:rPr lang="ja-JP" altLang="en-US"/>
              <a:t>目的系図で出された目的カードは、その内容によっていくつかの解決手段群（アプローチ）に分けることができます。</a:t>
            </a:r>
            <a:endParaRPr lang="en-US" altLang="ja-JP" dirty="0"/>
          </a:p>
          <a:p>
            <a:pPr eaLnBrk="1" hangingPunct="1">
              <a:spcBef>
                <a:spcPct val="0"/>
              </a:spcBef>
            </a:pPr>
            <a:r>
              <a:rPr lang="ja-JP" altLang="en-US"/>
              <a:t>同じ目的に貢献していても、関連する活動としてまとめることができないカードは別個のアプローチとなります。</a:t>
            </a:r>
            <a:endParaRPr lang="en-US" altLang="ja-JP" dirty="0"/>
          </a:p>
          <a:p>
            <a:endParaRPr lang="ja-JP" altLang="en-US"/>
          </a:p>
        </p:txBody>
      </p:sp>
      <p:sp>
        <p:nvSpPr>
          <p:cNvPr id="860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fld id="{8E827468-3BAB-41E0-96E2-01EB9A19F171}" type="slidenum">
              <a:rPr lang="ja-JP" altLang="en-US" smtClean="0"/>
              <a:pPr eaLnBrk="1" hangingPunct="1"/>
              <a:t>33</a:t>
            </a:fld>
            <a:endParaRPr lang="ja-JP" altLang="en-US"/>
          </a:p>
        </p:txBody>
      </p:sp>
      <p:sp>
        <p:nvSpPr>
          <p:cNvPr id="86021"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Tree>
    <p:extLst>
      <p:ext uri="{BB962C8B-B14F-4D97-AF65-F5344CB8AC3E}">
        <p14:creationId xmlns:p14="http://schemas.microsoft.com/office/powerpoint/2010/main" val="3718620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34</a:t>
            </a:fld>
            <a:endParaRPr kumimoji="1" lang="ja-JP" altLang="en-US"/>
          </a:p>
        </p:txBody>
      </p:sp>
    </p:spTree>
    <p:extLst>
      <p:ext uri="{BB962C8B-B14F-4D97-AF65-F5344CB8AC3E}">
        <p14:creationId xmlns:p14="http://schemas.microsoft.com/office/powerpoint/2010/main" val="159246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Project</a:t>
            </a:r>
            <a:r>
              <a:rPr kumimoji="1" lang="ja-JP" altLang="en-US" dirty="0"/>
              <a:t>＝</a:t>
            </a:r>
            <a:r>
              <a:rPr kumimoji="1" lang="en-US" altLang="ja-JP" dirty="0"/>
              <a:t>Problem</a:t>
            </a:r>
            <a:r>
              <a:rPr kumimoji="1" lang="ja-JP" altLang="en-US" baseline="0" dirty="0"/>
              <a:t> </a:t>
            </a:r>
            <a:r>
              <a:rPr kumimoji="1" lang="en-US" altLang="ja-JP" baseline="0" dirty="0"/>
              <a:t>solution activity with certain amount of  budget, time frame and manpower.</a:t>
            </a:r>
          </a:p>
          <a:p>
            <a:r>
              <a:rPr kumimoji="1" lang="en-US" altLang="ja-JP" baseline="0" dirty="0"/>
              <a:t>If there is a problem, there must be a project. If there are many problems, we have to find out what is the core problem.</a:t>
            </a:r>
          </a:p>
          <a:p>
            <a:endParaRPr kumimoji="1" lang="ja-JP" altLang="en-US" dirty="0"/>
          </a:p>
        </p:txBody>
      </p:sp>
      <p:sp>
        <p:nvSpPr>
          <p:cNvPr id="4" name="スライド番号プレースホルダー 3"/>
          <p:cNvSpPr>
            <a:spLocks noGrp="1"/>
          </p:cNvSpPr>
          <p:nvPr>
            <p:ph type="sldNum" sz="quarter" idx="10"/>
          </p:nvPr>
        </p:nvSpPr>
        <p:spPr/>
        <p:txBody>
          <a:bodyPr/>
          <a:lstStyle/>
          <a:p>
            <a:fld id="{2A8181EE-0073-4028-A09A-754B537A6F9D}" type="slidenum">
              <a:rPr kumimoji="1" lang="ja-JP" altLang="en-US" smtClean="0"/>
              <a:t>4</a:t>
            </a:fld>
            <a:endParaRPr kumimoji="1" lang="ja-JP" altLang="en-US"/>
          </a:p>
        </p:txBody>
      </p:sp>
    </p:spTree>
    <p:extLst>
      <p:ext uri="{BB962C8B-B14F-4D97-AF65-F5344CB8AC3E}">
        <p14:creationId xmlns:p14="http://schemas.microsoft.com/office/powerpoint/2010/main" val="4080861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この例では、４つの選定基準を用いて、</a:t>
            </a:r>
            <a:r>
              <a:rPr lang="en-US" altLang="ja-JP" dirty="0"/>
              <a:t>4</a:t>
            </a:r>
            <a:r>
              <a:rPr lang="ja-JP" altLang="en-US" dirty="0"/>
              <a:t>段階で評価をしています。</a:t>
            </a:r>
            <a:endParaRPr lang="en-US" altLang="ja-JP" dirty="0"/>
          </a:p>
          <a:p>
            <a:pPr eaLnBrk="1" hangingPunct="1">
              <a:spcBef>
                <a:spcPct val="0"/>
              </a:spcBef>
            </a:pPr>
            <a:r>
              <a:rPr lang="ja-JP" altLang="en-US" dirty="0"/>
              <a:t>コストを高低で示しているように、必ずしも</a:t>
            </a:r>
            <a:r>
              <a:rPr lang="en-US" altLang="ja-JP" dirty="0"/>
              <a:t>4</a:t>
            </a:r>
            <a:r>
              <a:rPr lang="ja-JP" altLang="en-US" dirty="0"/>
              <a:t>段階で評価しなければいけないということはありません。</a:t>
            </a:r>
            <a:endParaRPr lang="en-US" altLang="ja-JP" dirty="0"/>
          </a:p>
          <a:p>
            <a:pPr eaLnBrk="1" hangingPunct="1">
              <a:spcBef>
                <a:spcPct val="0"/>
              </a:spcBef>
            </a:pPr>
            <a:r>
              <a:rPr lang="ja-JP" altLang="en-US" dirty="0"/>
              <a:t>この例は、５アプローチを比較した後に選択する形ですが、複数のアプローチを合わせたものを比較する場合もあります。</a:t>
            </a:r>
            <a:endParaRPr lang="en-US" altLang="ja-JP" dirty="0"/>
          </a:p>
          <a:p>
            <a:pPr eaLnBrk="1" hangingPunct="1">
              <a:spcBef>
                <a:spcPct val="0"/>
              </a:spcBef>
            </a:pPr>
            <a:r>
              <a:rPr lang="ja-JP" altLang="en-US" dirty="0"/>
              <a:t>実際には、アプローチを分けた時に様々な条件を勘案して議論し、結論を導くのがより一般的です。</a:t>
            </a:r>
          </a:p>
          <a:p>
            <a:pPr eaLnBrk="1" hangingPunct="1">
              <a:spcBef>
                <a:spcPct val="0"/>
              </a:spcBef>
            </a:pPr>
            <a:r>
              <a:rPr lang="ja-JP" altLang="en-US" dirty="0"/>
              <a:t>最終的なプロジェクトの範囲の決定は、追加調査の結果や政府方針などを加味して判断されます。</a:t>
            </a:r>
            <a:endParaRPr lang="en-US" altLang="ja-JP" dirty="0"/>
          </a:p>
          <a:p>
            <a:endParaRPr lang="ja-JP" altLang="en-US" dirty="0"/>
          </a:p>
        </p:txBody>
      </p:sp>
      <p:sp>
        <p:nvSpPr>
          <p:cNvPr id="880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fld id="{5191EEF2-A56F-49FC-B3B7-1FF6AAFAF3BB}" type="slidenum">
              <a:rPr lang="ja-JP" altLang="en-US" smtClean="0"/>
              <a:pPr eaLnBrk="1" hangingPunct="1"/>
              <a:t>35</a:t>
            </a:fld>
            <a:endParaRPr lang="ja-JP" altLang="en-US"/>
          </a:p>
        </p:txBody>
      </p:sp>
      <p:sp>
        <p:nvSpPr>
          <p:cNvPr id="88069" name="日付プレースホルダー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Calibri" pitchFamily="34" charset="0"/>
                <a:ea typeface="ＭＳ Ｐゴシック" pitchFamily="50" charset="-128"/>
              </a:defRPr>
            </a:lvl1pPr>
            <a:lvl2pPr marL="749859" indent="-288407" eaLnBrk="0" hangingPunct="0">
              <a:defRPr kumimoji="1">
                <a:solidFill>
                  <a:schemeClr val="tx1"/>
                </a:solidFill>
                <a:latin typeface="Calibri" pitchFamily="34" charset="0"/>
                <a:ea typeface="ＭＳ Ｐゴシック" pitchFamily="50" charset="-128"/>
              </a:defRPr>
            </a:lvl2pPr>
            <a:lvl3pPr marL="1153630" indent="-230726" eaLnBrk="0" hangingPunct="0">
              <a:defRPr kumimoji="1">
                <a:solidFill>
                  <a:schemeClr val="tx1"/>
                </a:solidFill>
                <a:latin typeface="Calibri" pitchFamily="34" charset="0"/>
                <a:ea typeface="ＭＳ Ｐゴシック" pitchFamily="50" charset="-128"/>
              </a:defRPr>
            </a:lvl3pPr>
            <a:lvl4pPr marL="1615082" indent="-230726" eaLnBrk="0" hangingPunct="0">
              <a:defRPr kumimoji="1">
                <a:solidFill>
                  <a:schemeClr val="tx1"/>
                </a:solidFill>
                <a:latin typeface="Calibri" pitchFamily="34" charset="0"/>
                <a:ea typeface="ＭＳ Ｐゴシック" pitchFamily="50" charset="-128"/>
              </a:defRPr>
            </a:lvl4pPr>
            <a:lvl5pPr marL="2076534" indent="-230726" eaLnBrk="0" hangingPunct="0">
              <a:defRPr kumimoji="1">
                <a:solidFill>
                  <a:schemeClr val="tx1"/>
                </a:solidFill>
                <a:latin typeface="Calibri" pitchFamily="34" charset="0"/>
                <a:ea typeface="ＭＳ Ｐゴシック" pitchFamily="50" charset="-128"/>
              </a:defRPr>
            </a:lvl5pPr>
            <a:lvl6pPr marL="2537986"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99438"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60890"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922342" indent="-230726"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a:p>
        </p:txBody>
      </p:sp>
    </p:spTree>
    <p:extLst>
      <p:ext uri="{BB962C8B-B14F-4D97-AF65-F5344CB8AC3E}">
        <p14:creationId xmlns:p14="http://schemas.microsoft.com/office/powerpoint/2010/main" val="271374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ja-JP" altLang="en-US" dirty="0">
              <a:latin typeface="Arial" pitchFamily="34" charset="0"/>
            </a:endParaRPr>
          </a:p>
        </p:txBody>
      </p:sp>
    </p:spTree>
    <p:extLst>
      <p:ext uri="{BB962C8B-B14F-4D97-AF65-F5344CB8AC3E}">
        <p14:creationId xmlns:p14="http://schemas.microsoft.com/office/powerpoint/2010/main" val="2507976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38</a:t>
            </a:fld>
            <a:endParaRPr kumimoji="1" lang="ja-JP" altLang="en-US"/>
          </a:p>
        </p:txBody>
      </p:sp>
    </p:spTree>
    <p:extLst>
      <p:ext uri="{BB962C8B-B14F-4D97-AF65-F5344CB8AC3E}">
        <p14:creationId xmlns:p14="http://schemas.microsoft.com/office/powerpoint/2010/main" val="3765031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39</a:t>
            </a:fld>
            <a:endParaRPr kumimoji="1" lang="ja-JP" altLang="en-US"/>
          </a:p>
        </p:txBody>
      </p:sp>
    </p:spTree>
    <p:extLst>
      <p:ext uri="{BB962C8B-B14F-4D97-AF65-F5344CB8AC3E}">
        <p14:creationId xmlns:p14="http://schemas.microsoft.com/office/powerpoint/2010/main" val="3619221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40</a:t>
            </a:fld>
            <a:endParaRPr kumimoji="1" lang="ja-JP" altLang="en-US"/>
          </a:p>
        </p:txBody>
      </p:sp>
    </p:spTree>
    <p:extLst>
      <p:ext uri="{BB962C8B-B14F-4D97-AF65-F5344CB8AC3E}">
        <p14:creationId xmlns:p14="http://schemas.microsoft.com/office/powerpoint/2010/main" val="1098642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ja-JP" altLang="en-US" dirty="0">
              <a:latin typeface="Arial" pitchFamily="34" charset="0"/>
            </a:endParaRPr>
          </a:p>
        </p:txBody>
      </p:sp>
    </p:spTree>
    <p:extLst>
      <p:ext uri="{BB962C8B-B14F-4D97-AF65-F5344CB8AC3E}">
        <p14:creationId xmlns:p14="http://schemas.microsoft.com/office/powerpoint/2010/main" val="4250717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6FD3AA82-F317-4AEC-B965-682FDCBA90A2}" type="slidenum">
              <a:rPr lang="en-US" altLang="ja-JP" smtClean="0">
                <a:latin typeface="Arial" pitchFamily="34" charset="0"/>
              </a:rPr>
              <a:pPr/>
              <a:t>43</a:t>
            </a:fld>
            <a:endParaRPr lang="en-US" altLang="ja-JP" dirty="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ja-JP" altLang="ja-JP">
              <a:latin typeface="Arial" pitchFamily="34" charset="0"/>
            </a:endParaRPr>
          </a:p>
        </p:txBody>
      </p:sp>
    </p:spTree>
    <p:extLst>
      <p:ext uri="{BB962C8B-B14F-4D97-AF65-F5344CB8AC3E}">
        <p14:creationId xmlns:p14="http://schemas.microsoft.com/office/powerpoint/2010/main" val="2756185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1974DE2F-E6A9-414C-B328-03037E766BEB}" type="slidenum">
              <a:rPr lang="en-US" altLang="ja-JP" smtClean="0">
                <a:latin typeface="Arial" pitchFamily="34" charset="0"/>
              </a:rPr>
              <a:pPr/>
              <a:t>45</a:t>
            </a:fld>
            <a:endParaRPr lang="en-US" altLang="ja-JP" dirty="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06567" y="4720232"/>
            <a:ext cx="4994067" cy="4472384"/>
          </a:xfrm>
          <a:noFill/>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2257644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1C9AADBB-2A54-4A8D-988A-6C588E7912BD}" type="slidenum">
              <a:rPr lang="en-US" altLang="ja-JP" smtClean="0">
                <a:latin typeface="Arial" pitchFamily="34" charset="0"/>
              </a:rPr>
              <a:pPr/>
              <a:t>47</a:t>
            </a:fld>
            <a:endParaRPr lang="en-US" altLang="ja-JP" dirty="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2230907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225B014E-A911-4CB5-BC2F-FF4014CB998F}" type="slidenum">
              <a:rPr lang="en-US" altLang="ja-JP" smtClean="0">
                <a:latin typeface="Arial" pitchFamily="34" charset="0"/>
              </a:rPr>
              <a:pPr/>
              <a:t>48</a:t>
            </a:fld>
            <a:endParaRPr lang="en-US" altLang="ja-JP" dirty="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ja-JP" altLang="ja-JP">
              <a:latin typeface="Arial" pitchFamily="34" charset="0"/>
            </a:endParaRPr>
          </a:p>
        </p:txBody>
      </p:sp>
    </p:spTree>
    <p:extLst>
      <p:ext uri="{BB962C8B-B14F-4D97-AF65-F5344CB8AC3E}">
        <p14:creationId xmlns:p14="http://schemas.microsoft.com/office/powerpoint/2010/main" val="1003704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58474" y="9438877"/>
            <a:ext cx="2947136" cy="498873"/>
          </a:xfrm>
          <a:prstGeom prst="rect">
            <a:avLst/>
          </a:prstGeom>
          <a:noFill/>
          <a:ln w="9525">
            <a:noFill/>
            <a:miter lim="800000"/>
            <a:headEnd/>
            <a:tailEnd/>
          </a:ln>
        </p:spPr>
        <p:txBody>
          <a:bodyPr lIns="92566" tIns="46281" rIns="92566" bIns="46281" anchor="b"/>
          <a:lstStyle/>
          <a:p>
            <a:pPr algn="r" defTabSz="925697"/>
            <a:fld id="{0F973287-0A6A-42A5-9A3F-FFC71AF96E2D}" type="slidenum">
              <a:rPr lang="en-US" altLang="ja-JP" sz="1100" b="0"/>
              <a:pPr algn="r" defTabSz="925697"/>
              <a:t>5</a:t>
            </a:fld>
            <a:endParaRPr lang="en-US" altLang="ja-JP" sz="1100" b="0" dirty="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latin typeface="Arial" pitchFamily="34" charset="0"/>
            </a:endParaRPr>
          </a:p>
        </p:txBody>
      </p:sp>
    </p:spTree>
    <p:extLst>
      <p:ext uri="{BB962C8B-B14F-4D97-AF65-F5344CB8AC3E}">
        <p14:creationId xmlns:p14="http://schemas.microsoft.com/office/powerpoint/2010/main" val="1229352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58474" y="9438877"/>
            <a:ext cx="2947136" cy="498873"/>
          </a:xfrm>
          <a:prstGeom prst="rect">
            <a:avLst/>
          </a:prstGeom>
          <a:noFill/>
          <a:ln w="9525">
            <a:noFill/>
            <a:miter lim="800000"/>
            <a:headEnd/>
            <a:tailEnd/>
          </a:ln>
        </p:spPr>
        <p:txBody>
          <a:bodyPr lIns="92566" tIns="46281" rIns="92566" bIns="46281" anchor="b"/>
          <a:lstStyle/>
          <a:p>
            <a:pPr algn="r" defTabSz="925697"/>
            <a:fld id="{2330D1FE-07D7-422A-8D63-D626D45F6489}" type="slidenum">
              <a:rPr lang="en-US" altLang="ja-JP" sz="1100" b="0"/>
              <a:pPr algn="r" defTabSz="925697"/>
              <a:t>49</a:t>
            </a:fld>
            <a:endParaRPr lang="en-US" altLang="ja-JP" sz="1100" b="0" dirty="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xfrm>
            <a:off x="906567" y="4720232"/>
            <a:ext cx="4994067" cy="4472384"/>
          </a:xfrm>
          <a:solidFill>
            <a:srgbClr val="FFFFFF"/>
          </a:solidFill>
          <a:ln>
            <a:solidFill>
              <a:srgbClr val="000000"/>
            </a:solidFill>
            <a:miter lim="800000"/>
            <a:headEnd/>
            <a:tailEnd/>
          </a:ln>
        </p:spPr>
        <p:txBody>
          <a:bodyPr/>
          <a:lstStyle/>
          <a:p>
            <a:pPr eaLnBrk="1" hangingPunct="1"/>
            <a:endParaRPr lang="ja-JP" altLang="ja-JP" dirty="0">
              <a:latin typeface="Arial" pitchFamily="34" charset="0"/>
            </a:endParaRPr>
          </a:p>
        </p:txBody>
      </p:sp>
    </p:spTree>
    <p:extLst>
      <p:ext uri="{BB962C8B-B14F-4D97-AF65-F5344CB8AC3E}">
        <p14:creationId xmlns:p14="http://schemas.microsoft.com/office/powerpoint/2010/main" val="1348851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B6F8E3B2-35CC-4CED-A4E6-B503172EEDCF}" type="slidenum">
              <a:rPr lang="en-US" altLang="ja-JP" smtClean="0">
                <a:latin typeface="Arial" pitchFamily="34" charset="0"/>
              </a:rPr>
              <a:pPr/>
              <a:t>50</a:t>
            </a:fld>
            <a:endParaRPr lang="en-US" altLang="ja-JP" dirty="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ja-JP" altLang="ja-JP">
              <a:latin typeface="Arial" pitchFamily="34" charset="0"/>
            </a:endParaRPr>
          </a:p>
        </p:txBody>
      </p:sp>
    </p:spTree>
    <p:extLst>
      <p:ext uri="{BB962C8B-B14F-4D97-AF65-F5344CB8AC3E}">
        <p14:creationId xmlns:p14="http://schemas.microsoft.com/office/powerpoint/2010/main" val="3455162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788526D6-BD30-4000-8984-673950911E50}" type="slidenum">
              <a:rPr lang="en-US" altLang="ja-JP" smtClean="0">
                <a:latin typeface="Arial" pitchFamily="34" charset="0"/>
              </a:rPr>
              <a:pPr/>
              <a:t>51</a:t>
            </a:fld>
            <a:endParaRPr lang="en-US" altLang="ja-JP" dirty="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ja-JP" altLang="ja-JP">
              <a:latin typeface="Arial" pitchFamily="34" charset="0"/>
            </a:endParaRPr>
          </a:p>
        </p:txBody>
      </p:sp>
    </p:spTree>
    <p:extLst>
      <p:ext uri="{BB962C8B-B14F-4D97-AF65-F5344CB8AC3E}">
        <p14:creationId xmlns:p14="http://schemas.microsoft.com/office/powerpoint/2010/main" val="3729026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8181EE-0073-4028-A09A-754B537A6F9D}" type="slidenum">
              <a:rPr kumimoji="1" lang="ja-JP" altLang="en-US" smtClean="0"/>
              <a:t>52</a:t>
            </a:fld>
            <a:endParaRPr kumimoji="1" lang="ja-JP" altLang="en-US"/>
          </a:p>
        </p:txBody>
      </p:sp>
    </p:spTree>
    <p:extLst>
      <p:ext uri="{BB962C8B-B14F-4D97-AF65-F5344CB8AC3E}">
        <p14:creationId xmlns:p14="http://schemas.microsoft.com/office/powerpoint/2010/main" val="1282448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60</a:t>
            </a:fld>
            <a:endParaRPr kumimoji="1" lang="ja-JP" altLang="en-US"/>
          </a:p>
        </p:txBody>
      </p:sp>
    </p:spTree>
    <p:extLst>
      <p:ext uri="{BB962C8B-B14F-4D97-AF65-F5344CB8AC3E}">
        <p14:creationId xmlns:p14="http://schemas.microsoft.com/office/powerpoint/2010/main" val="1914776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ja-JP" altLang="en-US" dirty="0">
              <a:latin typeface="Arial" pitchFamily="34" charset="0"/>
            </a:endParaRPr>
          </a:p>
        </p:txBody>
      </p:sp>
    </p:spTree>
    <p:extLst>
      <p:ext uri="{BB962C8B-B14F-4D97-AF65-F5344CB8AC3E}">
        <p14:creationId xmlns:p14="http://schemas.microsoft.com/office/powerpoint/2010/main" val="149126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D93E5322-D5C2-4743-AD8E-19D5A0DDE733}" type="slidenum">
              <a:rPr lang="ja-JP" altLang="en-US" smtClean="0"/>
              <a:pPr>
                <a:defRPr/>
              </a:pPr>
              <a:t>13</a:t>
            </a:fld>
            <a:endParaRPr lang="ja-JP" altLang="en-US"/>
          </a:p>
        </p:txBody>
      </p:sp>
    </p:spTree>
    <p:extLst>
      <p:ext uri="{BB962C8B-B14F-4D97-AF65-F5344CB8AC3E}">
        <p14:creationId xmlns:p14="http://schemas.microsoft.com/office/powerpoint/2010/main" val="210047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ja-JP" altLang="en-US" dirty="0">
              <a:latin typeface="Arial" pitchFamily="34" charset="0"/>
            </a:endParaRPr>
          </a:p>
        </p:txBody>
      </p:sp>
    </p:spTree>
    <p:extLst>
      <p:ext uri="{BB962C8B-B14F-4D97-AF65-F5344CB8AC3E}">
        <p14:creationId xmlns:p14="http://schemas.microsoft.com/office/powerpoint/2010/main" val="83623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15</a:t>
            </a:fld>
            <a:endParaRPr kumimoji="1" lang="ja-JP" altLang="en-US"/>
          </a:p>
        </p:txBody>
      </p:sp>
    </p:spTree>
    <p:extLst>
      <p:ext uri="{BB962C8B-B14F-4D97-AF65-F5344CB8AC3E}">
        <p14:creationId xmlns:p14="http://schemas.microsoft.com/office/powerpoint/2010/main" val="4115065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16</a:t>
            </a:fld>
            <a:endParaRPr kumimoji="1" lang="ja-JP" altLang="en-US"/>
          </a:p>
        </p:txBody>
      </p:sp>
    </p:spTree>
    <p:extLst>
      <p:ext uri="{BB962C8B-B14F-4D97-AF65-F5344CB8AC3E}">
        <p14:creationId xmlns:p14="http://schemas.microsoft.com/office/powerpoint/2010/main" val="92195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475A23E-2F8F-4587-800D-CF737B41BCB4}" type="slidenum">
              <a:rPr kumimoji="1" lang="ja-JP" altLang="en-US" smtClean="0"/>
              <a:t>17</a:t>
            </a:fld>
            <a:endParaRPr kumimoji="1" lang="ja-JP" altLang="en-US"/>
          </a:p>
        </p:txBody>
      </p:sp>
    </p:spTree>
    <p:extLst>
      <p:ext uri="{BB962C8B-B14F-4D97-AF65-F5344CB8AC3E}">
        <p14:creationId xmlns:p14="http://schemas.microsoft.com/office/powerpoint/2010/main" val="405445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80765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202459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2625618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8229600" cy="2189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57200" y="3941763"/>
            <a:ext cx="8229600" cy="21891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dt" sz="half" idx="10"/>
          </p:nvPr>
        </p:nvSpPr>
        <p:spPr/>
        <p:txBody>
          <a:bodyPr/>
          <a:lstStyle>
            <a:lvl1pPr>
              <a:defRPr/>
            </a:lvl1pPr>
          </a:lstStyle>
          <a:p>
            <a:pPr>
              <a:defRPr/>
            </a:pPr>
            <a:endParaRPr lang="en-US" altLang="ja-JP" dirty="0"/>
          </a:p>
        </p:txBody>
      </p:sp>
      <p:sp>
        <p:nvSpPr>
          <p:cNvPr id="6" name="Rectangle 10"/>
          <p:cNvSpPr>
            <a:spLocks noGrp="1" noChangeArrowheads="1"/>
          </p:cNvSpPr>
          <p:nvPr>
            <p:ph type="ftr" sz="quarter" idx="11"/>
          </p:nvPr>
        </p:nvSpPr>
        <p:spPr/>
        <p:txBody>
          <a:bodyPr/>
          <a:lstStyle>
            <a:lvl1pPr>
              <a:defRPr/>
            </a:lvl1pPr>
          </a:lstStyle>
          <a:p>
            <a:pPr>
              <a:defRPr/>
            </a:pPr>
            <a:endParaRPr lang="en-US" altLang="ja-JP" dirty="0"/>
          </a:p>
        </p:txBody>
      </p:sp>
      <p:sp>
        <p:nvSpPr>
          <p:cNvPr id="7" name="Rectangle 11"/>
          <p:cNvSpPr>
            <a:spLocks noGrp="1" noChangeArrowheads="1"/>
          </p:cNvSpPr>
          <p:nvPr>
            <p:ph type="sldNum" sz="quarter" idx="12"/>
          </p:nvPr>
        </p:nvSpPr>
        <p:spPr/>
        <p:txBody>
          <a:bodyPr/>
          <a:lstStyle>
            <a:lvl1pPr>
              <a:defRPr/>
            </a:lvl1pPr>
          </a:lstStyle>
          <a:p>
            <a:pPr>
              <a:defRPr/>
            </a:pPr>
            <a:fld id="{0755AF2F-829A-4B27-A79D-3BC34945D659}" type="slidenum">
              <a:rPr lang="en-US" altLang="ja-JP"/>
              <a:pPr>
                <a:defRPr/>
              </a:pPr>
              <a:t>‹#›</a:t>
            </a:fld>
            <a:endParaRPr lang="en-US" altLang="ja-JP" dirty="0"/>
          </a:p>
        </p:txBody>
      </p:sp>
    </p:spTree>
    <p:extLst>
      <p:ext uri="{BB962C8B-B14F-4D97-AF65-F5344CB8AC3E}">
        <p14:creationId xmlns:p14="http://schemas.microsoft.com/office/powerpoint/2010/main" val="97980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153977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181531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121854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61238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39856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354746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2295092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BE65C04-5BDD-4D63-8EE0-66D1E3E1FC19}" type="datetimeFigureOut">
              <a:rPr kumimoji="1" lang="ja-JP" altLang="en-US" smtClean="0"/>
              <a:pPr/>
              <a:t>2022/5/5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248562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65C04-5BDD-4D63-8EE0-66D1E3E1FC19}" type="datetimeFigureOut">
              <a:rPr kumimoji="1" lang="ja-JP" altLang="en-US" smtClean="0"/>
              <a:pPr/>
              <a:t>2022/5/5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05A08-0E56-41EF-A948-39EBC30DBEC3}" type="slidenum">
              <a:rPr kumimoji="1" lang="ja-JP" altLang="en-US" smtClean="0"/>
              <a:pPr/>
              <a:t>‹#›</a:t>
            </a:fld>
            <a:endParaRPr kumimoji="1" lang="ja-JP" altLang="en-US"/>
          </a:p>
        </p:txBody>
      </p:sp>
    </p:spTree>
    <p:extLst>
      <p:ext uri="{BB962C8B-B14F-4D97-AF65-F5344CB8AC3E}">
        <p14:creationId xmlns:p14="http://schemas.microsoft.com/office/powerpoint/2010/main" val="726961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内, 人, グループ, キッチン が含まれている画像&#10;&#10;自動的に生成された説明">
            <a:extLst>
              <a:ext uri="{FF2B5EF4-FFF2-40B4-BE49-F238E27FC236}">
                <a16:creationId xmlns:a16="http://schemas.microsoft.com/office/drawing/2014/main" id="{6A978EDA-D41D-4A51-BDE0-EA08FCF95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2" y="116632"/>
            <a:ext cx="8856983" cy="5904656"/>
          </a:xfrm>
          <a:prstGeom prst="rect">
            <a:avLst/>
          </a:prstGeom>
        </p:spPr>
      </p:pic>
      <p:sp>
        <p:nvSpPr>
          <p:cNvPr id="4" name="テキスト ボックス 3">
            <a:extLst>
              <a:ext uri="{FF2B5EF4-FFF2-40B4-BE49-F238E27FC236}">
                <a16:creationId xmlns:a16="http://schemas.microsoft.com/office/drawing/2014/main" id="{CE0AB9D6-841F-48EF-BD09-D2A45DCAF5C2}"/>
              </a:ext>
            </a:extLst>
          </p:cNvPr>
          <p:cNvSpPr txBox="1"/>
          <p:nvPr/>
        </p:nvSpPr>
        <p:spPr>
          <a:xfrm>
            <a:off x="-12960" y="205770"/>
            <a:ext cx="8856984" cy="1323439"/>
          </a:xfrm>
          <a:prstGeom prst="rect">
            <a:avLst/>
          </a:prstGeom>
          <a:solidFill>
            <a:schemeClr val="tx2">
              <a:lumMod val="60000"/>
              <a:lumOff val="40000"/>
            </a:schemeClr>
          </a:solidFill>
          <a:ln w="28575">
            <a:solidFill>
              <a:schemeClr val="accent1">
                <a:shade val="50000"/>
              </a:schemeClr>
            </a:solidFill>
          </a:ln>
        </p:spPr>
        <p:txBody>
          <a:bodyPr wrap="square">
            <a:spAutoFit/>
          </a:bodyPr>
          <a:lstStyle/>
          <a:p>
            <a:pPr algn="ctr"/>
            <a:r>
              <a:rPr lang="ru-RU" altLang="ja-JP" sz="2800" b="1" dirty="0">
                <a:latin typeface="Arial" panose="020B0604020202020204" pitchFamily="34" charset="0"/>
                <a:cs typeface="Arial" panose="020B0604020202020204" pitchFamily="34" charset="0"/>
              </a:rPr>
              <a:t>Разработка проектов с использованием методов управления проектным циклом (УПЦ) </a:t>
            </a:r>
          </a:p>
          <a:p>
            <a:pPr algn="ctr"/>
            <a:r>
              <a:rPr lang="ja-JP" altLang="ru-RU" sz="2400" b="1" dirty="0">
                <a:latin typeface="Arial" panose="020B0604020202020204" pitchFamily="34" charset="0"/>
                <a:cs typeface="Arial" panose="020B0604020202020204" pitchFamily="34" charset="0"/>
              </a:rPr>
              <a:t>～ </a:t>
            </a:r>
            <a:r>
              <a:rPr lang="ru-RU" altLang="ja-JP" sz="2400" b="1" dirty="0">
                <a:latin typeface="Arial" panose="020B0604020202020204" pitchFamily="34" charset="0"/>
                <a:cs typeface="Arial" panose="020B0604020202020204" pitchFamily="34" charset="0"/>
              </a:rPr>
              <a:t>От анализа проблем до формулировки проекта </a:t>
            </a:r>
            <a:r>
              <a:rPr lang="ja-JP" altLang="ru-RU" sz="2400" b="1" dirty="0">
                <a:latin typeface="Arial" panose="020B0604020202020204" pitchFamily="34" charset="0"/>
                <a:cs typeface="Arial" panose="020B0604020202020204" pitchFamily="34" charset="0"/>
              </a:rPr>
              <a:t>～</a:t>
            </a:r>
            <a:endParaRPr lang="ja-JP" altLang="en-US" sz="2400" dirty="0"/>
          </a:p>
        </p:txBody>
      </p:sp>
      <p:sp>
        <p:nvSpPr>
          <p:cNvPr id="5" name="テキスト ボックス 4">
            <a:extLst>
              <a:ext uri="{FF2B5EF4-FFF2-40B4-BE49-F238E27FC236}">
                <a16:creationId xmlns:a16="http://schemas.microsoft.com/office/drawing/2014/main" id="{9448FED9-66A5-41D5-A92D-9ACBDC84A2F8}"/>
              </a:ext>
            </a:extLst>
          </p:cNvPr>
          <p:cNvSpPr txBox="1"/>
          <p:nvPr/>
        </p:nvSpPr>
        <p:spPr>
          <a:xfrm>
            <a:off x="2051720" y="6021288"/>
            <a:ext cx="6048672" cy="1107996"/>
          </a:xfrm>
          <a:prstGeom prst="rect">
            <a:avLst/>
          </a:prstGeom>
          <a:noFill/>
        </p:spPr>
        <p:txBody>
          <a:bodyPr wrap="square" rtlCol="0">
            <a:spAutoFit/>
          </a:bodyPr>
          <a:lstStyle/>
          <a:p>
            <a:pPr algn="ctr"/>
            <a:r>
              <a:rPr kumimoji="1" lang="ru-RU" altLang="ja-JP" sz="2400" b="1" dirty="0" err="1">
                <a:latin typeface="Arial" panose="020B0604020202020204" pitchFamily="34" charset="0"/>
                <a:cs typeface="Arial" panose="020B0604020202020204" pitchFamily="34" charset="0"/>
              </a:rPr>
              <a:t>Хироши</a:t>
            </a:r>
            <a:r>
              <a:rPr kumimoji="1" lang="ru-RU" altLang="ja-JP" sz="2400" b="1" dirty="0">
                <a:latin typeface="Arial" panose="020B0604020202020204" pitchFamily="34" charset="0"/>
                <a:cs typeface="Arial" panose="020B0604020202020204" pitchFamily="34" charset="0"/>
              </a:rPr>
              <a:t> </a:t>
            </a:r>
            <a:r>
              <a:rPr kumimoji="1" lang="ru-RU" altLang="ja-JP" sz="2400" b="1" dirty="0" err="1">
                <a:latin typeface="Arial" panose="020B0604020202020204" pitchFamily="34" charset="0"/>
                <a:cs typeface="Arial" panose="020B0604020202020204" pitchFamily="34" charset="0"/>
              </a:rPr>
              <a:t>Ниино</a:t>
            </a:r>
            <a:r>
              <a:rPr lang="en-US" altLang="ja-JP" sz="2400" b="1" dirty="0">
                <a:latin typeface="Arial" panose="020B0604020202020204" pitchFamily="34" charset="0"/>
                <a:cs typeface="Arial" panose="020B0604020202020204" pitchFamily="34" charset="0"/>
              </a:rPr>
              <a:t>, </a:t>
            </a:r>
            <a:r>
              <a:rPr lang="ru-RU" altLang="ja-JP" sz="2400" b="1" dirty="0">
                <a:latin typeface="Arial" panose="020B0604020202020204" pitchFamily="34" charset="0"/>
                <a:cs typeface="Arial" panose="020B0604020202020204" pitchFamily="34" charset="0"/>
              </a:rPr>
              <a:t>Эксперт </a:t>
            </a:r>
            <a:r>
              <a:rPr lang="en-US" altLang="ja-JP" sz="2400" b="1" dirty="0">
                <a:latin typeface="Arial" panose="020B0604020202020204" pitchFamily="34" charset="0"/>
                <a:cs typeface="Arial" panose="020B0604020202020204" pitchFamily="34" charset="0"/>
              </a:rPr>
              <a:t>JICA </a:t>
            </a:r>
            <a:r>
              <a:rPr lang="ru-RU" altLang="ja-JP" sz="2400" b="1" dirty="0">
                <a:latin typeface="Arial" panose="020B0604020202020204" pitchFamily="34" charset="0"/>
                <a:cs typeface="Arial" panose="020B0604020202020204" pitchFamily="34" charset="0"/>
              </a:rPr>
              <a:t>для НСР</a:t>
            </a:r>
            <a:r>
              <a:rPr lang="en-US" altLang="ja-JP" sz="2400" b="1" dirty="0">
                <a:latin typeface="Arial" panose="020B0604020202020204" pitchFamily="34" charset="0"/>
                <a:cs typeface="Arial" panose="020B0604020202020204" pitchFamily="34" charset="0"/>
              </a:rPr>
              <a:t> hinino3937@outlook.jp</a:t>
            </a:r>
            <a:endParaRPr kumimoji="1" lang="en-US" altLang="ja-JP" sz="2400" b="1" dirty="0">
              <a:latin typeface="Arial" panose="020B0604020202020204" pitchFamily="34" charset="0"/>
              <a:cs typeface="Arial" panose="020B0604020202020204" pitchFamily="34" charset="0"/>
            </a:endParaRPr>
          </a:p>
          <a:p>
            <a:endParaRPr kumimoji="1" lang="ja-JP" altLang="en-US" dirty="0"/>
          </a:p>
        </p:txBody>
      </p:sp>
    </p:spTree>
    <p:extLst>
      <p:ext uri="{BB962C8B-B14F-4D97-AF65-F5344CB8AC3E}">
        <p14:creationId xmlns:p14="http://schemas.microsoft.com/office/powerpoint/2010/main" val="117986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37429" y="186386"/>
            <a:ext cx="7278987" cy="707886"/>
          </a:xfrm>
          <a:prstGeom prst="rect">
            <a:avLst/>
          </a:prstGeom>
          <a:solidFill>
            <a:schemeClr val="tx2">
              <a:lumMod val="60000"/>
              <a:lumOff val="40000"/>
            </a:schemeClr>
          </a:solidFill>
        </p:spPr>
        <p:txBody>
          <a:bodyPr wrap="square" rtlCol="0">
            <a:spAutoFit/>
          </a:bodyPr>
          <a:lstStyle/>
          <a:p>
            <a:pPr algn="ctr"/>
            <a:r>
              <a:rPr lang="ru-RU" altLang="ja-JP" sz="4000" dirty="0">
                <a:solidFill>
                  <a:schemeClr val="bg1"/>
                </a:solidFill>
                <a:latin typeface="Arial" panose="020B0604020202020204" pitchFamily="34" charset="0"/>
                <a:cs typeface="Arial" panose="020B0604020202020204" pitchFamily="34" charset="0"/>
              </a:rPr>
              <a:t>Как создать дерево проблем</a:t>
            </a:r>
            <a:endParaRPr kumimoji="1" lang="ja-JP" altLang="en-US" sz="4000" dirty="0">
              <a:solidFill>
                <a:schemeClr val="bg1"/>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125612" y="989900"/>
            <a:ext cx="8892776" cy="4832092"/>
          </a:xfrm>
          <a:prstGeom prst="rect">
            <a:avLst/>
          </a:prstGeom>
          <a:solidFill>
            <a:schemeClr val="accent6">
              <a:lumMod val="40000"/>
              <a:lumOff val="60000"/>
            </a:schemeClr>
          </a:solidFill>
          <a:ln>
            <a:solidFill>
              <a:schemeClr val="accent5">
                <a:lumMod val="75000"/>
              </a:schemeClr>
            </a:solidFill>
          </a:ln>
        </p:spPr>
        <p:txBody>
          <a:bodyPr wrap="square" rtlCol="0">
            <a:spAutoFit/>
          </a:bodyPr>
          <a:lstStyle/>
          <a:p>
            <a:pPr marL="514350" indent="-514350">
              <a:buAutoNum type="circleNumDbPlain"/>
            </a:pPr>
            <a:r>
              <a:rPr kumimoji="1" lang="ru-RU" altLang="ja-JP" sz="2800" dirty="0"/>
              <a:t>Найдите</a:t>
            </a:r>
            <a:r>
              <a:rPr lang="ru-RU" altLang="ja-JP" sz="2800" dirty="0"/>
              <a:t> различные проблемы. Если вы придумали идею, быстро запишите ее на карте как можно больше. Количество важнее качества в письменных картах.</a:t>
            </a:r>
          </a:p>
          <a:p>
            <a:pPr marL="514350" indent="-514350">
              <a:buAutoNum type="circleNumDbPlain" startAt="2"/>
            </a:pPr>
            <a:r>
              <a:rPr lang="ru-RU" altLang="ja-JP" sz="2800" dirty="0"/>
              <a:t>Напишите одну проблему на одной карте. Напишите идеи в коротком предложении, но не в существительной и не фразе.</a:t>
            </a:r>
            <a:r>
              <a:rPr lang="ja-JP" altLang="en-US" sz="2800" dirty="0"/>
              <a:t> </a:t>
            </a:r>
            <a:endParaRPr lang="en-US" altLang="ja-JP" sz="2800" dirty="0"/>
          </a:p>
          <a:p>
            <a:pPr marL="514350" indent="-514350">
              <a:buAutoNum type="circleNumDbPlain" startAt="3"/>
            </a:pPr>
            <a:r>
              <a:rPr lang="ru-RU" altLang="ja-JP" sz="2800" dirty="0"/>
              <a:t>Опишите проблему в негативном выражении. Избегайте фразы «нет…». Вместо этого опишите негативную ситуацию.</a:t>
            </a:r>
            <a:endParaRPr lang="en-GB" altLang="ja-JP" sz="2800" dirty="0">
              <a:solidFill>
                <a:srgbClr val="2C7C67"/>
              </a:solidFill>
            </a:endParaRPr>
          </a:p>
          <a:p>
            <a:endParaRPr lang="en-GB" altLang="ja-JP" sz="2800" dirty="0">
              <a:solidFill>
                <a:srgbClr val="2C7C67"/>
              </a:solidFill>
            </a:endParaRPr>
          </a:p>
        </p:txBody>
      </p:sp>
      <p:sp>
        <p:nvSpPr>
          <p:cNvPr id="7" name="テキスト ボックス 6"/>
          <p:cNvSpPr txBox="1"/>
          <p:nvPr/>
        </p:nvSpPr>
        <p:spPr>
          <a:xfrm>
            <a:off x="1436242" y="5348682"/>
            <a:ext cx="2370594" cy="1077218"/>
          </a:xfrm>
          <a:prstGeom prst="rect">
            <a:avLst/>
          </a:prstGeom>
          <a:solidFill>
            <a:schemeClr val="bg1"/>
          </a:solidFill>
          <a:ln>
            <a:solidFill>
              <a:schemeClr val="tx1"/>
            </a:solidFill>
          </a:ln>
        </p:spPr>
        <p:txBody>
          <a:bodyPr wrap="square" rtlCol="0">
            <a:spAutoFit/>
          </a:bodyPr>
          <a:lstStyle/>
          <a:p>
            <a:pPr algn="ctr"/>
            <a:r>
              <a:rPr lang="ru-RU" altLang="ja-JP" sz="1600" dirty="0">
                <a:solidFill>
                  <a:srgbClr val="FF0000"/>
                </a:solidFill>
              </a:rPr>
              <a:t>Плохо</a:t>
            </a:r>
            <a:endParaRPr lang="en-GB" altLang="ja-JP" sz="1600" dirty="0">
              <a:solidFill>
                <a:srgbClr val="FF0000"/>
              </a:solidFill>
            </a:endParaRPr>
          </a:p>
          <a:p>
            <a:pPr algn="ctr"/>
            <a:r>
              <a:rPr lang="ru-RU" altLang="ja-JP" sz="2400" b="1" dirty="0"/>
              <a:t>Здесь нет больницы</a:t>
            </a:r>
            <a:endParaRPr kumimoji="1" lang="ja-JP" altLang="en-US" sz="2400" b="1" dirty="0"/>
          </a:p>
        </p:txBody>
      </p:sp>
      <p:sp>
        <p:nvSpPr>
          <p:cNvPr id="8" name="テキスト ボックス 7"/>
          <p:cNvSpPr txBox="1"/>
          <p:nvPr/>
        </p:nvSpPr>
        <p:spPr>
          <a:xfrm>
            <a:off x="5220072" y="5307505"/>
            <a:ext cx="3528391" cy="1077218"/>
          </a:xfrm>
          <a:prstGeom prst="rect">
            <a:avLst/>
          </a:prstGeom>
          <a:solidFill>
            <a:schemeClr val="bg1"/>
          </a:solidFill>
          <a:ln>
            <a:solidFill>
              <a:schemeClr val="tx1"/>
            </a:solidFill>
          </a:ln>
        </p:spPr>
        <p:txBody>
          <a:bodyPr wrap="square" rtlCol="0">
            <a:spAutoFit/>
          </a:bodyPr>
          <a:lstStyle/>
          <a:p>
            <a:pPr algn="ctr"/>
            <a:r>
              <a:rPr lang="ru-RU" altLang="ja-JP" sz="1600" dirty="0">
                <a:solidFill>
                  <a:srgbClr val="FF0000"/>
                </a:solidFill>
              </a:rPr>
              <a:t>Хорошо</a:t>
            </a:r>
            <a:r>
              <a:rPr lang="en-GB" altLang="ja-JP" sz="1600" dirty="0">
                <a:solidFill>
                  <a:srgbClr val="FF0000"/>
                </a:solidFill>
              </a:rPr>
              <a:t>!</a:t>
            </a:r>
          </a:p>
          <a:p>
            <a:pPr algn="ctr"/>
            <a:r>
              <a:rPr lang="ru-RU" altLang="ja-JP" sz="2400" b="1" dirty="0"/>
              <a:t>Современная медицина не предоставлена</a:t>
            </a:r>
            <a:endParaRPr kumimoji="1" lang="en-US" altLang="ja-JP" sz="2400" b="1" dirty="0"/>
          </a:p>
        </p:txBody>
      </p:sp>
      <p:sp>
        <p:nvSpPr>
          <p:cNvPr id="4" name="矢印: 右 3">
            <a:extLst>
              <a:ext uri="{FF2B5EF4-FFF2-40B4-BE49-F238E27FC236}">
                <a16:creationId xmlns:a16="http://schemas.microsoft.com/office/drawing/2014/main" id="{5C3DA197-AC69-45F1-B7B3-A5F58ADA7AB7}"/>
              </a:ext>
            </a:extLst>
          </p:cNvPr>
          <p:cNvSpPr/>
          <p:nvPr/>
        </p:nvSpPr>
        <p:spPr>
          <a:xfrm>
            <a:off x="4067944" y="5474300"/>
            <a:ext cx="1008112" cy="787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8C16FEE-CBC2-4649-A297-530CC303E4FF}"/>
              </a:ext>
            </a:extLst>
          </p:cNvPr>
          <p:cNvPicPr>
            <a:picLocks noChangeAspect="1"/>
          </p:cNvPicPr>
          <p:nvPr/>
        </p:nvPicPr>
        <p:blipFill>
          <a:blip r:embed="rId2"/>
          <a:stretch>
            <a:fillRect/>
          </a:stretch>
        </p:blipFill>
        <p:spPr>
          <a:xfrm>
            <a:off x="3300520" y="5430051"/>
            <a:ext cx="457240" cy="457240"/>
          </a:xfrm>
          <a:prstGeom prst="rect">
            <a:avLst/>
          </a:prstGeom>
        </p:spPr>
      </p:pic>
      <p:pic>
        <p:nvPicPr>
          <p:cNvPr id="6" name="図 5">
            <a:extLst>
              <a:ext uri="{FF2B5EF4-FFF2-40B4-BE49-F238E27FC236}">
                <a16:creationId xmlns:a16="http://schemas.microsoft.com/office/drawing/2014/main" id="{D0ADFBD5-5695-46FA-AD47-6F452CA23B45}"/>
              </a:ext>
            </a:extLst>
          </p:cNvPr>
          <p:cNvPicPr>
            <a:picLocks noChangeAspect="1"/>
          </p:cNvPicPr>
          <p:nvPr/>
        </p:nvPicPr>
        <p:blipFill>
          <a:blip r:embed="rId3"/>
          <a:stretch>
            <a:fillRect/>
          </a:stretch>
        </p:blipFill>
        <p:spPr>
          <a:xfrm flipH="1">
            <a:off x="7707758" y="5285782"/>
            <a:ext cx="408658" cy="408658"/>
          </a:xfrm>
          <a:prstGeom prst="rect">
            <a:avLst/>
          </a:prstGeom>
        </p:spPr>
      </p:pic>
    </p:spTree>
    <p:extLst>
      <p:ext uri="{BB962C8B-B14F-4D97-AF65-F5344CB8AC3E}">
        <p14:creationId xmlns:p14="http://schemas.microsoft.com/office/powerpoint/2010/main" val="299502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D09ACD36-B6E0-424A-B41E-DA71B3ED876B}"/>
              </a:ext>
            </a:extLst>
          </p:cNvPr>
          <p:cNvSpPr txBox="1"/>
          <p:nvPr/>
        </p:nvSpPr>
        <p:spPr>
          <a:xfrm>
            <a:off x="167102" y="995371"/>
            <a:ext cx="8976898" cy="2523768"/>
          </a:xfrm>
          <a:prstGeom prst="rect">
            <a:avLst/>
          </a:prstGeom>
          <a:solidFill>
            <a:schemeClr val="accent6">
              <a:lumMod val="40000"/>
              <a:lumOff val="60000"/>
            </a:schemeClr>
          </a:solidFill>
          <a:ln>
            <a:solidFill>
              <a:schemeClr val="tx1"/>
            </a:solidFill>
          </a:ln>
        </p:spPr>
        <p:txBody>
          <a:bodyPr wrap="square">
            <a:spAutoFit/>
          </a:bodyPr>
          <a:lstStyle/>
          <a:p>
            <a:r>
              <a:rPr lang="ja-JP" altLang="en-US" sz="2800" dirty="0">
                <a:solidFill>
                  <a:srgbClr val="2C7C67"/>
                </a:solidFill>
              </a:rPr>
              <a:t>④　</a:t>
            </a:r>
            <a:r>
              <a:rPr lang="ru-RU" altLang="ja-JP" sz="2600" dirty="0">
                <a:solidFill>
                  <a:srgbClr val="2C7C67"/>
                </a:solidFill>
              </a:rPr>
              <a:t>Вы не должны критиковать мнение других, так как критика прекращает свободный поток идей.</a:t>
            </a:r>
          </a:p>
          <a:p>
            <a:r>
              <a:rPr lang="ja-JP" altLang="en-US" sz="2600" dirty="0">
                <a:solidFill>
                  <a:srgbClr val="2C7C67"/>
                </a:solidFill>
              </a:rPr>
              <a:t>⑤　</a:t>
            </a:r>
            <a:r>
              <a:rPr lang="ru-RU" altLang="ja-JP" sz="2600" dirty="0">
                <a:solidFill>
                  <a:srgbClr val="2C7C67"/>
                </a:solidFill>
              </a:rPr>
              <a:t>Поместите карты на доску, обсуждая отношения причин и следствий (результатов) в группе.</a:t>
            </a:r>
          </a:p>
          <a:p>
            <a:r>
              <a:rPr lang="ja-JP" altLang="en-US" sz="2600" dirty="0">
                <a:solidFill>
                  <a:srgbClr val="2C7C67"/>
                </a:solidFill>
              </a:rPr>
              <a:t>⑥　</a:t>
            </a:r>
            <a:r>
              <a:rPr lang="ru-RU" altLang="ja-JP" sz="2600" dirty="0">
                <a:solidFill>
                  <a:srgbClr val="2C7C67"/>
                </a:solidFill>
              </a:rPr>
              <a:t>Если связь причины - результаты правильны, свяжите их линией</a:t>
            </a:r>
            <a:r>
              <a:rPr lang="en-US" altLang="ja-JP" sz="2600" dirty="0">
                <a:solidFill>
                  <a:srgbClr val="2C7C67"/>
                </a:solidFill>
              </a:rPr>
              <a:t>.</a:t>
            </a:r>
            <a:r>
              <a:rPr lang="en-GB" altLang="ja-JP" sz="2600" dirty="0">
                <a:solidFill>
                  <a:srgbClr val="2C7C67"/>
                </a:solidFill>
              </a:rPr>
              <a:t>                                    </a:t>
            </a:r>
          </a:p>
        </p:txBody>
      </p:sp>
      <p:sp>
        <p:nvSpPr>
          <p:cNvPr id="21" name="テキスト ボックス 20">
            <a:extLst>
              <a:ext uri="{FF2B5EF4-FFF2-40B4-BE49-F238E27FC236}">
                <a16:creationId xmlns:a16="http://schemas.microsoft.com/office/drawing/2014/main" id="{4D234E57-79C2-4943-8772-24383547FFAE}"/>
              </a:ext>
            </a:extLst>
          </p:cNvPr>
          <p:cNvSpPr txBox="1"/>
          <p:nvPr/>
        </p:nvSpPr>
        <p:spPr>
          <a:xfrm>
            <a:off x="1037429" y="148189"/>
            <a:ext cx="7062963" cy="707886"/>
          </a:xfrm>
          <a:prstGeom prst="rect">
            <a:avLst/>
          </a:prstGeom>
          <a:solidFill>
            <a:schemeClr val="tx2">
              <a:lumMod val="60000"/>
              <a:lumOff val="40000"/>
            </a:schemeClr>
          </a:solidFill>
        </p:spPr>
        <p:txBody>
          <a:bodyPr wrap="square" rtlCol="0">
            <a:spAutoFit/>
          </a:bodyPr>
          <a:lstStyle/>
          <a:p>
            <a:pPr algn="ctr"/>
            <a:r>
              <a:rPr lang="ru-RU" altLang="ja-JP" sz="4000" dirty="0">
                <a:solidFill>
                  <a:schemeClr val="bg1"/>
                </a:solidFill>
                <a:latin typeface="Arial" panose="020B0604020202020204" pitchFamily="34" charset="0"/>
                <a:cs typeface="Arial" panose="020B0604020202020204" pitchFamily="34" charset="0"/>
              </a:rPr>
              <a:t>Как создать дерево проблем</a:t>
            </a:r>
          </a:p>
        </p:txBody>
      </p:sp>
      <p:sp>
        <p:nvSpPr>
          <p:cNvPr id="51" name="テキスト ボックス 3">
            <a:extLst>
              <a:ext uri="{FF2B5EF4-FFF2-40B4-BE49-F238E27FC236}">
                <a16:creationId xmlns:a16="http://schemas.microsoft.com/office/drawing/2014/main" id="{CE009D12-6688-4523-99A8-903611E29842}"/>
              </a:ext>
            </a:extLst>
          </p:cNvPr>
          <p:cNvSpPr txBox="1"/>
          <p:nvPr/>
        </p:nvSpPr>
        <p:spPr>
          <a:xfrm>
            <a:off x="2843808" y="3573016"/>
            <a:ext cx="3372208" cy="369332"/>
          </a:xfrm>
          <a:prstGeom prst="rect">
            <a:avLst/>
          </a:prstGeom>
          <a:noFill/>
          <a:ln w="25400">
            <a:solidFill>
              <a:schemeClr val="accent1"/>
            </a:solidFill>
          </a:ln>
        </p:spPr>
        <p:txBody>
          <a:bodyPr wrap="square" rtlCol="0">
            <a:spAutoFit/>
          </a:bodyPr>
          <a:lstStyle/>
          <a:p>
            <a:r>
              <a:rPr lang="ru-RU" altLang="ja-JP" b="1" dirty="0"/>
              <a:t>Я не могу учиться за границей</a:t>
            </a:r>
          </a:p>
        </p:txBody>
      </p:sp>
      <p:sp>
        <p:nvSpPr>
          <p:cNvPr id="52" name="テキスト ボックス 4">
            <a:extLst>
              <a:ext uri="{FF2B5EF4-FFF2-40B4-BE49-F238E27FC236}">
                <a16:creationId xmlns:a16="http://schemas.microsoft.com/office/drawing/2014/main" id="{6CCC92ED-FAD3-4FF6-990F-165D8B9859A3}"/>
              </a:ext>
            </a:extLst>
          </p:cNvPr>
          <p:cNvSpPr txBox="1"/>
          <p:nvPr/>
        </p:nvSpPr>
        <p:spPr>
          <a:xfrm>
            <a:off x="433347" y="4355715"/>
            <a:ext cx="2805900" cy="646331"/>
          </a:xfrm>
          <a:prstGeom prst="rect">
            <a:avLst/>
          </a:prstGeom>
          <a:noFill/>
          <a:ln w="25400">
            <a:solidFill>
              <a:schemeClr val="accent1"/>
            </a:solidFill>
          </a:ln>
        </p:spPr>
        <p:txBody>
          <a:bodyPr wrap="square" rtlCol="0">
            <a:spAutoFit/>
          </a:bodyPr>
          <a:lstStyle/>
          <a:p>
            <a:pPr algn="ctr"/>
            <a:r>
              <a:rPr lang="ru-RU" altLang="ja-JP" b="1" dirty="0"/>
              <a:t>Моего знания английского недостаточно</a:t>
            </a:r>
          </a:p>
        </p:txBody>
      </p:sp>
      <p:sp>
        <p:nvSpPr>
          <p:cNvPr id="53" name="テキスト ボックス 5">
            <a:extLst>
              <a:ext uri="{FF2B5EF4-FFF2-40B4-BE49-F238E27FC236}">
                <a16:creationId xmlns:a16="http://schemas.microsoft.com/office/drawing/2014/main" id="{9ED7B26A-DCD3-462B-825A-0F40DE3387A4}"/>
              </a:ext>
            </a:extLst>
          </p:cNvPr>
          <p:cNvSpPr txBox="1"/>
          <p:nvPr/>
        </p:nvSpPr>
        <p:spPr>
          <a:xfrm>
            <a:off x="2296453" y="5420406"/>
            <a:ext cx="1928439" cy="923330"/>
          </a:xfrm>
          <a:prstGeom prst="rect">
            <a:avLst/>
          </a:prstGeom>
          <a:noFill/>
          <a:ln w="25400">
            <a:solidFill>
              <a:schemeClr val="accent1"/>
            </a:solidFill>
          </a:ln>
        </p:spPr>
        <p:txBody>
          <a:bodyPr wrap="square" rtlCol="0">
            <a:spAutoFit/>
          </a:bodyPr>
          <a:lstStyle/>
          <a:p>
            <a:r>
              <a:rPr lang="ru-RU" altLang="ja-JP" b="1" dirty="0"/>
              <a:t>Моя мотивация к обучению низкая</a:t>
            </a:r>
            <a:endParaRPr kumimoji="1" lang="ja-JP" altLang="en-US" b="1" dirty="0"/>
          </a:p>
        </p:txBody>
      </p:sp>
      <p:sp>
        <p:nvSpPr>
          <p:cNvPr id="54" name="テキスト ボックス 6">
            <a:extLst>
              <a:ext uri="{FF2B5EF4-FFF2-40B4-BE49-F238E27FC236}">
                <a16:creationId xmlns:a16="http://schemas.microsoft.com/office/drawing/2014/main" id="{EB03E34A-376D-4A80-A521-35EA40C6EE4C}"/>
              </a:ext>
            </a:extLst>
          </p:cNvPr>
          <p:cNvSpPr txBox="1"/>
          <p:nvPr/>
        </p:nvSpPr>
        <p:spPr>
          <a:xfrm>
            <a:off x="72627" y="5426711"/>
            <a:ext cx="1928439" cy="1200329"/>
          </a:xfrm>
          <a:prstGeom prst="rect">
            <a:avLst/>
          </a:prstGeom>
          <a:noFill/>
          <a:ln w="25400">
            <a:solidFill>
              <a:schemeClr val="accent1"/>
            </a:solidFill>
          </a:ln>
        </p:spPr>
        <p:txBody>
          <a:bodyPr wrap="square" rtlCol="0">
            <a:spAutoFit/>
          </a:bodyPr>
          <a:lstStyle/>
          <a:p>
            <a:r>
              <a:rPr lang="ru-RU" altLang="ja-JP" b="1" dirty="0"/>
              <a:t>У меня мало времени на изучение английского</a:t>
            </a:r>
            <a:endParaRPr kumimoji="1" lang="ja-JP" altLang="en-US" b="1" dirty="0"/>
          </a:p>
        </p:txBody>
      </p:sp>
      <p:sp>
        <p:nvSpPr>
          <p:cNvPr id="55" name="テキスト ボックス 7">
            <a:extLst>
              <a:ext uri="{FF2B5EF4-FFF2-40B4-BE49-F238E27FC236}">
                <a16:creationId xmlns:a16="http://schemas.microsoft.com/office/drawing/2014/main" id="{7F5CB4F9-A011-422A-B324-D92DA7114469}"/>
              </a:ext>
            </a:extLst>
          </p:cNvPr>
          <p:cNvSpPr txBox="1"/>
          <p:nvPr/>
        </p:nvSpPr>
        <p:spPr>
          <a:xfrm>
            <a:off x="3465073" y="4362065"/>
            <a:ext cx="2439682" cy="923330"/>
          </a:xfrm>
          <a:prstGeom prst="rect">
            <a:avLst/>
          </a:prstGeom>
          <a:noFill/>
          <a:ln w="25400">
            <a:solidFill>
              <a:schemeClr val="accent1"/>
            </a:solidFill>
          </a:ln>
        </p:spPr>
        <p:txBody>
          <a:bodyPr wrap="square" rtlCol="0">
            <a:spAutoFit/>
          </a:bodyPr>
          <a:lstStyle/>
          <a:p>
            <a:r>
              <a:rPr lang="ru-RU" altLang="ja-JP" b="1" dirty="0"/>
              <a:t>Я не могу позволить себе повторно учиться ещё год</a:t>
            </a:r>
          </a:p>
        </p:txBody>
      </p:sp>
      <p:cxnSp>
        <p:nvCxnSpPr>
          <p:cNvPr id="56" name="コネクタ: カギ線 8">
            <a:extLst>
              <a:ext uri="{FF2B5EF4-FFF2-40B4-BE49-F238E27FC236}">
                <a16:creationId xmlns:a16="http://schemas.microsoft.com/office/drawing/2014/main" id="{4DE9F5FC-D459-4F57-9689-3991D568445F}"/>
              </a:ext>
            </a:extLst>
          </p:cNvPr>
          <p:cNvCxnSpPr>
            <a:cxnSpLocks/>
            <a:stCxn id="51" idx="2"/>
            <a:endCxn id="52" idx="0"/>
          </p:cNvCxnSpPr>
          <p:nvPr/>
        </p:nvCxnSpPr>
        <p:spPr>
          <a:xfrm rot="5400000">
            <a:off x="2976422" y="2802224"/>
            <a:ext cx="413367" cy="269361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7" name="コネクタ: カギ線 9">
            <a:extLst>
              <a:ext uri="{FF2B5EF4-FFF2-40B4-BE49-F238E27FC236}">
                <a16:creationId xmlns:a16="http://schemas.microsoft.com/office/drawing/2014/main" id="{F9158E2C-60CA-4497-AE08-448F8C095E74}"/>
              </a:ext>
            </a:extLst>
          </p:cNvPr>
          <p:cNvCxnSpPr>
            <a:cxnSpLocks/>
          </p:cNvCxnSpPr>
          <p:nvPr/>
        </p:nvCxnSpPr>
        <p:spPr>
          <a:xfrm rot="16200000" flipV="1">
            <a:off x="2113052" y="4087992"/>
            <a:ext cx="12700" cy="265212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58" name="コネクタ: カギ線 10">
            <a:extLst>
              <a:ext uri="{FF2B5EF4-FFF2-40B4-BE49-F238E27FC236}">
                <a16:creationId xmlns:a16="http://schemas.microsoft.com/office/drawing/2014/main" id="{8DAD272E-D694-43CB-9FF7-B8B0F06D20A7}"/>
              </a:ext>
            </a:extLst>
          </p:cNvPr>
          <p:cNvCxnSpPr>
            <a:cxnSpLocks/>
            <a:stCxn id="51" idx="2"/>
            <a:endCxn id="55" idx="0"/>
          </p:cNvCxnSpPr>
          <p:nvPr/>
        </p:nvCxnSpPr>
        <p:spPr>
          <a:xfrm rot="16200000" flipH="1">
            <a:off x="4397555" y="4074705"/>
            <a:ext cx="419717" cy="15500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9" name="テキスト ボックス 11">
            <a:extLst>
              <a:ext uri="{FF2B5EF4-FFF2-40B4-BE49-F238E27FC236}">
                <a16:creationId xmlns:a16="http://schemas.microsoft.com/office/drawing/2014/main" id="{D70DC824-7AC3-4BA2-8C3C-6C71F682E139}"/>
              </a:ext>
            </a:extLst>
          </p:cNvPr>
          <p:cNvSpPr txBox="1"/>
          <p:nvPr/>
        </p:nvSpPr>
        <p:spPr>
          <a:xfrm>
            <a:off x="6089859" y="4365529"/>
            <a:ext cx="2946635" cy="584775"/>
          </a:xfrm>
          <a:prstGeom prst="rect">
            <a:avLst/>
          </a:prstGeom>
          <a:noFill/>
          <a:ln w="25400">
            <a:solidFill>
              <a:schemeClr val="accent1"/>
            </a:solidFill>
          </a:ln>
        </p:spPr>
        <p:txBody>
          <a:bodyPr wrap="square" rtlCol="0">
            <a:spAutoFit/>
          </a:bodyPr>
          <a:lstStyle/>
          <a:p>
            <a:pPr algn="ctr"/>
            <a:r>
              <a:rPr lang="ru-RU" altLang="ja-JP" sz="1600" b="1" dirty="0"/>
              <a:t>У меня недостаточно средств для обучения за границей</a:t>
            </a:r>
          </a:p>
        </p:txBody>
      </p:sp>
      <p:cxnSp>
        <p:nvCxnSpPr>
          <p:cNvPr id="60" name="コネクタ: カギ線 12">
            <a:extLst>
              <a:ext uri="{FF2B5EF4-FFF2-40B4-BE49-F238E27FC236}">
                <a16:creationId xmlns:a16="http://schemas.microsoft.com/office/drawing/2014/main" id="{48B86546-1F8A-40B3-B1CA-06891C9C2E4B}"/>
              </a:ext>
            </a:extLst>
          </p:cNvPr>
          <p:cNvCxnSpPr>
            <a:cxnSpLocks/>
            <a:stCxn id="51" idx="2"/>
            <a:endCxn id="59" idx="0"/>
          </p:cNvCxnSpPr>
          <p:nvPr/>
        </p:nvCxnSpPr>
        <p:spPr>
          <a:xfrm rot="16200000" flipH="1">
            <a:off x="5834954" y="2637305"/>
            <a:ext cx="423181" cy="30332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1" name="直線コネクタ 13">
            <a:extLst>
              <a:ext uri="{FF2B5EF4-FFF2-40B4-BE49-F238E27FC236}">
                <a16:creationId xmlns:a16="http://schemas.microsoft.com/office/drawing/2014/main" id="{2C6D1B10-3932-4FF8-8BBD-ED676DB71B41}"/>
              </a:ext>
            </a:extLst>
          </p:cNvPr>
          <p:cNvCxnSpPr>
            <a:cxnSpLocks/>
          </p:cNvCxnSpPr>
          <p:nvPr/>
        </p:nvCxnSpPr>
        <p:spPr>
          <a:xfrm flipV="1">
            <a:off x="2237626" y="4980158"/>
            <a:ext cx="0" cy="196309"/>
          </a:xfrm>
          <a:prstGeom prst="line">
            <a:avLst/>
          </a:prstGeom>
        </p:spPr>
        <p:style>
          <a:lnRef idx="1">
            <a:schemeClr val="accent1"/>
          </a:lnRef>
          <a:fillRef idx="0">
            <a:schemeClr val="accent1"/>
          </a:fillRef>
          <a:effectRef idx="0">
            <a:schemeClr val="accent1"/>
          </a:effectRef>
          <a:fontRef idx="minor">
            <a:schemeClr val="tx1"/>
          </a:fontRef>
        </p:style>
      </p:cxnSp>
      <p:sp>
        <p:nvSpPr>
          <p:cNvPr id="62" name="テキスト ボックス 14">
            <a:extLst>
              <a:ext uri="{FF2B5EF4-FFF2-40B4-BE49-F238E27FC236}">
                <a16:creationId xmlns:a16="http://schemas.microsoft.com/office/drawing/2014/main" id="{EBF42500-22A7-480C-95F2-FB15052D0C0D}"/>
              </a:ext>
            </a:extLst>
          </p:cNvPr>
          <p:cNvSpPr txBox="1"/>
          <p:nvPr/>
        </p:nvSpPr>
        <p:spPr>
          <a:xfrm>
            <a:off x="6448327" y="5413105"/>
            <a:ext cx="2623046" cy="646331"/>
          </a:xfrm>
          <a:prstGeom prst="rect">
            <a:avLst/>
          </a:prstGeom>
          <a:noFill/>
          <a:ln w="25400">
            <a:solidFill>
              <a:schemeClr val="accent1"/>
            </a:solidFill>
          </a:ln>
        </p:spPr>
        <p:txBody>
          <a:bodyPr wrap="square" rtlCol="0">
            <a:spAutoFit/>
          </a:bodyPr>
          <a:lstStyle/>
          <a:p>
            <a:r>
              <a:rPr lang="ru-RU" altLang="ja-JP" b="1" dirty="0"/>
              <a:t>Я плохо </a:t>
            </a:r>
            <a:r>
              <a:rPr lang="ru-RU" altLang="ja-JP" b="1" dirty="0" err="1"/>
              <a:t>проинфор-мирован</a:t>
            </a:r>
            <a:r>
              <a:rPr lang="ru-RU" altLang="ja-JP" b="1" dirty="0"/>
              <a:t> о стипендиях</a:t>
            </a:r>
            <a:endParaRPr kumimoji="1" lang="ja-JP" altLang="en-US" b="1" dirty="0"/>
          </a:p>
        </p:txBody>
      </p:sp>
      <p:sp>
        <p:nvSpPr>
          <p:cNvPr id="63" name="テキスト ボックス 15">
            <a:extLst>
              <a:ext uri="{FF2B5EF4-FFF2-40B4-BE49-F238E27FC236}">
                <a16:creationId xmlns:a16="http://schemas.microsoft.com/office/drawing/2014/main" id="{4CF43586-A946-46A8-8876-147F7DECB3C2}"/>
              </a:ext>
            </a:extLst>
          </p:cNvPr>
          <p:cNvSpPr txBox="1"/>
          <p:nvPr/>
        </p:nvSpPr>
        <p:spPr>
          <a:xfrm>
            <a:off x="4436064" y="5406645"/>
            <a:ext cx="1801091" cy="923330"/>
          </a:xfrm>
          <a:prstGeom prst="rect">
            <a:avLst/>
          </a:prstGeom>
          <a:noFill/>
          <a:ln w="25400">
            <a:solidFill>
              <a:schemeClr val="accent1"/>
            </a:solidFill>
          </a:ln>
        </p:spPr>
        <p:txBody>
          <a:bodyPr wrap="square" rtlCol="0">
            <a:spAutoFit/>
          </a:bodyPr>
          <a:lstStyle/>
          <a:p>
            <a:r>
              <a:rPr lang="ru-RU" altLang="ja-JP" b="1" dirty="0"/>
              <a:t>У меня не хватает сбережений</a:t>
            </a:r>
            <a:endParaRPr kumimoji="1" lang="ja-JP" altLang="en-US" b="1" dirty="0"/>
          </a:p>
        </p:txBody>
      </p:sp>
      <p:cxnSp>
        <p:nvCxnSpPr>
          <p:cNvPr id="64" name="コネクタ: カギ線 16">
            <a:extLst>
              <a:ext uri="{FF2B5EF4-FFF2-40B4-BE49-F238E27FC236}">
                <a16:creationId xmlns:a16="http://schemas.microsoft.com/office/drawing/2014/main" id="{AE4B9BCE-3183-47C4-8E0A-DA201155BAB2}"/>
              </a:ext>
            </a:extLst>
          </p:cNvPr>
          <p:cNvCxnSpPr>
            <a:cxnSpLocks/>
          </p:cNvCxnSpPr>
          <p:nvPr/>
        </p:nvCxnSpPr>
        <p:spPr>
          <a:xfrm rot="16200000" flipV="1">
            <a:off x="6899825" y="4106069"/>
            <a:ext cx="12700" cy="265212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65" name="直線コネクタ 17">
            <a:extLst>
              <a:ext uri="{FF2B5EF4-FFF2-40B4-BE49-F238E27FC236}">
                <a16:creationId xmlns:a16="http://schemas.microsoft.com/office/drawing/2014/main" id="{C9CDBD18-AFFC-481C-9F59-B4D878A89C99}"/>
              </a:ext>
            </a:extLst>
          </p:cNvPr>
          <p:cNvCxnSpPr>
            <a:cxnSpLocks/>
          </p:cNvCxnSpPr>
          <p:nvPr/>
        </p:nvCxnSpPr>
        <p:spPr>
          <a:xfrm flipV="1">
            <a:off x="7092280" y="4950305"/>
            <a:ext cx="0" cy="2261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50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B2E74-ED2A-4E2C-BCAF-06FC16774569}"/>
              </a:ext>
            </a:extLst>
          </p:cNvPr>
          <p:cNvSpPr>
            <a:spLocks noGrp="1"/>
          </p:cNvSpPr>
          <p:nvPr>
            <p:ph type="title"/>
          </p:nvPr>
        </p:nvSpPr>
        <p:spPr>
          <a:xfrm>
            <a:off x="179513" y="274638"/>
            <a:ext cx="8820980" cy="806008"/>
          </a:xfrm>
          <a:solidFill>
            <a:schemeClr val="tx2">
              <a:lumMod val="60000"/>
              <a:lumOff val="40000"/>
            </a:schemeClr>
          </a:solidFill>
          <a:ln w="28575">
            <a:solidFill>
              <a:schemeClr val="tx1"/>
            </a:solidFill>
          </a:ln>
        </p:spPr>
        <p:txBody>
          <a:bodyPr anchor="ctr">
            <a:normAutofit/>
          </a:bodyPr>
          <a:lstStyle/>
          <a:p>
            <a:r>
              <a:rPr lang="ru-RU" altLang="ja-JP" sz="3200" dirty="0">
                <a:solidFill>
                  <a:schemeClr val="bg1"/>
                </a:solidFill>
              </a:rPr>
              <a:t>Давайте попробуем создать дерево проблем!</a:t>
            </a:r>
            <a:endParaRPr kumimoji="1" lang="ja-JP" altLang="en-US" sz="3200" dirty="0">
              <a:solidFill>
                <a:schemeClr val="bg1"/>
              </a:solidFill>
            </a:endParaRPr>
          </a:p>
        </p:txBody>
      </p:sp>
      <p:sp>
        <p:nvSpPr>
          <p:cNvPr id="3" name="コンテンツ プレースホルダー 2">
            <a:extLst>
              <a:ext uri="{FF2B5EF4-FFF2-40B4-BE49-F238E27FC236}">
                <a16:creationId xmlns:a16="http://schemas.microsoft.com/office/drawing/2014/main" id="{74DF7C3E-6C24-43C1-9C90-6311D79CF2E1}"/>
              </a:ext>
            </a:extLst>
          </p:cNvPr>
          <p:cNvSpPr>
            <a:spLocks noGrp="1"/>
          </p:cNvSpPr>
          <p:nvPr>
            <p:ph sz="half" idx="1"/>
          </p:nvPr>
        </p:nvSpPr>
        <p:spPr>
          <a:xfrm>
            <a:off x="537619" y="1147552"/>
            <a:ext cx="5906589" cy="4513696"/>
          </a:xfrm>
        </p:spPr>
        <p:txBody>
          <a:bodyPr>
            <a:normAutofit fontScale="77500" lnSpcReduction="20000"/>
          </a:bodyPr>
          <a:lstStyle/>
          <a:p>
            <a:pPr marL="0" indent="0">
              <a:buNone/>
            </a:pPr>
            <a:r>
              <a:rPr lang="ru-RU" altLang="ja-JP" sz="4100" b="1" dirty="0"/>
              <a:t>Я открыл пекарню в пригороде Душанбе, </a:t>
            </a:r>
            <a:r>
              <a:rPr lang="ru-RU" altLang="ja-JP" sz="4100" dirty="0"/>
              <a:t>но с момента открытия у меня не было много клиентов. Магазин находится довольно далеко от главной улицы, где расположены домохозяйства с детьми. По словам моих друзей, цена наших продуктов довольно высока и не привлекательна для детей.</a:t>
            </a:r>
            <a:endParaRPr lang="en-US" altLang="ja-JP" sz="2600" dirty="0"/>
          </a:p>
          <a:p>
            <a:pPr marL="0" indent="0">
              <a:buNone/>
            </a:pPr>
            <a:endParaRPr kumimoji="1" lang="ja-JP" altLang="en-US" sz="2600" dirty="0"/>
          </a:p>
        </p:txBody>
      </p:sp>
      <p:pic>
        <p:nvPicPr>
          <p:cNvPr id="4" name="図 3">
            <a:extLst>
              <a:ext uri="{FF2B5EF4-FFF2-40B4-BE49-F238E27FC236}">
                <a16:creationId xmlns:a16="http://schemas.microsoft.com/office/drawing/2014/main" id="{82CCD1A7-D8E9-4306-8C3F-BDB85B2D6B2B}"/>
              </a:ext>
            </a:extLst>
          </p:cNvPr>
          <p:cNvPicPr>
            <a:picLocks noChangeAspect="1"/>
          </p:cNvPicPr>
          <p:nvPr/>
        </p:nvPicPr>
        <p:blipFill>
          <a:blip r:embed="rId2"/>
          <a:stretch>
            <a:fillRect/>
          </a:stretch>
        </p:blipFill>
        <p:spPr>
          <a:xfrm>
            <a:off x="5881838" y="1484784"/>
            <a:ext cx="3518162" cy="4002262"/>
          </a:xfrm>
          <a:prstGeom prst="rect">
            <a:avLst/>
          </a:prstGeom>
          <a:noFill/>
        </p:spPr>
      </p:pic>
      <p:sp>
        <p:nvSpPr>
          <p:cNvPr id="6" name="テキスト ボックス 5">
            <a:extLst>
              <a:ext uri="{FF2B5EF4-FFF2-40B4-BE49-F238E27FC236}">
                <a16:creationId xmlns:a16="http://schemas.microsoft.com/office/drawing/2014/main" id="{D01ABFC5-9405-4B40-934B-E3F1659F4887}"/>
              </a:ext>
            </a:extLst>
          </p:cNvPr>
          <p:cNvSpPr txBox="1"/>
          <p:nvPr/>
        </p:nvSpPr>
        <p:spPr>
          <a:xfrm>
            <a:off x="6804248" y="5903705"/>
            <a:ext cx="2339752" cy="646331"/>
          </a:xfrm>
          <a:prstGeom prst="rect">
            <a:avLst/>
          </a:prstGeom>
          <a:solidFill>
            <a:srgbClr val="FFFF00"/>
          </a:solidFill>
          <a:ln>
            <a:solidFill>
              <a:schemeClr val="tx1"/>
            </a:solidFill>
          </a:ln>
        </p:spPr>
        <p:txBody>
          <a:bodyPr wrap="square" rtlCol="0">
            <a:spAutoFit/>
          </a:bodyPr>
          <a:lstStyle/>
          <a:p>
            <a:r>
              <a:rPr lang="ru-RU" altLang="ja-JP" b="1" dirty="0"/>
              <a:t>Магазин расположен далеко от остановки</a:t>
            </a:r>
            <a:endParaRPr kumimoji="1" lang="ja-JP" altLang="en-US" b="1" dirty="0"/>
          </a:p>
        </p:txBody>
      </p:sp>
      <p:sp>
        <p:nvSpPr>
          <p:cNvPr id="7" name="テキスト ボックス 6">
            <a:extLst>
              <a:ext uri="{FF2B5EF4-FFF2-40B4-BE49-F238E27FC236}">
                <a16:creationId xmlns:a16="http://schemas.microsoft.com/office/drawing/2014/main" id="{2FD5718E-EC43-4C72-9F2A-FE1291C7D8F0}"/>
              </a:ext>
            </a:extLst>
          </p:cNvPr>
          <p:cNvSpPr txBox="1"/>
          <p:nvPr/>
        </p:nvSpPr>
        <p:spPr>
          <a:xfrm>
            <a:off x="5148065" y="5247351"/>
            <a:ext cx="3686876" cy="461665"/>
          </a:xfrm>
          <a:prstGeom prst="rect">
            <a:avLst/>
          </a:prstGeom>
          <a:solidFill>
            <a:srgbClr val="FFFF00"/>
          </a:solidFill>
          <a:ln>
            <a:solidFill>
              <a:schemeClr val="tx1"/>
            </a:solidFill>
          </a:ln>
        </p:spPr>
        <p:txBody>
          <a:bodyPr wrap="square" rtlCol="0">
            <a:spAutoFit/>
          </a:bodyPr>
          <a:lstStyle/>
          <a:p>
            <a:r>
              <a:rPr kumimoji="1" lang="ru-RU" altLang="ja-JP" sz="2400" b="1" dirty="0"/>
              <a:t>Мало клиентов приходит</a:t>
            </a:r>
            <a:endParaRPr kumimoji="1" lang="ja-JP" altLang="en-US" sz="2400" b="1" dirty="0"/>
          </a:p>
        </p:txBody>
      </p:sp>
      <p:sp>
        <p:nvSpPr>
          <p:cNvPr id="8" name="テキスト ボックス 7">
            <a:extLst>
              <a:ext uri="{FF2B5EF4-FFF2-40B4-BE49-F238E27FC236}">
                <a16:creationId xmlns:a16="http://schemas.microsoft.com/office/drawing/2014/main" id="{5D3DEA6F-5112-431D-BC9A-33D9090FD76F}"/>
              </a:ext>
            </a:extLst>
          </p:cNvPr>
          <p:cNvSpPr txBox="1"/>
          <p:nvPr/>
        </p:nvSpPr>
        <p:spPr>
          <a:xfrm>
            <a:off x="4499992" y="6180219"/>
            <a:ext cx="2021392" cy="461665"/>
          </a:xfrm>
          <a:prstGeom prst="rect">
            <a:avLst/>
          </a:prstGeom>
          <a:solidFill>
            <a:srgbClr val="FFFF00"/>
          </a:solidFill>
          <a:ln>
            <a:solidFill>
              <a:schemeClr val="tx1"/>
            </a:solidFill>
          </a:ln>
        </p:spPr>
        <p:txBody>
          <a:bodyPr wrap="square" rtlCol="0">
            <a:spAutoFit/>
          </a:bodyPr>
          <a:lstStyle/>
          <a:p>
            <a:r>
              <a:rPr kumimoji="1" lang="ru-RU" altLang="ja-JP" sz="2400" b="1" dirty="0"/>
              <a:t>Цена высока</a:t>
            </a:r>
            <a:endParaRPr kumimoji="1" lang="ja-JP" altLang="en-US" sz="2400" b="1" dirty="0"/>
          </a:p>
        </p:txBody>
      </p:sp>
      <p:sp>
        <p:nvSpPr>
          <p:cNvPr id="9" name="テキスト ボックス 8">
            <a:extLst>
              <a:ext uri="{FF2B5EF4-FFF2-40B4-BE49-F238E27FC236}">
                <a16:creationId xmlns:a16="http://schemas.microsoft.com/office/drawing/2014/main" id="{989D8042-A615-4ADF-A425-C4B6B643B9D8}"/>
              </a:ext>
            </a:extLst>
          </p:cNvPr>
          <p:cNvSpPr txBox="1"/>
          <p:nvPr/>
        </p:nvSpPr>
        <p:spPr>
          <a:xfrm>
            <a:off x="197947" y="6172998"/>
            <a:ext cx="4155048" cy="461665"/>
          </a:xfrm>
          <a:prstGeom prst="rect">
            <a:avLst/>
          </a:prstGeom>
          <a:solidFill>
            <a:srgbClr val="FFFF00"/>
          </a:solidFill>
          <a:ln>
            <a:solidFill>
              <a:schemeClr val="tx1"/>
            </a:solidFill>
          </a:ln>
        </p:spPr>
        <p:txBody>
          <a:bodyPr wrap="none" rtlCol="0">
            <a:spAutoFit/>
          </a:bodyPr>
          <a:lstStyle/>
          <a:p>
            <a:r>
              <a:rPr kumimoji="1" lang="ru-RU" altLang="ja-JP" sz="2400" b="1" dirty="0"/>
              <a:t>Продукт мало привлекателен</a:t>
            </a:r>
            <a:endParaRPr kumimoji="1" lang="ja-JP" altLang="en-US" sz="2400" b="1" dirty="0"/>
          </a:p>
        </p:txBody>
      </p:sp>
      <p:sp>
        <p:nvSpPr>
          <p:cNvPr id="5" name="テキスト ボックス 4">
            <a:extLst>
              <a:ext uri="{FF2B5EF4-FFF2-40B4-BE49-F238E27FC236}">
                <a16:creationId xmlns:a16="http://schemas.microsoft.com/office/drawing/2014/main" id="{86762C64-25CF-4012-9416-8A42E5064FA8}"/>
              </a:ext>
            </a:extLst>
          </p:cNvPr>
          <p:cNvSpPr txBox="1"/>
          <p:nvPr/>
        </p:nvSpPr>
        <p:spPr>
          <a:xfrm>
            <a:off x="28386" y="5620788"/>
            <a:ext cx="6210803" cy="461665"/>
          </a:xfrm>
          <a:prstGeom prst="rect">
            <a:avLst/>
          </a:prstGeom>
          <a:noFill/>
        </p:spPr>
        <p:txBody>
          <a:bodyPr wrap="square" rtlCol="0">
            <a:spAutoFit/>
          </a:bodyPr>
          <a:lstStyle/>
          <a:p>
            <a:r>
              <a:rPr lang="ru-RU" altLang="ja-JP" sz="2400" dirty="0">
                <a:solidFill>
                  <a:srgbClr val="FF0000"/>
                </a:solidFill>
              </a:rPr>
              <a:t>Давайте попробуем создать дерево проблем!</a:t>
            </a:r>
            <a:endParaRPr kumimoji="1" lang="en-US" altLang="ja-JP" sz="2400" dirty="0">
              <a:solidFill>
                <a:srgbClr val="FF0000"/>
              </a:solidFill>
            </a:endParaRPr>
          </a:p>
        </p:txBody>
      </p:sp>
    </p:spTree>
    <p:extLst>
      <p:ext uri="{BB962C8B-B14F-4D97-AF65-F5344CB8AC3E}">
        <p14:creationId xmlns:p14="http://schemas.microsoft.com/office/powerpoint/2010/main" val="76839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524" y="2200329"/>
            <a:ext cx="2894154" cy="461665"/>
          </a:xfrm>
          <a:prstGeom prst="rect">
            <a:avLst/>
          </a:prstGeom>
          <a:noFill/>
        </p:spPr>
        <p:txBody>
          <a:bodyPr wrap="square" rtlCol="0">
            <a:spAutoFit/>
          </a:bodyPr>
          <a:lstStyle/>
          <a:p>
            <a:r>
              <a:rPr kumimoji="1" lang="ru-RU" altLang="ja-JP" sz="2400" b="1" dirty="0">
                <a:solidFill>
                  <a:srgbClr val="C00000"/>
                </a:solidFill>
              </a:rPr>
              <a:t>Основная проблема</a:t>
            </a:r>
            <a:endParaRPr kumimoji="1" lang="ja-JP" altLang="en-US" sz="2400" b="1" dirty="0">
              <a:solidFill>
                <a:srgbClr val="C00000"/>
              </a:solidFill>
            </a:endParaRPr>
          </a:p>
        </p:txBody>
      </p:sp>
      <p:grpSp>
        <p:nvGrpSpPr>
          <p:cNvPr id="5" name="グループ化 86"/>
          <p:cNvGrpSpPr/>
          <p:nvPr/>
        </p:nvGrpSpPr>
        <p:grpSpPr>
          <a:xfrm>
            <a:off x="2915815" y="2924944"/>
            <a:ext cx="3256668" cy="1211942"/>
            <a:chOff x="3059831" y="3212976"/>
            <a:chExt cx="3256668" cy="1211942"/>
          </a:xfrm>
        </p:grpSpPr>
        <p:cxnSp>
          <p:nvCxnSpPr>
            <p:cNvPr id="15" name="直線コネクタ 14"/>
            <p:cNvCxnSpPr/>
            <p:nvPr/>
          </p:nvCxnSpPr>
          <p:spPr>
            <a:xfrm rot="5400000">
              <a:off x="4103948" y="3465004"/>
              <a:ext cx="50405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059831" y="3717032"/>
              <a:ext cx="3256668" cy="707886"/>
            </a:xfrm>
            <a:prstGeom prst="rect">
              <a:avLst/>
            </a:prstGeom>
            <a:solidFill>
              <a:srgbClr val="FFFF99"/>
            </a:solidFill>
            <a:ln>
              <a:solidFill>
                <a:schemeClr val="tx2"/>
              </a:solidFill>
            </a:ln>
          </p:spPr>
          <p:txBody>
            <a:bodyPr wrap="square" rtlCol="0">
              <a:spAutoFit/>
            </a:bodyPr>
            <a:lstStyle/>
            <a:p>
              <a:pPr algn="ctr"/>
              <a:r>
                <a:rPr lang="ru-RU" altLang="ja-JP" sz="2000" b="1" dirty="0"/>
                <a:t>Продукция не привлекательна для детей</a:t>
              </a:r>
              <a:endParaRPr kumimoji="1" lang="ja-JP" altLang="en-US" sz="2000" b="1" dirty="0"/>
            </a:p>
          </p:txBody>
        </p:sp>
      </p:grpSp>
      <p:grpSp>
        <p:nvGrpSpPr>
          <p:cNvPr id="6" name="グループ化 91"/>
          <p:cNvGrpSpPr/>
          <p:nvPr/>
        </p:nvGrpSpPr>
        <p:grpSpPr>
          <a:xfrm>
            <a:off x="140214" y="3998530"/>
            <a:ext cx="2919616" cy="1283950"/>
            <a:chOff x="95871" y="4149080"/>
            <a:chExt cx="2919616" cy="1283950"/>
          </a:xfrm>
        </p:grpSpPr>
        <p:sp>
          <p:nvSpPr>
            <p:cNvPr id="22" name="テキスト ボックス 21"/>
            <p:cNvSpPr txBox="1"/>
            <p:nvPr/>
          </p:nvSpPr>
          <p:spPr>
            <a:xfrm>
              <a:off x="95871" y="4725144"/>
              <a:ext cx="2919616" cy="707886"/>
            </a:xfrm>
            <a:prstGeom prst="rect">
              <a:avLst/>
            </a:prstGeom>
            <a:solidFill>
              <a:srgbClr val="FFFF99"/>
            </a:solidFill>
            <a:ln>
              <a:solidFill>
                <a:schemeClr val="tx2"/>
              </a:solidFill>
            </a:ln>
          </p:spPr>
          <p:txBody>
            <a:bodyPr wrap="square" rtlCol="0">
              <a:spAutoFit/>
            </a:bodyPr>
            <a:lstStyle/>
            <a:p>
              <a:pPr algn="ctr"/>
              <a:r>
                <a:rPr lang="ru-RU" altLang="ja-JP" sz="2000" b="1" dirty="0"/>
                <a:t>Стоимость производства высока</a:t>
              </a:r>
              <a:endParaRPr kumimoji="1" lang="ja-JP" altLang="en-US" sz="2000" b="1" dirty="0"/>
            </a:p>
          </p:txBody>
        </p:sp>
        <p:cxnSp>
          <p:nvCxnSpPr>
            <p:cNvPr id="32" name="直線コネクタ 31"/>
            <p:cNvCxnSpPr>
              <a:cxnSpLocks/>
              <a:endCxn id="22" idx="0"/>
            </p:cNvCxnSpPr>
            <p:nvPr/>
          </p:nvCxnSpPr>
          <p:spPr>
            <a:xfrm>
              <a:off x="1547664" y="4149080"/>
              <a:ext cx="8015" cy="576064"/>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 name="グループ化 89"/>
          <p:cNvGrpSpPr/>
          <p:nvPr/>
        </p:nvGrpSpPr>
        <p:grpSpPr>
          <a:xfrm>
            <a:off x="3176183" y="4136886"/>
            <a:ext cx="4511371" cy="1084092"/>
            <a:chOff x="2925906" y="4204401"/>
            <a:chExt cx="4511371" cy="1084092"/>
          </a:xfrm>
        </p:grpSpPr>
        <p:sp>
          <p:nvSpPr>
            <p:cNvPr id="21" name="テキスト ボックス 20"/>
            <p:cNvSpPr txBox="1"/>
            <p:nvPr/>
          </p:nvSpPr>
          <p:spPr>
            <a:xfrm>
              <a:off x="2925906" y="4642162"/>
              <a:ext cx="2043124" cy="646331"/>
            </a:xfrm>
            <a:prstGeom prst="rect">
              <a:avLst/>
            </a:prstGeom>
            <a:solidFill>
              <a:srgbClr val="FFFF99"/>
            </a:solidFill>
            <a:ln>
              <a:solidFill>
                <a:schemeClr val="tx2"/>
              </a:solidFill>
            </a:ln>
          </p:spPr>
          <p:txBody>
            <a:bodyPr wrap="square" rtlCol="0">
              <a:spAutoFit/>
            </a:bodyPr>
            <a:lstStyle/>
            <a:p>
              <a:pPr algn="ctr"/>
              <a:r>
                <a:rPr lang="ru-RU" altLang="ja-JP" b="1" dirty="0"/>
                <a:t>Продукты не выглядят хорошо</a:t>
              </a:r>
              <a:endParaRPr kumimoji="1" lang="ja-JP" altLang="en-US" b="1" dirty="0"/>
            </a:p>
          </p:txBody>
        </p:sp>
        <p:cxnSp>
          <p:nvCxnSpPr>
            <p:cNvPr id="33" name="直線コネクタ 32"/>
            <p:cNvCxnSpPr>
              <a:cxnSpLocks/>
            </p:cNvCxnSpPr>
            <p:nvPr/>
          </p:nvCxnSpPr>
          <p:spPr>
            <a:xfrm>
              <a:off x="4355976" y="4204401"/>
              <a:ext cx="0" cy="30471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030435" y="4636885"/>
              <a:ext cx="2406842" cy="646331"/>
            </a:xfrm>
            <a:prstGeom prst="rect">
              <a:avLst/>
            </a:prstGeom>
            <a:solidFill>
              <a:srgbClr val="FFFF99"/>
            </a:solidFill>
            <a:ln>
              <a:solidFill>
                <a:schemeClr val="tx2"/>
              </a:solidFill>
            </a:ln>
          </p:spPr>
          <p:txBody>
            <a:bodyPr wrap="square" rtlCol="0">
              <a:spAutoFit/>
            </a:bodyPr>
            <a:lstStyle/>
            <a:p>
              <a:pPr algn="ctr"/>
              <a:r>
                <a:rPr lang="ru-RU" altLang="ja-JP" b="1" dirty="0"/>
                <a:t>Продукты не имеют хорошего вкуса</a:t>
              </a:r>
              <a:endParaRPr kumimoji="1" lang="ja-JP" altLang="en-US" b="1" dirty="0"/>
            </a:p>
          </p:txBody>
        </p:sp>
        <p:cxnSp>
          <p:nvCxnSpPr>
            <p:cNvPr id="49" name="直線コネクタ 48"/>
            <p:cNvCxnSpPr>
              <a:cxnSpLocks/>
            </p:cNvCxnSpPr>
            <p:nvPr/>
          </p:nvCxnSpPr>
          <p:spPr>
            <a:xfrm>
              <a:off x="5970731" y="4494923"/>
              <a:ext cx="0" cy="14196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直線コネクタ 49"/>
            <p:cNvCxnSpPr>
              <a:cxnSpLocks/>
            </p:cNvCxnSpPr>
            <p:nvPr/>
          </p:nvCxnSpPr>
          <p:spPr>
            <a:xfrm>
              <a:off x="3563888" y="4509120"/>
              <a:ext cx="0" cy="1277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線コネクタ 55"/>
            <p:cNvCxnSpPr>
              <a:cxnSpLocks/>
            </p:cNvCxnSpPr>
            <p:nvPr/>
          </p:nvCxnSpPr>
          <p:spPr>
            <a:xfrm>
              <a:off x="3563888" y="4509120"/>
              <a:ext cx="2406843"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8" name="グループ化 90"/>
          <p:cNvGrpSpPr/>
          <p:nvPr/>
        </p:nvGrpSpPr>
        <p:grpSpPr>
          <a:xfrm>
            <a:off x="3598571" y="5273134"/>
            <a:ext cx="4933868" cy="1368653"/>
            <a:chOff x="2752503" y="5229200"/>
            <a:chExt cx="4933868" cy="1545683"/>
          </a:xfrm>
        </p:grpSpPr>
        <p:sp>
          <p:nvSpPr>
            <p:cNvPr id="51" name="テキスト ボックス 50"/>
            <p:cNvSpPr txBox="1"/>
            <p:nvPr/>
          </p:nvSpPr>
          <p:spPr>
            <a:xfrm>
              <a:off x="2752503" y="5732124"/>
              <a:ext cx="2088233" cy="1042759"/>
            </a:xfrm>
            <a:prstGeom prst="rect">
              <a:avLst/>
            </a:prstGeom>
            <a:solidFill>
              <a:srgbClr val="FFFF99"/>
            </a:solidFill>
            <a:ln>
              <a:solidFill>
                <a:schemeClr val="tx2"/>
              </a:solidFill>
            </a:ln>
          </p:spPr>
          <p:txBody>
            <a:bodyPr wrap="square" rtlCol="0">
              <a:spAutoFit/>
            </a:bodyPr>
            <a:lstStyle/>
            <a:p>
              <a:pPr algn="ctr"/>
              <a:r>
                <a:rPr lang="ru-RU" altLang="ja-JP" b="1" dirty="0"/>
                <a:t>Мастерство приготовления недостаточно</a:t>
              </a:r>
              <a:endParaRPr kumimoji="1" lang="ja-JP" altLang="en-US" b="1" dirty="0"/>
            </a:p>
          </p:txBody>
        </p:sp>
        <p:sp>
          <p:nvSpPr>
            <p:cNvPr id="52" name="テキスト ボックス 51"/>
            <p:cNvSpPr txBox="1"/>
            <p:nvPr/>
          </p:nvSpPr>
          <p:spPr>
            <a:xfrm>
              <a:off x="5148063" y="5721662"/>
              <a:ext cx="2538308" cy="1042759"/>
            </a:xfrm>
            <a:prstGeom prst="rect">
              <a:avLst/>
            </a:prstGeom>
            <a:solidFill>
              <a:srgbClr val="FFFF99"/>
            </a:solidFill>
            <a:ln>
              <a:solidFill>
                <a:schemeClr val="tx2"/>
              </a:solidFill>
            </a:ln>
          </p:spPr>
          <p:txBody>
            <a:bodyPr wrap="square" rtlCol="0">
              <a:spAutoFit/>
            </a:bodyPr>
            <a:lstStyle/>
            <a:p>
              <a:pPr algn="ctr"/>
              <a:r>
                <a:rPr lang="ru-RU" altLang="ja-JP" b="1" dirty="0"/>
                <a:t>Используются низкокачественные материалы</a:t>
              </a:r>
              <a:endParaRPr kumimoji="1" lang="ja-JP" altLang="en-US" b="1" dirty="0"/>
            </a:p>
          </p:txBody>
        </p:sp>
        <p:cxnSp>
          <p:nvCxnSpPr>
            <p:cNvPr id="53" name="直線コネクタ 52"/>
            <p:cNvCxnSpPr>
              <a:cxnSpLocks/>
            </p:cNvCxnSpPr>
            <p:nvPr/>
          </p:nvCxnSpPr>
          <p:spPr>
            <a:xfrm>
              <a:off x="4129085" y="5517232"/>
              <a:ext cx="0" cy="2044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直線コネクタ 53"/>
            <p:cNvCxnSpPr>
              <a:cxnSpLocks/>
            </p:cNvCxnSpPr>
            <p:nvPr/>
          </p:nvCxnSpPr>
          <p:spPr>
            <a:xfrm flipH="1">
              <a:off x="6391495" y="5517232"/>
              <a:ext cx="1" cy="2509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rot="5400000">
              <a:off x="4988079" y="5389185"/>
              <a:ext cx="319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直線コネクタ 58"/>
            <p:cNvCxnSpPr>
              <a:cxnSpLocks/>
            </p:cNvCxnSpPr>
            <p:nvPr/>
          </p:nvCxnSpPr>
          <p:spPr>
            <a:xfrm>
              <a:off x="4129085" y="5517232"/>
              <a:ext cx="226241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 name="グループ化 92"/>
          <p:cNvGrpSpPr/>
          <p:nvPr/>
        </p:nvGrpSpPr>
        <p:grpSpPr>
          <a:xfrm>
            <a:off x="140213" y="5282480"/>
            <a:ext cx="2875231" cy="1395367"/>
            <a:chOff x="112591" y="5293157"/>
            <a:chExt cx="2875231" cy="1395367"/>
          </a:xfrm>
        </p:grpSpPr>
        <p:cxnSp>
          <p:nvCxnSpPr>
            <p:cNvPr id="31" name="直線コネクタ 30"/>
            <p:cNvCxnSpPr>
              <a:cxnSpLocks/>
              <a:stCxn id="22" idx="2"/>
            </p:cNvCxnSpPr>
            <p:nvPr/>
          </p:nvCxnSpPr>
          <p:spPr>
            <a:xfrm flipH="1">
              <a:off x="1569810" y="5293157"/>
              <a:ext cx="2590" cy="1520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12591" y="5765194"/>
              <a:ext cx="1515405" cy="923330"/>
            </a:xfrm>
            <a:prstGeom prst="rect">
              <a:avLst/>
            </a:prstGeom>
            <a:solidFill>
              <a:srgbClr val="FFFF99"/>
            </a:solidFill>
            <a:ln>
              <a:solidFill>
                <a:schemeClr val="tx2"/>
              </a:solidFill>
            </a:ln>
          </p:spPr>
          <p:txBody>
            <a:bodyPr wrap="square" rtlCol="0">
              <a:spAutoFit/>
            </a:bodyPr>
            <a:lstStyle/>
            <a:p>
              <a:pPr algn="ctr"/>
              <a:r>
                <a:rPr lang="ru-RU" altLang="ja-JP" b="1" dirty="0"/>
                <a:t>Стоимость рабочей силы высока</a:t>
              </a:r>
              <a:endParaRPr kumimoji="1" lang="ja-JP" altLang="en-US" b="1" dirty="0"/>
            </a:p>
          </p:txBody>
        </p:sp>
        <p:sp>
          <p:nvSpPr>
            <p:cNvPr id="41" name="テキスト ボックス 40"/>
            <p:cNvSpPr txBox="1"/>
            <p:nvPr/>
          </p:nvSpPr>
          <p:spPr>
            <a:xfrm>
              <a:off x="1691679" y="5733256"/>
              <a:ext cx="1296143" cy="923330"/>
            </a:xfrm>
            <a:prstGeom prst="rect">
              <a:avLst/>
            </a:prstGeom>
            <a:solidFill>
              <a:srgbClr val="FFFF99"/>
            </a:solidFill>
            <a:ln>
              <a:solidFill>
                <a:schemeClr val="tx2"/>
              </a:solidFill>
            </a:ln>
          </p:spPr>
          <p:txBody>
            <a:bodyPr wrap="square" rtlCol="0">
              <a:spAutoFit/>
            </a:bodyPr>
            <a:lstStyle/>
            <a:p>
              <a:pPr algn="ctr"/>
              <a:r>
                <a:rPr lang="ru-RU" altLang="ja-JP" b="1" dirty="0"/>
                <a:t>Цена топлива растет</a:t>
              </a:r>
              <a:endParaRPr kumimoji="1" lang="ja-JP" altLang="en-US" b="1" dirty="0"/>
            </a:p>
          </p:txBody>
        </p:sp>
        <p:cxnSp>
          <p:nvCxnSpPr>
            <p:cNvPr id="45" name="直線コネクタ 44"/>
            <p:cNvCxnSpPr/>
            <p:nvPr/>
          </p:nvCxnSpPr>
          <p:spPr>
            <a:xfrm rot="5400000">
              <a:off x="667599" y="5605209"/>
              <a:ext cx="319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107759" y="5605209"/>
              <a:ext cx="319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827584" y="5445224"/>
              <a:ext cx="144016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63" name="直線コネクタ 62"/>
          <p:cNvCxnSpPr>
            <a:cxnSpLocks/>
            <a:stCxn id="21" idx="2"/>
          </p:cNvCxnSpPr>
          <p:nvPr/>
        </p:nvCxnSpPr>
        <p:spPr>
          <a:xfrm flipH="1">
            <a:off x="4116481" y="5220978"/>
            <a:ext cx="81264" cy="49233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 name="グループ化 88"/>
          <p:cNvGrpSpPr/>
          <p:nvPr/>
        </p:nvGrpSpPr>
        <p:grpSpPr>
          <a:xfrm>
            <a:off x="107503" y="3212976"/>
            <a:ext cx="8928994" cy="985465"/>
            <a:chOff x="251519" y="3501008"/>
            <a:chExt cx="8928994" cy="985465"/>
          </a:xfrm>
        </p:grpSpPr>
        <p:sp>
          <p:nvSpPr>
            <p:cNvPr id="4" name="テキスト ボックス 3"/>
            <p:cNvSpPr txBox="1"/>
            <p:nvPr/>
          </p:nvSpPr>
          <p:spPr>
            <a:xfrm>
              <a:off x="6507836" y="3747124"/>
              <a:ext cx="2672677" cy="707886"/>
            </a:xfrm>
            <a:prstGeom prst="rect">
              <a:avLst/>
            </a:prstGeom>
            <a:solidFill>
              <a:srgbClr val="FFFF99"/>
            </a:solidFill>
            <a:ln>
              <a:solidFill>
                <a:schemeClr val="tx2"/>
              </a:solidFill>
            </a:ln>
          </p:spPr>
          <p:txBody>
            <a:bodyPr wrap="square" rtlCol="0">
              <a:spAutoFit/>
            </a:bodyPr>
            <a:lstStyle/>
            <a:p>
              <a:pPr algn="ctr"/>
              <a:r>
                <a:rPr lang="ru-RU" altLang="ja-JP" sz="2000" b="1" dirty="0"/>
                <a:t>Доступ к магазину далеко от остановки</a:t>
              </a:r>
              <a:endParaRPr kumimoji="1" lang="ja-JP" altLang="en-US" sz="2000" b="1" dirty="0"/>
            </a:p>
          </p:txBody>
        </p:sp>
        <p:grpSp>
          <p:nvGrpSpPr>
            <p:cNvPr id="11" name="グループ化 87"/>
            <p:cNvGrpSpPr/>
            <p:nvPr/>
          </p:nvGrpSpPr>
          <p:grpSpPr>
            <a:xfrm>
              <a:off x="251519" y="3501008"/>
              <a:ext cx="7272809" cy="985465"/>
              <a:chOff x="251519" y="3501008"/>
              <a:chExt cx="7272809" cy="985465"/>
            </a:xfrm>
          </p:grpSpPr>
          <p:sp>
            <p:nvSpPr>
              <p:cNvPr id="20" name="テキスト ボックス 19"/>
              <p:cNvSpPr txBox="1"/>
              <p:nvPr/>
            </p:nvSpPr>
            <p:spPr>
              <a:xfrm>
                <a:off x="251519" y="3717032"/>
                <a:ext cx="2732127" cy="769441"/>
              </a:xfrm>
              <a:prstGeom prst="rect">
                <a:avLst/>
              </a:prstGeom>
              <a:solidFill>
                <a:srgbClr val="FFFF99"/>
              </a:solidFill>
              <a:ln>
                <a:solidFill>
                  <a:schemeClr val="tx2"/>
                </a:solidFill>
              </a:ln>
            </p:spPr>
            <p:txBody>
              <a:bodyPr wrap="square" rtlCol="0">
                <a:spAutoFit/>
              </a:bodyPr>
              <a:lstStyle/>
              <a:p>
                <a:pPr algn="ctr"/>
                <a:r>
                  <a:rPr lang="ru-RU" altLang="ja-JP" sz="2200" b="1" dirty="0"/>
                  <a:t>Цены на продукцию высокие</a:t>
                </a:r>
                <a:endParaRPr kumimoji="1" lang="ja-JP" altLang="en-US" sz="2200" b="1" dirty="0"/>
              </a:p>
            </p:txBody>
          </p:sp>
          <p:cxnSp>
            <p:nvCxnSpPr>
              <p:cNvPr id="65" name="直線コネクタ 64"/>
              <p:cNvCxnSpPr>
                <a:cxnSpLocks/>
              </p:cNvCxnSpPr>
              <p:nvPr/>
            </p:nvCxnSpPr>
            <p:spPr>
              <a:xfrm>
                <a:off x="1511659" y="3501008"/>
                <a:ext cx="60126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直線コネクタ 67"/>
              <p:cNvCxnSpPr>
                <a:cxnSpLocks/>
                <a:endCxn id="20" idx="0"/>
              </p:cNvCxnSpPr>
              <p:nvPr/>
            </p:nvCxnSpPr>
            <p:spPr>
              <a:xfrm>
                <a:off x="1511660" y="3501008"/>
                <a:ext cx="105923" cy="216024"/>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70" name="直線コネクタ 69"/>
            <p:cNvCxnSpPr/>
            <p:nvPr/>
          </p:nvCxnSpPr>
          <p:spPr>
            <a:xfrm rot="5400000">
              <a:off x="7416316" y="3609020"/>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2" name="グループ化 102"/>
          <p:cNvGrpSpPr/>
          <p:nvPr/>
        </p:nvGrpSpPr>
        <p:grpSpPr>
          <a:xfrm>
            <a:off x="3015444" y="1417256"/>
            <a:ext cx="2348642" cy="894032"/>
            <a:chOff x="2955377" y="1432958"/>
            <a:chExt cx="2438975" cy="987930"/>
          </a:xfrm>
        </p:grpSpPr>
        <p:cxnSp>
          <p:nvCxnSpPr>
            <p:cNvPr id="29" name="直線コネクタ 28"/>
            <p:cNvCxnSpPr/>
            <p:nvPr/>
          </p:nvCxnSpPr>
          <p:spPr>
            <a:xfrm rot="5400000">
              <a:off x="4031940" y="2096852"/>
              <a:ext cx="64807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2955377" y="1432958"/>
              <a:ext cx="2438975" cy="442133"/>
            </a:xfrm>
            <a:prstGeom prst="rect">
              <a:avLst/>
            </a:prstGeom>
            <a:solidFill>
              <a:srgbClr val="FFFF99"/>
            </a:solidFill>
            <a:ln>
              <a:solidFill>
                <a:schemeClr val="tx2"/>
              </a:solidFill>
            </a:ln>
          </p:spPr>
          <p:txBody>
            <a:bodyPr wrap="square" rtlCol="0">
              <a:spAutoFit/>
            </a:bodyPr>
            <a:lstStyle/>
            <a:p>
              <a:pPr algn="ctr"/>
              <a:r>
                <a:rPr lang="ru-RU" altLang="ja-JP" sz="2000" b="1" dirty="0"/>
                <a:t>Низкие продажи</a:t>
              </a:r>
              <a:endParaRPr kumimoji="1" lang="ja-JP" altLang="en-US" sz="2000" b="1" dirty="0"/>
            </a:p>
          </p:txBody>
        </p:sp>
      </p:grpSp>
      <p:grpSp>
        <p:nvGrpSpPr>
          <p:cNvPr id="13" name="グループ化 103"/>
          <p:cNvGrpSpPr/>
          <p:nvPr/>
        </p:nvGrpSpPr>
        <p:grpSpPr>
          <a:xfrm>
            <a:off x="1763687" y="188639"/>
            <a:ext cx="6561232" cy="1196341"/>
            <a:chOff x="1763687" y="188640"/>
            <a:chExt cx="6561232" cy="1152128"/>
          </a:xfrm>
        </p:grpSpPr>
        <p:cxnSp>
          <p:nvCxnSpPr>
            <p:cNvPr id="73" name="直線コネクタ 72"/>
            <p:cNvCxnSpPr/>
            <p:nvPr/>
          </p:nvCxnSpPr>
          <p:spPr>
            <a:xfrm rot="5400000">
              <a:off x="4247964" y="1232756"/>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1763687" y="188640"/>
              <a:ext cx="2448270" cy="681725"/>
            </a:xfrm>
            <a:prstGeom prst="rect">
              <a:avLst/>
            </a:prstGeom>
            <a:solidFill>
              <a:srgbClr val="FFFF99"/>
            </a:solidFill>
            <a:ln>
              <a:solidFill>
                <a:schemeClr val="tx2"/>
              </a:solidFill>
            </a:ln>
          </p:spPr>
          <p:txBody>
            <a:bodyPr wrap="square" rtlCol="0">
              <a:spAutoFit/>
            </a:bodyPr>
            <a:lstStyle/>
            <a:p>
              <a:pPr algn="ctr"/>
              <a:r>
                <a:rPr lang="ru-RU" altLang="ja-JP" sz="2000" b="1" dirty="0"/>
                <a:t>Операционных денег недостаточно</a:t>
              </a:r>
              <a:endParaRPr kumimoji="1" lang="ja-JP" altLang="en-US" sz="2000" b="1" dirty="0"/>
            </a:p>
          </p:txBody>
        </p:sp>
        <p:sp>
          <p:nvSpPr>
            <p:cNvPr id="79" name="テキスト ボックス 78"/>
            <p:cNvSpPr txBox="1"/>
            <p:nvPr/>
          </p:nvSpPr>
          <p:spPr>
            <a:xfrm>
              <a:off x="4860031" y="188640"/>
              <a:ext cx="3464888" cy="681725"/>
            </a:xfrm>
            <a:prstGeom prst="rect">
              <a:avLst/>
            </a:prstGeom>
            <a:solidFill>
              <a:srgbClr val="FFFF99"/>
            </a:solidFill>
            <a:ln>
              <a:solidFill>
                <a:schemeClr val="tx2"/>
              </a:solidFill>
            </a:ln>
          </p:spPr>
          <p:txBody>
            <a:bodyPr wrap="square" rtlCol="0">
              <a:spAutoFit/>
            </a:bodyPr>
            <a:lstStyle/>
            <a:p>
              <a:pPr algn="ctr"/>
              <a:r>
                <a:rPr lang="ru-RU" altLang="ja-JP" sz="2000" b="1" dirty="0"/>
                <a:t>Расходы домохозяйств сокращаются</a:t>
              </a:r>
              <a:endParaRPr kumimoji="1" lang="ja-JP" altLang="en-US" sz="2000" b="1" dirty="0"/>
            </a:p>
          </p:txBody>
        </p:sp>
        <p:cxnSp>
          <p:nvCxnSpPr>
            <p:cNvPr id="80" name="直線コネクタ 79"/>
            <p:cNvCxnSpPr/>
            <p:nvPr/>
          </p:nvCxnSpPr>
          <p:spPr>
            <a:xfrm>
              <a:off x="3059832" y="1124744"/>
              <a:ext cx="25202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rot="5400000">
              <a:off x="2951820" y="10167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rot="5400000">
              <a:off x="5472100" y="10167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05" name="テキスト ボックス 104"/>
          <p:cNvSpPr txBox="1"/>
          <p:nvPr/>
        </p:nvSpPr>
        <p:spPr>
          <a:xfrm>
            <a:off x="71502" y="164941"/>
            <a:ext cx="1647799" cy="1569660"/>
          </a:xfrm>
          <a:prstGeom prst="rect">
            <a:avLst/>
          </a:prstGeom>
          <a:solidFill>
            <a:srgbClr val="00B0F0"/>
          </a:solidFill>
        </p:spPr>
        <p:txBody>
          <a:bodyPr wrap="square" rtlCol="0">
            <a:spAutoFit/>
          </a:bodyPr>
          <a:lstStyle/>
          <a:p>
            <a:pPr algn="ctr"/>
            <a:r>
              <a:rPr lang="ru-RU" altLang="ja-JP" sz="2400" b="1" dirty="0">
                <a:solidFill>
                  <a:schemeClr val="bg1"/>
                </a:solidFill>
              </a:rPr>
              <a:t>Анализ проблем в случае с пекарней</a:t>
            </a:r>
            <a:endParaRPr kumimoji="1" lang="ja-JP" altLang="en-US" sz="2400" b="1" dirty="0">
              <a:solidFill>
                <a:schemeClr val="bg1"/>
              </a:solidFill>
            </a:endParaRPr>
          </a:p>
        </p:txBody>
      </p:sp>
      <p:sp>
        <p:nvSpPr>
          <p:cNvPr id="2" name="テキスト ボックス 1"/>
          <p:cNvSpPr txBox="1"/>
          <p:nvPr/>
        </p:nvSpPr>
        <p:spPr>
          <a:xfrm>
            <a:off x="2929675" y="2121812"/>
            <a:ext cx="2808312" cy="830997"/>
          </a:xfrm>
          <a:prstGeom prst="rect">
            <a:avLst/>
          </a:prstGeom>
          <a:solidFill>
            <a:srgbClr val="82FA88"/>
          </a:solidFill>
          <a:ln w="28575">
            <a:solidFill>
              <a:schemeClr val="tx1"/>
            </a:solidFill>
          </a:ln>
        </p:spPr>
        <p:txBody>
          <a:bodyPr wrap="square" rtlCol="0">
            <a:spAutoFit/>
          </a:bodyPr>
          <a:lstStyle/>
          <a:p>
            <a:pPr algn="ctr"/>
            <a:r>
              <a:rPr lang="ru-RU" altLang="ja-JP" sz="2400" b="1" dirty="0"/>
              <a:t>Очень мало покупателей</a:t>
            </a:r>
            <a:endParaRPr lang="en-US" altLang="ja-JP" sz="2400" b="1" dirty="0"/>
          </a:p>
        </p:txBody>
      </p:sp>
      <p:sp>
        <p:nvSpPr>
          <p:cNvPr id="57" name="テキスト ボックス 56">
            <a:extLst>
              <a:ext uri="{FF2B5EF4-FFF2-40B4-BE49-F238E27FC236}">
                <a16:creationId xmlns:a16="http://schemas.microsoft.com/office/drawing/2014/main" id="{6410019A-8DA3-408A-9AF6-064ED1E177BC}"/>
              </a:ext>
            </a:extLst>
          </p:cNvPr>
          <p:cNvSpPr txBox="1"/>
          <p:nvPr/>
        </p:nvSpPr>
        <p:spPr>
          <a:xfrm>
            <a:off x="7264423" y="2362999"/>
            <a:ext cx="1142013" cy="369332"/>
          </a:xfrm>
          <a:prstGeom prst="rect">
            <a:avLst/>
          </a:prstGeom>
          <a:noFill/>
          <a:ln w="25400">
            <a:solidFill>
              <a:schemeClr val="accent1"/>
            </a:solidFill>
          </a:ln>
        </p:spPr>
        <p:txBody>
          <a:bodyPr wrap="square" rtlCol="0">
            <a:spAutoFit/>
          </a:bodyPr>
          <a:lstStyle/>
          <a:p>
            <a:r>
              <a:rPr kumimoji="1" lang="ru-RU" altLang="ja-JP" b="1" dirty="0"/>
              <a:t>Причина</a:t>
            </a:r>
            <a:endParaRPr kumimoji="1" lang="ja-JP" altLang="en-US" b="1" dirty="0"/>
          </a:p>
        </p:txBody>
      </p:sp>
      <p:sp>
        <p:nvSpPr>
          <p:cNvPr id="58" name="テキスト ボックス 57">
            <a:extLst>
              <a:ext uri="{FF2B5EF4-FFF2-40B4-BE49-F238E27FC236}">
                <a16:creationId xmlns:a16="http://schemas.microsoft.com/office/drawing/2014/main" id="{6B43B267-2F6E-4F49-8D4A-6591EC7B72C6}"/>
              </a:ext>
            </a:extLst>
          </p:cNvPr>
          <p:cNvSpPr txBox="1"/>
          <p:nvPr/>
        </p:nvSpPr>
        <p:spPr>
          <a:xfrm>
            <a:off x="7237563" y="1440008"/>
            <a:ext cx="1177221" cy="369332"/>
          </a:xfrm>
          <a:prstGeom prst="rect">
            <a:avLst/>
          </a:prstGeom>
          <a:noFill/>
          <a:ln w="25400">
            <a:solidFill>
              <a:schemeClr val="accent1"/>
            </a:solidFill>
          </a:ln>
        </p:spPr>
        <p:txBody>
          <a:bodyPr wrap="square" rtlCol="0">
            <a:spAutoFit/>
          </a:bodyPr>
          <a:lstStyle/>
          <a:p>
            <a:r>
              <a:rPr kumimoji="1" lang="ru-RU" altLang="ja-JP" b="1" dirty="0"/>
              <a:t>Результат</a:t>
            </a:r>
            <a:endParaRPr kumimoji="1" lang="ja-JP" altLang="en-US" b="1" dirty="0"/>
          </a:p>
        </p:txBody>
      </p:sp>
      <p:sp>
        <p:nvSpPr>
          <p:cNvPr id="60" name="矢印: 右 59">
            <a:extLst>
              <a:ext uri="{FF2B5EF4-FFF2-40B4-BE49-F238E27FC236}">
                <a16:creationId xmlns:a16="http://schemas.microsoft.com/office/drawing/2014/main" id="{86FEE5EA-88AB-4250-9E1A-0F6A0AA40854}"/>
              </a:ext>
            </a:extLst>
          </p:cNvPr>
          <p:cNvSpPr/>
          <p:nvPr/>
        </p:nvSpPr>
        <p:spPr>
          <a:xfrm rot="16200000">
            <a:off x="7577634" y="1883617"/>
            <a:ext cx="505417" cy="36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B3DAE8F2-3C5F-42C5-AADA-DED0589BD6AA}"/>
              </a:ext>
            </a:extLst>
          </p:cNvPr>
          <p:cNvSpPr/>
          <p:nvPr/>
        </p:nvSpPr>
        <p:spPr>
          <a:xfrm>
            <a:off x="7182903" y="1104706"/>
            <a:ext cx="1349537" cy="18793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1+#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heckerboard(across)">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heckerboard(across)">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heckerboard(across)">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3"/>
          <p:cNvSpPr txBox="1">
            <a:spLocks noGrp="1"/>
          </p:cNvSpPr>
          <p:nvPr/>
        </p:nvSpPr>
        <p:spPr bwMode="auto">
          <a:xfrm>
            <a:off x="5865376" y="3488007"/>
            <a:ext cx="2133600" cy="457200"/>
          </a:xfrm>
          <a:prstGeom prst="rect">
            <a:avLst/>
          </a:prstGeom>
          <a:noFill/>
          <a:ln w="9525">
            <a:noFill/>
            <a:miter lim="800000"/>
            <a:headEnd/>
            <a:tailEnd/>
          </a:ln>
        </p:spPr>
        <p:txBody>
          <a:bodyPr/>
          <a:lstStyle/>
          <a:p>
            <a:pPr algn="r"/>
            <a:endParaRPr kumimoji="0" lang="en-US" altLang="ja-JP" b="0" dirty="0"/>
          </a:p>
        </p:txBody>
      </p:sp>
      <p:grpSp>
        <p:nvGrpSpPr>
          <p:cNvPr id="23561" name="Group 21"/>
          <p:cNvGrpSpPr>
            <a:grpSpLocks/>
          </p:cNvGrpSpPr>
          <p:nvPr/>
        </p:nvGrpSpPr>
        <p:grpSpPr bwMode="auto">
          <a:xfrm>
            <a:off x="466407" y="746263"/>
            <a:ext cx="3421641" cy="2743200"/>
            <a:chOff x="3573" y="212"/>
            <a:chExt cx="2258" cy="1920"/>
          </a:xfrm>
        </p:grpSpPr>
        <p:sp>
          <p:nvSpPr>
            <p:cNvPr id="23605" name="Rectangle 22"/>
            <p:cNvSpPr>
              <a:spLocks noChangeArrowheads="1"/>
            </p:cNvSpPr>
            <p:nvPr/>
          </p:nvSpPr>
          <p:spPr bwMode="auto">
            <a:xfrm>
              <a:off x="3573" y="212"/>
              <a:ext cx="211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606" name="Rectangle 23"/>
            <p:cNvSpPr>
              <a:spLocks noChangeArrowheads="1"/>
            </p:cNvSpPr>
            <p:nvPr/>
          </p:nvSpPr>
          <p:spPr bwMode="auto">
            <a:xfrm>
              <a:off x="3632" y="637"/>
              <a:ext cx="1936" cy="1445"/>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607" name="Text Box 24"/>
            <p:cNvSpPr txBox="1">
              <a:spLocks noChangeAspect="1" noChangeArrowheads="1"/>
            </p:cNvSpPr>
            <p:nvPr/>
          </p:nvSpPr>
          <p:spPr bwMode="auto">
            <a:xfrm>
              <a:off x="3654" y="1417"/>
              <a:ext cx="1076" cy="215"/>
            </a:xfrm>
            <a:prstGeom prst="rect">
              <a:avLst/>
            </a:prstGeom>
            <a:solidFill>
              <a:srgbClr val="FFFF00"/>
            </a:solidFill>
            <a:ln w="9525">
              <a:solidFill>
                <a:schemeClr val="tx1"/>
              </a:solidFill>
              <a:miter lim="800000"/>
              <a:headEnd/>
              <a:tailEnd/>
            </a:ln>
          </p:spPr>
          <p:txBody>
            <a:bodyPr wrap="square">
              <a:spAutoFit/>
            </a:bodyPr>
            <a:lstStyle/>
            <a:p>
              <a:r>
                <a:rPr lang="ru-RU" altLang="ja-JP" sz="1400" dirty="0">
                  <a:latin typeface="Times New Roman" pitchFamily="18" charset="0"/>
                </a:rPr>
                <a:t>Прямая 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23608" name="Text Box 25"/>
            <p:cNvSpPr txBox="1">
              <a:spLocks noChangeAspect="1" noChangeArrowheads="1"/>
            </p:cNvSpPr>
            <p:nvPr/>
          </p:nvSpPr>
          <p:spPr bwMode="auto">
            <a:xfrm>
              <a:off x="3928" y="1068"/>
              <a:ext cx="1400" cy="259"/>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a:t>
              </a:r>
              <a:r>
                <a:rPr lang="ru-RU" altLang="ja-JP" dirty="0">
                  <a:latin typeface="Times New Roman" pitchFamily="18" charset="0"/>
                </a:rPr>
                <a:t>я проблема</a:t>
              </a:r>
              <a:endParaRPr lang="ja-JP" altLang="en-US" b="0" dirty="0">
                <a:latin typeface="Times New Roman" pitchFamily="18" charset="0"/>
              </a:endParaRPr>
            </a:p>
          </p:txBody>
        </p:sp>
        <p:sp>
          <p:nvSpPr>
            <p:cNvPr id="23609" name="Text Box 26"/>
            <p:cNvSpPr txBox="1">
              <a:spLocks noChangeAspect="1" noChangeArrowheads="1"/>
            </p:cNvSpPr>
            <p:nvPr/>
          </p:nvSpPr>
          <p:spPr bwMode="auto">
            <a:xfrm>
              <a:off x="4783" y="1413"/>
              <a:ext cx="104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Прямая причина 2</a:t>
              </a:r>
              <a:endParaRPr lang="en-US" altLang="ja-JP" sz="1400" b="0" dirty="0">
                <a:latin typeface="Times New Roman" pitchFamily="18" charset="0"/>
              </a:endParaRPr>
            </a:p>
          </p:txBody>
        </p:sp>
        <p:sp>
          <p:nvSpPr>
            <p:cNvPr id="23610" name="Text Box 27"/>
            <p:cNvSpPr txBox="1">
              <a:spLocks noChangeArrowheads="1"/>
            </p:cNvSpPr>
            <p:nvPr/>
          </p:nvSpPr>
          <p:spPr bwMode="auto">
            <a:xfrm>
              <a:off x="3600" y="288"/>
              <a:ext cx="1746" cy="323"/>
            </a:xfrm>
            <a:prstGeom prst="rect">
              <a:avLst/>
            </a:prstGeom>
            <a:solidFill>
              <a:schemeClr val="bg1"/>
            </a:solidFill>
            <a:ln w="9525">
              <a:solidFill>
                <a:srgbClr val="FF3300"/>
              </a:solidFill>
              <a:miter lim="800000"/>
              <a:headEnd/>
              <a:tailEnd/>
            </a:ln>
          </p:spPr>
          <p:txBody>
            <a:bodyPr wrap="none">
              <a:spAutoFit/>
            </a:bodyPr>
            <a:lstStyle/>
            <a:p>
              <a:r>
                <a:rPr lang="en-US" altLang="ja-JP" sz="2400" b="0" dirty="0">
                  <a:latin typeface="Times New Roman" pitchFamily="18" charset="0"/>
                </a:rPr>
                <a:t>1. </a:t>
              </a:r>
              <a:r>
                <a:rPr lang="ru-RU" altLang="ja-JP" sz="2400" b="0" dirty="0">
                  <a:latin typeface="Times New Roman" pitchFamily="18" charset="0"/>
                </a:rPr>
                <a:t>Анализ проблем</a:t>
              </a:r>
              <a:endParaRPr lang="ja-JP" altLang="en-US" sz="2400" b="0" dirty="0">
                <a:latin typeface="Times New Roman" pitchFamily="18" charset="0"/>
              </a:endParaRPr>
            </a:p>
          </p:txBody>
        </p:sp>
        <p:sp>
          <p:nvSpPr>
            <p:cNvPr id="23611" name="Text Box 28"/>
            <p:cNvSpPr txBox="1">
              <a:spLocks noChangeAspect="1" noChangeArrowheads="1"/>
            </p:cNvSpPr>
            <p:nvPr/>
          </p:nvSpPr>
          <p:spPr bwMode="auto">
            <a:xfrm>
              <a:off x="3704" y="667"/>
              <a:ext cx="841" cy="259"/>
            </a:xfrm>
            <a:prstGeom prst="rect">
              <a:avLst/>
            </a:prstGeom>
            <a:solidFill>
              <a:srgbClr val="FFFF00"/>
            </a:solidFill>
            <a:ln w="9525">
              <a:solidFill>
                <a:schemeClr val="tx1"/>
              </a:solidFill>
              <a:miter lim="800000"/>
              <a:headEnd/>
              <a:tailEnd/>
            </a:ln>
          </p:spPr>
          <p:txBody>
            <a:bodyPr wrap="none">
              <a:spAutoFit/>
            </a:bodyPr>
            <a:lstStyle/>
            <a:p>
              <a:r>
                <a:rPr lang="ru-RU" altLang="ja-JP" b="0" dirty="0">
                  <a:latin typeface="Times New Roman" pitchFamily="18" charset="0"/>
                </a:rPr>
                <a:t>Проблема</a:t>
              </a:r>
              <a:r>
                <a:rPr lang="en-US" altLang="ja-JP" b="0" dirty="0">
                  <a:latin typeface="Times New Roman" pitchFamily="18" charset="0"/>
                </a:rPr>
                <a:t>1</a:t>
              </a:r>
            </a:p>
          </p:txBody>
        </p:sp>
        <p:sp>
          <p:nvSpPr>
            <p:cNvPr id="23612" name="Text Box 29"/>
            <p:cNvSpPr txBox="1">
              <a:spLocks noChangeAspect="1" noChangeArrowheads="1"/>
            </p:cNvSpPr>
            <p:nvPr/>
          </p:nvSpPr>
          <p:spPr bwMode="auto">
            <a:xfrm>
              <a:off x="4664" y="665"/>
              <a:ext cx="841" cy="259"/>
            </a:xfrm>
            <a:prstGeom prst="rect">
              <a:avLst/>
            </a:prstGeom>
            <a:solidFill>
              <a:srgbClr val="FFFF00"/>
            </a:solidFill>
            <a:ln w="9525">
              <a:solidFill>
                <a:schemeClr val="tx1"/>
              </a:solidFill>
              <a:miter lim="800000"/>
              <a:headEnd/>
              <a:tailEnd/>
            </a:ln>
          </p:spPr>
          <p:txBody>
            <a:bodyPr wrap="square">
              <a:spAutoFit/>
            </a:bodyPr>
            <a:lstStyle/>
            <a:p>
              <a:r>
                <a:rPr lang="ru-RU" altLang="ja-JP" dirty="0">
                  <a:latin typeface="Times New Roman" pitchFamily="18" charset="0"/>
                </a:rPr>
                <a:t>Проблема</a:t>
              </a:r>
              <a:r>
                <a:rPr lang="en-US" altLang="ja-JP" b="0" dirty="0">
                  <a:latin typeface="Times New Roman" pitchFamily="18" charset="0"/>
                </a:rPr>
                <a:t>2</a:t>
              </a:r>
            </a:p>
          </p:txBody>
        </p:sp>
        <p:sp>
          <p:nvSpPr>
            <p:cNvPr id="23613" name="Text Box 30"/>
            <p:cNvSpPr txBox="1">
              <a:spLocks noChangeAspect="1" noChangeArrowheads="1"/>
            </p:cNvSpPr>
            <p:nvPr/>
          </p:nvSpPr>
          <p:spPr bwMode="auto">
            <a:xfrm>
              <a:off x="4291" y="1755"/>
              <a:ext cx="65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2</a:t>
              </a:r>
              <a:endParaRPr lang="en-US" altLang="ja-JP" sz="1400" b="0" dirty="0">
                <a:latin typeface="Times New Roman" pitchFamily="18" charset="0"/>
              </a:endParaRPr>
            </a:p>
          </p:txBody>
        </p:sp>
        <p:cxnSp>
          <p:nvCxnSpPr>
            <p:cNvPr id="23614" name="AutoShape 31"/>
            <p:cNvCxnSpPr>
              <a:cxnSpLocks noChangeShapeType="1"/>
              <a:stCxn id="23608" idx="2"/>
              <a:endCxn id="23607" idx="0"/>
            </p:cNvCxnSpPr>
            <p:nvPr/>
          </p:nvCxnSpPr>
          <p:spPr bwMode="auto">
            <a:xfrm rot="5400000">
              <a:off x="4365" y="1154"/>
              <a:ext cx="90" cy="436"/>
            </a:xfrm>
            <a:prstGeom prst="bentConnector3">
              <a:avLst>
                <a:gd name="adj1" fmla="val 50000"/>
              </a:avLst>
            </a:prstGeom>
            <a:noFill/>
            <a:ln w="9525">
              <a:solidFill>
                <a:schemeClr val="tx1"/>
              </a:solidFill>
              <a:miter lim="800000"/>
              <a:headEnd/>
              <a:tailEnd/>
            </a:ln>
          </p:spPr>
        </p:cxnSp>
        <p:cxnSp>
          <p:nvCxnSpPr>
            <p:cNvPr id="23615" name="AutoShape 32"/>
            <p:cNvCxnSpPr>
              <a:cxnSpLocks noChangeShapeType="1"/>
              <a:stCxn id="23608" idx="2"/>
              <a:endCxn id="23609" idx="0"/>
            </p:cNvCxnSpPr>
            <p:nvPr/>
          </p:nvCxnSpPr>
          <p:spPr bwMode="auto">
            <a:xfrm rot="16200000" flipH="1">
              <a:off x="4924" y="1030"/>
              <a:ext cx="86" cy="679"/>
            </a:xfrm>
            <a:prstGeom prst="bentConnector3">
              <a:avLst>
                <a:gd name="adj1" fmla="val 50000"/>
              </a:avLst>
            </a:prstGeom>
            <a:noFill/>
            <a:ln w="9525">
              <a:solidFill>
                <a:schemeClr val="tx1"/>
              </a:solidFill>
              <a:miter lim="800000"/>
              <a:headEnd/>
              <a:tailEnd/>
            </a:ln>
          </p:spPr>
        </p:cxnSp>
        <p:cxnSp>
          <p:nvCxnSpPr>
            <p:cNvPr id="23616" name="AutoShape 33"/>
            <p:cNvCxnSpPr>
              <a:cxnSpLocks noChangeShapeType="1"/>
              <a:stCxn id="23607" idx="2"/>
              <a:endCxn id="23613" idx="0"/>
            </p:cNvCxnSpPr>
            <p:nvPr/>
          </p:nvCxnSpPr>
          <p:spPr bwMode="auto">
            <a:xfrm rot="16200000" flipH="1">
              <a:off x="4345" y="1479"/>
              <a:ext cx="123" cy="428"/>
            </a:xfrm>
            <a:prstGeom prst="bentConnector3">
              <a:avLst>
                <a:gd name="adj1" fmla="val 50000"/>
              </a:avLst>
            </a:prstGeom>
            <a:noFill/>
            <a:ln w="9525">
              <a:solidFill>
                <a:schemeClr val="tx1"/>
              </a:solidFill>
              <a:miter lim="800000"/>
              <a:headEnd/>
              <a:tailEnd/>
            </a:ln>
          </p:spPr>
        </p:cxnSp>
        <p:cxnSp>
          <p:nvCxnSpPr>
            <p:cNvPr id="23617" name="AutoShape 34"/>
            <p:cNvCxnSpPr>
              <a:cxnSpLocks noChangeShapeType="1"/>
            </p:cNvCxnSpPr>
            <p:nvPr/>
          </p:nvCxnSpPr>
          <p:spPr bwMode="auto">
            <a:xfrm rot="16200000" flipV="1">
              <a:off x="4407" y="862"/>
              <a:ext cx="135" cy="280"/>
            </a:xfrm>
            <a:prstGeom prst="bentConnector3">
              <a:avLst>
                <a:gd name="adj1" fmla="val 50000"/>
              </a:avLst>
            </a:prstGeom>
            <a:noFill/>
            <a:ln w="9525">
              <a:solidFill>
                <a:schemeClr val="tx1"/>
              </a:solidFill>
              <a:miter lim="800000"/>
              <a:headEnd/>
              <a:tailEnd/>
            </a:ln>
          </p:spPr>
        </p:cxnSp>
        <p:cxnSp>
          <p:nvCxnSpPr>
            <p:cNvPr id="23618" name="AutoShape 35"/>
            <p:cNvCxnSpPr>
              <a:cxnSpLocks noChangeShapeType="1"/>
              <a:stCxn id="23608" idx="0"/>
              <a:endCxn id="23612" idx="2"/>
            </p:cNvCxnSpPr>
            <p:nvPr/>
          </p:nvCxnSpPr>
          <p:spPr bwMode="auto">
            <a:xfrm rot="5400000" flipH="1" flipV="1">
              <a:off x="4784" y="768"/>
              <a:ext cx="144" cy="456"/>
            </a:xfrm>
            <a:prstGeom prst="bentConnector3">
              <a:avLst>
                <a:gd name="adj1" fmla="val 50000"/>
              </a:avLst>
            </a:prstGeom>
            <a:noFill/>
            <a:ln w="9525">
              <a:solidFill>
                <a:schemeClr val="tx1"/>
              </a:solidFill>
              <a:miter lim="800000"/>
              <a:headEnd/>
              <a:tailEnd/>
            </a:ln>
          </p:spPr>
        </p:cxnSp>
      </p:grpSp>
      <p:grpSp>
        <p:nvGrpSpPr>
          <p:cNvPr id="23562" name="Group 37"/>
          <p:cNvGrpSpPr>
            <a:grpSpLocks/>
          </p:cNvGrpSpPr>
          <p:nvPr/>
        </p:nvGrpSpPr>
        <p:grpSpPr bwMode="auto">
          <a:xfrm>
            <a:off x="5078891" y="655108"/>
            <a:ext cx="3492774" cy="2795360"/>
            <a:chOff x="3600" y="2208"/>
            <a:chExt cx="2313" cy="1920"/>
          </a:xfrm>
        </p:grpSpPr>
        <p:sp>
          <p:nvSpPr>
            <p:cNvPr id="23590" name="Rectangle 38"/>
            <p:cNvSpPr>
              <a:spLocks noChangeArrowheads="1"/>
            </p:cNvSpPr>
            <p:nvPr/>
          </p:nvSpPr>
          <p:spPr bwMode="auto">
            <a:xfrm>
              <a:off x="3600" y="2208"/>
              <a:ext cx="227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591" name="Rectangle 39"/>
            <p:cNvSpPr>
              <a:spLocks noChangeArrowheads="1"/>
            </p:cNvSpPr>
            <p:nvPr/>
          </p:nvSpPr>
          <p:spPr bwMode="auto">
            <a:xfrm>
              <a:off x="3651" y="2684"/>
              <a:ext cx="2191"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592" name="Text Box 40"/>
            <p:cNvSpPr txBox="1">
              <a:spLocks noChangeAspect="1" noChangeArrowheads="1"/>
            </p:cNvSpPr>
            <p:nvPr/>
          </p:nvSpPr>
          <p:spPr bwMode="auto">
            <a:xfrm>
              <a:off x="3683" y="3471"/>
              <a:ext cx="1076"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dirty="0">
                  <a:latin typeface="Times New Roman" pitchFamily="18" charset="0"/>
                </a:rPr>
                <a:t>Прямое средство 1</a:t>
              </a:r>
              <a:endParaRPr lang="en-US" altLang="ja-JP" sz="1400" b="0" dirty="0">
                <a:latin typeface="Times New Roman" pitchFamily="18" charset="0"/>
              </a:endParaRPr>
            </a:p>
          </p:txBody>
        </p:sp>
        <p:sp>
          <p:nvSpPr>
            <p:cNvPr id="23593" name="Text Box 41"/>
            <p:cNvSpPr txBox="1">
              <a:spLocks noChangeAspect="1" noChangeArrowheads="1"/>
            </p:cNvSpPr>
            <p:nvPr/>
          </p:nvSpPr>
          <p:spPr bwMode="auto">
            <a:xfrm>
              <a:off x="4179" y="3115"/>
              <a:ext cx="1085" cy="254"/>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Основная цель</a:t>
              </a:r>
              <a:endParaRPr lang="ja-JP" altLang="en-US" b="0" dirty="0">
                <a:latin typeface="Times New Roman" pitchFamily="18" charset="0"/>
              </a:endParaRPr>
            </a:p>
          </p:txBody>
        </p:sp>
        <p:sp>
          <p:nvSpPr>
            <p:cNvPr id="23594" name="Text Box 42"/>
            <p:cNvSpPr txBox="1">
              <a:spLocks noChangeAspect="1" noChangeArrowheads="1"/>
            </p:cNvSpPr>
            <p:nvPr/>
          </p:nvSpPr>
          <p:spPr bwMode="auto">
            <a:xfrm>
              <a:off x="4841" y="3482"/>
              <a:ext cx="1072" cy="211"/>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Прямое средство 2</a:t>
              </a:r>
              <a:endParaRPr lang="en-US" altLang="ja-JP" sz="1400" b="0" dirty="0">
                <a:latin typeface="Times New Roman" pitchFamily="18" charset="0"/>
              </a:endParaRPr>
            </a:p>
          </p:txBody>
        </p:sp>
        <p:sp>
          <p:nvSpPr>
            <p:cNvPr id="23595" name="Text Box 43"/>
            <p:cNvSpPr txBox="1">
              <a:spLocks noChangeArrowheads="1"/>
            </p:cNvSpPr>
            <p:nvPr/>
          </p:nvSpPr>
          <p:spPr bwMode="auto">
            <a:xfrm>
              <a:off x="3814" y="2304"/>
              <a:ext cx="1785" cy="317"/>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2. </a:t>
              </a:r>
              <a:r>
                <a:rPr lang="ru-RU" altLang="ja-JP" sz="2400" b="0" dirty="0">
                  <a:latin typeface="Times New Roman" pitchFamily="18" charset="0"/>
                </a:rPr>
                <a:t>Анализ решений</a:t>
              </a:r>
              <a:endParaRPr lang="ja-JP" altLang="en-US" sz="2400" b="0" dirty="0">
                <a:latin typeface="Times New Roman" pitchFamily="18" charset="0"/>
              </a:endParaRPr>
            </a:p>
          </p:txBody>
        </p:sp>
        <p:sp>
          <p:nvSpPr>
            <p:cNvPr id="23596" name="Text Box 44"/>
            <p:cNvSpPr txBox="1">
              <a:spLocks noChangeAspect="1" noChangeArrowheads="1"/>
            </p:cNvSpPr>
            <p:nvPr/>
          </p:nvSpPr>
          <p:spPr bwMode="auto">
            <a:xfrm>
              <a:off x="3769" y="2749"/>
              <a:ext cx="905"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7" name="Text Box 45"/>
            <p:cNvSpPr txBox="1">
              <a:spLocks noChangeAspect="1" noChangeArrowheads="1"/>
            </p:cNvSpPr>
            <p:nvPr/>
          </p:nvSpPr>
          <p:spPr bwMode="auto">
            <a:xfrm>
              <a:off x="4758" y="2736"/>
              <a:ext cx="804"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8" name="Text Box 46"/>
            <p:cNvSpPr txBox="1">
              <a:spLocks noChangeAspect="1" noChangeArrowheads="1"/>
            </p:cNvSpPr>
            <p:nvPr/>
          </p:nvSpPr>
          <p:spPr bwMode="auto">
            <a:xfrm>
              <a:off x="4403" y="3813"/>
              <a:ext cx="781"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Средство 1-2</a:t>
              </a:r>
              <a:endParaRPr lang="en-US" altLang="ja-JP" sz="1400" b="0" dirty="0">
                <a:latin typeface="Times New Roman" pitchFamily="18" charset="0"/>
              </a:endParaRPr>
            </a:p>
          </p:txBody>
        </p:sp>
        <p:cxnSp>
          <p:nvCxnSpPr>
            <p:cNvPr id="23599" name="AutoShape 47"/>
            <p:cNvCxnSpPr>
              <a:cxnSpLocks noChangeShapeType="1"/>
              <a:stCxn id="23593" idx="2"/>
              <a:endCxn id="23592" idx="0"/>
            </p:cNvCxnSpPr>
            <p:nvPr/>
          </p:nvCxnSpPr>
          <p:spPr bwMode="auto">
            <a:xfrm rot="5400000">
              <a:off x="4420" y="3170"/>
              <a:ext cx="102" cy="500"/>
            </a:xfrm>
            <a:prstGeom prst="bentConnector3">
              <a:avLst>
                <a:gd name="adj1" fmla="val 50000"/>
              </a:avLst>
            </a:prstGeom>
            <a:noFill/>
            <a:ln w="9525">
              <a:solidFill>
                <a:schemeClr val="tx1"/>
              </a:solidFill>
              <a:miter lim="800000"/>
              <a:headEnd/>
              <a:tailEnd/>
            </a:ln>
          </p:spPr>
        </p:cxnSp>
        <p:cxnSp>
          <p:nvCxnSpPr>
            <p:cNvPr id="23600" name="AutoShape 48"/>
            <p:cNvCxnSpPr>
              <a:cxnSpLocks noChangeShapeType="1"/>
              <a:stCxn id="23593" idx="2"/>
              <a:endCxn id="23594" idx="0"/>
            </p:cNvCxnSpPr>
            <p:nvPr/>
          </p:nvCxnSpPr>
          <p:spPr bwMode="auto">
            <a:xfrm rot="16200000" flipH="1">
              <a:off x="4993" y="3098"/>
              <a:ext cx="113" cy="656"/>
            </a:xfrm>
            <a:prstGeom prst="bentConnector3">
              <a:avLst>
                <a:gd name="adj1" fmla="val 50000"/>
              </a:avLst>
            </a:prstGeom>
            <a:noFill/>
            <a:ln w="9525">
              <a:solidFill>
                <a:schemeClr val="tx1"/>
              </a:solidFill>
              <a:miter lim="800000"/>
              <a:headEnd/>
              <a:tailEnd/>
            </a:ln>
          </p:spPr>
        </p:cxnSp>
        <p:cxnSp>
          <p:nvCxnSpPr>
            <p:cNvPr id="23601" name="AutoShape 49"/>
            <p:cNvCxnSpPr>
              <a:cxnSpLocks noChangeShapeType="1"/>
              <a:stCxn id="23592" idx="2"/>
              <a:endCxn id="23598" idx="0"/>
            </p:cNvCxnSpPr>
            <p:nvPr/>
          </p:nvCxnSpPr>
          <p:spPr bwMode="auto">
            <a:xfrm rot="16200000" flipH="1">
              <a:off x="4442" y="3461"/>
              <a:ext cx="131" cy="573"/>
            </a:xfrm>
            <a:prstGeom prst="bentConnector3">
              <a:avLst>
                <a:gd name="adj1" fmla="val 50000"/>
              </a:avLst>
            </a:prstGeom>
            <a:noFill/>
            <a:ln w="9525">
              <a:solidFill>
                <a:schemeClr val="tx1"/>
              </a:solidFill>
              <a:miter lim="800000"/>
              <a:headEnd/>
              <a:tailEnd/>
            </a:ln>
          </p:spPr>
        </p:cxnSp>
        <p:cxnSp>
          <p:nvCxnSpPr>
            <p:cNvPr id="23602" name="AutoShape 50"/>
            <p:cNvCxnSpPr>
              <a:cxnSpLocks noChangeShapeType="1"/>
              <a:stCxn id="23593" idx="0"/>
              <a:endCxn id="23596" idx="2"/>
            </p:cNvCxnSpPr>
            <p:nvPr/>
          </p:nvCxnSpPr>
          <p:spPr bwMode="auto">
            <a:xfrm rot="16200000" flipV="1">
              <a:off x="4394" y="2787"/>
              <a:ext cx="155" cy="500"/>
            </a:xfrm>
            <a:prstGeom prst="bentConnector3">
              <a:avLst>
                <a:gd name="adj1" fmla="val 50000"/>
              </a:avLst>
            </a:prstGeom>
            <a:noFill/>
            <a:ln w="9525">
              <a:solidFill>
                <a:schemeClr val="tx1"/>
              </a:solidFill>
              <a:miter lim="800000"/>
              <a:headEnd/>
              <a:tailEnd/>
            </a:ln>
          </p:spPr>
        </p:cxnSp>
        <p:cxnSp>
          <p:nvCxnSpPr>
            <p:cNvPr id="23603" name="AutoShape 51"/>
            <p:cNvCxnSpPr>
              <a:cxnSpLocks noChangeShapeType="1"/>
              <a:stCxn id="23593" idx="0"/>
              <a:endCxn id="23597" idx="2"/>
            </p:cNvCxnSpPr>
            <p:nvPr/>
          </p:nvCxnSpPr>
          <p:spPr bwMode="auto">
            <a:xfrm rot="5400000" flipH="1" flipV="1">
              <a:off x="4857" y="2812"/>
              <a:ext cx="168" cy="438"/>
            </a:xfrm>
            <a:prstGeom prst="bentConnector3">
              <a:avLst>
                <a:gd name="adj1" fmla="val 50000"/>
              </a:avLst>
            </a:prstGeom>
            <a:noFill/>
            <a:ln w="9525">
              <a:solidFill>
                <a:schemeClr val="tx1"/>
              </a:solidFill>
              <a:miter lim="800000"/>
              <a:headEnd/>
              <a:tailEnd/>
            </a:ln>
          </p:spPr>
        </p:cxnSp>
      </p:grpSp>
      <p:sp>
        <p:nvSpPr>
          <p:cNvPr id="23572" name="Text Box 72"/>
          <p:cNvSpPr txBox="1">
            <a:spLocks noChangeArrowheads="1"/>
          </p:cNvSpPr>
          <p:nvPr/>
        </p:nvSpPr>
        <p:spPr bwMode="auto">
          <a:xfrm>
            <a:off x="184565" y="3660865"/>
            <a:ext cx="2396041" cy="461665"/>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5.</a:t>
            </a:r>
            <a:r>
              <a:rPr lang="ru-RU" altLang="ja-JP" sz="2400" b="0" dirty="0">
                <a:latin typeface="Times New Roman" pitchFamily="18" charset="0"/>
              </a:rPr>
              <a:t>Создание МРП</a:t>
            </a:r>
            <a:endParaRPr lang="ja-JP" altLang="en-US" sz="2400" b="0" dirty="0">
              <a:latin typeface="Times New Roman" pitchFamily="18" charset="0"/>
            </a:endParaRPr>
          </a:p>
        </p:txBody>
      </p:sp>
      <p:sp>
        <p:nvSpPr>
          <p:cNvPr id="23565" name="AutoShape 74"/>
          <p:cNvSpPr>
            <a:spLocks noChangeArrowheads="1"/>
          </p:cNvSpPr>
          <p:nvPr/>
        </p:nvSpPr>
        <p:spPr bwMode="auto">
          <a:xfrm>
            <a:off x="759867" y="147646"/>
            <a:ext cx="7412533" cy="452008"/>
          </a:xfrm>
          <a:prstGeom prst="foldedCorner">
            <a:avLst>
              <a:gd name="adj" fmla="val 12500"/>
            </a:avLst>
          </a:prstGeom>
          <a:solidFill>
            <a:schemeClr val="tx2">
              <a:lumMod val="40000"/>
              <a:lumOff val="60000"/>
            </a:schemeClr>
          </a:solidFill>
          <a:ln w="9525">
            <a:solidFill>
              <a:schemeClr val="tx1"/>
            </a:solidFill>
            <a:round/>
            <a:headEnd/>
            <a:tailEnd/>
          </a:ln>
        </p:spPr>
        <p:txBody>
          <a:bodyPr wrap="none" anchor="ctr"/>
          <a:lstStyle/>
          <a:p>
            <a:pPr algn="ctr"/>
            <a:r>
              <a:rPr lang="ru-RU" altLang="ja-JP" sz="3200" b="1" dirty="0">
                <a:latin typeface="Times New Roman" pitchFamily="18" charset="0"/>
              </a:rPr>
              <a:t>Разработка дерева проблем</a:t>
            </a:r>
            <a:endParaRPr lang="ja-JP" altLang="en-US" sz="3200" b="1" dirty="0">
              <a:latin typeface="Times New Roman" pitchFamily="18" charset="0"/>
            </a:endParaRPr>
          </a:p>
        </p:txBody>
      </p:sp>
      <p:sp>
        <p:nvSpPr>
          <p:cNvPr id="23567" name="AutoShape 76"/>
          <p:cNvSpPr>
            <a:spLocks noChangeArrowheads="1"/>
          </p:cNvSpPr>
          <p:nvPr/>
        </p:nvSpPr>
        <p:spPr bwMode="auto">
          <a:xfrm>
            <a:off x="6702699" y="3452671"/>
            <a:ext cx="500019" cy="232483"/>
          </a:xfrm>
          <a:prstGeom prst="downArrow">
            <a:avLst>
              <a:gd name="adj1" fmla="val 50000"/>
              <a:gd name="adj2" fmla="val 39286"/>
            </a:avLst>
          </a:prstGeom>
          <a:solidFill>
            <a:schemeClr val="accent1">
              <a:lumMod val="75000"/>
            </a:schemeClr>
          </a:solidFill>
          <a:ln w="9525">
            <a:solidFill>
              <a:schemeClr val="tx1"/>
            </a:solidFill>
            <a:miter lim="800000"/>
            <a:headEnd/>
            <a:tailEnd/>
          </a:ln>
        </p:spPr>
        <p:txBody>
          <a:bodyPr vert="eaVert" wrap="none" anchor="ctr"/>
          <a:lstStyle/>
          <a:p>
            <a:endParaRPr lang="ja-JP" altLang="en-US" sz="1800" b="0"/>
          </a:p>
        </p:txBody>
      </p:sp>
      <p:sp>
        <p:nvSpPr>
          <p:cNvPr id="23568" name="AutoShape 77"/>
          <p:cNvSpPr>
            <a:spLocks noChangeArrowheads="1"/>
          </p:cNvSpPr>
          <p:nvPr/>
        </p:nvSpPr>
        <p:spPr bwMode="auto">
          <a:xfrm>
            <a:off x="2632210" y="5001707"/>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23569" name="AutoShape 78"/>
          <p:cNvSpPr>
            <a:spLocks noChangeArrowheads="1"/>
          </p:cNvSpPr>
          <p:nvPr/>
        </p:nvSpPr>
        <p:spPr bwMode="auto">
          <a:xfrm rot="10800000">
            <a:off x="4360663" y="1778535"/>
            <a:ext cx="533400" cy="457200"/>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56" name="Text Box 30">
            <a:extLst>
              <a:ext uri="{FF2B5EF4-FFF2-40B4-BE49-F238E27FC236}">
                <a16:creationId xmlns:a16="http://schemas.microsoft.com/office/drawing/2014/main" id="{87CFDDFE-DDD0-4DF9-98E9-925FC161F35C}"/>
              </a:ext>
            </a:extLst>
          </p:cNvPr>
          <p:cNvSpPr txBox="1">
            <a:spLocks noChangeAspect="1" noChangeArrowheads="1"/>
          </p:cNvSpPr>
          <p:nvPr/>
        </p:nvSpPr>
        <p:spPr bwMode="auto">
          <a:xfrm>
            <a:off x="572286" y="2943757"/>
            <a:ext cx="952505"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58" name="Text Box 30">
            <a:extLst>
              <a:ext uri="{FF2B5EF4-FFF2-40B4-BE49-F238E27FC236}">
                <a16:creationId xmlns:a16="http://schemas.microsoft.com/office/drawing/2014/main" id="{E0367D31-74CA-4C67-8466-1878DAB53746}"/>
              </a:ext>
            </a:extLst>
          </p:cNvPr>
          <p:cNvSpPr txBox="1">
            <a:spLocks noChangeAspect="1" noChangeArrowheads="1"/>
          </p:cNvSpPr>
          <p:nvPr/>
        </p:nvSpPr>
        <p:spPr bwMode="auto">
          <a:xfrm>
            <a:off x="2740752" y="2989444"/>
            <a:ext cx="997389"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3</a:t>
            </a:r>
            <a:endParaRPr lang="en-US" altLang="ja-JP" sz="1400" b="0" dirty="0">
              <a:latin typeface="Times New Roman" pitchFamily="18" charset="0"/>
            </a:endParaRPr>
          </a:p>
        </p:txBody>
      </p:sp>
      <p:cxnSp>
        <p:nvCxnSpPr>
          <p:cNvPr id="59" name="AutoShape 33">
            <a:extLst>
              <a:ext uri="{FF2B5EF4-FFF2-40B4-BE49-F238E27FC236}">
                <a16:creationId xmlns:a16="http://schemas.microsoft.com/office/drawing/2014/main" id="{7AEAE7AE-A66E-4956-A5C3-9DFEC25DCD19}"/>
              </a:ext>
            </a:extLst>
          </p:cNvPr>
          <p:cNvCxnSpPr>
            <a:cxnSpLocks noChangeShapeType="1"/>
          </p:cNvCxnSpPr>
          <p:nvPr/>
        </p:nvCxnSpPr>
        <p:spPr bwMode="auto">
          <a:xfrm rot="16200000" flipH="1">
            <a:off x="2697003" y="2686158"/>
            <a:ext cx="168593" cy="363682"/>
          </a:xfrm>
          <a:prstGeom prst="bentConnector3">
            <a:avLst>
              <a:gd name="adj1" fmla="val 50000"/>
            </a:avLst>
          </a:prstGeom>
          <a:noFill/>
          <a:ln w="9525">
            <a:solidFill>
              <a:srgbClr val="FFFF00"/>
            </a:solidFill>
            <a:miter lim="800000"/>
            <a:headEnd/>
            <a:tailEnd/>
          </a:ln>
        </p:spPr>
      </p:cxnSp>
      <p:cxnSp>
        <p:nvCxnSpPr>
          <p:cNvPr id="8" name="コネクタ: カギ線 7">
            <a:extLst>
              <a:ext uri="{FF2B5EF4-FFF2-40B4-BE49-F238E27FC236}">
                <a16:creationId xmlns:a16="http://schemas.microsoft.com/office/drawing/2014/main" id="{56D8D833-9950-45C0-854E-B37775E2E157}"/>
              </a:ext>
            </a:extLst>
          </p:cNvPr>
          <p:cNvCxnSpPr>
            <a:cxnSpLocks/>
          </p:cNvCxnSpPr>
          <p:nvPr/>
        </p:nvCxnSpPr>
        <p:spPr>
          <a:xfrm rot="10800000" flipV="1">
            <a:off x="759867" y="2876955"/>
            <a:ext cx="607027" cy="6881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 Box 46">
            <a:extLst>
              <a:ext uri="{FF2B5EF4-FFF2-40B4-BE49-F238E27FC236}">
                <a16:creationId xmlns:a16="http://schemas.microsoft.com/office/drawing/2014/main" id="{379A0D10-6B4E-4FC4-80CB-B697B053F46D}"/>
              </a:ext>
            </a:extLst>
          </p:cNvPr>
          <p:cNvSpPr txBox="1">
            <a:spLocks noChangeAspect="1" noChangeArrowheads="1"/>
          </p:cNvSpPr>
          <p:nvPr/>
        </p:nvSpPr>
        <p:spPr bwMode="auto">
          <a:xfrm>
            <a:off x="5027798" y="3009822"/>
            <a:ext cx="1192338"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1-1</a:t>
            </a:r>
            <a:endParaRPr lang="en-US" altLang="ja-JP" sz="1400" b="0" dirty="0">
              <a:latin typeface="Times New Roman" pitchFamily="18" charset="0"/>
            </a:endParaRPr>
          </a:p>
        </p:txBody>
      </p:sp>
      <p:sp>
        <p:nvSpPr>
          <p:cNvPr id="124" name="Text Box 46">
            <a:extLst>
              <a:ext uri="{FF2B5EF4-FFF2-40B4-BE49-F238E27FC236}">
                <a16:creationId xmlns:a16="http://schemas.microsoft.com/office/drawing/2014/main" id="{54ECD8CC-1539-48EF-9D25-6B668F6EA4FE}"/>
              </a:ext>
            </a:extLst>
          </p:cNvPr>
          <p:cNvSpPr txBox="1">
            <a:spLocks noChangeAspect="1" noChangeArrowheads="1"/>
          </p:cNvSpPr>
          <p:nvPr/>
        </p:nvSpPr>
        <p:spPr bwMode="auto">
          <a:xfrm>
            <a:off x="7642107" y="2984733"/>
            <a:ext cx="1306987"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2-1</a:t>
            </a:r>
            <a:endParaRPr lang="en-US" altLang="ja-JP" sz="1400" b="0" dirty="0">
              <a:latin typeface="Times New Roman" pitchFamily="18" charset="0"/>
            </a:endParaRPr>
          </a:p>
        </p:txBody>
      </p:sp>
      <p:grpSp>
        <p:nvGrpSpPr>
          <p:cNvPr id="125" name="Group 37">
            <a:extLst>
              <a:ext uri="{FF2B5EF4-FFF2-40B4-BE49-F238E27FC236}">
                <a16:creationId xmlns:a16="http://schemas.microsoft.com/office/drawing/2014/main" id="{D66E9E37-E057-4E99-A112-31DCDE8B3A3E}"/>
              </a:ext>
            </a:extLst>
          </p:cNvPr>
          <p:cNvGrpSpPr>
            <a:grpSpLocks/>
          </p:cNvGrpSpPr>
          <p:nvPr/>
        </p:nvGrpSpPr>
        <p:grpSpPr bwMode="auto">
          <a:xfrm>
            <a:off x="5282151" y="3715838"/>
            <a:ext cx="3932486" cy="2819400"/>
            <a:chOff x="3562" y="2208"/>
            <a:chExt cx="2292" cy="1920"/>
          </a:xfrm>
        </p:grpSpPr>
        <p:sp>
          <p:nvSpPr>
            <p:cNvPr id="126" name="Rectangle 38">
              <a:extLst>
                <a:ext uri="{FF2B5EF4-FFF2-40B4-BE49-F238E27FC236}">
                  <a16:creationId xmlns:a16="http://schemas.microsoft.com/office/drawing/2014/main" id="{CEB7B00A-B530-43C4-AE27-27FBB838F152}"/>
                </a:ext>
              </a:extLst>
            </p:cNvPr>
            <p:cNvSpPr>
              <a:spLocks noChangeArrowheads="1"/>
            </p:cNvSpPr>
            <p:nvPr/>
          </p:nvSpPr>
          <p:spPr bwMode="auto">
            <a:xfrm>
              <a:off x="3600" y="2208"/>
              <a:ext cx="1968"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127" name="Rectangle 39">
              <a:extLst>
                <a:ext uri="{FF2B5EF4-FFF2-40B4-BE49-F238E27FC236}">
                  <a16:creationId xmlns:a16="http://schemas.microsoft.com/office/drawing/2014/main" id="{01D19F7F-9761-4E1A-BC3B-58F678809E18}"/>
                </a:ext>
              </a:extLst>
            </p:cNvPr>
            <p:cNvSpPr>
              <a:spLocks noChangeArrowheads="1"/>
            </p:cNvSpPr>
            <p:nvPr/>
          </p:nvSpPr>
          <p:spPr bwMode="auto">
            <a:xfrm>
              <a:off x="3732" y="2684"/>
              <a:ext cx="1776"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128" name="Text Box 40">
              <a:extLst>
                <a:ext uri="{FF2B5EF4-FFF2-40B4-BE49-F238E27FC236}">
                  <a16:creationId xmlns:a16="http://schemas.microsoft.com/office/drawing/2014/main" id="{A4DCE3E6-9498-4470-A2A2-E30B2A54506A}"/>
                </a:ext>
              </a:extLst>
            </p:cNvPr>
            <p:cNvSpPr txBox="1">
              <a:spLocks noChangeAspect="1" noChangeArrowheads="1"/>
            </p:cNvSpPr>
            <p:nvPr/>
          </p:nvSpPr>
          <p:spPr bwMode="auto">
            <a:xfrm>
              <a:off x="3562" y="3471"/>
              <a:ext cx="1077"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Основной результат 1</a:t>
              </a:r>
              <a:endParaRPr lang="en-US" altLang="ja-JP" sz="1400" b="0" dirty="0">
                <a:latin typeface="Times New Roman" pitchFamily="18" charset="0"/>
              </a:endParaRPr>
            </a:p>
          </p:txBody>
        </p:sp>
        <p:sp>
          <p:nvSpPr>
            <p:cNvPr id="129" name="Text Box 41">
              <a:extLst>
                <a:ext uri="{FF2B5EF4-FFF2-40B4-BE49-F238E27FC236}">
                  <a16:creationId xmlns:a16="http://schemas.microsoft.com/office/drawing/2014/main" id="{8DD3387E-EC51-4FEB-BF75-6FD81A2F3B57}"/>
                </a:ext>
              </a:extLst>
            </p:cNvPr>
            <p:cNvSpPr txBox="1">
              <a:spLocks noChangeAspect="1" noChangeArrowheads="1"/>
            </p:cNvSpPr>
            <p:nvPr/>
          </p:nvSpPr>
          <p:spPr bwMode="auto">
            <a:xfrm>
              <a:off x="4179" y="3115"/>
              <a:ext cx="879" cy="252"/>
            </a:xfrm>
            <a:prstGeom prst="rect">
              <a:avLst/>
            </a:prstGeom>
            <a:solidFill>
              <a:srgbClr val="E84018"/>
            </a:solidFill>
            <a:ln w="9525">
              <a:solidFill>
                <a:schemeClr val="tx1"/>
              </a:solidFill>
              <a:miter lim="800000"/>
              <a:headEnd/>
              <a:tailEnd/>
            </a:ln>
          </p:spPr>
          <p:txBody>
            <a:bodyPr wrap="none">
              <a:spAutoFit/>
            </a:bodyPr>
            <a:lstStyle/>
            <a:p>
              <a:r>
                <a:rPr lang="ru-RU" altLang="ja-JP" dirty="0">
                  <a:latin typeface="Times New Roman" pitchFamily="18" charset="0"/>
                </a:rPr>
                <a:t>Цель проекта</a:t>
              </a:r>
              <a:endParaRPr lang="ja-JP" altLang="en-US" b="0" dirty="0">
                <a:latin typeface="Times New Roman" pitchFamily="18" charset="0"/>
              </a:endParaRPr>
            </a:p>
          </p:txBody>
        </p:sp>
        <p:sp>
          <p:nvSpPr>
            <p:cNvPr id="130" name="Text Box 42">
              <a:extLst>
                <a:ext uri="{FF2B5EF4-FFF2-40B4-BE49-F238E27FC236}">
                  <a16:creationId xmlns:a16="http://schemas.microsoft.com/office/drawing/2014/main" id="{1C8B2902-9265-4C03-B6EE-4BD4CAAA06A6}"/>
                </a:ext>
              </a:extLst>
            </p:cNvPr>
            <p:cNvSpPr txBox="1">
              <a:spLocks noChangeAspect="1" noChangeArrowheads="1"/>
            </p:cNvSpPr>
            <p:nvPr/>
          </p:nvSpPr>
          <p:spPr bwMode="auto">
            <a:xfrm>
              <a:off x="4688" y="3472"/>
              <a:ext cx="1091" cy="210"/>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Основной результат 2</a:t>
              </a:r>
              <a:endParaRPr lang="en-US" altLang="ja-JP" sz="1400" b="0" dirty="0">
                <a:latin typeface="Times New Roman" pitchFamily="18" charset="0"/>
              </a:endParaRPr>
            </a:p>
          </p:txBody>
        </p:sp>
        <p:sp>
          <p:nvSpPr>
            <p:cNvPr id="131" name="Text Box 43">
              <a:extLst>
                <a:ext uri="{FF2B5EF4-FFF2-40B4-BE49-F238E27FC236}">
                  <a16:creationId xmlns:a16="http://schemas.microsoft.com/office/drawing/2014/main" id="{B398D7F7-0AE8-4732-B88B-849419F3DD73}"/>
                </a:ext>
              </a:extLst>
            </p:cNvPr>
            <p:cNvSpPr txBox="1">
              <a:spLocks noChangeArrowheads="1"/>
            </p:cNvSpPr>
            <p:nvPr/>
          </p:nvSpPr>
          <p:spPr bwMode="auto">
            <a:xfrm>
              <a:off x="3698" y="2243"/>
              <a:ext cx="2156" cy="566"/>
            </a:xfrm>
            <a:prstGeom prst="rect">
              <a:avLst/>
            </a:prstGeom>
            <a:solidFill>
              <a:schemeClr val="bg1"/>
            </a:solidFill>
            <a:ln w="9525">
              <a:solidFill>
                <a:schemeClr val="tx1"/>
              </a:solidFill>
              <a:miter lim="800000"/>
              <a:headEnd/>
              <a:tailEnd/>
            </a:ln>
          </p:spPr>
          <p:txBody>
            <a:bodyPr wrap="square">
              <a:spAutoFit/>
            </a:bodyPr>
            <a:lstStyle/>
            <a:p>
              <a:r>
                <a:rPr lang="en-US" altLang="ja-JP" sz="2400" b="0" dirty="0">
                  <a:latin typeface="Times New Roman" pitchFamily="18" charset="0"/>
                </a:rPr>
                <a:t>3.</a:t>
              </a:r>
              <a:r>
                <a:rPr lang="ru-RU" altLang="ja-JP" sz="2400" dirty="0">
                  <a:latin typeface="Times New Roman" pitchFamily="18" charset="0"/>
                </a:rPr>
                <a:t> Идентификация проекта</a:t>
              </a:r>
              <a:endParaRPr lang="ja-JP" altLang="en-US" sz="2400" b="0" dirty="0">
                <a:latin typeface="Times New Roman" pitchFamily="18" charset="0"/>
              </a:endParaRPr>
            </a:p>
          </p:txBody>
        </p:sp>
        <p:sp>
          <p:nvSpPr>
            <p:cNvPr id="132" name="Text Box 44">
              <a:extLst>
                <a:ext uri="{FF2B5EF4-FFF2-40B4-BE49-F238E27FC236}">
                  <a16:creationId xmlns:a16="http://schemas.microsoft.com/office/drawing/2014/main" id="{B8DBFFD1-1158-4755-A0D2-42C6EE1C023D}"/>
                </a:ext>
              </a:extLst>
            </p:cNvPr>
            <p:cNvSpPr txBox="1">
              <a:spLocks noChangeAspect="1" noChangeArrowheads="1"/>
            </p:cNvSpPr>
            <p:nvPr/>
          </p:nvSpPr>
          <p:spPr bwMode="auto">
            <a:xfrm>
              <a:off x="3720" y="2749"/>
              <a:ext cx="942"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 1</a:t>
              </a:r>
              <a:endParaRPr lang="en-US" altLang="ja-JP" sz="1400" b="0" dirty="0">
                <a:latin typeface="Times New Roman" pitchFamily="18" charset="0"/>
              </a:endParaRPr>
            </a:p>
          </p:txBody>
        </p:sp>
        <p:sp>
          <p:nvSpPr>
            <p:cNvPr id="133" name="Text Box 45">
              <a:extLst>
                <a:ext uri="{FF2B5EF4-FFF2-40B4-BE49-F238E27FC236}">
                  <a16:creationId xmlns:a16="http://schemas.microsoft.com/office/drawing/2014/main" id="{E84AB649-5D80-4A6B-B287-25B8D0074569}"/>
                </a:ext>
              </a:extLst>
            </p:cNvPr>
            <p:cNvSpPr txBox="1">
              <a:spLocks noChangeAspect="1" noChangeArrowheads="1"/>
            </p:cNvSpPr>
            <p:nvPr/>
          </p:nvSpPr>
          <p:spPr bwMode="auto">
            <a:xfrm>
              <a:off x="4694" y="2748"/>
              <a:ext cx="874"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Общая цель 2</a:t>
              </a:r>
              <a:endParaRPr lang="en-US" altLang="ja-JP" sz="1400" b="0" dirty="0">
                <a:latin typeface="Times New Roman" pitchFamily="18" charset="0"/>
              </a:endParaRPr>
            </a:p>
          </p:txBody>
        </p:sp>
        <p:sp>
          <p:nvSpPr>
            <p:cNvPr id="134" name="Text Box 46">
              <a:extLst>
                <a:ext uri="{FF2B5EF4-FFF2-40B4-BE49-F238E27FC236}">
                  <a16:creationId xmlns:a16="http://schemas.microsoft.com/office/drawing/2014/main" id="{22EA0B2C-F65C-4F0B-ABD0-076423701D2A}"/>
                </a:ext>
              </a:extLst>
            </p:cNvPr>
            <p:cNvSpPr txBox="1">
              <a:spLocks noChangeAspect="1" noChangeArrowheads="1"/>
            </p:cNvSpPr>
            <p:nvPr/>
          </p:nvSpPr>
          <p:spPr bwMode="auto">
            <a:xfrm>
              <a:off x="4279" y="3812"/>
              <a:ext cx="693"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Действие 1-2</a:t>
              </a:r>
              <a:endParaRPr lang="en-US" altLang="ja-JP" sz="1400" b="0" dirty="0">
                <a:latin typeface="Times New Roman" pitchFamily="18" charset="0"/>
              </a:endParaRPr>
            </a:p>
          </p:txBody>
        </p:sp>
        <p:cxnSp>
          <p:nvCxnSpPr>
            <p:cNvPr id="135" name="AutoShape 47">
              <a:extLst>
                <a:ext uri="{FF2B5EF4-FFF2-40B4-BE49-F238E27FC236}">
                  <a16:creationId xmlns:a16="http://schemas.microsoft.com/office/drawing/2014/main" id="{F0B3C0AA-15FD-46F6-9407-517C3C051F51}"/>
                </a:ext>
              </a:extLst>
            </p:cNvPr>
            <p:cNvCxnSpPr>
              <a:cxnSpLocks noChangeShapeType="1"/>
              <a:stCxn id="129" idx="2"/>
              <a:endCxn id="128" idx="0"/>
            </p:cNvCxnSpPr>
            <p:nvPr/>
          </p:nvCxnSpPr>
          <p:spPr bwMode="auto">
            <a:xfrm rot="5400000">
              <a:off x="4308" y="3160"/>
              <a:ext cx="104" cy="518"/>
            </a:xfrm>
            <a:prstGeom prst="bentConnector3">
              <a:avLst>
                <a:gd name="adj1" fmla="val 50000"/>
              </a:avLst>
            </a:prstGeom>
            <a:noFill/>
            <a:ln w="9525">
              <a:solidFill>
                <a:schemeClr val="tx1"/>
              </a:solidFill>
              <a:miter lim="800000"/>
              <a:headEnd/>
              <a:tailEnd/>
            </a:ln>
          </p:spPr>
        </p:cxnSp>
        <p:cxnSp>
          <p:nvCxnSpPr>
            <p:cNvPr id="136" name="AutoShape 48">
              <a:extLst>
                <a:ext uri="{FF2B5EF4-FFF2-40B4-BE49-F238E27FC236}">
                  <a16:creationId xmlns:a16="http://schemas.microsoft.com/office/drawing/2014/main" id="{30906CFC-1E3C-47C6-98C5-7592F818214C}"/>
                </a:ext>
              </a:extLst>
            </p:cNvPr>
            <p:cNvCxnSpPr>
              <a:cxnSpLocks noChangeShapeType="1"/>
              <a:stCxn id="129" idx="2"/>
              <a:endCxn id="130" idx="0"/>
            </p:cNvCxnSpPr>
            <p:nvPr/>
          </p:nvCxnSpPr>
          <p:spPr bwMode="auto">
            <a:xfrm rot="16200000" flipH="1">
              <a:off x="4873" y="3112"/>
              <a:ext cx="105" cy="615"/>
            </a:xfrm>
            <a:prstGeom prst="bentConnector3">
              <a:avLst>
                <a:gd name="adj1" fmla="val 50000"/>
              </a:avLst>
            </a:prstGeom>
            <a:noFill/>
            <a:ln w="9525">
              <a:solidFill>
                <a:schemeClr val="tx1"/>
              </a:solidFill>
              <a:miter lim="800000"/>
              <a:headEnd/>
              <a:tailEnd/>
            </a:ln>
          </p:spPr>
        </p:cxnSp>
        <p:cxnSp>
          <p:nvCxnSpPr>
            <p:cNvPr id="137" name="AutoShape 49">
              <a:extLst>
                <a:ext uri="{FF2B5EF4-FFF2-40B4-BE49-F238E27FC236}">
                  <a16:creationId xmlns:a16="http://schemas.microsoft.com/office/drawing/2014/main" id="{AC136493-7F43-479C-8FA2-8FD2D3C376B0}"/>
                </a:ext>
              </a:extLst>
            </p:cNvPr>
            <p:cNvCxnSpPr>
              <a:cxnSpLocks noChangeShapeType="1"/>
              <a:stCxn id="128" idx="2"/>
              <a:endCxn id="134" idx="0"/>
            </p:cNvCxnSpPr>
            <p:nvPr/>
          </p:nvCxnSpPr>
          <p:spPr bwMode="auto">
            <a:xfrm rot="16200000" flipH="1">
              <a:off x="4298" y="3484"/>
              <a:ext cx="131" cy="525"/>
            </a:xfrm>
            <a:prstGeom prst="bentConnector3">
              <a:avLst>
                <a:gd name="adj1" fmla="val 50000"/>
              </a:avLst>
            </a:prstGeom>
            <a:noFill/>
            <a:ln w="9525">
              <a:solidFill>
                <a:schemeClr val="tx1"/>
              </a:solidFill>
              <a:miter lim="800000"/>
              <a:headEnd/>
              <a:tailEnd/>
            </a:ln>
          </p:spPr>
        </p:cxnSp>
        <p:cxnSp>
          <p:nvCxnSpPr>
            <p:cNvPr id="138" name="AutoShape 50">
              <a:extLst>
                <a:ext uri="{FF2B5EF4-FFF2-40B4-BE49-F238E27FC236}">
                  <a16:creationId xmlns:a16="http://schemas.microsoft.com/office/drawing/2014/main" id="{11DD23BB-6267-4BDA-8806-D1B72B2D350E}"/>
                </a:ext>
              </a:extLst>
            </p:cNvPr>
            <p:cNvCxnSpPr>
              <a:cxnSpLocks noChangeShapeType="1"/>
              <a:stCxn id="129" idx="0"/>
              <a:endCxn id="132" idx="2"/>
            </p:cNvCxnSpPr>
            <p:nvPr/>
          </p:nvCxnSpPr>
          <p:spPr bwMode="auto">
            <a:xfrm rot="16200000" flipV="1">
              <a:off x="4327" y="2823"/>
              <a:ext cx="156" cy="428"/>
            </a:xfrm>
            <a:prstGeom prst="bentConnector3">
              <a:avLst>
                <a:gd name="adj1" fmla="val 50000"/>
              </a:avLst>
            </a:prstGeom>
            <a:noFill/>
            <a:ln w="9525">
              <a:solidFill>
                <a:schemeClr val="tx1"/>
              </a:solidFill>
              <a:miter lim="800000"/>
              <a:headEnd/>
              <a:tailEnd/>
            </a:ln>
          </p:spPr>
        </p:cxnSp>
        <p:cxnSp>
          <p:nvCxnSpPr>
            <p:cNvPr id="139" name="AutoShape 51">
              <a:extLst>
                <a:ext uri="{FF2B5EF4-FFF2-40B4-BE49-F238E27FC236}">
                  <a16:creationId xmlns:a16="http://schemas.microsoft.com/office/drawing/2014/main" id="{8C069336-D8E3-4E08-8FA6-1188D36F5ABC}"/>
                </a:ext>
              </a:extLst>
            </p:cNvPr>
            <p:cNvCxnSpPr>
              <a:cxnSpLocks noChangeShapeType="1"/>
              <a:stCxn id="129" idx="0"/>
              <a:endCxn id="133" idx="2"/>
            </p:cNvCxnSpPr>
            <p:nvPr/>
          </p:nvCxnSpPr>
          <p:spPr bwMode="auto">
            <a:xfrm rot="5400000" flipH="1" flipV="1">
              <a:off x="4796" y="2780"/>
              <a:ext cx="157" cy="513"/>
            </a:xfrm>
            <a:prstGeom prst="bentConnector3">
              <a:avLst>
                <a:gd name="adj1" fmla="val 50000"/>
              </a:avLst>
            </a:prstGeom>
            <a:noFill/>
            <a:ln w="9525">
              <a:solidFill>
                <a:schemeClr val="tx1"/>
              </a:solidFill>
              <a:miter lim="800000"/>
              <a:headEnd/>
              <a:tailEnd/>
            </a:ln>
          </p:spPr>
        </p:cxnSp>
      </p:grpSp>
      <p:sp>
        <p:nvSpPr>
          <p:cNvPr id="141" name="Text Box 46">
            <a:extLst>
              <a:ext uri="{FF2B5EF4-FFF2-40B4-BE49-F238E27FC236}">
                <a16:creationId xmlns:a16="http://schemas.microsoft.com/office/drawing/2014/main" id="{A42C5C00-1E8E-4D0F-9F96-AF4D65C08F99}"/>
              </a:ext>
            </a:extLst>
          </p:cNvPr>
          <p:cNvSpPr txBox="1">
            <a:spLocks noChangeAspect="1" noChangeArrowheads="1"/>
          </p:cNvSpPr>
          <p:nvPr/>
        </p:nvSpPr>
        <p:spPr bwMode="auto">
          <a:xfrm>
            <a:off x="7806013" y="6071729"/>
            <a:ext cx="1249060" cy="307777"/>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2-1</a:t>
            </a:r>
            <a:endParaRPr lang="en-US" altLang="ja-JP" sz="1400" b="0" dirty="0">
              <a:latin typeface="Times New Roman" pitchFamily="18" charset="0"/>
            </a:endParaRPr>
          </a:p>
        </p:txBody>
      </p:sp>
      <p:sp>
        <p:nvSpPr>
          <p:cNvPr id="142" name="テキスト ボックス 141">
            <a:extLst>
              <a:ext uri="{FF2B5EF4-FFF2-40B4-BE49-F238E27FC236}">
                <a16:creationId xmlns:a16="http://schemas.microsoft.com/office/drawing/2014/main" id="{3BF7093A-C454-4B6B-ACC3-0520BB41B520}"/>
              </a:ext>
            </a:extLst>
          </p:cNvPr>
          <p:cNvSpPr txBox="1"/>
          <p:nvPr/>
        </p:nvSpPr>
        <p:spPr>
          <a:xfrm>
            <a:off x="2977361" y="5486980"/>
            <a:ext cx="1898158" cy="307777"/>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kumimoji="1" lang="ru-RU" altLang="ja-JP" sz="1400" b="1" dirty="0"/>
              <a:t>Основные результаты</a:t>
            </a:r>
            <a:endParaRPr kumimoji="1" lang="en-US" altLang="ja-JP" sz="1400" b="1" dirty="0"/>
          </a:p>
        </p:txBody>
      </p:sp>
      <p:sp>
        <p:nvSpPr>
          <p:cNvPr id="143" name="テキスト ボックス 142">
            <a:extLst>
              <a:ext uri="{FF2B5EF4-FFF2-40B4-BE49-F238E27FC236}">
                <a16:creationId xmlns:a16="http://schemas.microsoft.com/office/drawing/2014/main" id="{B28CAC0E-6780-4AC2-BB2B-3981AEDAC3C3}"/>
              </a:ext>
            </a:extLst>
          </p:cNvPr>
          <p:cNvSpPr txBox="1"/>
          <p:nvPr/>
        </p:nvSpPr>
        <p:spPr>
          <a:xfrm>
            <a:off x="3029836" y="6076870"/>
            <a:ext cx="1729475" cy="307777"/>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ru-RU" altLang="ja-JP" sz="1400" b="1" dirty="0"/>
              <a:t>Основные действия</a:t>
            </a:r>
            <a:endParaRPr kumimoji="1" lang="ja-JP" altLang="en-US" sz="1400" b="1" dirty="0"/>
          </a:p>
        </p:txBody>
      </p:sp>
      <p:sp>
        <p:nvSpPr>
          <p:cNvPr id="144" name="テキスト ボックス 143">
            <a:extLst>
              <a:ext uri="{FF2B5EF4-FFF2-40B4-BE49-F238E27FC236}">
                <a16:creationId xmlns:a16="http://schemas.microsoft.com/office/drawing/2014/main" id="{0F008427-007D-4EB6-9C3F-2A13A72F2FF0}"/>
              </a:ext>
            </a:extLst>
          </p:cNvPr>
          <p:cNvSpPr txBox="1"/>
          <p:nvPr/>
        </p:nvSpPr>
        <p:spPr>
          <a:xfrm>
            <a:off x="3106056" y="4874537"/>
            <a:ext cx="1685391" cy="400110"/>
          </a:xfrm>
          <a:prstGeom prst="rect">
            <a:avLst/>
          </a:prstGeom>
          <a:solidFill>
            <a:srgbClr val="E84018"/>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ru-RU" altLang="ja-JP" sz="2000" dirty="0"/>
              <a:t>Цель проекта</a:t>
            </a:r>
            <a:endParaRPr kumimoji="1" lang="ja-JP" altLang="en-US" sz="2000" dirty="0"/>
          </a:p>
        </p:txBody>
      </p:sp>
      <p:sp>
        <p:nvSpPr>
          <p:cNvPr id="145" name="上矢印 15">
            <a:extLst>
              <a:ext uri="{FF2B5EF4-FFF2-40B4-BE49-F238E27FC236}">
                <a16:creationId xmlns:a16="http://schemas.microsoft.com/office/drawing/2014/main" id="{2A8FEB24-A631-4A90-8223-8B4A6BF32431}"/>
              </a:ext>
            </a:extLst>
          </p:cNvPr>
          <p:cNvSpPr/>
          <p:nvPr/>
        </p:nvSpPr>
        <p:spPr>
          <a:xfrm>
            <a:off x="3704141" y="5184534"/>
            <a:ext cx="274524" cy="2331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上矢印 16">
            <a:extLst>
              <a:ext uri="{FF2B5EF4-FFF2-40B4-BE49-F238E27FC236}">
                <a16:creationId xmlns:a16="http://schemas.microsoft.com/office/drawing/2014/main" id="{51BD011A-4809-48AD-91EB-6E9E84BB5F38}"/>
              </a:ext>
            </a:extLst>
          </p:cNvPr>
          <p:cNvSpPr/>
          <p:nvPr/>
        </p:nvSpPr>
        <p:spPr>
          <a:xfrm>
            <a:off x="3713975" y="5743920"/>
            <a:ext cx="264690" cy="286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コネクタ: カギ線 35">
            <a:extLst>
              <a:ext uri="{FF2B5EF4-FFF2-40B4-BE49-F238E27FC236}">
                <a16:creationId xmlns:a16="http://schemas.microsoft.com/office/drawing/2014/main" id="{82DB302F-BB30-46BE-A494-D086405D0CC3}"/>
              </a:ext>
            </a:extLst>
          </p:cNvPr>
          <p:cNvCxnSpPr>
            <a:cxnSpLocks/>
            <a:endCxn id="108" idx="0"/>
          </p:cNvCxnSpPr>
          <p:nvPr/>
        </p:nvCxnSpPr>
        <p:spPr>
          <a:xfrm rot="10800000" flipV="1">
            <a:off x="5623968" y="2926730"/>
            <a:ext cx="329635" cy="8309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2868590-BF43-4893-AE1B-B1ACC12258B6}"/>
              </a:ext>
            </a:extLst>
          </p:cNvPr>
          <p:cNvCxnSpPr/>
          <p:nvPr/>
        </p:nvCxnSpPr>
        <p:spPr>
          <a:xfrm>
            <a:off x="7693301" y="2876955"/>
            <a:ext cx="0" cy="82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23D402A-EC72-4A0F-943D-461B5B35F3C9}"/>
              </a:ext>
            </a:extLst>
          </p:cNvPr>
          <p:cNvCxnSpPr>
            <a:cxnSpLocks/>
            <a:endCxn id="141" idx="0"/>
          </p:cNvCxnSpPr>
          <p:nvPr/>
        </p:nvCxnSpPr>
        <p:spPr>
          <a:xfrm>
            <a:off x="8430543" y="5963547"/>
            <a:ext cx="0" cy="108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FA97EEF-5F0C-4462-AE8E-6C6C1CC6CD7F}"/>
              </a:ext>
            </a:extLst>
          </p:cNvPr>
          <p:cNvCxnSpPr>
            <a:stCxn id="23609" idx="2"/>
          </p:cNvCxnSpPr>
          <p:nvPr/>
        </p:nvCxnSpPr>
        <p:spPr>
          <a:xfrm flipH="1">
            <a:off x="3022328" y="2768747"/>
            <a:ext cx="71214" cy="224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505E1F84-B775-4F63-A6B5-29EE4BDA83F8}"/>
              </a:ext>
            </a:extLst>
          </p:cNvPr>
          <p:cNvCxnSpPr>
            <a:cxnSpLocks/>
          </p:cNvCxnSpPr>
          <p:nvPr/>
        </p:nvCxnSpPr>
        <p:spPr>
          <a:xfrm rot="10800000" flipV="1">
            <a:off x="5581588" y="6011185"/>
            <a:ext cx="679436" cy="8556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34F53F6-3C51-4E25-92C5-81544FD35A7B}"/>
              </a:ext>
            </a:extLst>
          </p:cNvPr>
          <p:cNvSpPr txBox="1"/>
          <p:nvPr/>
        </p:nvSpPr>
        <p:spPr>
          <a:xfrm>
            <a:off x="2842462" y="3655670"/>
            <a:ext cx="2310376" cy="369332"/>
          </a:xfrm>
          <a:prstGeom prst="rect">
            <a:avLst/>
          </a:prstGeom>
          <a:noFill/>
          <a:ln>
            <a:solidFill>
              <a:schemeClr val="accent1">
                <a:shade val="50000"/>
              </a:schemeClr>
            </a:solidFill>
          </a:ln>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4.</a:t>
            </a:r>
            <a:r>
              <a:rPr lang="ru-RU" altLang="ja-JP" dirty="0">
                <a:latin typeface="Times New Roman" panose="02020603050405020304" pitchFamily="18" charset="0"/>
                <a:cs typeface="Times New Roman" panose="02020603050405020304" pitchFamily="18" charset="0"/>
              </a:rPr>
              <a:t> Логическая модель</a:t>
            </a:r>
            <a:endParaRPr kumimoji="1" lang="ja-JP" altLang="en-US" dirty="0">
              <a:latin typeface="Times New Roman" panose="02020603050405020304" pitchFamily="18" charset="0"/>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F24AC706-5C60-4EEB-A61E-F3950D83C099}"/>
              </a:ext>
            </a:extLst>
          </p:cNvPr>
          <p:cNvSpPr txBox="1"/>
          <p:nvPr/>
        </p:nvSpPr>
        <p:spPr>
          <a:xfrm>
            <a:off x="3071394" y="4215189"/>
            <a:ext cx="1679027" cy="40011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ru-RU" altLang="ja-JP" sz="2000" dirty="0"/>
              <a:t>Общая цель</a:t>
            </a:r>
            <a:endParaRPr kumimoji="1" lang="ja-JP" altLang="en-US" sz="2000" dirty="0"/>
          </a:p>
        </p:txBody>
      </p:sp>
      <p:pic>
        <p:nvPicPr>
          <p:cNvPr id="3" name="図 2">
            <a:extLst>
              <a:ext uri="{FF2B5EF4-FFF2-40B4-BE49-F238E27FC236}">
                <a16:creationId xmlns:a16="http://schemas.microsoft.com/office/drawing/2014/main" id="{2FA452C2-5D0F-49CE-B5B7-27FF72C4A83B}"/>
              </a:ext>
            </a:extLst>
          </p:cNvPr>
          <p:cNvPicPr>
            <a:picLocks noChangeAspect="1"/>
          </p:cNvPicPr>
          <p:nvPr/>
        </p:nvPicPr>
        <p:blipFill>
          <a:blip r:embed="rId4"/>
          <a:stretch>
            <a:fillRect/>
          </a:stretch>
        </p:blipFill>
        <p:spPr>
          <a:xfrm>
            <a:off x="3673408" y="4629610"/>
            <a:ext cx="347502" cy="262151"/>
          </a:xfrm>
          <a:prstGeom prst="rect">
            <a:avLst/>
          </a:prstGeom>
        </p:spPr>
      </p:pic>
      <p:sp>
        <p:nvSpPr>
          <p:cNvPr id="140" name="Text Box 46">
            <a:extLst>
              <a:ext uri="{FF2B5EF4-FFF2-40B4-BE49-F238E27FC236}">
                <a16:creationId xmlns:a16="http://schemas.microsoft.com/office/drawing/2014/main" id="{32A1DE4F-6A90-4149-85C3-86365872FEF5}"/>
              </a:ext>
            </a:extLst>
          </p:cNvPr>
          <p:cNvSpPr txBox="1">
            <a:spLocks noChangeAspect="1" noChangeArrowheads="1"/>
          </p:cNvSpPr>
          <p:nvPr/>
        </p:nvSpPr>
        <p:spPr bwMode="auto">
          <a:xfrm>
            <a:off x="5218129" y="6079268"/>
            <a:ext cx="1254749"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1-1</a:t>
            </a:r>
            <a:endParaRPr lang="en-US" altLang="ja-JP" sz="1400" b="0" dirty="0">
              <a:latin typeface="Times New Roman" pitchFamily="18" charset="0"/>
            </a:endParaRPr>
          </a:p>
        </p:txBody>
      </p:sp>
      <p:sp>
        <p:nvSpPr>
          <p:cNvPr id="2" name="楕円 1">
            <a:extLst>
              <a:ext uri="{FF2B5EF4-FFF2-40B4-BE49-F238E27FC236}">
                <a16:creationId xmlns:a16="http://schemas.microsoft.com/office/drawing/2014/main" id="{374B2778-047A-45FF-A0FC-E1471ABD5D57}"/>
              </a:ext>
            </a:extLst>
          </p:cNvPr>
          <p:cNvSpPr/>
          <p:nvPr/>
        </p:nvSpPr>
        <p:spPr>
          <a:xfrm>
            <a:off x="4891057" y="5415241"/>
            <a:ext cx="2728874" cy="1410006"/>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AutoShape 77">
            <a:extLst>
              <a:ext uri="{FF2B5EF4-FFF2-40B4-BE49-F238E27FC236}">
                <a16:creationId xmlns:a16="http://schemas.microsoft.com/office/drawing/2014/main" id="{2AEA9273-6F05-402B-A1AC-32EC56D96999}"/>
              </a:ext>
            </a:extLst>
          </p:cNvPr>
          <p:cNvSpPr>
            <a:spLocks noChangeArrowheads="1"/>
          </p:cNvSpPr>
          <p:nvPr/>
        </p:nvSpPr>
        <p:spPr bwMode="auto">
          <a:xfrm>
            <a:off x="4981666" y="4969584"/>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pic>
        <p:nvPicPr>
          <p:cNvPr id="27" name="図 26">
            <a:extLst>
              <a:ext uri="{FF2B5EF4-FFF2-40B4-BE49-F238E27FC236}">
                <a16:creationId xmlns:a16="http://schemas.microsoft.com/office/drawing/2014/main" id="{D625CCF7-7444-4337-AB41-DAEFF9FC7208}"/>
              </a:ext>
            </a:extLst>
          </p:cNvPr>
          <p:cNvPicPr>
            <a:picLocks noChangeAspect="1"/>
          </p:cNvPicPr>
          <p:nvPr/>
        </p:nvPicPr>
        <p:blipFill>
          <a:blip r:embed="rId5"/>
          <a:stretch>
            <a:fillRect/>
          </a:stretch>
        </p:blipFill>
        <p:spPr>
          <a:xfrm>
            <a:off x="184565" y="4514256"/>
            <a:ext cx="2320336" cy="1620442"/>
          </a:xfrm>
          <a:prstGeom prst="rect">
            <a:avLst/>
          </a:prstGeom>
        </p:spPr>
      </p:pic>
      <p:pic>
        <p:nvPicPr>
          <p:cNvPr id="4" name="Рисунок 3">
            <a:extLst>
              <a:ext uri="{FF2B5EF4-FFF2-40B4-BE49-F238E27FC236}">
                <a16:creationId xmlns:a16="http://schemas.microsoft.com/office/drawing/2014/main" id="{2011C1F5-B917-4090-95E3-FC9FE3CBEB1E}"/>
              </a:ext>
            </a:extLst>
          </p:cNvPr>
          <p:cNvPicPr>
            <a:picLocks noChangeAspect="1"/>
          </p:cNvPicPr>
          <p:nvPr/>
        </p:nvPicPr>
        <p:blipFill>
          <a:blip r:embed="rId6"/>
          <a:stretch>
            <a:fillRect/>
          </a:stretch>
        </p:blipFill>
        <p:spPr>
          <a:xfrm>
            <a:off x="194906" y="512815"/>
            <a:ext cx="4000242" cy="3319488"/>
          </a:xfrm>
          <a:prstGeom prst="rect">
            <a:avLst/>
          </a:prstGeom>
        </p:spPr>
      </p:pic>
    </p:spTree>
    <p:custDataLst>
      <p:tags r:id="rId1"/>
    </p:custDataLst>
    <p:extLst>
      <p:ext uri="{BB962C8B-B14F-4D97-AF65-F5344CB8AC3E}">
        <p14:creationId xmlns:p14="http://schemas.microsoft.com/office/powerpoint/2010/main" val="2430329356"/>
      </p:ext>
    </p:extLst>
  </p:cSld>
  <p:clrMapOvr>
    <a:masterClrMapping/>
  </p:clrMapOvr>
  <p:transition advTm="1125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500"/>
                                        <p:tgtEl>
                                          <p:spTgt spid="235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7"/>
                                        </p:tgtEl>
                                        <p:attrNameLst>
                                          <p:attrName>style.visibility</p:attrName>
                                        </p:attrNameLst>
                                      </p:cBhvr>
                                      <p:to>
                                        <p:strVal val="visible"/>
                                      </p:to>
                                    </p:set>
                                    <p:animEffect transition="in" filter="fade">
                                      <p:cBhvr>
                                        <p:cTn id="12" dur="500"/>
                                        <p:tgtEl>
                                          <p:spTgt spid="23567"/>
                                        </p:tgtEl>
                                      </p:cBhvr>
                                    </p:animEffect>
                                  </p:childTnLst>
                                </p:cTn>
                              </p:par>
                              <p:par>
                                <p:cTn id="13" presetID="10" presetClass="entr" presetSubtype="0"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fade">
                                      <p:cBhvr>
                                        <p:cTn id="15" dur="500"/>
                                        <p:tgtEl>
                                          <p:spTgt spid="235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68"/>
                                        </p:tgtEl>
                                        <p:attrNameLst>
                                          <p:attrName>style.visibility</p:attrName>
                                        </p:attrNameLst>
                                      </p:cBhvr>
                                      <p:to>
                                        <p:strVal val="visible"/>
                                      </p:to>
                                    </p:set>
                                    <p:animEffect transition="in" filter="fade">
                                      <p:cBhvr>
                                        <p:cTn id="20" dur="500"/>
                                        <p:tgtEl>
                                          <p:spTgt spid="2356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69"/>
                                        </p:tgtEl>
                                        <p:attrNameLst>
                                          <p:attrName>style.visibility</p:attrName>
                                        </p:attrNameLst>
                                      </p:cBhvr>
                                      <p:to>
                                        <p:strVal val="visible"/>
                                      </p:to>
                                    </p:set>
                                    <p:animEffect transition="in" filter="fade">
                                      <p:cBhvr>
                                        <p:cTn id="23" dur="500"/>
                                        <p:tgtEl>
                                          <p:spTgt spid="23569"/>
                                        </p:tgtEl>
                                      </p:cBhvr>
                                    </p:animEffect>
                                  </p:childTnLst>
                                </p:cTn>
                              </p:par>
                              <p:par>
                                <p:cTn id="24" presetID="10" presetClass="entr" presetSubtype="0"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fade">
                                      <p:cBhvr>
                                        <p:cTn id="26" dur="500"/>
                                        <p:tgtEl>
                                          <p:spTgt spid="1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animBg="1"/>
      <p:bldP spid="23568" grpId="0" animBg="1"/>
      <p:bldP spid="23569" grpId="0" animBg="1"/>
      <p:bldP spid="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A3C37F7-D2E1-48F7-94FA-E3E67ECB2E4B}"/>
              </a:ext>
            </a:extLst>
          </p:cNvPr>
          <p:cNvPicPr>
            <a:picLocks noChangeAspect="1"/>
          </p:cNvPicPr>
          <p:nvPr/>
        </p:nvPicPr>
        <p:blipFill>
          <a:blip r:embed="rId3"/>
          <a:stretch>
            <a:fillRect/>
          </a:stretch>
        </p:blipFill>
        <p:spPr>
          <a:xfrm>
            <a:off x="2991714" y="2564904"/>
            <a:ext cx="6128091" cy="4201118"/>
          </a:xfrm>
          <a:prstGeom prst="rect">
            <a:avLst/>
          </a:prstGeom>
        </p:spPr>
      </p:pic>
      <p:grpSp>
        <p:nvGrpSpPr>
          <p:cNvPr id="4" name="グループ化 3"/>
          <p:cNvGrpSpPr/>
          <p:nvPr/>
        </p:nvGrpSpPr>
        <p:grpSpPr>
          <a:xfrm>
            <a:off x="287524" y="83055"/>
            <a:ext cx="8568952" cy="4123163"/>
            <a:chOff x="287524" y="270566"/>
            <a:chExt cx="8568952" cy="4123163"/>
          </a:xfrm>
        </p:grpSpPr>
        <p:sp>
          <p:nvSpPr>
            <p:cNvPr id="2" name="テキスト ボックス 1"/>
            <p:cNvSpPr txBox="1"/>
            <p:nvPr/>
          </p:nvSpPr>
          <p:spPr>
            <a:xfrm>
              <a:off x="395536" y="270566"/>
              <a:ext cx="8208912" cy="584775"/>
            </a:xfrm>
            <a:prstGeom prst="rect">
              <a:avLst/>
            </a:prstGeom>
            <a:solidFill>
              <a:schemeClr val="accent5">
                <a:lumMod val="75000"/>
              </a:schemeClr>
            </a:solidFill>
          </p:spPr>
          <p:txBody>
            <a:bodyPr wrap="square" rtlCol="0">
              <a:spAutoFit/>
            </a:bodyPr>
            <a:lstStyle/>
            <a:p>
              <a:pPr algn="ctr"/>
              <a:r>
                <a:rPr lang="ru-RU" altLang="ja-JP" sz="3200" b="1" dirty="0">
                  <a:solidFill>
                    <a:schemeClr val="bg1"/>
                  </a:solidFill>
                </a:rPr>
                <a:t>Тематическое исследование деревни Тимур</a:t>
              </a:r>
              <a:endParaRPr kumimoji="1" lang="ja-JP" altLang="en-US" sz="3200" b="1" dirty="0">
                <a:solidFill>
                  <a:schemeClr val="bg1"/>
                </a:solidFill>
              </a:endParaRPr>
            </a:p>
          </p:txBody>
        </p:sp>
        <p:sp>
          <p:nvSpPr>
            <p:cNvPr id="3" name="Rectangle 1"/>
            <p:cNvSpPr>
              <a:spLocks noChangeArrowheads="1"/>
            </p:cNvSpPr>
            <p:nvPr/>
          </p:nvSpPr>
          <p:spPr bwMode="auto">
            <a:xfrm>
              <a:off x="287524" y="3870509"/>
              <a:ext cx="85689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33350" fontAlgn="base">
                <a:spcBef>
                  <a:spcPct val="0"/>
                </a:spcBef>
                <a:spcAft>
                  <a:spcPct val="0"/>
                </a:spcAft>
              </a:pPr>
              <a:endParaRPr kumimoji="1" lang="ja-JP" altLang="en-US" sz="2800" b="0" i="0" u="none" strike="noStrike" cap="none" normalizeH="0" baseline="0" dirty="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7" name="テキスト ボックス 6">
            <a:extLst>
              <a:ext uri="{FF2B5EF4-FFF2-40B4-BE49-F238E27FC236}">
                <a16:creationId xmlns:a16="http://schemas.microsoft.com/office/drawing/2014/main" id="{4CD38DCA-A2B2-491F-84E8-AC0E480C304A}"/>
              </a:ext>
            </a:extLst>
          </p:cNvPr>
          <p:cNvSpPr txBox="1"/>
          <p:nvPr/>
        </p:nvSpPr>
        <p:spPr>
          <a:xfrm>
            <a:off x="155857" y="718816"/>
            <a:ext cx="8963947" cy="3016210"/>
          </a:xfrm>
          <a:prstGeom prst="rect">
            <a:avLst/>
          </a:prstGeom>
          <a:noFill/>
        </p:spPr>
        <p:txBody>
          <a:bodyPr wrap="square">
            <a:spAutoFit/>
          </a:bodyPr>
          <a:lstStyle/>
          <a:p>
            <a:pPr indent="66675" algn="just"/>
            <a:r>
              <a:rPr lang="ru-RU" altLang="ja-JP" sz="1900" b="1" kern="100" dirty="0">
                <a:latin typeface="Arial" panose="020B0604020202020204" pitchFamily="34" charset="0"/>
                <a:ea typeface="MS Mincho" panose="02020609040205080304" pitchFamily="49" charset="-128"/>
                <a:cs typeface="Arial" panose="020B0604020202020204" pitchFamily="34" charset="0"/>
              </a:rPr>
              <a:t>Тимур - горная деревня в одной из стран Центральной Азии, в которой около 500 человек, большинство из которых являются микро-фермерами. Кроме сельского хозяйства есть очень ограниченное число рабочих мест. Фермеры сажают ячмень и овощи на небольших землях менее 1 акра на чел. Они продают свою продукцию, чтобы заработать деньги и потребляют часть продукции сами. Доступ к сельскохозяйственной технике ограничен. Деревня находится в полузасушливой зоне, но талая вода течет через горы поблизости. Есть несколько ирригационных объектов. Только 10 % фермеров являются членами дехканских хозяйств, но их число в настоящее время растет.</a:t>
            </a:r>
            <a:endParaRPr lang="ja-JP" altLang="ja-JP" sz="1900" b="1" kern="1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6610BE4A-D095-47BF-9E9E-0A77AE3EC226}"/>
              </a:ext>
            </a:extLst>
          </p:cNvPr>
          <p:cNvSpPr txBox="1"/>
          <p:nvPr/>
        </p:nvSpPr>
        <p:spPr>
          <a:xfrm>
            <a:off x="34276" y="5485532"/>
            <a:ext cx="3025556" cy="369332"/>
          </a:xfrm>
          <a:prstGeom prst="rect">
            <a:avLst/>
          </a:prstGeom>
          <a:solidFill>
            <a:srgbClr val="FFFF00"/>
          </a:solidFill>
          <a:ln>
            <a:solidFill>
              <a:schemeClr val="tx1"/>
            </a:solidFill>
          </a:ln>
        </p:spPr>
        <p:txBody>
          <a:bodyPr wrap="square" rtlCol="0">
            <a:spAutoFit/>
          </a:bodyPr>
          <a:lstStyle/>
          <a:p>
            <a:pPr algn="ctr"/>
            <a:r>
              <a:rPr lang="ru-RU" altLang="ja-JP" b="1" dirty="0"/>
              <a:t>Фермеры не организованы</a:t>
            </a:r>
            <a:endParaRPr kumimoji="1" lang="ja-JP" altLang="en-US" b="1" dirty="0"/>
          </a:p>
        </p:txBody>
      </p:sp>
      <p:sp>
        <p:nvSpPr>
          <p:cNvPr id="11" name="テキスト ボックス 10">
            <a:extLst>
              <a:ext uri="{FF2B5EF4-FFF2-40B4-BE49-F238E27FC236}">
                <a16:creationId xmlns:a16="http://schemas.microsoft.com/office/drawing/2014/main" id="{B9F0AFE9-55EB-4FEA-9C50-CC639A9FF0A5}"/>
              </a:ext>
            </a:extLst>
          </p:cNvPr>
          <p:cNvSpPr txBox="1"/>
          <p:nvPr/>
        </p:nvSpPr>
        <p:spPr>
          <a:xfrm>
            <a:off x="24194" y="5007316"/>
            <a:ext cx="1955517" cy="369332"/>
          </a:xfrm>
          <a:prstGeom prst="rect">
            <a:avLst/>
          </a:prstGeom>
          <a:solidFill>
            <a:srgbClr val="FFFF00"/>
          </a:solidFill>
          <a:ln>
            <a:solidFill>
              <a:schemeClr val="tx1"/>
            </a:solidFill>
          </a:ln>
        </p:spPr>
        <p:txBody>
          <a:bodyPr wrap="square" rtlCol="0">
            <a:spAutoFit/>
          </a:bodyPr>
          <a:lstStyle/>
          <a:p>
            <a:pPr algn="ctr"/>
            <a:r>
              <a:rPr lang="ru-RU" altLang="ja-JP" b="1" dirty="0"/>
              <a:t>Земля маленькая</a:t>
            </a:r>
            <a:endParaRPr kumimoji="1" lang="ja-JP" altLang="en-US" b="1" dirty="0"/>
          </a:p>
        </p:txBody>
      </p:sp>
      <p:sp>
        <p:nvSpPr>
          <p:cNvPr id="13" name="テキスト ボックス 12">
            <a:extLst>
              <a:ext uri="{FF2B5EF4-FFF2-40B4-BE49-F238E27FC236}">
                <a16:creationId xmlns:a16="http://schemas.microsoft.com/office/drawing/2014/main" id="{A2A0F8AE-5874-4F3B-B31E-7726D776105A}"/>
              </a:ext>
            </a:extLst>
          </p:cNvPr>
          <p:cNvSpPr txBox="1"/>
          <p:nvPr/>
        </p:nvSpPr>
        <p:spPr>
          <a:xfrm>
            <a:off x="2116465" y="4948182"/>
            <a:ext cx="1807463" cy="422405"/>
          </a:xfrm>
          <a:prstGeom prst="rect">
            <a:avLst/>
          </a:prstGeom>
          <a:solidFill>
            <a:srgbClr val="FFFF00"/>
          </a:solidFill>
          <a:ln>
            <a:solidFill>
              <a:schemeClr val="tx1"/>
            </a:solidFill>
          </a:ln>
        </p:spPr>
        <p:txBody>
          <a:bodyPr wrap="square" tIns="72000" bIns="72000" rtlCol="0">
            <a:spAutoFit/>
          </a:bodyPr>
          <a:lstStyle/>
          <a:p>
            <a:pPr algn="ctr"/>
            <a:r>
              <a:rPr lang="ru-RU" altLang="ja-JP" b="1" dirty="0"/>
              <a:t>Урожай низкий</a:t>
            </a:r>
            <a:endParaRPr lang="ja-JP" altLang="en-US" b="1" dirty="0"/>
          </a:p>
        </p:txBody>
      </p:sp>
      <p:sp>
        <p:nvSpPr>
          <p:cNvPr id="14" name="テキスト ボックス 13">
            <a:extLst>
              <a:ext uri="{FF2B5EF4-FFF2-40B4-BE49-F238E27FC236}">
                <a16:creationId xmlns:a16="http://schemas.microsoft.com/office/drawing/2014/main" id="{AA081078-6825-4409-A054-4BB5A968DF4D}"/>
              </a:ext>
            </a:extLst>
          </p:cNvPr>
          <p:cNvSpPr txBox="1"/>
          <p:nvPr/>
        </p:nvSpPr>
        <p:spPr>
          <a:xfrm>
            <a:off x="96288" y="4256663"/>
            <a:ext cx="3395592" cy="646331"/>
          </a:xfrm>
          <a:prstGeom prst="rect">
            <a:avLst/>
          </a:prstGeom>
          <a:solidFill>
            <a:srgbClr val="FFFF00"/>
          </a:solidFill>
          <a:ln>
            <a:solidFill>
              <a:schemeClr val="tx1"/>
            </a:solidFill>
          </a:ln>
        </p:spPr>
        <p:txBody>
          <a:bodyPr wrap="square" rtlCol="0">
            <a:spAutoFit/>
          </a:bodyPr>
          <a:lstStyle/>
          <a:p>
            <a:pPr algn="ctr"/>
            <a:r>
              <a:rPr lang="ru-RU" altLang="ja-JP" b="1" dirty="0"/>
              <a:t>Доступ к сельскохозяйственной технике очень ограничен</a:t>
            </a:r>
            <a:endParaRPr kumimoji="1" lang="ja-JP" altLang="en-US" b="1" dirty="0"/>
          </a:p>
        </p:txBody>
      </p:sp>
      <p:sp>
        <p:nvSpPr>
          <p:cNvPr id="15" name="テキスト ボックス 14">
            <a:extLst>
              <a:ext uri="{FF2B5EF4-FFF2-40B4-BE49-F238E27FC236}">
                <a16:creationId xmlns:a16="http://schemas.microsoft.com/office/drawing/2014/main" id="{6137F7B1-0308-4EAC-96FA-3785AD66FE8E}"/>
              </a:ext>
            </a:extLst>
          </p:cNvPr>
          <p:cNvSpPr txBox="1"/>
          <p:nvPr/>
        </p:nvSpPr>
        <p:spPr>
          <a:xfrm>
            <a:off x="-11084" y="5975737"/>
            <a:ext cx="3002798" cy="646331"/>
          </a:xfrm>
          <a:prstGeom prst="rect">
            <a:avLst/>
          </a:prstGeom>
          <a:solidFill>
            <a:srgbClr val="FFFF00"/>
          </a:solidFill>
          <a:ln>
            <a:solidFill>
              <a:schemeClr val="tx1"/>
            </a:solidFill>
          </a:ln>
        </p:spPr>
        <p:txBody>
          <a:bodyPr wrap="square" rtlCol="0">
            <a:spAutoFit/>
          </a:bodyPr>
          <a:lstStyle/>
          <a:p>
            <a:pPr algn="ctr"/>
            <a:r>
              <a:rPr lang="ru-RU" altLang="ja-JP" b="1" dirty="0">
                <a:latin typeface="Arial" panose="020B0604020202020204" pitchFamily="34" charset="0"/>
                <a:cs typeface="Arial" panose="020B0604020202020204" pitchFamily="34" charset="0"/>
              </a:rPr>
              <a:t>Ирригации недостаточно</a:t>
            </a:r>
            <a:endParaRPr lang="en-US" altLang="ja-JP" b="1" dirty="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FBDA0F2E-1A01-49CC-83CB-49CF157B4FAF}"/>
              </a:ext>
            </a:extLst>
          </p:cNvPr>
          <p:cNvSpPr txBox="1"/>
          <p:nvPr/>
        </p:nvSpPr>
        <p:spPr>
          <a:xfrm>
            <a:off x="87856" y="3823098"/>
            <a:ext cx="2752516" cy="369332"/>
          </a:xfrm>
          <a:prstGeom prst="rect">
            <a:avLst/>
          </a:prstGeom>
          <a:solidFill>
            <a:srgbClr val="FFFF00"/>
          </a:solidFill>
          <a:ln>
            <a:solidFill>
              <a:schemeClr val="tx1"/>
            </a:solidFill>
          </a:ln>
        </p:spPr>
        <p:txBody>
          <a:bodyPr wrap="square" rtlCol="0">
            <a:spAutoFit/>
          </a:bodyPr>
          <a:lstStyle/>
          <a:p>
            <a:pPr algn="ctr"/>
            <a:r>
              <a:rPr lang="ru-RU" altLang="ja-JP" b="1" dirty="0"/>
              <a:t>Доход фермеров низкий</a:t>
            </a:r>
            <a:endParaRPr kumimoji="1" lang="ja-JP"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0121A7F-0EA3-4B5B-8552-74281FDC3CF6}"/>
              </a:ext>
            </a:extLst>
          </p:cNvPr>
          <p:cNvPicPr>
            <a:picLocks noChangeAspect="1"/>
          </p:cNvPicPr>
          <p:nvPr/>
        </p:nvPicPr>
        <p:blipFill>
          <a:blip r:embed="rId3"/>
          <a:stretch>
            <a:fillRect/>
          </a:stretch>
        </p:blipFill>
        <p:spPr>
          <a:xfrm>
            <a:off x="4796369" y="4005063"/>
            <a:ext cx="4275623" cy="2851807"/>
          </a:xfrm>
          <a:prstGeom prst="rect">
            <a:avLst/>
          </a:prstGeom>
        </p:spPr>
      </p:pic>
      <p:sp>
        <p:nvSpPr>
          <p:cNvPr id="3" name="テキスト ボックス 2">
            <a:extLst>
              <a:ext uri="{FF2B5EF4-FFF2-40B4-BE49-F238E27FC236}">
                <a16:creationId xmlns:a16="http://schemas.microsoft.com/office/drawing/2014/main" id="{54FBCE79-0DCE-449A-B798-BE90AF234ED5}"/>
              </a:ext>
            </a:extLst>
          </p:cNvPr>
          <p:cNvSpPr txBox="1"/>
          <p:nvPr/>
        </p:nvSpPr>
        <p:spPr>
          <a:xfrm>
            <a:off x="64016" y="484015"/>
            <a:ext cx="9036496" cy="5062924"/>
          </a:xfrm>
          <a:prstGeom prst="rect">
            <a:avLst/>
          </a:prstGeom>
          <a:noFill/>
        </p:spPr>
        <p:txBody>
          <a:bodyPr wrap="square">
            <a:spAutoFit/>
          </a:bodyPr>
          <a:lstStyle/>
          <a:p>
            <a:pPr algn="just"/>
            <a:r>
              <a:rPr lang="en-US" altLang="ja-JP" sz="24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a:t>
            </a:r>
            <a:r>
              <a:rPr lang="ru-RU" altLang="ja-JP" sz="2300" b="1" dirty="0">
                <a:solidFill>
                  <a:schemeClr val="bg1"/>
                </a:solidFill>
                <a:latin typeface="Arial" panose="020B0604020202020204" pitchFamily="34" charset="0"/>
                <a:ea typeface="MS Mincho" panose="02020609040205080304" pitchFamily="49" charset="-128"/>
                <a:cs typeface="Arial" panose="020B0604020202020204" pitchFamily="34" charset="0"/>
              </a:rPr>
              <a:t>Метод культивирования традиционный. В основном они сеют семена, не выращивая саженцы. В результате этого урожайность на 50% ниже, чем в среднем по стране, а доход фермеров остается низким.   </a:t>
            </a:r>
          </a:p>
          <a:p>
            <a:pPr algn="just"/>
            <a:r>
              <a:rPr lang="ru-RU" altLang="ja-JP" sz="2300" b="1" dirty="0">
                <a:solidFill>
                  <a:schemeClr val="bg1"/>
                </a:solidFill>
                <a:latin typeface="Arial" panose="020B0604020202020204" pitchFamily="34" charset="0"/>
                <a:ea typeface="MS Mincho" panose="02020609040205080304" pitchFamily="49" charset="-128"/>
                <a:cs typeface="Arial" panose="020B0604020202020204" pitchFamily="34" charset="0"/>
              </a:rPr>
              <a:t>Сельскохозяйственный институт в городе Рудаки, расположенный в 20 км от этой деревни, имеет новые сельскохозяйственные технологии. Его персонал иногда приезжает в деревню, чтобы дать консультации.   </a:t>
            </a:r>
          </a:p>
          <a:p>
            <a:pPr algn="just"/>
            <a:r>
              <a:rPr lang="ru-RU" altLang="ja-JP" sz="2300" b="1" dirty="0">
                <a:solidFill>
                  <a:schemeClr val="bg1"/>
                </a:solidFill>
                <a:latin typeface="Arial" panose="020B0604020202020204" pitchFamily="34" charset="0"/>
                <a:ea typeface="MS Mincho" panose="02020609040205080304" pitchFamily="49" charset="-128"/>
                <a:cs typeface="Arial" panose="020B0604020202020204" pitchFamily="34" charset="0"/>
              </a:rPr>
              <a:t>Оптовики из города Рудаки приезжают, чтобы купить сельскохозяйственную продукцию по заниженным ценам. Фермеры не знают цены, по которой их продукция продается в городе. Оптовики также продают необходимые удобрения и материалы, а иногда предоставляют фермерам деньги под высокие проценты.</a:t>
            </a:r>
            <a:endParaRPr lang="ja-JP" altLang="en-US" sz="2300" dirty="0">
              <a:solidFill>
                <a:schemeClr val="bg1"/>
              </a:solidFill>
            </a:endParaRPr>
          </a:p>
        </p:txBody>
      </p:sp>
      <p:sp>
        <p:nvSpPr>
          <p:cNvPr id="6" name="テキスト ボックス 5">
            <a:extLst>
              <a:ext uri="{FF2B5EF4-FFF2-40B4-BE49-F238E27FC236}">
                <a16:creationId xmlns:a16="http://schemas.microsoft.com/office/drawing/2014/main" id="{93115E80-CDAA-4C12-9B67-68ADF5895799}"/>
              </a:ext>
            </a:extLst>
          </p:cNvPr>
          <p:cNvSpPr txBox="1"/>
          <p:nvPr/>
        </p:nvSpPr>
        <p:spPr>
          <a:xfrm>
            <a:off x="64016" y="5585615"/>
            <a:ext cx="2635776" cy="646331"/>
          </a:xfrm>
          <a:prstGeom prst="rect">
            <a:avLst/>
          </a:prstGeom>
          <a:solidFill>
            <a:srgbClr val="FFFF00"/>
          </a:solidFill>
          <a:ln>
            <a:solidFill>
              <a:schemeClr val="tx1"/>
            </a:solidFill>
          </a:ln>
        </p:spPr>
        <p:txBody>
          <a:bodyPr wrap="square" rtlCol="0">
            <a:spAutoFit/>
          </a:bodyPr>
          <a:lstStyle/>
          <a:p>
            <a:pPr algn="ctr"/>
            <a:r>
              <a:rPr lang="ru-RU" altLang="ja-JP" b="1" dirty="0"/>
              <a:t>Метод культивирования устарел</a:t>
            </a:r>
            <a:endParaRPr kumimoji="1" lang="ja-JP" altLang="en-US" b="1" dirty="0"/>
          </a:p>
        </p:txBody>
      </p:sp>
      <p:sp>
        <p:nvSpPr>
          <p:cNvPr id="7" name="テキスト ボックス 6">
            <a:extLst>
              <a:ext uri="{FF2B5EF4-FFF2-40B4-BE49-F238E27FC236}">
                <a16:creationId xmlns:a16="http://schemas.microsoft.com/office/drawing/2014/main" id="{9115317A-B5EB-45D9-88D8-8F675262D378}"/>
              </a:ext>
            </a:extLst>
          </p:cNvPr>
          <p:cNvSpPr txBox="1"/>
          <p:nvPr/>
        </p:nvSpPr>
        <p:spPr>
          <a:xfrm>
            <a:off x="467544" y="6351982"/>
            <a:ext cx="2880320" cy="369332"/>
          </a:xfrm>
          <a:prstGeom prst="rect">
            <a:avLst/>
          </a:prstGeom>
          <a:solidFill>
            <a:srgbClr val="FFFF00"/>
          </a:solidFill>
          <a:ln>
            <a:solidFill>
              <a:schemeClr val="tx1"/>
            </a:solidFill>
          </a:ln>
        </p:spPr>
        <p:txBody>
          <a:bodyPr wrap="square" rtlCol="0">
            <a:spAutoFit/>
          </a:bodyPr>
          <a:lstStyle/>
          <a:p>
            <a:pPr algn="ctr"/>
            <a:r>
              <a:rPr lang="ru-RU" altLang="ja-JP" b="1" dirty="0"/>
              <a:t>Цена продукции низкая</a:t>
            </a:r>
            <a:endParaRPr kumimoji="1" lang="ja-JP" altLang="en-US" b="1" dirty="0"/>
          </a:p>
        </p:txBody>
      </p:sp>
      <p:sp>
        <p:nvSpPr>
          <p:cNvPr id="9" name="テキスト ボックス 8">
            <a:extLst>
              <a:ext uri="{FF2B5EF4-FFF2-40B4-BE49-F238E27FC236}">
                <a16:creationId xmlns:a16="http://schemas.microsoft.com/office/drawing/2014/main" id="{5BAAC94D-0EC3-4EDD-9B31-972649CDDB99}"/>
              </a:ext>
            </a:extLst>
          </p:cNvPr>
          <p:cNvSpPr txBox="1"/>
          <p:nvPr/>
        </p:nvSpPr>
        <p:spPr>
          <a:xfrm>
            <a:off x="3001361" y="5569289"/>
            <a:ext cx="2140519" cy="646331"/>
          </a:xfrm>
          <a:prstGeom prst="rect">
            <a:avLst/>
          </a:prstGeom>
          <a:solidFill>
            <a:srgbClr val="FFFF00"/>
          </a:solidFill>
          <a:ln>
            <a:solidFill>
              <a:schemeClr val="tx1"/>
            </a:solidFill>
          </a:ln>
        </p:spPr>
        <p:txBody>
          <a:bodyPr wrap="square" rtlCol="0">
            <a:spAutoFit/>
          </a:bodyPr>
          <a:lstStyle/>
          <a:p>
            <a:pPr algn="ctr"/>
            <a:r>
              <a:rPr lang="ru-RU" altLang="ja-JP" b="1" dirty="0"/>
              <a:t>Фермеры не знают цену продукта</a:t>
            </a:r>
            <a:endParaRPr kumimoji="1" lang="ja-JP" altLang="en-US" b="1" dirty="0"/>
          </a:p>
        </p:txBody>
      </p:sp>
      <p:sp>
        <p:nvSpPr>
          <p:cNvPr id="10" name="テキスト ボックス 9">
            <a:extLst>
              <a:ext uri="{FF2B5EF4-FFF2-40B4-BE49-F238E27FC236}">
                <a16:creationId xmlns:a16="http://schemas.microsoft.com/office/drawing/2014/main" id="{D522DF8A-D5DC-4906-B371-604DE28488E4}"/>
              </a:ext>
            </a:extLst>
          </p:cNvPr>
          <p:cNvSpPr txBox="1"/>
          <p:nvPr/>
        </p:nvSpPr>
        <p:spPr>
          <a:xfrm>
            <a:off x="0" y="0"/>
            <a:ext cx="6876256" cy="461665"/>
          </a:xfrm>
          <a:prstGeom prst="rect">
            <a:avLst/>
          </a:prstGeom>
          <a:solidFill>
            <a:schemeClr val="accent5">
              <a:lumMod val="75000"/>
            </a:schemeClr>
          </a:solidFill>
        </p:spPr>
        <p:txBody>
          <a:bodyPr wrap="square" rtlCol="0">
            <a:spAutoFit/>
          </a:bodyPr>
          <a:lstStyle/>
          <a:p>
            <a:pPr algn="ctr"/>
            <a:r>
              <a:rPr lang="ru-RU" altLang="ja-JP" sz="2400" b="1" dirty="0">
                <a:solidFill>
                  <a:schemeClr val="bg1"/>
                </a:solidFill>
              </a:rPr>
              <a:t>Тематическое исследование деревни Тимур</a:t>
            </a:r>
          </a:p>
        </p:txBody>
      </p:sp>
    </p:spTree>
    <p:extLst>
      <p:ext uri="{BB962C8B-B14F-4D97-AF65-F5344CB8AC3E}">
        <p14:creationId xmlns:p14="http://schemas.microsoft.com/office/powerpoint/2010/main" val="410623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8674" y="24910"/>
            <a:ext cx="6219510" cy="461665"/>
          </a:xfrm>
          <a:prstGeom prst="rect">
            <a:avLst/>
          </a:prstGeom>
          <a:solidFill>
            <a:schemeClr val="accent5">
              <a:lumMod val="75000"/>
            </a:schemeClr>
          </a:solidFill>
        </p:spPr>
        <p:txBody>
          <a:bodyPr wrap="square" rtlCol="0">
            <a:spAutoFit/>
          </a:bodyPr>
          <a:lstStyle/>
          <a:p>
            <a:pPr algn="ctr"/>
            <a:r>
              <a:rPr lang="ru-RU" altLang="ja-JP" sz="2400" b="1" dirty="0">
                <a:solidFill>
                  <a:schemeClr val="bg1"/>
                </a:solidFill>
              </a:rPr>
              <a:t>Тематическое исследование деревни Тимур</a:t>
            </a:r>
          </a:p>
        </p:txBody>
      </p:sp>
      <p:sp>
        <p:nvSpPr>
          <p:cNvPr id="11" name="テキスト ボックス 10">
            <a:extLst>
              <a:ext uri="{FF2B5EF4-FFF2-40B4-BE49-F238E27FC236}">
                <a16:creationId xmlns:a16="http://schemas.microsoft.com/office/drawing/2014/main" id="{C378B502-00FA-4B4F-8BC7-6452BD8C75CE}"/>
              </a:ext>
            </a:extLst>
          </p:cNvPr>
          <p:cNvSpPr txBox="1"/>
          <p:nvPr/>
        </p:nvSpPr>
        <p:spPr>
          <a:xfrm>
            <a:off x="100796" y="486575"/>
            <a:ext cx="5191283" cy="3200876"/>
          </a:xfrm>
          <a:prstGeom prst="rect">
            <a:avLst/>
          </a:prstGeom>
          <a:noFill/>
        </p:spPr>
        <p:txBody>
          <a:bodyPr wrap="square">
            <a:spAutoFit/>
          </a:bodyPr>
          <a:lstStyle/>
          <a:p>
            <a:pPr algn="just"/>
            <a:r>
              <a:rPr lang="ru-RU" altLang="ja-JP" sz="2000" b="1" kern="100" dirty="0">
                <a:latin typeface="Arial" panose="020B0604020202020204" pitchFamily="34" charset="0"/>
                <a:ea typeface="MS Mincho" panose="02020609040205080304" pitchFamily="49" charset="-128"/>
                <a:cs typeface="Arial" panose="020B0604020202020204" pitchFamily="34" charset="0"/>
              </a:rPr>
              <a:t>В деревне есть начальная школа, но продолжение обучения низкое, потому что проезд на автобусе до ближайшей от деревни средней школы является тяжелым бременем для родителей. В деревне есть медпункт без врача. Когда жители деревни серьезно заболевают, они должны пройти 10 км в клинику в ближайшем поселке или в больницу в городе Рудаки.</a:t>
            </a:r>
            <a:endParaRPr lang="ja-JP" altLang="ja-JP" sz="2000" b="1" kern="100" dirty="0">
              <a:effectLst/>
              <a:latin typeface="Arial" panose="020B0604020202020204" pitchFamily="34" charset="0"/>
              <a:ea typeface="MS Mincho" panose="02020609040205080304" pitchFamily="49" charset="-128"/>
              <a:cs typeface="Arial" panose="020B0604020202020204" pitchFamily="34" charset="0"/>
            </a:endParaRPr>
          </a:p>
        </p:txBody>
      </p:sp>
      <p:pic>
        <p:nvPicPr>
          <p:cNvPr id="3" name="図 2">
            <a:extLst>
              <a:ext uri="{FF2B5EF4-FFF2-40B4-BE49-F238E27FC236}">
                <a16:creationId xmlns:a16="http://schemas.microsoft.com/office/drawing/2014/main" id="{17E8C7A9-6974-471D-8600-AB4417D5FB71}"/>
              </a:ext>
            </a:extLst>
          </p:cNvPr>
          <p:cNvPicPr>
            <a:picLocks noChangeAspect="1"/>
          </p:cNvPicPr>
          <p:nvPr/>
        </p:nvPicPr>
        <p:blipFill rotWithShape="1">
          <a:blip r:embed="rId3"/>
          <a:srcRect l="3267" r="1876"/>
          <a:stretch/>
        </p:blipFill>
        <p:spPr>
          <a:xfrm>
            <a:off x="5310415" y="695435"/>
            <a:ext cx="3886436" cy="2928329"/>
          </a:xfrm>
          <a:prstGeom prst="rect">
            <a:avLst/>
          </a:prstGeom>
        </p:spPr>
      </p:pic>
      <p:sp>
        <p:nvSpPr>
          <p:cNvPr id="4" name="テキスト ボックス 3">
            <a:extLst>
              <a:ext uri="{FF2B5EF4-FFF2-40B4-BE49-F238E27FC236}">
                <a16:creationId xmlns:a16="http://schemas.microsoft.com/office/drawing/2014/main" id="{2C980144-5668-4D03-8FA8-73192B15705B}"/>
              </a:ext>
            </a:extLst>
          </p:cNvPr>
          <p:cNvSpPr txBox="1"/>
          <p:nvPr/>
        </p:nvSpPr>
        <p:spPr>
          <a:xfrm>
            <a:off x="95916" y="3532976"/>
            <a:ext cx="9048084" cy="2862322"/>
          </a:xfrm>
          <a:prstGeom prst="rect">
            <a:avLst/>
          </a:prstGeom>
          <a:solidFill>
            <a:schemeClr val="tx2">
              <a:lumMod val="40000"/>
              <a:lumOff val="60000"/>
            </a:schemeClr>
          </a:solidFill>
        </p:spPr>
        <p:txBody>
          <a:bodyPr wrap="square" rtlCol="0">
            <a:spAutoFit/>
          </a:bodyPr>
          <a:lstStyle/>
          <a:p>
            <a:pPr algn="just"/>
            <a:r>
              <a:rPr lang="ru-RU" altLang="ja-JP" sz="2000" b="1" kern="100" dirty="0">
                <a:latin typeface="Arial" panose="020B0604020202020204" pitchFamily="34" charset="0"/>
                <a:ea typeface="MS Mincho" panose="02020609040205080304" pitchFamily="49" charset="-128"/>
                <a:cs typeface="Arial" panose="020B0604020202020204" pitchFamily="34" charset="0"/>
              </a:rPr>
              <a:t>Молодые люди начинают свою рабочую карьеру в городе Рудаки, затем большинство из них иммигрируют в Россию и работают там в сфере строительства чтобы материально поддерживать свои семьи и домохозяйства. Денежные переводы от рабочих-мигрантов обычно используются для ремонта дома и обновления мебели в своих домохозяйствах. Только несколько человек начинают открывать магазины. Женщины в деревне, как правило, трудолюбивые, занимаются не только уходом за детьми и работой по дому, но и занимаются сельским хозяйством.</a:t>
            </a:r>
            <a:endParaRPr kumimoji="1" lang="ja-JP" altLang="en-US" sz="2000"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1B2C3772-303B-41F0-BDA0-290ADE7580A6}"/>
              </a:ext>
            </a:extLst>
          </p:cNvPr>
          <p:cNvSpPr txBox="1"/>
          <p:nvPr/>
        </p:nvSpPr>
        <p:spPr>
          <a:xfrm>
            <a:off x="401696" y="6374407"/>
            <a:ext cx="8562792" cy="353943"/>
          </a:xfrm>
          <a:prstGeom prst="rect">
            <a:avLst/>
          </a:prstGeom>
          <a:solidFill>
            <a:srgbClr val="FFFF00"/>
          </a:solidFill>
          <a:ln>
            <a:solidFill>
              <a:schemeClr val="tx1"/>
            </a:solidFill>
          </a:ln>
        </p:spPr>
        <p:txBody>
          <a:bodyPr wrap="square" rtlCol="0">
            <a:spAutoFit/>
          </a:bodyPr>
          <a:lstStyle/>
          <a:p>
            <a:pPr algn="ctr"/>
            <a:r>
              <a:rPr lang="ru-RU" altLang="ja-JP" sz="1700" b="1" dirty="0"/>
              <a:t>Денежные переводы от рабочих-иммигрантов не используются для создания стартапов</a:t>
            </a:r>
            <a:endParaRPr kumimoji="1" lang="ja-JP" altLang="en-US" sz="1700" b="1" dirty="0"/>
          </a:p>
        </p:txBody>
      </p:sp>
    </p:spTree>
    <p:extLst>
      <p:ext uri="{BB962C8B-B14F-4D97-AF65-F5344CB8AC3E}">
        <p14:creationId xmlns:p14="http://schemas.microsoft.com/office/powerpoint/2010/main" val="110642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7DE056C-7A1D-4015-A69A-9E574856ACF6}"/>
              </a:ext>
            </a:extLst>
          </p:cNvPr>
          <p:cNvCxnSpPr>
            <a:cxnSpLocks/>
          </p:cNvCxnSpPr>
          <p:nvPr/>
        </p:nvCxnSpPr>
        <p:spPr>
          <a:xfrm>
            <a:off x="2173057" y="3313786"/>
            <a:ext cx="0" cy="4269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C5AD6B78-1982-46C2-B3DA-8D070247F7D6}"/>
              </a:ext>
            </a:extLst>
          </p:cNvPr>
          <p:cNvCxnSpPr/>
          <p:nvPr/>
        </p:nvCxnSpPr>
        <p:spPr>
          <a:xfrm flipH="1" flipV="1">
            <a:off x="2173058" y="3313785"/>
            <a:ext cx="225223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119C285D-4D4B-4DE6-8441-9969EE738C09}"/>
              </a:ext>
            </a:extLst>
          </p:cNvPr>
          <p:cNvCxnSpPr>
            <a:cxnSpLocks/>
          </p:cNvCxnSpPr>
          <p:nvPr/>
        </p:nvCxnSpPr>
        <p:spPr>
          <a:xfrm>
            <a:off x="4425292" y="2919151"/>
            <a:ext cx="0" cy="84617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94C2F21-D6EC-4555-A43B-DE95FB14079A}"/>
              </a:ext>
            </a:extLst>
          </p:cNvPr>
          <p:cNvCxnSpPr>
            <a:cxnSpLocks/>
          </p:cNvCxnSpPr>
          <p:nvPr/>
        </p:nvCxnSpPr>
        <p:spPr>
          <a:xfrm>
            <a:off x="6668856" y="3297797"/>
            <a:ext cx="0" cy="2149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7A7E8C85-AF10-4398-82BE-82FF0BDEB89C}"/>
              </a:ext>
            </a:extLst>
          </p:cNvPr>
          <p:cNvCxnSpPr/>
          <p:nvPr/>
        </p:nvCxnSpPr>
        <p:spPr>
          <a:xfrm flipH="1" flipV="1">
            <a:off x="4425291" y="3313785"/>
            <a:ext cx="2252234"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E97F2D1-BD12-49D8-8952-816174D16D69}"/>
              </a:ext>
            </a:extLst>
          </p:cNvPr>
          <p:cNvSpPr txBox="1"/>
          <p:nvPr/>
        </p:nvSpPr>
        <p:spPr>
          <a:xfrm>
            <a:off x="5658283" y="3530368"/>
            <a:ext cx="3300173" cy="307777"/>
          </a:xfrm>
          <a:prstGeom prst="rect">
            <a:avLst/>
          </a:prstGeom>
          <a:solidFill>
            <a:srgbClr val="FFFF00"/>
          </a:solidFill>
          <a:ln>
            <a:solidFill>
              <a:schemeClr val="tx1"/>
            </a:solidFill>
          </a:ln>
        </p:spPr>
        <p:txBody>
          <a:bodyPr wrap="square" rtlCol="0">
            <a:spAutoFit/>
          </a:bodyPr>
          <a:lstStyle/>
          <a:p>
            <a:r>
              <a:rPr lang="ru-RU" altLang="ja-JP" sz="1400" b="1" dirty="0"/>
              <a:t>Несельскохозяйственный доход низкий</a:t>
            </a:r>
            <a:endParaRPr kumimoji="1" lang="ja-JP" altLang="en-US" sz="1400" b="1" dirty="0"/>
          </a:p>
        </p:txBody>
      </p:sp>
      <p:sp>
        <p:nvSpPr>
          <p:cNvPr id="8" name="テキスト ボックス 7">
            <a:extLst>
              <a:ext uri="{FF2B5EF4-FFF2-40B4-BE49-F238E27FC236}">
                <a16:creationId xmlns:a16="http://schemas.microsoft.com/office/drawing/2014/main" id="{8B6DB2F5-05D7-4B41-9428-8B297FFFD4FD}"/>
              </a:ext>
            </a:extLst>
          </p:cNvPr>
          <p:cNvSpPr txBox="1"/>
          <p:nvPr/>
        </p:nvSpPr>
        <p:spPr>
          <a:xfrm>
            <a:off x="3192302" y="3512776"/>
            <a:ext cx="2315802" cy="307777"/>
          </a:xfrm>
          <a:prstGeom prst="rect">
            <a:avLst/>
          </a:prstGeom>
          <a:solidFill>
            <a:srgbClr val="FFFF00"/>
          </a:solidFill>
          <a:ln>
            <a:solidFill>
              <a:schemeClr val="tx1"/>
            </a:solidFill>
          </a:ln>
        </p:spPr>
        <p:txBody>
          <a:bodyPr wrap="square" rtlCol="0">
            <a:spAutoFit/>
          </a:bodyPr>
          <a:lstStyle/>
          <a:p>
            <a:r>
              <a:rPr lang="ru-RU" altLang="ja-JP" sz="1400" b="1"/>
              <a:t>Цена на продукцию низкая</a:t>
            </a:r>
            <a:endParaRPr kumimoji="1" lang="ja-JP" altLang="en-US" sz="1400" b="1" dirty="0"/>
          </a:p>
        </p:txBody>
      </p:sp>
      <p:cxnSp>
        <p:nvCxnSpPr>
          <p:cNvPr id="9" name="コネクタ: カギ線 8">
            <a:extLst>
              <a:ext uri="{FF2B5EF4-FFF2-40B4-BE49-F238E27FC236}">
                <a16:creationId xmlns:a16="http://schemas.microsoft.com/office/drawing/2014/main" id="{50085198-F105-4706-8D83-82A89E4138D1}"/>
              </a:ext>
            </a:extLst>
          </p:cNvPr>
          <p:cNvCxnSpPr>
            <a:cxnSpLocks/>
          </p:cNvCxnSpPr>
          <p:nvPr/>
        </p:nvCxnSpPr>
        <p:spPr>
          <a:xfrm rot="16200000" flipV="1">
            <a:off x="2986747" y="1377828"/>
            <a:ext cx="287493" cy="2589596"/>
          </a:xfrm>
          <a:prstGeom prst="bentConnector2">
            <a:avLst/>
          </a:prstGeom>
          <a:ln w="31750"/>
        </p:spPr>
        <p:style>
          <a:lnRef idx="1">
            <a:schemeClr val="accent1"/>
          </a:lnRef>
          <a:fillRef idx="0">
            <a:schemeClr val="accent1"/>
          </a:fillRef>
          <a:effectRef idx="0">
            <a:schemeClr val="accent1"/>
          </a:effectRef>
          <a:fontRef idx="minor">
            <a:schemeClr val="tx1"/>
          </a:fontRef>
        </p:style>
      </p:cxnSp>
      <p:cxnSp>
        <p:nvCxnSpPr>
          <p:cNvPr id="10" name="コネクタ: カギ線 9">
            <a:extLst>
              <a:ext uri="{FF2B5EF4-FFF2-40B4-BE49-F238E27FC236}">
                <a16:creationId xmlns:a16="http://schemas.microsoft.com/office/drawing/2014/main" id="{A4AF58AC-027A-4BBA-96AB-A5594372C31A}"/>
              </a:ext>
            </a:extLst>
          </p:cNvPr>
          <p:cNvCxnSpPr>
            <a:cxnSpLocks/>
          </p:cNvCxnSpPr>
          <p:nvPr/>
        </p:nvCxnSpPr>
        <p:spPr>
          <a:xfrm rot="5400000" flipH="1" flipV="1">
            <a:off x="5576343" y="1377828"/>
            <a:ext cx="287493" cy="2589597"/>
          </a:xfrm>
          <a:prstGeom prst="bentConnector2">
            <a:avLst/>
          </a:prstGeom>
          <a:ln w="3175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28D1878-1AB8-4158-AFA4-001482ED7236}"/>
              </a:ext>
            </a:extLst>
          </p:cNvPr>
          <p:cNvCxnSpPr/>
          <p:nvPr/>
        </p:nvCxnSpPr>
        <p:spPr>
          <a:xfrm>
            <a:off x="1851965" y="2282238"/>
            <a:ext cx="0" cy="2466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E7082A1-5DE0-4D2B-86AA-E56BEDB17D7D}"/>
              </a:ext>
            </a:extLst>
          </p:cNvPr>
          <p:cNvCxnSpPr/>
          <p:nvPr/>
        </p:nvCxnSpPr>
        <p:spPr>
          <a:xfrm>
            <a:off x="7014888" y="2240847"/>
            <a:ext cx="0" cy="28803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A678D62-A769-48D7-ADF8-6BDF732BBF3C}"/>
              </a:ext>
            </a:extLst>
          </p:cNvPr>
          <p:cNvSpPr txBox="1"/>
          <p:nvPr/>
        </p:nvSpPr>
        <p:spPr>
          <a:xfrm>
            <a:off x="4211960" y="1967962"/>
            <a:ext cx="4581150" cy="338554"/>
          </a:xfrm>
          <a:prstGeom prst="rect">
            <a:avLst/>
          </a:prstGeom>
          <a:solidFill>
            <a:schemeClr val="bg1"/>
          </a:solidFill>
          <a:ln>
            <a:solidFill>
              <a:schemeClr val="tx1"/>
            </a:solidFill>
          </a:ln>
        </p:spPr>
        <p:txBody>
          <a:bodyPr wrap="square" rtlCol="0">
            <a:spAutoFit/>
          </a:bodyPr>
          <a:lstStyle/>
          <a:p>
            <a:pPr algn="ctr"/>
            <a:r>
              <a:rPr lang="ru-RU" altLang="ja-JP" sz="1600" b="1" dirty="0"/>
              <a:t>Жители села не могут нанять врача в медпункт</a:t>
            </a:r>
            <a:endParaRPr kumimoji="1" lang="ja-JP" altLang="en-US" sz="1600" b="1" dirty="0"/>
          </a:p>
        </p:txBody>
      </p:sp>
      <p:sp>
        <p:nvSpPr>
          <p:cNvPr id="14" name="テキスト ボックス 13">
            <a:extLst>
              <a:ext uri="{FF2B5EF4-FFF2-40B4-BE49-F238E27FC236}">
                <a16:creationId xmlns:a16="http://schemas.microsoft.com/office/drawing/2014/main" id="{949889FF-0967-4531-BFE3-F7B985B967E1}"/>
              </a:ext>
            </a:extLst>
          </p:cNvPr>
          <p:cNvSpPr txBox="1"/>
          <p:nvPr/>
        </p:nvSpPr>
        <p:spPr>
          <a:xfrm>
            <a:off x="57474" y="1952155"/>
            <a:ext cx="3866454" cy="338554"/>
          </a:xfrm>
          <a:prstGeom prst="rect">
            <a:avLst/>
          </a:prstGeom>
          <a:solidFill>
            <a:schemeClr val="bg1"/>
          </a:solidFill>
          <a:ln>
            <a:solidFill>
              <a:schemeClr val="tx1"/>
            </a:solidFill>
          </a:ln>
        </p:spPr>
        <p:txBody>
          <a:bodyPr wrap="square" rtlCol="0">
            <a:spAutoFit/>
          </a:bodyPr>
          <a:lstStyle/>
          <a:p>
            <a:pPr algn="ctr"/>
            <a:r>
              <a:rPr kumimoji="1" lang="ru-RU" altLang="ja-JP" sz="1600" b="1" dirty="0"/>
              <a:t>Родители не могут платить за транспорт</a:t>
            </a:r>
            <a:endParaRPr kumimoji="1" lang="ja-JP" altLang="en-US" sz="1600" b="1" dirty="0"/>
          </a:p>
        </p:txBody>
      </p:sp>
      <p:sp>
        <p:nvSpPr>
          <p:cNvPr id="15" name="テキスト ボックス 14">
            <a:extLst>
              <a:ext uri="{FF2B5EF4-FFF2-40B4-BE49-F238E27FC236}">
                <a16:creationId xmlns:a16="http://schemas.microsoft.com/office/drawing/2014/main" id="{26068C40-A27F-424C-B7C1-3F333E125944}"/>
              </a:ext>
            </a:extLst>
          </p:cNvPr>
          <p:cNvSpPr txBox="1"/>
          <p:nvPr/>
        </p:nvSpPr>
        <p:spPr>
          <a:xfrm>
            <a:off x="948739" y="3535098"/>
            <a:ext cx="2039085" cy="360850"/>
          </a:xfrm>
          <a:prstGeom prst="rect">
            <a:avLst/>
          </a:prstGeom>
          <a:solidFill>
            <a:srgbClr val="FFFF00"/>
          </a:solidFill>
          <a:ln>
            <a:solidFill>
              <a:schemeClr val="tx1"/>
            </a:solidFill>
          </a:ln>
        </p:spPr>
        <p:txBody>
          <a:bodyPr wrap="square" tIns="72000" bIns="72000" rtlCol="0">
            <a:spAutoFit/>
          </a:bodyPr>
          <a:lstStyle/>
          <a:p>
            <a:pPr algn="ctr"/>
            <a:r>
              <a:rPr lang="ru-RU" altLang="ja-JP" sz="1400" b="1" dirty="0"/>
              <a:t>Урожайность низкая</a:t>
            </a:r>
            <a:endParaRPr lang="ja-JP" altLang="en-US" sz="1400" b="1" dirty="0"/>
          </a:p>
        </p:txBody>
      </p:sp>
      <p:sp>
        <p:nvSpPr>
          <p:cNvPr id="16" name="テキスト ボックス 15">
            <a:extLst>
              <a:ext uri="{FF2B5EF4-FFF2-40B4-BE49-F238E27FC236}">
                <a16:creationId xmlns:a16="http://schemas.microsoft.com/office/drawing/2014/main" id="{0F163956-97AA-45E4-8A16-142994BC8643}"/>
              </a:ext>
            </a:extLst>
          </p:cNvPr>
          <p:cNvSpPr txBox="1"/>
          <p:nvPr/>
        </p:nvSpPr>
        <p:spPr>
          <a:xfrm>
            <a:off x="3222589" y="2705048"/>
            <a:ext cx="2405403" cy="338554"/>
          </a:xfrm>
          <a:prstGeom prst="rect">
            <a:avLst/>
          </a:prstGeom>
          <a:solidFill>
            <a:srgbClr val="FFFF00"/>
          </a:solidFill>
          <a:ln>
            <a:solidFill>
              <a:schemeClr val="tx1"/>
            </a:solidFill>
          </a:ln>
        </p:spPr>
        <p:txBody>
          <a:bodyPr wrap="square" rtlCol="0">
            <a:spAutoFit/>
          </a:bodyPr>
          <a:lstStyle/>
          <a:p>
            <a:pPr algn="ctr"/>
            <a:r>
              <a:rPr lang="ru-RU" altLang="ja-JP" sz="1600" b="1" dirty="0"/>
              <a:t>Доход фермеров низкий</a:t>
            </a:r>
            <a:endParaRPr kumimoji="1" lang="ja-JP" altLang="en-US" sz="1600" b="1" dirty="0"/>
          </a:p>
        </p:txBody>
      </p:sp>
      <p:cxnSp>
        <p:nvCxnSpPr>
          <p:cNvPr id="17" name="直線コネクタ 16">
            <a:extLst>
              <a:ext uri="{FF2B5EF4-FFF2-40B4-BE49-F238E27FC236}">
                <a16:creationId xmlns:a16="http://schemas.microsoft.com/office/drawing/2014/main" id="{16AF7E9F-821C-4BB7-A31E-07AF3FF5FAD5}"/>
              </a:ext>
            </a:extLst>
          </p:cNvPr>
          <p:cNvCxnSpPr>
            <a:cxnSpLocks/>
          </p:cNvCxnSpPr>
          <p:nvPr/>
        </p:nvCxnSpPr>
        <p:spPr>
          <a:xfrm>
            <a:off x="1226960" y="4089969"/>
            <a:ext cx="0" cy="2092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D747EA6-2903-4628-BFAF-E8A3C5011D8F}"/>
              </a:ext>
            </a:extLst>
          </p:cNvPr>
          <p:cNvCxnSpPr>
            <a:cxnSpLocks/>
          </p:cNvCxnSpPr>
          <p:nvPr/>
        </p:nvCxnSpPr>
        <p:spPr>
          <a:xfrm>
            <a:off x="3110485" y="4073981"/>
            <a:ext cx="0" cy="2149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9991D34-028C-4B6B-B705-089B72F60973}"/>
              </a:ext>
            </a:extLst>
          </p:cNvPr>
          <p:cNvCxnSpPr>
            <a:cxnSpLocks/>
          </p:cNvCxnSpPr>
          <p:nvPr/>
        </p:nvCxnSpPr>
        <p:spPr>
          <a:xfrm flipH="1">
            <a:off x="1226960" y="4089970"/>
            <a:ext cx="1892194" cy="120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76634A71-338A-4135-BD75-5A22B1AFA87C}"/>
              </a:ext>
            </a:extLst>
          </p:cNvPr>
          <p:cNvCxnSpPr>
            <a:cxnSpLocks/>
          </p:cNvCxnSpPr>
          <p:nvPr/>
        </p:nvCxnSpPr>
        <p:spPr>
          <a:xfrm>
            <a:off x="2180157" y="3880735"/>
            <a:ext cx="0" cy="41808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902AF720-1619-4812-A3A8-BA79E3AF40C9}"/>
              </a:ext>
            </a:extLst>
          </p:cNvPr>
          <p:cNvCxnSpPr>
            <a:cxnSpLocks/>
          </p:cNvCxnSpPr>
          <p:nvPr/>
        </p:nvCxnSpPr>
        <p:spPr>
          <a:xfrm>
            <a:off x="7308304" y="3838145"/>
            <a:ext cx="0" cy="3077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D0580E47-252C-4EFF-9A64-57C2831C9120}"/>
              </a:ext>
            </a:extLst>
          </p:cNvPr>
          <p:cNvCxnSpPr>
            <a:cxnSpLocks/>
          </p:cNvCxnSpPr>
          <p:nvPr/>
        </p:nvCxnSpPr>
        <p:spPr>
          <a:xfrm>
            <a:off x="3577374" y="4089969"/>
            <a:ext cx="0" cy="2092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92C72EE-2B24-4D1A-A669-A75933418EA2}"/>
              </a:ext>
            </a:extLst>
          </p:cNvPr>
          <p:cNvCxnSpPr>
            <a:cxnSpLocks/>
          </p:cNvCxnSpPr>
          <p:nvPr/>
        </p:nvCxnSpPr>
        <p:spPr>
          <a:xfrm>
            <a:off x="5460899" y="4073981"/>
            <a:ext cx="0" cy="2149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1194FCE-AEBC-4D85-81D3-37D5BA12D924}"/>
              </a:ext>
            </a:extLst>
          </p:cNvPr>
          <p:cNvCxnSpPr>
            <a:cxnSpLocks/>
          </p:cNvCxnSpPr>
          <p:nvPr/>
        </p:nvCxnSpPr>
        <p:spPr>
          <a:xfrm flipH="1">
            <a:off x="3577374" y="4089970"/>
            <a:ext cx="1892194" cy="120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81EC098-5EB8-4681-A832-DEECFF1B7455}"/>
              </a:ext>
            </a:extLst>
          </p:cNvPr>
          <p:cNvCxnSpPr>
            <a:cxnSpLocks/>
          </p:cNvCxnSpPr>
          <p:nvPr/>
        </p:nvCxnSpPr>
        <p:spPr>
          <a:xfrm flipH="1">
            <a:off x="4529064" y="3880735"/>
            <a:ext cx="1507" cy="20923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58F9A19B-F6EC-4889-BDC1-F5E219BA047D}"/>
              </a:ext>
            </a:extLst>
          </p:cNvPr>
          <p:cNvCxnSpPr>
            <a:cxnSpLocks/>
          </p:cNvCxnSpPr>
          <p:nvPr/>
        </p:nvCxnSpPr>
        <p:spPr>
          <a:xfrm>
            <a:off x="1838695" y="1644378"/>
            <a:ext cx="0" cy="3077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A282B35C-A25C-475B-AFE1-B31993DD08A6}"/>
              </a:ext>
            </a:extLst>
          </p:cNvPr>
          <p:cNvCxnSpPr>
            <a:cxnSpLocks/>
          </p:cNvCxnSpPr>
          <p:nvPr/>
        </p:nvCxnSpPr>
        <p:spPr>
          <a:xfrm>
            <a:off x="7004034" y="1660185"/>
            <a:ext cx="0" cy="30777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2CE9763D-E2E4-4D9C-86E7-43243D86D19C}"/>
              </a:ext>
            </a:extLst>
          </p:cNvPr>
          <p:cNvSpPr txBox="1"/>
          <p:nvPr/>
        </p:nvSpPr>
        <p:spPr>
          <a:xfrm>
            <a:off x="645838" y="1269462"/>
            <a:ext cx="2677400" cy="338554"/>
          </a:xfrm>
          <a:prstGeom prst="rect">
            <a:avLst/>
          </a:prstGeom>
          <a:noFill/>
          <a:ln w="19050">
            <a:solidFill>
              <a:schemeClr val="tx1"/>
            </a:solidFill>
          </a:ln>
        </p:spPr>
        <p:txBody>
          <a:bodyPr wrap="none" rtlCol="0">
            <a:spAutoFit/>
          </a:bodyPr>
          <a:lstStyle/>
          <a:p>
            <a:r>
              <a:rPr kumimoji="1" lang="ru-RU" altLang="ja-JP" sz="1600" b="1" dirty="0"/>
              <a:t>Низкая посещаемость школ</a:t>
            </a:r>
            <a:endParaRPr kumimoji="1" lang="ja-JP" altLang="en-US" sz="1600" b="1" dirty="0"/>
          </a:p>
        </p:txBody>
      </p:sp>
      <p:sp>
        <p:nvSpPr>
          <p:cNvPr id="21" name="テキスト ボックス 20">
            <a:extLst>
              <a:ext uri="{FF2B5EF4-FFF2-40B4-BE49-F238E27FC236}">
                <a16:creationId xmlns:a16="http://schemas.microsoft.com/office/drawing/2014/main" id="{C3CB94E4-249A-4869-8381-48D20BF54756}"/>
              </a:ext>
            </a:extLst>
          </p:cNvPr>
          <p:cNvSpPr txBox="1"/>
          <p:nvPr/>
        </p:nvSpPr>
        <p:spPr>
          <a:xfrm>
            <a:off x="4839947" y="1262475"/>
            <a:ext cx="4328173" cy="338554"/>
          </a:xfrm>
          <a:prstGeom prst="rect">
            <a:avLst/>
          </a:prstGeom>
          <a:noFill/>
          <a:ln w="19050">
            <a:solidFill>
              <a:schemeClr val="tx1"/>
            </a:solidFill>
          </a:ln>
        </p:spPr>
        <p:txBody>
          <a:bodyPr wrap="none" rtlCol="0">
            <a:spAutoFit/>
          </a:bodyPr>
          <a:lstStyle/>
          <a:p>
            <a:r>
              <a:rPr lang="ru-RU" altLang="ja-JP" sz="1600" b="1" dirty="0"/>
              <a:t>Селяне подвергаются опасности для здоровья</a:t>
            </a:r>
            <a:endParaRPr kumimoji="1" lang="ja-JP" altLang="en-US" sz="1600" b="1" dirty="0"/>
          </a:p>
        </p:txBody>
      </p:sp>
      <p:sp>
        <p:nvSpPr>
          <p:cNvPr id="34" name="テキスト ボックス 33">
            <a:extLst>
              <a:ext uri="{FF2B5EF4-FFF2-40B4-BE49-F238E27FC236}">
                <a16:creationId xmlns:a16="http://schemas.microsoft.com/office/drawing/2014/main" id="{28D9883F-0AD7-4C18-B93D-590F0447018D}"/>
              </a:ext>
            </a:extLst>
          </p:cNvPr>
          <p:cNvSpPr txBox="1"/>
          <p:nvPr/>
        </p:nvSpPr>
        <p:spPr>
          <a:xfrm>
            <a:off x="6881801" y="5704272"/>
            <a:ext cx="1074575" cy="369332"/>
          </a:xfrm>
          <a:prstGeom prst="rect">
            <a:avLst/>
          </a:prstGeom>
          <a:noFill/>
          <a:ln w="25400">
            <a:solidFill>
              <a:schemeClr val="accent1"/>
            </a:solidFill>
          </a:ln>
        </p:spPr>
        <p:txBody>
          <a:bodyPr wrap="square" rtlCol="0">
            <a:spAutoFit/>
          </a:bodyPr>
          <a:lstStyle/>
          <a:p>
            <a:r>
              <a:rPr kumimoji="1" lang="ru-RU" altLang="ja-JP" b="1" dirty="0"/>
              <a:t>Причина</a:t>
            </a:r>
            <a:endParaRPr kumimoji="1" lang="ja-JP" altLang="en-US" b="1" dirty="0"/>
          </a:p>
        </p:txBody>
      </p:sp>
      <p:sp>
        <p:nvSpPr>
          <p:cNvPr id="36" name="テキスト ボックス 35">
            <a:extLst>
              <a:ext uri="{FF2B5EF4-FFF2-40B4-BE49-F238E27FC236}">
                <a16:creationId xmlns:a16="http://schemas.microsoft.com/office/drawing/2014/main" id="{92A6EFA5-7CBF-4DA8-BB74-09742D91301A}"/>
              </a:ext>
            </a:extLst>
          </p:cNvPr>
          <p:cNvSpPr txBox="1"/>
          <p:nvPr/>
        </p:nvSpPr>
        <p:spPr>
          <a:xfrm>
            <a:off x="6881801" y="4795633"/>
            <a:ext cx="1193280" cy="369332"/>
          </a:xfrm>
          <a:prstGeom prst="rect">
            <a:avLst/>
          </a:prstGeom>
          <a:noFill/>
          <a:ln w="25400">
            <a:solidFill>
              <a:schemeClr val="accent1"/>
            </a:solidFill>
          </a:ln>
        </p:spPr>
        <p:txBody>
          <a:bodyPr wrap="square" rtlCol="0">
            <a:spAutoFit/>
          </a:bodyPr>
          <a:lstStyle/>
          <a:p>
            <a:r>
              <a:rPr kumimoji="1" lang="ru-RU" altLang="ja-JP" b="1" dirty="0"/>
              <a:t>Результат</a:t>
            </a:r>
            <a:endParaRPr kumimoji="1" lang="ja-JP" altLang="en-US" b="1" dirty="0"/>
          </a:p>
        </p:txBody>
      </p:sp>
      <p:sp>
        <p:nvSpPr>
          <p:cNvPr id="37" name="矢印: 右 36">
            <a:extLst>
              <a:ext uri="{FF2B5EF4-FFF2-40B4-BE49-F238E27FC236}">
                <a16:creationId xmlns:a16="http://schemas.microsoft.com/office/drawing/2014/main" id="{E8F7883F-FF90-4DEC-9C2A-569AD688EB2F}"/>
              </a:ext>
            </a:extLst>
          </p:cNvPr>
          <p:cNvSpPr/>
          <p:nvPr/>
        </p:nvSpPr>
        <p:spPr>
          <a:xfrm rot="16200000">
            <a:off x="7132410" y="5231374"/>
            <a:ext cx="505417" cy="36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ECAC6DFF-73D4-41B9-901F-546CECA33A6C}"/>
              </a:ext>
            </a:extLst>
          </p:cNvPr>
          <p:cNvSpPr/>
          <p:nvPr/>
        </p:nvSpPr>
        <p:spPr>
          <a:xfrm>
            <a:off x="6780204" y="4509120"/>
            <a:ext cx="1294877" cy="17803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8523AF8C-8735-41F0-A6B1-E5C73A91A957}"/>
              </a:ext>
            </a:extLst>
          </p:cNvPr>
          <p:cNvSpPr txBox="1"/>
          <p:nvPr/>
        </p:nvSpPr>
        <p:spPr>
          <a:xfrm>
            <a:off x="1067153" y="5044882"/>
            <a:ext cx="5866878" cy="923330"/>
          </a:xfrm>
          <a:prstGeom prst="rect">
            <a:avLst/>
          </a:prstGeom>
          <a:noFill/>
        </p:spPr>
        <p:txBody>
          <a:bodyPr wrap="square">
            <a:spAutoFit/>
          </a:bodyPr>
          <a:lstStyle/>
          <a:p>
            <a:r>
              <a:rPr lang="ru-RU" altLang="ja-JP" b="1" dirty="0">
                <a:solidFill>
                  <a:srgbClr val="C00000"/>
                </a:solidFill>
              </a:rPr>
              <a:t>Карточки с проблемами были расставлены в соответствии с корреляцией «причина-следствие (результат)».</a:t>
            </a:r>
            <a:endParaRPr lang="en-US" altLang="ja-JP" sz="1800" b="1" dirty="0">
              <a:solidFill>
                <a:srgbClr val="C00000"/>
              </a:solidFill>
            </a:endParaRPr>
          </a:p>
        </p:txBody>
      </p:sp>
      <p:sp>
        <p:nvSpPr>
          <p:cNvPr id="22" name="テキスト ボックス 21">
            <a:extLst>
              <a:ext uri="{FF2B5EF4-FFF2-40B4-BE49-F238E27FC236}">
                <a16:creationId xmlns:a16="http://schemas.microsoft.com/office/drawing/2014/main" id="{691D2582-B0C0-4065-B379-F0EA282D001F}"/>
              </a:ext>
            </a:extLst>
          </p:cNvPr>
          <p:cNvSpPr txBox="1"/>
          <p:nvPr/>
        </p:nvSpPr>
        <p:spPr>
          <a:xfrm>
            <a:off x="1331640" y="526210"/>
            <a:ext cx="4593117" cy="369332"/>
          </a:xfrm>
          <a:prstGeom prst="rect">
            <a:avLst/>
          </a:prstGeom>
          <a:noFill/>
        </p:spPr>
        <p:txBody>
          <a:bodyPr wrap="none" rtlCol="0">
            <a:spAutoFit/>
          </a:bodyPr>
          <a:lstStyle/>
          <a:p>
            <a:r>
              <a:rPr kumimoji="1" lang="ru-RU" altLang="ja-JP" b="1" dirty="0">
                <a:solidFill>
                  <a:srgbClr val="F93717"/>
                </a:solidFill>
              </a:rPr>
              <a:t>Давайте начнем создавать дерево проблем</a:t>
            </a:r>
            <a:endParaRPr kumimoji="1" lang="ja-JP" altLang="en-US" b="1" dirty="0">
              <a:solidFill>
                <a:srgbClr val="F93717"/>
              </a:solidFill>
            </a:endParaRPr>
          </a:p>
        </p:txBody>
      </p:sp>
    </p:spTree>
    <p:extLst>
      <p:ext uri="{BB962C8B-B14F-4D97-AF65-F5344CB8AC3E}">
        <p14:creationId xmlns:p14="http://schemas.microsoft.com/office/powerpoint/2010/main" val="3249076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40340" y="6520253"/>
            <a:ext cx="2133600" cy="365125"/>
          </a:xfrm>
        </p:spPr>
        <p:txBody>
          <a:bodyPr/>
          <a:lstStyle/>
          <a:p>
            <a:pPr>
              <a:defRPr/>
            </a:pPr>
            <a:fld id="{019EA618-7169-480A-9080-1260DDEEFDBA}" type="slidenum">
              <a:rPr lang="ja-JP" altLang="en-US" smtClean="0"/>
              <a:pPr>
                <a:defRPr/>
              </a:pPr>
              <a:t>19</a:t>
            </a:fld>
            <a:endParaRPr lang="ja-JP" altLang="en-US" dirty="0"/>
          </a:p>
        </p:txBody>
      </p:sp>
      <p:sp>
        <p:nvSpPr>
          <p:cNvPr id="24579" name="Text Box 4"/>
          <p:cNvSpPr txBox="1">
            <a:spLocks noChangeArrowheads="1"/>
          </p:cNvSpPr>
          <p:nvPr/>
        </p:nvSpPr>
        <p:spPr bwMode="auto">
          <a:xfrm>
            <a:off x="755575" y="141075"/>
            <a:ext cx="7186495" cy="584775"/>
          </a:xfrm>
          <a:prstGeom prst="rect">
            <a:avLst/>
          </a:prstGeom>
          <a:solidFill>
            <a:schemeClr val="tx2">
              <a:lumMod val="40000"/>
              <a:lumOff val="60000"/>
            </a:schemeClr>
          </a:solidFill>
          <a:ln w="19050">
            <a:solidFill>
              <a:schemeClr val="tx1"/>
            </a:solidFill>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ru-RU" altLang="ja-JP" sz="3200" b="1" dirty="0">
                <a:latin typeface="Arial" panose="020B0604020202020204" pitchFamily="34" charset="0"/>
                <a:cs typeface="Arial" panose="020B0604020202020204" pitchFamily="34" charset="0"/>
              </a:rPr>
              <a:t>Что такое «основная проблема»?</a:t>
            </a:r>
            <a:endParaRPr lang="en-US" altLang="ja-JP" sz="3200" b="1" dirty="0">
              <a:latin typeface="Arial" panose="020B0604020202020204" pitchFamily="34" charset="0"/>
              <a:cs typeface="Arial" panose="020B0604020202020204" pitchFamily="34" charset="0"/>
            </a:endParaRPr>
          </a:p>
        </p:txBody>
      </p:sp>
      <p:sp>
        <p:nvSpPr>
          <p:cNvPr id="7" name="Text Box 17"/>
          <p:cNvSpPr txBox="1">
            <a:spLocks noChangeArrowheads="1"/>
          </p:cNvSpPr>
          <p:nvPr/>
        </p:nvSpPr>
        <p:spPr bwMode="auto">
          <a:xfrm>
            <a:off x="90743" y="1018367"/>
            <a:ext cx="9233785" cy="1785104"/>
          </a:xfrm>
          <a:prstGeom prst="rect">
            <a:avLst/>
          </a:prstGeom>
          <a:solidFill>
            <a:schemeClr val="accent6">
              <a:lumMod val="40000"/>
              <a:lumOff val="60000"/>
            </a:schemeClr>
          </a:solidFill>
          <a:ln w="22225">
            <a:solidFill>
              <a:schemeClr val="tx1"/>
            </a:solidFill>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just" eaLnBrk="1" hangingPunct="1">
              <a:defRPr/>
            </a:pPr>
            <a:r>
              <a:rPr lang="ru-RU" altLang="ja-JP" sz="2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Основная проблема</a:t>
            </a:r>
            <a:r>
              <a:rPr lang="ru-RU" altLang="ja-JP"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возникает из-за многих причин, представленных ниже. Вы также можете назвать это «бутылочным горлышком». Если вы обнаружите основную проблему, создайте дополнительные карты проблем под «основной проблемой».</a:t>
            </a:r>
            <a:endParaRPr kumimoji="1" lang="ja-JP" altLang="en-US" sz="2200" b="1" dirty="0">
              <a:latin typeface="Arial" panose="020B0604020202020204" pitchFamily="34" charset="0"/>
              <a:cs typeface="Arial" panose="020B0604020202020204" pitchFamily="34" charset="0"/>
            </a:endParaRPr>
          </a:p>
        </p:txBody>
      </p:sp>
      <p:sp>
        <p:nvSpPr>
          <p:cNvPr id="11" name="Oval 8"/>
          <p:cNvSpPr>
            <a:spLocks noChangeArrowheads="1"/>
          </p:cNvSpPr>
          <p:nvPr/>
        </p:nvSpPr>
        <p:spPr bwMode="auto">
          <a:xfrm>
            <a:off x="4114043" y="3561866"/>
            <a:ext cx="1229943" cy="1047750"/>
          </a:xfrm>
          <a:prstGeom prst="ellipse">
            <a:avLst/>
          </a:prstGeom>
          <a:solidFill>
            <a:srgbClr val="FF5555">
              <a:alpha val="50195"/>
            </a:srgbClr>
          </a:solidFill>
          <a:ln w="9525">
            <a:solidFill>
              <a:schemeClr val="tx1"/>
            </a:solidFill>
            <a:round/>
            <a:headEnd/>
            <a:tailEnd/>
          </a:ln>
        </p:spPr>
        <p:txBody>
          <a:bodyPr wrap="none" anchor="ctr"/>
          <a:lstStyle/>
          <a:p>
            <a:endParaRPr lang="ja-JP" altLang="en-US"/>
          </a:p>
        </p:txBody>
      </p:sp>
      <p:sp>
        <p:nvSpPr>
          <p:cNvPr id="12" name="AutoShape 18"/>
          <p:cNvSpPr>
            <a:spLocks noChangeArrowheads="1"/>
          </p:cNvSpPr>
          <p:nvPr/>
        </p:nvSpPr>
        <p:spPr bwMode="auto">
          <a:xfrm>
            <a:off x="611560" y="2918929"/>
            <a:ext cx="7659688" cy="3248025"/>
          </a:xfrm>
          <a:prstGeom prst="triangle">
            <a:avLst>
              <a:gd name="adj" fmla="val 53458"/>
            </a:avLst>
          </a:prstGeom>
          <a:noFill/>
          <a:ln w="38100" algn="ctr">
            <a:solidFill>
              <a:srgbClr val="FF5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 name="Oval 17"/>
          <p:cNvSpPr>
            <a:spLocks noChangeArrowheads="1"/>
          </p:cNvSpPr>
          <p:nvPr/>
        </p:nvSpPr>
        <p:spPr bwMode="auto">
          <a:xfrm>
            <a:off x="5948257" y="4333391"/>
            <a:ext cx="815975" cy="685800"/>
          </a:xfrm>
          <a:prstGeom prst="ellipse">
            <a:avLst/>
          </a:prstGeom>
          <a:solidFill>
            <a:srgbClr val="3399FF">
              <a:alpha val="54117"/>
            </a:srgbClr>
          </a:solidFill>
          <a:ln w="9525" algn="ctr">
            <a:solidFill>
              <a:schemeClr val="tx1"/>
            </a:solidFill>
            <a:round/>
            <a:headEnd/>
            <a:tailEnd/>
          </a:ln>
        </p:spPr>
        <p:txBody>
          <a:bodyPr wrap="none" anchor="ctr"/>
          <a:lstStyle/>
          <a:p>
            <a:endParaRPr lang="ja-JP" altLang="en-US"/>
          </a:p>
        </p:txBody>
      </p:sp>
      <p:sp>
        <p:nvSpPr>
          <p:cNvPr id="14" name="AutoShape 16"/>
          <p:cNvSpPr>
            <a:spLocks noChangeArrowheads="1"/>
          </p:cNvSpPr>
          <p:nvPr/>
        </p:nvSpPr>
        <p:spPr bwMode="auto">
          <a:xfrm>
            <a:off x="5065521" y="3969489"/>
            <a:ext cx="2876550" cy="2208212"/>
          </a:xfrm>
          <a:prstGeom prst="triangle">
            <a:avLst>
              <a:gd name="adj" fmla="val 38542"/>
            </a:avLst>
          </a:prstGeom>
          <a:noFill/>
          <a:ln w="38100" algn="ctr">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 name="Oval 15"/>
          <p:cNvSpPr>
            <a:spLocks noChangeArrowheads="1"/>
          </p:cNvSpPr>
          <p:nvPr/>
        </p:nvSpPr>
        <p:spPr bwMode="auto">
          <a:xfrm>
            <a:off x="5569653" y="4953631"/>
            <a:ext cx="815975" cy="760413"/>
          </a:xfrm>
          <a:prstGeom prst="ellipse">
            <a:avLst/>
          </a:prstGeom>
          <a:solidFill>
            <a:srgbClr val="33CC33">
              <a:alpha val="56862"/>
            </a:srgbClr>
          </a:solidFill>
          <a:ln w="9525" algn="ctr">
            <a:solidFill>
              <a:schemeClr val="tx1"/>
            </a:solidFill>
            <a:round/>
            <a:headEnd/>
            <a:tailEnd/>
          </a:ln>
        </p:spPr>
        <p:txBody>
          <a:bodyPr wrap="none" anchor="ctr"/>
          <a:lstStyle/>
          <a:p>
            <a:endParaRPr lang="ja-JP" altLang="en-US"/>
          </a:p>
        </p:txBody>
      </p:sp>
      <p:sp>
        <p:nvSpPr>
          <p:cNvPr id="16" name="AutoShape 14"/>
          <p:cNvSpPr>
            <a:spLocks noChangeArrowheads="1"/>
          </p:cNvSpPr>
          <p:nvPr/>
        </p:nvSpPr>
        <p:spPr bwMode="auto">
          <a:xfrm>
            <a:off x="5394698" y="4609616"/>
            <a:ext cx="1566862" cy="1547813"/>
          </a:xfrm>
          <a:prstGeom prst="triangle">
            <a:avLst>
              <a:gd name="adj" fmla="val 50000"/>
            </a:avLst>
          </a:prstGeom>
          <a:noFill/>
          <a:ln w="31750" algn="ctr">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a:p>
        </p:txBody>
      </p:sp>
      <p:pic>
        <p:nvPicPr>
          <p:cNvPr id="2" name="図 1">
            <a:extLst>
              <a:ext uri="{FF2B5EF4-FFF2-40B4-BE49-F238E27FC236}">
                <a16:creationId xmlns:a16="http://schemas.microsoft.com/office/drawing/2014/main" id="{0873E80F-041B-4866-B387-17A275C352B4}"/>
              </a:ext>
            </a:extLst>
          </p:cNvPr>
          <p:cNvPicPr>
            <a:picLocks noChangeAspect="1"/>
          </p:cNvPicPr>
          <p:nvPr/>
        </p:nvPicPr>
        <p:blipFill>
          <a:blip r:embed="rId3"/>
          <a:stretch>
            <a:fillRect/>
          </a:stretch>
        </p:blipFill>
        <p:spPr>
          <a:xfrm>
            <a:off x="7375114" y="2501452"/>
            <a:ext cx="1316850" cy="1853345"/>
          </a:xfrm>
          <a:prstGeom prst="rect">
            <a:avLst/>
          </a:prstGeom>
        </p:spPr>
      </p:pic>
      <p:grpSp>
        <p:nvGrpSpPr>
          <p:cNvPr id="3" name="Group 4">
            <a:extLst>
              <a:ext uri="{FF2B5EF4-FFF2-40B4-BE49-F238E27FC236}">
                <a16:creationId xmlns:a16="http://schemas.microsoft.com/office/drawing/2014/main" id="{E12B7C33-8B90-4558-83A9-0E87867F5786}"/>
              </a:ext>
            </a:extLst>
          </p:cNvPr>
          <p:cNvGrpSpPr>
            <a:grpSpLocks noChangeAspect="1"/>
          </p:cNvGrpSpPr>
          <p:nvPr/>
        </p:nvGrpSpPr>
        <p:grpSpPr bwMode="auto">
          <a:xfrm>
            <a:off x="1649971" y="2596276"/>
            <a:ext cx="5583237" cy="3592512"/>
            <a:chOff x="1027" y="1887"/>
            <a:chExt cx="3517" cy="2263"/>
          </a:xfrm>
        </p:grpSpPr>
        <p:sp>
          <p:nvSpPr>
            <p:cNvPr id="5" name="AutoShape 3">
              <a:extLst>
                <a:ext uri="{FF2B5EF4-FFF2-40B4-BE49-F238E27FC236}">
                  <a16:creationId xmlns:a16="http://schemas.microsoft.com/office/drawing/2014/main" id="{2BB2CBB2-5D59-4F69-81C8-9C6E639545B3}"/>
                </a:ext>
              </a:extLst>
            </p:cNvPr>
            <p:cNvSpPr>
              <a:spLocks noChangeAspect="1" noChangeArrowheads="1" noTextEdit="1"/>
            </p:cNvSpPr>
            <p:nvPr/>
          </p:nvSpPr>
          <p:spPr bwMode="auto">
            <a:xfrm>
              <a:off x="1027" y="1887"/>
              <a:ext cx="3517" cy="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Line 5">
              <a:extLst>
                <a:ext uri="{FF2B5EF4-FFF2-40B4-BE49-F238E27FC236}">
                  <a16:creationId xmlns:a16="http://schemas.microsoft.com/office/drawing/2014/main" id="{CC787BA4-35E6-4873-BFCB-3FC189A18FF4}"/>
                </a:ext>
              </a:extLst>
            </p:cNvPr>
            <p:cNvSpPr>
              <a:spLocks noChangeShapeType="1"/>
            </p:cNvSpPr>
            <p:nvPr/>
          </p:nvSpPr>
          <p:spPr bwMode="auto">
            <a:xfrm flipV="1">
              <a:off x="2974" y="2935"/>
              <a:ext cx="0" cy="150"/>
            </a:xfrm>
            <a:prstGeom prst="line">
              <a:avLst/>
            </a:prstGeom>
            <a:noFill/>
            <a:ln w="17463">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6">
              <a:extLst>
                <a:ext uri="{FF2B5EF4-FFF2-40B4-BE49-F238E27FC236}">
                  <a16:creationId xmlns:a16="http://schemas.microsoft.com/office/drawing/2014/main" id="{74B373CC-F182-4B9E-BAC4-F1779571EB82}"/>
                </a:ext>
              </a:extLst>
            </p:cNvPr>
            <p:cNvSpPr>
              <a:spLocks noChangeShapeType="1"/>
            </p:cNvSpPr>
            <p:nvPr/>
          </p:nvSpPr>
          <p:spPr bwMode="auto">
            <a:xfrm flipV="1">
              <a:off x="2974" y="3335"/>
              <a:ext cx="0" cy="149"/>
            </a:xfrm>
            <a:prstGeom prst="line">
              <a:avLst/>
            </a:prstGeom>
            <a:noFill/>
            <a:ln w="17463">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7">
              <a:extLst>
                <a:ext uri="{FF2B5EF4-FFF2-40B4-BE49-F238E27FC236}">
                  <a16:creationId xmlns:a16="http://schemas.microsoft.com/office/drawing/2014/main" id="{D78ADE1E-B370-4450-AD64-38114CC1034C}"/>
                </a:ext>
              </a:extLst>
            </p:cNvPr>
            <p:cNvSpPr>
              <a:spLocks noChangeShapeType="1"/>
            </p:cNvSpPr>
            <p:nvPr/>
          </p:nvSpPr>
          <p:spPr bwMode="auto">
            <a:xfrm flipV="1">
              <a:off x="4370" y="3734"/>
              <a:ext cx="0" cy="150"/>
            </a:xfrm>
            <a:prstGeom prst="line">
              <a:avLst/>
            </a:prstGeom>
            <a:noFill/>
            <a:ln w="17463">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8">
              <a:extLst>
                <a:ext uri="{FF2B5EF4-FFF2-40B4-BE49-F238E27FC236}">
                  <a16:creationId xmlns:a16="http://schemas.microsoft.com/office/drawing/2014/main" id="{9F9D281B-567D-4C47-9706-38B67A7153C1}"/>
                </a:ext>
              </a:extLst>
            </p:cNvPr>
            <p:cNvSpPr>
              <a:spLocks noChangeShapeType="1"/>
            </p:cNvSpPr>
            <p:nvPr/>
          </p:nvSpPr>
          <p:spPr bwMode="auto">
            <a:xfrm flipV="1">
              <a:off x="2375" y="3734"/>
              <a:ext cx="0" cy="150"/>
            </a:xfrm>
            <a:prstGeom prst="line">
              <a:avLst/>
            </a:prstGeom>
            <a:noFill/>
            <a:ln w="17463">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9">
              <a:extLst>
                <a:ext uri="{FF2B5EF4-FFF2-40B4-BE49-F238E27FC236}">
                  <a16:creationId xmlns:a16="http://schemas.microsoft.com/office/drawing/2014/main" id="{86B054B3-21FD-43E1-A50E-3A2F37418D5C}"/>
                </a:ext>
              </a:extLst>
            </p:cNvPr>
            <p:cNvSpPr>
              <a:spLocks/>
            </p:cNvSpPr>
            <p:nvPr/>
          </p:nvSpPr>
          <p:spPr bwMode="auto">
            <a:xfrm>
              <a:off x="1976" y="3335"/>
              <a:ext cx="399" cy="149"/>
            </a:xfrm>
            <a:custGeom>
              <a:avLst/>
              <a:gdLst>
                <a:gd name="T0" fmla="*/ 399 w 399"/>
                <a:gd name="T1" fmla="*/ 149 h 149"/>
                <a:gd name="T2" fmla="*/ 399 w 399"/>
                <a:gd name="T3" fmla="*/ 66 h 149"/>
                <a:gd name="T4" fmla="*/ 0 w 399"/>
                <a:gd name="T5" fmla="*/ 66 h 149"/>
                <a:gd name="T6" fmla="*/ 0 w 399"/>
                <a:gd name="T7" fmla="*/ 0 h 149"/>
              </a:gdLst>
              <a:ahLst/>
              <a:cxnLst>
                <a:cxn ang="0">
                  <a:pos x="T0" y="T1"/>
                </a:cxn>
                <a:cxn ang="0">
                  <a:pos x="T2" y="T3"/>
                </a:cxn>
                <a:cxn ang="0">
                  <a:pos x="T4" y="T5"/>
                </a:cxn>
                <a:cxn ang="0">
                  <a:pos x="T6" y="T7"/>
                </a:cxn>
              </a:cxnLst>
              <a:rect l="0" t="0" r="r" b="b"/>
              <a:pathLst>
                <a:path w="399" h="149">
                  <a:moveTo>
                    <a:pt x="399" y="149"/>
                  </a:moveTo>
                  <a:lnTo>
                    <a:pt x="399" y="66"/>
                  </a:lnTo>
                  <a:lnTo>
                    <a:pt x="0" y="66"/>
                  </a:lnTo>
                  <a:lnTo>
                    <a:pt x="0" y="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Line 10">
              <a:extLst>
                <a:ext uri="{FF2B5EF4-FFF2-40B4-BE49-F238E27FC236}">
                  <a16:creationId xmlns:a16="http://schemas.microsoft.com/office/drawing/2014/main" id="{FDF52223-3FE6-491C-8D3F-4CA4A0A2FD34}"/>
                </a:ext>
              </a:extLst>
            </p:cNvPr>
            <p:cNvSpPr>
              <a:spLocks noChangeShapeType="1"/>
            </p:cNvSpPr>
            <p:nvPr/>
          </p:nvSpPr>
          <p:spPr bwMode="auto">
            <a:xfrm flipV="1">
              <a:off x="1976" y="3002"/>
              <a:ext cx="0" cy="83"/>
            </a:xfrm>
            <a:prstGeom prst="line">
              <a:avLst/>
            </a:prstGeom>
            <a:noFill/>
            <a:ln w="17463">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1">
              <a:extLst>
                <a:ext uri="{FF2B5EF4-FFF2-40B4-BE49-F238E27FC236}">
                  <a16:creationId xmlns:a16="http://schemas.microsoft.com/office/drawing/2014/main" id="{B341DE2A-DE1E-4BEF-BF22-0068AF532121}"/>
                </a:ext>
              </a:extLst>
            </p:cNvPr>
            <p:cNvSpPr>
              <a:spLocks/>
            </p:cNvSpPr>
            <p:nvPr/>
          </p:nvSpPr>
          <p:spPr bwMode="auto">
            <a:xfrm>
              <a:off x="1976" y="2935"/>
              <a:ext cx="998" cy="67"/>
            </a:xfrm>
            <a:custGeom>
              <a:avLst/>
              <a:gdLst>
                <a:gd name="T0" fmla="*/ 0 w 998"/>
                <a:gd name="T1" fmla="*/ 67 h 67"/>
                <a:gd name="T2" fmla="*/ 998 w 998"/>
                <a:gd name="T3" fmla="*/ 67 h 67"/>
                <a:gd name="T4" fmla="*/ 998 w 998"/>
                <a:gd name="T5" fmla="*/ 0 h 67"/>
              </a:gdLst>
              <a:ahLst/>
              <a:cxnLst>
                <a:cxn ang="0">
                  <a:pos x="T0" y="T1"/>
                </a:cxn>
                <a:cxn ang="0">
                  <a:pos x="T2" y="T3"/>
                </a:cxn>
                <a:cxn ang="0">
                  <a:pos x="T4" y="T5"/>
                </a:cxn>
              </a:cxnLst>
              <a:rect l="0" t="0" r="r" b="b"/>
              <a:pathLst>
                <a:path w="998" h="67">
                  <a:moveTo>
                    <a:pt x="0" y="67"/>
                  </a:moveTo>
                  <a:lnTo>
                    <a:pt x="998" y="67"/>
                  </a:lnTo>
                  <a:lnTo>
                    <a:pt x="998" y="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12">
              <a:extLst>
                <a:ext uri="{FF2B5EF4-FFF2-40B4-BE49-F238E27FC236}">
                  <a16:creationId xmlns:a16="http://schemas.microsoft.com/office/drawing/2014/main" id="{FFD587D4-85FB-4F57-B729-8AD9CFC685DC}"/>
                </a:ext>
              </a:extLst>
            </p:cNvPr>
            <p:cNvSpPr>
              <a:spLocks noChangeShapeType="1"/>
            </p:cNvSpPr>
            <p:nvPr/>
          </p:nvSpPr>
          <p:spPr bwMode="auto">
            <a:xfrm flipV="1">
              <a:off x="3971" y="3002"/>
              <a:ext cx="0" cy="83"/>
            </a:xfrm>
            <a:prstGeom prst="line">
              <a:avLst/>
            </a:prstGeom>
            <a:noFill/>
            <a:ln w="17463">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3">
              <a:extLst>
                <a:ext uri="{FF2B5EF4-FFF2-40B4-BE49-F238E27FC236}">
                  <a16:creationId xmlns:a16="http://schemas.microsoft.com/office/drawing/2014/main" id="{AAFCBE81-876E-48F0-98BD-F752588EC779}"/>
                </a:ext>
              </a:extLst>
            </p:cNvPr>
            <p:cNvSpPr>
              <a:spLocks/>
            </p:cNvSpPr>
            <p:nvPr/>
          </p:nvSpPr>
          <p:spPr bwMode="auto">
            <a:xfrm>
              <a:off x="2974" y="2935"/>
              <a:ext cx="997" cy="67"/>
            </a:xfrm>
            <a:custGeom>
              <a:avLst/>
              <a:gdLst>
                <a:gd name="T0" fmla="*/ 997 w 997"/>
                <a:gd name="T1" fmla="*/ 67 h 67"/>
                <a:gd name="T2" fmla="*/ 0 w 997"/>
                <a:gd name="T3" fmla="*/ 67 h 67"/>
                <a:gd name="T4" fmla="*/ 0 w 997"/>
                <a:gd name="T5" fmla="*/ 0 h 67"/>
              </a:gdLst>
              <a:ahLst/>
              <a:cxnLst>
                <a:cxn ang="0">
                  <a:pos x="T0" y="T1"/>
                </a:cxn>
                <a:cxn ang="0">
                  <a:pos x="T2" y="T3"/>
                </a:cxn>
                <a:cxn ang="0">
                  <a:pos x="T4" y="T5"/>
                </a:cxn>
              </a:cxnLst>
              <a:rect l="0" t="0" r="r" b="b"/>
              <a:pathLst>
                <a:path w="997" h="67">
                  <a:moveTo>
                    <a:pt x="997" y="67"/>
                  </a:moveTo>
                  <a:lnTo>
                    <a:pt x="0" y="67"/>
                  </a:lnTo>
                  <a:lnTo>
                    <a:pt x="0" y="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4">
              <a:extLst>
                <a:ext uri="{FF2B5EF4-FFF2-40B4-BE49-F238E27FC236}">
                  <a16:creationId xmlns:a16="http://schemas.microsoft.com/office/drawing/2014/main" id="{F4A3CBFA-2C13-42F1-BC70-EC7A0188681D}"/>
                </a:ext>
              </a:extLst>
            </p:cNvPr>
            <p:cNvSpPr>
              <a:spLocks/>
            </p:cNvSpPr>
            <p:nvPr/>
          </p:nvSpPr>
          <p:spPr bwMode="auto">
            <a:xfrm>
              <a:off x="1577" y="3335"/>
              <a:ext cx="399" cy="149"/>
            </a:xfrm>
            <a:custGeom>
              <a:avLst/>
              <a:gdLst>
                <a:gd name="T0" fmla="*/ 0 w 399"/>
                <a:gd name="T1" fmla="*/ 149 h 149"/>
                <a:gd name="T2" fmla="*/ 0 w 399"/>
                <a:gd name="T3" fmla="*/ 77 h 149"/>
                <a:gd name="T4" fmla="*/ 399 w 399"/>
                <a:gd name="T5" fmla="*/ 77 h 149"/>
                <a:gd name="T6" fmla="*/ 399 w 399"/>
                <a:gd name="T7" fmla="*/ 0 h 149"/>
              </a:gdLst>
              <a:ahLst/>
              <a:cxnLst>
                <a:cxn ang="0">
                  <a:pos x="T0" y="T1"/>
                </a:cxn>
                <a:cxn ang="0">
                  <a:pos x="T2" y="T3"/>
                </a:cxn>
                <a:cxn ang="0">
                  <a:pos x="T4" y="T5"/>
                </a:cxn>
                <a:cxn ang="0">
                  <a:pos x="T6" y="T7"/>
                </a:cxn>
              </a:cxnLst>
              <a:rect l="0" t="0" r="r" b="b"/>
              <a:pathLst>
                <a:path w="399" h="149">
                  <a:moveTo>
                    <a:pt x="0" y="149"/>
                  </a:moveTo>
                  <a:lnTo>
                    <a:pt x="0" y="77"/>
                  </a:lnTo>
                  <a:lnTo>
                    <a:pt x="399" y="77"/>
                  </a:lnTo>
                  <a:lnTo>
                    <a:pt x="399" y="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5">
              <a:extLst>
                <a:ext uri="{FF2B5EF4-FFF2-40B4-BE49-F238E27FC236}">
                  <a16:creationId xmlns:a16="http://schemas.microsoft.com/office/drawing/2014/main" id="{E8F51D4D-E48D-4425-BD0A-A0AE5DA9F072}"/>
                </a:ext>
              </a:extLst>
            </p:cNvPr>
            <p:cNvSpPr>
              <a:spLocks/>
            </p:cNvSpPr>
            <p:nvPr/>
          </p:nvSpPr>
          <p:spPr bwMode="auto">
            <a:xfrm>
              <a:off x="1178" y="3734"/>
              <a:ext cx="399" cy="150"/>
            </a:xfrm>
            <a:custGeom>
              <a:avLst/>
              <a:gdLst>
                <a:gd name="T0" fmla="*/ 399 w 399"/>
                <a:gd name="T1" fmla="*/ 0 h 150"/>
                <a:gd name="T2" fmla="*/ 399 w 399"/>
                <a:gd name="T3" fmla="*/ 72 h 150"/>
                <a:gd name="T4" fmla="*/ 0 w 399"/>
                <a:gd name="T5" fmla="*/ 72 h 150"/>
                <a:gd name="T6" fmla="*/ 0 w 399"/>
                <a:gd name="T7" fmla="*/ 150 h 150"/>
              </a:gdLst>
              <a:ahLst/>
              <a:cxnLst>
                <a:cxn ang="0">
                  <a:pos x="T0" y="T1"/>
                </a:cxn>
                <a:cxn ang="0">
                  <a:pos x="T2" y="T3"/>
                </a:cxn>
                <a:cxn ang="0">
                  <a:pos x="T4" y="T5"/>
                </a:cxn>
                <a:cxn ang="0">
                  <a:pos x="T6" y="T7"/>
                </a:cxn>
              </a:cxnLst>
              <a:rect l="0" t="0" r="r" b="b"/>
              <a:pathLst>
                <a:path w="399" h="150">
                  <a:moveTo>
                    <a:pt x="399" y="0"/>
                  </a:moveTo>
                  <a:lnTo>
                    <a:pt x="399" y="72"/>
                  </a:lnTo>
                  <a:lnTo>
                    <a:pt x="0" y="72"/>
                  </a:lnTo>
                  <a:lnTo>
                    <a:pt x="0" y="15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Line 16">
              <a:extLst>
                <a:ext uri="{FF2B5EF4-FFF2-40B4-BE49-F238E27FC236}">
                  <a16:creationId xmlns:a16="http://schemas.microsoft.com/office/drawing/2014/main" id="{0813B5E5-EB05-46EB-867C-C1BC66F17AE5}"/>
                </a:ext>
              </a:extLst>
            </p:cNvPr>
            <p:cNvSpPr>
              <a:spLocks noChangeShapeType="1"/>
            </p:cNvSpPr>
            <p:nvPr/>
          </p:nvSpPr>
          <p:spPr bwMode="auto">
            <a:xfrm>
              <a:off x="1577" y="3734"/>
              <a:ext cx="0" cy="150"/>
            </a:xfrm>
            <a:prstGeom prst="line">
              <a:avLst/>
            </a:prstGeom>
            <a:noFill/>
            <a:ln w="17463">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7">
              <a:extLst>
                <a:ext uri="{FF2B5EF4-FFF2-40B4-BE49-F238E27FC236}">
                  <a16:creationId xmlns:a16="http://schemas.microsoft.com/office/drawing/2014/main" id="{CCB4EA21-9980-4362-BE91-4167E0FA5ECE}"/>
                </a:ext>
              </a:extLst>
            </p:cNvPr>
            <p:cNvSpPr>
              <a:spLocks/>
            </p:cNvSpPr>
            <p:nvPr/>
          </p:nvSpPr>
          <p:spPr bwMode="auto">
            <a:xfrm>
              <a:off x="1577" y="3734"/>
              <a:ext cx="399" cy="150"/>
            </a:xfrm>
            <a:custGeom>
              <a:avLst/>
              <a:gdLst>
                <a:gd name="T0" fmla="*/ 0 w 399"/>
                <a:gd name="T1" fmla="*/ 0 h 150"/>
                <a:gd name="T2" fmla="*/ 0 w 399"/>
                <a:gd name="T3" fmla="*/ 72 h 150"/>
                <a:gd name="T4" fmla="*/ 399 w 399"/>
                <a:gd name="T5" fmla="*/ 72 h 150"/>
                <a:gd name="T6" fmla="*/ 399 w 399"/>
                <a:gd name="T7" fmla="*/ 150 h 150"/>
              </a:gdLst>
              <a:ahLst/>
              <a:cxnLst>
                <a:cxn ang="0">
                  <a:pos x="T0" y="T1"/>
                </a:cxn>
                <a:cxn ang="0">
                  <a:pos x="T2" y="T3"/>
                </a:cxn>
                <a:cxn ang="0">
                  <a:pos x="T4" y="T5"/>
                </a:cxn>
                <a:cxn ang="0">
                  <a:pos x="T6" y="T7"/>
                </a:cxn>
              </a:cxnLst>
              <a:rect l="0" t="0" r="r" b="b"/>
              <a:pathLst>
                <a:path w="399" h="150">
                  <a:moveTo>
                    <a:pt x="0" y="0"/>
                  </a:moveTo>
                  <a:lnTo>
                    <a:pt x="0" y="72"/>
                  </a:lnTo>
                  <a:lnTo>
                    <a:pt x="399" y="72"/>
                  </a:lnTo>
                  <a:lnTo>
                    <a:pt x="399" y="15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8">
              <a:extLst>
                <a:ext uri="{FF2B5EF4-FFF2-40B4-BE49-F238E27FC236}">
                  <a16:creationId xmlns:a16="http://schemas.microsoft.com/office/drawing/2014/main" id="{F75BED18-B56F-46AB-B534-0A8EEFA8CC0D}"/>
                </a:ext>
              </a:extLst>
            </p:cNvPr>
            <p:cNvSpPr>
              <a:spLocks/>
            </p:cNvSpPr>
            <p:nvPr/>
          </p:nvSpPr>
          <p:spPr bwMode="auto">
            <a:xfrm>
              <a:off x="3772" y="3734"/>
              <a:ext cx="199" cy="150"/>
            </a:xfrm>
            <a:custGeom>
              <a:avLst/>
              <a:gdLst>
                <a:gd name="T0" fmla="*/ 0 w 199"/>
                <a:gd name="T1" fmla="*/ 0 h 150"/>
                <a:gd name="T2" fmla="*/ 0 w 199"/>
                <a:gd name="T3" fmla="*/ 72 h 150"/>
                <a:gd name="T4" fmla="*/ 199 w 199"/>
                <a:gd name="T5" fmla="*/ 72 h 150"/>
                <a:gd name="T6" fmla="*/ 199 w 199"/>
                <a:gd name="T7" fmla="*/ 150 h 150"/>
              </a:gdLst>
              <a:ahLst/>
              <a:cxnLst>
                <a:cxn ang="0">
                  <a:pos x="T0" y="T1"/>
                </a:cxn>
                <a:cxn ang="0">
                  <a:pos x="T2" y="T3"/>
                </a:cxn>
                <a:cxn ang="0">
                  <a:pos x="T4" y="T5"/>
                </a:cxn>
                <a:cxn ang="0">
                  <a:pos x="T6" y="T7"/>
                </a:cxn>
              </a:cxnLst>
              <a:rect l="0" t="0" r="r" b="b"/>
              <a:pathLst>
                <a:path w="199" h="150">
                  <a:moveTo>
                    <a:pt x="0" y="0"/>
                  </a:moveTo>
                  <a:lnTo>
                    <a:pt x="0" y="72"/>
                  </a:lnTo>
                  <a:lnTo>
                    <a:pt x="199" y="72"/>
                  </a:lnTo>
                  <a:lnTo>
                    <a:pt x="199" y="15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9">
              <a:extLst>
                <a:ext uri="{FF2B5EF4-FFF2-40B4-BE49-F238E27FC236}">
                  <a16:creationId xmlns:a16="http://schemas.microsoft.com/office/drawing/2014/main" id="{7D92D816-AE30-48AF-928D-3D8B2D1A0C8B}"/>
                </a:ext>
              </a:extLst>
            </p:cNvPr>
            <p:cNvSpPr>
              <a:spLocks/>
            </p:cNvSpPr>
            <p:nvPr/>
          </p:nvSpPr>
          <p:spPr bwMode="auto">
            <a:xfrm>
              <a:off x="3572" y="3734"/>
              <a:ext cx="200" cy="150"/>
            </a:xfrm>
            <a:custGeom>
              <a:avLst/>
              <a:gdLst>
                <a:gd name="T0" fmla="*/ 200 w 200"/>
                <a:gd name="T1" fmla="*/ 0 h 150"/>
                <a:gd name="T2" fmla="*/ 200 w 200"/>
                <a:gd name="T3" fmla="*/ 72 h 150"/>
                <a:gd name="T4" fmla="*/ 0 w 200"/>
                <a:gd name="T5" fmla="*/ 72 h 150"/>
                <a:gd name="T6" fmla="*/ 0 w 200"/>
                <a:gd name="T7" fmla="*/ 150 h 150"/>
              </a:gdLst>
              <a:ahLst/>
              <a:cxnLst>
                <a:cxn ang="0">
                  <a:pos x="T0" y="T1"/>
                </a:cxn>
                <a:cxn ang="0">
                  <a:pos x="T2" y="T3"/>
                </a:cxn>
                <a:cxn ang="0">
                  <a:pos x="T4" y="T5"/>
                </a:cxn>
                <a:cxn ang="0">
                  <a:pos x="T6" y="T7"/>
                </a:cxn>
              </a:cxnLst>
              <a:rect l="0" t="0" r="r" b="b"/>
              <a:pathLst>
                <a:path w="200" h="150">
                  <a:moveTo>
                    <a:pt x="200" y="0"/>
                  </a:moveTo>
                  <a:lnTo>
                    <a:pt x="200" y="72"/>
                  </a:lnTo>
                  <a:lnTo>
                    <a:pt x="0" y="72"/>
                  </a:lnTo>
                  <a:lnTo>
                    <a:pt x="0" y="15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0">
              <a:extLst>
                <a:ext uri="{FF2B5EF4-FFF2-40B4-BE49-F238E27FC236}">
                  <a16:creationId xmlns:a16="http://schemas.microsoft.com/office/drawing/2014/main" id="{37DA789A-371D-4B99-987D-EEF807C158AB}"/>
                </a:ext>
              </a:extLst>
            </p:cNvPr>
            <p:cNvSpPr>
              <a:spLocks/>
            </p:cNvSpPr>
            <p:nvPr/>
          </p:nvSpPr>
          <p:spPr bwMode="auto">
            <a:xfrm>
              <a:off x="3772" y="3335"/>
              <a:ext cx="199" cy="149"/>
            </a:xfrm>
            <a:custGeom>
              <a:avLst/>
              <a:gdLst>
                <a:gd name="T0" fmla="*/ 0 w 199"/>
                <a:gd name="T1" fmla="*/ 149 h 149"/>
                <a:gd name="T2" fmla="*/ 0 w 199"/>
                <a:gd name="T3" fmla="*/ 66 h 149"/>
                <a:gd name="T4" fmla="*/ 199 w 199"/>
                <a:gd name="T5" fmla="*/ 66 h 149"/>
                <a:gd name="T6" fmla="*/ 199 w 199"/>
                <a:gd name="T7" fmla="*/ 0 h 149"/>
              </a:gdLst>
              <a:ahLst/>
              <a:cxnLst>
                <a:cxn ang="0">
                  <a:pos x="T0" y="T1"/>
                </a:cxn>
                <a:cxn ang="0">
                  <a:pos x="T2" y="T3"/>
                </a:cxn>
                <a:cxn ang="0">
                  <a:pos x="T4" y="T5"/>
                </a:cxn>
                <a:cxn ang="0">
                  <a:pos x="T6" y="T7"/>
                </a:cxn>
              </a:cxnLst>
              <a:rect l="0" t="0" r="r" b="b"/>
              <a:pathLst>
                <a:path w="199" h="149">
                  <a:moveTo>
                    <a:pt x="0" y="149"/>
                  </a:moveTo>
                  <a:lnTo>
                    <a:pt x="0" y="66"/>
                  </a:lnTo>
                  <a:lnTo>
                    <a:pt x="199" y="66"/>
                  </a:lnTo>
                  <a:lnTo>
                    <a:pt x="199" y="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1">
              <a:extLst>
                <a:ext uri="{FF2B5EF4-FFF2-40B4-BE49-F238E27FC236}">
                  <a16:creationId xmlns:a16="http://schemas.microsoft.com/office/drawing/2014/main" id="{4EA201FE-FEAD-4944-B0F3-4EBC54DE39B4}"/>
                </a:ext>
              </a:extLst>
            </p:cNvPr>
            <p:cNvSpPr>
              <a:spLocks/>
            </p:cNvSpPr>
            <p:nvPr/>
          </p:nvSpPr>
          <p:spPr bwMode="auto">
            <a:xfrm>
              <a:off x="3971" y="3335"/>
              <a:ext cx="399" cy="149"/>
            </a:xfrm>
            <a:custGeom>
              <a:avLst/>
              <a:gdLst>
                <a:gd name="T0" fmla="*/ 399 w 399"/>
                <a:gd name="T1" fmla="*/ 149 h 149"/>
                <a:gd name="T2" fmla="*/ 399 w 399"/>
                <a:gd name="T3" fmla="*/ 66 h 149"/>
                <a:gd name="T4" fmla="*/ 0 w 399"/>
                <a:gd name="T5" fmla="*/ 66 h 149"/>
                <a:gd name="T6" fmla="*/ 0 w 399"/>
                <a:gd name="T7" fmla="*/ 0 h 149"/>
              </a:gdLst>
              <a:ahLst/>
              <a:cxnLst>
                <a:cxn ang="0">
                  <a:pos x="T0" y="T1"/>
                </a:cxn>
                <a:cxn ang="0">
                  <a:pos x="T2" y="T3"/>
                </a:cxn>
                <a:cxn ang="0">
                  <a:pos x="T4" y="T5"/>
                </a:cxn>
                <a:cxn ang="0">
                  <a:pos x="T6" y="T7"/>
                </a:cxn>
              </a:cxnLst>
              <a:rect l="0" t="0" r="r" b="b"/>
              <a:pathLst>
                <a:path w="399" h="149">
                  <a:moveTo>
                    <a:pt x="399" y="149"/>
                  </a:moveTo>
                  <a:lnTo>
                    <a:pt x="399" y="66"/>
                  </a:lnTo>
                  <a:lnTo>
                    <a:pt x="0" y="66"/>
                  </a:lnTo>
                  <a:lnTo>
                    <a:pt x="0" y="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2">
              <a:extLst>
                <a:ext uri="{FF2B5EF4-FFF2-40B4-BE49-F238E27FC236}">
                  <a16:creationId xmlns:a16="http://schemas.microsoft.com/office/drawing/2014/main" id="{8F403B96-54E6-4279-916A-3CF7D7262B76}"/>
                </a:ext>
              </a:extLst>
            </p:cNvPr>
            <p:cNvSpPr>
              <a:spLocks/>
            </p:cNvSpPr>
            <p:nvPr/>
          </p:nvSpPr>
          <p:spPr bwMode="auto">
            <a:xfrm>
              <a:off x="2974" y="3734"/>
              <a:ext cx="199" cy="150"/>
            </a:xfrm>
            <a:custGeom>
              <a:avLst/>
              <a:gdLst>
                <a:gd name="T0" fmla="*/ 0 w 199"/>
                <a:gd name="T1" fmla="*/ 0 h 150"/>
                <a:gd name="T2" fmla="*/ 0 w 199"/>
                <a:gd name="T3" fmla="*/ 72 h 150"/>
                <a:gd name="T4" fmla="*/ 199 w 199"/>
                <a:gd name="T5" fmla="*/ 72 h 150"/>
                <a:gd name="T6" fmla="*/ 199 w 199"/>
                <a:gd name="T7" fmla="*/ 150 h 150"/>
              </a:gdLst>
              <a:ahLst/>
              <a:cxnLst>
                <a:cxn ang="0">
                  <a:pos x="T0" y="T1"/>
                </a:cxn>
                <a:cxn ang="0">
                  <a:pos x="T2" y="T3"/>
                </a:cxn>
                <a:cxn ang="0">
                  <a:pos x="T4" y="T5"/>
                </a:cxn>
                <a:cxn ang="0">
                  <a:pos x="T6" y="T7"/>
                </a:cxn>
              </a:cxnLst>
              <a:rect l="0" t="0" r="r" b="b"/>
              <a:pathLst>
                <a:path w="199" h="150">
                  <a:moveTo>
                    <a:pt x="0" y="0"/>
                  </a:moveTo>
                  <a:lnTo>
                    <a:pt x="0" y="72"/>
                  </a:lnTo>
                  <a:lnTo>
                    <a:pt x="199" y="72"/>
                  </a:lnTo>
                  <a:lnTo>
                    <a:pt x="199" y="15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3">
              <a:extLst>
                <a:ext uri="{FF2B5EF4-FFF2-40B4-BE49-F238E27FC236}">
                  <a16:creationId xmlns:a16="http://schemas.microsoft.com/office/drawing/2014/main" id="{E259151C-76F9-4C2E-BA01-BF5D64FEB400}"/>
                </a:ext>
              </a:extLst>
            </p:cNvPr>
            <p:cNvSpPr>
              <a:spLocks/>
            </p:cNvSpPr>
            <p:nvPr/>
          </p:nvSpPr>
          <p:spPr bwMode="auto">
            <a:xfrm>
              <a:off x="2774" y="3734"/>
              <a:ext cx="200" cy="150"/>
            </a:xfrm>
            <a:custGeom>
              <a:avLst/>
              <a:gdLst>
                <a:gd name="T0" fmla="*/ 200 w 200"/>
                <a:gd name="T1" fmla="*/ 0 h 150"/>
                <a:gd name="T2" fmla="*/ 200 w 200"/>
                <a:gd name="T3" fmla="*/ 72 h 150"/>
                <a:gd name="T4" fmla="*/ 0 w 200"/>
                <a:gd name="T5" fmla="*/ 72 h 150"/>
                <a:gd name="T6" fmla="*/ 0 w 200"/>
                <a:gd name="T7" fmla="*/ 150 h 150"/>
              </a:gdLst>
              <a:ahLst/>
              <a:cxnLst>
                <a:cxn ang="0">
                  <a:pos x="T0" y="T1"/>
                </a:cxn>
                <a:cxn ang="0">
                  <a:pos x="T2" y="T3"/>
                </a:cxn>
                <a:cxn ang="0">
                  <a:pos x="T4" y="T5"/>
                </a:cxn>
                <a:cxn ang="0">
                  <a:pos x="T6" y="T7"/>
                </a:cxn>
              </a:cxnLst>
              <a:rect l="0" t="0" r="r" b="b"/>
              <a:pathLst>
                <a:path w="200" h="150">
                  <a:moveTo>
                    <a:pt x="200" y="0"/>
                  </a:moveTo>
                  <a:lnTo>
                    <a:pt x="200" y="72"/>
                  </a:lnTo>
                  <a:lnTo>
                    <a:pt x="0" y="72"/>
                  </a:lnTo>
                  <a:lnTo>
                    <a:pt x="0" y="15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4">
              <a:extLst>
                <a:ext uri="{FF2B5EF4-FFF2-40B4-BE49-F238E27FC236}">
                  <a16:creationId xmlns:a16="http://schemas.microsoft.com/office/drawing/2014/main" id="{327E20BE-7BC3-4895-87BC-D67C1FD01F38}"/>
                </a:ext>
              </a:extLst>
            </p:cNvPr>
            <p:cNvSpPr>
              <a:spLocks/>
            </p:cNvSpPr>
            <p:nvPr/>
          </p:nvSpPr>
          <p:spPr bwMode="auto">
            <a:xfrm>
              <a:off x="2974" y="2536"/>
              <a:ext cx="399" cy="150"/>
            </a:xfrm>
            <a:custGeom>
              <a:avLst/>
              <a:gdLst>
                <a:gd name="T0" fmla="*/ 0 w 399"/>
                <a:gd name="T1" fmla="*/ 150 h 150"/>
                <a:gd name="T2" fmla="*/ 0 w 399"/>
                <a:gd name="T3" fmla="*/ 67 h 150"/>
                <a:gd name="T4" fmla="*/ 399 w 399"/>
                <a:gd name="T5" fmla="*/ 67 h 150"/>
                <a:gd name="T6" fmla="*/ 399 w 399"/>
                <a:gd name="T7" fmla="*/ 0 h 150"/>
              </a:gdLst>
              <a:ahLst/>
              <a:cxnLst>
                <a:cxn ang="0">
                  <a:pos x="T0" y="T1"/>
                </a:cxn>
                <a:cxn ang="0">
                  <a:pos x="T2" y="T3"/>
                </a:cxn>
                <a:cxn ang="0">
                  <a:pos x="T4" y="T5"/>
                </a:cxn>
                <a:cxn ang="0">
                  <a:pos x="T6" y="T7"/>
                </a:cxn>
              </a:cxnLst>
              <a:rect l="0" t="0" r="r" b="b"/>
              <a:pathLst>
                <a:path w="399" h="150">
                  <a:moveTo>
                    <a:pt x="0" y="150"/>
                  </a:moveTo>
                  <a:lnTo>
                    <a:pt x="0" y="67"/>
                  </a:lnTo>
                  <a:lnTo>
                    <a:pt x="399" y="67"/>
                  </a:lnTo>
                  <a:lnTo>
                    <a:pt x="399" y="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5">
              <a:extLst>
                <a:ext uri="{FF2B5EF4-FFF2-40B4-BE49-F238E27FC236}">
                  <a16:creationId xmlns:a16="http://schemas.microsoft.com/office/drawing/2014/main" id="{853EE425-4763-4348-9435-EF6BD22453A2}"/>
                </a:ext>
              </a:extLst>
            </p:cNvPr>
            <p:cNvSpPr>
              <a:spLocks/>
            </p:cNvSpPr>
            <p:nvPr/>
          </p:nvSpPr>
          <p:spPr bwMode="auto">
            <a:xfrm>
              <a:off x="2575" y="2536"/>
              <a:ext cx="399" cy="150"/>
            </a:xfrm>
            <a:custGeom>
              <a:avLst/>
              <a:gdLst>
                <a:gd name="T0" fmla="*/ 399 w 399"/>
                <a:gd name="T1" fmla="*/ 150 h 150"/>
                <a:gd name="T2" fmla="*/ 399 w 399"/>
                <a:gd name="T3" fmla="*/ 67 h 150"/>
                <a:gd name="T4" fmla="*/ 0 w 399"/>
                <a:gd name="T5" fmla="*/ 67 h 150"/>
                <a:gd name="T6" fmla="*/ 0 w 399"/>
                <a:gd name="T7" fmla="*/ 0 h 150"/>
              </a:gdLst>
              <a:ahLst/>
              <a:cxnLst>
                <a:cxn ang="0">
                  <a:pos x="T0" y="T1"/>
                </a:cxn>
                <a:cxn ang="0">
                  <a:pos x="T2" y="T3"/>
                </a:cxn>
                <a:cxn ang="0">
                  <a:pos x="T4" y="T5"/>
                </a:cxn>
                <a:cxn ang="0">
                  <a:pos x="T6" y="T7"/>
                </a:cxn>
              </a:cxnLst>
              <a:rect l="0" t="0" r="r" b="b"/>
              <a:pathLst>
                <a:path w="399" h="150">
                  <a:moveTo>
                    <a:pt x="399" y="150"/>
                  </a:moveTo>
                  <a:lnTo>
                    <a:pt x="399" y="67"/>
                  </a:lnTo>
                  <a:lnTo>
                    <a:pt x="0" y="67"/>
                  </a:lnTo>
                  <a:lnTo>
                    <a:pt x="0" y="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6">
              <a:extLst>
                <a:ext uri="{FF2B5EF4-FFF2-40B4-BE49-F238E27FC236}">
                  <a16:creationId xmlns:a16="http://schemas.microsoft.com/office/drawing/2014/main" id="{43B06506-A7D6-4B04-ACA2-64978BBA600D}"/>
                </a:ext>
              </a:extLst>
            </p:cNvPr>
            <p:cNvSpPr>
              <a:spLocks/>
            </p:cNvSpPr>
            <p:nvPr/>
          </p:nvSpPr>
          <p:spPr bwMode="auto">
            <a:xfrm>
              <a:off x="2375" y="2137"/>
              <a:ext cx="200" cy="149"/>
            </a:xfrm>
            <a:custGeom>
              <a:avLst/>
              <a:gdLst>
                <a:gd name="T0" fmla="*/ 200 w 200"/>
                <a:gd name="T1" fmla="*/ 149 h 149"/>
                <a:gd name="T2" fmla="*/ 200 w 200"/>
                <a:gd name="T3" fmla="*/ 66 h 149"/>
                <a:gd name="T4" fmla="*/ 0 w 200"/>
                <a:gd name="T5" fmla="*/ 66 h 149"/>
                <a:gd name="T6" fmla="*/ 0 w 200"/>
                <a:gd name="T7" fmla="*/ 0 h 149"/>
              </a:gdLst>
              <a:ahLst/>
              <a:cxnLst>
                <a:cxn ang="0">
                  <a:pos x="T0" y="T1"/>
                </a:cxn>
                <a:cxn ang="0">
                  <a:pos x="T2" y="T3"/>
                </a:cxn>
                <a:cxn ang="0">
                  <a:pos x="T4" y="T5"/>
                </a:cxn>
                <a:cxn ang="0">
                  <a:pos x="T6" y="T7"/>
                </a:cxn>
              </a:cxnLst>
              <a:rect l="0" t="0" r="r" b="b"/>
              <a:pathLst>
                <a:path w="200" h="149">
                  <a:moveTo>
                    <a:pt x="200" y="149"/>
                  </a:moveTo>
                  <a:lnTo>
                    <a:pt x="200" y="66"/>
                  </a:lnTo>
                  <a:lnTo>
                    <a:pt x="0" y="66"/>
                  </a:lnTo>
                  <a:lnTo>
                    <a:pt x="0" y="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7">
              <a:extLst>
                <a:ext uri="{FF2B5EF4-FFF2-40B4-BE49-F238E27FC236}">
                  <a16:creationId xmlns:a16="http://schemas.microsoft.com/office/drawing/2014/main" id="{1871FEFD-F879-4C78-BA7B-21DB80780207}"/>
                </a:ext>
              </a:extLst>
            </p:cNvPr>
            <p:cNvSpPr>
              <a:spLocks/>
            </p:cNvSpPr>
            <p:nvPr/>
          </p:nvSpPr>
          <p:spPr bwMode="auto">
            <a:xfrm>
              <a:off x="2575" y="2137"/>
              <a:ext cx="199" cy="149"/>
            </a:xfrm>
            <a:custGeom>
              <a:avLst/>
              <a:gdLst>
                <a:gd name="T0" fmla="*/ 0 w 199"/>
                <a:gd name="T1" fmla="*/ 149 h 149"/>
                <a:gd name="T2" fmla="*/ 0 w 199"/>
                <a:gd name="T3" fmla="*/ 66 h 149"/>
                <a:gd name="T4" fmla="*/ 199 w 199"/>
                <a:gd name="T5" fmla="*/ 66 h 149"/>
                <a:gd name="T6" fmla="*/ 199 w 199"/>
                <a:gd name="T7" fmla="*/ 0 h 149"/>
              </a:gdLst>
              <a:ahLst/>
              <a:cxnLst>
                <a:cxn ang="0">
                  <a:pos x="T0" y="T1"/>
                </a:cxn>
                <a:cxn ang="0">
                  <a:pos x="T2" y="T3"/>
                </a:cxn>
                <a:cxn ang="0">
                  <a:pos x="T4" y="T5"/>
                </a:cxn>
                <a:cxn ang="0">
                  <a:pos x="T6" y="T7"/>
                </a:cxn>
              </a:cxnLst>
              <a:rect l="0" t="0" r="r" b="b"/>
              <a:pathLst>
                <a:path w="199" h="149">
                  <a:moveTo>
                    <a:pt x="0" y="149"/>
                  </a:moveTo>
                  <a:lnTo>
                    <a:pt x="0" y="66"/>
                  </a:lnTo>
                  <a:lnTo>
                    <a:pt x="199" y="66"/>
                  </a:lnTo>
                  <a:lnTo>
                    <a:pt x="199" y="0"/>
                  </a:lnTo>
                </a:path>
              </a:pathLst>
            </a:custGeom>
            <a:noFill/>
            <a:ln w="17463">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28">
              <a:extLst>
                <a:ext uri="{FF2B5EF4-FFF2-40B4-BE49-F238E27FC236}">
                  <a16:creationId xmlns:a16="http://schemas.microsoft.com/office/drawing/2014/main" id="{21FA062E-52D4-45AD-A49B-7A59DBD05FA4}"/>
                </a:ext>
              </a:extLst>
            </p:cNvPr>
            <p:cNvSpPr>
              <a:spLocks noChangeShapeType="1"/>
            </p:cNvSpPr>
            <p:nvPr/>
          </p:nvSpPr>
          <p:spPr bwMode="auto">
            <a:xfrm flipV="1">
              <a:off x="3373" y="2137"/>
              <a:ext cx="0" cy="149"/>
            </a:xfrm>
            <a:prstGeom prst="line">
              <a:avLst/>
            </a:prstGeom>
            <a:noFill/>
            <a:ln w="17463">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29">
              <a:extLst>
                <a:ext uri="{FF2B5EF4-FFF2-40B4-BE49-F238E27FC236}">
                  <a16:creationId xmlns:a16="http://schemas.microsoft.com/office/drawing/2014/main" id="{88699E0D-20CF-435F-9967-61D464437A84}"/>
                </a:ext>
              </a:extLst>
            </p:cNvPr>
            <p:cNvSpPr>
              <a:spLocks noChangeArrowheads="1"/>
            </p:cNvSpPr>
            <p:nvPr/>
          </p:nvSpPr>
          <p:spPr bwMode="auto">
            <a:xfrm>
              <a:off x="2837" y="2708"/>
              <a:ext cx="307"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Rectangle 30">
              <a:extLst>
                <a:ext uri="{FF2B5EF4-FFF2-40B4-BE49-F238E27FC236}">
                  <a16:creationId xmlns:a16="http://schemas.microsoft.com/office/drawing/2014/main" id="{0EA359E4-30D2-48D9-A526-65EFCB5CFFFE}"/>
                </a:ext>
              </a:extLst>
            </p:cNvPr>
            <p:cNvSpPr>
              <a:spLocks noChangeArrowheads="1"/>
            </p:cNvSpPr>
            <p:nvPr/>
          </p:nvSpPr>
          <p:spPr bwMode="auto">
            <a:xfrm>
              <a:off x="2826" y="2691"/>
              <a:ext cx="307" cy="239"/>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0" name="Rectangle 31">
              <a:extLst>
                <a:ext uri="{FF2B5EF4-FFF2-40B4-BE49-F238E27FC236}">
                  <a16:creationId xmlns:a16="http://schemas.microsoft.com/office/drawing/2014/main" id="{BD39D53E-97AC-452F-AB08-6DBA842990C8}"/>
                </a:ext>
              </a:extLst>
            </p:cNvPr>
            <p:cNvSpPr>
              <a:spLocks noChangeArrowheads="1"/>
            </p:cNvSpPr>
            <p:nvPr/>
          </p:nvSpPr>
          <p:spPr bwMode="auto">
            <a:xfrm>
              <a:off x="2837" y="3107"/>
              <a:ext cx="307" cy="239"/>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Rectangle 32">
              <a:extLst>
                <a:ext uri="{FF2B5EF4-FFF2-40B4-BE49-F238E27FC236}">
                  <a16:creationId xmlns:a16="http://schemas.microsoft.com/office/drawing/2014/main" id="{B67ABC8C-AB71-4F1D-8F6F-57FF7F27577A}"/>
                </a:ext>
              </a:extLst>
            </p:cNvPr>
            <p:cNvSpPr>
              <a:spLocks noChangeArrowheads="1"/>
            </p:cNvSpPr>
            <p:nvPr/>
          </p:nvSpPr>
          <p:spPr bwMode="auto">
            <a:xfrm>
              <a:off x="2826" y="3091"/>
              <a:ext cx="307" cy="238"/>
            </a:xfrm>
            <a:prstGeom prst="rect">
              <a:avLst/>
            </a:prstGeom>
            <a:solidFill>
              <a:srgbClr val="FFBAFF"/>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Rectangle 33">
              <a:extLst>
                <a:ext uri="{FF2B5EF4-FFF2-40B4-BE49-F238E27FC236}">
                  <a16:creationId xmlns:a16="http://schemas.microsoft.com/office/drawing/2014/main" id="{6DA5746D-1A19-419E-9E57-0425CC3AAE49}"/>
                </a:ext>
              </a:extLst>
            </p:cNvPr>
            <p:cNvSpPr>
              <a:spLocks noChangeArrowheads="1"/>
            </p:cNvSpPr>
            <p:nvPr/>
          </p:nvSpPr>
          <p:spPr bwMode="auto">
            <a:xfrm>
              <a:off x="2967" y="3174"/>
              <a:ext cx="103"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34">
              <a:extLst>
                <a:ext uri="{FF2B5EF4-FFF2-40B4-BE49-F238E27FC236}">
                  <a16:creationId xmlns:a16="http://schemas.microsoft.com/office/drawing/2014/main" id="{63886820-E4B2-4812-8E04-7183E2F11A42}"/>
                </a:ext>
              </a:extLst>
            </p:cNvPr>
            <p:cNvSpPr>
              <a:spLocks noChangeArrowheads="1"/>
            </p:cNvSpPr>
            <p:nvPr/>
          </p:nvSpPr>
          <p:spPr bwMode="auto">
            <a:xfrm>
              <a:off x="2239" y="3507"/>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Rectangle 35">
              <a:extLst>
                <a:ext uri="{FF2B5EF4-FFF2-40B4-BE49-F238E27FC236}">
                  <a16:creationId xmlns:a16="http://schemas.microsoft.com/office/drawing/2014/main" id="{47DFC3AF-35DF-488D-A3A9-4BB526FB0A3C}"/>
                </a:ext>
              </a:extLst>
            </p:cNvPr>
            <p:cNvSpPr>
              <a:spLocks noChangeArrowheads="1"/>
            </p:cNvSpPr>
            <p:nvPr/>
          </p:nvSpPr>
          <p:spPr bwMode="auto">
            <a:xfrm>
              <a:off x="2228" y="3490"/>
              <a:ext cx="306" cy="238"/>
            </a:xfrm>
            <a:prstGeom prst="rect">
              <a:avLst/>
            </a:prstGeom>
            <a:solidFill>
              <a:srgbClr val="FFBAFF"/>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5" name="Rectangle 36">
              <a:extLst>
                <a:ext uri="{FF2B5EF4-FFF2-40B4-BE49-F238E27FC236}">
                  <a16:creationId xmlns:a16="http://schemas.microsoft.com/office/drawing/2014/main" id="{357FC47E-FCD7-4A61-A2CC-D8D45F6EA1C0}"/>
                </a:ext>
              </a:extLst>
            </p:cNvPr>
            <p:cNvSpPr>
              <a:spLocks noChangeArrowheads="1"/>
            </p:cNvSpPr>
            <p:nvPr/>
          </p:nvSpPr>
          <p:spPr bwMode="auto">
            <a:xfrm>
              <a:off x="2368" y="3573"/>
              <a:ext cx="103"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37">
              <a:extLst>
                <a:ext uri="{FF2B5EF4-FFF2-40B4-BE49-F238E27FC236}">
                  <a16:creationId xmlns:a16="http://schemas.microsoft.com/office/drawing/2014/main" id="{E293FF19-3760-4E78-BBCB-666A5F9C3205}"/>
                </a:ext>
              </a:extLst>
            </p:cNvPr>
            <p:cNvSpPr>
              <a:spLocks noChangeArrowheads="1"/>
            </p:cNvSpPr>
            <p:nvPr/>
          </p:nvSpPr>
          <p:spPr bwMode="auto">
            <a:xfrm>
              <a:off x="2239" y="1909"/>
              <a:ext cx="306" cy="239"/>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7" name="Rectangle 38">
              <a:extLst>
                <a:ext uri="{FF2B5EF4-FFF2-40B4-BE49-F238E27FC236}">
                  <a16:creationId xmlns:a16="http://schemas.microsoft.com/office/drawing/2014/main" id="{93F88627-0B73-424E-B1FA-BA20FD2B5A44}"/>
                </a:ext>
              </a:extLst>
            </p:cNvPr>
            <p:cNvSpPr>
              <a:spLocks noChangeArrowheads="1"/>
            </p:cNvSpPr>
            <p:nvPr/>
          </p:nvSpPr>
          <p:spPr bwMode="auto">
            <a:xfrm>
              <a:off x="2228" y="1893"/>
              <a:ext cx="306" cy="238"/>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 name="Rectangle 39">
              <a:extLst>
                <a:ext uri="{FF2B5EF4-FFF2-40B4-BE49-F238E27FC236}">
                  <a16:creationId xmlns:a16="http://schemas.microsoft.com/office/drawing/2014/main" id="{6DA4FBDB-A0AF-4DC4-97F7-5584001F0640}"/>
                </a:ext>
              </a:extLst>
            </p:cNvPr>
            <p:cNvSpPr>
              <a:spLocks noChangeArrowheads="1"/>
            </p:cNvSpPr>
            <p:nvPr/>
          </p:nvSpPr>
          <p:spPr bwMode="auto">
            <a:xfrm>
              <a:off x="2368" y="1976"/>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40">
              <a:extLst>
                <a:ext uri="{FF2B5EF4-FFF2-40B4-BE49-F238E27FC236}">
                  <a16:creationId xmlns:a16="http://schemas.microsoft.com/office/drawing/2014/main" id="{651BFE59-FCC7-4FBE-9E87-EC4C45EEE9B5}"/>
                </a:ext>
              </a:extLst>
            </p:cNvPr>
            <p:cNvSpPr>
              <a:spLocks noChangeArrowheads="1"/>
            </p:cNvSpPr>
            <p:nvPr/>
          </p:nvSpPr>
          <p:spPr bwMode="auto">
            <a:xfrm>
              <a:off x="3236" y="2309"/>
              <a:ext cx="307"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0" name="Rectangle 41">
              <a:extLst>
                <a:ext uri="{FF2B5EF4-FFF2-40B4-BE49-F238E27FC236}">
                  <a16:creationId xmlns:a16="http://schemas.microsoft.com/office/drawing/2014/main" id="{E46BD411-B10A-4395-AF66-CADFA2CDB446}"/>
                </a:ext>
              </a:extLst>
            </p:cNvPr>
            <p:cNvSpPr>
              <a:spLocks noChangeArrowheads="1"/>
            </p:cNvSpPr>
            <p:nvPr/>
          </p:nvSpPr>
          <p:spPr bwMode="auto">
            <a:xfrm>
              <a:off x="3225" y="2292"/>
              <a:ext cx="307" cy="238"/>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 name="Rectangle 42">
              <a:extLst>
                <a:ext uri="{FF2B5EF4-FFF2-40B4-BE49-F238E27FC236}">
                  <a16:creationId xmlns:a16="http://schemas.microsoft.com/office/drawing/2014/main" id="{AFE7B6EB-ECAF-4D14-A7A9-80057BE61AD0}"/>
                </a:ext>
              </a:extLst>
            </p:cNvPr>
            <p:cNvSpPr>
              <a:spLocks noChangeArrowheads="1"/>
            </p:cNvSpPr>
            <p:nvPr/>
          </p:nvSpPr>
          <p:spPr bwMode="auto">
            <a:xfrm>
              <a:off x="3366" y="2375"/>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2" name="Rectangle 43">
              <a:extLst>
                <a:ext uri="{FF2B5EF4-FFF2-40B4-BE49-F238E27FC236}">
                  <a16:creationId xmlns:a16="http://schemas.microsoft.com/office/drawing/2014/main" id="{8849CE0A-285D-4E48-A11A-6637DDCB553B}"/>
                </a:ext>
              </a:extLst>
            </p:cNvPr>
            <p:cNvSpPr>
              <a:spLocks noChangeArrowheads="1"/>
            </p:cNvSpPr>
            <p:nvPr/>
          </p:nvSpPr>
          <p:spPr bwMode="auto">
            <a:xfrm>
              <a:off x="2638" y="3906"/>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3" name="Rectangle 44">
              <a:extLst>
                <a:ext uri="{FF2B5EF4-FFF2-40B4-BE49-F238E27FC236}">
                  <a16:creationId xmlns:a16="http://schemas.microsoft.com/office/drawing/2014/main" id="{46D4BD72-480C-4D2C-8ACD-BE92A28D81D9}"/>
                </a:ext>
              </a:extLst>
            </p:cNvPr>
            <p:cNvSpPr>
              <a:spLocks noChangeArrowheads="1"/>
            </p:cNvSpPr>
            <p:nvPr/>
          </p:nvSpPr>
          <p:spPr bwMode="auto">
            <a:xfrm>
              <a:off x="2627" y="3889"/>
              <a:ext cx="306" cy="239"/>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4" name="Rectangle 45">
              <a:extLst>
                <a:ext uri="{FF2B5EF4-FFF2-40B4-BE49-F238E27FC236}">
                  <a16:creationId xmlns:a16="http://schemas.microsoft.com/office/drawing/2014/main" id="{355AE6C2-2A3C-4E1C-96F0-FCEDBF8E8522}"/>
                </a:ext>
              </a:extLst>
            </p:cNvPr>
            <p:cNvSpPr>
              <a:spLocks noChangeArrowheads="1"/>
            </p:cNvSpPr>
            <p:nvPr/>
          </p:nvSpPr>
          <p:spPr bwMode="auto">
            <a:xfrm>
              <a:off x="2767" y="3973"/>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46">
              <a:extLst>
                <a:ext uri="{FF2B5EF4-FFF2-40B4-BE49-F238E27FC236}">
                  <a16:creationId xmlns:a16="http://schemas.microsoft.com/office/drawing/2014/main" id="{F16F5CE5-3D4E-4793-9E4B-873CE811B2CE}"/>
                </a:ext>
              </a:extLst>
            </p:cNvPr>
            <p:cNvSpPr>
              <a:spLocks noChangeArrowheads="1"/>
            </p:cNvSpPr>
            <p:nvPr/>
          </p:nvSpPr>
          <p:spPr bwMode="auto">
            <a:xfrm>
              <a:off x="2837" y="3507"/>
              <a:ext cx="307"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Rectangle 47">
              <a:extLst>
                <a:ext uri="{FF2B5EF4-FFF2-40B4-BE49-F238E27FC236}">
                  <a16:creationId xmlns:a16="http://schemas.microsoft.com/office/drawing/2014/main" id="{DA933D04-BCB2-4089-B5DA-7DE0DA84F58A}"/>
                </a:ext>
              </a:extLst>
            </p:cNvPr>
            <p:cNvSpPr>
              <a:spLocks noChangeArrowheads="1"/>
            </p:cNvSpPr>
            <p:nvPr/>
          </p:nvSpPr>
          <p:spPr bwMode="auto">
            <a:xfrm>
              <a:off x="2826" y="3490"/>
              <a:ext cx="307" cy="238"/>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 name="Rectangle 48">
              <a:extLst>
                <a:ext uri="{FF2B5EF4-FFF2-40B4-BE49-F238E27FC236}">
                  <a16:creationId xmlns:a16="http://schemas.microsoft.com/office/drawing/2014/main" id="{CB7180B9-7F36-48CB-A455-C7058E4D7A60}"/>
                </a:ext>
              </a:extLst>
            </p:cNvPr>
            <p:cNvSpPr>
              <a:spLocks noChangeArrowheads="1"/>
            </p:cNvSpPr>
            <p:nvPr/>
          </p:nvSpPr>
          <p:spPr bwMode="auto">
            <a:xfrm>
              <a:off x="2967" y="3573"/>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49">
              <a:extLst>
                <a:ext uri="{FF2B5EF4-FFF2-40B4-BE49-F238E27FC236}">
                  <a16:creationId xmlns:a16="http://schemas.microsoft.com/office/drawing/2014/main" id="{5650D799-265E-4581-AD78-BC42A5E83146}"/>
                </a:ext>
              </a:extLst>
            </p:cNvPr>
            <p:cNvSpPr>
              <a:spLocks noChangeArrowheads="1"/>
            </p:cNvSpPr>
            <p:nvPr/>
          </p:nvSpPr>
          <p:spPr bwMode="auto">
            <a:xfrm>
              <a:off x="4234" y="3507"/>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Rectangle 50">
              <a:extLst>
                <a:ext uri="{FF2B5EF4-FFF2-40B4-BE49-F238E27FC236}">
                  <a16:creationId xmlns:a16="http://schemas.microsoft.com/office/drawing/2014/main" id="{57DA846C-3B19-45AD-B34B-A228798A6F01}"/>
                </a:ext>
              </a:extLst>
            </p:cNvPr>
            <p:cNvSpPr>
              <a:spLocks noChangeArrowheads="1"/>
            </p:cNvSpPr>
            <p:nvPr/>
          </p:nvSpPr>
          <p:spPr bwMode="auto">
            <a:xfrm>
              <a:off x="4223" y="3490"/>
              <a:ext cx="306" cy="238"/>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0" name="Rectangle 51">
              <a:extLst>
                <a:ext uri="{FF2B5EF4-FFF2-40B4-BE49-F238E27FC236}">
                  <a16:creationId xmlns:a16="http://schemas.microsoft.com/office/drawing/2014/main" id="{979CE189-E061-46CC-8E41-92836C5CE5DC}"/>
                </a:ext>
              </a:extLst>
            </p:cNvPr>
            <p:cNvSpPr>
              <a:spLocks noChangeArrowheads="1"/>
            </p:cNvSpPr>
            <p:nvPr/>
          </p:nvSpPr>
          <p:spPr bwMode="auto">
            <a:xfrm>
              <a:off x="4363" y="3573"/>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52">
              <a:extLst>
                <a:ext uri="{FF2B5EF4-FFF2-40B4-BE49-F238E27FC236}">
                  <a16:creationId xmlns:a16="http://schemas.microsoft.com/office/drawing/2014/main" id="{E285417D-8CB1-45B0-BC55-5AFDAD50E7BD}"/>
                </a:ext>
              </a:extLst>
            </p:cNvPr>
            <p:cNvSpPr>
              <a:spLocks noChangeArrowheads="1"/>
            </p:cNvSpPr>
            <p:nvPr/>
          </p:nvSpPr>
          <p:spPr bwMode="auto">
            <a:xfrm>
              <a:off x="1840" y="3906"/>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Rectangle 53">
              <a:extLst>
                <a:ext uri="{FF2B5EF4-FFF2-40B4-BE49-F238E27FC236}">
                  <a16:creationId xmlns:a16="http://schemas.microsoft.com/office/drawing/2014/main" id="{E7BBA016-AE9A-47CE-84EE-B8C1729BCE28}"/>
                </a:ext>
              </a:extLst>
            </p:cNvPr>
            <p:cNvSpPr>
              <a:spLocks noChangeArrowheads="1"/>
            </p:cNvSpPr>
            <p:nvPr/>
          </p:nvSpPr>
          <p:spPr bwMode="auto">
            <a:xfrm>
              <a:off x="1829" y="3889"/>
              <a:ext cx="306" cy="239"/>
            </a:xfrm>
            <a:prstGeom prst="rect">
              <a:avLst/>
            </a:prstGeom>
            <a:solidFill>
              <a:srgbClr val="FFBAFF"/>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3" name="Rectangle 54">
              <a:extLst>
                <a:ext uri="{FF2B5EF4-FFF2-40B4-BE49-F238E27FC236}">
                  <a16:creationId xmlns:a16="http://schemas.microsoft.com/office/drawing/2014/main" id="{F8725E55-E105-4DA3-BBBF-1A6B510856E7}"/>
                </a:ext>
              </a:extLst>
            </p:cNvPr>
            <p:cNvSpPr>
              <a:spLocks noChangeArrowheads="1"/>
            </p:cNvSpPr>
            <p:nvPr/>
          </p:nvSpPr>
          <p:spPr bwMode="auto">
            <a:xfrm>
              <a:off x="1969" y="3973"/>
              <a:ext cx="103"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76" name="Rectangle 55">
              <a:extLst>
                <a:ext uri="{FF2B5EF4-FFF2-40B4-BE49-F238E27FC236}">
                  <a16:creationId xmlns:a16="http://schemas.microsoft.com/office/drawing/2014/main" id="{4BBEF1B2-D538-4365-BCBC-F706BF0AE25B}"/>
                </a:ext>
              </a:extLst>
            </p:cNvPr>
            <p:cNvSpPr>
              <a:spLocks noChangeArrowheads="1"/>
            </p:cNvSpPr>
            <p:nvPr/>
          </p:nvSpPr>
          <p:spPr bwMode="auto">
            <a:xfrm>
              <a:off x="2438" y="2309"/>
              <a:ext cx="307"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77" name="Rectangle 56">
              <a:extLst>
                <a:ext uri="{FF2B5EF4-FFF2-40B4-BE49-F238E27FC236}">
                  <a16:creationId xmlns:a16="http://schemas.microsoft.com/office/drawing/2014/main" id="{34C7987E-EE6C-4F08-9ACE-3B405079AD43}"/>
                </a:ext>
              </a:extLst>
            </p:cNvPr>
            <p:cNvSpPr>
              <a:spLocks noChangeArrowheads="1"/>
            </p:cNvSpPr>
            <p:nvPr/>
          </p:nvSpPr>
          <p:spPr bwMode="auto">
            <a:xfrm>
              <a:off x="2427" y="2292"/>
              <a:ext cx="307" cy="238"/>
            </a:xfrm>
            <a:prstGeom prst="rect">
              <a:avLst/>
            </a:prstGeom>
            <a:solidFill>
              <a:srgbClr val="FFBAFF"/>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78" name="Rectangle 57">
              <a:extLst>
                <a:ext uri="{FF2B5EF4-FFF2-40B4-BE49-F238E27FC236}">
                  <a16:creationId xmlns:a16="http://schemas.microsoft.com/office/drawing/2014/main" id="{AD76789D-A8B1-4CFB-BBCE-54DE4CDE85FE}"/>
                </a:ext>
              </a:extLst>
            </p:cNvPr>
            <p:cNvSpPr>
              <a:spLocks noChangeArrowheads="1"/>
            </p:cNvSpPr>
            <p:nvPr/>
          </p:nvSpPr>
          <p:spPr bwMode="auto">
            <a:xfrm>
              <a:off x="2568" y="2375"/>
              <a:ext cx="78"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581" name="Rectangle 58">
              <a:extLst>
                <a:ext uri="{FF2B5EF4-FFF2-40B4-BE49-F238E27FC236}">
                  <a16:creationId xmlns:a16="http://schemas.microsoft.com/office/drawing/2014/main" id="{4AE0A92C-A2FB-4358-A715-B371F5FDDEFE}"/>
                </a:ext>
              </a:extLst>
            </p:cNvPr>
            <p:cNvSpPr>
              <a:spLocks noChangeArrowheads="1"/>
            </p:cNvSpPr>
            <p:nvPr/>
          </p:nvSpPr>
          <p:spPr bwMode="auto">
            <a:xfrm>
              <a:off x="2638" y="1909"/>
              <a:ext cx="306" cy="239"/>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82" name="Rectangle 59">
              <a:extLst>
                <a:ext uri="{FF2B5EF4-FFF2-40B4-BE49-F238E27FC236}">
                  <a16:creationId xmlns:a16="http://schemas.microsoft.com/office/drawing/2014/main" id="{99852FA5-AD7E-487A-95DE-A43A4AFCA0D3}"/>
                </a:ext>
              </a:extLst>
            </p:cNvPr>
            <p:cNvSpPr>
              <a:spLocks noChangeArrowheads="1"/>
            </p:cNvSpPr>
            <p:nvPr/>
          </p:nvSpPr>
          <p:spPr bwMode="auto">
            <a:xfrm>
              <a:off x="2627" y="1893"/>
              <a:ext cx="306" cy="238"/>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83" name="Rectangle 60">
              <a:extLst>
                <a:ext uri="{FF2B5EF4-FFF2-40B4-BE49-F238E27FC236}">
                  <a16:creationId xmlns:a16="http://schemas.microsoft.com/office/drawing/2014/main" id="{1E1D0635-A5AA-45AE-8A0C-085283A03305}"/>
                </a:ext>
              </a:extLst>
            </p:cNvPr>
            <p:cNvSpPr>
              <a:spLocks noChangeArrowheads="1"/>
            </p:cNvSpPr>
            <p:nvPr/>
          </p:nvSpPr>
          <p:spPr bwMode="auto">
            <a:xfrm>
              <a:off x="2767" y="1976"/>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84" name="Rectangle 61">
              <a:extLst>
                <a:ext uri="{FF2B5EF4-FFF2-40B4-BE49-F238E27FC236}">
                  <a16:creationId xmlns:a16="http://schemas.microsoft.com/office/drawing/2014/main" id="{097EEE4E-A143-487A-B51E-1A42E8A8146A}"/>
                </a:ext>
              </a:extLst>
            </p:cNvPr>
            <p:cNvSpPr>
              <a:spLocks noChangeArrowheads="1"/>
            </p:cNvSpPr>
            <p:nvPr/>
          </p:nvSpPr>
          <p:spPr bwMode="auto">
            <a:xfrm>
              <a:off x="3835" y="3107"/>
              <a:ext cx="306" cy="239"/>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85" name="Rectangle 62">
              <a:extLst>
                <a:ext uri="{FF2B5EF4-FFF2-40B4-BE49-F238E27FC236}">
                  <a16:creationId xmlns:a16="http://schemas.microsoft.com/office/drawing/2014/main" id="{B7E7F703-8531-4630-ADCA-5D8395E1A6FD}"/>
                </a:ext>
              </a:extLst>
            </p:cNvPr>
            <p:cNvSpPr>
              <a:spLocks noChangeArrowheads="1"/>
            </p:cNvSpPr>
            <p:nvPr/>
          </p:nvSpPr>
          <p:spPr bwMode="auto">
            <a:xfrm>
              <a:off x="3824" y="3091"/>
              <a:ext cx="306" cy="238"/>
            </a:xfrm>
            <a:prstGeom prst="rect">
              <a:avLst/>
            </a:prstGeom>
            <a:solidFill>
              <a:srgbClr val="FFBAFF"/>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86" name="Rectangle 63">
              <a:extLst>
                <a:ext uri="{FF2B5EF4-FFF2-40B4-BE49-F238E27FC236}">
                  <a16:creationId xmlns:a16="http://schemas.microsoft.com/office/drawing/2014/main" id="{9DDD0C92-ACBF-43B4-96FA-9EDA8DEE5061}"/>
                </a:ext>
              </a:extLst>
            </p:cNvPr>
            <p:cNvSpPr>
              <a:spLocks noChangeArrowheads="1"/>
            </p:cNvSpPr>
            <p:nvPr/>
          </p:nvSpPr>
          <p:spPr bwMode="auto">
            <a:xfrm>
              <a:off x="3964" y="3174"/>
              <a:ext cx="103"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87" name="Rectangle 64">
              <a:extLst>
                <a:ext uri="{FF2B5EF4-FFF2-40B4-BE49-F238E27FC236}">
                  <a16:creationId xmlns:a16="http://schemas.microsoft.com/office/drawing/2014/main" id="{D1450E3F-A597-495D-9754-C551EB3208CC}"/>
                </a:ext>
              </a:extLst>
            </p:cNvPr>
            <p:cNvSpPr>
              <a:spLocks noChangeArrowheads="1"/>
            </p:cNvSpPr>
            <p:nvPr/>
          </p:nvSpPr>
          <p:spPr bwMode="auto">
            <a:xfrm>
              <a:off x="1840" y="3107"/>
              <a:ext cx="306" cy="239"/>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88" name="Rectangle 65">
              <a:extLst>
                <a:ext uri="{FF2B5EF4-FFF2-40B4-BE49-F238E27FC236}">
                  <a16:creationId xmlns:a16="http://schemas.microsoft.com/office/drawing/2014/main" id="{97213EC0-DECD-4743-B5DD-DB6C5138729E}"/>
                </a:ext>
              </a:extLst>
            </p:cNvPr>
            <p:cNvSpPr>
              <a:spLocks noChangeArrowheads="1"/>
            </p:cNvSpPr>
            <p:nvPr/>
          </p:nvSpPr>
          <p:spPr bwMode="auto">
            <a:xfrm>
              <a:off x="1829" y="3091"/>
              <a:ext cx="306" cy="238"/>
            </a:xfrm>
            <a:prstGeom prst="rect">
              <a:avLst/>
            </a:prstGeom>
            <a:solidFill>
              <a:srgbClr val="FFBAFF"/>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89" name="Rectangle 66">
              <a:extLst>
                <a:ext uri="{FF2B5EF4-FFF2-40B4-BE49-F238E27FC236}">
                  <a16:creationId xmlns:a16="http://schemas.microsoft.com/office/drawing/2014/main" id="{13E675BC-9E87-4C1C-B657-553F81D942D7}"/>
                </a:ext>
              </a:extLst>
            </p:cNvPr>
            <p:cNvSpPr>
              <a:spLocks noChangeArrowheads="1"/>
            </p:cNvSpPr>
            <p:nvPr/>
          </p:nvSpPr>
          <p:spPr bwMode="auto">
            <a:xfrm>
              <a:off x="1969" y="3174"/>
              <a:ext cx="103"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90" name="Rectangle 67">
              <a:extLst>
                <a:ext uri="{FF2B5EF4-FFF2-40B4-BE49-F238E27FC236}">
                  <a16:creationId xmlns:a16="http://schemas.microsoft.com/office/drawing/2014/main" id="{98C6F8DD-533D-47FC-876A-06725A6D443F}"/>
                </a:ext>
              </a:extLst>
            </p:cNvPr>
            <p:cNvSpPr>
              <a:spLocks noChangeArrowheads="1"/>
            </p:cNvSpPr>
            <p:nvPr/>
          </p:nvSpPr>
          <p:spPr bwMode="auto">
            <a:xfrm>
              <a:off x="3236" y="1909"/>
              <a:ext cx="307" cy="239"/>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91" name="Rectangle 68">
              <a:extLst>
                <a:ext uri="{FF2B5EF4-FFF2-40B4-BE49-F238E27FC236}">
                  <a16:creationId xmlns:a16="http://schemas.microsoft.com/office/drawing/2014/main" id="{852B737A-E4F9-470E-A261-B69739377400}"/>
                </a:ext>
              </a:extLst>
            </p:cNvPr>
            <p:cNvSpPr>
              <a:spLocks noChangeArrowheads="1"/>
            </p:cNvSpPr>
            <p:nvPr/>
          </p:nvSpPr>
          <p:spPr bwMode="auto">
            <a:xfrm>
              <a:off x="3225" y="1893"/>
              <a:ext cx="307" cy="238"/>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92" name="Rectangle 69">
              <a:extLst>
                <a:ext uri="{FF2B5EF4-FFF2-40B4-BE49-F238E27FC236}">
                  <a16:creationId xmlns:a16="http://schemas.microsoft.com/office/drawing/2014/main" id="{53461332-903A-4BE4-A5F2-865815DBDA57}"/>
                </a:ext>
              </a:extLst>
            </p:cNvPr>
            <p:cNvSpPr>
              <a:spLocks noChangeArrowheads="1"/>
            </p:cNvSpPr>
            <p:nvPr/>
          </p:nvSpPr>
          <p:spPr bwMode="auto">
            <a:xfrm>
              <a:off x="3366" y="1976"/>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593" name="Rectangle 70">
              <a:extLst>
                <a:ext uri="{FF2B5EF4-FFF2-40B4-BE49-F238E27FC236}">
                  <a16:creationId xmlns:a16="http://schemas.microsoft.com/office/drawing/2014/main" id="{74E87857-6ED8-4931-99CB-E6603D657652}"/>
                </a:ext>
              </a:extLst>
            </p:cNvPr>
            <p:cNvSpPr>
              <a:spLocks noChangeArrowheads="1"/>
            </p:cNvSpPr>
            <p:nvPr/>
          </p:nvSpPr>
          <p:spPr bwMode="auto">
            <a:xfrm>
              <a:off x="2239" y="3906"/>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94" name="Rectangle 71">
              <a:extLst>
                <a:ext uri="{FF2B5EF4-FFF2-40B4-BE49-F238E27FC236}">
                  <a16:creationId xmlns:a16="http://schemas.microsoft.com/office/drawing/2014/main" id="{11916A9F-7640-48F4-BEB4-A17F803E40CF}"/>
                </a:ext>
              </a:extLst>
            </p:cNvPr>
            <p:cNvSpPr>
              <a:spLocks noChangeArrowheads="1"/>
            </p:cNvSpPr>
            <p:nvPr/>
          </p:nvSpPr>
          <p:spPr bwMode="auto">
            <a:xfrm>
              <a:off x="2228" y="3889"/>
              <a:ext cx="306" cy="239"/>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95" name="Rectangle 72">
              <a:extLst>
                <a:ext uri="{FF2B5EF4-FFF2-40B4-BE49-F238E27FC236}">
                  <a16:creationId xmlns:a16="http://schemas.microsoft.com/office/drawing/2014/main" id="{DACA1DBB-DA92-4786-A7D3-685E571CE3AF}"/>
                </a:ext>
              </a:extLst>
            </p:cNvPr>
            <p:cNvSpPr>
              <a:spLocks noChangeArrowheads="1"/>
            </p:cNvSpPr>
            <p:nvPr/>
          </p:nvSpPr>
          <p:spPr bwMode="auto">
            <a:xfrm>
              <a:off x="2368" y="3973"/>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96" name="Rectangle 73">
              <a:extLst>
                <a:ext uri="{FF2B5EF4-FFF2-40B4-BE49-F238E27FC236}">
                  <a16:creationId xmlns:a16="http://schemas.microsoft.com/office/drawing/2014/main" id="{AA160FC3-2030-4227-855E-C5360211E847}"/>
                </a:ext>
              </a:extLst>
            </p:cNvPr>
            <p:cNvSpPr>
              <a:spLocks noChangeArrowheads="1"/>
            </p:cNvSpPr>
            <p:nvPr/>
          </p:nvSpPr>
          <p:spPr bwMode="auto">
            <a:xfrm>
              <a:off x="3037" y="3906"/>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97" name="Rectangle 74">
              <a:extLst>
                <a:ext uri="{FF2B5EF4-FFF2-40B4-BE49-F238E27FC236}">
                  <a16:creationId xmlns:a16="http://schemas.microsoft.com/office/drawing/2014/main" id="{7BC0947C-7BF3-4357-8D5F-B19C5010CF3E}"/>
                </a:ext>
              </a:extLst>
            </p:cNvPr>
            <p:cNvSpPr>
              <a:spLocks noChangeArrowheads="1"/>
            </p:cNvSpPr>
            <p:nvPr/>
          </p:nvSpPr>
          <p:spPr bwMode="auto">
            <a:xfrm>
              <a:off x="3026" y="3889"/>
              <a:ext cx="306" cy="239"/>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598" name="Rectangle 75">
              <a:extLst>
                <a:ext uri="{FF2B5EF4-FFF2-40B4-BE49-F238E27FC236}">
                  <a16:creationId xmlns:a16="http://schemas.microsoft.com/office/drawing/2014/main" id="{441B6368-1F67-4C99-A81B-DA73F42C23D7}"/>
                </a:ext>
              </a:extLst>
            </p:cNvPr>
            <p:cNvSpPr>
              <a:spLocks noChangeArrowheads="1"/>
            </p:cNvSpPr>
            <p:nvPr/>
          </p:nvSpPr>
          <p:spPr bwMode="auto">
            <a:xfrm>
              <a:off x="3166" y="3973"/>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99" name="Rectangle 76">
              <a:extLst>
                <a:ext uri="{FF2B5EF4-FFF2-40B4-BE49-F238E27FC236}">
                  <a16:creationId xmlns:a16="http://schemas.microsoft.com/office/drawing/2014/main" id="{FBBFC90A-F3C7-4CCB-89F9-A63666E4F248}"/>
                </a:ext>
              </a:extLst>
            </p:cNvPr>
            <p:cNvSpPr>
              <a:spLocks noChangeArrowheads="1"/>
            </p:cNvSpPr>
            <p:nvPr/>
          </p:nvSpPr>
          <p:spPr bwMode="auto">
            <a:xfrm>
              <a:off x="3635" y="3507"/>
              <a:ext cx="307"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00" name="Rectangle 77">
              <a:extLst>
                <a:ext uri="{FF2B5EF4-FFF2-40B4-BE49-F238E27FC236}">
                  <a16:creationId xmlns:a16="http://schemas.microsoft.com/office/drawing/2014/main" id="{C4807EF1-74F4-42B3-818A-439F6F7464E1}"/>
                </a:ext>
              </a:extLst>
            </p:cNvPr>
            <p:cNvSpPr>
              <a:spLocks noChangeArrowheads="1"/>
            </p:cNvSpPr>
            <p:nvPr/>
          </p:nvSpPr>
          <p:spPr bwMode="auto">
            <a:xfrm>
              <a:off x="3624" y="3490"/>
              <a:ext cx="307" cy="238"/>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01" name="Rectangle 78">
              <a:extLst>
                <a:ext uri="{FF2B5EF4-FFF2-40B4-BE49-F238E27FC236}">
                  <a16:creationId xmlns:a16="http://schemas.microsoft.com/office/drawing/2014/main" id="{15F256AE-AF9F-4F46-949A-FFE3556FF5B5}"/>
                </a:ext>
              </a:extLst>
            </p:cNvPr>
            <p:cNvSpPr>
              <a:spLocks noChangeArrowheads="1"/>
            </p:cNvSpPr>
            <p:nvPr/>
          </p:nvSpPr>
          <p:spPr bwMode="auto">
            <a:xfrm>
              <a:off x="3764" y="3573"/>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02" name="Rectangle 79">
              <a:extLst>
                <a:ext uri="{FF2B5EF4-FFF2-40B4-BE49-F238E27FC236}">
                  <a16:creationId xmlns:a16="http://schemas.microsoft.com/office/drawing/2014/main" id="{3A9C2BAD-A82A-4D1D-A22A-0FE330465E4D}"/>
                </a:ext>
              </a:extLst>
            </p:cNvPr>
            <p:cNvSpPr>
              <a:spLocks noChangeArrowheads="1"/>
            </p:cNvSpPr>
            <p:nvPr/>
          </p:nvSpPr>
          <p:spPr bwMode="auto">
            <a:xfrm>
              <a:off x="3436" y="3906"/>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03" name="Rectangle 80">
              <a:extLst>
                <a:ext uri="{FF2B5EF4-FFF2-40B4-BE49-F238E27FC236}">
                  <a16:creationId xmlns:a16="http://schemas.microsoft.com/office/drawing/2014/main" id="{104111F5-9B7C-4020-84E5-7ED768AF01F9}"/>
                </a:ext>
              </a:extLst>
            </p:cNvPr>
            <p:cNvSpPr>
              <a:spLocks noChangeArrowheads="1"/>
            </p:cNvSpPr>
            <p:nvPr/>
          </p:nvSpPr>
          <p:spPr bwMode="auto">
            <a:xfrm>
              <a:off x="3425" y="3889"/>
              <a:ext cx="306" cy="239"/>
            </a:xfrm>
            <a:prstGeom prst="rect">
              <a:avLst/>
            </a:prstGeom>
            <a:solidFill>
              <a:srgbClr val="FFBAFF"/>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04" name="Rectangle 81">
              <a:extLst>
                <a:ext uri="{FF2B5EF4-FFF2-40B4-BE49-F238E27FC236}">
                  <a16:creationId xmlns:a16="http://schemas.microsoft.com/office/drawing/2014/main" id="{5944B81D-66BD-48EE-AD08-E0409DC488A5}"/>
                </a:ext>
              </a:extLst>
            </p:cNvPr>
            <p:cNvSpPr>
              <a:spLocks noChangeArrowheads="1"/>
            </p:cNvSpPr>
            <p:nvPr/>
          </p:nvSpPr>
          <p:spPr bwMode="auto">
            <a:xfrm>
              <a:off x="3565" y="3973"/>
              <a:ext cx="103"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05" name="Rectangle 82">
              <a:extLst>
                <a:ext uri="{FF2B5EF4-FFF2-40B4-BE49-F238E27FC236}">
                  <a16:creationId xmlns:a16="http://schemas.microsoft.com/office/drawing/2014/main" id="{E4FCBA42-DBFF-4C7A-8BDA-AE947B88024A}"/>
                </a:ext>
              </a:extLst>
            </p:cNvPr>
            <p:cNvSpPr>
              <a:spLocks noChangeArrowheads="1"/>
            </p:cNvSpPr>
            <p:nvPr/>
          </p:nvSpPr>
          <p:spPr bwMode="auto">
            <a:xfrm>
              <a:off x="3835" y="3906"/>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06" name="Rectangle 83">
              <a:extLst>
                <a:ext uri="{FF2B5EF4-FFF2-40B4-BE49-F238E27FC236}">
                  <a16:creationId xmlns:a16="http://schemas.microsoft.com/office/drawing/2014/main" id="{FC89FD0F-242B-482B-93E1-EAE918670555}"/>
                </a:ext>
              </a:extLst>
            </p:cNvPr>
            <p:cNvSpPr>
              <a:spLocks noChangeArrowheads="1"/>
            </p:cNvSpPr>
            <p:nvPr/>
          </p:nvSpPr>
          <p:spPr bwMode="auto">
            <a:xfrm>
              <a:off x="3824" y="3889"/>
              <a:ext cx="306" cy="239"/>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07" name="Rectangle 84">
              <a:extLst>
                <a:ext uri="{FF2B5EF4-FFF2-40B4-BE49-F238E27FC236}">
                  <a16:creationId xmlns:a16="http://schemas.microsoft.com/office/drawing/2014/main" id="{757AE6C9-46DF-4EEC-BF56-FA852518101E}"/>
                </a:ext>
              </a:extLst>
            </p:cNvPr>
            <p:cNvSpPr>
              <a:spLocks noChangeArrowheads="1"/>
            </p:cNvSpPr>
            <p:nvPr/>
          </p:nvSpPr>
          <p:spPr bwMode="auto">
            <a:xfrm>
              <a:off x="3964" y="3973"/>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08" name="Rectangle 85">
              <a:extLst>
                <a:ext uri="{FF2B5EF4-FFF2-40B4-BE49-F238E27FC236}">
                  <a16:creationId xmlns:a16="http://schemas.microsoft.com/office/drawing/2014/main" id="{5DD50FD0-810D-41E4-848A-12F5F6DD89E5}"/>
                </a:ext>
              </a:extLst>
            </p:cNvPr>
            <p:cNvSpPr>
              <a:spLocks noChangeArrowheads="1"/>
            </p:cNvSpPr>
            <p:nvPr/>
          </p:nvSpPr>
          <p:spPr bwMode="auto">
            <a:xfrm>
              <a:off x="4234" y="3906"/>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09" name="Rectangle 86">
              <a:extLst>
                <a:ext uri="{FF2B5EF4-FFF2-40B4-BE49-F238E27FC236}">
                  <a16:creationId xmlns:a16="http://schemas.microsoft.com/office/drawing/2014/main" id="{0C6D99D2-234F-4177-9B75-11D3EB898683}"/>
                </a:ext>
              </a:extLst>
            </p:cNvPr>
            <p:cNvSpPr>
              <a:spLocks noChangeArrowheads="1"/>
            </p:cNvSpPr>
            <p:nvPr/>
          </p:nvSpPr>
          <p:spPr bwMode="auto">
            <a:xfrm>
              <a:off x="4223" y="3889"/>
              <a:ext cx="306" cy="239"/>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10" name="Rectangle 87">
              <a:extLst>
                <a:ext uri="{FF2B5EF4-FFF2-40B4-BE49-F238E27FC236}">
                  <a16:creationId xmlns:a16="http://schemas.microsoft.com/office/drawing/2014/main" id="{93512E15-F36B-48F0-AF96-A6EEF454C0C4}"/>
                </a:ext>
              </a:extLst>
            </p:cNvPr>
            <p:cNvSpPr>
              <a:spLocks noChangeArrowheads="1"/>
            </p:cNvSpPr>
            <p:nvPr/>
          </p:nvSpPr>
          <p:spPr bwMode="auto">
            <a:xfrm>
              <a:off x="4363" y="3973"/>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11" name="Rectangle 88">
              <a:extLst>
                <a:ext uri="{FF2B5EF4-FFF2-40B4-BE49-F238E27FC236}">
                  <a16:creationId xmlns:a16="http://schemas.microsoft.com/office/drawing/2014/main" id="{2A68CF26-E0DD-4F7C-A068-B832F1C77D41}"/>
                </a:ext>
              </a:extLst>
            </p:cNvPr>
            <p:cNvSpPr>
              <a:spLocks noChangeArrowheads="1"/>
            </p:cNvSpPr>
            <p:nvPr/>
          </p:nvSpPr>
          <p:spPr bwMode="auto">
            <a:xfrm>
              <a:off x="1441" y="3507"/>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12" name="Rectangle 89">
              <a:extLst>
                <a:ext uri="{FF2B5EF4-FFF2-40B4-BE49-F238E27FC236}">
                  <a16:creationId xmlns:a16="http://schemas.microsoft.com/office/drawing/2014/main" id="{6DCE7AC8-7608-4669-9563-E7F236558242}"/>
                </a:ext>
              </a:extLst>
            </p:cNvPr>
            <p:cNvSpPr>
              <a:spLocks noChangeArrowheads="1"/>
            </p:cNvSpPr>
            <p:nvPr/>
          </p:nvSpPr>
          <p:spPr bwMode="auto">
            <a:xfrm>
              <a:off x="1430" y="3490"/>
              <a:ext cx="306" cy="238"/>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13" name="Rectangle 90">
              <a:extLst>
                <a:ext uri="{FF2B5EF4-FFF2-40B4-BE49-F238E27FC236}">
                  <a16:creationId xmlns:a16="http://schemas.microsoft.com/office/drawing/2014/main" id="{43CED419-2134-4535-BE02-6720CFF1B3DC}"/>
                </a:ext>
              </a:extLst>
            </p:cNvPr>
            <p:cNvSpPr>
              <a:spLocks noChangeArrowheads="1"/>
            </p:cNvSpPr>
            <p:nvPr/>
          </p:nvSpPr>
          <p:spPr bwMode="auto">
            <a:xfrm>
              <a:off x="1570" y="3573"/>
              <a:ext cx="10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14" name="Rectangle 91">
              <a:extLst>
                <a:ext uri="{FF2B5EF4-FFF2-40B4-BE49-F238E27FC236}">
                  <a16:creationId xmlns:a16="http://schemas.microsoft.com/office/drawing/2014/main" id="{63131EAD-0F71-4428-A4EC-1D4449B7DB16}"/>
                </a:ext>
              </a:extLst>
            </p:cNvPr>
            <p:cNvSpPr>
              <a:spLocks noChangeArrowheads="1"/>
            </p:cNvSpPr>
            <p:nvPr/>
          </p:nvSpPr>
          <p:spPr bwMode="auto">
            <a:xfrm>
              <a:off x="1441" y="3906"/>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15" name="Rectangle 92">
              <a:extLst>
                <a:ext uri="{FF2B5EF4-FFF2-40B4-BE49-F238E27FC236}">
                  <a16:creationId xmlns:a16="http://schemas.microsoft.com/office/drawing/2014/main" id="{2F63B194-C986-4E0E-8309-187684825993}"/>
                </a:ext>
              </a:extLst>
            </p:cNvPr>
            <p:cNvSpPr>
              <a:spLocks noChangeArrowheads="1"/>
            </p:cNvSpPr>
            <p:nvPr/>
          </p:nvSpPr>
          <p:spPr bwMode="auto">
            <a:xfrm>
              <a:off x="1430" y="3889"/>
              <a:ext cx="306" cy="239"/>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16" name="Rectangle 93">
              <a:extLst>
                <a:ext uri="{FF2B5EF4-FFF2-40B4-BE49-F238E27FC236}">
                  <a16:creationId xmlns:a16="http://schemas.microsoft.com/office/drawing/2014/main" id="{8692FDEA-B153-49DD-A941-5E0A7BF5625A}"/>
                </a:ext>
              </a:extLst>
            </p:cNvPr>
            <p:cNvSpPr>
              <a:spLocks noChangeArrowheads="1"/>
            </p:cNvSpPr>
            <p:nvPr/>
          </p:nvSpPr>
          <p:spPr bwMode="auto">
            <a:xfrm>
              <a:off x="1570" y="3973"/>
              <a:ext cx="78"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17" name="Rectangle 94">
              <a:extLst>
                <a:ext uri="{FF2B5EF4-FFF2-40B4-BE49-F238E27FC236}">
                  <a16:creationId xmlns:a16="http://schemas.microsoft.com/office/drawing/2014/main" id="{6F7FC760-E6E9-4B45-9A7B-F243F848A12C}"/>
                </a:ext>
              </a:extLst>
            </p:cNvPr>
            <p:cNvSpPr>
              <a:spLocks noChangeArrowheads="1"/>
            </p:cNvSpPr>
            <p:nvPr/>
          </p:nvSpPr>
          <p:spPr bwMode="auto">
            <a:xfrm>
              <a:off x="1042" y="3906"/>
              <a:ext cx="306" cy="238"/>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18" name="Rectangle 95">
              <a:extLst>
                <a:ext uri="{FF2B5EF4-FFF2-40B4-BE49-F238E27FC236}">
                  <a16:creationId xmlns:a16="http://schemas.microsoft.com/office/drawing/2014/main" id="{B439F3A8-8F22-4B68-B948-6E57570A4373}"/>
                </a:ext>
              </a:extLst>
            </p:cNvPr>
            <p:cNvSpPr>
              <a:spLocks noChangeArrowheads="1"/>
            </p:cNvSpPr>
            <p:nvPr/>
          </p:nvSpPr>
          <p:spPr bwMode="auto">
            <a:xfrm>
              <a:off x="1031" y="3889"/>
              <a:ext cx="306" cy="239"/>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19" name="Rectangle 96">
              <a:extLst>
                <a:ext uri="{FF2B5EF4-FFF2-40B4-BE49-F238E27FC236}">
                  <a16:creationId xmlns:a16="http://schemas.microsoft.com/office/drawing/2014/main" id="{9C0698B7-EDBF-4CEB-AFA9-1F426C4C42F6}"/>
                </a:ext>
              </a:extLst>
            </p:cNvPr>
            <p:cNvSpPr>
              <a:spLocks noChangeArrowheads="1"/>
            </p:cNvSpPr>
            <p:nvPr/>
          </p:nvSpPr>
          <p:spPr bwMode="auto">
            <a:xfrm>
              <a:off x="1171" y="3973"/>
              <a:ext cx="5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S Gothic" panose="020B0609070205080204" pitchFamily="49" charset="-128"/>
                  <a:ea typeface="MS Gothic"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
        <p:nvSpPr>
          <p:cNvPr id="108" name="Rectangle 68">
            <a:extLst>
              <a:ext uri="{FF2B5EF4-FFF2-40B4-BE49-F238E27FC236}">
                <a16:creationId xmlns:a16="http://schemas.microsoft.com/office/drawing/2014/main" id="{C481FEF8-8273-499F-99B4-4BCB974C40CD}"/>
              </a:ext>
            </a:extLst>
          </p:cNvPr>
          <p:cNvSpPr>
            <a:spLocks noChangeArrowheads="1"/>
          </p:cNvSpPr>
          <p:nvPr/>
        </p:nvSpPr>
        <p:spPr bwMode="auto">
          <a:xfrm>
            <a:off x="6098837" y="4478857"/>
            <a:ext cx="487362" cy="433582"/>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Rectangle 68">
            <a:extLst>
              <a:ext uri="{FF2B5EF4-FFF2-40B4-BE49-F238E27FC236}">
                <a16:creationId xmlns:a16="http://schemas.microsoft.com/office/drawing/2014/main" id="{B48196A4-5C0B-4036-9E8C-F06C53E47F15}"/>
              </a:ext>
            </a:extLst>
          </p:cNvPr>
          <p:cNvSpPr>
            <a:spLocks noChangeArrowheads="1"/>
          </p:cNvSpPr>
          <p:nvPr/>
        </p:nvSpPr>
        <p:spPr bwMode="auto">
          <a:xfrm>
            <a:off x="2914600" y="5759584"/>
            <a:ext cx="487362" cy="377825"/>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Rectangle 68">
            <a:extLst>
              <a:ext uri="{FF2B5EF4-FFF2-40B4-BE49-F238E27FC236}">
                <a16:creationId xmlns:a16="http://schemas.microsoft.com/office/drawing/2014/main" id="{B8C164AE-EACC-4DBA-BFD7-54EFDC220EEB}"/>
              </a:ext>
            </a:extLst>
          </p:cNvPr>
          <p:cNvSpPr>
            <a:spLocks noChangeArrowheads="1"/>
          </p:cNvSpPr>
          <p:nvPr/>
        </p:nvSpPr>
        <p:spPr bwMode="auto">
          <a:xfrm>
            <a:off x="5455023" y="5761152"/>
            <a:ext cx="487362" cy="377825"/>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Rectangle 68">
            <a:extLst>
              <a:ext uri="{FF2B5EF4-FFF2-40B4-BE49-F238E27FC236}">
                <a16:creationId xmlns:a16="http://schemas.microsoft.com/office/drawing/2014/main" id="{E3E85569-E701-44B4-9293-979339908797}"/>
              </a:ext>
            </a:extLst>
          </p:cNvPr>
          <p:cNvSpPr>
            <a:spLocks noChangeArrowheads="1"/>
          </p:cNvSpPr>
          <p:nvPr/>
        </p:nvSpPr>
        <p:spPr bwMode="auto">
          <a:xfrm>
            <a:off x="2940608" y="4518308"/>
            <a:ext cx="488790" cy="377825"/>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Rectangle 68">
            <a:extLst>
              <a:ext uri="{FF2B5EF4-FFF2-40B4-BE49-F238E27FC236}">
                <a16:creationId xmlns:a16="http://schemas.microsoft.com/office/drawing/2014/main" id="{79EC4DC1-1AC7-4C9E-A834-C74D22EB6E28}"/>
              </a:ext>
            </a:extLst>
          </p:cNvPr>
          <p:cNvSpPr>
            <a:spLocks noChangeArrowheads="1"/>
          </p:cNvSpPr>
          <p:nvPr/>
        </p:nvSpPr>
        <p:spPr bwMode="auto">
          <a:xfrm>
            <a:off x="3547161" y="5142625"/>
            <a:ext cx="487362" cy="377825"/>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Rectangle 68">
            <a:extLst>
              <a:ext uri="{FF2B5EF4-FFF2-40B4-BE49-F238E27FC236}">
                <a16:creationId xmlns:a16="http://schemas.microsoft.com/office/drawing/2014/main" id="{B43288C8-8E2C-4D71-A528-68D43D7DE6DC}"/>
              </a:ext>
            </a:extLst>
          </p:cNvPr>
          <p:cNvSpPr>
            <a:spLocks noChangeArrowheads="1"/>
          </p:cNvSpPr>
          <p:nvPr/>
        </p:nvSpPr>
        <p:spPr bwMode="auto">
          <a:xfrm>
            <a:off x="4502869" y="4519127"/>
            <a:ext cx="487362" cy="377825"/>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Rectangle 68">
            <a:extLst>
              <a:ext uri="{FF2B5EF4-FFF2-40B4-BE49-F238E27FC236}">
                <a16:creationId xmlns:a16="http://schemas.microsoft.com/office/drawing/2014/main" id="{EA040BC2-94A1-4BF5-A9F2-ED618C3FCBE9}"/>
              </a:ext>
            </a:extLst>
          </p:cNvPr>
          <p:cNvSpPr>
            <a:spLocks noChangeArrowheads="1"/>
          </p:cNvSpPr>
          <p:nvPr/>
        </p:nvSpPr>
        <p:spPr bwMode="auto">
          <a:xfrm>
            <a:off x="3883575" y="3253374"/>
            <a:ext cx="487362" cy="377825"/>
          </a:xfrm>
          <a:prstGeom prst="rect">
            <a:avLst/>
          </a:prstGeom>
          <a:solidFill>
            <a:srgbClr val="FFFF00"/>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620" name="吹き出し: 四角形 24619">
            <a:extLst>
              <a:ext uri="{FF2B5EF4-FFF2-40B4-BE49-F238E27FC236}">
                <a16:creationId xmlns:a16="http://schemas.microsoft.com/office/drawing/2014/main" id="{A13E8489-F010-4418-A056-3A1920834523}"/>
              </a:ext>
            </a:extLst>
          </p:cNvPr>
          <p:cNvSpPr/>
          <p:nvPr/>
        </p:nvSpPr>
        <p:spPr>
          <a:xfrm>
            <a:off x="476346" y="3327802"/>
            <a:ext cx="1661603" cy="835646"/>
          </a:xfrm>
          <a:prstGeom prst="wedgeRectCallout">
            <a:avLst>
              <a:gd name="adj1" fmla="val 174760"/>
              <a:gd name="adj2" fmla="val 2785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ru-RU" altLang="ja-JP" sz="2400" b="1" dirty="0">
                <a:solidFill>
                  <a:srgbClr val="F41C5A"/>
                </a:solidFill>
              </a:rPr>
              <a:t>Основная проблема</a:t>
            </a:r>
            <a:endParaRPr kumimoji="1" lang="ja-JP" altLang="en-US" sz="2400" b="1" dirty="0">
              <a:solidFill>
                <a:srgbClr val="F41C5A"/>
              </a:solidFill>
            </a:endParaRPr>
          </a:p>
        </p:txBody>
      </p:sp>
      <p:sp>
        <p:nvSpPr>
          <p:cNvPr id="116" name="テキスト ボックス 115">
            <a:extLst>
              <a:ext uri="{FF2B5EF4-FFF2-40B4-BE49-F238E27FC236}">
                <a16:creationId xmlns:a16="http://schemas.microsoft.com/office/drawing/2014/main" id="{19F3B55A-AC8C-4AD8-A981-4D2A67172E33}"/>
              </a:ext>
            </a:extLst>
          </p:cNvPr>
          <p:cNvSpPr txBox="1"/>
          <p:nvPr/>
        </p:nvSpPr>
        <p:spPr>
          <a:xfrm>
            <a:off x="90743" y="6270460"/>
            <a:ext cx="8873745" cy="400110"/>
          </a:xfrm>
          <a:prstGeom prst="rect">
            <a:avLst/>
          </a:prstGeom>
          <a:noFill/>
        </p:spPr>
        <p:txBody>
          <a:bodyPr wrap="square" rtlCol="0">
            <a:spAutoFit/>
          </a:bodyPr>
          <a:lstStyle/>
          <a:p>
            <a:pPr algn="ctr"/>
            <a:r>
              <a:rPr kumimoji="1" lang="ru-RU" altLang="ja-JP" sz="2000" b="1" dirty="0">
                <a:solidFill>
                  <a:srgbClr val="F93717"/>
                </a:solidFill>
                <a:latin typeface="Arial" panose="020B0604020202020204" pitchFamily="34" charset="0"/>
                <a:cs typeface="Arial" panose="020B0604020202020204" pitchFamily="34" charset="0"/>
              </a:rPr>
              <a:t>Попробуйте создать ваше дерево проблем для деревни Тимур!</a:t>
            </a:r>
            <a:endParaRPr kumimoji="1" lang="ja-JP" altLang="en-US" sz="2000" b="1" dirty="0">
              <a:solidFill>
                <a:srgbClr val="F93717"/>
              </a:solidFill>
              <a:latin typeface="Arial" panose="020B0604020202020204" pitchFamily="34" charset="0"/>
              <a:cs typeface="Arial" panose="020B0604020202020204" pitchFamily="34" charset="0"/>
            </a:endParaRPr>
          </a:p>
        </p:txBody>
      </p:sp>
      <p:pic>
        <p:nvPicPr>
          <p:cNvPr id="64" name="Рисунок 63">
            <a:extLst>
              <a:ext uri="{FF2B5EF4-FFF2-40B4-BE49-F238E27FC236}">
                <a16:creationId xmlns:a16="http://schemas.microsoft.com/office/drawing/2014/main" id="{1666C4F7-9092-4BF1-B1B7-2A448E3CC174}"/>
              </a:ext>
            </a:extLst>
          </p:cNvPr>
          <p:cNvPicPr>
            <a:picLocks noChangeAspect="1"/>
          </p:cNvPicPr>
          <p:nvPr/>
        </p:nvPicPr>
        <p:blipFill>
          <a:blip r:embed="rId4"/>
          <a:stretch>
            <a:fillRect/>
          </a:stretch>
        </p:blipFill>
        <p:spPr>
          <a:xfrm>
            <a:off x="7405492" y="2764142"/>
            <a:ext cx="1261981" cy="499915"/>
          </a:xfrm>
          <a:prstGeom prst="rect">
            <a:avLst/>
          </a:prstGeom>
          <a:solidFill>
            <a:schemeClr val="bg1"/>
          </a:solidFill>
        </p:spPr>
      </p:pic>
      <p:sp>
        <p:nvSpPr>
          <p:cNvPr id="65" name="Прямоугольник 64">
            <a:extLst>
              <a:ext uri="{FF2B5EF4-FFF2-40B4-BE49-F238E27FC236}">
                <a16:creationId xmlns:a16="http://schemas.microsoft.com/office/drawing/2014/main" id="{C4F78C36-DA32-40A0-9734-3105F16367CB}"/>
              </a:ext>
            </a:extLst>
          </p:cNvPr>
          <p:cNvSpPr/>
          <p:nvPr/>
        </p:nvSpPr>
        <p:spPr>
          <a:xfrm>
            <a:off x="7494029" y="3693750"/>
            <a:ext cx="1219552" cy="369332"/>
          </a:xfrm>
          <a:prstGeom prst="rect">
            <a:avLst/>
          </a:prstGeom>
          <a:solidFill>
            <a:schemeClr val="bg1"/>
          </a:solidFill>
        </p:spPr>
        <p:txBody>
          <a:bodyPr wrap="square">
            <a:spAutoFit/>
          </a:bodyPr>
          <a:lstStyle/>
          <a:p>
            <a:r>
              <a:rPr lang="ru-RU" altLang="ja-JP" b="1" dirty="0"/>
              <a:t>Причина</a:t>
            </a:r>
            <a:endParaRPr lang="ru-RU" dirty="0"/>
          </a:p>
        </p:txBody>
      </p:sp>
    </p:spTree>
    <p:extLst>
      <p:ext uri="{BB962C8B-B14F-4D97-AF65-F5344CB8AC3E}">
        <p14:creationId xmlns:p14="http://schemas.microsoft.com/office/powerpoint/2010/main" val="2981003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0142590-2CF3-42EA-8252-DF9E9DC77FFD}"/>
              </a:ext>
            </a:extLst>
          </p:cNvPr>
          <p:cNvSpPr txBox="1"/>
          <p:nvPr/>
        </p:nvSpPr>
        <p:spPr>
          <a:xfrm flipH="1">
            <a:off x="1043608" y="154922"/>
            <a:ext cx="6912768" cy="646331"/>
          </a:xfrm>
          <a:prstGeom prst="rect">
            <a:avLst/>
          </a:prstGeom>
          <a:solidFill>
            <a:schemeClr val="accent1"/>
          </a:solidFill>
        </p:spPr>
        <p:txBody>
          <a:bodyPr wrap="square" rtlCol="0">
            <a:spAutoFit/>
          </a:bodyPr>
          <a:lstStyle/>
          <a:p>
            <a:pPr algn="ctr"/>
            <a:r>
              <a:rPr kumimoji="1" lang="ru-RU" altLang="ja-JP" sz="3600" dirty="0"/>
              <a:t>Ознакомление с участниками</a:t>
            </a:r>
            <a:endParaRPr kumimoji="1" lang="ja-JP" altLang="en-US" sz="3600" dirty="0"/>
          </a:p>
        </p:txBody>
      </p:sp>
      <p:sp>
        <p:nvSpPr>
          <p:cNvPr id="3" name="テキスト ボックス 2">
            <a:extLst>
              <a:ext uri="{FF2B5EF4-FFF2-40B4-BE49-F238E27FC236}">
                <a16:creationId xmlns:a16="http://schemas.microsoft.com/office/drawing/2014/main" id="{6B1EE52F-CFA3-4FFB-9105-BBDF62398662}"/>
              </a:ext>
            </a:extLst>
          </p:cNvPr>
          <p:cNvSpPr txBox="1"/>
          <p:nvPr/>
        </p:nvSpPr>
        <p:spPr>
          <a:xfrm>
            <a:off x="899592" y="824590"/>
            <a:ext cx="7272808" cy="954107"/>
          </a:xfrm>
          <a:prstGeom prst="rect">
            <a:avLst/>
          </a:prstGeom>
          <a:noFill/>
        </p:spPr>
        <p:txBody>
          <a:bodyPr wrap="square" rtlCol="0">
            <a:spAutoFit/>
          </a:bodyPr>
          <a:lstStyle/>
          <a:p>
            <a:pPr algn="ctr"/>
            <a:r>
              <a:rPr lang="ru-RU" altLang="ja-JP" sz="2800" dirty="0"/>
              <a:t>Кто я? Кто участники?      </a:t>
            </a:r>
          </a:p>
          <a:p>
            <a:pPr algn="ctr"/>
            <a:r>
              <a:rPr lang="ru-RU" altLang="ja-JP" sz="2800" dirty="0"/>
              <a:t>⇒ Ваше имя, самая любимая еда</a:t>
            </a:r>
            <a:endParaRPr lang="en-US" altLang="ja-JP" sz="2800" dirty="0"/>
          </a:p>
        </p:txBody>
      </p:sp>
      <p:sp>
        <p:nvSpPr>
          <p:cNvPr id="4" name="テキスト ボックス 3">
            <a:extLst>
              <a:ext uri="{FF2B5EF4-FFF2-40B4-BE49-F238E27FC236}">
                <a16:creationId xmlns:a16="http://schemas.microsoft.com/office/drawing/2014/main" id="{9F6F4CAA-508B-41A2-8364-09FAFC4D9A23}"/>
              </a:ext>
            </a:extLst>
          </p:cNvPr>
          <p:cNvSpPr txBox="1"/>
          <p:nvPr/>
        </p:nvSpPr>
        <p:spPr>
          <a:xfrm>
            <a:off x="647564" y="4072974"/>
            <a:ext cx="7848872" cy="2308324"/>
          </a:xfrm>
          <a:prstGeom prst="rect">
            <a:avLst/>
          </a:prstGeom>
          <a:noFill/>
          <a:ln w="19050">
            <a:solidFill>
              <a:schemeClr val="accent1"/>
            </a:solidFill>
          </a:ln>
        </p:spPr>
        <p:txBody>
          <a:bodyPr wrap="square" rtlCol="0">
            <a:spAutoFit/>
          </a:bodyPr>
          <a:lstStyle/>
          <a:p>
            <a:r>
              <a:rPr kumimoji="1" lang="en-US" altLang="ja-JP" sz="2400" dirty="0">
                <a:latin typeface="Arial" panose="020B0604020202020204" pitchFamily="34" charset="0"/>
                <a:cs typeface="Arial" panose="020B0604020202020204" pitchFamily="34" charset="0"/>
              </a:rPr>
              <a:t>  </a:t>
            </a:r>
            <a:r>
              <a:rPr lang="ru-RU" altLang="ja-JP" sz="2400" dirty="0">
                <a:latin typeface="Arial" panose="020B0604020202020204" pitchFamily="34" charset="0"/>
                <a:cs typeface="Arial" panose="020B0604020202020204" pitchFamily="34" charset="0"/>
              </a:rPr>
              <a:t>Я прошу о следующих моментах:   </a:t>
            </a:r>
          </a:p>
          <a:p>
            <a:r>
              <a:rPr lang="ru-RU" altLang="ja-JP" sz="2400" dirty="0">
                <a:latin typeface="Arial" panose="020B0604020202020204" pitchFamily="34" charset="0"/>
                <a:cs typeface="Arial" panose="020B0604020202020204" pitchFamily="34" charset="0"/>
              </a:rPr>
              <a:t>● Активное участие</a:t>
            </a:r>
          </a:p>
          <a:p>
            <a:r>
              <a:rPr lang="ru-RU" altLang="ja-JP" sz="2400" dirty="0">
                <a:latin typeface="Arial" panose="020B0604020202020204" pitchFamily="34" charset="0"/>
                <a:cs typeface="Arial" panose="020B0604020202020204" pitchFamily="34" charset="0"/>
              </a:rPr>
              <a:t>⇒ Активно участвовать в групповой работе,   </a:t>
            </a:r>
          </a:p>
          <a:p>
            <a:r>
              <a:rPr lang="ru-RU" altLang="ja-JP" sz="2400" dirty="0">
                <a:latin typeface="Arial" panose="020B0604020202020204" pitchFamily="34" charset="0"/>
                <a:cs typeface="Arial" panose="020B0604020202020204" pitchFamily="34" charset="0"/>
              </a:rPr>
              <a:t>● Нет вертикальных отношений в дискуссиях      </a:t>
            </a:r>
          </a:p>
          <a:p>
            <a:r>
              <a:rPr lang="ru-RU" altLang="ja-JP" sz="2400" dirty="0">
                <a:latin typeface="Arial" panose="020B0604020202020204" pitchFamily="34" charset="0"/>
                <a:cs typeface="Arial" panose="020B0604020202020204" pitchFamily="34" charset="0"/>
              </a:rPr>
              <a:t>⇒ Нет босса, здесь нет </a:t>
            </a:r>
            <a:r>
              <a:rPr lang="ru-RU" altLang="ja-JP" sz="2400" dirty="0" err="1">
                <a:latin typeface="Arial" panose="020B0604020202020204" pitchFamily="34" charset="0"/>
                <a:cs typeface="Arial" panose="020B0604020202020204" pitchFamily="34" charset="0"/>
              </a:rPr>
              <a:t>подчиненых</a:t>
            </a:r>
            <a:r>
              <a:rPr lang="ru-RU" altLang="ja-JP" sz="2400" dirty="0">
                <a:latin typeface="Arial" panose="020B0604020202020204" pitchFamily="34" charset="0"/>
                <a:cs typeface="Arial" panose="020B0604020202020204" pitchFamily="34" charset="0"/>
              </a:rPr>
              <a:t>. Все равны.   </a:t>
            </a:r>
          </a:p>
          <a:p>
            <a:r>
              <a:rPr lang="ru-RU" altLang="ja-JP" sz="2400" dirty="0">
                <a:latin typeface="Arial" panose="020B0604020202020204" pitchFamily="34" charset="0"/>
                <a:cs typeface="Arial" panose="020B0604020202020204" pitchFamily="34" charset="0"/>
              </a:rPr>
              <a:t>● Не критикуйте мнения других при создании идей.</a:t>
            </a:r>
            <a:endParaRPr lang="en-US" altLang="ja-JP" sz="2400"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12524C1A-5449-424E-9E03-CCA194DB16F2}"/>
              </a:ext>
            </a:extLst>
          </p:cNvPr>
          <p:cNvSpPr txBox="1"/>
          <p:nvPr/>
        </p:nvSpPr>
        <p:spPr>
          <a:xfrm flipH="1">
            <a:off x="3131840" y="1845545"/>
            <a:ext cx="2808312" cy="646331"/>
          </a:xfrm>
          <a:prstGeom prst="rect">
            <a:avLst/>
          </a:prstGeom>
          <a:solidFill>
            <a:schemeClr val="accent1"/>
          </a:solidFill>
        </p:spPr>
        <p:txBody>
          <a:bodyPr wrap="square" rtlCol="0">
            <a:spAutoFit/>
          </a:bodyPr>
          <a:lstStyle/>
          <a:p>
            <a:pPr algn="ctr"/>
            <a:r>
              <a:rPr kumimoji="1" lang="ru-RU" altLang="ja-JP" sz="3600" dirty="0"/>
              <a:t>Внимание</a:t>
            </a:r>
            <a:r>
              <a:rPr kumimoji="1" lang="en-US" altLang="ja-JP" sz="3600" dirty="0"/>
              <a:t>!</a:t>
            </a:r>
            <a:endParaRPr kumimoji="1" lang="ja-JP" altLang="en-US" sz="3600" dirty="0"/>
          </a:p>
        </p:txBody>
      </p:sp>
      <p:sp>
        <p:nvSpPr>
          <p:cNvPr id="7" name="テキスト ボックス 6">
            <a:extLst>
              <a:ext uri="{FF2B5EF4-FFF2-40B4-BE49-F238E27FC236}">
                <a16:creationId xmlns:a16="http://schemas.microsoft.com/office/drawing/2014/main" id="{07664543-2775-4F50-8E89-DF435E299DB5}"/>
              </a:ext>
            </a:extLst>
          </p:cNvPr>
          <p:cNvSpPr txBox="1"/>
          <p:nvPr/>
        </p:nvSpPr>
        <p:spPr>
          <a:xfrm>
            <a:off x="107504" y="2682260"/>
            <a:ext cx="8928992" cy="1446550"/>
          </a:xfrm>
          <a:prstGeom prst="rect">
            <a:avLst/>
          </a:prstGeom>
          <a:noFill/>
        </p:spPr>
        <p:txBody>
          <a:bodyPr wrap="square">
            <a:spAutoFit/>
          </a:bodyPr>
          <a:lstStyle/>
          <a:p>
            <a:pPr algn="ctr"/>
            <a:r>
              <a:rPr lang="ru-RU" altLang="ja-JP" sz="2200" dirty="0">
                <a:latin typeface="Arial" panose="020B0604020202020204" pitchFamily="34" charset="0"/>
                <a:cs typeface="Arial" panose="020B0604020202020204" pitchFamily="34" charset="0"/>
              </a:rPr>
              <a:t>Важные моменты этого семинара: Практический семинар с групповыми дискуссиями по тематическим исследованиям. </a:t>
            </a:r>
          </a:p>
          <a:p>
            <a:pPr algn="ctr"/>
            <a:r>
              <a:rPr lang="ru-RU" altLang="ja-JP" sz="2200" dirty="0">
                <a:latin typeface="Arial" panose="020B0604020202020204" pitchFamily="34" charset="0"/>
                <a:cs typeface="Arial" panose="020B0604020202020204" pitchFamily="34" charset="0"/>
              </a:rPr>
              <a:t>Вы можете получить навыки и способности разрабатывать проекты</a:t>
            </a:r>
            <a:endParaRPr lang="ja-JP" altLang="en-US" sz="2200" dirty="0"/>
          </a:p>
        </p:txBody>
      </p:sp>
    </p:spTree>
    <p:extLst>
      <p:ext uri="{BB962C8B-B14F-4D97-AF65-F5344CB8AC3E}">
        <p14:creationId xmlns:p14="http://schemas.microsoft.com/office/powerpoint/2010/main" val="1243247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7DE056C-7A1D-4015-A69A-9E574856ACF6}"/>
              </a:ext>
            </a:extLst>
          </p:cNvPr>
          <p:cNvCxnSpPr>
            <a:cxnSpLocks/>
          </p:cNvCxnSpPr>
          <p:nvPr/>
        </p:nvCxnSpPr>
        <p:spPr>
          <a:xfrm>
            <a:off x="2173057" y="3313786"/>
            <a:ext cx="0" cy="4269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C5AD6B78-1982-46C2-B3DA-8D070247F7D6}"/>
              </a:ext>
            </a:extLst>
          </p:cNvPr>
          <p:cNvCxnSpPr/>
          <p:nvPr/>
        </p:nvCxnSpPr>
        <p:spPr>
          <a:xfrm flipH="1" flipV="1">
            <a:off x="2173058" y="3313785"/>
            <a:ext cx="225223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119C285D-4D4B-4DE6-8441-9969EE738C09}"/>
              </a:ext>
            </a:extLst>
          </p:cNvPr>
          <p:cNvCxnSpPr>
            <a:cxnSpLocks/>
          </p:cNvCxnSpPr>
          <p:nvPr/>
        </p:nvCxnSpPr>
        <p:spPr>
          <a:xfrm>
            <a:off x="4425292" y="2919151"/>
            <a:ext cx="0" cy="84617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94C2F21-D6EC-4555-A43B-DE95FB14079A}"/>
              </a:ext>
            </a:extLst>
          </p:cNvPr>
          <p:cNvCxnSpPr>
            <a:cxnSpLocks/>
          </p:cNvCxnSpPr>
          <p:nvPr/>
        </p:nvCxnSpPr>
        <p:spPr>
          <a:xfrm>
            <a:off x="6668856" y="3297797"/>
            <a:ext cx="0" cy="2149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7A7E8C85-AF10-4398-82BE-82FF0BDEB89C}"/>
              </a:ext>
            </a:extLst>
          </p:cNvPr>
          <p:cNvCxnSpPr/>
          <p:nvPr/>
        </p:nvCxnSpPr>
        <p:spPr>
          <a:xfrm flipH="1" flipV="1">
            <a:off x="4425291" y="3313785"/>
            <a:ext cx="2252234"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E97F2D1-BD12-49D8-8952-816174D16D69}"/>
              </a:ext>
            </a:extLst>
          </p:cNvPr>
          <p:cNvSpPr txBox="1"/>
          <p:nvPr/>
        </p:nvSpPr>
        <p:spPr>
          <a:xfrm>
            <a:off x="5658284" y="3530368"/>
            <a:ext cx="2160230" cy="523220"/>
          </a:xfrm>
          <a:prstGeom prst="rect">
            <a:avLst/>
          </a:prstGeom>
          <a:solidFill>
            <a:srgbClr val="FFFF00"/>
          </a:solidFill>
          <a:ln>
            <a:solidFill>
              <a:schemeClr val="tx1"/>
            </a:solidFill>
          </a:ln>
        </p:spPr>
        <p:txBody>
          <a:bodyPr wrap="square" rtlCol="0">
            <a:spAutoFit/>
          </a:bodyPr>
          <a:lstStyle/>
          <a:p>
            <a:pPr algn="ctr"/>
            <a:r>
              <a:rPr lang="ru-RU" altLang="ja-JP" sz="1400" b="1" dirty="0"/>
              <a:t>Несельскохозяйственный доход низкий</a:t>
            </a:r>
            <a:endParaRPr kumimoji="1" lang="ja-JP" altLang="en-US" sz="1400" b="1" dirty="0"/>
          </a:p>
        </p:txBody>
      </p:sp>
      <p:sp>
        <p:nvSpPr>
          <p:cNvPr id="8" name="テキスト ボックス 7">
            <a:extLst>
              <a:ext uri="{FF2B5EF4-FFF2-40B4-BE49-F238E27FC236}">
                <a16:creationId xmlns:a16="http://schemas.microsoft.com/office/drawing/2014/main" id="{8B6DB2F5-05D7-4B41-9428-8B297FFFD4FD}"/>
              </a:ext>
            </a:extLst>
          </p:cNvPr>
          <p:cNvSpPr txBox="1"/>
          <p:nvPr/>
        </p:nvSpPr>
        <p:spPr>
          <a:xfrm>
            <a:off x="3192302" y="3512776"/>
            <a:ext cx="2315802" cy="307777"/>
          </a:xfrm>
          <a:prstGeom prst="rect">
            <a:avLst/>
          </a:prstGeom>
          <a:solidFill>
            <a:srgbClr val="FFFF00"/>
          </a:solidFill>
          <a:ln>
            <a:solidFill>
              <a:schemeClr val="tx1"/>
            </a:solidFill>
          </a:ln>
        </p:spPr>
        <p:txBody>
          <a:bodyPr wrap="square" rtlCol="0">
            <a:spAutoFit/>
          </a:bodyPr>
          <a:lstStyle/>
          <a:p>
            <a:r>
              <a:rPr lang="ru-RU" altLang="ja-JP" sz="1400" b="1"/>
              <a:t>Цена на продукцию низкая</a:t>
            </a:r>
            <a:endParaRPr kumimoji="1" lang="ja-JP" altLang="en-US" sz="1400" b="1" dirty="0"/>
          </a:p>
        </p:txBody>
      </p:sp>
      <p:cxnSp>
        <p:nvCxnSpPr>
          <p:cNvPr id="9" name="コネクタ: カギ線 8">
            <a:extLst>
              <a:ext uri="{FF2B5EF4-FFF2-40B4-BE49-F238E27FC236}">
                <a16:creationId xmlns:a16="http://schemas.microsoft.com/office/drawing/2014/main" id="{50085198-F105-4706-8D83-82A89E4138D1}"/>
              </a:ext>
            </a:extLst>
          </p:cNvPr>
          <p:cNvCxnSpPr>
            <a:cxnSpLocks/>
          </p:cNvCxnSpPr>
          <p:nvPr/>
        </p:nvCxnSpPr>
        <p:spPr>
          <a:xfrm rot="16200000" flipV="1">
            <a:off x="2986747" y="1377828"/>
            <a:ext cx="287493" cy="2589596"/>
          </a:xfrm>
          <a:prstGeom prst="bentConnector2">
            <a:avLst/>
          </a:prstGeom>
          <a:ln w="31750"/>
        </p:spPr>
        <p:style>
          <a:lnRef idx="1">
            <a:schemeClr val="accent1"/>
          </a:lnRef>
          <a:fillRef idx="0">
            <a:schemeClr val="accent1"/>
          </a:fillRef>
          <a:effectRef idx="0">
            <a:schemeClr val="accent1"/>
          </a:effectRef>
          <a:fontRef idx="minor">
            <a:schemeClr val="tx1"/>
          </a:fontRef>
        </p:style>
      </p:cxnSp>
      <p:cxnSp>
        <p:nvCxnSpPr>
          <p:cNvPr id="10" name="コネクタ: カギ線 9">
            <a:extLst>
              <a:ext uri="{FF2B5EF4-FFF2-40B4-BE49-F238E27FC236}">
                <a16:creationId xmlns:a16="http://schemas.microsoft.com/office/drawing/2014/main" id="{A4AF58AC-027A-4BBA-96AB-A5594372C31A}"/>
              </a:ext>
            </a:extLst>
          </p:cNvPr>
          <p:cNvCxnSpPr>
            <a:cxnSpLocks/>
          </p:cNvCxnSpPr>
          <p:nvPr/>
        </p:nvCxnSpPr>
        <p:spPr>
          <a:xfrm rot="5400000" flipH="1" flipV="1">
            <a:off x="5576343" y="1377828"/>
            <a:ext cx="287493" cy="2589597"/>
          </a:xfrm>
          <a:prstGeom prst="bentConnector2">
            <a:avLst/>
          </a:prstGeom>
          <a:ln w="31750"/>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28D1878-1AB8-4158-AFA4-001482ED7236}"/>
              </a:ext>
            </a:extLst>
          </p:cNvPr>
          <p:cNvCxnSpPr/>
          <p:nvPr/>
        </p:nvCxnSpPr>
        <p:spPr>
          <a:xfrm>
            <a:off x="1851965" y="2282238"/>
            <a:ext cx="0" cy="2466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E7082A1-5DE0-4D2B-86AA-E56BEDB17D7D}"/>
              </a:ext>
            </a:extLst>
          </p:cNvPr>
          <p:cNvCxnSpPr/>
          <p:nvPr/>
        </p:nvCxnSpPr>
        <p:spPr>
          <a:xfrm>
            <a:off x="7014888" y="2240847"/>
            <a:ext cx="0" cy="28803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A678D62-A769-48D7-ADF8-6BDF732BBF3C}"/>
              </a:ext>
            </a:extLst>
          </p:cNvPr>
          <p:cNvSpPr txBox="1"/>
          <p:nvPr/>
        </p:nvSpPr>
        <p:spPr>
          <a:xfrm>
            <a:off x="4211960" y="1967962"/>
            <a:ext cx="4581150" cy="338554"/>
          </a:xfrm>
          <a:prstGeom prst="rect">
            <a:avLst/>
          </a:prstGeom>
          <a:solidFill>
            <a:schemeClr val="bg1"/>
          </a:solidFill>
          <a:ln>
            <a:solidFill>
              <a:schemeClr val="tx1"/>
            </a:solidFill>
          </a:ln>
        </p:spPr>
        <p:txBody>
          <a:bodyPr wrap="square" rtlCol="0">
            <a:spAutoFit/>
          </a:bodyPr>
          <a:lstStyle/>
          <a:p>
            <a:pPr algn="ctr"/>
            <a:r>
              <a:rPr lang="ru-RU" altLang="ja-JP" sz="1600" b="1" dirty="0"/>
              <a:t>Жители села не могут нанять врача в медпункт</a:t>
            </a:r>
            <a:endParaRPr kumimoji="1" lang="ja-JP" altLang="en-US" sz="1600" b="1" dirty="0"/>
          </a:p>
        </p:txBody>
      </p:sp>
      <p:sp>
        <p:nvSpPr>
          <p:cNvPr id="14" name="テキスト ボックス 13">
            <a:extLst>
              <a:ext uri="{FF2B5EF4-FFF2-40B4-BE49-F238E27FC236}">
                <a16:creationId xmlns:a16="http://schemas.microsoft.com/office/drawing/2014/main" id="{949889FF-0967-4531-BFE3-F7B985B967E1}"/>
              </a:ext>
            </a:extLst>
          </p:cNvPr>
          <p:cNvSpPr txBox="1"/>
          <p:nvPr/>
        </p:nvSpPr>
        <p:spPr>
          <a:xfrm>
            <a:off x="57474" y="1952155"/>
            <a:ext cx="3866454" cy="338554"/>
          </a:xfrm>
          <a:prstGeom prst="rect">
            <a:avLst/>
          </a:prstGeom>
          <a:solidFill>
            <a:schemeClr val="bg1"/>
          </a:solidFill>
          <a:ln>
            <a:solidFill>
              <a:schemeClr val="tx1"/>
            </a:solidFill>
          </a:ln>
        </p:spPr>
        <p:txBody>
          <a:bodyPr wrap="square" rtlCol="0">
            <a:spAutoFit/>
          </a:bodyPr>
          <a:lstStyle/>
          <a:p>
            <a:pPr algn="ctr"/>
            <a:r>
              <a:rPr kumimoji="1" lang="ru-RU" altLang="ja-JP" sz="1600" b="1" dirty="0"/>
              <a:t>Родители не могут платить за транспорт</a:t>
            </a:r>
            <a:endParaRPr kumimoji="1" lang="ja-JP" altLang="en-US" sz="1600" b="1" dirty="0"/>
          </a:p>
        </p:txBody>
      </p:sp>
      <p:sp>
        <p:nvSpPr>
          <p:cNvPr id="15" name="テキスト ボックス 14">
            <a:extLst>
              <a:ext uri="{FF2B5EF4-FFF2-40B4-BE49-F238E27FC236}">
                <a16:creationId xmlns:a16="http://schemas.microsoft.com/office/drawing/2014/main" id="{26068C40-A27F-424C-B7C1-3F333E125944}"/>
              </a:ext>
            </a:extLst>
          </p:cNvPr>
          <p:cNvSpPr txBox="1"/>
          <p:nvPr/>
        </p:nvSpPr>
        <p:spPr>
          <a:xfrm>
            <a:off x="948739" y="3535098"/>
            <a:ext cx="2039085" cy="360850"/>
          </a:xfrm>
          <a:prstGeom prst="rect">
            <a:avLst/>
          </a:prstGeom>
          <a:solidFill>
            <a:srgbClr val="FFFF00"/>
          </a:solidFill>
          <a:ln>
            <a:solidFill>
              <a:schemeClr val="tx1"/>
            </a:solidFill>
          </a:ln>
        </p:spPr>
        <p:txBody>
          <a:bodyPr wrap="square" tIns="72000" bIns="72000" rtlCol="0">
            <a:spAutoFit/>
          </a:bodyPr>
          <a:lstStyle/>
          <a:p>
            <a:pPr algn="ctr"/>
            <a:r>
              <a:rPr lang="ru-RU" altLang="ja-JP" sz="1400" b="1" dirty="0"/>
              <a:t>Урожайность низкая</a:t>
            </a:r>
            <a:endParaRPr lang="ja-JP" altLang="en-US" sz="1400" b="1" dirty="0"/>
          </a:p>
        </p:txBody>
      </p:sp>
      <p:sp>
        <p:nvSpPr>
          <p:cNvPr id="16" name="テキスト ボックス 15">
            <a:extLst>
              <a:ext uri="{FF2B5EF4-FFF2-40B4-BE49-F238E27FC236}">
                <a16:creationId xmlns:a16="http://schemas.microsoft.com/office/drawing/2014/main" id="{0F163956-97AA-45E4-8A16-142994BC8643}"/>
              </a:ext>
            </a:extLst>
          </p:cNvPr>
          <p:cNvSpPr txBox="1"/>
          <p:nvPr/>
        </p:nvSpPr>
        <p:spPr>
          <a:xfrm>
            <a:off x="3222589" y="2705048"/>
            <a:ext cx="2405403" cy="338554"/>
          </a:xfrm>
          <a:prstGeom prst="rect">
            <a:avLst/>
          </a:prstGeom>
          <a:solidFill>
            <a:srgbClr val="FFFF00"/>
          </a:solidFill>
          <a:ln>
            <a:solidFill>
              <a:schemeClr val="tx1"/>
            </a:solidFill>
          </a:ln>
        </p:spPr>
        <p:txBody>
          <a:bodyPr wrap="square" rtlCol="0">
            <a:spAutoFit/>
          </a:bodyPr>
          <a:lstStyle/>
          <a:p>
            <a:pPr algn="ctr"/>
            <a:r>
              <a:rPr lang="ru-RU" altLang="ja-JP" sz="1600" b="1" dirty="0"/>
              <a:t>Доход фермеров низкий</a:t>
            </a:r>
            <a:endParaRPr kumimoji="1" lang="ja-JP" altLang="en-US" sz="1600" b="1" dirty="0"/>
          </a:p>
        </p:txBody>
      </p:sp>
      <p:cxnSp>
        <p:nvCxnSpPr>
          <p:cNvPr id="17" name="直線コネクタ 16">
            <a:extLst>
              <a:ext uri="{FF2B5EF4-FFF2-40B4-BE49-F238E27FC236}">
                <a16:creationId xmlns:a16="http://schemas.microsoft.com/office/drawing/2014/main" id="{16AF7E9F-821C-4BB7-A31E-07AF3FF5FAD5}"/>
              </a:ext>
            </a:extLst>
          </p:cNvPr>
          <p:cNvCxnSpPr>
            <a:cxnSpLocks/>
          </p:cNvCxnSpPr>
          <p:nvPr/>
        </p:nvCxnSpPr>
        <p:spPr>
          <a:xfrm>
            <a:off x="1226960" y="4089969"/>
            <a:ext cx="0" cy="2092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D747EA6-2903-4628-BFAF-E8A3C5011D8F}"/>
              </a:ext>
            </a:extLst>
          </p:cNvPr>
          <p:cNvCxnSpPr>
            <a:cxnSpLocks/>
          </p:cNvCxnSpPr>
          <p:nvPr/>
        </p:nvCxnSpPr>
        <p:spPr>
          <a:xfrm>
            <a:off x="3110485" y="4073981"/>
            <a:ext cx="0" cy="2149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9991D34-028C-4B6B-B705-089B72F60973}"/>
              </a:ext>
            </a:extLst>
          </p:cNvPr>
          <p:cNvCxnSpPr>
            <a:cxnSpLocks/>
          </p:cNvCxnSpPr>
          <p:nvPr/>
        </p:nvCxnSpPr>
        <p:spPr>
          <a:xfrm flipH="1">
            <a:off x="1226960" y="4089970"/>
            <a:ext cx="1892194" cy="120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76634A71-338A-4135-BD75-5A22B1AFA87C}"/>
              </a:ext>
            </a:extLst>
          </p:cNvPr>
          <p:cNvCxnSpPr>
            <a:cxnSpLocks/>
          </p:cNvCxnSpPr>
          <p:nvPr/>
        </p:nvCxnSpPr>
        <p:spPr>
          <a:xfrm>
            <a:off x="2180157" y="3880735"/>
            <a:ext cx="0" cy="41808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902AF720-1619-4812-A3A8-BA79E3AF40C9}"/>
              </a:ext>
            </a:extLst>
          </p:cNvPr>
          <p:cNvCxnSpPr>
            <a:cxnSpLocks/>
          </p:cNvCxnSpPr>
          <p:nvPr/>
        </p:nvCxnSpPr>
        <p:spPr>
          <a:xfrm>
            <a:off x="6588224" y="4053588"/>
            <a:ext cx="0" cy="3077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81EC098-5EB8-4681-A832-DEECFF1B7455}"/>
              </a:ext>
            </a:extLst>
          </p:cNvPr>
          <p:cNvCxnSpPr>
            <a:cxnSpLocks/>
          </p:cNvCxnSpPr>
          <p:nvPr/>
        </p:nvCxnSpPr>
        <p:spPr>
          <a:xfrm flipH="1">
            <a:off x="4529064" y="3880735"/>
            <a:ext cx="1507" cy="20923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58F9A19B-F6EC-4889-BDC1-F5E219BA047D}"/>
              </a:ext>
            </a:extLst>
          </p:cNvPr>
          <p:cNvCxnSpPr>
            <a:cxnSpLocks/>
          </p:cNvCxnSpPr>
          <p:nvPr/>
        </p:nvCxnSpPr>
        <p:spPr>
          <a:xfrm>
            <a:off x="1838695" y="1644378"/>
            <a:ext cx="0" cy="3077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A282B35C-A25C-475B-AFE1-B31993DD08A6}"/>
              </a:ext>
            </a:extLst>
          </p:cNvPr>
          <p:cNvCxnSpPr>
            <a:cxnSpLocks/>
          </p:cNvCxnSpPr>
          <p:nvPr/>
        </p:nvCxnSpPr>
        <p:spPr>
          <a:xfrm>
            <a:off x="7004034" y="1660185"/>
            <a:ext cx="0" cy="30777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2CE9763D-E2E4-4D9C-86E7-43243D86D19C}"/>
              </a:ext>
            </a:extLst>
          </p:cNvPr>
          <p:cNvSpPr txBox="1"/>
          <p:nvPr/>
        </p:nvSpPr>
        <p:spPr>
          <a:xfrm>
            <a:off x="645838" y="1269462"/>
            <a:ext cx="2677400" cy="338554"/>
          </a:xfrm>
          <a:prstGeom prst="rect">
            <a:avLst/>
          </a:prstGeom>
          <a:noFill/>
          <a:ln w="19050">
            <a:solidFill>
              <a:schemeClr val="tx1"/>
            </a:solidFill>
          </a:ln>
        </p:spPr>
        <p:txBody>
          <a:bodyPr wrap="none" rtlCol="0">
            <a:spAutoFit/>
          </a:bodyPr>
          <a:lstStyle/>
          <a:p>
            <a:r>
              <a:rPr kumimoji="1" lang="ru-RU" altLang="ja-JP" sz="1600" b="1" dirty="0"/>
              <a:t>Низкая посещаемость школ</a:t>
            </a:r>
            <a:endParaRPr kumimoji="1" lang="ja-JP" altLang="en-US" sz="1600" b="1" dirty="0"/>
          </a:p>
        </p:txBody>
      </p:sp>
      <p:sp>
        <p:nvSpPr>
          <p:cNvPr id="21" name="テキスト ボックス 20">
            <a:extLst>
              <a:ext uri="{FF2B5EF4-FFF2-40B4-BE49-F238E27FC236}">
                <a16:creationId xmlns:a16="http://schemas.microsoft.com/office/drawing/2014/main" id="{C3CB94E4-249A-4869-8381-48D20BF54756}"/>
              </a:ext>
            </a:extLst>
          </p:cNvPr>
          <p:cNvSpPr txBox="1"/>
          <p:nvPr/>
        </p:nvSpPr>
        <p:spPr>
          <a:xfrm>
            <a:off x="4839947" y="1262475"/>
            <a:ext cx="4328173" cy="338554"/>
          </a:xfrm>
          <a:prstGeom prst="rect">
            <a:avLst/>
          </a:prstGeom>
          <a:noFill/>
          <a:ln w="19050">
            <a:solidFill>
              <a:schemeClr val="tx1"/>
            </a:solidFill>
          </a:ln>
        </p:spPr>
        <p:txBody>
          <a:bodyPr wrap="none" rtlCol="0">
            <a:spAutoFit/>
          </a:bodyPr>
          <a:lstStyle/>
          <a:p>
            <a:r>
              <a:rPr lang="ru-RU" altLang="ja-JP" sz="1600" b="1" dirty="0"/>
              <a:t>Селяне подвергаются опасности для здоровья</a:t>
            </a:r>
            <a:endParaRPr kumimoji="1" lang="ja-JP" altLang="en-US" sz="1600" b="1" dirty="0"/>
          </a:p>
        </p:txBody>
      </p:sp>
      <p:sp>
        <p:nvSpPr>
          <p:cNvPr id="34" name="テキスト ボックス 33">
            <a:extLst>
              <a:ext uri="{FF2B5EF4-FFF2-40B4-BE49-F238E27FC236}">
                <a16:creationId xmlns:a16="http://schemas.microsoft.com/office/drawing/2014/main" id="{28D9883F-0AD7-4C18-B93D-590F0447018D}"/>
              </a:ext>
            </a:extLst>
          </p:cNvPr>
          <p:cNvSpPr txBox="1"/>
          <p:nvPr/>
        </p:nvSpPr>
        <p:spPr>
          <a:xfrm>
            <a:off x="8069425" y="4425057"/>
            <a:ext cx="1074575" cy="369332"/>
          </a:xfrm>
          <a:prstGeom prst="rect">
            <a:avLst/>
          </a:prstGeom>
          <a:noFill/>
          <a:ln w="25400">
            <a:solidFill>
              <a:schemeClr val="accent1"/>
            </a:solidFill>
          </a:ln>
        </p:spPr>
        <p:txBody>
          <a:bodyPr wrap="square" rtlCol="0">
            <a:spAutoFit/>
          </a:bodyPr>
          <a:lstStyle/>
          <a:p>
            <a:r>
              <a:rPr kumimoji="1" lang="ru-RU" altLang="ja-JP" b="1" dirty="0"/>
              <a:t>Причина</a:t>
            </a:r>
            <a:endParaRPr kumimoji="1" lang="ja-JP" altLang="en-US" b="1" dirty="0"/>
          </a:p>
        </p:txBody>
      </p:sp>
      <p:sp>
        <p:nvSpPr>
          <p:cNvPr id="36" name="テキスト ボックス 35">
            <a:extLst>
              <a:ext uri="{FF2B5EF4-FFF2-40B4-BE49-F238E27FC236}">
                <a16:creationId xmlns:a16="http://schemas.microsoft.com/office/drawing/2014/main" id="{92A6EFA5-7CBF-4DA8-BB74-09742D91301A}"/>
              </a:ext>
            </a:extLst>
          </p:cNvPr>
          <p:cNvSpPr txBox="1"/>
          <p:nvPr/>
        </p:nvSpPr>
        <p:spPr>
          <a:xfrm>
            <a:off x="7950926" y="3476421"/>
            <a:ext cx="1193280" cy="369332"/>
          </a:xfrm>
          <a:prstGeom prst="rect">
            <a:avLst/>
          </a:prstGeom>
          <a:noFill/>
          <a:ln w="25400">
            <a:solidFill>
              <a:schemeClr val="accent1"/>
            </a:solidFill>
          </a:ln>
        </p:spPr>
        <p:txBody>
          <a:bodyPr wrap="square" rtlCol="0">
            <a:spAutoFit/>
          </a:bodyPr>
          <a:lstStyle/>
          <a:p>
            <a:r>
              <a:rPr kumimoji="1" lang="ru-RU" altLang="ja-JP" b="1" dirty="0"/>
              <a:t>Результат</a:t>
            </a:r>
            <a:endParaRPr kumimoji="1" lang="ja-JP" altLang="en-US" b="1" dirty="0"/>
          </a:p>
        </p:txBody>
      </p:sp>
      <p:sp>
        <p:nvSpPr>
          <p:cNvPr id="37" name="矢印: 右 36">
            <a:extLst>
              <a:ext uri="{FF2B5EF4-FFF2-40B4-BE49-F238E27FC236}">
                <a16:creationId xmlns:a16="http://schemas.microsoft.com/office/drawing/2014/main" id="{E8F7883F-FF90-4DEC-9C2A-569AD688EB2F}"/>
              </a:ext>
            </a:extLst>
          </p:cNvPr>
          <p:cNvSpPr/>
          <p:nvPr/>
        </p:nvSpPr>
        <p:spPr>
          <a:xfrm rot="16200000">
            <a:off x="8320582" y="3943551"/>
            <a:ext cx="505417" cy="36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ECAC6DFF-73D4-41B9-901F-546CECA33A6C}"/>
              </a:ext>
            </a:extLst>
          </p:cNvPr>
          <p:cNvSpPr/>
          <p:nvPr/>
        </p:nvSpPr>
        <p:spPr>
          <a:xfrm>
            <a:off x="7908118" y="3183828"/>
            <a:ext cx="1294877" cy="17803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89">
            <a:extLst>
              <a:ext uri="{FF2B5EF4-FFF2-40B4-BE49-F238E27FC236}">
                <a16:creationId xmlns:a16="http://schemas.microsoft.com/office/drawing/2014/main" id="{FB2F9194-014E-4C68-A7E7-49808A9334A7}"/>
              </a:ext>
            </a:extLst>
          </p:cNvPr>
          <p:cNvSpPr txBox="1"/>
          <p:nvPr/>
        </p:nvSpPr>
        <p:spPr>
          <a:xfrm>
            <a:off x="0" y="1129"/>
            <a:ext cx="5508104" cy="400110"/>
          </a:xfrm>
          <a:prstGeom prst="rect">
            <a:avLst/>
          </a:prstGeom>
          <a:solidFill>
            <a:schemeClr val="accent5">
              <a:lumMod val="75000"/>
            </a:schemeClr>
          </a:solidFill>
        </p:spPr>
        <p:txBody>
          <a:bodyPr wrap="square" rtlCol="0">
            <a:spAutoFit/>
          </a:bodyPr>
          <a:lstStyle/>
          <a:p>
            <a:pPr algn="ctr"/>
            <a:r>
              <a:rPr lang="ru-RU" altLang="ja-JP" sz="2000" b="1" dirty="0">
                <a:solidFill>
                  <a:schemeClr val="bg1"/>
                </a:solidFill>
              </a:rPr>
              <a:t>Тематическое исследование деревни Тимур</a:t>
            </a:r>
          </a:p>
        </p:txBody>
      </p:sp>
      <p:pic>
        <p:nvPicPr>
          <p:cNvPr id="23" name="Рисунок 22">
            <a:extLst>
              <a:ext uri="{FF2B5EF4-FFF2-40B4-BE49-F238E27FC236}">
                <a16:creationId xmlns:a16="http://schemas.microsoft.com/office/drawing/2014/main" id="{955B1D3B-6740-4E26-9F62-BD47526AE4CE}"/>
              </a:ext>
            </a:extLst>
          </p:cNvPr>
          <p:cNvPicPr>
            <a:picLocks noChangeAspect="1"/>
          </p:cNvPicPr>
          <p:nvPr/>
        </p:nvPicPr>
        <p:blipFill>
          <a:blip r:embed="rId2"/>
          <a:stretch>
            <a:fillRect/>
          </a:stretch>
        </p:blipFill>
        <p:spPr>
          <a:xfrm>
            <a:off x="5789163" y="23212"/>
            <a:ext cx="2993395" cy="774259"/>
          </a:xfrm>
          <a:prstGeom prst="rect">
            <a:avLst/>
          </a:prstGeom>
        </p:spPr>
      </p:pic>
      <p:sp>
        <p:nvSpPr>
          <p:cNvPr id="41" name="テキスト ボックス 48">
            <a:extLst>
              <a:ext uri="{FF2B5EF4-FFF2-40B4-BE49-F238E27FC236}">
                <a16:creationId xmlns:a16="http://schemas.microsoft.com/office/drawing/2014/main" id="{5B5F3334-E5E2-4D2C-B68A-2EF7326BCAD0}"/>
              </a:ext>
            </a:extLst>
          </p:cNvPr>
          <p:cNvSpPr txBox="1"/>
          <p:nvPr/>
        </p:nvSpPr>
        <p:spPr>
          <a:xfrm>
            <a:off x="1667527" y="4313667"/>
            <a:ext cx="1266207" cy="523220"/>
          </a:xfrm>
          <a:prstGeom prst="rect">
            <a:avLst/>
          </a:prstGeom>
          <a:solidFill>
            <a:srgbClr val="FFFF00"/>
          </a:solidFill>
          <a:ln>
            <a:solidFill>
              <a:schemeClr val="tx1"/>
            </a:solidFill>
          </a:ln>
        </p:spPr>
        <p:txBody>
          <a:bodyPr wrap="square" rtlCol="0">
            <a:spAutoFit/>
          </a:bodyPr>
          <a:lstStyle/>
          <a:p>
            <a:pPr algn="ctr"/>
            <a:r>
              <a:rPr lang="ru-RU" altLang="ja-JP" sz="1400" b="1" dirty="0"/>
              <a:t>Машины недоступны</a:t>
            </a:r>
            <a:endParaRPr lang="en-US" altLang="ja-JP" sz="1400" b="1" dirty="0"/>
          </a:p>
        </p:txBody>
      </p:sp>
      <p:pic>
        <p:nvPicPr>
          <p:cNvPr id="25" name="Рисунок 24">
            <a:extLst>
              <a:ext uri="{FF2B5EF4-FFF2-40B4-BE49-F238E27FC236}">
                <a16:creationId xmlns:a16="http://schemas.microsoft.com/office/drawing/2014/main" id="{9520AC6C-5EBD-4BDB-AB1E-7620F471F84C}"/>
              </a:ext>
            </a:extLst>
          </p:cNvPr>
          <p:cNvPicPr>
            <a:picLocks noChangeAspect="1"/>
          </p:cNvPicPr>
          <p:nvPr/>
        </p:nvPicPr>
        <p:blipFill>
          <a:blip r:embed="rId3"/>
          <a:stretch>
            <a:fillRect/>
          </a:stretch>
        </p:blipFill>
        <p:spPr>
          <a:xfrm>
            <a:off x="2987824" y="4310993"/>
            <a:ext cx="1005927" cy="597460"/>
          </a:xfrm>
          <a:prstGeom prst="rect">
            <a:avLst/>
          </a:prstGeom>
        </p:spPr>
      </p:pic>
      <p:sp>
        <p:nvSpPr>
          <p:cNvPr id="42" name="テキスト ボックス 27">
            <a:extLst>
              <a:ext uri="{FF2B5EF4-FFF2-40B4-BE49-F238E27FC236}">
                <a16:creationId xmlns:a16="http://schemas.microsoft.com/office/drawing/2014/main" id="{44FE3367-0EAA-42F6-BB7E-1226B12DB923}"/>
              </a:ext>
            </a:extLst>
          </p:cNvPr>
          <p:cNvSpPr txBox="1"/>
          <p:nvPr/>
        </p:nvSpPr>
        <p:spPr>
          <a:xfrm>
            <a:off x="4190799" y="4089778"/>
            <a:ext cx="1511637" cy="523220"/>
          </a:xfrm>
          <a:prstGeom prst="rect">
            <a:avLst/>
          </a:prstGeom>
          <a:solidFill>
            <a:srgbClr val="FFFF00"/>
          </a:solidFill>
          <a:ln>
            <a:solidFill>
              <a:schemeClr val="tx1"/>
            </a:solidFill>
          </a:ln>
        </p:spPr>
        <p:txBody>
          <a:bodyPr wrap="square" rtlCol="0">
            <a:spAutoFit/>
          </a:bodyPr>
          <a:lstStyle/>
          <a:p>
            <a:pPr algn="ctr"/>
            <a:r>
              <a:rPr lang="ru-RU" altLang="ja-JP" sz="1400" b="1" dirty="0"/>
              <a:t>Переговорная позиция слабая</a:t>
            </a:r>
            <a:endParaRPr kumimoji="1" lang="ja-JP" altLang="en-US" sz="1400" b="1" dirty="0"/>
          </a:p>
        </p:txBody>
      </p:sp>
      <p:grpSp>
        <p:nvGrpSpPr>
          <p:cNvPr id="43" name="グループ化 57">
            <a:extLst>
              <a:ext uri="{FF2B5EF4-FFF2-40B4-BE49-F238E27FC236}">
                <a16:creationId xmlns:a16="http://schemas.microsoft.com/office/drawing/2014/main" id="{F8DE6D49-D469-4575-AF51-47B1131509F1}"/>
              </a:ext>
            </a:extLst>
          </p:cNvPr>
          <p:cNvGrpSpPr/>
          <p:nvPr/>
        </p:nvGrpSpPr>
        <p:grpSpPr>
          <a:xfrm>
            <a:off x="4083355" y="4612998"/>
            <a:ext cx="596379" cy="658545"/>
            <a:chOff x="1187624" y="2636912"/>
            <a:chExt cx="720080" cy="936104"/>
          </a:xfrm>
          <a:solidFill>
            <a:srgbClr val="FFFF00"/>
          </a:solidFill>
        </p:grpSpPr>
        <p:cxnSp>
          <p:nvCxnSpPr>
            <p:cNvPr id="44" name="直線コネクタ 29">
              <a:extLst>
                <a:ext uri="{FF2B5EF4-FFF2-40B4-BE49-F238E27FC236}">
                  <a16:creationId xmlns:a16="http://schemas.microsoft.com/office/drawing/2014/main" id="{34D7A7F8-22FC-45E6-A2A1-C52AB988A290}"/>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45" name="グループ化 51">
              <a:extLst>
                <a:ext uri="{FF2B5EF4-FFF2-40B4-BE49-F238E27FC236}">
                  <a16:creationId xmlns:a16="http://schemas.microsoft.com/office/drawing/2014/main" id="{6B135701-1B4B-4D37-B5C5-C18A23B41EC3}"/>
                </a:ext>
              </a:extLst>
            </p:cNvPr>
            <p:cNvGrpSpPr/>
            <p:nvPr/>
          </p:nvGrpSpPr>
          <p:grpSpPr>
            <a:xfrm>
              <a:off x="1187624" y="2636912"/>
              <a:ext cx="720080" cy="576065"/>
              <a:chOff x="1187624" y="2636912"/>
              <a:chExt cx="720080" cy="576065"/>
            </a:xfrm>
            <a:grpFill/>
          </p:grpSpPr>
          <p:cxnSp>
            <p:nvCxnSpPr>
              <p:cNvPr id="46" name="直線コネクタ 31">
                <a:extLst>
                  <a:ext uri="{FF2B5EF4-FFF2-40B4-BE49-F238E27FC236}">
                    <a16:creationId xmlns:a16="http://schemas.microsoft.com/office/drawing/2014/main" id="{8CF9B85A-5535-49CD-9948-8EA5C8CB423D}"/>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47" name="直線コネクタ 32">
                <a:extLst>
                  <a:ext uri="{FF2B5EF4-FFF2-40B4-BE49-F238E27FC236}">
                    <a16:creationId xmlns:a16="http://schemas.microsoft.com/office/drawing/2014/main" id="{7B54F46E-9452-47BF-98BD-26B8301FD7D1}"/>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48" name="グループ化 57">
            <a:extLst>
              <a:ext uri="{FF2B5EF4-FFF2-40B4-BE49-F238E27FC236}">
                <a16:creationId xmlns:a16="http://schemas.microsoft.com/office/drawing/2014/main" id="{4C2DCD02-49F9-4DF5-B4DF-E5CF85BA487D}"/>
              </a:ext>
            </a:extLst>
          </p:cNvPr>
          <p:cNvGrpSpPr/>
          <p:nvPr/>
        </p:nvGrpSpPr>
        <p:grpSpPr>
          <a:xfrm flipH="1">
            <a:off x="4703937" y="4638284"/>
            <a:ext cx="998499" cy="624221"/>
            <a:chOff x="1187624" y="2636912"/>
            <a:chExt cx="720080" cy="936104"/>
          </a:xfrm>
          <a:solidFill>
            <a:srgbClr val="FFFF00"/>
          </a:solidFill>
        </p:grpSpPr>
        <p:cxnSp>
          <p:nvCxnSpPr>
            <p:cNvPr id="49" name="直線コネクタ 34">
              <a:extLst>
                <a:ext uri="{FF2B5EF4-FFF2-40B4-BE49-F238E27FC236}">
                  <a16:creationId xmlns:a16="http://schemas.microsoft.com/office/drawing/2014/main" id="{D8092C6D-0957-4B01-BFCE-BD74AA731E47}"/>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50" name="グループ化 51">
              <a:extLst>
                <a:ext uri="{FF2B5EF4-FFF2-40B4-BE49-F238E27FC236}">
                  <a16:creationId xmlns:a16="http://schemas.microsoft.com/office/drawing/2014/main" id="{66805259-9F95-481E-BA96-D82ED11F8CFC}"/>
                </a:ext>
              </a:extLst>
            </p:cNvPr>
            <p:cNvGrpSpPr/>
            <p:nvPr/>
          </p:nvGrpSpPr>
          <p:grpSpPr>
            <a:xfrm>
              <a:off x="1187624" y="2636912"/>
              <a:ext cx="720080" cy="576065"/>
              <a:chOff x="1187624" y="2636912"/>
              <a:chExt cx="720080" cy="576065"/>
            </a:xfrm>
            <a:grpFill/>
          </p:grpSpPr>
          <p:cxnSp>
            <p:nvCxnSpPr>
              <p:cNvPr id="51" name="直線コネクタ 36">
                <a:extLst>
                  <a:ext uri="{FF2B5EF4-FFF2-40B4-BE49-F238E27FC236}">
                    <a16:creationId xmlns:a16="http://schemas.microsoft.com/office/drawing/2014/main" id="{8402AC4E-96BC-4B2D-9883-320049785F71}"/>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52" name="直線コネクタ 38">
                <a:extLst>
                  <a:ext uri="{FF2B5EF4-FFF2-40B4-BE49-F238E27FC236}">
                    <a16:creationId xmlns:a16="http://schemas.microsoft.com/office/drawing/2014/main" id="{D5FDC633-7F6F-4FF7-942F-C0C46994DEEC}"/>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53" name="テキスト ボックス 46">
            <a:extLst>
              <a:ext uri="{FF2B5EF4-FFF2-40B4-BE49-F238E27FC236}">
                <a16:creationId xmlns:a16="http://schemas.microsoft.com/office/drawing/2014/main" id="{A7690175-8AFC-4AD8-ACD4-8372C0E242BF}"/>
              </a:ext>
            </a:extLst>
          </p:cNvPr>
          <p:cNvSpPr txBox="1"/>
          <p:nvPr/>
        </p:nvSpPr>
        <p:spPr>
          <a:xfrm>
            <a:off x="6012574" y="4361365"/>
            <a:ext cx="1451650" cy="534135"/>
          </a:xfrm>
          <a:prstGeom prst="rect">
            <a:avLst/>
          </a:prstGeom>
          <a:solidFill>
            <a:srgbClr val="FFFF00"/>
          </a:solidFill>
          <a:ln>
            <a:solidFill>
              <a:schemeClr val="tx1"/>
            </a:solidFill>
          </a:ln>
        </p:spPr>
        <p:txBody>
          <a:bodyPr wrap="square" rtlCol="0">
            <a:spAutoFit/>
          </a:bodyPr>
          <a:lstStyle/>
          <a:p>
            <a:pPr algn="ctr"/>
            <a:r>
              <a:rPr lang="ru-RU" altLang="ja-JP" sz="1400" b="1" dirty="0"/>
              <a:t>Микробизнес не создается</a:t>
            </a:r>
            <a:endParaRPr kumimoji="1" lang="ja-JP" altLang="en-US" sz="1400" b="1" dirty="0"/>
          </a:p>
        </p:txBody>
      </p:sp>
      <p:sp>
        <p:nvSpPr>
          <p:cNvPr id="54" name="テキスト ボックス 40">
            <a:extLst>
              <a:ext uri="{FF2B5EF4-FFF2-40B4-BE49-F238E27FC236}">
                <a16:creationId xmlns:a16="http://schemas.microsoft.com/office/drawing/2014/main" id="{6163345F-0144-462E-BB24-928A1379B790}"/>
              </a:ext>
            </a:extLst>
          </p:cNvPr>
          <p:cNvSpPr txBox="1"/>
          <p:nvPr/>
        </p:nvSpPr>
        <p:spPr>
          <a:xfrm>
            <a:off x="2933734" y="5260420"/>
            <a:ext cx="1464731" cy="523220"/>
          </a:xfrm>
          <a:prstGeom prst="rect">
            <a:avLst/>
          </a:prstGeom>
          <a:solidFill>
            <a:srgbClr val="FFFF00"/>
          </a:solidFill>
          <a:ln>
            <a:solidFill>
              <a:schemeClr val="tx1"/>
            </a:solidFill>
          </a:ln>
        </p:spPr>
        <p:txBody>
          <a:bodyPr wrap="square" rtlCol="0">
            <a:spAutoFit/>
          </a:bodyPr>
          <a:lstStyle/>
          <a:p>
            <a:r>
              <a:rPr lang="ru-RU" altLang="ja-JP" sz="1400" b="1" dirty="0"/>
              <a:t>Фермеры не организованы</a:t>
            </a:r>
            <a:endParaRPr kumimoji="1" lang="ja-JP" altLang="en-US" sz="1600" b="1" dirty="0"/>
          </a:p>
        </p:txBody>
      </p:sp>
      <p:sp>
        <p:nvSpPr>
          <p:cNvPr id="55" name="テキスト ボックス 42">
            <a:extLst>
              <a:ext uri="{FF2B5EF4-FFF2-40B4-BE49-F238E27FC236}">
                <a16:creationId xmlns:a16="http://schemas.microsoft.com/office/drawing/2014/main" id="{51BA74E0-6FCD-403A-AB73-71EBC4AFCAEE}"/>
              </a:ext>
            </a:extLst>
          </p:cNvPr>
          <p:cNvSpPr txBox="1"/>
          <p:nvPr/>
        </p:nvSpPr>
        <p:spPr>
          <a:xfrm>
            <a:off x="4527477" y="5260451"/>
            <a:ext cx="2014110" cy="584775"/>
          </a:xfrm>
          <a:prstGeom prst="rect">
            <a:avLst/>
          </a:prstGeom>
          <a:solidFill>
            <a:srgbClr val="FFFF00"/>
          </a:solidFill>
          <a:ln>
            <a:solidFill>
              <a:schemeClr val="tx1"/>
            </a:solidFill>
          </a:ln>
        </p:spPr>
        <p:txBody>
          <a:bodyPr wrap="square" rtlCol="0">
            <a:spAutoFit/>
          </a:bodyPr>
          <a:lstStyle/>
          <a:p>
            <a:r>
              <a:rPr lang="ru-RU" altLang="ja-JP" sz="1600" b="1" dirty="0"/>
              <a:t>Фермеры не знают цену продукта</a:t>
            </a:r>
            <a:endParaRPr kumimoji="1" lang="ja-JP" altLang="en-US" sz="1600" b="1" dirty="0"/>
          </a:p>
        </p:txBody>
      </p:sp>
      <p:grpSp>
        <p:nvGrpSpPr>
          <p:cNvPr id="56" name="グループ化 57">
            <a:extLst>
              <a:ext uri="{FF2B5EF4-FFF2-40B4-BE49-F238E27FC236}">
                <a16:creationId xmlns:a16="http://schemas.microsoft.com/office/drawing/2014/main" id="{05C9E31F-8205-4E15-A27C-BB4FCFC6704E}"/>
              </a:ext>
            </a:extLst>
          </p:cNvPr>
          <p:cNvGrpSpPr/>
          <p:nvPr/>
        </p:nvGrpSpPr>
        <p:grpSpPr>
          <a:xfrm flipH="1">
            <a:off x="803908" y="4836887"/>
            <a:ext cx="998499" cy="579406"/>
            <a:chOff x="1187624" y="2636912"/>
            <a:chExt cx="720080" cy="936104"/>
          </a:xfrm>
          <a:solidFill>
            <a:srgbClr val="FFFF00"/>
          </a:solidFill>
        </p:grpSpPr>
        <p:cxnSp>
          <p:nvCxnSpPr>
            <p:cNvPr id="63" name="直線コネクタ 34">
              <a:extLst>
                <a:ext uri="{FF2B5EF4-FFF2-40B4-BE49-F238E27FC236}">
                  <a16:creationId xmlns:a16="http://schemas.microsoft.com/office/drawing/2014/main" id="{5E928858-2100-404E-84D6-80297B7722B7}"/>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64" name="グループ化 51">
              <a:extLst>
                <a:ext uri="{FF2B5EF4-FFF2-40B4-BE49-F238E27FC236}">
                  <a16:creationId xmlns:a16="http://schemas.microsoft.com/office/drawing/2014/main" id="{46C35B2F-4D6A-4E8A-A7DB-31CBE3B7C235}"/>
                </a:ext>
              </a:extLst>
            </p:cNvPr>
            <p:cNvGrpSpPr/>
            <p:nvPr/>
          </p:nvGrpSpPr>
          <p:grpSpPr>
            <a:xfrm>
              <a:off x="1187624" y="2636912"/>
              <a:ext cx="720080" cy="576065"/>
              <a:chOff x="1187624" y="2636912"/>
              <a:chExt cx="720080" cy="576065"/>
            </a:xfrm>
            <a:grpFill/>
          </p:grpSpPr>
          <p:cxnSp>
            <p:nvCxnSpPr>
              <p:cNvPr id="65" name="直線コネクタ 36">
                <a:extLst>
                  <a:ext uri="{FF2B5EF4-FFF2-40B4-BE49-F238E27FC236}">
                    <a16:creationId xmlns:a16="http://schemas.microsoft.com/office/drawing/2014/main" id="{628916DD-A532-4BF0-8D50-F23FD86F9D12}"/>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66" name="直線コネクタ 38">
                <a:extLst>
                  <a:ext uri="{FF2B5EF4-FFF2-40B4-BE49-F238E27FC236}">
                    <a16:creationId xmlns:a16="http://schemas.microsoft.com/office/drawing/2014/main" id="{2F3BC08E-EB8C-4C2D-9B18-C80EFD425751}"/>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67" name="グループ化 57">
            <a:extLst>
              <a:ext uri="{FF2B5EF4-FFF2-40B4-BE49-F238E27FC236}">
                <a16:creationId xmlns:a16="http://schemas.microsoft.com/office/drawing/2014/main" id="{13511771-C5B1-401F-8030-865CB40CB39B}"/>
              </a:ext>
            </a:extLst>
          </p:cNvPr>
          <p:cNvGrpSpPr/>
          <p:nvPr/>
        </p:nvGrpSpPr>
        <p:grpSpPr>
          <a:xfrm>
            <a:off x="208664" y="4836886"/>
            <a:ext cx="596379" cy="614818"/>
            <a:chOff x="1187624" y="2636912"/>
            <a:chExt cx="720080" cy="936104"/>
          </a:xfrm>
          <a:solidFill>
            <a:srgbClr val="FFFF00"/>
          </a:solidFill>
        </p:grpSpPr>
        <p:cxnSp>
          <p:nvCxnSpPr>
            <p:cNvPr id="68" name="直線コネクタ 29">
              <a:extLst>
                <a:ext uri="{FF2B5EF4-FFF2-40B4-BE49-F238E27FC236}">
                  <a16:creationId xmlns:a16="http://schemas.microsoft.com/office/drawing/2014/main" id="{C25C877A-BD5A-4139-876C-B71DE8D92170}"/>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69" name="グループ化 51">
              <a:extLst>
                <a:ext uri="{FF2B5EF4-FFF2-40B4-BE49-F238E27FC236}">
                  <a16:creationId xmlns:a16="http://schemas.microsoft.com/office/drawing/2014/main" id="{7033D53E-494C-488B-A198-040359359FF4}"/>
                </a:ext>
              </a:extLst>
            </p:cNvPr>
            <p:cNvGrpSpPr/>
            <p:nvPr/>
          </p:nvGrpSpPr>
          <p:grpSpPr>
            <a:xfrm>
              <a:off x="1187624" y="2636912"/>
              <a:ext cx="720080" cy="576065"/>
              <a:chOff x="1187624" y="2636912"/>
              <a:chExt cx="720080" cy="576065"/>
            </a:xfrm>
            <a:grpFill/>
          </p:grpSpPr>
          <p:cxnSp>
            <p:nvCxnSpPr>
              <p:cNvPr id="70" name="直線コネクタ 31">
                <a:extLst>
                  <a:ext uri="{FF2B5EF4-FFF2-40B4-BE49-F238E27FC236}">
                    <a16:creationId xmlns:a16="http://schemas.microsoft.com/office/drawing/2014/main" id="{30297100-10AC-47FD-AF5F-DB04833D4C4A}"/>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71" name="直線コネクタ 32">
                <a:extLst>
                  <a:ext uri="{FF2B5EF4-FFF2-40B4-BE49-F238E27FC236}">
                    <a16:creationId xmlns:a16="http://schemas.microsoft.com/office/drawing/2014/main" id="{63AF5EB2-EDFE-4594-B620-5500CA976B71}"/>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72" name="グループ化 57">
            <a:extLst>
              <a:ext uri="{FF2B5EF4-FFF2-40B4-BE49-F238E27FC236}">
                <a16:creationId xmlns:a16="http://schemas.microsoft.com/office/drawing/2014/main" id="{7C5F95B6-B699-48E0-9C4A-80B8BA7692A9}"/>
              </a:ext>
            </a:extLst>
          </p:cNvPr>
          <p:cNvGrpSpPr/>
          <p:nvPr/>
        </p:nvGrpSpPr>
        <p:grpSpPr>
          <a:xfrm>
            <a:off x="3288623" y="5907344"/>
            <a:ext cx="596379" cy="614818"/>
            <a:chOff x="1187624" y="2636912"/>
            <a:chExt cx="720080" cy="936104"/>
          </a:xfrm>
          <a:solidFill>
            <a:srgbClr val="FFFF00"/>
          </a:solidFill>
        </p:grpSpPr>
        <p:cxnSp>
          <p:nvCxnSpPr>
            <p:cNvPr id="73" name="直線コネクタ 29">
              <a:extLst>
                <a:ext uri="{FF2B5EF4-FFF2-40B4-BE49-F238E27FC236}">
                  <a16:creationId xmlns:a16="http://schemas.microsoft.com/office/drawing/2014/main" id="{1DD7C552-C9F8-45F3-819A-E0CBE104FECE}"/>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74" name="グループ化 51">
              <a:extLst>
                <a:ext uri="{FF2B5EF4-FFF2-40B4-BE49-F238E27FC236}">
                  <a16:creationId xmlns:a16="http://schemas.microsoft.com/office/drawing/2014/main" id="{21DEAA13-4EEF-451F-A8A1-F9BEA2572079}"/>
                </a:ext>
              </a:extLst>
            </p:cNvPr>
            <p:cNvGrpSpPr/>
            <p:nvPr/>
          </p:nvGrpSpPr>
          <p:grpSpPr>
            <a:xfrm>
              <a:off x="1187624" y="2636912"/>
              <a:ext cx="720080" cy="576065"/>
              <a:chOff x="1187624" y="2636912"/>
              <a:chExt cx="720080" cy="576065"/>
            </a:xfrm>
            <a:grpFill/>
          </p:grpSpPr>
          <p:cxnSp>
            <p:nvCxnSpPr>
              <p:cNvPr id="75" name="直線コネクタ 31">
                <a:extLst>
                  <a:ext uri="{FF2B5EF4-FFF2-40B4-BE49-F238E27FC236}">
                    <a16:creationId xmlns:a16="http://schemas.microsoft.com/office/drawing/2014/main" id="{4E25369C-E838-44AD-8350-6DDE41C5F97D}"/>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76" name="直線コネクタ 32">
                <a:extLst>
                  <a:ext uri="{FF2B5EF4-FFF2-40B4-BE49-F238E27FC236}">
                    <a16:creationId xmlns:a16="http://schemas.microsoft.com/office/drawing/2014/main" id="{31254ADA-B3C5-4A8B-AC91-84192E4EAC27}"/>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77" name="グループ化 57">
            <a:extLst>
              <a:ext uri="{FF2B5EF4-FFF2-40B4-BE49-F238E27FC236}">
                <a16:creationId xmlns:a16="http://schemas.microsoft.com/office/drawing/2014/main" id="{8A4FCCDF-B567-458E-B831-C782398428A9}"/>
              </a:ext>
            </a:extLst>
          </p:cNvPr>
          <p:cNvGrpSpPr/>
          <p:nvPr/>
        </p:nvGrpSpPr>
        <p:grpSpPr>
          <a:xfrm flipH="1">
            <a:off x="3882095" y="5911240"/>
            <a:ext cx="998499" cy="579406"/>
            <a:chOff x="1187624" y="2636912"/>
            <a:chExt cx="720080" cy="936104"/>
          </a:xfrm>
          <a:solidFill>
            <a:srgbClr val="FFFF00"/>
          </a:solidFill>
        </p:grpSpPr>
        <p:cxnSp>
          <p:nvCxnSpPr>
            <p:cNvPr id="78" name="直線コネクタ 34">
              <a:extLst>
                <a:ext uri="{FF2B5EF4-FFF2-40B4-BE49-F238E27FC236}">
                  <a16:creationId xmlns:a16="http://schemas.microsoft.com/office/drawing/2014/main" id="{719F48CE-0667-4CB4-A98E-E1BEDEC0D61F}"/>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79" name="グループ化 51">
              <a:extLst>
                <a:ext uri="{FF2B5EF4-FFF2-40B4-BE49-F238E27FC236}">
                  <a16:creationId xmlns:a16="http://schemas.microsoft.com/office/drawing/2014/main" id="{76D32345-E78C-4908-BC08-C8057932AD6E}"/>
                </a:ext>
              </a:extLst>
            </p:cNvPr>
            <p:cNvGrpSpPr/>
            <p:nvPr/>
          </p:nvGrpSpPr>
          <p:grpSpPr>
            <a:xfrm>
              <a:off x="1187624" y="2636912"/>
              <a:ext cx="720080" cy="576065"/>
              <a:chOff x="1187624" y="2636912"/>
              <a:chExt cx="720080" cy="576065"/>
            </a:xfrm>
            <a:grpFill/>
          </p:grpSpPr>
          <p:cxnSp>
            <p:nvCxnSpPr>
              <p:cNvPr id="80" name="直線コネクタ 36">
                <a:extLst>
                  <a:ext uri="{FF2B5EF4-FFF2-40B4-BE49-F238E27FC236}">
                    <a16:creationId xmlns:a16="http://schemas.microsoft.com/office/drawing/2014/main" id="{3C64D515-D31D-4066-AC83-62B4C7A0FCD6}"/>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81" name="直線コネクタ 38">
                <a:extLst>
                  <a:ext uri="{FF2B5EF4-FFF2-40B4-BE49-F238E27FC236}">
                    <a16:creationId xmlns:a16="http://schemas.microsoft.com/office/drawing/2014/main" id="{AB7E7B3C-E9AA-4F20-BF84-87B704C7760E}"/>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82" name="テキスト ボックス 41">
            <a:extLst>
              <a:ext uri="{FF2B5EF4-FFF2-40B4-BE49-F238E27FC236}">
                <a16:creationId xmlns:a16="http://schemas.microsoft.com/office/drawing/2014/main" id="{1B9EFB9A-3F2C-43B4-96B7-917FF1499CFE}"/>
              </a:ext>
            </a:extLst>
          </p:cNvPr>
          <p:cNvSpPr txBox="1"/>
          <p:nvPr/>
        </p:nvSpPr>
        <p:spPr>
          <a:xfrm>
            <a:off x="6668857" y="5083231"/>
            <a:ext cx="2534138" cy="1077218"/>
          </a:xfrm>
          <a:prstGeom prst="rect">
            <a:avLst/>
          </a:prstGeom>
          <a:solidFill>
            <a:srgbClr val="FFFF00"/>
          </a:solidFill>
          <a:ln>
            <a:solidFill>
              <a:schemeClr val="tx1"/>
            </a:solidFill>
          </a:ln>
        </p:spPr>
        <p:txBody>
          <a:bodyPr wrap="square" rtlCol="0">
            <a:spAutoFit/>
          </a:bodyPr>
          <a:lstStyle/>
          <a:p>
            <a:pPr algn="ctr"/>
            <a:r>
              <a:rPr lang="ru-RU" altLang="ja-JP" sz="1600" b="1" dirty="0"/>
              <a:t>Денежные переводы от иммигрантов не используются для создания стартапов</a:t>
            </a:r>
            <a:endParaRPr kumimoji="1" lang="ja-JP" altLang="en-US" sz="1600" b="1" dirty="0"/>
          </a:p>
        </p:txBody>
      </p:sp>
      <p:cxnSp>
        <p:nvCxnSpPr>
          <p:cNvPr id="83" name="直線コネクタ 60">
            <a:extLst>
              <a:ext uri="{FF2B5EF4-FFF2-40B4-BE49-F238E27FC236}">
                <a16:creationId xmlns:a16="http://schemas.microsoft.com/office/drawing/2014/main" id="{0413B2AB-6796-4A37-BF7E-C0BCA130A62A}"/>
              </a:ext>
            </a:extLst>
          </p:cNvPr>
          <p:cNvCxnSpPr>
            <a:cxnSpLocks/>
          </p:cNvCxnSpPr>
          <p:nvPr/>
        </p:nvCxnSpPr>
        <p:spPr>
          <a:xfrm>
            <a:off x="7308304" y="4895500"/>
            <a:ext cx="0" cy="18773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84" name="グループ化 57">
            <a:extLst>
              <a:ext uri="{FF2B5EF4-FFF2-40B4-BE49-F238E27FC236}">
                <a16:creationId xmlns:a16="http://schemas.microsoft.com/office/drawing/2014/main" id="{528C9070-65E1-407C-85E8-BCFEE8D94BA7}"/>
              </a:ext>
            </a:extLst>
          </p:cNvPr>
          <p:cNvGrpSpPr/>
          <p:nvPr/>
        </p:nvGrpSpPr>
        <p:grpSpPr>
          <a:xfrm flipH="1">
            <a:off x="7852780" y="6123302"/>
            <a:ext cx="998499" cy="328161"/>
            <a:chOff x="1187624" y="2636912"/>
            <a:chExt cx="720080" cy="936104"/>
          </a:xfrm>
          <a:solidFill>
            <a:srgbClr val="FFFF00"/>
          </a:solidFill>
        </p:grpSpPr>
        <p:cxnSp>
          <p:nvCxnSpPr>
            <p:cNvPr id="85" name="直線コネクタ 34">
              <a:extLst>
                <a:ext uri="{FF2B5EF4-FFF2-40B4-BE49-F238E27FC236}">
                  <a16:creationId xmlns:a16="http://schemas.microsoft.com/office/drawing/2014/main" id="{7CB59847-2E68-4013-95C7-C062BDA85C74}"/>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86" name="グループ化 51">
              <a:extLst>
                <a:ext uri="{FF2B5EF4-FFF2-40B4-BE49-F238E27FC236}">
                  <a16:creationId xmlns:a16="http://schemas.microsoft.com/office/drawing/2014/main" id="{B6BDE52A-D169-4DEB-ACBF-8E237CCA355A}"/>
                </a:ext>
              </a:extLst>
            </p:cNvPr>
            <p:cNvGrpSpPr/>
            <p:nvPr/>
          </p:nvGrpSpPr>
          <p:grpSpPr>
            <a:xfrm>
              <a:off x="1187624" y="2636912"/>
              <a:ext cx="720080" cy="576065"/>
              <a:chOff x="1187624" y="2636912"/>
              <a:chExt cx="720080" cy="576065"/>
            </a:xfrm>
            <a:grpFill/>
          </p:grpSpPr>
          <p:cxnSp>
            <p:nvCxnSpPr>
              <p:cNvPr id="87" name="直線コネクタ 36">
                <a:extLst>
                  <a:ext uri="{FF2B5EF4-FFF2-40B4-BE49-F238E27FC236}">
                    <a16:creationId xmlns:a16="http://schemas.microsoft.com/office/drawing/2014/main" id="{B0A7F937-5B7B-4524-91A6-391D29D6F5C9}"/>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88" name="直線コネクタ 38">
                <a:extLst>
                  <a:ext uri="{FF2B5EF4-FFF2-40B4-BE49-F238E27FC236}">
                    <a16:creationId xmlns:a16="http://schemas.microsoft.com/office/drawing/2014/main" id="{4557950D-DE07-453E-BF96-DE83AE08CC74}"/>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89" name="グループ化 57">
            <a:extLst>
              <a:ext uri="{FF2B5EF4-FFF2-40B4-BE49-F238E27FC236}">
                <a16:creationId xmlns:a16="http://schemas.microsoft.com/office/drawing/2014/main" id="{51FB0D1E-204D-4352-BB5B-1F0A3F8A60E8}"/>
              </a:ext>
            </a:extLst>
          </p:cNvPr>
          <p:cNvGrpSpPr/>
          <p:nvPr/>
        </p:nvGrpSpPr>
        <p:grpSpPr>
          <a:xfrm>
            <a:off x="7253495" y="6134217"/>
            <a:ext cx="596379" cy="317252"/>
            <a:chOff x="1187624" y="2636912"/>
            <a:chExt cx="720080" cy="936104"/>
          </a:xfrm>
          <a:solidFill>
            <a:srgbClr val="FFFF00"/>
          </a:solidFill>
        </p:grpSpPr>
        <p:cxnSp>
          <p:nvCxnSpPr>
            <p:cNvPr id="90" name="直線コネクタ 29">
              <a:extLst>
                <a:ext uri="{FF2B5EF4-FFF2-40B4-BE49-F238E27FC236}">
                  <a16:creationId xmlns:a16="http://schemas.microsoft.com/office/drawing/2014/main" id="{DD16F27C-37E3-4EA2-8523-7C6D798A6C71}"/>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91" name="グループ化 51">
              <a:extLst>
                <a:ext uri="{FF2B5EF4-FFF2-40B4-BE49-F238E27FC236}">
                  <a16:creationId xmlns:a16="http://schemas.microsoft.com/office/drawing/2014/main" id="{C083B62C-FF1D-45B4-B35D-FDFF9E7589B5}"/>
                </a:ext>
              </a:extLst>
            </p:cNvPr>
            <p:cNvGrpSpPr/>
            <p:nvPr/>
          </p:nvGrpSpPr>
          <p:grpSpPr>
            <a:xfrm>
              <a:off x="1187624" y="2636912"/>
              <a:ext cx="720080" cy="576065"/>
              <a:chOff x="1187624" y="2636912"/>
              <a:chExt cx="720080" cy="576065"/>
            </a:xfrm>
            <a:grpFill/>
          </p:grpSpPr>
          <p:cxnSp>
            <p:nvCxnSpPr>
              <p:cNvPr id="92" name="直線コネクタ 31">
                <a:extLst>
                  <a:ext uri="{FF2B5EF4-FFF2-40B4-BE49-F238E27FC236}">
                    <a16:creationId xmlns:a16="http://schemas.microsoft.com/office/drawing/2014/main" id="{10A4072C-AEDD-444A-B8CD-85E0064E26F7}"/>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93" name="直線コネクタ 32">
                <a:extLst>
                  <a:ext uri="{FF2B5EF4-FFF2-40B4-BE49-F238E27FC236}">
                    <a16:creationId xmlns:a16="http://schemas.microsoft.com/office/drawing/2014/main" id="{005FD7E5-DE6F-4D00-A4BB-FD9CECE1EF49}"/>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94" name="テキスト ボックス 19">
            <a:extLst>
              <a:ext uri="{FF2B5EF4-FFF2-40B4-BE49-F238E27FC236}">
                <a16:creationId xmlns:a16="http://schemas.microsoft.com/office/drawing/2014/main" id="{24D87B77-CE6E-4AC0-8D28-0E31E1F795EF}"/>
              </a:ext>
            </a:extLst>
          </p:cNvPr>
          <p:cNvSpPr txBox="1"/>
          <p:nvPr/>
        </p:nvSpPr>
        <p:spPr>
          <a:xfrm>
            <a:off x="42584" y="5435721"/>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95" name="テキスト ボックス 19">
            <a:extLst>
              <a:ext uri="{FF2B5EF4-FFF2-40B4-BE49-F238E27FC236}">
                <a16:creationId xmlns:a16="http://schemas.microsoft.com/office/drawing/2014/main" id="{3E4243D1-0FC5-4F12-98D9-B8EC27D9DFC2}"/>
              </a:ext>
            </a:extLst>
          </p:cNvPr>
          <p:cNvSpPr txBox="1"/>
          <p:nvPr/>
        </p:nvSpPr>
        <p:spPr>
          <a:xfrm>
            <a:off x="1270787" y="5451704"/>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96" name="テキスト ボックス 19">
            <a:extLst>
              <a:ext uri="{FF2B5EF4-FFF2-40B4-BE49-F238E27FC236}">
                <a16:creationId xmlns:a16="http://schemas.microsoft.com/office/drawing/2014/main" id="{726A1386-C0E4-4848-81AF-AE8697B771D8}"/>
              </a:ext>
            </a:extLst>
          </p:cNvPr>
          <p:cNvSpPr txBox="1"/>
          <p:nvPr/>
        </p:nvSpPr>
        <p:spPr>
          <a:xfrm>
            <a:off x="2792545" y="6472608"/>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97" name="テキスト ボックス 19">
            <a:extLst>
              <a:ext uri="{FF2B5EF4-FFF2-40B4-BE49-F238E27FC236}">
                <a16:creationId xmlns:a16="http://schemas.microsoft.com/office/drawing/2014/main" id="{72D87F5C-8847-4EF9-9246-F7045A6149E8}"/>
              </a:ext>
            </a:extLst>
          </p:cNvPr>
          <p:cNvSpPr txBox="1"/>
          <p:nvPr/>
        </p:nvSpPr>
        <p:spPr>
          <a:xfrm>
            <a:off x="4392258" y="6472608"/>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98" name="テキスト ボックス 19">
            <a:extLst>
              <a:ext uri="{FF2B5EF4-FFF2-40B4-BE49-F238E27FC236}">
                <a16:creationId xmlns:a16="http://schemas.microsoft.com/office/drawing/2014/main" id="{214A226F-9AB1-4883-A16E-B0DC25F2AD0E}"/>
              </a:ext>
            </a:extLst>
          </p:cNvPr>
          <p:cNvSpPr txBox="1"/>
          <p:nvPr/>
        </p:nvSpPr>
        <p:spPr>
          <a:xfrm>
            <a:off x="6668856" y="6434186"/>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99" name="テキスト ボックス 19">
            <a:extLst>
              <a:ext uri="{FF2B5EF4-FFF2-40B4-BE49-F238E27FC236}">
                <a16:creationId xmlns:a16="http://schemas.microsoft.com/office/drawing/2014/main" id="{D8CD161A-B466-4B37-B85E-D74068E8C99E}"/>
              </a:ext>
            </a:extLst>
          </p:cNvPr>
          <p:cNvSpPr txBox="1"/>
          <p:nvPr/>
        </p:nvSpPr>
        <p:spPr>
          <a:xfrm>
            <a:off x="7972047" y="6444346"/>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100" name="テキスト ボックス 97">
            <a:extLst>
              <a:ext uri="{FF2B5EF4-FFF2-40B4-BE49-F238E27FC236}">
                <a16:creationId xmlns:a16="http://schemas.microsoft.com/office/drawing/2014/main" id="{C55E3E2D-F153-4896-A64E-FF712612B1A5}"/>
              </a:ext>
            </a:extLst>
          </p:cNvPr>
          <p:cNvSpPr txBox="1"/>
          <p:nvPr/>
        </p:nvSpPr>
        <p:spPr>
          <a:xfrm>
            <a:off x="248018" y="2551159"/>
            <a:ext cx="1623907" cy="646331"/>
          </a:xfrm>
          <a:prstGeom prst="rect">
            <a:avLst/>
          </a:prstGeom>
          <a:noFill/>
        </p:spPr>
        <p:txBody>
          <a:bodyPr wrap="square" rtlCol="0">
            <a:spAutoFit/>
          </a:bodyPr>
          <a:lstStyle/>
          <a:p>
            <a:pPr algn="ctr"/>
            <a:r>
              <a:rPr kumimoji="1" lang="ru-RU" altLang="ja-JP" b="1" dirty="0">
                <a:solidFill>
                  <a:srgbClr val="FF0000"/>
                </a:solidFill>
              </a:rPr>
              <a:t>Это основная проблема</a:t>
            </a:r>
            <a:r>
              <a:rPr lang="en-US" altLang="ja-JP" b="1" dirty="0">
                <a:solidFill>
                  <a:srgbClr val="FF0000"/>
                </a:solidFill>
              </a:rPr>
              <a:t>!</a:t>
            </a:r>
            <a:endParaRPr kumimoji="1" lang="ja-JP" altLang="en-US" b="1" dirty="0">
              <a:solidFill>
                <a:srgbClr val="FF0000"/>
              </a:solidFill>
            </a:endParaRPr>
          </a:p>
        </p:txBody>
      </p:sp>
      <p:cxnSp>
        <p:nvCxnSpPr>
          <p:cNvPr id="101" name="直線矢印コネクタ 96">
            <a:extLst>
              <a:ext uri="{FF2B5EF4-FFF2-40B4-BE49-F238E27FC236}">
                <a16:creationId xmlns:a16="http://schemas.microsoft.com/office/drawing/2014/main" id="{261E16F3-F49E-4535-BCC9-D32C232AB706}"/>
              </a:ext>
            </a:extLst>
          </p:cNvPr>
          <p:cNvCxnSpPr/>
          <p:nvPr/>
        </p:nvCxnSpPr>
        <p:spPr>
          <a:xfrm>
            <a:off x="1943380" y="2919151"/>
            <a:ext cx="1070459" cy="0"/>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102" name="テキスト ボックス 22">
            <a:extLst>
              <a:ext uri="{FF2B5EF4-FFF2-40B4-BE49-F238E27FC236}">
                <a16:creationId xmlns:a16="http://schemas.microsoft.com/office/drawing/2014/main" id="{CAC61F3F-9A74-4495-9FF9-A14FC09799FE}"/>
              </a:ext>
            </a:extLst>
          </p:cNvPr>
          <p:cNvSpPr txBox="1"/>
          <p:nvPr/>
        </p:nvSpPr>
        <p:spPr>
          <a:xfrm>
            <a:off x="-21896" y="4336459"/>
            <a:ext cx="1492374" cy="461665"/>
          </a:xfrm>
          <a:prstGeom prst="rect">
            <a:avLst/>
          </a:prstGeom>
          <a:solidFill>
            <a:srgbClr val="FFFF00"/>
          </a:solidFill>
          <a:ln>
            <a:solidFill>
              <a:schemeClr val="tx1"/>
            </a:solidFill>
          </a:ln>
        </p:spPr>
        <p:txBody>
          <a:bodyPr wrap="square" rtlCol="0">
            <a:spAutoFit/>
          </a:bodyPr>
          <a:lstStyle/>
          <a:p>
            <a:pPr algn="ctr"/>
            <a:r>
              <a:rPr kumimoji="1" lang="ru-RU" altLang="ja-JP" sz="1200" b="1" dirty="0"/>
              <a:t>Метод культивации устарел</a:t>
            </a:r>
            <a:endParaRPr kumimoji="1" lang="ja-JP" altLang="en-US" sz="1200" b="1" dirty="0"/>
          </a:p>
        </p:txBody>
      </p:sp>
      <p:sp>
        <p:nvSpPr>
          <p:cNvPr id="103" name="テキスト ボックス 21">
            <a:extLst>
              <a:ext uri="{FF2B5EF4-FFF2-40B4-BE49-F238E27FC236}">
                <a16:creationId xmlns:a16="http://schemas.microsoft.com/office/drawing/2014/main" id="{0F96B93C-B7B0-477F-9B90-B6F4DBFD3582}"/>
              </a:ext>
            </a:extLst>
          </p:cNvPr>
          <p:cNvSpPr txBox="1"/>
          <p:nvPr/>
        </p:nvSpPr>
        <p:spPr>
          <a:xfrm>
            <a:off x="2972426" y="4288959"/>
            <a:ext cx="1159377" cy="738664"/>
          </a:xfrm>
          <a:prstGeom prst="rect">
            <a:avLst/>
          </a:prstGeom>
          <a:solidFill>
            <a:srgbClr val="FFFF00"/>
          </a:solidFill>
          <a:ln>
            <a:solidFill>
              <a:schemeClr val="tx1"/>
            </a:solidFill>
          </a:ln>
        </p:spPr>
        <p:txBody>
          <a:bodyPr wrap="square" rtlCol="0">
            <a:spAutoFit/>
          </a:bodyPr>
          <a:lstStyle/>
          <a:p>
            <a:pPr algn="ctr"/>
            <a:r>
              <a:rPr lang="ru-RU" altLang="ja-JP" sz="1400" b="1" dirty="0"/>
              <a:t>Уровень ирригации низкий</a:t>
            </a:r>
            <a:endParaRPr lang="en-US" altLang="ja-JP" sz="1400" b="1" dirty="0"/>
          </a:p>
        </p:txBody>
      </p:sp>
    </p:spTree>
    <p:extLst>
      <p:ext uri="{BB962C8B-B14F-4D97-AF65-F5344CB8AC3E}">
        <p14:creationId xmlns:p14="http://schemas.microsoft.com/office/powerpoint/2010/main" val="2708329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DF668B7-12EF-4C8F-BB12-91304C0AC3E0}"/>
              </a:ext>
            </a:extLst>
          </p:cNvPr>
          <p:cNvSpPr txBox="1"/>
          <p:nvPr/>
        </p:nvSpPr>
        <p:spPr>
          <a:xfrm>
            <a:off x="2337991" y="3013501"/>
            <a:ext cx="5477910" cy="830997"/>
          </a:xfrm>
          <a:prstGeom prst="rect">
            <a:avLst/>
          </a:prstGeom>
          <a:noFill/>
        </p:spPr>
        <p:txBody>
          <a:bodyPr wrap="none" rtlCol="0">
            <a:spAutoFit/>
          </a:bodyPr>
          <a:lstStyle/>
          <a:p>
            <a:r>
              <a:rPr kumimoji="1" lang="ru-RU" altLang="ja-JP" sz="4800" b="1" dirty="0"/>
              <a:t>Окончание 1-го дня</a:t>
            </a:r>
            <a:endParaRPr kumimoji="1" lang="ja-JP" altLang="en-US" sz="4800" b="1" dirty="0"/>
          </a:p>
        </p:txBody>
      </p:sp>
    </p:spTree>
    <p:extLst>
      <p:ext uri="{BB962C8B-B14F-4D97-AF65-F5344CB8AC3E}">
        <p14:creationId xmlns:p14="http://schemas.microsoft.com/office/powerpoint/2010/main" val="379156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屋内, 人, グループ, キッチン が含まれている画像&#10;&#10;自動的に生成された説明">
            <a:extLst>
              <a:ext uri="{FF2B5EF4-FFF2-40B4-BE49-F238E27FC236}">
                <a16:creationId xmlns:a16="http://schemas.microsoft.com/office/drawing/2014/main" id="{6A978EDA-D41D-4A51-BDE0-EA08FCF95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2" y="116632"/>
            <a:ext cx="8856983" cy="5904656"/>
          </a:xfrm>
          <a:prstGeom prst="rect">
            <a:avLst/>
          </a:prstGeom>
        </p:spPr>
      </p:pic>
      <p:sp>
        <p:nvSpPr>
          <p:cNvPr id="4" name="テキスト ボックス 3">
            <a:extLst>
              <a:ext uri="{FF2B5EF4-FFF2-40B4-BE49-F238E27FC236}">
                <a16:creationId xmlns:a16="http://schemas.microsoft.com/office/drawing/2014/main" id="{CE0AB9D6-841F-48EF-BD09-D2A45DCAF5C2}"/>
              </a:ext>
            </a:extLst>
          </p:cNvPr>
          <p:cNvSpPr txBox="1"/>
          <p:nvPr/>
        </p:nvSpPr>
        <p:spPr>
          <a:xfrm>
            <a:off x="-12960" y="205770"/>
            <a:ext cx="8856984" cy="1323439"/>
          </a:xfrm>
          <a:prstGeom prst="rect">
            <a:avLst/>
          </a:prstGeom>
          <a:solidFill>
            <a:schemeClr val="tx2">
              <a:lumMod val="60000"/>
              <a:lumOff val="40000"/>
            </a:schemeClr>
          </a:solidFill>
          <a:ln w="28575">
            <a:solidFill>
              <a:schemeClr val="accent1">
                <a:shade val="50000"/>
              </a:schemeClr>
            </a:solidFill>
          </a:ln>
        </p:spPr>
        <p:txBody>
          <a:bodyPr wrap="square">
            <a:spAutoFit/>
          </a:bodyPr>
          <a:lstStyle/>
          <a:p>
            <a:pPr algn="ctr"/>
            <a:r>
              <a:rPr lang="ru-RU" altLang="ja-JP" sz="2800" b="1" dirty="0">
                <a:latin typeface="Arial" panose="020B0604020202020204" pitchFamily="34" charset="0"/>
                <a:cs typeface="Arial" panose="020B0604020202020204" pitchFamily="34" charset="0"/>
              </a:rPr>
              <a:t>Разработка проектов с использованием методов управления проектным циклом (УПЦ) </a:t>
            </a:r>
          </a:p>
          <a:p>
            <a:pPr algn="ctr"/>
            <a:r>
              <a:rPr lang="ja-JP" altLang="ru-RU" sz="2400" b="1" dirty="0">
                <a:latin typeface="Arial" panose="020B0604020202020204" pitchFamily="34" charset="0"/>
                <a:cs typeface="Arial" panose="020B0604020202020204" pitchFamily="34" charset="0"/>
              </a:rPr>
              <a:t>～ </a:t>
            </a:r>
            <a:r>
              <a:rPr lang="ru-RU" altLang="ja-JP" sz="2400" b="1" dirty="0">
                <a:latin typeface="Arial" panose="020B0604020202020204" pitchFamily="34" charset="0"/>
                <a:cs typeface="Arial" panose="020B0604020202020204" pitchFamily="34" charset="0"/>
              </a:rPr>
              <a:t>От анализа проблем до формулировки проекта </a:t>
            </a:r>
            <a:r>
              <a:rPr lang="ja-JP" altLang="ru-RU" sz="2400" b="1" dirty="0">
                <a:latin typeface="Arial" panose="020B0604020202020204" pitchFamily="34" charset="0"/>
                <a:cs typeface="Arial" panose="020B0604020202020204" pitchFamily="34" charset="0"/>
              </a:rPr>
              <a:t>～</a:t>
            </a:r>
            <a:endParaRPr lang="ja-JP" altLang="en-US" sz="2400" dirty="0"/>
          </a:p>
        </p:txBody>
      </p:sp>
      <p:sp>
        <p:nvSpPr>
          <p:cNvPr id="5" name="テキスト ボックス 4">
            <a:extLst>
              <a:ext uri="{FF2B5EF4-FFF2-40B4-BE49-F238E27FC236}">
                <a16:creationId xmlns:a16="http://schemas.microsoft.com/office/drawing/2014/main" id="{9448FED9-66A5-41D5-A92D-9ACBDC84A2F8}"/>
              </a:ext>
            </a:extLst>
          </p:cNvPr>
          <p:cNvSpPr txBox="1"/>
          <p:nvPr/>
        </p:nvSpPr>
        <p:spPr>
          <a:xfrm>
            <a:off x="2051720" y="6021288"/>
            <a:ext cx="6048672" cy="1107996"/>
          </a:xfrm>
          <a:prstGeom prst="rect">
            <a:avLst/>
          </a:prstGeom>
          <a:noFill/>
        </p:spPr>
        <p:txBody>
          <a:bodyPr wrap="square" rtlCol="0">
            <a:spAutoFit/>
          </a:bodyPr>
          <a:lstStyle/>
          <a:p>
            <a:pPr algn="ctr"/>
            <a:r>
              <a:rPr kumimoji="1" lang="ru-RU" altLang="ja-JP" sz="2400" b="1" dirty="0" err="1">
                <a:latin typeface="Arial" panose="020B0604020202020204" pitchFamily="34" charset="0"/>
                <a:cs typeface="Arial" panose="020B0604020202020204" pitchFamily="34" charset="0"/>
              </a:rPr>
              <a:t>Хироши</a:t>
            </a:r>
            <a:r>
              <a:rPr kumimoji="1" lang="ru-RU" altLang="ja-JP" sz="2400" b="1" dirty="0">
                <a:latin typeface="Arial" panose="020B0604020202020204" pitchFamily="34" charset="0"/>
                <a:cs typeface="Arial" panose="020B0604020202020204" pitchFamily="34" charset="0"/>
              </a:rPr>
              <a:t> </a:t>
            </a:r>
            <a:r>
              <a:rPr kumimoji="1" lang="ru-RU" altLang="ja-JP" sz="2400" b="1" dirty="0" err="1">
                <a:latin typeface="Arial" panose="020B0604020202020204" pitchFamily="34" charset="0"/>
                <a:cs typeface="Arial" panose="020B0604020202020204" pitchFamily="34" charset="0"/>
              </a:rPr>
              <a:t>Ниино</a:t>
            </a:r>
            <a:r>
              <a:rPr lang="en-US" altLang="ja-JP" sz="2400" b="1" dirty="0">
                <a:latin typeface="Arial" panose="020B0604020202020204" pitchFamily="34" charset="0"/>
                <a:cs typeface="Arial" panose="020B0604020202020204" pitchFamily="34" charset="0"/>
              </a:rPr>
              <a:t>, </a:t>
            </a:r>
            <a:r>
              <a:rPr lang="ru-RU" altLang="ja-JP" sz="2400" b="1" dirty="0">
                <a:latin typeface="Arial" panose="020B0604020202020204" pitchFamily="34" charset="0"/>
                <a:cs typeface="Arial" panose="020B0604020202020204" pitchFamily="34" charset="0"/>
              </a:rPr>
              <a:t>Эксперт </a:t>
            </a:r>
            <a:r>
              <a:rPr lang="en-US" altLang="ja-JP" sz="2400" b="1" dirty="0">
                <a:latin typeface="Arial" panose="020B0604020202020204" pitchFamily="34" charset="0"/>
                <a:cs typeface="Arial" panose="020B0604020202020204" pitchFamily="34" charset="0"/>
              </a:rPr>
              <a:t>JICA </a:t>
            </a:r>
            <a:r>
              <a:rPr lang="ru-RU" altLang="ja-JP" sz="2400" b="1" dirty="0">
                <a:latin typeface="Arial" panose="020B0604020202020204" pitchFamily="34" charset="0"/>
                <a:cs typeface="Arial" panose="020B0604020202020204" pitchFamily="34" charset="0"/>
              </a:rPr>
              <a:t>для НСР</a:t>
            </a:r>
            <a:r>
              <a:rPr lang="en-US" altLang="ja-JP" sz="2400" b="1" dirty="0">
                <a:latin typeface="Arial" panose="020B0604020202020204" pitchFamily="34" charset="0"/>
                <a:cs typeface="Arial" panose="020B0604020202020204" pitchFamily="34" charset="0"/>
              </a:rPr>
              <a:t> hinino3937@outlook.jp</a:t>
            </a:r>
            <a:endParaRPr kumimoji="1" lang="en-US" altLang="ja-JP" sz="2400" b="1" dirty="0">
              <a:latin typeface="Arial" panose="020B0604020202020204" pitchFamily="34" charset="0"/>
              <a:cs typeface="Arial" panose="020B0604020202020204" pitchFamily="34" charset="0"/>
            </a:endParaRPr>
          </a:p>
          <a:p>
            <a:endParaRPr kumimoji="1" lang="ja-JP" altLang="en-US" dirty="0"/>
          </a:p>
        </p:txBody>
      </p:sp>
      <p:sp>
        <p:nvSpPr>
          <p:cNvPr id="6" name="テキスト ボックス 6">
            <a:extLst>
              <a:ext uri="{FF2B5EF4-FFF2-40B4-BE49-F238E27FC236}">
                <a16:creationId xmlns:a16="http://schemas.microsoft.com/office/drawing/2014/main" id="{2EC8BF26-BEAB-4359-934B-DACB9FDE8FA4}"/>
              </a:ext>
            </a:extLst>
          </p:cNvPr>
          <p:cNvSpPr txBox="1"/>
          <p:nvPr/>
        </p:nvSpPr>
        <p:spPr>
          <a:xfrm>
            <a:off x="2411760" y="2564904"/>
            <a:ext cx="3744416" cy="1569660"/>
          </a:xfrm>
          <a:prstGeom prst="rect">
            <a:avLst/>
          </a:prstGeom>
          <a:noFill/>
        </p:spPr>
        <p:txBody>
          <a:bodyPr wrap="square" rtlCol="0">
            <a:spAutoFit/>
          </a:bodyPr>
          <a:lstStyle/>
          <a:p>
            <a:r>
              <a:rPr lang="ru-RU" altLang="ja-JP" sz="9600" dirty="0">
                <a:solidFill>
                  <a:schemeClr val="bg1"/>
                </a:solidFill>
              </a:rPr>
              <a:t>День 2</a:t>
            </a:r>
            <a:endParaRPr kumimoji="1" lang="ja-JP" altLang="en-US" sz="9600" dirty="0">
              <a:solidFill>
                <a:schemeClr val="bg1"/>
              </a:solidFill>
            </a:endParaRPr>
          </a:p>
        </p:txBody>
      </p:sp>
    </p:spTree>
    <p:extLst>
      <p:ext uri="{BB962C8B-B14F-4D97-AF65-F5344CB8AC3E}">
        <p14:creationId xmlns:p14="http://schemas.microsoft.com/office/powerpoint/2010/main" val="3222189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031E83-5FBE-432A-98CC-9164E1B75E28}"/>
              </a:ext>
            </a:extLst>
          </p:cNvPr>
          <p:cNvSpPr txBox="1"/>
          <p:nvPr/>
        </p:nvSpPr>
        <p:spPr>
          <a:xfrm>
            <a:off x="539552" y="1268760"/>
            <a:ext cx="8424936" cy="5262979"/>
          </a:xfrm>
          <a:prstGeom prst="rect">
            <a:avLst/>
          </a:prstGeom>
          <a:noFill/>
        </p:spPr>
        <p:txBody>
          <a:bodyPr wrap="square" rtlCol="0">
            <a:spAutoFit/>
          </a:bodyPr>
          <a:lstStyle/>
          <a:p>
            <a:r>
              <a:rPr lang="ru-RU" altLang="ja-JP" sz="2400" u="sng" dirty="0"/>
              <a:t>День 2</a:t>
            </a:r>
          </a:p>
          <a:p>
            <a:r>
              <a:rPr lang="ru-RU" altLang="ja-JP" sz="2400" dirty="0"/>
              <a:t>09:00 - 09:15 Обзор вчерашних результатов</a:t>
            </a:r>
          </a:p>
          <a:p>
            <a:r>
              <a:rPr lang="ru-RU" altLang="ja-JP" sz="2400" dirty="0"/>
              <a:t>09:15 - 09:45 Анализ решений \ Идентификация проекта и выбор проектов (групповая работа)</a:t>
            </a:r>
          </a:p>
          <a:p>
            <a:r>
              <a:rPr lang="ru-RU" altLang="ja-JP" sz="2400" dirty="0"/>
              <a:t>09:10 - 09:30 Логическое моделирование. Связь между анализом решений и МРП</a:t>
            </a:r>
          </a:p>
          <a:p>
            <a:r>
              <a:rPr lang="ru-RU" altLang="ja-JP" sz="2400" dirty="0"/>
              <a:t>09:30-10:00 Что такое предварительные условия, внешние условия и входные данные? (Групповая работа)</a:t>
            </a:r>
          </a:p>
          <a:p>
            <a:r>
              <a:rPr lang="ru-RU" altLang="ja-JP" sz="2400" dirty="0"/>
              <a:t>10:10 - 10:50 Как установить индикаторы (групповая работа)</a:t>
            </a:r>
          </a:p>
          <a:p>
            <a:r>
              <a:rPr lang="ru-RU" altLang="ja-JP" sz="2400" dirty="0"/>
              <a:t>10:50 - 11:00 Время перерыва</a:t>
            </a:r>
          </a:p>
          <a:p>
            <a:r>
              <a:rPr lang="ru-RU" altLang="ja-JP" sz="2400" dirty="0"/>
              <a:t>11:00 - 11:20 Завершение МРП (групповая работа)</a:t>
            </a:r>
          </a:p>
          <a:p>
            <a:r>
              <a:rPr lang="ru-RU" altLang="ja-JP" sz="2400" dirty="0"/>
              <a:t>11:20 - 11:50 Создание проектных документов (индивидуальная работа)</a:t>
            </a:r>
          </a:p>
          <a:p>
            <a:r>
              <a:rPr lang="ru-RU" altLang="ja-JP" sz="2400" dirty="0"/>
              <a:t>11:50 - 12:00 Обзор сессии</a:t>
            </a:r>
            <a:endParaRPr kumimoji="1" lang="en-US" altLang="ja-JP" sz="2400" dirty="0"/>
          </a:p>
        </p:txBody>
      </p:sp>
      <p:sp>
        <p:nvSpPr>
          <p:cNvPr id="4" name="テキスト ボックス 3">
            <a:extLst>
              <a:ext uri="{FF2B5EF4-FFF2-40B4-BE49-F238E27FC236}">
                <a16:creationId xmlns:a16="http://schemas.microsoft.com/office/drawing/2014/main" id="{EDC73E3F-9654-46D5-B678-F23340B19C08}"/>
              </a:ext>
            </a:extLst>
          </p:cNvPr>
          <p:cNvSpPr txBox="1"/>
          <p:nvPr/>
        </p:nvSpPr>
        <p:spPr>
          <a:xfrm>
            <a:off x="2087986" y="397401"/>
            <a:ext cx="5505546" cy="584775"/>
          </a:xfrm>
          <a:prstGeom prst="rect">
            <a:avLst/>
          </a:prstGeom>
          <a:solidFill>
            <a:schemeClr val="tx2">
              <a:lumMod val="40000"/>
              <a:lumOff val="60000"/>
            </a:schemeClr>
          </a:solidFill>
          <a:ln w="22225">
            <a:solidFill>
              <a:schemeClr val="accent1">
                <a:shade val="50000"/>
              </a:schemeClr>
            </a:solidFill>
          </a:ln>
        </p:spPr>
        <p:txBody>
          <a:bodyPr wrap="none" rtlCol="0">
            <a:spAutoFit/>
          </a:bodyPr>
          <a:lstStyle/>
          <a:p>
            <a:r>
              <a:rPr lang="ru-RU" altLang="ja-JP" sz="3200" dirty="0">
                <a:latin typeface="Arial" panose="020B0604020202020204" pitchFamily="34" charset="0"/>
                <a:cs typeface="Arial" panose="020B0604020202020204" pitchFamily="34" charset="0"/>
              </a:rPr>
              <a:t>Расписание этого семинара</a:t>
            </a:r>
            <a:endParaRPr kumimoji="1" lang="ja-JP"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206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3"/>
          <p:cNvSpPr txBox="1">
            <a:spLocks noGrp="1"/>
          </p:cNvSpPr>
          <p:nvPr/>
        </p:nvSpPr>
        <p:spPr bwMode="auto">
          <a:xfrm>
            <a:off x="5865376" y="3488007"/>
            <a:ext cx="2133600" cy="457200"/>
          </a:xfrm>
          <a:prstGeom prst="rect">
            <a:avLst/>
          </a:prstGeom>
          <a:noFill/>
          <a:ln w="9525">
            <a:noFill/>
            <a:miter lim="800000"/>
            <a:headEnd/>
            <a:tailEnd/>
          </a:ln>
        </p:spPr>
        <p:txBody>
          <a:bodyPr/>
          <a:lstStyle/>
          <a:p>
            <a:pPr algn="r"/>
            <a:endParaRPr kumimoji="0" lang="en-US" altLang="ja-JP" b="0" dirty="0"/>
          </a:p>
        </p:txBody>
      </p:sp>
      <p:grpSp>
        <p:nvGrpSpPr>
          <p:cNvPr id="23561" name="Group 21"/>
          <p:cNvGrpSpPr>
            <a:grpSpLocks/>
          </p:cNvGrpSpPr>
          <p:nvPr/>
        </p:nvGrpSpPr>
        <p:grpSpPr bwMode="auto">
          <a:xfrm>
            <a:off x="466407" y="746263"/>
            <a:ext cx="3421641" cy="2743200"/>
            <a:chOff x="3573" y="212"/>
            <a:chExt cx="2258" cy="1920"/>
          </a:xfrm>
        </p:grpSpPr>
        <p:sp>
          <p:nvSpPr>
            <p:cNvPr id="23605" name="Rectangle 22"/>
            <p:cNvSpPr>
              <a:spLocks noChangeArrowheads="1"/>
            </p:cNvSpPr>
            <p:nvPr/>
          </p:nvSpPr>
          <p:spPr bwMode="auto">
            <a:xfrm>
              <a:off x="3573" y="212"/>
              <a:ext cx="211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606" name="Rectangle 23"/>
            <p:cNvSpPr>
              <a:spLocks noChangeArrowheads="1"/>
            </p:cNvSpPr>
            <p:nvPr/>
          </p:nvSpPr>
          <p:spPr bwMode="auto">
            <a:xfrm>
              <a:off x="3632" y="637"/>
              <a:ext cx="1936" cy="1445"/>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607" name="Text Box 24"/>
            <p:cNvSpPr txBox="1">
              <a:spLocks noChangeAspect="1" noChangeArrowheads="1"/>
            </p:cNvSpPr>
            <p:nvPr/>
          </p:nvSpPr>
          <p:spPr bwMode="auto">
            <a:xfrm>
              <a:off x="3654" y="1417"/>
              <a:ext cx="1076" cy="215"/>
            </a:xfrm>
            <a:prstGeom prst="rect">
              <a:avLst/>
            </a:prstGeom>
            <a:solidFill>
              <a:srgbClr val="FFFF00"/>
            </a:solidFill>
            <a:ln w="9525">
              <a:solidFill>
                <a:schemeClr val="tx1"/>
              </a:solidFill>
              <a:miter lim="800000"/>
              <a:headEnd/>
              <a:tailEnd/>
            </a:ln>
          </p:spPr>
          <p:txBody>
            <a:bodyPr wrap="square">
              <a:spAutoFit/>
            </a:bodyPr>
            <a:lstStyle/>
            <a:p>
              <a:r>
                <a:rPr lang="ru-RU" altLang="ja-JP" sz="1400" dirty="0">
                  <a:latin typeface="Times New Roman" pitchFamily="18" charset="0"/>
                </a:rPr>
                <a:t>Прямая 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23608" name="Text Box 25"/>
            <p:cNvSpPr txBox="1">
              <a:spLocks noChangeAspect="1" noChangeArrowheads="1"/>
            </p:cNvSpPr>
            <p:nvPr/>
          </p:nvSpPr>
          <p:spPr bwMode="auto">
            <a:xfrm>
              <a:off x="3928" y="1068"/>
              <a:ext cx="1400" cy="259"/>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a:t>
              </a:r>
              <a:r>
                <a:rPr lang="ru-RU" altLang="ja-JP" dirty="0">
                  <a:latin typeface="Times New Roman" pitchFamily="18" charset="0"/>
                </a:rPr>
                <a:t>я проблема</a:t>
              </a:r>
              <a:endParaRPr lang="ja-JP" altLang="en-US" b="0" dirty="0">
                <a:latin typeface="Times New Roman" pitchFamily="18" charset="0"/>
              </a:endParaRPr>
            </a:p>
          </p:txBody>
        </p:sp>
        <p:sp>
          <p:nvSpPr>
            <p:cNvPr id="23609" name="Text Box 26"/>
            <p:cNvSpPr txBox="1">
              <a:spLocks noChangeAspect="1" noChangeArrowheads="1"/>
            </p:cNvSpPr>
            <p:nvPr/>
          </p:nvSpPr>
          <p:spPr bwMode="auto">
            <a:xfrm>
              <a:off x="4783" y="1413"/>
              <a:ext cx="104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Прямая причина 2</a:t>
              </a:r>
              <a:endParaRPr lang="en-US" altLang="ja-JP" sz="1400" b="0" dirty="0">
                <a:latin typeface="Times New Roman" pitchFamily="18" charset="0"/>
              </a:endParaRPr>
            </a:p>
          </p:txBody>
        </p:sp>
        <p:sp>
          <p:nvSpPr>
            <p:cNvPr id="23610" name="Text Box 27"/>
            <p:cNvSpPr txBox="1">
              <a:spLocks noChangeArrowheads="1"/>
            </p:cNvSpPr>
            <p:nvPr/>
          </p:nvSpPr>
          <p:spPr bwMode="auto">
            <a:xfrm>
              <a:off x="3600" y="288"/>
              <a:ext cx="1746" cy="323"/>
            </a:xfrm>
            <a:prstGeom prst="rect">
              <a:avLst/>
            </a:prstGeom>
            <a:solidFill>
              <a:schemeClr val="bg1"/>
            </a:solidFill>
            <a:ln w="9525">
              <a:solidFill>
                <a:srgbClr val="FF3300"/>
              </a:solidFill>
              <a:miter lim="800000"/>
              <a:headEnd/>
              <a:tailEnd/>
            </a:ln>
          </p:spPr>
          <p:txBody>
            <a:bodyPr wrap="none">
              <a:spAutoFit/>
            </a:bodyPr>
            <a:lstStyle/>
            <a:p>
              <a:r>
                <a:rPr lang="en-US" altLang="ja-JP" sz="2400" b="0" dirty="0">
                  <a:latin typeface="Times New Roman" pitchFamily="18" charset="0"/>
                </a:rPr>
                <a:t>1. </a:t>
              </a:r>
              <a:r>
                <a:rPr lang="ru-RU" altLang="ja-JP" sz="2400" b="0" dirty="0">
                  <a:latin typeface="Times New Roman" pitchFamily="18" charset="0"/>
                </a:rPr>
                <a:t>Анализ проблем</a:t>
              </a:r>
              <a:endParaRPr lang="ja-JP" altLang="en-US" sz="2400" b="0" dirty="0">
                <a:latin typeface="Times New Roman" pitchFamily="18" charset="0"/>
              </a:endParaRPr>
            </a:p>
          </p:txBody>
        </p:sp>
        <p:sp>
          <p:nvSpPr>
            <p:cNvPr id="23611" name="Text Box 28"/>
            <p:cNvSpPr txBox="1">
              <a:spLocks noChangeAspect="1" noChangeArrowheads="1"/>
            </p:cNvSpPr>
            <p:nvPr/>
          </p:nvSpPr>
          <p:spPr bwMode="auto">
            <a:xfrm>
              <a:off x="3704" y="667"/>
              <a:ext cx="841" cy="259"/>
            </a:xfrm>
            <a:prstGeom prst="rect">
              <a:avLst/>
            </a:prstGeom>
            <a:solidFill>
              <a:srgbClr val="FFFF00"/>
            </a:solidFill>
            <a:ln w="9525">
              <a:solidFill>
                <a:schemeClr val="tx1"/>
              </a:solidFill>
              <a:miter lim="800000"/>
              <a:headEnd/>
              <a:tailEnd/>
            </a:ln>
          </p:spPr>
          <p:txBody>
            <a:bodyPr wrap="none">
              <a:spAutoFit/>
            </a:bodyPr>
            <a:lstStyle/>
            <a:p>
              <a:r>
                <a:rPr lang="ru-RU" altLang="ja-JP" b="0" dirty="0">
                  <a:latin typeface="Times New Roman" pitchFamily="18" charset="0"/>
                </a:rPr>
                <a:t>Проблема</a:t>
              </a:r>
              <a:r>
                <a:rPr lang="en-US" altLang="ja-JP" b="0" dirty="0">
                  <a:latin typeface="Times New Roman" pitchFamily="18" charset="0"/>
                </a:rPr>
                <a:t>1</a:t>
              </a:r>
            </a:p>
          </p:txBody>
        </p:sp>
        <p:sp>
          <p:nvSpPr>
            <p:cNvPr id="23612" name="Text Box 29"/>
            <p:cNvSpPr txBox="1">
              <a:spLocks noChangeAspect="1" noChangeArrowheads="1"/>
            </p:cNvSpPr>
            <p:nvPr/>
          </p:nvSpPr>
          <p:spPr bwMode="auto">
            <a:xfrm>
              <a:off x="4664" y="665"/>
              <a:ext cx="841" cy="259"/>
            </a:xfrm>
            <a:prstGeom prst="rect">
              <a:avLst/>
            </a:prstGeom>
            <a:solidFill>
              <a:srgbClr val="FFFF00"/>
            </a:solidFill>
            <a:ln w="9525">
              <a:solidFill>
                <a:schemeClr val="tx1"/>
              </a:solidFill>
              <a:miter lim="800000"/>
              <a:headEnd/>
              <a:tailEnd/>
            </a:ln>
          </p:spPr>
          <p:txBody>
            <a:bodyPr wrap="square">
              <a:spAutoFit/>
            </a:bodyPr>
            <a:lstStyle/>
            <a:p>
              <a:r>
                <a:rPr lang="ru-RU" altLang="ja-JP" dirty="0">
                  <a:latin typeface="Times New Roman" pitchFamily="18" charset="0"/>
                </a:rPr>
                <a:t>Проблема</a:t>
              </a:r>
              <a:r>
                <a:rPr lang="en-US" altLang="ja-JP" b="0" dirty="0">
                  <a:latin typeface="Times New Roman" pitchFamily="18" charset="0"/>
                </a:rPr>
                <a:t>2</a:t>
              </a:r>
            </a:p>
          </p:txBody>
        </p:sp>
        <p:sp>
          <p:nvSpPr>
            <p:cNvPr id="23613" name="Text Box 30"/>
            <p:cNvSpPr txBox="1">
              <a:spLocks noChangeAspect="1" noChangeArrowheads="1"/>
            </p:cNvSpPr>
            <p:nvPr/>
          </p:nvSpPr>
          <p:spPr bwMode="auto">
            <a:xfrm>
              <a:off x="4291" y="1755"/>
              <a:ext cx="65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2</a:t>
              </a:r>
              <a:endParaRPr lang="en-US" altLang="ja-JP" sz="1400" b="0" dirty="0">
                <a:latin typeface="Times New Roman" pitchFamily="18" charset="0"/>
              </a:endParaRPr>
            </a:p>
          </p:txBody>
        </p:sp>
        <p:cxnSp>
          <p:nvCxnSpPr>
            <p:cNvPr id="23614" name="AutoShape 31"/>
            <p:cNvCxnSpPr>
              <a:cxnSpLocks noChangeShapeType="1"/>
              <a:stCxn id="23608" idx="2"/>
              <a:endCxn id="23607" idx="0"/>
            </p:cNvCxnSpPr>
            <p:nvPr/>
          </p:nvCxnSpPr>
          <p:spPr bwMode="auto">
            <a:xfrm rot="5400000">
              <a:off x="4365" y="1154"/>
              <a:ext cx="90" cy="436"/>
            </a:xfrm>
            <a:prstGeom prst="bentConnector3">
              <a:avLst>
                <a:gd name="adj1" fmla="val 50000"/>
              </a:avLst>
            </a:prstGeom>
            <a:noFill/>
            <a:ln w="9525">
              <a:solidFill>
                <a:schemeClr val="tx1"/>
              </a:solidFill>
              <a:miter lim="800000"/>
              <a:headEnd/>
              <a:tailEnd/>
            </a:ln>
          </p:spPr>
        </p:cxnSp>
        <p:cxnSp>
          <p:nvCxnSpPr>
            <p:cNvPr id="23615" name="AutoShape 32"/>
            <p:cNvCxnSpPr>
              <a:cxnSpLocks noChangeShapeType="1"/>
              <a:stCxn id="23608" idx="2"/>
              <a:endCxn id="23609" idx="0"/>
            </p:cNvCxnSpPr>
            <p:nvPr/>
          </p:nvCxnSpPr>
          <p:spPr bwMode="auto">
            <a:xfrm rot="16200000" flipH="1">
              <a:off x="4924" y="1030"/>
              <a:ext cx="86" cy="679"/>
            </a:xfrm>
            <a:prstGeom prst="bentConnector3">
              <a:avLst>
                <a:gd name="adj1" fmla="val 50000"/>
              </a:avLst>
            </a:prstGeom>
            <a:noFill/>
            <a:ln w="9525">
              <a:solidFill>
                <a:schemeClr val="tx1"/>
              </a:solidFill>
              <a:miter lim="800000"/>
              <a:headEnd/>
              <a:tailEnd/>
            </a:ln>
          </p:spPr>
        </p:cxnSp>
        <p:cxnSp>
          <p:nvCxnSpPr>
            <p:cNvPr id="23616" name="AutoShape 33"/>
            <p:cNvCxnSpPr>
              <a:cxnSpLocks noChangeShapeType="1"/>
              <a:stCxn id="23607" idx="2"/>
              <a:endCxn id="23613" idx="0"/>
            </p:cNvCxnSpPr>
            <p:nvPr/>
          </p:nvCxnSpPr>
          <p:spPr bwMode="auto">
            <a:xfrm rot="16200000" flipH="1">
              <a:off x="4345" y="1479"/>
              <a:ext cx="123" cy="428"/>
            </a:xfrm>
            <a:prstGeom prst="bentConnector3">
              <a:avLst>
                <a:gd name="adj1" fmla="val 50000"/>
              </a:avLst>
            </a:prstGeom>
            <a:noFill/>
            <a:ln w="9525">
              <a:solidFill>
                <a:schemeClr val="tx1"/>
              </a:solidFill>
              <a:miter lim="800000"/>
              <a:headEnd/>
              <a:tailEnd/>
            </a:ln>
          </p:spPr>
        </p:cxnSp>
        <p:cxnSp>
          <p:nvCxnSpPr>
            <p:cNvPr id="23617" name="AutoShape 34"/>
            <p:cNvCxnSpPr>
              <a:cxnSpLocks noChangeShapeType="1"/>
            </p:cNvCxnSpPr>
            <p:nvPr/>
          </p:nvCxnSpPr>
          <p:spPr bwMode="auto">
            <a:xfrm rot="16200000" flipV="1">
              <a:off x="4407" y="862"/>
              <a:ext cx="135" cy="280"/>
            </a:xfrm>
            <a:prstGeom prst="bentConnector3">
              <a:avLst>
                <a:gd name="adj1" fmla="val 50000"/>
              </a:avLst>
            </a:prstGeom>
            <a:noFill/>
            <a:ln w="9525">
              <a:solidFill>
                <a:schemeClr val="tx1"/>
              </a:solidFill>
              <a:miter lim="800000"/>
              <a:headEnd/>
              <a:tailEnd/>
            </a:ln>
          </p:spPr>
        </p:cxnSp>
        <p:cxnSp>
          <p:nvCxnSpPr>
            <p:cNvPr id="23618" name="AutoShape 35"/>
            <p:cNvCxnSpPr>
              <a:cxnSpLocks noChangeShapeType="1"/>
              <a:stCxn id="23608" idx="0"/>
              <a:endCxn id="23612" idx="2"/>
            </p:cNvCxnSpPr>
            <p:nvPr/>
          </p:nvCxnSpPr>
          <p:spPr bwMode="auto">
            <a:xfrm rot="5400000" flipH="1" flipV="1">
              <a:off x="4784" y="768"/>
              <a:ext cx="144" cy="456"/>
            </a:xfrm>
            <a:prstGeom prst="bentConnector3">
              <a:avLst>
                <a:gd name="adj1" fmla="val 50000"/>
              </a:avLst>
            </a:prstGeom>
            <a:noFill/>
            <a:ln w="9525">
              <a:solidFill>
                <a:schemeClr val="tx1"/>
              </a:solidFill>
              <a:miter lim="800000"/>
              <a:headEnd/>
              <a:tailEnd/>
            </a:ln>
          </p:spPr>
        </p:cxnSp>
      </p:grpSp>
      <p:grpSp>
        <p:nvGrpSpPr>
          <p:cNvPr id="23562" name="Group 37"/>
          <p:cNvGrpSpPr>
            <a:grpSpLocks/>
          </p:cNvGrpSpPr>
          <p:nvPr/>
        </p:nvGrpSpPr>
        <p:grpSpPr bwMode="auto">
          <a:xfrm>
            <a:off x="5078891" y="655108"/>
            <a:ext cx="3492774" cy="2795360"/>
            <a:chOff x="3600" y="2208"/>
            <a:chExt cx="2313" cy="1920"/>
          </a:xfrm>
        </p:grpSpPr>
        <p:sp>
          <p:nvSpPr>
            <p:cNvPr id="23590" name="Rectangle 38"/>
            <p:cNvSpPr>
              <a:spLocks noChangeArrowheads="1"/>
            </p:cNvSpPr>
            <p:nvPr/>
          </p:nvSpPr>
          <p:spPr bwMode="auto">
            <a:xfrm>
              <a:off x="3600" y="2208"/>
              <a:ext cx="227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591" name="Rectangle 39"/>
            <p:cNvSpPr>
              <a:spLocks noChangeArrowheads="1"/>
            </p:cNvSpPr>
            <p:nvPr/>
          </p:nvSpPr>
          <p:spPr bwMode="auto">
            <a:xfrm>
              <a:off x="3651" y="2684"/>
              <a:ext cx="2191"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592" name="Text Box 40"/>
            <p:cNvSpPr txBox="1">
              <a:spLocks noChangeAspect="1" noChangeArrowheads="1"/>
            </p:cNvSpPr>
            <p:nvPr/>
          </p:nvSpPr>
          <p:spPr bwMode="auto">
            <a:xfrm>
              <a:off x="3683" y="3471"/>
              <a:ext cx="1076"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dirty="0">
                  <a:latin typeface="Times New Roman" pitchFamily="18" charset="0"/>
                </a:rPr>
                <a:t>Прямое средство 1</a:t>
              </a:r>
              <a:endParaRPr lang="en-US" altLang="ja-JP" sz="1400" b="0" dirty="0">
                <a:latin typeface="Times New Roman" pitchFamily="18" charset="0"/>
              </a:endParaRPr>
            </a:p>
          </p:txBody>
        </p:sp>
        <p:sp>
          <p:nvSpPr>
            <p:cNvPr id="23593" name="Text Box 41"/>
            <p:cNvSpPr txBox="1">
              <a:spLocks noChangeAspect="1" noChangeArrowheads="1"/>
            </p:cNvSpPr>
            <p:nvPr/>
          </p:nvSpPr>
          <p:spPr bwMode="auto">
            <a:xfrm>
              <a:off x="4179" y="3115"/>
              <a:ext cx="1085" cy="254"/>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Основная цель</a:t>
              </a:r>
              <a:endParaRPr lang="ja-JP" altLang="en-US" b="0" dirty="0">
                <a:latin typeface="Times New Roman" pitchFamily="18" charset="0"/>
              </a:endParaRPr>
            </a:p>
          </p:txBody>
        </p:sp>
        <p:sp>
          <p:nvSpPr>
            <p:cNvPr id="23594" name="Text Box 42"/>
            <p:cNvSpPr txBox="1">
              <a:spLocks noChangeAspect="1" noChangeArrowheads="1"/>
            </p:cNvSpPr>
            <p:nvPr/>
          </p:nvSpPr>
          <p:spPr bwMode="auto">
            <a:xfrm>
              <a:off x="4841" y="3482"/>
              <a:ext cx="1072" cy="211"/>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Прямое средство 2</a:t>
              </a:r>
              <a:endParaRPr lang="en-US" altLang="ja-JP" sz="1400" b="0" dirty="0">
                <a:latin typeface="Times New Roman" pitchFamily="18" charset="0"/>
              </a:endParaRPr>
            </a:p>
          </p:txBody>
        </p:sp>
        <p:sp>
          <p:nvSpPr>
            <p:cNvPr id="23595" name="Text Box 43"/>
            <p:cNvSpPr txBox="1">
              <a:spLocks noChangeArrowheads="1"/>
            </p:cNvSpPr>
            <p:nvPr/>
          </p:nvSpPr>
          <p:spPr bwMode="auto">
            <a:xfrm>
              <a:off x="3814" y="2304"/>
              <a:ext cx="1785" cy="317"/>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2. </a:t>
              </a:r>
              <a:r>
                <a:rPr lang="ru-RU" altLang="ja-JP" sz="2400" b="0" dirty="0">
                  <a:latin typeface="Times New Roman" pitchFamily="18" charset="0"/>
                </a:rPr>
                <a:t>Анализ решений</a:t>
              </a:r>
              <a:endParaRPr lang="ja-JP" altLang="en-US" sz="2400" b="0" dirty="0">
                <a:latin typeface="Times New Roman" pitchFamily="18" charset="0"/>
              </a:endParaRPr>
            </a:p>
          </p:txBody>
        </p:sp>
        <p:sp>
          <p:nvSpPr>
            <p:cNvPr id="23596" name="Text Box 44"/>
            <p:cNvSpPr txBox="1">
              <a:spLocks noChangeAspect="1" noChangeArrowheads="1"/>
            </p:cNvSpPr>
            <p:nvPr/>
          </p:nvSpPr>
          <p:spPr bwMode="auto">
            <a:xfrm>
              <a:off x="3769" y="2749"/>
              <a:ext cx="905"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7" name="Text Box 45"/>
            <p:cNvSpPr txBox="1">
              <a:spLocks noChangeAspect="1" noChangeArrowheads="1"/>
            </p:cNvSpPr>
            <p:nvPr/>
          </p:nvSpPr>
          <p:spPr bwMode="auto">
            <a:xfrm>
              <a:off x="4758" y="2736"/>
              <a:ext cx="804"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8" name="Text Box 46"/>
            <p:cNvSpPr txBox="1">
              <a:spLocks noChangeAspect="1" noChangeArrowheads="1"/>
            </p:cNvSpPr>
            <p:nvPr/>
          </p:nvSpPr>
          <p:spPr bwMode="auto">
            <a:xfrm>
              <a:off x="4403" y="3813"/>
              <a:ext cx="781"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Средство 1-2</a:t>
              </a:r>
              <a:endParaRPr lang="en-US" altLang="ja-JP" sz="1400" b="0" dirty="0">
                <a:latin typeface="Times New Roman" pitchFamily="18" charset="0"/>
              </a:endParaRPr>
            </a:p>
          </p:txBody>
        </p:sp>
        <p:cxnSp>
          <p:nvCxnSpPr>
            <p:cNvPr id="23599" name="AutoShape 47"/>
            <p:cNvCxnSpPr>
              <a:cxnSpLocks noChangeShapeType="1"/>
              <a:stCxn id="23593" idx="2"/>
              <a:endCxn id="23592" idx="0"/>
            </p:cNvCxnSpPr>
            <p:nvPr/>
          </p:nvCxnSpPr>
          <p:spPr bwMode="auto">
            <a:xfrm rot="5400000">
              <a:off x="4420" y="3170"/>
              <a:ext cx="102" cy="500"/>
            </a:xfrm>
            <a:prstGeom prst="bentConnector3">
              <a:avLst>
                <a:gd name="adj1" fmla="val 50000"/>
              </a:avLst>
            </a:prstGeom>
            <a:noFill/>
            <a:ln w="9525">
              <a:solidFill>
                <a:schemeClr val="tx1"/>
              </a:solidFill>
              <a:miter lim="800000"/>
              <a:headEnd/>
              <a:tailEnd/>
            </a:ln>
          </p:spPr>
        </p:cxnSp>
        <p:cxnSp>
          <p:nvCxnSpPr>
            <p:cNvPr id="23600" name="AutoShape 48"/>
            <p:cNvCxnSpPr>
              <a:cxnSpLocks noChangeShapeType="1"/>
              <a:stCxn id="23593" idx="2"/>
              <a:endCxn id="23594" idx="0"/>
            </p:cNvCxnSpPr>
            <p:nvPr/>
          </p:nvCxnSpPr>
          <p:spPr bwMode="auto">
            <a:xfrm rot="16200000" flipH="1">
              <a:off x="4993" y="3098"/>
              <a:ext cx="113" cy="656"/>
            </a:xfrm>
            <a:prstGeom prst="bentConnector3">
              <a:avLst>
                <a:gd name="adj1" fmla="val 50000"/>
              </a:avLst>
            </a:prstGeom>
            <a:noFill/>
            <a:ln w="9525">
              <a:solidFill>
                <a:schemeClr val="tx1"/>
              </a:solidFill>
              <a:miter lim="800000"/>
              <a:headEnd/>
              <a:tailEnd/>
            </a:ln>
          </p:spPr>
        </p:cxnSp>
        <p:cxnSp>
          <p:nvCxnSpPr>
            <p:cNvPr id="23601" name="AutoShape 49"/>
            <p:cNvCxnSpPr>
              <a:cxnSpLocks noChangeShapeType="1"/>
              <a:stCxn id="23592" idx="2"/>
              <a:endCxn id="23598" idx="0"/>
            </p:cNvCxnSpPr>
            <p:nvPr/>
          </p:nvCxnSpPr>
          <p:spPr bwMode="auto">
            <a:xfrm rot="16200000" flipH="1">
              <a:off x="4442" y="3461"/>
              <a:ext cx="131" cy="573"/>
            </a:xfrm>
            <a:prstGeom prst="bentConnector3">
              <a:avLst>
                <a:gd name="adj1" fmla="val 50000"/>
              </a:avLst>
            </a:prstGeom>
            <a:noFill/>
            <a:ln w="9525">
              <a:solidFill>
                <a:schemeClr val="tx1"/>
              </a:solidFill>
              <a:miter lim="800000"/>
              <a:headEnd/>
              <a:tailEnd/>
            </a:ln>
          </p:spPr>
        </p:cxnSp>
        <p:cxnSp>
          <p:nvCxnSpPr>
            <p:cNvPr id="23602" name="AutoShape 50"/>
            <p:cNvCxnSpPr>
              <a:cxnSpLocks noChangeShapeType="1"/>
              <a:stCxn id="23593" idx="0"/>
              <a:endCxn id="23596" idx="2"/>
            </p:cNvCxnSpPr>
            <p:nvPr/>
          </p:nvCxnSpPr>
          <p:spPr bwMode="auto">
            <a:xfrm rot="16200000" flipV="1">
              <a:off x="4394" y="2787"/>
              <a:ext cx="155" cy="500"/>
            </a:xfrm>
            <a:prstGeom prst="bentConnector3">
              <a:avLst>
                <a:gd name="adj1" fmla="val 50000"/>
              </a:avLst>
            </a:prstGeom>
            <a:noFill/>
            <a:ln w="9525">
              <a:solidFill>
                <a:schemeClr val="tx1"/>
              </a:solidFill>
              <a:miter lim="800000"/>
              <a:headEnd/>
              <a:tailEnd/>
            </a:ln>
          </p:spPr>
        </p:cxnSp>
        <p:cxnSp>
          <p:nvCxnSpPr>
            <p:cNvPr id="23603" name="AutoShape 51"/>
            <p:cNvCxnSpPr>
              <a:cxnSpLocks noChangeShapeType="1"/>
              <a:stCxn id="23593" idx="0"/>
              <a:endCxn id="23597" idx="2"/>
            </p:cNvCxnSpPr>
            <p:nvPr/>
          </p:nvCxnSpPr>
          <p:spPr bwMode="auto">
            <a:xfrm rot="5400000" flipH="1" flipV="1">
              <a:off x="4857" y="2812"/>
              <a:ext cx="168" cy="438"/>
            </a:xfrm>
            <a:prstGeom prst="bentConnector3">
              <a:avLst>
                <a:gd name="adj1" fmla="val 50000"/>
              </a:avLst>
            </a:prstGeom>
            <a:noFill/>
            <a:ln w="9525">
              <a:solidFill>
                <a:schemeClr val="tx1"/>
              </a:solidFill>
              <a:miter lim="800000"/>
              <a:headEnd/>
              <a:tailEnd/>
            </a:ln>
          </p:spPr>
        </p:cxnSp>
      </p:grpSp>
      <p:sp>
        <p:nvSpPr>
          <p:cNvPr id="23572" name="Text Box 72"/>
          <p:cNvSpPr txBox="1">
            <a:spLocks noChangeArrowheads="1"/>
          </p:cNvSpPr>
          <p:nvPr/>
        </p:nvSpPr>
        <p:spPr bwMode="auto">
          <a:xfrm>
            <a:off x="184565" y="3660865"/>
            <a:ext cx="2447337" cy="461665"/>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5.</a:t>
            </a:r>
            <a:r>
              <a:rPr lang="ru-RU" altLang="ja-JP" sz="2400" b="0" dirty="0">
                <a:latin typeface="Times New Roman" pitchFamily="18" charset="0"/>
              </a:rPr>
              <a:t>Создание МРП</a:t>
            </a:r>
            <a:endParaRPr lang="ja-JP" altLang="en-US" sz="2400" b="0" dirty="0">
              <a:latin typeface="Times New Roman" pitchFamily="18" charset="0"/>
            </a:endParaRPr>
          </a:p>
        </p:txBody>
      </p:sp>
      <p:sp>
        <p:nvSpPr>
          <p:cNvPr id="23565" name="AutoShape 74"/>
          <p:cNvSpPr>
            <a:spLocks noChangeArrowheads="1"/>
          </p:cNvSpPr>
          <p:nvPr/>
        </p:nvSpPr>
        <p:spPr bwMode="auto">
          <a:xfrm>
            <a:off x="759867" y="147646"/>
            <a:ext cx="7412533" cy="452008"/>
          </a:xfrm>
          <a:prstGeom prst="foldedCorner">
            <a:avLst>
              <a:gd name="adj" fmla="val 12500"/>
            </a:avLst>
          </a:prstGeom>
          <a:solidFill>
            <a:schemeClr val="tx2">
              <a:lumMod val="40000"/>
              <a:lumOff val="60000"/>
            </a:schemeClr>
          </a:solidFill>
          <a:ln w="9525">
            <a:solidFill>
              <a:schemeClr val="tx1"/>
            </a:solidFill>
            <a:round/>
            <a:headEnd/>
            <a:tailEnd/>
          </a:ln>
        </p:spPr>
        <p:txBody>
          <a:bodyPr wrap="none" anchor="ctr"/>
          <a:lstStyle/>
          <a:p>
            <a:pPr algn="ctr"/>
            <a:r>
              <a:rPr lang="ru-RU" altLang="ja-JP" sz="3200" b="1" dirty="0">
                <a:latin typeface="Times New Roman" pitchFamily="18" charset="0"/>
              </a:rPr>
              <a:t>Анализ решений</a:t>
            </a:r>
            <a:endParaRPr lang="en-US" altLang="ja-JP" sz="3200" b="1" dirty="0">
              <a:latin typeface="Times New Roman" pitchFamily="18" charset="0"/>
            </a:endParaRPr>
          </a:p>
        </p:txBody>
      </p:sp>
      <p:sp>
        <p:nvSpPr>
          <p:cNvPr id="23567" name="AutoShape 76"/>
          <p:cNvSpPr>
            <a:spLocks noChangeArrowheads="1"/>
          </p:cNvSpPr>
          <p:nvPr/>
        </p:nvSpPr>
        <p:spPr bwMode="auto">
          <a:xfrm>
            <a:off x="6702699" y="3452671"/>
            <a:ext cx="500019" cy="232483"/>
          </a:xfrm>
          <a:prstGeom prst="downArrow">
            <a:avLst>
              <a:gd name="adj1" fmla="val 50000"/>
              <a:gd name="adj2" fmla="val 39286"/>
            </a:avLst>
          </a:prstGeom>
          <a:solidFill>
            <a:schemeClr val="accent1">
              <a:lumMod val="75000"/>
            </a:schemeClr>
          </a:solidFill>
          <a:ln w="9525">
            <a:solidFill>
              <a:schemeClr val="tx1"/>
            </a:solidFill>
            <a:miter lim="800000"/>
            <a:headEnd/>
            <a:tailEnd/>
          </a:ln>
        </p:spPr>
        <p:txBody>
          <a:bodyPr vert="eaVert" wrap="none" anchor="ctr"/>
          <a:lstStyle/>
          <a:p>
            <a:endParaRPr lang="ja-JP" altLang="en-US" sz="1800" b="0"/>
          </a:p>
        </p:txBody>
      </p:sp>
      <p:sp>
        <p:nvSpPr>
          <p:cNvPr id="23568" name="AutoShape 77"/>
          <p:cNvSpPr>
            <a:spLocks noChangeArrowheads="1"/>
          </p:cNvSpPr>
          <p:nvPr/>
        </p:nvSpPr>
        <p:spPr bwMode="auto">
          <a:xfrm>
            <a:off x="2632210" y="5001707"/>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23569" name="AutoShape 78"/>
          <p:cNvSpPr>
            <a:spLocks noChangeArrowheads="1"/>
          </p:cNvSpPr>
          <p:nvPr/>
        </p:nvSpPr>
        <p:spPr bwMode="auto">
          <a:xfrm rot="10800000">
            <a:off x="4075872" y="1802655"/>
            <a:ext cx="533400" cy="457200"/>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56" name="Text Box 30">
            <a:extLst>
              <a:ext uri="{FF2B5EF4-FFF2-40B4-BE49-F238E27FC236}">
                <a16:creationId xmlns:a16="http://schemas.microsoft.com/office/drawing/2014/main" id="{87CFDDFE-DDD0-4DF9-98E9-925FC161F35C}"/>
              </a:ext>
            </a:extLst>
          </p:cNvPr>
          <p:cNvSpPr txBox="1">
            <a:spLocks noChangeAspect="1" noChangeArrowheads="1"/>
          </p:cNvSpPr>
          <p:nvPr/>
        </p:nvSpPr>
        <p:spPr bwMode="auto">
          <a:xfrm>
            <a:off x="572286" y="2943757"/>
            <a:ext cx="952505"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58" name="Text Box 30">
            <a:extLst>
              <a:ext uri="{FF2B5EF4-FFF2-40B4-BE49-F238E27FC236}">
                <a16:creationId xmlns:a16="http://schemas.microsoft.com/office/drawing/2014/main" id="{E0367D31-74CA-4C67-8466-1878DAB53746}"/>
              </a:ext>
            </a:extLst>
          </p:cNvPr>
          <p:cNvSpPr txBox="1">
            <a:spLocks noChangeAspect="1" noChangeArrowheads="1"/>
          </p:cNvSpPr>
          <p:nvPr/>
        </p:nvSpPr>
        <p:spPr bwMode="auto">
          <a:xfrm>
            <a:off x="2740752" y="2989444"/>
            <a:ext cx="997389"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3</a:t>
            </a:r>
            <a:endParaRPr lang="en-US" altLang="ja-JP" sz="1400" b="0" dirty="0">
              <a:latin typeface="Times New Roman" pitchFamily="18" charset="0"/>
            </a:endParaRPr>
          </a:p>
        </p:txBody>
      </p:sp>
      <p:cxnSp>
        <p:nvCxnSpPr>
          <p:cNvPr id="59" name="AutoShape 33">
            <a:extLst>
              <a:ext uri="{FF2B5EF4-FFF2-40B4-BE49-F238E27FC236}">
                <a16:creationId xmlns:a16="http://schemas.microsoft.com/office/drawing/2014/main" id="{7AEAE7AE-A66E-4956-A5C3-9DFEC25DCD19}"/>
              </a:ext>
            </a:extLst>
          </p:cNvPr>
          <p:cNvCxnSpPr>
            <a:cxnSpLocks noChangeShapeType="1"/>
          </p:cNvCxnSpPr>
          <p:nvPr/>
        </p:nvCxnSpPr>
        <p:spPr bwMode="auto">
          <a:xfrm rot="16200000" flipH="1">
            <a:off x="2697003" y="2686158"/>
            <a:ext cx="168593" cy="363682"/>
          </a:xfrm>
          <a:prstGeom prst="bentConnector3">
            <a:avLst>
              <a:gd name="adj1" fmla="val 50000"/>
            </a:avLst>
          </a:prstGeom>
          <a:noFill/>
          <a:ln w="9525">
            <a:solidFill>
              <a:srgbClr val="FFFF00"/>
            </a:solidFill>
            <a:miter lim="800000"/>
            <a:headEnd/>
            <a:tailEnd/>
          </a:ln>
        </p:spPr>
      </p:cxnSp>
      <p:cxnSp>
        <p:nvCxnSpPr>
          <p:cNvPr id="8" name="コネクタ: カギ線 7">
            <a:extLst>
              <a:ext uri="{FF2B5EF4-FFF2-40B4-BE49-F238E27FC236}">
                <a16:creationId xmlns:a16="http://schemas.microsoft.com/office/drawing/2014/main" id="{56D8D833-9950-45C0-854E-B37775E2E157}"/>
              </a:ext>
            </a:extLst>
          </p:cNvPr>
          <p:cNvCxnSpPr>
            <a:cxnSpLocks/>
          </p:cNvCxnSpPr>
          <p:nvPr/>
        </p:nvCxnSpPr>
        <p:spPr>
          <a:xfrm rot="10800000" flipV="1">
            <a:off x="759867" y="2876955"/>
            <a:ext cx="607027" cy="6881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 Box 46">
            <a:extLst>
              <a:ext uri="{FF2B5EF4-FFF2-40B4-BE49-F238E27FC236}">
                <a16:creationId xmlns:a16="http://schemas.microsoft.com/office/drawing/2014/main" id="{379A0D10-6B4E-4FC4-80CB-B697B053F46D}"/>
              </a:ext>
            </a:extLst>
          </p:cNvPr>
          <p:cNvSpPr txBox="1">
            <a:spLocks noChangeAspect="1" noChangeArrowheads="1"/>
          </p:cNvSpPr>
          <p:nvPr/>
        </p:nvSpPr>
        <p:spPr bwMode="auto">
          <a:xfrm>
            <a:off x="5027798" y="3009822"/>
            <a:ext cx="1192338"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1-1</a:t>
            </a:r>
            <a:endParaRPr lang="en-US" altLang="ja-JP" sz="1400" b="0" dirty="0">
              <a:latin typeface="Times New Roman" pitchFamily="18" charset="0"/>
            </a:endParaRPr>
          </a:p>
        </p:txBody>
      </p:sp>
      <p:sp>
        <p:nvSpPr>
          <p:cNvPr id="124" name="Text Box 46">
            <a:extLst>
              <a:ext uri="{FF2B5EF4-FFF2-40B4-BE49-F238E27FC236}">
                <a16:creationId xmlns:a16="http://schemas.microsoft.com/office/drawing/2014/main" id="{54ECD8CC-1539-48EF-9D25-6B668F6EA4FE}"/>
              </a:ext>
            </a:extLst>
          </p:cNvPr>
          <p:cNvSpPr txBox="1">
            <a:spLocks noChangeAspect="1" noChangeArrowheads="1"/>
          </p:cNvSpPr>
          <p:nvPr/>
        </p:nvSpPr>
        <p:spPr bwMode="auto">
          <a:xfrm>
            <a:off x="7642107" y="2984733"/>
            <a:ext cx="1306987"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2-1</a:t>
            </a:r>
            <a:endParaRPr lang="en-US" altLang="ja-JP" sz="1400" b="0" dirty="0">
              <a:latin typeface="Times New Roman" pitchFamily="18" charset="0"/>
            </a:endParaRPr>
          </a:p>
        </p:txBody>
      </p:sp>
      <p:grpSp>
        <p:nvGrpSpPr>
          <p:cNvPr id="125" name="Group 37">
            <a:extLst>
              <a:ext uri="{FF2B5EF4-FFF2-40B4-BE49-F238E27FC236}">
                <a16:creationId xmlns:a16="http://schemas.microsoft.com/office/drawing/2014/main" id="{D66E9E37-E057-4E99-A112-31DCDE8B3A3E}"/>
              </a:ext>
            </a:extLst>
          </p:cNvPr>
          <p:cNvGrpSpPr>
            <a:grpSpLocks/>
          </p:cNvGrpSpPr>
          <p:nvPr/>
        </p:nvGrpSpPr>
        <p:grpSpPr bwMode="auto">
          <a:xfrm>
            <a:off x="5282151" y="3715838"/>
            <a:ext cx="3932486" cy="2819400"/>
            <a:chOff x="3562" y="2208"/>
            <a:chExt cx="2292" cy="1920"/>
          </a:xfrm>
        </p:grpSpPr>
        <p:sp>
          <p:nvSpPr>
            <p:cNvPr id="126" name="Rectangle 38">
              <a:extLst>
                <a:ext uri="{FF2B5EF4-FFF2-40B4-BE49-F238E27FC236}">
                  <a16:creationId xmlns:a16="http://schemas.microsoft.com/office/drawing/2014/main" id="{CEB7B00A-B530-43C4-AE27-27FBB838F152}"/>
                </a:ext>
              </a:extLst>
            </p:cNvPr>
            <p:cNvSpPr>
              <a:spLocks noChangeArrowheads="1"/>
            </p:cNvSpPr>
            <p:nvPr/>
          </p:nvSpPr>
          <p:spPr bwMode="auto">
            <a:xfrm>
              <a:off x="3600" y="2208"/>
              <a:ext cx="1968"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127" name="Rectangle 39">
              <a:extLst>
                <a:ext uri="{FF2B5EF4-FFF2-40B4-BE49-F238E27FC236}">
                  <a16:creationId xmlns:a16="http://schemas.microsoft.com/office/drawing/2014/main" id="{01D19F7F-9761-4E1A-BC3B-58F678809E18}"/>
                </a:ext>
              </a:extLst>
            </p:cNvPr>
            <p:cNvSpPr>
              <a:spLocks noChangeArrowheads="1"/>
            </p:cNvSpPr>
            <p:nvPr/>
          </p:nvSpPr>
          <p:spPr bwMode="auto">
            <a:xfrm>
              <a:off x="3732" y="2684"/>
              <a:ext cx="1776"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128" name="Text Box 40">
              <a:extLst>
                <a:ext uri="{FF2B5EF4-FFF2-40B4-BE49-F238E27FC236}">
                  <a16:creationId xmlns:a16="http://schemas.microsoft.com/office/drawing/2014/main" id="{A4DCE3E6-9498-4470-A2A2-E30B2A54506A}"/>
                </a:ext>
              </a:extLst>
            </p:cNvPr>
            <p:cNvSpPr txBox="1">
              <a:spLocks noChangeAspect="1" noChangeArrowheads="1"/>
            </p:cNvSpPr>
            <p:nvPr/>
          </p:nvSpPr>
          <p:spPr bwMode="auto">
            <a:xfrm>
              <a:off x="3562" y="3471"/>
              <a:ext cx="1077"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Основной результат 1</a:t>
              </a:r>
              <a:endParaRPr lang="en-US" altLang="ja-JP" sz="1400" b="0" dirty="0">
                <a:latin typeface="Times New Roman" pitchFamily="18" charset="0"/>
              </a:endParaRPr>
            </a:p>
          </p:txBody>
        </p:sp>
        <p:sp>
          <p:nvSpPr>
            <p:cNvPr id="129" name="Text Box 41">
              <a:extLst>
                <a:ext uri="{FF2B5EF4-FFF2-40B4-BE49-F238E27FC236}">
                  <a16:creationId xmlns:a16="http://schemas.microsoft.com/office/drawing/2014/main" id="{8DD3387E-EC51-4FEB-BF75-6FD81A2F3B57}"/>
                </a:ext>
              </a:extLst>
            </p:cNvPr>
            <p:cNvSpPr txBox="1">
              <a:spLocks noChangeAspect="1" noChangeArrowheads="1"/>
            </p:cNvSpPr>
            <p:nvPr/>
          </p:nvSpPr>
          <p:spPr bwMode="auto">
            <a:xfrm>
              <a:off x="4179" y="3115"/>
              <a:ext cx="879" cy="252"/>
            </a:xfrm>
            <a:prstGeom prst="rect">
              <a:avLst/>
            </a:prstGeom>
            <a:solidFill>
              <a:srgbClr val="E84018"/>
            </a:solidFill>
            <a:ln w="9525">
              <a:solidFill>
                <a:schemeClr val="tx1"/>
              </a:solidFill>
              <a:miter lim="800000"/>
              <a:headEnd/>
              <a:tailEnd/>
            </a:ln>
          </p:spPr>
          <p:txBody>
            <a:bodyPr wrap="none">
              <a:spAutoFit/>
            </a:bodyPr>
            <a:lstStyle/>
            <a:p>
              <a:r>
                <a:rPr lang="ru-RU" altLang="ja-JP" dirty="0">
                  <a:latin typeface="Times New Roman" pitchFamily="18" charset="0"/>
                </a:rPr>
                <a:t>Цель проекта</a:t>
              </a:r>
              <a:endParaRPr lang="ja-JP" altLang="en-US" b="0" dirty="0">
                <a:latin typeface="Times New Roman" pitchFamily="18" charset="0"/>
              </a:endParaRPr>
            </a:p>
          </p:txBody>
        </p:sp>
        <p:sp>
          <p:nvSpPr>
            <p:cNvPr id="130" name="Text Box 42">
              <a:extLst>
                <a:ext uri="{FF2B5EF4-FFF2-40B4-BE49-F238E27FC236}">
                  <a16:creationId xmlns:a16="http://schemas.microsoft.com/office/drawing/2014/main" id="{1C8B2902-9265-4C03-B6EE-4BD4CAAA06A6}"/>
                </a:ext>
              </a:extLst>
            </p:cNvPr>
            <p:cNvSpPr txBox="1">
              <a:spLocks noChangeAspect="1" noChangeArrowheads="1"/>
            </p:cNvSpPr>
            <p:nvPr/>
          </p:nvSpPr>
          <p:spPr bwMode="auto">
            <a:xfrm>
              <a:off x="4688" y="3472"/>
              <a:ext cx="1091" cy="210"/>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Основной результат 2</a:t>
              </a:r>
              <a:endParaRPr lang="en-US" altLang="ja-JP" sz="1400" b="0" dirty="0">
                <a:latin typeface="Times New Roman" pitchFamily="18" charset="0"/>
              </a:endParaRPr>
            </a:p>
          </p:txBody>
        </p:sp>
        <p:sp>
          <p:nvSpPr>
            <p:cNvPr id="131" name="Text Box 43">
              <a:extLst>
                <a:ext uri="{FF2B5EF4-FFF2-40B4-BE49-F238E27FC236}">
                  <a16:creationId xmlns:a16="http://schemas.microsoft.com/office/drawing/2014/main" id="{B398D7F7-0AE8-4732-B88B-849419F3DD73}"/>
                </a:ext>
              </a:extLst>
            </p:cNvPr>
            <p:cNvSpPr txBox="1">
              <a:spLocks noChangeArrowheads="1"/>
            </p:cNvSpPr>
            <p:nvPr/>
          </p:nvSpPr>
          <p:spPr bwMode="auto">
            <a:xfrm>
              <a:off x="3698" y="2243"/>
              <a:ext cx="2156" cy="566"/>
            </a:xfrm>
            <a:prstGeom prst="rect">
              <a:avLst/>
            </a:prstGeom>
            <a:solidFill>
              <a:schemeClr val="bg1"/>
            </a:solidFill>
            <a:ln w="9525">
              <a:solidFill>
                <a:schemeClr val="tx1"/>
              </a:solidFill>
              <a:miter lim="800000"/>
              <a:headEnd/>
              <a:tailEnd/>
            </a:ln>
          </p:spPr>
          <p:txBody>
            <a:bodyPr wrap="square">
              <a:spAutoFit/>
            </a:bodyPr>
            <a:lstStyle/>
            <a:p>
              <a:r>
                <a:rPr lang="en-US" altLang="ja-JP" sz="2400" b="0" dirty="0">
                  <a:latin typeface="Times New Roman" pitchFamily="18" charset="0"/>
                </a:rPr>
                <a:t>3.</a:t>
              </a:r>
              <a:r>
                <a:rPr lang="ru-RU" altLang="ja-JP" sz="2400" dirty="0">
                  <a:latin typeface="Times New Roman" pitchFamily="18" charset="0"/>
                </a:rPr>
                <a:t> Идентификация проекта</a:t>
              </a:r>
              <a:endParaRPr lang="ja-JP" altLang="en-US" sz="2400" b="0" dirty="0">
                <a:latin typeface="Times New Roman" pitchFamily="18" charset="0"/>
              </a:endParaRPr>
            </a:p>
          </p:txBody>
        </p:sp>
        <p:sp>
          <p:nvSpPr>
            <p:cNvPr id="132" name="Text Box 44">
              <a:extLst>
                <a:ext uri="{FF2B5EF4-FFF2-40B4-BE49-F238E27FC236}">
                  <a16:creationId xmlns:a16="http://schemas.microsoft.com/office/drawing/2014/main" id="{B8DBFFD1-1158-4755-A0D2-42C6EE1C023D}"/>
                </a:ext>
              </a:extLst>
            </p:cNvPr>
            <p:cNvSpPr txBox="1">
              <a:spLocks noChangeAspect="1" noChangeArrowheads="1"/>
            </p:cNvSpPr>
            <p:nvPr/>
          </p:nvSpPr>
          <p:spPr bwMode="auto">
            <a:xfrm>
              <a:off x="3720" y="2749"/>
              <a:ext cx="942"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 1</a:t>
              </a:r>
              <a:endParaRPr lang="en-US" altLang="ja-JP" sz="1400" b="0" dirty="0">
                <a:latin typeface="Times New Roman" pitchFamily="18" charset="0"/>
              </a:endParaRPr>
            </a:p>
          </p:txBody>
        </p:sp>
        <p:sp>
          <p:nvSpPr>
            <p:cNvPr id="133" name="Text Box 45">
              <a:extLst>
                <a:ext uri="{FF2B5EF4-FFF2-40B4-BE49-F238E27FC236}">
                  <a16:creationId xmlns:a16="http://schemas.microsoft.com/office/drawing/2014/main" id="{E84AB649-5D80-4A6B-B287-25B8D0074569}"/>
                </a:ext>
              </a:extLst>
            </p:cNvPr>
            <p:cNvSpPr txBox="1">
              <a:spLocks noChangeAspect="1" noChangeArrowheads="1"/>
            </p:cNvSpPr>
            <p:nvPr/>
          </p:nvSpPr>
          <p:spPr bwMode="auto">
            <a:xfrm>
              <a:off x="4694" y="2748"/>
              <a:ext cx="874"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Общая цель 2</a:t>
              </a:r>
              <a:endParaRPr lang="en-US" altLang="ja-JP" sz="1400" b="0" dirty="0">
                <a:latin typeface="Times New Roman" pitchFamily="18" charset="0"/>
              </a:endParaRPr>
            </a:p>
          </p:txBody>
        </p:sp>
        <p:sp>
          <p:nvSpPr>
            <p:cNvPr id="134" name="Text Box 46">
              <a:extLst>
                <a:ext uri="{FF2B5EF4-FFF2-40B4-BE49-F238E27FC236}">
                  <a16:creationId xmlns:a16="http://schemas.microsoft.com/office/drawing/2014/main" id="{22EA0B2C-F65C-4F0B-ABD0-076423701D2A}"/>
                </a:ext>
              </a:extLst>
            </p:cNvPr>
            <p:cNvSpPr txBox="1">
              <a:spLocks noChangeAspect="1" noChangeArrowheads="1"/>
            </p:cNvSpPr>
            <p:nvPr/>
          </p:nvSpPr>
          <p:spPr bwMode="auto">
            <a:xfrm>
              <a:off x="4279" y="3812"/>
              <a:ext cx="693"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Действие 1-2</a:t>
              </a:r>
              <a:endParaRPr lang="en-US" altLang="ja-JP" sz="1400" b="0" dirty="0">
                <a:latin typeface="Times New Roman" pitchFamily="18" charset="0"/>
              </a:endParaRPr>
            </a:p>
          </p:txBody>
        </p:sp>
        <p:cxnSp>
          <p:nvCxnSpPr>
            <p:cNvPr id="135" name="AutoShape 47">
              <a:extLst>
                <a:ext uri="{FF2B5EF4-FFF2-40B4-BE49-F238E27FC236}">
                  <a16:creationId xmlns:a16="http://schemas.microsoft.com/office/drawing/2014/main" id="{F0B3C0AA-15FD-46F6-9407-517C3C051F51}"/>
                </a:ext>
              </a:extLst>
            </p:cNvPr>
            <p:cNvCxnSpPr>
              <a:cxnSpLocks noChangeShapeType="1"/>
              <a:stCxn id="129" idx="2"/>
              <a:endCxn id="128" idx="0"/>
            </p:cNvCxnSpPr>
            <p:nvPr/>
          </p:nvCxnSpPr>
          <p:spPr bwMode="auto">
            <a:xfrm rot="5400000">
              <a:off x="4308" y="3160"/>
              <a:ext cx="104" cy="518"/>
            </a:xfrm>
            <a:prstGeom prst="bentConnector3">
              <a:avLst>
                <a:gd name="adj1" fmla="val 50000"/>
              </a:avLst>
            </a:prstGeom>
            <a:noFill/>
            <a:ln w="9525">
              <a:solidFill>
                <a:schemeClr val="tx1"/>
              </a:solidFill>
              <a:miter lim="800000"/>
              <a:headEnd/>
              <a:tailEnd/>
            </a:ln>
          </p:spPr>
        </p:cxnSp>
        <p:cxnSp>
          <p:nvCxnSpPr>
            <p:cNvPr id="136" name="AutoShape 48">
              <a:extLst>
                <a:ext uri="{FF2B5EF4-FFF2-40B4-BE49-F238E27FC236}">
                  <a16:creationId xmlns:a16="http://schemas.microsoft.com/office/drawing/2014/main" id="{30906CFC-1E3C-47C6-98C5-7592F818214C}"/>
                </a:ext>
              </a:extLst>
            </p:cNvPr>
            <p:cNvCxnSpPr>
              <a:cxnSpLocks noChangeShapeType="1"/>
              <a:stCxn id="129" idx="2"/>
              <a:endCxn id="130" idx="0"/>
            </p:cNvCxnSpPr>
            <p:nvPr/>
          </p:nvCxnSpPr>
          <p:spPr bwMode="auto">
            <a:xfrm rot="16200000" flipH="1">
              <a:off x="4873" y="3112"/>
              <a:ext cx="105" cy="615"/>
            </a:xfrm>
            <a:prstGeom prst="bentConnector3">
              <a:avLst>
                <a:gd name="adj1" fmla="val 50000"/>
              </a:avLst>
            </a:prstGeom>
            <a:noFill/>
            <a:ln w="9525">
              <a:solidFill>
                <a:schemeClr val="tx1"/>
              </a:solidFill>
              <a:miter lim="800000"/>
              <a:headEnd/>
              <a:tailEnd/>
            </a:ln>
          </p:spPr>
        </p:cxnSp>
        <p:cxnSp>
          <p:nvCxnSpPr>
            <p:cNvPr id="137" name="AutoShape 49">
              <a:extLst>
                <a:ext uri="{FF2B5EF4-FFF2-40B4-BE49-F238E27FC236}">
                  <a16:creationId xmlns:a16="http://schemas.microsoft.com/office/drawing/2014/main" id="{AC136493-7F43-479C-8FA2-8FD2D3C376B0}"/>
                </a:ext>
              </a:extLst>
            </p:cNvPr>
            <p:cNvCxnSpPr>
              <a:cxnSpLocks noChangeShapeType="1"/>
              <a:stCxn id="128" idx="2"/>
              <a:endCxn id="134" idx="0"/>
            </p:cNvCxnSpPr>
            <p:nvPr/>
          </p:nvCxnSpPr>
          <p:spPr bwMode="auto">
            <a:xfrm rot="16200000" flipH="1">
              <a:off x="4298" y="3484"/>
              <a:ext cx="131" cy="525"/>
            </a:xfrm>
            <a:prstGeom prst="bentConnector3">
              <a:avLst>
                <a:gd name="adj1" fmla="val 50000"/>
              </a:avLst>
            </a:prstGeom>
            <a:noFill/>
            <a:ln w="9525">
              <a:solidFill>
                <a:schemeClr val="tx1"/>
              </a:solidFill>
              <a:miter lim="800000"/>
              <a:headEnd/>
              <a:tailEnd/>
            </a:ln>
          </p:spPr>
        </p:cxnSp>
        <p:cxnSp>
          <p:nvCxnSpPr>
            <p:cNvPr id="138" name="AutoShape 50">
              <a:extLst>
                <a:ext uri="{FF2B5EF4-FFF2-40B4-BE49-F238E27FC236}">
                  <a16:creationId xmlns:a16="http://schemas.microsoft.com/office/drawing/2014/main" id="{11DD23BB-6267-4BDA-8806-D1B72B2D350E}"/>
                </a:ext>
              </a:extLst>
            </p:cNvPr>
            <p:cNvCxnSpPr>
              <a:cxnSpLocks noChangeShapeType="1"/>
              <a:stCxn id="129" idx="0"/>
              <a:endCxn id="132" idx="2"/>
            </p:cNvCxnSpPr>
            <p:nvPr/>
          </p:nvCxnSpPr>
          <p:spPr bwMode="auto">
            <a:xfrm rot="16200000" flipV="1">
              <a:off x="4327" y="2823"/>
              <a:ext cx="156" cy="428"/>
            </a:xfrm>
            <a:prstGeom prst="bentConnector3">
              <a:avLst>
                <a:gd name="adj1" fmla="val 50000"/>
              </a:avLst>
            </a:prstGeom>
            <a:noFill/>
            <a:ln w="9525">
              <a:solidFill>
                <a:schemeClr val="tx1"/>
              </a:solidFill>
              <a:miter lim="800000"/>
              <a:headEnd/>
              <a:tailEnd/>
            </a:ln>
          </p:spPr>
        </p:cxnSp>
        <p:cxnSp>
          <p:nvCxnSpPr>
            <p:cNvPr id="139" name="AutoShape 51">
              <a:extLst>
                <a:ext uri="{FF2B5EF4-FFF2-40B4-BE49-F238E27FC236}">
                  <a16:creationId xmlns:a16="http://schemas.microsoft.com/office/drawing/2014/main" id="{8C069336-D8E3-4E08-8FA6-1188D36F5ABC}"/>
                </a:ext>
              </a:extLst>
            </p:cNvPr>
            <p:cNvCxnSpPr>
              <a:cxnSpLocks noChangeShapeType="1"/>
              <a:stCxn id="129" idx="0"/>
              <a:endCxn id="133" idx="2"/>
            </p:cNvCxnSpPr>
            <p:nvPr/>
          </p:nvCxnSpPr>
          <p:spPr bwMode="auto">
            <a:xfrm rot="5400000" flipH="1" flipV="1">
              <a:off x="4796" y="2780"/>
              <a:ext cx="157" cy="513"/>
            </a:xfrm>
            <a:prstGeom prst="bentConnector3">
              <a:avLst>
                <a:gd name="adj1" fmla="val 50000"/>
              </a:avLst>
            </a:prstGeom>
            <a:noFill/>
            <a:ln w="9525">
              <a:solidFill>
                <a:schemeClr val="tx1"/>
              </a:solidFill>
              <a:miter lim="800000"/>
              <a:headEnd/>
              <a:tailEnd/>
            </a:ln>
          </p:spPr>
        </p:cxnSp>
      </p:grpSp>
      <p:sp>
        <p:nvSpPr>
          <p:cNvPr id="141" name="Text Box 46">
            <a:extLst>
              <a:ext uri="{FF2B5EF4-FFF2-40B4-BE49-F238E27FC236}">
                <a16:creationId xmlns:a16="http://schemas.microsoft.com/office/drawing/2014/main" id="{A42C5C00-1E8E-4D0F-9F96-AF4D65C08F99}"/>
              </a:ext>
            </a:extLst>
          </p:cNvPr>
          <p:cNvSpPr txBox="1">
            <a:spLocks noChangeAspect="1" noChangeArrowheads="1"/>
          </p:cNvSpPr>
          <p:nvPr/>
        </p:nvSpPr>
        <p:spPr bwMode="auto">
          <a:xfrm>
            <a:off x="7806013" y="6071729"/>
            <a:ext cx="1249060" cy="307777"/>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2-1</a:t>
            </a:r>
            <a:endParaRPr lang="en-US" altLang="ja-JP" sz="1400" b="0" dirty="0">
              <a:latin typeface="Times New Roman" pitchFamily="18" charset="0"/>
            </a:endParaRPr>
          </a:p>
        </p:txBody>
      </p:sp>
      <p:sp>
        <p:nvSpPr>
          <p:cNvPr id="142" name="テキスト ボックス 141">
            <a:extLst>
              <a:ext uri="{FF2B5EF4-FFF2-40B4-BE49-F238E27FC236}">
                <a16:creationId xmlns:a16="http://schemas.microsoft.com/office/drawing/2014/main" id="{3BF7093A-C454-4B6B-ACC3-0520BB41B520}"/>
              </a:ext>
            </a:extLst>
          </p:cNvPr>
          <p:cNvSpPr txBox="1"/>
          <p:nvPr/>
        </p:nvSpPr>
        <p:spPr>
          <a:xfrm>
            <a:off x="2977361" y="5486980"/>
            <a:ext cx="1898158" cy="307777"/>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kumimoji="1" lang="ru-RU" altLang="ja-JP" sz="1400" b="1" dirty="0"/>
              <a:t>Основные результаты</a:t>
            </a:r>
            <a:endParaRPr kumimoji="1" lang="en-US" altLang="ja-JP" sz="1400" b="1" dirty="0"/>
          </a:p>
        </p:txBody>
      </p:sp>
      <p:sp>
        <p:nvSpPr>
          <p:cNvPr id="143" name="テキスト ボックス 142">
            <a:extLst>
              <a:ext uri="{FF2B5EF4-FFF2-40B4-BE49-F238E27FC236}">
                <a16:creationId xmlns:a16="http://schemas.microsoft.com/office/drawing/2014/main" id="{B28CAC0E-6780-4AC2-BB2B-3981AEDAC3C3}"/>
              </a:ext>
            </a:extLst>
          </p:cNvPr>
          <p:cNvSpPr txBox="1"/>
          <p:nvPr/>
        </p:nvSpPr>
        <p:spPr>
          <a:xfrm>
            <a:off x="3029836" y="6076870"/>
            <a:ext cx="1729475" cy="307777"/>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ru-RU" altLang="ja-JP" sz="1400" b="1" dirty="0"/>
              <a:t>Основные действия</a:t>
            </a:r>
            <a:endParaRPr kumimoji="1" lang="ja-JP" altLang="en-US" sz="1400" b="1" dirty="0"/>
          </a:p>
        </p:txBody>
      </p:sp>
      <p:sp>
        <p:nvSpPr>
          <p:cNvPr id="144" name="テキスト ボックス 143">
            <a:extLst>
              <a:ext uri="{FF2B5EF4-FFF2-40B4-BE49-F238E27FC236}">
                <a16:creationId xmlns:a16="http://schemas.microsoft.com/office/drawing/2014/main" id="{0F008427-007D-4EB6-9C3F-2A13A72F2FF0}"/>
              </a:ext>
            </a:extLst>
          </p:cNvPr>
          <p:cNvSpPr txBox="1"/>
          <p:nvPr/>
        </p:nvSpPr>
        <p:spPr>
          <a:xfrm>
            <a:off x="3106056" y="4874537"/>
            <a:ext cx="1685391" cy="400110"/>
          </a:xfrm>
          <a:prstGeom prst="rect">
            <a:avLst/>
          </a:prstGeom>
          <a:solidFill>
            <a:srgbClr val="E84018"/>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ru-RU" altLang="ja-JP" sz="2000" dirty="0"/>
              <a:t>Цель проекта</a:t>
            </a:r>
            <a:endParaRPr kumimoji="1" lang="ja-JP" altLang="en-US" sz="2000" dirty="0"/>
          </a:p>
        </p:txBody>
      </p:sp>
      <p:sp>
        <p:nvSpPr>
          <p:cNvPr id="145" name="上矢印 15">
            <a:extLst>
              <a:ext uri="{FF2B5EF4-FFF2-40B4-BE49-F238E27FC236}">
                <a16:creationId xmlns:a16="http://schemas.microsoft.com/office/drawing/2014/main" id="{2A8FEB24-A631-4A90-8223-8B4A6BF32431}"/>
              </a:ext>
            </a:extLst>
          </p:cNvPr>
          <p:cNvSpPr/>
          <p:nvPr/>
        </p:nvSpPr>
        <p:spPr>
          <a:xfrm>
            <a:off x="3704141" y="5184534"/>
            <a:ext cx="274524" cy="2331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上矢印 16">
            <a:extLst>
              <a:ext uri="{FF2B5EF4-FFF2-40B4-BE49-F238E27FC236}">
                <a16:creationId xmlns:a16="http://schemas.microsoft.com/office/drawing/2014/main" id="{51BD011A-4809-48AD-91EB-6E9E84BB5F38}"/>
              </a:ext>
            </a:extLst>
          </p:cNvPr>
          <p:cNvSpPr/>
          <p:nvPr/>
        </p:nvSpPr>
        <p:spPr>
          <a:xfrm>
            <a:off x="3713975" y="5743920"/>
            <a:ext cx="264690" cy="286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コネクタ: カギ線 35">
            <a:extLst>
              <a:ext uri="{FF2B5EF4-FFF2-40B4-BE49-F238E27FC236}">
                <a16:creationId xmlns:a16="http://schemas.microsoft.com/office/drawing/2014/main" id="{82DB302F-BB30-46BE-A494-D086405D0CC3}"/>
              </a:ext>
            </a:extLst>
          </p:cNvPr>
          <p:cNvCxnSpPr>
            <a:cxnSpLocks/>
            <a:endCxn id="108" idx="0"/>
          </p:cNvCxnSpPr>
          <p:nvPr/>
        </p:nvCxnSpPr>
        <p:spPr>
          <a:xfrm rot="10800000" flipV="1">
            <a:off x="5623968" y="2926730"/>
            <a:ext cx="329635" cy="8309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2868590-BF43-4893-AE1B-B1ACC12258B6}"/>
              </a:ext>
            </a:extLst>
          </p:cNvPr>
          <p:cNvCxnSpPr/>
          <p:nvPr/>
        </p:nvCxnSpPr>
        <p:spPr>
          <a:xfrm>
            <a:off x="7693301" y="2876955"/>
            <a:ext cx="0" cy="82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23D402A-EC72-4A0F-943D-461B5B35F3C9}"/>
              </a:ext>
            </a:extLst>
          </p:cNvPr>
          <p:cNvCxnSpPr>
            <a:cxnSpLocks/>
            <a:endCxn id="141" idx="0"/>
          </p:cNvCxnSpPr>
          <p:nvPr/>
        </p:nvCxnSpPr>
        <p:spPr>
          <a:xfrm>
            <a:off x="8430543" y="5963547"/>
            <a:ext cx="0" cy="108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FA97EEF-5F0C-4462-AE8E-6C6C1CC6CD7F}"/>
              </a:ext>
            </a:extLst>
          </p:cNvPr>
          <p:cNvCxnSpPr>
            <a:stCxn id="23609" idx="2"/>
          </p:cNvCxnSpPr>
          <p:nvPr/>
        </p:nvCxnSpPr>
        <p:spPr>
          <a:xfrm flipH="1">
            <a:off x="3022328" y="2768747"/>
            <a:ext cx="71214" cy="224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505E1F84-B775-4F63-A6B5-29EE4BDA83F8}"/>
              </a:ext>
            </a:extLst>
          </p:cNvPr>
          <p:cNvCxnSpPr>
            <a:cxnSpLocks/>
          </p:cNvCxnSpPr>
          <p:nvPr/>
        </p:nvCxnSpPr>
        <p:spPr>
          <a:xfrm rot="10800000" flipV="1">
            <a:off x="5581588" y="6011185"/>
            <a:ext cx="679436" cy="8556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34F53F6-3C51-4E25-92C5-81544FD35A7B}"/>
              </a:ext>
            </a:extLst>
          </p:cNvPr>
          <p:cNvSpPr txBox="1"/>
          <p:nvPr/>
        </p:nvSpPr>
        <p:spPr>
          <a:xfrm>
            <a:off x="2842462" y="3655670"/>
            <a:ext cx="2310376" cy="369332"/>
          </a:xfrm>
          <a:prstGeom prst="rect">
            <a:avLst/>
          </a:prstGeom>
          <a:noFill/>
          <a:ln>
            <a:solidFill>
              <a:schemeClr val="accent1">
                <a:shade val="50000"/>
              </a:schemeClr>
            </a:solidFill>
          </a:ln>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4.</a:t>
            </a:r>
            <a:r>
              <a:rPr lang="ru-RU" altLang="ja-JP" dirty="0">
                <a:latin typeface="Times New Roman" panose="02020603050405020304" pitchFamily="18" charset="0"/>
                <a:cs typeface="Times New Roman" panose="02020603050405020304" pitchFamily="18" charset="0"/>
              </a:rPr>
              <a:t> Логическая модель</a:t>
            </a:r>
            <a:endParaRPr kumimoji="1" lang="ja-JP" altLang="en-US" dirty="0">
              <a:latin typeface="Times New Roman" panose="02020603050405020304" pitchFamily="18" charset="0"/>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F24AC706-5C60-4EEB-A61E-F3950D83C099}"/>
              </a:ext>
            </a:extLst>
          </p:cNvPr>
          <p:cNvSpPr txBox="1"/>
          <p:nvPr/>
        </p:nvSpPr>
        <p:spPr>
          <a:xfrm>
            <a:off x="3071394" y="4215189"/>
            <a:ext cx="1679027" cy="40011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ru-RU" altLang="ja-JP" sz="2000" dirty="0"/>
              <a:t>Общая цель</a:t>
            </a:r>
            <a:endParaRPr kumimoji="1" lang="ja-JP" altLang="en-US" sz="2000" dirty="0"/>
          </a:p>
        </p:txBody>
      </p:sp>
      <p:pic>
        <p:nvPicPr>
          <p:cNvPr id="3" name="図 2">
            <a:extLst>
              <a:ext uri="{FF2B5EF4-FFF2-40B4-BE49-F238E27FC236}">
                <a16:creationId xmlns:a16="http://schemas.microsoft.com/office/drawing/2014/main" id="{2FA452C2-5D0F-49CE-B5B7-27FF72C4A83B}"/>
              </a:ext>
            </a:extLst>
          </p:cNvPr>
          <p:cNvPicPr>
            <a:picLocks noChangeAspect="1"/>
          </p:cNvPicPr>
          <p:nvPr/>
        </p:nvPicPr>
        <p:blipFill>
          <a:blip r:embed="rId4"/>
          <a:stretch>
            <a:fillRect/>
          </a:stretch>
        </p:blipFill>
        <p:spPr>
          <a:xfrm>
            <a:off x="3673408" y="4629610"/>
            <a:ext cx="347502" cy="262151"/>
          </a:xfrm>
          <a:prstGeom prst="rect">
            <a:avLst/>
          </a:prstGeom>
        </p:spPr>
      </p:pic>
      <p:sp>
        <p:nvSpPr>
          <p:cNvPr id="140" name="Text Box 46">
            <a:extLst>
              <a:ext uri="{FF2B5EF4-FFF2-40B4-BE49-F238E27FC236}">
                <a16:creationId xmlns:a16="http://schemas.microsoft.com/office/drawing/2014/main" id="{32A1DE4F-6A90-4149-85C3-86365872FEF5}"/>
              </a:ext>
            </a:extLst>
          </p:cNvPr>
          <p:cNvSpPr txBox="1">
            <a:spLocks noChangeAspect="1" noChangeArrowheads="1"/>
          </p:cNvSpPr>
          <p:nvPr/>
        </p:nvSpPr>
        <p:spPr bwMode="auto">
          <a:xfrm>
            <a:off x="5218129" y="6079268"/>
            <a:ext cx="1254749"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1-1</a:t>
            </a:r>
            <a:endParaRPr lang="en-US" altLang="ja-JP" sz="1400" b="0" dirty="0">
              <a:latin typeface="Times New Roman" pitchFamily="18" charset="0"/>
            </a:endParaRPr>
          </a:p>
        </p:txBody>
      </p:sp>
      <p:sp>
        <p:nvSpPr>
          <p:cNvPr id="2" name="楕円 1">
            <a:extLst>
              <a:ext uri="{FF2B5EF4-FFF2-40B4-BE49-F238E27FC236}">
                <a16:creationId xmlns:a16="http://schemas.microsoft.com/office/drawing/2014/main" id="{374B2778-047A-45FF-A0FC-E1471ABD5D57}"/>
              </a:ext>
            </a:extLst>
          </p:cNvPr>
          <p:cNvSpPr/>
          <p:nvPr/>
        </p:nvSpPr>
        <p:spPr>
          <a:xfrm>
            <a:off x="4891057" y="5415241"/>
            <a:ext cx="2728874" cy="1410006"/>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AutoShape 77">
            <a:extLst>
              <a:ext uri="{FF2B5EF4-FFF2-40B4-BE49-F238E27FC236}">
                <a16:creationId xmlns:a16="http://schemas.microsoft.com/office/drawing/2014/main" id="{2AEA9273-6F05-402B-A1AC-32EC56D96999}"/>
              </a:ext>
            </a:extLst>
          </p:cNvPr>
          <p:cNvSpPr>
            <a:spLocks noChangeArrowheads="1"/>
          </p:cNvSpPr>
          <p:nvPr/>
        </p:nvSpPr>
        <p:spPr bwMode="auto">
          <a:xfrm>
            <a:off x="4981666" y="4969584"/>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pic>
        <p:nvPicPr>
          <p:cNvPr id="27" name="図 26">
            <a:extLst>
              <a:ext uri="{FF2B5EF4-FFF2-40B4-BE49-F238E27FC236}">
                <a16:creationId xmlns:a16="http://schemas.microsoft.com/office/drawing/2014/main" id="{D625CCF7-7444-4337-AB41-DAEFF9FC7208}"/>
              </a:ext>
            </a:extLst>
          </p:cNvPr>
          <p:cNvPicPr>
            <a:picLocks noChangeAspect="1"/>
          </p:cNvPicPr>
          <p:nvPr/>
        </p:nvPicPr>
        <p:blipFill>
          <a:blip r:embed="rId5"/>
          <a:stretch>
            <a:fillRect/>
          </a:stretch>
        </p:blipFill>
        <p:spPr>
          <a:xfrm>
            <a:off x="184565" y="4514256"/>
            <a:ext cx="2320336" cy="1620442"/>
          </a:xfrm>
          <a:prstGeom prst="rect">
            <a:avLst/>
          </a:prstGeom>
        </p:spPr>
      </p:pic>
      <p:pic>
        <p:nvPicPr>
          <p:cNvPr id="4" name="Рисунок 3">
            <a:extLst>
              <a:ext uri="{FF2B5EF4-FFF2-40B4-BE49-F238E27FC236}">
                <a16:creationId xmlns:a16="http://schemas.microsoft.com/office/drawing/2014/main" id="{2011C1F5-B917-4090-95E3-FC9FE3CBEB1E}"/>
              </a:ext>
            </a:extLst>
          </p:cNvPr>
          <p:cNvPicPr>
            <a:picLocks noChangeAspect="1"/>
          </p:cNvPicPr>
          <p:nvPr/>
        </p:nvPicPr>
        <p:blipFill>
          <a:blip r:embed="rId6"/>
          <a:stretch>
            <a:fillRect/>
          </a:stretch>
        </p:blipFill>
        <p:spPr>
          <a:xfrm>
            <a:off x="4899128" y="421383"/>
            <a:ext cx="4000242" cy="3319488"/>
          </a:xfrm>
          <a:prstGeom prst="rect">
            <a:avLst/>
          </a:prstGeom>
        </p:spPr>
      </p:pic>
    </p:spTree>
    <p:custDataLst>
      <p:tags r:id="rId1"/>
    </p:custDataLst>
    <p:extLst>
      <p:ext uri="{BB962C8B-B14F-4D97-AF65-F5344CB8AC3E}">
        <p14:creationId xmlns:p14="http://schemas.microsoft.com/office/powerpoint/2010/main" val="2208397149"/>
      </p:ext>
    </p:extLst>
  </p:cSld>
  <p:clrMapOvr>
    <a:masterClrMapping/>
  </p:clrMapOvr>
  <p:transition advTm="1125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500"/>
                                        <p:tgtEl>
                                          <p:spTgt spid="235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7"/>
                                        </p:tgtEl>
                                        <p:attrNameLst>
                                          <p:attrName>style.visibility</p:attrName>
                                        </p:attrNameLst>
                                      </p:cBhvr>
                                      <p:to>
                                        <p:strVal val="visible"/>
                                      </p:to>
                                    </p:set>
                                    <p:animEffect transition="in" filter="fade">
                                      <p:cBhvr>
                                        <p:cTn id="12" dur="500"/>
                                        <p:tgtEl>
                                          <p:spTgt spid="23567"/>
                                        </p:tgtEl>
                                      </p:cBhvr>
                                    </p:animEffect>
                                  </p:childTnLst>
                                </p:cTn>
                              </p:par>
                              <p:par>
                                <p:cTn id="13" presetID="10" presetClass="entr" presetSubtype="0"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fade">
                                      <p:cBhvr>
                                        <p:cTn id="15" dur="500"/>
                                        <p:tgtEl>
                                          <p:spTgt spid="235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68"/>
                                        </p:tgtEl>
                                        <p:attrNameLst>
                                          <p:attrName>style.visibility</p:attrName>
                                        </p:attrNameLst>
                                      </p:cBhvr>
                                      <p:to>
                                        <p:strVal val="visible"/>
                                      </p:to>
                                    </p:set>
                                    <p:animEffect transition="in" filter="fade">
                                      <p:cBhvr>
                                        <p:cTn id="20" dur="500"/>
                                        <p:tgtEl>
                                          <p:spTgt spid="2356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69"/>
                                        </p:tgtEl>
                                        <p:attrNameLst>
                                          <p:attrName>style.visibility</p:attrName>
                                        </p:attrNameLst>
                                      </p:cBhvr>
                                      <p:to>
                                        <p:strVal val="visible"/>
                                      </p:to>
                                    </p:set>
                                    <p:animEffect transition="in" filter="fade">
                                      <p:cBhvr>
                                        <p:cTn id="23" dur="500"/>
                                        <p:tgtEl>
                                          <p:spTgt spid="23569"/>
                                        </p:tgtEl>
                                      </p:cBhvr>
                                    </p:animEffect>
                                  </p:childTnLst>
                                </p:cTn>
                              </p:par>
                              <p:par>
                                <p:cTn id="24" presetID="10" presetClass="entr" presetSubtype="0"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fade">
                                      <p:cBhvr>
                                        <p:cTn id="26" dur="500"/>
                                        <p:tgtEl>
                                          <p:spTgt spid="1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animBg="1"/>
      <p:bldP spid="23568" grpId="0" animBg="1"/>
      <p:bldP spid="23569" grpId="0" animBg="1"/>
      <p:bldP spid="9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20E15C9-4293-488A-A904-BE873B7DF00B}"/>
              </a:ext>
            </a:extLst>
          </p:cNvPr>
          <p:cNvSpPr txBox="1"/>
          <p:nvPr/>
        </p:nvSpPr>
        <p:spPr>
          <a:xfrm>
            <a:off x="2843808" y="3573016"/>
            <a:ext cx="3372208" cy="369332"/>
          </a:xfrm>
          <a:prstGeom prst="rect">
            <a:avLst/>
          </a:prstGeom>
          <a:noFill/>
          <a:ln w="25400">
            <a:solidFill>
              <a:schemeClr val="accent1"/>
            </a:solidFill>
          </a:ln>
        </p:spPr>
        <p:txBody>
          <a:bodyPr wrap="square" rtlCol="0">
            <a:spAutoFit/>
          </a:bodyPr>
          <a:lstStyle/>
          <a:p>
            <a:r>
              <a:rPr lang="ru-RU" altLang="ja-JP" b="1" dirty="0"/>
              <a:t>Я не могу учиться за границей</a:t>
            </a:r>
          </a:p>
        </p:txBody>
      </p:sp>
      <p:sp>
        <p:nvSpPr>
          <p:cNvPr id="5" name="テキスト ボックス 4">
            <a:extLst>
              <a:ext uri="{FF2B5EF4-FFF2-40B4-BE49-F238E27FC236}">
                <a16:creationId xmlns:a16="http://schemas.microsoft.com/office/drawing/2014/main" id="{8FD77EA5-6323-4F9E-8E12-AE327E8C8D4D}"/>
              </a:ext>
            </a:extLst>
          </p:cNvPr>
          <p:cNvSpPr txBox="1"/>
          <p:nvPr/>
        </p:nvSpPr>
        <p:spPr>
          <a:xfrm>
            <a:off x="433347" y="4355715"/>
            <a:ext cx="2805900" cy="646331"/>
          </a:xfrm>
          <a:prstGeom prst="rect">
            <a:avLst/>
          </a:prstGeom>
          <a:noFill/>
          <a:ln w="25400">
            <a:solidFill>
              <a:schemeClr val="accent1"/>
            </a:solidFill>
          </a:ln>
        </p:spPr>
        <p:txBody>
          <a:bodyPr wrap="square" rtlCol="0">
            <a:spAutoFit/>
          </a:bodyPr>
          <a:lstStyle/>
          <a:p>
            <a:pPr algn="ctr"/>
            <a:r>
              <a:rPr lang="ru-RU" altLang="ja-JP" b="1" dirty="0"/>
              <a:t>Моего знания английского недостаточно</a:t>
            </a:r>
          </a:p>
        </p:txBody>
      </p:sp>
      <p:sp>
        <p:nvSpPr>
          <p:cNvPr id="6" name="テキスト ボックス 5">
            <a:extLst>
              <a:ext uri="{FF2B5EF4-FFF2-40B4-BE49-F238E27FC236}">
                <a16:creationId xmlns:a16="http://schemas.microsoft.com/office/drawing/2014/main" id="{EF2373A2-CA76-45B4-839C-432C08BAEC3A}"/>
              </a:ext>
            </a:extLst>
          </p:cNvPr>
          <p:cNvSpPr txBox="1"/>
          <p:nvPr/>
        </p:nvSpPr>
        <p:spPr>
          <a:xfrm>
            <a:off x="2296453" y="5420406"/>
            <a:ext cx="1928439" cy="923330"/>
          </a:xfrm>
          <a:prstGeom prst="rect">
            <a:avLst/>
          </a:prstGeom>
          <a:noFill/>
          <a:ln w="25400">
            <a:solidFill>
              <a:schemeClr val="accent1"/>
            </a:solidFill>
          </a:ln>
        </p:spPr>
        <p:txBody>
          <a:bodyPr wrap="square" rtlCol="0">
            <a:spAutoFit/>
          </a:bodyPr>
          <a:lstStyle/>
          <a:p>
            <a:r>
              <a:rPr lang="ru-RU" altLang="ja-JP" b="1" dirty="0"/>
              <a:t>Моя мотивация к обучению низкая</a:t>
            </a:r>
            <a:endParaRPr kumimoji="1" lang="ja-JP" altLang="en-US" b="1" dirty="0"/>
          </a:p>
        </p:txBody>
      </p:sp>
      <p:sp>
        <p:nvSpPr>
          <p:cNvPr id="7" name="テキスト ボックス 6">
            <a:extLst>
              <a:ext uri="{FF2B5EF4-FFF2-40B4-BE49-F238E27FC236}">
                <a16:creationId xmlns:a16="http://schemas.microsoft.com/office/drawing/2014/main" id="{DEDDE40D-1452-4C15-8369-05903FD6EF60}"/>
              </a:ext>
            </a:extLst>
          </p:cNvPr>
          <p:cNvSpPr txBox="1"/>
          <p:nvPr/>
        </p:nvSpPr>
        <p:spPr>
          <a:xfrm>
            <a:off x="72627" y="5426711"/>
            <a:ext cx="1928439" cy="1200329"/>
          </a:xfrm>
          <a:prstGeom prst="rect">
            <a:avLst/>
          </a:prstGeom>
          <a:noFill/>
          <a:ln w="25400">
            <a:solidFill>
              <a:schemeClr val="accent1"/>
            </a:solidFill>
          </a:ln>
        </p:spPr>
        <p:txBody>
          <a:bodyPr wrap="square" rtlCol="0">
            <a:spAutoFit/>
          </a:bodyPr>
          <a:lstStyle/>
          <a:p>
            <a:r>
              <a:rPr lang="ru-RU" altLang="ja-JP" b="1" dirty="0"/>
              <a:t>У меня мало времени на изучение английского</a:t>
            </a:r>
            <a:endParaRPr kumimoji="1" lang="ja-JP" altLang="en-US" b="1" dirty="0"/>
          </a:p>
        </p:txBody>
      </p:sp>
      <p:sp>
        <p:nvSpPr>
          <p:cNvPr id="8" name="テキスト ボックス 7">
            <a:extLst>
              <a:ext uri="{FF2B5EF4-FFF2-40B4-BE49-F238E27FC236}">
                <a16:creationId xmlns:a16="http://schemas.microsoft.com/office/drawing/2014/main" id="{1DD85447-AB94-422F-89EF-CE9A172C7DAF}"/>
              </a:ext>
            </a:extLst>
          </p:cNvPr>
          <p:cNvSpPr txBox="1"/>
          <p:nvPr/>
        </p:nvSpPr>
        <p:spPr>
          <a:xfrm>
            <a:off x="3465073" y="4362065"/>
            <a:ext cx="2439682" cy="923330"/>
          </a:xfrm>
          <a:prstGeom prst="rect">
            <a:avLst/>
          </a:prstGeom>
          <a:noFill/>
          <a:ln w="25400">
            <a:solidFill>
              <a:schemeClr val="accent1"/>
            </a:solidFill>
          </a:ln>
        </p:spPr>
        <p:txBody>
          <a:bodyPr wrap="square" rtlCol="0">
            <a:spAutoFit/>
          </a:bodyPr>
          <a:lstStyle/>
          <a:p>
            <a:r>
              <a:rPr lang="ru-RU" altLang="ja-JP" b="1" dirty="0"/>
              <a:t>Я не могу позволить себе повторно учиться ещё год</a:t>
            </a:r>
          </a:p>
        </p:txBody>
      </p:sp>
      <p:cxnSp>
        <p:nvCxnSpPr>
          <p:cNvPr id="9" name="コネクタ: カギ線 8">
            <a:extLst>
              <a:ext uri="{FF2B5EF4-FFF2-40B4-BE49-F238E27FC236}">
                <a16:creationId xmlns:a16="http://schemas.microsoft.com/office/drawing/2014/main" id="{5D818A01-7C3C-467B-8375-65C3B9458B53}"/>
              </a:ext>
            </a:extLst>
          </p:cNvPr>
          <p:cNvCxnSpPr>
            <a:cxnSpLocks/>
            <a:stCxn id="4" idx="2"/>
            <a:endCxn id="5" idx="0"/>
          </p:cNvCxnSpPr>
          <p:nvPr/>
        </p:nvCxnSpPr>
        <p:spPr>
          <a:xfrm rot="5400000">
            <a:off x="2976422" y="2802224"/>
            <a:ext cx="413367" cy="269361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 name="コネクタ: カギ線 9">
            <a:extLst>
              <a:ext uri="{FF2B5EF4-FFF2-40B4-BE49-F238E27FC236}">
                <a16:creationId xmlns:a16="http://schemas.microsoft.com/office/drawing/2014/main" id="{EBDCAE9A-D35E-4669-936B-19E1689961BB}"/>
              </a:ext>
            </a:extLst>
          </p:cNvPr>
          <p:cNvCxnSpPr>
            <a:cxnSpLocks/>
          </p:cNvCxnSpPr>
          <p:nvPr/>
        </p:nvCxnSpPr>
        <p:spPr>
          <a:xfrm rot="16200000" flipV="1">
            <a:off x="2113052" y="4087992"/>
            <a:ext cx="12700" cy="265212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55CEA8D5-3911-487A-96DC-FA1667DB151F}"/>
              </a:ext>
            </a:extLst>
          </p:cNvPr>
          <p:cNvCxnSpPr>
            <a:cxnSpLocks/>
            <a:stCxn id="4" idx="2"/>
            <a:endCxn id="8" idx="0"/>
          </p:cNvCxnSpPr>
          <p:nvPr/>
        </p:nvCxnSpPr>
        <p:spPr>
          <a:xfrm rot="16200000" flipH="1">
            <a:off x="4397555" y="4074705"/>
            <a:ext cx="419717" cy="15500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1E0D52F5-5CC5-49A8-B6A0-EB965527DFA4}"/>
              </a:ext>
            </a:extLst>
          </p:cNvPr>
          <p:cNvSpPr txBox="1"/>
          <p:nvPr/>
        </p:nvSpPr>
        <p:spPr>
          <a:xfrm>
            <a:off x="6089859" y="4365529"/>
            <a:ext cx="2946635" cy="584775"/>
          </a:xfrm>
          <a:prstGeom prst="rect">
            <a:avLst/>
          </a:prstGeom>
          <a:noFill/>
          <a:ln w="25400">
            <a:solidFill>
              <a:schemeClr val="accent1"/>
            </a:solidFill>
          </a:ln>
        </p:spPr>
        <p:txBody>
          <a:bodyPr wrap="square" rtlCol="0">
            <a:spAutoFit/>
          </a:bodyPr>
          <a:lstStyle/>
          <a:p>
            <a:pPr algn="ctr"/>
            <a:r>
              <a:rPr lang="ru-RU" altLang="ja-JP" sz="1600" b="1" dirty="0"/>
              <a:t>У меня недостаточно средств для обучения за границей</a:t>
            </a:r>
          </a:p>
        </p:txBody>
      </p:sp>
      <p:cxnSp>
        <p:nvCxnSpPr>
          <p:cNvPr id="13" name="コネクタ: カギ線 12">
            <a:extLst>
              <a:ext uri="{FF2B5EF4-FFF2-40B4-BE49-F238E27FC236}">
                <a16:creationId xmlns:a16="http://schemas.microsoft.com/office/drawing/2014/main" id="{2692D8BA-8AC6-4AA8-8A31-FD27CCF72593}"/>
              </a:ext>
            </a:extLst>
          </p:cNvPr>
          <p:cNvCxnSpPr>
            <a:cxnSpLocks/>
            <a:stCxn id="4" idx="2"/>
            <a:endCxn id="12" idx="0"/>
          </p:cNvCxnSpPr>
          <p:nvPr/>
        </p:nvCxnSpPr>
        <p:spPr>
          <a:xfrm rot="16200000" flipH="1">
            <a:off x="5834954" y="2637305"/>
            <a:ext cx="423181" cy="30332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EBD0541-086B-4ECD-BA2B-CF09F50AA58A}"/>
              </a:ext>
            </a:extLst>
          </p:cNvPr>
          <p:cNvCxnSpPr>
            <a:cxnSpLocks/>
          </p:cNvCxnSpPr>
          <p:nvPr/>
        </p:nvCxnSpPr>
        <p:spPr>
          <a:xfrm flipV="1">
            <a:off x="2237626" y="4980158"/>
            <a:ext cx="0" cy="196309"/>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C94544D-0CE6-47F6-B26D-7576CA295CAF}"/>
              </a:ext>
            </a:extLst>
          </p:cNvPr>
          <p:cNvSpPr txBox="1"/>
          <p:nvPr/>
        </p:nvSpPr>
        <p:spPr>
          <a:xfrm>
            <a:off x="6448327" y="5413105"/>
            <a:ext cx="2623046" cy="646331"/>
          </a:xfrm>
          <a:prstGeom prst="rect">
            <a:avLst/>
          </a:prstGeom>
          <a:noFill/>
          <a:ln w="25400">
            <a:solidFill>
              <a:schemeClr val="accent1"/>
            </a:solidFill>
          </a:ln>
        </p:spPr>
        <p:txBody>
          <a:bodyPr wrap="square" rtlCol="0">
            <a:spAutoFit/>
          </a:bodyPr>
          <a:lstStyle/>
          <a:p>
            <a:r>
              <a:rPr lang="ru-RU" altLang="ja-JP" b="1" dirty="0"/>
              <a:t>Я плохо </a:t>
            </a:r>
            <a:r>
              <a:rPr lang="ru-RU" altLang="ja-JP" b="1" dirty="0" err="1"/>
              <a:t>проинфор-мирован</a:t>
            </a:r>
            <a:r>
              <a:rPr lang="ru-RU" altLang="ja-JP" b="1" dirty="0"/>
              <a:t> о стипендиях</a:t>
            </a:r>
            <a:endParaRPr kumimoji="1" lang="ja-JP" altLang="en-US" b="1" dirty="0"/>
          </a:p>
        </p:txBody>
      </p:sp>
      <p:sp>
        <p:nvSpPr>
          <p:cNvPr id="16" name="テキスト ボックス 15">
            <a:extLst>
              <a:ext uri="{FF2B5EF4-FFF2-40B4-BE49-F238E27FC236}">
                <a16:creationId xmlns:a16="http://schemas.microsoft.com/office/drawing/2014/main" id="{DE18B752-C1FF-4805-B164-1D37A98F5EE1}"/>
              </a:ext>
            </a:extLst>
          </p:cNvPr>
          <p:cNvSpPr txBox="1"/>
          <p:nvPr/>
        </p:nvSpPr>
        <p:spPr>
          <a:xfrm>
            <a:off x="4436064" y="5406645"/>
            <a:ext cx="1801091" cy="923330"/>
          </a:xfrm>
          <a:prstGeom prst="rect">
            <a:avLst/>
          </a:prstGeom>
          <a:noFill/>
          <a:ln w="25400">
            <a:solidFill>
              <a:schemeClr val="accent1"/>
            </a:solidFill>
          </a:ln>
        </p:spPr>
        <p:txBody>
          <a:bodyPr wrap="square" rtlCol="0">
            <a:spAutoFit/>
          </a:bodyPr>
          <a:lstStyle/>
          <a:p>
            <a:r>
              <a:rPr lang="ru-RU" altLang="ja-JP" b="1" dirty="0"/>
              <a:t>У меня не хватает сбережений</a:t>
            </a:r>
            <a:endParaRPr kumimoji="1" lang="ja-JP" altLang="en-US" b="1" dirty="0"/>
          </a:p>
        </p:txBody>
      </p:sp>
      <p:cxnSp>
        <p:nvCxnSpPr>
          <p:cNvPr id="17" name="コネクタ: カギ線 16">
            <a:extLst>
              <a:ext uri="{FF2B5EF4-FFF2-40B4-BE49-F238E27FC236}">
                <a16:creationId xmlns:a16="http://schemas.microsoft.com/office/drawing/2014/main" id="{33B1122A-0800-4E5E-A505-0826D4AAFEC4}"/>
              </a:ext>
            </a:extLst>
          </p:cNvPr>
          <p:cNvCxnSpPr>
            <a:cxnSpLocks/>
          </p:cNvCxnSpPr>
          <p:nvPr/>
        </p:nvCxnSpPr>
        <p:spPr>
          <a:xfrm rot="16200000" flipV="1">
            <a:off x="6796552" y="4036727"/>
            <a:ext cx="12700" cy="265212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08DFFF8-100E-406E-AFE6-6300F5AC5491}"/>
              </a:ext>
            </a:extLst>
          </p:cNvPr>
          <p:cNvCxnSpPr>
            <a:cxnSpLocks/>
          </p:cNvCxnSpPr>
          <p:nvPr/>
        </p:nvCxnSpPr>
        <p:spPr>
          <a:xfrm flipV="1">
            <a:off x="6837336" y="5032543"/>
            <a:ext cx="0" cy="143924"/>
          </a:xfrm>
          <a:prstGeom prst="line">
            <a:avLst/>
          </a:prstGeom>
        </p:spPr>
        <p:style>
          <a:lnRef idx="1">
            <a:schemeClr val="accent1"/>
          </a:lnRef>
          <a:fillRef idx="0">
            <a:schemeClr val="accent1"/>
          </a:fillRef>
          <a:effectRef idx="0">
            <a:schemeClr val="accent1"/>
          </a:effectRef>
          <a:fontRef idx="minor">
            <a:schemeClr val="tx1"/>
          </a:fontRef>
        </p:style>
      </p:cxnSp>
      <p:sp>
        <p:nvSpPr>
          <p:cNvPr id="19" name="タイトル 1">
            <a:extLst>
              <a:ext uri="{FF2B5EF4-FFF2-40B4-BE49-F238E27FC236}">
                <a16:creationId xmlns:a16="http://schemas.microsoft.com/office/drawing/2014/main" id="{D0BE3E1C-9AC0-4518-93AE-231242027A32}"/>
              </a:ext>
            </a:extLst>
          </p:cNvPr>
          <p:cNvSpPr txBox="1">
            <a:spLocks/>
          </p:cNvSpPr>
          <p:nvPr/>
        </p:nvSpPr>
        <p:spPr>
          <a:xfrm>
            <a:off x="457200" y="274638"/>
            <a:ext cx="8229600" cy="793994"/>
          </a:xfrm>
          <a:prstGeom prst="rect">
            <a:avLst/>
          </a:prstGeom>
          <a:solidFill>
            <a:schemeClr val="tx2">
              <a:lumMod val="40000"/>
              <a:lumOff val="60000"/>
            </a:schemeClr>
          </a:solidFill>
          <a:ln w="34925">
            <a:solidFill>
              <a:schemeClr val="tx1"/>
            </a:solidFill>
          </a:ln>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ru-RU" altLang="ja-JP" dirty="0"/>
              <a:t>Что такое анализ решений</a:t>
            </a:r>
            <a:r>
              <a:rPr lang="en-US" altLang="ja-JP" dirty="0"/>
              <a:t>?</a:t>
            </a:r>
            <a:endParaRPr lang="ja-JP" altLang="en-US" dirty="0"/>
          </a:p>
        </p:txBody>
      </p:sp>
      <p:sp>
        <p:nvSpPr>
          <p:cNvPr id="22" name="正方形/長方形 6">
            <a:extLst>
              <a:ext uri="{FF2B5EF4-FFF2-40B4-BE49-F238E27FC236}">
                <a16:creationId xmlns:a16="http://schemas.microsoft.com/office/drawing/2014/main" id="{77DA20D1-4186-4A21-9441-52FA2FFEAE0D}"/>
              </a:ext>
            </a:extLst>
          </p:cNvPr>
          <p:cNvSpPr/>
          <p:nvPr/>
        </p:nvSpPr>
        <p:spPr bwMode="auto">
          <a:xfrm>
            <a:off x="144418" y="1270707"/>
            <a:ext cx="8855163" cy="922328"/>
          </a:xfrm>
          <a:prstGeom prst="rect">
            <a:avLst/>
          </a:prstGeom>
          <a:solidFill>
            <a:schemeClr val="accent6">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3" name="Text Box 7">
            <a:extLst>
              <a:ext uri="{FF2B5EF4-FFF2-40B4-BE49-F238E27FC236}">
                <a16:creationId xmlns:a16="http://schemas.microsoft.com/office/drawing/2014/main" id="{EB498BDE-776F-4395-813F-5716E6AA0E3B}"/>
              </a:ext>
            </a:extLst>
          </p:cNvPr>
          <p:cNvSpPr txBox="1">
            <a:spLocks noChangeArrowheads="1"/>
          </p:cNvSpPr>
          <p:nvPr/>
        </p:nvSpPr>
        <p:spPr bwMode="auto">
          <a:xfrm>
            <a:off x="167794" y="1211932"/>
            <a:ext cx="8892075" cy="98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a:lnSpc>
                <a:spcPts val="3700"/>
              </a:lnSpc>
            </a:pPr>
            <a:r>
              <a:rPr lang="ru-RU" altLang="ja-JP" sz="2200" dirty="0">
                <a:latin typeface="Arial" panose="020B0604020202020204" pitchFamily="34" charset="0"/>
                <a:cs typeface="Arial" panose="020B0604020202020204" pitchFamily="34" charset="0"/>
              </a:rPr>
              <a:t>Чтобы превратить проблемы в решения, необходимо карты негативных выражений переделать в положительные выражения.</a:t>
            </a:r>
            <a:endParaRPr lang="en-GB" altLang="ja-JP" sz="2200" dirty="0">
              <a:latin typeface="Arial" panose="020B0604020202020204" pitchFamily="34" charset="0"/>
              <a:cs typeface="Arial" panose="020B0604020202020204" pitchFamily="34" charset="0"/>
            </a:endParaRPr>
          </a:p>
        </p:txBody>
      </p:sp>
      <p:sp>
        <p:nvSpPr>
          <p:cNvPr id="25" name="テキスト ボックス 1">
            <a:extLst>
              <a:ext uri="{FF2B5EF4-FFF2-40B4-BE49-F238E27FC236}">
                <a16:creationId xmlns:a16="http://schemas.microsoft.com/office/drawing/2014/main" id="{A04F4B08-40F7-4FDA-8F60-F38365602287}"/>
              </a:ext>
            </a:extLst>
          </p:cNvPr>
          <p:cNvSpPr txBox="1"/>
          <p:nvPr/>
        </p:nvSpPr>
        <p:spPr>
          <a:xfrm>
            <a:off x="0" y="2208423"/>
            <a:ext cx="9071373" cy="1200329"/>
          </a:xfrm>
          <a:prstGeom prst="rect">
            <a:avLst/>
          </a:prstGeom>
          <a:noFill/>
        </p:spPr>
        <p:txBody>
          <a:bodyPr wrap="square" rtlCol="0">
            <a:spAutoFit/>
          </a:bodyPr>
          <a:lstStyle/>
          <a:p>
            <a:pPr algn="ctr"/>
            <a:r>
              <a:rPr lang="ru-RU" altLang="ja-JP" sz="2400" b="1" dirty="0">
                <a:solidFill>
                  <a:srgbClr val="F41C5A"/>
                </a:solidFill>
              </a:rPr>
              <a:t>Упражнение: давайте превратим негативные выражения в позитивные выражения в дереве проблем в случае «Я не могу учиться за границей»</a:t>
            </a:r>
            <a:endParaRPr kumimoji="1" lang="ja-JP" altLang="en-US" sz="2400" dirty="0">
              <a:solidFill>
                <a:srgbClr val="F41C5A"/>
              </a:solidFill>
            </a:endParaRPr>
          </a:p>
        </p:txBody>
      </p:sp>
    </p:spTree>
    <p:extLst>
      <p:ext uri="{BB962C8B-B14F-4D97-AF65-F5344CB8AC3E}">
        <p14:creationId xmlns:p14="http://schemas.microsoft.com/office/powerpoint/2010/main" val="3670290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03F9031-3918-4B2A-B7AC-C6024E0E2B2B}"/>
              </a:ext>
            </a:extLst>
          </p:cNvPr>
          <p:cNvSpPr txBox="1"/>
          <p:nvPr/>
        </p:nvSpPr>
        <p:spPr>
          <a:xfrm>
            <a:off x="405902" y="2785611"/>
            <a:ext cx="2952328" cy="2160240"/>
          </a:xfrm>
          <a:prstGeom prst="rect">
            <a:avLst/>
          </a:prstGeom>
          <a:noFill/>
        </p:spPr>
        <p:txBody>
          <a:bodyPr wrap="squar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574EACB5-9084-43CE-B5ED-594B63F5235C}"/>
              </a:ext>
            </a:extLst>
          </p:cNvPr>
          <p:cNvSpPr txBox="1"/>
          <p:nvPr/>
        </p:nvSpPr>
        <p:spPr>
          <a:xfrm>
            <a:off x="558302" y="2938011"/>
            <a:ext cx="2952328" cy="2160240"/>
          </a:xfrm>
          <a:prstGeom prst="rect">
            <a:avLst/>
          </a:prstGeom>
          <a:noFill/>
        </p:spPr>
        <p:txBody>
          <a:bodyPr wrap="square" rtlCol="0">
            <a:spAutoFit/>
          </a:bodyPr>
          <a:lstStyle/>
          <a:p>
            <a:endParaRPr kumimoji="1" lang="ja-JP" altLang="en-US" dirty="0"/>
          </a:p>
        </p:txBody>
      </p:sp>
      <p:sp>
        <p:nvSpPr>
          <p:cNvPr id="8" name="テキスト ボックス 7">
            <a:extLst>
              <a:ext uri="{FF2B5EF4-FFF2-40B4-BE49-F238E27FC236}">
                <a16:creationId xmlns:a16="http://schemas.microsoft.com/office/drawing/2014/main" id="{85401C8C-DF26-43EE-9557-C2F193448773}"/>
              </a:ext>
            </a:extLst>
          </p:cNvPr>
          <p:cNvSpPr txBox="1"/>
          <p:nvPr/>
        </p:nvSpPr>
        <p:spPr>
          <a:xfrm>
            <a:off x="160825" y="3550751"/>
            <a:ext cx="2952328" cy="2160240"/>
          </a:xfrm>
          <a:prstGeom prst="rect">
            <a:avLst/>
          </a:prstGeom>
          <a:noFill/>
        </p:spPr>
        <p:txBody>
          <a:bodyPr wrap="square" rtlCol="0">
            <a:spAutoFit/>
          </a:bodyPr>
          <a:lstStyle/>
          <a:p>
            <a:endParaRPr kumimoji="1" lang="ja-JP" altLang="en-US" dirty="0"/>
          </a:p>
        </p:txBody>
      </p:sp>
      <p:sp>
        <p:nvSpPr>
          <p:cNvPr id="12" name="テキスト ボックス 11">
            <a:extLst>
              <a:ext uri="{FF2B5EF4-FFF2-40B4-BE49-F238E27FC236}">
                <a16:creationId xmlns:a16="http://schemas.microsoft.com/office/drawing/2014/main" id="{7367756B-DB87-4957-9EE1-637BB2D705CE}"/>
              </a:ext>
            </a:extLst>
          </p:cNvPr>
          <p:cNvSpPr txBox="1"/>
          <p:nvPr/>
        </p:nvSpPr>
        <p:spPr>
          <a:xfrm>
            <a:off x="611560" y="2060848"/>
            <a:ext cx="2746669" cy="1754326"/>
          </a:xfrm>
          <a:prstGeom prst="rect">
            <a:avLst/>
          </a:prstGeom>
          <a:noFill/>
          <a:ln w="25400">
            <a:solidFill>
              <a:schemeClr val="tx1"/>
            </a:solidFill>
          </a:ln>
        </p:spPr>
        <p:txBody>
          <a:bodyPr wrap="square" rtlCol="0">
            <a:spAutoFit/>
          </a:bodyPr>
          <a:lstStyle/>
          <a:p>
            <a:pPr algn="ctr"/>
            <a:r>
              <a:rPr lang="ru-RU" altLang="ja-JP" sz="3600" dirty="0"/>
              <a:t>Доход фермеров низкий</a:t>
            </a:r>
            <a:endParaRPr kumimoji="1" lang="en-US" altLang="ja-JP" sz="3600" dirty="0"/>
          </a:p>
        </p:txBody>
      </p:sp>
      <p:sp>
        <p:nvSpPr>
          <p:cNvPr id="13" name="テキスト ボックス 12">
            <a:extLst>
              <a:ext uri="{FF2B5EF4-FFF2-40B4-BE49-F238E27FC236}">
                <a16:creationId xmlns:a16="http://schemas.microsoft.com/office/drawing/2014/main" id="{8F0AA302-C33D-46E6-9C03-E99BB62ACD4B}"/>
              </a:ext>
            </a:extLst>
          </p:cNvPr>
          <p:cNvSpPr txBox="1"/>
          <p:nvPr/>
        </p:nvSpPr>
        <p:spPr>
          <a:xfrm>
            <a:off x="5730070" y="2060848"/>
            <a:ext cx="3101734" cy="1754326"/>
          </a:xfrm>
          <a:prstGeom prst="rect">
            <a:avLst/>
          </a:prstGeom>
          <a:noFill/>
          <a:ln w="22225">
            <a:solidFill>
              <a:schemeClr val="tx1"/>
            </a:solidFill>
          </a:ln>
        </p:spPr>
        <p:txBody>
          <a:bodyPr wrap="square" rtlCol="0">
            <a:spAutoFit/>
          </a:bodyPr>
          <a:lstStyle/>
          <a:p>
            <a:pPr algn="ctr"/>
            <a:r>
              <a:rPr lang="ru-RU" altLang="ja-JP" sz="3600" dirty="0"/>
              <a:t>Доход фермеров увеличивается</a:t>
            </a:r>
            <a:endParaRPr kumimoji="1" lang="en-US" altLang="ja-JP" sz="3600" dirty="0"/>
          </a:p>
        </p:txBody>
      </p:sp>
      <p:sp>
        <p:nvSpPr>
          <p:cNvPr id="14" name="テキスト ボックス 13">
            <a:extLst>
              <a:ext uri="{FF2B5EF4-FFF2-40B4-BE49-F238E27FC236}">
                <a16:creationId xmlns:a16="http://schemas.microsoft.com/office/drawing/2014/main" id="{EC113FC8-7B0D-4E86-8308-99F20440CC06}"/>
              </a:ext>
            </a:extLst>
          </p:cNvPr>
          <p:cNvSpPr txBox="1"/>
          <p:nvPr/>
        </p:nvSpPr>
        <p:spPr>
          <a:xfrm>
            <a:off x="405902" y="4284570"/>
            <a:ext cx="3691592" cy="1754326"/>
          </a:xfrm>
          <a:prstGeom prst="rect">
            <a:avLst/>
          </a:prstGeom>
          <a:noFill/>
          <a:ln w="25400">
            <a:solidFill>
              <a:schemeClr val="tx1"/>
            </a:solidFill>
          </a:ln>
        </p:spPr>
        <p:txBody>
          <a:bodyPr wrap="square" rtlCol="0">
            <a:spAutoFit/>
          </a:bodyPr>
          <a:lstStyle/>
          <a:p>
            <a:pPr algn="ctr"/>
            <a:r>
              <a:rPr lang="ru-RU" altLang="ja-JP" sz="3600" dirty="0"/>
              <a:t>Метод культивирования устарел</a:t>
            </a:r>
            <a:endParaRPr kumimoji="1" lang="en-US" altLang="ja-JP" sz="3600" dirty="0"/>
          </a:p>
        </p:txBody>
      </p:sp>
      <p:sp>
        <p:nvSpPr>
          <p:cNvPr id="15" name="テキスト ボックス 14">
            <a:extLst>
              <a:ext uri="{FF2B5EF4-FFF2-40B4-BE49-F238E27FC236}">
                <a16:creationId xmlns:a16="http://schemas.microsoft.com/office/drawing/2014/main" id="{9F7D7E51-688E-4162-9700-36BA0CDDF50F}"/>
              </a:ext>
            </a:extLst>
          </p:cNvPr>
          <p:cNvSpPr txBox="1"/>
          <p:nvPr/>
        </p:nvSpPr>
        <p:spPr>
          <a:xfrm>
            <a:off x="5352790" y="4284570"/>
            <a:ext cx="3630385" cy="1754326"/>
          </a:xfrm>
          <a:prstGeom prst="rect">
            <a:avLst/>
          </a:prstGeom>
          <a:noFill/>
          <a:ln w="25400">
            <a:solidFill>
              <a:schemeClr val="tx1"/>
            </a:solidFill>
          </a:ln>
        </p:spPr>
        <p:txBody>
          <a:bodyPr wrap="square" rtlCol="0">
            <a:spAutoFit/>
          </a:bodyPr>
          <a:lstStyle/>
          <a:p>
            <a:pPr algn="ctr"/>
            <a:r>
              <a:rPr lang="ru-RU" altLang="ja-JP" sz="3600" dirty="0"/>
              <a:t>Метод культивирования реформирован</a:t>
            </a:r>
            <a:endParaRPr kumimoji="1" lang="ja-JP" altLang="en-US" sz="3600" dirty="0"/>
          </a:p>
        </p:txBody>
      </p:sp>
      <p:sp>
        <p:nvSpPr>
          <p:cNvPr id="16" name="テキスト ボックス 15">
            <a:extLst>
              <a:ext uri="{FF2B5EF4-FFF2-40B4-BE49-F238E27FC236}">
                <a16:creationId xmlns:a16="http://schemas.microsoft.com/office/drawing/2014/main" id="{3B765A5F-E72A-4AFF-A833-F6C20EC88C74}"/>
              </a:ext>
            </a:extLst>
          </p:cNvPr>
          <p:cNvSpPr txBox="1"/>
          <p:nvPr/>
        </p:nvSpPr>
        <p:spPr>
          <a:xfrm>
            <a:off x="160825" y="500678"/>
            <a:ext cx="8875671" cy="646331"/>
          </a:xfrm>
          <a:prstGeom prst="rect">
            <a:avLst/>
          </a:prstGeom>
          <a:noFill/>
        </p:spPr>
        <p:txBody>
          <a:bodyPr wrap="square" rtlCol="0">
            <a:spAutoFit/>
          </a:bodyPr>
          <a:lstStyle/>
          <a:p>
            <a:r>
              <a:rPr lang="ru-RU" altLang="ja-JP" sz="3600" b="1" dirty="0">
                <a:latin typeface="Arial" panose="020B0604020202020204" pitchFamily="34" charset="0"/>
                <a:cs typeface="Arial" panose="020B0604020202020204" pitchFamily="34" charset="0"/>
              </a:rPr>
              <a:t>Проблемные карты ⇒ Карты решений</a:t>
            </a:r>
            <a:endParaRPr kumimoji="1" lang="ja-JP" altLang="en-US" sz="3600" b="1" dirty="0">
              <a:latin typeface="Arial" panose="020B0604020202020204" pitchFamily="34" charset="0"/>
              <a:cs typeface="Arial" panose="020B0604020202020204" pitchFamily="34" charset="0"/>
            </a:endParaRPr>
          </a:p>
        </p:txBody>
      </p:sp>
      <p:sp>
        <p:nvSpPr>
          <p:cNvPr id="17" name="矢印: 右 16">
            <a:extLst>
              <a:ext uri="{FF2B5EF4-FFF2-40B4-BE49-F238E27FC236}">
                <a16:creationId xmlns:a16="http://schemas.microsoft.com/office/drawing/2014/main" id="{3AA257F9-F70F-46ED-935F-27C49B91A5E6}"/>
              </a:ext>
            </a:extLst>
          </p:cNvPr>
          <p:cNvSpPr/>
          <p:nvPr/>
        </p:nvSpPr>
        <p:spPr>
          <a:xfrm>
            <a:off x="4224305" y="2685983"/>
            <a:ext cx="79209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1622B408-D051-4433-9D36-3D4D5868E128}"/>
              </a:ext>
            </a:extLst>
          </p:cNvPr>
          <p:cNvPicPr>
            <a:picLocks noChangeAspect="1"/>
          </p:cNvPicPr>
          <p:nvPr/>
        </p:nvPicPr>
        <p:blipFill>
          <a:blip r:embed="rId2"/>
          <a:stretch>
            <a:fillRect/>
          </a:stretch>
        </p:blipFill>
        <p:spPr>
          <a:xfrm>
            <a:off x="4237941" y="4817810"/>
            <a:ext cx="823031" cy="560881"/>
          </a:xfrm>
          <a:prstGeom prst="rect">
            <a:avLst/>
          </a:prstGeom>
        </p:spPr>
      </p:pic>
      <p:sp>
        <p:nvSpPr>
          <p:cNvPr id="2" name="爆発: 14 pt 1">
            <a:extLst>
              <a:ext uri="{FF2B5EF4-FFF2-40B4-BE49-F238E27FC236}">
                <a16:creationId xmlns:a16="http://schemas.microsoft.com/office/drawing/2014/main" id="{7CD65517-AED4-41CE-B2E8-FC64FBD4C9D8}"/>
              </a:ext>
            </a:extLst>
          </p:cNvPr>
          <p:cNvSpPr/>
          <p:nvPr/>
        </p:nvSpPr>
        <p:spPr>
          <a:xfrm>
            <a:off x="3130809" y="997033"/>
            <a:ext cx="3181746" cy="1519935"/>
          </a:xfrm>
          <a:prstGeom prst="irregularSeal2">
            <a:avLst/>
          </a:prstGeom>
          <a:solidFill>
            <a:srgbClr val="F41C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ru-RU" altLang="ja-JP" sz="2000" b="1" dirty="0"/>
              <a:t>Измените</a:t>
            </a:r>
            <a:r>
              <a:rPr kumimoji="1" lang="en-US" altLang="ja-JP" sz="2000" b="1" dirty="0"/>
              <a:t>!</a:t>
            </a:r>
            <a:endParaRPr kumimoji="1" lang="ja-JP" altLang="en-US" sz="2000" b="1" dirty="0"/>
          </a:p>
        </p:txBody>
      </p:sp>
    </p:spTree>
    <p:extLst>
      <p:ext uri="{BB962C8B-B14F-4D97-AF65-F5344CB8AC3E}">
        <p14:creationId xmlns:p14="http://schemas.microsoft.com/office/powerpoint/2010/main" val="629036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93938" y="2708920"/>
            <a:ext cx="8540055" cy="2062103"/>
          </a:xfrm>
          <a:prstGeom prst="rect">
            <a:avLst/>
          </a:prstGeom>
          <a:noFill/>
        </p:spPr>
        <p:txBody>
          <a:bodyPr wrap="square">
            <a:spAutoFit/>
          </a:bodyPr>
          <a:lstStyle/>
          <a:p>
            <a:pPr>
              <a:defRPr/>
            </a:pPr>
            <a:endParaRPr lang="ja-JP" altLang="en-US" sz="2800" u="sng" dirty="0">
              <a:latin typeface="Tahoma" pitchFamily="34" charset="0"/>
            </a:endParaRPr>
          </a:p>
          <a:p>
            <a:pPr>
              <a:defRPr/>
            </a:pPr>
            <a:endParaRPr lang="ja-JP" altLang="en-US" sz="2400" dirty="0">
              <a:solidFill>
                <a:srgbClr val="0000FF"/>
              </a:solidFill>
              <a:latin typeface="Tahoma" pitchFamily="34" charset="0"/>
            </a:endParaRPr>
          </a:p>
          <a:p>
            <a:pPr>
              <a:defRPr/>
            </a:pPr>
            <a:r>
              <a:rPr lang="ja-JP" altLang="en-US" sz="2800" u="sng" dirty="0">
                <a:latin typeface="Tahoma" pitchFamily="34" charset="0"/>
              </a:rPr>
              <a:t>留意点</a:t>
            </a:r>
          </a:p>
          <a:p>
            <a:pPr marL="457200" indent="-457200">
              <a:buFont typeface="Wingdings" pitchFamily="2" charset="2"/>
              <a:buChar char="l"/>
              <a:defRPr/>
            </a:pPr>
            <a:r>
              <a:rPr lang="ja-JP" altLang="en-US" sz="2400" b="1" dirty="0">
                <a:solidFill>
                  <a:srgbClr val="FF0000"/>
                </a:solidFill>
                <a:effectLst>
                  <a:outerShdw blurRad="38100" dist="38100" dir="2700000" algn="tl">
                    <a:srgbClr val="000000">
                      <a:alpha val="43137"/>
                    </a:srgbClr>
                  </a:outerShdw>
                </a:effectLst>
                <a:latin typeface="Tahoma" pitchFamily="34" charset="0"/>
              </a:rPr>
              <a:t>必要に応じて新たなカードを追加する（新しいオプション／手段の具体化）。</a:t>
            </a:r>
          </a:p>
        </p:txBody>
      </p:sp>
      <p:sp>
        <p:nvSpPr>
          <p:cNvPr id="6" name="テキスト ボックス 5"/>
          <p:cNvSpPr txBox="1"/>
          <p:nvPr/>
        </p:nvSpPr>
        <p:spPr>
          <a:xfrm>
            <a:off x="899592" y="93973"/>
            <a:ext cx="7128792" cy="523220"/>
          </a:xfrm>
          <a:prstGeom prst="rect">
            <a:avLst/>
          </a:prstGeom>
          <a:solidFill>
            <a:schemeClr val="tx2">
              <a:lumMod val="60000"/>
              <a:lumOff val="40000"/>
            </a:schemeClr>
          </a:solidFill>
        </p:spPr>
        <p:txBody>
          <a:bodyPr wrap="square" rtlCol="0">
            <a:spAutoFit/>
          </a:bodyPr>
          <a:lstStyle/>
          <a:p>
            <a:pPr algn="ctr"/>
            <a:r>
              <a:rPr lang="ru-RU" altLang="ja-JP" sz="2800" dirty="0">
                <a:solidFill>
                  <a:schemeClr val="bg1"/>
                </a:solidFill>
              </a:rPr>
              <a:t>Как делать анализ решений</a:t>
            </a:r>
            <a:endParaRPr kumimoji="1" lang="ja-JP" altLang="en-US" sz="2800" dirty="0">
              <a:solidFill>
                <a:schemeClr val="bg1"/>
              </a:solidFill>
            </a:endParaRPr>
          </a:p>
        </p:txBody>
      </p:sp>
      <p:sp>
        <p:nvSpPr>
          <p:cNvPr id="7" name="テキスト ボックス 6">
            <a:extLst>
              <a:ext uri="{FF2B5EF4-FFF2-40B4-BE49-F238E27FC236}">
                <a16:creationId xmlns:a16="http://schemas.microsoft.com/office/drawing/2014/main" id="{90997E9E-C2FE-4010-AA6D-39FB9D3E2F9F}"/>
              </a:ext>
            </a:extLst>
          </p:cNvPr>
          <p:cNvSpPr txBox="1"/>
          <p:nvPr/>
        </p:nvSpPr>
        <p:spPr>
          <a:xfrm>
            <a:off x="37823" y="749662"/>
            <a:ext cx="9123986" cy="6124754"/>
          </a:xfrm>
          <a:prstGeom prst="rect">
            <a:avLst/>
          </a:prstGeom>
          <a:solidFill>
            <a:schemeClr val="accent6">
              <a:lumMod val="40000"/>
              <a:lumOff val="60000"/>
            </a:schemeClr>
          </a:solidFill>
          <a:ln>
            <a:solidFill>
              <a:schemeClr val="tx1"/>
            </a:solidFill>
          </a:ln>
        </p:spPr>
        <p:txBody>
          <a:bodyPr wrap="square">
            <a:spAutoFit/>
          </a:bodyPr>
          <a:lstStyle/>
          <a:p>
            <a:pPr>
              <a:defRPr/>
            </a:pPr>
            <a:r>
              <a:rPr lang="ru-RU" altLang="ja-JP" sz="2800" dirty="0">
                <a:latin typeface="Arial" panose="020B0604020202020204" pitchFamily="34" charset="0"/>
                <a:cs typeface="Arial" panose="020B0604020202020204" pitchFamily="34" charset="0"/>
              </a:rPr>
              <a:t>① Превратите основную проблему в решение с помощью положительного выражения.</a:t>
            </a:r>
          </a:p>
          <a:p>
            <a:pPr>
              <a:defRPr/>
            </a:pPr>
            <a:r>
              <a:rPr lang="ru-RU" altLang="ja-JP" sz="2800" dirty="0">
                <a:latin typeface="Arial" panose="020B0604020202020204" pitchFamily="34" charset="0"/>
                <a:cs typeface="Arial" panose="020B0604020202020204" pitchFamily="34" charset="0"/>
              </a:rPr>
              <a:t>② Выразите идеальную ситуацию в настоящем времени, что проблема решается.</a:t>
            </a:r>
          </a:p>
          <a:p>
            <a:pPr>
              <a:defRPr/>
            </a:pPr>
            <a:endParaRPr lang="ru-RU" altLang="ja-JP" sz="2800" dirty="0">
              <a:latin typeface="Arial" panose="020B0604020202020204" pitchFamily="34" charset="0"/>
              <a:cs typeface="Arial" panose="020B0604020202020204" pitchFamily="34" charset="0"/>
            </a:endParaRPr>
          </a:p>
          <a:p>
            <a:pPr>
              <a:defRPr/>
            </a:pPr>
            <a:endParaRPr lang="en-US" altLang="ja-JP" sz="2800" dirty="0">
              <a:latin typeface="Arial" panose="020B0604020202020204" pitchFamily="34" charset="0"/>
              <a:cs typeface="Arial" panose="020B0604020202020204" pitchFamily="34" charset="0"/>
            </a:endParaRPr>
          </a:p>
          <a:p>
            <a:pPr>
              <a:defRPr/>
            </a:pPr>
            <a:endParaRPr lang="en-US" altLang="ja-JP" sz="2800" dirty="0">
              <a:latin typeface="Arial" panose="020B0604020202020204" pitchFamily="34" charset="0"/>
              <a:cs typeface="Arial" panose="020B0604020202020204" pitchFamily="34" charset="0"/>
            </a:endParaRPr>
          </a:p>
          <a:p>
            <a:pPr>
              <a:defRPr/>
            </a:pPr>
            <a:endParaRPr lang="ja-JP" altLang="en-US" sz="2800" dirty="0">
              <a:latin typeface="Arial" panose="020B0604020202020204" pitchFamily="34" charset="0"/>
              <a:cs typeface="Arial" panose="020B0604020202020204" pitchFamily="34" charset="0"/>
            </a:endParaRPr>
          </a:p>
          <a:p>
            <a:pPr>
              <a:defRPr/>
            </a:pPr>
            <a:r>
              <a:rPr lang="ru-RU" altLang="ja-JP" sz="2800" dirty="0">
                <a:latin typeface="Arial" panose="020B0604020202020204" pitchFamily="34" charset="0"/>
                <a:cs typeface="Arial" panose="020B0604020202020204" pitchFamily="34" charset="0"/>
              </a:rPr>
              <a:t>③ Следите за проблемными картами под основной проблемой.</a:t>
            </a:r>
          </a:p>
          <a:p>
            <a:pPr>
              <a:defRPr/>
            </a:pPr>
            <a:r>
              <a:rPr lang="ru-RU" altLang="ja-JP" sz="2800" dirty="0">
                <a:latin typeface="Arial" panose="020B0604020202020204" pitchFamily="34" charset="0"/>
                <a:cs typeface="Arial" panose="020B0604020202020204" pitchFamily="34" charset="0"/>
              </a:rPr>
              <a:t>➃ Подтвердите, что корреляция средств для решений верна.</a:t>
            </a:r>
          </a:p>
          <a:p>
            <a:pPr>
              <a:defRPr/>
            </a:pPr>
            <a:r>
              <a:rPr lang="ru-RU" altLang="ja-JP" sz="2800" dirty="0">
                <a:latin typeface="Arial" panose="020B0604020202020204" pitchFamily="34" charset="0"/>
                <a:cs typeface="Arial" panose="020B0604020202020204" pitchFamily="34" charset="0"/>
              </a:rPr>
              <a:t>⑤ Добавьте новые карты, если это необходимо, чтобы прояснить средства для достижения решения.</a:t>
            </a:r>
            <a:endParaRPr lang="ja-JP" altLang="en-US" sz="2800" dirty="0">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0BB6BAC7-919D-46E6-8147-AF084F8349AB}"/>
              </a:ext>
            </a:extLst>
          </p:cNvPr>
          <p:cNvSpPr txBox="1"/>
          <p:nvPr/>
        </p:nvSpPr>
        <p:spPr>
          <a:xfrm>
            <a:off x="827584" y="2635287"/>
            <a:ext cx="2412415" cy="1077218"/>
          </a:xfrm>
          <a:prstGeom prst="rect">
            <a:avLst/>
          </a:prstGeom>
          <a:solidFill>
            <a:schemeClr val="bg1"/>
          </a:solidFill>
          <a:ln>
            <a:solidFill>
              <a:schemeClr val="tx1"/>
            </a:solidFill>
          </a:ln>
        </p:spPr>
        <p:txBody>
          <a:bodyPr wrap="square" rtlCol="0">
            <a:spAutoFit/>
          </a:bodyPr>
          <a:lstStyle/>
          <a:p>
            <a:pPr algn="ctr"/>
            <a:r>
              <a:rPr lang="ru-RU" altLang="ja-JP" sz="1600" dirty="0">
                <a:solidFill>
                  <a:srgbClr val="FF0000"/>
                </a:solidFill>
              </a:rPr>
              <a:t>Плохо</a:t>
            </a:r>
            <a:endParaRPr lang="en-GB" altLang="ja-JP" sz="1600" dirty="0">
              <a:solidFill>
                <a:srgbClr val="FF0000"/>
              </a:solidFill>
            </a:endParaRPr>
          </a:p>
          <a:p>
            <a:r>
              <a:rPr lang="ru-RU" altLang="ja-JP" sz="2400" b="1" dirty="0"/>
              <a:t>Микро - бизнес был запущен</a:t>
            </a:r>
            <a:endParaRPr kumimoji="1" lang="ja-JP" altLang="en-US" sz="2400" b="1" dirty="0"/>
          </a:p>
        </p:txBody>
      </p:sp>
      <p:sp>
        <p:nvSpPr>
          <p:cNvPr id="9" name="テキスト ボックス 8">
            <a:extLst>
              <a:ext uri="{FF2B5EF4-FFF2-40B4-BE49-F238E27FC236}">
                <a16:creationId xmlns:a16="http://schemas.microsoft.com/office/drawing/2014/main" id="{73AE702B-A956-47B6-B37D-438DAE423F21}"/>
              </a:ext>
            </a:extLst>
          </p:cNvPr>
          <p:cNvSpPr txBox="1"/>
          <p:nvPr/>
        </p:nvSpPr>
        <p:spPr>
          <a:xfrm>
            <a:off x="5377851" y="2630219"/>
            <a:ext cx="2290493" cy="1077218"/>
          </a:xfrm>
          <a:prstGeom prst="rect">
            <a:avLst/>
          </a:prstGeom>
          <a:solidFill>
            <a:schemeClr val="bg1"/>
          </a:solidFill>
          <a:ln>
            <a:solidFill>
              <a:schemeClr val="tx1"/>
            </a:solidFill>
          </a:ln>
        </p:spPr>
        <p:txBody>
          <a:bodyPr wrap="square" rtlCol="0">
            <a:spAutoFit/>
          </a:bodyPr>
          <a:lstStyle/>
          <a:p>
            <a:pPr algn="ctr"/>
            <a:r>
              <a:rPr lang="ru-RU" altLang="ja-JP" sz="1600" dirty="0">
                <a:solidFill>
                  <a:srgbClr val="FF0000"/>
                </a:solidFill>
              </a:rPr>
              <a:t>Хорошо</a:t>
            </a:r>
            <a:r>
              <a:rPr lang="en-GB" altLang="ja-JP" sz="1600" dirty="0">
                <a:solidFill>
                  <a:srgbClr val="FF0000"/>
                </a:solidFill>
              </a:rPr>
              <a:t>!</a:t>
            </a:r>
          </a:p>
          <a:p>
            <a:r>
              <a:rPr lang="ru-RU" altLang="ja-JP" sz="2400" b="1" dirty="0"/>
              <a:t>Микро - бизнес увеличился</a:t>
            </a:r>
            <a:endParaRPr kumimoji="1" lang="en-US" altLang="ja-JP" sz="2400" b="1" dirty="0"/>
          </a:p>
        </p:txBody>
      </p:sp>
      <p:sp>
        <p:nvSpPr>
          <p:cNvPr id="10" name="矢印: 右 9">
            <a:extLst>
              <a:ext uri="{FF2B5EF4-FFF2-40B4-BE49-F238E27FC236}">
                <a16:creationId xmlns:a16="http://schemas.microsoft.com/office/drawing/2014/main" id="{9A604CD2-6AD9-4C18-BEB5-F2D52BA00B75}"/>
              </a:ext>
            </a:extLst>
          </p:cNvPr>
          <p:cNvSpPr/>
          <p:nvPr/>
        </p:nvSpPr>
        <p:spPr>
          <a:xfrm>
            <a:off x="3826492" y="2708920"/>
            <a:ext cx="1008112" cy="787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グラフィックス 11" descr="面白い顔 (塗りつぶしなし) 単色塗りつぶし">
            <a:extLst>
              <a:ext uri="{FF2B5EF4-FFF2-40B4-BE49-F238E27FC236}">
                <a16:creationId xmlns:a16="http://schemas.microsoft.com/office/drawing/2014/main" id="{EF936C2A-D63B-449F-9ED8-0D92B83DC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4288" y="2635287"/>
            <a:ext cx="457200" cy="457200"/>
          </a:xfrm>
          <a:prstGeom prst="rect">
            <a:avLst/>
          </a:prstGeom>
        </p:spPr>
      </p:pic>
      <p:pic>
        <p:nvPicPr>
          <p:cNvPr id="14" name="グラフィックス 13" descr="疲れた顔 (塗りつぶしなし) 単色塗りつぶし">
            <a:extLst>
              <a:ext uri="{FF2B5EF4-FFF2-40B4-BE49-F238E27FC236}">
                <a16:creationId xmlns:a16="http://schemas.microsoft.com/office/drawing/2014/main" id="{A650469E-62C4-4C41-8E06-EE7FDABEF3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20198" y="2635287"/>
            <a:ext cx="457200" cy="457200"/>
          </a:xfrm>
          <a:prstGeom prst="rect">
            <a:avLst/>
          </a:prstGeom>
        </p:spPr>
      </p:pic>
    </p:spTree>
    <p:extLst>
      <p:ext uri="{BB962C8B-B14F-4D97-AF65-F5344CB8AC3E}">
        <p14:creationId xmlns:p14="http://schemas.microsoft.com/office/powerpoint/2010/main" val="3457211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7DE056C-7A1D-4015-A69A-9E574856ACF6}"/>
              </a:ext>
            </a:extLst>
          </p:cNvPr>
          <p:cNvCxnSpPr>
            <a:cxnSpLocks/>
          </p:cNvCxnSpPr>
          <p:nvPr/>
        </p:nvCxnSpPr>
        <p:spPr>
          <a:xfrm>
            <a:off x="2173057" y="3313786"/>
            <a:ext cx="0" cy="4269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C5AD6B78-1982-46C2-B3DA-8D070247F7D6}"/>
              </a:ext>
            </a:extLst>
          </p:cNvPr>
          <p:cNvCxnSpPr/>
          <p:nvPr/>
        </p:nvCxnSpPr>
        <p:spPr>
          <a:xfrm flipH="1" flipV="1">
            <a:off x="2173058" y="3313785"/>
            <a:ext cx="2252234"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119C285D-4D4B-4DE6-8441-9969EE738C09}"/>
              </a:ext>
            </a:extLst>
          </p:cNvPr>
          <p:cNvCxnSpPr>
            <a:cxnSpLocks/>
          </p:cNvCxnSpPr>
          <p:nvPr/>
        </p:nvCxnSpPr>
        <p:spPr>
          <a:xfrm>
            <a:off x="4425292" y="2919151"/>
            <a:ext cx="0" cy="84617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94C2F21-D6EC-4555-A43B-DE95FB14079A}"/>
              </a:ext>
            </a:extLst>
          </p:cNvPr>
          <p:cNvCxnSpPr>
            <a:cxnSpLocks/>
          </p:cNvCxnSpPr>
          <p:nvPr/>
        </p:nvCxnSpPr>
        <p:spPr>
          <a:xfrm>
            <a:off x="6668856" y="3297797"/>
            <a:ext cx="0" cy="2149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7A7E8C85-AF10-4398-82BE-82FF0BDEB89C}"/>
              </a:ext>
            </a:extLst>
          </p:cNvPr>
          <p:cNvCxnSpPr/>
          <p:nvPr/>
        </p:nvCxnSpPr>
        <p:spPr>
          <a:xfrm flipH="1" flipV="1">
            <a:off x="4425291" y="3313785"/>
            <a:ext cx="2252234"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E97F2D1-BD12-49D8-8952-816174D16D69}"/>
              </a:ext>
            </a:extLst>
          </p:cNvPr>
          <p:cNvSpPr txBox="1"/>
          <p:nvPr/>
        </p:nvSpPr>
        <p:spPr>
          <a:xfrm>
            <a:off x="5658284" y="3530368"/>
            <a:ext cx="2160230" cy="523220"/>
          </a:xfrm>
          <a:prstGeom prst="rect">
            <a:avLst/>
          </a:prstGeom>
          <a:solidFill>
            <a:srgbClr val="FFFF00"/>
          </a:solidFill>
          <a:ln>
            <a:solidFill>
              <a:schemeClr val="tx1"/>
            </a:solidFill>
          </a:ln>
        </p:spPr>
        <p:txBody>
          <a:bodyPr wrap="square" rtlCol="0">
            <a:spAutoFit/>
          </a:bodyPr>
          <a:lstStyle/>
          <a:p>
            <a:pPr algn="ctr"/>
            <a:r>
              <a:rPr lang="ru-RU" altLang="ja-JP" sz="1400" b="1" dirty="0"/>
              <a:t>Несельскохозяйственный доход низкий</a:t>
            </a:r>
            <a:endParaRPr kumimoji="1" lang="ja-JP" altLang="en-US" sz="1400" b="1" dirty="0"/>
          </a:p>
        </p:txBody>
      </p:sp>
      <p:sp>
        <p:nvSpPr>
          <p:cNvPr id="8" name="テキスト ボックス 7">
            <a:extLst>
              <a:ext uri="{FF2B5EF4-FFF2-40B4-BE49-F238E27FC236}">
                <a16:creationId xmlns:a16="http://schemas.microsoft.com/office/drawing/2014/main" id="{8B6DB2F5-05D7-4B41-9428-8B297FFFD4FD}"/>
              </a:ext>
            </a:extLst>
          </p:cNvPr>
          <p:cNvSpPr txBox="1"/>
          <p:nvPr/>
        </p:nvSpPr>
        <p:spPr>
          <a:xfrm>
            <a:off x="3192302" y="3512776"/>
            <a:ext cx="2315802" cy="307777"/>
          </a:xfrm>
          <a:prstGeom prst="rect">
            <a:avLst/>
          </a:prstGeom>
          <a:solidFill>
            <a:srgbClr val="FFFF00"/>
          </a:solidFill>
          <a:ln>
            <a:solidFill>
              <a:schemeClr val="tx1"/>
            </a:solidFill>
          </a:ln>
        </p:spPr>
        <p:txBody>
          <a:bodyPr wrap="square" rtlCol="0">
            <a:spAutoFit/>
          </a:bodyPr>
          <a:lstStyle/>
          <a:p>
            <a:r>
              <a:rPr lang="ru-RU" altLang="ja-JP" sz="1400" b="1"/>
              <a:t>Цена на продукцию низкая</a:t>
            </a:r>
            <a:endParaRPr kumimoji="1" lang="ja-JP" altLang="en-US" sz="1400" b="1" dirty="0"/>
          </a:p>
        </p:txBody>
      </p:sp>
      <p:sp>
        <p:nvSpPr>
          <p:cNvPr id="15" name="テキスト ボックス 14">
            <a:extLst>
              <a:ext uri="{FF2B5EF4-FFF2-40B4-BE49-F238E27FC236}">
                <a16:creationId xmlns:a16="http://schemas.microsoft.com/office/drawing/2014/main" id="{26068C40-A27F-424C-B7C1-3F333E125944}"/>
              </a:ext>
            </a:extLst>
          </p:cNvPr>
          <p:cNvSpPr txBox="1"/>
          <p:nvPr/>
        </p:nvSpPr>
        <p:spPr>
          <a:xfrm>
            <a:off x="948739" y="3535098"/>
            <a:ext cx="2039085" cy="360850"/>
          </a:xfrm>
          <a:prstGeom prst="rect">
            <a:avLst/>
          </a:prstGeom>
          <a:solidFill>
            <a:srgbClr val="FFFF00"/>
          </a:solidFill>
          <a:ln>
            <a:solidFill>
              <a:schemeClr val="tx1"/>
            </a:solidFill>
          </a:ln>
        </p:spPr>
        <p:txBody>
          <a:bodyPr wrap="square" tIns="72000" bIns="72000" rtlCol="0">
            <a:spAutoFit/>
          </a:bodyPr>
          <a:lstStyle/>
          <a:p>
            <a:pPr algn="ctr"/>
            <a:r>
              <a:rPr lang="ru-RU" altLang="ja-JP" sz="1400" b="1" dirty="0"/>
              <a:t>Урожайность низкая</a:t>
            </a:r>
            <a:endParaRPr lang="ja-JP" altLang="en-US" sz="1400" b="1" dirty="0"/>
          </a:p>
        </p:txBody>
      </p:sp>
      <p:sp>
        <p:nvSpPr>
          <p:cNvPr id="16" name="テキスト ボックス 15">
            <a:extLst>
              <a:ext uri="{FF2B5EF4-FFF2-40B4-BE49-F238E27FC236}">
                <a16:creationId xmlns:a16="http://schemas.microsoft.com/office/drawing/2014/main" id="{0F163956-97AA-45E4-8A16-142994BC8643}"/>
              </a:ext>
            </a:extLst>
          </p:cNvPr>
          <p:cNvSpPr txBox="1"/>
          <p:nvPr/>
        </p:nvSpPr>
        <p:spPr>
          <a:xfrm>
            <a:off x="3222589" y="2705048"/>
            <a:ext cx="2405403" cy="338554"/>
          </a:xfrm>
          <a:prstGeom prst="rect">
            <a:avLst/>
          </a:prstGeom>
          <a:solidFill>
            <a:srgbClr val="FFFF00"/>
          </a:solidFill>
          <a:ln>
            <a:solidFill>
              <a:schemeClr val="tx1"/>
            </a:solidFill>
          </a:ln>
        </p:spPr>
        <p:txBody>
          <a:bodyPr wrap="square" rtlCol="0">
            <a:spAutoFit/>
          </a:bodyPr>
          <a:lstStyle/>
          <a:p>
            <a:pPr algn="ctr"/>
            <a:r>
              <a:rPr lang="ru-RU" altLang="ja-JP" sz="1600" b="1" dirty="0"/>
              <a:t>Доход фермеров низкий</a:t>
            </a:r>
            <a:endParaRPr kumimoji="1" lang="ja-JP" altLang="en-US" sz="1600" b="1" dirty="0"/>
          </a:p>
        </p:txBody>
      </p:sp>
      <p:cxnSp>
        <p:nvCxnSpPr>
          <p:cNvPr id="17" name="直線コネクタ 16">
            <a:extLst>
              <a:ext uri="{FF2B5EF4-FFF2-40B4-BE49-F238E27FC236}">
                <a16:creationId xmlns:a16="http://schemas.microsoft.com/office/drawing/2014/main" id="{16AF7E9F-821C-4BB7-A31E-07AF3FF5FAD5}"/>
              </a:ext>
            </a:extLst>
          </p:cNvPr>
          <p:cNvCxnSpPr>
            <a:cxnSpLocks/>
          </p:cNvCxnSpPr>
          <p:nvPr/>
        </p:nvCxnSpPr>
        <p:spPr>
          <a:xfrm>
            <a:off x="1226960" y="4089969"/>
            <a:ext cx="0" cy="2092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D747EA6-2903-4628-BFAF-E8A3C5011D8F}"/>
              </a:ext>
            </a:extLst>
          </p:cNvPr>
          <p:cNvCxnSpPr>
            <a:cxnSpLocks/>
          </p:cNvCxnSpPr>
          <p:nvPr/>
        </p:nvCxnSpPr>
        <p:spPr>
          <a:xfrm>
            <a:off x="3110485" y="4073981"/>
            <a:ext cx="0" cy="2149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9991D34-028C-4B6B-B705-089B72F60973}"/>
              </a:ext>
            </a:extLst>
          </p:cNvPr>
          <p:cNvCxnSpPr>
            <a:cxnSpLocks/>
          </p:cNvCxnSpPr>
          <p:nvPr/>
        </p:nvCxnSpPr>
        <p:spPr>
          <a:xfrm flipH="1">
            <a:off x="1226960" y="4089970"/>
            <a:ext cx="1892194" cy="120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76634A71-338A-4135-BD75-5A22B1AFA87C}"/>
              </a:ext>
            </a:extLst>
          </p:cNvPr>
          <p:cNvCxnSpPr>
            <a:cxnSpLocks/>
          </p:cNvCxnSpPr>
          <p:nvPr/>
        </p:nvCxnSpPr>
        <p:spPr>
          <a:xfrm>
            <a:off x="2180157" y="3880735"/>
            <a:ext cx="0" cy="418086"/>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902AF720-1619-4812-A3A8-BA79E3AF40C9}"/>
              </a:ext>
            </a:extLst>
          </p:cNvPr>
          <p:cNvCxnSpPr>
            <a:cxnSpLocks/>
          </p:cNvCxnSpPr>
          <p:nvPr/>
        </p:nvCxnSpPr>
        <p:spPr>
          <a:xfrm>
            <a:off x="6588224" y="4053588"/>
            <a:ext cx="0" cy="3077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81EC098-5EB8-4681-A832-DEECFF1B7455}"/>
              </a:ext>
            </a:extLst>
          </p:cNvPr>
          <p:cNvCxnSpPr>
            <a:cxnSpLocks/>
          </p:cNvCxnSpPr>
          <p:nvPr/>
        </p:nvCxnSpPr>
        <p:spPr>
          <a:xfrm flipH="1">
            <a:off x="4529064" y="3880735"/>
            <a:ext cx="1507" cy="209234"/>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28D9883F-0AD7-4C18-B93D-590F0447018D}"/>
              </a:ext>
            </a:extLst>
          </p:cNvPr>
          <p:cNvSpPr txBox="1"/>
          <p:nvPr/>
        </p:nvSpPr>
        <p:spPr>
          <a:xfrm>
            <a:off x="7887027" y="2582772"/>
            <a:ext cx="1074575" cy="369332"/>
          </a:xfrm>
          <a:prstGeom prst="rect">
            <a:avLst/>
          </a:prstGeom>
          <a:noFill/>
          <a:ln w="25400">
            <a:solidFill>
              <a:schemeClr val="accent1"/>
            </a:solidFill>
          </a:ln>
        </p:spPr>
        <p:txBody>
          <a:bodyPr wrap="square" rtlCol="0">
            <a:spAutoFit/>
          </a:bodyPr>
          <a:lstStyle/>
          <a:p>
            <a:r>
              <a:rPr kumimoji="1" lang="ru-RU" altLang="ja-JP" b="1" dirty="0"/>
              <a:t>Причина</a:t>
            </a:r>
            <a:endParaRPr kumimoji="1" lang="ja-JP" altLang="en-US" b="1" dirty="0"/>
          </a:p>
        </p:txBody>
      </p:sp>
      <p:sp>
        <p:nvSpPr>
          <p:cNvPr id="36" name="テキスト ボックス 35">
            <a:extLst>
              <a:ext uri="{FF2B5EF4-FFF2-40B4-BE49-F238E27FC236}">
                <a16:creationId xmlns:a16="http://schemas.microsoft.com/office/drawing/2014/main" id="{92A6EFA5-7CBF-4DA8-BB74-09742D91301A}"/>
              </a:ext>
            </a:extLst>
          </p:cNvPr>
          <p:cNvSpPr txBox="1"/>
          <p:nvPr/>
        </p:nvSpPr>
        <p:spPr>
          <a:xfrm>
            <a:off x="7764095" y="1634475"/>
            <a:ext cx="1193280" cy="369332"/>
          </a:xfrm>
          <a:prstGeom prst="rect">
            <a:avLst/>
          </a:prstGeom>
          <a:noFill/>
          <a:ln w="25400">
            <a:solidFill>
              <a:schemeClr val="accent1"/>
            </a:solidFill>
          </a:ln>
        </p:spPr>
        <p:txBody>
          <a:bodyPr wrap="square" rtlCol="0">
            <a:spAutoFit/>
          </a:bodyPr>
          <a:lstStyle/>
          <a:p>
            <a:r>
              <a:rPr kumimoji="1" lang="ru-RU" altLang="ja-JP" b="1" dirty="0"/>
              <a:t>Результат</a:t>
            </a:r>
            <a:endParaRPr kumimoji="1" lang="ja-JP" altLang="en-US" b="1" dirty="0"/>
          </a:p>
        </p:txBody>
      </p:sp>
      <p:sp>
        <p:nvSpPr>
          <p:cNvPr id="37" name="矢印: 右 36">
            <a:extLst>
              <a:ext uri="{FF2B5EF4-FFF2-40B4-BE49-F238E27FC236}">
                <a16:creationId xmlns:a16="http://schemas.microsoft.com/office/drawing/2014/main" id="{E8F7883F-FF90-4DEC-9C2A-569AD688EB2F}"/>
              </a:ext>
            </a:extLst>
          </p:cNvPr>
          <p:cNvSpPr/>
          <p:nvPr/>
        </p:nvSpPr>
        <p:spPr>
          <a:xfrm rot="16200000">
            <a:off x="8171607" y="2105307"/>
            <a:ext cx="505417" cy="36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ECAC6DFF-73D4-41B9-901F-546CECA33A6C}"/>
              </a:ext>
            </a:extLst>
          </p:cNvPr>
          <p:cNvSpPr/>
          <p:nvPr/>
        </p:nvSpPr>
        <p:spPr>
          <a:xfrm>
            <a:off x="7743455" y="1406330"/>
            <a:ext cx="1294877" cy="17803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89">
            <a:extLst>
              <a:ext uri="{FF2B5EF4-FFF2-40B4-BE49-F238E27FC236}">
                <a16:creationId xmlns:a16="http://schemas.microsoft.com/office/drawing/2014/main" id="{FB2F9194-014E-4C68-A7E7-49808A9334A7}"/>
              </a:ext>
            </a:extLst>
          </p:cNvPr>
          <p:cNvSpPr txBox="1"/>
          <p:nvPr/>
        </p:nvSpPr>
        <p:spPr>
          <a:xfrm>
            <a:off x="0" y="1129"/>
            <a:ext cx="5508104" cy="400110"/>
          </a:xfrm>
          <a:prstGeom prst="rect">
            <a:avLst/>
          </a:prstGeom>
          <a:solidFill>
            <a:schemeClr val="accent5">
              <a:lumMod val="75000"/>
            </a:schemeClr>
          </a:solidFill>
        </p:spPr>
        <p:txBody>
          <a:bodyPr wrap="square" rtlCol="0">
            <a:spAutoFit/>
          </a:bodyPr>
          <a:lstStyle/>
          <a:p>
            <a:pPr algn="ctr"/>
            <a:r>
              <a:rPr lang="ru-RU" altLang="ja-JP" sz="2000" b="1" dirty="0">
                <a:solidFill>
                  <a:schemeClr val="bg1"/>
                </a:solidFill>
              </a:rPr>
              <a:t>Тематическое исследование деревни Тимур</a:t>
            </a:r>
          </a:p>
        </p:txBody>
      </p:sp>
      <p:sp>
        <p:nvSpPr>
          <p:cNvPr id="41" name="テキスト ボックス 48">
            <a:extLst>
              <a:ext uri="{FF2B5EF4-FFF2-40B4-BE49-F238E27FC236}">
                <a16:creationId xmlns:a16="http://schemas.microsoft.com/office/drawing/2014/main" id="{5B5F3334-E5E2-4D2C-B68A-2EF7326BCAD0}"/>
              </a:ext>
            </a:extLst>
          </p:cNvPr>
          <p:cNvSpPr txBox="1"/>
          <p:nvPr/>
        </p:nvSpPr>
        <p:spPr>
          <a:xfrm>
            <a:off x="1667527" y="4313667"/>
            <a:ext cx="1266207" cy="523220"/>
          </a:xfrm>
          <a:prstGeom prst="rect">
            <a:avLst/>
          </a:prstGeom>
          <a:solidFill>
            <a:srgbClr val="FFFF00"/>
          </a:solidFill>
          <a:ln>
            <a:solidFill>
              <a:schemeClr val="tx1"/>
            </a:solidFill>
          </a:ln>
        </p:spPr>
        <p:txBody>
          <a:bodyPr wrap="square" rtlCol="0">
            <a:spAutoFit/>
          </a:bodyPr>
          <a:lstStyle/>
          <a:p>
            <a:pPr algn="ctr"/>
            <a:r>
              <a:rPr lang="ru-RU" altLang="ja-JP" sz="1400" b="1" dirty="0"/>
              <a:t>Машины недоступны</a:t>
            </a:r>
            <a:endParaRPr lang="en-US" altLang="ja-JP" sz="1400" b="1" dirty="0"/>
          </a:p>
        </p:txBody>
      </p:sp>
      <p:pic>
        <p:nvPicPr>
          <p:cNvPr id="25" name="Рисунок 24">
            <a:extLst>
              <a:ext uri="{FF2B5EF4-FFF2-40B4-BE49-F238E27FC236}">
                <a16:creationId xmlns:a16="http://schemas.microsoft.com/office/drawing/2014/main" id="{9520AC6C-5EBD-4BDB-AB1E-7620F471F84C}"/>
              </a:ext>
            </a:extLst>
          </p:cNvPr>
          <p:cNvPicPr>
            <a:picLocks noChangeAspect="1"/>
          </p:cNvPicPr>
          <p:nvPr/>
        </p:nvPicPr>
        <p:blipFill>
          <a:blip r:embed="rId2"/>
          <a:stretch>
            <a:fillRect/>
          </a:stretch>
        </p:blipFill>
        <p:spPr>
          <a:xfrm>
            <a:off x="2987824" y="4310993"/>
            <a:ext cx="1005927" cy="597460"/>
          </a:xfrm>
          <a:prstGeom prst="rect">
            <a:avLst/>
          </a:prstGeom>
        </p:spPr>
      </p:pic>
      <p:sp>
        <p:nvSpPr>
          <p:cNvPr id="42" name="テキスト ボックス 27">
            <a:extLst>
              <a:ext uri="{FF2B5EF4-FFF2-40B4-BE49-F238E27FC236}">
                <a16:creationId xmlns:a16="http://schemas.microsoft.com/office/drawing/2014/main" id="{44FE3367-0EAA-42F6-BB7E-1226B12DB923}"/>
              </a:ext>
            </a:extLst>
          </p:cNvPr>
          <p:cNvSpPr txBox="1"/>
          <p:nvPr/>
        </p:nvSpPr>
        <p:spPr>
          <a:xfrm>
            <a:off x="4190799" y="4089778"/>
            <a:ext cx="1511637" cy="523220"/>
          </a:xfrm>
          <a:prstGeom prst="rect">
            <a:avLst/>
          </a:prstGeom>
          <a:solidFill>
            <a:srgbClr val="FFFF00"/>
          </a:solidFill>
          <a:ln>
            <a:solidFill>
              <a:schemeClr val="tx1"/>
            </a:solidFill>
          </a:ln>
        </p:spPr>
        <p:txBody>
          <a:bodyPr wrap="square" rtlCol="0">
            <a:spAutoFit/>
          </a:bodyPr>
          <a:lstStyle/>
          <a:p>
            <a:pPr algn="ctr"/>
            <a:r>
              <a:rPr lang="ru-RU" altLang="ja-JP" sz="1400" b="1" dirty="0"/>
              <a:t>Переговорная позиция слабая</a:t>
            </a:r>
            <a:endParaRPr kumimoji="1" lang="ja-JP" altLang="en-US" sz="1400" b="1" dirty="0"/>
          </a:p>
        </p:txBody>
      </p:sp>
      <p:grpSp>
        <p:nvGrpSpPr>
          <p:cNvPr id="43" name="グループ化 57">
            <a:extLst>
              <a:ext uri="{FF2B5EF4-FFF2-40B4-BE49-F238E27FC236}">
                <a16:creationId xmlns:a16="http://schemas.microsoft.com/office/drawing/2014/main" id="{F8DE6D49-D469-4575-AF51-47B1131509F1}"/>
              </a:ext>
            </a:extLst>
          </p:cNvPr>
          <p:cNvGrpSpPr/>
          <p:nvPr/>
        </p:nvGrpSpPr>
        <p:grpSpPr>
          <a:xfrm>
            <a:off x="4083355" y="4612998"/>
            <a:ext cx="596379" cy="658545"/>
            <a:chOff x="1187624" y="2636912"/>
            <a:chExt cx="720080" cy="936104"/>
          </a:xfrm>
          <a:solidFill>
            <a:srgbClr val="FFFF00"/>
          </a:solidFill>
        </p:grpSpPr>
        <p:cxnSp>
          <p:nvCxnSpPr>
            <p:cNvPr id="44" name="直線コネクタ 29">
              <a:extLst>
                <a:ext uri="{FF2B5EF4-FFF2-40B4-BE49-F238E27FC236}">
                  <a16:creationId xmlns:a16="http://schemas.microsoft.com/office/drawing/2014/main" id="{34D7A7F8-22FC-45E6-A2A1-C52AB988A290}"/>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45" name="グループ化 51">
              <a:extLst>
                <a:ext uri="{FF2B5EF4-FFF2-40B4-BE49-F238E27FC236}">
                  <a16:creationId xmlns:a16="http://schemas.microsoft.com/office/drawing/2014/main" id="{6B135701-1B4B-4D37-B5C5-C18A23B41EC3}"/>
                </a:ext>
              </a:extLst>
            </p:cNvPr>
            <p:cNvGrpSpPr/>
            <p:nvPr/>
          </p:nvGrpSpPr>
          <p:grpSpPr>
            <a:xfrm>
              <a:off x="1187624" y="2636912"/>
              <a:ext cx="720080" cy="576065"/>
              <a:chOff x="1187624" y="2636912"/>
              <a:chExt cx="720080" cy="576065"/>
            </a:xfrm>
            <a:grpFill/>
          </p:grpSpPr>
          <p:cxnSp>
            <p:nvCxnSpPr>
              <p:cNvPr id="46" name="直線コネクタ 31">
                <a:extLst>
                  <a:ext uri="{FF2B5EF4-FFF2-40B4-BE49-F238E27FC236}">
                    <a16:creationId xmlns:a16="http://schemas.microsoft.com/office/drawing/2014/main" id="{8CF9B85A-5535-49CD-9948-8EA5C8CB423D}"/>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47" name="直線コネクタ 32">
                <a:extLst>
                  <a:ext uri="{FF2B5EF4-FFF2-40B4-BE49-F238E27FC236}">
                    <a16:creationId xmlns:a16="http://schemas.microsoft.com/office/drawing/2014/main" id="{7B54F46E-9452-47BF-98BD-26B8301FD7D1}"/>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48" name="グループ化 57">
            <a:extLst>
              <a:ext uri="{FF2B5EF4-FFF2-40B4-BE49-F238E27FC236}">
                <a16:creationId xmlns:a16="http://schemas.microsoft.com/office/drawing/2014/main" id="{4C2DCD02-49F9-4DF5-B4DF-E5CF85BA487D}"/>
              </a:ext>
            </a:extLst>
          </p:cNvPr>
          <p:cNvGrpSpPr/>
          <p:nvPr/>
        </p:nvGrpSpPr>
        <p:grpSpPr>
          <a:xfrm flipH="1">
            <a:off x="4703937" y="4638284"/>
            <a:ext cx="998499" cy="624221"/>
            <a:chOff x="1187624" y="2636912"/>
            <a:chExt cx="720080" cy="936104"/>
          </a:xfrm>
          <a:solidFill>
            <a:srgbClr val="FFFF00"/>
          </a:solidFill>
        </p:grpSpPr>
        <p:cxnSp>
          <p:nvCxnSpPr>
            <p:cNvPr id="49" name="直線コネクタ 34">
              <a:extLst>
                <a:ext uri="{FF2B5EF4-FFF2-40B4-BE49-F238E27FC236}">
                  <a16:creationId xmlns:a16="http://schemas.microsoft.com/office/drawing/2014/main" id="{D8092C6D-0957-4B01-BFCE-BD74AA731E47}"/>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50" name="グループ化 51">
              <a:extLst>
                <a:ext uri="{FF2B5EF4-FFF2-40B4-BE49-F238E27FC236}">
                  <a16:creationId xmlns:a16="http://schemas.microsoft.com/office/drawing/2014/main" id="{66805259-9F95-481E-BA96-D82ED11F8CFC}"/>
                </a:ext>
              </a:extLst>
            </p:cNvPr>
            <p:cNvGrpSpPr/>
            <p:nvPr/>
          </p:nvGrpSpPr>
          <p:grpSpPr>
            <a:xfrm>
              <a:off x="1187624" y="2636912"/>
              <a:ext cx="720080" cy="576065"/>
              <a:chOff x="1187624" y="2636912"/>
              <a:chExt cx="720080" cy="576065"/>
            </a:xfrm>
            <a:grpFill/>
          </p:grpSpPr>
          <p:cxnSp>
            <p:nvCxnSpPr>
              <p:cNvPr id="51" name="直線コネクタ 36">
                <a:extLst>
                  <a:ext uri="{FF2B5EF4-FFF2-40B4-BE49-F238E27FC236}">
                    <a16:creationId xmlns:a16="http://schemas.microsoft.com/office/drawing/2014/main" id="{8402AC4E-96BC-4B2D-9883-320049785F71}"/>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52" name="直線コネクタ 38">
                <a:extLst>
                  <a:ext uri="{FF2B5EF4-FFF2-40B4-BE49-F238E27FC236}">
                    <a16:creationId xmlns:a16="http://schemas.microsoft.com/office/drawing/2014/main" id="{D5FDC633-7F6F-4FF7-942F-C0C46994DEEC}"/>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53" name="テキスト ボックス 46">
            <a:extLst>
              <a:ext uri="{FF2B5EF4-FFF2-40B4-BE49-F238E27FC236}">
                <a16:creationId xmlns:a16="http://schemas.microsoft.com/office/drawing/2014/main" id="{A7690175-8AFC-4AD8-ACD4-8372C0E242BF}"/>
              </a:ext>
            </a:extLst>
          </p:cNvPr>
          <p:cNvSpPr txBox="1"/>
          <p:nvPr/>
        </p:nvSpPr>
        <p:spPr>
          <a:xfrm>
            <a:off x="6012574" y="4361365"/>
            <a:ext cx="1451650" cy="534135"/>
          </a:xfrm>
          <a:prstGeom prst="rect">
            <a:avLst/>
          </a:prstGeom>
          <a:solidFill>
            <a:srgbClr val="FFFF00"/>
          </a:solidFill>
          <a:ln>
            <a:solidFill>
              <a:schemeClr val="tx1"/>
            </a:solidFill>
          </a:ln>
        </p:spPr>
        <p:txBody>
          <a:bodyPr wrap="square" rtlCol="0">
            <a:spAutoFit/>
          </a:bodyPr>
          <a:lstStyle/>
          <a:p>
            <a:pPr algn="ctr"/>
            <a:r>
              <a:rPr lang="ru-RU" altLang="ja-JP" sz="1400" b="1" dirty="0"/>
              <a:t>Микробизнес не создается</a:t>
            </a:r>
            <a:endParaRPr kumimoji="1" lang="ja-JP" altLang="en-US" sz="1400" b="1" dirty="0"/>
          </a:p>
        </p:txBody>
      </p:sp>
      <p:sp>
        <p:nvSpPr>
          <p:cNvPr id="54" name="テキスト ボックス 40">
            <a:extLst>
              <a:ext uri="{FF2B5EF4-FFF2-40B4-BE49-F238E27FC236}">
                <a16:creationId xmlns:a16="http://schemas.microsoft.com/office/drawing/2014/main" id="{6163345F-0144-462E-BB24-928A1379B790}"/>
              </a:ext>
            </a:extLst>
          </p:cNvPr>
          <p:cNvSpPr txBox="1"/>
          <p:nvPr/>
        </p:nvSpPr>
        <p:spPr>
          <a:xfrm>
            <a:off x="2933734" y="5260420"/>
            <a:ext cx="1464731" cy="523220"/>
          </a:xfrm>
          <a:prstGeom prst="rect">
            <a:avLst/>
          </a:prstGeom>
          <a:solidFill>
            <a:srgbClr val="FFFF00"/>
          </a:solidFill>
          <a:ln>
            <a:solidFill>
              <a:schemeClr val="tx1"/>
            </a:solidFill>
          </a:ln>
        </p:spPr>
        <p:txBody>
          <a:bodyPr wrap="square" rtlCol="0">
            <a:spAutoFit/>
          </a:bodyPr>
          <a:lstStyle/>
          <a:p>
            <a:r>
              <a:rPr lang="ru-RU" altLang="ja-JP" sz="1400" b="1" dirty="0"/>
              <a:t>Фермеры не организованы</a:t>
            </a:r>
            <a:endParaRPr kumimoji="1" lang="ja-JP" altLang="en-US" sz="1600" b="1" dirty="0"/>
          </a:p>
        </p:txBody>
      </p:sp>
      <p:sp>
        <p:nvSpPr>
          <p:cNvPr id="55" name="テキスト ボックス 42">
            <a:extLst>
              <a:ext uri="{FF2B5EF4-FFF2-40B4-BE49-F238E27FC236}">
                <a16:creationId xmlns:a16="http://schemas.microsoft.com/office/drawing/2014/main" id="{51BA74E0-6FCD-403A-AB73-71EBC4AFCAEE}"/>
              </a:ext>
            </a:extLst>
          </p:cNvPr>
          <p:cNvSpPr txBox="1"/>
          <p:nvPr/>
        </p:nvSpPr>
        <p:spPr>
          <a:xfrm>
            <a:off x="4527477" y="5260451"/>
            <a:ext cx="2014110" cy="584775"/>
          </a:xfrm>
          <a:prstGeom prst="rect">
            <a:avLst/>
          </a:prstGeom>
          <a:solidFill>
            <a:srgbClr val="FFFF00"/>
          </a:solidFill>
          <a:ln>
            <a:solidFill>
              <a:schemeClr val="tx1"/>
            </a:solidFill>
          </a:ln>
        </p:spPr>
        <p:txBody>
          <a:bodyPr wrap="square" rtlCol="0">
            <a:spAutoFit/>
          </a:bodyPr>
          <a:lstStyle/>
          <a:p>
            <a:r>
              <a:rPr lang="ru-RU" altLang="ja-JP" sz="1600" b="1" dirty="0"/>
              <a:t>Фермеры не знают цену продукта</a:t>
            </a:r>
            <a:endParaRPr kumimoji="1" lang="ja-JP" altLang="en-US" sz="1600" b="1" dirty="0"/>
          </a:p>
        </p:txBody>
      </p:sp>
      <p:grpSp>
        <p:nvGrpSpPr>
          <p:cNvPr id="56" name="グループ化 57">
            <a:extLst>
              <a:ext uri="{FF2B5EF4-FFF2-40B4-BE49-F238E27FC236}">
                <a16:creationId xmlns:a16="http://schemas.microsoft.com/office/drawing/2014/main" id="{05C9E31F-8205-4E15-A27C-BB4FCFC6704E}"/>
              </a:ext>
            </a:extLst>
          </p:cNvPr>
          <p:cNvGrpSpPr/>
          <p:nvPr/>
        </p:nvGrpSpPr>
        <p:grpSpPr>
          <a:xfrm flipH="1">
            <a:off x="803908" y="4836887"/>
            <a:ext cx="998499" cy="579406"/>
            <a:chOff x="1187624" y="2636912"/>
            <a:chExt cx="720080" cy="936104"/>
          </a:xfrm>
          <a:solidFill>
            <a:srgbClr val="FFFF00"/>
          </a:solidFill>
        </p:grpSpPr>
        <p:cxnSp>
          <p:nvCxnSpPr>
            <p:cNvPr id="63" name="直線コネクタ 34">
              <a:extLst>
                <a:ext uri="{FF2B5EF4-FFF2-40B4-BE49-F238E27FC236}">
                  <a16:creationId xmlns:a16="http://schemas.microsoft.com/office/drawing/2014/main" id="{5E928858-2100-404E-84D6-80297B7722B7}"/>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64" name="グループ化 51">
              <a:extLst>
                <a:ext uri="{FF2B5EF4-FFF2-40B4-BE49-F238E27FC236}">
                  <a16:creationId xmlns:a16="http://schemas.microsoft.com/office/drawing/2014/main" id="{46C35B2F-4D6A-4E8A-A7DB-31CBE3B7C235}"/>
                </a:ext>
              </a:extLst>
            </p:cNvPr>
            <p:cNvGrpSpPr/>
            <p:nvPr/>
          </p:nvGrpSpPr>
          <p:grpSpPr>
            <a:xfrm>
              <a:off x="1187624" y="2636912"/>
              <a:ext cx="720080" cy="576065"/>
              <a:chOff x="1187624" y="2636912"/>
              <a:chExt cx="720080" cy="576065"/>
            </a:xfrm>
            <a:grpFill/>
          </p:grpSpPr>
          <p:cxnSp>
            <p:nvCxnSpPr>
              <p:cNvPr id="65" name="直線コネクタ 36">
                <a:extLst>
                  <a:ext uri="{FF2B5EF4-FFF2-40B4-BE49-F238E27FC236}">
                    <a16:creationId xmlns:a16="http://schemas.microsoft.com/office/drawing/2014/main" id="{628916DD-A532-4BF0-8D50-F23FD86F9D12}"/>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66" name="直線コネクタ 38">
                <a:extLst>
                  <a:ext uri="{FF2B5EF4-FFF2-40B4-BE49-F238E27FC236}">
                    <a16:creationId xmlns:a16="http://schemas.microsoft.com/office/drawing/2014/main" id="{2F3BC08E-EB8C-4C2D-9B18-C80EFD425751}"/>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67" name="グループ化 57">
            <a:extLst>
              <a:ext uri="{FF2B5EF4-FFF2-40B4-BE49-F238E27FC236}">
                <a16:creationId xmlns:a16="http://schemas.microsoft.com/office/drawing/2014/main" id="{13511771-C5B1-401F-8030-865CB40CB39B}"/>
              </a:ext>
            </a:extLst>
          </p:cNvPr>
          <p:cNvGrpSpPr/>
          <p:nvPr/>
        </p:nvGrpSpPr>
        <p:grpSpPr>
          <a:xfrm>
            <a:off x="208664" y="4836886"/>
            <a:ext cx="596379" cy="614818"/>
            <a:chOff x="1187624" y="2636912"/>
            <a:chExt cx="720080" cy="936104"/>
          </a:xfrm>
          <a:solidFill>
            <a:srgbClr val="FFFF00"/>
          </a:solidFill>
        </p:grpSpPr>
        <p:cxnSp>
          <p:nvCxnSpPr>
            <p:cNvPr id="68" name="直線コネクタ 29">
              <a:extLst>
                <a:ext uri="{FF2B5EF4-FFF2-40B4-BE49-F238E27FC236}">
                  <a16:creationId xmlns:a16="http://schemas.microsoft.com/office/drawing/2014/main" id="{C25C877A-BD5A-4139-876C-B71DE8D92170}"/>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69" name="グループ化 51">
              <a:extLst>
                <a:ext uri="{FF2B5EF4-FFF2-40B4-BE49-F238E27FC236}">
                  <a16:creationId xmlns:a16="http://schemas.microsoft.com/office/drawing/2014/main" id="{7033D53E-494C-488B-A198-040359359FF4}"/>
                </a:ext>
              </a:extLst>
            </p:cNvPr>
            <p:cNvGrpSpPr/>
            <p:nvPr/>
          </p:nvGrpSpPr>
          <p:grpSpPr>
            <a:xfrm>
              <a:off x="1187624" y="2636912"/>
              <a:ext cx="720080" cy="576065"/>
              <a:chOff x="1187624" y="2636912"/>
              <a:chExt cx="720080" cy="576065"/>
            </a:xfrm>
            <a:grpFill/>
          </p:grpSpPr>
          <p:cxnSp>
            <p:nvCxnSpPr>
              <p:cNvPr id="70" name="直線コネクタ 31">
                <a:extLst>
                  <a:ext uri="{FF2B5EF4-FFF2-40B4-BE49-F238E27FC236}">
                    <a16:creationId xmlns:a16="http://schemas.microsoft.com/office/drawing/2014/main" id="{30297100-10AC-47FD-AF5F-DB04833D4C4A}"/>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71" name="直線コネクタ 32">
                <a:extLst>
                  <a:ext uri="{FF2B5EF4-FFF2-40B4-BE49-F238E27FC236}">
                    <a16:creationId xmlns:a16="http://schemas.microsoft.com/office/drawing/2014/main" id="{63AF5EB2-EDFE-4594-B620-5500CA976B71}"/>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72" name="グループ化 57">
            <a:extLst>
              <a:ext uri="{FF2B5EF4-FFF2-40B4-BE49-F238E27FC236}">
                <a16:creationId xmlns:a16="http://schemas.microsoft.com/office/drawing/2014/main" id="{7C5F95B6-B699-48E0-9C4A-80B8BA7692A9}"/>
              </a:ext>
            </a:extLst>
          </p:cNvPr>
          <p:cNvGrpSpPr/>
          <p:nvPr/>
        </p:nvGrpSpPr>
        <p:grpSpPr>
          <a:xfrm>
            <a:off x="3288623" y="5907344"/>
            <a:ext cx="596379" cy="614818"/>
            <a:chOff x="1187624" y="2636912"/>
            <a:chExt cx="720080" cy="936104"/>
          </a:xfrm>
          <a:solidFill>
            <a:srgbClr val="FFFF00"/>
          </a:solidFill>
        </p:grpSpPr>
        <p:cxnSp>
          <p:nvCxnSpPr>
            <p:cNvPr id="73" name="直線コネクタ 29">
              <a:extLst>
                <a:ext uri="{FF2B5EF4-FFF2-40B4-BE49-F238E27FC236}">
                  <a16:creationId xmlns:a16="http://schemas.microsoft.com/office/drawing/2014/main" id="{1DD7C552-C9F8-45F3-819A-E0CBE104FECE}"/>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74" name="グループ化 51">
              <a:extLst>
                <a:ext uri="{FF2B5EF4-FFF2-40B4-BE49-F238E27FC236}">
                  <a16:creationId xmlns:a16="http://schemas.microsoft.com/office/drawing/2014/main" id="{21DEAA13-4EEF-451F-A8A1-F9BEA2572079}"/>
                </a:ext>
              </a:extLst>
            </p:cNvPr>
            <p:cNvGrpSpPr/>
            <p:nvPr/>
          </p:nvGrpSpPr>
          <p:grpSpPr>
            <a:xfrm>
              <a:off x="1187624" y="2636912"/>
              <a:ext cx="720080" cy="576065"/>
              <a:chOff x="1187624" y="2636912"/>
              <a:chExt cx="720080" cy="576065"/>
            </a:xfrm>
            <a:grpFill/>
          </p:grpSpPr>
          <p:cxnSp>
            <p:nvCxnSpPr>
              <p:cNvPr id="75" name="直線コネクタ 31">
                <a:extLst>
                  <a:ext uri="{FF2B5EF4-FFF2-40B4-BE49-F238E27FC236}">
                    <a16:creationId xmlns:a16="http://schemas.microsoft.com/office/drawing/2014/main" id="{4E25369C-E838-44AD-8350-6DDE41C5F97D}"/>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76" name="直線コネクタ 32">
                <a:extLst>
                  <a:ext uri="{FF2B5EF4-FFF2-40B4-BE49-F238E27FC236}">
                    <a16:creationId xmlns:a16="http://schemas.microsoft.com/office/drawing/2014/main" id="{31254ADA-B3C5-4A8B-AC91-84192E4EAC27}"/>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77" name="グループ化 57">
            <a:extLst>
              <a:ext uri="{FF2B5EF4-FFF2-40B4-BE49-F238E27FC236}">
                <a16:creationId xmlns:a16="http://schemas.microsoft.com/office/drawing/2014/main" id="{8A4FCCDF-B567-458E-B831-C782398428A9}"/>
              </a:ext>
            </a:extLst>
          </p:cNvPr>
          <p:cNvGrpSpPr/>
          <p:nvPr/>
        </p:nvGrpSpPr>
        <p:grpSpPr>
          <a:xfrm flipH="1">
            <a:off x="3882095" y="5911240"/>
            <a:ext cx="998499" cy="579406"/>
            <a:chOff x="1187624" y="2636912"/>
            <a:chExt cx="720080" cy="936104"/>
          </a:xfrm>
          <a:solidFill>
            <a:srgbClr val="FFFF00"/>
          </a:solidFill>
        </p:grpSpPr>
        <p:cxnSp>
          <p:nvCxnSpPr>
            <p:cNvPr id="78" name="直線コネクタ 34">
              <a:extLst>
                <a:ext uri="{FF2B5EF4-FFF2-40B4-BE49-F238E27FC236}">
                  <a16:creationId xmlns:a16="http://schemas.microsoft.com/office/drawing/2014/main" id="{719F48CE-0667-4CB4-A98E-E1BEDEC0D61F}"/>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79" name="グループ化 51">
              <a:extLst>
                <a:ext uri="{FF2B5EF4-FFF2-40B4-BE49-F238E27FC236}">
                  <a16:creationId xmlns:a16="http://schemas.microsoft.com/office/drawing/2014/main" id="{76D32345-E78C-4908-BC08-C8057932AD6E}"/>
                </a:ext>
              </a:extLst>
            </p:cNvPr>
            <p:cNvGrpSpPr/>
            <p:nvPr/>
          </p:nvGrpSpPr>
          <p:grpSpPr>
            <a:xfrm>
              <a:off x="1187624" y="2636912"/>
              <a:ext cx="720080" cy="576065"/>
              <a:chOff x="1187624" y="2636912"/>
              <a:chExt cx="720080" cy="576065"/>
            </a:xfrm>
            <a:grpFill/>
          </p:grpSpPr>
          <p:cxnSp>
            <p:nvCxnSpPr>
              <p:cNvPr id="80" name="直線コネクタ 36">
                <a:extLst>
                  <a:ext uri="{FF2B5EF4-FFF2-40B4-BE49-F238E27FC236}">
                    <a16:creationId xmlns:a16="http://schemas.microsoft.com/office/drawing/2014/main" id="{3C64D515-D31D-4066-AC83-62B4C7A0FCD6}"/>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81" name="直線コネクタ 38">
                <a:extLst>
                  <a:ext uri="{FF2B5EF4-FFF2-40B4-BE49-F238E27FC236}">
                    <a16:creationId xmlns:a16="http://schemas.microsoft.com/office/drawing/2014/main" id="{AB7E7B3C-E9AA-4F20-BF84-87B704C7760E}"/>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82" name="テキスト ボックス 41">
            <a:extLst>
              <a:ext uri="{FF2B5EF4-FFF2-40B4-BE49-F238E27FC236}">
                <a16:creationId xmlns:a16="http://schemas.microsoft.com/office/drawing/2014/main" id="{1B9EFB9A-3F2C-43B4-96B7-917FF1499CFE}"/>
              </a:ext>
            </a:extLst>
          </p:cNvPr>
          <p:cNvSpPr txBox="1"/>
          <p:nvPr/>
        </p:nvSpPr>
        <p:spPr>
          <a:xfrm>
            <a:off x="6668857" y="5083231"/>
            <a:ext cx="2534138" cy="1077218"/>
          </a:xfrm>
          <a:prstGeom prst="rect">
            <a:avLst/>
          </a:prstGeom>
          <a:solidFill>
            <a:srgbClr val="FFFF00"/>
          </a:solidFill>
          <a:ln>
            <a:solidFill>
              <a:schemeClr val="tx1"/>
            </a:solidFill>
          </a:ln>
        </p:spPr>
        <p:txBody>
          <a:bodyPr wrap="square" rtlCol="0">
            <a:spAutoFit/>
          </a:bodyPr>
          <a:lstStyle/>
          <a:p>
            <a:pPr algn="ctr"/>
            <a:r>
              <a:rPr lang="ru-RU" altLang="ja-JP" sz="1600" b="1" dirty="0"/>
              <a:t>Денежные переводы от иммигрантов не используются для создания стартапов</a:t>
            </a:r>
            <a:endParaRPr kumimoji="1" lang="ja-JP" altLang="en-US" sz="1600" b="1" dirty="0"/>
          </a:p>
        </p:txBody>
      </p:sp>
      <p:cxnSp>
        <p:nvCxnSpPr>
          <p:cNvPr id="83" name="直線コネクタ 60">
            <a:extLst>
              <a:ext uri="{FF2B5EF4-FFF2-40B4-BE49-F238E27FC236}">
                <a16:creationId xmlns:a16="http://schemas.microsoft.com/office/drawing/2014/main" id="{0413B2AB-6796-4A37-BF7E-C0BCA130A62A}"/>
              </a:ext>
            </a:extLst>
          </p:cNvPr>
          <p:cNvCxnSpPr>
            <a:cxnSpLocks/>
          </p:cNvCxnSpPr>
          <p:nvPr/>
        </p:nvCxnSpPr>
        <p:spPr>
          <a:xfrm>
            <a:off x="7308304" y="4895500"/>
            <a:ext cx="0" cy="18773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84" name="グループ化 57">
            <a:extLst>
              <a:ext uri="{FF2B5EF4-FFF2-40B4-BE49-F238E27FC236}">
                <a16:creationId xmlns:a16="http://schemas.microsoft.com/office/drawing/2014/main" id="{528C9070-65E1-407C-85E8-BCFEE8D94BA7}"/>
              </a:ext>
            </a:extLst>
          </p:cNvPr>
          <p:cNvGrpSpPr/>
          <p:nvPr/>
        </p:nvGrpSpPr>
        <p:grpSpPr>
          <a:xfrm flipH="1">
            <a:off x="7852780" y="6123302"/>
            <a:ext cx="998499" cy="328161"/>
            <a:chOff x="1187624" y="2636912"/>
            <a:chExt cx="720080" cy="936104"/>
          </a:xfrm>
          <a:solidFill>
            <a:srgbClr val="FFFF00"/>
          </a:solidFill>
        </p:grpSpPr>
        <p:cxnSp>
          <p:nvCxnSpPr>
            <p:cNvPr id="85" name="直線コネクタ 34">
              <a:extLst>
                <a:ext uri="{FF2B5EF4-FFF2-40B4-BE49-F238E27FC236}">
                  <a16:creationId xmlns:a16="http://schemas.microsoft.com/office/drawing/2014/main" id="{7CB59847-2E68-4013-95C7-C062BDA85C74}"/>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86" name="グループ化 51">
              <a:extLst>
                <a:ext uri="{FF2B5EF4-FFF2-40B4-BE49-F238E27FC236}">
                  <a16:creationId xmlns:a16="http://schemas.microsoft.com/office/drawing/2014/main" id="{B6BDE52A-D169-4DEB-ACBF-8E237CCA355A}"/>
                </a:ext>
              </a:extLst>
            </p:cNvPr>
            <p:cNvGrpSpPr/>
            <p:nvPr/>
          </p:nvGrpSpPr>
          <p:grpSpPr>
            <a:xfrm>
              <a:off x="1187624" y="2636912"/>
              <a:ext cx="720080" cy="576065"/>
              <a:chOff x="1187624" y="2636912"/>
              <a:chExt cx="720080" cy="576065"/>
            </a:xfrm>
            <a:grpFill/>
          </p:grpSpPr>
          <p:cxnSp>
            <p:nvCxnSpPr>
              <p:cNvPr id="87" name="直線コネクタ 36">
                <a:extLst>
                  <a:ext uri="{FF2B5EF4-FFF2-40B4-BE49-F238E27FC236}">
                    <a16:creationId xmlns:a16="http://schemas.microsoft.com/office/drawing/2014/main" id="{B0A7F937-5B7B-4524-91A6-391D29D6F5C9}"/>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88" name="直線コネクタ 38">
                <a:extLst>
                  <a:ext uri="{FF2B5EF4-FFF2-40B4-BE49-F238E27FC236}">
                    <a16:creationId xmlns:a16="http://schemas.microsoft.com/office/drawing/2014/main" id="{4557950D-DE07-453E-BF96-DE83AE08CC74}"/>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89" name="グループ化 57">
            <a:extLst>
              <a:ext uri="{FF2B5EF4-FFF2-40B4-BE49-F238E27FC236}">
                <a16:creationId xmlns:a16="http://schemas.microsoft.com/office/drawing/2014/main" id="{51FB0D1E-204D-4352-BB5B-1F0A3F8A60E8}"/>
              </a:ext>
            </a:extLst>
          </p:cNvPr>
          <p:cNvGrpSpPr/>
          <p:nvPr/>
        </p:nvGrpSpPr>
        <p:grpSpPr>
          <a:xfrm>
            <a:off x="7253495" y="6134217"/>
            <a:ext cx="596379" cy="317252"/>
            <a:chOff x="1187624" y="2636912"/>
            <a:chExt cx="720080" cy="936104"/>
          </a:xfrm>
          <a:solidFill>
            <a:srgbClr val="FFFF00"/>
          </a:solidFill>
        </p:grpSpPr>
        <p:cxnSp>
          <p:nvCxnSpPr>
            <p:cNvPr id="90" name="直線コネクタ 29">
              <a:extLst>
                <a:ext uri="{FF2B5EF4-FFF2-40B4-BE49-F238E27FC236}">
                  <a16:creationId xmlns:a16="http://schemas.microsoft.com/office/drawing/2014/main" id="{DD16F27C-37E3-4EA2-8523-7C6D798A6C71}"/>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91" name="グループ化 51">
              <a:extLst>
                <a:ext uri="{FF2B5EF4-FFF2-40B4-BE49-F238E27FC236}">
                  <a16:creationId xmlns:a16="http://schemas.microsoft.com/office/drawing/2014/main" id="{C083B62C-FF1D-45B4-B35D-FDFF9E7589B5}"/>
                </a:ext>
              </a:extLst>
            </p:cNvPr>
            <p:cNvGrpSpPr/>
            <p:nvPr/>
          </p:nvGrpSpPr>
          <p:grpSpPr>
            <a:xfrm>
              <a:off x="1187624" y="2636912"/>
              <a:ext cx="720080" cy="576065"/>
              <a:chOff x="1187624" y="2636912"/>
              <a:chExt cx="720080" cy="576065"/>
            </a:xfrm>
            <a:grpFill/>
          </p:grpSpPr>
          <p:cxnSp>
            <p:nvCxnSpPr>
              <p:cNvPr id="92" name="直線コネクタ 31">
                <a:extLst>
                  <a:ext uri="{FF2B5EF4-FFF2-40B4-BE49-F238E27FC236}">
                    <a16:creationId xmlns:a16="http://schemas.microsoft.com/office/drawing/2014/main" id="{10A4072C-AEDD-444A-B8CD-85E0064E26F7}"/>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93" name="直線コネクタ 32">
                <a:extLst>
                  <a:ext uri="{FF2B5EF4-FFF2-40B4-BE49-F238E27FC236}">
                    <a16:creationId xmlns:a16="http://schemas.microsoft.com/office/drawing/2014/main" id="{005FD7E5-DE6F-4D00-A4BB-FD9CECE1EF49}"/>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94" name="テキスト ボックス 19">
            <a:extLst>
              <a:ext uri="{FF2B5EF4-FFF2-40B4-BE49-F238E27FC236}">
                <a16:creationId xmlns:a16="http://schemas.microsoft.com/office/drawing/2014/main" id="{24D87B77-CE6E-4AC0-8D28-0E31E1F795EF}"/>
              </a:ext>
            </a:extLst>
          </p:cNvPr>
          <p:cNvSpPr txBox="1"/>
          <p:nvPr/>
        </p:nvSpPr>
        <p:spPr>
          <a:xfrm>
            <a:off x="42584" y="5435721"/>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95" name="テキスト ボックス 19">
            <a:extLst>
              <a:ext uri="{FF2B5EF4-FFF2-40B4-BE49-F238E27FC236}">
                <a16:creationId xmlns:a16="http://schemas.microsoft.com/office/drawing/2014/main" id="{3E4243D1-0FC5-4F12-98D9-B8EC27D9DFC2}"/>
              </a:ext>
            </a:extLst>
          </p:cNvPr>
          <p:cNvSpPr txBox="1"/>
          <p:nvPr/>
        </p:nvSpPr>
        <p:spPr>
          <a:xfrm>
            <a:off x="1270787" y="5451704"/>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96" name="テキスト ボックス 19">
            <a:extLst>
              <a:ext uri="{FF2B5EF4-FFF2-40B4-BE49-F238E27FC236}">
                <a16:creationId xmlns:a16="http://schemas.microsoft.com/office/drawing/2014/main" id="{726A1386-C0E4-4848-81AF-AE8697B771D8}"/>
              </a:ext>
            </a:extLst>
          </p:cNvPr>
          <p:cNvSpPr txBox="1"/>
          <p:nvPr/>
        </p:nvSpPr>
        <p:spPr>
          <a:xfrm>
            <a:off x="2792545" y="6472608"/>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97" name="テキスト ボックス 19">
            <a:extLst>
              <a:ext uri="{FF2B5EF4-FFF2-40B4-BE49-F238E27FC236}">
                <a16:creationId xmlns:a16="http://schemas.microsoft.com/office/drawing/2014/main" id="{72D87F5C-8847-4EF9-9246-F7045A6149E8}"/>
              </a:ext>
            </a:extLst>
          </p:cNvPr>
          <p:cNvSpPr txBox="1"/>
          <p:nvPr/>
        </p:nvSpPr>
        <p:spPr>
          <a:xfrm>
            <a:off x="4392258" y="6472608"/>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98" name="テキスト ボックス 19">
            <a:extLst>
              <a:ext uri="{FF2B5EF4-FFF2-40B4-BE49-F238E27FC236}">
                <a16:creationId xmlns:a16="http://schemas.microsoft.com/office/drawing/2014/main" id="{214A226F-9AB1-4883-A16E-B0DC25F2AD0E}"/>
              </a:ext>
            </a:extLst>
          </p:cNvPr>
          <p:cNvSpPr txBox="1"/>
          <p:nvPr/>
        </p:nvSpPr>
        <p:spPr>
          <a:xfrm>
            <a:off x="6668856" y="6434186"/>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99" name="テキスト ボックス 19">
            <a:extLst>
              <a:ext uri="{FF2B5EF4-FFF2-40B4-BE49-F238E27FC236}">
                <a16:creationId xmlns:a16="http://schemas.microsoft.com/office/drawing/2014/main" id="{D8CD161A-B466-4B37-B85E-D74068E8C99E}"/>
              </a:ext>
            </a:extLst>
          </p:cNvPr>
          <p:cNvSpPr txBox="1"/>
          <p:nvPr/>
        </p:nvSpPr>
        <p:spPr>
          <a:xfrm>
            <a:off x="7972047" y="6444346"/>
            <a:ext cx="1086346" cy="357714"/>
          </a:xfrm>
          <a:prstGeom prst="rect">
            <a:avLst/>
          </a:prstGeom>
          <a:solidFill>
            <a:schemeClr val="bg1"/>
          </a:solidFill>
          <a:ln>
            <a:solidFill>
              <a:schemeClr val="tx1"/>
            </a:solidFill>
          </a:ln>
        </p:spPr>
        <p:txBody>
          <a:bodyPr wrap="square" tIns="72000" bIns="72000" rtlCol="0">
            <a:spAutoFit/>
          </a:bodyPr>
          <a:lstStyle/>
          <a:p>
            <a:pPr algn="ctr"/>
            <a:endParaRPr lang="ja-JP" altLang="en-US" sz="1400" b="1" dirty="0"/>
          </a:p>
        </p:txBody>
      </p:sp>
      <p:sp>
        <p:nvSpPr>
          <p:cNvPr id="102" name="テキスト ボックス 22">
            <a:extLst>
              <a:ext uri="{FF2B5EF4-FFF2-40B4-BE49-F238E27FC236}">
                <a16:creationId xmlns:a16="http://schemas.microsoft.com/office/drawing/2014/main" id="{CAC61F3F-9A74-4495-9FF9-A14FC09799FE}"/>
              </a:ext>
            </a:extLst>
          </p:cNvPr>
          <p:cNvSpPr txBox="1"/>
          <p:nvPr/>
        </p:nvSpPr>
        <p:spPr>
          <a:xfrm>
            <a:off x="-21896" y="4336459"/>
            <a:ext cx="1492374" cy="461665"/>
          </a:xfrm>
          <a:prstGeom prst="rect">
            <a:avLst/>
          </a:prstGeom>
          <a:solidFill>
            <a:srgbClr val="FFFF00"/>
          </a:solidFill>
          <a:ln>
            <a:solidFill>
              <a:schemeClr val="tx1"/>
            </a:solidFill>
          </a:ln>
        </p:spPr>
        <p:txBody>
          <a:bodyPr wrap="square" rtlCol="0">
            <a:spAutoFit/>
          </a:bodyPr>
          <a:lstStyle/>
          <a:p>
            <a:pPr algn="ctr"/>
            <a:r>
              <a:rPr kumimoji="1" lang="ru-RU" altLang="ja-JP" sz="1200" b="1" dirty="0"/>
              <a:t>Метод культивации устарел</a:t>
            </a:r>
            <a:endParaRPr kumimoji="1" lang="ja-JP" altLang="en-US" sz="1200" b="1" dirty="0"/>
          </a:p>
        </p:txBody>
      </p:sp>
      <p:sp>
        <p:nvSpPr>
          <p:cNvPr id="103" name="テキスト ボックス 21">
            <a:extLst>
              <a:ext uri="{FF2B5EF4-FFF2-40B4-BE49-F238E27FC236}">
                <a16:creationId xmlns:a16="http://schemas.microsoft.com/office/drawing/2014/main" id="{0F96B93C-B7B0-477F-9B90-B6F4DBFD3582}"/>
              </a:ext>
            </a:extLst>
          </p:cNvPr>
          <p:cNvSpPr txBox="1"/>
          <p:nvPr/>
        </p:nvSpPr>
        <p:spPr>
          <a:xfrm>
            <a:off x="2972426" y="4288959"/>
            <a:ext cx="1159377" cy="738664"/>
          </a:xfrm>
          <a:prstGeom prst="rect">
            <a:avLst/>
          </a:prstGeom>
          <a:solidFill>
            <a:srgbClr val="FFFF00"/>
          </a:solidFill>
          <a:ln>
            <a:solidFill>
              <a:schemeClr val="tx1"/>
            </a:solidFill>
          </a:ln>
        </p:spPr>
        <p:txBody>
          <a:bodyPr wrap="square" rtlCol="0">
            <a:spAutoFit/>
          </a:bodyPr>
          <a:lstStyle/>
          <a:p>
            <a:pPr algn="ctr"/>
            <a:r>
              <a:rPr lang="ru-RU" altLang="ja-JP" sz="1400" b="1" dirty="0"/>
              <a:t>Уровень ирригации низкий</a:t>
            </a:r>
            <a:endParaRPr lang="en-US" altLang="ja-JP" sz="1400" b="1" dirty="0"/>
          </a:p>
        </p:txBody>
      </p:sp>
      <p:sp>
        <p:nvSpPr>
          <p:cNvPr id="104" name="テキスト ボックス 75">
            <a:extLst>
              <a:ext uri="{FF2B5EF4-FFF2-40B4-BE49-F238E27FC236}">
                <a16:creationId xmlns:a16="http://schemas.microsoft.com/office/drawing/2014/main" id="{AB8325CF-49B0-4864-9490-4CDF10B2AF03}"/>
              </a:ext>
            </a:extLst>
          </p:cNvPr>
          <p:cNvSpPr txBox="1"/>
          <p:nvPr/>
        </p:nvSpPr>
        <p:spPr>
          <a:xfrm>
            <a:off x="240833" y="568916"/>
            <a:ext cx="7474418" cy="830997"/>
          </a:xfrm>
          <a:prstGeom prst="rect">
            <a:avLst/>
          </a:prstGeom>
          <a:noFill/>
        </p:spPr>
        <p:txBody>
          <a:bodyPr wrap="none" rtlCol="0">
            <a:spAutoFit/>
          </a:bodyPr>
          <a:lstStyle/>
          <a:p>
            <a:r>
              <a:rPr lang="ru-RU" altLang="ja-JP" sz="2400" dirty="0">
                <a:solidFill>
                  <a:srgbClr val="FF0000"/>
                </a:solidFill>
              </a:rPr>
              <a:t>Давайте превратим негативное выражение в </a:t>
            </a:r>
          </a:p>
          <a:p>
            <a:r>
              <a:rPr lang="ru-RU" altLang="ja-JP" sz="2400" dirty="0">
                <a:solidFill>
                  <a:srgbClr val="FF0000"/>
                </a:solidFill>
              </a:rPr>
              <a:t>позитивное выражение в следующем дереве проблем!</a:t>
            </a:r>
            <a:endParaRPr kumimoji="1" lang="ja-JP" altLang="en-US" sz="2400" dirty="0">
              <a:solidFill>
                <a:srgbClr val="FF0000"/>
              </a:solidFill>
            </a:endParaRPr>
          </a:p>
        </p:txBody>
      </p:sp>
      <p:sp>
        <p:nvSpPr>
          <p:cNvPr id="105" name="テキスト ボックス 76">
            <a:extLst>
              <a:ext uri="{FF2B5EF4-FFF2-40B4-BE49-F238E27FC236}">
                <a16:creationId xmlns:a16="http://schemas.microsoft.com/office/drawing/2014/main" id="{12E187D8-C3BC-438C-9202-E103D9C34851}"/>
              </a:ext>
            </a:extLst>
          </p:cNvPr>
          <p:cNvSpPr txBox="1"/>
          <p:nvPr/>
        </p:nvSpPr>
        <p:spPr>
          <a:xfrm>
            <a:off x="380685" y="1586343"/>
            <a:ext cx="1839543" cy="646331"/>
          </a:xfrm>
          <a:prstGeom prst="rect">
            <a:avLst/>
          </a:prstGeom>
          <a:solidFill>
            <a:srgbClr val="F41C5A"/>
          </a:solidFill>
        </p:spPr>
        <p:txBody>
          <a:bodyPr wrap="none" rtlCol="0">
            <a:spAutoFit/>
          </a:bodyPr>
          <a:lstStyle/>
          <a:p>
            <a:r>
              <a:rPr lang="ru-RU" altLang="ja-JP" dirty="0">
                <a:solidFill>
                  <a:schemeClr val="bg1"/>
                </a:solidFill>
              </a:rPr>
              <a:t>Дерево проблем</a:t>
            </a:r>
            <a:endParaRPr lang="en-US" altLang="ja-JP" dirty="0">
              <a:solidFill>
                <a:schemeClr val="bg1"/>
              </a:solidFill>
            </a:endParaRPr>
          </a:p>
          <a:p>
            <a:pPr algn="ctr"/>
            <a:r>
              <a:rPr lang="en-US" altLang="ja-JP" dirty="0">
                <a:solidFill>
                  <a:schemeClr val="bg1"/>
                </a:solidFill>
              </a:rPr>
              <a:t>(</a:t>
            </a:r>
            <a:r>
              <a:rPr lang="ru-RU" altLang="ja-JP" dirty="0">
                <a:solidFill>
                  <a:schemeClr val="bg1"/>
                </a:solidFill>
              </a:rPr>
              <a:t>пример</a:t>
            </a:r>
            <a:r>
              <a:rPr lang="en-US" altLang="ja-JP" dirty="0">
                <a:solidFill>
                  <a:schemeClr val="bg1"/>
                </a:solidFill>
              </a:rPr>
              <a:t>) </a:t>
            </a:r>
          </a:p>
        </p:txBody>
      </p:sp>
    </p:spTree>
    <p:extLst>
      <p:ext uri="{BB962C8B-B14F-4D97-AF65-F5344CB8AC3E}">
        <p14:creationId xmlns:p14="http://schemas.microsoft.com/office/powerpoint/2010/main" val="563681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467CC71-FBA2-4770-9FEF-0E677E2FDD27}"/>
              </a:ext>
            </a:extLst>
          </p:cNvPr>
          <p:cNvCxnSpPr>
            <a:cxnSpLocks/>
          </p:cNvCxnSpPr>
          <p:nvPr/>
        </p:nvCxnSpPr>
        <p:spPr>
          <a:xfrm>
            <a:off x="1852608" y="2595613"/>
            <a:ext cx="0" cy="4674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DA69243E-8717-42F7-839B-18C4A0106106}"/>
              </a:ext>
            </a:extLst>
          </p:cNvPr>
          <p:cNvCxnSpPr/>
          <p:nvPr/>
        </p:nvCxnSpPr>
        <p:spPr>
          <a:xfrm flipH="1" flipV="1">
            <a:off x="1852609" y="2595612"/>
            <a:ext cx="2719392"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37F4D9AF-ED62-464C-BBBB-680A2CEC4008}"/>
              </a:ext>
            </a:extLst>
          </p:cNvPr>
          <p:cNvCxnSpPr>
            <a:cxnSpLocks/>
          </p:cNvCxnSpPr>
          <p:nvPr/>
        </p:nvCxnSpPr>
        <p:spPr>
          <a:xfrm>
            <a:off x="4572001" y="2163564"/>
            <a:ext cx="0" cy="926395"/>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 name="グループ化 57">
            <a:extLst>
              <a:ext uri="{FF2B5EF4-FFF2-40B4-BE49-F238E27FC236}">
                <a16:creationId xmlns:a16="http://schemas.microsoft.com/office/drawing/2014/main" id="{B90B82C9-2907-4E66-A979-19A0242715FF}"/>
              </a:ext>
            </a:extLst>
          </p:cNvPr>
          <p:cNvGrpSpPr/>
          <p:nvPr/>
        </p:nvGrpSpPr>
        <p:grpSpPr>
          <a:xfrm>
            <a:off x="1132528" y="3089959"/>
            <a:ext cx="720080" cy="936104"/>
            <a:chOff x="1187624" y="2636912"/>
            <a:chExt cx="720080" cy="936104"/>
          </a:xfrm>
          <a:solidFill>
            <a:schemeClr val="tx2">
              <a:lumMod val="40000"/>
              <a:lumOff val="60000"/>
            </a:schemeClr>
          </a:solidFill>
        </p:grpSpPr>
        <p:cxnSp>
          <p:nvCxnSpPr>
            <p:cNvPr id="6" name="直線コネクタ 5">
              <a:extLst>
                <a:ext uri="{FF2B5EF4-FFF2-40B4-BE49-F238E27FC236}">
                  <a16:creationId xmlns:a16="http://schemas.microsoft.com/office/drawing/2014/main" id="{5FEC75D0-0676-49DD-88E0-58DD3B08AF87}"/>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7" name="グループ化 51">
              <a:extLst>
                <a:ext uri="{FF2B5EF4-FFF2-40B4-BE49-F238E27FC236}">
                  <a16:creationId xmlns:a16="http://schemas.microsoft.com/office/drawing/2014/main" id="{73BD71D5-4A51-481F-AC99-CCE9B418760F}"/>
                </a:ext>
              </a:extLst>
            </p:cNvPr>
            <p:cNvGrpSpPr/>
            <p:nvPr/>
          </p:nvGrpSpPr>
          <p:grpSpPr>
            <a:xfrm>
              <a:off x="1187624" y="2636912"/>
              <a:ext cx="720080" cy="576065"/>
              <a:chOff x="1187624" y="2636912"/>
              <a:chExt cx="720080" cy="576065"/>
            </a:xfrm>
            <a:grpFill/>
          </p:grpSpPr>
          <p:cxnSp>
            <p:nvCxnSpPr>
              <p:cNvPr id="8" name="直線コネクタ 7">
                <a:extLst>
                  <a:ext uri="{FF2B5EF4-FFF2-40B4-BE49-F238E27FC236}">
                    <a16:creationId xmlns:a16="http://schemas.microsoft.com/office/drawing/2014/main" id="{6A7DA04C-7BCA-4DB8-AFDD-40B281380987}"/>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FBFADA8-F71F-498B-80EB-A0605868ACF8}"/>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10" name="テキスト ボックス 9">
            <a:extLst>
              <a:ext uri="{FF2B5EF4-FFF2-40B4-BE49-F238E27FC236}">
                <a16:creationId xmlns:a16="http://schemas.microsoft.com/office/drawing/2014/main" id="{1A192924-1C83-4444-BDBB-02EC10C2C550}"/>
              </a:ext>
            </a:extLst>
          </p:cNvPr>
          <p:cNvSpPr txBox="1"/>
          <p:nvPr/>
        </p:nvSpPr>
        <p:spPr>
          <a:xfrm>
            <a:off x="2913194" y="1929462"/>
            <a:ext cx="3442772" cy="338554"/>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Увеличение доходов фермеров</a:t>
            </a:r>
            <a:endParaRPr kumimoji="1" lang="ja-JP" altLang="en-US" sz="1600" b="1" dirty="0"/>
          </a:p>
        </p:txBody>
      </p:sp>
      <p:sp>
        <p:nvSpPr>
          <p:cNvPr id="11" name="テキスト ボックス 10">
            <a:extLst>
              <a:ext uri="{FF2B5EF4-FFF2-40B4-BE49-F238E27FC236}">
                <a16:creationId xmlns:a16="http://schemas.microsoft.com/office/drawing/2014/main" id="{D678AE47-2951-48FB-883E-572650F1C77B}"/>
              </a:ext>
            </a:extLst>
          </p:cNvPr>
          <p:cNvSpPr txBox="1"/>
          <p:nvPr/>
        </p:nvSpPr>
        <p:spPr>
          <a:xfrm>
            <a:off x="3158861" y="3957979"/>
            <a:ext cx="1288894" cy="584775"/>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Ирригация развивается</a:t>
            </a:r>
            <a:endParaRPr lang="en-US" altLang="ja-JP" sz="1600" b="1" dirty="0"/>
          </a:p>
        </p:txBody>
      </p:sp>
      <p:grpSp>
        <p:nvGrpSpPr>
          <p:cNvPr id="12" name="グループ化 57">
            <a:extLst>
              <a:ext uri="{FF2B5EF4-FFF2-40B4-BE49-F238E27FC236}">
                <a16:creationId xmlns:a16="http://schemas.microsoft.com/office/drawing/2014/main" id="{F863841F-59EF-4CF4-9DA2-7AF7D5229333}"/>
              </a:ext>
            </a:extLst>
          </p:cNvPr>
          <p:cNvGrpSpPr/>
          <p:nvPr/>
        </p:nvGrpSpPr>
        <p:grpSpPr>
          <a:xfrm flipH="1">
            <a:off x="1852607" y="3125074"/>
            <a:ext cx="1624113" cy="881852"/>
            <a:chOff x="1187624" y="2636912"/>
            <a:chExt cx="720080" cy="936104"/>
          </a:xfrm>
          <a:solidFill>
            <a:schemeClr val="tx2">
              <a:lumMod val="40000"/>
              <a:lumOff val="60000"/>
            </a:schemeClr>
          </a:solidFill>
        </p:grpSpPr>
        <p:cxnSp>
          <p:nvCxnSpPr>
            <p:cNvPr id="13" name="直線コネクタ 12">
              <a:extLst>
                <a:ext uri="{FF2B5EF4-FFF2-40B4-BE49-F238E27FC236}">
                  <a16:creationId xmlns:a16="http://schemas.microsoft.com/office/drawing/2014/main" id="{5083A9AD-65AE-4695-B94D-61AE3D1FEC0F}"/>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14" name="グループ化 51">
              <a:extLst>
                <a:ext uri="{FF2B5EF4-FFF2-40B4-BE49-F238E27FC236}">
                  <a16:creationId xmlns:a16="http://schemas.microsoft.com/office/drawing/2014/main" id="{0538C056-6A42-42DE-B827-8CC21774A71E}"/>
                </a:ext>
              </a:extLst>
            </p:cNvPr>
            <p:cNvGrpSpPr/>
            <p:nvPr/>
          </p:nvGrpSpPr>
          <p:grpSpPr>
            <a:xfrm>
              <a:off x="1187624" y="2636912"/>
              <a:ext cx="720080" cy="576065"/>
              <a:chOff x="1187624" y="2636912"/>
              <a:chExt cx="720080" cy="576065"/>
            </a:xfrm>
            <a:grpFill/>
          </p:grpSpPr>
          <p:cxnSp>
            <p:nvCxnSpPr>
              <p:cNvPr id="15" name="直線コネクタ 14">
                <a:extLst>
                  <a:ext uri="{FF2B5EF4-FFF2-40B4-BE49-F238E27FC236}">
                    <a16:creationId xmlns:a16="http://schemas.microsoft.com/office/drawing/2014/main" id="{566B5EB3-3B2D-4A33-A6EC-7FC05BD8238B}"/>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06BB503-8F22-428F-BA68-E9E128CF75A4}"/>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17" name="テキスト ボックス 16">
            <a:extLst>
              <a:ext uri="{FF2B5EF4-FFF2-40B4-BE49-F238E27FC236}">
                <a16:creationId xmlns:a16="http://schemas.microsoft.com/office/drawing/2014/main" id="{09BAAEAA-1CFE-479A-83D5-5E13BCD9AEBC}"/>
              </a:ext>
            </a:extLst>
          </p:cNvPr>
          <p:cNvSpPr txBox="1"/>
          <p:nvPr/>
        </p:nvSpPr>
        <p:spPr>
          <a:xfrm>
            <a:off x="14076" y="3939125"/>
            <a:ext cx="1733732" cy="830997"/>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Метод культивирования реформирован</a:t>
            </a:r>
            <a:endParaRPr kumimoji="1" lang="ja-JP" altLang="en-US" sz="1600" b="1" dirty="0"/>
          </a:p>
        </p:txBody>
      </p:sp>
      <p:sp>
        <p:nvSpPr>
          <p:cNvPr id="18" name="テキスト ボックス 17">
            <a:extLst>
              <a:ext uri="{FF2B5EF4-FFF2-40B4-BE49-F238E27FC236}">
                <a16:creationId xmlns:a16="http://schemas.microsoft.com/office/drawing/2014/main" id="{CCF3ACB3-BB54-42B2-84E2-AA895FFC4B63}"/>
              </a:ext>
            </a:extLst>
          </p:cNvPr>
          <p:cNvSpPr txBox="1"/>
          <p:nvPr/>
        </p:nvSpPr>
        <p:spPr>
          <a:xfrm>
            <a:off x="837878" y="2930400"/>
            <a:ext cx="1667806" cy="637849"/>
          </a:xfrm>
          <a:prstGeom prst="rect">
            <a:avLst/>
          </a:prstGeom>
          <a:solidFill>
            <a:schemeClr val="tx2">
              <a:lumMod val="40000"/>
              <a:lumOff val="60000"/>
            </a:schemeClr>
          </a:solidFill>
          <a:ln>
            <a:solidFill>
              <a:schemeClr val="tx1"/>
            </a:solidFill>
          </a:ln>
        </p:spPr>
        <p:txBody>
          <a:bodyPr wrap="square" tIns="72000" bIns="72000" rtlCol="0">
            <a:spAutoFit/>
          </a:bodyPr>
          <a:lstStyle/>
          <a:p>
            <a:pPr algn="ctr"/>
            <a:r>
              <a:rPr lang="ru-RU" altLang="ja-JP" sz="1600" b="1" dirty="0"/>
              <a:t>Увеличение урожайности</a:t>
            </a:r>
            <a:endParaRPr lang="ja-JP" altLang="en-US" sz="1600" b="1" dirty="0"/>
          </a:p>
        </p:txBody>
      </p:sp>
      <p:sp>
        <p:nvSpPr>
          <p:cNvPr id="19" name="テキスト ボックス 18">
            <a:extLst>
              <a:ext uri="{FF2B5EF4-FFF2-40B4-BE49-F238E27FC236}">
                <a16:creationId xmlns:a16="http://schemas.microsoft.com/office/drawing/2014/main" id="{139AA774-5D7E-4261-9B39-657D524471F7}"/>
              </a:ext>
            </a:extLst>
          </p:cNvPr>
          <p:cNvSpPr txBox="1"/>
          <p:nvPr/>
        </p:nvSpPr>
        <p:spPr>
          <a:xfrm>
            <a:off x="4498243" y="3952375"/>
            <a:ext cx="1790736" cy="830997"/>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Навыки переговоров улучшаются</a:t>
            </a:r>
            <a:endParaRPr kumimoji="1" lang="ja-JP" altLang="en-US" sz="1600" b="1" dirty="0"/>
          </a:p>
        </p:txBody>
      </p:sp>
      <p:grpSp>
        <p:nvGrpSpPr>
          <p:cNvPr id="20" name="グループ化 57">
            <a:extLst>
              <a:ext uri="{FF2B5EF4-FFF2-40B4-BE49-F238E27FC236}">
                <a16:creationId xmlns:a16="http://schemas.microsoft.com/office/drawing/2014/main" id="{14901CED-68B8-49C6-8860-D1321A3B3269}"/>
              </a:ext>
            </a:extLst>
          </p:cNvPr>
          <p:cNvGrpSpPr/>
          <p:nvPr/>
        </p:nvGrpSpPr>
        <p:grpSpPr>
          <a:xfrm>
            <a:off x="4412421" y="4783372"/>
            <a:ext cx="994929" cy="439170"/>
            <a:chOff x="1187624" y="2962254"/>
            <a:chExt cx="720080" cy="610762"/>
          </a:xfrm>
          <a:solidFill>
            <a:schemeClr val="tx2">
              <a:lumMod val="40000"/>
              <a:lumOff val="60000"/>
            </a:schemeClr>
          </a:solidFill>
        </p:grpSpPr>
        <p:cxnSp>
          <p:nvCxnSpPr>
            <p:cNvPr id="21" name="直線コネクタ 20">
              <a:extLst>
                <a:ext uri="{FF2B5EF4-FFF2-40B4-BE49-F238E27FC236}">
                  <a16:creationId xmlns:a16="http://schemas.microsoft.com/office/drawing/2014/main" id="{7AD7CE94-330C-45C9-BA59-EC96EAE22E40}"/>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22" name="グループ化 51">
              <a:extLst>
                <a:ext uri="{FF2B5EF4-FFF2-40B4-BE49-F238E27FC236}">
                  <a16:creationId xmlns:a16="http://schemas.microsoft.com/office/drawing/2014/main" id="{0EC4D6F1-261C-49C5-A885-118AB0E72105}"/>
                </a:ext>
              </a:extLst>
            </p:cNvPr>
            <p:cNvGrpSpPr/>
            <p:nvPr/>
          </p:nvGrpSpPr>
          <p:grpSpPr>
            <a:xfrm>
              <a:off x="1187624" y="2962254"/>
              <a:ext cx="720080" cy="250723"/>
              <a:chOff x="1187624" y="2962254"/>
              <a:chExt cx="720080" cy="250723"/>
            </a:xfrm>
            <a:grpFill/>
          </p:grpSpPr>
          <p:cxnSp>
            <p:nvCxnSpPr>
              <p:cNvPr id="23" name="直線コネクタ 22">
                <a:extLst>
                  <a:ext uri="{FF2B5EF4-FFF2-40B4-BE49-F238E27FC236}">
                    <a16:creationId xmlns:a16="http://schemas.microsoft.com/office/drawing/2014/main" id="{FFBF6960-540D-469B-B5B3-72B3ECE42198}"/>
                  </a:ext>
                </a:extLst>
              </p:cNvPr>
              <p:cNvCxnSpPr>
                <a:cxnSpLocks/>
                <a:stCxn id="19" idx="2"/>
              </p:cNvCxnSpPr>
              <p:nvPr/>
            </p:nvCxnSpPr>
            <p:spPr>
              <a:xfrm>
                <a:off x="1897760" y="2962254"/>
                <a:ext cx="9944" cy="250722"/>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3DB5A9E-339D-40EE-96B1-ABECB1FD5CD9}"/>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25" name="グループ化 57">
            <a:extLst>
              <a:ext uri="{FF2B5EF4-FFF2-40B4-BE49-F238E27FC236}">
                <a16:creationId xmlns:a16="http://schemas.microsoft.com/office/drawing/2014/main" id="{A9199902-6EFF-494A-881D-345E7766B797}"/>
              </a:ext>
            </a:extLst>
          </p:cNvPr>
          <p:cNvGrpSpPr/>
          <p:nvPr/>
        </p:nvGrpSpPr>
        <p:grpSpPr>
          <a:xfrm flipH="1">
            <a:off x="5414538" y="4869163"/>
            <a:ext cx="534492" cy="329261"/>
            <a:chOff x="1187624" y="3087121"/>
            <a:chExt cx="720080" cy="485895"/>
          </a:xfrm>
          <a:solidFill>
            <a:schemeClr val="tx2">
              <a:lumMod val="40000"/>
              <a:lumOff val="60000"/>
            </a:schemeClr>
          </a:solidFill>
        </p:grpSpPr>
        <p:cxnSp>
          <p:nvCxnSpPr>
            <p:cNvPr id="26" name="直線コネクタ 25">
              <a:extLst>
                <a:ext uri="{FF2B5EF4-FFF2-40B4-BE49-F238E27FC236}">
                  <a16:creationId xmlns:a16="http://schemas.microsoft.com/office/drawing/2014/main" id="{0C412C13-74EF-4FA6-9606-75EE875C1CC3}"/>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27" name="グループ化 51">
              <a:extLst>
                <a:ext uri="{FF2B5EF4-FFF2-40B4-BE49-F238E27FC236}">
                  <a16:creationId xmlns:a16="http://schemas.microsoft.com/office/drawing/2014/main" id="{38AC217C-F8C4-45F1-9F40-59400A80A81A}"/>
                </a:ext>
              </a:extLst>
            </p:cNvPr>
            <p:cNvGrpSpPr/>
            <p:nvPr/>
          </p:nvGrpSpPr>
          <p:grpSpPr>
            <a:xfrm>
              <a:off x="1187624" y="3087121"/>
              <a:ext cx="720080" cy="125856"/>
              <a:chOff x="1187624" y="3087121"/>
              <a:chExt cx="720080" cy="125856"/>
            </a:xfrm>
            <a:grpFill/>
          </p:grpSpPr>
          <p:cxnSp>
            <p:nvCxnSpPr>
              <p:cNvPr id="28" name="直線コネクタ 27">
                <a:extLst>
                  <a:ext uri="{FF2B5EF4-FFF2-40B4-BE49-F238E27FC236}">
                    <a16:creationId xmlns:a16="http://schemas.microsoft.com/office/drawing/2014/main" id="{C48F59BF-223C-4E36-B2F3-151692CF7872}"/>
                  </a:ext>
                </a:extLst>
              </p:cNvPr>
              <p:cNvCxnSpPr>
                <a:cxnSpLocks/>
              </p:cNvCxnSpPr>
              <p:nvPr/>
            </p:nvCxnSpPr>
            <p:spPr>
              <a:xfrm flipH="1">
                <a:off x="1907704" y="3087121"/>
                <a:ext cx="0" cy="125855"/>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A4B5599-D7C8-41FB-A89A-7907B00068E5}"/>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cxnSp>
        <p:nvCxnSpPr>
          <p:cNvPr id="30" name="直線コネクタ 29">
            <a:extLst>
              <a:ext uri="{FF2B5EF4-FFF2-40B4-BE49-F238E27FC236}">
                <a16:creationId xmlns:a16="http://schemas.microsoft.com/office/drawing/2014/main" id="{A0C5E6B7-C75C-47B3-A475-AF0276DE6B1C}"/>
              </a:ext>
            </a:extLst>
          </p:cNvPr>
          <p:cNvCxnSpPr>
            <a:cxnSpLocks/>
          </p:cNvCxnSpPr>
          <p:nvPr/>
        </p:nvCxnSpPr>
        <p:spPr>
          <a:xfrm>
            <a:off x="4864679" y="3335872"/>
            <a:ext cx="0" cy="6441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D7868FDB-4F63-413B-929A-64FC3E877C8E}"/>
              </a:ext>
            </a:extLst>
          </p:cNvPr>
          <p:cNvSpPr txBox="1"/>
          <p:nvPr/>
        </p:nvSpPr>
        <p:spPr>
          <a:xfrm>
            <a:off x="3362090" y="5180028"/>
            <a:ext cx="1454854"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Фермеры организованы</a:t>
            </a:r>
            <a:endParaRPr kumimoji="1" lang="ja-JP" altLang="en-US" sz="1600" b="1" dirty="0"/>
          </a:p>
        </p:txBody>
      </p:sp>
      <p:sp>
        <p:nvSpPr>
          <p:cNvPr id="32" name="テキスト ボックス 31">
            <a:extLst>
              <a:ext uri="{FF2B5EF4-FFF2-40B4-BE49-F238E27FC236}">
                <a16:creationId xmlns:a16="http://schemas.microsoft.com/office/drawing/2014/main" id="{68F7377C-343F-489A-92BD-E55E433812AA}"/>
              </a:ext>
            </a:extLst>
          </p:cNvPr>
          <p:cNvSpPr txBox="1"/>
          <p:nvPr/>
        </p:nvSpPr>
        <p:spPr>
          <a:xfrm>
            <a:off x="6772930" y="5179815"/>
            <a:ext cx="2143989" cy="1077218"/>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Денежные переводы от иммигрантов используются для стартапов</a:t>
            </a:r>
            <a:endParaRPr kumimoji="1" lang="ja-JP" altLang="en-US" sz="1600" b="1" dirty="0"/>
          </a:p>
        </p:txBody>
      </p:sp>
      <p:sp>
        <p:nvSpPr>
          <p:cNvPr id="33" name="テキスト ボックス 32">
            <a:extLst>
              <a:ext uri="{FF2B5EF4-FFF2-40B4-BE49-F238E27FC236}">
                <a16:creationId xmlns:a16="http://schemas.microsoft.com/office/drawing/2014/main" id="{AFD6CA7E-1E4D-4AD1-99C4-495C6C79AFA0}"/>
              </a:ext>
            </a:extLst>
          </p:cNvPr>
          <p:cNvSpPr txBox="1"/>
          <p:nvPr/>
        </p:nvSpPr>
        <p:spPr>
          <a:xfrm>
            <a:off x="4947822" y="5187900"/>
            <a:ext cx="1694230" cy="584775"/>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Фермеры знают цену продукта</a:t>
            </a:r>
            <a:endParaRPr kumimoji="1" lang="ja-JP" altLang="en-US" sz="1600" b="1" dirty="0"/>
          </a:p>
        </p:txBody>
      </p:sp>
      <p:cxnSp>
        <p:nvCxnSpPr>
          <p:cNvPr id="34" name="直線コネクタ 33">
            <a:extLst>
              <a:ext uri="{FF2B5EF4-FFF2-40B4-BE49-F238E27FC236}">
                <a16:creationId xmlns:a16="http://schemas.microsoft.com/office/drawing/2014/main" id="{BC2E54BA-6481-4524-9C53-F9276456D818}"/>
              </a:ext>
            </a:extLst>
          </p:cNvPr>
          <p:cNvCxnSpPr>
            <a:cxnSpLocks/>
          </p:cNvCxnSpPr>
          <p:nvPr/>
        </p:nvCxnSpPr>
        <p:spPr>
          <a:xfrm>
            <a:off x="7280925" y="2578109"/>
            <a:ext cx="0" cy="2353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931107D-410C-488A-9517-844F89C9E0FA}"/>
              </a:ext>
            </a:extLst>
          </p:cNvPr>
          <p:cNvCxnSpPr/>
          <p:nvPr/>
        </p:nvCxnSpPr>
        <p:spPr>
          <a:xfrm flipH="1" flipV="1">
            <a:off x="4572000" y="2595612"/>
            <a:ext cx="2719392"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E8BA597A-89B8-4480-8E69-C35837A67B81}"/>
              </a:ext>
            </a:extLst>
          </p:cNvPr>
          <p:cNvSpPr txBox="1"/>
          <p:nvPr/>
        </p:nvSpPr>
        <p:spPr>
          <a:xfrm>
            <a:off x="5959960" y="2811959"/>
            <a:ext cx="3033612" cy="830997"/>
          </a:xfrm>
          <a:prstGeom prst="rect">
            <a:avLst/>
          </a:prstGeom>
          <a:solidFill>
            <a:schemeClr val="tx2">
              <a:lumMod val="40000"/>
              <a:lumOff val="60000"/>
            </a:schemeClr>
          </a:solidFill>
          <a:ln>
            <a:solidFill>
              <a:schemeClr val="tx1"/>
            </a:solidFill>
          </a:ln>
        </p:spPr>
        <p:txBody>
          <a:bodyPr wrap="square" rtlCol="0">
            <a:spAutoFit/>
          </a:bodyPr>
          <a:lstStyle/>
          <a:p>
            <a:pPr algn="ctr"/>
            <a:r>
              <a:rPr kumimoji="1" lang="ru-RU" altLang="ja-JP" sz="1600" b="1" dirty="0"/>
              <a:t>Доход от несельскохозяйствен-ной деятельности увеличивается</a:t>
            </a:r>
            <a:endParaRPr kumimoji="1" lang="ja-JP" altLang="en-US" sz="1600" b="1" dirty="0"/>
          </a:p>
        </p:txBody>
      </p:sp>
      <p:cxnSp>
        <p:nvCxnSpPr>
          <p:cNvPr id="37" name="直線コネクタ 36">
            <a:extLst>
              <a:ext uri="{FF2B5EF4-FFF2-40B4-BE49-F238E27FC236}">
                <a16:creationId xmlns:a16="http://schemas.microsoft.com/office/drawing/2014/main" id="{F43DC474-A11F-4C91-A2A3-E400826A474C}"/>
              </a:ext>
            </a:extLst>
          </p:cNvPr>
          <p:cNvCxnSpPr>
            <a:cxnSpLocks/>
            <a:endCxn id="39" idx="0"/>
          </p:cNvCxnSpPr>
          <p:nvPr/>
        </p:nvCxnSpPr>
        <p:spPr>
          <a:xfrm>
            <a:off x="7350975" y="3642956"/>
            <a:ext cx="39833" cy="33704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D4E58A79-F686-48B6-AB50-BEDDF0DA5054}"/>
              </a:ext>
            </a:extLst>
          </p:cNvPr>
          <p:cNvSpPr txBox="1"/>
          <p:nvPr/>
        </p:nvSpPr>
        <p:spPr>
          <a:xfrm>
            <a:off x="1924457" y="3961939"/>
            <a:ext cx="1122900" cy="584775"/>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Машины доступны</a:t>
            </a:r>
            <a:endParaRPr lang="en-US" altLang="ja-JP" sz="1600" b="1" dirty="0"/>
          </a:p>
        </p:txBody>
      </p:sp>
      <p:sp>
        <p:nvSpPr>
          <p:cNvPr id="39" name="テキスト ボックス 38">
            <a:extLst>
              <a:ext uri="{FF2B5EF4-FFF2-40B4-BE49-F238E27FC236}">
                <a16:creationId xmlns:a16="http://schemas.microsoft.com/office/drawing/2014/main" id="{5186B123-1AEB-45DA-91CB-40E6AD0D750D}"/>
              </a:ext>
            </a:extLst>
          </p:cNvPr>
          <p:cNvSpPr txBox="1"/>
          <p:nvPr/>
        </p:nvSpPr>
        <p:spPr>
          <a:xfrm>
            <a:off x="6514432" y="3980000"/>
            <a:ext cx="1752751"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Микро - бизнес увеличивается</a:t>
            </a:r>
            <a:endParaRPr kumimoji="1" lang="ja-JP" altLang="en-US" sz="1600" b="1" dirty="0"/>
          </a:p>
        </p:txBody>
      </p:sp>
      <p:cxnSp>
        <p:nvCxnSpPr>
          <p:cNvPr id="40" name="直線コネクタ 39">
            <a:extLst>
              <a:ext uri="{FF2B5EF4-FFF2-40B4-BE49-F238E27FC236}">
                <a16:creationId xmlns:a16="http://schemas.microsoft.com/office/drawing/2014/main" id="{3AD1FE99-3E98-4353-81B2-2686F6860AFB}"/>
              </a:ext>
            </a:extLst>
          </p:cNvPr>
          <p:cNvCxnSpPr>
            <a:cxnSpLocks/>
          </p:cNvCxnSpPr>
          <p:nvPr/>
        </p:nvCxnSpPr>
        <p:spPr>
          <a:xfrm>
            <a:off x="7596337" y="4523900"/>
            <a:ext cx="0" cy="640175"/>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41" name="グループ化 57">
            <a:extLst>
              <a:ext uri="{FF2B5EF4-FFF2-40B4-BE49-F238E27FC236}">
                <a16:creationId xmlns:a16="http://schemas.microsoft.com/office/drawing/2014/main" id="{47A25D98-56B7-4F3B-94D0-AB1ACC35FCCE}"/>
              </a:ext>
            </a:extLst>
          </p:cNvPr>
          <p:cNvGrpSpPr/>
          <p:nvPr/>
        </p:nvGrpSpPr>
        <p:grpSpPr>
          <a:xfrm>
            <a:off x="3493284" y="5743192"/>
            <a:ext cx="720080" cy="673108"/>
            <a:chOff x="1187624" y="2636912"/>
            <a:chExt cx="720080" cy="936104"/>
          </a:xfrm>
          <a:solidFill>
            <a:schemeClr val="tx2">
              <a:lumMod val="40000"/>
              <a:lumOff val="60000"/>
            </a:schemeClr>
          </a:solidFill>
        </p:grpSpPr>
        <p:cxnSp>
          <p:nvCxnSpPr>
            <p:cNvPr id="42" name="直線コネクタ 41">
              <a:extLst>
                <a:ext uri="{FF2B5EF4-FFF2-40B4-BE49-F238E27FC236}">
                  <a16:creationId xmlns:a16="http://schemas.microsoft.com/office/drawing/2014/main" id="{7CE8FF18-E60F-48F3-AB9D-E0BEDA4DCDE4}"/>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43" name="グループ化 51">
              <a:extLst>
                <a:ext uri="{FF2B5EF4-FFF2-40B4-BE49-F238E27FC236}">
                  <a16:creationId xmlns:a16="http://schemas.microsoft.com/office/drawing/2014/main" id="{18F3ECE0-6575-4B26-BB83-3192B4D09B0E}"/>
                </a:ext>
              </a:extLst>
            </p:cNvPr>
            <p:cNvGrpSpPr/>
            <p:nvPr/>
          </p:nvGrpSpPr>
          <p:grpSpPr>
            <a:xfrm>
              <a:off x="1187624" y="2636912"/>
              <a:ext cx="720080" cy="576065"/>
              <a:chOff x="1187624" y="2636912"/>
              <a:chExt cx="720080" cy="576065"/>
            </a:xfrm>
            <a:grpFill/>
          </p:grpSpPr>
          <p:cxnSp>
            <p:nvCxnSpPr>
              <p:cNvPr id="44" name="直線コネクタ 43">
                <a:extLst>
                  <a:ext uri="{FF2B5EF4-FFF2-40B4-BE49-F238E27FC236}">
                    <a16:creationId xmlns:a16="http://schemas.microsoft.com/office/drawing/2014/main" id="{ABFAD35E-01DA-4422-8F71-20583A820FCF}"/>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17693D4-4EF0-4B80-81A1-9B384576D00D}"/>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46" name="グループ化 57">
            <a:extLst>
              <a:ext uri="{FF2B5EF4-FFF2-40B4-BE49-F238E27FC236}">
                <a16:creationId xmlns:a16="http://schemas.microsoft.com/office/drawing/2014/main" id="{3D13B08A-37C0-462C-B5B0-CBF99422E061}"/>
              </a:ext>
            </a:extLst>
          </p:cNvPr>
          <p:cNvGrpSpPr/>
          <p:nvPr/>
        </p:nvGrpSpPr>
        <p:grpSpPr>
          <a:xfrm flipH="1">
            <a:off x="4220553" y="5767446"/>
            <a:ext cx="1192781" cy="634339"/>
            <a:chOff x="1187624" y="2636912"/>
            <a:chExt cx="720080" cy="936104"/>
          </a:xfrm>
          <a:solidFill>
            <a:schemeClr val="tx2">
              <a:lumMod val="40000"/>
              <a:lumOff val="60000"/>
            </a:schemeClr>
          </a:solidFill>
        </p:grpSpPr>
        <p:cxnSp>
          <p:nvCxnSpPr>
            <p:cNvPr id="47" name="直線コネクタ 46">
              <a:extLst>
                <a:ext uri="{FF2B5EF4-FFF2-40B4-BE49-F238E27FC236}">
                  <a16:creationId xmlns:a16="http://schemas.microsoft.com/office/drawing/2014/main" id="{A6095744-A98A-4AC9-936F-F0571EACD0EA}"/>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48" name="グループ化 51">
              <a:extLst>
                <a:ext uri="{FF2B5EF4-FFF2-40B4-BE49-F238E27FC236}">
                  <a16:creationId xmlns:a16="http://schemas.microsoft.com/office/drawing/2014/main" id="{D74517C9-985F-4E26-90A9-9876511D97BA}"/>
                </a:ext>
              </a:extLst>
            </p:cNvPr>
            <p:cNvGrpSpPr/>
            <p:nvPr/>
          </p:nvGrpSpPr>
          <p:grpSpPr>
            <a:xfrm>
              <a:off x="1187624" y="2636912"/>
              <a:ext cx="720080" cy="576065"/>
              <a:chOff x="1187624" y="2636912"/>
              <a:chExt cx="720080" cy="576065"/>
            </a:xfrm>
            <a:grpFill/>
          </p:grpSpPr>
          <p:cxnSp>
            <p:nvCxnSpPr>
              <p:cNvPr id="49" name="直線コネクタ 48">
                <a:extLst>
                  <a:ext uri="{FF2B5EF4-FFF2-40B4-BE49-F238E27FC236}">
                    <a16:creationId xmlns:a16="http://schemas.microsoft.com/office/drawing/2014/main" id="{7CB98547-931C-4F1D-864A-FF30A3AFCB87}"/>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FDC6180-67FD-4119-A2B5-77B2FE2003D4}"/>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51" name="グループ化 57">
            <a:extLst>
              <a:ext uri="{FF2B5EF4-FFF2-40B4-BE49-F238E27FC236}">
                <a16:creationId xmlns:a16="http://schemas.microsoft.com/office/drawing/2014/main" id="{61996ADD-B5C2-48E8-B5E0-4C8396275D06}"/>
              </a:ext>
            </a:extLst>
          </p:cNvPr>
          <p:cNvGrpSpPr/>
          <p:nvPr/>
        </p:nvGrpSpPr>
        <p:grpSpPr>
          <a:xfrm>
            <a:off x="7010944" y="6245346"/>
            <a:ext cx="759726" cy="488202"/>
            <a:chOff x="1187624" y="2894064"/>
            <a:chExt cx="759726" cy="678952"/>
          </a:xfrm>
          <a:solidFill>
            <a:schemeClr val="tx2">
              <a:lumMod val="40000"/>
              <a:lumOff val="60000"/>
            </a:schemeClr>
          </a:solidFill>
        </p:grpSpPr>
        <p:cxnSp>
          <p:nvCxnSpPr>
            <p:cNvPr id="52" name="直線コネクタ 51">
              <a:extLst>
                <a:ext uri="{FF2B5EF4-FFF2-40B4-BE49-F238E27FC236}">
                  <a16:creationId xmlns:a16="http://schemas.microsoft.com/office/drawing/2014/main" id="{49380A81-0C14-4B2B-99C8-6864FCDFA47B}"/>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53" name="グループ化 51">
              <a:extLst>
                <a:ext uri="{FF2B5EF4-FFF2-40B4-BE49-F238E27FC236}">
                  <a16:creationId xmlns:a16="http://schemas.microsoft.com/office/drawing/2014/main" id="{88923B9F-2B35-42C5-ADE4-BF6777026E58}"/>
                </a:ext>
              </a:extLst>
            </p:cNvPr>
            <p:cNvGrpSpPr/>
            <p:nvPr/>
          </p:nvGrpSpPr>
          <p:grpSpPr>
            <a:xfrm>
              <a:off x="1187624" y="2894064"/>
              <a:ext cx="759726" cy="318913"/>
              <a:chOff x="1187624" y="2894064"/>
              <a:chExt cx="759726" cy="318913"/>
            </a:xfrm>
            <a:grpFill/>
          </p:grpSpPr>
          <p:cxnSp>
            <p:nvCxnSpPr>
              <p:cNvPr id="54" name="直線コネクタ 53">
                <a:extLst>
                  <a:ext uri="{FF2B5EF4-FFF2-40B4-BE49-F238E27FC236}">
                    <a16:creationId xmlns:a16="http://schemas.microsoft.com/office/drawing/2014/main" id="{C66EF471-8C23-4CAB-98DC-86A8B246F9B4}"/>
                  </a:ext>
                </a:extLst>
              </p:cNvPr>
              <p:cNvCxnSpPr>
                <a:cxnSpLocks/>
              </p:cNvCxnSpPr>
              <p:nvPr/>
            </p:nvCxnSpPr>
            <p:spPr>
              <a:xfrm flipH="1">
                <a:off x="1907704" y="2894064"/>
                <a:ext cx="39646" cy="318911"/>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8A8F5B4-79E8-4724-8161-5611A3EB12C1}"/>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56" name="グループ化 57">
            <a:extLst>
              <a:ext uri="{FF2B5EF4-FFF2-40B4-BE49-F238E27FC236}">
                <a16:creationId xmlns:a16="http://schemas.microsoft.com/office/drawing/2014/main" id="{2CC9C3D1-711A-4923-B88E-52E1AF1B6FF3}"/>
              </a:ext>
            </a:extLst>
          </p:cNvPr>
          <p:cNvGrpSpPr/>
          <p:nvPr/>
        </p:nvGrpSpPr>
        <p:grpSpPr>
          <a:xfrm flipH="1">
            <a:off x="7777773" y="6237817"/>
            <a:ext cx="1199970" cy="473686"/>
            <a:chOff x="1187624" y="2873990"/>
            <a:chExt cx="724420" cy="699026"/>
          </a:xfrm>
          <a:solidFill>
            <a:schemeClr val="tx2">
              <a:lumMod val="40000"/>
              <a:lumOff val="60000"/>
            </a:schemeClr>
          </a:solidFill>
        </p:grpSpPr>
        <p:cxnSp>
          <p:nvCxnSpPr>
            <p:cNvPr id="57" name="直線コネクタ 56">
              <a:extLst>
                <a:ext uri="{FF2B5EF4-FFF2-40B4-BE49-F238E27FC236}">
                  <a16:creationId xmlns:a16="http://schemas.microsoft.com/office/drawing/2014/main" id="{570792A5-539C-44BC-BFE1-C4CB5F0D6398}"/>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58" name="グループ化 51">
              <a:extLst>
                <a:ext uri="{FF2B5EF4-FFF2-40B4-BE49-F238E27FC236}">
                  <a16:creationId xmlns:a16="http://schemas.microsoft.com/office/drawing/2014/main" id="{BE2931DE-1BEE-4B36-91C3-3379D7F5478C}"/>
                </a:ext>
              </a:extLst>
            </p:cNvPr>
            <p:cNvGrpSpPr/>
            <p:nvPr/>
          </p:nvGrpSpPr>
          <p:grpSpPr>
            <a:xfrm>
              <a:off x="1187624" y="2873990"/>
              <a:ext cx="724420" cy="338987"/>
              <a:chOff x="1187624" y="2873990"/>
              <a:chExt cx="724420" cy="338987"/>
            </a:xfrm>
            <a:grpFill/>
          </p:grpSpPr>
          <p:cxnSp>
            <p:nvCxnSpPr>
              <p:cNvPr id="59" name="直線コネクタ 58">
                <a:extLst>
                  <a:ext uri="{FF2B5EF4-FFF2-40B4-BE49-F238E27FC236}">
                    <a16:creationId xmlns:a16="http://schemas.microsoft.com/office/drawing/2014/main" id="{4CB95F5A-510D-409B-ADCA-551FFB7D94ED}"/>
                  </a:ext>
                </a:extLst>
              </p:cNvPr>
              <p:cNvCxnSpPr>
                <a:cxnSpLocks/>
              </p:cNvCxnSpPr>
              <p:nvPr/>
            </p:nvCxnSpPr>
            <p:spPr>
              <a:xfrm flipH="1">
                <a:off x="1907704" y="2873990"/>
                <a:ext cx="4340" cy="338985"/>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57E17BF1-326F-4FDB-8EF2-511F7E094642}"/>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61" name="グループ化 57">
            <a:extLst>
              <a:ext uri="{FF2B5EF4-FFF2-40B4-BE49-F238E27FC236}">
                <a16:creationId xmlns:a16="http://schemas.microsoft.com/office/drawing/2014/main" id="{95960C86-3CAE-4E63-8C90-C15F44216B6A}"/>
              </a:ext>
            </a:extLst>
          </p:cNvPr>
          <p:cNvGrpSpPr/>
          <p:nvPr/>
        </p:nvGrpSpPr>
        <p:grpSpPr>
          <a:xfrm>
            <a:off x="227081" y="4756781"/>
            <a:ext cx="720080" cy="673108"/>
            <a:chOff x="1187624" y="2636912"/>
            <a:chExt cx="720080" cy="936104"/>
          </a:xfrm>
          <a:solidFill>
            <a:schemeClr val="tx2">
              <a:lumMod val="40000"/>
              <a:lumOff val="60000"/>
            </a:schemeClr>
          </a:solidFill>
        </p:grpSpPr>
        <p:cxnSp>
          <p:nvCxnSpPr>
            <p:cNvPr id="62" name="直線コネクタ 61">
              <a:extLst>
                <a:ext uri="{FF2B5EF4-FFF2-40B4-BE49-F238E27FC236}">
                  <a16:creationId xmlns:a16="http://schemas.microsoft.com/office/drawing/2014/main" id="{AF26BCC2-085D-4BD0-8700-3E1C708C8AE9}"/>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63" name="グループ化 51">
              <a:extLst>
                <a:ext uri="{FF2B5EF4-FFF2-40B4-BE49-F238E27FC236}">
                  <a16:creationId xmlns:a16="http://schemas.microsoft.com/office/drawing/2014/main" id="{B550EFB0-F904-4377-836C-AA42814C1D42}"/>
                </a:ext>
              </a:extLst>
            </p:cNvPr>
            <p:cNvGrpSpPr/>
            <p:nvPr/>
          </p:nvGrpSpPr>
          <p:grpSpPr>
            <a:xfrm>
              <a:off x="1187624" y="2636912"/>
              <a:ext cx="720080" cy="576065"/>
              <a:chOff x="1187624" y="2636912"/>
              <a:chExt cx="720080" cy="576065"/>
            </a:xfrm>
            <a:grpFill/>
          </p:grpSpPr>
          <p:cxnSp>
            <p:nvCxnSpPr>
              <p:cNvPr id="64" name="直線コネクタ 63">
                <a:extLst>
                  <a:ext uri="{FF2B5EF4-FFF2-40B4-BE49-F238E27FC236}">
                    <a16:creationId xmlns:a16="http://schemas.microsoft.com/office/drawing/2014/main" id="{CD35BFC6-D670-4610-B012-3F6CA1F3CBFE}"/>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8FF3713A-5A59-484A-864C-085159A3DBC8}"/>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66" name="グループ化 57">
            <a:extLst>
              <a:ext uri="{FF2B5EF4-FFF2-40B4-BE49-F238E27FC236}">
                <a16:creationId xmlns:a16="http://schemas.microsoft.com/office/drawing/2014/main" id="{A9E98C5D-FE36-47E6-ACF6-4969D06D12C9}"/>
              </a:ext>
            </a:extLst>
          </p:cNvPr>
          <p:cNvGrpSpPr/>
          <p:nvPr/>
        </p:nvGrpSpPr>
        <p:grpSpPr>
          <a:xfrm flipH="1">
            <a:off x="961844" y="4762113"/>
            <a:ext cx="1192781" cy="634339"/>
            <a:chOff x="1187624" y="2636912"/>
            <a:chExt cx="720080" cy="936104"/>
          </a:xfrm>
          <a:solidFill>
            <a:schemeClr val="tx2">
              <a:lumMod val="40000"/>
              <a:lumOff val="60000"/>
            </a:schemeClr>
          </a:solidFill>
        </p:grpSpPr>
        <p:cxnSp>
          <p:nvCxnSpPr>
            <p:cNvPr id="67" name="直線コネクタ 66">
              <a:extLst>
                <a:ext uri="{FF2B5EF4-FFF2-40B4-BE49-F238E27FC236}">
                  <a16:creationId xmlns:a16="http://schemas.microsoft.com/office/drawing/2014/main" id="{C688D76F-D2BC-41E4-B1B2-76B521827B28}"/>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68" name="グループ化 51">
              <a:extLst>
                <a:ext uri="{FF2B5EF4-FFF2-40B4-BE49-F238E27FC236}">
                  <a16:creationId xmlns:a16="http://schemas.microsoft.com/office/drawing/2014/main" id="{90096381-DF79-4C2A-A74C-9F0BE3E40F03}"/>
                </a:ext>
              </a:extLst>
            </p:cNvPr>
            <p:cNvGrpSpPr/>
            <p:nvPr/>
          </p:nvGrpSpPr>
          <p:grpSpPr>
            <a:xfrm>
              <a:off x="1187624" y="2636912"/>
              <a:ext cx="720080" cy="576065"/>
              <a:chOff x="1187624" y="2636912"/>
              <a:chExt cx="720080" cy="576065"/>
            </a:xfrm>
            <a:grpFill/>
          </p:grpSpPr>
          <p:cxnSp>
            <p:nvCxnSpPr>
              <p:cNvPr id="69" name="直線コネクタ 68">
                <a:extLst>
                  <a:ext uri="{FF2B5EF4-FFF2-40B4-BE49-F238E27FC236}">
                    <a16:creationId xmlns:a16="http://schemas.microsoft.com/office/drawing/2014/main" id="{81A0FD7A-127E-42E8-A4C4-0038474C0336}"/>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228407D1-3B38-4059-8CA1-F20760B8498B}"/>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cxnSp>
        <p:nvCxnSpPr>
          <p:cNvPr id="71" name="直線コネクタ 70">
            <a:extLst>
              <a:ext uri="{FF2B5EF4-FFF2-40B4-BE49-F238E27FC236}">
                <a16:creationId xmlns:a16="http://schemas.microsoft.com/office/drawing/2014/main" id="{FB78CDD4-69C0-4BB0-8C48-52D2AC5B2261}"/>
              </a:ext>
            </a:extLst>
          </p:cNvPr>
          <p:cNvCxnSpPr>
            <a:cxnSpLocks/>
          </p:cNvCxnSpPr>
          <p:nvPr/>
        </p:nvCxnSpPr>
        <p:spPr>
          <a:xfrm>
            <a:off x="2483769" y="4542754"/>
            <a:ext cx="0" cy="4324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133B8478-ED84-4485-9F8B-DEFF917B10A0}"/>
              </a:ext>
            </a:extLst>
          </p:cNvPr>
          <p:cNvCxnSpPr>
            <a:cxnSpLocks/>
          </p:cNvCxnSpPr>
          <p:nvPr/>
        </p:nvCxnSpPr>
        <p:spPr>
          <a:xfrm>
            <a:off x="3464916" y="4555399"/>
            <a:ext cx="0" cy="39904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477AE153-5337-427F-B7AB-C99043B3F1FD}"/>
              </a:ext>
            </a:extLst>
          </p:cNvPr>
          <p:cNvSpPr txBox="1"/>
          <p:nvPr/>
        </p:nvSpPr>
        <p:spPr>
          <a:xfrm>
            <a:off x="2998910" y="2824090"/>
            <a:ext cx="2796027"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Адекватные цены на продукцию поддерживаются</a:t>
            </a:r>
            <a:endParaRPr kumimoji="1" lang="ja-JP" altLang="en-US" sz="1600" b="1" dirty="0"/>
          </a:p>
        </p:txBody>
      </p:sp>
      <p:sp>
        <p:nvSpPr>
          <p:cNvPr id="74" name="テキスト ボックス 73">
            <a:extLst>
              <a:ext uri="{FF2B5EF4-FFF2-40B4-BE49-F238E27FC236}">
                <a16:creationId xmlns:a16="http://schemas.microsoft.com/office/drawing/2014/main" id="{830F7CD8-98C6-462E-BDCD-4FC24B2C7365}"/>
              </a:ext>
            </a:extLst>
          </p:cNvPr>
          <p:cNvSpPr txBox="1"/>
          <p:nvPr/>
        </p:nvSpPr>
        <p:spPr>
          <a:xfrm>
            <a:off x="0" y="1129"/>
            <a:ext cx="5220072" cy="400110"/>
          </a:xfrm>
          <a:prstGeom prst="rect">
            <a:avLst/>
          </a:prstGeom>
          <a:solidFill>
            <a:schemeClr val="accent5">
              <a:lumMod val="75000"/>
            </a:schemeClr>
          </a:solidFill>
        </p:spPr>
        <p:txBody>
          <a:bodyPr wrap="square" rtlCol="0">
            <a:spAutoFit/>
          </a:bodyPr>
          <a:lstStyle/>
          <a:p>
            <a:pPr lvl="0" algn="ctr"/>
            <a:r>
              <a:rPr lang="ru-RU" altLang="ja-JP" sz="2000" b="1" dirty="0">
                <a:solidFill>
                  <a:prstClr val="white"/>
                </a:solidFill>
              </a:rPr>
              <a:t>Тематическое исследование деревни Тимур</a:t>
            </a:r>
          </a:p>
        </p:txBody>
      </p:sp>
      <p:sp>
        <p:nvSpPr>
          <p:cNvPr id="79" name="テキスト ボックス 78">
            <a:extLst>
              <a:ext uri="{FF2B5EF4-FFF2-40B4-BE49-F238E27FC236}">
                <a16:creationId xmlns:a16="http://schemas.microsoft.com/office/drawing/2014/main" id="{9B48D861-EDCB-49DB-81EC-DD3522B44247}"/>
              </a:ext>
            </a:extLst>
          </p:cNvPr>
          <p:cNvSpPr txBox="1"/>
          <p:nvPr/>
        </p:nvSpPr>
        <p:spPr>
          <a:xfrm>
            <a:off x="7471694" y="1466296"/>
            <a:ext cx="1174157" cy="369332"/>
          </a:xfrm>
          <a:prstGeom prst="rect">
            <a:avLst/>
          </a:prstGeom>
          <a:noFill/>
          <a:ln w="25400">
            <a:solidFill>
              <a:schemeClr val="accent1"/>
            </a:solidFill>
          </a:ln>
        </p:spPr>
        <p:txBody>
          <a:bodyPr wrap="square" rtlCol="0">
            <a:spAutoFit/>
          </a:bodyPr>
          <a:lstStyle/>
          <a:p>
            <a:r>
              <a:rPr lang="ru-RU" altLang="ja-JP" b="1" dirty="0"/>
              <a:t>средство</a:t>
            </a:r>
            <a:endParaRPr kumimoji="1" lang="ja-JP" altLang="en-US" b="1" dirty="0"/>
          </a:p>
        </p:txBody>
      </p:sp>
      <p:sp>
        <p:nvSpPr>
          <p:cNvPr id="80" name="テキスト ボックス 79">
            <a:extLst>
              <a:ext uri="{FF2B5EF4-FFF2-40B4-BE49-F238E27FC236}">
                <a16:creationId xmlns:a16="http://schemas.microsoft.com/office/drawing/2014/main" id="{82EA4006-3744-4FFD-A3D6-553E728C8468}"/>
              </a:ext>
            </a:extLst>
          </p:cNvPr>
          <p:cNvSpPr txBox="1"/>
          <p:nvPr/>
        </p:nvSpPr>
        <p:spPr>
          <a:xfrm>
            <a:off x="7471693" y="575806"/>
            <a:ext cx="1174157" cy="369332"/>
          </a:xfrm>
          <a:prstGeom prst="rect">
            <a:avLst/>
          </a:prstGeom>
          <a:noFill/>
          <a:ln w="25400">
            <a:solidFill>
              <a:schemeClr val="accent1"/>
            </a:solidFill>
          </a:ln>
        </p:spPr>
        <p:txBody>
          <a:bodyPr wrap="square" rtlCol="0">
            <a:spAutoFit/>
          </a:bodyPr>
          <a:lstStyle/>
          <a:p>
            <a:r>
              <a:rPr kumimoji="1" lang="ru-RU" altLang="ja-JP" b="1" dirty="0"/>
              <a:t>решение</a:t>
            </a:r>
            <a:endParaRPr kumimoji="1" lang="ja-JP" altLang="en-US" b="1" dirty="0"/>
          </a:p>
        </p:txBody>
      </p:sp>
      <p:sp>
        <p:nvSpPr>
          <p:cNvPr id="81" name="矢印: 右 80">
            <a:extLst>
              <a:ext uri="{FF2B5EF4-FFF2-40B4-BE49-F238E27FC236}">
                <a16:creationId xmlns:a16="http://schemas.microsoft.com/office/drawing/2014/main" id="{8685DCEA-C6EC-40A2-A633-2422723D8251}"/>
              </a:ext>
            </a:extLst>
          </p:cNvPr>
          <p:cNvSpPr/>
          <p:nvPr/>
        </p:nvSpPr>
        <p:spPr>
          <a:xfrm rot="16200000">
            <a:off x="7762938" y="1015451"/>
            <a:ext cx="505417" cy="36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773FE27C-349D-43C8-B27D-0E91B2D0B1DA}"/>
              </a:ext>
            </a:extLst>
          </p:cNvPr>
          <p:cNvSpPr/>
          <p:nvPr/>
        </p:nvSpPr>
        <p:spPr>
          <a:xfrm>
            <a:off x="7350975" y="310315"/>
            <a:ext cx="1294877" cy="17803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7803382A-844D-4DC7-BEC3-D8FA0EFDB2C3}"/>
              </a:ext>
            </a:extLst>
          </p:cNvPr>
          <p:cNvSpPr txBox="1"/>
          <p:nvPr/>
        </p:nvSpPr>
        <p:spPr>
          <a:xfrm>
            <a:off x="498148" y="1189297"/>
            <a:ext cx="2057626" cy="646331"/>
          </a:xfrm>
          <a:prstGeom prst="rect">
            <a:avLst/>
          </a:prstGeom>
          <a:solidFill>
            <a:srgbClr val="F41C5A"/>
          </a:solidFill>
        </p:spPr>
        <p:txBody>
          <a:bodyPr wrap="square" rtlCol="0">
            <a:spAutoFit/>
          </a:bodyPr>
          <a:lstStyle/>
          <a:p>
            <a:pPr algn="ctr"/>
            <a:r>
              <a:rPr kumimoji="1" lang="ru-RU" altLang="ja-JP" dirty="0">
                <a:solidFill>
                  <a:schemeClr val="bg1"/>
                </a:solidFill>
              </a:rPr>
              <a:t>Дерево решений</a:t>
            </a:r>
            <a:endParaRPr kumimoji="1" lang="en-US" altLang="ja-JP" dirty="0">
              <a:solidFill>
                <a:schemeClr val="bg1"/>
              </a:solidFill>
            </a:endParaRPr>
          </a:p>
          <a:p>
            <a:pPr algn="ctr"/>
            <a:r>
              <a:rPr kumimoji="1" lang="en-US" altLang="ja-JP" dirty="0">
                <a:solidFill>
                  <a:schemeClr val="bg1"/>
                </a:solidFill>
              </a:rPr>
              <a:t>(</a:t>
            </a:r>
            <a:r>
              <a:rPr kumimoji="1" lang="ru-RU" altLang="ja-JP" dirty="0">
                <a:solidFill>
                  <a:schemeClr val="bg1"/>
                </a:solidFill>
              </a:rPr>
              <a:t>пример</a:t>
            </a:r>
            <a:r>
              <a:rPr kumimoji="1" lang="en-US" altLang="ja-JP" dirty="0">
                <a:solidFill>
                  <a:schemeClr val="bg1"/>
                </a:solidFill>
              </a:rPr>
              <a:t>)</a:t>
            </a:r>
            <a:endParaRPr kumimoji="1" lang="ja-JP" altLang="en-US" dirty="0">
              <a:solidFill>
                <a:schemeClr val="bg1"/>
              </a:solidFill>
            </a:endParaRPr>
          </a:p>
        </p:txBody>
      </p:sp>
      <p:cxnSp>
        <p:nvCxnSpPr>
          <p:cNvPr id="87" name="直線コネクタ 29">
            <a:extLst>
              <a:ext uri="{FF2B5EF4-FFF2-40B4-BE49-F238E27FC236}">
                <a16:creationId xmlns:a16="http://schemas.microsoft.com/office/drawing/2014/main" id="{0D75D067-7A82-4211-B9B7-377D2EDB0B62}"/>
              </a:ext>
            </a:extLst>
          </p:cNvPr>
          <p:cNvCxnSpPr>
            <a:cxnSpLocks/>
          </p:cNvCxnSpPr>
          <p:nvPr/>
        </p:nvCxnSpPr>
        <p:spPr>
          <a:xfrm>
            <a:off x="2152664" y="3657936"/>
            <a:ext cx="1961" cy="294439"/>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89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31"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C90B65B-8273-44E8-9C60-D8A680E3E415}"/>
              </a:ext>
            </a:extLst>
          </p:cNvPr>
          <p:cNvSpPr txBox="1"/>
          <p:nvPr/>
        </p:nvSpPr>
        <p:spPr>
          <a:xfrm>
            <a:off x="395536" y="1916832"/>
            <a:ext cx="8568952" cy="3309304"/>
          </a:xfrm>
          <a:prstGeom prst="rect">
            <a:avLst/>
          </a:prstGeom>
          <a:noFill/>
        </p:spPr>
        <p:txBody>
          <a:bodyPr wrap="square">
            <a:spAutoFit/>
          </a:bodyPr>
          <a:lstStyle/>
          <a:p>
            <a:pPr marL="266700">
              <a:lnSpc>
                <a:spcPct val="115000"/>
              </a:lnSpc>
              <a:spcAft>
                <a:spcPts val="1000"/>
              </a:spcAft>
            </a:pPr>
            <a:r>
              <a:rPr lang="ru-RU" altLang="ja-JP" sz="2000" b="1" u="sng"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День</a:t>
            </a:r>
            <a:r>
              <a:rPr lang="en-GB" altLang="ja-JP" sz="2000" b="1" u="sng"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1</a:t>
            </a:r>
            <a:endParaRPr lang="ja-JP" altLang="ja-JP" sz="2000" dirty="0">
              <a:effectLst/>
              <a:latin typeface="Arial" panose="020B0604020202020204" pitchFamily="34" charset="0"/>
              <a:ea typeface="游明朝" panose="02020400000000000000" pitchFamily="18" charset="-128"/>
              <a:cs typeface="Arial" panose="020B0604020202020204" pitchFamily="34" charset="0"/>
            </a:endParaRPr>
          </a:p>
          <a:p>
            <a:pPr indent="270510">
              <a:lnSpc>
                <a:spcPct val="115000"/>
              </a:lnSpc>
              <a:spcAft>
                <a:spcPts val="1000"/>
              </a:spcAft>
            </a:pP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09:00 – 09:10   </a:t>
            </a:r>
            <a:r>
              <a:rPr lang="ru-RU"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Введение</a:t>
            </a:r>
            <a:endParaRPr lang="ja-JP" altLang="ja-JP" sz="2000" dirty="0">
              <a:effectLst/>
              <a:latin typeface="Arial" panose="020B0604020202020204" pitchFamily="34" charset="0"/>
              <a:ea typeface="游明朝" panose="02020400000000000000" pitchFamily="18" charset="-128"/>
              <a:cs typeface="Arial" panose="020B0604020202020204" pitchFamily="34" charset="0"/>
            </a:endParaRPr>
          </a:p>
          <a:p>
            <a:pPr indent="270510">
              <a:lnSpc>
                <a:spcPct val="115000"/>
              </a:lnSpc>
              <a:spcAft>
                <a:spcPts val="1000"/>
              </a:spcAft>
            </a:pP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09:10 – 09:30   </a:t>
            </a:r>
            <a:r>
              <a:rPr lang="ru-RU" altLang="ja-JP" sz="2000" b="1" dirty="0">
                <a:solidFill>
                  <a:srgbClr val="000000"/>
                </a:solidFill>
                <a:latin typeface="Arial" panose="020B0604020202020204" pitchFamily="34" charset="0"/>
                <a:ea typeface="游明朝" panose="02020400000000000000" pitchFamily="18" charset="-128"/>
                <a:cs typeface="Arial" panose="020B0604020202020204" pitchFamily="34" charset="0"/>
              </a:rPr>
              <a:t>Что такое </a:t>
            </a:r>
            <a:r>
              <a:rPr lang="ru-RU" altLang="ja-JP" sz="2000" b="1" u="sng" dirty="0">
                <a:solidFill>
                  <a:srgbClr val="000000"/>
                </a:solidFill>
                <a:latin typeface="Arial" panose="020B0604020202020204" pitchFamily="34" charset="0"/>
                <a:ea typeface="游明朝" panose="02020400000000000000" pitchFamily="18" charset="-128"/>
                <a:cs typeface="Arial" panose="020B0604020202020204" pitchFamily="34" charset="0"/>
              </a:rPr>
              <a:t>управления проектным циклом (УПЦ)</a:t>
            </a: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t>
            </a:r>
            <a:endParaRPr lang="ja-JP" altLang="ja-JP" sz="2000" dirty="0">
              <a:effectLst/>
              <a:latin typeface="Arial" panose="020B0604020202020204" pitchFamily="34" charset="0"/>
              <a:ea typeface="游明朝" panose="02020400000000000000" pitchFamily="18" charset="-128"/>
              <a:cs typeface="Arial" panose="020B0604020202020204" pitchFamily="34" charset="0"/>
            </a:endParaRPr>
          </a:p>
          <a:p>
            <a:pPr indent="270510">
              <a:lnSpc>
                <a:spcPct val="115000"/>
              </a:lnSpc>
              <a:spcAft>
                <a:spcPts val="1000"/>
              </a:spcAft>
            </a:pP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09:30 – 10:00   </a:t>
            </a:r>
            <a:r>
              <a:rPr lang="ru-RU" altLang="ja-JP" sz="2000" b="1" u="sng"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Анализ проблем </a:t>
            </a: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t>
            </a:r>
            <a:r>
              <a:rPr lang="ru-RU"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Исследование примера</a:t>
            </a: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t>
            </a:r>
            <a:endParaRPr lang="ja-JP" altLang="ja-JP" sz="2000" dirty="0">
              <a:effectLst/>
              <a:latin typeface="Arial" panose="020B0604020202020204" pitchFamily="34" charset="0"/>
              <a:ea typeface="游明朝" panose="02020400000000000000" pitchFamily="18" charset="-128"/>
              <a:cs typeface="Arial" panose="020B0604020202020204" pitchFamily="34" charset="0"/>
            </a:endParaRPr>
          </a:p>
          <a:p>
            <a:pPr indent="270510">
              <a:lnSpc>
                <a:spcPct val="115000"/>
              </a:lnSpc>
              <a:spcAft>
                <a:spcPts val="1000"/>
              </a:spcAft>
            </a:pP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10:00 – 11:00   </a:t>
            </a:r>
            <a:r>
              <a:rPr lang="ru-RU" altLang="ja-JP" sz="2000" b="1" u="sng"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Разработка </a:t>
            </a:r>
            <a:r>
              <a:rPr lang="ru-RU" altLang="ja-JP" sz="2000" b="1" u="sng" dirty="0">
                <a:solidFill>
                  <a:srgbClr val="000000"/>
                </a:solidFill>
                <a:latin typeface="Arial" panose="020B0604020202020204" pitchFamily="34" charset="0"/>
                <a:ea typeface="游明朝" panose="02020400000000000000" pitchFamily="18" charset="-128"/>
                <a:cs typeface="Arial" panose="020B0604020202020204" pitchFamily="34" charset="0"/>
              </a:rPr>
              <a:t>д</a:t>
            </a:r>
            <a:r>
              <a:rPr lang="ru-RU" altLang="ja-JP" sz="2000" b="1" u="sng"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ерева проблем </a:t>
            </a: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t>
            </a:r>
            <a:r>
              <a:rPr lang="ru-RU" altLang="ja-JP" sz="2000" b="1" dirty="0">
                <a:solidFill>
                  <a:srgbClr val="000000"/>
                </a:solidFill>
                <a:latin typeface="Arial" panose="020B0604020202020204" pitchFamily="34" charset="0"/>
                <a:ea typeface="游明朝" panose="02020400000000000000" pitchFamily="18" charset="-128"/>
                <a:cs typeface="Arial" panose="020B0604020202020204" pitchFamily="34" charset="0"/>
              </a:rPr>
              <a:t>Работа в группе</a:t>
            </a: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t>
            </a:r>
            <a:endParaRPr lang="ja-JP" altLang="ja-JP" sz="2000" dirty="0">
              <a:effectLst/>
              <a:latin typeface="Arial" panose="020B0604020202020204" pitchFamily="34" charset="0"/>
              <a:ea typeface="游明朝" panose="02020400000000000000" pitchFamily="18" charset="-128"/>
              <a:cs typeface="Arial" panose="020B0604020202020204" pitchFamily="34" charset="0"/>
            </a:endParaRPr>
          </a:p>
          <a:p>
            <a:pPr indent="270510">
              <a:lnSpc>
                <a:spcPct val="115000"/>
              </a:lnSpc>
              <a:spcAft>
                <a:spcPts val="1000"/>
              </a:spcAft>
            </a:pP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11:00 – 11:15   </a:t>
            </a:r>
            <a:r>
              <a:rPr lang="ru-RU"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Перерыв</a:t>
            </a:r>
            <a:endParaRPr lang="ja-JP" altLang="ja-JP" sz="2000" dirty="0">
              <a:effectLst/>
              <a:latin typeface="Arial" panose="020B0604020202020204" pitchFamily="34" charset="0"/>
              <a:ea typeface="游明朝" panose="02020400000000000000" pitchFamily="18" charset="-128"/>
              <a:cs typeface="Arial" panose="020B0604020202020204" pitchFamily="34" charset="0"/>
            </a:endParaRPr>
          </a:p>
          <a:p>
            <a:pPr indent="270510">
              <a:lnSpc>
                <a:spcPct val="115000"/>
              </a:lnSpc>
              <a:spcAft>
                <a:spcPts val="1000"/>
              </a:spcAft>
            </a:pP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11:15 – 12:00   </a:t>
            </a:r>
            <a:r>
              <a:rPr lang="ru-RU" altLang="ja-JP" sz="2000" b="1" u="sng"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Анализ решений</a:t>
            </a:r>
            <a:r>
              <a:rPr lang="en-GB" altLang="ja-JP" sz="2000" b="1" u="sng"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 </a:t>
            </a: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t>
            </a:r>
            <a:r>
              <a:rPr lang="ru-RU" altLang="ja-JP" sz="2000" b="1" dirty="0">
                <a:solidFill>
                  <a:srgbClr val="000000"/>
                </a:solidFill>
                <a:latin typeface="Arial" panose="020B0604020202020204" pitchFamily="34" charset="0"/>
                <a:ea typeface="游明朝" panose="02020400000000000000" pitchFamily="18" charset="-128"/>
                <a:cs typeface="Arial" panose="020B0604020202020204" pitchFamily="34" charset="0"/>
              </a:rPr>
              <a:t>Работа в группе</a:t>
            </a:r>
            <a:r>
              <a:rPr lang="en-GB" altLang="ja-JP" sz="2000" b="1"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a:t>
            </a:r>
            <a:endParaRPr lang="ja-JP" altLang="ja-JP" sz="20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70603CB5-1CDC-4406-8374-15D969041F7C}"/>
              </a:ext>
            </a:extLst>
          </p:cNvPr>
          <p:cNvSpPr txBox="1"/>
          <p:nvPr/>
        </p:nvSpPr>
        <p:spPr>
          <a:xfrm>
            <a:off x="1979712" y="1046490"/>
            <a:ext cx="5505546" cy="584775"/>
          </a:xfrm>
          <a:prstGeom prst="rect">
            <a:avLst/>
          </a:prstGeom>
          <a:solidFill>
            <a:schemeClr val="tx2">
              <a:lumMod val="40000"/>
              <a:lumOff val="60000"/>
            </a:schemeClr>
          </a:solidFill>
        </p:spPr>
        <p:txBody>
          <a:bodyPr wrap="none" rtlCol="0">
            <a:spAutoFit/>
          </a:bodyPr>
          <a:lstStyle/>
          <a:p>
            <a:r>
              <a:rPr lang="ru-RU" altLang="ja-JP" sz="3200" dirty="0">
                <a:latin typeface="Arial" panose="020B0604020202020204" pitchFamily="34" charset="0"/>
                <a:cs typeface="Arial" panose="020B0604020202020204" pitchFamily="34" charset="0"/>
              </a:rPr>
              <a:t>Расписание этого семинара</a:t>
            </a:r>
            <a:endParaRPr kumimoji="1" lang="ja-JP"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295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3"/>
          <p:cNvSpPr txBox="1">
            <a:spLocks noGrp="1"/>
          </p:cNvSpPr>
          <p:nvPr/>
        </p:nvSpPr>
        <p:spPr bwMode="auto">
          <a:xfrm>
            <a:off x="5865376" y="3488007"/>
            <a:ext cx="2133600" cy="457200"/>
          </a:xfrm>
          <a:prstGeom prst="rect">
            <a:avLst/>
          </a:prstGeom>
          <a:noFill/>
          <a:ln w="9525">
            <a:noFill/>
            <a:miter lim="800000"/>
            <a:headEnd/>
            <a:tailEnd/>
          </a:ln>
        </p:spPr>
        <p:txBody>
          <a:bodyPr/>
          <a:lstStyle/>
          <a:p>
            <a:pPr algn="r"/>
            <a:endParaRPr kumimoji="0" lang="en-US" altLang="ja-JP" b="0" dirty="0"/>
          </a:p>
        </p:txBody>
      </p:sp>
      <p:grpSp>
        <p:nvGrpSpPr>
          <p:cNvPr id="23561" name="Group 21"/>
          <p:cNvGrpSpPr>
            <a:grpSpLocks/>
          </p:cNvGrpSpPr>
          <p:nvPr/>
        </p:nvGrpSpPr>
        <p:grpSpPr bwMode="auto">
          <a:xfrm>
            <a:off x="466407" y="746263"/>
            <a:ext cx="3421641" cy="2743200"/>
            <a:chOff x="3573" y="212"/>
            <a:chExt cx="2258" cy="1920"/>
          </a:xfrm>
        </p:grpSpPr>
        <p:sp>
          <p:nvSpPr>
            <p:cNvPr id="23605" name="Rectangle 22"/>
            <p:cNvSpPr>
              <a:spLocks noChangeArrowheads="1"/>
            </p:cNvSpPr>
            <p:nvPr/>
          </p:nvSpPr>
          <p:spPr bwMode="auto">
            <a:xfrm>
              <a:off x="3573" y="212"/>
              <a:ext cx="211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606" name="Rectangle 23"/>
            <p:cNvSpPr>
              <a:spLocks noChangeArrowheads="1"/>
            </p:cNvSpPr>
            <p:nvPr/>
          </p:nvSpPr>
          <p:spPr bwMode="auto">
            <a:xfrm>
              <a:off x="3632" y="637"/>
              <a:ext cx="1936" cy="1445"/>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607" name="Text Box 24"/>
            <p:cNvSpPr txBox="1">
              <a:spLocks noChangeAspect="1" noChangeArrowheads="1"/>
            </p:cNvSpPr>
            <p:nvPr/>
          </p:nvSpPr>
          <p:spPr bwMode="auto">
            <a:xfrm>
              <a:off x="3654" y="1417"/>
              <a:ext cx="1076" cy="215"/>
            </a:xfrm>
            <a:prstGeom prst="rect">
              <a:avLst/>
            </a:prstGeom>
            <a:solidFill>
              <a:srgbClr val="FFFF00"/>
            </a:solidFill>
            <a:ln w="9525">
              <a:solidFill>
                <a:schemeClr val="tx1"/>
              </a:solidFill>
              <a:miter lim="800000"/>
              <a:headEnd/>
              <a:tailEnd/>
            </a:ln>
          </p:spPr>
          <p:txBody>
            <a:bodyPr wrap="square">
              <a:spAutoFit/>
            </a:bodyPr>
            <a:lstStyle/>
            <a:p>
              <a:r>
                <a:rPr lang="ru-RU" altLang="ja-JP" sz="1400" dirty="0">
                  <a:latin typeface="Times New Roman" pitchFamily="18" charset="0"/>
                </a:rPr>
                <a:t>Прямая 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23608" name="Text Box 25"/>
            <p:cNvSpPr txBox="1">
              <a:spLocks noChangeAspect="1" noChangeArrowheads="1"/>
            </p:cNvSpPr>
            <p:nvPr/>
          </p:nvSpPr>
          <p:spPr bwMode="auto">
            <a:xfrm>
              <a:off x="3928" y="1068"/>
              <a:ext cx="1400" cy="259"/>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a:t>
              </a:r>
              <a:r>
                <a:rPr lang="ru-RU" altLang="ja-JP" dirty="0">
                  <a:latin typeface="Times New Roman" pitchFamily="18" charset="0"/>
                </a:rPr>
                <a:t>я проблема</a:t>
              </a:r>
              <a:endParaRPr lang="ja-JP" altLang="en-US" b="0" dirty="0">
                <a:latin typeface="Times New Roman" pitchFamily="18" charset="0"/>
              </a:endParaRPr>
            </a:p>
          </p:txBody>
        </p:sp>
        <p:sp>
          <p:nvSpPr>
            <p:cNvPr id="23609" name="Text Box 26"/>
            <p:cNvSpPr txBox="1">
              <a:spLocks noChangeAspect="1" noChangeArrowheads="1"/>
            </p:cNvSpPr>
            <p:nvPr/>
          </p:nvSpPr>
          <p:spPr bwMode="auto">
            <a:xfrm>
              <a:off x="4783" y="1413"/>
              <a:ext cx="104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Прямая причина 2</a:t>
              </a:r>
              <a:endParaRPr lang="en-US" altLang="ja-JP" sz="1400" b="0" dirty="0">
                <a:latin typeface="Times New Roman" pitchFamily="18" charset="0"/>
              </a:endParaRPr>
            </a:p>
          </p:txBody>
        </p:sp>
        <p:sp>
          <p:nvSpPr>
            <p:cNvPr id="23610" name="Text Box 27"/>
            <p:cNvSpPr txBox="1">
              <a:spLocks noChangeArrowheads="1"/>
            </p:cNvSpPr>
            <p:nvPr/>
          </p:nvSpPr>
          <p:spPr bwMode="auto">
            <a:xfrm>
              <a:off x="3600" y="288"/>
              <a:ext cx="1746" cy="323"/>
            </a:xfrm>
            <a:prstGeom prst="rect">
              <a:avLst/>
            </a:prstGeom>
            <a:solidFill>
              <a:schemeClr val="bg1"/>
            </a:solidFill>
            <a:ln w="9525">
              <a:solidFill>
                <a:srgbClr val="FF3300"/>
              </a:solidFill>
              <a:miter lim="800000"/>
              <a:headEnd/>
              <a:tailEnd/>
            </a:ln>
          </p:spPr>
          <p:txBody>
            <a:bodyPr wrap="none">
              <a:spAutoFit/>
            </a:bodyPr>
            <a:lstStyle/>
            <a:p>
              <a:r>
                <a:rPr lang="en-US" altLang="ja-JP" sz="2400" b="0" dirty="0">
                  <a:latin typeface="Times New Roman" pitchFamily="18" charset="0"/>
                </a:rPr>
                <a:t>1. </a:t>
              </a:r>
              <a:r>
                <a:rPr lang="ru-RU" altLang="ja-JP" sz="2400" b="0" dirty="0">
                  <a:latin typeface="Times New Roman" pitchFamily="18" charset="0"/>
                </a:rPr>
                <a:t>Анализ проблем</a:t>
              </a:r>
              <a:endParaRPr lang="ja-JP" altLang="en-US" sz="2400" b="0" dirty="0">
                <a:latin typeface="Times New Roman" pitchFamily="18" charset="0"/>
              </a:endParaRPr>
            </a:p>
          </p:txBody>
        </p:sp>
        <p:sp>
          <p:nvSpPr>
            <p:cNvPr id="23611" name="Text Box 28"/>
            <p:cNvSpPr txBox="1">
              <a:spLocks noChangeAspect="1" noChangeArrowheads="1"/>
            </p:cNvSpPr>
            <p:nvPr/>
          </p:nvSpPr>
          <p:spPr bwMode="auto">
            <a:xfrm>
              <a:off x="3704" y="667"/>
              <a:ext cx="841" cy="259"/>
            </a:xfrm>
            <a:prstGeom prst="rect">
              <a:avLst/>
            </a:prstGeom>
            <a:solidFill>
              <a:srgbClr val="FFFF00"/>
            </a:solidFill>
            <a:ln w="9525">
              <a:solidFill>
                <a:schemeClr val="tx1"/>
              </a:solidFill>
              <a:miter lim="800000"/>
              <a:headEnd/>
              <a:tailEnd/>
            </a:ln>
          </p:spPr>
          <p:txBody>
            <a:bodyPr wrap="none">
              <a:spAutoFit/>
            </a:bodyPr>
            <a:lstStyle/>
            <a:p>
              <a:r>
                <a:rPr lang="ru-RU" altLang="ja-JP" b="0" dirty="0">
                  <a:latin typeface="Times New Roman" pitchFamily="18" charset="0"/>
                </a:rPr>
                <a:t>Проблема</a:t>
              </a:r>
              <a:r>
                <a:rPr lang="en-US" altLang="ja-JP" b="0" dirty="0">
                  <a:latin typeface="Times New Roman" pitchFamily="18" charset="0"/>
                </a:rPr>
                <a:t>1</a:t>
              </a:r>
            </a:p>
          </p:txBody>
        </p:sp>
        <p:sp>
          <p:nvSpPr>
            <p:cNvPr id="23612" name="Text Box 29"/>
            <p:cNvSpPr txBox="1">
              <a:spLocks noChangeAspect="1" noChangeArrowheads="1"/>
            </p:cNvSpPr>
            <p:nvPr/>
          </p:nvSpPr>
          <p:spPr bwMode="auto">
            <a:xfrm>
              <a:off x="4664" y="665"/>
              <a:ext cx="841" cy="259"/>
            </a:xfrm>
            <a:prstGeom prst="rect">
              <a:avLst/>
            </a:prstGeom>
            <a:solidFill>
              <a:srgbClr val="FFFF00"/>
            </a:solidFill>
            <a:ln w="9525">
              <a:solidFill>
                <a:schemeClr val="tx1"/>
              </a:solidFill>
              <a:miter lim="800000"/>
              <a:headEnd/>
              <a:tailEnd/>
            </a:ln>
          </p:spPr>
          <p:txBody>
            <a:bodyPr wrap="square">
              <a:spAutoFit/>
            </a:bodyPr>
            <a:lstStyle/>
            <a:p>
              <a:r>
                <a:rPr lang="ru-RU" altLang="ja-JP" dirty="0">
                  <a:latin typeface="Times New Roman" pitchFamily="18" charset="0"/>
                </a:rPr>
                <a:t>Проблема</a:t>
              </a:r>
              <a:r>
                <a:rPr lang="en-US" altLang="ja-JP" b="0" dirty="0">
                  <a:latin typeface="Times New Roman" pitchFamily="18" charset="0"/>
                </a:rPr>
                <a:t>2</a:t>
              </a:r>
            </a:p>
          </p:txBody>
        </p:sp>
        <p:sp>
          <p:nvSpPr>
            <p:cNvPr id="23613" name="Text Box 30"/>
            <p:cNvSpPr txBox="1">
              <a:spLocks noChangeAspect="1" noChangeArrowheads="1"/>
            </p:cNvSpPr>
            <p:nvPr/>
          </p:nvSpPr>
          <p:spPr bwMode="auto">
            <a:xfrm>
              <a:off x="4291" y="1755"/>
              <a:ext cx="65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2</a:t>
              </a:r>
              <a:endParaRPr lang="en-US" altLang="ja-JP" sz="1400" b="0" dirty="0">
                <a:latin typeface="Times New Roman" pitchFamily="18" charset="0"/>
              </a:endParaRPr>
            </a:p>
          </p:txBody>
        </p:sp>
        <p:cxnSp>
          <p:nvCxnSpPr>
            <p:cNvPr id="23614" name="AutoShape 31"/>
            <p:cNvCxnSpPr>
              <a:cxnSpLocks noChangeShapeType="1"/>
              <a:stCxn id="23608" idx="2"/>
              <a:endCxn id="23607" idx="0"/>
            </p:cNvCxnSpPr>
            <p:nvPr/>
          </p:nvCxnSpPr>
          <p:spPr bwMode="auto">
            <a:xfrm rot="5400000">
              <a:off x="4365" y="1154"/>
              <a:ext cx="90" cy="436"/>
            </a:xfrm>
            <a:prstGeom prst="bentConnector3">
              <a:avLst>
                <a:gd name="adj1" fmla="val 50000"/>
              </a:avLst>
            </a:prstGeom>
            <a:noFill/>
            <a:ln w="9525">
              <a:solidFill>
                <a:schemeClr val="tx1"/>
              </a:solidFill>
              <a:miter lim="800000"/>
              <a:headEnd/>
              <a:tailEnd/>
            </a:ln>
          </p:spPr>
        </p:cxnSp>
        <p:cxnSp>
          <p:nvCxnSpPr>
            <p:cNvPr id="23615" name="AutoShape 32"/>
            <p:cNvCxnSpPr>
              <a:cxnSpLocks noChangeShapeType="1"/>
              <a:stCxn id="23608" idx="2"/>
              <a:endCxn id="23609" idx="0"/>
            </p:cNvCxnSpPr>
            <p:nvPr/>
          </p:nvCxnSpPr>
          <p:spPr bwMode="auto">
            <a:xfrm rot="16200000" flipH="1">
              <a:off x="4924" y="1030"/>
              <a:ext cx="86" cy="679"/>
            </a:xfrm>
            <a:prstGeom prst="bentConnector3">
              <a:avLst>
                <a:gd name="adj1" fmla="val 50000"/>
              </a:avLst>
            </a:prstGeom>
            <a:noFill/>
            <a:ln w="9525">
              <a:solidFill>
                <a:schemeClr val="tx1"/>
              </a:solidFill>
              <a:miter lim="800000"/>
              <a:headEnd/>
              <a:tailEnd/>
            </a:ln>
          </p:spPr>
        </p:cxnSp>
        <p:cxnSp>
          <p:nvCxnSpPr>
            <p:cNvPr id="23616" name="AutoShape 33"/>
            <p:cNvCxnSpPr>
              <a:cxnSpLocks noChangeShapeType="1"/>
              <a:stCxn id="23607" idx="2"/>
              <a:endCxn id="23613" idx="0"/>
            </p:cNvCxnSpPr>
            <p:nvPr/>
          </p:nvCxnSpPr>
          <p:spPr bwMode="auto">
            <a:xfrm rot="16200000" flipH="1">
              <a:off x="4345" y="1479"/>
              <a:ext cx="123" cy="428"/>
            </a:xfrm>
            <a:prstGeom prst="bentConnector3">
              <a:avLst>
                <a:gd name="adj1" fmla="val 50000"/>
              </a:avLst>
            </a:prstGeom>
            <a:noFill/>
            <a:ln w="9525">
              <a:solidFill>
                <a:schemeClr val="tx1"/>
              </a:solidFill>
              <a:miter lim="800000"/>
              <a:headEnd/>
              <a:tailEnd/>
            </a:ln>
          </p:spPr>
        </p:cxnSp>
        <p:cxnSp>
          <p:nvCxnSpPr>
            <p:cNvPr id="23617" name="AutoShape 34"/>
            <p:cNvCxnSpPr>
              <a:cxnSpLocks noChangeShapeType="1"/>
            </p:cNvCxnSpPr>
            <p:nvPr/>
          </p:nvCxnSpPr>
          <p:spPr bwMode="auto">
            <a:xfrm rot="16200000" flipV="1">
              <a:off x="4407" y="862"/>
              <a:ext cx="135" cy="280"/>
            </a:xfrm>
            <a:prstGeom prst="bentConnector3">
              <a:avLst>
                <a:gd name="adj1" fmla="val 50000"/>
              </a:avLst>
            </a:prstGeom>
            <a:noFill/>
            <a:ln w="9525">
              <a:solidFill>
                <a:schemeClr val="tx1"/>
              </a:solidFill>
              <a:miter lim="800000"/>
              <a:headEnd/>
              <a:tailEnd/>
            </a:ln>
          </p:spPr>
        </p:cxnSp>
        <p:cxnSp>
          <p:nvCxnSpPr>
            <p:cNvPr id="23618" name="AutoShape 35"/>
            <p:cNvCxnSpPr>
              <a:cxnSpLocks noChangeShapeType="1"/>
              <a:stCxn id="23608" idx="0"/>
              <a:endCxn id="23612" idx="2"/>
            </p:cNvCxnSpPr>
            <p:nvPr/>
          </p:nvCxnSpPr>
          <p:spPr bwMode="auto">
            <a:xfrm rot="5400000" flipH="1" flipV="1">
              <a:off x="4784" y="768"/>
              <a:ext cx="144" cy="456"/>
            </a:xfrm>
            <a:prstGeom prst="bentConnector3">
              <a:avLst>
                <a:gd name="adj1" fmla="val 50000"/>
              </a:avLst>
            </a:prstGeom>
            <a:noFill/>
            <a:ln w="9525">
              <a:solidFill>
                <a:schemeClr val="tx1"/>
              </a:solidFill>
              <a:miter lim="800000"/>
              <a:headEnd/>
              <a:tailEnd/>
            </a:ln>
          </p:spPr>
        </p:cxnSp>
      </p:grpSp>
      <p:grpSp>
        <p:nvGrpSpPr>
          <p:cNvPr id="23562" name="Group 37"/>
          <p:cNvGrpSpPr>
            <a:grpSpLocks/>
          </p:cNvGrpSpPr>
          <p:nvPr/>
        </p:nvGrpSpPr>
        <p:grpSpPr bwMode="auto">
          <a:xfrm>
            <a:off x="5078891" y="655108"/>
            <a:ext cx="3492774" cy="2795360"/>
            <a:chOff x="3600" y="2208"/>
            <a:chExt cx="2313" cy="1920"/>
          </a:xfrm>
        </p:grpSpPr>
        <p:sp>
          <p:nvSpPr>
            <p:cNvPr id="23590" name="Rectangle 38"/>
            <p:cNvSpPr>
              <a:spLocks noChangeArrowheads="1"/>
            </p:cNvSpPr>
            <p:nvPr/>
          </p:nvSpPr>
          <p:spPr bwMode="auto">
            <a:xfrm>
              <a:off x="3600" y="2208"/>
              <a:ext cx="227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591" name="Rectangle 39"/>
            <p:cNvSpPr>
              <a:spLocks noChangeArrowheads="1"/>
            </p:cNvSpPr>
            <p:nvPr/>
          </p:nvSpPr>
          <p:spPr bwMode="auto">
            <a:xfrm>
              <a:off x="3651" y="2684"/>
              <a:ext cx="2191"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592" name="Text Box 40"/>
            <p:cNvSpPr txBox="1">
              <a:spLocks noChangeAspect="1" noChangeArrowheads="1"/>
            </p:cNvSpPr>
            <p:nvPr/>
          </p:nvSpPr>
          <p:spPr bwMode="auto">
            <a:xfrm>
              <a:off x="3683" y="3471"/>
              <a:ext cx="1076"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dirty="0">
                  <a:latin typeface="Times New Roman" pitchFamily="18" charset="0"/>
                </a:rPr>
                <a:t>Прямое средство 1</a:t>
              </a:r>
              <a:endParaRPr lang="en-US" altLang="ja-JP" sz="1400" b="0" dirty="0">
                <a:latin typeface="Times New Roman" pitchFamily="18" charset="0"/>
              </a:endParaRPr>
            </a:p>
          </p:txBody>
        </p:sp>
        <p:sp>
          <p:nvSpPr>
            <p:cNvPr id="23593" name="Text Box 41"/>
            <p:cNvSpPr txBox="1">
              <a:spLocks noChangeAspect="1" noChangeArrowheads="1"/>
            </p:cNvSpPr>
            <p:nvPr/>
          </p:nvSpPr>
          <p:spPr bwMode="auto">
            <a:xfrm>
              <a:off x="4179" y="3115"/>
              <a:ext cx="1085" cy="254"/>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Основная цель</a:t>
              </a:r>
              <a:endParaRPr lang="ja-JP" altLang="en-US" b="0" dirty="0">
                <a:latin typeface="Times New Roman" pitchFamily="18" charset="0"/>
              </a:endParaRPr>
            </a:p>
          </p:txBody>
        </p:sp>
        <p:sp>
          <p:nvSpPr>
            <p:cNvPr id="23594" name="Text Box 42"/>
            <p:cNvSpPr txBox="1">
              <a:spLocks noChangeAspect="1" noChangeArrowheads="1"/>
            </p:cNvSpPr>
            <p:nvPr/>
          </p:nvSpPr>
          <p:spPr bwMode="auto">
            <a:xfrm>
              <a:off x="4841" y="3482"/>
              <a:ext cx="1072" cy="211"/>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Прямое средство 2</a:t>
              </a:r>
              <a:endParaRPr lang="en-US" altLang="ja-JP" sz="1400" b="0" dirty="0">
                <a:latin typeface="Times New Roman" pitchFamily="18" charset="0"/>
              </a:endParaRPr>
            </a:p>
          </p:txBody>
        </p:sp>
        <p:sp>
          <p:nvSpPr>
            <p:cNvPr id="23595" name="Text Box 43"/>
            <p:cNvSpPr txBox="1">
              <a:spLocks noChangeArrowheads="1"/>
            </p:cNvSpPr>
            <p:nvPr/>
          </p:nvSpPr>
          <p:spPr bwMode="auto">
            <a:xfrm>
              <a:off x="3814" y="2304"/>
              <a:ext cx="1785" cy="317"/>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2. </a:t>
              </a:r>
              <a:r>
                <a:rPr lang="ru-RU" altLang="ja-JP" sz="2400" b="0" dirty="0">
                  <a:latin typeface="Times New Roman" pitchFamily="18" charset="0"/>
                </a:rPr>
                <a:t>Анализ решений</a:t>
              </a:r>
              <a:endParaRPr lang="ja-JP" altLang="en-US" sz="2400" b="0" dirty="0">
                <a:latin typeface="Times New Roman" pitchFamily="18" charset="0"/>
              </a:endParaRPr>
            </a:p>
          </p:txBody>
        </p:sp>
        <p:sp>
          <p:nvSpPr>
            <p:cNvPr id="23596" name="Text Box 44"/>
            <p:cNvSpPr txBox="1">
              <a:spLocks noChangeAspect="1" noChangeArrowheads="1"/>
            </p:cNvSpPr>
            <p:nvPr/>
          </p:nvSpPr>
          <p:spPr bwMode="auto">
            <a:xfrm>
              <a:off x="3769" y="2749"/>
              <a:ext cx="905"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7" name="Text Box 45"/>
            <p:cNvSpPr txBox="1">
              <a:spLocks noChangeAspect="1" noChangeArrowheads="1"/>
            </p:cNvSpPr>
            <p:nvPr/>
          </p:nvSpPr>
          <p:spPr bwMode="auto">
            <a:xfrm>
              <a:off x="4758" y="2736"/>
              <a:ext cx="804"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8" name="Text Box 46"/>
            <p:cNvSpPr txBox="1">
              <a:spLocks noChangeAspect="1" noChangeArrowheads="1"/>
            </p:cNvSpPr>
            <p:nvPr/>
          </p:nvSpPr>
          <p:spPr bwMode="auto">
            <a:xfrm>
              <a:off x="4403" y="3813"/>
              <a:ext cx="781"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Средство 1-2</a:t>
              </a:r>
              <a:endParaRPr lang="en-US" altLang="ja-JP" sz="1400" b="0" dirty="0">
                <a:latin typeface="Times New Roman" pitchFamily="18" charset="0"/>
              </a:endParaRPr>
            </a:p>
          </p:txBody>
        </p:sp>
        <p:cxnSp>
          <p:nvCxnSpPr>
            <p:cNvPr id="23599" name="AutoShape 47"/>
            <p:cNvCxnSpPr>
              <a:cxnSpLocks noChangeShapeType="1"/>
              <a:stCxn id="23593" idx="2"/>
              <a:endCxn id="23592" idx="0"/>
            </p:cNvCxnSpPr>
            <p:nvPr/>
          </p:nvCxnSpPr>
          <p:spPr bwMode="auto">
            <a:xfrm rot="5400000">
              <a:off x="4420" y="3170"/>
              <a:ext cx="102" cy="500"/>
            </a:xfrm>
            <a:prstGeom prst="bentConnector3">
              <a:avLst>
                <a:gd name="adj1" fmla="val 50000"/>
              </a:avLst>
            </a:prstGeom>
            <a:noFill/>
            <a:ln w="9525">
              <a:solidFill>
                <a:schemeClr val="tx1"/>
              </a:solidFill>
              <a:miter lim="800000"/>
              <a:headEnd/>
              <a:tailEnd/>
            </a:ln>
          </p:spPr>
        </p:cxnSp>
        <p:cxnSp>
          <p:nvCxnSpPr>
            <p:cNvPr id="23600" name="AutoShape 48"/>
            <p:cNvCxnSpPr>
              <a:cxnSpLocks noChangeShapeType="1"/>
              <a:stCxn id="23593" idx="2"/>
              <a:endCxn id="23594" idx="0"/>
            </p:cNvCxnSpPr>
            <p:nvPr/>
          </p:nvCxnSpPr>
          <p:spPr bwMode="auto">
            <a:xfrm rot="16200000" flipH="1">
              <a:off x="4993" y="3098"/>
              <a:ext cx="113" cy="656"/>
            </a:xfrm>
            <a:prstGeom prst="bentConnector3">
              <a:avLst>
                <a:gd name="adj1" fmla="val 50000"/>
              </a:avLst>
            </a:prstGeom>
            <a:noFill/>
            <a:ln w="9525">
              <a:solidFill>
                <a:schemeClr val="tx1"/>
              </a:solidFill>
              <a:miter lim="800000"/>
              <a:headEnd/>
              <a:tailEnd/>
            </a:ln>
          </p:spPr>
        </p:cxnSp>
        <p:cxnSp>
          <p:nvCxnSpPr>
            <p:cNvPr id="23601" name="AutoShape 49"/>
            <p:cNvCxnSpPr>
              <a:cxnSpLocks noChangeShapeType="1"/>
              <a:stCxn id="23592" idx="2"/>
              <a:endCxn id="23598" idx="0"/>
            </p:cNvCxnSpPr>
            <p:nvPr/>
          </p:nvCxnSpPr>
          <p:spPr bwMode="auto">
            <a:xfrm rot="16200000" flipH="1">
              <a:off x="4442" y="3461"/>
              <a:ext cx="131" cy="573"/>
            </a:xfrm>
            <a:prstGeom prst="bentConnector3">
              <a:avLst>
                <a:gd name="adj1" fmla="val 50000"/>
              </a:avLst>
            </a:prstGeom>
            <a:noFill/>
            <a:ln w="9525">
              <a:solidFill>
                <a:schemeClr val="tx1"/>
              </a:solidFill>
              <a:miter lim="800000"/>
              <a:headEnd/>
              <a:tailEnd/>
            </a:ln>
          </p:spPr>
        </p:cxnSp>
        <p:cxnSp>
          <p:nvCxnSpPr>
            <p:cNvPr id="23602" name="AutoShape 50"/>
            <p:cNvCxnSpPr>
              <a:cxnSpLocks noChangeShapeType="1"/>
              <a:stCxn id="23593" idx="0"/>
              <a:endCxn id="23596" idx="2"/>
            </p:cNvCxnSpPr>
            <p:nvPr/>
          </p:nvCxnSpPr>
          <p:spPr bwMode="auto">
            <a:xfrm rot="16200000" flipV="1">
              <a:off x="4394" y="2787"/>
              <a:ext cx="155" cy="500"/>
            </a:xfrm>
            <a:prstGeom prst="bentConnector3">
              <a:avLst>
                <a:gd name="adj1" fmla="val 50000"/>
              </a:avLst>
            </a:prstGeom>
            <a:noFill/>
            <a:ln w="9525">
              <a:solidFill>
                <a:schemeClr val="tx1"/>
              </a:solidFill>
              <a:miter lim="800000"/>
              <a:headEnd/>
              <a:tailEnd/>
            </a:ln>
          </p:spPr>
        </p:cxnSp>
        <p:cxnSp>
          <p:nvCxnSpPr>
            <p:cNvPr id="23603" name="AutoShape 51"/>
            <p:cNvCxnSpPr>
              <a:cxnSpLocks noChangeShapeType="1"/>
              <a:stCxn id="23593" idx="0"/>
              <a:endCxn id="23597" idx="2"/>
            </p:cNvCxnSpPr>
            <p:nvPr/>
          </p:nvCxnSpPr>
          <p:spPr bwMode="auto">
            <a:xfrm rot="5400000" flipH="1" flipV="1">
              <a:off x="4857" y="2812"/>
              <a:ext cx="168" cy="438"/>
            </a:xfrm>
            <a:prstGeom prst="bentConnector3">
              <a:avLst>
                <a:gd name="adj1" fmla="val 50000"/>
              </a:avLst>
            </a:prstGeom>
            <a:noFill/>
            <a:ln w="9525">
              <a:solidFill>
                <a:schemeClr val="tx1"/>
              </a:solidFill>
              <a:miter lim="800000"/>
              <a:headEnd/>
              <a:tailEnd/>
            </a:ln>
          </p:spPr>
        </p:cxnSp>
      </p:grpSp>
      <p:sp>
        <p:nvSpPr>
          <p:cNvPr id="23572" name="Text Box 72"/>
          <p:cNvSpPr txBox="1">
            <a:spLocks noChangeArrowheads="1"/>
          </p:cNvSpPr>
          <p:nvPr/>
        </p:nvSpPr>
        <p:spPr bwMode="auto">
          <a:xfrm>
            <a:off x="184565" y="3660865"/>
            <a:ext cx="2447337" cy="461665"/>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5.</a:t>
            </a:r>
            <a:r>
              <a:rPr lang="ru-RU" altLang="ja-JP" sz="2400" b="0" dirty="0">
                <a:latin typeface="Times New Roman" pitchFamily="18" charset="0"/>
              </a:rPr>
              <a:t>Создание МРП</a:t>
            </a:r>
            <a:endParaRPr lang="ja-JP" altLang="en-US" sz="2400" b="0" dirty="0">
              <a:latin typeface="Times New Roman" pitchFamily="18" charset="0"/>
            </a:endParaRPr>
          </a:p>
        </p:txBody>
      </p:sp>
      <p:sp>
        <p:nvSpPr>
          <p:cNvPr id="23565" name="AutoShape 74"/>
          <p:cNvSpPr>
            <a:spLocks noChangeArrowheads="1"/>
          </p:cNvSpPr>
          <p:nvPr/>
        </p:nvSpPr>
        <p:spPr bwMode="auto">
          <a:xfrm>
            <a:off x="759867" y="147646"/>
            <a:ext cx="7412533" cy="452008"/>
          </a:xfrm>
          <a:prstGeom prst="foldedCorner">
            <a:avLst>
              <a:gd name="adj" fmla="val 12500"/>
            </a:avLst>
          </a:prstGeom>
          <a:solidFill>
            <a:schemeClr val="tx2">
              <a:lumMod val="40000"/>
              <a:lumOff val="60000"/>
            </a:schemeClr>
          </a:solidFill>
          <a:ln w="9525">
            <a:solidFill>
              <a:schemeClr val="tx1"/>
            </a:solidFill>
            <a:round/>
            <a:headEnd/>
            <a:tailEnd/>
          </a:ln>
        </p:spPr>
        <p:txBody>
          <a:bodyPr wrap="none" anchor="ctr"/>
          <a:lstStyle/>
          <a:p>
            <a:pPr algn="ctr"/>
            <a:r>
              <a:rPr lang="ru-RU" altLang="ja-JP" sz="3200" b="1" dirty="0">
                <a:latin typeface="Times New Roman" pitchFamily="18" charset="0"/>
              </a:rPr>
              <a:t>Идентификация проекта</a:t>
            </a:r>
            <a:endParaRPr lang="en-US" altLang="ja-JP" sz="3200" b="1" dirty="0">
              <a:latin typeface="Times New Roman" pitchFamily="18" charset="0"/>
            </a:endParaRPr>
          </a:p>
        </p:txBody>
      </p:sp>
      <p:sp>
        <p:nvSpPr>
          <p:cNvPr id="23567" name="AutoShape 76"/>
          <p:cNvSpPr>
            <a:spLocks noChangeArrowheads="1"/>
          </p:cNvSpPr>
          <p:nvPr/>
        </p:nvSpPr>
        <p:spPr bwMode="auto">
          <a:xfrm>
            <a:off x="6702699" y="3452671"/>
            <a:ext cx="500019" cy="232483"/>
          </a:xfrm>
          <a:prstGeom prst="downArrow">
            <a:avLst>
              <a:gd name="adj1" fmla="val 50000"/>
              <a:gd name="adj2" fmla="val 39286"/>
            </a:avLst>
          </a:prstGeom>
          <a:solidFill>
            <a:schemeClr val="accent1">
              <a:lumMod val="75000"/>
            </a:schemeClr>
          </a:solidFill>
          <a:ln w="9525">
            <a:solidFill>
              <a:schemeClr val="tx1"/>
            </a:solidFill>
            <a:miter lim="800000"/>
            <a:headEnd/>
            <a:tailEnd/>
          </a:ln>
        </p:spPr>
        <p:txBody>
          <a:bodyPr vert="eaVert" wrap="none" anchor="ctr"/>
          <a:lstStyle/>
          <a:p>
            <a:endParaRPr lang="ja-JP" altLang="en-US" sz="1800" b="0"/>
          </a:p>
        </p:txBody>
      </p:sp>
      <p:sp>
        <p:nvSpPr>
          <p:cNvPr id="23568" name="AutoShape 77"/>
          <p:cNvSpPr>
            <a:spLocks noChangeArrowheads="1"/>
          </p:cNvSpPr>
          <p:nvPr/>
        </p:nvSpPr>
        <p:spPr bwMode="auto">
          <a:xfrm>
            <a:off x="2632210" y="5001707"/>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23569" name="AutoShape 78"/>
          <p:cNvSpPr>
            <a:spLocks noChangeArrowheads="1"/>
          </p:cNvSpPr>
          <p:nvPr/>
        </p:nvSpPr>
        <p:spPr bwMode="auto">
          <a:xfrm rot="10800000">
            <a:off x="4075872" y="1802655"/>
            <a:ext cx="533400" cy="457200"/>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56" name="Text Box 30">
            <a:extLst>
              <a:ext uri="{FF2B5EF4-FFF2-40B4-BE49-F238E27FC236}">
                <a16:creationId xmlns:a16="http://schemas.microsoft.com/office/drawing/2014/main" id="{87CFDDFE-DDD0-4DF9-98E9-925FC161F35C}"/>
              </a:ext>
            </a:extLst>
          </p:cNvPr>
          <p:cNvSpPr txBox="1">
            <a:spLocks noChangeAspect="1" noChangeArrowheads="1"/>
          </p:cNvSpPr>
          <p:nvPr/>
        </p:nvSpPr>
        <p:spPr bwMode="auto">
          <a:xfrm>
            <a:off x="572286" y="2943757"/>
            <a:ext cx="952505"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58" name="Text Box 30">
            <a:extLst>
              <a:ext uri="{FF2B5EF4-FFF2-40B4-BE49-F238E27FC236}">
                <a16:creationId xmlns:a16="http://schemas.microsoft.com/office/drawing/2014/main" id="{E0367D31-74CA-4C67-8466-1878DAB53746}"/>
              </a:ext>
            </a:extLst>
          </p:cNvPr>
          <p:cNvSpPr txBox="1">
            <a:spLocks noChangeAspect="1" noChangeArrowheads="1"/>
          </p:cNvSpPr>
          <p:nvPr/>
        </p:nvSpPr>
        <p:spPr bwMode="auto">
          <a:xfrm>
            <a:off x="2740752" y="2989444"/>
            <a:ext cx="997389"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3</a:t>
            </a:r>
            <a:endParaRPr lang="en-US" altLang="ja-JP" sz="1400" b="0" dirty="0">
              <a:latin typeface="Times New Roman" pitchFamily="18" charset="0"/>
            </a:endParaRPr>
          </a:p>
        </p:txBody>
      </p:sp>
      <p:cxnSp>
        <p:nvCxnSpPr>
          <p:cNvPr id="59" name="AutoShape 33">
            <a:extLst>
              <a:ext uri="{FF2B5EF4-FFF2-40B4-BE49-F238E27FC236}">
                <a16:creationId xmlns:a16="http://schemas.microsoft.com/office/drawing/2014/main" id="{7AEAE7AE-A66E-4956-A5C3-9DFEC25DCD19}"/>
              </a:ext>
            </a:extLst>
          </p:cNvPr>
          <p:cNvCxnSpPr>
            <a:cxnSpLocks noChangeShapeType="1"/>
          </p:cNvCxnSpPr>
          <p:nvPr/>
        </p:nvCxnSpPr>
        <p:spPr bwMode="auto">
          <a:xfrm rot="16200000" flipH="1">
            <a:off x="2697003" y="2686158"/>
            <a:ext cx="168593" cy="363682"/>
          </a:xfrm>
          <a:prstGeom prst="bentConnector3">
            <a:avLst>
              <a:gd name="adj1" fmla="val 50000"/>
            </a:avLst>
          </a:prstGeom>
          <a:noFill/>
          <a:ln w="9525">
            <a:solidFill>
              <a:srgbClr val="FFFF00"/>
            </a:solidFill>
            <a:miter lim="800000"/>
            <a:headEnd/>
            <a:tailEnd/>
          </a:ln>
        </p:spPr>
      </p:cxnSp>
      <p:cxnSp>
        <p:nvCxnSpPr>
          <p:cNvPr id="8" name="コネクタ: カギ線 7">
            <a:extLst>
              <a:ext uri="{FF2B5EF4-FFF2-40B4-BE49-F238E27FC236}">
                <a16:creationId xmlns:a16="http://schemas.microsoft.com/office/drawing/2014/main" id="{56D8D833-9950-45C0-854E-B37775E2E157}"/>
              </a:ext>
            </a:extLst>
          </p:cNvPr>
          <p:cNvCxnSpPr>
            <a:cxnSpLocks/>
          </p:cNvCxnSpPr>
          <p:nvPr/>
        </p:nvCxnSpPr>
        <p:spPr>
          <a:xfrm rot="10800000" flipV="1">
            <a:off x="759867" y="2876955"/>
            <a:ext cx="607027" cy="6881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 Box 46">
            <a:extLst>
              <a:ext uri="{FF2B5EF4-FFF2-40B4-BE49-F238E27FC236}">
                <a16:creationId xmlns:a16="http://schemas.microsoft.com/office/drawing/2014/main" id="{379A0D10-6B4E-4FC4-80CB-B697B053F46D}"/>
              </a:ext>
            </a:extLst>
          </p:cNvPr>
          <p:cNvSpPr txBox="1">
            <a:spLocks noChangeAspect="1" noChangeArrowheads="1"/>
          </p:cNvSpPr>
          <p:nvPr/>
        </p:nvSpPr>
        <p:spPr bwMode="auto">
          <a:xfrm>
            <a:off x="5027798" y="3009822"/>
            <a:ext cx="1192338"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1-1</a:t>
            </a:r>
            <a:endParaRPr lang="en-US" altLang="ja-JP" sz="1400" b="0" dirty="0">
              <a:latin typeface="Times New Roman" pitchFamily="18" charset="0"/>
            </a:endParaRPr>
          </a:p>
        </p:txBody>
      </p:sp>
      <p:sp>
        <p:nvSpPr>
          <p:cNvPr id="124" name="Text Box 46">
            <a:extLst>
              <a:ext uri="{FF2B5EF4-FFF2-40B4-BE49-F238E27FC236}">
                <a16:creationId xmlns:a16="http://schemas.microsoft.com/office/drawing/2014/main" id="{54ECD8CC-1539-48EF-9D25-6B668F6EA4FE}"/>
              </a:ext>
            </a:extLst>
          </p:cNvPr>
          <p:cNvSpPr txBox="1">
            <a:spLocks noChangeAspect="1" noChangeArrowheads="1"/>
          </p:cNvSpPr>
          <p:nvPr/>
        </p:nvSpPr>
        <p:spPr bwMode="auto">
          <a:xfrm>
            <a:off x="7642107" y="2984733"/>
            <a:ext cx="1306987"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2-1</a:t>
            </a:r>
            <a:endParaRPr lang="en-US" altLang="ja-JP" sz="1400" b="0" dirty="0">
              <a:latin typeface="Times New Roman" pitchFamily="18" charset="0"/>
            </a:endParaRPr>
          </a:p>
        </p:txBody>
      </p:sp>
      <p:grpSp>
        <p:nvGrpSpPr>
          <p:cNvPr id="125" name="Group 37">
            <a:extLst>
              <a:ext uri="{FF2B5EF4-FFF2-40B4-BE49-F238E27FC236}">
                <a16:creationId xmlns:a16="http://schemas.microsoft.com/office/drawing/2014/main" id="{D66E9E37-E057-4E99-A112-31DCDE8B3A3E}"/>
              </a:ext>
            </a:extLst>
          </p:cNvPr>
          <p:cNvGrpSpPr>
            <a:grpSpLocks/>
          </p:cNvGrpSpPr>
          <p:nvPr/>
        </p:nvGrpSpPr>
        <p:grpSpPr bwMode="auto">
          <a:xfrm>
            <a:off x="5282151" y="3715838"/>
            <a:ext cx="3932486" cy="2819400"/>
            <a:chOff x="3562" y="2208"/>
            <a:chExt cx="2292" cy="1920"/>
          </a:xfrm>
        </p:grpSpPr>
        <p:sp>
          <p:nvSpPr>
            <p:cNvPr id="126" name="Rectangle 38">
              <a:extLst>
                <a:ext uri="{FF2B5EF4-FFF2-40B4-BE49-F238E27FC236}">
                  <a16:creationId xmlns:a16="http://schemas.microsoft.com/office/drawing/2014/main" id="{CEB7B00A-B530-43C4-AE27-27FBB838F152}"/>
                </a:ext>
              </a:extLst>
            </p:cNvPr>
            <p:cNvSpPr>
              <a:spLocks noChangeArrowheads="1"/>
            </p:cNvSpPr>
            <p:nvPr/>
          </p:nvSpPr>
          <p:spPr bwMode="auto">
            <a:xfrm>
              <a:off x="3600" y="2208"/>
              <a:ext cx="1968"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127" name="Rectangle 39">
              <a:extLst>
                <a:ext uri="{FF2B5EF4-FFF2-40B4-BE49-F238E27FC236}">
                  <a16:creationId xmlns:a16="http://schemas.microsoft.com/office/drawing/2014/main" id="{01D19F7F-9761-4E1A-BC3B-58F678809E18}"/>
                </a:ext>
              </a:extLst>
            </p:cNvPr>
            <p:cNvSpPr>
              <a:spLocks noChangeArrowheads="1"/>
            </p:cNvSpPr>
            <p:nvPr/>
          </p:nvSpPr>
          <p:spPr bwMode="auto">
            <a:xfrm>
              <a:off x="3732" y="2684"/>
              <a:ext cx="1776"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128" name="Text Box 40">
              <a:extLst>
                <a:ext uri="{FF2B5EF4-FFF2-40B4-BE49-F238E27FC236}">
                  <a16:creationId xmlns:a16="http://schemas.microsoft.com/office/drawing/2014/main" id="{A4DCE3E6-9498-4470-A2A2-E30B2A54506A}"/>
                </a:ext>
              </a:extLst>
            </p:cNvPr>
            <p:cNvSpPr txBox="1">
              <a:spLocks noChangeAspect="1" noChangeArrowheads="1"/>
            </p:cNvSpPr>
            <p:nvPr/>
          </p:nvSpPr>
          <p:spPr bwMode="auto">
            <a:xfrm>
              <a:off x="3562" y="3471"/>
              <a:ext cx="1077"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Основной результат 1</a:t>
              </a:r>
              <a:endParaRPr lang="en-US" altLang="ja-JP" sz="1400" b="0" dirty="0">
                <a:latin typeface="Times New Roman" pitchFamily="18" charset="0"/>
              </a:endParaRPr>
            </a:p>
          </p:txBody>
        </p:sp>
        <p:sp>
          <p:nvSpPr>
            <p:cNvPr id="129" name="Text Box 41">
              <a:extLst>
                <a:ext uri="{FF2B5EF4-FFF2-40B4-BE49-F238E27FC236}">
                  <a16:creationId xmlns:a16="http://schemas.microsoft.com/office/drawing/2014/main" id="{8DD3387E-EC51-4FEB-BF75-6FD81A2F3B57}"/>
                </a:ext>
              </a:extLst>
            </p:cNvPr>
            <p:cNvSpPr txBox="1">
              <a:spLocks noChangeAspect="1" noChangeArrowheads="1"/>
            </p:cNvSpPr>
            <p:nvPr/>
          </p:nvSpPr>
          <p:spPr bwMode="auto">
            <a:xfrm>
              <a:off x="4179" y="3115"/>
              <a:ext cx="879" cy="252"/>
            </a:xfrm>
            <a:prstGeom prst="rect">
              <a:avLst/>
            </a:prstGeom>
            <a:solidFill>
              <a:srgbClr val="E84018"/>
            </a:solidFill>
            <a:ln w="9525">
              <a:solidFill>
                <a:schemeClr val="tx1"/>
              </a:solidFill>
              <a:miter lim="800000"/>
              <a:headEnd/>
              <a:tailEnd/>
            </a:ln>
          </p:spPr>
          <p:txBody>
            <a:bodyPr wrap="none">
              <a:spAutoFit/>
            </a:bodyPr>
            <a:lstStyle/>
            <a:p>
              <a:r>
                <a:rPr lang="ru-RU" altLang="ja-JP" dirty="0">
                  <a:latin typeface="Times New Roman" pitchFamily="18" charset="0"/>
                </a:rPr>
                <a:t>Цель проекта</a:t>
              </a:r>
              <a:endParaRPr lang="ja-JP" altLang="en-US" b="0" dirty="0">
                <a:latin typeface="Times New Roman" pitchFamily="18" charset="0"/>
              </a:endParaRPr>
            </a:p>
          </p:txBody>
        </p:sp>
        <p:sp>
          <p:nvSpPr>
            <p:cNvPr id="130" name="Text Box 42">
              <a:extLst>
                <a:ext uri="{FF2B5EF4-FFF2-40B4-BE49-F238E27FC236}">
                  <a16:creationId xmlns:a16="http://schemas.microsoft.com/office/drawing/2014/main" id="{1C8B2902-9265-4C03-B6EE-4BD4CAAA06A6}"/>
                </a:ext>
              </a:extLst>
            </p:cNvPr>
            <p:cNvSpPr txBox="1">
              <a:spLocks noChangeAspect="1" noChangeArrowheads="1"/>
            </p:cNvSpPr>
            <p:nvPr/>
          </p:nvSpPr>
          <p:spPr bwMode="auto">
            <a:xfrm>
              <a:off x="4688" y="3472"/>
              <a:ext cx="1091" cy="210"/>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Основной результат 2</a:t>
              </a:r>
              <a:endParaRPr lang="en-US" altLang="ja-JP" sz="1400" b="0" dirty="0">
                <a:latin typeface="Times New Roman" pitchFamily="18" charset="0"/>
              </a:endParaRPr>
            </a:p>
          </p:txBody>
        </p:sp>
        <p:sp>
          <p:nvSpPr>
            <p:cNvPr id="131" name="Text Box 43">
              <a:extLst>
                <a:ext uri="{FF2B5EF4-FFF2-40B4-BE49-F238E27FC236}">
                  <a16:creationId xmlns:a16="http://schemas.microsoft.com/office/drawing/2014/main" id="{B398D7F7-0AE8-4732-B88B-849419F3DD73}"/>
                </a:ext>
              </a:extLst>
            </p:cNvPr>
            <p:cNvSpPr txBox="1">
              <a:spLocks noChangeArrowheads="1"/>
            </p:cNvSpPr>
            <p:nvPr/>
          </p:nvSpPr>
          <p:spPr bwMode="auto">
            <a:xfrm>
              <a:off x="3698" y="2243"/>
              <a:ext cx="2156" cy="566"/>
            </a:xfrm>
            <a:prstGeom prst="rect">
              <a:avLst/>
            </a:prstGeom>
            <a:solidFill>
              <a:schemeClr val="bg1"/>
            </a:solidFill>
            <a:ln w="9525">
              <a:solidFill>
                <a:schemeClr val="tx1"/>
              </a:solidFill>
              <a:miter lim="800000"/>
              <a:headEnd/>
              <a:tailEnd/>
            </a:ln>
          </p:spPr>
          <p:txBody>
            <a:bodyPr wrap="square">
              <a:spAutoFit/>
            </a:bodyPr>
            <a:lstStyle/>
            <a:p>
              <a:r>
                <a:rPr lang="en-US" altLang="ja-JP" sz="2400" b="0" dirty="0">
                  <a:latin typeface="Times New Roman" pitchFamily="18" charset="0"/>
                </a:rPr>
                <a:t>3.</a:t>
              </a:r>
              <a:r>
                <a:rPr lang="ru-RU" altLang="ja-JP" sz="2400" dirty="0">
                  <a:latin typeface="Times New Roman" pitchFamily="18" charset="0"/>
                </a:rPr>
                <a:t> Идентификация проекта</a:t>
              </a:r>
              <a:endParaRPr lang="ja-JP" altLang="en-US" sz="2400" b="0" dirty="0">
                <a:latin typeface="Times New Roman" pitchFamily="18" charset="0"/>
              </a:endParaRPr>
            </a:p>
          </p:txBody>
        </p:sp>
        <p:sp>
          <p:nvSpPr>
            <p:cNvPr id="132" name="Text Box 44">
              <a:extLst>
                <a:ext uri="{FF2B5EF4-FFF2-40B4-BE49-F238E27FC236}">
                  <a16:creationId xmlns:a16="http://schemas.microsoft.com/office/drawing/2014/main" id="{B8DBFFD1-1158-4755-A0D2-42C6EE1C023D}"/>
                </a:ext>
              </a:extLst>
            </p:cNvPr>
            <p:cNvSpPr txBox="1">
              <a:spLocks noChangeAspect="1" noChangeArrowheads="1"/>
            </p:cNvSpPr>
            <p:nvPr/>
          </p:nvSpPr>
          <p:spPr bwMode="auto">
            <a:xfrm>
              <a:off x="3720" y="2749"/>
              <a:ext cx="942"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 1</a:t>
              </a:r>
              <a:endParaRPr lang="en-US" altLang="ja-JP" sz="1400" b="0" dirty="0">
                <a:latin typeface="Times New Roman" pitchFamily="18" charset="0"/>
              </a:endParaRPr>
            </a:p>
          </p:txBody>
        </p:sp>
        <p:sp>
          <p:nvSpPr>
            <p:cNvPr id="133" name="Text Box 45">
              <a:extLst>
                <a:ext uri="{FF2B5EF4-FFF2-40B4-BE49-F238E27FC236}">
                  <a16:creationId xmlns:a16="http://schemas.microsoft.com/office/drawing/2014/main" id="{E84AB649-5D80-4A6B-B287-25B8D0074569}"/>
                </a:ext>
              </a:extLst>
            </p:cNvPr>
            <p:cNvSpPr txBox="1">
              <a:spLocks noChangeAspect="1" noChangeArrowheads="1"/>
            </p:cNvSpPr>
            <p:nvPr/>
          </p:nvSpPr>
          <p:spPr bwMode="auto">
            <a:xfrm>
              <a:off x="4694" y="2748"/>
              <a:ext cx="874"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Общая цель 2</a:t>
              </a:r>
              <a:endParaRPr lang="en-US" altLang="ja-JP" sz="1400" b="0" dirty="0">
                <a:latin typeface="Times New Roman" pitchFamily="18" charset="0"/>
              </a:endParaRPr>
            </a:p>
          </p:txBody>
        </p:sp>
        <p:sp>
          <p:nvSpPr>
            <p:cNvPr id="134" name="Text Box 46">
              <a:extLst>
                <a:ext uri="{FF2B5EF4-FFF2-40B4-BE49-F238E27FC236}">
                  <a16:creationId xmlns:a16="http://schemas.microsoft.com/office/drawing/2014/main" id="{22EA0B2C-F65C-4F0B-ABD0-076423701D2A}"/>
                </a:ext>
              </a:extLst>
            </p:cNvPr>
            <p:cNvSpPr txBox="1">
              <a:spLocks noChangeAspect="1" noChangeArrowheads="1"/>
            </p:cNvSpPr>
            <p:nvPr/>
          </p:nvSpPr>
          <p:spPr bwMode="auto">
            <a:xfrm>
              <a:off x="4279" y="3812"/>
              <a:ext cx="693"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Действие 1-2</a:t>
              </a:r>
              <a:endParaRPr lang="en-US" altLang="ja-JP" sz="1400" b="0" dirty="0">
                <a:latin typeface="Times New Roman" pitchFamily="18" charset="0"/>
              </a:endParaRPr>
            </a:p>
          </p:txBody>
        </p:sp>
        <p:cxnSp>
          <p:nvCxnSpPr>
            <p:cNvPr id="135" name="AutoShape 47">
              <a:extLst>
                <a:ext uri="{FF2B5EF4-FFF2-40B4-BE49-F238E27FC236}">
                  <a16:creationId xmlns:a16="http://schemas.microsoft.com/office/drawing/2014/main" id="{F0B3C0AA-15FD-46F6-9407-517C3C051F51}"/>
                </a:ext>
              </a:extLst>
            </p:cNvPr>
            <p:cNvCxnSpPr>
              <a:cxnSpLocks noChangeShapeType="1"/>
              <a:stCxn id="129" idx="2"/>
              <a:endCxn id="128" idx="0"/>
            </p:cNvCxnSpPr>
            <p:nvPr/>
          </p:nvCxnSpPr>
          <p:spPr bwMode="auto">
            <a:xfrm rot="5400000">
              <a:off x="4308" y="3160"/>
              <a:ext cx="104" cy="518"/>
            </a:xfrm>
            <a:prstGeom prst="bentConnector3">
              <a:avLst>
                <a:gd name="adj1" fmla="val 50000"/>
              </a:avLst>
            </a:prstGeom>
            <a:noFill/>
            <a:ln w="9525">
              <a:solidFill>
                <a:schemeClr val="tx1"/>
              </a:solidFill>
              <a:miter lim="800000"/>
              <a:headEnd/>
              <a:tailEnd/>
            </a:ln>
          </p:spPr>
        </p:cxnSp>
        <p:cxnSp>
          <p:nvCxnSpPr>
            <p:cNvPr id="136" name="AutoShape 48">
              <a:extLst>
                <a:ext uri="{FF2B5EF4-FFF2-40B4-BE49-F238E27FC236}">
                  <a16:creationId xmlns:a16="http://schemas.microsoft.com/office/drawing/2014/main" id="{30906CFC-1E3C-47C6-98C5-7592F818214C}"/>
                </a:ext>
              </a:extLst>
            </p:cNvPr>
            <p:cNvCxnSpPr>
              <a:cxnSpLocks noChangeShapeType="1"/>
              <a:stCxn id="129" idx="2"/>
              <a:endCxn id="130" idx="0"/>
            </p:cNvCxnSpPr>
            <p:nvPr/>
          </p:nvCxnSpPr>
          <p:spPr bwMode="auto">
            <a:xfrm rot="16200000" flipH="1">
              <a:off x="4873" y="3112"/>
              <a:ext cx="105" cy="615"/>
            </a:xfrm>
            <a:prstGeom prst="bentConnector3">
              <a:avLst>
                <a:gd name="adj1" fmla="val 50000"/>
              </a:avLst>
            </a:prstGeom>
            <a:noFill/>
            <a:ln w="9525">
              <a:solidFill>
                <a:schemeClr val="tx1"/>
              </a:solidFill>
              <a:miter lim="800000"/>
              <a:headEnd/>
              <a:tailEnd/>
            </a:ln>
          </p:spPr>
        </p:cxnSp>
        <p:cxnSp>
          <p:nvCxnSpPr>
            <p:cNvPr id="137" name="AutoShape 49">
              <a:extLst>
                <a:ext uri="{FF2B5EF4-FFF2-40B4-BE49-F238E27FC236}">
                  <a16:creationId xmlns:a16="http://schemas.microsoft.com/office/drawing/2014/main" id="{AC136493-7F43-479C-8FA2-8FD2D3C376B0}"/>
                </a:ext>
              </a:extLst>
            </p:cNvPr>
            <p:cNvCxnSpPr>
              <a:cxnSpLocks noChangeShapeType="1"/>
              <a:stCxn id="128" idx="2"/>
              <a:endCxn id="134" idx="0"/>
            </p:cNvCxnSpPr>
            <p:nvPr/>
          </p:nvCxnSpPr>
          <p:spPr bwMode="auto">
            <a:xfrm rot="16200000" flipH="1">
              <a:off x="4298" y="3484"/>
              <a:ext cx="131" cy="525"/>
            </a:xfrm>
            <a:prstGeom prst="bentConnector3">
              <a:avLst>
                <a:gd name="adj1" fmla="val 50000"/>
              </a:avLst>
            </a:prstGeom>
            <a:noFill/>
            <a:ln w="9525">
              <a:solidFill>
                <a:schemeClr val="tx1"/>
              </a:solidFill>
              <a:miter lim="800000"/>
              <a:headEnd/>
              <a:tailEnd/>
            </a:ln>
          </p:spPr>
        </p:cxnSp>
        <p:cxnSp>
          <p:nvCxnSpPr>
            <p:cNvPr id="138" name="AutoShape 50">
              <a:extLst>
                <a:ext uri="{FF2B5EF4-FFF2-40B4-BE49-F238E27FC236}">
                  <a16:creationId xmlns:a16="http://schemas.microsoft.com/office/drawing/2014/main" id="{11DD23BB-6267-4BDA-8806-D1B72B2D350E}"/>
                </a:ext>
              </a:extLst>
            </p:cNvPr>
            <p:cNvCxnSpPr>
              <a:cxnSpLocks noChangeShapeType="1"/>
              <a:stCxn id="129" idx="0"/>
              <a:endCxn id="132" idx="2"/>
            </p:cNvCxnSpPr>
            <p:nvPr/>
          </p:nvCxnSpPr>
          <p:spPr bwMode="auto">
            <a:xfrm rot="16200000" flipV="1">
              <a:off x="4327" y="2823"/>
              <a:ext cx="156" cy="428"/>
            </a:xfrm>
            <a:prstGeom prst="bentConnector3">
              <a:avLst>
                <a:gd name="adj1" fmla="val 50000"/>
              </a:avLst>
            </a:prstGeom>
            <a:noFill/>
            <a:ln w="9525">
              <a:solidFill>
                <a:schemeClr val="tx1"/>
              </a:solidFill>
              <a:miter lim="800000"/>
              <a:headEnd/>
              <a:tailEnd/>
            </a:ln>
          </p:spPr>
        </p:cxnSp>
        <p:cxnSp>
          <p:nvCxnSpPr>
            <p:cNvPr id="139" name="AutoShape 51">
              <a:extLst>
                <a:ext uri="{FF2B5EF4-FFF2-40B4-BE49-F238E27FC236}">
                  <a16:creationId xmlns:a16="http://schemas.microsoft.com/office/drawing/2014/main" id="{8C069336-D8E3-4E08-8FA6-1188D36F5ABC}"/>
                </a:ext>
              </a:extLst>
            </p:cNvPr>
            <p:cNvCxnSpPr>
              <a:cxnSpLocks noChangeShapeType="1"/>
              <a:stCxn id="129" idx="0"/>
              <a:endCxn id="133" idx="2"/>
            </p:cNvCxnSpPr>
            <p:nvPr/>
          </p:nvCxnSpPr>
          <p:spPr bwMode="auto">
            <a:xfrm rot="5400000" flipH="1" flipV="1">
              <a:off x="4796" y="2780"/>
              <a:ext cx="157" cy="513"/>
            </a:xfrm>
            <a:prstGeom prst="bentConnector3">
              <a:avLst>
                <a:gd name="adj1" fmla="val 50000"/>
              </a:avLst>
            </a:prstGeom>
            <a:noFill/>
            <a:ln w="9525">
              <a:solidFill>
                <a:schemeClr val="tx1"/>
              </a:solidFill>
              <a:miter lim="800000"/>
              <a:headEnd/>
              <a:tailEnd/>
            </a:ln>
          </p:spPr>
        </p:cxnSp>
      </p:grpSp>
      <p:sp>
        <p:nvSpPr>
          <p:cNvPr id="141" name="Text Box 46">
            <a:extLst>
              <a:ext uri="{FF2B5EF4-FFF2-40B4-BE49-F238E27FC236}">
                <a16:creationId xmlns:a16="http://schemas.microsoft.com/office/drawing/2014/main" id="{A42C5C00-1E8E-4D0F-9F96-AF4D65C08F99}"/>
              </a:ext>
            </a:extLst>
          </p:cNvPr>
          <p:cNvSpPr txBox="1">
            <a:spLocks noChangeAspect="1" noChangeArrowheads="1"/>
          </p:cNvSpPr>
          <p:nvPr/>
        </p:nvSpPr>
        <p:spPr bwMode="auto">
          <a:xfrm>
            <a:off x="7806013" y="6071729"/>
            <a:ext cx="1249060" cy="307777"/>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2-1</a:t>
            </a:r>
            <a:endParaRPr lang="en-US" altLang="ja-JP" sz="1400" b="0" dirty="0">
              <a:latin typeface="Times New Roman" pitchFamily="18" charset="0"/>
            </a:endParaRPr>
          </a:p>
        </p:txBody>
      </p:sp>
      <p:sp>
        <p:nvSpPr>
          <p:cNvPr id="142" name="テキスト ボックス 141">
            <a:extLst>
              <a:ext uri="{FF2B5EF4-FFF2-40B4-BE49-F238E27FC236}">
                <a16:creationId xmlns:a16="http://schemas.microsoft.com/office/drawing/2014/main" id="{3BF7093A-C454-4B6B-ACC3-0520BB41B520}"/>
              </a:ext>
            </a:extLst>
          </p:cNvPr>
          <p:cNvSpPr txBox="1"/>
          <p:nvPr/>
        </p:nvSpPr>
        <p:spPr>
          <a:xfrm>
            <a:off x="2977361" y="5486980"/>
            <a:ext cx="1898158" cy="307777"/>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kumimoji="1" lang="ru-RU" altLang="ja-JP" sz="1400" b="1" dirty="0"/>
              <a:t>Основные результаты</a:t>
            </a:r>
            <a:endParaRPr kumimoji="1" lang="en-US" altLang="ja-JP" sz="1400" b="1" dirty="0"/>
          </a:p>
        </p:txBody>
      </p:sp>
      <p:sp>
        <p:nvSpPr>
          <p:cNvPr id="143" name="テキスト ボックス 142">
            <a:extLst>
              <a:ext uri="{FF2B5EF4-FFF2-40B4-BE49-F238E27FC236}">
                <a16:creationId xmlns:a16="http://schemas.microsoft.com/office/drawing/2014/main" id="{B28CAC0E-6780-4AC2-BB2B-3981AEDAC3C3}"/>
              </a:ext>
            </a:extLst>
          </p:cNvPr>
          <p:cNvSpPr txBox="1"/>
          <p:nvPr/>
        </p:nvSpPr>
        <p:spPr>
          <a:xfrm>
            <a:off x="3029836" y="6076870"/>
            <a:ext cx="1729475" cy="307777"/>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ru-RU" altLang="ja-JP" sz="1400" b="1" dirty="0"/>
              <a:t>Основные действия</a:t>
            </a:r>
            <a:endParaRPr kumimoji="1" lang="ja-JP" altLang="en-US" sz="1400" b="1" dirty="0"/>
          </a:p>
        </p:txBody>
      </p:sp>
      <p:sp>
        <p:nvSpPr>
          <p:cNvPr id="144" name="テキスト ボックス 143">
            <a:extLst>
              <a:ext uri="{FF2B5EF4-FFF2-40B4-BE49-F238E27FC236}">
                <a16:creationId xmlns:a16="http://schemas.microsoft.com/office/drawing/2014/main" id="{0F008427-007D-4EB6-9C3F-2A13A72F2FF0}"/>
              </a:ext>
            </a:extLst>
          </p:cNvPr>
          <p:cNvSpPr txBox="1"/>
          <p:nvPr/>
        </p:nvSpPr>
        <p:spPr>
          <a:xfrm>
            <a:off x="3106056" y="4874537"/>
            <a:ext cx="1685391" cy="400110"/>
          </a:xfrm>
          <a:prstGeom prst="rect">
            <a:avLst/>
          </a:prstGeom>
          <a:solidFill>
            <a:srgbClr val="E84018"/>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ru-RU" altLang="ja-JP" sz="2000" dirty="0"/>
              <a:t>Цель проекта</a:t>
            </a:r>
            <a:endParaRPr kumimoji="1" lang="ja-JP" altLang="en-US" sz="2000" dirty="0"/>
          </a:p>
        </p:txBody>
      </p:sp>
      <p:sp>
        <p:nvSpPr>
          <p:cNvPr id="145" name="上矢印 15">
            <a:extLst>
              <a:ext uri="{FF2B5EF4-FFF2-40B4-BE49-F238E27FC236}">
                <a16:creationId xmlns:a16="http://schemas.microsoft.com/office/drawing/2014/main" id="{2A8FEB24-A631-4A90-8223-8B4A6BF32431}"/>
              </a:ext>
            </a:extLst>
          </p:cNvPr>
          <p:cNvSpPr/>
          <p:nvPr/>
        </p:nvSpPr>
        <p:spPr>
          <a:xfrm>
            <a:off x="3704141" y="5184534"/>
            <a:ext cx="274524" cy="2331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上矢印 16">
            <a:extLst>
              <a:ext uri="{FF2B5EF4-FFF2-40B4-BE49-F238E27FC236}">
                <a16:creationId xmlns:a16="http://schemas.microsoft.com/office/drawing/2014/main" id="{51BD011A-4809-48AD-91EB-6E9E84BB5F38}"/>
              </a:ext>
            </a:extLst>
          </p:cNvPr>
          <p:cNvSpPr/>
          <p:nvPr/>
        </p:nvSpPr>
        <p:spPr>
          <a:xfrm>
            <a:off x="3713975" y="5743920"/>
            <a:ext cx="264690" cy="286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コネクタ: カギ線 35">
            <a:extLst>
              <a:ext uri="{FF2B5EF4-FFF2-40B4-BE49-F238E27FC236}">
                <a16:creationId xmlns:a16="http://schemas.microsoft.com/office/drawing/2014/main" id="{82DB302F-BB30-46BE-A494-D086405D0CC3}"/>
              </a:ext>
            </a:extLst>
          </p:cNvPr>
          <p:cNvCxnSpPr>
            <a:cxnSpLocks/>
            <a:endCxn id="108" idx="0"/>
          </p:cNvCxnSpPr>
          <p:nvPr/>
        </p:nvCxnSpPr>
        <p:spPr>
          <a:xfrm rot="10800000" flipV="1">
            <a:off x="5623968" y="2926730"/>
            <a:ext cx="329635" cy="8309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2868590-BF43-4893-AE1B-B1ACC12258B6}"/>
              </a:ext>
            </a:extLst>
          </p:cNvPr>
          <p:cNvCxnSpPr/>
          <p:nvPr/>
        </p:nvCxnSpPr>
        <p:spPr>
          <a:xfrm>
            <a:off x="7693301" y="2876955"/>
            <a:ext cx="0" cy="82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23D402A-EC72-4A0F-943D-461B5B35F3C9}"/>
              </a:ext>
            </a:extLst>
          </p:cNvPr>
          <p:cNvCxnSpPr>
            <a:cxnSpLocks/>
            <a:endCxn id="141" idx="0"/>
          </p:cNvCxnSpPr>
          <p:nvPr/>
        </p:nvCxnSpPr>
        <p:spPr>
          <a:xfrm>
            <a:off x="8430543" y="5963547"/>
            <a:ext cx="0" cy="108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FA97EEF-5F0C-4462-AE8E-6C6C1CC6CD7F}"/>
              </a:ext>
            </a:extLst>
          </p:cNvPr>
          <p:cNvCxnSpPr>
            <a:stCxn id="23609" idx="2"/>
          </p:cNvCxnSpPr>
          <p:nvPr/>
        </p:nvCxnSpPr>
        <p:spPr>
          <a:xfrm flipH="1">
            <a:off x="3022328" y="2768747"/>
            <a:ext cx="71214" cy="224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505E1F84-B775-4F63-A6B5-29EE4BDA83F8}"/>
              </a:ext>
            </a:extLst>
          </p:cNvPr>
          <p:cNvCxnSpPr>
            <a:cxnSpLocks/>
          </p:cNvCxnSpPr>
          <p:nvPr/>
        </p:nvCxnSpPr>
        <p:spPr>
          <a:xfrm rot="10800000" flipV="1">
            <a:off x="5581588" y="6011185"/>
            <a:ext cx="679436" cy="8556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34F53F6-3C51-4E25-92C5-81544FD35A7B}"/>
              </a:ext>
            </a:extLst>
          </p:cNvPr>
          <p:cNvSpPr txBox="1"/>
          <p:nvPr/>
        </p:nvSpPr>
        <p:spPr>
          <a:xfrm>
            <a:off x="2842462" y="3655670"/>
            <a:ext cx="2310376" cy="369332"/>
          </a:xfrm>
          <a:prstGeom prst="rect">
            <a:avLst/>
          </a:prstGeom>
          <a:noFill/>
          <a:ln>
            <a:solidFill>
              <a:schemeClr val="accent1">
                <a:shade val="50000"/>
              </a:schemeClr>
            </a:solidFill>
          </a:ln>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4.</a:t>
            </a:r>
            <a:r>
              <a:rPr lang="ru-RU" altLang="ja-JP" dirty="0">
                <a:latin typeface="Times New Roman" panose="02020603050405020304" pitchFamily="18" charset="0"/>
                <a:cs typeface="Times New Roman" panose="02020603050405020304" pitchFamily="18" charset="0"/>
              </a:rPr>
              <a:t> Логическая модель</a:t>
            </a:r>
            <a:endParaRPr kumimoji="1" lang="ja-JP" altLang="en-US" dirty="0">
              <a:latin typeface="Times New Roman" panose="02020603050405020304" pitchFamily="18" charset="0"/>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F24AC706-5C60-4EEB-A61E-F3950D83C099}"/>
              </a:ext>
            </a:extLst>
          </p:cNvPr>
          <p:cNvSpPr txBox="1"/>
          <p:nvPr/>
        </p:nvSpPr>
        <p:spPr>
          <a:xfrm>
            <a:off x="3071394" y="4215189"/>
            <a:ext cx="1679027" cy="40011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ru-RU" altLang="ja-JP" sz="2000" dirty="0"/>
              <a:t>Общая цель</a:t>
            </a:r>
            <a:endParaRPr kumimoji="1" lang="ja-JP" altLang="en-US" sz="2000" dirty="0"/>
          </a:p>
        </p:txBody>
      </p:sp>
      <p:pic>
        <p:nvPicPr>
          <p:cNvPr id="3" name="図 2">
            <a:extLst>
              <a:ext uri="{FF2B5EF4-FFF2-40B4-BE49-F238E27FC236}">
                <a16:creationId xmlns:a16="http://schemas.microsoft.com/office/drawing/2014/main" id="{2FA452C2-5D0F-49CE-B5B7-27FF72C4A83B}"/>
              </a:ext>
            </a:extLst>
          </p:cNvPr>
          <p:cNvPicPr>
            <a:picLocks noChangeAspect="1"/>
          </p:cNvPicPr>
          <p:nvPr/>
        </p:nvPicPr>
        <p:blipFill>
          <a:blip r:embed="rId4"/>
          <a:stretch>
            <a:fillRect/>
          </a:stretch>
        </p:blipFill>
        <p:spPr>
          <a:xfrm>
            <a:off x="3673408" y="4629610"/>
            <a:ext cx="347502" cy="262151"/>
          </a:xfrm>
          <a:prstGeom prst="rect">
            <a:avLst/>
          </a:prstGeom>
        </p:spPr>
      </p:pic>
      <p:sp>
        <p:nvSpPr>
          <p:cNvPr id="140" name="Text Box 46">
            <a:extLst>
              <a:ext uri="{FF2B5EF4-FFF2-40B4-BE49-F238E27FC236}">
                <a16:creationId xmlns:a16="http://schemas.microsoft.com/office/drawing/2014/main" id="{32A1DE4F-6A90-4149-85C3-86365872FEF5}"/>
              </a:ext>
            </a:extLst>
          </p:cNvPr>
          <p:cNvSpPr txBox="1">
            <a:spLocks noChangeAspect="1" noChangeArrowheads="1"/>
          </p:cNvSpPr>
          <p:nvPr/>
        </p:nvSpPr>
        <p:spPr bwMode="auto">
          <a:xfrm>
            <a:off x="5218129" y="6079268"/>
            <a:ext cx="1254749"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1-1</a:t>
            </a:r>
            <a:endParaRPr lang="en-US" altLang="ja-JP" sz="1400" b="0" dirty="0">
              <a:latin typeface="Times New Roman" pitchFamily="18" charset="0"/>
            </a:endParaRPr>
          </a:p>
        </p:txBody>
      </p:sp>
      <p:sp>
        <p:nvSpPr>
          <p:cNvPr id="2" name="楕円 1">
            <a:extLst>
              <a:ext uri="{FF2B5EF4-FFF2-40B4-BE49-F238E27FC236}">
                <a16:creationId xmlns:a16="http://schemas.microsoft.com/office/drawing/2014/main" id="{374B2778-047A-45FF-A0FC-E1471ABD5D57}"/>
              </a:ext>
            </a:extLst>
          </p:cNvPr>
          <p:cNvSpPr/>
          <p:nvPr/>
        </p:nvSpPr>
        <p:spPr>
          <a:xfrm>
            <a:off x="4891057" y="5415241"/>
            <a:ext cx="2728874" cy="1410006"/>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AutoShape 77">
            <a:extLst>
              <a:ext uri="{FF2B5EF4-FFF2-40B4-BE49-F238E27FC236}">
                <a16:creationId xmlns:a16="http://schemas.microsoft.com/office/drawing/2014/main" id="{2AEA9273-6F05-402B-A1AC-32EC56D96999}"/>
              </a:ext>
            </a:extLst>
          </p:cNvPr>
          <p:cNvSpPr>
            <a:spLocks noChangeArrowheads="1"/>
          </p:cNvSpPr>
          <p:nvPr/>
        </p:nvSpPr>
        <p:spPr bwMode="auto">
          <a:xfrm>
            <a:off x="4981666" y="4969584"/>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pic>
        <p:nvPicPr>
          <p:cNvPr id="27" name="図 26">
            <a:extLst>
              <a:ext uri="{FF2B5EF4-FFF2-40B4-BE49-F238E27FC236}">
                <a16:creationId xmlns:a16="http://schemas.microsoft.com/office/drawing/2014/main" id="{D625CCF7-7444-4337-AB41-DAEFF9FC7208}"/>
              </a:ext>
            </a:extLst>
          </p:cNvPr>
          <p:cNvPicPr>
            <a:picLocks noChangeAspect="1"/>
          </p:cNvPicPr>
          <p:nvPr/>
        </p:nvPicPr>
        <p:blipFill>
          <a:blip r:embed="rId5"/>
          <a:stretch>
            <a:fillRect/>
          </a:stretch>
        </p:blipFill>
        <p:spPr>
          <a:xfrm>
            <a:off x="184565" y="4514256"/>
            <a:ext cx="2320336" cy="1620442"/>
          </a:xfrm>
          <a:prstGeom prst="rect">
            <a:avLst/>
          </a:prstGeom>
        </p:spPr>
      </p:pic>
      <p:pic>
        <p:nvPicPr>
          <p:cNvPr id="4" name="Рисунок 3">
            <a:extLst>
              <a:ext uri="{FF2B5EF4-FFF2-40B4-BE49-F238E27FC236}">
                <a16:creationId xmlns:a16="http://schemas.microsoft.com/office/drawing/2014/main" id="{2011C1F5-B917-4090-95E3-FC9FE3CBEB1E}"/>
              </a:ext>
            </a:extLst>
          </p:cNvPr>
          <p:cNvPicPr>
            <a:picLocks noChangeAspect="1"/>
          </p:cNvPicPr>
          <p:nvPr/>
        </p:nvPicPr>
        <p:blipFill>
          <a:blip r:embed="rId6"/>
          <a:stretch>
            <a:fillRect/>
          </a:stretch>
        </p:blipFill>
        <p:spPr>
          <a:xfrm>
            <a:off x="5192283" y="3540206"/>
            <a:ext cx="4000242" cy="3319488"/>
          </a:xfrm>
          <a:prstGeom prst="rect">
            <a:avLst/>
          </a:prstGeom>
        </p:spPr>
      </p:pic>
    </p:spTree>
    <p:custDataLst>
      <p:tags r:id="rId1"/>
    </p:custDataLst>
    <p:extLst>
      <p:ext uri="{BB962C8B-B14F-4D97-AF65-F5344CB8AC3E}">
        <p14:creationId xmlns:p14="http://schemas.microsoft.com/office/powerpoint/2010/main" val="2713488595"/>
      </p:ext>
    </p:extLst>
  </p:cSld>
  <p:clrMapOvr>
    <a:masterClrMapping/>
  </p:clrMapOvr>
  <p:transition advTm="1125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500"/>
                                        <p:tgtEl>
                                          <p:spTgt spid="235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7"/>
                                        </p:tgtEl>
                                        <p:attrNameLst>
                                          <p:attrName>style.visibility</p:attrName>
                                        </p:attrNameLst>
                                      </p:cBhvr>
                                      <p:to>
                                        <p:strVal val="visible"/>
                                      </p:to>
                                    </p:set>
                                    <p:animEffect transition="in" filter="fade">
                                      <p:cBhvr>
                                        <p:cTn id="12" dur="500"/>
                                        <p:tgtEl>
                                          <p:spTgt spid="23567"/>
                                        </p:tgtEl>
                                      </p:cBhvr>
                                    </p:animEffect>
                                  </p:childTnLst>
                                </p:cTn>
                              </p:par>
                              <p:par>
                                <p:cTn id="13" presetID="10" presetClass="entr" presetSubtype="0"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fade">
                                      <p:cBhvr>
                                        <p:cTn id="15" dur="500"/>
                                        <p:tgtEl>
                                          <p:spTgt spid="235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68"/>
                                        </p:tgtEl>
                                        <p:attrNameLst>
                                          <p:attrName>style.visibility</p:attrName>
                                        </p:attrNameLst>
                                      </p:cBhvr>
                                      <p:to>
                                        <p:strVal val="visible"/>
                                      </p:to>
                                    </p:set>
                                    <p:animEffect transition="in" filter="fade">
                                      <p:cBhvr>
                                        <p:cTn id="20" dur="500"/>
                                        <p:tgtEl>
                                          <p:spTgt spid="2356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69"/>
                                        </p:tgtEl>
                                        <p:attrNameLst>
                                          <p:attrName>style.visibility</p:attrName>
                                        </p:attrNameLst>
                                      </p:cBhvr>
                                      <p:to>
                                        <p:strVal val="visible"/>
                                      </p:to>
                                    </p:set>
                                    <p:animEffect transition="in" filter="fade">
                                      <p:cBhvr>
                                        <p:cTn id="23" dur="500"/>
                                        <p:tgtEl>
                                          <p:spTgt spid="23569"/>
                                        </p:tgtEl>
                                      </p:cBhvr>
                                    </p:animEffect>
                                  </p:childTnLst>
                                </p:cTn>
                              </p:par>
                              <p:par>
                                <p:cTn id="24" presetID="10" presetClass="entr" presetSubtype="0"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fade">
                                      <p:cBhvr>
                                        <p:cTn id="26" dur="500"/>
                                        <p:tgtEl>
                                          <p:spTgt spid="1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animBg="1"/>
      <p:bldP spid="23568" grpId="0" animBg="1"/>
      <p:bldP spid="23569" grpId="0" animBg="1"/>
      <p:bldP spid="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4"/>
          <p:cNvSpPr txBox="1">
            <a:spLocks noChangeArrowheads="1"/>
          </p:cNvSpPr>
          <p:nvPr/>
        </p:nvSpPr>
        <p:spPr bwMode="auto">
          <a:xfrm>
            <a:off x="607742" y="108684"/>
            <a:ext cx="7780682" cy="646331"/>
          </a:xfrm>
          <a:prstGeom prst="rect">
            <a:avLst/>
          </a:prstGeom>
          <a:solidFill>
            <a:schemeClr val="tx2">
              <a:lumMod val="40000"/>
              <a:lumOff val="60000"/>
            </a:schemeClr>
          </a:solidFill>
          <a:ln w="34925">
            <a:solidFill>
              <a:schemeClr val="tx1"/>
            </a:solidFill>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ru-RU" altLang="ja-JP" sz="3600" b="1" dirty="0">
                <a:cs typeface="Calibri" panose="020F0502020204030204" pitchFamily="34" charset="0"/>
              </a:rPr>
              <a:t>Что такое идентификация проекта</a:t>
            </a:r>
            <a:r>
              <a:rPr lang="en-US" altLang="ja-JP" sz="3600" b="1" dirty="0">
                <a:cs typeface="Calibri" panose="020F0502020204030204" pitchFamily="34" charset="0"/>
              </a:rPr>
              <a:t>?</a:t>
            </a:r>
            <a:endParaRPr lang="ja-JP" altLang="en-US" sz="3600" b="1" dirty="0">
              <a:cs typeface="Calibri" panose="020F0502020204030204" pitchFamily="34" charset="0"/>
            </a:endParaRPr>
          </a:p>
        </p:txBody>
      </p:sp>
      <p:sp>
        <p:nvSpPr>
          <p:cNvPr id="6" name="Text Box 7"/>
          <p:cNvSpPr txBox="1">
            <a:spLocks noChangeArrowheads="1"/>
          </p:cNvSpPr>
          <p:nvPr/>
        </p:nvSpPr>
        <p:spPr bwMode="auto">
          <a:xfrm>
            <a:off x="607742" y="993512"/>
            <a:ext cx="7848600" cy="1587999"/>
          </a:xfrm>
          <a:prstGeom prst="rect">
            <a:avLst/>
          </a:prstGeom>
          <a:solidFill>
            <a:schemeClr val="accent6">
              <a:lumMod val="60000"/>
              <a:lumOff val="40000"/>
            </a:schemeClr>
          </a:solidFill>
          <a:ln w="22225">
            <a:solidFill>
              <a:srgbClr val="000000"/>
            </a:solidFill>
            <a:miter lim="800000"/>
            <a:headEnd/>
            <a:tailEnd/>
          </a:ln>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lnSpc>
                <a:spcPct val="120000"/>
              </a:lnSpc>
              <a:defRPr/>
            </a:pPr>
            <a:r>
              <a:rPr lang="ru-RU" altLang="ja-JP" sz="2800" dirty="0">
                <a:latin typeface="Tahoma" pitchFamily="34" charset="0"/>
              </a:rPr>
              <a:t>Идентифицируйте проекты, окружая группу ветвей, приближающихся к одному и тому же решению с помощью рамки в дереве решений.</a:t>
            </a:r>
            <a:r>
              <a:rPr lang="en-US" altLang="ja-JP" sz="2800" dirty="0">
                <a:latin typeface="Tahoma" pitchFamily="34" charset="0"/>
              </a:rPr>
              <a:t>  </a:t>
            </a:r>
            <a:endParaRPr lang="ja-JP" altLang="en-US" sz="2800" dirty="0">
              <a:latin typeface="Tahoma" pitchFamily="34" charset="0"/>
            </a:endParaRPr>
          </a:p>
        </p:txBody>
      </p:sp>
      <p:sp>
        <p:nvSpPr>
          <p:cNvPr id="86" name="Rectangle 39">
            <a:extLst>
              <a:ext uri="{FF2B5EF4-FFF2-40B4-BE49-F238E27FC236}">
                <a16:creationId xmlns:a16="http://schemas.microsoft.com/office/drawing/2014/main" id="{B6F4478D-0332-4A12-B9C0-1DB47A707948}"/>
              </a:ext>
            </a:extLst>
          </p:cNvPr>
          <p:cNvSpPr>
            <a:spLocks noChangeArrowheads="1"/>
          </p:cNvSpPr>
          <p:nvPr/>
        </p:nvSpPr>
        <p:spPr bwMode="auto">
          <a:xfrm>
            <a:off x="3447256" y="2271703"/>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 name="Rectangle 60">
            <a:extLst>
              <a:ext uri="{FF2B5EF4-FFF2-40B4-BE49-F238E27FC236}">
                <a16:creationId xmlns:a16="http://schemas.microsoft.com/office/drawing/2014/main" id="{70442087-4026-4581-99E2-8FE46257DE4E}"/>
              </a:ext>
            </a:extLst>
          </p:cNvPr>
          <p:cNvSpPr>
            <a:spLocks noChangeArrowheads="1"/>
          </p:cNvSpPr>
          <p:nvPr/>
        </p:nvSpPr>
        <p:spPr bwMode="auto">
          <a:xfrm>
            <a:off x="4206081" y="2271703"/>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6" name="Rectangle 69">
            <a:extLst>
              <a:ext uri="{FF2B5EF4-FFF2-40B4-BE49-F238E27FC236}">
                <a16:creationId xmlns:a16="http://schemas.microsoft.com/office/drawing/2014/main" id="{2B28B957-31A3-4F9F-AA64-A9EED0B5B3D1}"/>
              </a:ext>
            </a:extLst>
          </p:cNvPr>
          <p:cNvSpPr>
            <a:spLocks noChangeArrowheads="1"/>
          </p:cNvSpPr>
          <p:nvPr/>
        </p:nvSpPr>
        <p:spPr bwMode="auto">
          <a:xfrm>
            <a:off x="5345906" y="2271703"/>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40" name="グループ化 39">
            <a:extLst>
              <a:ext uri="{FF2B5EF4-FFF2-40B4-BE49-F238E27FC236}">
                <a16:creationId xmlns:a16="http://schemas.microsoft.com/office/drawing/2014/main" id="{81E8443C-30C8-43C2-8460-4DF2ADE983AA}"/>
              </a:ext>
            </a:extLst>
          </p:cNvPr>
          <p:cNvGrpSpPr/>
          <p:nvPr/>
        </p:nvGrpSpPr>
        <p:grpSpPr>
          <a:xfrm>
            <a:off x="607742" y="2852936"/>
            <a:ext cx="7580313" cy="3648969"/>
            <a:chOff x="443706" y="2691457"/>
            <a:chExt cx="7580313" cy="3648969"/>
          </a:xfrm>
        </p:grpSpPr>
        <p:sp>
          <p:nvSpPr>
            <p:cNvPr id="43" name="Text Box 17">
              <a:extLst>
                <a:ext uri="{FF2B5EF4-FFF2-40B4-BE49-F238E27FC236}">
                  <a16:creationId xmlns:a16="http://schemas.microsoft.com/office/drawing/2014/main" id="{24BAA78E-57EB-4200-B54D-5E97F46B7073}"/>
                </a:ext>
              </a:extLst>
            </p:cNvPr>
            <p:cNvSpPr txBox="1">
              <a:spLocks noChangeArrowheads="1"/>
            </p:cNvSpPr>
            <p:nvPr/>
          </p:nvSpPr>
          <p:spPr bwMode="auto">
            <a:xfrm>
              <a:off x="6038442" y="3191128"/>
              <a:ext cx="186399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ru-RU" altLang="ja-JP" sz="2400" b="1" dirty="0">
                  <a:solidFill>
                    <a:srgbClr val="008000"/>
                  </a:solidFill>
                  <a:latin typeface="Tahoma" pitchFamily="34" charset="0"/>
                </a:rPr>
                <a:t>Проект</a:t>
              </a:r>
              <a:r>
                <a:rPr lang="en-US" altLang="ja-JP" sz="2400" b="1" dirty="0">
                  <a:solidFill>
                    <a:srgbClr val="008000"/>
                  </a:solidFill>
                  <a:latin typeface="Tahoma" pitchFamily="34" charset="0"/>
                </a:rPr>
                <a:t> D</a:t>
              </a:r>
              <a:r>
                <a:rPr lang="ru-RU" altLang="ja-JP" sz="2400" b="1" dirty="0">
                  <a:solidFill>
                    <a:srgbClr val="008000"/>
                  </a:solidFill>
                  <a:latin typeface="Tahoma" pitchFamily="34" charset="0"/>
                </a:rPr>
                <a:t> </a:t>
              </a:r>
              <a:endParaRPr lang="ja-JP" altLang="en-US" sz="2400" dirty="0">
                <a:solidFill>
                  <a:srgbClr val="008000"/>
                </a:solidFill>
                <a:latin typeface="Tahoma" pitchFamily="34" charset="0"/>
              </a:endParaRPr>
            </a:p>
          </p:txBody>
        </p:sp>
        <p:sp>
          <p:nvSpPr>
            <p:cNvPr id="44" name="Text Box 18">
              <a:extLst>
                <a:ext uri="{FF2B5EF4-FFF2-40B4-BE49-F238E27FC236}">
                  <a16:creationId xmlns:a16="http://schemas.microsoft.com/office/drawing/2014/main" id="{EF59ACB9-CE94-40C7-9910-90B12455F20F}"/>
                </a:ext>
              </a:extLst>
            </p:cNvPr>
            <p:cNvSpPr txBox="1">
              <a:spLocks noChangeArrowheads="1"/>
            </p:cNvSpPr>
            <p:nvPr/>
          </p:nvSpPr>
          <p:spPr bwMode="auto">
            <a:xfrm>
              <a:off x="4094843" y="5878761"/>
              <a:ext cx="172243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ru-RU" altLang="ja-JP" sz="2400" b="1" dirty="0">
                  <a:solidFill>
                    <a:srgbClr val="0000FF"/>
                  </a:solidFill>
                  <a:latin typeface="Tahoma" pitchFamily="34" charset="0"/>
                </a:rPr>
                <a:t>Проект </a:t>
              </a:r>
              <a:r>
                <a:rPr lang="en-US" altLang="ja-JP" sz="2400" b="1" dirty="0">
                  <a:solidFill>
                    <a:srgbClr val="0000FF"/>
                  </a:solidFill>
                  <a:latin typeface="Tahoma" pitchFamily="34" charset="0"/>
                </a:rPr>
                <a:t>C </a:t>
              </a:r>
              <a:endParaRPr lang="ja-JP" altLang="en-US" sz="2400" b="1" dirty="0">
                <a:solidFill>
                  <a:srgbClr val="0000FF"/>
                </a:solidFill>
                <a:latin typeface="Tahoma" pitchFamily="34" charset="0"/>
              </a:endParaRPr>
            </a:p>
          </p:txBody>
        </p:sp>
        <p:sp>
          <p:nvSpPr>
            <p:cNvPr id="45" name="Text Box 19">
              <a:extLst>
                <a:ext uri="{FF2B5EF4-FFF2-40B4-BE49-F238E27FC236}">
                  <a16:creationId xmlns:a16="http://schemas.microsoft.com/office/drawing/2014/main" id="{11B34EFF-32B7-45B0-9561-747BC83ADCF5}"/>
                </a:ext>
              </a:extLst>
            </p:cNvPr>
            <p:cNvSpPr txBox="1">
              <a:spLocks noChangeArrowheads="1"/>
            </p:cNvSpPr>
            <p:nvPr/>
          </p:nvSpPr>
          <p:spPr bwMode="auto">
            <a:xfrm>
              <a:off x="2379872" y="5866182"/>
              <a:ext cx="163538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ru-RU" altLang="ja-JP" sz="2400" b="1" dirty="0">
                  <a:solidFill>
                    <a:srgbClr val="FF3300"/>
                  </a:solidFill>
                  <a:latin typeface="Tahoma" pitchFamily="34" charset="0"/>
                </a:rPr>
                <a:t>Проект </a:t>
              </a:r>
              <a:r>
                <a:rPr lang="en-US" altLang="ja-JP" sz="2400" b="1" dirty="0">
                  <a:solidFill>
                    <a:srgbClr val="FF3300"/>
                  </a:solidFill>
                  <a:latin typeface="Tahoma" pitchFamily="34" charset="0"/>
                </a:rPr>
                <a:t>B</a:t>
              </a:r>
              <a:endParaRPr lang="ja-JP" altLang="en-US" sz="2400" b="1" dirty="0">
                <a:solidFill>
                  <a:srgbClr val="FF3300"/>
                </a:solidFill>
                <a:latin typeface="Tahoma" pitchFamily="34" charset="0"/>
              </a:endParaRPr>
            </a:p>
          </p:txBody>
        </p:sp>
        <p:sp>
          <p:nvSpPr>
            <p:cNvPr id="46" name="Text Box 20">
              <a:extLst>
                <a:ext uri="{FF2B5EF4-FFF2-40B4-BE49-F238E27FC236}">
                  <a16:creationId xmlns:a16="http://schemas.microsoft.com/office/drawing/2014/main" id="{0D67C116-A107-411F-ADE5-4E679CC281BA}"/>
                </a:ext>
              </a:extLst>
            </p:cNvPr>
            <p:cNvSpPr txBox="1">
              <a:spLocks noChangeArrowheads="1"/>
            </p:cNvSpPr>
            <p:nvPr/>
          </p:nvSpPr>
          <p:spPr bwMode="auto">
            <a:xfrm>
              <a:off x="443706" y="3779986"/>
              <a:ext cx="172878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ru-RU" altLang="ja-JP" sz="2400" b="1" dirty="0">
                  <a:latin typeface="Tahoma" pitchFamily="34" charset="0"/>
                </a:rPr>
                <a:t>Проект А</a:t>
              </a:r>
              <a:endParaRPr lang="ja-JP" altLang="en-US" sz="2400" b="1" dirty="0">
                <a:latin typeface="Tahoma" pitchFamily="34" charset="0"/>
              </a:endParaRPr>
            </a:p>
          </p:txBody>
        </p:sp>
        <p:sp>
          <p:nvSpPr>
            <p:cNvPr id="47" name="Freeform 20">
              <a:extLst>
                <a:ext uri="{FF2B5EF4-FFF2-40B4-BE49-F238E27FC236}">
                  <a16:creationId xmlns:a16="http://schemas.microsoft.com/office/drawing/2014/main" id="{D519CB16-4D9B-4EFE-846E-636BD2A81E26}"/>
                </a:ext>
              </a:extLst>
            </p:cNvPr>
            <p:cNvSpPr>
              <a:spLocks/>
            </p:cNvSpPr>
            <p:nvPr/>
          </p:nvSpPr>
          <p:spPr bwMode="auto">
            <a:xfrm>
              <a:off x="635794" y="4211490"/>
              <a:ext cx="2392363" cy="1751012"/>
            </a:xfrm>
            <a:custGeom>
              <a:avLst/>
              <a:gdLst>
                <a:gd name="T0" fmla="*/ 64 w 640"/>
                <a:gd name="T1" fmla="*/ 440 h 544"/>
                <a:gd name="T2" fmla="*/ 64 w 640"/>
                <a:gd name="T3" fmla="*/ 56 h 544"/>
                <a:gd name="T4" fmla="*/ 448 w 640"/>
                <a:gd name="T5" fmla="*/ 104 h 544"/>
                <a:gd name="T6" fmla="*/ 592 w 640"/>
                <a:gd name="T7" fmla="*/ 296 h 544"/>
                <a:gd name="T8" fmla="*/ 592 w 640"/>
                <a:gd name="T9" fmla="*/ 488 h 544"/>
                <a:gd name="T10" fmla="*/ 304 w 640"/>
                <a:gd name="T11" fmla="*/ 536 h 544"/>
                <a:gd name="T12" fmla="*/ 64 w 640"/>
                <a:gd name="T13" fmla="*/ 440 h 544"/>
                <a:gd name="T14" fmla="*/ 0 60000 65536"/>
                <a:gd name="T15" fmla="*/ 0 60000 65536"/>
                <a:gd name="T16" fmla="*/ 0 60000 65536"/>
                <a:gd name="T17" fmla="*/ 0 60000 65536"/>
                <a:gd name="T18" fmla="*/ 0 60000 65536"/>
                <a:gd name="T19" fmla="*/ 0 60000 65536"/>
                <a:gd name="T20" fmla="*/ 0 60000 65536"/>
                <a:gd name="T21" fmla="*/ 0 w 640"/>
                <a:gd name="T22" fmla="*/ 0 h 544"/>
                <a:gd name="T23" fmla="*/ 640 w 640"/>
                <a:gd name="T24" fmla="*/ 544 h 544"/>
                <a:gd name="connsiteX0" fmla="*/ 618 w 8904"/>
                <a:gd name="connsiteY0" fmla="*/ 7463 h 9300"/>
                <a:gd name="connsiteX1" fmla="*/ 618 w 8904"/>
                <a:gd name="connsiteY1" fmla="*/ 404 h 9300"/>
                <a:gd name="connsiteX2" fmla="*/ 6618 w 8904"/>
                <a:gd name="connsiteY2" fmla="*/ 1287 h 9300"/>
                <a:gd name="connsiteX3" fmla="*/ 8868 w 8904"/>
                <a:gd name="connsiteY3" fmla="*/ 4816 h 9300"/>
                <a:gd name="connsiteX4" fmla="*/ 7749 w 8904"/>
                <a:gd name="connsiteY4" fmla="*/ 8546 h 9300"/>
                <a:gd name="connsiteX5" fmla="*/ 4368 w 8904"/>
                <a:gd name="connsiteY5" fmla="*/ 9228 h 9300"/>
                <a:gd name="connsiteX6" fmla="*/ 618 w 8904"/>
                <a:gd name="connsiteY6" fmla="*/ 7463 h 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4" h="9300">
                  <a:moveTo>
                    <a:pt x="618" y="7463"/>
                  </a:moveTo>
                  <a:cubicBezTo>
                    <a:pt x="-7" y="5993"/>
                    <a:pt x="-382" y="1434"/>
                    <a:pt x="618" y="404"/>
                  </a:cubicBezTo>
                  <a:cubicBezTo>
                    <a:pt x="1618" y="-625"/>
                    <a:pt x="5243" y="551"/>
                    <a:pt x="6618" y="1287"/>
                  </a:cubicBezTo>
                  <a:cubicBezTo>
                    <a:pt x="7993" y="2022"/>
                    <a:pt x="8680" y="3606"/>
                    <a:pt x="8868" y="4816"/>
                  </a:cubicBezTo>
                  <a:cubicBezTo>
                    <a:pt x="9056" y="6026"/>
                    <a:pt x="8499" y="7810"/>
                    <a:pt x="7749" y="8546"/>
                  </a:cubicBezTo>
                  <a:cubicBezTo>
                    <a:pt x="6999" y="9281"/>
                    <a:pt x="5556" y="9408"/>
                    <a:pt x="4368" y="9228"/>
                  </a:cubicBezTo>
                  <a:cubicBezTo>
                    <a:pt x="3180" y="9048"/>
                    <a:pt x="1243" y="8934"/>
                    <a:pt x="618" y="7463"/>
                  </a:cubicBezTo>
                  <a:close/>
                </a:path>
              </a:pathLst>
            </a:custGeom>
            <a:solidFill>
              <a:schemeClr val="bg1">
                <a:lumMod val="50000"/>
                <a:alpha val="50000"/>
              </a:schemeClr>
            </a:solidFill>
            <a:ln w="9525">
              <a:solidFill>
                <a:schemeClr val="tx1"/>
              </a:solidFill>
              <a:round/>
              <a:headEnd/>
              <a:tailEnd/>
            </a:ln>
          </p:spPr>
          <p:txBody>
            <a:bodyPr wrap="none"/>
            <a:lstStyle/>
            <a:p>
              <a:pPr fontAlgn="auto">
                <a:spcBef>
                  <a:spcPts val="0"/>
                </a:spcBef>
                <a:spcAft>
                  <a:spcPts val="0"/>
                </a:spcAft>
                <a:defRPr/>
              </a:pPr>
              <a:endParaRPr lang="ja-JP" altLang="en-US">
                <a:latin typeface="+mn-lt"/>
                <a:ea typeface="+mn-ea"/>
              </a:endParaRPr>
            </a:p>
          </p:txBody>
        </p:sp>
        <p:sp>
          <p:nvSpPr>
            <p:cNvPr id="48" name="Freeform 23">
              <a:extLst>
                <a:ext uri="{FF2B5EF4-FFF2-40B4-BE49-F238E27FC236}">
                  <a16:creationId xmlns:a16="http://schemas.microsoft.com/office/drawing/2014/main" id="{0B15A941-E841-4D16-A86D-D6548E9C6D5C}"/>
                </a:ext>
              </a:extLst>
            </p:cNvPr>
            <p:cNvSpPr>
              <a:spLocks/>
            </p:cNvSpPr>
            <p:nvPr/>
          </p:nvSpPr>
          <p:spPr bwMode="auto">
            <a:xfrm>
              <a:off x="3137039" y="4027339"/>
              <a:ext cx="849968" cy="1758037"/>
            </a:xfrm>
            <a:custGeom>
              <a:avLst/>
              <a:gdLst>
                <a:gd name="T0" fmla="*/ 2147483647 w 9874"/>
                <a:gd name="T1" fmla="*/ 2147483647 h 10739"/>
                <a:gd name="T2" fmla="*/ 2147483647 w 9874"/>
                <a:gd name="T3" fmla="*/ 2147483647 h 10739"/>
                <a:gd name="T4" fmla="*/ 2147483647 w 9874"/>
                <a:gd name="T5" fmla="*/ 2147483647 h 10739"/>
                <a:gd name="T6" fmla="*/ 2147483647 w 9874"/>
                <a:gd name="T7" fmla="*/ 2147483647 h 10739"/>
                <a:gd name="T8" fmla="*/ 2147483647 w 9874"/>
                <a:gd name="T9" fmla="*/ 2147483647 h 10739"/>
                <a:gd name="T10" fmla="*/ 2147483647 w 9874"/>
                <a:gd name="T11" fmla="*/ 2147483647 h 10739"/>
                <a:gd name="T12" fmla="*/ 2147483647 w 9874"/>
                <a:gd name="T13" fmla="*/ 2147483647 h 10739"/>
                <a:gd name="T14" fmla="*/ 0 60000 65536"/>
                <a:gd name="T15" fmla="*/ 0 60000 65536"/>
                <a:gd name="T16" fmla="*/ 0 60000 65536"/>
                <a:gd name="T17" fmla="*/ 0 60000 65536"/>
                <a:gd name="T18" fmla="*/ 0 60000 65536"/>
                <a:gd name="T19" fmla="*/ 0 60000 65536"/>
                <a:gd name="T20" fmla="*/ 0 60000 65536"/>
                <a:gd name="T21" fmla="*/ 0 w 9874"/>
                <a:gd name="T22" fmla="*/ 0 h 10739"/>
                <a:gd name="T23" fmla="*/ 9874 w 9874"/>
                <a:gd name="T24" fmla="*/ 10739 h 107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4" h="10739">
                  <a:moveTo>
                    <a:pt x="1537" y="1365"/>
                  </a:moveTo>
                  <a:cubicBezTo>
                    <a:pt x="2392" y="487"/>
                    <a:pt x="4145" y="-37"/>
                    <a:pt x="5317" y="1"/>
                  </a:cubicBezTo>
                  <a:cubicBezTo>
                    <a:pt x="6489" y="39"/>
                    <a:pt x="7882" y="14"/>
                    <a:pt x="8572" y="1594"/>
                  </a:cubicBezTo>
                  <a:cubicBezTo>
                    <a:pt x="9262" y="3174"/>
                    <a:pt x="10535" y="8028"/>
                    <a:pt x="9457" y="9482"/>
                  </a:cubicBezTo>
                  <a:cubicBezTo>
                    <a:pt x="8379" y="10938"/>
                    <a:pt x="5226" y="11001"/>
                    <a:pt x="2106" y="10324"/>
                  </a:cubicBezTo>
                  <a:cubicBezTo>
                    <a:pt x="-1015" y="9648"/>
                    <a:pt x="284" y="6763"/>
                    <a:pt x="188" y="5270"/>
                  </a:cubicBezTo>
                  <a:cubicBezTo>
                    <a:pt x="94" y="3777"/>
                    <a:pt x="682" y="2243"/>
                    <a:pt x="1537" y="1365"/>
                  </a:cubicBezTo>
                  <a:close/>
                </a:path>
              </a:pathLst>
            </a:custGeom>
            <a:solidFill>
              <a:srgbClr val="FCC6C0">
                <a:alpha val="50195"/>
              </a:srgbClr>
            </a:solidFill>
            <a:ln w="9525">
              <a:solidFill>
                <a:srgbClr val="FF0000"/>
              </a:solidFill>
              <a:round/>
              <a:headEnd/>
              <a:tailEnd/>
            </a:ln>
          </p:spPr>
          <p:txBody>
            <a:bodyPr wrap="none"/>
            <a:lstStyle/>
            <a:p>
              <a:endParaRPr lang="ja-JP" altLang="en-US"/>
            </a:p>
          </p:txBody>
        </p:sp>
        <p:sp>
          <p:nvSpPr>
            <p:cNvPr id="49" name="Freeform 22">
              <a:extLst>
                <a:ext uri="{FF2B5EF4-FFF2-40B4-BE49-F238E27FC236}">
                  <a16:creationId xmlns:a16="http://schemas.microsoft.com/office/drawing/2014/main" id="{6687FDD8-166C-4566-8049-78CAF0FCBE75}"/>
                </a:ext>
              </a:extLst>
            </p:cNvPr>
            <p:cNvSpPr>
              <a:spLocks/>
            </p:cNvSpPr>
            <p:nvPr/>
          </p:nvSpPr>
          <p:spPr bwMode="auto">
            <a:xfrm>
              <a:off x="3858724" y="3825726"/>
              <a:ext cx="1571951" cy="2112786"/>
            </a:xfrm>
            <a:custGeom>
              <a:avLst/>
              <a:gdLst>
                <a:gd name="T0" fmla="*/ 2147483647 w 9553"/>
                <a:gd name="T1" fmla="*/ 2147483647 h 8477"/>
                <a:gd name="T2" fmla="*/ 2147483647 w 9553"/>
                <a:gd name="T3" fmla="*/ 2147483647 h 8477"/>
                <a:gd name="T4" fmla="*/ 2147483647 w 9553"/>
                <a:gd name="T5" fmla="*/ 2147483647 h 8477"/>
                <a:gd name="T6" fmla="*/ 2147483647 w 9553"/>
                <a:gd name="T7" fmla="*/ 2147483647 h 8477"/>
                <a:gd name="T8" fmla="*/ 2147483647 w 9553"/>
                <a:gd name="T9" fmla="*/ 2147483647 h 8477"/>
                <a:gd name="T10" fmla="*/ 2147483647 w 9553"/>
                <a:gd name="T11" fmla="*/ 2147483647 h 8477"/>
                <a:gd name="T12" fmla="*/ 0 60000 65536"/>
                <a:gd name="T13" fmla="*/ 0 60000 65536"/>
                <a:gd name="T14" fmla="*/ 0 60000 65536"/>
                <a:gd name="T15" fmla="*/ 0 60000 65536"/>
                <a:gd name="T16" fmla="*/ 0 60000 65536"/>
                <a:gd name="T17" fmla="*/ 0 60000 65536"/>
                <a:gd name="T18" fmla="*/ 0 w 9553"/>
                <a:gd name="T19" fmla="*/ 0 h 8477"/>
                <a:gd name="T20" fmla="*/ 9553 w 9553"/>
                <a:gd name="T21" fmla="*/ 8477 h 8477"/>
              </a:gdLst>
              <a:ahLst/>
              <a:cxnLst>
                <a:cxn ang="T12">
                  <a:pos x="T0" y="T1"/>
                </a:cxn>
                <a:cxn ang="T13">
                  <a:pos x="T2" y="T3"/>
                </a:cxn>
                <a:cxn ang="T14">
                  <a:pos x="T4" y="T5"/>
                </a:cxn>
                <a:cxn ang="T15">
                  <a:pos x="T6" y="T7"/>
                </a:cxn>
                <a:cxn ang="T16">
                  <a:pos x="T8" y="T9"/>
                </a:cxn>
                <a:cxn ang="T17">
                  <a:pos x="T10" y="T11"/>
                </a:cxn>
              </a:cxnLst>
              <a:rect l="T18" t="T19" r="T20" b="T21"/>
              <a:pathLst>
                <a:path w="9553" h="8477">
                  <a:moveTo>
                    <a:pt x="1322" y="810"/>
                  </a:moveTo>
                  <a:cubicBezTo>
                    <a:pt x="2750" y="-232"/>
                    <a:pt x="7432" y="-306"/>
                    <a:pt x="8669" y="810"/>
                  </a:cubicBezTo>
                  <a:cubicBezTo>
                    <a:pt x="9906" y="1926"/>
                    <a:pt x="9765" y="6256"/>
                    <a:pt x="8745" y="7506"/>
                  </a:cubicBezTo>
                  <a:cubicBezTo>
                    <a:pt x="7724" y="8756"/>
                    <a:pt x="3975" y="8518"/>
                    <a:pt x="2546" y="8310"/>
                  </a:cubicBezTo>
                  <a:cubicBezTo>
                    <a:pt x="1117" y="8102"/>
                    <a:pt x="301" y="8310"/>
                    <a:pt x="97" y="7060"/>
                  </a:cubicBezTo>
                  <a:cubicBezTo>
                    <a:pt x="-107" y="5810"/>
                    <a:pt x="-107" y="1852"/>
                    <a:pt x="1322" y="810"/>
                  </a:cubicBezTo>
                  <a:close/>
                </a:path>
              </a:pathLst>
            </a:custGeom>
            <a:solidFill>
              <a:schemeClr val="hlink">
                <a:alpha val="50195"/>
              </a:schemeClr>
            </a:solidFill>
            <a:ln w="9525">
              <a:solidFill>
                <a:srgbClr val="3333FF"/>
              </a:solidFill>
              <a:round/>
              <a:headEnd/>
              <a:tailEnd/>
            </a:ln>
          </p:spPr>
          <p:txBody>
            <a:bodyPr wrap="none"/>
            <a:lstStyle/>
            <a:p>
              <a:endParaRPr lang="ja-JP" altLang="en-US"/>
            </a:p>
          </p:txBody>
        </p:sp>
        <p:sp>
          <p:nvSpPr>
            <p:cNvPr id="50" name="Freeform 23">
              <a:extLst>
                <a:ext uri="{FF2B5EF4-FFF2-40B4-BE49-F238E27FC236}">
                  <a16:creationId xmlns:a16="http://schemas.microsoft.com/office/drawing/2014/main" id="{7E348FCF-29CF-4DF7-A14D-AC9DF43B0CA8}"/>
                </a:ext>
              </a:extLst>
            </p:cNvPr>
            <p:cNvSpPr>
              <a:spLocks/>
            </p:cNvSpPr>
            <p:nvPr/>
          </p:nvSpPr>
          <p:spPr bwMode="auto">
            <a:xfrm>
              <a:off x="5466499" y="3593951"/>
              <a:ext cx="2557520" cy="2209111"/>
            </a:xfrm>
            <a:custGeom>
              <a:avLst/>
              <a:gdLst>
                <a:gd name="T0" fmla="*/ 2147483647 w 10092"/>
                <a:gd name="T1" fmla="*/ 2147483647 h 10124"/>
                <a:gd name="T2" fmla="*/ 2147483647 w 10092"/>
                <a:gd name="T3" fmla="*/ 2147483647 h 10124"/>
                <a:gd name="T4" fmla="*/ 2147483647 w 10092"/>
                <a:gd name="T5" fmla="*/ 2147483647 h 10124"/>
                <a:gd name="T6" fmla="*/ 2147483647 w 10092"/>
                <a:gd name="T7" fmla="*/ 2147483647 h 10124"/>
                <a:gd name="T8" fmla="*/ 2147483647 w 10092"/>
                <a:gd name="T9" fmla="*/ 2147483647 h 10124"/>
                <a:gd name="T10" fmla="*/ 2147483647 w 10092"/>
                <a:gd name="T11" fmla="*/ 2147483647 h 10124"/>
                <a:gd name="T12" fmla="*/ 2147483647 w 10092"/>
                <a:gd name="T13" fmla="*/ 2147483647 h 10124"/>
                <a:gd name="T14" fmla="*/ 2147483647 w 10092"/>
                <a:gd name="T15" fmla="*/ 2147483647 h 10124"/>
                <a:gd name="T16" fmla="*/ 2147483647 w 10092"/>
                <a:gd name="T17" fmla="*/ 2147483647 h 10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92"/>
                <a:gd name="T28" fmla="*/ 0 h 10124"/>
                <a:gd name="T29" fmla="*/ 10092 w 10092"/>
                <a:gd name="T30" fmla="*/ 10124 h 10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92" h="10124">
                  <a:moveTo>
                    <a:pt x="2285" y="3190"/>
                  </a:moveTo>
                  <a:cubicBezTo>
                    <a:pt x="3045" y="2075"/>
                    <a:pt x="3455" y="-67"/>
                    <a:pt x="4660" y="1"/>
                  </a:cubicBezTo>
                  <a:cubicBezTo>
                    <a:pt x="5866" y="68"/>
                    <a:pt x="8933" y="2568"/>
                    <a:pt x="9717" y="4050"/>
                  </a:cubicBezTo>
                  <a:cubicBezTo>
                    <a:pt x="10499" y="5534"/>
                    <a:pt x="9901" y="7950"/>
                    <a:pt x="9358" y="8898"/>
                  </a:cubicBezTo>
                  <a:cubicBezTo>
                    <a:pt x="8814" y="9848"/>
                    <a:pt x="7982" y="9944"/>
                    <a:pt x="6704" y="10084"/>
                  </a:cubicBezTo>
                  <a:cubicBezTo>
                    <a:pt x="5426" y="10225"/>
                    <a:pt x="2645" y="9966"/>
                    <a:pt x="1687" y="9740"/>
                  </a:cubicBezTo>
                  <a:cubicBezTo>
                    <a:pt x="729" y="9514"/>
                    <a:pt x="774" y="9464"/>
                    <a:pt x="509" y="8956"/>
                  </a:cubicBezTo>
                  <a:cubicBezTo>
                    <a:pt x="244" y="8448"/>
                    <a:pt x="-198" y="7654"/>
                    <a:pt x="98" y="6693"/>
                  </a:cubicBezTo>
                  <a:cubicBezTo>
                    <a:pt x="394" y="5732"/>
                    <a:pt x="1524" y="4306"/>
                    <a:pt x="2285" y="3190"/>
                  </a:cubicBezTo>
                  <a:close/>
                </a:path>
              </a:pathLst>
            </a:custGeom>
            <a:solidFill>
              <a:srgbClr val="00CC66">
                <a:alpha val="50195"/>
              </a:srgbClr>
            </a:solidFill>
            <a:ln w="9525">
              <a:solidFill>
                <a:srgbClr val="008000"/>
              </a:solidFill>
              <a:round/>
              <a:headEnd/>
              <a:tailEnd/>
            </a:ln>
          </p:spPr>
          <p:txBody>
            <a:bodyPr wrap="none"/>
            <a:lstStyle/>
            <a:p>
              <a:endParaRPr lang="ja-JP" altLang="en-US"/>
            </a:p>
          </p:txBody>
        </p:sp>
        <p:sp>
          <p:nvSpPr>
            <p:cNvPr id="52" name="Line 5">
              <a:extLst>
                <a:ext uri="{FF2B5EF4-FFF2-40B4-BE49-F238E27FC236}">
                  <a16:creationId xmlns:a16="http://schemas.microsoft.com/office/drawing/2014/main" id="{CAC391AE-75B6-45DA-A323-EF65B6F47521}"/>
                </a:ext>
              </a:extLst>
            </p:cNvPr>
            <p:cNvSpPr>
              <a:spLocks noChangeShapeType="1"/>
            </p:cNvSpPr>
            <p:nvPr/>
          </p:nvSpPr>
          <p:spPr bwMode="auto">
            <a:xfrm flipV="1">
              <a:off x="4585494" y="3693170"/>
              <a:ext cx="0" cy="238125"/>
            </a:xfrm>
            <a:prstGeom prst="line">
              <a:avLst/>
            </a:prstGeom>
            <a:noFill/>
            <a:ln w="20638">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Line 6">
              <a:extLst>
                <a:ext uri="{FF2B5EF4-FFF2-40B4-BE49-F238E27FC236}">
                  <a16:creationId xmlns:a16="http://schemas.microsoft.com/office/drawing/2014/main" id="{CC8D75DE-603C-41D6-9431-3F096B529047}"/>
                </a:ext>
              </a:extLst>
            </p:cNvPr>
            <p:cNvSpPr>
              <a:spLocks noChangeShapeType="1"/>
            </p:cNvSpPr>
            <p:nvPr/>
          </p:nvSpPr>
          <p:spPr bwMode="auto">
            <a:xfrm flipV="1">
              <a:off x="4585494" y="4331345"/>
              <a:ext cx="0" cy="238125"/>
            </a:xfrm>
            <a:prstGeom prst="line">
              <a:avLst/>
            </a:prstGeom>
            <a:noFill/>
            <a:ln w="20638">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7">
              <a:extLst>
                <a:ext uri="{FF2B5EF4-FFF2-40B4-BE49-F238E27FC236}">
                  <a16:creationId xmlns:a16="http://schemas.microsoft.com/office/drawing/2014/main" id="{53417D68-3C2F-41DC-82D7-C6F59AA9E653}"/>
                </a:ext>
              </a:extLst>
            </p:cNvPr>
            <p:cNvSpPr>
              <a:spLocks noChangeShapeType="1"/>
            </p:cNvSpPr>
            <p:nvPr/>
          </p:nvSpPr>
          <p:spPr bwMode="auto">
            <a:xfrm flipV="1">
              <a:off x="7244556" y="4967932"/>
              <a:ext cx="0" cy="239713"/>
            </a:xfrm>
            <a:prstGeom prst="line">
              <a:avLst/>
            </a:prstGeom>
            <a:noFill/>
            <a:ln w="20638">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8">
              <a:extLst>
                <a:ext uri="{FF2B5EF4-FFF2-40B4-BE49-F238E27FC236}">
                  <a16:creationId xmlns:a16="http://schemas.microsoft.com/office/drawing/2014/main" id="{43C732A2-FA3E-4343-848F-A72F5DF7D7F3}"/>
                </a:ext>
              </a:extLst>
            </p:cNvPr>
            <p:cNvSpPr>
              <a:spLocks noChangeShapeType="1"/>
            </p:cNvSpPr>
            <p:nvPr/>
          </p:nvSpPr>
          <p:spPr bwMode="auto">
            <a:xfrm flipV="1">
              <a:off x="3447256" y="4967932"/>
              <a:ext cx="0" cy="239713"/>
            </a:xfrm>
            <a:prstGeom prst="line">
              <a:avLst/>
            </a:prstGeom>
            <a:noFill/>
            <a:ln w="20638">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9">
              <a:extLst>
                <a:ext uri="{FF2B5EF4-FFF2-40B4-BE49-F238E27FC236}">
                  <a16:creationId xmlns:a16="http://schemas.microsoft.com/office/drawing/2014/main" id="{13DE15C3-761B-4C3C-9DC9-96590BA384D0}"/>
                </a:ext>
              </a:extLst>
            </p:cNvPr>
            <p:cNvSpPr>
              <a:spLocks/>
            </p:cNvSpPr>
            <p:nvPr/>
          </p:nvSpPr>
          <p:spPr bwMode="auto">
            <a:xfrm>
              <a:off x="2686844" y="4331345"/>
              <a:ext cx="760412" cy="238125"/>
            </a:xfrm>
            <a:custGeom>
              <a:avLst/>
              <a:gdLst>
                <a:gd name="T0" fmla="*/ 479 w 479"/>
                <a:gd name="T1" fmla="*/ 150 h 150"/>
                <a:gd name="T2" fmla="*/ 479 w 479"/>
                <a:gd name="T3" fmla="*/ 67 h 150"/>
                <a:gd name="T4" fmla="*/ 0 w 479"/>
                <a:gd name="T5" fmla="*/ 67 h 150"/>
                <a:gd name="T6" fmla="*/ 0 w 479"/>
                <a:gd name="T7" fmla="*/ 0 h 150"/>
              </a:gdLst>
              <a:ahLst/>
              <a:cxnLst>
                <a:cxn ang="0">
                  <a:pos x="T0" y="T1"/>
                </a:cxn>
                <a:cxn ang="0">
                  <a:pos x="T2" y="T3"/>
                </a:cxn>
                <a:cxn ang="0">
                  <a:pos x="T4" y="T5"/>
                </a:cxn>
                <a:cxn ang="0">
                  <a:pos x="T6" y="T7"/>
                </a:cxn>
              </a:cxnLst>
              <a:rect l="0" t="0" r="r" b="b"/>
              <a:pathLst>
                <a:path w="479" h="150">
                  <a:moveTo>
                    <a:pt x="479" y="150"/>
                  </a:moveTo>
                  <a:lnTo>
                    <a:pt x="479" y="67"/>
                  </a:lnTo>
                  <a:lnTo>
                    <a:pt x="0" y="67"/>
                  </a:lnTo>
                  <a:lnTo>
                    <a:pt x="0" y="0"/>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10">
              <a:extLst>
                <a:ext uri="{FF2B5EF4-FFF2-40B4-BE49-F238E27FC236}">
                  <a16:creationId xmlns:a16="http://schemas.microsoft.com/office/drawing/2014/main" id="{EC496892-25C6-4151-A4AE-EF5F68980A71}"/>
                </a:ext>
              </a:extLst>
            </p:cNvPr>
            <p:cNvSpPr>
              <a:spLocks noChangeShapeType="1"/>
            </p:cNvSpPr>
            <p:nvPr/>
          </p:nvSpPr>
          <p:spPr bwMode="auto">
            <a:xfrm flipV="1">
              <a:off x="2686844" y="3799532"/>
              <a:ext cx="0" cy="131763"/>
            </a:xfrm>
            <a:prstGeom prst="line">
              <a:avLst/>
            </a:prstGeom>
            <a:noFill/>
            <a:ln w="20638">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11">
              <a:extLst>
                <a:ext uri="{FF2B5EF4-FFF2-40B4-BE49-F238E27FC236}">
                  <a16:creationId xmlns:a16="http://schemas.microsoft.com/office/drawing/2014/main" id="{CF283A97-C96C-4CE6-8B04-C66E33D5F090}"/>
                </a:ext>
              </a:extLst>
            </p:cNvPr>
            <p:cNvSpPr>
              <a:spLocks/>
            </p:cNvSpPr>
            <p:nvPr/>
          </p:nvSpPr>
          <p:spPr bwMode="auto">
            <a:xfrm>
              <a:off x="2686844" y="3693170"/>
              <a:ext cx="1898650" cy="106363"/>
            </a:xfrm>
            <a:custGeom>
              <a:avLst/>
              <a:gdLst>
                <a:gd name="T0" fmla="*/ 0 w 1196"/>
                <a:gd name="T1" fmla="*/ 67 h 67"/>
                <a:gd name="T2" fmla="*/ 1196 w 1196"/>
                <a:gd name="T3" fmla="*/ 67 h 67"/>
                <a:gd name="T4" fmla="*/ 1196 w 1196"/>
                <a:gd name="T5" fmla="*/ 0 h 67"/>
              </a:gdLst>
              <a:ahLst/>
              <a:cxnLst>
                <a:cxn ang="0">
                  <a:pos x="T0" y="T1"/>
                </a:cxn>
                <a:cxn ang="0">
                  <a:pos x="T2" y="T3"/>
                </a:cxn>
                <a:cxn ang="0">
                  <a:pos x="T4" y="T5"/>
                </a:cxn>
              </a:cxnLst>
              <a:rect l="0" t="0" r="r" b="b"/>
              <a:pathLst>
                <a:path w="1196" h="67">
                  <a:moveTo>
                    <a:pt x="0" y="67"/>
                  </a:moveTo>
                  <a:lnTo>
                    <a:pt x="1196" y="67"/>
                  </a:lnTo>
                  <a:lnTo>
                    <a:pt x="1196" y="0"/>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12">
              <a:extLst>
                <a:ext uri="{FF2B5EF4-FFF2-40B4-BE49-F238E27FC236}">
                  <a16:creationId xmlns:a16="http://schemas.microsoft.com/office/drawing/2014/main" id="{DE5AD2B3-89EE-4266-8133-44820EDD6DCB}"/>
                </a:ext>
              </a:extLst>
            </p:cNvPr>
            <p:cNvSpPr>
              <a:spLocks noChangeShapeType="1"/>
            </p:cNvSpPr>
            <p:nvPr/>
          </p:nvSpPr>
          <p:spPr bwMode="auto">
            <a:xfrm flipV="1">
              <a:off x="6484144" y="3799532"/>
              <a:ext cx="0" cy="131763"/>
            </a:xfrm>
            <a:prstGeom prst="line">
              <a:avLst/>
            </a:prstGeom>
            <a:noFill/>
            <a:ln w="20638">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13">
              <a:extLst>
                <a:ext uri="{FF2B5EF4-FFF2-40B4-BE49-F238E27FC236}">
                  <a16:creationId xmlns:a16="http://schemas.microsoft.com/office/drawing/2014/main" id="{A121F2DE-AB18-4757-9536-5978D260DA91}"/>
                </a:ext>
              </a:extLst>
            </p:cNvPr>
            <p:cNvSpPr>
              <a:spLocks/>
            </p:cNvSpPr>
            <p:nvPr/>
          </p:nvSpPr>
          <p:spPr bwMode="auto">
            <a:xfrm>
              <a:off x="4585494" y="3693170"/>
              <a:ext cx="1898650" cy="106363"/>
            </a:xfrm>
            <a:custGeom>
              <a:avLst/>
              <a:gdLst>
                <a:gd name="T0" fmla="*/ 1196 w 1196"/>
                <a:gd name="T1" fmla="*/ 67 h 67"/>
                <a:gd name="T2" fmla="*/ 0 w 1196"/>
                <a:gd name="T3" fmla="*/ 67 h 67"/>
                <a:gd name="T4" fmla="*/ 0 w 1196"/>
                <a:gd name="T5" fmla="*/ 0 h 67"/>
              </a:gdLst>
              <a:ahLst/>
              <a:cxnLst>
                <a:cxn ang="0">
                  <a:pos x="T0" y="T1"/>
                </a:cxn>
                <a:cxn ang="0">
                  <a:pos x="T2" y="T3"/>
                </a:cxn>
                <a:cxn ang="0">
                  <a:pos x="T4" y="T5"/>
                </a:cxn>
              </a:cxnLst>
              <a:rect l="0" t="0" r="r" b="b"/>
              <a:pathLst>
                <a:path w="1196" h="67">
                  <a:moveTo>
                    <a:pt x="1196" y="67"/>
                  </a:moveTo>
                  <a:lnTo>
                    <a:pt x="0" y="67"/>
                  </a:lnTo>
                  <a:lnTo>
                    <a:pt x="0" y="0"/>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14">
              <a:extLst>
                <a:ext uri="{FF2B5EF4-FFF2-40B4-BE49-F238E27FC236}">
                  <a16:creationId xmlns:a16="http://schemas.microsoft.com/office/drawing/2014/main" id="{A0C70D32-CA08-42F4-B30A-A8F42C297E6C}"/>
                </a:ext>
              </a:extLst>
            </p:cNvPr>
            <p:cNvSpPr>
              <a:spLocks/>
            </p:cNvSpPr>
            <p:nvPr/>
          </p:nvSpPr>
          <p:spPr bwMode="auto">
            <a:xfrm>
              <a:off x="1928019" y="4331345"/>
              <a:ext cx="758825" cy="238125"/>
            </a:xfrm>
            <a:custGeom>
              <a:avLst/>
              <a:gdLst>
                <a:gd name="T0" fmla="*/ 0 w 478"/>
                <a:gd name="T1" fmla="*/ 150 h 150"/>
                <a:gd name="T2" fmla="*/ 0 w 478"/>
                <a:gd name="T3" fmla="*/ 78 h 150"/>
                <a:gd name="T4" fmla="*/ 478 w 478"/>
                <a:gd name="T5" fmla="*/ 78 h 150"/>
                <a:gd name="T6" fmla="*/ 478 w 478"/>
                <a:gd name="T7" fmla="*/ 0 h 150"/>
              </a:gdLst>
              <a:ahLst/>
              <a:cxnLst>
                <a:cxn ang="0">
                  <a:pos x="T0" y="T1"/>
                </a:cxn>
                <a:cxn ang="0">
                  <a:pos x="T2" y="T3"/>
                </a:cxn>
                <a:cxn ang="0">
                  <a:pos x="T4" y="T5"/>
                </a:cxn>
                <a:cxn ang="0">
                  <a:pos x="T6" y="T7"/>
                </a:cxn>
              </a:cxnLst>
              <a:rect l="0" t="0" r="r" b="b"/>
              <a:pathLst>
                <a:path w="478" h="150">
                  <a:moveTo>
                    <a:pt x="0" y="150"/>
                  </a:moveTo>
                  <a:lnTo>
                    <a:pt x="0" y="78"/>
                  </a:lnTo>
                  <a:lnTo>
                    <a:pt x="478" y="78"/>
                  </a:lnTo>
                  <a:lnTo>
                    <a:pt x="478" y="0"/>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15">
              <a:extLst>
                <a:ext uri="{FF2B5EF4-FFF2-40B4-BE49-F238E27FC236}">
                  <a16:creationId xmlns:a16="http://schemas.microsoft.com/office/drawing/2014/main" id="{7BDD908F-422C-4D5C-92C2-73847CD4C12A}"/>
                </a:ext>
              </a:extLst>
            </p:cNvPr>
            <p:cNvSpPr>
              <a:spLocks/>
            </p:cNvSpPr>
            <p:nvPr/>
          </p:nvSpPr>
          <p:spPr bwMode="auto">
            <a:xfrm>
              <a:off x="1169194" y="4967932"/>
              <a:ext cx="758825" cy="239713"/>
            </a:xfrm>
            <a:custGeom>
              <a:avLst/>
              <a:gdLst>
                <a:gd name="T0" fmla="*/ 478 w 478"/>
                <a:gd name="T1" fmla="*/ 0 h 151"/>
                <a:gd name="T2" fmla="*/ 478 w 478"/>
                <a:gd name="T3" fmla="*/ 73 h 151"/>
                <a:gd name="T4" fmla="*/ 0 w 478"/>
                <a:gd name="T5" fmla="*/ 73 h 151"/>
                <a:gd name="T6" fmla="*/ 0 w 478"/>
                <a:gd name="T7" fmla="*/ 151 h 151"/>
              </a:gdLst>
              <a:ahLst/>
              <a:cxnLst>
                <a:cxn ang="0">
                  <a:pos x="T0" y="T1"/>
                </a:cxn>
                <a:cxn ang="0">
                  <a:pos x="T2" y="T3"/>
                </a:cxn>
                <a:cxn ang="0">
                  <a:pos x="T4" y="T5"/>
                </a:cxn>
                <a:cxn ang="0">
                  <a:pos x="T6" y="T7"/>
                </a:cxn>
              </a:cxnLst>
              <a:rect l="0" t="0" r="r" b="b"/>
              <a:pathLst>
                <a:path w="478" h="151">
                  <a:moveTo>
                    <a:pt x="478" y="0"/>
                  </a:moveTo>
                  <a:lnTo>
                    <a:pt x="478" y="73"/>
                  </a:lnTo>
                  <a:lnTo>
                    <a:pt x="0" y="73"/>
                  </a:lnTo>
                  <a:lnTo>
                    <a:pt x="0" y="151"/>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16">
              <a:extLst>
                <a:ext uri="{FF2B5EF4-FFF2-40B4-BE49-F238E27FC236}">
                  <a16:creationId xmlns:a16="http://schemas.microsoft.com/office/drawing/2014/main" id="{31F14078-FA83-44BE-B630-781D8699C69E}"/>
                </a:ext>
              </a:extLst>
            </p:cNvPr>
            <p:cNvSpPr>
              <a:spLocks noChangeShapeType="1"/>
            </p:cNvSpPr>
            <p:nvPr/>
          </p:nvSpPr>
          <p:spPr bwMode="auto">
            <a:xfrm>
              <a:off x="1928019" y="4967932"/>
              <a:ext cx="0" cy="239713"/>
            </a:xfrm>
            <a:prstGeom prst="line">
              <a:avLst/>
            </a:prstGeom>
            <a:noFill/>
            <a:ln w="20638">
              <a:solidFill>
                <a:srgbClr val="70006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17">
              <a:extLst>
                <a:ext uri="{FF2B5EF4-FFF2-40B4-BE49-F238E27FC236}">
                  <a16:creationId xmlns:a16="http://schemas.microsoft.com/office/drawing/2014/main" id="{DF616B3C-D799-4014-A855-37A57B877F34}"/>
                </a:ext>
              </a:extLst>
            </p:cNvPr>
            <p:cNvSpPr>
              <a:spLocks/>
            </p:cNvSpPr>
            <p:nvPr/>
          </p:nvSpPr>
          <p:spPr bwMode="auto">
            <a:xfrm>
              <a:off x="1928019" y="4967932"/>
              <a:ext cx="758825" cy="239713"/>
            </a:xfrm>
            <a:custGeom>
              <a:avLst/>
              <a:gdLst>
                <a:gd name="T0" fmla="*/ 0 w 478"/>
                <a:gd name="T1" fmla="*/ 0 h 151"/>
                <a:gd name="T2" fmla="*/ 0 w 478"/>
                <a:gd name="T3" fmla="*/ 73 h 151"/>
                <a:gd name="T4" fmla="*/ 478 w 478"/>
                <a:gd name="T5" fmla="*/ 73 h 151"/>
                <a:gd name="T6" fmla="*/ 478 w 478"/>
                <a:gd name="T7" fmla="*/ 151 h 151"/>
              </a:gdLst>
              <a:ahLst/>
              <a:cxnLst>
                <a:cxn ang="0">
                  <a:pos x="T0" y="T1"/>
                </a:cxn>
                <a:cxn ang="0">
                  <a:pos x="T2" y="T3"/>
                </a:cxn>
                <a:cxn ang="0">
                  <a:pos x="T4" y="T5"/>
                </a:cxn>
                <a:cxn ang="0">
                  <a:pos x="T6" y="T7"/>
                </a:cxn>
              </a:cxnLst>
              <a:rect l="0" t="0" r="r" b="b"/>
              <a:pathLst>
                <a:path w="478" h="151">
                  <a:moveTo>
                    <a:pt x="0" y="0"/>
                  </a:moveTo>
                  <a:lnTo>
                    <a:pt x="0" y="73"/>
                  </a:lnTo>
                  <a:lnTo>
                    <a:pt x="478" y="73"/>
                  </a:lnTo>
                  <a:lnTo>
                    <a:pt x="478" y="151"/>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18">
              <a:extLst>
                <a:ext uri="{FF2B5EF4-FFF2-40B4-BE49-F238E27FC236}">
                  <a16:creationId xmlns:a16="http://schemas.microsoft.com/office/drawing/2014/main" id="{7D8B5231-015D-4C26-A1F1-C0686E37C54A}"/>
                </a:ext>
              </a:extLst>
            </p:cNvPr>
            <p:cNvSpPr>
              <a:spLocks/>
            </p:cNvSpPr>
            <p:nvPr/>
          </p:nvSpPr>
          <p:spPr bwMode="auto">
            <a:xfrm>
              <a:off x="6104731" y="4967932"/>
              <a:ext cx="379412" cy="239713"/>
            </a:xfrm>
            <a:custGeom>
              <a:avLst/>
              <a:gdLst>
                <a:gd name="T0" fmla="*/ 0 w 239"/>
                <a:gd name="T1" fmla="*/ 0 h 151"/>
                <a:gd name="T2" fmla="*/ 0 w 239"/>
                <a:gd name="T3" fmla="*/ 73 h 151"/>
                <a:gd name="T4" fmla="*/ 239 w 239"/>
                <a:gd name="T5" fmla="*/ 73 h 151"/>
                <a:gd name="T6" fmla="*/ 239 w 239"/>
                <a:gd name="T7" fmla="*/ 151 h 151"/>
              </a:gdLst>
              <a:ahLst/>
              <a:cxnLst>
                <a:cxn ang="0">
                  <a:pos x="T0" y="T1"/>
                </a:cxn>
                <a:cxn ang="0">
                  <a:pos x="T2" y="T3"/>
                </a:cxn>
                <a:cxn ang="0">
                  <a:pos x="T4" y="T5"/>
                </a:cxn>
                <a:cxn ang="0">
                  <a:pos x="T6" y="T7"/>
                </a:cxn>
              </a:cxnLst>
              <a:rect l="0" t="0" r="r" b="b"/>
              <a:pathLst>
                <a:path w="239" h="151">
                  <a:moveTo>
                    <a:pt x="0" y="0"/>
                  </a:moveTo>
                  <a:lnTo>
                    <a:pt x="0" y="73"/>
                  </a:lnTo>
                  <a:lnTo>
                    <a:pt x="239" y="73"/>
                  </a:lnTo>
                  <a:lnTo>
                    <a:pt x="239" y="151"/>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19">
              <a:extLst>
                <a:ext uri="{FF2B5EF4-FFF2-40B4-BE49-F238E27FC236}">
                  <a16:creationId xmlns:a16="http://schemas.microsoft.com/office/drawing/2014/main" id="{A8CE1808-9912-436D-A10C-A9D1EE26D22E}"/>
                </a:ext>
              </a:extLst>
            </p:cNvPr>
            <p:cNvSpPr>
              <a:spLocks/>
            </p:cNvSpPr>
            <p:nvPr/>
          </p:nvSpPr>
          <p:spPr bwMode="auto">
            <a:xfrm>
              <a:off x="5725319" y="4967932"/>
              <a:ext cx="379412" cy="239713"/>
            </a:xfrm>
            <a:custGeom>
              <a:avLst/>
              <a:gdLst>
                <a:gd name="T0" fmla="*/ 239 w 239"/>
                <a:gd name="T1" fmla="*/ 0 h 151"/>
                <a:gd name="T2" fmla="*/ 239 w 239"/>
                <a:gd name="T3" fmla="*/ 73 h 151"/>
                <a:gd name="T4" fmla="*/ 0 w 239"/>
                <a:gd name="T5" fmla="*/ 73 h 151"/>
                <a:gd name="T6" fmla="*/ 0 w 239"/>
                <a:gd name="T7" fmla="*/ 151 h 151"/>
              </a:gdLst>
              <a:ahLst/>
              <a:cxnLst>
                <a:cxn ang="0">
                  <a:pos x="T0" y="T1"/>
                </a:cxn>
                <a:cxn ang="0">
                  <a:pos x="T2" y="T3"/>
                </a:cxn>
                <a:cxn ang="0">
                  <a:pos x="T4" y="T5"/>
                </a:cxn>
                <a:cxn ang="0">
                  <a:pos x="T6" y="T7"/>
                </a:cxn>
              </a:cxnLst>
              <a:rect l="0" t="0" r="r" b="b"/>
              <a:pathLst>
                <a:path w="239" h="151">
                  <a:moveTo>
                    <a:pt x="239" y="0"/>
                  </a:moveTo>
                  <a:lnTo>
                    <a:pt x="239" y="73"/>
                  </a:lnTo>
                  <a:lnTo>
                    <a:pt x="0" y="73"/>
                  </a:lnTo>
                  <a:lnTo>
                    <a:pt x="0" y="151"/>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20">
              <a:extLst>
                <a:ext uri="{FF2B5EF4-FFF2-40B4-BE49-F238E27FC236}">
                  <a16:creationId xmlns:a16="http://schemas.microsoft.com/office/drawing/2014/main" id="{031E5040-74B4-494C-82AD-FEECB20833E5}"/>
                </a:ext>
              </a:extLst>
            </p:cNvPr>
            <p:cNvSpPr>
              <a:spLocks/>
            </p:cNvSpPr>
            <p:nvPr/>
          </p:nvSpPr>
          <p:spPr bwMode="auto">
            <a:xfrm>
              <a:off x="6104731" y="4331345"/>
              <a:ext cx="379412" cy="238125"/>
            </a:xfrm>
            <a:custGeom>
              <a:avLst/>
              <a:gdLst>
                <a:gd name="T0" fmla="*/ 0 w 239"/>
                <a:gd name="T1" fmla="*/ 150 h 150"/>
                <a:gd name="T2" fmla="*/ 0 w 239"/>
                <a:gd name="T3" fmla="*/ 67 h 150"/>
                <a:gd name="T4" fmla="*/ 239 w 239"/>
                <a:gd name="T5" fmla="*/ 67 h 150"/>
                <a:gd name="T6" fmla="*/ 239 w 239"/>
                <a:gd name="T7" fmla="*/ 0 h 150"/>
              </a:gdLst>
              <a:ahLst/>
              <a:cxnLst>
                <a:cxn ang="0">
                  <a:pos x="T0" y="T1"/>
                </a:cxn>
                <a:cxn ang="0">
                  <a:pos x="T2" y="T3"/>
                </a:cxn>
                <a:cxn ang="0">
                  <a:pos x="T4" y="T5"/>
                </a:cxn>
                <a:cxn ang="0">
                  <a:pos x="T6" y="T7"/>
                </a:cxn>
              </a:cxnLst>
              <a:rect l="0" t="0" r="r" b="b"/>
              <a:pathLst>
                <a:path w="239" h="150">
                  <a:moveTo>
                    <a:pt x="0" y="150"/>
                  </a:moveTo>
                  <a:lnTo>
                    <a:pt x="0" y="67"/>
                  </a:lnTo>
                  <a:lnTo>
                    <a:pt x="239" y="67"/>
                  </a:lnTo>
                  <a:lnTo>
                    <a:pt x="239" y="0"/>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21">
              <a:extLst>
                <a:ext uri="{FF2B5EF4-FFF2-40B4-BE49-F238E27FC236}">
                  <a16:creationId xmlns:a16="http://schemas.microsoft.com/office/drawing/2014/main" id="{4F377FCC-E150-4B68-BD32-EA86F6AE4B8C}"/>
                </a:ext>
              </a:extLst>
            </p:cNvPr>
            <p:cNvSpPr>
              <a:spLocks/>
            </p:cNvSpPr>
            <p:nvPr/>
          </p:nvSpPr>
          <p:spPr bwMode="auto">
            <a:xfrm>
              <a:off x="6484144" y="4331345"/>
              <a:ext cx="760412" cy="238125"/>
            </a:xfrm>
            <a:custGeom>
              <a:avLst/>
              <a:gdLst>
                <a:gd name="T0" fmla="*/ 479 w 479"/>
                <a:gd name="T1" fmla="*/ 150 h 150"/>
                <a:gd name="T2" fmla="*/ 479 w 479"/>
                <a:gd name="T3" fmla="*/ 67 h 150"/>
                <a:gd name="T4" fmla="*/ 0 w 479"/>
                <a:gd name="T5" fmla="*/ 67 h 150"/>
                <a:gd name="T6" fmla="*/ 0 w 479"/>
                <a:gd name="T7" fmla="*/ 0 h 150"/>
              </a:gdLst>
              <a:ahLst/>
              <a:cxnLst>
                <a:cxn ang="0">
                  <a:pos x="T0" y="T1"/>
                </a:cxn>
                <a:cxn ang="0">
                  <a:pos x="T2" y="T3"/>
                </a:cxn>
                <a:cxn ang="0">
                  <a:pos x="T4" y="T5"/>
                </a:cxn>
                <a:cxn ang="0">
                  <a:pos x="T6" y="T7"/>
                </a:cxn>
              </a:cxnLst>
              <a:rect l="0" t="0" r="r" b="b"/>
              <a:pathLst>
                <a:path w="479" h="150">
                  <a:moveTo>
                    <a:pt x="479" y="150"/>
                  </a:moveTo>
                  <a:lnTo>
                    <a:pt x="479" y="67"/>
                  </a:lnTo>
                  <a:lnTo>
                    <a:pt x="0" y="67"/>
                  </a:lnTo>
                  <a:lnTo>
                    <a:pt x="0" y="0"/>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22">
              <a:extLst>
                <a:ext uri="{FF2B5EF4-FFF2-40B4-BE49-F238E27FC236}">
                  <a16:creationId xmlns:a16="http://schemas.microsoft.com/office/drawing/2014/main" id="{89F972F4-800E-4091-99F1-C630AE7F71BF}"/>
                </a:ext>
              </a:extLst>
            </p:cNvPr>
            <p:cNvSpPr>
              <a:spLocks/>
            </p:cNvSpPr>
            <p:nvPr/>
          </p:nvSpPr>
          <p:spPr bwMode="auto">
            <a:xfrm>
              <a:off x="4585494" y="4967932"/>
              <a:ext cx="381000" cy="239713"/>
            </a:xfrm>
            <a:custGeom>
              <a:avLst/>
              <a:gdLst>
                <a:gd name="T0" fmla="*/ 0 w 240"/>
                <a:gd name="T1" fmla="*/ 0 h 151"/>
                <a:gd name="T2" fmla="*/ 0 w 240"/>
                <a:gd name="T3" fmla="*/ 73 h 151"/>
                <a:gd name="T4" fmla="*/ 240 w 240"/>
                <a:gd name="T5" fmla="*/ 73 h 151"/>
                <a:gd name="T6" fmla="*/ 240 w 240"/>
                <a:gd name="T7" fmla="*/ 151 h 151"/>
              </a:gdLst>
              <a:ahLst/>
              <a:cxnLst>
                <a:cxn ang="0">
                  <a:pos x="T0" y="T1"/>
                </a:cxn>
                <a:cxn ang="0">
                  <a:pos x="T2" y="T3"/>
                </a:cxn>
                <a:cxn ang="0">
                  <a:pos x="T4" y="T5"/>
                </a:cxn>
                <a:cxn ang="0">
                  <a:pos x="T6" y="T7"/>
                </a:cxn>
              </a:cxnLst>
              <a:rect l="0" t="0" r="r" b="b"/>
              <a:pathLst>
                <a:path w="240" h="151">
                  <a:moveTo>
                    <a:pt x="0" y="0"/>
                  </a:moveTo>
                  <a:lnTo>
                    <a:pt x="0" y="73"/>
                  </a:lnTo>
                  <a:lnTo>
                    <a:pt x="240" y="73"/>
                  </a:lnTo>
                  <a:lnTo>
                    <a:pt x="240" y="151"/>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23">
              <a:extLst>
                <a:ext uri="{FF2B5EF4-FFF2-40B4-BE49-F238E27FC236}">
                  <a16:creationId xmlns:a16="http://schemas.microsoft.com/office/drawing/2014/main" id="{DEE8B32A-E2C6-4B0B-A63B-891B61B65A71}"/>
                </a:ext>
              </a:extLst>
            </p:cNvPr>
            <p:cNvSpPr>
              <a:spLocks/>
            </p:cNvSpPr>
            <p:nvPr/>
          </p:nvSpPr>
          <p:spPr bwMode="auto">
            <a:xfrm>
              <a:off x="4206081" y="4967932"/>
              <a:ext cx="379412" cy="239713"/>
            </a:xfrm>
            <a:custGeom>
              <a:avLst/>
              <a:gdLst>
                <a:gd name="T0" fmla="*/ 239 w 239"/>
                <a:gd name="T1" fmla="*/ 0 h 151"/>
                <a:gd name="T2" fmla="*/ 239 w 239"/>
                <a:gd name="T3" fmla="*/ 73 h 151"/>
                <a:gd name="T4" fmla="*/ 0 w 239"/>
                <a:gd name="T5" fmla="*/ 73 h 151"/>
                <a:gd name="T6" fmla="*/ 0 w 239"/>
                <a:gd name="T7" fmla="*/ 151 h 151"/>
              </a:gdLst>
              <a:ahLst/>
              <a:cxnLst>
                <a:cxn ang="0">
                  <a:pos x="T0" y="T1"/>
                </a:cxn>
                <a:cxn ang="0">
                  <a:pos x="T2" y="T3"/>
                </a:cxn>
                <a:cxn ang="0">
                  <a:pos x="T4" y="T5"/>
                </a:cxn>
                <a:cxn ang="0">
                  <a:pos x="T6" y="T7"/>
                </a:cxn>
              </a:cxnLst>
              <a:rect l="0" t="0" r="r" b="b"/>
              <a:pathLst>
                <a:path w="239" h="151">
                  <a:moveTo>
                    <a:pt x="239" y="0"/>
                  </a:moveTo>
                  <a:lnTo>
                    <a:pt x="239" y="73"/>
                  </a:lnTo>
                  <a:lnTo>
                    <a:pt x="0" y="73"/>
                  </a:lnTo>
                  <a:lnTo>
                    <a:pt x="0" y="151"/>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24">
              <a:extLst>
                <a:ext uri="{FF2B5EF4-FFF2-40B4-BE49-F238E27FC236}">
                  <a16:creationId xmlns:a16="http://schemas.microsoft.com/office/drawing/2014/main" id="{AA4D4877-6B53-4754-A6A0-698703FC7B3A}"/>
                </a:ext>
              </a:extLst>
            </p:cNvPr>
            <p:cNvSpPr>
              <a:spLocks/>
            </p:cNvSpPr>
            <p:nvPr/>
          </p:nvSpPr>
          <p:spPr bwMode="auto">
            <a:xfrm>
              <a:off x="4585494" y="3054995"/>
              <a:ext cx="760412" cy="239713"/>
            </a:xfrm>
            <a:custGeom>
              <a:avLst/>
              <a:gdLst>
                <a:gd name="T0" fmla="*/ 0 w 479"/>
                <a:gd name="T1" fmla="*/ 151 h 151"/>
                <a:gd name="T2" fmla="*/ 0 w 479"/>
                <a:gd name="T3" fmla="*/ 67 h 151"/>
                <a:gd name="T4" fmla="*/ 479 w 479"/>
                <a:gd name="T5" fmla="*/ 67 h 151"/>
                <a:gd name="T6" fmla="*/ 479 w 479"/>
                <a:gd name="T7" fmla="*/ 0 h 151"/>
              </a:gdLst>
              <a:ahLst/>
              <a:cxnLst>
                <a:cxn ang="0">
                  <a:pos x="T0" y="T1"/>
                </a:cxn>
                <a:cxn ang="0">
                  <a:pos x="T2" y="T3"/>
                </a:cxn>
                <a:cxn ang="0">
                  <a:pos x="T4" y="T5"/>
                </a:cxn>
                <a:cxn ang="0">
                  <a:pos x="T6" y="T7"/>
                </a:cxn>
              </a:cxnLst>
              <a:rect l="0" t="0" r="r" b="b"/>
              <a:pathLst>
                <a:path w="479" h="151">
                  <a:moveTo>
                    <a:pt x="0" y="151"/>
                  </a:moveTo>
                  <a:lnTo>
                    <a:pt x="0" y="67"/>
                  </a:lnTo>
                  <a:lnTo>
                    <a:pt x="479" y="67"/>
                  </a:lnTo>
                  <a:lnTo>
                    <a:pt x="479" y="0"/>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25">
              <a:extLst>
                <a:ext uri="{FF2B5EF4-FFF2-40B4-BE49-F238E27FC236}">
                  <a16:creationId xmlns:a16="http://schemas.microsoft.com/office/drawing/2014/main" id="{24CF957E-6CC7-4F2C-8E4D-4907ABAE6263}"/>
                </a:ext>
              </a:extLst>
            </p:cNvPr>
            <p:cNvSpPr>
              <a:spLocks/>
            </p:cNvSpPr>
            <p:nvPr/>
          </p:nvSpPr>
          <p:spPr bwMode="auto">
            <a:xfrm>
              <a:off x="3826669" y="3054995"/>
              <a:ext cx="758825" cy="239713"/>
            </a:xfrm>
            <a:custGeom>
              <a:avLst/>
              <a:gdLst>
                <a:gd name="T0" fmla="*/ 478 w 478"/>
                <a:gd name="T1" fmla="*/ 151 h 151"/>
                <a:gd name="T2" fmla="*/ 478 w 478"/>
                <a:gd name="T3" fmla="*/ 67 h 151"/>
                <a:gd name="T4" fmla="*/ 0 w 478"/>
                <a:gd name="T5" fmla="*/ 67 h 151"/>
                <a:gd name="T6" fmla="*/ 0 w 478"/>
                <a:gd name="T7" fmla="*/ 0 h 151"/>
              </a:gdLst>
              <a:ahLst/>
              <a:cxnLst>
                <a:cxn ang="0">
                  <a:pos x="T0" y="T1"/>
                </a:cxn>
                <a:cxn ang="0">
                  <a:pos x="T2" y="T3"/>
                </a:cxn>
                <a:cxn ang="0">
                  <a:pos x="T4" y="T5"/>
                </a:cxn>
                <a:cxn ang="0">
                  <a:pos x="T6" y="T7"/>
                </a:cxn>
              </a:cxnLst>
              <a:rect l="0" t="0" r="r" b="b"/>
              <a:pathLst>
                <a:path w="478" h="151">
                  <a:moveTo>
                    <a:pt x="478" y="151"/>
                  </a:moveTo>
                  <a:lnTo>
                    <a:pt x="478" y="67"/>
                  </a:lnTo>
                  <a:lnTo>
                    <a:pt x="0" y="67"/>
                  </a:lnTo>
                  <a:lnTo>
                    <a:pt x="0" y="0"/>
                  </a:lnTo>
                </a:path>
              </a:pathLst>
            </a:custGeom>
            <a:noFill/>
            <a:ln w="20638">
              <a:solidFill>
                <a:srgbClr val="70006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29">
              <a:extLst>
                <a:ext uri="{FF2B5EF4-FFF2-40B4-BE49-F238E27FC236}">
                  <a16:creationId xmlns:a16="http://schemas.microsoft.com/office/drawing/2014/main" id="{E4D3949E-8D09-4BA8-8003-1864A2A94401}"/>
                </a:ext>
              </a:extLst>
            </p:cNvPr>
            <p:cNvSpPr>
              <a:spLocks noChangeArrowheads="1"/>
            </p:cNvSpPr>
            <p:nvPr/>
          </p:nvSpPr>
          <p:spPr bwMode="auto">
            <a:xfrm>
              <a:off x="4326731" y="3329632"/>
              <a:ext cx="582612"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 name="Rectangle 30">
              <a:extLst>
                <a:ext uri="{FF2B5EF4-FFF2-40B4-BE49-F238E27FC236}">
                  <a16:creationId xmlns:a16="http://schemas.microsoft.com/office/drawing/2014/main" id="{B696E89B-E34E-45C5-91A5-B2CDCB8CA89C}"/>
                </a:ext>
              </a:extLst>
            </p:cNvPr>
            <p:cNvSpPr>
              <a:spLocks noChangeArrowheads="1"/>
            </p:cNvSpPr>
            <p:nvPr/>
          </p:nvSpPr>
          <p:spPr bwMode="auto">
            <a:xfrm>
              <a:off x="4304506" y="3347095"/>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 name="Rectangle 31">
              <a:extLst>
                <a:ext uri="{FF2B5EF4-FFF2-40B4-BE49-F238E27FC236}">
                  <a16:creationId xmlns:a16="http://schemas.microsoft.com/office/drawing/2014/main" id="{A34340FE-8CC5-4D1E-BCB6-6B761E1E1D6B}"/>
                </a:ext>
              </a:extLst>
            </p:cNvPr>
            <p:cNvSpPr>
              <a:spLocks noChangeArrowheads="1"/>
            </p:cNvSpPr>
            <p:nvPr/>
          </p:nvSpPr>
          <p:spPr bwMode="auto">
            <a:xfrm>
              <a:off x="4326731" y="3967807"/>
              <a:ext cx="582612"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 name="Rectangle 32">
              <a:extLst>
                <a:ext uri="{FF2B5EF4-FFF2-40B4-BE49-F238E27FC236}">
                  <a16:creationId xmlns:a16="http://schemas.microsoft.com/office/drawing/2014/main" id="{3C3FA47E-7C68-487C-AF10-0102CE0DC1EF}"/>
                </a:ext>
              </a:extLst>
            </p:cNvPr>
            <p:cNvSpPr>
              <a:spLocks noChangeArrowheads="1"/>
            </p:cNvSpPr>
            <p:nvPr/>
          </p:nvSpPr>
          <p:spPr bwMode="auto">
            <a:xfrm>
              <a:off x="4304506" y="3940820"/>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 name="Rectangle 33">
              <a:extLst>
                <a:ext uri="{FF2B5EF4-FFF2-40B4-BE49-F238E27FC236}">
                  <a16:creationId xmlns:a16="http://schemas.microsoft.com/office/drawing/2014/main" id="{6F7E105A-B669-469C-821B-916AAE49E7C8}"/>
                </a:ext>
              </a:extLst>
            </p:cNvPr>
            <p:cNvSpPr>
              <a:spLocks noChangeArrowheads="1"/>
            </p:cNvSpPr>
            <p:nvPr/>
          </p:nvSpPr>
          <p:spPr bwMode="auto">
            <a:xfrm>
              <a:off x="4572794" y="407417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 name="Rectangle 34">
              <a:extLst>
                <a:ext uri="{FF2B5EF4-FFF2-40B4-BE49-F238E27FC236}">
                  <a16:creationId xmlns:a16="http://schemas.microsoft.com/office/drawing/2014/main" id="{5E08EDDA-AAE9-4BC1-A927-6E05EDA72643}"/>
                </a:ext>
              </a:extLst>
            </p:cNvPr>
            <p:cNvSpPr>
              <a:spLocks noChangeArrowheads="1"/>
            </p:cNvSpPr>
            <p:nvPr/>
          </p:nvSpPr>
          <p:spPr bwMode="auto">
            <a:xfrm>
              <a:off x="3186906" y="4605982"/>
              <a:ext cx="584200"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2" name="Rectangle 35">
              <a:extLst>
                <a:ext uri="{FF2B5EF4-FFF2-40B4-BE49-F238E27FC236}">
                  <a16:creationId xmlns:a16="http://schemas.microsoft.com/office/drawing/2014/main" id="{ED6AA95D-E170-4D2D-8B31-70237878DAD4}"/>
                </a:ext>
              </a:extLst>
            </p:cNvPr>
            <p:cNvSpPr>
              <a:spLocks noChangeArrowheads="1"/>
            </p:cNvSpPr>
            <p:nvPr/>
          </p:nvSpPr>
          <p:spPr bwMode="auto">
            <a:xfrm>
              <a:off x="3166269" y="4578995"/>
              <a:ext cx="582612"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Rectangle 36">
              <a:extLst>
                <a:ext uri="{FF2B5EF4-FFF2-40B4-BE49-F238E27FC236}">
                  <a16:creationId xmlns:a16="http://schemas.microsoft.com/office/drawing/2014/main" id="{AC9187FE-F4E3-484C-8424-3D9743C160F0}"/>
                </a:ext>
              </a:extLst>
            </p:cNvPr>
            <p:cNvSpPr>
              <a:spLocks noChangeArrowheads="1"/>
            </p:cNvSpPr>
            <p:nvPr/>
          </p:nvSpPr>
          <p:spPr bwMode="auto">
            <a:xfrm>
              <a:off x="3432969" y="4712345"/>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7" name="Rectangle 40">
              <a:extLst>
                <a:ext uri="{FF2B5EF4-FFF2-40B4-BE49-F238E27FC236}">
                  <a16:creationId xmlns:a16="http://schemas.microsoft.com/office/drawing/2014/main" id="{7F74B5EE-ADB7-4571-90F3-27A04549BB01}"/>
                </a:ext>
              </a:extLst>
            </p:cNvPr>
            <p:cNvSpPr>
              <a:spLocks noChangeArrowheads="1"/>
            </p:cNvSpPr>
            <p:nvPr/>
          </p:nvSpPr>
          <p:spPr bwMode="auto">
            <a:xfrm>
              <a:off x="5085556" y="2691457"/>
              <a:ext cx="584200"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41">
              <a:extLst>
                <a:ext uri="{FF2B5EF4-FFF2-40B4-BE49-F238E27FC236}">
                  <a16:creationId xmlns:a16="http://schemas.microsoft.com/office/drawing/2014/main" id="{DE16F938-3398-4798-A4BB-326C25141989}"/>
                </a:ext>
              </a:extLst>
            </p:cNvPr>
            <p:cNvSpPr>
              <a:spLocks noChangeArrowheads="1"/>
            </p:cNvSpPr>
            <p:nvPr/>
          </p:nvSpPr>
          <p:spPr bwMode="auto">
            <a:xfrm>
              <a:off x="5064919" y="2708920"/>
              <a:ext cx="582612"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 name="Rectangle 42">
              <a:extLst>
                <a:ext uri="{FF2B5EF4-FFF2-40B4-BE49-F238E27FC236}">
                  <a16:creationId xmlns:a16="http://schemas.microsoft.com/office/drawing/2014/main" id="{C5FE62B0-D603-401E-8325-69280C308DCE}"/>
                </a:ext>
              </a:extLst>
            </p:cNvPr>
            <p:cNvSpPr>
              <a:spLocks noChangeArrowheads="1"/>
            </p:cNvSpPr>
            <p:nvPr/>
          </p:nvSpPr>
          <p:spPr bwMode="auto">
            <a:xfrm>
              <a:off x="5331619" y="279782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 name="Rectangle 43">
              <a:extLst>
                <a:ext uri="{FF2B5EF4-FFF2-40B4-BE49-F238E27FC236}">
                  <a16:creationId xmlns:a16="http://schemas.microsoft.com/office/drawing/2014/main" id="{C2D0A289-D145-42D7-BFD1-8F7B086658FF}"/>
                </a:ext>
              </a:extLst>
            </p:cNvPr>
            <p:cNvSpPr>
              <a:spLocks noChangeArrowheads="1"/>
            </p:cNvSpPr>
            <p:nvPr/>
          </p:nvSpPr>
          <p:spPr bwMode="auto">
            <a:xfrm>
              <a:off x="3945731" y="5242570"/>
              <a:ext cx="584200"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 name="Rectangle 44">
              <a:extLst>
                <a:ext uri="{FF2B5EF4-FFF2-40B4-BE49-F238E27FC236}">
                  <a16:creationId xmlns:a16="http://schemas.microsoft.com/office/drawing/2014/main" id="{0E3421DA-1E6D-4AAB-9A5D-87A17B6B5778}"/>
                </a:ext>
              </a:extLst>
            </p:cNvPr>
            <p:cNvSpPr>
              <a:spLocks noChangeArrowheads="1"/>
            </p:cNvSpPr>
            <p:nvPr/>
          </p:nvSpPr>
          <p:spPr bwMode="auto">
            <a:xfrm>
              <a:off x="3925094" y="5217170"/>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45">
              <a:extLst>
                <a:ext uri="{FF2B5EF4-FFF2-40B4-BE49-F238E27FC236}">
                  <a16:creationId xmlns:a16="http://schemas.microsoft.com/office/drawing/2014/main" id="{B4E670B7-F6D8-43B4-8FCD-D982ACBDEFB0}"/>
                </a:ext>
              </a:extLst>
            </p:cNvPr>
            <p:cNvSpPr>
              <a:spLocks noChangeArrowheads="1"/>
            </p:cNvSpPr>
            <p:nvPr/>
          </p:nvSpPr>
          <p:spPr bwMode="auto">
            <a:xfrm>
              <a:off x="4191794" y="5348932"/>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3" name="Rectangle 46">
              <a:extLst>
                <a:ext uri="{FF2B5EF4-FFF2-40B4-BE49-F238E27FC236}">
                  <a16:creationId xmlns:a16="http://schemas.microsoft.com/office/drawing/2014/main" id="{2F4E510D-F012-46DE-A942-17C49332B6DC}"/>
                </a:ext>
              </a:extLst>
            </p:cNvPr>
            <p:cNvSpPr>
              <a:spLocks noChangeArrowheads="1"/>
            </p:cNvSpPr>
            <p:nvPr/>
          </p:nvSpPr>
          <p:spPr bwMode="auto">
            <a:xfrm>
              <a:off x="4326731" y="4605982"/>
              <a:ext cx="582612"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 name="Rectangle 47">
              <a:extLst>
                <a:ext uri="{FF2B5EF4-FFF2-40B4-BE49-F238E27FC236}">
                  <a16:creationId xmlns:a16="http://schemas.microsoft.com/office/drawing/2014/main" id="{65D349D1-D0A0-45FF-8CAF-DC5496F30C59}"/>
                </a:ext>
              </a:extLst>
            </p:cNvPr>
            <p:cNvSpPr>
              <a:spLocks noChangeArrowheads="1"/>
            </p:cNvSpPr>
            <p:nvPr/>
          </p:nvSpPr>
          <p:spPr bwMode="auto">
            <a:xfrm>
              <a:off x="4304506" y="4578995"/>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 name="Rectangle 48">
              <a:extLst>
                <a:ext uri="{FF2B5EF4-FFF2-40B4-BE49-F238E27FC236}">
                  <a16:creationId xmlns:a16="http://schemas.microsoft.com/office/drawing/2014/main" id="{9A649943-236D-473B-A18E-B43A26C906BF}"/>
                </a:ext>
              </a:extLst>
            </p:cNvPr>
            <p:cNvSpPr>
              <a:spLocks noChangeArrowheads="1"/>
            </p:cNvSpPr>
            <p:nvPr/>
          </p:nvSpPr>
          <p:spPr bwMode="auto">
            <a:xfrm>
              <a:off x="4572794" y="4712345"/>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6" name="Rectangle 49">
              <a:extLst>
                <a:ext uri="{FF2B5EF4-FFF2-40B4-BE49-F238E27FC236}">
                  <a16:creationId xmlns:a16="http://schemas.microsoft.com/office/drawing/2014/main" id="{901B6183-A79D-42DC-A33C-2BAC1C4FD254}"/>
                </a:ext>
              </a:extLst>
            </p:cNvPr>
            <p:cNvSpPr>
              <a:spLocks noChangeArrowheads="1"/>
            </p:cNvSpPr>
            <p:nvPr/>
          </p:nvSpPr>
          <p:spPr bwMode="auto">
            <a:xfrm>
              <a:off x="6984206" y="4605982"/>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7" name="Rectangle 50">
              <a:extLst>
                <a:ext uri="{FF2B5EF4-FFF2-40B4-BE49-F238E27FC236}">
                  <a16:creationId xmlns:a16="http://schemas.microsoft.com/office/drawing/2014/main" id="{09558004-77EF-4212-9C33-E8860F9D38F3}"/>
                </a:ext>
              </a:extLst>
            </p:cNvPr>
            <p:cNvSpPr>
              <a:spLocks noChangeArrowheads="1"/>
            </p:cNvSpPr>
            <p:nvPr/>
          </p:nvSpPr>
          <p:spPr bwMode="auto">
            <a:xfrm>
              <a:off x="6963569" y="4578995"/>
              <a:ext cx="582612"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8" name="Rectangle 51">
              <a:extLst>
                <a:ext uri="{FF2B5EF4-FFF2-40B4-BE49-F238E27FC236}">
                  <a16:creationId xmlns:a16="http://schemas.microsoft.com/office/drawing/2014/main" id="{2A5C8A6A-3E9C-402A-8B75-2282B5EBB781}"/>
                </a:ext>
              </a:extLst>
            </p:cNvPr>
            <p:cNvSpPr>
              <a:spLocks noChangeArrowheads="1"/>
            </p:cNvSpPr>
            <p:nvPr/>
          </p:nvSpPr>
          <p:spPr bwMode="auto">
            <a:xfrm>
              <a:off x="7230269" y="4712345"/>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9" name="Rectangle 52">
              <a:extLst>
                <a:ext uri="{FF2B5EF4-FFF2-40B4-BE49-F238E27FC236}">
                  <a16:creationId xmlns:a16="http://schemas.microsoft.com/office/drawing/2014/main" id="{54A1D46A-94AC-40FF-B73E-2FCFD4959CD5}"/>
                </a:ext>
              </a:extLst>
            </p:cNvPr>
            <p:cNvSpPr>
              <a:spLocks noChangeArrowheads="1"/>
            </p:cNvSpPr>
            <p:nvPr/>
          </p:nvSpPr>
          <p:spPr bwMode="auto">
            <a:xfrm>
              <a:off x="2428081" y="5242570"/>
              <a:ext cx="582612"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0" name="Rectangle 53">
              <a:extLst>
                <a:ext uri="{FF2B5EF4-FFF2-40B4-BE49-F238E27FC236}">
                  <a16:creationId xmlns:a16="http://schemas.microsoft.com/office/drawing/2014/main" id="{8BAD40E8-15C4-4A0A-82A0-5C2B81759C7E}"/>
                </a:ext>
              </a:extLst>
            </p:cNvPr>
            <p:cNvSpPr>
              <a:spLocks noChangeArrowheads="1"/>
            </p:cNvSpPr>
            <p:nvPr/>
          </p:nvSpPr>
          <p:spPr bwMode="auto">
            <a:xfrm>
              <a:off x="2405856" y="5217170"/>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Rectangle 54">
              <a:extLst>
                <a:ext uri="{FF2B5EF4-FFF2-40B4-BE49-F238E27FC236}">
                  <a16:creationId xmlns:a16="http://schemas.microsoft.com/office/drawing/2014/main" id="{2DFD78AC-0D14-40D4-BC18-0FA3C9D8E81C}"/>
                </a:ext>
              </a:extLst>
            </p:cNvPr>
            <p:cNvSpPr>
              <a:spLocks noChangeArrowheads="1"/>
            </p:cNvSpPr>
            <p:nvPr/>
          </p:nvSpPr>
          <p:spPr bwMode="auto">
            <a:xfrm>
              <a:off x="2674144" y="5348932"/>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2" name="Rectangle 55">
              <a:extLst>
                <a:ext uri="{FF2B5EF4-FFF2-40B4-BE49-F238E27FC236}">
                  <a16:creationId xmlns:a16="http://schemas.microsoft.com/office/drawing/2014/main" id="{9C961C4E-4C67-4CC3-958F-A111E6311903}"/>
                </a:ext>
              </a:extLst>
            </p:cNvPr>
            <p:cNvSpPr>
              <a:spLocks noChangeArrowheads="1"/>
            </p:cNvSpPr>
            <p:nvPr/>
          </p:nvSpPr>
          <p:spPr bwMode="auto">
            <a:xfrm>
              <a:off x="3566319" y="2691457"/>
              <a:ext cx="584200"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Rectangle 56">
              <a:extLst>
                <a:ext uri="{FF2B5EF4-FFF2-40B4-BE49-F238E27FC236}">
                  <a16:creationId xmlns:a16="http://schemas.microsoft.com/office/drawing/2014/main" id="{594D72D2-A04D-4CBC-9E00-B5351E73CBD4}"/>
                </a:ext>
              </a:extLst>
            </p:cNvPr>
            <p:cNvSpPr>
              <a:spLocks noChangeArrowheads="1"/>
            </p:cNvSpPr>
            <p:nvPr/>
          </p:nvSpPr>
          <p:spPr bwMode="auto">
            <a:xfrm>
              <a:off x="3545681" y="2708920"/>
              <a:ext cx="582612"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Rectangle 57">
              <a:extLst>
                <a:ext uri="{FF2B5EF4-FFF2-40B4-BE49-F238E27FC236}">
                  <a16:creationId xmlns:a16="http://schemas.microsoft.com/office/drawing/2014/main" id="{6A911F39-9B14-42CF-A245-55EDE61A0731}"/>
                </a:ext>
              </a:extLst>
            </p:cNvPr>
            <p:cNvSpPr>
              <a:spLocks noChangeArrowheads="1"/>
            </p:cNvSpPr>
            <p:nvPr/>
          </p:nvSpPr>
          <p:spPr bwMode="auto">
            <a:xfrm>
              <a:off x="3812381" y="2797820"/>
              <a:ext cx="1476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 name="Rectangle 61">
              <a:extLst>
                <a:ext uri="{FF2B5EF4-FFF2-40B4-BE49-F238E27FC236}">
                  <a16:creationId xmlns:a16="http://schemas.microsoft.com/office/drawing/2014/main" id="{842FE515-78C4-43F0-ABE7-2B950F26CBB5}"/>
                </a:ext>
              </a:extLst>
            </p:cNvPr>
            <p:cNvSpPr>
              <a:spLocks noChangeArrowheads="1"/>
            </p:cNvSpPr>
            <p:nvPr/>
          </p:nvSpPr>
          <p:spPr bwMode="auto">
            <a:xfrm>
              <a:off x="6225381" y="3967807"/>
              <a:ext cx="582612"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Rectangle 62">
              <a:extLst>
                <a:ext uri="{FF2B5EF4-FFF2-40B4-BE49-F238E27FC236}">
                  <a16:creationId xmlns:a16="http://schemas.microsoft.com/office/drawing/2014/main" id="{B9978813-FCF1-4D2B-8A0E-53892C92CD72}"/>
                </a:ext>
              </a:extLst>
            </p:cNvPr>
            <p:cNvSpPr>
              <a:spLocks noChangeArrowheads="1"/>
            </p:cNvSpPr>
            <p:nvPr/>
          </p:nvSpPr>
          <p:spPr bwMode="auto">
            <a:xfrm>
              <a:off x="6203156" y="3940820"/>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Rectangle 63">
              <a:extLst>
                <a:ext uri="{FF2B5EF4-FFF2-40B4-BE49-F238E27FC236}">
                  <a16:creationId xmlns:a16="http://schemas.microsoft.com/office/drawing/2014/main" id="{C8BBFB85-084E-4AA5-AC8B-B4D42D428E78}"/>
                </a:ext>
              </a:extLst>
            </p:cNvPr>
            <p:cNvSpPr>
              <a:spLocks noChangeArrowheads="1"/>
            </p:cNvSpPr>
            <p:nvPr/>
          </p:nvSpPr>
          <p:spPr bwMode="auto">
            <a:xfrm>
              <a:off x="6471444" y="407417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1" name="Rectangle 64">
              <a:extLst>
                <a:ext uri="{FF2B5EF4-FFF2-40B4-BE49-F238E27FC236}">
                  <a16:creationId xmlns:a16="http://schemas.microsoft.com/office/drawing/2014/main" id="{93A58797-D705-4908-B600-0A2CA0FF6B81}"/>
                </a:ext>
              </a:extLst>
            </p:cNvPr>
            <p:cNvSpPr>
              <a:spLocks noChangeArrowheads="1"/>
            </p:cNvSpPr>
            <p:nvPr/>
          </p:nvSpPr>
          <p:spPr bwMode="auto">
            <a:xfrm>
              <a:off x="2428081" y="3967807"/>
              <a:ext cx="582612"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Rectangle 65">
              <a:extLst>
                <a:ext uri="{FF2B5EF4-FFF2-40B4-BE49-F238E27FC236}">
                  <a16:creationId xmlns:a16="http://schemas.microsoft.com/office/drawing/2014/main" id="{7D3A72E0-0DCA-4720-8901-AFD783067757}"/>
                </a:ext>
              </a:extLst>
            </p:cNvPr>
            <p:cNvSpPr>
              <a:spLocks noChangeArrowheads="1"/>
            </p:cNvSpPr>
            <p:nvPr/>
          </p:nvSpPr>
          <p:spPr bwMode="auto">
            <a:xfrm>
              <a:off x="2405856" y="3940820"/>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Rectangle 66">
              <a:extLst>
                <a:ext uri="{FF2B5EF4-FFF2-40B4-BE49-F238E27FC236}">
                  <a16:creationId xmlns:a16="http://schemas.microsoft.com/office/drawing/2014/main" id="{965D1108-E0E0-4FD4-8506-CAB7CD8F9DEB}"/>
                </a:ext>
              </a:extLst>
            </p:cNvPr>
            <p:cNvSpPr>
              <a:spLocks noChangeArrowheads="1"/>
            </p:cNvSpPr>
            <p:nvPr/>
          </p:nvSpPr>
          <p:spPr bwMode="auto">
            <a:xfrm>
              <a:off x="2674144" y="4074170"/>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7" name="Rectangle 70">
              <a:extLst>
                <a:ext uri="{FF2B5EF4-FFF2-40B4-BE49-F238E27FC236}">
                  <a16:creationId xmlns:a16="http://schemas.microsoft.com/office/drawing/2014/main" id="{0D48981B-F8E8-4E32-A9A2-824F3D630401}"/>
                </a:ext>
              </a:extLst>
            </p:cNvPr>
            <p:cNvSpPr>
              <a:spLocks noChangeArrowheads="1"/>
            </p:cNvSpPr>
            <p:nvPr/>
          </p:nvSpPr>
          <p:spPr bwMode="auto">
            <a:xfrm>
              <a:off x="3186906" y="5242570"/>
              <a:ext cx="584200"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Rectangle 71">
              <a:extLst>
                <a:ext uri="{FF2B5EF4-FFF2-40B4-BE49-F238E27FC236}">
                  <a16:creationId xmlns:a16="http://schemas.microsoft.com/office/drawing/2014/main" id="{69DF4C04-6C26-4B7B-A64A-F7E1174F2C1D}"/>
                </a:ext>
              </a:extLst>
            </p:cNvPr>
            <p:cNvSpPr>
              <a:spLocks noChangeArrowheads="1"/>
            </p:cNvSpPr>
            <p:nvPr/>
          </p:nvSpPr>
          <p:spPr bwMode="auto">
            <a:xfrm>
              <a:off x="3166269" y="5217170"/>
              <a:ext cx="582612"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Rectangle 72">
              <a:extLst>
                <a:ext uri="{FF2B5EF4-FFF2-40B4-BE49-F238E27FC236}">
                  <a16:creationId xmlns:a16="http://schemas.microsoft.com/office/drawing/2014/main" id="{D3FB77C3-C5AB-4AA2-9480-DC17D3EFE2EB}"/>
                </a:ext>
              </a:extLst>
            </p:cNvPr>
            <p:cNvSpPr>
              <a:spLocks noChangeArrowheads="1"/>
            </p:cNvSpPr>
            <p:nvPr/>
          </p:nvSpPr>
          <p:spPr bwMode="auto">
            <a:xfrm>
              <a:off x="3432969" y="5348932"/>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0" name="Rectangle 73">
              <a:extLst>
                <a:ext uri="{FF2B5EF4-FFF2-40B4-BE49-F238E27FC236}">
                  <a16:creationId xmlns:a16="http://schemas.microsoft.com/office/drawing/2014/main" id="{925DAD86-75CC-4B27-899E-7F8BC1AFB68C}"/>
                </a:ext>
              </a:extLst>
            </p:cNvPr>
            <p:cNvSpPr>
              <a:spLocks noChangeArrowheads="1"/>
            </p:cNvSpPr>
            <p:nvPr/>
          </p:nvSpPr>
          <p:spPr bwMode="auto">
            <a:xfrm>
              <a:off x="4706144" y="5242570"/>
              <a:ext cx="582612"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Rectangle 74">
              <a:extLst>
                <a:ext uri="{FF2B5EF4-FFF2-40B4-BE49-F238E27FC236}">
                  <a16:creationId xmlns:a16="http://schemas.microsoft.com/office/drawing/2014/main" id="{D5FED629-4AB6-442A-8ABC-9BE130A4E96B}"/>
                </a:ext>
              </a:extLst>
            </p:cNvPr>
            <p:cNvSpPr>
              <a:spLocks noChangeArrowheads="1"/>
            </p:cNvSpPr>
            <p:nvPr/>
          </p:nvSpPr>
          <p:spPr bwMode="auto">
            <a:xfrm>
              <a:off x="4683919" y="5217170"/>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Rectangle 75">
              <a:extLst>
                <a:ext uri="{FF2B5EF4-FFF2-40B4-BE49-F238E27FC236}">
                  <a16:creationId xmlns:a16="http://schemas.microsoft.com/office/drawing/2014/main" id="{DE5B4C23-6457-463C-934D-E8E5AA77C764}"/>
                </a:ext>
              </a:extLst>
            </p:cNvPr>
            <p:cNvSpPr>
              <a:spLocks noChangeArrowheads="1"/>
            </p:cNvSpPr>
            <p:nvPr/>
          </p:nvSpPr>
          <p:spPr bwMode="auto">
            <a:xfrm>
              <a:off x="4952206" y="5348932"/>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 name="Rectangle 76">
              <a:extLst>
                <a:ext uri="{FF2B5EF4-FFF2-40B4-BE49-F238E27FC236}">
                  <a16:creationId xmlns:a16="http://schemas.microsoft.com/office/drawing/2014/main" id="{1EA4CCA1-1B93-4FF6-ACE8-D269C708EF70}"/>
                </a:ext>
              </a:extLst>
            </p:cNvPr>
            <p:cNvSpPr>
              <a:spLocks noChangeArrowheads="1"/>
            </p:cNvSpPr>
            <p:nvPr/>
          </p:nvSpPr>
          <p:spPr bwMode="auto">
            <a:xfrm>
              <a:off x="5844381" y="4605982"/>
              <a:ext cx="584200"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4" name="Rectangle 77">
              <a:extLst>
                <a:ext uri="{FF2B5EF4-FFF2-40B4-BE49-F238E27FC236}">
                  <a16:creationId xmlns:a16="http://schemas.microsoft.com/office/drawing/2014/main" id="{1D463A81-747A-441F-9D0A-E0817952C856}"/>
                </a:ext>
              </a:extLst>
            </p:cNvPr>
            <p:cNvSpPr>
              <a:spLocks noChangeArrowheads="1"/>
            </p:cNvSpPr>
            <p:nvPr/>
          </p:nvSpPr>
          <p:spPr bwMode="auto">
            <a:xfrm>
              <a:off x="5823744" y="4578995"/>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 name="Rectangle 78">
              <a:extLst>
                <a:ext uri="{FF2B5EF4-FFF2-40B4-BE49-F238E27FC236}">
                  <a16:creationId xmlns:a16="http://schemas.microsoft.com/office/drawing/2014/main" id="{C21454E2-B6F4-4B1A-A4AB-36BAD07C93EB}"/>
                </a:ext>
              </a:extLst>
            </p:cNvPr>
            <p:cNvSpPr>
              <a:spLocks noChangeArrowheads="1"/>
            </p:cNvSpPr>
            <p:nvPr/>
          </p:nvSpPr>
          <p:spPr bwMode="auto">
            <a:xfrm>
              <a:off x="6090444" y="4712345"/>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 name="Rectangle 79">
              <a:extLst>
                <a:ext uri="{FF2B5EF4-FFF2-40B4-BE49-F238E27FC236}">
                  <a16:creationId xmlns:a16="http://schemas.microsoft.com/office/drawing/2014/main" id="{6AAA827D-541F-4C2F-9988-2CD5B378A443}"/>
                </a:ext>
              </a:extLst>
            </p:cNvPr>
            <p:cNvSpPr>
              <a:spLocks noChangeArrowheads="1"/>
            </p:cNvSpPr>
            <p:nvPr/>
          </p:nvSpPr>
          <p:spPr bwMode="auto">
            <a:xfrm>
              <a:off x="5464969" y="5242570"/>
              <a:ext cx="584200"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 name="Rectangle 80">
              <a:extLst>
                <a:ext uri="{FF2B5EF4-FFF2-40B4-BE49-F238E27FC236}">
                  <a16:creationId xmlns:a16="http://schemas.microsoft.com/office/drawing/2014/main" id="{722EC84B-D477-41A8-BA34-202A98C6B458}"/>
                </a:ext>
              </a:extLst>
            </p:cNvPr>
            <p:cNvSpPr>
              <a:spLocks noChangeArrowheads="1"/>
            </p:cNvSpPr>
            <p:nvPr/>
          </p:nvSpPr>
          <p:spPr bwMode="auto">
            <a:xfrm>
              <a:off x="5444331" y="5217170"/>
              <a:ext cx="582612"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 name="Rectangle 81">
              <a:extLst>
                <a:ext uri="{FF2B5EF4-FFF2-40B4-BE49-F238E27FC236}">
                  <a16:creationId xmlns:a16="http://schemas.microsoft.com/office/drawing/2014/main" id="{3C377ED2-30FA-4EB0-96A6-1D20E881F26F}"/>
                </a:ext>
              </a:extLst>
            </p:cNvPr>
            <p:cNvSpPr>
              <a:spLocks noChangeArrowheads="1"/>
            </p:cNvSpPr>
            <p:nvPr/>
          </p:nvSpPr>
          <p:spPr bwMode="auto">
            <a:xfrm>
              <a:off x="5711031" y="5348932"/>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9" name="Rectangle 82">
              <a:extLst>
                <a:ext uri="{FF2B5EF4-FFF2-40B4-BE49-F238E27FC236}">
                  <a16:creationId xmlns:a16="http://schemas.microsoft.com/office/drawing/2014/main" id="{ED761D74-DC6C-4461-B863-F914AE48E847}"/>
                </a:ext>
              </a:extLst>
            </p:cNvPr>
            <p:cNvSpPr>
              <a:spLocks noChangeArrowheads="1"/>
            </p:cNvSpPr>
            <p:nvPr/>
          </p:nvSpPr>
          <p:spPr bwMode="auto">
            <a:xfrm>
              <a:off x="6225381" y="5242570"/>
              <a:ext cx="582612"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 name="Rectangle 83">
              <a:extLst>
                <a:ext uri="{FF2B5EF4-FFF2-40B4-BE49-F238E27FC236}">
                  <a16:creationId xmlns:a16="http://schemas.microsoft.com/office/drawing/2014/main" id="{68760CB8-415B-4D14-8C04-31136C482018}"/>
                </a:ext>
              </a:extLst>
            </p:cNvPr>
            <p:cNvSpPr>
              <a:spLocks noChangeArrowheads="1"/>
            </p:cNvSpPr>
            <p:nvPr/>
          </p:nvSpPr>
          <p:spPr bwMode="auto">
            <a:xfrm>
              <a:off x="6203156" y="5217170"/>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1" name="Rectangle 84">
              <a:extLst>
                <a:ext uri="{FF2B5EF4-FFF2-40B4-BE49-F238E27FC236}">
                  <a16:creationId xmlns:a16="http://schemas.microsoft.com/office/drawing/2014/main" id="{307ABDC9-639D-4FE5-ADF9-41A067323989}"/>
                </a:ext>
              </a:extLst>
            </p:cNvPr>
            <p:cNvSpPr>
              <a:spLocks noChangeArrowheads="1"/>
            </p:cNvSpPr>
            <p:nvPr/>
          </p:nvSpPr>
          <p:spPr bwMode="auto">
            <a:xfrm>
              <a:off x="6471444" y="5348932"/>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2" name="Rectangle 85">
              <a:extLst>
                <a:ext uri="{FF2B5EF4-FFF2-40B4-BE49-F238E27FC236}">
                  <a16:creationId xmlns:a16="http://schemas.microsoft.com/office/drawing/2014/main" id="{8BEB0DA8-4415-4104-A2CC-C2386165F8F4}"/>
                </a:ext>
              </a:extLst>
            </p:cNvPr>
            <p:cNvSpPr>
              <a:spLocks noChangeArrowheads="1"/>
            </p:cNvSpPr>
            <p:nvPr/>
          </p:nvSpPr>
          <p:spPr bwMode="auto">
            <a:xfrm>
              <a:off x="6984206" y="5242570"/>
              <a:ext cx="584200"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3" name="Rectangle 86">
              <a:extLst>
                <a:ext uri="{FF2B5EF4-FFF2-40B4-BE49-F238E27FC236}">
                  <a16:creationId xmlns:a16="http://schemas.microsoft.com/office/drawing/2014/main" id="{8AEBC4CF-9C88-4E0C-A0CB-1B1702F61011}"/>
                </a:ext>
              </a:extLst>
            </p:cNvPr>
            <p:cNvSpPr>
              <a:spLocks noChangeArrowheads="1"/>
            </p:cNvSpPr>
            <p:nvPr/>
          </p:nvSpPr>
          <p:spPr bwMode="auto">
            <a:xfrm>
              <a:off x="6963569" y="5217170"/>
              <a:ext cx="582612"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4" name="Rectangle 87">
              <a:extLst>
                <a:ext uri="{FF2B5EF4-FFF2-40B4-BE49-F238E27FC236}">
                  <a16:creationId xmlns:a16="http://schemas.microsoft.com/office/drawing/2014/main" id="{C2F20520-261D-4BDA-8139-652F02E14524}"/>
                </a:ext>
              </a:extLst>
            </p:cNvPr>
            <p:cNvSpPr>
              <a:spLocks noChangeArrowheads="1"/>
            </p:cNvSpPr>
            <p:nvPr/>
          </p:nvSpPr>
          <p:spPr bwMode="auto">
            <a:xfrm>
              <a:off x="7230269" y="5348932"/>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5" name="Rectangle 88">
              <a:extLst>
                <a:ext uri="{FF2B5EF4-FFF2-40B4-BE49-F238E27FC236}">
                  <a16:creationId xmlns:a16="http://schemas.microsoft.com/office/drawing/2014/main" id="{6BF2CF15-16DF-4AF9-AFE9-A2699334F93E}"/>
                </a:ext>
              </a:extLst>
            </p:cNvPr>
            <p:cNvSpPr>
              <a:spLocks noChangeArrowheads="1"/>
            </p:cNvSpPr>
            <p:nvPr/>
          </p:nvSpPr>
          <p:spPr bwMode="auto">
            <a:xfrm>
              <a:off x="1667669" y="4605982"/>
              <a:ext cx="584200"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6" name="Rectangle 89">
              <a:extLst>
                <a:ext uri="{FF2B5EF4-FFF2-40B4-BE49-F238E27FC236}">
                  <a16:creationId xmlns:a16="http://schemas.microsoft.com/office/drawing/2014/main" id="{9A5B42AB-D730-4773-8248-26CB5AB8769E}"/>
                </a:ext>
              </a:extLst>
            </p:cNvPr>
            <p:cNvSpPr>
              <a:spLocks noChangeArrowheads="1"/>
            </p:cNvSpPr>
            <p:nvPr/>
          </p:nvSpPr>
          <p:spPr bwMode="auto">
            <a:xfrm>
              <a:off x="1647031" y="4578995"/>
              <a:ext cx="582612"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7" name="Rectangle 90">
              <a:extLst>
                <a:ext uri="{FF2B5EF4-FFF2-40B4-BE49-F238E27FC236}">
                  <a16:creationId xmlns:a16="http://schemas.microsoft.com/office/drawing/2014/main" id="{9280888F-0B77-4801-9801-019D586C6EB9}"/>
                </a:ext>
              </a:extLst>
            </p:cNvPr>
            <p:cNvSpPr>
              <a:spLocks noChangeArrowheads="1"/>
            </p:cNvSpPr>
            <p:nvPr/>
          </p:nvSpPr>
          <p:spPr bwMode="auto">
            <a:xfrm>
              <a:off x="1913731" y="4712345"/>
              <a:ext cx="1968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8" name="Rectangle 91">
              <a:extLst>
                <a:ext uri="{FF2B5EF4-FFF2-40B4-BE49-F238E27FC236}">
                  <a16:creationId xmlns:a16="http://schemas.microsoft.com/office/drawing/2014/main" id="{8C96D48E-0194-41B7-8B91-E068703E0EC9}"/>
                </a:ext>
              </a:extLst>
            </p:cNvPr>
            <p:cNvSpPr>
              <a:spLocks noChangeArrowheads="1"/>
            </p:cNvSpPr>
            <p:nvPr/>
          </p:nvSpPr>
          <p:spPr bwMode="auto">
            <a:xfrm>
              <a:off x="1667669" y="5242570"/>
              <a:ext cx="584200"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Rectangle 92">
              <a:extLst>
                <a:ext uri="{FF2B5EF4-FFF2-40B4-BE49-F238E27FC236}">
                  <a16:creationId xmlns:a16="http://schemas.microsoft.com/office/drawing/2014/main" id="{09532133-1422-41D0-970E-ECF3C87E8499}"/>
                </a:ext>
              </a:extLst>
            </p:cNvPr>
            <p:cNvSpPr>
              <a:spLocks noChangeArrowheads="1"/>
            </p:cNvSpPr>
            <p:nvPr/>
          </p:nvSpPr>
          <p:spPr bwMode="auto">
            <a:xfrm>
              <a:off x="1705769" y="5217170"/>
              <a:ext cx="582612"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0" name="Rectangle 93">
              <a:extLst>
                <a:ext uri="{FF2B5EF4-FFF2-40B4-BE49-F238E27FC236}">
                  <a16:creationId xmlns:a16="http://schemas.microsoft.com/office/drawing/2014/main" id="{1AB7AB3C-4F8B-44BD-A6A7-B2BFEAEA2457}"/>
                </a:ext>
              </a:extLst>
            </p:cNvPr>
            <p:cNvSpPr>
              <a:spLocks noChangeArrowheads="1"/>
            </p:cNvSpPr>
            <p:nvPr/>
          </p:nvSpPr>
          <p:spPr bwMode="auto">
            <a:xfrm>
              <a:off x="1913731" y="5348932"/>
              <a:ext cx="1476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1" name="Rectangle 94">
              <a:extLst>
                <a:ext uri="{FF2B5EF4-FFF2-40B4-BE49-F238E27FC236}">
                  <a16:creationId xmlns:a16="http://schemas.microsoft.com/office/drawing/2014/main" id="{AA735826-BE6F-4933-9070-6A5198FEED84}"/>
                </a:ext>
              </a:extLst>
            </p:cNvPr>
            <p:cNvSpPr>
              <a:spLocks noChangeArrowheads="1"/>
            </p:cNvSpPr>
            <p:nvPr/>
          </p:nvSpPr>
          <p:spPr bwMode="auto">
            <a:xfrm>
              <a:off x="908844" y="5242570"/>
              <a:ext cx="582612" cy="381000"/>
            </a:xfrm>
            <a:prstGeom prst="rect">
              <a:avLst/>
            </a:prstGeom>
            <a:solidFill>
              <a:srgbClr val="0000D3"/>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2" name="Rectangle 95">
              <a:extLst>
                <a:ext uri="{FF2B5EF4-FFF2-40B4-BE49-F238E27FC236}">
                  <a16:creationId xmlns:a16="http://schemas.microsoft.com/office/drawing/2014/main" id="{98EEB007-99FD-447C-947F-98BB12012E34}"/>
                </a:ext>
              </a:extLst>
            </p:cNvPr>
            <p:cNvSpPr>
              <a:spLocks noChangeArrowheads="1"/>
            </p:cNvSpPr>
            <p:nvPr/>
          </p:nvSpPr>
          <p:spPr bwMode="auto">
            <a:xfrm>
              <a:off x="886619" y="5217170"/>
              <a:ext cx="584200" cy="381000"/>
            </a:xfrm>
            <a:prstGeom prst="rect">
              <a:avLst/>
            </a:prstGeom>
            <a:solidFill>
              <a:schemeClr val="tx2">
                <a:lumMod val="40000"/>
                <a:lumOff val="60000"/>
              </a:schemeClr>
            </a:solidFill>
            <a:ln w="6350">
              <a:solidFill>
                <a:srgbClr val="0000D3"/>
              </a:solid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 name="Rectangle 96">
              <a:extLst>
                <a:ext uri="{FF2B5EF4-FFF2-40B4-BE49-F238E27FC236}">
                  <a16:creationId xmlns:a16="http://schemas.microsoft.com/office/drawing/2014/main" id="{27A7E810-4BA9-40C1-8D16-D4E488B8B5BC}"/>
                </a:ext>
              </a:extLst>
            </p:cNvPr>
            <p:cNvSpPr>
              <a:spLocks noChangeArrowheads="1"/>
            </p:cNvSpPr>
            <p:nvPr/>
          </p:nvSpPr>
          <p:spPr bwMode="auto">
            <a:xfrm>
              <a:off x="1154906" y="5348932"/>
              <a:ext cx="984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sp>
        <p:nvSpPr>
          <p:cNvPr id="2" name="フリーフォーム: 図形 1">
            <a:extLst>
              <a:ext uri="{FF2B5EF4-FFF2-40B4-BE49-F238E27FC236}">
                <a16:creationId xmlns:a16="http://schemas.microsoft.com/office/drawing/2014/main" id="{893AD751-56AD-49F0-AAF0-522A39538136}"/>
              </a:ext>
            </a:extLst>
          </p:cNvPr>
          <p:cNvSpPr/>
          <p:nvPr/>
        </p:nvSpPr>
        <p:spPr>
          <a:xfrm>
            <a:off x="533402" y="3313216"/>
            <a:ext cx="8289964" cy="3301340"/>
          </a:xfrm>
          <a:custGeom>
            <a:avLst/>
            <a:gdLst>
              <a:gd name="connsiteX0" fmla="*/ 4074224 w 8289964"/>
              <a:gd name="connsiteY0" fmla="*/ 11875 h 3301340"/>
              <a:gd name="connsiteX1" fmla="*/ 4074224 w 8289964"/>
              <a:gd name="connsiteY1" fmla="*/ 11875 h 3301340"/>
              <a:gd name="connsiteX2" fmla="*/ 3563585 w 8289964"/>
              <a:gd name="connsiteY2" fmla="*/ 190005 h 3301340"/>
              <a:gd name="connsiteX3" fmla="*/ 3171699 w 8289964"/>
              <a:gd name="connsiteY3" fmla="*/ 380010 h 3301340"/>
              <a:gd name="connsiteX4" fmla="*/ 2851066 w 8289964"/>
              <a:gd name="connsiteY4" fmla="*/ 558140 h 3301340"/>
              <a:gd name="connsiteX5" fmla="*/ 2482930 w 8289964"/>
              <a:gd name="connsiteY5" fmla="*/ 617516 h 3301340"/>
              <a:gd name="connsiteX6" fmla="*/ 2162297 w 8289964"/>
              <a:gd name="connsiteY6" fmla="*/ 581890 h 3301340"/>
              <a:gd name="connsiteX7" fmla="*/ 2043543 w 8289964"/>
              <a:gd name="connsiteY7" fmla="*/ 570015 h 3301340"/>
              <a:gd name="connsiteX8" fmla="*/ 1758536 w 8289964"/>
              <a:gd name="connsiteY8" fmla="*/ 593766 h 3301340"/>
              <a:gd name="connsiteX9" fmla="*/ 1331024 w 8289964"/>
              <a:gd name="connsiteY9" fmla="*/ 748145 h 3301340"/>
              <a:gd name="connsiteX10" fmla="*/ 998515 w 8289964"/>
              <a:gd name="connsiteY10" fmla="*/ 807522 h 3301340"/>
              <a:gd name="connsiteX11" fmla="*/ 879762 w 8289964"/>
              <a:gd name="connsiteY11" fmla="*/ 819397 h 3301340"/>
              <a:gd name="connsiteX12" fmla="*/ 772884 w 8289964"/>
              <a:gd name="connsiteY12" fmla="*/ 831272 h 3301340"/>
              <a:gd name="connsiteX13" fmla="*/ 582879 w 8289964"/>
              <a:gd name="connsiteY13" fmla="*/ 902524 h 3301340"/>
              <a:gd name="connsiteX14" fmla="*/ 416624 w 8289964"/>
              <a:gd name="connsiteY14" fmla="*/ 985652 h 3301340"/>
              <a:gd name="connsiteX15" fmla="*/ 321621 w 8289964"/>
              <a:gd name="connsiteY15" fmla="*/ 1104405 h 3301340"/>
              <a:gd name="connsiteX16" fmla="*/ 262245 w 8289964"/>
              <a:gd name="connsiteY16" fmla="*/ 1163781 h 3301340"/>
              <a:gd name="connsiteX17" fmla="*/ 107866 w 8289964"/>
              <a:gd name="connsiteY17" fmla="*/ 1318161 h 3301340"/>
              <a:gd name="connsiteX18" fmla="*/ 60364 w 8289964"/>
              <a:gd name="connsiteY18" fmla="*/ 1365662 h 3301340"/>
              <a:gd name="connsiteX19" fmla="*/ 12863 w 8289964"/>
              <a:gd name="connsiteY19" fmla="*/ 1448789 h 3301340"/>
              <a:gd name="connsiteX20" fmla="*/ 48489 w 8289964"/>
              <a:gd name="connsiteY20" fmla="*/ 1793174 h 3301340"/>
              <a:gd name="connsiteX21" fmla="*/ 107866 w 8289964"/>
              <a:gd name="connsiteY21" fmla="*/ 1911927 h 3301340"/>
              <a:gd name="connsiteX22" fmla="*/ 167242 w 8289964"/>
              <a:gd name="connsiteY22" fmla="*/ 2042555 h 3301340"/>
              <a:gd name="connsiteX23" fmla="*/ 262245 w 8289964"/>
              <a:gd name="connsiteY23" fmla="*/ 2196935 h 3301340"/>
              <a:gd name="connsiteX24" fmla="*/ 309746 w 8289964"/>
              <a:gd name="connsiteY24" fmla="*/ 2327563 h 3301340"/>
              <a:gd name="connsiteX25" fmla="*/ 345372 w 8289964"/>
              <a:gd name="connsiteY25" fmla="*/ 2624446 h 3301340"/>
              <a:gd name="connsiteX26" fmla="*/ 357247 w 8289964"/>
              <a:gd name="connsiteY26" fmla="*/ 2660072 h 3301340"/>
              <a:gd name="connsiteX27" fmla="*/ 452250 w 8289964"/>
              <a:gd name="connsiteY27" fmla="*/ 2719449 h 3301340"/>
              <a:gd name="connsiteX28" fmla="*/ 594754 w 8289964"/>
              <a:gd name="connsiteY28" fmla="*/ 2802576 h 3301340"/>
              <a:gd name="connsiteX29" fmla="*/ 867886 w 8289964"/>
              <a:gd name="connsiteY29" fmla="*/ 2968831 h 3301340"/>
              <a:gd name="connsiteX30" fmla="*/ 986640 w 8289964"/>
              <a:gd name="connsiteY30" fmla="*/ 3016332 h 3301340"/>
              <a:gd name="connsiteX31" fmla="*/ 1117268 w 8289964"/>
              <a:gd name="connsiteY31" fmla="*/ 3087584 h 3301340"/>
              <a:gd name="connsiteX32" fmla="*/ 1390401 w 8289964"/>
              <a:gd name="connsiteY32" fmla="*/ 3194462 h 3301340"/>
              <a:gd name="connsiteX33" fmla="*/ 1699159 w 8289964"/>
              <a:gd name="connsiteY33" fmla="*/ 3253839 h 3301340"/>
              <a:gd name="connsiteX34" fmla="*/ 1972292 w 8289964"/>
              <a:gd name="connsiteY34" fmla="*/ 3301340 h 3301340"/>
              <a:gd name="connsiteX35" fmla="*/ 2221673 w 8289964"/>
              <a:gd name="connsiteY35" fmla="*/ 3289465 h 3301340"/>
              <a:gd name="connsiteX36" fmla="*/ 2494806 w 8289964"/>
              <a:gd name="connsiteY36" fmla="*/ 3265714 h 3301340"/>
              <a:gd name="connsiteX37" fmla="*/ 2613559 w 8289964"/>
              <a:gd name="connsiteY37" fmla="*/ 3253839 h 3301340"/>
              <a:gd name="connsiteX38" fmla="*/ 2969819 w 8289964"/>
              <a:gd name="connsiteY38" fmla="*/ 3230088 h 3301340"/>
              <a:gd name="connsiteX39" fmla="*/ 3112323 w 8289964"/>
              <a:gd name="connsiteY39" fmla="*/ 3194462 h 3301340"/>
              <a:gd name="connsiteX40" fmla="*/ 3314203 w 8289964"/>
              <a:gd name="connsiteY40" fmla="*/ 3158836 h 3301340"/>
              <a:gd name="connsiteX41" fmla="*/ 3575460 w 8289964"/>
              <a:gd name="connsiteY41" fmla="*/ 3087584 h 3301340"/>
              <a:gd name="connsiteX42" fmla="*/ 3706089 w 8289964"/>
              <a:gd name="connsiteY42" fmla="*/ 3075709 h 3301340"/>
              <a:gd name="connsiteX43" fmla="*/ 3979221 w 8289964"/>
              <a:gd name="connsiteY43" fmla="*/ 3087584 h 3301340"/>
              <a:gd name="connsiteX44" fmla="*/ 4240479 w 8289964"/>
              <a:gd name="connsiteY44" fmla="*/ 3170711 h 3301340"/>
              <a:gd name="connsiteX45" fmla="*/ 4644240 w 8289964"/>
              <a:gd name="connsiteY45" fmla="*/ 3265714 h 3301340"/>
              <a:gd name="connsiteX46" fmla="*/ 4798619 w 8289964"/>
              <a:gd name="connsiteY46" fmla="*/ 3277589 h 3301340"/>
              <a:gd name="connsiteX47" fmla="*/ 5285507 w 8289964"/>
              <a:gd name="connsiteY47" fmla="*/ 3253839 h 3301340"/>
              <a:gd name="connsiteX48" fmla="*/ 5451762 w 8289964"/>
              <a:gd name="connsiteY48" fmla="*/ 3241963 h 3301340"/>
              <a:gd name="connsiteX49" fmla="*/ 5606141 w 8289964"/>
              <a:gd name="connsiteY49" fmla="*/ 3194462 h 3301340"/>
              <a:gd name="connsiteX50" fmla="*/ 6045528 w 8289964"/>
              <a:gd name="connsiteY50" fmla="*/ 3040083 h 3301340"/>
              <a:gd name="connsiteX51" fmla="*/ 6164281 w 8289964"/>
              <a:gd name="connsiteY51" fmla="*/ 2992581 h 3301340"/>
              <a:gd name="connsiteX52" fmla="*/ 6520541 w 8289964"/>
              <a:gd name="connsiteY52" fmla="*/ 2956955 h 3301340"/>
              <a:gd name="connsiteX53" fmla="*/ 6900551 w 8289964"/>
              <a:gd name="connsiteY53" fmla="*/ 2945080 h 3301340"/>
              <a:gd name="connsiteX54" fmla="*/ 7173684 w 8289964"/>
              <a:gd name="connsiteY54" fmla="*/ 2921329 h 3301340"/>
              <a:gd name="connsiteX55" fmla="*/ 7541819 w 8289964"/>
              <a:gd name="connsiteY55" fmla="*/ 2861953 h 3301340"/>
              <a:gd name="connsiteX56" fmla="*/ 7803076 w 8289964"/>
              <a:gd name="connsiteY56" fmla="*/ 2838202 h 3301340"/>
              <a:gd name="connsiteX57" fmla="*/ 8016832 w 8289964"/>
              <a:gd name="connsiteY57" fmla="*/ 2778826 h 3301340"/>
              <a:gd name="connsiteX58" fmla="*/ 8230588 w 8289964"/>
              <a:gd name="connsiteY58" fmla="*/ 2671948 h 3301340"/>
              <a:gd name="connsiteX59" fmla="*/ 8242463 w 8289964"/>
              <a:gd name="connsiteY59" fmla="*/ 2565070 h 3301340"/>
              <a:gd name="connsiteX60" fmla="*/ 8278089 w 8289964"/>
              <a:gd name="connsiteY60" fmla="*/ 2458192 h 3301340"/>
              <a:gd name="connsiteX61" fmla="*/ 8289964 w 8289964"/>
              <a:gd name="connsiteY61" fmla="*/ 2303813 h 3301340"/>
              <a:gd name="connsiteX62" fmla="*/ 8254338 w 8289964"/>
              <a:gd name="connsiteY62" fmla="*/ 1840675 h 3301340"/>
              <a:gd name="connsiteX63" fmla="*/ 8159336 w 8289964"/>
              <a:gd name="connsiteY63" fmla="*/ 1674420 h 3301340"/>
              <a:gd name="connsiteX64" fmla="*/ 8052458 w 8289964"/>
              <a:gd name="connsiteY64" fmla="*/ 1520041 h 3301340"/>
              <a:gd name="connsiteX65" fmla="*/ 7862453 w 8289964"/>
              <a:gd name="connsiteY65" fmla="*/ 1330036 h 3301340"/>
              <a:gd name="connsiteX66" fmla="*/ 7791201 w 8289964"/>
              <a:gd name="connsiteY66" fmla="*/ 1270659 h 3301340"/>
              <a:gd name="connsiteX67" fmla="*/ 7731824 w 8289964"/>
              <a:gd name="connsiteY67" fmla="*/ 1187532 h 3301340"/>
              <a:gd name="connsiteX68" fmla="*/ 7648697 w 8289964"/>
              <a:gd name="connsiteY68" fmla="*/ 1140031 h 3301340"/>
              <a:gd name="connsiteX69" fmla="*/ 7613071 w 8289964"/>
              <a:gd name="connsiteY69" fmla="*/ 1104405 h 3301340"/>
              <a:gd name="connsiteX70" fmla="*/ 7553694 w 8289964"/>
              <a:gd name="connsiteY70" fmla="*/ 1068779 h 3301340"/>
              <a:gd name="connsiteX71" fmla="*/ 7458692 w 8289964"/>
              <a:gd name="connsiteY71" fmla="*/ 997527 h 3301340"/>
              <a:gd name="connsiteX72" fmla="*/ 7387440 w 8289964"/>
              <a:gd name="connsiteY72" fmla="*/ 961901 h 3301340"/>
              <a:gd name="connsiteX73" fmla="*/ 7256811 w 8289964"/>
              <a:gd name="connsiteY73" fmla="*/ 878774 h 3301340"/>
              <a:gd name="connsiteX74" fmla="*/ 7197434 w 8289964"/>
              <a:gd name="connsiteY74" fmla="*/ 819397 h 3301340"/>
              <a:gd name="connsiteX75" fmla="*/ 7114307 w 8289964"/>
              <a:gd name="connsiteY75" fmla="*/ 783771 h 3301340"/>
              <a:gd name="connsiteX76" fmla="*/ 7066806 w 8289964"/>
              <a:gd name="connsiteY76" fmla="*/ 748145 h 3301340"/>
              <a:gd name="connsiteX77" fmla="*/ 6971803 w 8289964"/>
              <a:gd name="connsiteY77" fmla="*/ 700644 h 3301340"/>
              <a:gd name="connsiteX78" fmla="*/ 6876801 w 8289964"/>
              <a:gd name="connsiteY78" fmla="*/ 641267 h 3301340"/>
              <a:gd name="connsiteX79" fmla="*/ 6817424 w 8289964"/>
              <a:gd name="connsiteY79" fmla="*/ 617516 h 3301340"/>
              <a:gd name="connsiteX80" fmla="*/ 6639294 w 8289964"/>
              <a:gd name="connsiteY80" fmla="*/ 510639 h 3301340"/>
              <a:gd name="connsiteX81" fmla="*/ 6568042 w 8289964"/>
              <a:gd name="connsiteY81" fmla="*/ 475013 h 3301340"/>
              <a:gd name="connsiteX82" fmla="*/ 6496790 w 8289964"/>
              <a:gd name="connsiteY82" fmla="*/ 415636 h 3301340"/>
              <a:gd name="connsiteX83" fmla="*/ 6449289 w 8289964"/>
              <a:gd name="connsiteY83" fmla="*/ 391885 h 3301340"/>
              <a:gd name="connsiteX84" fmla="*/ 6342411 w 8289964"/>
              <a:gd name="connsiteY84" fmla="*/ 320633 h 3301340"/>
              <a:gd name="connsiteX85" fmla="*/ 6294910 w 8289964"/>
              <a:gd name="connsiteY85" fmla="*/ 296883 h 3301340"/>
              <a:gd name="connsiteX86" fmla="*/ 6259284 w 8289964"/>
              <a:gd name="connsiteY86" fmla="*/ 273132 h 3301340"/>
              <a:gd name="connsiteX87" fmla="*/ 6199907 w 8289964"/>
              <a:gd name="connsiteY87" fmla="*/ 261257 h 3301340"/>
              <a:gd name="connsiteX88" fmla="*/ 6152406 w 8289964"/>
              <a:gd name="connsiteY88" fmla="*/ 225631 h 3301340"/>
              <a:gd name="connsiteX89" fmla="*/ 6021777 w 8289964"/>
              <a:gd name="connsiteY89" fmla="*/ 213755 h 3301340"/>
              <a:gd name="connsiteX90" fmla="*/ 5962401 w 8289964"/>
              <a:gd name="connsiteY90" fmla="*/ 201880 h 3301340"/>
              <a:gd name="connsiteX91" fmla="*/ 5641767 w 8289964"/>
              <a:gd name="connsiteY91" fmla="*/ 225631 h 3301340"/>
              <a:gd name="connsiteX92" fmla="*/ 5499263 w 8289964"/>
              <a:gd name="connsiteY92" fmla="*/ 261257 h 3301340"/>
              <a:gd name="connsiteX93" fmla="*/ 5297382 w 8289964"/>
              <a:gd name="connsiteY93" fmla="*/ 296883 h 3301340"/>
              <a:gd name="connsiteX94" fmla="*/ 5226130 w 8289964"/>
              <a:gd name="connsiteY94" fmla="*/ 308758 h 3301340"/>
              <a:gd name="connsiteX95" fmla="*/ 5178629 w 8289964"/>
              <a:gd name="connsiteY95" fmla="*/ 320633 h 3301340"/>
              <a:gd name="connsiteX96" fmla="*/ 4905497 w 8289964"/>
              <a:gd name="connsiteY96" fmla="*/ 308758 h 3301340"/>
              <a:gd name="connsiteX97" fmla="*/ 4834245 w 8289964"/>
              <a:gd name="connsiteY97" fmla="*/ 285007 h 3301340"/>
              <a:gd name="connsiteX98" fmla="*/ 4727367 w 8289964"/>
              <a:gd name="connsiteY98" fmla="*/ 261257 h 3301340"/>
              <a:gd name="connsiteX99" fmla="*/ 4679866 w 8289964"/>
              <a:gd name="connsiteY99" fmla="*/ 237506 h 3301340"/>
              <a:gd name="connsiteX100" fmla="*/ 4489860 w 8289964"/>
              <a:gd name="connsiteY100" fmla="*/ 213755 h 3301340"/>
              <a:gd name="connsiteX101" fmla="*/ 4394858 w 8289964"/>
              <a:gd name="connsiteY101" fmla="*/ 154379 h 3301340"/>
              <a:gd name="connsiteX102" fmla="*/ 4323606 w 8289964"/>
              <a:gd name="connsiteY102" fmla="*/ 95002 h 3301340"/>
              <a:gd name="connsiteX103" fmla="*/ 4240479 w 8289964"/>
              <a:gd name="connsiteY103" fmla="*/ 71252 h 3301340"/>
              <a:gd name="connsiteX104" fmla="*/ 4181102 w 8289964"/>
              <a:gd name="connsiteY104" fmla="*/ 11875 h 3301340"/>
              <a:gd name="connsiteX105" fmla="*/ 4216728 w 8289964"/>
              <a:gd name="connsiteY105" fmla="*/ 11875 h 3301340"/>
              <a:gd name="connsiteX106" fmla="*/ 4192977 w 8289964"/>
              <a:gd name="connsiteY106" fmla="*/ 0 h 330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8289964" h="3301340">
                <a:moveTo>
                  <a:pt x="4074224" y="11875"/>
                </a:moveTo>
                <a:lnTo>
                  <a:pt x="4074224" y="11875"/>
                </a:lnTo>
                <a:cubicBezTo>
                  <a:pt x="3848921" y="80445"/>
                  <a:pt x="3773511" y="94944"/>
                  <a:pt x="3563585" y="190005"/>
                </a:cubicBezTo>
                <a:cubicBezTo>
                  <a:pt x="3431339" y="249890"/>
                  <a:pt x="3293815" y="301506"/>
                  <a:pt x="3171699" y="380010"/>
                </a:cubicBezTo>
                <a:cubicBezTo>
                  <a:pt x="3060901" y="451238"/>
                  <a:pt x="2976542" y="516315"/>
                  <a:pt x="2851066" y="558140"/>
                </a:cubicBezTo>
                <a:cubicBezTo>
                  <a:pt x="2690918" y="611522"/>
                  <a:pt x="2641135" y="606216"/>
                  <a:pt x="2482930" y="617516"/>
                </a:cubicBezTo>
                <a:cubicBezTo>
                  <a:pt x="2321043" y="594390"/>
                  <a:pt x="2427644" y="608425"/>
                  <a:pt x="2162297" y="581890"/>
                </a:cubicBezTo>
                <a:lnTo>
                  <a:pt x="2043543" y="570015"/>
                </a:lnTo>
                <a:cubicBezTo>
                  <a:pt x="1948541" y="577932"/>
                  <a:pt x="1851021" y="570645"/>
                  <a:pt x="1758536" y="593766"/>
                </a:cubicBezTo>
                <a:cubicBezTo>
                  <a:pt x="1611549" y="630513"/>
                  <a:pt x="1481206" y="728121"/>
                  <a:pt x="1331024" y="748145"/>
                </a:cubicBezTo>
                <a:cubicBezTo>
                  <a:pt x="762418" y="823960"/>
                  <a:pt x="1509368" y="718678"/>
                  <a:pt x="998515" y="807522"/>
                </a:cubicBezTo>
                <a:cubicBezTo>
                  <a:pt x="959322" y="814338"/>
                  <a:pt x="919325" y="815233"/>
                  <a:pt x="879762" y="819397"/>
                </a:cubicBezTo>
                <a:lnTo>
                  <a:pt x="772884" y="831272"/>
                </a:lnTo>
                <a:cubicBezTo>
                  <a:pt x="579159" y="889389"/>
                  <a:pt x="722923" y="838867"/>
                  <a:pt x="582879" y="902524"/>
                </a:cubicBezTo>
                <a:cubicBezTo>
                  <a:pt x="505365" y="937758"/>
                  <a:pt x="504469" y="922906"/>
                  <a:pt x="416624" y="985652"/>
                </a:cubicBezTo>
                <a:cubicBezTo>
                  <a:pt x="334111" y="1044589"/>
                  <a:pt x="377267" y="1034847"/>
                  <a:pt x="321621" y="1104405"/>
                </a:cubicBezTo>
                <a:cubicBezTo>
                  <a:pt x="304136" y="1126262"/>
                  <a:pt x="283050" y="1145057"/>
                  <a:pt x="262245" y="1163781"/>
                </a:cubicBezTo>
                <a:cubicBezTo>
                  <a:pt x="99438" y="1310307"/>
                  <a:pt x="344217" y="1062115"/>
                  <a:pt x="107866" y="1318161"/>
                </a:cubicBezTo>
                <a:cubicBezTo>
                  <a:pt x="92678" y="1334615"/>
                  <a:pt x="73535" y="1347552"/>
                  <a:pt x="60364" y="1365662"/>
                </a:cubicBezTo>
                <a:cubicBezTo>
                  <a:pt x="41593" y="1391472"/>
                  <a:pt x="28697" y="1421080"/>
                  <a:pt x="12863" y="1448789"/>
                </a:cubicBezTo>
                <a:cubicBezTo>
                  <a:pt x="-4656" y="1606464"/>
                  <a:pt x="-13411" y="1586841"/>
                  <a:pt x="48489" y="1793174"/>
                </a:cubicBezTo>
                <a:cubicBezTo>
                  <a:pt x="61206" y="1835564"/>
                  <a:pt x="88839" y="1871969"/>
                  <a:pt x="107866" y="1911927"/>
                </a:cubicBezTo>
                <a:cubicBezTo>
                  <a:pt x="128430" y="1955111"/>
                  <a:pt x="144462" y="2000499"/>
                  <a:pt x="167242" y="2042555"/>
                </a:cubicBezTo>
                <a:cubicBezTo>
                  <a:pt x="196021" y="2095685"/>
                  <a:pt x="235223" y="2142891"/>
                  <a:pt x="262245" y="2196935"/>
                </a:cubicBezTo>
                <a:cubicBezTo>
                  <a:pt x="282965" y="2238376"/>
                  <a:pt x="293912" y="2284020"/>
                  <a:pt x="309746" y="2327563"/>
                </a:cubicBezTo>
                <a:cubicBezTo>
                  <a:pt x="314951" y="2395224"/>
                  <a:pt x="322806" y="2556746"/>
                  <a:pt x="345372" y="2624446"/>
                </a:cubicBezTo>
                <a:cubicBezTo>
                  <a:pt x="349330" y="2636321"/>
                  <a:pt x="350303" y="2649657"/>
                  <a:pt x="357247" y="2660072"/>
                </a:cubicBezTo>
                <a:cubicBezTo>
                  <a:pt x="389703" y="2708757"/>
                  <a:pt x="400436" y="2692018"/>
                  <a:pt x="452250" y="2719449"/>
                </a:cubicBezTo>
                <a:cubicBezTo>
                  <a:pt x="500852" y="2745179"/>
                  <a:pt x="548121" y="2773430"/>
                  <a:pt x="594754" y="2802576"/>
                </a:cubicBezTo>
                <a:cubicBezTo>
                  <a:pt x="733146" y="2889071"/>
                  <a:pt x="726566" y="2901536"/>
                  <a:pt x="867886" y="2968831"/>
                </a:cubicBezTo>
                <a:cubicBezTo>
                  <a:pt x="906378" y="2987161"/>
                  <a:pt x="948148" y="2998002"/>
                  <a:pt x="986640" y="3016332"/>
                </a:cubicBezTo>
                <a:cubicBezTo>
                  <a:pt x="1031421" y="3037656"/>
                  <a:pt x="1072905" y="3065403"/>
                  <a:pt x="1117268" y="3087584"/>
                </a:cubicBezTo>
                <a:cubicBezTo>
                  <a:pt x="1219141" y="3138521"/>
                  <a:pt x="1280342" y="3162361"/>
                  <a:pt x="1390401" y="3194462"/>
                </a:cubicBezTo>
                <a:cubicBezTo>
                  <a:pt x="1551887" y="3241562"/>
                  <a:pt x="1524823" y="3225568"/>
                  <a:pt x="1699159" y="3253839"/>
                </a:cubicBezTo>
                <a:cubicBezTo>
                  <a:pt x="1790378" y="3268631"/>
                  <a:pt x="1972292" y="3301340"/>
                  <a:pt x="1972292" y="3301340"/>
                </a:cubicBezTo>
                <a:cubicBezTo>
                  <a:pt x="2055419" y="3297382"/>
                  <a:pt x="2138645" y="3295126"/>
                  <a:pt x="2221673" y="3289465"/>
                </a:cubicBezTo>
                <a:cubicBezTo>
                  <a:pt x="2312849" y="3283248"/>
                  <a:pt x="2403872" y="3274807"/>
                  <a:pt x="2494806" y="3265714"/>
                </a:cubicBezTo>
                <a:cubicBezTo>
                  <a:pt x="2534390" y="3261756"/>
                  <a:pt x="2573872" y="3256576"/>
                  <a:pt x="2613559" y="3253839"/>
                </a:cubicBezTo>
                <a:cubicBezTo>
                  <a:pt x="3083315" y="3221442"/>
                  <a:pt x="2647809" y="3259361"/>
                  <a:pt x="2969819" y="3230088"/>
                </a:cubicBezTo>
                <a:cubicBezTo>
                  <a:pt x="3017320" y="3218213"/>
                  <a:pt x="3064577" y="3205313"/>
                  <a:pt x="3112323" y="3194462"/>
                </a:cubicBezTo>
                <a:cubicBezTo>
                  <a:pt x="3211295" y="3171968"/>
                  <a:pt x="3223860" y="3171742"/>
                  <a:pt x="3314203" y="3158836"/>
                </a:cubicBezTo>
                <a:cubicBezTo>
                  <a:pt x="3386850" y="3137042"/>
                  <a:pt x="3503051" y="3100177"/>
                  <a:pt x="3575460" y="3087584"/>
                </a:cubicBezTo>
                <a:cubicBezTo>
                  <a:pt x="3618536" y="3080093"/>
                  <a:pt x="3662546" y="3079667"/>
                  <a:pt x="3706089" y="3075709"/>
                </a:cubicBezTo>
                <a:cubicBezTo>
                  <a:pt x="3797133" y="3079667"/>
                  <a:pt x="3889498" y="3071633"/>
                  <a:pt x="3979221" y="3087584"/>
                </a:cubicBezTo>
                <a:cubicBezTo>
                  <a:pt x="4069198" y="3103580"/>
                  <a:pt x="4151820" y="3148546"/>
                  <a:pt x="4240479" y="3170711"/>
                </a:cubicBezTo>
                <a:cubicBezTo>
                  <a:pt x="4322456" y="3191205"/>
                  <a:pt x="4603663" y="3262593"/>
                  <a:pt x="4644240" y="3265714"/>
                </a:cubicBezTo>
                <a:lnTo>
                  <a:pt x="4798619" y="3277589"/>
                </a:lnTo>
                <a:lnTo>
                  <a:pt x="5285507" y="3253839"/>
                </a:lnTo>
                <a:cubicBezTo>
                  <a:pt x="5340984" y="3250813"/>
                  <a:pt x="5397131" y="3252080"/>
                  <a:pt x="5451762" y="3241963"/>
                </a:cubicBezTo>
                <a:cubicBezTo>
                  <a:pt x="5504702" y="3232159"/>
                  <a:pt x="5555166" y="3211793"/>
                  <a:pt x="5606141" y="3194462"/>
                </a:cubicBezTo>
                <a:cubicBezTo>
                  <a:pt x="5753118" y="3144490"/>
                  <a:pt x="5901392" y="3097738"/>
                  <a:pt x="6045528" y="3040083"/>
                </a:cubicBezTo>
                <a:cubicBezTo>
                  <a:pt x="6085112" y="3024249"/>
                  <a:pt x="6122920" y="3002921"/>
                  <a:pt x="6164281" y="2992581"/>
                </a:cubicBezTo>
                <a:cubicBezTo>
                  <a:pt x="6253848" y="2970189"/>
                  <a:pt x="6432808" y="2960611"/>
                  <a:pt x="6520541" y="2956955"/>
                </a:cubicBezTo>
                <a:cubicBezTo>
                  <a:pt x="6647163" y="2951679"/>
                  <a:pt x="6773881" y="2949038"/>
                  <a:pt x="6900551" y="2945080"/>
                </a:cubicBezTo>
                <a:cubicBezTo>
                  <a:pt x="6991595" y="2937163"/>
                  <a:pt x="7083770" y="2937677"/>
                  <a:pt x="7173684" y="2921329"/>
                </a:cubicBezTo>
                <a:cubicBezTo>
                  <a:pt x="7288044" y="2900537"/>
                  <a:pt x="7432446" y="2872890"/>
                  <a:pt x="7541819" y="2861953"/>
                </a:cubicBezTo>
                <a:cubicBezTo>
                  <a:pt x="7708001" y="2845335"/>
                  <a:pt x="7620928" y="2853382"/>
                  <a:pt x="7803076" y="2838202"/>
                </a:cubicBezTo>
                <a:cubicBezTo>
                  <a:pt x="7852863" y="2825756"/>
                  <a:pt x="7974821" y="2796831"/>
                  <a:pt x="8016832" y="2778826"/>
                </a:cubicBezTo>
                <a:cubicBezTo>
                  <a:pt x="8090053" y="2747446"/>
                  <a:pt x="8230588" y="2671948"/>
                  <a:pt x="8230588" y="2671948"/>
                </a:cubicBezTo>
                <a:cubicBezTo>
                  <a:pt x="8234546" y="2636322"/>
                  <a:pt x="8234687" y="2600062"/>
                  <a:pt x="8242463" y="2565070"/>
                </a:cubicBezTo>
                <a:cubicBezTo>
                  <a:pt x="8250609" y="2528411"/>
                  <a:pt x="8271371" y="2495139"/>
                  <a:pt x="8278089" y="2458192"/>
                </a:cubicBezTo>
                <a:cubicBezTo>
                  <a:pt x="8287322" y="2407413"/>
                  <a:pt x="8286006" y="2355273"/>
                  <a:pt x="8289964" y="2303813"/>
                </a:cubicBezTo>
                <a:cubicBezTo>
                  <a:pt x="8284927" y="2157741"/>
                  <a:pt x="8297724" y="1988185"/>
                  <a:pt x="8254338" y="1840675"/>
                </a:cubicBezTo>
                <a:cubicBezTo>
                  <a:pt x="8229247" y="1755366"/>
                  <a:pt x="8209183" y="1749191"/>
                  <a:pt x="8159336" y="1674420"/>
                </a:cubicBezTo>
                <a:cubicBezTo>
                  <a:pt x="8109942" y="1600328"/>
                  <a:pt x="8126243" y="1600534"/>
                  <a:pt x="8052458" y="1520041"/>
                </a:cubicBezTo>
                <a:cubicBezTo>
                  <a:pt x="7991934" y="1454015"/>
                  <a:pt x="7931262" y="1387377"/>
                  <a:pt x="7862453" y="1330036"/>
                </a:cubicBezTo>
                <a:cubicBezTo>
                  <a:pt x="7838702" y="1310244"/>
                  <a:pt x="7812092" y="1293449"/>
                  <a:pt x="7791201" y="1270659"/>
                </a:cubicBezTo>
                <a:cubicBezTo>
                  <a:pt x="7768191" y="1245558"/>
                  <a:pt x="7756925" y="1210542"/>
                  <a:pt x="7731824" y="1187532"/>
                </a:cubicBezTo>
                <a:cubicBezTo>
                  <a:pt x="7708299" y="1165967"/>
                  <a:pt x="7674842" y="1158332"/>
                  <a:pt x="7648697" y="1140031"/>
                </a:cubicBezTo>
                <a:cubicBezTo>
                  <a:pt x="7634939" y="1130400"/>
                  <a:pt x="7626506" y="1114482"/>
                  <a:pt x="7613071" y="1104405"/>
                </a:cubicBezTo>
                <a:cubicBezTo>
                  <a:pt x="7594606" y="1090556"/>
                  <a:pt x="7572671" y="1081917"/>
                  <a:pt x="7553694" y="1068779"/>
                </a:cubicBezTo>
                <a:cubicBezTo>
                  <a:pt x="7521148" y="1046247"/>
                  <a:pt x="7494097" y="1015230"/>
                  <a:pt x="7458692" y="997527"/>
                </a:cubicBezTo>
                <a:cubicBezTo>
                  <a:pt x="7434941" y="985652"/>
                  <a:pt x="7410328" y="975364"/>
                  <a:pt x="7387440" y="961901"/>
                </a:cubicBezTo>
                <a:cubicBezTo>
                  <a:pt x="7342954" y="935733"/>
                  <a:pt x="7293306" y="915269"/>
                  <a:pt x="7256811" y="878774"/>
                </a:cubicBezTo>
                <a:cubicBezTo>
                  <a:pt x="7237019" y="858982"/>
                  <a:pt x="7220724" y="834923"/>
                  <a:pt x="7197434" y="819397"/>
                </a:cubicBezTo>
                <a:cubicBezTo>
                  <a:pt x="7172351" y="802675"/>
                  <a:pt x="7140772" y="798207"/>
                  <a:pt x="7114307" y="783771"/>
                </a:cubicBezTo>
                <a:cubicBezTo>
                  <a:pt x="7096932" y="774293"/>
                  <a:pt x="7083902" y="758118"/>
                  <a:pt x="7066806" y="748145"/>
                </a:cubicBezTo>
                <a:cubicBezTo>
                  <a:pt x="7036223" y="730305"/>
                  <a:pt x="7001827" y="719409"/>
                  <a:pt x="6971803" y="700644"/>
                </a:cubicBezTo>
                <a:cubicBezTo>
                  <a:pt x="6940136" y="680852"/>
                  <a:pt x="6909681" y="658972"/>
                  <a:pt x="6876801" y="641267"/>
                </a:cubicBezTo>
                <a:cubicBezTo>
                  <a:pt x="6858032" y="631161"/>
                  <a:pt x="6836102" y="627789"/>
                  <a:pt x="6817424" y="617516"/>
                </a:cubicBezTo>
                <a:cubicBezTo>
                  <a:pt x="6756751" y="584146"/>
                  <a:pt x="6701228" y="541606"/>
                  <a:pt x="6639294" y="510639"/>
                </a:cubicBezTo>
                <a:cubicBezTo>
                  <a:pt x="6615543" y="498764"/>
                  <a:pt x="6590136" y="489743"/>
                  <a:pt x="6568042" y="475013"/>
                </a:cubicBezTo>
                <a:cubicBezTo>
                  <a:pt x="6542318" y="457864"/>
                  <a:pt x="6522118" y="433366"/>
                  <a:pt x="6496790" y="415636"/>
                </a:cubicBezTo>
                <a:cubicBezTo>
                  <a:pt x="6482287" y="405484"/>
                  <a:pt x="6464366" y="401163"/>
                  <a:pt x="6449289" y="391885"/>
                </a:cubicBezTo>
                <a:cubicBezTo>
                  <a:pt x="6412823" y="369445"/>
                  <a:pt x="6380708" y="339781"/>
                  <a:pt x="6342411" y="320633"/>
                </a:cubicBezTo>
                <a:cubicBezTo>
                  <a:pt x="6326577" y="312716"/>
                  <a:pt x="6310280" y="305666"/>
                  <a:pt x="6294910" y="296883"/>
                </a:cubicBezTo>
                <a:cubicBezTo>
                  <a:pt x="6282518" y="289802"/>
                  <a:pt x="6272648" y="278143"/>
                  <a:pt x="6259284" y="273132"/>
                </a:cubicBezTo>
                <a:cubicBezTo>
                  <a:pt x="6240385" y="266045"/>
                  <a:pt x="6219699" y="265215"/>
                  <a:pt x="6199907" y="261257"/>
                </a:cubicBezTo>
                <a:cubicBezTo>
                  <a:pt x="6184073" y="249382"/>
                  <a:pt x="6171530" y="230731"/>
                  <a:pt x="6152406" y="225631"/>
                </a:cubicBezTo>
                <a:cubicBezTo>
                  <a:pt x="6110160" y="214365"/>
                  <a:pt x="6065162" y="219178"/>
                  <a:pt x="6021777" y="213755"/>
                </a:cubicBezTo>
                <a:cubicBezTo>
                  <a:pt x="6001749" y="211251"/>
                  <a:pt x="5982193" y="205838"/>
                  <a:pt x="5962401" y="201880"/>
                </a:cubicBezTo>
                <a:cubicBezTo>
                  <a:pt x="5855523" y="209797"/>
                  <a:pt x="5748068" y="212003"/>
                  <a:pt x="5641767" y="225631"/>
                </a:cubicBezTo>
                <a:cubicBezTo>
                  <a:pt x="5593201" y="231857"/>
                  <a:pt x="5547211" y="251337"/>
                  <a:pt x="5499263" y="261257"/>
                </a:cubicBezTo>
                <a:cubicBezTo>
                  <a:pt x="5432347" y="275102"/>
                  <a:pt x="5364705" y="285175"/>
                  <a:pt x="5297382" y="296883"/>
                </a:cubicBezTo>
                <a:cubicBezTo>
                  <a:pt x="5273660" y="301009"/>
                  <a:pt x="5249489" y="302918"/>
                  <a:pt x="5226130" y="308758"/>
                </a:cubicBezTo>
                <a:lnTo>
                  <a:pt x="5178629" y="320633"/>
                </a:lnTo>
                <a:cubicBezTo>
                  <a:pt x="5087585" y="316675"/>
                  <a:pt x="4996143" y="318135"/>
                  <a:pt x="4905497" y="308758"/>
                </a:cubicBezTo>
                <a:cubicBezTo>
                  <a:pt x="4880594" y="306182"/>
                  <a:pt x="4858533" y="291079"/>
                  <a:pt x="4834245" y="285007"/>
                </a:cubicBezTo>
                <a:cubicBezTo>
                  <a:pt x="4771620" y="269351"/>
                  <a:pt x="4774932" y="281642"/>
                  <a:pt x="4727367" y="261257"/>
                </a:cubicBezTo>
                <a:cubicBezTo>
                  <a:pt x="4711096" y="254284"/>
                  <a:pt x="4697225" y="240978"/>
                  <a:pt x="4679866" y="237506"/>
                </a:cubicBezTo>
                <a:cubicBezTo>
                  <a:pt x="4617277" y="224988"/>
                  <a:pt x="4553195" y="221672"/>
                  <a:pt x="4489860" y="213755"/>
                </a:cubicBezTo>
                <a:cubicBezTo>
                  <a:pt x="4473677" y="204045"/>
                  <a:pt x="4415413" y="170366"/>
                  <a:pt x="4394858" y="154379"/>
                </a:cubicBezTo>
                <a:cubicBezTo>
                  <a:pt x="4370454" y="135398"/>
                  <a:pt x="4350827" y="109659"/>
                  <a:pt x="4323606" y="95002"/>
                </a:cubicBezTo>
                <a:cubicBezTo>
                  <a:pt x="4298233" y="81340"/>
                  <a:pt x="4268188" y="79169"/>
                  <a:pt x="4240479" y="71252"/>
                </a:cubicBezTo>
                <a:cubicBezTo>
                  <a:pt x="4199542" y="16669"/>
                  <a:pt x="4222556" y="32601"/>
                  <a:pt x="4181102" y="11875"/>
                </a:cubicBezTo>
                <a:lnTo>
                  <a:pt x="4216728" y="11875"/>
                </a:lnTo>
                <a:lnTo>
                  <a:pt x="419297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771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833846" y="143317"/>
            <a:ext cx="5762489" cy="584775"/>
          </a:xfrm>
          <a:prstGeom prst="rect">
            <a:avLst/>
          </a:prstGeom>
          <a:solidFill>
            <a:schemeClr val="tx2">
              <a:lumMod val="60000"/>
              <a:lumOff val="40000"/>
            </a:schemeClr>
          </a:solidFill>
          <a:ln w="28575">
            <a:solidFill>
              <a:schemeClr val="tx1"/>
            </a:solidFill>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3200" b="1" dirty="0">
                <a:solidFill>
                  <a:schemeClr val="bg1"/>
                </a:solidFill>
                <a:cs typeface="Calibri" panose="020F0502020204030204" pitchFamily="34" charset="0"/>
              </a:rPr>
              <a:t>Как идентифицировать проект</a:t>
            </a:r>
            <a:endParaRPr lang="ja-JP" altLang="en-US" sz="3200" b="1" dirty="0">
              <a:solidFill>
                <a:schemeClr val="bg1"/>
              </a:solidFill>
              <a:cs typeface="Calibri" panose="020F0502020204030204" pitchFamily="34" charset="0"/>
            </a:endParaRPr>
          </a:p>
        </p:txBody>
      </p:sp>
      <p:sp>
        <p:nvSpPr>
          <p:cNvPr id="34822" name="Rectangle 4"/>
          <p:cNvSpPr>
            <a:spLocks noChangeArrowheads="1"/>
          </p:cNvSpPr>
          <p:nvPr/>
        </p:nvSpPr>
        <p:spPr bwMode="auto">
          <a:xfrm>
            <a:off x="-612775" y="1801019"/>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a:p>
        </p:txBody>
      </p:sp>
      <p:sp>
        <p:nvSpPr>
          <p:cNvPr id="17" name="Text Box 19"/>
          <p:cNvSpPr txBox="1">
            <a:spLocks noChangeArrowheads="1"/>
          </p:cNvSpPr>
          <p:nvPr/>
        </p:nvSpPr>
        <p:spPr bwMode="auto">
          <a:xfrm>
            <a:off x="2492375" y="5809339"/>
            <a:ext cx="159691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r>
              <a:rPr lang="en-US" altLang="ja-JP" sz="2400" b="1" dirty="0">
                <a:solidFill>
                  <a:srgbClr val="FF3300"/>
                </a:solidFill>
                <a:latin typeface="Tahoma" pitchFamily="34" charset="0"/>
              </a:rPr>
              <a:t>B Project</a:t>
            </a:r>
            <a:endParaRPr lang="ja-JP" altLang="en-US" sz="2400" b="1" dirty="0">
              <a:solidFill>
                <a:srgbClr val="FF3300"/>
              </a:solidFill>
              <a:latin typeface="Tahoma" pitchFamily="34" charset="0"/>
            </a:endParaRPr>
          </a:p>
        </p:txBody>
      </p:sp>
      <p:sp>
        <p:nvSpPr>
          <p:cNvPr id="34828" name="スライド番号プレースホルダ 30"/>
          <p:cNvSpPr txBox="1">
            <a:spLocks/>
          </p:cNvSpPr>
          <p:nvPr/>
        </p:nvSpPr>
        <p:spPr bwMode="auto">
          <a:xfrm>
            <a:off x="6705600"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r" eaLnBrk="1" hangingPunct="1"/>
            <a:fld id="{04493EEA-F3AE-4E96-AE1A-55739900BDDC}" type="slidenum">
              <a:rPr kumimoji="0" lang="ja-JP" altLang="en-US" sz="1200">
                <a:solidFill>
                  <a:schemeClr val="tx2"/>
                </a:solidFill>
                <a:latin typeface="Arial" pitchFamily="34" charset="0"/>
              </a:rPr>
              <a:pPr algn="r" eaLnBrk="1" hangingPunct="1"/>
              <a:t>32</a:t>
            </a:fld>
            <a:endParaRPr kumimoji="0" lang="en-US" altLang="ja-JP" sz="1200" dirty="0">
              <a:solidFill>
                <a:schemeClr val="tx2"/>
              </a:solidFill>
              <a:latin typeface="Arial" pitchFamily="34" charset="0"/>
            </a:endParaRPr>
          </a:p>
        </p:txBody>
      </p:sp>
      <p:sp>
        <p:nvSpPr>
          <p:cNvPr id="113" name="テキスト ボックス 112">
            <a:extLst>
              <a:ext uri="{FF2B5EF4-FFF2-40B4-BE49-F238E27FC236}">
                <a16:creationId xmlns:a16="http://schemas.microsoft.com/office/drawing/2014/main" id="{C4F45A43-D08D-4038-BDAA-E7AD95AC1F0B}"/>
              </a:ext>
            </a:extLst>
          </p:cNvPr>
          <p:cNvSpPr txBox="1"/>
          <p:nvPr/>
        </p:nvSpPr>
        <p:spPr>
          <a:xfrm>
            <a:off x="333135" y="2177256"/>
            <a:ext cx="8664560" cy="1200329"/>
          </a:xfrm>
          <a:prstGeom prst="rect">
            <a:avLst/>
          </a:prstGeom>
          <a:noFill/>
        </p:spPr>
        <p:txBody>
          <a:bodyPr wrap="square" rtlCol="0">
            <a:spAutoFit/>
          </a:bodyPr>
          <a:lstStyle/>
          <a:p>
            <a:r>
              <a:rPr lang="ru-RU" altLang="ja-JP" sz="2400" dirty="0">
                <a:solidFill>
                  <a:srgbClr val="F41C5A"/>
                </a:solidFill>
              </a:rPr>
              <a:t>Упражнение: давайте определим 4 проекта в следующем дереве решений, обозначая рамками кластеры, а затем назовем их!</a:t>
            </a:r>
            <a:endParaRPr kumimoji="1" lang="ja-JP" altLang="en-US" sz="2400" dirty="0">
              <a:solidFill>
                <a:srgbClr val="FF0000"/>
              </a:solidFill>
            </a:endParaRPr>
          </a:p>
        </p:txBody>
      </p:sp>
      <p:sp>
        <p:nvSpPr>
          <p:cNvPr id="114" name="テキスト ボックス 113">
            <a:extLst>
              <a:ext uri="{FF2B5EF4-FFF2-40B4-BE49-F238E27FC236}">
                <a16:creationId xmlns:a16="http://schemas.microsoft.com/office/drawing/2014/main" id="{5AA3CDAA-823A-4312-88D3-3D47270171B4}"/>
              </a:ext>
            </a:extLst>
          </p:cNvPr>
          <p:cNvSpPr txBox="1"/>
          <p:nvPr/>
        </p:nvSpPr>
        <p:spPr>
          <a:xfrm>
            <a:off x="2945010" y="4051146"/>
            <a:ext cx="3067149" cy="369332"/>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Я могу учиться за границей</a:t>
            </a:r>
            <a:endParaRPr kumimoji="1" lang="ja-JP" altLang="en-US" b="1" dirty="0"/>
          </a:p>
        </p:txBody>
      </p:sp>
      <p:sp>
        <p:nvSpPr>
          <p:cNvPr id="115" name="テキスト ボックス 114">
            <a:extLst>
              <a:ext uri="{FF2B5EF4-FFF2-40B4-BE49-F238E27FC236}">
                <a16:creationId xmlns:a16="http://schemas.microsoft.com/office/drawing/2014/main" id="{1CF12904-70E7-43E2-9E73-9A0B7D137B96}"/>
              </a:ext>
            </a:extLst>
          </p:cNvPr>
          <p:cNvSpPr txBox="1"/>
          <p:nvPr/>
        </p:nvSpPr>
        <p:spPr>
          <a:xfrm>
            <a:off x="106103" y="4795875"/>
            <a:ext cx="2952131" cy="646331"/>
          </a:xfrm>
          <a:prstGeom prst="rect">
            <a:avLst/>
          </a:prstGeom>
          <a:solidFill>
            <a:schemeClr val="tx2">
              <a:lumMod val="40000"/>
              <a:lumOff val="60000"/>
            </a:schemeClr>
          </a:solidFill>
          <a:ln w="25400">
            <a:solidFill>
              <a:schemeClr val="accent1"/>
            </a:solidFill>
          </a:ln>
        </p:spPr>
        <p:txBody>
          <a:bodyPr wrap="square" rtlCol="0">
            <a:spAutoFit/>
          </a:bodyPr>
          <a:lstStyle/>
          <a:p>
            <a:pPr algn="ctr"/>
            <a:r>
              <a:rPr lang="ru-RU" altLang="ja-JP" b="1" dirty="0"/>
              <a:t>Мое владение английским языком улучшается</a:t>
            </a:r>
            <a:endParaRPr kumimoji="1" lang="ja-JP" altLang="en-US" b="1" dirty="0"/>
          </a:p>
        </p:txBody>
      </p:sp>
      <p:sp>
        <p:nvSpPr>
          <p:cNvPr id="116" name="テキスト ボックス 115">
            <a:extLst>
              <a:ext uri="{FF2B5EF4-FFF2-40B4-BE49-F238E27FC236}">
                <a16:creationId xmlns:a16="http://schemas.microsoft.com/office/drawing/2014/main" id="{BEEC1E92-42F7-41E9-A37F-B2911BC7BCD5}"/>
              </a:ext>
            </a:extLst>
          </p:cNvPr>
          <p:cNvSpPr txBox="1"/>
          <p:nvPr/>
        </p:nvSpPr>
        <p:spPr>
          <a:xfrm>
            <a:off x="2003384" y="5876098"/>
            <a:ext cx="2181306" cy="923330"/>
          </a:xfrm>
          <a:prstGeom prst="rect">
            <a:avLst/>
          </a:prstGeom>
          <a:solidFill>
            <a:schemeClr val="tx2">
              <a:lumMod val="40000"/>
              <a:lumOff val="60000"/>
            </a:schemeClr>
          </a:solidFill>
          <a:ln w="25400">
            <a:solidFill>
              <a:schemeClr val="accent1"/>
            </a:solidFill>
          </a:ln>
        </p:spPr>
        <p:txBody>
          <a:bodyPr wrap="square" rtlCol="0">
            <a:spAutoFit/>
          </a:bodyPr>
          <a:lstStyle/>
          <a:p>
            <a:pPr algn="ctr"/>
            <a:r>
              <a:rPr lang="ru-RU" altLang="ja-JP" b="1" dirty="0"/>
              <a:t>Моя мотивация к обучению улучшается</a:t>
            </a:r>
            <a:endParaRPr kumimoji="1" lang="ja-JP" altLang="en-US" b="1" dirty="0"/>
          </a:p>
        </p:txBody>
      </p:sp>
      <p:sp>
        <p:nvSpPr>
          <p:cNvPr id="117" name="テキスト ボックス 116">
            <a:extLst>
              <a:ext uri="{FF2B5EF4-FFF2-40B4-BE49-F238E27FC236}">
                <a16:creationId xmlns:a16="http://schemas.microsoft.com/office/drawing/2014/main" id="{BD325F0D-A595-4149-8F42-60969F9E524A}"/>
              </a:ext>
            </a:extLst>
          </p:cNvPr>
          <p:cNvSpPr txBox="1"/>
          <p:nvPr/>
        </p:nvSpPr>
        <p:spPr>
          <a:xfrm>
            <a:off x="74598" y="5866871"/>
            <a:ext cx="1736663" cy="923330"/>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У меня есть время выучить английский</a:t>
            </a:r>
            <a:endParaRPr kumimoji="1" lang="ja-JP" altLang="en-US" b="1" dirty="0"/>
          </a:p>
        </p:txBody>
      </p:sp>
      <p:sp>
        <p:nvSpPr>
          <p:cNvPr id="118" name="テキスト ボックス 117">
            <a:extLst>
              <a:ext uri="{FF2B5EF4-FFF2-40B4-BE49-F238E27FC236}">
                <a16:creationId xmlns:a16="http://schemas.microsoft.com/office/drawing/2014/main" id="{F5DF8B5D-E259-4B1C-8B5F-DF349FB8C5B2}"/>
              </a:ext>
            </a:extLst>
          </p:cNvPr>
          <p:cNvSpPr txBox="1"/>
          <p:nvPr/>
        </p:nvSpPr>
        <p:spPr>
          <a:xfrm>
            <a:off x="3131842" y="4802225"/>
            <a:ext cx="3145718" cy="646331"/>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Я могу окончить университет не повторяя учебный год</a:t>
            </a:r>
            <a:endParaRPr kumimoji="1" lang="ja-JP" altLang="en-US" b="1" dirty="0"/>
          </a:p>
        </p:txBody>
      </p:sp>
      <p:cxnSp>
        <p:nvCxnSpPr>
          <p:cNvPr id="119" name="コネクタ: カギ線 118">
            <a:extLst>
              <a:ext uri="{FF2B5EF4-FFF2-40B4-BE49-F238E27FC236}">
                <a16:creationId xmlns:a16="http://schemas.microsoft.com/office/drawing/2014/main" id="{362464AF-52E6-4E56-AC43-A273B1AF63A5}"/>
              </a:ext>
            </a:extLst>
          </p:cNvPr>
          <p:cNvCxnSpPr>
            <a:cxnSpLocks/>
          </p:cNvCxnSpPr>
          <p:nvPr/>
        </p:nvCxnSpPr>
        <p:spPr>
          <a:xfrm rot="5400000">
            <a:off x="2934819" y="3286780"/>
            <a:ext cx="375397" cy="262251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0" name="コネクタ: カギ線 119">
            <a:extLst>
              <a:ext uri="{FF2B5EF4-FFF2-40B4-BE49-F238E27FC236}">
                <a16:creationId xmlns:a16="http://schemas.microsoft.com/office/drawing/2014/main" id="{6AB347FE-E625-4BF4-B9A1-A6723FF37EDB}"/>
              </a:ext>
            </a:extLst>
          </p:cNvPr>
          <p:cNvCxnSpPr>
            <a:cxnSpLocks/>
          </p:cNvCxnSpPr>
          <p:nvPr/>
        </p:nvCxnSpPr>
        <p:spPr>
          <a:xfrm rot="16200000" flipV="1">
            <a:off x="1958417" y="4516655"/>
            <a:ext cx="12700" cy="265212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7A16AAA3-7778-4ECA-80F3-98A84588B928}"/>
              </a:ext>
            </a:extLst>
          </p:cNvPr>
          <p:cNvSpPr txBox="1"/>
          <p:nvPr/>
        </p:nvSpPr>
        <p:spPr>
          <a:xfrm>
            <a:off x="6406404" y="4670208"/>
            <a:ext cx="2682718" cy="923330"/>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У меня достаточно средств для обучения за границей</a:t>
            </a:r>
            <a:endParaRPr lang="en-US" altLang="ja-JP" b="1" dirty="0"/>
          </a:p>
        </p:txBody>
      </p:sp>
      <p:cxnSp>
        <p:nvCxnSpPr>
          <p:cNvPr id="123" name="コネクタ: カギ線 122">
            <a:extLst>
              <a:ext uri="{FF2B5EF4-FFF2-40B4-BE49-F238E27FC236}">
                <a16:creationId xmlns:a16="http://schemas.microsoft.com/office/drawing/2014/main" id="{27429081-C291-46A2-801B-375AE047A2F2}"/>
              </a:ext>
            </a:extLst>
          </p:cNvPr>
          <p:cNvCxnSpPr>
            <a:cxnSpLocks/>
          </p:cNvCxnSpPr>
          <p:nvPr/>
        </p:nvCxnSpPr>
        <p:spPr>
          <a:xfrm>
            <a:off x="4544693" y="4380493"/>
            <a:ext cx="2547587" cy="2328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12746A7-573E-4714-ACA1-1735B158E822}"/>
              </a:ext>
            </a:extLst>
          </p:cNvPr>
          <p:cNvCxnSpPr>
            <a:cxnSpLocks/>
          </p:cNvCxnSpPr>
          <p:nvPr/>
        </p:nvCxnSpPr>
        <p:spPr>
          <a:xfrm flipV="1">
            <a:off x="2051720" y="5446510"/>
            <a:ext cx="0" cy="196309"/>
          </a:xfrm>
          <a:prstGeom prst="line">
            <a:avLst/>
          </a:prstGeom>
        </p:spPr>
        <p:style>
          <a:lnRef idx="1">
            <a:schemeClr val="accent1"/>
          </a:lnRef>
          <a:fillRef idx="0">
            <a:schemeClr val="accent1"/>
          </a:fillRef>
          <a:effectRef idx="0">
            <a:schemeClr val="accent1"/>
          </a:effectRef>
          <a:fontRef idx="minor">
            <a:schemeClr val="tx1"/>
          </a:fontRef>
        </p:style>
      </p:cxnSp>
      <p:sp>
        <p:nvSpPr>
          <p:cNvPr id="125" name="テキスト ボックス 124">
            <a:extLst>
              <a:ext uri="{FF2B5EF4-FFF2-40B4-BE49-F238E27FC236}">
                <a16:creationId xmlns:a16="http://schemas.microsoft.com/office/drawing/2014/main" id="{7504530B-5241-4107-92CD-F28578612D64}"/>
              </a:ext>
            </a:extLst>
          </p:cNvPr>
          <p:cNvSpPr txBox="1"/>
          <p:nvPr/>
        </p:nvSpPr>
        <p:spPr>
          <a:xfrm>
            <a:off x="6398075" y="5887012"/>
            <a:ext cx="2699375" cy="923330"/>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У меня достаточно информации о доступных стипендиях</a:t>
            </a:r>
            <a:endParaRPr kumimoji="1" lang="ja-JP" altLang="en-US" b="1" dirty="0"/>
          </a:p>
        </p:txBody>
      </p:sp>
      <p:sp>
        <p:nvSpPr>
          <p:cNvPr id="126" name="テキスト ボックス 125">
            <a:extLst>
              <a:ext uri="{FF2B5EF4-FFF2-40B4-BE49-F238E27FC236}">
                <a16:creationId xmlns:a16="http://schemas.microsoft.com/office/drawing/2014/main" id="{0AE6707A-3539-4571-8D0D-167865A7FD0D}"/>
              </a:ext>
            </a:extLst>
          </p:cNvPr>
          <p:cNvSpPr txBox="1"/>
          <p:nvPr/>
        </p:nvSpPr>
        <p:spPr>
          <a:xfrm>
            <a:off x="4425356" y="5902389"/>
            <a:ext cx="1801091" cy="923330"/>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У меня достаточно сбережений</a:t>
            </a:r>
            <a:endParaRPr kumimoji="1" lang="ja-JP" altLang="en-US" b="1" dirty="0"/>
          </a:p>
        </p:txBody>
      </p:sp>
      <p:cxnSp>
        <p:nvCxnSpPr>
          <p:cNvPr id="127" name="コネクタ: カギ線 126">
            <a:extLst>
              <a:ext uri="{FF2B5EF4-FFF2-40B4-BE49-F238E27FC236}">
                <a16:creationId xmlns:a16="http://schemas.microsoft.com/office/drawing/2014/main" id="{44B84153-67A6-42E1-8897-68271B419C67}"/>
              </a:ext>
            </a:extLst>
          </p:cNvPr>
          <p:cNvCxnSpPr>
            <a:cxnSpLocks/>
          </p:cNvCxnSpPr>
          <p:nvPr/>
        </p:nvCxnSpPr>
        <p:spPr>
          <a:xfrm rot="16200000" flipV="1">
            <a:off x="6631869" y="4470959"/>
            <a:ext cx="12700" cy="2652127"/>
          </a:xfrm>
          <a:prstGeom prst="bentConnector3">
            <a:avLst>
              <a:gd name="adj1" fmla="val -40016"/>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59D8CDD2-DC30-4672-9286-1D9FFD9E6A72}"/>
              </a:ext>
            </a:extLst>
          </p:cNvPr>
          <p:cNvCxnSpPr>
            <a:cxnSpLocks/>
          </p:cNvCxnSpPr>
          <p:nvPr/>
        </p:nvCxnSpPr>
        <p:spPr>
          <a:xfrm>
            <a:off x="7092280" y="5593538"/>
            <a:ext cx="0" cy="237516"/>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 Box 7">
            <a:extLst>
              <a:ext uri="{FF2B5EF4-FFF2-40B4-BE49-F238E27FC236}">
                <a16:creationId xmlns:a16="http://schemas.microsoft.com/office/drawing/2014/main" id="{15EA44A6-4A78-470B-9405-E37F2E8C50AE}"/>
              </a:ext>
            </a:extLst>
          </p:cNvPr>
          <p:cNvSpPr txBox="1">
            <a:spLocks noChangeArrowheads="1"/>
          </p:cNvSpPr>
          <p:nvPr/>
        </p:nvSpPr>
        <p:spPr bwMode="auto">
          <a:xfrm>
            <a:off x="316621" y="935479"/>
            <a:ext cx="8664561" cy="1070934"/>
          </a:xfrm>
          <a:prstGeom prst="rect">
            <a:avLst/>
          </a:prstGeom>
          <a:solidFill>
            <a:schemeClr val="accent6">
              <a:lumMod val="60000"/>
              <a:lumOff val="40000"/>
            </a:schemeClr>
          </a:solidFill>
          <a:ln w="22225">
            <a:solidFill>
              <a:srgbClr val="000000"/>
            </a:solidFill>
            <a:miter lim="800000"/>
            <a:headEnd/>
            <a:tailEnd/>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lnSpc>
                <a:spcPct val="120000"/>
              </a:lnSpc>
              <a:defRPr/>
            </a:pPr>
            <a:r>
              <a:rPr lang="ru-RU" altLang="ja-JP" sz="2800" dirty="0">
                <a:latin typeface="Tahoma" pitchFamily="34" charset="0"/>
              </a:rPr>
              <a:t>Определите кластеры, в которых все средства приближаются к тому же решению.</a:t>
            </a:r>
            <a:endParaRPr lang="ja-JP" altLang="en-US" sz="2800" dirty="0">
              <a:latin typeface="Tahoma" pitchFamily="34" charset="0"/>
            </a:endParaRPr>
          </a:p>
        </p:txBody>
      </p:sp>
      <p:cxnSp>
        <p:nvCxnSpPr>
          <p:cNvPr id="38" name="直線コネクタ 37">
            <a:extLst>
              <a:ext uri="{FF2B5EF4-FFF2-40B4-BE49-F238E27FC236}">
                <a16:creationId xmlns:a16="http://schemas.microsoft.com/office/drawing/2014/main" id="{D7B8B82A-20E4-4C91-8A92-D4E6157017B5}"/>
              </a:ext>
            </a:extLst>
          </p:cNvPr>
          <p:cNvCxnSpPr>
            <a:cxnSpLocks/>
            <a:endCxn id="114" idx="2"/>
          </p:cNvCxnSpPr>
          <p:nvPr/>
        </p:nvCxnSpPr>
        <p:spPr>
          <a:xfrm flipH="1" flipV="1">
            <a:off x="4478585" y="4420478"/>
            <a:ext cx="30710" cy="387580"/>
          </a:xfrm>
          <a:prstGeom prst="line">
            <a:avLst/>
          </a:prstGeom>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F58D934A-33A9-430B-A9C0-92F9D93D3739}"/>
              </a:ext>
            </a:extLst>
          </p:cNvPr>
          <p:cNvSpPr txBox="1"/>
          <p:nvPr/>
        </p:nvSpPr>
        <p:spPr>
          <a:xfrm>
            <a:off x="7814599" y="4061196"/>
            <a:ext cx="1108408" cy="369332"/>
          </a:xfrm>
          <a:prstGeom prst="rect">
            <a:avLst/>
          </a:prstGeom>
          <a:noFill/>
          <a:ln w="25400">
            <a:solidFill>
              <a:schemeClr val="accent1"/>
            </a:solidFill>
          </a:ln>
        </p:spPr>
        <p:txBody>
          <a:bodyPr wrap="square" rtlCol="0">
            <a:spAutoFit/>
          </a:bodyPr>
          <a:lstStyle/>
          <a:p>
            <a:r>
              <a:rPr lang="ru-RU" altLang="ja-JP" b="1" dirty="0"/>
              <a:t>средства</a:t>
            </a:r>
            <a:endParaRPr kumimoji="1" lang="ja-JP" altLang="en-US" b="1" dirty="0"/>
          </a:p>
        </p:txBody>
      </p:sp>
      <p:sp>
        <p:nvSpPr>
          <p:cNvPr id="45" name="テキスト ボックス 44">
            <a:extLst>
              <a:ext uri="{FF2B5EF4-FFF2-40B4-BE49-F238E27FC236}">
                <a16:creationId xmlns:a16="http://schemas.microsoft.com/office/drawing/2014/main" id="{5842E377-A3EB-4285-B999-55D7A0CFDD47}"/>
              </a:ext>
            </a:extLst>
          </p:cNvPr>
          <p:cNvSpPr txBox="1"/>
          <p:nvPr/>
        </p:nvSpPr>
        <p:spPr>
          <a:xfrm>
            <a:off x="7746602" y="3171513"/>
            <a:ext cx="1108408" cy="369332"/>
          </a:xfrm>
          <a:prstGeom prst="rect">
            <a:avLst/>
          </a:prstGeom>
          <a:noFill/>
          <a:ln w="25400">
            <a:solidFill>
              <a:schemeClr val="accent1"/>
            </a:solidFill>
          </a:ln>
        </p:spPr>
        <p:txBody>
          <a:bodyPr wrap="square" rtlCol="0">
            <a:spAutoFit/>
          </a:bodyPr>
          <a:lstStyle/>
          <a:p>
            <a:r>
              <a:rPr kumimoji="1" lang="ru-RU" altLang="ja-JP" b="1" dirty="0"/>
              <a:t>решение</a:t>
            </a:r>
            <a:endParaRPr kumimoji="1" lang="ja-JP" altLang="en-US" b="1" dirty="0"/>
          </a:p>
        </p:txBody>
      </p:sp>
      <p:sp>
        <p:nvSpPr>
          <p:cNvPr id="46" name="矢印: 右 45">
            <a:extLst>
              <a:ext uri="{FF2B5EF4-FFF2-40B4-BE49-F238E27FC236}">
                <a16:creationId xmlns:a16="http://schemas.microsoft.com/office/drawing/2014/main" id="{9077A7A0-C9A4-492A-9F41-65E864EA568D}"/>
              </a:ext>
            </a:extLst>
          </p:cNvPr>
          <p:cNvSpPr/>
          <p:nvPr/>
        </p:nvSpPr>
        <p:spPr>
          <a:xfrm rot="16200000">
            <a:off x="8121412" y="3616070"/>
            <a:ext cx="461503" cy="351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A2852789-072F-48D8-A092-9F8EE2CA98CB}"/>
              </a:ext>
            </a:extLst>
          </p:cNvPr>
          <p:cNvSpPr/>
          <p:nvPr/>
        </p:nvSpPr>
        <p:spPr>
          <a:xfrm>
            <a:off x="7727984" y="3037023"/>
            <a:ext cx="1247747" cy="1625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コンテンツ プレースホルダー 2">
            <a:extLst>
              <a:ext uri="{FF2B5EF4-FFF2-40B4-BE49-F238E27FC236}">
                <a16:creationId xmlns:a16="http://schemas.microsoft.com/office/drawing/2014/main" id="{342C03B9-AC54-497B-94D2-E4249D0AFEC0}"/>
              </a:ext>
            </a:extLst>
          </p:cNvPr>
          <p:cNvSpPr txBox="1">
            <a:spLocks/>
          </p:cNvSpPr>
          <p:nvPr/>
        </p:nvSpPr>
        <p:spPr>
          <a:xfrm>
            <a:off x="536122" y="3342447"/>
            <a:ext cx="7060213" cy="473106"/>
          </a:xfrm>
          <a:prstGeom prst="rect">
            <a:avLst/>
          </a:prstGeom>
          <a:ln w="22225">
            <a:solidFill>
              <a:schemeClr val="tx1"/>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ru-RU" altLang="ja-JP" b="1" dirty="0"/>
              <a:t>Почему я не могу учиться за границей? Случай со студентом</a:t>
            </a:r>
            <a:endParaRPr lang="ja-JP" altLang="en-US" b="1" dirty="0"/>
          </a:p>
        </p:txBody>
      </p:sp>
      <p:cxnSp>
        <p:nvCxnSpPr>
          <p:cNvPr id="31" name="直線コネクタ 37">
            <a:extLst>
              <a:ext uri="{FF2B5EF4-FFF2-40B4-BE49-F238E27FC236}">
                <a16:creationId xmlns:a16="http://schemas.microsoft.com/office/drawing/2014/main" id="{32FE5145-3421-4E1A-A42E-D6F339658143}"/>
              </a:ext>
            </a:extLst>
          </p:cNvPr>
          <p:cNvCxnSpPr>
            <a:cxnSpLocks/>
            <a:stCxn id="126" idx="0"/>
          </p:cNvCxnSpPr>
          <p:nvPr/>
        </p:nvCxnSpPr>
        <p:spPr>
          <a:xfrm flipV="1">
            <a:off x="5325902" y="5789335"/>
            <a:ext cx="0" cy="113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7">
            <a:extLst>
              <a:ext uri="{FF2B5EF4-FFF2-40B4-BE49-F238E27FC236}">
                <a16:creationId xmlns:a16="http://schemas.microsoft.com/office/drawing/2014/main" id="{A4A78692-C8CE-4689-901A-ED93B7F052CD}"/>
              </a:ext>
            </a:extLst>
          </p:cNvPr>
          <p:cNvCxnSpPr>
            <a:cxnSpLocks/>
          </p:cNvCxnSpPr>
          <p:nvPr/>
        </p:nvCxnSpPr>
        <p:spPr>
          <a:xfrm flipV="1">
            <a:off x="7933573" y="5785880"/>
            <a:ext cx="0" cy="1165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484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4"/>
          <p:cNvSpPr>
            <a:spLocks noChangeArrowheads="1"/>
          </p:cNvSpPr>
          <p:nvPr/>
        </p:nvSpPr>
        <p:spPr bwMode="auto">
          <a:xfrm>
            <a:off x="-612775" y="1801019"/>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ja-JP" altLang="en-US"/>
          </a:p>
        </p:txBody>
      </p:sp>
      <p:sp>
        <p:nvSpPr>
          <p:cNvPr id="34828" name="スライド番号プレースホルダ 30"/>
          <p:cNvSpPr txBox="1">
            <a:spLocks/>
          </p:cNvSpPr>
          <p:nvPr/>
        </p:nvSpPr>
        <p:spPr bwMode="auto">
          <a:xfrm>
            <a:off x="6705600"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r" eaLnBrk="1" hangingPunct="1"/>
            <a:fld id="{04493EEA-F3AE-4E96-AE1A-55739900BDDC}" type="slidenum">
              <a:rPr kumimoji="0" lang="ja-JP" altLang="en-US" sz="1200">
                <a:solidFill>
                  <a:schemeClr val="tx2"/>
                </a:solidFill>
                <a:latin typeface="Arial" pitchFamily="34" charset="0"/>
              </a:rPr>
              <a:pPr algn="r" eaLnBrk="1" hangingPunct="1"/>
              <a:t>33</a:t>
            </a:fld>
            <a:endParaRPr kumimoji="0" lang="en-US" altLang="ja-JP" sz="1200" dirty="0">
              <a:solidFill>
                <a:schemeClr val="tx2"/>
              </a:solidFill>
              <a:latin typeface="Arial" pitchFamily="34" charset="0"/>
            </a:endParaRPr>
          </a:p>
        </p:txBody>
      </p:sp>
      <p:sp>
        <p:nvSpPr>
          <p:cNvPr id="114" name="テキスト ボックス 113">
            <a:extLst>
              <a:ext uri="{FF2B5EF4-FFF2-40B4-BE49-F238E27FC236}">
                <a16:creationId xmlns:a16="http://schemas.microsoft.com/office/drawing/2014/main" id="{5AA3CDAA-823A-4312-88D3-3D47270171B4}"/>
              </a:ext>
            </a:extLst>
          </p:cNvPr>
          <p:cNvSpPr txBox="1"/>
          <p:nvPr/>
        </p:nvSpPr>
        <p:spPr>
          <a:xfrm>
            <a:off x="3225859" y="2833816"/>
            <a:ext cx="3067149" cy="369332"/>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Я могу учиться за границей</a:t>
            </a:r>
            <a:endParaRPr kumimoji="1" lang="ja-JP" altLang="en-US" b="1" dirty="0"/>
          </a:p>
        </p:txBody>
      </p:sp>
      <p:sp>
        <p:nvSpPr>
          <p:cNvPr id="115" name="テキスト ボックス 114">
            <a:extLst>
              <a:ext uri="{FF2B5EF4-FFF2-40B4-BE49-F238E27FC236}">
                <a16:creationId xmlns:a16="http://schemas.microsoft.com/office/drawing/2014/main" id="{1CF12904-70E7-43E2-9E73-9A0B7D137B96}"/>
              </a:ext>
            </a:extLst>
          </p:cNvPr>
          <p:cNvSpPr txBox="1"/>
          <p:nvPr/>
        </p:nvSpPr>
        <p:spPr>
          <a:xfrm>
            <a:off x="469247" y="3647611"/>
            <a:ext cx="2952131" cy="646331"/>
          </a:xfrm>
          <a:prstGeom prst="rect">
            <a:avLst/>
          </a:prstGeom>
          <a:solidFill>
            <a:schemeClr val="tx2">
              <a:lumMod val="40000"/>
              <a:lumOff val="60000"/>
            </a:schemeClr>
          </a:solidFill>
          <a:ln w="25400">
            <a:solidFill>
              <a:schemeClr val="accent1"/>
            </a:solidFill>
          </a:ln>
        </p:spPr>
        <p:txBody>
          <a:bodyPr wrap="square" rtlCol="0">
            <a:spAutoFit/>
          </a:bodyPr>
          <a:lstStyle/>
          <a:p>
            <a:pPr algn="ctr"/>
            <a:r>
              <a:rPr lang="ru-RU" altLang="ja-JP" b="1" dirty="0"/>
              <a:t>Мое владение английским языком улучшается</a:t>
            </a:r>
            <a:endParaRPr kumimoji="1" lang="ja-JP" altLang="en-US" b="1" dirty="0"/>
          </a:p>
        </p:txBody>
      </p:sp>
      <p:sp>
        <p:nvSpPr>
          <p:cNvPr id="116" name="テキスト ボックス 115">
            <a:extLst>
              <a:ext uri="{FF2B5EF4-FFF2-40B4-BE49-F238E27FC236}">
                <a16:creationId xmlns:a16="http://schemas.microsoft.com/office/drawing/2014/main" id="{BEEC1E92-42F7-41E9-A37F-B2911BC7BCD5}"/>
              </a:ext>
            </a:extLst>
          </p:cNvPr>
          <p:cNvSpPr txBox="1"/>
          <p:nvPr/>
        </p:nvSpPr>
        <p:spPr>
          <a:xfrm>
            <a:off x="1890017" y="4737886"/>
            <a:ext cx="2181306" cy="923330"/>
          </a:xfrm>
          <a:prstGeom prst="rect">
            <a:avLst/>
          </a:prstGeom>
          <a:solidFill>
            <a:schemeClr val="tx2">
              <a:lumMod val="40000"/>
              <a:lumOff val="60000"/>
            </a:schemeClr>
          </a:solidFill>
          <a:ln w="25400">
            <a:solidFill>
              <a:schemeClr val="accent1"/>
            </a:solidFill>
          </a:ln>
        </p:spPr>
        <p:txBody>
          <a:bodyPr wrap="square" rtlCol="0">
            <a:spAutoFit/>
          </a:bodyPr>
          <a:lstStyle/>
          <a:p>
            <a:pPr algn="ctr"/>
            <a:r>
              <a:rPr lang="ru-RU" altLang="ja-JP" b="1" dirty="0"/>
              <a:t>Моя мотивация к обучению улучшается</a:t>
            </a:r>
            <a:endParaRPr kumimoji="1" lang="ja-JP" altLang="en-US" b="1" dirty="0"/>
          </a:p>
        </p:txBody>
      </p:sp>
      <p:sp>
        <p:nvSpPr>
          <p:cNvPr id="117" name="テキスト ボックス 116">
            <a:extLst>
              <a:ext uri="{FF2B5EF4-FFF2-40B4-BE49-F238E27FC236}">
                <a16:creationId xmlns:a16="http://schemas.microsoft.com/office/drawing/2014/main" id="{BD325F0D-A595-4149-8F42-60969F9E524A}"/>
              </a:ext>
            </a:extLst>
          </p:cNvPr>
          <p:cNvSpPr txBox="1"/>
          <p:nvPr/>
        </p:nvSpPr>
        <p:spPr>
          <a:xfrm>
            <a:off x="55562" y="4734268"/>
            <a:ext cx="1736663" cy="923330"/>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У меня есть время выучить английский</a:t>
            </a:r>
            <a:endParaRPr kumimoji="1" lang="ja-JP" altLang="en-US" b="1" dirty="0"/>
          </a:p>
        </p:txBody>
      </p:sp>
      <p:sp>
        <p:nvSpPr>
          <p:cNvPr id="118" name="テキスト ボックス 117">
            <a:extLst>
              <a:ext uri="{FF2B5EF4-FFF2-40B4-BE49-F238E27FC236}">
                <a16:creationId xmlns:a16="http://schemas.microsoft.com/office/drawing/2014/main" id="{F5DF8B5D-E259-4B1C-8B5F-DF349FB8C5B2}"/>
              </a:ext>
            </a:extLst>
          </p:cNvPr>
          <p:cNvSpPr txBox="1"/>
          <p:nvPr/>
        </p:nvSpPr>
        <p:spPr>
          <a:xfrm>
            <a:off x="3492501" y="3664008"/>
            <a:ext cx="2460042" cy="923330"/>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Я могу окончить университет не повторяя учебный год</a:t>
            </a:r>
            <a:endParaRPr kumimoji="1" lang="ja-JP" altLang="en-US" b="1" dirty="0"/>
          </a:p>
        </p:txBody>
      </p:sp>
      <p:cxnSp>
        <p:nvCxnSpPr>
          <p:cNvPr id="119" name="コネクタ: カギ線 118">
            <a:extLst>
              <a:ext uri="{FF2B5EF4-FFF2-40B4-BE49-F238E27FC236}">
                <a16:creationId xmlns:a16="http://schemas.microsoft.com/office/drawing/2014/main" id="{362464AF-52E6-4E56-AC43-A273B1AF63A5}"/>
              </a:ext>
            </a:extLst>
          </p:cNvPr>
          <p:cNvCxnSpPr>
            <a:cxnSpLocks/>
          </p:cNvCxnSpPr>
          <p:nvPr/>
        </p:nvCxnSpPr>
        <p:spPr>
          <a:xfrm rot="5400000">
            <a:off x="3068871" y="2129183"/>
            <a:ext cx="375397" cy="262251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0" name="コネクタ: カギ線 119">
            <a:extLst>
              <a:ext uri="{FF2B5EF4-FFF2-40B4-BE49-F238E27FC236}">
                <a16:creationId xmlns:a16="http://schemas.microsoft.com/office/drawing/2014/main" id="{6AB347FE-E625-4BF4-B9A1-A6723FF37EDB}"/>
              </a:ext>
            </a:extLst>
          </p:cNvPr>
          <p:cNvCxnSpPr>
            <a:cxnSpLocks/>
          </p:cNvCxnSpPr>
          <p:nvPr/>
        </p:nvCxnSpPr>
        <p:spPr>
          <a:xfrm rot="16200000" flipV="1">
            <a:off x="1643241" y="3408205"/>
            <a:ext cx="12700" cy="265212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122" name="テキスト ボックス 121">
            <a:extLst>
              <a:ext uri="{FF2B5EF4-FFF2-40B4-BE49-F238E27FC236}">
                <a16:creationId xmlns:a16="http://schemas.microsoft.com/office/drawing/2014/main" id="{7A16AAA3-7778-4ECA-80F3-98A84588B928}"/>
              </a:ext>
            </a:extLst>
          </p:cNvPr>
          <p:cNvSpPr txBox="1"/>
          <p:nvPr/>
        </p:nvSpPr>
        <p:spPr>
          <a:xfrm>
            <a:off x="6293008" y="3718813"/>
            <a:ext cx="2682718" cy="923330"/>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У меня достаточно средств для обучения за границей</a:t>
            </a:r>
            <a:endParaRPr lang="en-US" altLang="ja-JP" b="1" dirty="0"/>
          </a:p>
        </p:txBody>
      </p:sp>
      <p:cxnSp>
        <p:nvCxnSpPr>
          <p:cNvPr id="123" name="コネクタ: カギ線 122">
            <a:extLst>
              <a:ext uri="{FF2B5EF4-FFF2-40B4-BE49-F238E27FC236}">
                <a16:creationId xmlns:a16="http://schemas.microsoft.com/office/drawing/2014/main" id="{27429081-C291-46A2-801B-375AE047A2F2}"/>
              </a:ext>
            </a:extLst>
          </p:cNvPr>
          <p:cNvCxnSpPr>
            <a:cxnSpLocks/>
          </p:cNvCxnSpPr>
          <p:nvPr/>
        </p:nvCxnSpPr>
        <p:spPr>
          <a:xfrm>
            <a:off x="5298653" y="3380549"/>
            <a:ext cx="2547587" cy="2328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612746A7-573E-4714-ACA1-1735B158E822}"/>
              </a:ext>
            </a:extLst>
          </p:cNvPr>
          <p:cNvCxnSpPr>
            <a:cxnSpLocks/>
          </p:cNvCxnSpPr>
          <p:nvPr/>
        </p:nvCxnSpPr>
        <p:spPr>
          <a:xfrm flipV="1">
            <a:off x="1945312" y="4319647"/>
            <a:ext cx="0" cy="196309"/>
          </a:xfrm>
          <a:prstGeom prst="line">
            <a:avLst/>
          </a:prstGeom>
        </p:spPr>
        <p:style>
          <a:lnRef idx="1">
            <a:schemeClr val="accent1"/>
          </a:lnRef>
          <a:fillRef idx="0">
            <a:schemeClr val="accent1"/>
          </a:fillRef>
          <a:effectRef idx="0">
            <a:schemeClr val="accent1"/>
          </a:effectRef>
          <a:fontRef idx="minor">
            <a:schemeClr val="tx1"/>
          </a:fontRef>
        </p:style>
      </p:cxnSp>
      <p:sp>
        <p:nvSpPr>
          <p:cNvPr id="125" name="テキスト ボックス 124">
            <a:extLst>
              <a:ext uri="{FF2B5EF4-FFF2-40B4-BE49-F238E27FC236}">
                <a16:creationId xmlns:a16="http://schemas.microsoft.com/office/drawing/2014/main" id="{7504530B-5241-4107-92CD-F28578612D64}"/>
              </a:ext>
            </a:extLst>
          </p:cNvPr>
          <p:cNvSpPr txBox="1"/>
          <p:nvPr/>
        </p:nvSpPr>
        <p:spPr>
          <a:xfrm>
            <a:off x="6538680" y="5170440"/>
            <a:ext cx="2437046" cy="1200329"/>
          </a:xfrm>
          <a:prstGeom prst="rect">
            <a:avLst/>
          </a:prstGeom>
          <a:solidFill>
            <a:schemeClr val="tx2">
              <a:lumMod val="40000"/>
              <a:lumOff val="60000"/>
            </a:schemeClr>
          </a:solidFill>
          <a:ln w="25400">
            <a:solidFill>
              <a:schemeClr val="accent1"/>
            </a:solidFill>
          </a:ln>
        </p:spPr>
        <p:txBody>
          <a:bodyPr wrap="square" rtlCol="0">
            <a:spAutoFit/>
          </a:bodyPr>
          <a:lstStyle/>
          <a:p>
            <a:pPr algn="ctr"/>
            <a:r>
              <a:rPr lang="ru-RU" altLang="ja-JP" b="1" dirty="0"/>
              <a:t>У меня достаточно информации о доступных стипендиях</a:t>
            </a:r>
            <a:endParaRPr kumimoji="1" lang="ja-JP" altLang="en-US" b="1" dirty="0"/>
          </a:p>
        </p:txBody>
      </p:sp>
      <p:sp>
        <p:nvSpPr>
          <p:cNvPr id="126" name="テキスト ボックス 125">
            <a:extLst>
              <a:ext uri="{FF2B5EF4-FFF2-40B4-BE49-F238E27FC236}">
                <a16:creationId xmlns:a16="http://schemas.microsoft.com/office/drawing/2014/main" id="{0AE6707A-3539-4571-8D0D-167865A7FD0D}"/>
              </a:ext>
            </a:extLst>
          </p:cNvPr>
          <p:cNvSpPr txBox="1"/>
          <p:nvPr/>
        </p:nvSpPr>
        <p:spPr>
          <a:xfrm>
            <a:off x="4524295" y="5170440"/>
            <a:ext cx="1947319" cy="923330"/>
          </a:xfrm>
          <a:prstGeom prst="rect">
            <a:avLst/>
          </a:prstGeom>
          <a:solidFill>
            <a:schemeClr val="tx2">
              <a:lumMod val="40000"/>
              <a:lumOff val="60000"/>
            </a:schemeClr>
          </a:solidFill>
          <a:ln w="25400">
            <a:solidFill>
              <a:schemeClr val="accent1"/>
            </a:solidFill>
          </a:ln>
        </p:spPr>
        <p:txBody>
          <a:bodyPr wrap="square" rtlCol="0">
            <a:spAutoFit/>
          </a:bodyPr>
          <a:lstStyle/>
          <a:p>
            <a:r>
              <a:rPr lang="ru-RU" altLang="ja-JP" b="1" dirty="0"/>
              <a:t>У меня достаточно сбережений</a:t>
            </a:r>
            <a:endParaRPr kumimoji="1" lang="ja-JP" altLang="en-US" b="1" dirty="0"/>
          </a:p>
        </p:txBody>
      </p:sp>
      <p:cxnSp>
        <p:nvCxnSpPr>
          <p:cNvPr id="127" name="コネクタ: カギ線 126">
            <a:extLst>
              <a:ext uri="{FF2B5EF4-FFF2-40B4-BE49-F238E27FC236}">
                <a16:creationId xmlns:a16="http://schemas.microsoft.com/office/drawing/2014/main" id="{44B84153-67A6-42E1-8897-68271B419C67}"/>
              </a:ext>
            </a:extLst>
          </p:cNvPr>
          <p:cNvCxnSpPr>
            <a:cxnSpLocks/>
          </p:cNvCxnSpPr>
          <p:nvPr/>
        </p:nvCxnSpPr>
        <p:spPr>
          <a:xfrm rot="10800000">
            <a:off x="5390715" y="4993920"/>
            <a:ext cx="2875061" cy="814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59D8CDD2-DC30-4672-9286-1D9FFD9E6A72}"/>
              </a:ext>
            </a:extLst>
          </p:cNvPr>
          <p:cNvCxnSpPr>
            <a:cxnSpLocks/>
          </p:cNvCxnSpPr>
          <p:nvPr/>
        </p:nvCxnSpPr>
        <p:spPr>
          <a:xfrm flipH="1">
            <a:off x="7964283" y="4675911"/>
            <a:ext cx="1" cy="326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D7B8B82A-20E4-4C91-8A92-D4E6157017B5}"/>
              </a:ext>
            </a:extLst>
          </p:cNvPr>
          <p:cNvCxnSpPr>
            <a:cxnSpLocks/>
          </p:cNvCxnSpPr>
          <p:nvPr/>
        </p:nvCxnSpPr>
        <p:spPr>
          <a:xfrm flipH="1" flipV="1">
            <a:off x="5267943" y="3262244"/>
            <a:ext cx="30710" cy="387580"/>
          </a:xfrm>
          <a:prstGeom prst="line">
            <a:avLst/>
          </a:prstGeom>
        </p:spPr>
        <p:style>
          <a:lnRef idx="1">
            <a:schemeClr val="accent1"/>
          </a:lnRef>
          <a:fillRef idx="0">
            <a:schemeClr val="accent1"/>
          </a:fillRef>
          <a:effectRef idx="0">
            <a:schemeClr val="accent1"/>
          </a:effectRef>
          <a:fontRef idx="minor">
            <a:schemeClr val="tx1"/>
          </a:fontRef>
        </p:style>
      </p:cxnSp>
      <p:sp>
        <p:nvSpPr>
          <p:cNvPr id="27" name="コンテンツ プレースホルダー 2">
            <a:extLst>
              <a:ext uri="{FF2B5EF4-FFF2-40B4-BE49-F238E27FC236}">
                <a16:creationId xmlns:a16="http://schemas.microsoft.com/office/drawing/2014/main" id="{342C03B9-AC54-497B-94D2-E4249D0AFEC0}"/>
              </a:ext>
            </a:extLst>
          </p:cNvPr>
          <p:cNvSpPr txBox="1">
            <a:spLocks/>
          </p:cNvSpPr>
          <p:nvPr/>
        </p:nvSpPr>
        <p:spPr>
          <a:xfrm>
            <a:off x="1192415" y="1373462"/>
            <a:ext cx="7060213" cy="473106"/>
          </a:xfrm>
          <a:prstGeom prst="rect">
            <a:avLst/>
          </a:prstGeom>
          <a:ln w="22225">
            <a:solidFill>
              <a:schemeClr val="tx1"/>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ru-RU" altLang="ja-JP" b="1" dirty="0"/>
              <a:t>Почему я не могу учиться за границей? Случай со студентом</a:t>
            </a:r>
            <a:endParaRPr lang="ja-JP" altLang="en-US" b="1" dirty="0"/>
          </a:p>
        </p:txBody>
      </p:sp>
      <p:cxnSp>
        <p:nvCxnSpPr>
          <p:cNvPr id="31" name="直線コネクタ 37">
            <a:extLst>
              <a:ext uri="{FF2B5EF4-FFF2-40B4-BE49-F238E27FC236}">
                <a16:creationId xmlns:a16="http://schemas.microsoft.com/office/drawing/2014/main" id="{32FE5145-3421-4E1A-A42E-D6F339658143}"/>
              </a:ext>
            </a:extLst>
          </p:cNvPr>
          <p:cNvCxnSpPr>
            <a:cxnSpLocks/>
            <a:stCxn id="126" idx="0"/>
          </p:cNvCxnSpPr>
          <p:nvPr/>
        </p:nvCxnSpPr>
        <p:spPr>
          <a:xfrm flipH="1" flipV="1">
            <a:off x="5436097" y="5002060"/>
            <a:ext cx="61858" cy="168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7">
            <a:extLst>
              <a:ext uri="{FF2B5EF4-FFF2-40B4-BE49-F238E27FC236}">
                <a16:creationId xmlns:a16="http://schemas.microsoft.com/office/drawing/2014/main" id="{A4A78692-C8CE-4689-901A-ED93B7F052CD}"/>
              </a:ext>
            </a:extLst>
          </p:cNvPr>
          <p:cNvCxnSpPr>
            <a:cxnSpLocks/>
          </p:cNvCxnSpPr>
          <p:nvPr/>
        </p:nvCxnSpPr>
        <p:spPr>
          <a:xfrm flipV="1">
            <a:off x="8664288" y="5002060"/>
            <a:ext cx="0" cy="219703"/>
          </a:xfrm>
          <a:prstGeom prst="line">
            <a:avLst/>
          </a:prstGeom>
        </p:spPr>
        <p:style>
          <a:lnRef idx="1">
            <a:schemeClr val="accent1"/>
          </a:lnRef>
          <a:fillRef idx="0">
            <a:schemeClr val="accent1"/>
          </a:fillRef>
          <a:effectRef idx="0">
            <a:schemeClr val="accent1"/>
          </a:effectRef>
          <a:fontRef idx="minor">
            <a:schemeClr val="tx1"/>
          </a:fontRef>
        </p:style>
      </p:cxnSp>
      <p:sp>
        <p:nvSpPr>
          <p:cNvPr id="30" name="テキスト ボックス 33">
            <a:extLst>
              <a:ext uri="{FF2B5EF4-FFF2-40B4-BE49-F238E27FC236}">
                <a16:creationId xmlns:a16="http://schemas.microsoft.com/office/drawing/2014/main" id="{4FC0E2FB-541C-419F-9C5C-00CE351FC4B7}"/>
              </a:ext>
            </a:extLst>
          </p:cNvPr>
          <p:cNvSpPr txBox="1"/>
          <p:nvPr/>
        </p:nvSpPr>
        <p:spPr>
          <a:xfrm>
            <a:off x="1259632" y="60470"/>
            <a:ext cx="6423535" cy="1077218"/>
          </a:xfrm>
          <a:prstGeom prst="rect">
            <a:avLst/>
          </a:prstGeom>
          <a:noFill/>
        </p:spPr>
        <p:txBody>
          <a:bodyPr wrap="square" rtlCol="0">
            <a:spAutoFit/>
          </a:bodyPr>
          <a:lstStyle/>
          <a:p>
            <a:pPr algn="ctr"/>
            <a:r>
              <a:rPr lang="ru-RU" altLang="ja-JP" sz="3200" dirty="0">
                <a:solidFill>
                  <a:srgbClr val="FF0000"/>
                </a:solidFill>
              </a:rPr>
              <a:t>Мы можем сделать не менее 4 проектов в этом дереве решения!</a:t>
            </a:r>
            <a:endParaRPr kumimoji="1" lang="ja-JP" altLang="en-US" sz="3200" dirty="0">
              <a:solidFill>
                <a:srgbClr val="FF0000"/>
              </a:solidFill>
            </a:endParaRPr>
          </a:p>
        </p:txBody>
      </p:sp>
      <p:sp>
        <p:nvSpPr>
          <p:cNvPr id="32" name="楕円 24">
            <a:extLst>
              <a:ext uri="{FF2B5EF4-FFF2-40B4-BE49-F238E27FC236}">
                <a16:creationId xmlns:a16="http://schemas.microsoft.com/office/drawing/2014/main" id="{2BBCDB59-F8E5-4F28-9242-0BB53DDB724F}"/>
              </a:ext>
            </a:extLst>
          </p:cNvPr>
          <p:cNvSpPr/>
          <p:nvPr/>
        </p:nvSpPr>
        <p:spPr>
          <a:xfrm>
            <a:off x="139424" y="2541480"/>
            <a:ext cx="8865151" cy="4268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グラフィックス 26" descr="バッジ 1 枠線">
            <a:extLst>
              <a:ext uri="{FF2B5EF4-FFF2-40B4-BE49-F238E27FC236}">
                <a16:creationId xmlns:a16="http://schemas.microsoft.com/office/drawing/2014/main" id="{3DA78B44-2F71-4A66-AA25-9A507E830F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1167" y="2037004"/>
            <a:ext cx="821301" cy="821301"/>
          </a:xfrm>
          <a:prstGeom prst="rect">
            <a:avLst/>
          </a:prstGeom>
        </p:spPr>
      </p:pic>
      <p:sp>
        <p:nvSpPr>
          <p:cNvPr id="42" name="楕円 19">
            <a:extLst>
              <a:ext uri="{FF2B5EF4-FFF2-40B4-BE49-F238E27FC236}">
                <a16:creationId xmlns:a16="http://schemas.microsoft.com/office/drawing/2014/main" id="{B306FF92-B8DD-4AC0-B0AC-B674B1E861FF}"/>
              </a:ext>
            </a:extLst>
          </p:cNvPr>
          <p:cNvSpPr/>
          <p:nvPr/>
        </p:nvSpPr>
        <p:spPr>
          <a:xfrm>
            <a:off x="-58628" y="3355236"/>
            <a:ext cx="4078543" cy="2203335"/>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グラフィックス 28" descr="バッジ 枠線">
            <a:extLst>
              <a:ext uri="{FF2B5EF4-FFF2-40B4-BE49-F238E27FC236}">
                <a16:creationId xmlns:a16="http://schemas.microsoft.com/office/drawing/2014/main" id="{5F975E94-42A2-49EA-ADCB-DDB38C2544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31055" y="2965190"/>
            <a:ext cx="914400" cy="914400"/>
          </a:xfrm>
          <a:prstGeom prst="rect">
            <a:avLst/>
          </a:prstGeom>
        </p:spPr>
      </p:pic>
      <p:sp>
        <p:nvSpPr>
          <p:cNvPr id="48" name="楕円 23">
            <a:extLst>
              <a:ext uri="{FF2B5EF4-FFF2-40B4-BE49-F238E27FC236}">
                <a16:creationId xmlns:a16="http://schemas.microsoft.com/office/drawing/2014/main" id="{6D692CC6-FB2C-46ED-9A91-658F8B9B8BB4}"/>
              </a:ext>
            </a:extLst>
          </p:cNvPr>
          <p:cNvSpPr/>
          <p:nvPr/>
        </p:nvSpPr>
        <p:spPr>
          <a:xfrm>
            <a:off x="3114847" y="3458458"/>
            <a:ext cx="3289171" cy="1297589"/>
          </a:xfrm>
          <a:prstGeom prst="ellipse">
            <a:avLst/>
          </a:prstGeom>
          <a:solidFill>
            <a:schemeClr val="accent3">
              <a:lumMod val="75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グラフィックス 30" descr="バッジ 3 枠線">
            <a:extLst>
              <a:ext uri="{FF2B5EF4-FFF2-40B4-BE49-F238E27FC236}">
                <a16:creationId xmlns:a16="http://schemas.microsoft.com/office/drawing/2014/main" id="{67B82F51-521B-4369-9DA9-D9F9BA2ADA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5255" y="2942540"/>
            <a:ext cx="859775" cy="914400"/>
          </a:xfrm>
          <a:prstGeom prst="rect">
            <a:avLst/>
          </a:prstGeom>
        </p:spPr>
      </p:pic>
      <p:sp>
        <p:nvSpPr>
          <p:cNvPr id="50" name="楕円 20">
            <a:extLst>
              <a:ext uri="{FF2B5EF4-FFF2-40B4-BE49-F238E27FC236}">
                <a16:creationId xmlns:a16="http://schemas.microsoft.com/office/drawing/2014/main" id="{68A235B2-360F-40E1-A8A0-A1A96CAD9A66}"/>
              </a:ext>
            </a:extLst>
          </p:cNvPr>
          <p:cNvSpPr/>
          <p:nvPr/>
        </p:nvSpPr>
        <p:spPr>
          <a:xfrm>
            <a:off x="4524295" y="3691292"/>
            <a:ext cx="4396642" cy="2947500"/>
          </a:xfrm>
          <a:prstGeom prst="ellipse">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 name="グラフィックス 32" descr="バッジ 4 枠線">
            <a:extLst>
              <a:ext uri="{FF2B5EF4-FFF2-40B4-BE49-F238E27FC236}">
                <a16:creationId xmlns:a16="http://schemas.microsoft.com/office/drawing/2014/main" id="{138CAC9C-C79A-4147-8EA8-8AACBAD206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22549" y="2954210"/>
            <a:ext cx="963865" cy="914400"/>
          </a:xfrm>
          <a:prstGeom prst="rect">
            <a:avLst/>
          </a:prstGeom>
        </p:spPr>
      </p:pic>
      <p:sp>
        <p:nvSpPr>
          <p:cNvPr id="52" name="Text Box 4">
            <a:extLst>
              <a:ext uri="{FF2B5EF4-FFF2-40B4-BE49-F238E27FC236}">
                <a16:creationId xmlns:a16="http://schemas.microsoft.com/office/drawing/2014/main" id="{5DCF9F65-CE14-40E8-BEE7-3E2B43C15D57}"/>
              </a:ext>
            </a:extLst>
          </p:cNvPr>
          <p:cNvSpPr txBox="1">
            <a:spLocks noChangeArrowheads="1"/>
          </p:cNvSpPr>
          <p:nvPr/>
        </p:nvSpPr>
        <p:spPr bwMode="auto">
          <a:xfrm>
            <a:off x="755575" y="6232688"/>
            <a:ext cx="7992879" cy="523220"/>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2800" b="1" dirty="0">
                <a:solidFill>
                  <a:srgbClr val="FF0000"/>
                </a:solidFill>
                <a:latin typeface="+mn-lt"/>
              </a:rPr>
              <a:t>Определите проекты на вашем дереве решений</a:t>
            </a:r>
            <a:endParaRPr lang="ja-JP" altLang="en-US" sz="2800" b="1" dirty="0">
              <a:solidFill>
                <a:srgbClr val="FF0000"/>
              </a:solidFill>
              <a:latin typeface="+mn-lt"/>
            </a:endParaRPr>
          </a:p>
        </p:txBody>
      </p:sp>
    </p:spTree>
    <p:extLst>
      <p:ext uri="{BB962C8B-B14F-4D97-AF65-F5344CB8AC3E}">
        <p14:creationId xmlns:p14="http://schemas.microsoft.com/office/powerpoint/2010/main" val="335970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467CC71-FBA2-4770-9FEF-0E677E2FDD27}"/>
              </a:ext>
            </a:extLst>
          </p:cNvPr>
          <p:cNvCxnSpPr>
            <a:cxnSpLocks/>
          </p:cNvCxnSpPr>
          <p:nvPr/>
        </p:nvCxnSpPr>
        <p:spPr>
          <a:xfrm>
            <a:off x="1852608" y="2595613"/>
            <a:ext cx="0" cy="4674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DA69243E-8717-42F7-839B-18C4A0106106}"/>
              </a:ext>
            </a:extLst>
          </p:cNvPr>
          <p:cNvCxnSpPr/>
          <p:nvPr/>
        </p:nvCxnSpPr>
        <p:spPr>
          <a:xfrm flipH="1" flipV="1">
            <a:off x="1852609" y="2595612"/>
            <a:ext cx="2719392"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37F4D9AF-ED62-464C-BBBB-680A2CEC4008}"/>
              </a:ext>
            </a:extLst>
          </p:cNvPr>
          <p:cNvCxnSpPr>
            <a:cxnSpLocks/>
          </p:cNvCxnSpPr>
          <p:nvPr/>
        </p:nvCxnSpPr>
        <p:spPr>
          <a:xfrm>
            <a:off x="4572001" y="2163564"/>
            <a:ext cx="0" cy="926395"/>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 name="グループ化 57">
            <a:extLst>
              <a:ext uri="{FF2B5EF4-FFF2-40B4-BE49-F238E27FC236}">
                <a16:creationId xmlns:a16="http://schemas.microsoft.com/office/drawing/2014/main" id="{B90B82C9-2907-4E66-A979-19A0242715FF}"/>
              </a:ext>
            </a:extLst>
          </p:cNvPr>
          <p:cNvGrpSpPr/>
          <p:nvPr/>
        </p:nvGrpSpPr>
        <p:grpSpPr>
          <a:xfrm>
            <a:off x="1132528" y="3089959"/>
            <a:ext cx="720080" cy="936104"/>
            <a:chOff x="1187624" y="2636912"/>
            <a:chExt cx="720080" cy="936104"/>
          </a:xfrm>
          <a:solidFill>
            <a:schemeClr val="tx2">
              <a:lumMod val="40000"/>
              <a:lumOff val="60000"/>
            </a:schemeClr>
          </a:solidFill>
        </p:grpSpPr>
        <p:cxnSp>
          <p:nvCxnSpPr>
            <p:cNvPr id="6" name="直線コネクタ 5">
              <a:extLst>
                <a:ext uri="{FF2B5EF4-FFF2-40B4-BE49-F238E27FC236}">
                  <a16:creationId xmlns:a16="http://schemas.microsoft.com/office/drawing/2014/main" id="{5FEC75D0-0676-49DD-88E0-58DD3B08AF87}"/>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7" name="グループ化 51">
              <a:extLst>
                <a:ext uri="{FF2B5EF4-FFF2-40B4-BE49-F238E27FC236}">
                  <a16:creationId xmlns:a16="http://schemas.microsoft.com/office/drawing/2014/main" id="{73BD71D5-4A51-481F-AC99-CCE9B418760F}"/>
                </a:ext>
              </a:extLst>
            </p:cNvPr>
            <p:cNvGrpSpPr/>
            <p:nvPr/>
          </p:nvGrpSpPr>
          <p:grpSpPr>
            <a:xfrm>
              <a:off x="1187624" y="2636912"/>
              <a:ext cx="720080" cy="576065"/>
              <a:chOff x="1187624" y="2636912"/>
              <a:chExt cx="720080" cy="576065"/>
            </a:xfrm>
            <a:grpFill/>
          </p:grpSpPr>
          <p:cxnSp>
            <p:nvCxnSpPr>
              <p:cNvPr id="8" name="直線コネクタ 7">
                <a:extLst>
                  <a:ext uri="{FF2B5EF4-FFF2-40B4-BE49-F238E27FC236}">
                    <a16:creationId xmlns:a16="http://schemas.microsoft.com/office/drawing/2014/main" id="{6A7DA04C-7BCA-4DB8-AFDD-40B281380987}"/>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FBFADA8-F71F-498B-80EB-A0605868ACF8}"/>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10" name="テキスト ボックス 9">
            <a:extLst>
              <a:ext uri="{FF2B5EF4-FFF2-40B4-BE49-F238E27FC236}">
                <a16:creationId xmlns:a16="http://schemas.microsoft.com/office/drawing/2014/main" id="{1A192924-1C83-4444-BDBB-02EC10C2C550}"/>
              </a:ext>
            </a:extLst>
          </p:cNvPr>
          <p:cNvSpPr txBox="1"/>
          <p:nvPr/>
        </p:nvSpPr>
        <p:spPr>
          <a:xfrm>
            <a:off x="2876284" y="1776906"/>
            <a:ext cx="3442772" cy="338554"/>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Увеличение доходов фермеров</a:t>
            </a:r>
            <a:endParaRPr kumimoji="1" lang="ja-JP" altLang="en-US" sz="1600" b="1" dirty="0"/>
          </a:p>
        </p:txBody>
      </p:sp>
      <p:sp>
        <p:nvSpPr>
          <p:cNvPr id="11" name="テキスト ボックス 10">
            <a:extLst>
              <a:ext uri="{FF2B5EF4-FFF2-40B4-BE49-F238E27FC236}">
                <a16:creationId xmlns:a16="http://schemas.microsoft.com/office/drawing/2014/main" id="{D678AE47-2951-48FB-883E-572650F1C77B}"/>
              </a:ext>
            </a:extLst>
          </p:cNvPr>
          <p:cNvSpPr txBox="1"/>
          <p:nvPr/>
        </p:nvSpPr>
        <p:spPr>
          <a:xfrm>
            <a:off x="3158861" y="3957979"/>
            <a:ext cx="1288894" cy="584775"/>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Ирригация развивается</a:t>
            </a:r>
            <a:endParaRPr lang="en-US" altLang="ja-JP" sz="1600" b="1" dirty="0"/>
          </a:p>
        </p:txBody>
      </p:sp>
      <p:grpSp>
        <p:nvGrpSpPr>
          <p:cNvPr id="12" name="グループ化 57">
            <a:extLst>
              <a:ext uri="{FF2B5EF4-FFF2-40B4-BE49-F238E27FC236}">
                <a16:creationId xmlns:a16="http://schemas.microsoft.com/office/drawing/2014/main" id="{F863841F-59EF-4CF4-9DA2-7AF7D5229333}"/>
              </a:ext>
            </a:extLst>
          </p:cNvPr>
          <p:cNvGrpSpPr/>
          <p:nvPr/>
        </p:nvGrpSpPr>
        <p:grpSpPr>
          <a:xfrm flipH="1">
            <a:off x="1852607" y="3125074"/>
            <a:ext cx="1624113" cy="881852"/>
            <a:chOff x="1187624" y="2636912"/>
            <a:chExt cx="720080" cy="936104"/>
          </a:xfrm>
          <a:solidFill>
            <a:schemeClr val="tx2">
              <a:lumMod val="40000"/>
              <a:lumOff val="60000"/>
            </a:schemeClr>
          </a:solidFill>
        </p:grpSpPr>
        <p:cxnSp>
          <p:nvCxnSpPr>
            <p:cNvPr id="13" name="直線コネクタ 12">
              <a:extLst>
                <a:ext uri="{FF2B5EF4-FFF2-40B4-BE49-F238E27FC236}">
                  <a16:creationId xmlns:a16="http://schemas.microsoft.com/office/drawing/2014/main" id="{5083A9AD-65AE-4695-B94D-61AE3D1FEC0F}"/>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14" name="グループ化 51">
              <a:extLst>
                <a:ext uri="{FF2B5EF4-FFF2-40B4-BE49-F238E27FC236}">
                  <a16:creationId xmlns:a16="http://schemas.microsoft.com/office/drawing/2014/main" id="{0538C056-6A42-42DE-B827-8CC21774A71E}"/>
                </a:ext>
              </a:extLst>
            </p:cNvPr>
            <p:cNvGrpSpPr/>
            <p:nvPr/>
          </p:nvGrpSpPr>
          <p:grpSpPr>
            <a:xfrm>
              <a:off x="1187624" y="2636912"/>
              <a:ext cx="720080" cy="576065"/>
              <a:chOff x="1187624" y="2636912"/>
              <a:chExt cx="720080" cy="576065"/>
            </a:xfrm>
            <a:grpFill/>
          </p:grpSpPr>
          <p:cxnSp>
            <p:nvCxnSpPr>
              <p:cNvPr id="15" name="直線コネクタ 14">
                <a:extLst>
                  <a:ext uri="{FF2B5EF4-FFF2-40B4-BE49-F238E27FC236}">
                    <a16:creationId xmlns:a16="http://schemas.microsoft.com/office/drawing/2014/main" id="{566B5EB3-3B2D-4A33-A6EC-7FC05BD8238B}"/>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06BB503-8F22-428F-BA68-E9E128CF75A4}"/>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17" name="テキスト ボックス 16">
            <a:extLst>
              <a:ext uri="{FF2B5EF4-FFF2-40B4-BE49-F238E27FC236}">
                <a16:creationId xmlns:a16="http://schemas.microsoft.com/office/drawing/2014/main" id="{09BAAEAA-1CFE-479A-83D5-5E13BCD9AEBC}"/>
              </a:ext>
            </a:extLst>
          </p:cNvPr>
          <p:cNvSpPr txBox="1"/>
          <p:nvPr/>
        </p:nvSpPr>
        <p:spPr>
          <a:xfrm>
            <a:off x="14076" y="3939125"/>
            <a:ext cx="1733732" cy="830997"/>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Метод культивирования реформирован</a:t>
            </a:r>
            <a:endParaRPr kumimoji="1" lang="ja-JP" altLang="en-US" sz="1600" b="1" dirty="0"/>
          </a:p>
        </p:txBody>
      </p:sp>
      <p:sp>
        <p:nvSpPr>
          <p:cNvPr id="18" name="テキスト ボックス 17">
            <a:extLst>
              <a:ext uri="{FF2B5EF4-FFF2-40B4-BE49-F238E27FC236}">
                <a16:creationId xmlns:a16="http://schemas.microsoft.com/office/drawing/2014/main" id="{CCF3ACB3-BB54-42B2-84E2-AA895FFC4B63}"/>
              </a:ext>
            </a:extLst>
          </p:cNvPr>
          <p:cNvSpPr txBox="1"/>
          <p:nvPr/>
        </p:nvSpPr>
        <p:spPr>
          <a:xfrm>
            <a:off x="837878" y="2930400"/>
            <a:ext cx="1667806" cy="637849"/>
          </a:xfrm>
          <a:prstGeom prst="rect">
            <a:avLst/>
          </a:prstGeom>
          <a:solidFill>
            <a:schemeClr val="tx2">
              <a:lumMod val="40000"/>
              <a:lumOff val="60000"/>
            </a:schemeClr>
          </a:solidFill>
          <a:ln>
            <a:solidFill>
              <a:schemeClr val="tx1"/>
            </a:solidFill>
          </a:ln>
        </p:spPr>
        <p:txBody>
          <a:bodyPr wrap="square" tIns="72000" bIns="72000" rtlCol="0">
            <a:spAutoFit/>
          </a:bodyPr>
          <a:lstStyle/>
          <a:p>
            <a:pPr algn="ctr"/>
            <a:r>
              <a:rPr lang="ru-RU" altLang="ja-JP" sz="1600" b="1" dirty="0"/>
              <a:t>Увеличение урожайности</a:t>
            </a:r>
            <a:endParaRPr lang="ja-JP" altLang="en-US" sz="1600" b="1" dirty="0"/>
          </a:p>
        </p:txBody>
      </p:sp>
      <p:sp>
        <p:nvSpPr>
          <p:cNvPr id="19" name="テキスト ボックス 18">
            <a:extLst>
              <a:ext uri="{FF2B5EF4-FFF2-40B4-BE49-F238E27FC236}">
                <a16:creationId xmlns:a16="http://schemas.microsoft.com/office/drawing/2014/main" id="{139AA774-5D7E-4261-9B39-657D524471F7}"/>
              </a:ext>
            </a:extLst>
          </p:cNvPr>
          <p:cNvSpPr txBox="1"/>
          <p:nvPr/>
        </p:nvSpPr>
        <p:spPr>
          <a:xfrm>
            <a:off x="4498243" y="3952375"/>
            <a:ext cx="1790736" cy="830997"/>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Навыки переговоров улучшаются</a:t>
            </a:r>
            <a:endParaRPr kumimoji="1" lang="ja-JP" altLang="en-US" sz="1600" b="1" dirty="0"/>
          </a:p>
        </p:txBody>
      </p:sp>
      <p:grpSp>
        <p:nvGrpSpPr>
          <p:cNvPr id="20" name="グループ化 57">
            <a:extLst>
              <a:ext uri="{FF2B5EF4-FFF2-40B4-BE49-F238E27FC236}">
                <a16:creationId xmlns:a16="http://schemas.microsoft.com/office/drawing/2014/main" id="{14901CED-68B8-49C6-8860-D1321A3B3269}"/>
              </a:ext>
            </a:extLst>
          </p:cNvPr>
          <p:cNvGrpSpPr/>
          <p:nvPr/>
        </p:nvGrpSpPr>
        <p:grpSpPr>
          <a:xfrm>
            <a:off x="4412421" y="4783372"/>
            <a:ext cx="994929" cy="439170"/>
            <a:chOff x="1187624" y="2962254"/>
            <a:chExt cx="720080" cy="610762"/>
          </a:xfrm>
          <a:solidFill>
            <a:schemeClr val="tx2">
              <a:lumMod val="40000"/>
              <a:lumOff val="60000"/>
            </a:schemeClr>
          </a:solidFill>
        </p:grpSpPr>
        <p:cxnSp>
          <p:nvCxnSpPr>
            <p:cNvPr id="21" name="直線コネクタ 20">
              <a:extLst>
                <a:ext uri="{FF2B5EF4-FFF2-40B4-BE49-F238E27FC236}">
                  <a16:creationId xmlns:a16="http://schemas.microsoft.com/office/drawing/2014/main" id="{7AD7CE94-330C-45C9-BA59-EC96EAE22E40}"/>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22" name="グループ化 51">
              <a:extLst>
                <a:ext uri="{FF2B5EF4-FFF2-40B4-BE49-F238E27FC236}">
                  <a16:creationId xmlns:a16="http://schemas.microsoft.com/office/drawing/2014/main" id="{0EC4D6F1-261C-49C5-A885-118AB0E72105}"/>
                </a:ext>
              </a:extLst>
            </p:cNvPr>
            <p:cNvGrpSpPr/>
            <p:nvPr/>
          </p:nvGrpSpPr>
          <p:grpSpPr>
            <a:xfrm>
              <a:off x="1187624" y="2962254"/>
              <a:ext cx="720080" cy="250723"/>
              <a:chOff x="1187624" y="2962254"/>
              <a:chExt cx="720080" cy="250723"/>
            </a:xfrm>
            <a:grpFill/>
          </p:grpSpPr>
          <p:cxnSp>
            <p:nvCxnSpPr>
              <p:cNvPr id="23" name="直線コネクタ 22">
                <a:extLst>
                  <a:ext uri="{FF2B5EF4-FFF2-40B4-BE49-F238E27FC236}">
                    <a16:creationId xmlns:a16="http://schemas.microsoft.com/office/drawing/2014/main" id="{FFBF6960-540D-469B-B5B3-72B3ECE42198}"/>
                  </a:ext>
                </a:extLst>
              </p:cNvPr>
              <p:cNvCxnSpPr>
                <a:cxnSpLocks/>
                <a:stCxn id="19" idx="2"/>
              </p:cNvCxnSpPr>
              <p:nvPr/>
            </p:nvCxnSpPr>
            <p:spPr>
              <a:xfrm>
                <a:off x="1897760" y="2962254"/>
                <a:ext cx="9944" cy="250722"/>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3DB5A9E-339D-40EE-96B1-ABECB1FD5CD9}"/>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25" name="グループ化 57">
            <a:extLst>
              <a:ext uri="{FF2B5EF4-FFF2-40B4-BE49-F238E27FC236}">
                <a16:creationId xmlns:a16="http://schemas.microsoft.com/office/drawing/2014/main" id="{A9199902-6EFF-494A-881D-345E7766B797}"/>
              </a:ext>
            </a:extLst>
          </p:cNvPr>
          <p:cNvGrpSpPr/>
          <p:nvPr/>
        </p:nvGrpSpPr>
        <p:grpSpPr>
          <a:xfrm flipH="1">
            <a:off x="5414538" y="4869163"/>
            <a:ext cx="534492" cy="329261"/>
            <a:chOff x="1187624" y="3087121"/>
            <a:chExt cx="720080" cy="485895"/>
          </a:xfrm>
          <a:solidFill>
            <a:schemeClr val="tx2">
              <a:lumMod val="40000"/>
              <a:lumOff val="60000"/>
            </a:schemeClr>
          </a:solidFill>
        </p:grpSpPr>
        <p:cxnSp>
          <p:nvCxnSpPr>
            <p:cNvPr id="26" name="直線コネクタ 25">
              <a:extLst>
                <a:ext uri="{FF2B5EF4-FFF2-40B4-BE49-F238E27FC236}">
                  <a16:creationId xmlns:a16="http://schemas.microsoft.com/office/drawing/2014/main" id="{0C412C13-74EF-4FA6-9606-75EE875C1CC3}"/>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27" name="グループ化 51">
              <a:extLst>
                <a:ext uri="{FF2B5EF4-FFF2-40B4-BE49-F238E27FC236}">
                  <a16:creationId xmlns:a16="http://schemas.microsoft.com/office/drawing/2014/main" id="{38AC217C-F8C4-45F1-9F40-59400A80A81A}"/>
                </a:ext>
              </a:extLst>
            </p:cNvPr>
            <p:cNvGrpSpPr/>
            <p:nvPr/>
          </p:nvGrpSpPr>
          <p:grpSpPr>
            <a:xfrm>
              <a:off x="1187624" y="3087121"/>
              <a:ext cx="720080" cy="125856"/>
              <a:chOff x="1187624" y="3087121"/>
              <a:chExt cx="720080" cy="125856"/>
            </a:xfrm>
            <a:grpFill/>
          </p:grpSpPr>
          <p:cxnSp>
            <p:nvCxnSpPr>
              <p:cNvPr id="28" name="直線コネクタ 27">
                <a:extLst>
                  <a:ext uri="{FF2B5EF4-FFF2-40B4-BE49-F238E27FC236}">
                    <a16:creationId xmlns:a16="http://schemas.microsoft.com/office/drawing/2014/main" id="{C48F59BF-223C-4E36-B2F3-151692CF7872}"/>
                  </a:ext>
                </a:extLst>
              </p:cNvPr>
              <p:cNvCxnSpPr>
                <a:cxnSpLocks/>
              </p:cNvCxnSpPr>
              <p:nvPr/>
            </p:nvCxnSpPr>
            <p:spPr>
              <a:xfrm flipH="1">
                <a:off x="1907704" y="3087121"/>
                <a:ext cx="0" cy="125855"/>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A4B5599-D7C8-41FB-A89A-7907B00068E5}"/>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cxnSp>
        <p:nvCxnSpPr>
          <p:cNvPr id="30" name="直線コネクタ 29">
            <a:extLst>
              <a:ext uri="{FF2B5EF4-FFF2-40B4-BE49-F238E27FC236}">
                <a16:creationId xmlns:a16="http://schemas.microsoft.com/office/drawing/2014/main" id="{A0C5E6B7-C75C-47B3-A475-AF0276DE6B1C}"/>
              </a:ext>
            </a:extLst>
          </p:cNvPr>
          <p:cNvCxnSpPr>
            <a:cxnSpLocks/>
          </p:cNvCxnSpPr>
          <p:nvPr/>
        </p:nvCxnSpPr>
        <p:spPr>
          <a:xfrm>
            <a:off x="4864679" y="3335872"/>
            <a:ext cx="0" cy="6441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D7868FDB-4F63-413B-929A-64FC3E877C8E}"/>
              </a:ext>
            </a:extLst>
          </p:cNvPr>
          <p:cNvSpPr txBox="1"/>
          <p:nvPr/>
        </p:nvSpPr>
        <p:spPr>
          <a:xfrm>
            <a:off x="3362090" y="5180028"/>
            <a:ext cx="1454854"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Фермеры организованы</a:t>
            </a:r>
            <a:endParaRPr kumimoji="1" lang="ja-JP" altLang="en-US" sz="1600" b="1" dirty="0"/>
          </a:p>
        </p:txBody>
      </p:sp>
      <p:sp>
        <p:nvSpPr>
          <p:cNvPr id="32" name="テキスト ボックス 31">
            <a:extLst>
              <a:ext uri="{FF2B5EF4-FFF2-40B4-BE49-F238E27FC236}">
                <a16:creationId xmlns:a16="http://schemas.microsoft.com/office/drawing/2014/main" id="{68F7377C-343F-489A-92BD-E55E433812AA}"/>
              </a:ext>
            </a:extLst>
          </p:cNvPr>
          <p:cNvSpPr txBox="1"/>
          <p:nvPr/>
        </p:nvSpPr>
        <p:spPr>
          <a:xfrm>
            <a:off x="6772930" y="5179815"/>
            <a:ext cx="2143989" cy="1077218"/>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Денежные переводы от иммигрантов используются для стартапов</a:t>
            </a:r>
            <a:endParaRPr kumimoji="1" lang="ja-JP" altLang="en-US" sz="1600" b="1" dirty="0"/>
          </a:p>
        </p:txBody>
      </p:sp>
      <p:sp>
        <p:nvSpPr>
          <p:cNvPr id="33" name="テキスト ボックス 32">
            <a:extLst>
              <a:ext uri="{FF2B5EF4-FFF2-40B4-BE49-F238E27FC236}">
                <a16:creationId xmlns:a16="http://schemas.microsoft.com/office/drawing/2014/main" id="{AFD6CA7E-1E4D-4AD1-99C4-495C6C79AFA0}"/>
              </a:ext>
            </a:extLst>
          </p:cNvPr>
          <p:cNvSpPr txBox="1"/>
          <p:nvPr/>
        </p:nvSpPr>
        <p:spPr>
          <a:xfrm>
            <a:off x="4947822" y="5187900"/>
            <a:ext cx="1694230" cy="584775"/>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Фермеры знают цену продукта</a:t>
            </a:r>
            <a:endParaRPr kumimoji="1" lang="ja-JP" altLang="en-US" sz="1600" b="1" dirty="0"/>
          </a:p>
        </p:txBody>
      </p:sp>
      <p:cxnSp>
        <p:nvCxnSpPr>
          <p:cNvPr id="34" name="直線コネクタ 33">
            <a:extLst>
              <a:ext uri="{FF2B5EF4-FFF2-40B4-BE49-F238E27FC236}">
                <a16:creationId xmlns:a16="http://schemas.microsoft.com/office/drawing/2014/main" id="{BC2E54BA-6481-4524-9C53-F9276456D818}"/>
              </a:ext>
            </a:extLst>
          </p:cNvPr>
          <p:cNvCxnSpPr>
            <a:cxnSpLocks/>
          </p:cNvCxnSpPr>
          <p:nvPr/>
        </p:nvCxnSpPr>
        <p:spPr>
          <a:xfrm>
            <a:off x="7280925" y="2578109"/>
            <a:ext cx="0" cy="2353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931107D-410C-488A-9517-844F89C9E0FA}"/>
              </a:ext>
            </a:extLst>
          </p:cNvPr>
          <p:cNvCxnSpPr/>
          <p:nvPr/>
        </p:nvCxnSpPr>
        <p:spPr>
          <a:xfrm flipH="1" flipV="1">
            <a:off x="4572000" y="2595612"/>
            <a:ext cx="2719392"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E8BA597A-89B8-4480-8E69-C35837A67B81}"/>
              </a:ext>
            </a:extLst>
          </p:cNvPr>
          <p:cNvSpPr txBox="1"/>
          <p:nvPr/>
        </p:nvSpPr>
        <p:spPr>
          <a:xfrm>
            <a:off x="5959960" y="2811959"/>
            <a:ext cx="3033612" cy="830997"/>
          </a:xfrm>
          <a:prstGeom prst="rect">
            <a:avLst/>
          </a:prstGeom>
          <a:solidFill>
            <a:schemeClr val="tx2">
              <a:lumMod val="40000"/>
              <a:lumOff val="60000"/>
            </a:schemeClr>
          </a:solidFill>
          <a:ln>
            <a:solidFill>
              <a:schemeClr val="tx1"/>
            </a:solidFill>
          </a:ln>
        </p:spPr>
        <p:txBody>
          <a:bodyPr wrap="square" rtlCol="0">
            <a:spAutoFit/>
          </a:bodyPr>
          <a:lstStyle/>
          <a:p>
            <a:pPr algn="ctr"/>
            <a:r>
              <a:rPr kumimoji="1" lang="ru-RU" altLang="ja-JP" sz="1600" b="1" dirty="0"/>
              <a:t>Доход от несельскохозяйствен-ной деятельности увеличивается</a:t>
            </a:r>
            <a:endParaRPr kumimoji="1" lang="ja-JP" altLang="en-US" sz="1600" b="1" dirty="0"/>
          </a:p>
        </p:txBody>
      </p:sp>
      <p:cxnSp>
        <p:nvCxnSpPr>
          <p:cNvPr id="37" name="直線コネクタ 36">
            <a:extLst>
              <a:ext uri="{FF2B5EF4-FFF2-40B4-BE49-F238E27FC236}">
                <a16:creationId xmlns:a16="http://schemas.microsoft.com/office/drawing/2014/main" id="{F43DC474-A11F-4C91-A2A3-E400826A474C}"/>
              </a:ext>
            </a:extLst>
          </p:cNvPr>
          <p:cNvCxnSpPr>
            <a:cxnSpLocks/>
            <a:endCxn id="39" idx="0"/>
          </p:cNvCxnSpPr>
          <p:nvPr/>
        </p:nvCxnSpPr>
        <p:spPr>
          <a:xfrm>
            <a:off x="7350975" y="3642956"/>
            <a:ext cx="39833" cy="33704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D4E58A79-F686-48B6-AB50-BEDDF0DA5054}"/>
              </a:ext>
            </a:extLst>
          </p:cNvPr>
          <p:cNvSpPr txBox="1"/>
          <p:nvPr/>
        </p:nvSpPr>
        <p:spPr>
          <a:xfrm>
            <a:off x="1924457" y="3961939"/>
            <a:ext cx="1122900" cy="584775"/>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Машины доступны</a:t>
            </a:r>
            <a:endParaRPr lang="en-US" altLang="ja-JP" sz="1600" b="1" dirty="0"/>
          </a:p>
        </p:txBody>
      </p:sp>
      <p:sp>
        <p:nvSpPr>
          <p:cNvPr id="39" name="テキスト ボックス 38">
            <a:extLst>
              <a:ext uri="{FF2B5EF4-FFF2-40B4-BE49-F238E27FC236}">
                <a16:creationId xmlns:a16="http://schemas.microsoft.com/office/drawing/2014/main" id="{5186B123-1AEB-45DA-91CB-40E6AD0D750D}"/>
              </a:ext>
            </a:extLst>
          </p:cNvPr>
          <p:cNvSpPr txBox="1"/>
          <p:nvPr/>
        </p:nvSpPr>
        <p:spPr>
          <a:xfrm>
            <a:off x="6514432" y="3980000"/>
            <a:ext cx="1752751"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Микро - бизнес увеличивается</a:t>
            </a:r>
            <a:endParaRPr kumimoji="1" lang="ja-JP" altLang="en-US" sz="1600" b="1" dirty="0"/>
          </a:p>
        </p:txBody>
      </p:sp>
      <p:cxnSp>
        <p:nvCxnSpPr>
          <p:cNvPr id="40" name="直線コネクタ 39">
            <a:extLst>
              <a:ext uri="{FF2B5EF4-FFF2-40B4-BE49-F238E27FC236}">
                <a16:creationId xmlns:a16="http://schemas.microsoft.com/office/drawing/2014/main" id="{3AD1FE99-3E98-4353-81B2-2686F6860AFB}"/>
              </a:ext>
            </a:extLst>
          </p:cNvPr>
          <p:cNvCxnSpPr>
            <a:cxnSpLocks/>
          </p:cNvCxnSpPr>
          <p:nvPr/>
        </p:nvCxnSpPr>
        <p:spPr>
          <a:xfrm>
            <a:off x="7596337" y="4523900"/>
            <a:ext cx="0" cy="640175"/>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41" name="グループ化 57">
            <a:extLst>
              <a:ext uri="{FF2B5EF4-FFF2-40B4-BE49-F238E27FC236}">
                <a16:creationId xmlns:a16="http://schemas.microsoft.com/office/drawing/2014/main" id="{47A25D98-56B7-4F3B-94D0-AB1ACC35FCCE}"/>
              </a:ext>
            </a:extLst>
          </p:cNvPr>
          <p:cNvGrpSpPr/>
          <p:nvPr/>
        </p:nvGrpSpPr>
        <p:grpSpPr>
          <a:xfrm>
            <a:off x="3493284" y="5743192"/>
            <a:ext cx="720080" cy="673108"/>
            <a:chOff x="1187624" y="2636912"/>
            <a:chExt cx="720080" cy="936104"/>
          </a:xfrm>
          <a:solidFill>
            <a:schemeClr val="tx2">
              <a:lumMod val="40000"/>
              <a:lumOff val="60000"/>
            </a:schemeClr>
          </a:solidFill>
        </p:grpSpPr>
        <p:cxnSp>
          <p:nvCxnSpPr>
            <p:cNvPr id="42" name="直線コネクタ 41">
              <a:extLst>
                <a:ext uri="{FF2B5EF4-FFF2-40B4-BE49-F238E27FC236}">
                  <a16:creationId xmlns:a16="http://schemas.microsoft.com/office/drawing/2014/main" id="{7CE8FF18-E60F-48F3-AB9D-E0BEDA4DCDE4}"/>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43" name="グループ化 51">
              <a:extLst>
                <a:ext uri="{FF2B5EF4-FFF2-40B4-BE49-F238E27FC236}">
                  <a16:creationId xmlns:a16="http://schemas.microsoft.com/office/drawing/2014/main" id="{18F3ECE0-6575-4B26-BB83-3192B4D09B0E}"/>
                </a:ext>
              </a:extLst>
            </p:cNvPr>
            <p:cNvGrpSpPr/>
            <p:nvPr/>
          </p:nvGrpSpPr>
          <p:grpSpPr>
            <a:xfrm>
              <a:off x="1187624" y="2636912"/>
              <a:ext cx="720080" cy="576065"/>
              <a:chOff x="1187624" y="2636912"/>
              <a:chExt cx="720080" cy="576065"/>
            </a:xfrm>
            <a:grpFill/>
          </p:grpSpPr>
          <p:cxnSp>
            <p:nvCxnSpPr>
              <p:cNvPr id="44" name="直線コネクタ 43">
                <a:extLst>
                  <a:ext uri="{FF2B5EF4-FFF2-40B4-BE49-F238E27FC236}">
                    <a16:creationId xmlns:a16="http://schemas.microsoft.com/office/drawing/2014/main" id="{ABFAD35E-01DA-4422-8F71-20583A820FCF}"/>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17693D4-4EF0-4B80-81A1-9B384576D00D}"/>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46" name="グループ化 57">
            <a:extLst>
              <a:ext uri="{FF2B5EF4-FFF2-40B4-BE49-F238E27FC236}">
                <a16:creationId xmlns:a16="http://schemas.microsoft.com/office/drawing/2014/main" id="{3D13B08A-37C0-462C-B5B0-CBF99422E061}"/>
              </a:ext>
            </a:extLst>
          </p:cNvPr>
          <p:cNvGrpSpPr/>
          <p:nvPr/>
        </p:nvGrpSpPr>
        <p:grpSpPr>
          <a:xfrm flipH="1">
            <a:off x="4220553" y="5767446"/>
            <a:ext cx="1192781" cy="634339"/>
            <a:chOff x="1187624" y="2636912"/>
            <a:chExt cx="720080" cy="936104"/>
          </a:xfrm>
          <a:solidFill>
            <a:schemeClr val="tx2">
              <a:lumMod val="40000"/>
              <a:lumOff val="60000"/>
            </a:schemeClr>
          </a:solidFill>
        </p:grpSpPr>
        <p:cxnSp>
          <p:nvCxnSpPr>
            <p:cNvPr id="47" name="直線コネクタ 46">
              <a:extLst>
                <a:ext uri="{FF2B5EF4-FFF2-40B4-BE49-F238E27FC236}">
                  <a16:creationId xmlns:a16="http://schemas.microsoft.com/office/drawing/2014/main" id="{A6095744-A98A-4AC9-936F-F0571EACD0EA}"/>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48" name="グループ化 51">
              <a:extLst>
                <a:ext uri="{FF2B5EF4-FFF2-40B4-BE49-F238E27FC236}">
                  <a16:creationId xmlns:a16="http://schemas.microsoft.com/office/drawing/2014/main" id="{D74517C9-985F-4E26-90A9-9876511D97BA}"/>
                </a:ext>
              </a:extLst>
            </p:cNvPr>
            <p:cNvGrpSpPr/>
            <p:nvPr/>
          </p:nvGrpSpPr>
          <p:grpSpPr>
            <a:xfrm>
              <a:off x="1187624" y="2636912"/>
              <a:ext cx="720080" cy="576065"/>
              <a:chOff x="1187624" y="2636912"/>
              <a:chExt cx="720080" cy="576065"/>
            </a:xfrm>
            <a:grpFill/>
          </p:grpSpPr>
          <p:cxnSp>
            <p:nvCxnSpPr>
              <p:cNvPr id="49" name="直線コネクタ 48">
                <a:extLst>
                  <a:ext uri="{FF2B5EF4-FFF2-40B4-BE49-F238E27FC236}">
                    <a16:creationId xmlns:a16="http://schemas.microsoft.com/office/drawing/2014/main" id="{7CB98547-931C-4F1D-864A-FF30A3AFCB87}"/>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FDC6180-67FD-4119-A2B5-77B2FE2003D4}"/>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51" name="グループ化 57">
            <a:extLst>
              <a:ext uri="{FF2B5EF4-FFF2-40B4-BE49-F238E27FC236}">
                <a16:creationId xmlns:a16="http://schemas.microsoft.com/office/drawing/2014/main" id="{61996ADD-B5C2-48E8-B5E0-4C8396275D06}"/>
              </a:ext>
            </a:extLst>
          </p:cNvPr>
          <p:cNvGrpSpPr/>
          <p:nvPr/>
        </p:nvGrpSpPr>
        <p:grpSpPr>
          <a:xfrm>
            <a:off x="7010944" y="6245346"/>
            <a:ext cx="759726" cy="488202"/>
            <a:chOff x="1187624" y="2894064"/>
            <a:chExt cx="759726" cy="678952"/>
          </a:xfrm>
          <a:solidFill>
            <a:schemeClr val="tx2">
              <a:lumMod val="40000"/>
              <a:lumOff val="60000"/>
            </a:schemeClr>
          </a:solidFill>
        </p:grpSpPr>
        <p:cxnSp>
          <p:nvCxnSpPr>
            <p:cNvPr id="52" name="直線コネクタ 51">
              <a:extLst>
                <a:ext uri="{FF2B5EF4-FFF2-40B4-BE49-F238E27FC236}">
                  <a16:creationId xmlns:a16="http://schemas.microsoft.com/office/drawing/2014/main" id="{49380A81-0C14-4B2B-99C8-6864FCDFA47B}"/>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53" name="グループ化 51">
              <a:extLst>
                <a:ext uri="{FF2B5EF4-FFF2-40B4-BE49-F238E27FC236}">
                  <a16:creationId xmlns:a16="http://schemas.microsoft.com/office/drawing/2014/main" id="{88923B9F-2B35-42C5-ADE4-BF6777026E58}"/>
                </a:ext>
              </a:extLst>
            </p:cNvPr>
            <p:cNvGrpSpPr/>
            <p:nvPr/>
          </p:nvGrpSpPr>
          <p:grpSpPr>
            <a:xfrm>
              <a:off x="1187624" y="2894064"/>
              <a:ext cx="759726" cy="318913"/>
              <a:chOff x="1187624" y="2894064"/>
              <a:chExt cx="759726" cy="318913"/>
            </a:xfrm>
            <a:grpFill/>
          </p:grpSpPr>
          <p:cxnSp>
            <p:nvCxnSpPr>
              <p:cNvPr id="54" name="直線コネクタ 53">
                <a:extLst>
                  <a:ext uri="{FF2B5EF4-FFF2-40B4-BE49-F238E27FC236}">
                    <a16:creationId xmlns:a16="http://schemas.microsoft.com/office/drawing/2014/main" id="{C66EF471-8C23-4CAB-98DC-86A8B246F9B4}"/>
                  </a:ext>
                </a:extLst>
              </p:cNvPr>
              <p:cNvCxnSpPr>
                <a:cxnSpLocks/>
              </p:cNvCxnSpPr>
              <p:nvPr/>
            </p:nvCxnSpPr>
            <p:spPr>
              <a:xfrm flipH="1">
                <a:off x="1907704" y="2894064"/>
                <a:ext cx="39646" cy="318911"/>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8A8F5B4-79E8-4724-8161-5611A3EB12C1}"/>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56" name="グループ化 57">
            <a:extLst>
              <a:ext uri="{FF2B5EF4-FFF2-40B4-BE49-F238E27FC236}">
                <a16:creationId xmlns:a16="http://schemas.microsoft.com/office/drawing/2014/main" id="{2CC9C3D1-711A-4923-B88E-52E1AF1B6FF3}"/>
              </a:ext>
            </a:extLst>
          </p:cNvPr>
          <p:cNvGrpSpPr/>
          <p:nvPr/>
        </p:nvGrpSpPr>
        <p:grpSpPr>
          <a:xfrm flipH="1">
            <a:off x="7777773" y="6237817"/>
            <a:ext cx="1199970" cy="473686"/>
            <a:chOff x="1187624" y="2873990"/>
            <a:chExt cx="724420" cy="699026"/>
          </a:xfrm>
          <a:solidFill>
            <a:schemeClr val="tx2">
              <a:lumMod val="40000"/>
              <a:lumOff val="60000"/>
            </a:schemeClr>
          </a:solidFill>
        </p:grpSpPr>
        <p:cxnSp>
          <p:nvCxnSpPr>
            <p:cNvPr id="57" name="直線コネクタ 56">
              <a:extLst>
                <a:ext uri="{FF2B5EF4-FFF2-40B4-BE49-F238E27FC236}">
                  <a16:creationId xmlns:a16="http://schemas.microsoft.com/office/drawing/2014/main" id="{570792A5-539C-44BC-BFE1-C4CB5F0D6398}"/>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58" name="グループ化 51">
              <a:extLst>
                <a:ext uri="{FF2B5EF4-FFF2-40B4-BE49-F238E27FC236}">
                  <a16:creationId xmlns:a16="http://schemas.microsoft.com/office/drawing/2014/main" id="{BE2931DE-1BEE-4B36-91C3-3379D7F5478C}"/>
                </a:ext>
              </a:extLst>
            </p:cNvPr>
            <p:cNvGrpSpPr/>
            <p:nvPr/>
          </p:nvGrpSpPr>
          <p:grpSpPr>
            <a:xfrm>
              <a:off x="1187624" y="2873990"/>
              <a:ext cx="724420" cy="338987"/>
              <a:chOff x="1187624" y="2873990"/>
              <a:chExt cx="724420" cy="338987"/>
            </a:xfrm>
            <a:grpFill/>
          </p:grpSpPr>
          <p:cxnSp>
            <p:nvCxnSpPr>
              <p:cNvPr id="59" name="直線コネクタ 58">
                <a:extLst>
                  <a:ext uri="{FF2B5EF4-FFF2-40B4-BE49-F238E27FC236}">
                    <a16:creationId xmlns:a16="http://schemas.microsoft.com/office/drawing/2014/main" id="{4CB95F5A-510D-409B-ADCA-551FFB7D94ED}"/>
                  </a:ext>
                </a:extLst>
              </p:cNvPr>
              <p:cNvCxnSpPr>
                <a:cxnSpLocks/>
              </p:cNvCxnSpPr>
              <p:nvPr/>
            </p:nvCxnSpPr>
            <p:spPr>
              <a:xfrm flipH="1">
                <a:off x="1907704" y="2873990"/>
                <a:ext cx="4340" cy="338985"/>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57E17BF1-326F-4FDB-8EF2-511F7E094642}"/>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61" name="グループ化 57">
            <a:extLst>
              <a:ext uri="{FF2B5EF4-FFF2-40B4-BE49-F238E27FC236}">
                <a16:creationId xmlns:a16="http://schemas.microsoft.com/office/drawing/2014/main" id="{95960C86-3CAE-4E63-8C90-C15F44216B6A}"/>
              </a:ext>
            </a:extLst>
          </p:cNvPr>
          <p:cNvGrpSpPr/>
          <p:nvPr/>
        </p:nvGrpSpPr>
        <p:grpSpPr>
          <a:xfrm>
            <a:off x="227081" y="4756781"/>
            <a:ext cx="720080" cy="673108"/>
            <a:chOff x="1187624" y="2636912"/>
            <a:chExt cx="720080" cy="936104"/>
          </a:xfrm>
          <a:solidFill>
            <a:schemeClr val="tx2">
              <a:lumMod val="40000"/>
              <a:lumOff val="60000"/>
            </a:schemeClr>
          </a:solidFill>
        </p:grpSpPr>
        <p:cxnSp>
          <p:nvCxnSpPr>
            <p:cNvPr id="62" name="直線コネクタ 61">
              <a:extLst>
                <a:ext uri="{FF2B5EF4-FFF2-40B4-BE49-F238E27FC236}">
                  <a16:creationId xmlns:a16="http://schemas.microsoft.com/office/drawing/2014/main" id="{AF26BCC2-085D-4BD0-8700-3E1C708C8AE9}"/>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63" name="グループ化 51">
              <a:extLst>
                <a:ext uri="{FF2B5EF4-FFF2-40B4-BE49-F238E27FC236}">
                  <a16:creationId xmlns:a16="http://schemas.microsoft.com/office/drawing/2014/main" id="{B550EFB0-F904-4377-836C-AA42814C1D42}"/>
                </a:ext>
              </a:extLst>
            </p:cNvPr>
            <p:cNvGrpSpPr/>
            <p:nvPr/>
          </p:nvGrpSpPr>
          <p:grpSpPr>
            <a:xfrm>
              <a:off x="1187624" y="2636912"/>
              <a:ext cx="720080" cy="576065"/>
              <a:chOff x="1187624" y="2636912"/>
              <a:chExt cx="720080" cy="576065"/>
            </a:xfrm>
            <a:grpFill/>
          </p:grpSpPr>
          <p:cxnSp>
            <p:nvCxnSpPr>
              <p:cNvPr id="64" name="直線コネクタ 63">
                <a:extLst>
                  <a:ext uri="{FF2B5EF4-FFF2-40B4-BE49-F238E27FC236}">
                    <a16:creationId xmlns:a16="http://schemas.microsoft.com/office/drawing/2014/main" id="{CD35BFC6-D670-4610-B012-3F6CA1F3CBFE}"/>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8FF3713A-5A59-484A-864C-085159A3DBC8}"/>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66" name="グループ化 57">
            <a:extLst>
              <a:ext uri="{FF2B5EF4-FFF2-40B4-BE49-F238E27FC236}">
                <a16:creationId xmlns:a16="http://schemas.microsoft.com/office/drawing/2014/main" id="{A9E98C5D-FE36-47E6-ACF6-4969D06D12C9}"/>
              </a:ext>
            </a:extLst>
          </p:cNvPr>
          <p:cNvGrpSpPr/>
          <p:nvPr/>
        </p:nvGrpSpPr>
        <p:grpSpPr>
          <a:xfrm flipH="1">
            <a:off x="961844" y="4762113"/>
            <a:ext cx="1192781" cy="634339"/>
            <a:chOff x="1187624" y="2636912"/>
            <a:chExt cx="720080" cy="936104"/>
          </a:xfrm>
          <a:solidFill>
            <a:schemeClr val="tx2">
              <a:lumMod val="40000"/>
              <a:lumOff val="60000"/>
            </a:schemeClr>
          </a:solidFill>
        </p:grpSpPr>
        <p:cxnSp>
          <p:nvCxnSpPr>
            <p:cNvPr id="67" name="直線コネクタ 66">
              <a:extLst>
                <a:ext uri="{FF2B5EF4-FFF2-40B4-BE49-F238E27FC236}">
                  <a16:creationId xmlns:a16="http://schemas.microsoft.com/office/drawing/2014/main" id="{C688D76F-D2BC-41E4-B1B2-76B521827B28}"/>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68" name="グループ化 51">
              <a:extLst>
                <a:ext uri="{FF2B5EF4-FFF2-40B4-BE49-F238E27FC236}">
                  <a16:creationId xmlns:a16="http://schemas.microsoft.com/office/drawing/2014/main" id="{90096381-DF79-4C2A-A74C-9F0BE3E40F03}"/>
                </a:ext>
              </a:extLst>
            </p:cNvPr>
            <p:cNvGrpSpPr/>
            <p:nvPr/>
          </p:nvGrpSpPr>
          <p:grpSpPr>
            <a:xfrm>
              <a:off x="1187624" y="2636912"/>
              <a:ext cx="720080" cy="576065"/>
              <a:chOff x="1187624" y="2636912"/>
              <a:chExt cx="720080" cy="576065"/>
            </a:xfrm>
            <a:grpFill/>
          </p:grpSpPr>
          <p:cxnSp>
            <p:nvCxnSpPr>
              <p:cNvPr id="69" name="直線コネクタ 68">
                <a:extLst>
                  <a:ext uri="{FF2B5EF4-FFF2-40B4-BE49-F238E27FC236}">
                    <a16:creationId xmlns:a16="http://schemas.microsoft.com/office/drawing/2014/main" id="{81A0FD7A-127E-42E8-A4C4-0038474C0336}"/>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228407D1-3B38-4059-8CA1-F20760B8498B}"/>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cxnSp>
        <p:nvCxnSpPr>
          <p:cNvPr id="71" name="直線コネクタ 70">
            <a:extLst>
              <a:ext uri="{FF2B5EF4-FFF2-40B4-BE49-F238E27FC236}">
                <a16:creationId xmlns:a16="http://schemas.microsoft.com/office/drawing/2014/main" id="{FB78CDD4-69C0-4BB0-8C48-52D2AC5B2261}"/>
              </a:ext>
            </a:extLst>
          </p:cNvPr>
          <p:cNvCxnSpPr>
            <a:cxnSpLocks/>
          </p:cNvCxnSpPr>
          <p:nvPr/>
        </p:nvCxnSpPr>
        <p:spPr>
          <a:xfrm>
            <a:off x="2483769" y="4542754"/>
            <a:ext cx="0" cy="4324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133B8478-ED84-4485-9F8B-DEFF917B10A0}"/>
              </a:ext>
            </a:extLst>
          </p:cNvPr>
          <p:cNvCxnSpPr>
            <a:cxnSpLocks/>
          </p:cNvCxnSpPr>
          <p:nvPr/>
        </p:nvCxnSpPr>
        <p:spPr>
          <a:xfrm>
            <a:off x="3464916" y="4555399"/>
            <a:ext cx="0" cy="39904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477AE153-5337-427F-B7AB-C99043B3F1FD}"/>
              </a:ext>
            </a:extLst>
          </p:cNvPr>
          <p:cNvSpPr txBox="1"/>
          <p:nvPr/>
        </p:nvSpPr>
        <p:spPr>
          <a:xfrm>
            <a:off x="2998910" y="2824090"/>
            <a:ext cx="2796027"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Адекватные цены на продукцию поддерживаются</a:t>
            </a:r>
            <a:endParaRPr kumimoji="1" lang="ja-JP" altLang="en-US" sz="1600" b="1" dirty="0"/>
          </a:p>
        </p:txBody>
      </p:sp>
      <p:sp>
        <p:nvSpPr>
          <p:cNvPr id="74" name="テキスト ボックス 73">
            <a:extLst>
              <a:ext uri="{FF2B5EF4-FFF2-40B4-BE49-F238E27FC236}">
                <a16:creationId xmlns:a16="http://schemas.microsoft.com/office/drawing/2014/main" id="{830F7CD8-98C6-462E-BDCD-4FC24B2C7365}"/>
              </a:ext>
            </a:extLst>
          </p:cNvPr>
          <p:cNvSpPr txBox="1"/>
          <p:nvPr/>
        </p:nvSpPr>
        <p:spPr>
          <a:xfrm>
            <a:off x="0" y="1129"/>
            <a:ext cx="5220072" cy="400110"/>
          </a:xfrm>
          <a:prstGeom prst="rect">
            <a:avLst/>
          </a:prstGeom>
          <a:solidFill>
            <a:schemeClr val="accent5">
              <a:lumMod val="75000"/>
            </a:schemeClr>
          </a:solidFill>
        </p:spPr>
        <p:txBody>
          <a:bodyPr wrap="square" rtlCol="0">
            <a:spAutoFit/>
          </a:bodyPr>
          <a:lstStyle/>
          <a:p>
            <a:pPr lvl="0" algn="ctr"/>
            <a:r>
              <a:rPr lang="ru-RU" altLang="ja-JP" sz="2000" b="1" dirty="0">
                <a:solidFill>
                  <a:prstClr val="white"/>
                </a:solidFill>
              </a:rPr>
              <a:t>Тематическое исследование деревни Тимур</a:t>
            </a:r>
          </a:p>
        </p:txBody>
      </p:sp>
      <p:sp>
        <p:nvSpPr>
          <p:cNvPr id="79" name="テキスト ボックス 78">
            <a:extLst>
              <a:ext uri="{FF2B5EF4-FFF2-40B4-BE49-F238E27FC236}">
                <a16:creationId xmlns:a16="http://schemas.microsoft.com/office/drawing/2014/main" id="{9B48D861-EDCB-49DB-81EC-DD3522B44247}"/>
              </a:ext>
            </a:extLst>
          </p:cNvPr>
          <p:cNvSpPr txBox="1"/>
          <p:nvPr/>
        </p:nvSpPr>
        <p:spPr>
          <a:xfrm>
            <a:off x="7471692" y="1343926"/>
            <a:ext cx="1174157" cy="369332"/>
          </a:xfrm>
          <a:prstGeom prst="rect">
            <a:avLst/>
          </a:prstGeom>
          <a:noFill/>
          <a:ln w="25400">
            <a:solidFill>
              <a:schemeClr val="accent1"/>
            </a:solidFill>
          </a:ln>
        </p:spPr>
        <p:txBody>
          <a:bodyPr wrap="square" rtlCol="0">
            <a:spAutoFit/>
          </a:bodyPr>
          <a:lstStyle/>
          <a:p>
            <a:r>
              <a:rPr lang="ru-RU" altLang="ja-JP" b="1" dirty="0"/>
              <a:t>средство</a:t>
            </a:r>
            <a:endParaRPr kumimoji="1" lang="ja-JP" altLang="en-US" b="1" dirty="0"/>
          </a:p>
        </p:txBody>
      </p:sp>
      <p:sp>
        <p:nvSpPr>
          <p:cNvPr id="80" name="テキスト ボックス 79">
            <a:extLst>
              <a:ext uri="{FF2B5EF4-FFF2-40B4-BE49-F238E27FC236}">
                <a16:creationId xmlns:a16="http://schemas.microsoft.com/office/drawing/2014/main" id="{82EA4006-3744-4FFD-A3D6-553E728C8468}"/>
              </a:ext>
            </a:extLst>
          </p:cNvPr>
          <p:cNvSpPr txBox="1"/>
          <p:nvPr/>
        </p:nvSpPr>
        <p:spPr>
          <a:xfrm>
            <a:off x="7428566" y="423429"/>
            <a:ext cx="1174157" cy="369332"/>
          </a:xfrm>
          <a:prstGeom prst="rect">
            <a:avLst/>
          </a:prstGeom>
          <a:noFill/>
          <a:ln w="25400">
            <a:solidFill>
              <a:schemeClr val="accent1"/>
            </a:solidFill>
          </a:ln>
        </p:spPr>
        <p:txBody>
          <a:bodyPr wrap="square" rtlCol="0">
            <a:spAutoFit/>
          </a:bodyPr>
          <a:lstStyle/>
          <a:p>
            <a:r>
              <a:rPr kumimoji="1" lang="ru-RU" altLang="ja-JP" b="1" dirty="0"/>
              <a:t>решение</a:t>
            </a:r>
            <a:endParaRPr kumimoji="1" lang="ja-JP" altLang="en-US" b="1" dirty="0"/>
          </a:p>
        </p:txBody>
      </p:sp>
      <p:sp>
        <p:nvSpPr>
          <p:cNvPr id="81" name="矢印: 右 80">
            <a:extLst>
              <a:ext uri="{FF2B5EF4-FFF2-40B4-BE49-F238E27FC236}">
                <a16:creationId xmlns:a16="http://schemas.microsoft.com/office/drawing/2014/main" id="{8685DCEA-C6EC-40A2-A633-2422723D8251}"/>
              </a:ext>
            </a:extLst>
          </p:cNvPr>
          <p:cNvSpPr/>
          <p:nvPr/>
        </p:nvSpPr>
        <p:spPr>
          <a:xfrm rot="16200000">
            <a:off x="7806063" y="892833"/>
            <a:ext cx="505417" cy="36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773FE27C-349D-43C8-B27D-0E91B2D0B1DA}"/>
              </a:ext>
            </a:extLst>
          </p:cNvPr>
          <p:cNvSpPr/>
          <p:nvPr/>
        </p:nvSpPr>
        <p:spPr>
          <a:xfrm>
            <a:off x="7368207" y="176672"/>
            <a:ext cx="1294877" cy="17803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7803382A-844D-4DC7-BEC3-D8FA0EFDB2C3}"/>
              </a:ext>
            </a:extLst>
          </p:cNvPr>
          <p:cNvSpPr txBox="1"/>
          <p:nvPr/>
        </p:nvSpPr>
        <p:spPr>
          <a:xfrm>
            <a:off x="212308" y="542623"/>
            <a:ext cx="2946553" cy="646331"/>
          </a:xfrm>
          <a:prstGeom prst="rect">
            <a:avLst/>
          </a:prstGeom>
          <a:solidFill>
            <a:srgbClr val="F41C5A"/>
          </a:solidFill>
        </p:spPr>
        <p:txBody>
          <a:bodyPr wrap="square" rtlCol="0">
            <a:spAutoFit/>
          </a:bodyPr>
          <a:lstStyle/>
          <a:p>
            <a:pPr algn="ctr"/>
            <a:r>
              <a:rPr kumimoji="1" lang="ru-RU" altLang="ja-JP" dirty="0">
                <a:solidFill>
                  <a:schemeClr val="bg1"/>
                </a:solidFill>
              </a:rPr>
              <a:t>Идентификация проекта</a:t>
            </a:r>
            <a:endParaRPr kumimoji="1" lang="en-US" altLang="ja-JP" dirty="0">
              <a:solidFill>
                <a:schemeClr val="bg1"/>
              </a:solidFill>
            </a:endParaRPr>
          </a:p>
          <a:p>
            <a:pPr algn="ctr"/>
            <a:r>
              <a:rPr kumimoji="1" lang="en-US" altLang="ja-JP" dirty="0">
                <a:solidFill>
                  <a:schemeClr val="bg1"/>
                </a:solidFill>
              </a:rPr>
              <a:t>(</a:t>
            </a:r>
            <a:r>
              <a:rPr kumimoji="1" lang="ru-RU" altLang="ja-JP" dirty="0">
                <a:solidFill>
                  <a:schemeClr val="bg1"/>
                </a:solidFill>
              </a:rPr>
              <a:t>пример</a:t>
            </a:r>
            <a:r>
              <a:rPr kumimoji="1" lang="en-US" altLang="ja-JP" dirty="0">
                <a:solidFill>
                  <a:schemeClr val="bg1"/>
                </a:solidFill>
              </a:rPr>
              <a:t>)</a:t>
            </a:r>
            <a:endParaRPr kumimoji="1" lang="ja-JP" altLang="en-US" dirty="0">
              <a:solidFill>
                <a:schemeClr val="bg1"/>
              </a:solidFill>
            </a:endParaRPr>
          </a:p>
        </p:txBody>
      </p:sp>
      <p:cxnSp>
        <p:nvCxnSpPr>
          <p:cNvPr id="87" name="直線コネクタ 29">
            <a:extLst>
              <a:ext uri="{FF2B5EF4-FFF2-40B4-BE49-F238E27FC236}">
                <a16:creationId xmlns:a16="http://schemas.microsoft.com/office/drawing/2014/main" id="{0D75D067-7A82-4211-B9B7-377D2EDB0B62}"/>
              </a:ext>
            </a:extLst>
          </p:cNvPr>
          <p:cNvCxnSpPr>
            <a:cxnSpLocks/>
          </p:cNvCxnSpPr>
          <p:nvPr/>
        </p:nvCxnSpPr>
        <p:spPr>
          <a:xfrm>
            <a:off x="2152664" y="3657936"/>
            <a:ext cx="1961" cy="294439"/>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4" name="テキスト ボックス 82">
            <a:extLst>
              <a:ext uri="{FF2B5EF4-FFF2-40B4-BE49-F238E27FC236}">
                <a16:creationId xmlns:a16="http://schemas.microsoft.com/office/drawing/2014/main" id="{9EB1D8B8-7774-4909-ACFA-4A6B2B55EBAF}"/>
              </a:ext>
            </a:extLst>
          </p:cNvPr>
          <p:cNvSpPr txBox="1"/>
          <p:nvPr/>
        </p:nvSpPr>
        <p:spPr>
          <a:xfrm>
            <a:off x="103715" y="6093134"/>
            <a:ext cx="2057626" cy="646331"/>
          </a:xfrm>
          <a:prstGeom prst="rect">
            <a:avLst/>
          </a:prstGeom>
          <a:solidFill>
            <a:srgbClr val="F41C5A"/>
          </a:solidFill>
        </p:spPr>
        <p:txBody>
          <a:bodyPr wrap="square" rtlCol="0">
            <a:spAutoFit/>
          </a:bodyPr>
          <a:lstStyle/>
          <a:p>
            <a:pPr algn="ctr"/>
            <a:r>
              <a:rPr kumimoji="1" lang="ru-RU" altLang="ja-JP" dirty="0">
                <a:solidFill>
                  <a:schemeClr val="bg1"/>
                </a:solidFill>
              </a:rPr>
              <a:t>Дерево решений</a:t>
            </a:r>
            <a:endParaRPr kumimoji="1" lang="en-US" altLang="ja-JP" dirty="0">
              <a:solidFill>
                <a:schemeClr val="bg1"/>
              </a:solidFill>
            </a:endParaRPr>
          </a:p>
          <a:p>
            <a:pPr algn="ctr"/>
            <a:r>
              <a:rPr kumimoji="1" lang="en-US" altLang="ja-JP" dirty="0">
                <a:solidFill>
                  <a:schemeClr val="bg1"/>
                </a:solidFill>
              </a:rPr>
              <a:t>(</a:t>
            </a:r>
            <a:r>
              <a:rPr kumimoji="1" lang="ru-RU" altLang="ja-JP" dirty="0">
                <a:solidFill>
                  <a:schemeClr val="bg1"/>
                </a:solidFill>
              </a:rPr>
              <a:t>пример</a:t>
            </a:r>
            <a:r>
              <a:rPr kumimoji="1" lang="en-US" altLang="ja-JP" dirty="0">
                <a:solidFill>
                  <a:schemeClr val="bg1"/>
                </a:solidFill>
              </a:rPr>
              <a:t>)</a:t>
            </a:r>
            <a:endParaRPr kumimoji="1" lang="ja-JP" altLang="en-US" dirty="0">
              <a:solidFill>
                <a:schemeClr val="bg1"/>
              </a:solidFill>
            </a:endParaRPr>
          </a:p>
        </p:txBody>
      </p:sp>
      <p:sp>
        <p:nvSpPr>
          <p:cNvPr id="85" name="テキスト ボックス 83">
            <a:extLst>
              <a:ext uri="{FF2B5EF4-FFF2-40B4-BE49-F238E27FC236}">
                <a16:creationId xmlns:a16="http://schemas.microsoft.com/office/drawing/2014/main" id="{59956FAD-85E2-4C97-924B-FC3F35DCA357}"/>
              </a:ext>
            </a:extLst>
          </p:cNvPr>
          <p:cNvSpPr txBox="1"/>
          <p:nvPr/>
        </p:nvSpPr>
        <p:spPr>
          <a:xfrm>
            <a:off x="2424768" y="1232236"/>
            <a:ext cx="4627613" cy="369332"/>
          </a:xfrm>
          <a:prstGeom prst="rect">
            <a:avLst/>
          </a:prstGeom>
          <a:solidFill>
            <a:schemeClr val="bg1">
              <a:lumMod val="85000"/>
            </a:schemeClr>
          </a:solidFill>
          <a:ln w="34925">
            <a:solidFill>
              <a:schemeClr val="accent1"/>
            </a:solidFill>
          </a:ln>
        </p:spPr>
        <p:txBody>
          <a:bodyPr wrap="none" rtlCol="0">
            <a:spAutoFit/>
          </a:bodyPr>
          <a:lstStyle/>
          <a:p>
            <a:r>
              <a:rPr kumimoji="1" lang="ja-JP" altLang="en-US" b="1" dirty="0"/>
              <a:t>①</a:t>
            </a:r>
            <a:r>
              <a:rPr lang="ru-RU" altLang="ja-JP" b="1" dirty="0"/>
              <a:t>Проект по улучшению доходов фермеров</a:t>
            </a:r>
            <a:endParaRPr kumimoji="1" lang="ja-JP" altLang="en-US" b="1" dirty="0"/>
          </a:p>
        </p:txBody>
      </p:sp>
      <p:sp>
        <p:nvSpPr>
          <p:cNvPr id="88" name="テキスト ボックス 85">
            <a:extLst>
              <a:ext uri="{FF2B5EF4-FFF2-40B4-BE49-F238E27FC236}">
                <a16:creationId xmlns:a16="http://schemas.microsoft.com/office/drawing/2014/main" id="{A30291CC-E56F-481B-87FE-2DC4E681E74B}"/>
              </a:ext>
            </a:extLst>
          </p:cNvPr>
          <p:cNvSpPr txBox="1"/>
          <p:nvPr/>
        </p:nvSpPr>
        <p:spPr>
          <a:xfrm>
            <a:off x="-37689" y="2139171"/>
            <a:ext cx="3389916" cy="584775"/>
          </a:xfrm>
          <a:prstGeom prst="rect">
            <a:avLst/>
          </a:prstGeom>
          <a:solidFill>
            <a:schemeClr val="tx2">
              <a:lumMod val="20000"/>
              <a:lumOff val="80000"/>
            </a:schemeClr>
          </a:solidFill>
          <a:ln w="34925">
            <a:solidFill>
              <a:schemeClr val="accent1"/>
            </a:solidFill>
          </a:ln>
        </p:spPr>
        <p:txBody>
          <a:bodyPr wrap="square" rtlCol="0">
            <a:spAutoFit/>
          </a:bodyPr>
          <a:lstStyle/>
          <a:p>
            <a:r>
              <a:rPr kumimoji="1" lang="ja-JP" altLang="en-US" sz="1600" b="1" dirty="0">
                <a:solidFill>
                  <a:schemeClr val="accent1">
                    <a:lumMod val="75000"/>
                  </a:schemeClr>
                </a:solidFill>
              </a:rPr>
              <a:t>②</a:t>
            </a:r>
            <a:r>
              <a:rPr lang="ru-RU" altLang="ja-JP" sz="1600" b="1" dirty="0">
                <a:solidFill>
                  <a:schemeClr val="accent1">
                    <a:lumMod val="75000"/>
                  </a:schemeClr>
                </a:solidFill>
              </a:rPr>
              <a:t>Проект для увеличения урожайности сельхоз. продукции</a:t>
            </a:r>
            <a:endParaRPr kumimoji="1" lang="ja-JP" altLang="en-US" sz="1600" b="1" dirty="0">
              <a:solidFill>
                <a:schemeClr val="accent1">
                  <a:lumMod val="75000"/>
                </a:schemeClr>
              </a:solidFill>
            </a:endParaRPr>
          </a:p>
        </p:txBody>
      </p:sp>
      <p:sp>
        <p:nvSpPr>
          <p:cNvPr id="89" name="楕円 74">
            <a:extLst>
              <a:ext uri="{FF2B5EF4-FFF2-40B4-BE49-F238E27FC236}">
                <a16:creationId xmlns:a16="http://schemas.microsoft.com/office/drawing/2014/main" id="{EA51AEB6-B548-405A-954C-FD7037A79181}"/>
              </a:ext>
            </a:extLst>
          </p:cNvPr>
          <p:cNvSpPr/>
          <p:nvPr/>
        </p:nvSpPr>
        <p:spPr>
          <a:xfrm>
            <a:off x="37392" y="2735374"/>
            <a:ext cx="4207228" cy="2494967"/>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4">
            <a:extLst>
              <a:ext uri="{FF2B5EF4-FFF2-40B4-BE49-F238E27FC236}">
                <a16:creationId xmlns:a16="http://schemas.microsoft.com/office/drawing/2014/main" id="{1043D680-BBD8-4D34-8D3A-A0EF82EB3274}"/>
              </a:ext>
            </a:extLst>
          </p:cNvPr>
          <p:cNvSpPr txBox="1"/>
          <p:nvPr/>
        </p:nvSpPr>
        <p:spPr>
          <a:xfrm>
            <a:off x="3559337" y="2160921"/>
            <a:ext cx="2700546" cy="584775"/>
          </a:xfrm>
          <a:prstGeom prst="rect">
            <a:avLst/>
          </a:prstGeom>
          <a:solidFill>
            <a:schemeClr val="accent3">
              <a:lumMod val="40000"/>
              <a:lumOff val="60000"/>
            </a:schemeClr>
          </a:solidFill>
          <a:ln w="34925">
            <a:solidFill>
              <a:schemeClr val="accent1"/>
            </a:solidFill>
          </a:ln>
        </p:spPr>
        <p:txBody>
          <a:bodyPr wrap="square" rtlCol="0">
            <a:spAutoFit/>
          </a:bodyPr>
          <a:lstStyle/>
          <a:p>
            <a:r>
              <a:rPr kumimoji="1" lang="ja-JP" altLang="en-US" sz="1600" b="1" dirty="0">
                <a:solidFill>
                  <a:schemeClr val="accent3">
                    <a:lumMod val="75000"/>
                  </a:schemeClr>
                </a:solidFill>
              </a:rPr>
              <a:t>③</a:t>
            </a:r>
            <a:r>
              <a:rPr lang="ru-RU" altLang="ja-JP" sz="1600" b="1" dirty="0">
                <a:solidFill>
                  <a:schemeClr val="accent3">
                    <a:lumMod val="75000"/>
                  </a:schemeClr>
                </a:solidFill>
              </a:rPr>
              <a:t>Проект для поддержания адекватных цен</a:t>
            </a:r>
            <a:endParaRPr kumimoji="1" lang="ja-JP" altLang="en-US" sz="1600" b="1" dirty="0">
              <a:solidFill>
                <a:schemeClr val="accent3">
                  <a:lumMod val="75000"/>
                </a:schemeClr>
              </a:solidFill>
            </a:endParaRPr>
          </a:p>
        </p:txBody>
      </p:sp>
      <p:sp>
        <p:nvSpPr>
          <p:cNvPr id="91" name="テキスト ボックス 86">
            <a:extLst>
              <a:ext uri="{FF2B5EF4-FFF2-40B4-BE49-F238E27FC236}">
                <a16:creationId xmlns:a16="http://schemas.microsoft.com/office/drawing/2014/main" id="{63B4749E-4316-4F5B-9C31-AC6EADA0EEAC}"/>
              </a:ext>
            </a:extLst>
          </p:cNvPr>
          <p:cNvSpPr txBox="1"/>
          <p:nvPr/>
        </p:nvSpPr>
        <p:spPr>
          <a:xfrm>
            <a:off x="6416495" y="2078328"/>
            <a:ext cx="2774606" cy="646331"/>
          </a:xfrm>
          <a:prstGeom prst="rect">
            <a:avLst/>
          </a:prstGeom>
          <a:solidFill>
            <a:srgbClr val="FFFF00"/>
          </a:solidFill>
          <a:ln w="34925">
            <a:solidFill>
              <a:schemeClr val="accent1"/>
            </a:solidFill>
          </a:ln>
        </p:spPr>
        <p:txBody>
          <a:bodyPr wrap="none" rtlCol="0">
            <a:spAutoFit/>
          </a:bodyPr>
          <a:lstStyle/>
          <a:p>
            <a:r>
              <a:rPr kumimoji="1" lang="ja-JP" altLang="en-US" b="1" dirty="0">
                <a:solidFill>
                  <a:srgbClr val="F25226"/>
                </a:solidFill>
                <a:highlight>
                  <a:srgbClr val="FFDF57"/>
                </a:highlight>
              </a:rPr>
              <a:t>④</a:t>
            </a:r>
            <a:r>
              <a:rPr lang="ru-RU" altLang="ja-JP" b="1" dirty="0">
                <a:solidFill>
                  <a:srgbClr val="F25226"/>
                </a:solidFill>
                <a:highlight>
                  <a:srgbClr val="FFFF00"/>
                </a:highlight>
              </a:rPr>
              <a:t>Проект по увеличению </a:t>
            </a:r>
          </a:p>
          <a:p>
            <a:r>
              <a:rPr lang="ru-RU" altLang="ja-JP" b="1" dirty="0" err="1">
                <a:solidFill>
                  <a:srgbClr val="F25226"/>
                </a:solidFill>
                <a:highlight>
                  <a:srgbClr val="FFFF00"/>
                </a:highlight>
              </a:rPr>
              <a:t>несельхоз</a:t>
            </a:r>
            <a:r>
              <a:rPr lang="ru-RU" altLang="ja-JP" b="1" dirty="0">
                <a:solidFill>
                  <a:srgbClr val="F25226"/>
                </a:solidFill>
                <a:highlight>
                  <a:srgbClr val="FFFF00"/>
                </a:highlight>
              </a:rPr>
              <a:t>. дохода</a:t>
            </a:r>
            <a:endParaRPr kumimoji="1" lang="ja-JP" altLang="en-US" b="1" dirty="0">
              <a:solidFill>
                <a:srgbClr val="F25226"/>
              </a:solidFill>
              <a:highlight>
                <a:srgbClr val="FFFF00"/>
              </a:highlight>
            </a:endParaRPr>
          </a:p>
        </p:txBody>
      </p:sp>
      <p:sp>
        <p:nvSpPr>
          <p:cNvPr id="92" name="楕円 75">
            <a:extLst>
              <a:ext uri="{FF2B5EF4-FFF2-40B4-BE49-F238E27FC236}">
                <a16:creationId xmlns:a16="http://schemas.microsoft.com/office/drawing/2014/main" id="{2F66A6D9-7BE1-4C12-8EB5-E1AD0D892F84}"/>
              </a:ext>
            </a:extLst>
          </p:cNvPr>
          <p:cNvSpPr/>
          <p:nvPr/>
        </p:nvSpPr>
        <p:spPr>
          <a:xfrm>
            <a:off x="3282065" y="2769408"/>
            <a:ext cx="2901908" cy="3778266"/>
          </a:xfrm>
          <a:prstGeom prst="ellipse">
            <a:avLst/>
          </a:prstGeom>
          <a:solidFill>
            <a:schemeClr val="accent3">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76">
            <a:extLst>
              <a:ext uri="{FF2B5EF4-FFF2-40B4-BE49-F238E27FC236}">
                <a16:creationId xmlns:a16="http://schemas.microsoft.com/office/drawing/2014/main" id="{3B667F03-E38D-4557-99B5-8CB8133F59AE}"/>
              </a:ext>
            </a:extLst>
          </p:cNvPr>
          <p:cNvSpPr/>
          <p:nvPr/>
        </p:nvSpPr>
        <p:spPr>
          <a:xfrm>
            <a:off x="6259054" y="2659569"/>
            <a:ext cx="2820351" cy="3888107"/>
          </a:xfrm>
          <a:prstGeom prst="ellipse">
            <a:avLst/>
          </a:prstGeom>
          <a:solidFill>
            <a:schemeClr val="accent6">
              <a:lumMod val="75000"/>
              <a:alpha val="2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24">
            <a:extLst>
              <a:ext uri="{FF2B5EF4-FFF2-40B4-BE49-F238E27FC236}">
                <a16:creationId xmlns:a16="http://schemas.microsoft.com/office/drawing/2014/main" id="{34053475-43C9-45BF-9D88-15F65946D222}"/>
              </a:ext>
            </a:extLst>
          </p:cNvPr>
          <p:cNvSpPr/>
          <p:nvPr/>
        </p:nvSpPr>
        <p:spPr>
          <a:xfrm>
            <a:off x="74998" y="1635458"/>
            <a:ext cx="8929577" cy="5174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46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31"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621284F4-FADF-4585-8249-36EAE1E3C376}" type="slidenum">
              <a:rPr lang="ja-JP" altLang="en-US" smtClean="0"/>
              <a:pPr>
                <a:defRPr/>
              </a:pPr>
              <a:t>35</a:t>
            </a:fld>
            <a:endParaRPr lang="ja-JP" altLang="en-US"/>
          </a:p>
        </p:txBody>
      </p:sp>
      <p:sp>
        <p:nvSpPr>
          <p:cNvPr id="36867" name="Text Box 4"/>
          <p:cNvSpPr txBox="1">
            <a:spLocks noChangeArrowheads="1"/>
          </p:cNvSpPr>
          <p:nvPr/>
        </p:nvSpPr>
        <p:spPr bwMode="auto">
          <a:xfrm>
            <a:off x="2828981" y="169257"/>
            <a:ext cx="3831252" cy="584775"/>
          </a:xfrm>
          <a:prstGeom prst="rect">
            <a:avLst/>
          </a:prstGeom>
          <a:solidFill>
            <a:schemeClr val="accent1"/>
          </a:solidFill>
          <a:ln>
            <a:noFill/>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ru-RU" altLang="ja-JP" sz="3200" b="1" dirty="0">
                <a:solidFill>
                  <a:schemeClr val="bg1"/>
                </a:solidFill>
                <a:latin typeface="+mn-lt"/>
              </a:rPr>
              <a:t>Выбор проектов</a:t>
            </a:r>
            <a:endParaRPr lang="ja-JP" altLang="en-US" sz="3200" b="1" dirty="0">
              <a:solidFill>
                <a:schemeClr val="bg1"/>
              </a:solidFill>
              <a:latin typeface="+mn-lt"/>
            </a:endParaRPr>
          </a:p>
        </p:txBody>
      </p:sp>
      <p:sp>
        <p:nvSpPr>
          <p:cNvPr id="36869" name="Text Box 46"/>
          <p:cNvSpPr txBox="1">
            <a:spLocks noChangeArrowheads="1"/>
          </p:cNvSpPr>
          <p:nvPr/>
        </p:nvSpPr>
        <p:spPr bwMode="auto">
          <a:xfrm>
            <a:off x="539750" y="908050"/>
            <a:ext cx="184731"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en-US" sz="2800" dirty="0">
              <a:latin typeface="Tahoma" pitchFamily="34" charset="0"/>
            </a:endParaRPr>
          </a:p>
        </p:txBody>
      </p:sp>
      <p:sp>
        <p:nvSpPr>
          <p:cNvPr id="36870" name="Text Box 47"/>
          <p:cNvSpPr txBox="1">
            <a:spLocks noChangeArrowheads="1"/>
          </p:cNvSpPr>
          <p:nvPr/>
        </p:nvSpPr>
        <p:spPr bwMode="auto">
          <a:xfrm>
            <a:off x="6057590" y="3245435"/>
            <a:ext cx="29697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ja-JP" altLang="en-US" sz="2400" dirty="0"/>
              <a:t>＊</a:t>
            </a:r>
            <a:r>
              <a:rPr lang="ru-RU" altLang="ja-JP" sz="2400" dirty="0"/>
              <a:t>4-балльная оценка</a:t>
            </a:r>
            <a:endParaRPr lang="ja-JP" altLang="en-US" sz="2400" dirty="0"/>
          </a:p>
        </p:txBody>
      </p:sp>
      <p:grpSp>
        <p:nvGrpSpPr>
          <p:cNvPr id="36871" name="グループ化 50"/>
          <p:cNvGrpSpPr>
            <a:grpSpLocks/>
          </p:cNvGrpSpPr>
          <p:nvPr/>
        </p:nvGrpSpPr>
        <p:grpSpPr bwMode="auto">
          <a:xfrm>
            <a:off x="70151" y="3796808"/>
            <a:ext cx="9073849" cy="4162372"/>
            <a:chOff x="622230" y="1798353"/>
            <a:chExt cx="7924872" cy="3915177"/>
          </a:xfrm>
        </p:grpSpPr>
        <p:grpSp>
          <p:nvGrpSpPr>
            <p:cNvPr id="36872" name="グループ化 58"/>
            <p:cNvGrpSpPr>
              <a:grpSpLocks/>
            </p:cNvGrpSpPr>
            <p:nvPr/>
          </p:nvGrpSpPr>
          <p:grpSpPr bwMode="auto">
            <a:xfrm>
              <a:off x="622230" y="1798353"/>
              <a:ext cx="7739601" cy="2691240"/>
              <a:chOff x="733355" y="1903146"/>
              <a:chExt cx="7739601" cy="2691240"/>
            </a:xfrm>
          </p:grpSpPr>
          <p:sp>
            <p:nvSpPr>
              <p:cNvPr id="36886" name="Rectangle 7"/>
              <p:cNvSpPr>
                <a:spLocks noChangeArrowheads="1"/>
              </p:cNvSpPr>
              <p:nvPr/>
            </p:nvSpPr>
            <p:spPr bwMode="auto">
              <a:xfrm>
                <a:off x="735786" y="1956055"/>
                <a:ext cx="7737170" cy="260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ja-JP" sz="2400" dirty="0">
                  <a:latin typeface="Tahoma" pitchFamily="34" charset="0"/>
                </a:endParaRPr>
              </a:p>
            </p:txBody>
          </p:sp>
          <p:sp>
            <p:nvSpPr>
              <p:cNvPr id="36887" name="Line 8"/>
              <p:cNvSpPr>
                <a:spLocks noChangeShapeType="1"/>
              </p:cNvSpPr>
              <p:nvPr/>
            </p:nvSpPr>
            <p:spPr bwMode="auto">
              <a:xfrm>
                <a:off x="2380086" y="1944461"/>
                <a:ext cx="20040" cy="2609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6888" name="Line 9"/>
              <p:cNvSpPr>
                <a:spLocks noChangeShapeType="1"/>
              </p:cNvSpPr>
              <p:nvPr/>
            </p:nvSpPr>
            <p:spPr bwMode="auto">
              <a:xfrm>
                <a:off x="733355" y="2619815"/>
                <a:ext cx="7727673" cy="20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6889" name="Text Box 10"/>
              <p:cNvSpPr txBox="1">
                <a:spLocks noChangeArrowheads="1"/>
              </p:cNvSpPr>
              <p:nvPr/>
            </p:nvSpPr>
            <p:spPr bwMode="auto">
              <a:xfrm>
                <a:off x="2406213" y="1903146"/>
                <a:ext cx="144736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1600" dirty="0">
                    <a:latin typeface="Tahoma" pitchFamily="34" charset="0"/>
                  </a:rPr>
                  <a:t>влияние на основную проблему</a:t>
                </a:r>
                <a:endParaRPr lang="ja-JP" altLang="en-US" sz="1600" dirty="0">
                  <a:latin typeface="Tahoma" pitchFamily="34" charset="0"/>
                </a:endParaRPr>
              </a:p>
            </p:txBody>
          </p:sp>
          <p:sp>
            <p:nvSpPr>
              <p:cNvPr id="36890" name="Text Box 11"/>
              <p:cNvSpPr txBox="1">
                <a:spLocks noChangeArrowheads="1"/>
              </p:cNvSpPr>
              <p:nvPr/>
            </p:nvSpPr>
            <p:spPr bwMode="auto">
              <a:xfrm>
                <a:off x="3965080" y="2092889"/>
                <a:ext cx="1123098" cy="34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dirty="0">
                    <a:latin typeface="Tahoma" pitchFamily="34" charset="0"/>
                  </a:rPr>
                  <a:t>Стоимость</a:t>
                </a:r>
                <a:endParaRPr lang="ja-JP" altLang="en-US" dirty="0">
                  <a:latin typeface="Tahoma" pitchFamily="34" charset="0"/>
                </a:endParaRPr>
              </a:p>
            </p:txBody>
          </p:sp>
          <p:sp>
            <p:nvSpPr>
              <p:cNvPr id="36891" name="Text Box 12"/>
              <p:cNvSpPr txBox="1">
                <a:spLocks noChangeArrowheads="1"/>
              </p:cNvSpPr>
              <p:nvPr/>
            </p:nvSpPr>
            <p:spPr bwMode="auto">
              <a:xfrm>
                <a:off x="5161458" y="1968220"/>
                <a:ext cx="886494" cy="60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dirty="0">
                    <a:latin typeface="Tahoma" pitchFamily="34" charset="0"/>
                  </a:rPr>
                  <a:t>Устой-</a:t>
                </a:r>
              </a:p>
              <a:p>
                <a:pPr eaLnBrk="1" hangingPunct="1"/>
                <a:r>
                  <a:rPr lang="ru-RU" altLang="ja-JP" dirty="0" err="1">
                    <a:latin typeface="Tahoma" pitchFamily="34" charset="0"/>
                  </a:rPr>
                  <a:t>чивость</a:t>
                </a:r>
                <a:endParaRPr lang="ja-JP" altLang="en-US" dirty="0">
                  <a:latin typeface="Tahoma" pitchFamily="34" charset="0"/>
                </a:endParaRPr>
              </a:p>
            </p:txBody>
          </p:sp>
          <p:sp>
            <p:nvSpPr>
              <p:cNvPr id="36892" name="Text Box 13"/>
              <p:cNvSpPr txBox="1">
                <a:spLocks noChangeArrowheads="1"/>
              </p:cNvSpPr>
              <p:nvPr/>
            </p:nvSpPr>
            <p:spPr bwMode="auto">
              <a:xfrm>
                <a:off x="6201814" y="2081924"/>
                <a:ext cx="1230900" cy="37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2000" dirty="0">
                    <a:latin typeface="Tahoma" pitchFamily="34" charset="0"/>
                  </a:rPr>
                  <a:t>Срочность</a:t>
                </a:r>
                <a:endParaRPr lang="ja-JP" altLang="en-US" sz="2000" dirty="0">
                  <a:latin typeface="Tahoma" pitchFamily="34" charset="0"/>
                </a:endParaRPr>
              </a:p>
            </p:txBody>
          </p:sp>
          <p:sp>
            <p:nvSpPr>
              <p:cNvPr id="36893" name="Line 14"/>
              <p:cNvSpPr>
                <a:spLocks noChangeShapeType="1"/>
              </p:cNvSpPr>
              <p:nvPr/>
            </p:nvSpPr>
            <p:spPr bwMode="auto">
              <a:xfrm>
                <a:off x="3859657" y="1924234"/>
                <a:ext cx="2420" cy="26296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6894" name="Line 15"/>
              <p:cNvSpPr>
                <a:spLocks noChangeShapeType="1"/>
              </p:cNvSpPr>
              <p:nvPr/>
            </p:nvSpPr>
            <p:spPr bwMode="auto">
              <a:xfrm flipH="1">
                <a:off x="5049037" y="1985010"/>
                <a:ext cx="22928" cy="26093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6895" name="Line 16"/>
              <p:cNvSpPr>
                <a:spLocks noChangeShapeType="1"/>
              </p:cNvSpPr>
              <p:nvPr/>
            </p:nvSpPr>
            <p:spPr bwMode="auto">
              <a:xfrm flipH="1">
                <a:off x="6148775" y="1962445"/>
                <a:ext cx="44194" cy="25270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34" name="Text Box 19"/>
              <p:cNvSpPr txBox="1">
                <a:spLocks noChangeArrowheads="1"/>
              </p:cNvSpPr>
              <p:nvPr/>
            </p:nvSpPr>
            <p:spPr bwMode="auto">
              <a:xfrm>
                <a:off x="821600" y="4051812"/>
                <a:ext cx="1576705" cy="43424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ja-JP" altLang="en-US" sz="2400" dirty="0">
                    <a:solidFill>
                      <a:srgbClr val="0000FF"/>
                    </a:solidFill>
                    <a:effectLst>
                      <a:outerShdw blurRad="38100" dist="38100" dir="2700000" algn="tl">
                        <a:srgbClr val="C0C0C0"/>
                      </a:outerShdw>
                    </a:effectLst>
                    <a:latin typeface="Tahoma" pitchFamily="34" charset="0"/>
                    <a:ea typeface="+mn-ea"/>
                  </a:rPr>
                  <a:t>△△</a:t>
                </a:r>
                <a:r>
                  <a:rPr lang="ru-RU" altLang="ja-JP" sz="2400" dirty="0">
                    <a:solidFill>
                      <a:srgbClr val="0000FF"/>
                    </a:solidFill>
                    <a:effectLst>
                      <a:outerShdw blurRad="38100" dist="38100" dir="2700000" algn="tl">
                        <a:srgbClr val="C0C0C0"/>
                      </a:outerShdw>
                    </a:effectLst>
                    <a:latin typeface="Tahoma" pitchFamily="34" charset="0"/>
                    <a:ea typeface="+mn-ea"/>
                  </a:rPr>
                  <a:t>Проект</a:t>
                </a:r>
                <a:endParaRPr lang="ja-JP" altLang="en-US" sz="2400" dirty="0">
                  <a:solidFill>
                    <a:srgbClr val="0000FF"/>
                  </a:solidFill>
                  <a:effectLst>
                    <a:outerShdw blurRad="38100" dist="38100" dir="2700000" algn="tl">
                      <a:srgbClr val="C0C0C0"/>
                    </a:outerShdw>
                  </a:effectLst>
                  <a:latin typeface="Tahoma" pitchFamily="34" charset="0"/>
                  <a:ea typeface="+mn-ea"/>
                </a:endParaRPr>
              </a:p>
            </p:txBody>
          </p:sp>
          <p:sp>
            <p:nvSpPr>
              <p:cNvPr id="35" name="Text Box 20"/>
              <p:cNvSpPr txBox="1">
                <a:spLocks noChangeArrowheads="1"/>
              </p:cNvSpPr>
              <p:nvPr/>
            </p:nvSpPr>
            <p:spPr bwMode="auto">
              <a:xfrm>
                <a:off x="821600" y="2758459"/>
                <a:ext cx="1660707" cy="43424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ja-JP" altLang="en-US" sz="2400" dirty="0">
                    <a:effectLst>
                      <a:outerShdw blurRad="38100" dist="38100" dir="2700000" algn="tl">
                        <a:srgbClr val="C0C0C0"/>
                      </a:outerShdw>
                    </a:effectLst>
                    <a:latin typeface="Tahoma" pitchFamily="34" charset="0"/>
                    <a:ea typeface="+mn-ea"/>
                  </a:rPr>
                  <a:t>○○ </a:t>
                </a:r>
                <a:r>
                  <a:rPr lang="ru-RU" altLang="ja-JP" sz="2400" dirty="0">
                    <a:effectLst>
                      <a:outerShdw blurRad="38100" dist="38100" dir="2700000" algn="tl">
                        <a:srgbClr val="C0C0C0"/>
                      </a:outerShdw>
                    </a:effectLst>
                    <a:latin typeface="Tahoma" pitchFamily="34" charset="0"/>
                    <a:ea typeface="+mn-ea"/>
                  </a:rPr>
                  <a:t>Проект</a:t>
                </a:r>
                <a:endParaRPr lang="ja-JP" altLang="en-US" sz="2400" dirty="0">
                  <a:solidFill>
                    <a:srgbClr val="FF3300"/>
                  </a:solidFill>
                  <a:effectLst>
                    <a:outerShdw blurRad="38100" dist="38100" dir="2700000" algn="tl">
                      <a:srgbClr val="C0C0C0"/>
                    </a:outerShdw>
                  </a:effectLst>
                  <a:latin typeface="Tahoma" pitchFamily="34" charset="0"/>
                  <a:ea typeface="+mn-ea"/>
                </a:endParaRPr>
              </a:p>
            </p:txBody>
          </p:sp>
          <p:sp>
            <p:nvSpPr>
              <p:cNvPr id="36" name="Text Box 21"/>
              <p:cNvSpPr txBox="1">
                <a:spLocks noChangeArrowheads="1"/>
              </p:cNvSpPr>
              <p:nvPr/>
            </p:nvSpPr>
            <p:spPr bwMode="auto">
              <a:xfrm>
                <a:off x="821600" y="3426483"/>
                <a:ext cx="1660707" cy="43424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ja-JP" altLang="en-US" sz="2400" dirty="0">
                    <a:effectLst>
                      <a:outerShdw blurRad="38100" dist="38100" dir="2700000" algn="tl">
                        <a:srgbClr val="C0C0C0"/>
                      </a:outerShdw>
                    </a:effectLst>
                    <a:latin typeface="Tahoma" pitchFamily="34" charset="0"/>
                    <a:ea typeface="+mn-ea"/>
                  </a:rPr>
                  <a:t>○△ </a:t>
                </a:r>
                <a:r>
                  <a:rPr lang="ru-RU" altLang="ja-JP" sz="2400" dirty="0">
                    <a:effectLst>
                      <a:outerShdw blurRad="38100" dist="38100" dir="2700000" algn="tl">
                        <a:srgbClr val="C0C0C0"/>
                      </a:outerShdw>
                    </a:effectLst>
                    <a:latin typeface="Tahoma" pitchFamily="34" charset="0"/>
                    <a:ea typeface="+mn-ea"/>
                  </a:rPr>
                  <a:t>Проект</a:t>
                </a:r>
                <a:endParaRPr lang="ja-JP" altLang="en-US" sz="2400" dirty="0">
                  <a:effectLst>
                    <a:outerShdw blurRad="38100" dist="38100" dir="2700000" algn="tl">
                      <a:srgbClr val="C0C0C0"/>
                    </a:outerShdw>
                  </a:effectLst>
                  <a:latin typeface="Tahoma" pitchFamily="34" charset="0"/>
                  <a:ea typeface="+mn-ea"/>
                </a:endParaRPr>
              </a:p>
            </p:txBody>
          </p:sp>
          <p:sp>
            <p:nvSpPr>
              <p:cNvPr id="36901" name="Text Box 28"/>
              <p:cNvSpPr txBox="1">
                <a:spLocks noChangeArrowheads="1"/>
              </p:cNvSpPr>
              <p:nvPr/>
            </p:nvSpPr>
            <p:spPr bwMode="auto">
              <a:xfrm>
                <a:off x="2418869" y="3380379"/>
                <a:ext cx="1446504" cy="43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2400" dirty="0">
                    <a:latin typeface="Tahoma" pitchFamily="34" charset="0"/>
                  </a:rPr>
                  <a:t>Средний</a:t>
                </a:r>
                <a:r>
                  <a:rPr lang="en-US" altLang="ja-JP" sz="2400" dirty="0">
                    <a:latin typeface="Tahoma" pitchFamily="34" charset="0"/>
                  </a:rPr>
                  <a:t> 2</a:t>
                </a:r>
              </a:p>
            </p:txBody>
          </p:sp>
          <p:sp>
            <p:nvSpPr>
              <p:cNvPr id="36902" name="Text Box 29"/>
              <p:cNvSpPr txBox="1">
                <a:spLocks noChangeArrowheads="1"/>
              </p:cNvSpPr>
              <p:nvPr/>
            </p:nvSpPr>
            <p:spPr bwMode="auto">
              <a:xfrm>
                <a:off x="3803228" y="3394338"/>
                <a:ext cx="1314901" cy="43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dirty="0">
                    <a:solidFill>
                      <a:srgbClr val="00B050"/>
                    </a:solidFill>
                    <a:latin typeface="Tahoma" pitchFamily="34" charset="0"/>
                  </a:rPr>
                  <a:t> </a:t>
                </a:r>
                <a:r>
                  <a:rPr lang="ru-RU" altLang="ja-JP" sz="2000" dirty="0">
                    <a:solidFill>
                      <a:srgbClr val="00B050"/>
                    </a:solidFill>
                    <a:latin typeface="Tahoma" pitchFamily="34" charset="0"/>
                  </a:rPr>
                  <a:t>Средний</a:t>
                </a:r>
                <a:r>
                  <a:rPr lang="en-US" altLang="ja-JP" sz="2000" dirty="0">
                    <a:solidFill>
                      <a:srgbClr val="00B050"/>
                    </a:solidFill>
                    <a:latin typeface="Tahoma" pitchFamily="34" charset="0"/>
                  </a:rPr>
                  <a:t> 2</a:t>
                </a:r>
                <a:endParaRPr lang="ja-JP" altLang="en-US" sz="2000" dirty="0">
                  <a:solidFill>
                    <a:srgbClr val="00B050"/>
                  </a:solidFill>
                  <a:latin typeface="Tahoma" pitchFamily="34" charset="0"/>
                </a:endParaRPr>
              </a:p>
            </p:txBody>
          </p:sp>
          <p:sp>
            <p:nvSpPr>
              <p:cNvPr id="36905" name="Text Box 32"/>
              <p:cNvSpPr txBox="1">
                <a:spLocks noChangeArrowheads="1"/>
              </p:cNvSpPr>
              <p:nvPr/>
            </p:nvSpPr>
            <p:spPr bwMode="auto">
              <a:xfrm>
                <a:off x="2500343" y="4010152"/>
                <a:ext cx="1285501" cy="43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2400" dirty="0">
                    <a:latin typeface="Tahoma" pitchFamily="34" charset="0"/>
                  </a:rPr>
                  <a:t>Низкий</a:t>
                </a:r>
                <a:r>
                  <a:rPr lang="en-US" altLang="ja-JP" sz="2400" dirty="0">
                    <a:latin typeface="Tahoma" pitchFamily="34" charset="0"/>
                  </a:rPr>
                  <a:t> 1</a:t>
                </a:r>
              </a:p>
            </p:txBody>
          </p:sp>
          <p:sp>
            <p:nvSpPr>
              <p:cNvPr id="36906" name="Text Box 33"/>
              <p:cNvSpPr txBox="1">
                <a:spLocks noChangeArrowheads="1"/>
              </p:cNvSpPr>
              <p:nvPr/>
            </p:nvSpPr>
            <p:spPr bwMode="auto">
              <a:xfrm>
                <a:off x="3875776" y="3993968"/>
                <a:ext cx="1111152" cy="37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2000" dirty="0">
                    <a:solidFill>
                      <a:srgbClr val="00B050"/>
                    </a:solidFill>
                    <a:latin typeface="Tahoma" pitchFamily="34" charset="0"/>
                  </a:rPr>
                  <a:t>Низкий</a:t>
                </a:r>
                <a:r>
                  <a:rPr lang="ja-JP" altLang="en-US" sz="2000" dirty="0">
                    <a:solidFill>
                      <a:srgbClr val="00B050"/>
                    </a:solidFill>
                    <a:latin typeface="Tahoma" pitchFamily="34" charset="0"/>
                  </a:rPr>
                  <a:t> </a:t>
                </a:r>
                <a:r>
                  <a:rPr lang="en-US" altLang="ja-JP" sz="2000" dirty="0">
                    <a:solidFill>
                      <a:srgbClr val="00B050"/>
                    </a:solidFill>
                    <a:latin typeface="Tahoma" pitchFamily="34" charset="0"/>
                  </a:rPr>
                  <a:t>4</a:t>
                </a:r>
                <a:endParaRPr lang="ja-JP" altLang="en-US" sz="2000" dirty="0">
                  <a:solidFill>
                    <a:srgbClr val="00B050"/>
                  </a:solidFill>
                  <a:latin typeface="Tahoma" pitchFamily="34" charset="0"/>
                </a:endParaRPr>
              </a:p>
            </p:txBody>
          </p:sp>
        </p:grpSp>
        <p:sp>
          <p:nvSpPr>
            <p:cNvPr id="36885" name="Text Box 45"/>
            <p:cNvSpPr txBox="1">
              <a:spLocks noChangeArrowheads="1"/>
            </p:cNvSpPr>
            <p:nvPr/>
          </p:nvSpPr>
          <p:spPr bwMode="auto">
            <a:xfrm>
              <a:off x="8352333" y="5253037"/>
              <a:ext cx="185272" cy="46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ja-JP" sz="2400">
                <a:latin typeface="Tahoma" pitchFamily="34" charset="0"/>
              </a:endParaRPr>
            </a:p>
          </p:txBody>
        </p:sp>
        <p:grpSp>
          <p:nvGrpSpPr>
            <p:cNvPr id="36874" name="Group 40"/>
            <p:cNvGrpSpPr>
              <a:grpSpLocks/>
            </p:cNvGrpSpPr>
            <p:nvPr/>
          </p:nvGrpSpPr>
          <p:grpSpPr bwMode="auto">
            <a:xfrm>
              <a:off x="2322364" y="2653583"/>
              <a:ext cx="6224738" cy="489769"/>
              <a:chOff x="1493" y="1121"/>
              <a:chExt cx="3259" cy="389"/>
            </a:xfrm>
          </p:grpSpPr>
          <p:sp>
            <p:nvSpPr>
              <p:cNvPr id="36876" name="Text Box 41"/>
              <p:cNvSpPr txBox="1">
                <a:spLocks noChangeArrowheads="1"/>
              </p:cNvSpPr>
              <p:nvPr/>
            </p:nvSpPr>
            <p:spPr bwMode="auto">
              <a:xfrm>
                <a:off x="1493" y="1133"/>
                <a:ext cx="756"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2400" dirty="0">
                    <a:latin typeface="Tahoma" pitchFamily="34" charset="0"/>
                  </a:rPr>
                  <a:t>Высокий </a:t>
                </a:r>
                <a:r>
                  <a:rPr lang="en-US" altLang="ja-JP" sz="2400" dirty="0">
                    <a:latin typeface="Tahoma" pitchFamily="34" charset="0"/>
                  </a:rPr>
                  <a:t>4</a:t>
                </a:r>
              </a:p>
            </p:txBody>
          </p:sp>
          <p:sp>
            <p:nvSpPr>
              <p:cNvPr id="36877" name="Text Box 42"/>
              <p:cNvSpPr txBox="1">
                <a:spLocks noChangeArrowheads="1"/>
              </p:cNvSpPr>
              <p:nvPr/>
            </p:nvSpPr>
            <p:spPr bwMode="auto">
              <a:xfrm>
                <a:off x="2247" y="1121"/>
                <a:ext cx="64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2000" dirty="0">
                    <a:solidFill>
                      <a:srgbClr val="00CC66"/>
                    </a:solidFill>
                    <a:latin typeface="Tahoma" pitchFamily="34" charset="0"/>
                  </a:rPr>
                  <a:t>Высокий</a:t>
                </a:r>
                <a:r>
                  <a:rPr lang="en-US" altLang="ja-JP" sz="2000" dirty="0">
                    <a:solidFill>
                      <a:srgbClr val="00CC66"/>
                    </a:solidFill>
                    <a:latin typeface="Tahoma" pitchFamily="34" charset="0"/>
                  </a:rPr>
                  <a:t> 1</a:t>
                </a:r>
                <a:endParaRPr lang="ja-JP" altLang="en-US" sz="2000" dirty="0">
                  <a:solidFill>
                    <a:srgbClr val="00CC66"/>
                  </a:solidFill>
                  <a:latin typeface="Tahoma" pitchFamily="34" charset="0"/>
                </a:endParaRPr>
              </a:p>
            </p:txBody>
          </p:sp>
          <p:sp>
            <p:nvSpPr>
              <p:cNvPr id="36880" name="Text Box 45"/>
              <p:cNvSpPr txBox="1">
                <a:spLocks noChangeArrowheads="1"/>
              </p:cNvSpPr>
              <p:nvPr/>
            </p:nvSpPr>
            <p:spPr bwMode="auto">
              <a:xfrm>
                <a:off x="4655" y="1143"/>
                <a:ext cx="9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endParaRPr lang="ja-JP" altLang="ja-JP" sz="2400">
                  <a:latin typeface="Tahoma" pitchFamily="34" charset="0"/>
                </a:endParaRPr>
              </a:p>
            </p:txBody>
          </p:sp>
        </p:grpSp>
        <p:sp>
          <p:nvSpPr>
            <p:cNvPr id="36875" name="Text Box 10"/>
            <p:cNvSpPr txBox="1">
              <a:spLocks noChangeArrowheads="1"/>
            </p:cNvSpPr>
            <p:nvPr/>
          </p:nvSpPr>
          <p:spPr bwMode="auto">
            <a:xfrm>
              <a:off x="870149" y="1919552"/>
              <a:ext cx="1039097" cy="43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ru-RU" altLang="ja-JP" sz="2400" dirty="0">
                  <a:latin typeface="Tahoma" pitchFamily="34" charset="0"/>
                </a:rPr>
                <a:t>Проект</a:t>
              </a:r>
              <a:endParaRPr lang="ja-JP" altLang="en-US" sz="2400" dirty="0">
                <a:latin typeface="Tahoma" pitchFamily="34" charset="0"/>
              </a:endParaRPr>
            </a:p>
          </p:txBody>
        </p:sp>
      </p:grpSp>
      <p:sp>
        <p:nvSpPr>
          <p:cNvPr id="49" name="Text Box 7">
            <a:extLst>
              <a:ext uri="{FF2B5EF4-FFF2-40B4-BE49-F238E27FC236}">
                <a16:creationId xmlns:a16="http://schemas.microsoft.com/office/drawing/2014/main" id="{A5839888-F9A3-4E8A-B61C-AC9BBEFAE62E}"/>
              </a:ext>
            </a:extLst>
          </p:cNvPr>
          <p:cNvSpPr txBox="1">
            <a:spLocks noChangeArrowheads="1"/>
          </p:cNvSpPr>
          <p:nvPr/>
        </p:nvSpPr>
        <p:spPr bwMode="auto">
          <a:xfrm>
            <a:off x="70152" y="883675"/>
            <a:ext cx="8957162" cy="2486322"/>
          </a:xfrm>
          <a:prstGeom prst="rect">
            <a:avLst/>
          </a:prstGeom>
          <a:solidFill>
            <a:schemeClr val="accent6">
              <a:lumMod val="60000"/>
              <a:lumOff val="40000"/>
            </a:schemeClr>
          </a:solidFill>
          <a:ln w="22225">
            <a:solidFill>
              <a:srgbClr val="000000"/>
            </a:solidFill>
            <a:miter lim="800000"/>
            <a:headEnd/>
            <a:tailEnd/>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lnSpc>
                <a:spcPct val="120000"/>
              </a:lnSpc>
              <a:defRPr/>
            </a:pPr>
            <a:r>
              <a:rPr lang="ru-RU" altLang="ja-JP" sz="2200" dirty="0">
                <a:latin typeface="Tahoma" pitchFamily="34" charset="0"/>
              </a:rPr>
              <a:t>Приоритезировать проекты по важным критериям, таким как: стоимость, передача технологий, влияние на основную проблему, политический приоритет, потребности людей, устойчивость, срочность, способность агентства по реализации, воздействие на окружающую среду и т. д. Составьте список сравнения, как ниже, и сделайте выбор.</a:t>
            </a:r>
            <a:endParaRPr lang="en-US" altLang="ja-JP" sz="2200" dirty="0">
              <a:latin typeface="Tahoma" pitchFamily="34" charset="0"/>
            </a:endParaRPr>
          </a:p>
        </p:txBody>
      </p:sp>
      <p:sp>
        <p:nvSpPr>
          <p:cNvPr id="50" name="Line 15">
            <a:extLst>
              <a:ext uri="{FF2B5EF4-FFF2-40B4-BE49-F238E27FC236}">
                <a16:creationId xmlns:a16="http://schemas.microsoft.com/office/drawing/2014/main" id="{5A355895-0B29-4528-B71F-1F30EC415B37}"/>
              </a:ext>
            </a:extLst>
          </p:cNvPr>
          <p:cNvSpPr>
            <a:spLocks noChangeShapeType="1"/>
          </p:cNvSpPr>
          <p:nvPr/>
        </p:nvSpPr>
        <p:spPr bwMode="auto">
          <a:xfrm flipH="1">
            <a:off x="15855022" y="4493975"/>
            <a:ext cx="26252" cy="2774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51" name="Text Box 11">
            <a:extLst>
              <a:ext uri="{FF2B5EF4-FFF2-40B4-BE49-F238E27FC236}">
                <a16:creationId xmlns:a16="http://schemas.microsoft.com/office/drawing/2014/main" id="{5DC68750-2774-4A3A-8F74-AF08FB3B4780}"/>
              </a:ext>
            </a:extLst>
          </p:cNvPr>
          <p:cNvSpPr txBox="1">
            <a:spLocks noChangeArrowheads="1"/>
          </p:cNvSpPr>
          <p:nvPr/>
        </p:nvSpPr>
        <p:spPr bwMode="auto">
          <a:xfrm>
            <a:off x="15882642" y="4764570"/>
            <a:ext cx="834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dirty="0">
                <a:latin typeface="Tahoma" pitchFamily="34" charset="0"/>
              </a:rPr>
              <a:t>Total</a:t>
            </a:r>
            <a:endParaRPr lang="ja-JP" altLang="en-US" sz="2400" dirty="0">
              <a:latin typeface="Tahoma" pitchFamily="34" charset="0"/>
            </a:endParaRPr>
          </a:p>
        </p:txBody>
      </p:sp>
      <p:sp>
        <p:nvSpPr>
          <p:cNvPr id="52" name="Text Box 44">
            <a:extLst>
              <a:ext uri="{FF2B5EF4-FFF2-40B4-BE49-F238E27FC236}">
                <a16:creationId xmlns:a16="http://schemas.microsoft.com/office/drawing/2014/main" id="{E7602AE8-A669-4B20-A67D-8E67ADFBB79D}"/>
              </a:ext>
            </a:extLst>
          </p:cNvPr>
          <p:cNvSpPr txBox="1">
            <a:spLocks noChangeArrowheads="1"/>
          </p:cNvSpPr>
          <p:nvPr/>
        </p:nvSpPr>
        <p:spPr bwMode="auto">
          <a:xfrm>
            <a:off x="8136085" y="6051111"/>
            <a:ext cx="521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dirty="0">
                <a:latin typeface="Tahoma" pitchFamily="34" charset="0"/>
              </a:rPr>
              <a:t>11</a:t>
            </a:r>
          </a:p>
        </p:txBody>
      </p:sp>
      <p:sp>
        <p:nvSpPr>
          <p:cNvPr id="53" name="Text Box 44">
            <a:extLst>
              <a:ext uri="{FF2B5EF4-FFF2-40B4-BE49-F238E27FC236}">
                <a16:creationId xmlns:a16="http://schemas.microsoft.com/office/drawing/2014/main" id="{5C35145C-724B-48A2-9EC2-331833DAF65C}"/>
              </a:ext>
            </a:extLst>
          </p:cNvPr>
          <p:cNvSpPr txBox="1">
            <a:spLocks noChangeArrowheads="1"/>
          </p:cNvSpPr>
          <p:nvPr/>
        </p:nvSpPr>
        <p:spPr bwMode="auto">
          <a:xfrm>
            <a:off x="8304747" y="5391030"/>
            <a:ext cx="3529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dirty="0">
                <a:latin typeface="Tahoma" pitchFamily="34" charset="0"/>
              </a:rPr>
              <a:t>8</a:t>
            </a:r>
          </a:p>
        </p:txBody>
      </p:sp>
      <p:sp>
        <p:nvSpPr>
          <p:cNvPr id="54" name="Text Box 44">
            <a:extLst>
              <a:ext uri="{FF2B5EF4-FFF2-40B4-BE49-F238E27FC236}">
                <a16:creationId xmlns:a16="http://schemas.microsoft.com/office/drawing/2014/main" id="{28BF5CB5-E3F7-471E-9B8D-2910C018E258}"/>
              </a:ext>
            </a:extLst>
          </p:cNvPr>
          <p:cNvSpPr txBox="1">
            <a:spLocks noChangeArrowheads="1"/>
          </p:cNvSpPr>
          <p:nvPr/>
        </p:nvSpPr>
        <p:spPr bwMode="auto">
          <a:xfrm>
            <a:off x="8164565" y="4750273"/>
            <a:ext cx="521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400" dirty="0">
                <a:latin typeface="Tahoma" pitchFamily="34" charset="0"/>
              </a:rPr>
              <a:t>12</a:t>
            </a:r>
          </a:p>
        </p:txBody>
      </p:sp>
      <p:sp>
        <p:nvSpPr>
          <p:cNvPr id="43" name="Line 16">
            <a:extLst>
              <a:ext uri="{FF2B5EF4-FFF2-40B4-BE49-F238E27FC236}">
                <a16:creationId xmlns:a16="http://schemas.microsoft.com/office/drawing/2014/main" id="{FC54D8F7-798D-4DAD-8A86-4D65A97F92CE}"/>
              </a:ext>
            </a:extLst>
          </p:cNvPr>
          <p:cNvSpPr>
            <a:spLocks noChangeShapeType="1"/>
          </p:cNvSpPr>
          <p:nvPr/>
        </p:nvSpPr>
        <p:spPr bwMode="auto">
          <a:xfrm>
            <a:off x="7756492" y="3840731"/>
            <a:ext cx="13114" cy="27906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44" name="Text Box 11">
            <a:extLst>
              <a:ext uri="{FF2B5EF4-FFF2-40B4-BE49-F238E27FC236}">
                <a16:creationId xmlns:a16="http://schemas.microsoft.com/office/drawing/2014/main" id="{161CC815-71B1-4B75-B37D-63A458312657}"/>
              </a:ext>
            </a:extLst>
          </p:cNvPr>
          <p:cNvSpPr txBox="1">
            <a:spLocks noChangeArrowheads="1"/>
          </p:cNvSpPr>
          <p:nvPr/>
        </p:nvSpPr>
        <p:spPr bwMode="auto">
          <a:xfrm>
            <a:off x="7824303" y="4001244"/>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2400" dirty="0">
                <a:latin typeface="Tahoma" pitchFamily="34" charset="0"/>
              </a:rPr>
              <a:t>Итого</a:t>
            </a:r>
            <a:endParaRPr lang="ja-JP" altLang="en-US" sz="2400" dirty="0">
              <a:latin typeface="Tahoma" pitchFamily="34" charset="0"/>
            </a:endParaRPr>
          </a:p>
        </p:txBody>
      </p:sp>
      <p:sp>
        <p:nvSpPr>
          <p:cNvPr id="45" name="Text Box 41">
            <a:extLst>
              <a:ext uri="{FF2B5EF4-FFF2-40B4-BE49-F238E27FC236}">
                <a16:creationId xmlns:a16="http://schemas.microsoft.com/office/drawing/2014/main" id="{4149A358-3429-48CF-9AD2-002DDC4992AB}"/>
              </a:ext>
            </a:extLst>
          </p:cNvPr>
          <p:cNvSpPr txBox="1">
            <a:spLocks noChangeArrowheads="1"/>
          </p:cNvSpPr>
          <p:nvPr/>
        </p:nvSpPr>
        <p:spPr bwMode="auto">
          <a:xfrm>
            <a:off x="5006910" y="4694312"/>
            <a:ext cx="12859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dirty="0">
                <a:latin typeface="Tahoma" pitchFamily="34" charset="0"/>
              </a:rPr>
              <a:t>Высокий </a:t>
            </a:r>
            <a:r>
              <a:rPr lang="en-US" altLang="ja-JP" dirty="0">
                <a:latin typeface="Tahoma" pitchFamily="34" charset="0"/>
              </a:rPr>
              <a:t>4</a:t>
            </a:r>
          </a:p>
        </p:txBody>
      </p:sp>
      <p:sp>
        <p:nvSpPr>
          <p:cNvPr id="46" name="Text Box 41">
            <a:extLst>
              <a:ext uri="{FF2B5EF4-FFF2-40B4-BE49-F238E27FC236}">
                <a16:creationId xmlns:a16="http://schemas.microsoft.com/office/drawing/2014/main" id="{4825835E-EFD3-4F3F-B1EF-B1EE2B248883}"/>
              </a:ext>
            </a:extLst>
          </p:cNvPr>
          <p:cNvSpPr txBox="1">
            <a:spLocks noChangeArrowheads="1"/>
          </p:cNvSpPr>
          <p:nvPr/>
        </p:nvSpPr>
        <p:spPr bwMode="auto">
          <a:xfrm>
            <a:off x="5018942" y="5415412"/>
            <a:ext cx="12859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dirty="0">
                <a:latin typeface="Tahoma" pitchFamily="34" charset="0"/>
              </a:rPr>
              <a:t>Высокий 3</a:t>
            </a:r>
            <a:endParaRPr lang="en-US" altLang="ja-JP" dirty="0">
              <a:latin typeface="Tahoma" pitchFamily="34" charset="0"/>
            </a:endParaRPr>
          </a:p>
        </p:txBody>
      </p:sp>
      <p:sp>
        <p:nvSpPr>
          <p:cNvPr id="47" name="Text Box 41">
            <a:extLst>
              <a:ext uri="{FF2B5EF4-FFF2-40B4-BE49-F238E27FC236}">
                <a16:creationId xmlns:a16="http://schemas.microsoft.com/office/drawing/2014/main" id="{77FADC64-0BFD-489D-9F5E-B6887C17E825}"/>
              </a:ext>
            </a:extLst>
          </p:cNvPr>
          <p:cNvSpPr txBox="1">
            <a:spLocks noChangeArrowheads="1"/>
          </p:cNvSpPr>
          <p:nvPr/>
        </p:nvSpPr>
        <p:spPr bwMode="auto">
          <a:xfrm>
            <a:off x="6393162" y="6045489"/>
            <a:ext cx="12859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dirty="0">
                <a:latin typeface="Tahoma" pitchFamily="34" charset="0"/>
              </a:rPr>
              <a:t>Высокий </a:t>
            </a:r>
            <a:r>
              <a:rPr lang="en-US" altLang="ja-JP" dirty="0">
                <a:latin typeface="Tahoma" pitchFamily="34" charset="0"/>
              </a:rPr>
              <a:t>4</a:t>
            </a:r>
          </a:p>
        </p:txBody>
      </p:sp>
      <p:sp>
        <p:nvSpPr>
          <p:cNvPr id="48" name="Text Box 41">
            <a:extLst>
              <a:ext uri="{FF2B5EF4-FFF2-40B4-BE49-F238E27FC236}">
                <a16:creationId xmlns:a16="http://schemas.microsoft.com/office/drawing/2014/main" id="{132ABFEF-FD75-435D-A026-4A7CF5A677F9}"/>
              </a:ext>
            </a:extLst>
          </p:cNvPr>
          <p:cNvSpPr txBox="1">
            <a:spLocks noChangeArrowheads="1"/>
          </p:cNvSpPr>
          <p:nvPr/>
        </p:nvSpPr>
        <p:spPr bwMode="auto">
          <a:xfrm>
            <a:off x="6415015" y="4706035"/>
            <a:ext cx="12859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dirty="0">
                <a:latin typeface="Tahoma" pitchFamily="34" charset="0"/>
              </a:rPr>
              <a:t>Высокий 3</a:t>
            </a:r>
            <a:endParaRPr lang="en-US" altLang="ja-JP" dirty="0">
              <a:latin typeface="Tahoma" pitchFamily="34" charset="0"/>
            </a:endParaRPr>
          </a:p>
        </p:txBody>
      </p:sp>
      <p:sp>
        <p:nvSpPr>
          <p:cNvPr id="55" name="Text Box 32">
            <a:extLst>
              <a:ext uri="{FF2B5EF4-FFF2-40B4-BE49-F238E27FC236}">
                <a16:creationId xmlns:a16="http://schemas.microsoft.com/office/drawing/2014/main" id="{ACD986A4-56FA-4B5B-85DC-F706E3B05FBF}"/>
              </a:ext>
            </a:extLst>
          </p:cNvPr>
          <p:cNvSpPr txBox="1">
            <a:spLocks noChangeArrowheads="1"/>
          </p:cNvSpPr>
          <p:nvPr/>
        </p:nvSpPr>
        <p:spPr bwMode="auto">
          <a:xfrm>
            <a:off x="6276772" y="5382150"/>
            <a:ext cx="1471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2400" dirty="0">
                <a:latin typeface="Tahoma" pitchFamily="34" charset="0"/>
              </a:rPr>
              <a:t>Низкий</a:t>
            </a:r>
            <a:r>
              <a:rPr lang="en-US" altLang="ja-JP" sz="2400" dirty="0">
                <a:latin typeface="Tahoma" pitchFamily="34" charset="0"/>
              </a:rPr>
              <a:t> 1</a:t>
            </a:r>
          </a:p>
        </p:txBody>
      </p:sp>
      <p:sp>
        <p:nvSpPr>
          <p:cNvPr id="56" name="Text Box 32">
            <a:extLst>
              <a:ext uri="{FF2B5EF4-FFF2-40B4-BE49-F238E27FC236}">
                <a16:creationId xmlns:a16="http://schemas.microsoft.com/office/drawing/2014/main" id="{35907681-8314-42BB-A6FD-5F38348DED50}"/>
              </a:ext>
            </a:extLst>
          </p:cNvPr>
          <p:cNvSpPr txBox="1">
            <a:spLocks noChangeArrowheads="1"/>
          </p:cNvSpPr>
          <p:nvPr/>
        </p:nvSpPr>
        <p:spPr bwMode="auto">
          <a:xfrm>
            <a:off x="4995971" y="5989774"/>
            <a:ext cx="12554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ru-RU" altLang="ja-JP" sz="2000" dirty="0">
                <a:latin typeface="Tahoma" pitchFamily="34" charset="0"/>
              </a:rPr>
              <a:t>Низкий</a:t>
            </a:r>
            <a:r>
              <a:rPr lang="en-US" altLang="ja-JP" sz="2000" dirty="0">
                <a:latin typeface="Tahoma" pitchFamily="34" charset="0"/>
              </a:rPr>
              <a:t> </a:t>
            </a:r>
            <a:r>
              <a:rPr lang="ru-RU" altLang="ja-JP" sz="2000" dirty="0">
                <a:latin typeface="Tahoma" pitchFamily="34" charset="0"/>
              </a:rPr>
              <a:t>2</a:t>
            </a:r>
            <a:endParaRPr lang="en-US" altLang="ja-JP" sz="2000" dirty="0">
              <a:latin typeface="Tahoma" pitchFamily="34" charset="0"/>
            </a:endParaRPr>
          </a:p>
        </p:txBody>
      </p:sp>
    </p:spTree>
    <p:extLst>
      <p:ext uri="{BB962C8B-B14F-4D97-AF65-F5344CB8AC3E}">
        <p14:creationId xmlns:p14="http://schemas.microsoft.com/office/powerpoint/2010/main" val="351121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351CEAC3-916C-409E-A040-416E9A779399}"/>
              </a:ext>
            </a:extLst>
          </p:cNvPr>
          <p:cNvGraphicFramePr>
            <a:graphicFrameLocks noGrp="1"/>
          </p:cNvGraphicFramePr>
          <p:nvPr>
            <p:extLst>
              <p:ext uri="{D42A27DB-BD31-4B8C-83A1-F6EECF244321}">
                <p14:modId xmlns:p14="http://schemas.microsoft.com/office/powerpoint/2010/main" val="1315471434"/>
              </p:ext>
            </p:extLst>
          </p:nvPr>
        </p:nvGraphicFramePr>
        <p:xfrm>
          <a:off x="35496" y="611778"/>
          <a:ext cx="9108505" cy="6355080"/>
        </p:xfrm>
        <a:graphic>
          <a:graphicData uri="http://schemas.openxmlformats.org/drawingml/2006/table">
            <a:tbl>
              <a:tblPr firstRow="1" bandRow="1">
                <a:tableStyleId>{5C22544A-7EE6-4342-B048-85BDC9FD1C3A}</a:tableStyleId>
              </a:tblPr>
              <a:tblGrid>
                <a:gridCol w="361634">
                  <a:extLst>
                    <a:ext uri="{9D8B030D-6E8A-4147-A177-3AD203B41FA5}">
                      <a16:colId xmlns:a16="http://schemas.microsoft.com/office/drawing/2014/main" val="3544653580"/>
                    </a:ext>
                  </a:extLst>
                </a:gridCol>
                <a:gridCol w="1785952">
                  <a:extLst>
                    <a:ext uri="{9D8B030D-6E8A-4147-A177-3AD203B41FA5}">
                      <a16:colId xmlns:a16="http://schemas.microsoft.com/office/drawing/2014/main" val="1801503954"/>
                    </a:ext>
                  </a:extLst>
                </a:gridCol>
                <a:gridCol w="6960919">
                  <a:extLst>
                    <a:ext uri="{9D8B030D-6E8A-4147-A177-3AD203B41FA5}">
                      <a16:colId xmlns:a16="http://schemas.microsoft.com/office/drawing/2014/main" val="3140283922"/>
                    </a:ext>
                  </a:extLst>
                </a:gridCol>
              </a:tblGrid>
              <a:tr h="360943">
                <a:tc>
                  <a:txBody>
                    <a:bodyPr/>
                    <a:lstStyle/>
                    <a:p>
                      <a:endParaRPr kumimoji="1" lang="ja-JP" altLang="en-US" dirty="0"/>
                    </a:p>
                  </a:txBody>
                  <a:tcPr/>
                </a:tc>
                <a:tc>
                  <a:txBody>
                    <a:bodyPr/>
                    <a:lstStyle/>
                    <a:p>
                      <a:pPr algn="ctr"/>
                      <a:r>
                        <a:rPr kumimoji="1" lang="ru-RU" altLang="ja-JP" dirty="0"/>
                        <a:t>Критерий</a:t>
                      </a:r>
                      <a:endParaRPr kumimoji="1" lang="ja-JP" altLang="en-US" dirty="0"/>
                    </a:p>
                  </a:txBody>
                  <a:tcPr/>
                </a:tc>
                <a:tc>
                  <a:txBody>
                    <a:bodyPr/>
                    <a:lstStyle/>
                    <a:p>
                      <a:pPr algn="ctr"/>
                      <a:r>
                        <a:rPr kumimoji="1" lang="ru-RU" altLang="ja-JP" dirty="0"/>
                        <a:t>Описание</a:t>
                      </a:r>
                      <a:endParaRPr kumimoji="1" lang="ja-JP" altLang="en-US" dirty="0"/>
                    </a:p>
                  </a:txBody>
                  <a:tcPr/>
                </a:tc>
                <a:extLst>
                  <a:ext uri="{0D108BD9-81ED-4DB2-BD59-A6C34878D82A}">
                    <a16:rowId xmlns:a16="http://schemas.microsoft.com/office/drawing/2014/main" val="3736215185"/>
                  </a:ext>
                </a:extLst>
              </a:tr>
              <a:tr h="631650">
                <a:tc>
                  <a:txBody>
                    <a:bodyPr/>
                    <a:lstStyle/>
                    <a:p>
                      <a:r>
                        <a:rPr kumimoji="1" lang="en-US" altLang="ja-JP" dirty="0"/>
                        <a:t>1</a:t>
                      </a:r>
                      <a:endParaRPr kumimoji="1" lang="ja-JP" altLang="en-US" dirty="0"/>
                    </a:p>
                  </a:txBody>
                  <a:tcPr/>
                </a:tc>
                <a:tc>
                  <a:txBody>
                    <a:bodyPr/>
                    <a:lstStyle/>
                    <a:p>
                      <a:r>
                        <a:rPr kumimoji="1" lang="ru-RU" altLang="ja-JP" sz="2000" b="1" dirty="0"/>
                        <a:t>Стоимость</a:t>
                      </a:r>
                      <a:endParaRPr kumimoji="1" lang="ja-JP" altLang="en-US" sz="2000" b="1" dirty="0"/>
                    </a:p>
                  </a:txBody>
                  <a:tcPr/>
                </a:tc>
                <a:tc>
                  <a:txBody>
                    <a:bodyPr/>
                    <a:lstStyle/>
                    <a:p>
                      <a:r>
                        <a:rPr kumimoji="1" lang="ru-RU" altLang="ja-JP" b="1" dirty="0"/>
                        <a:t>Достаточно ли средств для реализации проектов? Выберите проект в рамках доступного бюджета.</a:t>
                      </a:r>
                      <a:endParaRPr kumimoji="1" lang="ja-JP" altLang="en-US" b="1" dirty="0"/>
                    </a:p>
                  </a:txBody>
                  <a:tcPr/>
                </a:tc>
                <a:extLst>
                  <a:ext uri="{0D108BD9-81ED-4DB2-BD59-A6C34878D82A}">
                    <a16:rowId xmlns:a16="http://schemas.microsoft.com/office/drawing/2014/main" val="323314194"/>
                  </a:ext>
                </a:extLst>
              </a:tr>
              <a:tr h="631650">
                <a:tc>
                  <a:txBody>
                    <a:bodyPr/>
                    <a:lstStyle/>
                    <a:p>
                      <a:r>
                        <a:rPr kumimoji="1" lang="en-US" altLang="ja-JP" dirty="0"/>
                        <a:t>2</a:t>
                      </a:r>
                      <a:endParaRPr kumimoji="1" lang="ja-JP" altLang="en-US" dirty="0"/>
                    </a:p>
                  </a:txBody>
                  <a:tcPr/>
                </a:tc>
                <a:tc>
                  <a:txBody>
                    <a:bodyPr/>
                    <a:lstStyle/>
                    <a:p>
                      <a:r>
                        <a:rPr kumimoji="1" lang="ru-RU" altLang="ja-JP" sz="1800" b="1" dirty="0"/>
                        <a:t>Передача технологий</a:t>
                      </a:r>
                      <a:endParaRPr kumimoji="1" lang="ja-JP" altLang="en-US" sz="1800" b="1" dirty="0"/>
                    </a:p>
                  </a:txBody>
                  <a:tcPr/>
                </a:tc>
                <a:tc>
                  <a:txBody>
                    <a:bodyPr/>
                    <a:lstStyle/>
                    <a:p>
                      <a:r>
                        <a:rPr kumimoji="1" lang="ru-RU" altLang="ja-JP" b="1" dirty="0"/>
                        <a:t>Доступна ли технология, которая будет передана агентству по реализации? Если нет, то это должно быть на аутсорсинге.</a:t>
                      </a:r>
                      <a:endParaRPr kumimoji="1" lang="ja-JP" altLang="en-US" b="1" dirty="0"/>
                    </a:p>
                  </a:txBody>
                  <a:tcPr/>
                </a:tc>
                <a:extLst>
                  <a:ext uri="{0D108BD9-81ED-4DB2-BD59-A6C34878D82A}">
                    <a16:rowId xmlns:a16="http://schemas.microsoft.com/office/drawing/2014/main" val="678065289"/>
                  </a:ext>
                </a:extLst>
              </a:tr>
              <a:tr h="631650">
                <a:tc>
                  <a:txBody>
                    <a:bodyPr/>
                    <a:lstStyle/>
                    <a:p>
                      <a:r>
                        <a:rPr kumimoji="1" lang="en-US" altLang="ja-JP" dirty="0"/>
                        <a:t>3</a:t>
                      </a:r>
                      <a:endParaRPr kumimoji="1" lang="ja-JP" altLang="en-US" dirty="0"/>
                    </a:p>
                  </a:txBody>
                  <a:tcPr/>
                </a:tc>
                <a:tc>
                  <a:txBody>
                    <a:bodyPr/>
                    <a:lstStyle/>
                    <a:p>
                      <a:r>
                        <a:rPr kumimoji="1" lang="ru-RU" altLang="ja-JP" sz="1400" b="1" dirty="0"/>
                        <a:t>Влияние на основную проблему</a:t>
                      </a:r>
                      <a:endParaRPr kumimoji="1" lang="ja-JP" altLang="en-US" sz="1400" b="1" dirty="0"/>
                    </a:p>
                  </a:txBody>
                  <a:tcPr/>
                </a:tc>
                <a:tc>
                  <a:txBody>
                    <a:bodyPr/>
                    <a:lstStyle/>
                    <a:p>
                      <a:r>
                        <a:rPr kumimoji="1" lang="ru-RU" altLang="ja-JP" b="1" dirty="0"/>
                        <a:t>Вносит ли данный проект больше для решения основной проблемы, чем другие проекты?</a:t>
                      </a:r>
                      <a:endParaRPr kumimoji="1" lang="en-US" altLang="ja-JP" b="1" dirty="0"/>
                    </a:p>
                  </a:txBody>
                  <a:tcPr/>
                </a:tc>
                <a:extLst>
                  <a:ext uri="{0D108BD9-81ED-4DB2-BD59-A6C34878D82A}">
                    <a16:rowId xmlns:a16="http://schemas.microsoft.com/office/drawing/2014/main" val="3126243967"/>
                  </a:ext>
                </a:extLst>
              </a:tr>
              <a:tr h="631650">
                <a:tc>
                  <a:txBody>
                    <a:bodyPr/>
                    <a:lstStyle/>
                    <a:p>
                      <a:r>
                        <a:rPr kumimoji="1" lang="en-US" altLang="ja-JP" dirty="0"/>
                        <a:t>4</a:t>
                      </a:r>
                      <a:endParaRPr kumimoji="1" lang="ja-JP" altLang="en-US" dirty="0"/>
                    </a:p>
                  </a:txBody>
                  <a:tcPr/>
                </a:tc>
                <a:tc>
                  <a:txBody>
                    <a:bodyPr/>
                    <a:lstStyle/>
                    <a:p>
                      <a:r>
                        <a:rPr kumimoji="1" lang="ru-RU" altLang="ja-JP" sz="1800" b="1" dirty="0"/>
                        <a:t>Политический приоритет</a:t>
                      </a:r>
                      <a:endParaRPr kumimoji="1" lang="ja-JP" altLang="en-US" sz="1800" b="1" dirty="0"/>
                    </a:p>
                  </a:txBody>
                  <a:tcPr/>
                </a:tc>
                <a:tc>
                  <a:txBody>
                    <a:bodyPr/>
                    <a:lstStyle/>
                    <a:p>
                      <a:r>
                        <a:rPr kumimoji="1" lang="ru-RU" altLang="ja-JP" b="1" dirty="0"/>
                        <a:t>Соответствует ли цель проекта с приоритетам политики правительства и реализующего агентства?</a:t>
                      </a:r>
                      <a:endParaRPr kumimoji="1" lang="ja-JP" altLang="en-US" b="1" dirty="0"/>
                    </a:p>
                  </a:txBody>
                  <a:tcPr/>
                </a:tc>
                <a:extLst>
                  <a:ext uri="{0D108BD9-81ED-4DB2-BD59-A6C34878D82A}">
                    <a16:rowId xmlns:a16="http://schemas.microsoft.com/office/drawing/2014/main" val="85895839"/>
                  </a:ext>
                </a:extLst>
              </a:tr>
              <a:tr h="631650">
                <a:tc>
                  <a:txBody>
                    <a:bodyPr/>
                    <a:lstStyle/>
                    <a:p>
                      <a:r>
                        <a:rPr kumimoji="1" lang="en-US" altLang="ja-JP" dirty="0"/>
                        <a:t>5</a:t>
                      </a:r>
                      <a:endParaRPr kumimoji="1" lang="ja-JP" altLang="en-US" dirty="0"/>
                    </a:p>
                  </a:txBody>
                  <a:tcPr/>
                </a:tc>
                <a:tc>
                  <a:txBody>
                    <a:bodyPr/>
                    <a:lstStyle/>
                    <a:p>
                      <a:r>
                        <a:rPr kumimoji="1" lang="ru-RU" altLang="ja-JP" sz="1800" b="1" dirty="0"/>
                        <a:t>Потребности людей</a:t>
                      </a:r>
                      <a:endParaRPr kumimoji="1" lang="ja-JP" altLang="en-US" sz="1800" b="1" dirty="0"/>
                    </a:p>
                  </a:txBody>
                  <a:tcPr/>
                </a:tc>
                <a:tc>
                  <a:txBody>
                    <a:bodyPr/>
                    <a:lstStyle/>
                    <a:p>
                      <a:r>
                        <a:rPr kumimoji="1" lang="ru-RU" altLang="ja-JP" b="1" dirty="0"/>
                        <a:t>Направлен ли проект непосредственно на решение потребности людей? Поддерживает ли население реализацию проекта?</a:t>
                      </a:r>
                      <a:endParaRPr kumimoji="1" lang="ja-JP" altLang="en-US" b="1" dirty="0"/>
                    </a:p>
                  </a:txBody>
                  <a:tcPr/>
                </a:tc>
                <a:extLst>
                  <a:ext uri="{0D108BD9-81ED-4DB2-BD59-A6C34878D82A}">
                    <a16:rowId xmlns:a16="http://schemas.microsoft.com/office/drawing/2014/main" val="352304987"/>
                  </a:ext>
                </a:extLst>
              </a:tr>
              <a:tr h="631650">
                <a:tc>
                  <a:txBody>
                    <a:bodyPr/>
                    <a:lstStyle/>
                    <a:p>
                      <a:r>
                        <a:rPr kumimoji="1" lang="en-US" altLang="ja-JP" dirty="0"/>
                        <a:t>6</a:t>
                      </a:r>
                      <a:endParaRPr kumimoji="1" lang="ja-JP" altLang="en-US" dirty="0"/>
                    </a:p>
                  </a:txBody>
                  <a:tcPr/>
                </a:tc>
                <a:tc>
                  <a:txBody>
                    <a:bodyPr/>
                    <a:lstStyle/>
                    <a:p>
                      <a:r>
                        <a:rPr kumimoji="1" lang="ru-RU" altLang="ja-JP" sz="1800" b="1" dirty="0"/>
                        <a:t>Устойчивость</a:t>
                      </a:r>
                      <a:endParaRPr kumimoji="1" lang="ja-JP" altLang="en-US" sz="1800" b="1" dirty="0"/>
                    </a:p>
                  </a:txBody>
                  <a:tcPr/>
                </a:tc>
                <a:tc>
                  <a:txBody>
                    <a:bodyPr/>
                    <a:lstStyle/>
                    <a:p>
                      <a:r>
                        <a:rPr kumimoji="1" lang="ru-RU" altLang="ja-JP" b="1" dirty="0"/>
                        <a:t>Будет ли результат проекта продолжаться долгое время? </a:t>
                      </a:r>
                    </a:p>
                    <a:p>
                      <a:r>
                        <a:rPr kumimoji="1" lang="ru-RU" altLang="ja-JP" b="1" dirty="0"/>
                        <a:t>Имеет ли получатель регулярный доход после проекта?</a:t>
                      </a:r>
                      <a:endParaRPr kumimoji="1" lang="ja-JP" altLang="en-US" b="1" dirty="0"/>
                    </a:p>
                  </a:txBody>
                  <a:tcPr/>
                </a:tc>
                <a:extLst>
                  <a:ext uri="{0D108BD9-81ED-4DB2-BD59-A6C34878D82A}">
                    <a16:rowId xmlns:a16="http://schemas.microsoft.com/office/drawing/2014/main" val="2247609862"/>
                  </a:ext>
                </a:extLst>
              </a:tr>
              <a:tr h="631650">
                <a:tc>
                  <a:txBody>
                    <a:bodyPr/>
                    <a:lstStyle/>
                    <a:p>
                      <a:r>
                        <a:rPr kumimoji="1" lang="en-US" altLang="ja-JP" dirty="0"/>
                        <a:t>7</a:t>
                      </a:r>
                      <a:endParaRPr kumimoji="1" lang="ja-JP" altLang="en-US" dirty="0"/>
                    </a:p>
                  </a:txBody>
                  <a:tcPr/>
                </a:tc>
                <a:tc>
                  <a:txBody>
                    <a:bodyPr/>
                    <a:lstStyle/>
                    <a:p>
                      <a:r>
                        <a:rPr kumimoji="1" lang="ru-RU" altLang="ja-JP" sz="1800" b="1" dirty="0"/>
                        <a:t>Срочность</a:t>
                      </a:r>
                      <a:endParaRPr kumimoji="1" lang="ja-JP" altLang="en-US" sz="1800" b="1" dirty="0"/>
                    </a:p>
                  </a:txBody>
                  <a:tcPr/>
                </a:tc>
                <a:tc>
                  <a:txBody>
                    <a:bodyPr/>
                    <a:lstStyle/>
                    <a:p>
                      <a:r>
                        <a:rPr kumimoji="1" lang="ru-RU" altLang="ja-JP" b="1" dirty="0"/>
                        <a:t>Требуется ли срочно реализовать проект, или он может быть реализован в любое время?</a:t>
                      </a:r>
                      <a:endParaRPr kumimoji="1" lang="ja-JP" altLang="en-US" b="1" dirty="0"/>
                    </a:p>
                  </a:txBody>
                  <a:tcPr/>
                </a:tc>
                <a:extLst>
                  <a:ext uri="{0D108BD9-81ED-4DB2-BD59-A6C34878D82A}">
                    <a16:rowId xmlns:a16="http://schemas.microsoft.com/office/drawing/2014/main" val="2447564446"/>
                  </a:ext>
                </a:extLst>
              </a:tr>
              <a:tr h="634529">
                <a:tc>
                  <a:txBody>
                    <a:bodyPr/>
                    <a:lstStyle/>
                    <a:p>
                      <a:r>
                        <a:rPr kumimoji="1" lang="en-US" altLang="ja-JP" dirty="0"/>
                        <a:t>8</a:t>
                      </a:r>
                      <a:endParaRPr kumimoji="1" lang="ja-JP" altLang="en-US" dirty="0"/>
                    </a:p>
                  </a:txBody>
                  <a:tcPr/>
                </a:tc>
                <a:tc>
                  <a:txBody>
                    <a:bodyPr/>
                    <a:lstStyle/>
                    <a:p>
                      <a:r>
                        <a:rPr kumimoji="1" lang="ru-RU" altLang="ja-JP" sz="1300" b="1" dirty="0"/>
                        <a:t>Способность агентства по реализации</a:t>
                      </a:r>
                      <a:endParaRPr kumimoji="1" lang="ja-JP" altLang="en-US" sz="1300" b="1" dirty="0"/>
                    </a:p>
                  </a:txBody>
                  <a:tcPr/>
                </a:tc>
                <a:tc>
                  <a:txBody>
                    <a:bodyPr/>
                    <a:lstStyle/>
                    <a:p>
                      <a:r>
                        <a:rPr kumimoji="1" lang="ru-RU" altLang="ja-JP" b="1" dirty="0"/>
                        <a:t>Достаточно ли способности у агентства по реализации? Если нет, есть ли другие варианты?</a:t>
                      </a:r>
                      <a:endParaRPr kumimoji="1" lang="ja-JP" altLang="en-US" b="1" dirty="0"/>
                    </a:p>
                  </a:txBody>
                  <a:tcPr/>
                </a:tc>
                <a:extLst>
                  <a:ext uri="{0D108BD9-81ED-4DB2-BD59-A6C34878D82A}">
                    <a16:rowId xmlns:a16="http://schemas.microsoft.com/office/drawing/2014/main" val="473491957"/>
                  </a:ext>
                </a:extLst>
              </a:tr>
              <a:tr h="631650">
                <a:tc>
                  <a:txBody>
                    <a:bodyPr/>
                    <a:lstStyle/>
                    <a:p>
                      <a:r>
                        <a:rPr kumimoji="1" lang="en-US" altLang="ja-JP" dirty="0"/>
                        <a:t>9</a:t>
                      </a:r>
                      <a:endParaRPr kumimoji="1" lang="ja-JP" altLang="en-US" dirty="0"/>
                    </a:p>
                  </a:txBody>
                  <a:tcPr/>
                </a:tc>
                <a:tc>
                  <a:txBody>
                    <a:bodyPr/>
                    <a:lstStyle/>
                    <a:p>
                      <a:r>
                        <a:rPr kumimoji="1" lang="ru-RU" altLang="ja-JP" sz="1300" b="1" dirty="0"/>
                        <a:t>Воздействие на окружающую среду</a:t>
                      </a:r>
                      <a:endParaRPr kumimoji="1" lang="ja-JP" altLang="en-US" sz="1300" b="1" dirty="0"/>
                    </a:p>
                  </a:txBody>
                  <a:tcPr/>
                </a:tc>
                <a:tc>
                  <a:txBody>
                    <a:bodyPr/>
                    <a:lstStyle/>
                    <a:p>
                      <a:r>
                        <a:rPr kumimoji="1" lang="ru-RU" altLang="ja-JP" sz="1600" b="1" dirty="0"/>
                        <a:t>Оказывает ли проект негативное влияние на окружающую среду? Если оно не может быть уменьшено до приемлемого уровня, необходимо отказаться от проекта.</a:t>
                      </a:r>
                      <a:endParaRPr kumimoji="1" lang="ja-JP" altLang="en-US" sz="1600" b="1" dirty="0"/>
                    </a:p>
                  </a:txBody>
                  <a:tcPr/>
                </a:tc>
                <a:extLst>
                  <a:ext uri="{0D108BD9-81ED-4DB2-BD59-A6C34878D82A}">
                    <a16:rowId xmlns:a16="http://schemas.microsoft.com/office/drawing/2014/main" val="1793375733"/>
                  </a:ext>
                </a:extLst>
              </a:tr>
            </a:tbl>
          </a:graphicData>
        </a:graphic>
      </p:graphicFrame>
      <p:sp>
        <p:nvSpPr>
          <p:cNvPr id="3" name="Text Box 4">
            <a:extLst>
              <a:ext uri="{FF2B5EF4-FFF2-40B4-BE49-F238E27FC236}">
                <a16:creationId xmlns:a16="http://schemas.microsoft.com/office/drawing/2014/main" id="{70682CB6-B3B6-443B-A18F-B20A53BE5B65}"/>
              </a:ext>
            </a:extLst>
          </p:cNvPr>
          <p:cNvSpPr txBox="1">
            <a:spLocks noChangeArrowheads="1"/>
          </p:cNvSpPr>
          <p:nvPr/>
        </p:nvSpPr>
        <p:spPr bwMode="auto">
          <a:xfrm>
            <a:off x="1835696" y="74022"/>
            <a:ext cx="5760640" cy="523220"/>
          </a:xfrm>
          <a:prstGeom prst="rect">
            <a:avLst/>
          </a:prstGeom>
          <a:solidFill>
            <a:schemeClr val="accent1"/>
          </a:solidFill>
          <a:ln>
            <a:noFill/>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ru-RU" altLang="ja-JP" sz="2800" b="1" dirty="0">
                <a:solidFill>
                  <a:schemeClr val="bg1"/>
                </a:solidFill>
                <a:latin typeface="+mn-lt"/>
              </a:rPr>
              <a:t>Критерии отбора</a:t>
            </a:r>
            <a:endParaRPr lang="ja-JP" altLang="en-US" sz="2800" b="1" dirty="0">
              <a:solidFill>
                <a:schemeClr val="bg1"/>
              </a:solidFill>
              <a:latin typeface="+mn-lt"/>
            </a:endParaRPr>
          </a:p>
        </p:txBody>
      </p:sp>
    </p:spTree>
    <p:extLst>
      <p:ext uri="{BB962C8B-B14F-4D97-AF65-F5344CB8AC3E}">
        <p14:creationId xmlns:p14="http://schemas.microsoft.com/office/powerpoint/2010/main" val="377049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3"/>
          <p:cNvSpPr txBox="1">
            <a:spLocks noGrp="1"/>
          </p:cNvSpPr>
          <p:nvPr/>
        </p:nvSpPr>
        <p:spPr bwMode="auto">
          <a:xfrm>
            <a:off x="5865376" y="3488007"/>
            <a:ext cx="2133600" cy="457200"/>
          </a:xfrm>
          <a:prstGeom prst="rect">
            <a:avLst/>
          </a:prstGeom>
          <a:noFill/>
          <a:ln w="9525">
            <a:noFill/>
            <a:miter lim="800000"/>
            <a:headEnd/>
            <a:tailEnd/>
          </a:ln>
        </p:spPr>
        <p:txBody>
          <a:bodyPr/>
          <a:lstStyle/>
          <a:p>
            <a:pPr algn="r"/>
            <a:endParaRPr kumimoji="0" lang="en-US" altLang="ja-JP" b="0" dirty="0"/>
          </a:p>
        </p:txBody>
      </p:sp>
      <p:grpSp>
        <p:nvGrpSpPr>
          <p:cNvPr id="23561" name="Group 21"/>
          <p:cNvGrpSpPr>
            <a:grpSpLocks/>
          </p:cNvGrpSpPr>
          <p:nvPr/>
        </p:nvGrpSpPr>
        <p:grpSpPr bwMode="auto">
          <a:xfrm>
            <a:off x="466407" y="746263"/>
            <a:ext cx="3421641" cy="2743200"/>
            <a:chOff x="3573" y="212"/>
            <a:chExt cx="2258" cy="1920"/>
          </a:xfrm>
        </p:grpSpPr>
        <p:sp>
          <p:nvSpPr>
            <p:cNvPr id="23605" name="Rectangle 22"/>
            <p:cNvSpPr>
              <a:spLocks noChangeArrowheads="1"/>
            </p:cNvSpPr>
            <p:nvPr/>
          </p:nvSpPr>
          <p:spPr bwMode="auto">
            <a:xfrm>
              <a:off x="3573" y="212"/>
              <a:ext cx="211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606" name="Rectangle 23"/>
            <p:cNvSpPr>
              <a:spLocks noChangeArrowheads="1"/>
            </p:cNvSpPr>
            <p:nvPr/>
          </p:nvSpPr>
          <p:spPr bwMode="auto">
            <a:xfrm>
              <a:off x="3632" y="637"/>
              <a:ext cx="1936" cy="1445"/>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607" name="Text Box 24"/>
            <p:cNvSpPr txBox="1">
              <a:spLocks noChangeAspect="1" noChangeArrowheads="1"/>
            </p:cNvSpPr>
            <p:nvPr/>
          </p:nvSpPr>
          <p:spPr bwMode="auto">
            <a:xfrm>
              <a:off x="3654" y="1417"/>
              <a:ext cx="1076" cy="215"/>
            </a:xfrm>
            <a:prstGeom prst="rect">
              <a:avLst/>
            </a:prstGeom>
            <a:solidFill>
              <a:srgbClr val="FFFF00"/>
            </a:solidFill>
            <a:ln w="9525">
              <a:solidFill>
                <a:schemeClr val="tx1"/>
              </a:solidFill>
              <a:miter lim="800000"/>
              <a:headEnd/>
              <a:tailEnd/>
            </a:ln>
          </p:spPr>
          <p:txBody>
            <a:bodyPr wrap="square">
              <a:spAutoFit/>
            </a:bodyPr>
            <a:lstStyle/>
            <a:p>
              <a:r>
                <a:rPr lang="ru-RU" altLang="ja-JP" sz="1400" dirty="0">
                  <a:latin typeface="Times New Roman" pitchFamily="18" charset="0"/>
                </a:rPr>
                <a:t>Прямая 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23608" name="Text Box 25"/>
            <p:cNvSpPr txBox="1">
              <a:spLocks noChangeAspect="1" noChangeArrowheads="1"/>
            </p:cNvSpPr>
            <p:nvPr/>
          </p:nvSpPr>
          <p:spPr bwMode="auto">
            <a:xfrm>
              <a:off x="3928" y="1068"/>
              <a:ext cx="1400" cy="259"/>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a:t>
              </a:r>
              <a:r>
                <a:rPr lang="ru-RU" altLang="ja-JP" dirty="0">
                  <a:latin typeface="Times New Roman" pitchFamily="18" charset="0"/>
                </a:rPr>
                <a:t>я проблема</a:t>
              </a:r>
              <a:endParaRPr lang="ja-JP" altLang="en-US" b="0" dirty="0">
                <a:latin typeface="Times New Roman" pitchFamily="18" charset="0"/>
              </a:endParaRPr>
            </a:p>
          </p:txBody>
        </p:sp>
        <p:sp>
          <p:nvSpPr>
            <p:cNvPr id="23609" name="Text Box 26"/>
            <p:cNvSpPr txBox="1">
              <a:spLocks noChangeAspect="1" noChangeArrowheads="1"/>
            </p:cNvSpPr>
            <p:nvPr/>
          </p:nvSpPr>
          <p:spPr bwMode="auto">
            <a:xfrm>
              <a:off x="4783" y="1413"/>
              <a:ext cx="104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Прямая причина 2</a:t>
              </a:r>
              <a:endParaRPr lang="en-US" altLang="ja-JP" sz="1400" b="0" dirty="0">
                <a:latin typeface="Times New Roman" pitchFamily="18" charset="0"/>
              </a:endParaRPr>
            </a:p>
          </p:txBody>
        </p:sp>
        <p:sp>
          <p:nvSpPr>
            <p:cNvPr id="23610" name="Text Box 27"/>
            <p:cNvSpPr txBox="1">
              <a:spLocks noChangeArrowheads="1"/>
            </p:cNvSpPr>
            <p:nvPr/>
          </p:nvSpPr>
          <p:spPr bwMode="auto">
            <a:xfrm>
              <a:off x="3600" y="288"/>
              <a:ext cx="1746" cy="323"/>
            </a:xfrm>
            <a:prstGeom prst="rect">
              <a:avLst/>
            </a:prstGeom>
            <a:solidFill>
              <a:schemeClr val="bg1"/>
            </a:solidFill>
            <a:ln w="9525">
              <a:solidFill>
                <a:srgbClr val="FF3300"/>
              </a:solidFill>
              <a:miter lim="800000"/>
              <a:headEnd/>
              <a:tailEnd/>
            </a:ln>
          </p:spPr>
          <p:txBody>
            <a:bodyPr wrap="none">
              <a:spAutoFit/>
            </a:bodyPr>
            <a:lstStyle/>
            <a:p>
              <a:r>
                <a:rPr lang="en-US" altLang="ja-JP" sz="2400" b="0" dirty="0">
                  <a:latin typeface="Times New Roman" pitchFamily="18" charset="0"/>
                </a:rPr>
                <a:t>1. </a:t>
              </a:r>
              <a:r>
                <a:rPr lang="ru-RU" altLang="ja-JP" sz="2400" b="0" dirty="0">
                  <a:latin typeface="Times New Roman" pitchFamily="18" charset="0"/>
                </a:rPr>
                <a:t>Анализ проблем</a:t>
              </a:r>
              <a:endParaRPr lang="ja-JP" altLang="en-US" sz="2400" b="0" dirty="0">
                <a:latin typeface="Times New Roman" pitchFamily="18" charset="0"/>
              </a:endParaRPr>
            </a:p>
          </p:txBody>
        </p:sp>
        <p:sp>
          <p:nvSpPr>
            <p:cNvPr id="23611" name="Text Box 28"/>
            <p:cNvSpPr txBox="1">
              <a:spLocks noChangeAspect="1" noChangeArrowheads="1"/>
            </p:cNvSpPr>
            <p:nvPr/>
          </p:nvSpPr>
          <p:spPr bwMode="auto">
            <a:xfrm>
              <a:off x="3704" y="667"/>
              <a:ext cx="841" cy="259"/>
            </a:xfrm>
            <a:prstGeom prst="rect">
              <a:avLst/>
            </a:prstGeom>
            <a:solidFill>
              <a:srgbClr val="FFFF00"/>
            </a:solidFill>
            <a:ln w="9525">
              <a:solidFill>
                <a:schemeClr val="tx1"/>
              </a:solidFill>
              <a:miter lim="800000"/>
              <a:headEnd/>
              <a:tailEnd/>
            </a:ln>
          </p:spPr>
          <p:txBody>
            <a:bodyPr wrap="none">
              <a:spAutoFit/>
            </a:bodyPr>
            <a:lstStyle/>
            <a:p>
              <a:r>
                <a:rPr lang="ru-RU" altLang="ja-JP" b="0" dirty="0">
                  <a:latin typeface="Times New Roman" pitchFamily="18" charset="0"/>
                </a:rPr>
                <a:t>Проблема</a:t>
              </a:r>
              <a:r>
                <a:rPr lang="en-US" altLang="ja-JP" b="0" dirty="0">
                  <a:latin typeface="Times New Roman" pitchFamily="18" charset="0"/>
                </a:rPr>
                <a:t>1</a:t>
              </a:r>
            </a:p>
          </p:txBody>
        </p:sp>
        <p:sp>
          <p:nvSpPr>
            <p:cNvPr id="23612" name="Text Box 29"/>
            <p:cNvSpPr txBox="1">
              <a:spLocks noChangeAspect="1" noChangeArrowheads="1"/>
            </p:cNvSpPr>
            <p:nvPr/>
          </p:nvSpPr>
          <p:spPr bwMode="auto">
            <a:xfrm>
              <a:off x="4664" y="665"/>
              <a:ext cx="841" cy="259"/>
            </a:xfrm>
            <a:prstGeom prst="rect">
              <a:avLst/>
            </a:prstGeom>
            <a:solidFill>
              <a:srgbClr val="FFFF00"/>
            </a:solidFill>
            <a:ln w="9525">
              <a:solidFill>
                <a:schemeClr val="tx1"/>
              </a:solidFill>
              <a:miter lim="800000"/>
              <a:headEnd/>
              <a:tailEnd/>
            </a:ln>
          </p:spPr>
          <p:txBody>
            <a:bodyPr wrap="square">
              <a:spAutoFit/>
            </a:bodyPr>
            <a:lstStyle/>
            <a:p>
              <a:r>
                <a:rPr lang="ru-RU" altLang="ja-JP" dirty="0">
                  <a:latin typeface="Times New Roman" pitchFamily="18" charset="0"/>
                </a:rPr>
                <a:t>Проблема</a:t>
              </a:r>
              <a:r>
                <a:rPr lang="en-US" altLang="ja-JP" b="0" dirty="0">
                  <a:latin typeface="Times New Roman" pitchFamily="18" charset="0"/>
                </a:rPr>
                <a:t>2</a:t>
              </a:r>
            </a:p>
          </p:txBody>
        </p:sp>
        <p:sp>
          <p:nvSpPr>
            <p:cNvPr id="23613" name="Text Box 30"/>
            <p:cNvSpPr txBox="1">
              <a:spLocks noChangeAspect="1" noChangeArrowheads="1"/>
            </p:cNvSpPr>
            <p:nvPr/>
          </p:nvSpPr>
          <p:spPr bwMode="auto">
            <a:xfrm>
              <a:off x="4291" y="1755"/>
              <a:ext cx="65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2</a:t>
              </a:r>
              <a:endParaRPr lang="en-US" altLang="ja-JP" sz="1400" b="0" dirty="0">
                <a:latin typeface="Times New Roman" pitchFamily="18" charset="0"/>
              </a:endParaRPr>
            </a:p>
          </p:txBody>
        </p:sp>
        <p:cxnSp>
          <p:nvCxnSpPr>
            <p:cNvPr id="23614" name="AutoShape 31"/>
            <p:cNvCxnSpPr>
              <a:cxnSpLocks noChangeShapeType="1"/>
              <a:stCxn id="23608" idx="2"/>
              <a:endCxn id="23607" idx="0"/>
            </p:cNvCxnSpPr>
            <p:nvPr/>
          </p:nvCxnSpPr>
          <p:spPr bwMode="auto">
            <a:xfrm rot="5400000">
              <a:off x="4365" y="1154"/>
              <a:ext cx="90" cy="436"/>
            </a:xfrm>
            <a:prstGeom prst="bentConnector3">
              <a:avLst>
                <a:gd name="adj1" fmla="val 50000"/>
              </a:avLst>
            </a:prstGeom>
            <a:noFill/>
            <a:ln w="9525">
              <a:solidFill>
                <a:schemeClr val="tx1"/>
              </a:solidFill>
              <a:miter lim="800000"/>
              <a:headEnd/>
              <a:tailEnd/>
            </a:ln>
          </p:spPr>
        </p:cxnSp>
        <p:cxnSp>
          <p:nvCxnSpPr>
            <p:cNvPr id="23615" name="AutoShape 32"/>
            <p:cNvCxnSpPr>
              <a:cxnSpLocks noChangeShapeType="1"/>
              <a:stCxn id="23608" idx="2"/>
              <a:endCxn id="23609" idx="0"/>
            </p:cNvCxnSpPr>
            <p:nvPr/>
          </p:nvCxnSpPr>
          <p:spPr bwMode="auto">
            <a:xfrm rot="16200000" flipH="1">
              <a:off x="4924" y="1030"/>
              <a:ext cx="86" cy="679"/>
            </a:xfrm>
            <a:prstGeom prst="bentConnector3">
              <a:avLst>
                <a:gd name="adj1" fmla="val 50000"/>
              </a:avLst>
            </a:prstGeom>
            <a:noFill/>
            <a:ln w="9525">
              <a:solidFill>
                <a:schemeClr val="tx1"/>
              </a:solidFill>
              <a:miter lim="800000"/>
              <a:headEnd/>
              <a:tailEnd/>
            </a:ln>
          </p:spPr>
        </p:cxnSp>
        <p:cxnSp>
          <p:nvCxnSpPr>
            <p:cNvPr id="23616" name="AutoShape 33"/>
            <p:cNvCxnSpPr>
              <a:cxnSpLocks noChangeShapeType="1"/>
              <a:stCxn id="23607" idx="2"/>
              <a:endCxn id="23613" idx="0"/>
            </p:cNvCxnSpPr>
            <p:nvPr/>
          </p:nvCxnSpPr>
          <p:spPr bwMode="auto">
            <a:xfrm rot="16200000" flipH="1">
              <a:off x="4345" y="1479"/>
              <a:ext cx="123" cy="428"/>
            </a:xfrm>
            <a:prstGeom prst="bentConnector3">
              <a:avLst>
                <a:gd name="adj1" fmla="val 50000"/>
              </a:avLst>
            </a:prstGeom>
            <a:noFill/>
            <a:ln w="9525">
              <a:solidFill>
                <a:schemeClr val="tx1"/>
              </a:solidFill>
              <a:miter lim="800000"/>
              <a:headEnd/>
              <a:tailEnd/>
            </a:ln>
          </p:spPr>
        </p:cxnSp>
        <p:cxnSp>
          <p:nvCxnSpPr>
            <p:cNvPr id="23617" name="AutoShape 34"/>
            <p:cNvCxnSpPr>
              <a:cxnSpLocks noChangeShapeType="1"/>
            </p:cNvCxnSpPr>
            <p:nvPr/>
          </p:nvCxnSpPr>
          <p:spPr bwMode="auto">
            <a:xfrm rot="16200000" flipV="1">
              <a:off x="4407" y="862"/>
              <a:ext cx="135" cy="280"/>
            </a:xfrm>
            <a:prstGeom prst="bentConnector3">
              <a:avLst>
                <a:gd name="adj1" fmla="val 50000"/>
              </a:avLst>
            </a:prstGeom>
            <a:noFill/>
            <a:ln w="9525">
              <a:solidFill>
                <a:schemeClr val="tx1"/>
              </a:solidFill>
              <a:miter lim="800000"/>
              <a:headEnd/>
              <a:tailEnd/>
            </a:ln>
          </p:spPr>
        </p:cxnSp>
        <p:cxnSp>
          <p:nvCxnSpPr>
            <p:cNvPr id="23618" name="AutoShape 35"/>
            <p:cNvCxnSpPr>
              <a:cxnSpLocks noChangeShapeType="1"/>
              <a:stCxn id="23608" idx="0"/>
              <a:endCxn id="23612" idx="2"/>
            </p:cNvCxnSpPr>
            <p:nvPr/>
          </p:nvCxnSpPr>
          <p:spPr bwMode="auto">
            <a:xfrm rot="5400000" flipH="1" flipV="1">
              <a:off x="4784" y="768"/>
              <a:ext cx="144" cy="456"/>
            </a:xfrm>
            <a:prstGeom prst="bentConnector3">
              <a:avLst>
                <a:gd name="adj1" fmla="val 50000"/>
              </a:avLst>
            </a:prstGeom>
            <a:noFill/>
            <a:ln w="9525">
              <a:solidFill>
                <a:schemeClr val="tx1"/>
              </a:solidFill>
              <a:miter lim="800000"/>
              <a:headEnd/>
              <a:tailEnd/>
            </a:ln>
          </p:spPr>
        </p:cxnSp>
      </p:grpSp>
      <p:grpSp>
        <p:nvGrpSpPr>
          <p:cNvPr id="23562" name="Group 37"/>
          <p:cNvGrpSpPr>
            <a:grpSpLocks/>
          </p:cNvGrpSpPr>
          <p:nvPr/>
        </p:nvGrpSpPr>
        <p:grpSpPr bwMode="auto">
          <a:xfrm>
            <a:off x="5078891" y="655108"/>
            <a:ext cx="3492774" cy="2795360"/>
            <a:chOff x="3600" y="2208"/>
            <a:chExt cx="2313" cy="1920"/>
          </a:xfrm>
        </p:grpSpPr>
        <p:sp>
          <p:nvSpPr>
            <p:cNvPr id="23590" name="Rectangle 38"/>
            <p:cNvSpPr>
              <a:spLocks noChangeArrowheads="1"/>
            </p:cNvSpPr>
            <p:nvPr/>
          </p:nvSpPr>
          <p:spPr bwMode="auto">
            <a:xfrm>
              <a:off x="3600" y="2208"/>
              <a:ext cx="227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591" name="Rectangle 39"/>
            <p:cNvSpPr>
              <a:spLocks noChangeArrowheads="1"/>
            </p:cNvSpPr>
            <p:nvPr/>
          </p:nvSpPr>
          <p:spPr bwMode="auto">
            <a:xfrm>
              <a:off x="3651" y="2684"/>
              <a:ext cx="2191"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592" name="Text Box 40"/>
            <p:cNvSpPr txBox="1">
              <a:spLocks noChangeAspect="1" noChangeArrowheads="1"/>
            </p:cNvSpPr>
            <p:nvPr/>
          </p:nvSpPr>
          <p:spPr bwMode="auto">
            <a:xfrm>
              <a:off x="3683" y="3471"/>
              <a:ext cx="1076"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dirty="0">
                  <a:latin typeface="Times New Roman" pitchFamily="18" charset="0"/>
                </a:rPr>
                <a:t>Прямое средство 1</a:t>
              </a:r>
              <a:endParaRPr lang="en-US" altLang="ja-JP" sz="1400" b="0" dirty="0">
                <a:latin typeface="Times New Roman" pitchFamily="18" charset="0"/>
              </a:endParaRPr>
            </a:p>
          </p:txBody>
        </p:sp>
        <p:sp>
          <p:nvSpPr>
            <p:cNvPr id="23593" name="Text Box 41"/>
            <p:cNvSpPr txBox="1">
              <a:spLocks noChangeAspect="1" noChangeArrowheads="1"/>
            </p:cNvSpPr>
            <p:nvPr/>
          </p:nvSpPr>
          <p:spPr bwMode="auto">
            <a:xfrm>
              <a:off x="4179" y="3115"/>
              <a:ext cx="1085" cy="254"/>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Основная цель</a:t>
              </a:r>
              <a:endParaRPr lang="ja-JP" altLang="en-US" b="0" dirty="0">
                <a:latin typeface="Times New Roman" pitchFamily="18" charset="0"/>
              </a:endParaRPr>
            </a:p>
          </p:txBody>
        </p:sp>
        <p:sp>
          <p:nvSpPr>
            <p:cNvPr id="23594" name="Text Box 42"/>
            <p:cNvSpPr txBox="1">
              <a:spLocks noChangeAspect="1" noChangeArrowheads="1"/>
            </p:cNvSpPr>
            <p:nvPr/>
          </p:nvSpPr>
          <p:spPr bwMode="auto">
            <a:xfrm>
              <a:off x="4841" y="3482"/>
              <a:ext cx="1072" cy="211"/>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Прямое средство 2</a:t>
              </a:r>
              <a:endParaRPr lang="en-US" altLang="ja-JP" sz="1400" b="0" dirty="0">
                <a:latin typeface="Times New Roman" pitchFamily="18" charset="0"/>
              </a:endParaRPr>
            </a:p>
          </p:txBody>
        </p:sp>
        <p:sp>
          <p:nvSpPr>
            <p:cNvPr id="23595" name="Text Box 43"/>
            <p:cNvSpPr txBox="1">
              <a:spLocks noChangeArrowheads="1"/>
            </p:cNvSpPr>
            <p:nvPr/>
          </p:nvSpPr>
          <p:spPr bwMode="auto">
            <a:xfrm>
              <a:off x="3814" y="2304"/>
              <a:ext cx="1785" cy="317"/>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2. </a:t>
              </a:r>
              <a:r>
                <a:rPr lang="ru-RU" altLang="ja-JP" sz="2400" b="0" dirty="0">
                  <a:latin typeface="Times New Roman" pitchFamily="18" charset="0"/>
                </a:rPr>
                <a:t>Анализ решений</a:t>
              </a:r>
              <a:endParaRPr lang="ja-JP" altLang="en-US" sz="2400" b="0" dirty="0">
                <a:latin typeface="Times New Roman" pitchFamily="18" charset="0"/>
              </a:endParaRPr>
            </a:p>
          </p:txBody>
        </p:sp>
        <p:sp>
          <p:nvSpPr>
            <p:cNvPr id="23596" name="Text Box 44"/>
            <p:cNvSpPr txBox="1">
              <a:spLocks noChangeAspect="1" noChangeArrowheads="1"/>
            </p:cNvSpPr>
            <p:nvPr/>
          </p:nvSpPr>
          <p:spPr bwMode="auto">
            <a:xfrm>
              <a:off x="3769" y="2749"/>
              <a:ext cx="905"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7" name="Text Box 45"/>
            <p:cNvSpPr txBox="1">
              <a:spLocks noChangeAspect="1" noChangeArrowheads="1"/>
            </p:cNvSpPr>
            <p:nvPr/>
          </p:nvSpPr>
          <p:spPr bwMode="auto">
            <a:xfrm>
              <a:off x="4758" y="2736"/>
              <a:ext cx="804"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8" name="Text Box 46"/>
            <p:cNvSpPr txBox="1">
              <a:spLocks noChangeAspect="1" noChangeArrowheads="1"/>
            </p:cNvSpPr>
            <p:nvPr/>
          </p:nvSpPr>
          <p:spPr bwMode="auto">
            <a:xfrm>
              <a:off x="4403" y="3813"/>
              <a:ext cx="781"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Средство 1-2</a:t>
              </a:r>
              <a:endParaRPr lang="en-US" altLang="ja-JP" sz="1400" b="0" dirty="0">
                <a:latin typeface="Times New Roman" pitchFamily="18" charset="0"/>
              </a:endParaRPr>
            </a:p>
          </p:txBody>
        </p:sp>
        <p:cxnSp>
          <p:nvCxnSpPr>
            <p:cNvPr id="23599" name="AutoShape 47"/>
            <p:cNvCxnSpPr>
              <a:cxnSpLocks noChangeShapeType="1"/>
              <a:stCxn id="23593" idx="2"/>
              <a:endCxn id="23592" idx="0"/>
            </p:cNvCxnSpPr>
            <p:nvPr/>
          </p:nvCxnSpPr>
          <p:spPr bwMode="auto">
            <a:xfrm rot="5400000">
              <a:off x="4420" y="3170"/>
              <a:ext cx="102" cy="500"/>
            </a:xfrm>
            <a:prstGeom prst="bentConnector3">
              <a:avLst>
                <a:gd name="adj1" fmla="val 50000"/>
              </a:avLst>
            </a:prstGeom>
            <a:noFill/>
            <a:ln w="9525">
              <a:solidFill>
                <a:schemeClr val="tx1"/>
              </a:solidFill>
              <a:miter lim="800000"/>
              <a:headEnd/>
              <a:tailEnd/>
            </a:ln>
          </p:spPr>
        </p:cxnSp>
        <p:cxnSp>
          <p:nvCxnSpPr>
            <p:cNvPr id="23600" name="AutoShape 48"/>
            <p:cNvCxnSpPr>
              <a:cxnSpLocks noChangeShapeType="1"/>
              <a:stCxn id="23593" idx="2"/>
              <a:endCxn id="23594" idx="0"/>
            </p:cNvCxnSpPr>
            <p:nvPr/>
          </p:nvCxnSpPr>
          <p:spPr bwMode="auto">
            <a:xfrm rot="16200000" flipH="1">
              <a:off x="4993" y="3098"/>
              <a:ext cx="113" cy="656"/>
            </a:xfrm>
            <a:prstGeom prst="bentConnector3">
              <a:avLst>
                <a:gd name="adj1" fmla="val 50000"/>
              </a:avLst>
            </a:prstGeom>
            <a:noFill/>
            <a:ln w="9525">
              <a:solidFill>
                <a:schemeClr val="tx1"/>
              </a:solidFill>
              <a:miter lim="800000"/>
              <a:headEnd/>
              <a:tailEnd/>
            </a:ln>
          </p:spPr>
        </p:cxnSp>
        <p:cxnSp>
          <p:nvCxnSpPr>
            <p:cNvPr id="23601" name="AutoShape 49"/>
            <p:cNvCxnSpPr>
              <a:cxnSpLocks noChangeShapeType="1"/>
              <a:stCxn id="23592" idx="2"/>
              <a:endCxn id="23598" idx="0"/>
            </p:cNvCxnSpPr>
            <p:nvPr/>
          </p:nvCxnSpPr>
          <p:spPr bwMode="auto">
            <a:xfrm rot="16200000" flipH="1">
              <a:off x="4442" y="3461"/>
              <a:ext cx="131" cy="573"/>
            </a:xfrm>
            <a:prstGeom prst="bentConnector3">
              <a:avLst>
                <a:gd name="adj1" fmla="val 50000"/>
              </a:avLst>
            </a:prstGeom>
            <a:noFill/>
            <a:ln w="9525">
              <a:solidFill>
                <a:schemeClr val="tx1"/>
              </a:solidFill>
              <a:miter lim="800000"/>
              <a:headEnd/>
              <a:tailEnd/>
            </a:ln>
          </p:spPr>
        </p:cxnSp>
        <p:cxnSp>
          <p:nvCxnSpPr>
            <p:cNvPr id="23602" name="AutoShape 50"/>
            <p:cNvCxnSpPr>
              <a:cxnSpLocks noChangeShapeType="1"/>
              <a:stCxn id="23593" idx="0"/>
              <a:endCxn id="23596" idx="2"/>
            </p:cNvCxnSpPr>
            <p:nvPr/>
          </p:nvCxnSpPr>
          <p:spPr bwMode="auto">
            <a:xfrm rot="16200000" flipV="1">
              <a:off x="4394" y="2787"/>
              <a:ext cx="155" cy="500"/>
            </a:xfrm>
            <a:prstGeom prst="bentConnector3">
              <a:avLst>
                <a:gd name="adj1" fmla="val 50000"/>
              </a:avLst>
            </a:prstGeom>
            <a:noFill/>
            <a:ln w="9525">
              <a:solidFill>
                <a:schemeClr val="tx1"/>
              </a:solidFill>
              <a:miter lim="800000"/>
              <a:headEnd/>
              <a:tailEnd/>
            </a:ln>
          </p:spPr>
        </p:cxnSp>
        <p:cxnSp>
          <p:nvCxnSpPr>
            <p:cNvPr id="23603" name="AutoShape 51"/>
            <p:cNvCxnSpPr>
              <a:cxnSpLocks noChangeShapeType="1"/>
              <a:stCxn id="23593" idx="0"/>
              <a:endCxn id="23597" idx="2"/>
            </p:cNvCxnSpPr>
            <p:nvPr/>
          </p:nvCxnSpPr>
          <p:spPr bwMode="auto">
            <a:xfrm rot="5400000" flipH="1" flipV="1">
              <a:off x="4857" y="2812"/>
              <a:ext cx="168" cy="438"/>
            </a:xfrm>
            <a:prstGeom prst="bentConnector3">
              <a:avLst>
                <a:gd name="adj1" fmla="val 50000"/>
              </a:avLst>
            </a:prstGeom>
            <a:noFill/>
            <a:ln w="9525">
              <a:solidFill>
                <a:schemeClr val="tx1"/>
              </a:solidFill>
              <a:miter lim="800000"/>
              <a:headEnd/>
              <a:tailEnd/>
            </a:ln>
          </p:spPr>
        </p:cxnSp>
      </p:grpSp>
      <p:sp>
        <p:nvSpPr>
          <p:cNvPr id="23572" name="Text Box 72"/>
          <p:cNvSpPr txBox="1">
            <a:spLocks noChangeArrowheads="1"/>
          </p:cNvSpPr>
          <p:nvPr/>
        </p:nvSpPr>
        <p:spPr bwMode="auto">
          <a:xfrm>
            <a:off x="184565" y="3660865"/>
            <a:ext cx="2447337" cy="461665"/>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5.</a:t>
            </a:r>
            <a:r>
              <a:rPr lang="ru-RU" altLang="ja-JP" sz="2400" b="0" dirty="0">
                <a:latin typeface="Times New Roman" pitchFamily="18" charset="0"/>
              </a:rPr>
              <a:t>Создание МРП</a:t>
            </a:r>
            <a:endParaRPr lang="ja-JP" altLang="en-US" sz="2400" b="0" dirty="0">
              <a:latin typeface="Times New Roman" pitchFamily="18" charset="0"/>
            </a:endParaRPr>
          </a:p>
        </p:txBody>
      </p:sp>
      <p:sp>
        <p:nvSpPr>
          <p:cNvPr id="23565" name="AutoShape 74"/>
          <p:cNvSpPr>
            <a:spLocks noChangeArrowheads="1"/>
          </p:cNvSpPr>
          <p:nvPr/>
        </p:nvSpPr>
        <p:spPr bwMode="auto">
          <a:xfrm>
            <a:off x="759867" y="147646"/>
            <a:ext cx="7412533" cy="452008"/>
          </a:xfrm>
          <a:prstGeom prst="foldedCorner">
            <a:avLst>
              <a:gd name="adj" fmla="val 12500"/>
            </a:avLst>
          </a:prstGeom>
          <a:solidFill>
            <a:schemeClr val="tx2">
              <a:lumMod val="40000"/>
              <a:lumOff val="60000"/>
            </a:schemeClr>
          </a:solidFill>
          <a:ln w="9525">
            <a:solidFill>
              <a:schemeClr val="tx1"/>
            </a:solidFill>
            <a:round/>
            <a:headEnd/>
            <a:tailEnd/>
          </a:ln>
        </p:spPr>
        <p:txBody>
          <a:bodyPr wrap="none" anchor="ctr"/>
          <a:lstStyle/>
          <a:p>
            <a:pPr algn="ctr"/>
            <a:r>
              <a:rPr lang="ru-RU" altLang="ja-JP" sz="3200" b="1" dirty="0">
                <a:latin typeface="Times New Roman" pitchFamily="18" charset="0"/>
              </a:rPr>
              <a:t>Логическое моделирование</a:t>
            </a:r>
            <a:endParaRPr lang="en-US" altLang="ja-JP" sz="3200" b="1" dirty="0">
              <a:latin typeface="Times New Roman" pitchFamily="18" charset="0"/>
            </a:endParaRPr>
          </a:p>
        </p:txBody>
      </p:sp>
      <p:sp>
        <p:nvSpPr>
          <p:cNvPr id="23567" name="AutoShape 76"/>
          <p:cNvSpPr>
            <a:spLocks noChangeArrowheads="1"/>
          </p:cNvSpPr>
          <p:nvPr/>
        </p:nvSpPr>
        <p:spPr bwMode="auto">
          <a:xfrm>
            <a:off x="6702699" y="3452671"/>
            <a:ext cx="500019" cy="232483"/>
          </a:xfrm>
          <a:prstGeom prst="downArrow">
            <a:avLst>
              <a:gd name="adj1" fmla="val 50000"/>
              <a:gd name="adj2" fmla="val 39286"/>
            </a:avLst>
          </a:prstGeom>
          <a:solidFill>
            <a:schemeClr val="accent1">
              <a:lumMod val="75000"/>
            </a:schemeClr>
          </a:solidFill>
          <a:ln w="9525">
            <a:solidFill>
              <a:schemeClr val="tx1"/>
            </a:solidFill>
            <a:miter lim="800000"/>
            <a:headEnd/>
            <a:tailEnd/>
          </a:ln>
        </p:spPr>
        <p:txBody>
          <a:bodyPr vert="eaVert" wrap="none" anchor="ctr"/>
          <a:lstStyle/>
          <a:p>
            <a:endParaRPr lang="ja-JP" altLang="en-US" sz="1800" b="0"/>
          </a:p>
        </p:txBody>
      </p:sp>
      <p:sp>
        <p:nvSpPr>
          <p:cNvPr id="23568" name="AutoShape 77"/>
          <p:cNvSpPr>
            <a:spLocks noChangeArrowheads="1"/>
          </p:cNvSpPr>
          <p:nvPr/>
        </p:nvSpPr>
        <p:spPr bwMode="auto">
          <a:xfrm>
            <a:off x="2632210" y="5001707"/>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23569" name="AutoShape 78"/>
          <p:cNvSpPr>
            <a:spLocks noChangeArrowheads="1"/>
          </p:cNvSpPr>
          <p:nvPr/>
        </p:nvSpPr>
        <p:spPr bwMode="auto">
          <a:xfrm rot="10800000">
            <a:off x="4075872" y="1802655"/>
            <a:ext cx="533400" cy="457200"/>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56" name="Text Box 30">
            <a:extLst>
              <a:ext uri="{FF2B5EF4-FFF2-40B4-BE49-F238E27FC236}">
                <a16:creationId xmlns:a16="http://schemas.microsoft.com/office/drawing/2014/main" id="{87CFDDFE-DDD0-4DF9-98E9-925FC161F35C}"/>
              </a:ext>
            </a:extLst>
          </p:cNvPr>
          <p:cNvSpPr txBox="1">
            <a:spLocks noChangeAspect="1" noChangeArrowheads="1"/>
          </p:cNvSpPr>
          <p:nvPr/>
        </p:nvSpPr>
        <p:spPr bwMode="auto">
          <a:xfrm>
            <a:off x="572286" y="2943757"/>
            <a:ext cx="952505"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58" name="Text Box 30">
            <a:extLst>
              <a:ext uri="{FF2B5EF4-FFF2-40B4-BE49-F238E27FC236}">
                <a16:creationId xmlns:a16="http://schemas.microsoft.com/office/drawing/2014/main" id="{E0367D31-74CA-4C67-8466-1878DAB53746}"/>
              </a:ext>
            </a:extLst>
          </p:cNvPr>
          <p:cNvSpPr txBox="1">
            <a:spLocks noChangeAspect="1" noChangeArrowheads="1"/>
          </p:cNvSpPr>
          <p:nvPr/>
        </p:nvSpPr>
        <p:spPr bwMode="auto">
          <a:xfrm>
            <a:off x="2740752" y="2989444"/>
            <a:ext cx="997389"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3</a:t>
            </a:r>
            <a:endParaRPr lang="en-US" altLang="ja-JP" sz="1400" b="0" dirty="0">
              <a:latin typeface="Times New Roman" pitchFamily="18" charset="0"/>
            </a:endParaRPr>
          </a:p>
        </p:txBody>
      </p:sp>
      <p:cxnSp>
        <p:nvCxnSpPr>
          <p:cNvPr id="59" name="AutoShape 33">
            <a:extLst>
              <a:ext uri="{FF2B5EF4-FFF2-40B4-BE49-F238E27FC236}">
                <a16:creationId xmlns:a16="http://schemas.microsoft.com/office/drawing/2014/main" id="{7AEAE7AE-A66E-4956-A5C3-9DFEC25DCD19}"/>
              </a:ext>
            </a:extLst>
          </p:cNvPr>
          <p:cNvCxnSpPr>
            <a:cxnSpLocks noChangeShapeType="1"/>
          </p:cNvCxnSpPr>
          <p:nvPr/>
        </p:nvCxnSpPr>
        <p:spPr bwMode="auto">
          <a:xfrm rot="16200000" flipH="1">
            <a:off x="2697003" y="2686158"/>
            <a:ext cx="168593" cy="363682"/>
          </a:xfrm>
          <a:prstGeom prst="bentConnector3">
            <a:avLst>
              <a:gd name="adj1" fmla="val 50000"/>
            </a:avLst>
          </a:prstGeom>
          <a:noFill/>
          <a:ln w="9525">
            <a:solidFill>
              <a:srgbClr val="FFFF00"/>
            </a:solidFill>
            <a:miter lim="800000"/>
            <a:headEnd/>
            <a:tailEnd/>
          </a:ln>
        </p:spPr>
      </p:cxnSp>
      <p:cxnSp>
        <p:nvCxnSpPr>
          <p:cNvPr id="8" name="コネクタ: カギ線 7">
            <a:extLst>
              <a:ext uri="{FF2B5EF4-FFF2-40B4-BE49-F238E27FC236}">
                <a16:creationId xmlns:a16="http://schemas.microsoft.com/office/drawing/2014/main" id="{56D8D833-9950-45C0-854E-B37775E2E157}"/>
              </a:ext>
            </a:extLst>
          </p:cNvPr>
          <p:cNvCxnSpPr>
            <a:cxnSpLocks/>
          </p:cNvCxnSpPr>
          <p:nvPr/>
        </p:nvCxnSpPr>
        <p:spPr>
          <a:xfrm rot="10800000" flipV="1">
            <a:off x="759867" y="2876955"/>
            <a:ext cx="607027" cy="6881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 Box 46">
            <a:extLst>
              <a:ext uri="{FF2B5EF4-FFF2-40B4-BE49-F238E27FC236}">
                <a16:creationId xmlns:a16="http://schemas.microsoft.com/office/drawing/2014/main" id="{379A0D10-6B4E-4FC4-80CB-B697B053F46D}"/>
              </a:ext>
            </a:extLst>
          </p:cNvPr>
          <p:cNvSpPr txBox="1">
            <a:spLocks noChangeAspect="1" noChangeArrowheads="1"/>
          </p:cNvSpPr>
          <p:nvPr/>
        </p:nvSpPr>
        <p:spPr bwMode="auto">
          <a:xfrm>
            <a:off x="5027798" y="3009822"/>
            <a:ext cx="1192338"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1-1</a:t>
            </a:r>
            <a:endParaRPr lang="en-US" altLang="ja-JP" sz="1400" b="0" dirty="0">
              <a:latin typeface="Times New Roman" pitchFamily="18" charset="0"/>
            </a:endParaRPr>
          </a:p>
        </p:txBody>
      </p:sp>
      <p:sp>
        <p:nvSpPr>
          <p:cNvPr id="124" name="Text Box 46">
            <a:extLst>
              <a:ext uri="{FF2B5EF4-FFF2-40B4-BE49-F238E27FC236}">
                <a16:creationId xmlns:a16="http://schemas.microsoft.com/office/drawing/2014/main" id="{54ECD8CC-1539-48EF-9D25-6B668F6EA4FE}"/>
              </a:ext>
            </a:extLst>
          </p:cNvPr>
          <p:cNvSpPr txBox="1">
            <a:spLocks noChangeAspect="1" noChangeArrowheads="1"/>
          </p:cNvSpPr>
          <p:nvPr/>
        </p:nvSpPr>
        <p:spPr bwMode="auto">
          <a:xfrm>
            <a:off x="7642107" y="2984733"/>
            <a:ext cx="1306987"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2-1</a:t>
            </a:r>
            <a:endParaRPr lang="en-US" altLang="ja-JP" sz="1400" b="0" dirty="0">
              <a:latin typeface="Times New Roman" pitchFamily="18" charset="0"/>
            </a:endParaRPr>
          </a:p>
        </p:txBody>
      </p:sp>
      <p:grpSp>
        <p:nvGrpSpPr>
          <p:cNvPr id="125" name="Group 37">
            <a:extLst>
              <a:ext uri="{FF2B5EF4-FFF2-40B4-BE49-F238E27FC236}">
                <a16:creationId xmlns:a16="http://schemas.microsoft.com/office/drawing/2014/main" id="{D66E9E37-E057-4E99-A112-31DCDE8B3A3E}"/>
              </a:ext>
            </a:extLst>
          </p:cNvPr>
          <p:cNvGrpSpPr>
            <a:grpSpLocks/>
          </p:cNvGrpSpPr>
          <p:nvPr/>
        </p:nvGrpSpPr>
        <p:grpSpPr bwMode="auto">
          <a:xfrm>
            <a:off x="5282151" y="3715838"/>
            <a:ext cx="3932486" cy="2819400"/>
            <a:chOff x="3562" y="2208"/>
            <a:chExt cx="2292" cy="1920"/>
          </a:xfrm>
        </p:grpSpPr>
        <p:sp>
          <p:nvSpPr>
            <p:cNvPr id="126" name="Rectangle 38">
              <a:extLst>
                <a:ext uri="{FF2B5EF4-FFF2-40B4-BE49-F238E27FC236}">
                  <a16:creationId xmlns:a16="http://schemas.microsoft.com/office/drawing/2014/main" id="{CEB7B00A-B530-43C4-AE27-27FBB838F152}"/>
                </a:ext>
              </a:extLst>
            </p:cNvPr>
            <p:cNvSpPr>
              <a:spLocks noChangeArrowheads="1"/>
            </p:cNvSpPr>
            <p:nvPr/>
          </p:nvSpPr>
          <p:spPr bwMode="auto">
            <a:xfrm>
              <a:off x="3600" y="2208"/>
              <a:ext cx="1968"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127" name="Rectangle 39">
              <a:extLst>
                <a:ext uri="{FF2B5EF4-FFF2-40B4-BE49-F238E27FC236}">
                  <a16:creationId xmlns:a16="http://schemas.microsoft.com/office/drawing/2014/main" id="{01D19F7F-9761-4E1A-BC3B-58F678809E18}"/>
                </a:ext>
              </a:extLst>
            </p:cNvPr>
            <p:cNvSpPr>
              <a:spLocks noChangeArrowheads="1"/>
            </p:cNvSpPr>
            <p:nvPr/>
          </p:nvSpPr>
          <p:spPr bwMode="auto">
            <a:xfrm>
              <a:off x="3732" y="2684"/>
              <a:ext cx="1776"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128" name="Text Box 40">
              <a:extLst>
                <a:ext uri="{FF2B5EF4-FFF2-40B4-BE49-F238E27FC236}">
                  <a16:creationId xmlns:a16="http://schemas.microsoft.com/office/drawing/2014/main" id="{A4DCE3E6-9498-4470-A2A2-E30B2A54506A}"/>
                </a:ext>
              </a:extLst>
            </p:cNvPr>
            <p:cNvSpPr txBox="1">
              <a:spLocks noChangeAspect="1" noChangeArrowheads="1"/>
            </p:cNvSpPr>
            <p:nvPr/>
          </p:nvSpPr>
          <p:spPr bwMode="auto">
            <a:xfrm>
              <a:off x="3562" y="3471"/>
              <a:ext cx="1077"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Основной результат 1</a:t>
              </a:r>
              <a:endParaRPr lang="en-US" altLang="ja-JP" sz="1400" b="0" dirty="0">
                <a:latin typeface="Times New Roman" pitchFamily="18" charset="0"/>
              </a:endParaRPr>
            </a:p>
          </p:txBody>
        </p:sp>
        <p:sp>
          <p:nvSpPr>
            <p:cNvPr id="129" name="Text Box 41">
              <a:extLst>
                <a:ext uri="{FF2B5EF4-FFF2-40B4-BE49-F238E27FC236}">
                  <a16:creationId xmlns:a16="http://schemas.microsoft.com/office/drawing/2014/main" id="{8DD3387E-EC51-4FEB-BF75-6FD81A2F3B57}"/>
                </a:ext>
              </a:extLst>
            </p:cNvPr>
            <p:cNvSpPr txBox="1">
              <a:spLocks noChangeAspect="1" noChangeArrowheads="1"/>
            </p:cNvSpPr>
            <p:nvPr/>
          </p:nvSpPr>
          <p:spPr bwMode="auto">
            <a:xfrm>
              <a:off x="4179" y="3115"/>
              <a:ext cx="879" cy="252"/>
            </a:xfrm>
            <a:prstGeom prst="rect">
              <a:avLst/>
            </a:prstGeom>
            <a:solidFill>
              <a:srgbClr val="E84018"/>
            </a:solidFill>
            <a:ln w="9525">
              <a:solidFill>
                <a:schemeClr val="tx1"/>
              </a:solidFill>
              <a:miter lim="800000"/>
              <a:headEnd/>
              <a:tailEnd/>
            </a:ln>
          </p:spPr>
          <p:txBody>
            <a:bodyPr wrap="none">
              <a:spAutoFit/>
            </a:bodyPr>
            <a:lstStyle/>
            <a:p>
              <a:r>
                <a:rPr lang="ru-RU" altLang="ja-JP" dirty="0">
                  <a:latin typeface="Times New Roman" pitchFamily="18" charset="0"/>
                </a:rPr>
                <a:t>Цель проекта</a:t>
              </a:r>
              <a:endParaRPr lang="ja-JP" altLang="en-US" b="0" dirty="0">
                <a:latin typeface="Times New Roman" pitchFamily="18" charset="0"/>
              </a:endParaRPr>
            </a:p>
          </p:txBody>
        </p:sp>
        <p:sp>
          <p:nvSpPr>
            <p:cNvPr id="130" name="Text Box 42">
              <a:extLst>
                <a:ext uri="{FF2B5EF4-FFF2-40B4-BE49-F238E27FC236}">
                  <a16:creationId xmlns:a16="http://schemas.microsoft.com/office/drawing/2014/main" id="{1C8B2902-9265-4C03-B6EE-4BD4CAAA06A6}"/>
                </a:ext>
              </a:extLst>
            </p:cNvPr>
            <p:cNvSpPr txBox="1">
              <a:spLocks noChangeAspect="1" noChangeArrowheads="1"/>
            </p:cNvSpPr>
            <p:nvPr/>
          </p:nvSpPr>
          <p:spPr bwMode="auto">
            <a:xfrm>
              <a:off x="4688" y="3472"/>
              <a:ext cx="1091" cy="210"/>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Основной результат 2</a:t>
              </a:r>
              <a:endParaRPr lang="en-US" altLang="ja-JP" sz="1400" b="0" dirty="0">
                <a:latin typeface="Times New Roman" pitchFamily="18" charset="0"/>
              </a:endParaRPr>
            </a:p>
          </p:txBody>
        </p:sp>
        <p:sp>
          <p:nvSpPr>
            <p:cNvPr id="131" name="Text Box 43">
              <a:extLst>
                <a:ext uri="{FF2B5EF4-FFF2-40B4-BE49-F238E27FC236}">
                  <a16:creationId xmlns:a16="http://schemas.microsoft.com/office/drawing/2014/main" id="{B398D7F7-0AE8-4732-B88B-849419F3DD73}"/>
                </a:ext>
              </a:extLst>
            </p:cNvPr>
            <p:cNvSpPr txBox="1">
              <a:spLocks noChangeArrowheads="1"/>
            </p:cNvSpPr>
            <p:nvPr/>
          </p:nvSpPr>
          <p:spPr bwMode="auto">
            <a:xfrm>
              <a:off x="3698" y="2243"/>
              <a:ext cx="2156" cy="566"/>
            </a:xfrm>
            <a:prstGeom prst="rect">
              <a:avLst/>
            </a:prstGeom>
            <a:solidFill>
              <a:schemeClr val="bg1"/>
            </a:solidFill>
            <a:ln w="9525">
              <a:solidFill>
                <a:schemeClr val="tx1"/>
              </a:solidFill>
              <a:miter lim="800000"/>
              <a:headEnd/>
              <a:tailEnd/>
            </a:ln>
          </p:spPr>
          <p:txBody>
            <a:bodyPr wrap="square">
              <a:spAutoFit/>
            </a:bodyPr>
            <a:lstStyle/>
            <a:p>
              <a:r>
                <a:rPr lang="en-US" altLang="ja-JP" sz="2400" b="0" dirty="0">
                  <a:latin typeface="Times New Roman" pitchFamily="18" charset="0"/>
                </a:rPr>
                <a:t>3.</a:t>
              </a:r>
              <a:r>
                <a:rPr lang="ru-RU" altLang="ja-JP" sz="2400" dirty="0">
                  <a:latin typeface="Times New Roman" pitchFamily="18" charset="0"/>
                </a:rPr>
                <a:t> Идентификация проекта</a:t>
              </a:r>
              <a:endParaRPr lang="ja-JP" altLang="en-US" sz="2400" b="0" dirty="0">
                <a:latin typeface="Times New Roman" pitchFamily="18" charset="0"/>
              </a:endParaRPr>
            </a:p>
          </p:txBody>
        </p:sp>
        <p:sp>
          <p:nvSpPr>
            <p:cNvPr id="132" name="Text Box 44">
              <a:extLst>
                <a:ext uri="{FF2B5EF4-FFF2-40B4-BE49-F238E27FC236}">
                  <a16:creationId xmlns:a16="http://schemas.microsoft.com/office/drawing/2014/main" id="{B8DBFFD1-1158-4755-A0D2-42C6EE1C023D}"/>
                </a:ext>
              </a:extLst>
            </p:cNvPr>
            <p:cNvSpPr txBox="1">
              <a:spLocks noChangeAspect="1" noChangeArrowheads="1"/>
            </p:cNvSpPr>
            <p:nvPr/>
          </p:nvSpPr>
          <p:spPr bwMode="auto">
            <a:xfrm>
              <a:off x="3720" y="2749"/>
              <a:ext cx="942"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 1</a:t>
              </a:r>
              <a:endParaRPr lang="en-US" altLang="ja-JP" sz="1400" b="0" dirty="0">
                <a:latin typeface="Times New Roman" pitchFamily="18" charset="0"/>
              </a:endParaRPr>
            </a:p>
          </p:txBody>
        </p:sp>
        <p:sp>
          <p:nvSpPr>
            <p:cNvPr id="133" name="Text Box 45">
              <a:extLst>
                <a:ext uri="{FF2B5EF4-FFF2-40B4-BE49-F238E27FC236}">
                  <a16:creationId xmlns:a16="http://schemas.microsoft.com/office/drawing/2014/main" id="{E84AB649-5D80-4A6B-B287-25B8D0074569}"/>
                </a:ext>
              </a:extLst>
            </p:cNvPr>
            <p:cNvSpPr txBox="1">
              <a:spLocks noChangeAspect="1" noChangeArrowheads="1"/>
            </p:cNvSpPr>
            <p:nvPr/>
          </p:nvSpPr>
          <p:spPr bwMode="auto">
            <a:xfrm>
              <a:off x="4694" y="2748"/>
              <a:ext cx="874"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Общая цель 2</a:t>
              </a:r>
              <a:endParaRPr lang="en-US" altLang="ja-JP" sz="1400" b="0" dirty="0">
                <a:latin typeface="Times New Roman" pitchFamily="18" charset="0"/>
              </a:endParaRPr>
            </a:p>
          </p:txBody>
        </p:sp>
        <p:sp>
          <p:nvSpPr>
            <p:cNvPr id="134" name="Text Box 46">
              <a:extLst>
                <a:ext uri="{FF2B5EF4-FFF2-40B4-BE49-F238E27FC236}">
                  <a16:creationId xmlns:a16="http://schemas.microsoft.com/office/drawing/2014/main" id="{22EA0B2C-F65C-4F0B-ABD0-076423701D2A}"/>
                </a:ext>
              </a:extLst>
            </p:cNvPr>
            <p:cNvSpPr txBox="1">
              <a:spLocks noChangeAspect="1" noChangeArrowheads="1"/>
            </p:cNvSpPr>
            <p:nvPr/>
          </p:nvSpPr>
          <p:spPr bwMode="auto">
            <a:xfrm>
              <a:off x="4279" y="3812"/>
              <a:ext cx="693"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Действие 1-2</a:t>
              </a:r>
              <a:endParaRPr lang="en-US" altLang="ja-JP" sz="1400" b="0" dirty="0">
                <a:latin typeface="Times New Roman" pitchFamily="18" charset="0"/>
              </a:endParaRPr>
            </a:p>
          </p:txBody>
        </p:sp>
        <p:cxnSp>
          <p:nvCxnSpPr>
            <p:cNvPr id="135" name="AutoShape 47">
              <a:extLst>
                <a:ext uri="{FF2B5EF4-FFF2-40B4-BE49-F238E27FC236}">
                  <a16:creationId xmlns:a16="http://schemas.microsoft.com/office/drawing/2014/main" id="{F0B3C0AA-15FD-46F6-9407-517C3C051F51}"/>
                </a:ext>
              </a:extLst>
            </p:cNvPr>
            <p:cNvCxnSpPr>
              <a:cxnSpLocks noChangeShapeType="1"/>
              <a:stCxn id="129" idx="2"/>
              <a:endCxn id="128" idx="0"/>
            </p:cNvCxnSpPr>
            <p:nvPr/>
          </p:nvCxnSpPr>
          <p:spPr bwMode="auto">
            <a:xfrm rot="5400000">
              <a:off x="4308" y="3160"/>
              <a:ext cx="104" cy="518"/>
            </a:xfrm>
            <a:prstGeom prst="bentConnector3">
              <a:avLst>
                <a:gd name="adj1" fmla="val 50000"/>
              </a:avLst>
            </a:prstGeom>
            <a:noFill/>
            <a:ln w="9525">
              <a:solidFill>
                <a:schemeClr val="tx1"/>
              </a:solidFill>
              <a:miter lim="800000"/>
              <a:headEnd/>
              <a:tailEnd/>
            </a:ln>
          </p:spPr>
        </p:cxnSp>
        <p:cxnSp>
          <p:nvCxnSpPr>
            <p:cNvPr id="136" name="AutoShape 48">
              <a:extLst>
                <a:ext uri="{FF2B5EF4-FFF2-40B4-BE49-F238E27FC236}">
                  <a16:creationId xmlns:a16="http://schemas.microsoft.com/office/drawing/2014/main" id="{30906CFC-1E3C-47C6-98C5-7592F818214C}"/>
                </a:ext>
              </a:extLst>
            </p:cNvPr>
            <p:cNvCxnSpPr>
              <a:cxnSpLocks noChangeShapeType="1"/>
              <a:stCxn id="129" idx="2"/>
              <a:endCxn id="130" idx="0"/>
            </p:cNvCxnSpPr>
            <p:nvPr/>
          </p:nvCxnSpPr>
          <p:spPr bwMode="auto">
            <a:xfrm rot="16200000" flipH="1">
              <a:off x="4873" y="3112"/>
              <a:ext cx="105" cy="615"/>
            </a:xfrm>
            <a:prstGeom prst="bentConnector3">
              <a:avLst>
                <a:gd name="adj1" fmla="val 50000"/>
              </a:avLst>
            </a:prstGeom>
            <a:noFill/>
            <a:ln w="9525">
              <a:solidFill>
                <a:schemeClr val="tx1"/>
              </a:solidFill>
              <a:miter lim="800000"/>
              <a:headEnd/>
              <a:tailEnd/>
            </a:ln>
          </p:spPr>
        </p:cxnSp>
        <p:cxnSp>
          <p:nvCxnSpPr>
            <p:cNvPr id="137" name="AutoShape 49">
              <a:extLst>
                <a:ext uri="{FF2B5EF4-FFF2-40B4-BE49-F238E27FC236}">
                  <a16:creationId xmlns:a16="http://schemas.microsoft.com/office/drawing/2014/main" id="{AC136493-7F43-479C-8FA2-8FD2D3C376B0}"/>
                </a:ext>
              </a:extLst>
            </p:cNvPr>
            <p:cNvCxnSpPr>
              <a:cxnSpLocks noChangeShapeType="1"/>
              <a:stCxn id="128" idx="2"/>
              <a:endCxn id="134" idx="0"/>
            </p:cNvCxnSpPr>
            <p:nvPr/>
          </p:nvCxnSpPr>
          <p:spPr bwMode="auto">
            <a:xfrm rot="16200000" flipH="1">
              <a:off x="4298" y="3484"/>
              <a:ext cx="131" cy="525"/>
            </a:xfrm>
            <a:prstGeom prst="bentConnector3">
              <a:avLst>
                <a:gd name="adj1" fmla="val 50000"/>
              </a:avLst>
            </a:prstGeom>
            <a:noFill/>
            <a:ln w="9525">
              <a:solidFill>
                <a:schemeClr val="tx1"/>
              </a:solidFill>
              <a:miter lim="800000"/>
              <a:headEnd/>
              <a:tailEnd/>
            </a:ln>
          </p:spPr>
        </p:cxnSp>
        <p:cxnSp>
          <p:nvCxnSpPr>
            <p:cNvPr id="138" name="AutoShape 50">
              <a:extLst>
                <a:ext uri="{FF2B5EF4-FFF2-40B4-BE49-F238E27FC236}">
                  <a16:creationId xmlns:a16="http://schemas.microsoft.com/office/drawing/2014/main" id="{11DD23BB-6267-4BDA-8806-D1B72B2D350E}"/>
                </a:ext>
              </a:extLst>
            </p:cNvPr>
            <p:cNvCxnSpPr>
              <a:cxnSpLocks noChangeShapeType="1"/>
              <a:stCxn id="129" idx="0"/>
              <a:endCxn id="132" idx="2"/>
            </p:cNvCxnSpPr>
            <p:nvPr/>
          </p:nvCxnSpPr>
          <p:spPr bwMode="auto">
            <a:xfrm rot="16200000" flipV="1">
              <a:off x="4327" y="2823"/>
              <a:ext cx="156" cy="428"/>
            </a:xfrm>
            <a:prstGeom prst="bentConnector3">
              <a:avLst>
                <a:gd name="adj1" fmla="val 50000"/>
              </a:avLst>
            </a:prstGeom>
            <a:noFill/>
            <a:ln w="9525">
              <a:solidFill>
                <a:schemeClr val="tx1"/>
              </a:solidFill>
              <a:miter lim="800000"/>
              <a:headEnd/>
              <a:tailEnd/>
            </a:ln>
          </p:spPr>
        </p:cxnSp>
        <p:cxnSp>
          <p:nvCxnSpPr>
            <p:cNvPr id="139" name="AutoShape 51">
              <a:extLst>
                <a:ext uri="{FF2B5EF4-FFF2-40B4-BE49-F238E27FC236}">
                  <a16:creationId xmlns:a16="http://schemas.microsoft.com/office/drawing/2014/main" id="{8C069336-D8E3-4E08-8FA6-1188D36F5ABC}"/>
                </a:ext>
              </a:extLst>
            </p:cNvPr>
            <p:cNvCxnSpPr>
              <a:cxnSpLocks noChangeShapeType="1"/>
              <a:stCxn id="129" idx="0"/>
              <a:endCxn id="133" idx="2"/>
            </p:cNvCxnSpPr>
            <p:nvPr/>
          </p:nvCxnSpPr>
          <p:spPr bwMode="auto">
            <a:xfrm rot="5400000" flipH="1" flipV="1">
              <a:off x="4796" y="2780"/>
              <a:ext cx="157" cy="513"/>
            </a:xfrm>
            <a:prstGeom prst="bentConnector3">
              <a:avLst>
                <a:gd name="adj1" fmla="val 50000"/>
              </a:avLst>
            </a:prstGeom>
            <a:noFill/>
            <a:ln w="9525">
              <a:solidFill>
                <a:schemeClr val="tx1"/>
              </a:solidFill>
              <a:miter lim="800000"/>
              <a:headEnd/>
              <a:tailEnd/>
            </a:ln>
          </p:spPr>
        </p:cxnSp>
      </p:grpSp>
      <p:sp>
        <p:nvSpPr>
          <p:cNvPr id="141" name="Text Box 46">
            <a:extLst>
              <a:ext uri="{FF2B5EF4-FFF2-40B4-BE49-F238E27FC236}">
                <a16:creationId xmlns:a16="http://schemas.microsoft.com/office/drawing/2014/main" id="{A42C5C00-1E8E-4D0F-9F96-AF4D65C08F99}"/>
              </a:ext>
            </a:extLst>
          </p:cNvPr>
          <p:cNvSpPr txBox="1">
            <a:spLocks noChangeAspect="1" noChangeArrowheads="1"/>
          </p:cNvSpPr>
          <p:nvPr/>
        </p:nvSpPr>
        <p:spPr bwMode="auto">
          <a:xfrm>
            <a:off x="7806013" y="6071729"/>
            <a:ext cx="1249060" cy="307777"/>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2-1</a:t>
            </a:r>
            <a:endParaRPr lang="en-US" altLang="ja-JP" sz="1400" b="0" dirty="0">
              <a:latin typeface="Times New Roman" pitchFamily="18" charset="0"/>
            </a:endParaRPr>
          </a:p>
        </p:txBody>
      </p:sp>
      <p:sp>
        <p:nvSpPr>
          <p:cNvPr id="142" name="テキスト ボックス 141">
            <a:extLst>
              <a:ext uri="{FF2B5EF4-FFF2-40B4-BE49-F238E27FC236}">
                <a16:creationId xmlns:a16="http://schemas.microsoft.com/office/drawing/2014/main" id="{3BF7093A-C454-4B6B-ACC3-0520BB41B520}"/>
              </a:ext>
            </a:extLst>
          </p:cNvPr>
          <p:cNvSpPr txBox="1"/>
          <p:nvPr/>
        </p:nvSpPr>
        <p:spPr>
          <a:xfrm>
            <a:off x="2977361" y="5486980"/>
            <a:ext cx="1898158" cy="307777"/>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kumimoji="1" lang="ru-RU" altLang="ja-JP" sz="1400" b="1" dirty="0"/>
              <a:t>Основные результаты</a:t>
            </a:r>
            <a:endParaRPr kumimoji="1" lang="en-US" altLang="ja-JP" sz="1400" b="1" dirty="0"/>
          </a:p>
        </p:txBody>
      </p:sp>
      <p:sp>
        <p:nvSpPr>
          <p:cNvPr id="143" name="テキスト ボックス 142">
            <a:extLst>
              <a:ext uri="{FF2B5EF4-FFF2-40B4-BE49-F238E27FC236}">
                <a16:creationId xmlns:a16="http://schemas.microsoft.com/office/drawing/2014/main" id="{B28CAC0E-6780-4AC2-BB2B-3981AEDAC3C3}"/>
              </a:ext>
            </a:extLst>
          </p:cNvPr>
          <p:cNvSpPr txBox="1"/>
          <p:nvPr/>
        </p:nvSpPr>
        <p:spPr>
          <a:xfrm>
            <a:off x="3029836" y="6076870"/>
            <a:ext cx="1729475" cy="307777"/>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ru-RU" altLang="ja-JP" sz="1400" b="1" dirty="0"/>
              <a:t>Основные действия</a:t>
            </a:r>
            <a:endParaRPr kumimoji="1" lang="ja-JP" altLang="en-US" sz="1400" b="1" dirty="0"/>
          </a:p>
        </p:txBody>
      </p:sp>
      <p:sp>
        <p:nvSpPr>
          <p:cNvPr id="144" name="テキスト ボックス 143">
            <a:extLst>
              <a:ext uri="{FF2B5EF4-FFF2-40B4-BE49-F238E27FC236}">
                <a16:creationId xmlns:a16="http://schemas.microsoft.com/office/drawing/2014/main" id="{0F008427-007D-4EB6-9C3F-2A13A72F2FF0}"/>
              </a:ext>
            </a:extLst>
          </p:cNvPr>
          <p:cNvSpPr txBox="1"/>
          <p:nvPr/>
        </p:nvSpPr>
        <p:spPr>
          <a:xfrm>
            <a:off x="3106056" y="4874537"/>
            <a:ext cx="1685391" cy="400110"/>
          </a:xfrm>
          <a:prstGeom prst="rect">
            <a:avLst/>
          </a:prstGeom>
          <a:solidFill>
            <a:srgbClr val="E84018"/>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ru-RU" altLang="ja-JP" sz="2000" dirty="0"/>
              <a:t>Цель проекта</a:t>
            </a:r>
            <a:endParaRPr kumimoji="1" lang="ja-JP" altLang="en-US" sz="2000" dirty="0"/>
          </a:p>
        </p:txBody>
      </p:sp>
      <p:sp>
        <p:nvSpPr>
          <p:cNvPr id="145" name="上矢印 15">
            <a:extLst>
              <a:ext uri="{FF2B5EF4-FFF2-40B4-BE49-F238E27FC236}">
                <a16:creationId xmlns:a16="http://schemas.microsoft.com/office/drawing/2014/main" id="{2A8FEB24-A631-4A90-8223-8B4A6BF32431}"/>
              </a:ext>
            </a:extLst>
          </p:cNvPr>
          <p:cNvSpPr/>
          <p:nvPr/>
        </p:nvSpPr>
        <p:spPr>
          <a:xfrm>
            <a:off x="3704141" y="5184534"/>
            <a:ext cx="274524" cy="2331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上矢印 16">
            <a:extLst>
              <a:ext uri="{FF2B5EF4-FFF2-40B4-BE49-F238E27FC236}">
                <a16:creationId xmlns:a16="http://schemas.microsoft.com/office/drawing/2014/main" id="{51BD011A-4809-48AD-91EB-6E9E84BB5F38}"/>
              </a:ext>
            </a:extLst>
          </p:cNvPr>
          <p:cNvSpPr/>
          <p:nvPr/>
        </p:nvSpPr>
        <p:spPr>
          <a:xfrm>
            <a:off x="3713975" y="5743920"/>
            <a:ext cx="264690" cy="286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コネクタ: カギ線 35">
            <a:extLst>
              <a:ext uri="{FF2B5EF4-FFF2-40B4-BE49-F238E27FC236}">
                <a16:creationId xmlns:a16="http://schemas.microsoft.com/office/drawing/2014/main" id="{82DB302F-BB30-46BE-A494-D086405D0CC3}"/>
              </a:ext>
            </a:extLst>
          </p:cNvPr>
          <p:cNvCxnSpPr>
            <a:cxnSpLocks/>
            <a:endCxn id="108" idx="0"/>
          </p:cNvCxnSpPr>
          <p:nvPr/>
        </p:nvCxnSpPr>
        <p:spPr>
          <a:xfrm rot="10800000" flipV="1">
            <a:off x="5623968" y="2926730"/>
            <a:ext cx="329635" cy="8309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2868590-BF43-4893-AE1B-B1ACC12258B6}"/>
              </a:ext>
            </a:extLst>
          </p:cNvPr>
          <p:cNvCxnSpPr/>
          <p:nvPr/>
        </p:nvCxnSpPr>
        <p:spPr>
          <a:xfrm>
            <a:off x="7693301" y="2876955"/>
            <a:ext cx="0" cy="82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23D402A-EC72-4A0F-943D-461B5B35F3C9}"/>
              </a:ext>
            </a:extLst>
          </p:cNvPr>
          <p:cNvCxnSpPr>
            <a:cxnSpLocks/>
            <a:endCxn id="141" idx="0"/>
          </p:cNvCxnSpPr>
          <p:nvPr/>
        </p:nvCxnSpPr>
        <p:spPr>
          <a:xfrm>
            <a:off x="8430543" y="5963547"/>
            <a:ext cx="0" cy="108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FA97EEF-5F0C-4462-AE8E-6C6C1CC6CD7F}"/>
              </a:ext>
            </a:extLst>
          </p:cNvPr>
          <p:cNvCxnSpPr>
            <a:stCxn id="23609" idx="2"/>
          </p:cNvCxnSpPr>
          <p:nvPr/>
        </p:nvCxnSpPr>
        <p:spPr>
          <a:xfrm flipH="1">
            <a:off x="3022328" y="2768747"/>
            <a:ext cx="71214" cy="224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505E1F84-B775-4F63-A6B5-29EE4BDA83F8}"/>
              </a:ext>
            </a:extLst>
          </p:cNvPr>
          <p:cNvCxnSpPr>
            <a:cxnSpLocks/>
          </p:cNvCxnSpPr>
          <p:nvPr/>
        </p:nvCxnSpPr>
        <p:spPr>
          <a:xfrm rot="10800000" flipV="1">
            <a:off x="5581588" y="6011185"/>
            <a:ext cx="679436" cy="8556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34F53F6-3C51-4E25-92C5-81544FD35A7B}"/>
              </a:ext>
            </a:extLst>
          </p:cNvPr>
          <p:cNvSpPr txBox="1"/>
          <p:nvPr/>
        </p:nvSpPr>
        <p:spPr>
          <a:xfrm>
            <a:off x="2842462" y="3655670"/>
            <a:ext cx="2310376" cy="369332"/>
          </a:xfrm>
          <a:prstGeom prst="rect">
            <a:avLst/>
          </a:prstGeom>
          <a:noFill/>
          <a:ln>
            <a:solidFill>
              <a:schemeClr val="accent1">
                <a:shade val="50000"/>
              </a:schemeClr>
            </a:solidFill>
          </a:ln>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4.</a:t>
            </a:r>
            <a:r>
              <a:rPr lang="ru-RU" altLang="ja-JP" dirty="0">
                <a:latin typeface="Times New Roman" panose="02020603050405020304" pitchFamily="18" charset="0"/>
                <a:cs typeface="Times New Roman" panose="02020603050405020304" pitchFamily="18" charset="0"/>
              </a:rPr>
              <a:t> Логическая модель</a:t>
            </a:r>
            <a:endParaRPr kumimoji="1" lang="ja-JP" altLang="en-US" dirty="0">
              <a:latin typeface="Times New Roman" panose="02020603050405020304" pitchFamily="18" charset="0"/>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F24AC706-5C60-4EEB-A61E-F3950D83C099}"/>
              </a:ext>
            </a:extLst>
          </p:cNvPr>
          <p:cNvSpPr txBox="1"/>
          <p:nvPr/>
        </p:nvSpPr>
        <p:spPr>
          <a:xfrm>
            <a:off x="3071394" y="4215189"/>
            <a:ext cx="1679027" cy="40011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ru-RU" altLang="ja-JP" sz="2000" dirty="0"/>
              <a:t>Общая цель</a:t>
            </a:r>
            <a:endParaRPr kumimoji="1" lang="ja-JP" altLang="en-US" sz="2000" dirty="0"/>
          </a:p>
        </p:txBody>
      </p:sp>
      <p:pic>
        <p:nvPicPr>
          <p:cNvPr id="3" name="図 2">
            <a:extLst>
              <a:ext uri="{FF2B5EF4-FFF2-40B4-BE49-F238E27FC236}">
                <a16:creationId xmlns:a16="http://schemas.microsoft.com/office/drawing/2014/main" id="{2FA452C2-5D0F-49CE-B5B7-27FF72C4A83B}"/>
              </a:ext>
            </a:extLst>
          </p:cNvPr>
          <p:cNvPicPr>
            <a:picLocks noChangeAspect="1"/>
          </p:cNvPicPr>
          <p:nvPr/>
        </p:nvPicPr>
        <p:blipFill>
          <a:blip r:embed="rId4"/>
          <a:stretch>
            <a:fillRect/>
          </a:stretch>
        </p:blipFill>
        <p:spPr>
          <a:xfrm>
            <a:off x="3673408" y="4629610"/>
            <a:ext cx="347502" cy="262151"/>
          </a:xfrm>
          <a:prstGeom prst="rect">
            <a:avLst/>
          </a:prstGeom>
        </p:spPr>
      </p:pic>
      <p:sp>
        <p:nvSpPr>
          <p:cNvPr id="140" name="Text Box 46">
            <a:extLst>
              <a:ext uri="{FF2B5EF4-FFF2-40B4-BE49-F238E27FC236}">
                <a16:creationId xmlns:a16="http://schemas.microsoft.com/office/drawing/2014/main" id="{32A1DE4F-6A90-4149-85C3-86365872FEF5}"/>
              </a:ext>
            </a:extLst>
          </p:cNvPr>
          <p:cNvSpPr txBox="1">
            <a:spLocks noChangeAspect="1" noChangeArrowheads="1"/>
          </p:cNvSpPr>
          <p:nvPr/>
        </p:nvSpPr>
        <p:spPr bwMode="auto">
          <a:xfrm>
            <a:off x="5218129" y="6079268"/>
            <a:ext cx="1254749"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1-1</a:t>
            </a:r>
            <a:endParaRPr lang="en-US" altLang="ja-JP" sz="1400" b="0" dirty="0">
              <a:latin typeface="Times New Roman" pitchFamily="18" charset="0"/>
            </a:endParaRPr>
          </a:p>
        </p:txBody>
      </p:sp>
      <p:sp>
        <p:nvSpPr>
          <p:cNvPr id="2" name="楕円 1">
            <a:extLst>
              <a:ext uri="{FF2B5EF4-FFF2-40B4-BE49-F238E27FC236}">
                <a16:creationId xmlns:a16="http://schemas.microsoft.com/office/drawing/2014/main" id="{374B2778-047A-45FF-A0FC-E1471ABD5D57}"/>
              </a:ext>
            </a:extLst>
          </p:cNvPr>
          <p:cNvSpPr/>
          <p:nvPr/>
        </p:nvSpPr>
        <p:spPr>
          <a:xfrm>
            <a:off x="4891057" y="5415241"/>
            <a:ext cx="2728874" cy="1410006"/>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AutoShape 77">
            <a:extLst>
              <a:ext uri="{FF2B5EF4-FFF2-40B4-BE49-F238E27FC236}">
                <a16:creationId xmlns:a16="http://schemas.microsoft.com/office/drawing/2014/main" id="{2AEA9273-6F05-402B-A1AC-32EC56D96999}"/>
              </a:ext>
            </a:extLst>
          </p:cNvPr>
          <p:cNvSpPr>
            <a:spLocks noChangeArrowheads="1"/>
          </p:cNvSpPr>
          <p:nvPr/>
        </p:nvSpPr>
        <p:spPr bwMode="auto">
          <a:xfrm>
            <a:off x="4981666" y="4969584"/>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pic>
        <p:nvPicPr>
          <p:cNvPr id="27" name="図 26">
            <a:extLst>
              <a:ext uri="{FF2B5EF4-FFF2-40B4-BE49-F238E27FC236}">
                <a16:creationId xmlns:a16="http://schemas.microsoft.com/office/drawing/2014/main" id="{D625CCF7-7444-4337-AB41-DAEFF9FC7208}"/>
              </a:ext>
            </a:extLst>
          </p:cNvPr>
          <p:cNvPicPr>
            <a:picLocks noChangeAspect="1"/>
          </p:cNvPicPr>
          <p:nvPr/>
        </p:nvPicPr>
        <p:blipFill>
          <a:blip r:embed="rId5"/>
          <a:stretch>
            <a:fillRect/>
          </a:stretch>
        </p:blipFill>
        <p:spPr>
          <a:xfrm>
            <a:off x="184565" y="4514256"/>
            <a:ext cx="2320336" cy="1620442"/>
          </a:xfrm>
          <a:prstGeom prst="rect">
            <a:avLst/>
          </a:prstGeom>
        </p:spPr>
      </p:pic>
      <p:pic>
        <p:nvPicPr>
          <p:cNvPr id="4" name="Рисунок 3">
            <a:extLst>
              <a:ext uri="{FF2B5EF4-FFF2-40B4-BE49-F238E27FC236}">
                <a16:creationId xmlns:a16="http://schemas.microsoft.com/office/drawing/2014/main" id="{2011C1F5-B917-4090-95E3-FC9FE3CBEB1E}"/>
              </a:ext>
            </a:extLst>
          </p:cNvPr>
          <p:cNvPicPr>
            <a:picLocks noChangeAspect="1"/>
          </p:cNvPicPr>
          <p:nvPr/>
        </p:nvPicPr>
        <p:blipFill>
          <a:blip r:embed="rId6"/>
          <a:stretch>
            <a:fillRect/>
          </a:stretch>
        </p:blipFill>
        <p:spPr>
          <a:xfrm>
            <a:off x="2542648" y="3348828"/>
            <a:ext cx="2926518" cy="3319488"/>
          </a:xfrm>
          <a:prstGeom prst="rect">
            <a:avLst/>
          </a:prstGeom>
        </p:spPr>
      </p:pic>
    </p:spTree>
    <p:custDataLst>
      <p:tags r:id="rId1"/>
    </p:custDataLst>
    <p:extLst>
      <p:ext uri="{BB962C8B-B14F-4D97-AF65-F5344CB8AC3E}">
        <p14:creationId xmlns:p14="http://schemas.microsoft.com/office/powerpoint/2010/main" val="651038480"/>
      </p:ext>
    </p:extLst>
  </p:cSld>
  <p:clrMapOvr>
    <a:masterClrMapping/>
  </p:clrMapOvr>
  <p:transition advTm="1125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500"/>
                                        <p:tgtEl>
                                          <p:spTgt spid="235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7"/>
                                        </p:tgtEl>
                                        <p:attrNameLst>
                                          <p:attrName>style.visibility</p:attrName>
                                        </p:attrNameLst>
                                      </p:cBhvr>
                                      <p:to>
                                        <p:strVal val="visible"/>
                                      </p:to>
                                    </p:set>
                                    <p:animEffect transition="in" filter="fade">
                                      <p:cBhvr>
                                        <p:cTn id="12" dur="500"/>
                                        <p:tgtEl>
                                          <p:spTgt spid="23567"/>
                                        </p:tgtEl>
                                      </p:cBhvr>
                                    </p:animEffect>
                                  </p:childTnLst>
                                </p:cTn>
                              </p:par>
                              <p:par>
                                <p:cTn id="13" presetID="10" presetClass="entr" presetSubtype="0"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fade">
                                      <p:cBhvr>
                                        <p:cTn id="15" dur="500"/>
                                        <p:tgtEl>
                                          <p:spTgt spid="235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68"/>
                                        </p:tgtEl>
                                        <p:attrNameLst>
                                          <p:attrName>style.visibility</p:attrName>
                                        </p:attrNameLst>
                                      </p:cBhvr>
                                      <p:to>
                                        <p:strVal val="visible"/>
                                      </p:to>
                                    </p:set>
                                    <p:animEffect transition="in" filter="fade">
                                      <p:cBhvr>
                                        <p:cTn id="20" dur="500"/>
                                        <p:tgtEl>
                                          <p:spTgt spid="2356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69"/>
                                        </p:tgtEl>
                                        <p:attrNameLst>
                                          <p:attrName>style.visibility</p:attrName>
                                        </p:attrNameLst>
                                      </p:cBhvr>
                                      <p:to>
                                        <p:strVal val="visible"/>
                                      </p:to>
                                    </p:set>
                                    <p:animEffect transition="in" filter="fade">
                                      <p:cBhvr>
                                        <p:cTn id="23" dur="500"/>
                                        <p:tgtEl>
                                          <p:spTgt spid="23569"/>
                                        </p:tgtEl>
                                      </p:cBhvr>
                                    </p:animEffect>
                                  </p:childTnLst>
                                </p:cTn>
                              </p:par>
                              <p:par>
                                <p:cTn id="24" presetID="10" presetClass="entr" presetSubtype="0"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fade">
                                      <p:cBhvr>
                                        <p:cTn id="26" dur="500"/>
                                        <p:tgtEl>
                                          <p:spTgt spid="1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animBg="1"/>
      <p:bldP spid="23568" grpId="0" animBg="1"/>
      <p:bldP spid="23569" grpId="0" animBg="1"/>
      <p:bldP spid="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467CC71-FBA2-4770-9FEF-0E677E2FDD27}"/>
              </a:ext>
            </a:extLst>
          </p:cNvPr>
          <p:cNvCxnSpPr>
            <a:cxnSpLocks/>
          </p:cNvCxnSpPr>
          <p:nvPr/>
        </p:nvCxnSpPr>
        <p:spPr>
          <a:xfrm>
            <a:off x="1852608" y="2595613"/>
            <a:ext cx="0" cy="46744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DA69243E-8717-42F7-839B-18C4A0106106}"/>
              </a:ext>
            </a:extLst>
          </p:cNvPr>
          <p:cNvCxnSpPr/>
          <p:nvPr/>
        </p:nvCxnSpPr>
        <p:spPr>
          <a:xfrm flipH="1" flipV="1">
            <a:off x="1852609" y="2595612"/>
            <a:ext cx="2719392"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37F4D9AF-ED62-464C-BBBB-680A2CEC4008}"/>
              </a:ext>
            </a:extLst>
          </p:cNvPr>
          <p:cNvCxnSpPr>
            <a:cxnSpLocks/>
          </p:cNvCxnSpPr>
          <p:nvPr/>
        </p:nvCxnSpPr>
        <p:spPr>
          <a:xfrm>
            <a:off x="4572001" y="2163564"/>
            <a:ext cx="0" cy="926395"/>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 name="グループ化 57">
            <a:extLst>
              <a:ext uri="{FF2B5EF4-FFF2-40B4-BE49-F238E27FC236}">
                <a16:creationId xmlns:a16="http://schemas.microsoft.com/office/drawing/2014/main" id="{B90B82C9-2907-4E66-A979-19A0242715FF}"/>
              </a:ext>
            </a:extLst>
          </p:cNvPr>
          <p:cNvGrpSpPr/>
          <p:nvPr/>
        </p:nvGrpSpPr>
        <p:grpSpPr>
          <a:xfrm>
            <a:off x="1132528" y="3089959"/>
            <a:ext cx="720080" cy="936104"/>
            <a:chOff x="1187624" y="2636912"/>
            <a:chExt cx="720080" cy="936104"/>
          </a:xfrm>
          <a:solidFill>
            <a:schemeClr val="tx2">
              <a:lumMod val="40000"/>
              <a:lumOff val="60000"/>
            </a:schemeClr>
          </a:solidFill>
        </p:grpSpPr>
        <p:cxnSp>
          <p:nvCxnSpPr>
            <p:cNvPr id="6" name="直線コネクタ 5">
              <a:extLst>
                <a:ext uri="{FF2B5EF4-FFF2-40B4-BE49-F238E27FC236}">
                  <a16:creationId xmlns:a16="http://schemas.microsoft.com/office/drawing/2014/main" id="{5FEC75D0-0676-49DD-88E0-58DD3B08AF87}"/>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7" name="グループ化 51">
              <a:extLst>
                <a:ext uri="{FF2B5EF4-FFF2-40B4-BE49-F238E27FC236}">
                  <a16:creationId xmlns:a16="http://schemas.microsoft.com/office/drawing/2014/main" id="{73BD71D5-4A51-481F-AC99-CCE9B418760F}"/>
                </a:ext>
              </a:extLst>
            </p:cNvPr>
            <p:cNvGrpSpPr/>
            <p:nvPr/>
          </p:nvGrpSpPr>
          <p:grpSpPr>
            <a:xfrm>
              <a:off x="1187624" y="2636912"/>
              <a:ext cx="720080" cy="576065"/>
              <a:chOff x="1187624" y="2636912"/>
              <a:chExt cx="720080" cy="576065"/>
            </a:xfrm>
            <a:grpFill/>
          </p:grpSpPr>
          <p:cxnSp>
            <p:nvCxnSpPr>
              <p:cNvPr id="8" name="直線コネクタ 7">
                <a:extLst>
                  <a:ext uri="{FF2B5EF4-FFF2-40B4-BE49-F238E27FC236}">
                    <a16:creationId xmlns:a16="http://schemas.microsoft.com/office/drawing/2014/main" id="{6A7DA04C-7BCA-4DB8-AFDD-40B281380987}"/>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FBFADA8-F71F-498B-80EB-A0605868ACF8}"/>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10" name="テキスト ボックス 9">
            <a:extLst>
              <a:ext uri="{FF2B5EF4-FFF2-40B4-BE49-F238E27FC236}">
                <a16:creationId xmlns:a16="http://schemas.microsoft.com/office/drawing/2014/main" id="{1A192924-1C83-4444-BDBB-02EC10C2C550}"/>
              </a:ext>
            </a:extLst>
          </p:cNvPr>
          <p:cNvSpPr txBox="1"/>
          <p:nvPr/>
        </p:nvSpPr>
        <p:spPr>
          <a:xfrm>
            <a:off x="2876284" y="1776906"/>
            <a:ext cx="3442772" cy="338554"/>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Увеличение доходов фермеров</a:t>
            </a:r>
            <a:endParaRPr kumimoji="1" lang="ja-JP" altLang="en-US" sz="1600" b="1" dirty="0"/>
          </a:p>
        </p:txBody>
      </p:sp>
      <p:sp>
        <p:nvSpPr>
          <p:cNvPr id="11" name="テキスト ボックス 10">
            <a:extLst>
              <a:ext uri="{FF2B5EF4-FFF2-40B4-BE49-F238E27FC236}">
                <a16:creationId xmlns:a16="http://schemas.microsoft.com/office/drawing/2014/main" id="{D678AE47-2951-48FB-883E-572650F1C77B}"/>
              </a:ext>
            </a:extLst>
          </p:cNvPr>
          <p:cNvSpPr txBox="1"/>
          <p:nvPr/>
        </p:nvSpPr>
        <p:spPr>
          <a:xfrm>
            <a:off x="3158861" y="3957979"/>
            <a:ext cx="1288894" cy="584775"/>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Ирригация развивается</a:t>
            </a:r>
            <a:endParaRPr lang="en-US" altLang="ja-JP" sz="1600" b="1" dirty="0"/>
          </a:p>
        </p:txBody>
      </p:sp>
      <p:grpSp>
        <p:nvGrpSpPr>
          <p:cNvPr id="12" name="グループ化 57">
            <a:extLst>
              <a:ext uri="{FF2B5EF4-FFF2-40B4-BE49-F238E27FC236}">
                <a16:creationId xmlns:a16="http://schemas.microsoft.com/office/drawing/2014/main" id="{F863841F-59EF-4CF4-9DA2-7AF7D5229333}"/>
              </a:ext>
            </a:extLst>
          </p:cNvPr>
          <p:cNvGrpSpPr/>
          <p:nvPr/>
        </p:nvGrpSpPr>
        <p:grpSpPr>
          <a:xfrm flipH="1">
            <a:off x="1852607" y="3125074"/>
            <a:ext cx="1624113" cy="881852"/>
            <a:chOff x="1187624" y="2636912"/>
            <a:chExt cx="720080" cy="936104"/>
          </a:xfrm>
          <a:solidFill>
            <a:schemeClr val="tx2">
              <a:lumMod val="40000"/>
              <a:lumOff val="60000"/>
            </a:schemeClr>
          </a:solidFill>
        </p:grpSpPr>
        <p:cxnSp>
          <p:nvCxnSpPr>
            <p:cNvPr id="13" name="直線コネクタ 12">
              <a:extLst>
                <a:ext uri="{FF2B5EF4-FFF2-40B4-BE49-F238E27FC236}">
                  <a16:creationId xmlns:a16="http://schemas.microsoft.com/office/drawing/2014/main" id="{5083A9AD-65AE-4695-B94D-61AE3D1FEC0F}"/>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14" name="グループ化 51">
              <a:extLst>
                <a:ext uri="{FF2B5EF4-FFF2-40B4-BE49-F238E27FC236}">
                  <a16:creationId xmlns:a16="http://schemas.microsoft.com/office/drawing/2014/main" id="{0538C056-6A42-42DE-B827-8CC21774A71E}"/>
                </a:ext>
              </a:extLst>
            </p:cNvPr>
            <p:cNvGrpSpPr/>
            <p:nvPr/>
          </p:nvGrpSpPr>
          <p:grpSpPr>
            <a:xfrm>
              <a:off x="1187624" y="2636912"/>
              <a:ext cx="720080" cy="576065"/>
              <a:chOff x="1187624" y="2636912"/>
              <a:chExt cx="720080" cy="576065"/>
            </a:xfrm>
            <a:grpFill/>
          </p:grpSpPr>
          <p:cxnSp>
            <p:nvCxnSpPr>
              <p:cNvPr id="15" name="直線コネクタ 14">
                <a:extLst>
                  <a:ext uri="{FF2B5EF4-FFF2-40B4-BE49-F238E27FC236}">
                    <a16:creationId xmlns:a16="http://schemas.microsoft.com/office/drawing/2014/main" id="{566B5EB3-3B2D-4A33-A6EC-7FC05BD8238B}"/>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06BB503-8F22-428F-BA68-E9E128CF75A4}"/>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sp>
        <p:nvSpPr>
          <p:cNvPr id="17" name="テキスト ボックス 16">
            <a:extLst>
              <a:ext uri="{FF2B5EF4-FFF2-40B4-BE49-F238E27FC236}">
                <a16:creationId xmlns:a16="http://schemas.microsoft.com/office/drawing/2014/main" id="{09BAAEAA-1CFE-479A-83D5-5E13BCD9AEBC}"/>
              </a:ext>
            </a:extLst>
          </p:cNvPr>
          <p:cNvSpPr txBox="1"/>
          <p:nvPr/>
        </p:nvSpPr>
        <p:spPr>
          <a:xfrm>
            <a:off x="14076" y="3939125"/>
            <a:ext cx="1733732" cy="830997"/>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Метод культивирования реформирован</a:t>
            </a:r>
            <a:endParaRPr kumimoji="1" lang="ja-JP" altLang="en-US" sz="1600" b="1" dirty="0"/>
          </a:p>
        </p:txBody>
      </p:sp>
      <p:sp>
        <p:nvSpPr>
          <p:cNvPr id="18" name="テキスト ボックス 17">
            <a:extLst>
              <a:ext uri="{FF2B5EF4-FFF2-40B4-BE49-F238E27FC236}">
                <a16:creationId xmlns:a16="http://schemas.microsoft.com/office/drawing/2014/main" id="{CCF3ACB3-BB54-42B2-84E2-AA895FFC4B63}"/>
              </a:ext>
            </a:extLst>
          </p:cNvPr>
          <p:cNvSpPr txBox="1"/>
          <p:nvPr/>
        </p:nvSpPr>
        <p:spPr>
          <a:xfrm>
            <a:off x="837878" y="2930400"/>
            <a:ext cx="1667806" cy="637849"/>
          </a:xfrm>
          <a:prstGeom prst="rect">
            <a:avLst/>
          </a:prstGeom>
          <a:solidFill>
            <a:schemeClr val="tx2">
              <a:lumMod val="40000"/>
              <a:lumOff val="60000"/>
            </a:schemeClr>
          </a:solidFill>
          <a:ln>
            <a:solidFill>
              <a:schemeClr val="tx1"/>
            </a:solidFill>
          </a:ln>
        </p:spPr>
        <p:txBody>
          <a:bodyPr wrap="square" tIns="72000" bIns="72000" rtlCol="0">
            <a:spAutoFit/>
          </a:bodyPr>
          <a:lstStyle/>
          <a:p>
            <a:pPr algn="ctr"/>
            <a:r>
              <a:rPr lang="ru-RU" altLang="ja-JP" sz="1600" b="1" dirty="0"/>
              <a:t>Увеличение урожайности</a:t>
            </a:r>
            <a:endParaRPr lang="ja-JP" altLang="en-US" sz="1600" b="1" dirty="0"/>
          </a:p>
        </p:txBody>
      </p:sp>
      <p:sp>
        <p:nvSpPr>
          <p:cNvPr id="19" name="テキスト ボックス 18">
            <a:extLst>
              <a:ext uri="{FF2B5EF4-FFF2-40B4-BE49-F238E27FC236}">
                <a16:creationId xmlns:a16="http://schemas.microsoft.com/office/drawing/2014/main" id="{139AA774-5D7E-4261-9B39-657D524471F7}"/>
              </a:ext>
            </a:extLst>
          </p:cNvPr>
          <p:cNvSpPr txBox="1"/>
          <p:nvPr/>
        </p:nvSpPr>
        <p:spPr>
          <a:xfrm>
            <a:off x="4498243" y="3952375"/>
            <a:ext cx="1790736" cy="830997"/>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Навыки переговоров улучшаются</a:t>
            </a:r>
            <a:endParaRPr kumimoji="1" lang="ja-JP" altLang="en-US" sz="1600" b="1" dirty="0"/>
          </a:p>
        </p:txBody>
      </p:sp>
      <p:grpSp>
        <p:nvGrpSpPr>
          <p:cNvPr id="20" name="グループ化 57">
            <a:extLst>
              <a:ext uri="{FF2B5EF4-FFF2-40B4-BE49-F238E27FC236}">
                <a16:creationId xmlns:a16="http://schemas.microsoft.com/office/drawing/2014/main" id="{14901CED-68B8-49C6-8860-D1321A3B3269}"/>
              </a:ext>
            </a:extLst>
          </p:cNvPr>
          <p:cNvGrpSpPr/>
          <p:nvPr/>
        </p:nvGrpSpPr>
        <p:grpSpPr>
          <a:xfrm>
            <a:off x="4412421" y="4783372"/>
            <a:ext cx="994929" cy="439170"/>
            <a:chOff x="1187624" y="2962254"/>
            <a:chExt cx="720080" cy="610762"/>
          </a:xfrm>
          <a:solidFill>
            <a:schemeClr val="tx2">
              <a:lumMod val="40000"/>
              <a:lumOff val="60000"/>
            </a:schemeClr>
          </a:solidFill>
        </p:grpSpPr>
        <p:cxnSp>
          <p:nvCxnSpPr>
            <p:cNvPr id="21" name="直線コネクタ 20">
              <a:extLst>
                <a:ext uri="{FF2B5EF4-FFF2-40B4-BE49-F238E27FC236}">
                  <a16:creationId xmlns:a16="http://schemas.microsoft.com/office/drawing/2014/main" id="{7AD7CE94-330C-45C9-BA59-EC96EAE22E40}"/>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22" name="グループ化 51">
              <a:extLst>
                <a:ext uri="{FF2B5EF4-FFF2-40B4-BE49-F238E27FC236}">
                  <a16:creationId xmlns:a16="http://schemas.microsoft.com/office/drawing/2014/main" id="{0EC4D6F1-261C-49C5-A885-118AB0E72105}"/>
                </a:ext>
              </a:extLst>
            </p:cNvPr>
            <p:cNvGrpSpPr/>
            <p:nvPr/>
          </p:nvGrpSpPr>
          <p:grpSpPr>
            <a:xfrm>
              <a:off x="1187624" y="2962254"/>
              <a:ext cx="720080" cy="250723"/>
              <a:chOff x="1187624" y="2962254"/>
              <a:chExt cx="720080" cy="250723"/>
            </a:xfrm>
            <a:grpFill/>
          </p:grpSpPr>
          <p:cxnSp>
            <p:nvCxnSpPr>
              <p:cNvPr id="23" name="直線コネクタ 22">
                <a:extLst>
                  <a:ext uri="{FF2B5EF4-FFF2-40B4-BE49-F238E27FC236}">
                    <a16:creationId xmlns:a16="http://schemas.microsoft.com/office/drawing/2014/main" id="{FFBF6960-540D-469B-B5B3-72B3ECE42198}"/>
                  </a:ext>
                </a:extLst>
              </p:cNvPr>
              <p:cNvCxnSpPr>
                <a:cxnSpLocks/>
                <a:stCxn id="19" idx="2"/>
              </p:cNvCxnSpPr>
              <p:nvPr/>
            </p:nvCxnSpPr>
            <p:spPr>
              <a:xfrm>
                <a:off x="1897760" y="2962254"/>
                <a:ext cx="9944" cy="250722"/>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3DB5A9E-339D-40EE-96B1-ABECB1FD5CD9}"/>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25" name="グループ化 57">
            <a:extLst>
              <a:ext uri="{FF2B5EF4-FFF2-40B4-BE49-F238E27FC236}">
                <a16:creationId xmlns:a16="http://schemas.microsoft.com/office/drawing/2014/main" id="{A9199902-6EFF-494A-881D-345E7766B797}"/>
              </a:ext>
            </a:extLst>
          </p:cNvPr>
          <p:cNvGrpSpPr/>
          <p:nvPr/>
        </p:nvGrpSpPr>
        <p:grpSpPr>
          <a:xfrm flipH="1">
            <a:off x="5414538" y="4869163"/>
            <a:ext cx="534492" cy="329261"/>
            <a:chOff x="1187624" y="3087121"/>
            <a:chExt cx="720080" cy="485895"/>
          </a:xfrm>
          <a:solidFill>
            <a:schemeClr val="tx2">
              <a:lumMod val="40000"/>
              <a:lumOff val="60000"/>
            </a:schemeClr>
          </a:solidFill>
        </p:grpSpPr>
        <p:cxnSp>
          <p:nvCxnSpPr>
            <p:cNvPr id="26" name="直線コネクタ 25">
              <a:extLst>
                <a:ext uri="{FF2B5EF4-FFF2-40B4-BE49-F238E27FC236}">
                  <a16:creationId xmlns:a16="http://schemas.microsoft.com/office/drawing/2014/main" id="{0C412C13-74EF-4FA6-9606-75EE875C1CC3}"/>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27" name="グループ化 51">
              <a:extLst>
                <a:ext uri="{FF2B5EF4-FFF2-40B4-BE49-F238E27FC236}">
                  <a16:creationId xmlns:a16="http://schemas.microsoft.com/office/drawing/2014/main" id="{38AC217C-F8C4-45F1-9F40-59400A80A81A}"/>
                </a:ext>
              </a:extLst>
            </p:cNvPr>
            <p:cNvGrpSpPr/>
            <p:nvPr/>
          </p:nvGrpSpPr>
          <p:grpSpPr>
            <a:xfrm>
              <a:off x="1187624" y="3087121"/>
              <a:ext cx="720080" cy="125856"/>
              <a:chOff x="1187624" y="3087121"/>
              <a:chExt cx="720080" cy="125856"/>
            </a:xfrm>
            <a:grpFill/>
          </p:grpSpPr>
          <p:cxnSp>
            <p:nvCxnSpPr>
              <p:cNvPr id="28" name="直線コネクタ 27">
                <a:extLst>
                  <a:ext uri="{FF2B5EF4-FFF2-40B4-BE49-F238E27FC236}">
                    <a16:creationId xmlns:a16="http://schemas.microsoft.com/office/drawing/2014/main" id="{C48F59BF-223C-4E36-B2F3-151692CF7872}"/>
                  </a:ext>
                </a:extLst>
              </p:cNvPr>
              <p:cNvCxnSpPr>
                <a:cxnSpLocks/>
              </p:cNvCxnSpPr>
              <p:nvPr/>
            </p:nvCxnSpPr>
            <p:spPr>
              <a:xfrm flipH="1">
                <a:off x="1907704" y="3087121"/>
                <a:ext cx="0" cy="125855"/>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A4B5599-D7C8-41FB-A89A-7907B00068E5}"/>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cxnSp>
        <p:nvCxnSpPr>
          <p:cNvPr id="30" name="直線コネクタ 29">
            <a:extLst>
              <a:ext uri="{FF2B5EF4-FFF2-40B4-BE49-F238E27FC236}">
                <a16:creationId xmlns:a16="http://schemas.microsoft.com/office/drawing/2014/main" id="{A0C5E6B7-C75C-47B3-A475-AF0276DE6B1C}"/>
              </a:ext>
            </a:extLst>
          </p:cNvPr>
          <p:cNvCxnSpPr>
            <a:cxnSpLocks/>
          </p:cNvCxnSpPr>
          <p:nvPr/>
        </p:nvCxnSpPr>
        <p:spPr>
          <a:xfrm>
            <a:off x="4864679" y="3335872"/>
            <a:ext cx="0" cy="6441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D7868FDB-4F63-413B-929A-64FC3E877C8E}"/>
              </a:ext>
            </a:extLst>
          </p:cNvPr>
          <p:cNvSpPr txBox="1"/>
          <p:nvPr/>
        </p:nvSpPr>
        <p:spPr>
          <a:xfrm>
            <a:off x="3362090" y="5180028"/>
            <a:ext cx="1454854"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Фермеры организованы</a:t>
            </a:r>
            <a:endParaRPr kumimoji="1" lang="ja-JP" altLang="en-US" sz="1600" b="1" dirty="0"/>
          </a:p>
        </p:txBody>
      </p:sp>
      <p:sp>
        <p:nvSpPr>
          <p:cNvPr id="32" name="テキスト ボックス 31">
            <a:extLst>
              <a:ext uri="{FF2B5EF4-FFF2-40B4-BE49-F238E27FC236}">
                <a16:creationId xmlns:a16="http://schemas.microsoft.com/office/drawing/2014/main" id="{68F7377C-343F-489A-92BD-E55E433812AA}"/>
              </a:ext>
            </a:extLst>
          </p:cNvPr>
          <p:cNvSpPr txBox="1"/>
          <p:nvPr/>
        </p:nvSpPr>
        <p:spPr>
          <a:xfrm>
            <a:off x="6772930" y="5179815"/>
            <a:ext cx="2143989" cy="1077218"/>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Денежные переводы от иммигрантов используются для стартапов</a:t>
            </a:r>
            <a:endParaRPr kumimoji="1" lang="ja-JP" altLang="en-US" sz="1600" b="1" dirty="0"/>
          </a:p>
        </p:txBody>
      </p:sp>
      <p:sp>
        <p:nvSpPr>
          <p:cNvPr id="33" name="テキスト ボックス 32">
            <a:extLst>
              <a:ext uri="{FF2B5EF4-FFF2-40B4-BE49-F238E27FC236}">
                <a16:creationId xmlns:a16="http://schemas.microsoft.com/office/drawing/2014/main" id="{AFD6CA7E-1E4D-4AD1-99C4-495C6C79AFA0}"/>
              </a:ext>
            </a:extLst>
          </p:cNvPr>
          <p:cNvSpPr txBox="1"/>
          <p:nvPr/>
        </p:nvSpPr>
        <p:spPr>
          <a:xfrm>
            <a:off x="4947822" y="5187900"/>
            <a:ext cx="1694230" cy="584775"/>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Фермеры знают цену продукта</a:t>
            </a:r>
            <a:endParaRPr kumimoji="1" lang="ja-JP" altLang="en-US" sz="1600" b="1" dirty="0"/>
          </a:p>
        </p:txBody>
      </p:sp>
      <p:cxnSp>
        <p:nvCxnSpPr>
          <p:cNvPr id="34" name="直線コネクタ 33">
            <a:extLst>
              <a:ext uri="{FF2B5EF4-FFF2-40B4-BE49-F238E27FC236}">
                <a16:creationId xmlns:a16="http://schemas.microsoft.com/office/drawing/2014/main" id="{BC2E54BA-6481-4524-9C53-F9276456D818}"/>
              </a:ext>
            </a:extLst>
          </p:cNvPr>
          <p:cNvCxnSpPr>
            <a:cxnSpLocks/>
          </p:cNvCxnSpPr>
          <p:nvPr/>
        </p:nvCxnSpPr>
        <p:spPr>
          <a:xfrm>
            <a:off x="7280925" y="2578109"/>
            <a:ext cx="0" cy="2353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931107D-410C-488A-9517-844F89C9E0FA}"/>
              </a:ext>
            </a:extLst>
          </p:cNvPr>
          <p:cNvCxnSpPr/>
          <p:nvPr/>
        </p:nvCxnSpPr>
        <p:spPr>
          <a:xfrm flipH="1" flipV="1">
            <a:off x="4572000" y="2595612"/>
            <a:ext cx="2719392"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E8BA597A-89B8-4480-8E69-C35837A67B81}"/>
              </a:ext>
            </a:extLst>
          </p:cNvPr>
          <p:cNvSpPr txBox="1"/>
          <p:nvPr/>
        </p:nvSpPr>
        <p:spPr>
          <a:xfrm>
            <a:off x="5959960" y="2811959"/>
            <a:ext cx="3033612" cy="830997"/>
          </a:xfrm>
          <a:prstGeom prst="rect">
            <a:avLst/>
          </a:prstGeom>
          <a:solidFill>
            <a:schemeClr val="tx2">
              <a:lumMod val="40000"/>
              <a:lumOff val="60000"/>
            </a:schemeClr>
          </a:solidFill>
          <a:ln>
            <a:solidFill>
              <a:schemeClr val="tx1"/>
            </a:solidFill>
          </a:ln>
        </p:spPr>
        <p:txBody>
          <a:bodyPr wrap="square" rtlCol="0">
            <a:spAutoFit/>
          </a:bodyPr>
          <a:lstStyle/>
          <a:p>
            <a:pPr algn="ctr"/>
            <a:r>
              <a:rPr kumimoji="1" lang="ru-RU" altLang="ja-JP" sz="1600" b="1" dirty="0"/>
              <a:t>Доход от несельскохозяйствен-ной деятельности увеличивается</a:t>
            </a:r>
            <a:endParaRPr kumimoji="1" lang="ja-JP" altLang="en-US" sz="1600" b="1" dirty="0"/>
          </a:p>
        </p:txBody>
      </p:sp>
      <p:cxnSp>
        <p:nvCxnSpPr>
          <p:cNvPr id="37" name="直線コネクタ 36">
            <a:extLst>
              <a:ext uri="{FF2B5EF4-FFF2-40B4-BE49-F238E27FC236}">
                <a16:creationId xmlns:a16="http://schemas.microsoft.com/office/drawing/2014/main" id="{F43DC474-A11F-4C91-A2A3-E400826A474C}"/>
              </a:ext>
            </a:extLst>
          </p:cNvPr>
          <p:cNvCxnSpPr>
            <a:cxnSpLocks/>
            <a:endCxn id="39" idx="0"/>
          </p:cNvCxnSpPr>
          <p:nvPr/>
        </p:nvCxnSpPr>
        <p:spPr>
          <a:xfrm>
            <a:off x="7350975" y="3642956"/>
            <a:ext cx="39833" cy="33704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D4E58A79-F686-48B6-AB50-BEDDF0DA5054}"/>
              </a:ext>
            </a:extLst>
          </p:cNvPr>
          <p:cNvSpPr txBox="1"/>
          <p:nvPr/>
        </p:nvSpPr>
        <p:spPr>
          <a:xfrm>
            <a:off x="1924457" y="3961939"/>
            <a:ext cx="1122900" cy="584775"/>
          </a:xfrm>
          <a:prstGeom prst="rect">
            <a:avLst/>
          </a:prstGeom>
          <a:solidFill>
            <a:schemeClr val="tx2">
              <a:lumMod val="40000"/>
              <a:lumOff val="60000"/>
            </a:schemeClr>
          </a:solidFill>
          <a:ln>
            <a:solidFill>
              <a:schemeClr val="tx1"/>
            </a:solidFill>
          </a:ln>
        </p:spPr>
        <p:txBody>
          <a:bodyPr wrap="square" rtlCol="0">
            <a:spAutoFit/>
          </a:bodyPr>
          <a:lstStyle/>
          <a:p>
            <a:r>
              <a:rPr lang="ru-RU" altLang="ja-JP" sz="1600" b="1" dirty="0"/>
              <a:t>Машины доступны</a:t>
            </a:r>
            <a:endParaRPr lang="en-US" altLang="ja-JP" sz="1600" b="1" dirty="0"/>
          </a:p>
        </p:txBody>
      </p:sp>
      <p:sp>
        <p:nvSpPr>
          <p:cNvPr id="39" name="テキスト ボックス 38">
            <a:extLst>
              <a:ext uri="{FF2B5EF4-FFF2-40B4-BE49-F238E27FC236}">
                <a16:creationId xmlns:a16="http://schemas.microsoft.com/office/drawing/2014/main" id="{5186B123-1AEB-45DA-91CB-40E6AD0D750D}"/>
              </a:ext>
            </a:extLst>
          </p:cNvPr>
          <p:cNvSpPr txBox="1"/>
          <p:nvPr/>
        </p:nvSpPr>
        <p:spPr>
          <a:xfrm>
            <a:off x="6514432" y="3980000"/>
            <a:ext cx="1752751"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Микро - бизнес увеличивается</a:t>
            </a:r>
            <a:endParaRPr kumimoji="1" lang="ja-JP" altLang="en-US" sz="1600" b="1" dirty="0"/>
          </a:p>
        </p:txBody>
      </p:sp>
      <p:cxnSp>
        <p:nvCxnSpPr>
          <p:cNvPr id="40" name="直線コネクタ 39">
            <a:extLst>
              <a:ext uri="{FF2B5EF4-FFF2-40B4-BE49-F238E27FC236}">
                <a16:creationId xmlns:a16="http://schemas.microsoft.com/office/drawing/2014/main" id="{3AD1FE99-3E98-4353-81B2-2686F6860AFB}"/>
              </a:ext>
            </a:extLst>
          </p:cNvPr>
          <p:cNvCxnSpPr>
            <a:cxnSpLocks/>
          </p:cNvCxnSpPr>
          <p:nvPr/>
        </p:nvCxnSpPr>
        <p:spPr>
          <a:xfrm>
            <a:off x="7596337" y="4523900"/>
            <a:ext cx="0" cy="640175"/>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41" name="グループ化 57">
            <a:extLst>
              <a:ext uri="{FF2B5EF4-FFF2-40B4-BE49-F238E27FC236}">
                <a16:creationId xmlns:a16="http://schemas.microsoft.com/office/drawing/2014/main" id="{47A25D98-56B7-4F3B-94D0-AB1ACC35FCCE}"/>
              </a:ext>
            </a:extLst>
          </p:cNvPr>
          <p:cNvGrpSpPr/>
          <p:nvPr/>
        </p:nvGrpSpPr>
        <p:grpSpPr>
          <a:xfrm>
            <a:off x="3493284" y="5743192"/>
            <a:ext cx="720080" cy="673108"/>
            <a:chOff x="1187624" y="2636912"/>
            <a:chExt cx="720080" cy="936104"/>
          </a:xfrm>
          <a:solidFill>
            <a:schemeClr val="tx2">
              <a:lumMod val="40000"/>
              <a:lumOff val="60000"/>
            </a:schemeClr>
          </a:solidFill>
        </p:grpSpPr>
        <p:cxnSp>
          <p:nvCxnSpPr>
            <p:cNvPr id="42" name="直線コネクタ 41">
              <a:extLst>
                <a:ext uri="{FF2B5EF4-FFF2-40B4-BE49-F238E27FC236}">
                  <a16:creationId xmlns:a16="http://schemas.microsoft.com/office/drawing/2014/main" id="{7CE8FF18-E60F-48F3-AB9D-E0BEDA4DCDE4}"/>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43" name="グループ化 51">
              <a:extLst>
                <a:ext uri="{FF2B5EF4-FFF2-40B4-BE49-F238E27FC236}">
                  <a16:creationId xmlns:a16="http://schemas.microsoft.com/office/drawing/2014/main" id="{18F3ECE0-6575-4B26-BB83-3192B4D09B0E}"/>
                </a:ext>
              </a:extLst>
            </p:cNvPr>
            <p:cNvGrpSpPr/>
            <p:nvPr/>
          </p:nvGrpSpPr>
          <p:grpSpPr>
            <a:xfrm>
              <a:off x="1187624" y="2636912"/>
              <a:ext cx="720080" cy="576065"/>
              <a:chOff x="1187624" y="2636912"/>
              <a:chExt cx="720080" cy="576065"/>
            </a:xfrm>
            <a:grpFill/>
          </p:grpSpPr>
          <p:cxnSp>
            <p:nvCxnSpPr>
              <p:cNvPr id="44" name="直線コネクタ 43">
                <a:extLst>
                  <a:ext uri="{FF2B5EF4-FFF2-40B4-BE49-F238E27FC236}">
                    <a16:creationId xmlns:a16="http://schemas.microsoft.com/office/drawing/2014/main" id="{ABFAD35E-01DA-4422-8F71-20583A820FCF}"/>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17693D4-4EF0-4B80-81A1-9B384576D00D}"/>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46" name="グループ化 57">
            <a:extLst>
              <a:ext uri="{FF2B5EF4-FFF2-40B4-BE49-F238E27FC236}">
                <a16:creationId xmlns:a16="http://schemas.microsoft.com/office/drawing/2014/main" id="{3D13B08A-37C0-462C-B5B0-CBF99422E061}"/>
              </a:ext>
            </a:extLst>
          </p:cNvPr>
          <p:cNvGrpSpPr/>
          <p:nvPr/>
        </p:nvGrpSpPr>
        <p:grpSpPr>
          <a:xfrm flipH="1">
            <a:off x="4220553" y="5767446"/>
            <a:ext cx="1192781" cy="634339"/>
            <a:chOff x="1187624" y="2636912"/>
            <a:chExt cx="720080" cy="936104"/>
          </a:xfrm>
          <a:solidFill>
            <a:schemeClr val="tx2">
              <a:lumMod val="40000"/>
              <a:lumOff val="60000"/>
            </a:schemeClr>
          </a:solidFill>
        </p:grpSpPr>
        <p:cxnSp>
          <p:nvCxnSpPr>
            <p:cNvPr id="47" name="直線コネクタ 46">
              <a:extLst>
                <a:ext uri="{FF2B5EF4-FFF2-40B4-BE49-F238E27FC236}">
                  <a16:creationId xmlns:a16="http://schemas.microsoft.com/office/drawing/2014/main" id="{A6095744-A98A-4AC9-936F-F0571EACD0EA}"/>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48" name="グループ化 51">
              <a:extLst>
                <a:ext uri="{FF2B5EF4-FFF2-40B4-BE49-F238E27FC236}">
                  <a16:creationId xmlns:a16="http://schemas.microsoft.com/office/drawing/2014/main" id="{D74517C9-985F-4E26-90A9-9876511D97BA}"/>
                </a:ext>
              </a:extLst>
            </p:cNvPr>
            <p:cNvGrpSpPr/>
            <p:nvPr/>
          </p:nvGrpSpPr>
          <p:grpSpPr>
            <a:xfrm>
              <a:off x="1187624" y="2636912"/>
              <a:ext cx="720080" cy="576065"/>
              <a:chOff x="1187624" y="2636912"/>
              <a:chExt cx="720080" cy="576065"/>
            </a:xfrm>
            <a:grpFill/>
          </p:grpSpPr>
          <p:cxnSp>
            <p:nvCxnSpPr>
              <p:cNvPr id="49" name="直線コネクタ 48">
                <a:extLst>
                  <a:ext uri="{FF2B5EF4-FFF2-40B4-BE49-F238E27FC236}">
                    <a16:creationId xmlns:a16="http://schemas.microsoft.com/office/drawing/2014/main" id="{7CB98547-931C-4F1D-864A-FF30A3AFCB87}"/>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FDC6180-67FD-4119-A2B5-77B2FE2003D4}"/>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51" name="グループ化 57">
            <a:extLst>
              <a:ext uri="{FF2B5EF4-FFF2-40B4-BE49-F238E27FC236}">
                <a16:creationId xmlns:a16="http://schemas.microsoft.com/office/drawing/2014/main" id="{61996ADD-B5C2-48E8-B5E0-4C8396275D06}"/>
              </a:ext>
            </a:extLst>
          </p:cNvPr>
          <p:cNvGrpSpPr/>
          <p:nvPr/>
        </p:nvGrpSpPr>
        <p:grpSpPr>
          <a:xfrm>
            <a:off x="7010944" y="6245346"/>
            <a:ext cx="759726" cy="488202"/>
            <a:chOff x="1187624" y="2894064"/>
            <a:chExt cx="759726" cy="678952"/>
          </a:xfrm>
          <a:solidFill>
            <a:schemeClr val="tx2">
              <a:lumMod val="40000"/>
              <a:lumOff val="60000"/>
            </a:schemeClr>
          </a:solidFill>
        </p:grpSpPr>
        <p:cxnSp>
          <p:nvCxnSpPr>
            <p:cNvPr id="52" name="直線コネクタ 51">
              <a:extLst>
                <a:ext uri="{FF2B5EF4-FFF2-40B4-BE49-F238E27FC236}">
                  <a16:creationId xmlns:a16="http://schemas.microsoft.com/office/drawing/2014/main" id="{49380A81-0C14-4B2B-99C8-6864FCDFA47B}"/>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53" name="グループ化 51">
              <a:extLst>
                <a:ext uri="{FF2B5EF4-FFF2-40B4-BE49-F238E27FC236}">
                  <a16:creationId xmlns:a16="http://schemas.microsoft.com/office/drawing/2014/main" id="{88923B9F-2B35-42C5-ADE4-BF6777026E58}"/>
                </a:ext>
              </a:extLst>
            </p:cNvPr>
            <p:cNvGrpSpPr/>
            <p:nvPr/>
          </p:nvGrpSpPr>
          <p:grpSpPr>
            <a:xfrm>
              <a:off x="1187624" y="2894064"/>
              <a:ext cx="759726" cy="318913"/>
              <a:chOff x="1187624" y="2894064"/>
              <a:chExt cx="759726" cy="318913"/>
            </a:xfrm>
            <a:grpFill/>
          </p:grpSpPr>
          <p:cxnSp>
            <p:nvCxnSpPr>
              <p:cNvPr id="54" name="直線コネクタ 53">
                <a:extLst>
                  <a:ext uri="{FF2B5EF4-FFF2-40B4-BE49-F238E27FC236}">
                    <a16:creationId xmlns:a16="http://schemas.microsoft.com/office/drawing/2014/main" id="{C66EF471-8C23-4CAB-98DC-86A8B246F9B4}"/>
                  </a:ext>
                </a:extLst>
              </p:cNvPr>
              <p:cNvCxnSpPr>
                <a:cxnSpLocks/>
              </p:cNvCxnSpPr>
              <p:nvPr/>
            </p:nvCxnSpPr>
            <p:spPr>
              <a:xfrm flipH="1">
                <a:off x="1907704" y="2894064"/>
                <a:ext cx="39646" cy="318911"/>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8A8F5B4-79E8-4724-8161-5611A3EB12C1}"/>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56" name="グループ化 57">
            <a:extLst>
              <a:ext uri="{FF2B5EF4-FFF2-40B4-BE49-F238E27FC236}">
                <a16:creationId xmlns:a16="http://schemas.microsoft.com/office/drawing/2014/main" id="{2CC9C3D1-711A-4923-B88E-52E1AF1B6FF3}"/>
              </a:ext>
            </a:extLst>
          </p:cNvPr>
          <p:cNvGrpSpPr/>
          <p:nvPr/>
        </p:nvGrpSpPr>
        <p:grpSpPr>
          <a:xfrm flipH="1">
            <a:off x="7777773" y="6237817"/>
            <a:ext cx="1199970" cy="473686"/>
            <a:chOff x="1187624" y="2873990"/>
            <a:chExt cx="724420" cy="699026"/>
          </a:xfrm>
          <a:solidFill>
            <a:schemeClr val="tx2">
              <a:lumMod val="40000"/>
              <a:lumOff val="60000"/>
            </a:schemeClr>
          </a:solidFill>
        </p:grpSpPr>
        <p:cxnSp>
          <p:nvCxnSpPr>
            <p:cNvPr id="57" name="直線コネクタ 56">
              <a:extLst>
                <a:ext uri="{FF2B5EF4-FFF2-40B4-BE49-F238E27FC236}">
                  <a16:creationId xmlns:a16="http://schemas.microsoft.com/office/drawing/2014/main" id="{570792A5-539C-44BC-BFE1-C4CB5F0D6398}"/>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58" name="グループ化 51">
              <a:extLst>
                <a:ext uri="{FF2B5EF4-FFF2-40B4-BE49-F238E27FC236}">
                  <a16:creationId xmlns:a16="http://schemas.microsoft.com/office/drawing/2014/main" id="{BE2931DE-1BEE-4B36-91C3-3379D7F5478C}"/>
                </a:ext>
              </a:extLst>
            </p:cNvPr>
            <p:cNvGrpSpPr/>
            <p:nvPr/>
          </p:nvGrpSpPr>
          <p:grpSpPr>
            <a:xfrm>
              <a:off x="1187624" y="2873990"/>
              <a:ext cx="724420" cy="338987"/>
              <a:chOff x="1187624" y="2873990"/>
              <a:chExt cx="724420" cy="338987"/>
            </a:xfrm>
            <a:grpFill/>
          </p:grpSpPr>
          <p:cxnSp>
            <p:nvCxnSpPr>
              <p:cNvPr id="59" name="直線コネクタ 58">
                <a:extLst>
                  <a:ext uri="{FF2B5EF4-FFF2-40B4-BE49-F238E27FC236}">
                    <a16:creationId xmlns:a16="http://schemas.microsoft.com/office/drawing/2014/main" id="{4CB95F5A-510D-409B-ADCA-551FFB7D94ED}"/>
                  </a:ext>
                </a:extLst>
              </p:cNvPr>
              <p:cNvCxnSpPr>
                <a:cxnSpLocks/>
              </p:cNvCxnSpPr>
              <p:nvPr/>
            </p:nvCxnSpPr>
            <p:spPr>
              <a:xfrm flipH="1">
                <a:off x="1907704" y="2873990"/>
                <a:ext cx="4340" cy="338985"/>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57E17BF1-326F-4FDB-8EF2-511F7E094642}"/>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61" name="グループ化 57">
            <a:extLst>
              <a:ext uri="{FF2B5EF4-FFF2-40B4-BE49-F238E27FC236}">
                <a16:creationId xmlns:a16="http://schemas.microsoft.com/office/drawing/2014/main" id="{95960C86-3CAE-4E63-8C90-C15F44216B6A}"/>
              </a:ext>
            </a:extLst>
          </p:cNvPr>
          <p:cNvGrpSpPr/>
          <p:nvPr/>
        </p:nvGrpSpPr>
        <p:grpSpPr>
          <a:xfrm>
            <a:off x="227081" y="4756781"/>
            <a:ext cx="720080" cy="673108"/>
            <a:chOff x="1187624" y="2636912"/>
            <a:chExt cx="720080" cy="936104"/>
          </a:xfrm>
          <a:solidFill>
            <a:schemeClr val="tx2">
              <a:lumMod val="40000"/>
              <a:lumOff val="60000"/>
            </a:schemeClr>
          </a:solidFill>
        </p:grpSpPr>
        <p:cxnSp>
          <p:nvCxnSpPr>
            <p:cNvPr id="62" name="直線コネクタ 61">
              <a:extLst>
                <a:ext uri="{FF2B5EF4-FFF2-40B4-BE49-F238E27FC236}">
                  <a16:creationId xmlns:a16="http://schemas.microsoft.com/office/drawing/2014/main" id="{AF26BCC2-085D-4BD0-8700-3E1C708C8AE9}"/>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63" name="グループ化 51">
              <a:extLst>
                <a:ext uri="{FF2B5EF4-FFF2-40B4-BE49-F238E27FC236}">
                  <a16:creationId xmlns:a16="http://schemas.microsoft.com/office/drawing/2014/main" id="{B550EFB0-F904-4377-836C-AA42814C1D42}"/>
                </a:ext>
              </a:extLst>
            </p:cNvPr>
            <p:cNvGrpSpPr/>
            <p:nvPr/>
          </p:nvGrpSpPr>
          <p:grpSpPr>
            <a:xfrm>
              <a:off x="1187624" y="2636912"/>
              <a:ext cx="720080" cy="576065"/>
              <a:chOff x="1187624" y="2636912"/>
              <a:chExt cx="720080" cy="576065"/>
            </a:xfrm>
            <a:grpFill/>
          </p:grpSpPr>
          <p:cxnSp>
            <p:nvCxnSpPr>
              <p:cNvPr id="64" name="直線コネクタ 63">
                <a:extLst>
                  <a:ext uri="{FF2B5EF4-FFF2-40B4-BE49-F238E27FC236}">
                    <a16:creationId xmlns:a16="http://schemas.microsoft.com/office/drawing/2014/main" id="{CD35BFC6-D670-4610-B012-3F6CA1F3CBFE}"/>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8FF3713A-5A59-484A-864C-085159A3DBC8}"/>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66" name="グループ化 57">
            <a:extLst>
              <a:ext uri="{FF2B5EF4-FFF2-40B4-BE49-F238E27FC236}">
                <a16:creationId xmlns:a16="http://schemas.microsoft.com/office/drawing/2014/main" id="{A9E98C5D-FE36-47E6-ACF6-4969D06D12C9}"/>
              </a:ext>
            </a:extLst>
          </p:cNvPr>
          <p:cNvGrpSpPr/>
          <p:nvPr/>
        </p:nvGrpSpPr>
        <p:grpSpPr>
          <a:xfrm flipH="1">
            <a:off x="961844" y="4762113"/>
            <a:ext cx="1192781" cy="634339"/>
            <a:chOff x="1187624" y="2636912"/>
            <a:chExt cx="720080" cy="936104"/>
          </a:xfrm>
          <a:solidFill>
            <a:schemeClr val="tx2">
              <a:lumMod val="40000"/>
              <a:lumOff val="60000"/>
            </a:schemeClr>
          </a:solidFill>
        </p:grpSpPr>
        <p:cxnSp>
          <p:nvCxnSpPr>
            <p:cNvPr id="67" name="直線コネクタ 66">
              <a:extLst>
                <a:ext uri="{FF2B5EF4-FFF2-40B4-BE49-F238E27FC236}">
                  <a16:creationId xmlns:a16="http://schemas.microsoft.com/office/drawing/2014/main" id="{C688D76F-D2BC-41E4-B1B2-76B521827B28}"/>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68" name="グループ化 51">
              <a:extLst>
                <a:ext uri="{FF2B5EF4-FFF2-40B4-BE49-F238E27FC236}">
                  <a16:creationId xmlns:a16="http://schemas.microsoft.com/office/drawing/2014/main" id="{90096381-DF79-4C2A-A74C-9F0BE3E40F03}"/>
                </a:ext>
              </a:extLst>
            </p:cNvPr>
            <p:cNvGrpSpPr/>
            <p:nvPr/>
          </p:nvGrpSpPr>
          <p:grpSpPr>
            <a:xfrm>
              <a:off x="1187624" y="2636912"/>
              <a:ext cx="720080" cy="576065"/>
              <a:chOff x="1187624" y="2636912"/>
              <a:chExt cx="720080" cy="576065"/>
            </a:xfrm>
            <a:grpFill/>
          </p:grpSpPr>
          <p:cxnSp>
            <p:nvCxnSpPr>
              <p:cNvPr id="69" name="直線コネクタ 68">
                <a:extLst>
                  <a:ext uri="{FF2B5EF4-FFF2-40B4-BE49-F238E27FC236}">
                    <a16:creationId xmlns:a16="http://schemas.microsoft.com/office/drawing/2014/main" id="{81A0FD7A-127E-42E8-A4C4-0038474C0336}"/>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228407D1-3B38-4059-8CA1-F20760B8498B}"/>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cxnSp>
        <p:nvCxnSpPr>
          <p:cNvPr id="71" name="直線コネクタ 70">
            <a:extLst>
              <a:ext uri="{FF2B5EF4-FFF2-40B4-BE49-F238E27FC236}">
                <a16:creationId xmlns:a16="http://schemas.microsoft.com/office/drawing/2014/main" id="{FB78CDD4-69C0-4BB0-8C48-52D2AC5B2261}"/>
              </a:ext>
            </a:extLst>
          </p:cNvPr>
          <p:cNvCxnSpPr>
            <a:cxnSpLocks/>
          </p:cNvCxnSpPr>
          <p:nvPr/>
        </p:nvCxnSpPr>
        <p:spPr>
          <a:xfrm>
            <a:off x="2483769" y="4542754"/>
            <a:ext cx="0" cy="43246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133B8478-ED84-4485-9F8B-DEFF917B10A0}"/>
              </a:ext>
            </a:extLst>
          </p:cNvPr>
          <p:cNvCxnSpPr>
            <a:cxnSpLocks/>
          </p:cNvCxnSpPr>
          <p:nvPr/>
        </p:nvCxnSpPr>
        <p:spPr>
          <a:xfrm>
            <a:off x="3464916" y="4555399"/>
            <a:ext cx="0" cy="39904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477AE153-5337-427F-B7AB-C99043B3F1FD}"/>
              </a:ext>
            </a:extLst>
          </p:cNvPr>
          <p:cNvSpPr txBox="1"/>
          <p:nvPr/>
        </p:nvSpPr>
        <p:spPr>
          <a:xfrm>
            <a:off x="2998910" y="2824090"/>
            <a:ext cx="2796027"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Адекватные цены на продукцию поддерживаются</a:t>
            </a:r>
            <a:endParaRPr kumimoji="1" lang="ja-JP" altLang="en-US" sz="1600" b="1" dirty="0"/>
          </a:p>
        </p:txBody>
      </p:sp>
      <p:sp>
        <p:nvSpPr>
          <p:cNvPr id="74" name="テキスト ボックス 73">
            <a:extLst>
              <a:ext uri="{FF2B5EF4-FFF2-40B4-BE49-F238E27FC236}">
                <a16:creationId xmlns:a16="http://schemas.microsoft.com/office/drawing/2014/main" id="{830F7CD8-98C6-462E-BDCD-4FC24B2C7365}"/>
              </a:ext>
            </a:extLst>
          </p:cNvPr>
          <p:cNvSpPr txBox="1"/>
          <p:nvPr/>
        </p:nvSpPr>
        <p:spPr>
          <a:xfrm>
            <a:off x="0" y="1129"/>
            <a:ext cx="5220072" cy="400110"/>
          </a:xfrm>
          <a:prstGeom prst="rect">
            <a:avLst/>
          </a:prstGeom>
          <a:solidFill>
            <a:schemeClr val="accent5">
              <a:lumMod val="75000"/>
            </a:schemeClr>
          </a:solidFill>
        </p:spPr>
        <p:txBody>
          <a:bodyPr wrap="square" rtlCol="0">
            <a:spAutoFit/>
          </a:bodyPr>
          <a:lstStyle/>
          <a:p>
            <a:pPr lvl="0" algn="ctr"/>
            <a:r>
              <a:rPr lang="ru-RU" altLang="ja-JP" sz="2000" b="1" dirty="0">
                <a:solidFill>
                  <a:prstClr val="white"/>
                </a:solidFill>
              </a:rPr>
              <a:t>Тематическое исследование деревни Тимур</a:t>
            </a:r>
          </a:p>
        </p:txBody>
      </p:sp>
      <p:sp>
        <p:nvSpPr>
          <p:cNvPr id="79" name="テキスト ボックス 78">
            <a:extLst>
              <a:ext uri="{FF2B5EF4-FFF2-40B4-BE49-F238E27FC236}">
                <a16:creationId xmlns:a16="http://schemas.microsoft.com/office/drawing/2014/main" id="{9B48D861-EDCB-49DB-81EC-DD3522B44247}"/>
              </a:ext>
            </a:extLst>
          </p:cNvPr>
          <p:cNvSpPr txBox="1"/>
          <p:nvPr/>
        </p:nvSpPr>
        <p:spPr>
          <a:xfrm>
            <a:off x="7471692" y="1343926"/>
            <a:ext cx="1174157" cy="369332"/>
          </a:xfrm>
          <a:prstGeom prst="rect">
            <a:avLst/>
          </a:prstGeom>
          <a:noFill/>
          <a:ln w="25400">
            <a:solidFill>
              <a:schemeClr val="accent1"/>
            </a:solidFill>
          </a:ln>
        </p:spPr>
        <p:txBody>
          <a:bodyPr wrap="square" rtlCol="0">
            <a:spAutoFit/>
          </a:bodyPr>
          <a:lstStyle/>
          <a:p>
            <a:r>
              <a:rPr lang="ru-RU" altLang="ja-JP" b="1" dirty="0"/>
              <a:t>средство</a:t>
            </a:r>
            <a:endParaRPr kumimoji="1" lang="ja-JP" altLang="en-US" b="1" dirty="0"/>
          </a:p>
        </p:txBody>
      </p:sp>
      <p:sp>
        <p:nvSpPr>
          <p:cNvPr id="80" name="テキスト ボックス 79">
            <a:extLst>
              <a:ext uri="{FF2B5EF4-FFF2-40B4-BE49-F238E27FC236}">
                <a16:creationId xmlns:a16="http://schemas.microsoft.com/office/drawing/2014/main" id="{82EA4006-3744-4FFD-A3D6-553E728C8468}"/>
              </a:ext>
            </a:extLst>
          </p:cNvPr>
          <p:cNvSpPr txBox="1"/>
          <p:nvPr/>
        </p:nvSpPr>
        <p:spPr>
          <a:xfrm>
            <a:off x="7428566" y="423429"/>
            <a:ext cx="1174157" cy="369332"/>
          </a:xfrm>
          <a:prstGeom prst="rect">
            <a:avLst/>
          </a:prstGeom>
          <a:noFill/>
          <a:ln w="25400">
            <a:solidFill>
              <a:schemeClr val="accent1"/>
            </a:solidFill>
          </a:ln>
        </p:spPr>
        <p:txBody>
          <a:bodyPr wrap="square" rtlCol="0">
            <a:spAutoFit/>
          </a:bodyPr>
          <a:lstStyle/>
          <a:p>
            <a:r>
              <a:rPr kumimoji="1" lang="ru-RU" altLang="ja-JP" b="1" dirty="0"/>
              <a:t>решение</a:t>
            </a:r>
            <a:endParaRPr kumimoji="1" lang="ja-JP" altLang="en-US" b="1" dirty="0"/>
          </a:p>
        </p:txBody>
      </p:sp>
      <p:sp>
        <p:nvSpPr>
          <p:cNvPr id="81" name="矢印: 右 80">
            <a:extLst>
              <a:ext uri="{FF2B5EF4-FFF2-40B4-BE49-F238E27FC236}">
                <a16:creationId xmlns:a16="http://schemas.microsoft.com/office/drawing/2014/main" id="{8685DCEA-C6EC-40A2-A633-2422723D8251}"/>
              </a:ext>
            </a:extLst>
          </p:cNvPr>
          <p:cNvSpPr/>
          <p:nvPr/>
        </p:nvSpPr>
        <p:spPr>
          <a:xfrm rot="16200000">
            <a:off x="7806063" y="892833"/>
            <a:ext cx="505417" cy="36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773FE27C-349D-43C8-B27D-0E91B2D0B1DA}"/>
              </a:ext>
            </a:extLst>
          </p:cNvPr>
          <p:cNvSpPr/>
          <p:nvPr/>
        </p:nvSpPr>
        <p:spPr>
          <a:xfrm>
            <a:off x="7368207" y="176672"/>
            <a:ext cx="1294877" cy="17803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7803382A-844D-4DC7-BEC3-D8FA0EFDB2C3}"/>
              </a:ext>
            </a:extLst>
          </p:cNvPr>
          <p:cNvSpPr txBox="1"/>
          <p:nvPr/>
        </p:nvSpPr>
        <p:spPr>
          <a:xfrm>
            <a:off x="212308" y="542623"/>
            <a:ext cx="2946553" cy="646331"/>
          </a:xfrm>
          <a:prstGeom prst="rect">
            <a:avLst/>
          </a:prstGeom>
          <a:solidFill>
            <a:srgbClr val="F41C5A"/>
          </a:solidFill>
        </p:spPr>
        <p:txBody>
          <a:bodyPr wrap="square" rtlCol="0">
            <a:spAutoFit/>
          </a:bodyPr>
          <a:lstStyle/>
          <a:p>
            <a:pPr algn="ctr"/>
            <a:r>
              <a:rPr kumimoji="1" lang="ru-RU" altLang="ja-JP" dirty="0">
                <a:solidFill>
                  <a:schemeClr val="bg1"/>
                </a:solidFill>
              </a:rPr>
              <a:t>Идентификация проекта</a:t>
            </a:r>
            <a:endParaRPr kumimoji="1" lang="en-US" altLang="ja-JP" dirty="0">
              <a:solidFill>
                <a:schemeClr val="bg1"/>
              </a:solidFill>
            </a:endParaRPr>
          </a:p>
          <a:p>
            <a:pPr algn="ctr"/>
            <a:r>
              <a:rPr kumimoji="1" lang="en-US" altLang="ja-JP" dirty="0">
                <a:solidFill>
                  <a:schemeClr val="bg1"/>
                </a:solidFill>
              </a:rPr>
              <a:t>(</a:t>
            </a:r>
            <a:r>
              <a:rPr kumimoji="1" lang="ru-RU" altLang="ja-JP" dirty="0">
                <a:solidFill>
                  <a:schemeClr val="bg1"/>
                </a:solidFill>
              </a:rPr>
              <a:t>пример</a:t>
            </a:r>
            <a:r>
              <a:rPr kumimoji="1" lang="en-US" altLang="ja-JP" dirty="0">
                <a:solidFill>
                  <a:schemeClr val="bg1"/>
                </a:solidFill>
              </a:rPr>
              <a:t>)</a:t>
            </a:r>
            <a:endParaRPr kumimoji="1" lang="ja-JP" altLang="en-US" dirty="0">
              <a:solidFill>
                <a:schemeClr val="bg1"/>
              </a:solidFill>
            </a:endParaRPr>
          </a:p>
        </p:txBody>
      </p:sp>
      <p:cxnSp>
        <p:nvCxnSpPr>
          <p:cNvPr id="87" name="直線コネクタ 29">
            <a:extLst>
              <a:ext uri="{FF2B5EF4-FFF2-40B4-BE49-F238E27FC236}">
                <a16:creationId xmlns:a16="http://schemas.microsoft.com/office/drawing/2014/main" id="{0D75D067-7A82-4211-B9B7-377D2EDB0B62}"/>
              </a:ext>
            </a:extLst>
          </p:cNvPr>
          <p:cNvCxnSpPr>
            <a:cxnSpLocks/>
          </p:cNvCxnSpPr>
          <p:nvPr/>
        </p:nvCxnSpPr>
        <p:spPr>
          <a:xfrm>
            <a:off x="2152664" y="3657936"/>
            <a:ext cx="1961" cy="294439"/>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4" name="テキスト ボックス 82">
            <a:extLst>
              <a:ext uri="{FF2B5EF4-FFF2-40B4-BE49-F238E27FC236}">
                <a16:creationId xmlns:a16="http://schemas.microsoft.com/office/drawing/2014/main" id="{9EB1D8B8-7774-4909-ACFA-4A6B2B55EBAF}"/>
              </a:ext>
            </a:extLst>
          </p:cNvPr>
          <p:cNvSpPr txBox="1"/>
          <p:nvPr/>
        </p:nvSpPr>
        <p:spPr>
          <a:xfrm>
            <a:off x="103715" y="6093134"/>
            <a:ext cx="2057626" cy="646331"/>
          </a:xfrm>
          <a:prstGeom prst="rect">
            <a:avLst/>
          </a:prstGeom>
          <a:solidFill>
            <a:srgbClr val="F41C5A"/>
          </a:solidFill>
        </p:spPr>
        <p:txBody>
          <a:bodyPr wrap="square" rtlCol="0">
            <a:spAutoFit/>
          </a:bodyPr>
          <a:lstStyle/>
          <a:p>
            <a:pPr algn="ctr"/>
            <a:r>
              <a:rPr kumimoji="1" lang="ru-RU" altLang="ja-JP" dirty="0">
                <a:solidFill>
                  <a:schemeClr val="bg1"/>
                </a:solidFill>
              </a:rPr>
              <a:t>Дерево решений</a:t>
            </a:r>
            <a:endParaRPr kumimoji="1" lang="en-US" altLang="ja-JP" dirty="0">
              <a:solidFill>
                <a:schemeClr val="bg1"/>
              </a:solidFill>
            </a:endParaRPr>
          </a:p>
          <a:p>
            <a:pPr algn="ctr"/>
            <a:r>
              <a:rPr kumimoji="1" lang="en-US" altLang="ja-JP" dirty="0">
                <a:solidFill>
                  <a:schemeClr val="bg1"/>
                </a:solidFill>
              </a:rPr>
              <a:t>(</a:t>
            </a:r>
            <a:r>
              <a:rPr kumimoji="1" lang="ru-RU" altLang="ja-JP" dirty="0">
                <a:solidFill>
                  <a:schemeClr val="bg1"/>
                </a:solidFill>
              </a:rPr>
              <a:t>пример</a:t>
            </a:r>
            <a:r>
              <a:rPr kumimoji="1" lang="en-US" altLang="ja-JP" dirty="0">
                <a:solidFill>
                  <a:schemeClr val="bg1"/>
                </a:solidFill>
              </a:rPr>
              <a:t>)</a:t>
            </a:r>
            <a:endParaRPr kumimoji="1" lang="ja-JP" altLang="en-US" dirty="0">
              <a:solidFill>
                <a:schemeClr val="bg1"/>
              </a:solidFill>
            </a:endParaRPr>
          </a:p>
        </p:txBody>
      </p:sp>
      <p:sp>
        <p:nvSpPr>
          <p:cNvPr id="85" name="テキスト ボックス 83">
            <a:extLst>
              <a:ext uri="{FF2B5EF4-FFF2-40B4-BE49-F238E27FC236}">
                <a16:creationId xmlns:a16="http://schemas.microsoft.com/office/drawing/2014/main" id="{59956FAD-85E2-4C97-924B-FC3F35DCA357}"/>
              </a:ext>
            </a:extLst>
          </p:cNvPr>
          <p:cNvSpPr txBox="1"/>
          <p:nvPr/>
        </p:nvSpPr>
        <p:spPr>
          <a:xfrm>
            <a:off x="2424768" y="1232236"/>
            <a:ext cx="4627613" cy="369332"/>
          </a:xfrm>
          <a:prstGeom prst="rect">
            <a:avLst/>
          </a:prstGeom>
          <a:solidFill>
            <a:schemeClr val="bg1">
              <a:lumMod val="85000"/>
            </a:schemeClr>
          </a:solidFill>
          <a:ln w="34925">
            <a:solidFill>
              <a:schemeClr val="accent1"/>
            </a:solidFill>
          </a:ln>
        </p:spPr>
        <p:txBody>
          <a:bodyPr wrap="none" rtlCol="0">
            <a:spAutoFit/>
          </a:bodyPr>
          <a:lstStyle/>
          <a:p>
            <a:r>
              <a:rPr kumimoji="1" lang="ja-JP" altLang="en-US" b="1" dirty="0"/>
              <a:t>①</a:t>
            </a:r>
            <a:r>
              <a:rPr lang="ru-RU" altLang="ja-JP" b="1" dirty="0"/>
              <a:t>Проект по улучшению доходов фермеров</a:t>
            </a:r>
            <a:endParaRPr kumimoji="1" lang="ja-JP" altLang="en-US" b="1" dirty="0"/>
          </a:p>
        </p:txBody>
      </p:sp>
      <p:sp>
        <p:nvSpPr>
          <p:cNvPr id="88" name="テキスト ボックス 85">
            <a:extLst>
              <a:ext uri="{FF2B5EF4-FFF2-40B4-BE49-F238E27FC236}">
                <a16:creationId xmlns:a16="http://schemas.microsoft.com/office/drawing/2014/main" id="{A30291CC-E56F-481B-87FE-2DC4E681E74B}"/>
              </a:ext>
            </a:extLst>
          </p:cNvPr>
          <p:cNvSpPr txBox="1"/>
          <p:nvPr/>
        </p:nvSpPr>
        <p:spPr>
          <a:xfrm>
            <a:off x="-37689" y="2139171"/>
            <a:ext cx="3389916" cy="584775"/>
          </a:xfrm>
          <a:prstGeom prst="rect">
            <a:avLst/>
          </a:prstGeom>
          <a:solidFill>
            <a:schemeClr val="tx2">
              <a:lumMod val="20000"/>
              <a:lumOff val="80000"/>
            </a:schemeClr>
          </a:solidFill>
          <a:ln w="34925">
            <a:solidFill>
              <a:schemeClr val="accent1"/>
            </a:solidFill>
          </a:ln>
        </p:spPr>
        <p:txBody>
          <a:bodyPr wrap="square" rtlCol="0">
            <a:spAutoFit/>
          </a:bodyPr>
          <a:lstStyle/>
          <a:p>
            <a:r>
              <a:rPr kumimoji="1" lang="ja-JP" altLang="en-US" sz="1600" b="1" dirty="0">
                <a:solidFill>
                  <a:schemeClr val="accent1">
                    <a:lumMod val="75000"/>
                  </a:schemeClr>
                </a:solidFill>
              </a:rPr>
              <a:t>②</a:t>
            </a:r>
            <a:r>
              <a:rPr lang="ru-RU" altLang="ja-JP" sz="1600" b="1" dirty="0">
                <a:solidFill>
                  <a:schemeClr val="accent1">
                    <a:lumMod val="75000"/>
                  </a:schemeClr>
                </a:solidFill>
              </a:rPr>
              <a:t>Проект для увеличения урожайности сельхоз. продукции</a:t>
            </a:r>
            <a:endParaRPr kumimoji="1" lang="ja-JP" altLang="en-US" sz="1600" b="1" dirty="0">
              <a:solidFill>
                <a:schemeClr val="accent1">
                  <a:lumMod val="75000"/>
                </a:schemeClr>
              </a:solidFill>
            </a:endParaRPr>
          </a:p>
        </p:txBody>
      </p:sp>
      <p:sp>
        <p:nvSpPr>
          <p:cNvPr id="89" name="楕円 74">
            <a:extLst>
              <a:ext uri="{FF2B5EF4-FFF2-40B4-BE49-F238E27FC236}">
                <a16:creationId xmlns:a16="http://schemas.microsoft.com/office/drawing/2014/main" id="{EA51AEB6-B548-405A-954C-FD7037A79181}"/>
              </a:ext>
            </a:extLst>
          </p:cNvPr>
          <p:cNvSpPr/>
          <p:nvPr/>
        </p:nvSpPr>
        <p:spPr>
          <a:xfrm>
            <a:off x="37392" y="2752734"/>
            <a:ext cx="4207228" cy="2477607"/>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4">
            <a:extLst>
              <a:ext uri="{FF2B5EF4-FFF2-40B4-BE49-F238E27FC236}">
                <a16:creationId xmlns:a16="http://schemas.microsoft.com/office/drawing/2014/main" id="{1043D680-BBD8-4D34-8D3A-A0EF82EB3274}"/>
              </a:ext>
            </a:extLst>
          </p:cNvPr>
          <p:cNvSpPr txBox="1"/>
          <p:nvPr/>
        </p:nvSpPr>
        <p:spPr>
          <a:xfrm>
            <a:off x="3559337" y="2160921"/>
            <a:ext cx="2700546" cy="584775"/>
          </a:xfrm>
          <a:prstGeom prst="rect">
            <a:avLst/>
          </a:prstGeom>
          <a:solidFill>
            <a:schemeClr val="accent3">
              <a:lumMod val="40000"/>
              <a:lumOff val="60000"/>
            </a:schemeClr>
          </a:solidFill>
          <a:ln w="34925">
            <a:solidFill>
              <a:schemeClr val="accent1"/>
            </a:solidFill>
          </a:ln>
        </p:spPr>
        <p:txBody>
          <a:bodyPr wrap="square" rtlCol="0">
            <a:spAutoFit/>
          </a:bodyPr>
          <a:lstStyle/>
          <a:p>
            <a:r>
              <a:rPr kumimoji="1" lang="ja-JP" altLang="en-US" sz="1600" b="1" dirty="0">
                <a:solidFill>
                  <a:schemeClr val="accent3">
                    <a:lumMod val="75000"/>
                  </a:schemeClr>
                </a:solidFill>
              </a:rPr>
              <a:t>③</a:t>
            </a:r>
            <a:r>
              <a:rPr lang="ru-RU" altLang="ja-JP" sz="1600" b="1" dirty="0">
                <a:solidFill>
                  <a:schemeClr val="accent3">
                    <a:lumMod val="75000"/>
                  </a:schemeClr>
                </a:solidFill>
              </a:rPr>
              <a:t>Проект для поддержания адекватных цен</a:t>
            </a:r>
            <a:endParaRPr kumimoji="1" lang="ja-JP" altLang="en-US" sz="1600" b="1" dirty="0">
              <a:solidFill>
                <a:schemeClr val="accent3">
                  <a:lumMod val="75000"/>
                </a:schemeClr>
              </a:solidFill>
            </a:endParaRPr>
          </a:p>
        </p:txBody>
      </p:sp>
      <p:sp>
        <p:nvSpPr>
          <p:cNvPr id="91" name="テキスト ボックス 86">
            <a:extLst>
              <a:ext uri="{FF2B5EF4-FFF2-40B4-BE49-F238E27FC236}">
                <a16:creationId xmlns:a16="http://schemas.microsoft.com/office/drawing/2014/main" id="{63B4749E-4316-4F5B-9C31-AC6EADA0EEAC}"/>
              </a:ext>
            </a:extLst>
          </p:cNvPr>
          <p:cNvSpPr txBox="1"/>
          <p:nvPr/>
        </p:nvSpPr>
        <p:spPr>
          <a:xfrm>
            <a:off x="6416495" y="2078328"/>
            <a:ext cx="2774606" cy="646331"/>
          </a:xfrm>
          <a:prstGeom prst="rect">
            <a:avLst/>
          </a:prstGeom>
          <a:solidFill>
            <a:srgbClr val="FFFF00"/>
          </a:solidFill>
          <a:ln w="34925">
            <a:solidFill>
              <a:schemeClr val="accent1"/>
            </a:solidFill>
          </a:ln>
        </p:spPr>
        <p:txBody>
          <a:bodyPr wrap="none" rtlCol="0">
            <a:spAutoFit/>
          </a:bodyPr>
          <a:lstStyle/>
          <a:p>
            <a:r>
              <a:rPr kumimoji="1" lang="ja-JP" altLang="en-US" b="1" dirty="0">
                <a:solidFill>
                  <a:srgbClr val="F25226"/>
                </a:solidFill>
                <a:highlight>
                  <a:srgbClr val="FFDF57"/>
                </a:highlight>
              </a:rPr>
              <a:t>④</a:t>
            </a:r>
            <a:r>
              <a:rPr lang="ru-RU" altLang="ja-JP" b="1" dirty="0">
                <a:solidFill>
                  <a:srgbClr val="F25226"/>
                </a:solidFill>
                <a:highlight>
                  <a:srgbClr val="FFFF00"/>
                </a:highlight>
              </a:rPr>
              <a:t>Проект по увеличению </a:t>
            </a:r>
          </a:p>
          <a:p>
            <a:r>
              <a:rPr lang="ru-RU" altLang="ja-JP" b="1" dirty="0" err="1">
                <a:solidFill>
                  <a:srgbClr val="F25226"/>
                </a:solidFill>
                <a:highlight>
                  <a:srgbClr val="FFFF00"/>
                </a:highlight>
              </a:rPr>
              <a:t>несельхоз</a:t>
            </a:r>
            <a:r>
              <a:rPr lang="ru-RU" altLang="ja-JP" b="1" dirty="0">
                <a:solidFill>
                  <a:srgbClr val="F25226"/>
                </a:solidFill>
                <a:highlight>
                  <a:srgbClr val="FFFF00"/>
                </a:highlight>
              </a:rPr>
              <a:t>. дохода</a:t>
            </a:r>
            <a:endParaRPr kumimoji="1" lang="ja-JP" altLang="en-US" b="1" dirty="0">
              <a:solidFill>
                <a:srgbClr val="F25226"/>
              </a:solidFill>
              <a:highlight>
                <a:srgbClr val="FFFF00"/>
              </a:highlight>
            </a:endParaRPr>
          </a:p>
        </p:txBody>
      </p:sp>
      <p:sp>
        <p:nvSpPr>
          <p:cNvPr id="92" name="楕円 75">
            <a:extLst>
              <a:ext uri="{FF2B5EF4-FFF2-40B4-BE49-F238E27FC236}">
                <a16:creationId xmlns:a16="http://schemas.microsoft.com/office/drawing/2014/main" id="{2F66A6D9-7BE1-4C12-8EB5-E1AD0D892F84}"/>
              </a:ext>
            </a:extLst>
          </p:cNvPr>
          <p:cNvSpPr/>
          <p:nvPr/>
        </p:nvSpPr>
        <p:spPr>
          <a:xfrm>
            <a:off x="3282065" y="2765828"/>
            <a:ext cx="2901908" cy="3781846"/>
          </a:xfrm>
          <a:prstGeom prst="ellipse">
            <a:avLst/>
          </a:prstGeom>
          <a:solidFill>
            <a:schemeClr val="accent3">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76">
            <a:extLst>
              <a:ext uri="{FF2B5EF4-FFF2-40B4-BE49-F238E27FC236}">
                <a16:creationId xmlns:a16="http://schemas.microsoft.com/office/drawing/2014/main" id="{3B667F03-E38D-4557-99B5-8CB8133F59AE}"/>
              </a:ext>
            </a:extLst>
          </p:cNvPr>
          <p:cNvSpPr/>
          <p:nvPr/>
        </p:nvSpPr>
        <p:spPr>
          <a:xfrm>
            <a:off x="6259054" y="2659569"/>
            <a:ext cx="2820351" cy="3888107"/>
          </a:xfrm>
          <a:prstGeom prst="ellipse">
            <a:avLst/>
          </a:prstGeom>
          <a:solidFill>
            <a:schemeClr val="accent6">
              <a:lumMod val="75000"/>
              <a:alpha val="2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楕円 24">
            <a:extLst>
              <a:ext uri="{FF2B5EF4-FFF2-40B4-BE49-F238E27FC236}">
                <a16:creationId xmlns:a16="http://schemas.microsoft.com/office/drawing/2014/main" id="{34053475-43C9-45BF-9D88-15F65946D222}"/>
              </a:ext>
            </a:extLst>
          </p:cNvPr>
          <p:cNvSpPr/>
          <p:nvPr/>
        </p:nvSpPr>
        <p:spPr>
          <a:xfrm>
            <a:off x="74998" y="1635458"/>
            <a:ext cx="8929577" cy="5174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矢印: 下 87">
            <a:extLst>
              <a:ext uri="{FF2B5EF4-FFF2-40B4-BE49-F238E27FC236}">
                <a16:creationId xmlns:a16="http://schemas.microsoft.com/office/drawing/2014/main" id="{39AC4DD2-D1C9-4407-9CD3-3FC3C09B0B90}"/>
              </a:ext>
            </a:extLst>
          </p:cNvPr>
          <p:cNvSpPr/>
          <p:nvPr/>
        </p:nvSpPr>
        <p:spPr>
          <a:xfrm>
            <a:off x="4631151" y="6157000"/>
            <a:ext cx="598972" cy="701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テキスト ボックス 30">
            <a:extLst>
              <a:ext uri="{FF2B5EF4-FFF2-40B4-BE49-F238E27FC236}">
                <a16:creationId xmlns:a16="http://schemas.microsoft.com/office/drawing/2014/main" id="{6BC48622-267F-47A8-922C-CBBF0F69F081}"/>
              </a:ext>
            </a:extLst>
          </p:cNvPr>
          <p:cNvSpPr txBox="1"/>
          <p:nvPr/>
        </p:nvSpPr>
        <p:spPr>
          <a:xfrm>
            <a:off x="2351100" y="5986786"/>
            <a:ext cx="2414464" cy="923330"/>
          </a:xfrm>
          <a:prstGeom prst="rect">
            <a:avLst/>
          </a:prstGeom>
          <a:noFill/>
        </p:spPr>
        <p:txBody>
          <a:bodyPr wrap="square" rtlCol="0">
            <a:spAutoFit/>
          </a:bodyPr>
          <a:lstStyle/>
          <a:p>
            <a:r>
              <a:rPr lang="ru-RU" altLang="ja-JP" dirty="0">
                <a:solidFill>
                  <a:srgbClr val="FF0000"/>
                </a:solidFill>
              </a:rPr>
              <a:t>Перенесите этот проект на следующую страницу</a:t>
            </a:r>
            <a:endParaRPr kumimoji="1" lang="ja-JP" altLang="en-US" dirty="0">
              <a:solidFill>
                <a:srgbClr val="FF0000"/>
              </a:solidFill>
            </a:endParaRPr>
          </a:p>
        </p:txBody>
      </p:sp>
    </p:spTree>
    <p:extLst>
      <p:ext uri="{BB962C8B-B14F-4D97-AF65-F5344CB8AC3E}">
        <p14:creationId xmlns:p14="http://schemas.microsoft.com/office/powerpoint/2010/main" val="329256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8" grpId="0" animBg="1"/>
      <p:bldP spid="31"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F8B627-016A-4DDE-B210-CBBD3F075552}"/>
              </a:ext>
            </a:extLst>
          </p:cNvPr>
          <p:cNvSpPr>
            <a:spLocks noGrp="1"/>
          </p:cNvSpPr>
          <p:nvPr>
            <p:ph type="title"/>
          </p:nvPr>
        </p:nvSpPr>
        <p:spPr>
          <a:xfrm>
            <a:off x="971600" y="599856"/>
            <a:ext cx="7416823" cy="540351"/>
          </a:xfrm>
          <a:solidFill>
            <a:schemeClr val="tx2">
              <a:lumMod val="40000"/>
              <a:lumOff val="60000"/>
            </a:schemeClr>
          </a:solidFill>
          <a:ln w="31750">
            <a:solidFill>
              <a:schemeClr val="tx1"/>
            </a:solidFill>
          </a:ln>
        </p:spPr>
        <p:txBody>
          <a:bodyPr>
            <a:normAutofit fontScale="90000"/>
          </a:bodyPr>
          <a:lstStyle/>
          <a:p>
            <a:r>
              <a:rPr kumimoji="1" lang="ru-RU" altLang="ja-JP" b="1" dirty="0"/>
              <a:t>Что такое логическая модель</a:t>
            </a:r>
            <a:r>
              <a:rPr kumimoji="1" lang="en-US" altLang="ja-JP" b="1" dirty="0"/>
              <a:t>?</a:t>
            </a:r>
            <a:endParaRPr kumimoji="1" lang="ja-JP" altLang="en-US" b="1" dirty="0"/>
          </a:p>
        </p:txBody>
      </p:sp>
      <p:sp>
        <p:nvSpPr>
          <p:cNvPr id="4" name="Text Box 7">
            <a:extLst>
              <a:ext uri="{FF2B5EF4-FFF2-40B4-BE49-F238E27FC236}">
                <a16:creationId xmlns:a16="http://schemas.microsoft.com/office/drawing/2014/main" id="{524CF0E6-7E40-482E-B73F-887D64FACA94}"/>
              </a:ext>
            </a:extLst>
          </p:cNvPr>
          <p:cNvSpPr txBox="1">
            <a:spLocks noChangeArrowheads="1"/>
          </p:cNvSpPr>
          <p:nvPr/>
        </p:nvSpPr>
        <p:spPr bwMode="auto">
          <a:xfrm>
            <a:off x="0" y="1297073"/>
            <a:ext cx="9036495" cy="1059008"/>
          </a:xfrm>
          <a:prstGeom prst="rect">
            <a:avLst/>
          </a:prstGeom>
          <a:solidFill>
            <a:schemeClr val="accent6">
              <a:lumMod val="60000"/>
              <a:lumOff val="40000"/>
            </a:schemeClr>
          </a:solidFill>
          <a:ln w="22225">
            <a:solidFill>
              <a:srgbClr val="000000"/>
            </a:solidFill>
            <a:miter lim="800000"/>
            <a:headEnd/>
            <a:tailEnd/>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lnSpc>
                <a:spcPct val="120000"/>
              </a:lnSpc>
              <a:defRPr/>
            </a:pPr>
            <a:r>
              <a:rPr lang="ru-RU" altLang="ja-JP" b="1" dirty="0">
                <a:latin typeface="Arial" panose="020B0604020202020204" pitchFamily="34" charset="0"/>
                <a:cs typeface="Arial" panose="020B0604020202020204" pitchFamily="34" charset="0"/>
              </a:rPr>
              <a:t>Логическая модель показывает корреляцию «средства-решения» для достижения цели проекта логически в простой диаграмме. Это также называется «теория перемен»</a:t>
            </a:r>
            <a:endParaRPr lang="ja-JP" altLang="en-US" b="1" dirty="0">
              <a:latin typeface="Arial" panose="020B0604020202020204" pitchFamily="34" charset="0"/>
              <a:cs typeface="Arial" panose="020B0604020202020204" pitchFamily="34" charset="0"/>
            </a:endParaRPr>
          </a:p>
        </p:txBody>
      </p:sp>
      <p:grpSp>
        <p:nvGrpSpPr>
          <p:cNvPr id="36" name="グループ化 57">
            <a:extLst>
              <a:ext uri="{FF2B5EF4-FFF2-40B4-BE49-F238E27FC236}">
                <a16:creationId xmlns:a16="http://schemas.microsoft.com/office/drawing/2014/main" id="{BEF33DE7-F03A-42D2-AEF1-3F7F05802FD9}"/>
              </a:ext>
            </a:extLst>
          </p:cNvPr>
          <p:cNvGrpSpPr/>
          <p:nvPr/>
        </p:nvGrpSpPr>
        <p:grpSpPr>
          <a:xfrm>
            <a:off x="5840734" y="5141936"/>
            <a:ext cx="807651" cy="643024"/>
            <a:chOff x="1187624" y="2636912"/>
            <a:chExt cx="720080" cy="936104"/>
          </a:xfrm>
          <a:solidFill>
            <a:schemeClr val="tx2">
              <a:lumMod val="40000"/>
              <a:lumOff val="60000"/>
            </a:schemeClr>
          </a:solidFill>
        </p:grpSpPr>
        <p:cxnSp>
          <p:nvCxnSpPr>
            <p:cNvPr id="37" name="直線コネクタ 36">
              <a:extLst>
                <a:ext uri="{FF2B5EF4-FFF2-40B4-BE49-F238E27FC236}">
                  <a16:creationId xmlns:a16="http://schemas.microsoft.com/office/drawing/2014/main" id="{7CC2592D-700E-4670-8EEF-E8715B3214E9}"/>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38" name="グループ化 51">
              <a:extLst>
                <a:ext uri="{FF2B5EF4-FFF2-40B4-BE49-F238E27FC236}">
                  <a16:creationId xmlns:a16="http://schemas.microsoft.com/office/drawing/2014/main" id="{68E0879A-A628-441F-BBEC-DA8FB499C693}"/>
                </a:ext>
              </a:extLst>
            </p:cNvPr>
            <p:cNvGrpSpPr/>
            <p:nvPr/>
          </p:nvGrpSpPr>
          <p:grpSpPr>
            <a:xfrm>
              <a:off x="1187624" y="2636912"/>
              <a:ext cx="720080" cy="576065"/>
              <a:chOff x="1187624" y="2636912"/>
              <a:chExt cx="720080" cy="576065"/>
            </a:xfrm>
            <a:grpFill/>
          </p:grpSpPr>
          <p:cxnSp>
            <p:nvCxnSpPr>
              <p:cNvPr id="39" name="直線コネクタ 38">
                <a:extLst>
                  <a:ext uri="{FF2B5EF4-FFF2-40B4-BE49-F238E27FC236}">
                    <a16:creationId xmlns:a16="http://schemas.microsoft.com/office/drawing/2014/main" id="{368DDC34-F106-4515-A022-300275A15EB7}"/>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FE87EFE-E22A-4380-B11F-C7BAA7DDD9B4}"/>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grpSp>
        <p:nvGrpSpPr>
          <p:cNvPr id="41" name="グループ化 57">
            <a:extLst>
              <a:ext uri="{FF2B5EF4-FFF2-40B4-BE49-F238E27FC236}">
                <a16:creationId xmlns:a16="http://schemas.microsoft.com/office/drawing/2014/main" id="{E4341BFE-87F0-4258-949C-6F67917E58EE}"/>
              </a:ext>
            </a:extLst>
          </p:cNvPr>
          <p:cNvGrpSpPr/>
          <p:nvPr/>
        </p:nvGrpSpPr>
        <p:grpSpPr>
          <a:xfrm flipH="1">
            <a:off x="6648383" y="5179146"/>
            <a:ext cx="728957" cy="605988"/>
            <a:chOff x="1187624" y="2636912"/>
            <a:chExt cx="720080" cy="936104"/>
          </a:xfrm>
          <a:solidFill>
            <a:schemeClr val="tx2">
              <a:lumMod val="40000"/>
              <a:lumOff val="60000"/>
            </a:schemeClr>
          </a:solidFill>
        </p:grpSpPr>
        <p:cxnSp>
          <p:nvCxnSpPr>
            <p:cNvPr id="42" name="直線コネクタ 41">
              <a:extLst>
                <a:ext uri="{FF2B5EF4-FFF2-40B4-BE49-F238E27FC236}">
                  <a16:creationId xmlns:a16="http://schemas.microsoft.com/office/drawing/2014/main" id="{BE5BED8D-7E3E-49D5-A9D9-C843ED21B36C}"/>
                </a:ext>
              </a:extLst>
            </p:cNvPr>
            <p:cNvCxnSpPr/>
            <p:nvPr/>
          </p:nvCxnSpPr>
          <p:spPr>
            <a:xfrm rot="5400000">
              <a:off x="1007604" y="3392996"/>
              <a:ext cx="360040" cy="0"/>
            </a:xfrm>
            <a:prstGeom prst="line">
              <a:avLst/>
            </a:prstGeom>
            <a:grpFill/>
            <a:ln w="31750"/>
          </p:spPr>
          <p:style>
            <a:lnRef idx="1">
              <a:schemeClr val="accent1"/>
            </a:lnRef>
            <a:fillRef idx="0">
              <a:schemeClr val="accent1"/>
            </a:fillRef>
            <a:effectRef idx="0">
              <a:schemeClr val="accent1"/>
            </a:effectRef>
            <a:fontRef idx="minor">
              <a:schemeClr val="tx1"/>
            </a:fontRef>
          </p:style>
        </p:cxnSp>
        <p:grpSp>
          <p:nvGrpSpPr>
            <p:cNvPr id="43" name="グループ化 51">
              <a:extLst>
                <a:ext uri="{FF2B5EF4-FFF2-40B4-BE49-F238E27FC236}">
                  <a16:creationId xmlns:a16="http://schemas.microsoft.com/office/drawing/2014/main" id="{10F48AAE-5632-4D37-932C-B4EBB5E2C090}"/>
                </a:ext>
              </a:extLst>
            </p:cNvPr>
            <p:cNvGrpSpPr/>
            <p:nvPr/>
          </p:nvGrpSpPr>
          <p:grpSpPr>
            <a:xfrm>
              <a:off x="1187624" y="2636912"/>
              <a:ext cx="720080" cy="576065"/>
              <a:chOff x="1187624" y="2636912"/>
              <a:chExt cx="720080" cy="576065"/>
            </a:xfrm>
            <a:grpFill/>
          </p:grpSpPr>
          <p:cxnSp>
            <p:nvCxnSpPr>
              <p:cNvPr id="44" name="直線コネクタ 43">
                <a:extLst>
                  <a:ext uri="{FF2B5EF4-FFF2-40B4-BE49-F238E27FC236}">
                    <a16:creationId xmlns:a16="http://schemas.microsoft.com/office/drawing/2014/main" id="{79238C6E-29C1-4BD5-BB95-C0A70F41F2F6}"/>
                  </a:ext>
                </a:extLst>
              </p:cNvPr>
              <p:cNvCxnSpPr/>
              <p:nvPr/>
            </p:nvCxnSpPr>
            <p:spPr>
              <a:xfrm>
                <a:off x="1907704" y="2636912"/>
                <a:ext cx="0" cy="576064"/>
              </a:xfrm>
              <a:prstGeom prst="line">
                <a:avLst/>
              </a:prstGeom>
              <a:grpFill/>
              <a:ln w="31750"/>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994EEE47-5988-4150-B777-9A606D277A78}"/>
                  </a:ext>
                </a:extLst>
              </p:cNvPr>
              <p:cNvCxnSpPr/>
              <p:nvPr/>
            </p:nvCxnSpPr>
            <p:spPr>
              <a:xfrm flipH="1" flipV="1">
                <a:off x="1187624" y="3212976"/>
                <a:ext cx="720080" cy="1"/>
              </a:xfrm>
              <a:prstGeom prst="line">
                <a:avLst/>
              </a:prstGeom>
              <a:grpFill/>
              <a:ln w="31750"/>
            </p:spPr>
            <p:style>
              <a:lnRef idx="1">
                <a:schemeClr val="accent1"/>
              </a:lnRef>
              <a:fillRef idx="0">
                <a:schemeClr val="accent1"/>
              </a:fillRef>
              <a:effectRef idx="0">
                <a:schemeClr val="accent1"/>
              </a:effectRef>
              <a:fontRef idx="minor">
                <a:schemeClr val="tx1"/>
              </a:fontRef>
            </p:style>
          </p:cxnSp>
        </p:grpSp>
      </p:grpSp>
      <p:cxnSp>
        <p:nvCxnSpPr>
          <p:cNvPr id="46" name="直線コネクタ 45">
            <a:extLst>
              <a:ext uri="{FF2B5EF4-FFF2-40B4-BE49-F238E27FC236}">
                <a16:creationId xmlns:a16="http://schemas.microsoft.com/office/drawing/2014/main" id="{EB7EB271-A823-4033-AC7D-BDAA388FDC8F}"/>
              </a:ext>
            </a:extLst>
          </p:cNvPr>
          <p:cNvCxnSpPr>
            <a:cxnSpLocks/>
          </p:cNvCxnSpPr>
          <p:nvPr/>
        </p:nvCxnSpPr>
        <p:spPr>
          <a:xfrm>
            <a:off x="6667269" y="4185243"/>
            <a:ext cx="0" cy="615339"/>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D23E48DD-9F41-4F4A-A745-20CA1D54AF30}"/>
              </a:ext>
            </a:extLst>
          </p:cNvPr>
          <p:cNvSpPr txBox="1"/>
          <p:nvPr/>
        </p:nvSpPr>
        <p:spPr>
          <a:xfrm>
            <a:off x="7248301" y="5782937"/>
            <a:ext cx="1694230" cy="584775"/>
          </a:xfrm>
          <a:prstGeom prst="rect">
            <a:avLst/>
          </a:prstGeom>
          <a:solidFill>
            <a:schemeClr val="tx2">
              <a:lumMod val="40000"/>
              <a:lumOff val="60000"/>
            </a:schemeClr>
          </a:solidFill>
          <a:ln>
            <a:solidFill>
              <a:schemeClr val="tx1"/>
            </a:solidFill>
          </a:ln>
        </p:spPr>
        <p:txBody>
          <a:bodyPr wrap="square" rtlCol="0">
            <a:spAutoFit/>
          </a:bodyPr>
          <a:lstStyle/>
          <a:p>
            <a:pPr algn="ctr"/>
            <a:r>
              <a:rPr kumimoji="1" lang="ru-RU" altLang="ja-JP" sz="1600" b="1" dirty="0"/>
              <a:t>Фермеры знают цену продукта</a:t>
            </a:r>
            <a:endParaRPr kumimoji="1" lang="ja-JP" altLang="en-US" sz="1600" b="1" dirty="0"/>
          </a:p>
        </p:txBody>
      </p:sp>
      <p:sp>
        <p:nvSpPr>
          <p:cNvPr id="49" name="テキスト ボックス 48">
            <a:extLst>
              <a:ext uri="{FF2B5EF4-FFF2-40B4-BE49-F238E27FC236}">
                <a16:creationId xmlns:a16="http://schemas.microsoft.com/office/drawing/2014/main" id="{496402E2-9D41-41E9-9A5E-775E4E9F031F}"/>
              </a:ext>
            </a:extLst>
          </p:cNvPr>
          <p:cNvSpPr txBox="1"/>
          <p:nvPr/>
        </p:nvSpPr>
        <p:spPr>
          <a:xfrm>
            <a:off x="5536270" y="3847463"/>
            <a:ext cx="3140185"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Адекватные цены на продукцию поддерживаются</a:t>
            </a:r>
            <a:endParaRPr kumimoji="1" lang="ja-JP" altLang="en-US" sz="1600" b="1" dirty="0"/>
          </a:p>
        </p:txBody>
      </p:sp>
      <p:sp>
        <p:nvSpPr>
          <p:cNvPr id="50" name="テキスト ボックス 49">
            <a:extLst>
              <a:ext uri="{FF2B5EF4-FFF2-40B4-BE49-F238E27FC236}">
                <a16:creationId xmlns:a16="http://schemas.microsoft.com/office/drawing/2014/main" id="{2FE1E625-CE0D-41BD-AFF3-B9EC82CB836C}"/>
              </a:ext>
            </a:extLst>
          </p:cNvPr>
          <p:cNvSpPr txBox="1"/>
          <p:nvPr/>
        </p:nvSpPr>
        <p:spPr>
          <a:xfrm>
            <a:off x="5352385" y="2246833"/>
            <a:ext cx="3085523" cy="646331"/>
          </a:xfrm>
          <a:prstGeom prst="rect">
            <a:avLst/>
          </a:prstGeom>
          <a:solidFill>
            <a:schemeClr val="accent3">
              <a:lumMod val="40000"/>
              <a:lumOff val="60000"/>
            </a:schemeClr>
          </a:solidFill>
          <a:ln w="34925">
            <a:solidFill>
              <a:schemeClr val="accent1"/>
            </a:solidFill>
          </a:ln>
        </p:spPr>
        <p:txBody>
          <a:bodyPr wrap="square" rtlCol="0">
            <a:spAutoFit/>
          </a:bodyPr>
          <a:lstStyle/>
          <a:p>
            <a:pPr algn="ctr"/>
            <a:r>
              <a:rPr kumimoji="1" lang="ja-JP" altLang="en-US" b="1" dirty="0">
                <a:solidFill>
                  <a:schemeClr val="accent3">
                    <a:lumMod val="50000"/>
                  </a:schemeClr>
                </a:solidFill>
              </a:rPr>
              <a:t>③</a:t>
            </a:r>
            <a:r>
              <a:rPr lang="ru-RU" altLang="ja-JP" b="1" dirty="0">
                <a:solidFill>
                  <a:schemeClr val="accent3">
                    <a:lumMod val="50000"/>
                  </a:schemeClr>
                </a:solidFill>
              </a:rPr>
              <a:t>Проект для поддержания адекватных цен</a:t>
            </a:r>
            <a:endParaRPr kumimoji="1" lang="ja-JP" altLang="en-US" b="1" dirty="0">
              <a:solidFill>
                <a:schemeClr val="accent3">
                  <a:lumMod val="50000"/>
                </a:schemeClr>
              </a:solidFill>
            </a:endParaRPr>
          </a:p>
        </p:txBody>
      </p:sp>
      <p:sp>
        <p:nvSpPr>
          <p:cNvPr id="57" name="テキスト ボックス 56">
            <a:extLst>
              <a:ext uri="{FF2B5EF4-FFF2-40B4-BE49-F238E27FC236}">
                <a16:creationId xmlns:a16="http://schemas.microsoft.com/office/drawing/2014/main" id="{1F4B2799-565E-4795-811F-551BBC803D6E}"/>
              </a:ext>
            </a:extLst>
          </p:cNvPr>
          <p:cNvSpPr txBox="1"/>
          <p:nvPr/>
        </p:nvSpPr>
        <p:spPr>
          <a:xfrm>
            <a:off x="5418594" y="3227190"/>
            <a:ext cx="3085511" cy="338554"/>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Увеличение доходов фермеров</a:t>
            </a:r>
            <a:endParaRPr kumimoji="1" lang="ja-JP" altLang="en-US" sz="1600" b="1" dirty="0"/>
          </a:p>
        </p:txBody>
      </p:sp>
      <p:cxnSp>
        <p:nvCxnSpPr>
          <p:cNvPr id="58" name="直線コネクタ 57">
            <a:extLst>
              <a:ext uri="{FF2B5EF4-FFF2-40B4-BE49-F238E27FC236}">
                <a16:creationId xmlns:a16="http://schemas.microsoft.com/office/drawing/2014/main" id="{C6A253C8-62E7-4485-A7E5-FB3C59AFFA08}"/>
              </a:ext>
            </a:extLst>
          </p:cNvPr>
          <p:cNvCxnSpPr>
            <a:cxnSpLocks/>
          </p:cNvCxnSpPr>
          <p:nvPr/>
        </p:nvCxnSpPr>
        <p:spPr>
          <a:xfrm>
            <a:off x="6667269" y="3509122"/>
            <a:ext cx="0" cy="323219"/>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7177E83A-375C-470E-A7FF-8D1A784F3C41}"/>
              </a:ext>
            </a:extLst>
          </p:cNvPr>
          <p:cNvSpPr txBox="1"/>
          <p:nvPr/>
        </p:nvSpPr>
        <p:spPr>
          <a:xfrm>
            <a:off x="5820153" y="4756489"/>
            <a:ext cx="2856297" cy="584775"/>
          </a:xfrm>
          <a:prstGeom prst="rect">
            <a:avLst/>
          </a:prstGeom>
          <a:solidFill>
            <a:schemeClr val="tx2">
              <a:lumMod val="40000"/>
              <a:lumOff val="60000"/>
            </a:schemeClr>
          </a:solidFill>
          <a:ln>
            <a:solidFill>
              <a:schemeClr val="tx1"/>
            </a:solidFill>
          </a:ln>
        </p:spPr>
        <p:txBody>
          <a:bodyPr wrap="square" rtlCol="0">
            <a:spAutoFit/>
          </a:bodyPr>
          <a:lstStyle/>
          <a:p>
            <a:pPr algn="ctr"/>
            <a:r>
              <a:rPr kumimoji="1" lang="ru-RU" altLang="ja-JP" sz="1600" b="1" dirty="0"/>
              <a:t>Навыки переговоров улучшаются</a:t>
            </a:r>
            <a:endParaRPr kumimoji="1" lang="ja-JP" altLang="en-US" sz="1600" b="1" dirty="0"/>
          </a:p>
        </p:txBody>
      </p:sp>
      <p:sp>
        <p:nvSpPr>
          <p:cNvPr id="51" name="テキスト ボックス 50">
            <a:extLst>
              <a:ext uri="{FF2B5EF4-FFF2-40B4-BE49-F238E27FC236}">
                <a16:creationId xmlns:a16="http://schemas.microsoft.com/office/drawing/2014/main" id="{A09B5DA2-5E5B-4521-B9AA-25D90DEE175A}"/>
              </a:ext>
            </a:extLst>
          </p:cNvPr>
          <p:cNvSpPr txBox="1"/>
          <p:nvPr/>
        </p:nvSpPr>
        <p:spPr>
          <a:xfrm>
            <a:off x="4562957" y="5782937"/>
            <a:ext cx="2541733" cy="584775"/>
          </a:xfrm>
          <a:prstGeom prst="rect">
            <a:avLst/>
          </a:prstGeom>
          <a:solidFill>
            <a:schemeClr val="tx2">
              <a:lumMod val="40000"/>
              <a:lumOff val="60000"/>
            </a:schemeClr>
          </a:solidFill>
          <a:ln>
            <a:solidFill>
              <a:schemeClr val="tx1"/>
            </a:solidFill>
          </a:ln>
        </p:spPr>
        <p:txBody>
          <a:bodyPr wrap="square" rtlCol="0">
            <a:spAutoFit/>
          </a:bodyPr>
          <a:lstStyle/>
          <a:p>
            <a:pPr algn="ctr"/>
            <a:r>
              <a:rPr lang="ru-RU" altLang="ja-JP" sz="1600" b="1" dirty="0"/>
              <a:t>Фермеры разрабатывают прямые каналы продаж</a:t>
            </a:r>
            <a:endParaRPr kumimoji="1" lang="ja-JP" altLang="en-US" sz="1600" b="1" dirty="0"/>
          </a:p>
        </p:txBody>
      </p:sp>
      <p:sp>
        <p:nvSpPr>
          <p:cNvPr id="61" name="テキスト ボックス 60">
            <a:extLst>
              <a:ext uri="{FF2B5EF4-FFF2-40B4-BE49-F238E27FC236}">
                <a16:creationId xmlns:a16="http://schemas.microsoft.com/office/drawing/2014/main" id="{B8DAF818-F265-4E81-AAA0-84CF7EC783E7}"/>
              </a:ext>
            </a:extLst>
          </p:cNvPr>
          <p:cNvSpPr txBox="1"/>
          <p:nvPr/>
        </p:nvSpPr>
        <p:spPr>
          <a:xfrm>
            <a:off x="2343079" y="4849362"/>
            <a:ext cx="1623346" cy="40323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altLang="ja-JP" sz="2000" b="1" dirty="0"/>
              <a:t>Результат</a:t>
            </a:r>
            <a:endParaRPr kumimoji="1" lang="en-US" altLang="ja-JP" sz="2000" b="1" dirty="0"/>
          </a:p>
        </p:txBody>
      </p:sp>
      <p:sp>
        <p:nvSpPr>
          <p:cNvPr id="62" name="テキスト ボックス 61">
            <a:extLst>
              <a:ext uri="{FF2B5EF4-FFF2-40B4-BE49-F238E27FC236}">
                <a16:creationId xmlns:a16="http://schemas.microsoft.com/office/drawing/2014/main" id="{67ACB993-D55C-47B3-AA4F-12486ED0E317}"/>
              </a:ext>
            </a:extLst>
          </p:cNvPr>
          <p:cNvSpPr txBox="1"/>
          <p:nvPr/>
        </p:nvSpPr>
        <p:spPr>
          <a:xfrm>
            <a:off x="2383402" y="5857023"/>
            <a:ext cx="1782653" cy="707886"/>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altLang="ja-JP" sz="2000" b="1" dirty="0"/>
              <a:t>Виды деятельности</a:t>
            </a:r>
            <a:endParaRPr kumimoji="1" lang="ja-JP" altLang="en-US" sz="2000" b="1" dirty="0"/>
          </a:p>
        </p:txBody>
      </p:sp>
      <p:sp>
        <p:nvSpPr>
          <p:cNvPr id="63" name="テキスト ボックス 62">
            <a:extLst>
              <a:ext uri="{FF2B5EF4-FFF2-40B4-BE49-F238E27FC236}">
                <a16:creationId xmlns:a16="http://schemas.microsoft.com/office/drawing/2014/main" id="{00296923-9F14-4492-A8DF-B8487E9A2A3D}"/>
              </a:ext>
            </a:extLst>
          </p:cNvPr>
          <p:cNvSpPr txBox="1"/>
          <p:nvPr/>
        </p:nvSpPr>
        <p:spPr>
          <a:xfrm>
            <a:off x="2298630" y="3933759"/>
            <a:ext cx="1952199" cy="400110"/>
          </a:xfrm>
          <a:prstGeom prst="rect">
            <a:avLst/>
          </a:prstGeom>
          <a:solidFill>
            <a:srgbClr val="E84018"/>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altLang="ja-JP" sz="2000" b="1" dirty="0"/>
              <a:t>Цель проекта</a:t>
            </a:r>
            <a:endParaRPr kumimoji="1" lang="ja-JP" altLang="en-US" sz="2000" b="1" dirty="0"/>
          </a:p>
        </p:txBody>
      </p:sp>
      <p:sp>
        <p:nvSpPr>
          <p:cNvPr id="64" name="上矢印 16">
            <a:extLst>
              <a:ext uri="{FF2B5EF4-FFF2-40B4-BE49-F238E27FC236}">
                <a16:creationId xmlns:a16="http://schemas.microsoft.com/office/drawing/2014/main" id="{D4BEC3CE-9FF5-458D-B85D-45917D963F5D}"/>
              </a:ext>
            </a:extLst>
          </p:cNvPr>
          <p:cNvSpPr/>
          <p:nvPr/>
        </p:nvSpPr>
        <p:spPr>
          <a:xfrm>
            <a:off x="3070289" y="5303780"/>
            <a:ext cx="291426" cy="4577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8C658C5E-9216-4A6F-BAAD-5C51256CFA0E}"/>
              </a:ext>
            </a:extLst>
          </p:cNvPr>
          <p:cNvSpPr txBox="1"/>
          <p:nvPr/>
        </p:nvSpPr>
        <p:spPr>
          <a:xfrm>
            <a:off x="2395592" y="3227190"/>
            <a:ext cx="1623346" cy="40011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altLang="ja-JP" sz="2000" b="1" dirty="0"/>
              <a:t>Общая цель</a:t>
            </a:r>
            <a:endParaRPr kumimoji="1" lang="en-US" altLang="ja-JP" sz="2000" b="1" dirty="0"/>
          </a:p>
        </p:txBody>
      </p:sp>
      <p:sp>
        <p:nvSpPr>
          <p:cNvPr id="66" name="上矢印 15">
            <a:extLst>
              <a:ext uri="{FF2B5EF4-FFF2-40B4-BE49-F238E27FC236}">
                <a16:creationId xmlns:a16="http://schemas.microsoft.com/office/drawing/2014/main" id="{04F0F85A-EDDC-48A2-BA9D-06445E9EA892}"/>
              </a:ext>
            </a:extLst>
          </p:cNvPr>
          <p:cNvSpPr/>
          <p:nvPr/>
        </p:nvSpPr>
        <p:spPr>
          <a:xfrm>
            <a:off x="3071902" y="4409993"/>
            <a:ext cx="291427" cy="274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上矢印 15">
            <a:extLst>
              <a:ext uri="{FF2B5EF4-FFF2-40B4-BE49-F238E27FC236}">
                <a16:creationId xmlns:a16="http://schemas.microsoft.com/office/drawing/2014/main" id="{D191E032-723E-4F80-9B2D-7DAFF9F3F2B5}"/>
              </a:ext>
            </a:extLst>
          </p:cNvPr>
          <p:cNvSpPr/>
          <p:nvPr/>
        </p:nvSpPr>
        <p:spPr>
          <a:xfrm>
            <a:off x="3070288" y="3662080"/>
            <a:ext cx="291427" cy="274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2F428DCD-612A-4DD7-AD76-C5AAAFA10310}"/>
              </a:ext>
            </a:extLst>
          </p:cNvPr>
          <p:cNvSpPr/>
          <p:nvPr/>
        </p:nvSpPr>
        <p:spPr>
          <a:xfrm>
            <a:off x="513923" y="2623926"/>
            <a:ext cx="4280334" cy="3865649"/>
          </a:xfrm>
          <a:prstGeom prst="ellipse">
            <a:avLst/>
          </a:prstGeom>
          <a:solidFill>
            <a:schemeClr val="accent3">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矢印: 下 73">
            <a:extLst>
              <a:ext uri="{FF2B5EF4-FFF2-40B4-BE49-F238E27FC236}">
                <a16:creationId xmlns:a16="http://schemas.microsoft.com/office/drawing/2014/main" id="{6229E2FC-BFCE-44BC-A939-8158A1FDE122}"/>
              </a:ext>
            </a:extLst>
          </p:cNvPr>
          <p:cNvSpPr/>
          <p:nvPr/>
        </p:nvSpPr>
        <p:spPr>
          <a:xfrm>
            <a:off x="687631" y="6313149"/>
            <a:ext cx="598972" cy="4456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テキスト ボックス 74">
            <a:extLst>
              <a:ext uri="{FF2B5EF4-FFF2-40B4-BE49-F238E27FC236}">
                <a16:creationId xmlns:a16="http://schemas.microsoft.com/office/drawing/2014/main" id="{18DE8A67-6586-456D-97F2-8EF320866BEB}"/>
              </a:ext>
            </a:extLst>
          </p:cNvPr>
          <p:cNvSpPr txBox="1"/>
          <p:nvPr/>
        </p:nvSpPr>
        <p:spPr>
          <a:xfrm>
            <a:off x="53982" y="4977086"/>
            <a:ext cx="1914550" cy="1200329"/>
          </a:xfrm>
          <a:prstGeom prst="rect">
            <a:avLst/>
          </a:prstGeom>
          <a:noFill/>
        </p:spPr>
        <p:txBody>
          <a:bodyPr wrap="square" rtlCol="0">
            <a:spAutoFit/>
          </a:bodyPr>
          <a:lstStyle/>
          <a:p>
            <a:pPr algn="ctr"/>
            <a:r>
              <a:rPr lang="ru-RU" altLang="ja-JP" dirty="0"/>
              <a:t>Для завершения логической модели см. след. страницу</a:t>
            </a:r>
            <a:endParaRPr kumimoji="1" lang="ja-JP" altLang="en-US" dirty="0"/>
          </a:p>
        </p:txBody>
      </p:sp>
      <p:sp>
        <p:nvSpPr>
          <p:cNvPr id="3" name="テキスト ボックス 2">
            <a:extLst>
              <a:ext uri="{FF2B5EF4-FFF2-40B4-BE49-F238E27FC236}">
                <a16:creationId xmlns:a16="http://schemas.microsoft.com/office/drawing/2014/main" id="{EAE6858F-C794-464E-9E87-9A7F7007F324}"/>
              </a:ext>
            </a:extLst>
          </p:cNvPr>
          <p:cNvSpPr txBox="1"/>
          <p:nvPr/>
        </p:nvSpPr>
        <p:spPr>
          <a:xfrm>
            <a:off x="144125" y="2413644"/>
            <a:ext cx="5008386" cy="646331"/>
          </a:xfrm>
          <a:prstGeom prst="rect">
            <a:avLst/>
          </a:prstGeom>
          <a:noFill/>
        </p:spPr>
        <p:txBody>
          <a:bodyPr wrap="square" rtlCol="0">
            <a:spAutoFit/>
          </a:bodyPr>
          <a:lstStyle/>
          <a:p>
            <a:r>
              <a:rPr lang="ru-RU" altLang="ja-JP" dirty="0"/>
              <a:t>Вы можете перенести все необходимые факторы </a:t>
            </a:r>
          </a:p>
          <a:p>
            <a:r>
              <a:rPr lang="ru-RU" altLang="ja-JP" dirty="0"/>
              <a:t>из дерева решений.</a:t>
            </a:r>
            <a:endParaRPr kumimoji="1" lang="en-US" altLang="ja-JP" dirty="0"/>
          </a:p>
        </p:txBody>
      </p:sp>
      <p:cxnSp>
        <p:nvCxnSpPr>
          <p:cNvPr id="6" name="直線矢印コネクタ 5">
            <a:extLst>
              <a:ext uri="{FF2B5EF4-FFF2-40B4-BE49-F238E27FC236}">
                <a16:creationId xmlns:a16="http://schemas.microsoft.com/office/drawing/2014/main" id="{40229F0B-1F32-414D-AB17-218116EB58C6}"/>
              </a:ext>
            </a:extLst>
          </p:cNvPr>
          <p:cNvCxnSpPr>
            <a:cxnSpLocks/>
          </p:cNvCxnSpPr>
          <p:nvPr/>
        </p:nvCxnSpPr>
        <p:spPr>
          <a:xfrm flipH="1">
            <a:off x="4250829" y="3438660"/>
            <a:ext cx="1101556"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AA93B1D9-70DF-41B2-BA9A-D6F036546DD8}"/>
              </a:ext>
            </a:extLst>
          </p:cNvPr>
          <p:cNvCxnSpPr>
            <a:cxnSpLocks/>
          </p:cNvCxnSpPr>
          <p:nvPr/>
        </p:nvCxnSpPr>
        <p:spPr>
          <a:xfrm flipH="1">
            <a:off x="4317039" y="4201158"/>
            <a:ext cx="1101556"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A45648D8-60C6-4D42-AF8B-C58C9F3F78BB}"/>
              </a:ext>
            </a:extLst>
          </p:cNvPr>
          <p:cNvCxnSpPr>
            <a:cxnSpLocks/>
          </p:cNvCxnSpPr>
          <p:nvPr/>
        </p:nvCxnSpPr>
        <p:spPr>
          <a:xfrm flipH="1">
            <a:off x="4250829" y="5048876"/>
            <a:ext cx="1101556"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A103FD07-3A38-413E-957F-FBD479D50D97}"/>
              </a:ext>
            </a:extLst>
          </p:cNvPr>
          <p:cNvCxnSpPr>
            <a:cxnSpLocks/>
            <a:endCxn id="62" idx="3"/>
          </p:cNvCxnSpPr>
          <p:nvPr/>
        </p:nvCxnSpPr>
        <p:spPr>
          <a:xfrm flipH="1">
            <a:off x="4166055" y="6075326"/>
            <a:ext cx="352192" cy="13564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73">
            <a:extLst>
              <a:ext uri="{FF2B5EF4-FFF2-40B4-BE49-F238E27FC236}">
                <a16:creationId xmlns:a16="http://schemas.microsoft.com/office/drawing/2014/main" id="{A4112189-386E-4CB8-951C-34203884DF9F}"/>
              </a:ext>
            </a:extLst>
          </p:cNvPr>
          <p:cNvSpPr txBox="1"/>
          <p:nvPr/>
        </p:nvSpPr>
        <p:spPr>
          <a:xfrm>
            <a:off x="0" y="1129"/>
            <a:ext cx="5220072" cy="400110"/>
          </a:xfrm>
          <a:prstGeom prst="rect">
            <a:avLst/>
          </a:prstGeom>
          <a:solidFill>
            <a:schemeClr val="accent5">
              <a:lumMod val="75000"/>
            </a:schemeClr>
          </a:solidFill>
        </p:spPr>
        <p:txBody>
          <a:bodyPr wrap="square" rtlCol="0">
            <a:spAutoFit/>
          </a:bodyPr>
          <a:lstStyle/>
          <a:p>
            <a:pPr lvl="0" algn="ctr"/>
            <a:r>
              <a:rPr lang="ru-RU" altLang="ja-JP" sz="2000" b="1" dirty="0">
                <a:solidFill>
                  <a:prstClr val="white"/>
                </a:solidFill>
              </a:rPr>
              <a:t>Тематическое исследование деревни Тимур</a:t>
            </a:r>
          </a:p>
        </p:txBody>
      </p:sp>
    </p:spTree>
    <p:extLst>
      <p:ext uri="{BB962C8B-B14F-4D97-AF65-F5344CB8AC3E}">
        <p14:creationId xmlns:p14="http://schemas.microsoft.com/office/powerpoint/2010/main" val="209945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ppt_x"/>
                                          </p:val>
                                        </p:tav>
                                        <p:tav tm="100000">
                                          <p:val>
                                            <p:strVal val="#ppt_x"/>
                                          </p:val>
                                        </p:tav>
                                      </p:tavLst>
                                    </p:anim>
                                    <p:anim calcmode="lin" valueType="num">
                                      <p:cBhvr additive="base">
                                        <p:cTn id="1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1850" y="55008"/>
            <a:ext cx="7482558" cy="712470"/>
          </a:xfrm>
          <a:solidFill>
            <a:schemeClr val="tx2">
              <a:lumMod val="40000"/>
              <a:lumOff val="60000"/>
            </a:schemeClr>
          </a:solidFill>
        </p:spPr>
        <p:txBody>
          <a:bodyPr>
            <a:normAutofit fontScale="90000"/>
          </a:bodyPr>
          <a:lstStyle/>
          <a:p>
            <a:r>
              <a:rPr kumimoji="1" lang="ru-RU" altLang="ja-JP" dirty="0"/>
              <a:t>Что такое «Проект»</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a:xfrm>
            <a:off x="6795842" y="6379481"/>
            <a:ext cx="2133600" cy="365125"/>
          </a:xfrm>
        </p:spPr>
        <p:txBody>
          <a:bodyPr/>
          <a:lstStyle/>
          <a:p>
            <a:pPr>
              <a:defRPr/>
            </a:pPr>
            <a:fld id="{00D9DFCD-AB99-414B-9666-0DABEF7C7730}" type="slidenum">
              <a:rPr lang="ja-JP" altLang="en-US" smtClean="0">
                <a:solidFill>
                  <a:prstClr val="black">
                    <a:tint val="75000"/>
                  </a:prstClr>
                </a:solidFill>
              </a:rPr>
              <a:pPr>
                <a:defRPr/>
              </a:pPr>
              <a:t>4</a:t>
            </a:fld>
            <a:endParaRPr lang="ja-JP" altLang="en-US">
              <a:solidFill>
                <a:prstClr val="black">
                  <a:tint val="75000"/>
                </a:prstClr>
              </a:solidFill>
            </a:endParaRPr>
          </a:p>
        </p:txBody>
      </p:sp>
      <p:sp>
        <p:nvSpPr>
          <p:cNvPr id="5" name="テキスト ボックス 4">
            <a:extLst>
              <a:ext uri="{FF2B5EF4-FFF2-40B4-BE49-F238E27FC236}">
                <a16:creationId xmlns:a16="http://schemas.microsoft.com/office/drawing/2014/main" id="{05A22A7B-4DD9-4E3B-9817-11354FDA3FE1}"/>
              </a:ext>
            </a:extLst>
          </p:cNvPr>
          <p:cNvSpPr txBox="1"/>
          <p:nvPr/>
        </p:nvSpPr>
        <p:spPr>
          <a:xfrm>
            <a:off x="4687707" y="5733520"/>
            <a:ext cx="4083973" cy="923330"/>
          </a:xfrm>
          <a:prstGeom prst="rect">
            <a:avLst/>
          </a:prstGeom>
          <a:noFill/>
          <a:ln>
            <a:solidFill>
              <a:schemeClr val="tx1"/>
            </a:solidFill>
          </a:ln>
        </p:spPr>
        <p:txBody>
          <a:bodyPr wrap="square" rtlCol="0">
            <a:spAutoFit/>
          </a:bodyPr>
          <a:lstStyle/>
          <a:p>
            <a:r>
              <a:rPr lang="ru-RU" altLang="ja-JP" dirty="0"/>
              <a:t>Проблема это ситуация, человек или вещь, которая не или  недостаточно функционирует и должна быть решена</a:t>
            </a:r>
            <a:endParaRPr kumimoji="1" lang="ja-JP" altLang="en-US" dirty="0"/>
          </a:p>
        </p:txBody>
      </p:sp>
      <p:sp>
        <p:nvSpPr>
          <p:cNvPr id="6" name="テキスト ボックス 5">
            <a:extLst>
              <a:ext uri="{FF2B5EF4-FFF2-40B4-BE49-F238E27FC236}">
                <a16:creationId xmlns:a16="http://schemas.microsoft.com/office/drawing/2014/main" id="{AE475934-EAE5-4F9C-85AB-02408DB11014}"/>
              </a:ext>
            </a:extLst>
          </p:cNvPr>
          <p:cNvSpPr txBox="1"/>
          <p:nvPr/>
        </p:nvSpPr>
        <p:spPr>
          <a:xfrm>
            <a:off x="0" y="973763"/>
            <a:ext cx="9144000" cy="1015663"/>
          </a:xfrm>
          <a:prstGeom prst="rect">
            <a:avLst/>
          </a:prstGeom>
          <a:noFill/>
          <a:ln>
            <a:solidFill>
              <a:schemeClr val="tx1"/>
            </a:solidFill>
          </a:ln>
        </p:spPr>
        <p:txBody>
          <a:bodyPr wrap="square" rtlCol="0">
            <a:spAutoFit/>
          </a:bodyPr>
          <a:lstStyle/>
          <a:p>
            <a:pPr algn="ctr"/>
            <a:r>
              <a:rPr lang="ru-RU" altLang="ja-JP" sz="3000" dirty="0">
                <a:latin typeface="Arial" panose="020B0604020202020204" pitchFamily="34" charset="0"/>
                <a:cs typeface="Arial" panose="020B0604020202020204" pitchFamily="34" charset="0"/>
              </a:rPr>
              <a:t>Проект - это серия мероприятий, которые заполняют разрыв между реальностью и идеалом</a:t>
            </a:r>
            <a:endParaRPr kumimoji="1" lang="en-US" altLang="ja-JP" sz="300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7251F37E-6DD4-4B27-A22B-1A455AFCEED3}"/>
              </a:ext>
            </a:extLst>
          </p:cNvPr>
          <p:cNvSpPr txBox="1"/>
          <p:nvPr/>
        </p:nvSpPr>
        <p:spPr>
          <a:xfrm>
            <a:off x="4725453" y="4416547"/>
            <a:ext cx="4311043" cy="923330"/>
          </a:xfrm>
          <a:prstGeom prst="rect">
            <a:avLst/>
          </a:prstGeom>
          <a:noFill/>
          <a:ln>
            <a:solidFill>
              <a:schemeClr val="tx1"/>
            </a:solidFill>
          </a:ln>
        </p:spPr>
        <p:txBody>
          <a:bodyPr wrap="square" rtlCol="0">
            <a:spAutoFit/>
          </a:bodyPr>
          <a:lstStyle/>
          <a:p>
            <a:r>
              <a:rPr lang="ru-RU" altLang="ja-JP" dirty="0"/>
              <a:t>На предварительном этапе вы получаете одобрение планов, получаете ресурсы (рабочую силу, технологии и бюджет.)</a:t>
            </a:r>
            <a:endParaRPr kumimoji="1" lang="ja-JP" altLang="en-US" dirty="0"/>
          </a:p>
        </p:txBody>
      </p:sp>
      <p:sp>
        <p:nvSpPr>
          <p:cNvPr id="18" name="テキスト ボックス 17">
            <a:extLst>
              <a:ext uri="{FF2B5EF4-FFF2-40B4-BE49-F238E27FC236}">
                <a16:creationId xmlns:a16="http://schemas.microsoft.com/office/drawing/2014/main" id="{A57AD4D7-40EA-4A4A-8977-467642C7A1FE}"/>
              </a:ext>
            </a:extLst>
          </p:cNvPr>
          <p:cNvSpPr txBox="1"/>
          <p:nvPr/>
        </p:nvSpPr>
        <p:spPr>
          <a:xfrm>
            <a:off x="4719097" y="3331304"/>
            <a:ext cx="3841297" cy="646331"/>
          </a:xfrm>
          <a:prstGeom prst="rect">
            <a:avLst/>
          </a:prstGeom>
          <a:noFill/>
          <a:ln>
            <a:solidFill>
              <a:schemeClr val="tx1"/>
            </a:solidFill>
          </a:ln>
        </p:spPr>
        <p:txBody>
          <a:bodyPr wrap="square" rtlCol="0">
            <a:spAutoFit/>
          </a:bodyPr>
          <a:lstStyle/>
          <a:p>
            <a:r>
              <a:rPr lang="ru-RU" altLang="ja-JP" dirty="0"/>
              <a:t>Вы реализуете серию мероприятий для достижения результатов.</a:t>
            </a:r>
            <a:endParaRPr kumimoji="1" lang="ja-JP" altLang="en-US" dirty="0"/>
          </a:p>
        </p:txBody>
      </p:sp>
      <p:sp>
        <p:nvSpPr>
          <p:cNvPr id="19" name="テキスト ボックス 18">
            <a:extLst>
              <a:ext uri="{FF2B5EF4-FFF2-40B4-BE49-F238E27FC236}">
                <a16:creationId xmlns:a16="http://schemas.microsoft.com/office/drawing/2014/main" id="{2CBD7163-87E1-43C6-8463-3C983E40A096}"/>
              </a:ext>
            </a:extLst>
          </p:cNvPr>
          <p:cNvSpPr txBox="1"/>
          <p:nvPr/>
        </p:nvSpPr>
        <p:spPr>
          <a:xfrm>
            <a:off x="4725453" y="2257266"/>
            <a:ext cx="3847206" cy="646331"/>
          </a:xfrm>
          <a:prstGeom prst="rect">
            <a:avLst/>
          </a:prstGeom>
          <a:noFill/>
          <a:ln>
            <a:solidFill>
              <a:schemeClr val="tx1"/>
            </a:solidFill>
          </a:ln>
        </p:spPr>
        <p:txBody>
          <a:bodyPr wrap="square" rtlCol="0">
            <a:spAutoFit/>
          </a:bodyPr>
          <a:lstStyle/>
          <a:p>
            <a:r>
              <a:rPr lang="ru-RU" altLang="ja-JP" dirty="0"/>
              <a:t>Цель проекта будет достигнута путем достижения всех результатов.</a:t>
            </a:r>
            <a:endParaRPr kumimoji="1" lang="ja-JP" altLang="en-US" dirty="0"/>
          </a:p>
        </p:txBody>
      </p:sp>
      <p:sp>
        <p:nvSpPr>
          <p:cNvPr id="8" name="矢印: 上 7">
            <a:extLst>
              <a:ext uri="{FF2B5EF4-FFF2-40B4-BE49-F238E27FC236}">
                <a16:creationId xmlns:a16="http://schemas.microsoft.com/office/drawing/2014/main" id="{5388914B-998D-45EE-B94E-24F67B39FDB4}"/>
              </a:ext>
            </a:extLst>
          </p:cNvPr>
          <p:cNvSpPr/>
          <p:nvPr/>
        </p:nvSpPr>
        <p:spPr>
          <a:xfrm>
            <a:off x="6369653" y="2916009"/>
            <a:ext cx="360040" cy="3904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1AD7D086-A5CB-4DDB-B921-13C307F04508}"/>
              </a:ext>
            </a:extLst>
          </p:cNvPr>
          <p:cNvPicPr>
            <a:picLocks noChangeAspect="1"/>
          </p:cNvPicPr>
          <p:nvPr/>
        </p:nvPicPr>
        <p:blipFill>
          <a:blip r:embed="rId3"/>
          <a:stretch>
            <a:fillRect/>
          </a:stretch>
        </p:blipFill>
        <p:spPr>
          <a:xfrm>
            <a:off x="6375182" y="5326369"/>
            <a:ext cx="420660" cy="420660"/>
          </a:xfrm>
          <a:prstGeom prst="rect">
            <a:avLst/>
          </a:prstGeom>
        </p:spPr>
      </p:pic>
      <p:pic>
        <p:nvPicPr>
          <p:cNvPr id="10" name="図 9">
            <a:extLst>
              <a:ext uri="{FF2B5EF4-FFF2-40B4-BE49-F238E27FC236}">
                <a16:creationId xmlns:a16="http://schemas.microsoft.com/office/drawing/2014/main" id="{A3B4F15D-1129-46F3-BFB0-798BC5CC0820}"/>
              </a:ext>
            </a:extLst>
          </p:cNvPr>
          <p:cNvPicPr>
            <a:picLocks noChangeAspect="1"/>
          </p:cNvPicPr>
          <p:nvPr/>
        </p:nvPicPr>
        <p:blipFill>
          <a:blip r:embed="rId3"/>
          <a:stretch>
            <a:fillRect/>
          </a:stretch>
        </p:blipFill>
        <p:spPr>
          <a:xfrm>
            <a:off x="6375182" y="3975452"/>
            <a:ext cx="420660" cy="420660"/>
          </a:xfrm>
          <a:prstGeom prst="rect">
            <a:avLst/>
          </a:prstGeom>
        </p:spPr>
      </p:pic>
      <p:pic>
        <p:nvPicPr>
          <p:cNvPr id="11" name="図 10">
            <a:extLst>
              <a:ext uri="{FF2B5EF4-FFF2-40B4-BE49-F238E27FC236}">
                <a16:creationId xmlns:a16="http://schemas.microsoft.com/office/drawing/2014/main" id="{C3DBD560-1DBE-48C3-AC70-B7803AE63C4D}"/>
              </a:ext>
            </a:extLst>
          </p:cNvPr>
          <p:cNvPicPr>
            <a:picLocks noChangeAspect="1"/>
          </p:cNvPicPr>
          <p:nvPr/>
        </p:nvPicPr>
        <p:blipFill>
          <a:blip r:embed="rId4"/>
          <a:stretch>
            <a:fillRect/>
          </a:stretch>
        </p:blipFill>
        <p:spPr>
          <a:xfrm>
            <a:off x="145687" y="2090180"/>
            <a:ext cx="4357442" cy="4566670"/>
          </a:xfrm>
          <a:prstGeom prst="rect">
            <a:avLst/>
          </a:prstGeom>
        </p:spPr>
      </p:pic>
      <p:sp>
        <p:nvSpPr>
          <p:cNvPr id="3" name="TextBox 2">
            <a:extLst>
              <a:ext uri="{FF2B5EF4-FFF2-40B4-BE49-F238E27FC236}">
                <a16:creationId xmlns:a16="http://schemas.microsoft.com/office/drawing/2014/main" id="{BCA0DE02-25EB-4F3F-A9B2-ECBA7EED853E}"/>
              </a:ext>
            </a:extLst>
          </p:cNvPr>
          <p:cNvSpPr txBox="1"/>
          <p:nvPr/>
        </p:nvSpPr>
        <p:spPr>
          <a:xfrm>
            <a:off x="899592" y="2648988"/>
            <a:ext cx="1080120" cy="400110"/>
          </a:xfrm>
          <a:prstGeom prst="rect">
            <a:avLst/>
          </a:prstGeom>
          <a:solidFill>
            <a:srgbClr val="FFFF00"/>
          </a:solidFill>
        </p:spPr>
        <p:txBody>
          <a:bodyPr wrap="square" rtlCol="0">
            <a:spAutoFit/>
          </a:bodyPr>
          <a:lstStyle/>
          <a:p>
            <a:pPr algn="ctr"/>
            <a:r>
              <a:rPr lang="ru-RU" sz="2000" b="1" dirty="0"/>
              <a:t>Идеал</a:t>
            </a:r>
          </a:p>
        </p:txBody>
      </p:sp>
      <p:sp>
        <p:nvSpPr>
          <p:cNvPr id="12" name="TextBox 11">
            <a:extLst>
              <a:ext uri="{FF2B5EF4-FFF2-40B4-BE49-F238E27FC236}">
                <a16:creationId xmlns:a16="http://schemas.microsoft.com/office/drawing/2014/main" id="{45013B0C-CB27-4213-9F61-5E4628BB19C3}"/>
              </a:ext>
            </a:extLst>
          </p:cNvPr>
          <p:cNvSpPr txBox="1"/>
          <p:nvPr/>
        </p:nvSpPr>
        <p:spPr>
          <a:xfrm>
            <a:off x="571341" y="5747029"/>
            <a:ext cx="1768411" cy="369332"/>
          </a:xfrm>
          <a:prstGeom prst="rect">
            <a:avLst/>
          </a:prstGeom>
          <a:solidFill>
            <a:srgbClr val="FFFF00"/>
          </a:solidFill>
        </p:spPr>
        <p:txBody>
          <a:bodyPr wrap="square" rtlCol="0">
            <a:spAutoFit/>
          </a:bodyPr>
          <a:lstStyle/>
          <a:p>
            <a:pPr algn="ctr"/>
            <a:r>
              <a:rPr lang="ru-RU" dirty="0"/>
              <a:t>Реальность</a:t>
            </a:r>
          </a:p>
        </p:txBody>
      </p:sp>
      <p:sp>
        <p:nvSpPr>
          <p:cNvPr id="13" name="TextBox 12">
            <a:extLst>
              <a:ext uri="{FF2B5EF4-FFF2-40B4-BE49-F238E27FC236}">
                <a16:creationId xmlns:a16="http://schemas.microsoft.com/office/drawing/2014/main" id="{B8033ECE-1586-4B23-A5DB-C25FE2FDBD49}"/>
              </a:ext>
            </a:extLst>
          </p:cNvPr>
          <p:cNvSpPr txBox="1"/>
          <p:nvPr/>
        </p:nvSpPr>
        <p:spPr>
          <a:xfrm>
            <a:off x="1005141" y="4358771"/>
            <a:ext cx="974571" cy="369332"/>
          </a:xfrm>
          <a:prstGeom prst="rect">
            <a:avLst/>
          </a:prstGeom>
          <a:solidFill>
            <a:srgbClr val="FF0000"/>
          </a:solidFill>
        </p:spPr>
        <p:txBody>
          <a:bodyPr wrap="square" rtlCol="0">
            <a:spAutoFit/>
          </a:bodyPr>
          <a:lstStyle/>
          <a:p>
            <a:r>
              <a:rPr lang="ru-RU" dirty="0"/>
              <a:t>Разрыв</a:t>
            </a:r>
          </a:p>
        </p:txBody>
      </p:sp>
      <p:sp>
        <p:nvSpPr>
          <p:cNvPr id="14" name="TextBox 13">
            <a:extLst>
              <a:ext uri="{FF2B5EF4-FFF2-40B4-BE49-F238E27FC236}">
                <a16:creationId xmlns:a16="http://schemas.microsoft.com/office/drawing/2014/main" id="{E612FEE1-1AA2-4A71-9AF2-1AA0F9CF4127}"/>
              </a:ext>
            </a:extLst>
          </p:cNvPr>
          <p:cNvSpPr txBox="1"/>
          <p:nvPr/>
        </p:nvSpPr>
        <p:spPr>
          <a:xfrm>
            <a:off x="2987824" y="2356600"/>
            <a:ext cx="936103" cy="553998"/>
          </a:xfrm>
          <a:prstGeom prst="rect">
            <a:avLst/>
          </a:prstGeom>
          <a:solidFill>
            <a:schemeClr val="accent6">
              <a:lumMod val="40000"/>
              <a:lumOff val="60000"/>
            </a:schemeClr>
          </a:solidFill>
        </p:spPr>
        <p:txBody>
          <a:bodyPr wrap="square" rtlCol="0">
            <a:spAutoFit/>
          </a:bodyPr>
          <a:lstStyle/>
          <a:p>
            <a:pPr algn="ctr"/>
            <a:r>
              <a:rPr lang="ru-RU" sz="1500" b="1" dirty="0"/>
              <a:t>Цель проекта</a:t>
            </a:r>
          </a:p>
        </p:txBody>
      </p:sp>
      <p:sp>
        <p:nvSpPr>
          <p:cNvPr id="16" name="TextBox 15">
            <a:extLst>
              <a:ext uri="{FF2B5EF4-FFF2-40B4-BE49-F238E27FC236}">
                <a16:creationId xmlns:a16="http://schemas.microsoft.com/office/drawing/2014/main" id="{2A3AA14E-3980-425F-A1BE-6531D2865313}"/>
              </a:ext>
            </a:extLst>
          </p:cNvPr>
          <p:cNvSpPr txBox="1"/>
          <p:nvPr/>
        </p:nvSpPr>
        <p:spPr>
          <a:xfrm>
            <a:off x="2917959" y="5890493"/>
            <a:ext cx="1072781" cy="584775"/>
          </a:xfrm>
          <a:prstGeom prst="rect">
            <a:avLst/>
          </a:prstGeom>
          <a:solidFill>
            <a:schemeClr val="accent6">
              <a:lumMod val="40000"/>
              <a:lumOff val="60000"/>
            </a:schemeClr>
          </a:solidFill>
        </p:spPr>
        <p:txBody>
          <a:bodyPr wrap="square" rtlCol="0">
            <a:spAutoFit/>
          </a:bodyPr>
          <a:lstStyle/>
          <a:p>
            <a:pPr algn="ctr"/>
            <a:r>
              <a:rPr lang="ru-RU" sz="1600" b="1" dirty="0"/>
              <a:t>Анализ проблем</a:t>
            </a:r>
          </a:p>
        </p:txBody>
      </p:sp>
      <p:sp>
        <p:nvSpPr>
          <p:cNvPr id="17" name="TextBox 16">
            <a:extLst>
              <a:ext uri="{FF2B5EF4-FFF2-40B4-BE49-F238E27FC236}">
                <a16:creationId xmlns:a16="http://schemas.microsoft.com/office/drawing/2014/main" id="{BA73001A-D849-47E6-A5CF-6CC491535625}"/>
              </a:ext>
            </a:extLst>
          </p:cNvPr>
          <p:cNvSpPr txBox="1"/>
          <p:nvPr/>
        </p:nvSpPr>
        <p:spPr>
          <a:xfrm>
            <a:off x="3059831" y="4774604"/>
            <a:ext cx="1627876" cy="523220"/>
          </a:xfrm>
          <a:prstGeom prst="rect">
            <a:avLst/>
          </a:prstGeom>
          <a:solidFill>
            <a:schemeClr val="accent6"/>
          </a:solidFill>
        </p:spPr>
        <p:txBody>
          <a:bodyPr wrap="square" rtlCol="0">
            <a:spAutoFit/>
          </a:bodyPr>
          <a:lstStyle/>
          <a:p>
            <a:pPr algn="ctr"/>
            <a:r>
              <a:rPr lang="ru-RU" sz="1400" b="1" dirty="0"/>
              <a:t>Предварительные условия</a:t>
            </a:r>
          </a:p>
        </p:txBody>
      </p:sp>
      <p:sp>
        <p:nvSpPr>
          <p:cNvPr id="20" name="TextBox 19">
            <a:extLst>
              <a:ext uri="{FF2B5EF4-FFF2-40B4-BE49-F238E27FC236}">
                <a16:creationId xmlns:a16="http://schemas.microsoft.com/office/drawing/2014/main" id="{5F0549E1-78F9-4F44-AB47-0B0CB5C738F5}"/>
              </a:ext>
            </a:extLst>
          </p:cNvPr>
          <p:cNvSpPr txBox="1"/>
          <p:nvPr/>
        </p:nvSpPr>
        <p:spPr>
          <a:xfrm>
            <a:off x="3059831" y="4257612"/>
            <a:ext cx="1659266" cy="276999"/>
          </a:xfrm>
          <a:prstGeom prst="rect">
            <a:avLst/>
          </a:prstGeom>
          <a:solidFill>
            <a:schemeClr val="accent6"/>
          </a:solidFill>
        </p:spPr>
        <p:txBody>
          <a:bodyPr wrap="square" rtlCol="0">
            <a:spAutoFit/>
          </a:bodyPr>
          <a:lstStyle/>
          <a:p>
            <a:pPr algn="ctr"/>
            <a:r>
              <a:rPr lang="ru-RU" sz="1200" b="1" dirty="0"/>
              <a:t>Основные действия</a:t>
            </a:r>
          </a:p>
        </p:txBody>
      </p:sp>
      <p:sp>
        <p:nvSpPr>
          <p:cNvPr id="21" name="TextBox 20">
            <a:extLst>
              <a:ext uri="{FF2B5EF4-FFF2-40B4-BE49-F238E27FC236}">
                <a16:creationId xmlns:a16="http://schemas.microsoft.com/office/drawing/2014/main" id="{BEC4D67F-1BD8-4C68-B60C-87346BC3346A}"/>
              </a:ext>
            </a:extLst>
          </p:cNvPr>
          <p:cNvSpPr txBox="1"/>
          <p:nvPr/>
        </p:nvSpPr>
        <p:spPr>
          <a:xfrm>
            <a:off x="3026150" y="3537571"/>
            <a:ext cx="1671978" cy="523220"/>
          </a:xfrm>
          <a:prstGeom prst="rect">
            <a:avLst/>
          </a:prstGeom>
          <a:solidFill>
            <a:schemeClr val="accent6"/>
          </a:solidFill>
        </p:spPr>
        <p:txBody>
          <a:bodyPr wrap="square" rtlCol="0">
            <a:spAutoFit/>
          </a:bodyPr>
          <a:lstStyle/>
          <a:p>
            <a:pPr algn="ctr"/>
            <a:r>
              <a:rPr lang="ru-RU" sz="1400" b="1" dirty="0"/>
              <a:t>Основные результаты</a:t>
            </a:r>
          </a:p>
        </p:txBody>
      </p:sp>
    </p:spTree>
    <p:extLst>
      <p:ext uri="{BB962C8B-B14F-4D97-AF65-F5344CB8AC3E}">
        <p14:creationId xmlns:p14="http://schemas.microsoft.com/office/powerpoint/2010/main" val="611535127"/>
      </p:ext>
    </p:extLst>
  </p:cSld>
  <p:clrMapOvr>
    <a:masterClrMapping/>
  </p:clrMapOvr>
  <mc:AlternateContent xmlns:mc="http://schemas.openxmlformats.org/markup-compatibility/2006" xmlns:p14="http://schemas.microsoft.com/office/powerpoint/2010/main">
    <mc:Choice Requires="p14">
      <p:transition spd="slow" p14:dur="2000" advTm="108150"/>
    </mc:Choice>
    <mc:Fallback xmlns="">
      <p:transition spd="slow" advTm="10815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2FE1E625-CE0D-41BD-AFF3-B9EC82CB836C}"/>
              </a:ext>
            </a:extLst>
          </p:cNvPr>
          <p:cNvSpPr txBox="1"/>
          <p:nvPr/>
        </p:nvSpPr>
        <p:spPr>
          <a:xfrm>
            <a:off x="1319250" y="662347"/>
            <a:ext cx="6349093" cy="954107"/>
          </a:xfrm>
          <a:prstGeom prst="rect">
            <a:avLst/>
          </a:prstGeom>
          <a:solidFill>
            <a:schemeClr val="accent3">
              <a:lumMod val="40000"/>
              <a:lumOff val="60000"/>
            </a:schemeClr>
          </a:solidFill>
          <a:ln w="34925">
            <a:solidFill>
              <a:schemeClr val="accent1"/>
            </a:solidFill>
          </a:ln>
        </p:spPr>
        <p:txBody>
          <a:bodyPr wrap="square" rtlCol="0">
            <a:spAutoFit/>
          </a:bodyPr>
          <a:lstStyle/>
          <a:p>
            <a:pPr algn="ctr"/>
            <a:r>
              <a:rPr kumimoji="1" lang="ja-JP" altLang="en-US" sz="2800" b="1" dirty="0">
                <a:solidFill>
                  <a:schemeClr val="accent3">
                    <a:lumMod val="50000"/>
                  </a:schemeClr>
                </a:solidFill>
              </a:rPr>
              <a:t>③</a:t>
            </a:r>
            <a:r>
              <a:rPr lang="ru-RU" altLang="ja-JP" sz="2800" b="1" dirty="0">
                <a:solidFill>
                  <a:schemeClr val="accent3">
                    <a:lumMod val="50000"/>
                  </a:schemeClr>
                </a:solidFill>
              </a:rPr>
              <a:t>Проект для поддержания адекватных цен </a:t>
            </a:r>
            <a:r>
              <a:rPr lang="en-US" altLang="ja-JP" sz="2800" b="1" dirty="0">
                <a:solidFill>
                  <a:srgbClr val="FF0000"/>
                </a:solidFill>
              </a:rPr>
              <a:t>(</a:t>
            </a:r>
            <a:r>
              <a:rPr lang="ru-RU" altLang="ja-JP" sz="2800" b="1" dirty="0">
                <a:solidFill>
                  <a:srgbClr val="FF0000"/>
                </a:solidFill>
              </a:rPr>
              <a:t>логическая модель</a:t>
            </a:r>
            <a:r>
              <a:rPr lang="en-US" altLang="ja-JP" sz="2800" b="1" dirty="0">
                <a:solidFill>
                  <a:srgbClr val="FF0000"/>
                </a:solidFill>
              </a:rPr>
              <a:t>) </a:t>
            </a:r>
            <a:endParaRPr kumimoji="1" lang="ja-JP" altLang="en-US" sz="2800" b="1" dirty="0">
              <a:solidFill>
                <a:schemeClr val="accent3">
                  <a:lumMod val="50000"/>
                </a:schemeClr>
              </a:solidFill>
            </a:endParaRPr>
          </a:p>
        </p:txBody>
      </p:sp>
      <p:sp>
        <p:nvSpPr>
          <p:cNvPr id="61" name="テキスト ボックス 60">
            <a:extLst>
              <a:ext uri="{FF2B5EF4-FFF2-40B4-BE49-F238E27FC236}">
                <a16:creationId xmlns:a16="http://schemas.microsoft.com/office/drawing/2014/main" id="{B8DAF818-F265-4E81-AAA0-84CF7EC783E7}"/>
              </a:ext>
            </a:extLst>
          </p:cNvPr>
          <p:cNvSpPr txBox="1"/>
          <p:nvPr/>
        </p:nvSpPr>
        <p:spPr>
          <a:xfrm>
            <a:off x="968109" y="3262188"/>
            <a:ext cx="1623346" cy="40323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altLang="ja-JP" sz="2000" b="1" dirty="0"/>
              <a:t>Результат</a:t>
            </a:r>
            <a:endParaRPr kumimoji="1" lang="en-US" altLang="ja-JP" sz="2000" b="1" dirty="0"/>
          </a:p>
        </p:txBody>
      </p:sp>
      <p:sp>
        <p:nvSpPr>
          <p:cNvPr id="62" name="テキスト ボックス 61">
            <a:extLst>
              <a:ext uri="{FF2B5EF4-FFF2-40B4-BE49-F238E27FC236}">
                <a16:creationId xmlns:a16="http://schemas.microsoft.com/office/drawing/2014/main" id="{67ACB993-D55C-47B3-AA4F-12486ED0E317}"/>
              </a:ext>
            </a:extLst>
          </p:cNvPr>
          <p:cNvSpPr txBox="1"/>
          <p:nvPr/>
        </p:nvSpPr>
        <p:spPr>
          <a:xfrm>
            <a:off x="890097" y="4201333"/>
            <a:ext cx="1782653" cy="707886"/>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altLang="ja-JP" sz="2000" b="1" dirty="0"/>
              <a:t>Виды деятельности</a:t>
            </a:r>
            <a:endParaRPr kumimoji="1" lang="ja-JP" altLang="en-US" sz="2000" b="1" dirty="0"/>
          </a:p>
        </p:txBody>
      </p:sp>
      <p:sp>
        <p:nvSpPr>
          <p:cNvPr id="63" name="テキスト ボックス 62">
            <a:extLst>
              <a:ext uri="{FF2B5EF4-FFF2-40B4-BE49-F238E27FC236}">
                <a16:creationId xmlns:a16="http://schemas.microsoft.com/office/drawing/2014/main" id="{00296923-9F14-4492-A8DF-B8487E9A2A3D}"/>
              </a:ext>
            </a:extLst>
          </p:cNvPr>
          <p:cNvSpPr txBox="1"/>
          <p:nvPr/>
        </p:nvSpPr>
        <p:spPr>
          <a:xfrm>
            <a:off x="822263" y="2557205"/>
            <a:ext cx="1952199" cy="400110"/>
          </a:xfrm>
          <a:prstGeom prst="rect">
            <a:avLst/>
          </a:prstGeom>
          <a:solidFill>
            <a:srgbClr val="E84018"/>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altLang="ja-JP" sz="2000" b="1" dirty="0"/>
              <a:t>Цель проекта</a:t>
            </a:r>
            <a:endParaRPr kumimoji="1" lang="ja-JP" altLang="en-US" sz="2000" b="1" dirty="0"/>
          </a:p>
        </p:txBody>
      </p:sp>
      <p:sp>
        <p:nvSpPr>
          <p:cNvPr id="64" name="上矢印 16">
            <a:extLst>
              <a:ext uri="{FF2B5EF4-FFF2-40B4-BE49-F238E27FC236}">
                <a16:creationId xmlns:a16="http://schemas.microsoft.com/office/drawing/2014/main" id="{D4BEC3CE-9FF5-458D-B85D-45917D963F5D}"/>
              </a:ext>
            </a:extLst>
          </p:cNvPr>
          <p:cNvSpPr/>
          <p:nvPr/>
        </p:nvSpPr>
        <p:spPr>
          <a:xfrm>
            <a:off x="1652649" y="3727501"/>
            <a:ext cx="291426" cy="4577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8C658C5E-9216-4A6F-BAAD-5C51256CFA0E}"/>
              </a:ext>
            </a:extLst>
          </p:cNvPr>
          <p:cNvSpPr txBox="1"/>
          <p:nvPr/>
        </p:nvSpPr>
        <p:spPr>
          <a:xfrm>
            <a:off x="986690" y="1832358"/>
            <a:ext cx="1623346" cy="40011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altLang="ja-JP" sz="2000" b="1" dirty="0"/>
              <a:t>Общая цель</a:t>
            </a:r>
            <a:endParaRPr kumimoji="1" lang="en-US" altLang="ja-JP" sz="2000" b="1" dirty="0"/>
          </a:p>
        </p:txBody>
      </p:sp>
      <p:sp>
        <p:nvSpPr>
          <p:cNvPr id="66" name="上矢印 15">
            <a:extLst>
              <a:ext uri="{FF2B5EF4-FFF2-40B4-BE49-F238E27FC236}">
                <a16:creationId xmlns:a16="http://schemas.microsoft.com/office/drawing/2014/main" id="{04F0F85A-EDDC-48A2-BA9D-06445E9EA892}"/>
              </a:ext>
            </a:extLst>
          </p:cNvPr>
          <p:cNvSpPr/>
          <p:nvPr/>
        </p:nvSpPr>
        <p:spPr>
          <a:xfrm>
            <a:off x="1677105" y="2981570"/>
            <a:ext cx="291427" cy="274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上矢印 15">
            <a:extLst>
              <a:ext uri="{FF2B5EF4-FFF2-40B4-BE49-F238E27FC236}">
                <a16:creationId xmlns:a16="http://schemas.microsoft.com/office/drawing/2014/main" id="{D191E032-723E-4F80-9B2D-7DAFF9F3F2B5}"/>
              </a:ext>
            </a:extLst>
          </p:cNvPr>
          <p:cNvSpPr/>
          <p:nvPr/>
        </p:nvSpPr>
        <p:spPr>
          <a:xfrm>
            <a:off x="1655430" y="2269093"/>
            <a:ext cx="291427" cy="2742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73">
            <a:extLst>
              <a:ext uri="{FF2B5EF4-FFF2-40B4-BE49-F238E27FC236}">
                <a16:creationId xmlns:a16="http://schemas.microsoft.com/office/drawing/2014/main" id="{A4112189-386E-4CB8-951C-34203884DF9F}"/>
              </a:ext>
            </a:extLst>
          </p:cNvPr>
          <p:cNvSpPr txBox="1"/>
          <p:nvPr/>
        </p:nvSpPr>
        <p:spPr>
          <a:xfrm>
            <a:off x="0" y="1129"/>
            <a:ext cx="5220072" cy="400110"/>
          </a:xfrm>
          <a:prstGeom prst="rect">
            <a:avLst/>
          </a:prstGeom>
          <a:solidFill>
            <a:schemeClr val="accent5">
              <a:lumMod val="75000"/>
            </a:schemeClr>
          </a:solidFill>
        </p:spPr>
        <p:txBody>
          <a:bodyPr wrap="square" rtlCol="0">
            <a:spAutoFit/>
          </a:bodyPr>
          <a:lstStyle/>
          <a:p>
            <a:pPr lvl="0" algn="ctr"/>
            <a:r>
              <a:rPr lang="ru-RU" altLang="ja-JP" sz="2000" b="1" dirty="0">
                <a:solidFill>
                  <a:prstClr val="white"/>
                </a:solidFill>
              </a:rPr>
              <a:t>Тематическое исследование деревни Тимур</a:t>
            </a:r>
          </a:p>
        </p:txBody>
      </p:sp>
      <p:sp>
        <p:nvSpPr>
          <p:cNvPr id="55" name="テキスト ボックス 17">
            <a:extLst>
              <a:ext uri="{FF2B5EF4-FFF2-40B4-BE49-F238E27FC236}">
                <a16:creationId xmlns:a16="http://schemas.microsoft.com/office/drawing/2014/main" id="{28E76EAC-C031-47AE-8F24-7FA6960FEE80}"/>
              </a:ext>
            </a:extLst>
          </p:cNvPr>
          <p:cNvSpPr txBox="1"/>
          <p:nvPr/>
        </p:nvSpPr>
        <p:spPr>
          <a:xfrm>
            <a:off x="3131840" y="1770803"/>
            <a:ext cx="5345664" cy="461665"/>
          </a:xfrm>
          <a:prstGeom prst="rect">
            <a:avLst/>
          </a:prstGeom>
          <a:noFill/>
          <a:ln w="12700">
            <a:solidFill>
              <a:schemeClr val="tx1"/>
            </a:solidFill>
          </a:ln>
        </p:spPr>
        <p:txBody>
          <a:bodyPr wrap="square" rtlCol="0">
            <a:spAutoFit/>
          </a:bodyPr>
          <a:lstStyle/>
          <a:p>
            <a:r>
              <a:rPr lang="ru-RU" altLang="ja-JP" sz="2400" dirty="0"/>
              <a:t>Увеличение доходов фермеров</a:t>
            </a:r>
          </a:p>
        </p:txBody>
      </p:sp>
      <p:sp>
        <p:nvSpPr>
          <p:cNvPr id="56" name="テキスト ボックス 8">
            <a:extLst>
              <a:ext uri="{FF2B5EF4-FFF2-40B4-BE49-F238E27FC236}">
                <a16:creationId xmlns:a16="http://schemas.microsoft.com/office/drawing/2014/main" id="{C5BFBA1D-A242-4A6D-B008-5A76D2665970}"/>
              </a:ext>
            </a:extLst>
          </p:cNvPr>
          <p:cNvSpPr txBox="1"/>
          <p:nvPr/>
        </p:nvSpPr>
        <p:spPr>
          <a:xfrm>
            <a:off x="3059831" y="2493626"/>
            <a:ext cx="6084169" cy="415498"/>
          </a:xfrm>
          <a:prstGeom prst="rect">
            <a:avLst/>
          </a:prstGeom>
          <a:noFill/>
          <a:ln w="12700">
            <a:solidFill>
              <a:schemeClr val="tx1"/>
            </a:solidFill>
          </a:ln>
        </p:spPr>
        <p:txBody>
          <a:bodyPr wrap="square" rtlCol="0">
            <a:spAutoFit/>
          </a:bodyPr>
          <a:lstStyle/>
          <a:p>
            <a:r>
              <a:rPr lang="ru-RU" altLang="ja-JP" sz="2100" dirty="0"/>
              <a:t>Адекватные цены на продукцию поддерживаются</a:t>
            </a:r>
          </a:p>
        </p:txBody>
      </p:sp>
      <p:sp>
        <p:nvSpPr>
          <p:cNvPr id="59" name="テキスト ボックス 9">
            <a:extLst>
              <a:ext uri="{FF2B5EF4-FFF2-40B4-BE49-F238E27FC236}">
                <a16:creationId xmlns:a16="http://schemas.microsoft.com/office/drawing/2014/main" id="{87137F24-45C1-48F2-8761-ED079FAA46AA}"/>
              </a:ext>
            </a:extLst>
          </p:cNvPr>
          <p:cNvSpPr txBox="1"/>
          <p:nvPr/>
        </p:nvSpPr>
        <p:spPr>
          <a:xfrm>
            <a:off x="3131840" y="3118715"/>
            <a:ext cx="5760640" cy="830997"/>
          </a:xfrm>
          <a:prstGeom prst="rect">
            <a:avLst/>
          </a:prstGeom>
          <a:noFill/>
          <a:ln w="12700">
            <a:solidFill>
              <a:schemeClr val="tx1"/>
            </a:solidFill>
          </a:ln>
        </p:spPr>
        <p:txBody>
          <a:bodyPr wrap="square" rtlCol="0">
            <a:spAutoFit/>
          </a:bodyPr>
          <a:lstStyle/>
          <a:p>
            <a:r>
              <a:rPr lang="en-US" altLang="ja-JP" sz="2400" dirty="0">
                <a:latin typeface="Arial" panose="020B0604020202020204" pitchFamily="34" charset="0"/>
                <a:cs typeface="Arial" panose="020B0604020202020204" pitchFamily="34" charset="0"/>
              </a:rPr>
              <a:t>1. </a:t>
            </a:r>
            <a:r>
              <a:rPr lang="ru-RU" altLang="ja-JP" sz="2400" dirty="0">
                <a:latin typeface="Calibri" panose="020F0502020204030204" pitchFamily="34" charset="0"/>
                <a:cs typeface="Calibri" panose="020F0502020204030204" pitchFamily="34" charset="0"/>
              </a:rPr>
              <a:t>Навыки переговоров улучшаются</a:t>
            </a:r>
          </a:p>
          <a:p>
            <a:r>
              <a:rPr lang="en-US" altLang="ja-JP" sz="2400" dirty="0">
                <a:latin typeface="Arial" panose="020B0604020202020204" pitchFamily="34" charset="0"/>
                <a:cs typeface="Arial" panose="020B0604020202020204" pitchFamily="34" charset="0"/>
              </a:rPr>
              <a:t>2.</a:t>
            </a:r>
            <a:r>
              <a:rPr kumimoji="1" lang="en-US" altLang="ja-JP" sz="2400" dirty="0"/>
              <a:t> </a:t>
            </a:r>
            <a:r>
              <a:rPr kumimoji="1" lang="ru-RU" altLang="ja-JP" sz="2400" dirty="0"/>
              <a:t>П</a:t>
            </a:r>
            <a:r>
              <a:rPr lang="ru-RU" altLang="ja-JP" sz="2400" dirty="0"/>
              <a:t>рямые каналы продаж разработаны</a:t>
            </a:r>
            <a:endParaRPr kumimoji="1" lang="ja-JP" altLang="en-US" sz="2400" dirty="0"/>
          </a:p>
        </p:txBody>
      </p:sp>
      <p:sp>
        <p:nvSpPr>
          <p:cNvPr id="60" name="コンテンツ プレースホルダー 2">
            <a:extLst>
              <a:ext uri="{FF2B5EF4-FFF2-40B4-BE49-F238E27FC236}">
                <a16:creationId xmlns:a16="http://schemas.microsoft.com/office/drawing/2014/main" id="{5BC3E415-BD5A-484B-AE28-8BA4305B4964}"/>
              </a:ext>
            </a:extLst>
          </p:cNvPr>
          <p:cNvSpPr>
            <a:spLocks noGrp="1"/>
          </p:cNvSpPr>
          <p:nvPr>
            <p:ph idx="1"/>
          </p:nvPr>
        </p:nvSpPr>
        <p:spPr>
          <a:xfrm>
            <a:off x="3131841" y="4113136"/>
            <a:ext cx="5904656" cy="2239455"/>
          </a:xfrm>
          <a:ln w="12700">
            <a:solidFill>
              <a:schemeClr val="tx1"/>
            </a:solidFill>
          </a:ln>
        </p:spPr>
        <p:txBody>
          <a:bodyPr>
            <a:normAutofit fontScale="70000" lnSpcReduction="20000"/>
          </a:bodyPr>
          <a:lstStyle/>
          <a:p>
            <a:pPr marL="0" indent="0">
              <a:buNone/>
            </a:pPr>
            <a:r>
              <a:rPr lang="ru-RU" altLang="ja-JP" sz="2400" dirty="0"/>
              <a:t>1- (1) Кооператив организует ИТ обучение для фермеров.</a:t>
            </a:r>
          </a:p>
          <a:p>
            <a:pPr marL="0" indent="0">
              <a:buNone/>
            </a:pPr>
            <a:r>
              <a:rPr lang="ru-RU" altLang="ja-JP" sz="2400" dirty="0"/>
              <a:t>1- (2) Фермеры изучают рыночные цены через Интернет.</a:t>
            </a:r>
          </a:p>
          <a:p>
            <a:pPr marL="0" indent="0">
              <a:buNone/>
            </a:pPr>
            <a:r>
              <a:rPr lang="ru-RU" altLang="ja-JP" sz="2400" dirty="0"/>
              <a:t>2- (1) Кооператив выполняет исследование рынка и находит           лучший потребительский рынок.</a:t>
            </a:r>
          </a:p>
          <a:p>
            <a:pPr marL="0" indent="0">
              <a:buNone/>
            </a:pPr>
            <a:r>
              <a:rPr lang="ru-RU" altLang="ja-JP" sz="2400" dirty="0"/>
              <a:t>2- (2) Общедоступность продаж предназначена для лучшего рынка.</a:t>
            </a:r>
          </a:p>
          <a:p>
            <a:pPr marL="0" indent="0">
              <a:buNone/>
            </a:pPr>
            <a:r>
              <a:rPr lang="ru-RU" altLang="ja-JP" sz="2400" dirty="0"/>
              <a:t>2- (3) разрабатываются каналы прямой продажи на лучший рынок.</a:t>
            </a:r>
            <a:endParaRPr lang="en-US" altLang="ja-JP" sz="2400" dirty="0"/>
          </a:p>
          <a:p>
            <a:pPr marL="0" indent="0">
              <a:buNone/>
            </a:pPr>
            <a:endParaRPr lang="en-US" altLang="ja-JP" sz="2400" dirty="0"/>
          </a:p>
        </p:txBody>
      </p:sp>
      <p:sp>
        <p:nvSpPr>
          <p:cNvPr id="68" name="テキスト ボックス 10">
            <a:extLst>
              <a:ext uri="{FF2B5EF4-FFF2-40B4-BE49-F238E27FC236}">
                <a16:creationId xmlns:a16="http://schemas.microsoft.com/office/drawing/2014/main" id="{66642639-D02D-4B07-8DF5-F94072437703}"/>
              </a:ext>
            </a:extLst>
          </p:cNvPr>
          <p:cNvSpPr txBox="1"/>
          <p:nvPr/>
        </p:nvSpPr>
        <p:spPr>
          <a:xfrm>
            <a:off x="313489" y="5232863"/>
            <a:ext cx="1986446" cy="1477328"/>
          </a:xfrm>
          <a:prstGeom prst="rect">
            <a:avLst/>
          </a:prstGeom>
          <a:noFill/>
          <a:ln>
            <a:solidFill>
              <a:srgbClr val="FF0000"/>
            </a:solidFill>
          </a:ln>
        </p:spPr>
        <p:txBody>
          <a:bodyPr wrap="square" rtlCol="0">
            <a:spAutoFit/>
          </a:bodyPr>
          <a:lstStyle/>
          <a:p>
            <a:r>
              <a:rPr lang="ru-RU" altLang="ja-JP" dirty="0">
                <a:solidFill>
                  <a:srgbClr val="FF0000"/>
                </a:solidFill>
              </a:rPr>
              <a:t>Вы должны подробно описать план действий путем группового обсуждения.</a:t>
            </a:r>
            <a:endParaRPr kumimoji="1" lang="ja-JP" altLang="en-US" dirty="0">
              <a:solidFill>
                <a:srgbClr val="FF0000"/>
              </a:solidFill>
            </a:endParaRPr>
          </a:p>
        </p:txBody>
      </p:sp>
      <p:sp>
        <p:nvSpPr>
          <p:cNvPr id="69" name="矢印: 右 6">
            <a:extLst>
              <a:ext uri="{FF2B5EF4-FFF2-40B4-BE49-F238E27FC236}">
                <a16:creationId xmlns:a16="http://schemas.microsoft.com/office/drawing/2014/main" id="{51B28E58-6E73-40CD-BF65-5A8AE6FB3986}"/>
              </a:ext>
            </a:extLst>
          </p:cNvPr>
          <p:cNvSpPr/>
          <p:nvPr/>
        </p:nvSpPr>
        <p:spPr>
          <a:xfrm rot="20680294">
            <a:off x="2387137" y="5317932"/>
            <a:ext cx="588279" cy="4001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1114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CB5D1FD-BC83-45D1-A5B9-49BCAC3E8E0B}"/>
              </a:ext>
            </a:extLst>
          </p:cNvPr>
          <p:cNvSpPr txBox="1">
            <a:spLocks/>
          </p:cNvSpPr>
          <p:nvPr/>
        </p:nvSpPr>
        <p:spPr>
          <a:xfrm>
            <a:off x="2483768" y="4608095"/>
            <a:ext cx="6396996" cy="2061265"/>
          </a:xfrm>
          <a:prstGeom prst="rect">
            <a:avLst/>
          </a:prstGeom>
          <a:ln w="12700">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ru-RU" altLang="ja-JP" sz="2400" dirty="0"/>
              <a:t>1-(1) Институт сельского хозяйства изучает реформы земледелия.</a:t>
            </a:r>
          </a:p>
          <a:p>
            <a:pPr marL="0" indent="0">
              <a:buNone/>
            </a:pPr>
            <a:r>
              <a:rPr lang="ru-RU" altLang="ja-JP" sz="2400" dirty="0"/>
              <a:t>1-(2) Институт проводит обучение методам выращивания</a:t>
            </a:r>
          </a:p>
          <a:p>
            <a:pPr marL="0" indent="0">
              <a:buNone/>
            </a:pPr>
            <a:r>
              <a:rPr lang="ru-RU" altLang="ja-JP" sz="2400" dirty="0"/>
              <a:t>2-(1) Сельскохозяйственный кооператив организован</a:t>
            </a:r>
          </a:p>
          <a:p>
            <a:pPr marL="0" indent="0">
              <a:buNone/>
            </a:pPr>
            <a:r>
              <a:rPr lang="ru-RU" altLang="ja-JP" sz="2400" dirty="0"/>
              <a:t>2-(2) Кооператив покупает и арендует сельхозтехнику</a:t>
            </a:r>
          </a:p>
          <a:p>
            <a:pPr marL="0" indent="0">
              <a:buNone/>
            </a:pPr>
            <a:r>
              <a:rPr lang="ru-RU" altLang="ja-JP" sz="2400" dirty="0"/>
              <a:t>3-(1) Сообщество начинает сбор средств</a:t>
            </a:r>
            <a:endParaRPr lang="en-US" altLang="ja-JP" sz="2400" dirty="0"/>
          </a:p>
        </p:txBody>
      </p:sp>
      <p:sp>
        <p:nvSpPr>
          <p:cNvPr id="5" name="テキスト ボックス 4">
            <a:extLst>
              <a:ext uri="{FF2B5EF4-FFF2-40B4-BE49-F238E27FC236}">
                <a16:creationId xmlns:a16="http://schemas.microsoft.com/office/drawing/2014/main" id="{887D4FC7-1B0B-4C98-8643-A0A75E0FEF92}"/>
              </a:ext>
            </a:extLst>
          </p:cNvPr>
          <p:cNvSpPr txBox="1"/>
          <p:nvPr/>
        </p:nvSpPr>
        <p:spPr>
          <a:xfrm>
            <a:off x="365691" y="3777799"/>
            <a:ext cx="1623346" cy="40323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altLang="ja-JP" sz="2000" b="1" dirty="0"/>
              <a:t>Результат</a:t>
            </a:r>
            <a:endParaRPr kumimoji="1" lang="en-US" altLang="ja-JP" sz="2000" b="1" dirty="0"/>
          </a:p>
        </p:txBody>
      </p:sp>
      <p:sp>
        <p:nvSpPr>
          <p:cNvPr id="6" name="テキスト ボックス 5">
            <a:extLst>
              <a:ext uri="{FF2B5EF4-FFF2-40B4-BE49-F238E27FC236}">
                <a16:creationId xmlns:a16="http://schemas.microsoft.com/office/drawing/2014/main" id="{2167292A-1C82-44F5-B118-4AC763393CD4}"/>
              </a:ext>
            </a:extLst>
          </p:cNvPr>
          <p:cNvSpPr txBox="1"/>
          <p:nvPr/>
        </p:nvSpPr>
        <p:spPr>
          <a:xfrm>
            <a:off x="227003" y="5156355"/>
            <a:ext cx="1782653" cy="707886"/>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altLang="ja-JP" sz="2000" b="1" dirty="0"/>
              <a:t>Виды деятельности</a:t>
            </a:r>
            <a:endParaRPr kumimoji="1" lang="ja-JP" altLang="en-US" sz="2000" b="1" dirty="0"/>
          </a:p>
        </p:txBody>
      </p:sp>
      <p:sp>
        <p:nvSpPr>
          <p:cNvPr id="7" name="テキスト ボックス 6">
            <a:extLst>
              <a:ext uri="{FF2B5EF4-FFF2-40B4-BE49-F238E27FC236}">
                <a16:creationId xmlns:a16="http://schemas.microsoft.com/office/drawing/2014/main" id="{A3B6FC44-FB1E-4563-B3AD-D37F391F025D}"/>
              </a:ext>
            </a:extLst>
          </p:cNvPr>
          <p:cNvSpPr txBox="1"/>
          <p:nvPr/>
        </p:nvSpPr>
        <p:spPr>
          <a:xfrm>
            <a:off x="90399" y="3046536"/>
            <a:ext cx="1952199" cy="400110"/>
          </a:xfrm>
          <a:prstGeom prst="rect">
            <a:avLst/>
          </a:prstGeom>
          <a:solidFill>
            <a:srgbClr val="E84018"/>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ru-RU" altLang="ja-JP" sz="2000" b="1" dirty="0"/>
              <a:t>Цель проекта</a:t>
            </a:r>
            <a:endParaRPr kumimoji="1" lang="ja-JP" altLang="en-US" sz="2000" b="1" dirty="0"/>
          </a:p>
        </p:txBody>
      </p:sp>
      <p:sp>
        <p:nvSpPr>
          <p:cNvPr id="8" name="上矢印 16">
            <a:extLst>
              <a:ext uri="{FF2B5EF4-FFF2-40B4-BE49-F238E27FC236}">
                <a16:creationId xmlns:a16="http://schemas.microsoft.com/office/drawing/2014/main" id="{7AF6C59B-514E-49C7-A9A1-1DC9DF36863F}"/>
              </a:ext>
            </a:extLst>
          </p:cNvPr>
          <p:cNvSpPr/>
          <p:nvPr/>
        </p:nvSpPr>
        <p:spPr>
          <a:xfrm>
            <a:off x="933847" y="4328566"/>
            <a:ext cx="308899" cy="6912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7FECD58-C71E-4FBA-B0EA-1510356070E9}"/>
              </a:ext>
            </a:extLst>
          </p:cNvPr>
          <p:cNvSpPr txBox="1"/>
          <p:nvPr/>
        </p:nvSpPr>
        <p:spPr>
          <a:xfrm>
            <a:off x="2483768" y="2848436"/>
            <a:ext cx="6396996" cy="461665"/>
          </a:xfrm>
          <a:prstGeom prst="rect">
            <a:avLst/>
          </a:prstGeom>
          <a:noFill/>
          <a:ln w="12700">
            <a:solidFill>
              <a:schemeClr val="tx1"/>
            </a:solidFill>
          </a:ln>
        </p:spPr>
        <p:txBody>
          <a:bodyPr wrap="square" rtlCol="0">
            <a:spAutoFit/>
          </a:bodyPr>
          <a:lstStyle/>
          <a:p>
            <a:r>
              <a:rPr lang="ru-RU" altLang="ja-JP" sz="2400" dirty="0"/>
              <a:t>Урожайность сельхозпродукции увеличивается</a:t>
            </a:r>
            <a:endParaRPr lang="en-US" altLang="ja-JP" sz="2400" dirty="0"/>
          </a:p>
        </p:txBody>
      </p:sp>
      <p:sp>
        <p:nvSpPr>
          <p:cNvPr id="10" name="テキスト ボックス 9">
            <a:extLst>
              <a:ext uri="{FF2B5EF4-FFF2-40B4-BE49-F238E27FC236}">
                <a16:creationId xmlns:a16="http://schemas.microsoft.com/office/drawing/2014/main" id="{6E41716E-F984-439D-9DE1-F880E900D718}"/>
              </a:ext>
            </a:extLst>
          </p:cNvPr>
          <p:cNvSpPr txBox="1"/>
          <p:nvPr/>
        </p:nvSpPr>
        <p:spPr>
          <a:xfrm>
            <a:off x="2483768" y="3458438"/>
            <a:ext cx="6405702" cy="1015663"/>
          </a:xfrm>
          <a:prstGeom prst="rect">
            <a:avLst/>
          </a:prstGeom>
          <a:noFill/>
          <a:ln w="12700">
            <a:solidFill>
              <a:schemeClr val="tx1"/>
            </a:solidFill>
          </a:ln>
        </p:spPr>
        <p:txBody>
          <a:bodyPr wrap="square" rtlCol="0">
            <a:spAutoFit/>
          </a:bodyPr>
          <a:lstStyle/>
          <a:p>
            <a:pPr marL="457200" indent="-457200">
              <a:buAutoNum type="arabicPeriod"/>
            </a:pPr>
            <a:r>
              <a:rPr lang="ru-RU" altLang="ja-JP" sz="2000" dirty="0">
                <a:latin typeface="Arial" panose="020B0604020202020204" pitchFamily="34" charset="0"/>
                <a:cs typeface="Arial" panose="020B0604020202020204" pitchFamily="34" charset="0"/>
              </a:rPr>
              <a:t>Реформа методов выращивания</a:t>
            </a:r>
          </a:p>
          <a:p>
            <a:pPr marL="457200" indent="-457200">
              <a:buAutoNum type="arabicPeriod"/>
            </a:pPr>
            <a:r>
              <a:rPr lang="ru-RU" altLang="ja-JP" sz="2000" dirty="0">
                <a:latin typeface="Arial" panose="020B0604020202020204" pitchFamily="34" charset="0"/>
                <a:cs typeface="Arial" panose="020B0604020202020204" pitchFamily="34" charset="0"/>
              </a:rPr>
              <a:t>Техника доступна для микро-фермеров</a:t>
            </a:r>
          </a:p>
          <a:p>
            <a:pPr marL="457200" indent="-457200">
              <a:buAutoNum type="arabicPeriod"/>
            </a:pPr>
            <a:r>
              <a:rPr lang="ru-RU" altLang="ja-JP" sz="2000" dirty="0">
                <a:latin typeface="Arial" panose="020B0604020202020204" pitchFamily="34" charset="0"/>
                <a:cs typeface="Arial" panose="020B0604020202020204" pitchFamily="34" charset="0"/>
              </a:rPr>
              <a:t>Разработана малая система орошения.</a:t>
            </a:r>
            <a:endParaRPr kumimoji="1" lang="ja-JP" altLang="en-US" sz="2000" dirty="0">
              <a:latin typeface="Arial" panose="020B0604020202020204" pitchFamily="34" charset="0"/>
              <a:cs typeface="Arial" panose="020B0604020202020204" pitchFamily="34" charset="0"/>
            </a:endParaRPr>
          </a:p>
        </p:txBody>
      </p:sp>
      <p:cxnSp>
        <p:nvCxnSpPr>
          <p:cNvPr id="11" name="直線コネクタ 10">
            <a:extLst>
              <a:ext uri="{FF2B5EF4-FFF2-40B4-BE49-F238E27FC236}">
                <a16:creationId xmlns:a16="http://schemas.microsoft.com/office/drawing/2014/main" id="{6CF306BD-B384-4752-8460-A53DDC2CD9DD}"/>
              </a:ext>
            </a:extLst>
          </p:cNvPr>
          <p:cNvCxnSpPr>
            <a:cxnSpLocks/>
          </p:cNvCxnSpPr>
          <p:nvPr/>
        </p:nvCxnSpPr>
        <p:spPr>
          <a:xfrm>
            <a:off x="2042598" y="4009147"/>
            <a:ext cx="29639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DEBEDCD-802E-4AC5-93B1-9B712E58A899}"/>
              </a:ext>
            </a:extLst>
          </p:cNvPr>
          <p:cNvCxnSpPr>
            <a:cxnSpLocks/>
          </p:cNvCxnSpPr>
          <p:nvPr/>
        </p:nvCxnSpPr>
        <p:spPr>
          <a:xfrm flipV="1">
            <a:off x="2128812" y="3208758"/>
            <a:ext cx="220596" cy="695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9B0DF49-6F5F-4216-9C70-5F88C4E1DB46}"/>
              </a:ext>
            </a:extLst>
          </p:cNvPr>
          <p:cNvSpPr txBox="1"/>
          <p:nvPr/>
        </p:nvSpPr>
        <p:spPr>
          <a:xfrm>
            <a:off x="386310" y="2284145"/>
            <a:ext cx="1623346" cy="40011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kumimoji="1" lang="ru-RU" altLang="ja-JP" sz="2000" b="1" dirty="0"/>
              <a:t>Общая цель</a:t>
            </a:r>
            <a:endParaRPr kumimoji="1" lang="en-US" altLang="ja-JP" sz="2000" b="1" dirty="0"/>
          </a:p>
        </p:txBody>
      </p:sp>
      <p:sp>
        <p:nvSpPr>
          <p:cNvPr id="14" name="テキスト ボックス 13">
            <a:extLst>
              <a:ext uri="{FF2B5EF4-FFF2-40B4-BE49-F238E27FC236}">
                <a16:creationId xmlns:a16="http://schemas.microsoft.com/office/drawing/2014/main" id="{E5D5D37E-0D1D-4C6E-A0EE-ECA14C2DECD0}"/>
              </a:ext>
            </a:extLst>
          </p:cNvPr>
          <p:cNvSpPr txBox="1"/>
          <p:nvPr/>
        </p:nvSpPr>
        <p:spPr>
          <a:xfrm>
            <a:off x="2522136" y="2222590"/>
            <a:ext cx="5345664" cy="461665"/>
          </a:xfrm>
          <a:prstGeom prst="rect">
            <a:avLst/>
          </a:prstGeom>
          <a:noFill/>
          <a:ln w="12700">
            <a:solidFill>
              <a:schemeClr val="tx1"/>
            </a:solidFill>
          </a:ln>
        </p:spPr>
        <p:txBody>
          <a:bodyPr wrap="square" rtlCol="0">
            <a:spAutoFit/>
          </a:bodyPr>
          <a:lstStyle/>
          <a:p>
            <a:r>
              <a:rPr lang="ru-RU" altLang="ja-JP" sz="2400" dirty="0"/>
              <a:t>Доход фермеров увеличивается</a:t>
            </a:r>
            <a:endParaRPr lang="en-US" altLang="ja-JP" sz="2400" dirty="0"/>
          </a:p>
        </p:txBody>
      </p:sp>
      <p:pic>
        <p:nvPicPr>
          <p:cNvPr id="15" name="図 14">
            <a:extLst>
              <a:ext uri="{FF2B5EF4-FFF2-40B4-BE49-F238E27FC236}">
                <a16:creationId xmlns:a16="http://schemas.microsoft.com/office/drawing/2014/main" id="{4FA7C6C3-471D-46D0-ACD3-773AB0B4AF97}"/>
              </a:ext>
            </a:extLst>
          </p:cNvPr>
          <p:cNvPicPr>
            <a:picLocks noChangeAspect="1"/>
          </p:cNvPicPr>
          <p:nvPr/>
        </p:nvPicPr>
        <p:blipFill>
          <a:blip/>
          <a:stretch>
            <a:fillRect/>
          </a:stretch>
        </p:blipFill>
        <p:spPr>
          <a:xfrm>
            <a:off x="2076845" y="2504238"/>
            <a:ext cx="262151" cy="24386"/>
          </a:xfrm>
          <a:prstGeom prst="rect">
            <a:avLst/>
          </a:prstGeom>
        </p:spPr>
      </p:pic>
      <p:pic>
        <p:nvPicPr>
          <p:cNvPr id="16" name="図 15">
            <a:extLst>
              <a:ext uri="{FF2B5EF4-FFF2-40B4-BE49-F238E27FC236}">
                <a16:creationId xmlns:a16="http://schemas.microsoft.com/office/drawing/2014/main" id="{8F45C512-B284-473E-81DE-3765823A68A9}"/>
              </a:ext>
            </a:extLst>
          </p:cNvPr>
          <p:cNvPicPr>
            <a:picLocks noChangeAspect="1"/>
          </p:cNvPicPr>
          <p:nvPr/>
        </p:nvPicPr>
        <p:blipFill>
          <a:blip/>
          <a:stretch>
            <a:fillRect/>
          </a:stretch>
        </p:blipFill>
        <p:spPr>
          <a:xfrm>
            <a:off x="2072588" y="5269520"/>
            <a:ext cx="262151" cy="24386"/>
          </a:xfrm>
          <a:prstGeom prst="rect">
            <a:avLst/>
          </a:prstGeom>
        </p:spPr>
      </p:pic>
      <p:sp>
        <p:nvSpPr>
          <p:cNvPr id="17" name="上矢印 15">
            <a:extLst>
              <a:ext uri="{FF2B5EF4-FFF2-40B4-BE49-F238E27FC236}">
                <a16:creationId xmlns:a16="http://schemas.microsoft.com/office/drawing/2014/main" id="{D61C1C76-6F4E-4377-A6E2-155E75B8D156}"/>
              </a:ext>
            </a:extLst>
          </p:cNvPr>
          <p:cNvSpPr/>
          <p:nvPr/>
        </p:nvSpPr>
        <p:spPr>
          <a:xfrm>
            <a:off x="952933" y="3466947"/>
            <a:ext cx="291427" cy="287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上矢印 15">
            <a:extLst>
              <a:ext uri="{FF2B5EF4-FFF2-40B4-BE49-F238E27FC236}">
                <a16:creationId xmlns:a16="http://schemas.microsoft.com/office/drawing/2014/main" id="{12A0BE5F-2903-4D87-8A7A-14A77D46F7E4}"/>
              </a:ext>
            </a:extLst>
          </p:cNvPr>
          <p:cNvSpPr/>
          <p:nvPr/>
        </p:nvSpPr>
        <p:spPr>
          <a:xfrm>
            <a:off x="951319" y="2719034"/>
            <a:ext cx="291427" cy="287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9C2D3E81-3680-4A3C-B9D9-76334CB93BC5}"/>
              </a:ext>
            </a:extLst>
          </p:cNvPr>
          <p:cNvCxnSpPr>
            <a:cxnSpLocks/>
          </p:cNvCxnSpPr>
          <p:nvPr/>
        </p:nvCxnSpPr>
        <p:spPr>
          <a:xfrm>
            <a:off x="2109581" y="2528624"/>
            <a:ext cx="29639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E71B91E-F67E-4C7D-A350-DC9FD815115E}"/>
              </a:ext>
            </a:extLst>
          </p:cNvPr>
          <p:cNvCxnSpPr>
            <a:cxnSpLocks/>
            <a:stCxn id="16" idx="1"/>
            <a:endCxn id="16" idx="3"/>
          </p:cNvCxnSpPr>
          <p:nvPr/>
        </p:nvCxnSpPr>
        <p:spPr>
          <a:xfrm>
            <a:off x="2072588" y="5281713"/>
            <a:ext cx="26215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8721455E-FB1B-4013-BA60-1146C2C124CE}"/>
              </a:ext>
            </a:extLst>
          </p:cNvPr>
          <p:cNvSpPr txBox="1"/>
          <p:nvPr/>
        </p:nvSpPr>
        <p:spPr>
          <a:xfrm>
            <a:off x="261913" y="569261"/>
            <a:ext cx="1109599" cy="369332"/>
          </a:xfrm>
          <a:prstGeom prst="rect">
            <a:avLst/>
          </a:prstGeom>
          <a:noFill/>
        </p:spPr>
        <p:txBody>
          <a:bodyPr wrap="none" rtlCol="0">
            <a:spAutoFit/>
          </a:bodyPr>
          <a:lstStyle/>
          <a:p>
            <a:r>
              <a:rPr kumimoji="1" lang="en-US" altLang="ja-JP" dirty="0">
                <a:solidFill>
                  <a:srgbClr val="FF0000"/>
                </a:solidFill>
              </a:rPr>
              <a:t>(</a:t>
            </a:r>
            <a:r>
              <a:rPr kumimoji="1" lang="ru-RU" altLang="ja-JP" dirty="0">
                <a:solidFill>
                  <a:srgbClr val="FF0000"/>
                </a:solidFill>
              </a:rPr>
              <a:t>Пример</a:t>
            </a:r>
            <a:r>
              <a:rPr kumimoji="1" lang="en-US" altLang="ja-JP" dirty="0">
                <a:solidFill>
                  <a:srgbClr val="FF0000"/>
                </a:solidFill>
              </a:rPr>
              <a:t>)</a:t>
            </a:r>
            <a:endParaRPr kumimoji="1" lang="ja-JP" altLang="en-US" dirty="0">
              <a:solidFill>
                <a:srgbClr val="FF0000"/>
              </a:solidFill>
            </a:endParaRPr>
          </a:p>
        </p:txBody>
      </p:sp>
      <p:sp>
        <p:nvSpPr>
          <p:cNvPr id="22" name="テキスト ボックス 21">
            <a:extLst>
              <a:ext uri="{FF2B5EF4-FFF2-40B4-BE49-F238E27FC236}">
                <a16:creationId xmlns:a16="http://schemas.microsoft.com/office/drawing/2014/main" id="{422E5AC7-4ABE-47E4-8609-B8163313A58D}"/>
              </a:ext>
            </a:extLst>
          </p:cNvPr>
          <p:cNvSpPr txBox="1"/>
          <p:nvPr/>
        </p:nvSpPr>
        <p:spPr>
          <a:xfrm>
            <a:off x="261913" y="931902"/>
            <a:ext cx="8702575" cy="1077218"/>
          </a:xfrm>
          <a:prstGeom prst="rect">
            <a:avLst/>
          </a:prstGeom>
          <a:solidFill>
            <a:schemeClr val="tx2">
              <a:lumMod val="20000"/>
              <a:lumOff val="80000"/>
            </a:schemeClr>
          </a:solidFill>
          <a:ln w="34925">
            <a:solidFill>
              <a:schemeClr val="accent1"/>
            </a:solidFill>
          </a:ln>
        </p:spPr>
        <p:txBody>
          <a:bodyPr wrap="square" rtlCol="0">
            <a:spAutoFit/>
          </a:bodyPr>
          <a:lstStyle/>
          <a:p>
            <a:pPr algn="ctr"/>
            <a:r>
              <a:rPr kumimoji="1" lang="ja-JP" altLang="en-US" sz="3200" b="1" dirty="0">
                <a:solidFill>
                  <a:schemeClr val="accent1">
                    <a:lumMod val="75000"/>
                  </a:schemeClr>
                </a:solidFill>
              </a:rPr>
              <a:t>②</a:t>
            </a:r>
            <a:r>
              <a:rPr lang="ru-RU" altLang="ja-JP" sz="3200" b="1" dirty="0">
                <a:solidFill>
                  <a:schemeClr val="accent1">
                    <a:lumMod val="75000"/>
                  </a:schemeClr>
                </a:solidFill>
              </a:rPr>
              <a:t>Проект по увеличению урожайности сельхозпродукции (Логическая модель)</a:t>
            </a:r>
            <a:endParaRPr kumimoji="1" lang="ja-JP" altLang="en-US" sz="3200" b="1" dirty="0">
              <a:solidFill>
                <a:srgbClr val="FF0000"/>
              </a:solidFill>
            </a:endParaRPr>
          </a:p>
        </p:txBody>
      </p:sp>
      <p:sp>
        <p:nvSpPr>
          <p:cNvPr id="23" name="テキスト ボックス 73">
            <a:extLst>
              <a:ext uri="{FF2B5EF4-FFF2-40B4-BE49-F238E27FC236}">
                <a16:creationId xmlns:a16="http://schemas.microsoft.com/office/drawing/2014/main" id="{2C94E08F-EFC6-41D5-B191-2EFB6E3A8117}"/>
              </a:ext>
            </a:extLst>
          </p:cNvPr>
          <p:cNvSpPr txBox="1"/>
          <p:nvPr/>
        </p:nvSpPr>
        <p:spPr>
          <a:xfrm>
            <a:off x="0" y="1129"/>
            <a:ext cx="5220072" cy="400110"/>
          </a:xfrm>
          <a:prstGeom prst="rect">
            <a:avLst/>
          </a:prstGeom>
          <a:solidFill>
            <a:schemeClr val="accent5">
              <a:lumMod val="75000"/>
            </a:schemeClr>
          </a:solidFill>
        </p:spPr>
        <p:txBody>
          <a:bodyPr wrap="square" rtlCol="0">
            <a:spAutoFit/>
          </a:bodyPr>
          <a:lstStyle/>
          <a:p>
            <a:pPr lvl="0" algn="ctr"/>
            <a:r>
              <a:rPr lang="ru-RU" altLang="ja-JP" sz="2000" b="1" dirty="0">
                <a:solidFill>
                  <a:prstClr val="white"/>
                </a:solidFill>
              </a:rPr>
              <a:t>Тематическое исследование деревни Тимур</a:t>
            </a:r>
          </a:p>
        </p:txBody>
      </p:sp>
    </p:spTree>
    <p:extLst>
      <p:ext uri="{BB962C8B-B14F-4D97-AF65-F5344CB8AC3E}">
        <p14:creationId xmlns:p14="http://schemas.microsoft.com/office/powerpoint/2010/main" val="3482764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3"/>
          <p:cNvSpPr txBox="1">
            <a:spLocks noGrp="1"/>
          </p:cNvSpPr>
          <p:nvPr/>
        </p:nvSpPr>
        <p:spPr bwMode="auto">
          <a:xfrm>
            <a:off x="5865376" y="3488007"/>
            <a:ext cx="2133600" cy="457200"/>
          </a:xfrm>
          <a:prstGeom prst="rect">
            <a:avLst/>
          </a:prstGeom>
          <a:noFill/>
          <a:ln w="9525">
            <a:noFill/>
            <a:miter lim="800000"/>
            <a:headEnd/>
            <a:tailEnd/>
          </a:ln>
        </p:spPr>
        <p:txBody>
          <a:bodyPr/>
          <a:lstStyle/>
          <a:p>
            <a:pPr algn="r"/>
            <a:endParaRPr kumimoji="0" lang="en-US" altLang="ja-JP" b="0" dirty="0"/>
          </a:p>
        </p:txBody>
      </p:sp>
      <p:grpSp>
        <p:nvGrpSpPr>
          <p:cNvPr id="23561" name="Group 21"/>
          <p:cNvGrpSpPr>
            <a:grpSpLocks/>
          </p:cNvGrpSpPr>
          <p:nvPr/>
        </p:nvGrpSpPr>
        <p:grpSpPr bwMode="auto">
          <a:xfrm>
            <a:off x="466407" y="746263"/>
            <a:ext cx="3421641" cy="2743200"/>
            <a:chOff x="3573" y="212"/>
            <a:chExt cx="2258" cy="1920"/>
          </a:xfrm>
        </p:grpSpPr>
        <p:sp>
          <p:nvSpPr>
            <p:cNvPr id="23605" name="Rectangle 22"/>
            <p:cNvSpPr>
              <a:spLocks noChangeArrowheads="1"/>
            </p:cNvSpPr>
            <p:nvPr/>
          </p:nvSpPr>
          <p:spPr bwMode="auto">
            <a:xfrm>
              <a:off x="3573" y="212"/>
              <a:ext cx="211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606" name="Rectangle 23"/>
            <p:cNvSpPr>
              <a:spLocks noChangeArrowheads="1"/>
            </p:cNvSpPr>
            <p:nvPr/>
          </p:nvSpPr>
          <p:spPr bwMode="auto">
            <a:xfrm>
              <a:off x="3632" y="637"/>
              <a:ext cx="1936" cy="1445"/>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607" name="Text Box 24"/>
            <p:cNvSpPr txBox="1">
              <a:spLocks noChangeAspect="1" noChangeArrowheads="1"/>
            </p:cNvSpPr>
            <p:nvPr/>
          </p:nvSpPr>
          <p:spPr bwMode="auto">
            <a:xfrm>
              <a:off x="3654" y="1417"/>
              <a:ext cx="1076" cy="215"/>
            </a:xfrm>
            <a:prstGeom prst="rect">
              <a:avLst/>
            </a:prstGeom>
            <a:solidFill>
              <a:srgbClr val="FFFF00"/>
            </a:solidFill>
            <a:ln w="9525">
              <a:solidFill>
                <a:schemeClr val="tx1"/>
              </a:solidFill>
              <a:miter lim="800000"/>
              <a:headEnd/>
              <a:tailEnd/>
            </a:ln>
          </p:spPr>
          <p:txBody>
            <a:bodyPr wrap="square">
              <a:spAutoFit/>
            </a:bodyPr>
            <a:lstStyle/>
            <a:p>
              <a:r>
                <a:rPr lang="ru-RU" altLang="ja-JP" sz="1400" dirty="0">
                  <a:latin typeface="Times New Roman" pitchFamily="18" charset="0"/>
                </a:rPr>
                <a:t>Прямая 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23608" name="Text Box 25"/>
            <p:cNvSpPr txBox="1">
              <a:spLocks noChangeAspect="1" noChangeArrowheads="1"/>
            </p:cNvSpPr>
            <p:nvPr/>
          </p:nvSpPr>
          <p:spPr bwMode="auto">
            <a:xfrm>
              <a:off x="3928" y="1068"/>
              <a:ext cx="1400" cy="259"/>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a:t>
              </a:r>
              <a:r>
                <a:rPr lang="ru-RU" altLang="ja-JP" dirty="0">
                  <a:latin typeface="Times New Roman" pitchFamily="18" charset="0"/>
                </a:rPr>
                <a:t>я проблема</a:t>
              </a:r>
              <a:endParaRPr lang="ja-JP" altLang="en-US" b="0" dirty="0">
                <a:latin typeface="Times New Roman" pitchFamily="18" charset="0"/>
              </a:endParaRPr>
            </a:p>
          </p:txBody>
        </p:sp>
        <p:sp>
          <p:nvSpPr>
            <p:cNvPr id="23609" name="Text Box 26"/>
            <p:cNvSpPr txBox="1">
              <a:spLocks noChangeAspect="1" noChangeArrowheads="1"/>
            </p:cNvSpPr>
            <p:nvPr/>
          </p:nvSpPr>
          <p:spPr bwMode="auto">
            <a:xfrm>
              <a:off x="4783" y="1413"/>
              <a:ext cx="104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Прямая причина 2</a:t>
              </a:r>
              <a:endParaRPr lang="en-US" altLang="ja-JP" sz="1400" b="0" dirty="0">
                <a:latin typeface="Times New Roman" pitchFamily="18" charset="0"/>
              </a:endParaRPr>
            </a:p>
          </p:txBody>
        </p:sp>
        <p:sp>
          <p:nvSpPr>
            <p:cNvPr id="23610" name="Text Box 27"/>
            <p:cNvSpPr txBox="1">
              <a:spLocks noChangeArrowheads="1"/>
            </p:cNvSpPr>
            <p:nvPr/>
          </p:nvSpPr>
          <p:spPr bwMode="auto">
            <a:xfrm>
              <a:off x="3600" y="288"/>
              <a:ext cx="1746" cy="323"/>
            </a:xfrm>
            <a:prstGeom prst="rect">
              <a:avLst/>
            </a:prstGeom>
            <a:solidFill>
              <a:schemeClr val="bg1"/>
            </a:solidFill>
            <a:ln w="9525">
              <a:solidFill>
                <a:srgbClr val="FF3300"/>
              </a:solidFill>
              <a:miter lim="800000"/>
              <a:headEnd/>
              <a:tailEnd/>
            </a:ln>
          </p:spPr>
          <p:txBody>
            <a:bodyPr wrap="none">
              <a:spAutoFit/>
            </a:bodyPr>
            <a:lstStyle/>
            <a:p>
              <a:r>
                <a:rPr lang="en-US" altLang="ja-JP" sz="2400" b="0" dirty="0">
                  <a:latin typeface="Times New Roman" pitchFamily="18" charset="0"/>
                </a:rPr>
                <a:t>1. </a:t>
              </a:r>
              <a:r>
                <a:rPr lang="ru-RU" altLang="ja-JP" sz="2400" b="0" dirty="0">
                  <a:latin typeface="Times New Roman" pitchFamily="18" charset="0"/>
                </a:rPr>
                <a:t>Анализ проблем</a:t>
              </a:r>
              <a:endParaRPr lang="ja-JP" altLang="en-US" sz="2400" b="0" dirty="0">
                <a:latin typeface="Times New Roman" pitchFamily="18" charset="0"/>
              </a:endParaRPr>
            </a:p>
          </p:txBody>
        </p:sp>
        <p:sp>
          <p:nvSpPr>
            <p:cNvPr id="23611" name="Text Box 28"/>
            <p:cNvSpPr txBox="1">
              <a:spLocks noChangeAspect="1" noChangeArrowheads="1"/>
            </p:cNvSpPr>
            <p:nvPr/>
          </p:nvSpPr>
          <p:spPr bwMode="auto">
            <a:xfrm>
              <a:off x="3704" y="667"/>
              <a:ext cx="841" cy="259"/>
            </a:xfrm>
            <a:prstGeom prst="rect">
              <a:avLst/>
            </a:prstGeom>
            <a:solidFill>
              <a:srgbClr val="FFFF00"/>
            </a:solidFill>
            <a:ln w="9525">
              <a:solidFill>
                <a:schemeClr val="tx1"/>
              </a:solidFill>
              <a:miter lim="800000"/>
              <a:headEnd/>
              <a:tailEnd/>
            </a:ln>
          </p:spPr>
          <p:txBody>
            <a:bodyPr wrap="none">
              <a:spAutoFit/>
            </a:bodyPr>
            <a:lstStyle/>
            <a:p>
              <a:r>
                <a:rPr lang="ru-RU" altLang="ja-JP" b="0" dirty="0">
                  <a:latin typeface="Times New Roman" pitchFamily="18" charset="0"/>
                </a:rPr>
                <a:t>Проблема</a:t>
              </a:r>
              <a:r>
                <a:rPr lang="en-US" altLang="ja-JP" b="0" dirty="0">
                  <a:latin typeface="Times New Roman" pitchFamily="18" charset="0"/>
                </a:rPr>
                <a:t>1</a:t>
              </a:r>
            </a:p>
          </p:txBody>
        </p:sp>
        <p:sp>
          <p:nvSpPr>
            <p:cNvPr id="23612" name="Text Box 29"/>
            <p:cNvSpPr txBox="1">
              <a:spLocks noChangeAspect="1" noChangeArrowheads="1"/>
            </p:cNvSpPr>
            <p:nvPr/>
          </p:nvSpPr>
          <p:spPr bwMode="auto">
            <a:xfrm>
              <a:off x="4664" y="665"/>
              <a:ext cx="841" cy="259"/>
            </a:xfrm>
            <a:prstGeom prst="rect">
              <a:avLst/>
            </a:prstGeom>
            <a:solidFill>
              <a:srgbClr val="FFFF00"/>
            </a:solidFill>
            <a:ln w="9525">
              <a:solidFill>
                <a:schemeClr val="tx1"/>
              </a:solidFill>
              <a:miter lim="800000"/>
              <a:headEnd/>
              <a:tailEnd/>
            </a:ln>
          </p:spPr>
          <p:txBody>
            <a:bodyPr wrap="square">
              <a:spAutoFit/>
            </a:bodyPr>
            <a:lstStyle/>
            <a:p>
              <a:r>
                <a:rPr lang="ru-RU" altLang="ja-JP" dirty="0">
                  <a:latin typeface="Times New Roman" pitchFamily="18" charset="0"/>
                </a:rPr>
                <a:t>Проблема</a:t>
              </a:r>
              <a:r>
                <a:rPr lang="en-US" altLang="ja-JP" b="0" dirty="0">
                  <a:latin typeface="Times New Roman" pitchFamily="18" charset="0"/>
                </a:rPr>
                <a:t>2</a:t>
              </a:r>
            </a:p>
          </p:txBody>
        </p:sp>
        <p:sp>
          <p:nvSpPr>
            <p:cNvPr id="23613" name="Text Box 30"/>
            <p:cNvSpPr txBox="1">
              <a:spLocks noChangeAspect="1" noChangeArrowheads="1"/>
            </p:cNvSpPr>
            <p:nvPr/>
          </p:nvSpPr>
          <p:spPr bwMode="auto">
            <a:xfrm>
              <a:off x="4291" y="1755"/>
              <a:ext cx="65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2</a:t>
              </a:r>
              <a:endParaRPr lang="en-US" altLang="ja-JP" sz="1400" b="0" dirty="0">
                <a:latin typeface="Times New Roman" pitchFamily="18" charset="0"/>
              </a:endParaRPr>
            </a:p>
          </p:txBody>
        </p:sp>
        <p:cxnSp>
          <p:nvCxnSpPr>
            <p:cNvPr id="23614" name="AutoShape 31"/>
            <p:cNvCxnSpPr>
              <a:cxnSpLocks noChangeShapeType="1"/>
              <a:stCxn id="23608" idx="2"/>
              <a:endCxn id="23607" idx="0"/>
            </p:cNvCxnSpPr>
            <p:nvPr/>
          </p:nvCxnSpPr>
          <p:spPr bwMode="auto">
            <a:xfrm rot="5400000">
              <a:off x="4365" y="1154"/>
              <a:ext cx="90" cy="436"/>
            </a:xfrm>
            <a:prstGeom prst="bentConnector3">
              <a:avLst>
                <a:gd name="adj1" fmla="val 50000"/>
              </a:avLst>
            </a:prstGeom>
            <a:noFill/>
            <a:ln w="9525">
              <a:solidFill>
                <a:schemeClr val="tx1"/>
              </a:solidFill>
              <a:miter lim="800000"/>
              <a:headEnd/>
              <a:tailEnd/>
            </a:ln>
          </p:spPr>
        </p:cxnSp>
        <p:cxnSp>
          <p:nvCxnSpPr>
            <p:cNvPr id="23615" name="AutoShape 32"/>
            <p:cNvCxnSpPr>
              <a:cxnSpLocks noChangeShapeType="1"/>
              <a:stCxn id="23608" idx="2"/>
              <a:endCxn id="23609" idx="0"/>
            </p:cNvCxnSpPr>
            <p:nvPr/>
          </p:nvCxnSpPr>
          <p:spPr bwMode="auto">
            <a:xfrm rot="16200000" flipH="1">
              <a:off x="4924" y="1030"/>
              <a:ext cx="86" cy="679"/>
            </a:xfrm>
            <a:prstGeom prst="bentConnector3">
              <a:avLst>
                <a:gd name="adj1" fmla="val 50000"/>
              </a:avLst>
            </a:prstGeom>
            <a:noFill/>
            <a:ln w="9525">
              <a:solidFill>
                <a:schemeClr val="tx1"/>
              </a:solidFill>
              <a:miter lim="800000"/>
              <a:headEnd/>
              <a:tailEnd/>
            </a:ln>
          </p:spPr>
        </p:cxnSp>
        <p:cxnSp>
          <p:nvCxnSpPr>
            <p:cNvPr id="23616" name="AutoShape 33"/>
            <p:cNvCxnSpPr>
              <a:cxnSpLocks noChangeShapeType="1"/>
              <a:stCxn id="23607" idx="2"/>
              <a:endCxn id="23613" idx="0"/>
            </p:cNvCxnSpPr>
            <p:nvPr/>
          </p:nvCxnSpPr>
          <p:spPr bwMode="auto">
            <a:xfrm rot="16200000" flipH="1">
              <a:off x="4345" y="1479"/>
              <a:ext cx="123" cy="428"/>
            </a:xfrm>
            <a:prstGeom prst="bentConnector3">
              <a:avLst>
                <a:gd name="adj1" fmla="val 50000"/>
              </a:avLst>
            </a:prstGeom>
            <a:noFill/>
            <a:ln w="9525">
              <a:solidFill>
                <a:schemeClr val="tx1"/>
              </a:solidFill>
              <a:miter lim="800000"/>
              <a:headEnd/>
              <a:tailEnd/>
            </a:ln>
          </p:spPr>
        </p:cxnSp>
        <p:cxnSp>
          <p:nvCxnSpPr>
            <p:cNvPr id="23617" name="AutoShape 34"/>
            <p:cNvCxnSpPr>
              <a:cxnSpLocks noChangeShapeType="1"/>
            </p:cNvCxnSpPr>
            <p:nvPr/>
          </p:nvCxnSpPr>
          <p:spPr bwMode="auto">
            <a:xfrm rot="16200000" flipV="1">
              <a:off x="4407" y="862"/>
              <a:ext cx="135" cy="280"/>
            </a:xfrm>
            <a:prstGeom prst="bentConnector3">
              <a:avLst>
                <a:gd name="adj1" fmla="val 50000"/>
              </a:avLst>
            </a:prstGeom>
            <a:noFill/>
            <a:ln w="9525">
              <a:solidFill>
                <a:schemeClr val="tx1"/>
              </a:solidFill>
              <a:miter lim="800000"/>
              <a:headEnd/>
              <a:tailEnd/>
            </a:ln>
          </p:spPr>
        </p:cxnSp>
        <p:cxnSp>
          <p:nvCxnSpPr>
            <p:cNvPr id="23618" name="AutoShape 35"/>
            <p:cNvCxnSpPr>
              <a:cxnSpLocks noChangeShapeType="1"/>
              <a:stCxn id="23608" idx="0"/>
              <a:endCxn id="23612" idx="2"/>
            </p:cNvCxnSpPr>
            <p:nvPr/>
          </p:nvCxnSpPr>
          <p:spPr bwMode="auto">
            <a:xfrm rot="5400000" flipH="1" flipV="1">
              <a:off x="4784" y="768"/>
              <a:ext cx="144" cy="456"/>
            </a:xfrm>
            <a:prstGeom prst="bentConnector3">
              <a:avLst>
                <a:gd name="adj1" fmla="val 50000"/>
              </a:avLst>
            </a:prstGeom>
            <a:noFill/>
            <a:ln w="9525">
              <a:solidFill>
                <a:schemeClr val="tx1"/>
              </a:solidFill>
              <a:miter lim="800000"/>
              <a:headEnd/>
              <a:tailEnd/>
            </a:ln>
          </p:spPr>
        </p:cxnSp>
      </p:grpSp>
      <p:grpSp>
        <p:nvGrpSpPr>
          <p:cNvPr id="23562" name="Group 37"/>
          <p:cNvGrpSpPr>
            <a:grpSpLocks/>
          </p:cNvGrpSpPr>
          <p:nvPr/>
        </p:nvGrpSpPr>
        <p:grpSpPr bwMode="auto">
          <a:xfrm>
            <a:off x="5078891" y="655108"/>
            <a:ext cx="3492774" cy="2795360"/>
            <a:chOff x="3600" y="2208"/>
            <a:chExt cx="2313" cy="1920"/>
          </a:xfrm>
        </p:grpSpPr>
        <p:sp>
          <p:nvSpPr>
            <p:cNvPr id="23590" name="Rectangle 38"/>
            <p:cNvSpPr>
              <a:spLocks noChangeArrowheads="1"/>
            </p:cNvSpPr>
            <p:nvPr/>
          </p:nvSpPr>
          <p:spPr bwMode="auto">
            <a:xfrm>
              <a:off x="3600" y="2208"/>
              <a:ext cx="227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591" name="Rectangle 39"/>
            <p:cNvSpPr>
              <a:spLocks noChangeArrowheads="1"/>
            </p:cNvSpPr>
            <p:nvPr/>
          </p:nvSpPr>
          <p:spPr bwMode="auto">
            <a:xfrm>
              <a:off x="3651" y="2684"/>
              <a:ext cx="2191"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592" name="Text Box 40"/>
            <p:cNvSpPr txBox="1">
              <a:spLocks noChangeAspect="1" noChangeArrowheads="1"/>
            </p:cNvSpPr>
            <p:nvPr/>
          </p:nvSpPr>
          <p:spPr bwMode="auto">
            <a:xfrm>
              <a:off x="3683" y="3471"/>
              <a:ext cx="1076"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dirty="0">
                  <a:latin typeface="Times New Roman" pitchFamily="18" charset="0"/>
                </a:rPr>
                <a:t>Прямое средство 1</a:t>
              </a:r>
              <a:endParaRPr lang="en-US" altLang="ja-JP" sz="1400" b="0" dirty="0">
                <a:latin typeface="Times New Roman" pitchFamily="18" charset="0"/>
              </a:endParaRPr>
            </a:p>
          </p:txBody>
        </p:sp>
        <p:sp>
          <p:nvSpPr>
            <p:cNvPr id="23593" name="Text Box 41"/>
            <p:cNvSpPr txBox="1">
              <a:spLocks noChangeAspect="1" noChangeArrowheads="1"/>
            </p:cNvSpPr>
            <p:nvPr/>
          </p:nvSpPr>
          <p:spPr bwMode="auto">
            <a:xfrm>
              <a:off x="4179" y="3115"/>
              <a:ext cx="1085" cy="254"/>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Основная цель</a:t>
              </a:r>
              <a:endParaRPr lang="ja-JP" altLang="en-US" b="0" dirty="0">
                <a:latin typeface="Times New Roman" pitchFamily="18" charset="0"/>
              </a:endParaRPr>
            </a:p>
          </p:txBody>
        </p:sp>
        <p:sp>
          <p:nvSpPr>
            <p:cNvPr id="23594" name="Text Box 42"/>
            <p:cNvSpPr txBox="1">
              <a:spLocks noChangeAspect="1" noChangeArrowheads="1"/>
            </p:cNvSpPr>
            <p:nvPr/>
          </p:nvSpPr>
          <p:spPr bwMode="auto">
            <a:xfrm>
              <a:off x="4841" y="3482"/>
              <a:ext cx="1072" cy="211"/>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Прямое средство 2</a:t>
              </a:r>
              <a:endParaRPr lang="en-US" altLang="ja-JP" sz="1400" b="0" dirty="0">
                <a:latin typeface="Times New Roman" pitchFamily="18" charset="0"/>
              </a:endParaRPr>
            </a:p>
          </p:txBody>
        </p:sp>
        <p:sp>
          <p:nvSpPr>
            <p:cNvPr id="23595" name="Text Box 43"/>
            <p:cNvSpPr txBox="1">
              <a:spLocks noChangeArrowheads="1"/>
            </p:cNvSpPr>
            <p:nvPr/>
          </p:nvSpPr>
          <p:spPr bwMode="auto">
            <a:xfrm>
              <a:off x="3814" y="2304"/>
              <a:ext cx="1785" cy="317"/>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2. </a:t>
              </a:r>
              <a:r>
                <a:rPr lang="ru-RU" altLang="ja-JP" sz="2400" b="0" dirty="0">
                  <a:latin typeface="Times New Roman" pitchFamily="18" charset="0"/>
                </a:rPr>
                <a:t>Анализ решений</a:t>
              </a:r>
              <a:endParaRPr lang="ja-JP" altLang="en-US" sz="2400" b="0" dirty="0">
                <a:latin typeface="Times New Roman" pitchFamily="18" charset="0"/>
              </a:endParaRPr>
            </a:p>
          </p:txBody>
        </p:sp>
        <p:sp>
          <p:nvSpPr>
            <p:cNvPr id="23596" name="Text Box 44"/>
            <p:cNvSpPr txBox="1">
              <a:spLocks noChangeAspect="1" noChangeArrowheads="1"/>
            </p:cNvSpPr>
            <p:nvPr/>
          </p:nvSpPr>
          <p:spPr bwMode="auto">
            <a:xfrm>
              <a:off x="3769" y="2749"/>
              <a:ext cx="905"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7" name="Text Box 45"/>
            <p:cNvSpPr txBox="1">
              <a:spLocks noChangeAspect="1" noChangeArrowheads="1"/>
            </p:cNvSpPr>
            <p:nvPr/>
          </p:nvSpPr>
          <p:spPr bwMode="auto">
            <a:xfrm>
              <a:off x="4758" y="2736"/>
              <a:ext cx="804"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8" name="Text Box 46"/>
            <p:cNvSpPr txBox="1">
              <a:spLocks noChangeAspect="1" noChangeArrowheads="1"/>
            </p:cNvSpPr>
            <p:nvPr/>
          </p:nvSpPr>
          <p:spPr bwMode="auto">
            <a:xfrm>
              <a:off x="4403" y="3813"/>
              <a:ext cx="781"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Средство 1-2</a:t>
              </a:r>
              <a:endParaRPr lang="en-US" altLang="ja-JP" sz="1400" b="0" dirty="0">
                <a:latin typeface="Times New Roman" pitchFamily="18" charset="0"/>
              </a:endParaRPr>
            </a:p>
          </p:txBody>
        </p:sp>
        <p:cxnSp>
          <p:nvCxnSpPr>
            <p:cNvPr id="23599" name="AutoShape 47"/>
            <p:cNvCxnSpPr>
              <a:cxnSpLocks noChangeShapeType="1"/>
              <a:stCxn id="23593" idx="2"/>
              <a:endCxn id="23592" idx="0"/>
            </p:cNvCxnSpPr>
            <p:nvPr/>
          </p:nvCxnSpPr>
          <p:spPr bwMode="auto">
            <a:xfrm rot="5400000">
              <a:off x="4420" y="3170"/>
              <a:ext cx="102" cy="500"/>
            </a:xfrm>
            <a:prstGeom prst="bentConnector3">
              <a:avLst>
                <a:gd name="adj1" fmla="val 50000"/>
              </a:avLst>
            </a:prstGeom>
            <a:noFill/>
            <a:ln w="9525">
              <a:solidFill>
                <a:schemeClr val="tx1"/>
              </a:solidFill>
              <a:miter lim="800000"/>
              <a:headEnd/>
              <a:tailEnd/>
            </a:ln>
          </p:spPr>
        </p:cxnSp>
        <p:cxnSp>
          <p:nvCxnSpPr>
            <p:cNvPr id="23600" name="AutoShape 48"/>
            <p:cNvCxnSpPr>
              <a:cxnSpLocks noChangeShapeType="1"/>
              <a:stCxn id="23593" idx="2"/>
              <a:endCxn id="23594" idx="0"/>
            </p:cNvCxnSpPr>
            <p:nvPr/>
          </p:nvCxnSpPr>
          <p:spPr bwMode="auto">
            <a:xfrm rot="16200000" flipH="1">
              <a:off x="4993" y="3098"/>
              <a:ext cx="113" cy="656"/>
            </a:xfrm>
            <a:prstGeom prst="bentConnector3">
              <a:avLst>
                <a:gd name="adj1" fmla="val 50000"/>
              </a:avLst>
            </a:prstGeom>
            <a:noFill/>
            <a:ln w="9525">
              <a:solidFill>
                <a:schemeClr val="tx1"/>
              </a:solidFill>
              <a:miter lim="800000"/>
              <a:headEnd/>
              <a:tailEnd/>
            </a:ln>
          </p:spPr>
        </p:cxnSp>
        <p:cxnSp>
          <p:nvCxnSpPr>
            <p:cNvPr id="23601" name="AutoShape 49"/>
            <p:cNvCxnSpPr>
              <a:cxnSpLocks noChangeShapeType="1"/>
              <a:stCxn id="23592" idx="2"/>
              <a:endCxn id="23598" idx="0"/>
            </p:cNvCxnSpPr>
            <p:nvPr/>
          </p:nvCxnSpPr>
          <p:spPr bwMode="auto">
            <a:xfrm rot="16200000" flipH="1">
              <a:off x="4442" y="3461"/>
              <a:ext cx="131" cy="573"/>
            </a:xfrm>
            <a:prstGeom prst="bentConnector3">
              <a:avLst>
                <a:gd name="adj1" fmla="val 50000"/>
              </a:avLst>
            </a:prstGeom>
            <a:noFill/>
            <a:ln w="9525">
              <a:solidFill>
                <a:schemeClr val="tx1"/>
              </a:solidFill>
              <a:miter lim="800000"/>
              <a:headEnd/>
              <a:tailEnd/>
            </a:ln>
          </p:spPr>
        </p:cxnSp>
        <p:cxnSp>
          <p:nvCxnSpPr>
            <p:cNvPr id="23602" name="AutoShape 50"/>
            <p:cNvCxnSpPr>
              <a:cxnSpLocks noChangeShapeType="1"/>
              <a:stCxn id="23593" idx="0"/>
              <a:endCxn id="23596" idx="2"/>
            </p:cNvCxnSpPr>
            <p:nvPr/>
          </p:nvCxnSpPr>
          <p:spPr bwMode="auto">
            <a:xfrm rot="16200000" flipV="1">
              <a:off x="4394" y="2787"/>
              <a:ext cx="155" cy="500"/>
            </a:xfrm>
            <a:prstGeom prst="bentConnector3">
              <a:avLst>
                <a:gd name="adj1" fmla="val 50000"/>
              </a:avLst>
            </a:prstGeom>
            <a:noFill/>
            <a:ln w="9525">
              <a:solidFill>
                <a:schemeClr val="tx1"/>
              </a:solidFill>
              <a:miter lim="800000"/>
              <a:headEnd/>
              <a:tailEnd/>
            </a:ln>
          </p:spPr>
        </p:cxnSp>
        <p:cxnSp>
          <p:nvCxnSpPr>
            <p:cNvPr id="23603" name="AutoShape 51"/>
            <p:cNvCxnSpPr>
              <a:cxnSpLocks noChangeShapeType="1"/>
              <a:stCxn id="23593" idx="0"/>
              <a:endCxn id="23597" idx="2"/>
            </p:cNvCxnSpPr>
            <p:nvPr/>
          </p:nvCxnSpPr>
          <p:spPr bwMode="auto">
            <a:xfrm rot="5400000" flipH="1" flipV="1">
              <a:off x="4857" y="2812"/>
              <a:ext cx="168" cy="438"/>
            </a:xfrm>
            <a:prstGeom prst="bentConnector3">
              <a:avLst>
                <a:gd name="adj1" fmla="val 50000"/>
              </a:avLst>
            </a:prstGeom>
            <a:noFill/>
            <a:ln w="9525">
              <a:solidFill>
                <a:schemeClr val="tx1"/>
              </a:solidFill>
              <a:miter lim="800000"/>
              <a:headEnd/>
              <a:tailEnd/>
            </a:ln>
          </p:spPr>
        </p:cxnSp>
      </p:grpSp>
      <p:sp>
        <p:nvSpPr>
          <p:cNvPr id="23572" name="Text Box 72"/>
          <p:cNvSpPr txBox="1">
            <a:spLocks noChangeArrowheads="1"/>
          </p:cNvSpPr>
          <p:nvPr/>
        </p:nvSpPr>
        <p:spPr bwMode="auto">
          <a:xfrm>
            <a:off x="184565" y="3660865"/>
            <a:ext cx="2396041" cy="461665"/>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5.</a:t>
            </a:r>
            <a:r>
              <a:rPr lang="ru-RU" altLang="ja-JP" sz="2400" b="0" dirty="0">
                <a:latin typeface="Times New Roman" pitchFamily="18" charset="0"/>
              </a:rPr>
              <a:t>Создание МРП</a:t>
            </a:r>
            <a:endParaRPr lang="ja-JP" altLang="en-US" sz="2400" b="0" dirty="0">
              <a:latin typeface="Times New Roman" pitchFamily="18" charset="0"/>
            </a:endParaRPr>
          </a:p>
        </p:txBody>
      </p:sp>
      <p:sp>
        <p:nvSpPr>
          <p:cNvPr id="23565" name="AutoShape 74"/>
          <p:cNvSpPr>
            <a:spLocks noChangeArrowheads="1"/>
          </p:cNvSpPr>
          <p:nvPr/>
        </p:nvSpPr>
        <p:spPr bwMode="auto">
          <a:xfrm>
            <a:off x="759867" y="147646"/>
            <a:ext cx="7412533" cy="452008"/>
          </a:xfrm>
          <a:prstGeom prst="foldedCorner">
            <a:avLst>
              <a:gd name="adj" fmla="val 12500"/>
            </a:avLst>
          </a:prstGeom>
          <a:solidFill>
            <a:schemeClr val="tx2">
              <a:lumMod val="40000"/>
              <a:lumOff val="60000"/>
            </a:schemeClr>
          </a:solidFill>
          <a:ln w="9525">
            <a:solidFill>
              <a:schemeClr val="tx1"/>
            </a:solidFill>
            <a:round/>
            <a:headEnd/>
            <a:tailEnd/>
          </a:ln>
        </p:spPr>
        <p:txBody>
          <a:bodyPr wrap="none" anchor="ctr"/>
          <a:lstStyle/>
          <a:p>
            <a:pPr algn="ctr"/>
            <a:r>
              <a:rPr lang="ru-RU" altLang="ja-JP" sz="3200" b="1" dirty="0">
                <a:latin typeface="Times New Roman" pitchFamily="18" charset="0"/>
              </a:rPr>
              <a:t>Создание МРП</a:t>
            </a:r>
            <a:endParaRPr lang="en-US" altLang="ja-JP" sz="3200" b="1" dirty="0">
              <a:latin typeface="Times New Roman" pitchFamily="18" charset="0"/>
            </a:endParaRPr>
          </a:p>
        </p:txBody>
      </p:sp>
      <p:sp>
        <p:nvSpPr>
          <p:cNvPr id="23567" name="AutoShape 76"/>
          <p:cNvSpPr>
            <a:spLocks noChangeArrowheads="1"/>
          </p:cNvSpPr>
          <p:nvPr/>
        </p:nvSpPr>
        <p:spPr bwMode="auto">
          <a:xfrm>
            <a:off x="6702699" y="3452671"/>
            <a:ext cx="500019" cy="232483"/>
          </a:xfrm>
          <a:prstGeom prst="downArrow">
            <a:avLst>
              <a:gd name="adj1" fmla="val 50000"/>
              <a:gd name="adj2" fmla="val 39286"/>
            </a:avLst>
          </a:prstGeom>
          <a:solidFill>
            <a:schemeClr val="accent1">
              <a:lumMod val="75000"/>
            </a:schemeClr>
          </a:solidFill>
          <a:ln w="9525">
            <a:solidFill>
              <a:schemeClr val="tx1"/>
            </a:solidFill>
            <a:miter lim="800000"/>
            <a:headEnd/>
            <a:tailEnd/>
          </a:ln>
        </p:spPr>
        <p:txBody>
          <a:bodyPr vert="eaVert" wrap="none" anchor="ctr"/>
          <a:lstStyle/>
          <a:p>
            <a:endParaRPr lang="ja-JP" altLang="en-US" sz="1800" b="0"/>
          </a:p>
        </p:txBody>
      </p:sp>
      <p:sp>
        <p:nvSpPr>
          <p:cNvPr id="23568" name="AutoShape 77"/>
          <p:cNvSpPr>
            <a:spLocks noChangeArrowheads="1"/>
          </p:cNvSpPr>
          <p:nvPr/>
        </p:nvSpPr>
        <p:spPr bwMode="auto">
          <a:xfrm>
            <a:off x="2632210" y="5001707"/>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23569" name="AutoShape 78"/>
          <p:cNvSpPr>
            <a:spLocks noChangeArrowheads="1"/>
          </p:cNvSpPr>
          <p:nvPr/>
        </p:nvSpPr>
        <p:spPr bwMode="auto">
          <a:xfrm rot="10800000">
            <a:off x="4075872" y="1802655"/>
            <a:ext cx="533400" cy="457200"/>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56" name="Text Box 30">
            <a:extLst>
              <a:ext uri="{FF2B5EF4-FFF2-40B4-BE49-F238E27FC236}">
                <a16:creationId xmlns:a16="http://schemas.microsoft.com/office/drawing/2014/main" id="{87CFDDFE-DDD0-4DF9-98E9-925FC161F35C}"/>
              </a:ext>
            </a:extLst>
          </p:cNvPr>
          <p:cNvSpPr txBox="1">
            <a:spLocks noChangeAspect="1" noChangeArrowheads="1"/>
          </p:cNvSpPr>
          <p:nvPr/>
        </p:nvSpPr>
        <p:spPr bwMode="auto">
          <a:xfrm>
            <a:off x="572286" y="2943757"/>
            <a:ext cx="952505"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58" name="Text Box 30">
            <a:extLst>
              <a:ext uri="{FF2B5EF4-FFF2-40B4-BE49-F238E27FC236}">
                <a16:creationId xmlns:a16="http://schemas.microsoft.com/office/drawing/2014/main" id="{E0367D31-74CA-4C67-8466-1878DAB53746}"/>
              </a:ext>
            </a:extLst>
          </p:cNvPr>
          <p:cNvSpPr txBox="1">
            <a:spLocks noChangeAspect="1" noChangeArrowheads="1"/>
          </p:cNvSpPr>
          <p:nvPr/>
        </p:nvSpPr>
        <p:spPr bwMode="auto">
          <a:xfrm>
            <a:off x="2740752" y="2989444"/>
            <a:ext cx="997389"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3</a:t>
            </a:r>
            <a:endParaRPr lang="en-US" altLang="ja-JP" sz="1400" b="0" dirty="0">
              <a:latin typeface="Times New Roman" pitchFamily="18" charset="0"/>
            </a:endParaRPr>
          </a:p>
        </p:txBody>
      </p:sp>
      <p:cxnSp>
        <p:nvCxnSpPr>
          <p:cNvPr id="59" name="AutoShape 33">
            <a:extLst>
              <a:ext uri="{FF2B5EF4-FFF2-40B4-BE49-F238E27FC236}">
                <a16:creationId xmlns:a16="http://schemas.microsoft.com/office/drawing/2014/main" id="{7AEAE7AE-A66E-4956-A5C3-9DFEC25DCD19}"/>
              </a:ext>
            </a:extLst>
          </p:cNvPr>
          <p:cNvCxnSpPr>
            <a:cxnSpLocks noChangeShapeType="1"/>
          </p:cNvCxnSpPr>
          <p:nvPr/>
        </p:nvCxnSpPr>
        <p:spPr bwMode="auto">
          <a:xfrm rot="16200000" flipH="1">
            <a:off x="2697003" y="2686158"/>
            <a:ext cx="168593" cy="363682"/>
          </a:xfrm>
          <a:prstGeom prst="bentConnector3">
            <a:avLst>
              <a:gd name="adj1" fmla="val 50000"/>
            </a:avLst>
          </a:prstGeom>
          <a:noFill/>
          <a:ln w="9525">
            <a:solidFill>
              <a:srgbClr val="FFFF00"/>
            </a:solidFill>
            <a:miter lim="800000"/>
            <a:headEnd/>
            <a:tailEnd/>
          </a:ln>
        </p:spPr>
      </p:cxnSp>
      <p:cxnSp>
        <p:nvCxnSpPr>
          <p:cNvPr id="8" name="コネクタ: カギ線 7">
            <a:extLst>
              <a:ext uri="{FF2B5EF4-FFF2-40B4-BE49-F238E27FC236}">
                <a16:creationId xmlns:a16="http://schemas.microsoft.com/office/drawing/2014/main" id="{56D8D833-9950-45C0-854E-B37775E2E157}"/>
              </a:ext>
            </a:extLst>
          </p:cNvPr>
          <p:cNvCxnSpPr>
            <a:cxnSpLocks/>
          </p:cNvCxnSpPr>
          <p:nvPr/>
        </p:nvCxnSpPr>
        <p:spPr>
          <a:xfrm rot="10800000" flipV="1">
            <a:off x="759867" y="2876955"/>
            <a:ext cx="607027" cy="6881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 Box 46">
            <a:extLst>
              <a:ext uri="{FF2B5EF4-FFF2-40B4-BE49-F238E27FC236}">
                <a16:creationId xmlns:a16="http://schemas.microsoft.com/office/drawing/2014/main" id="{379A0D10-6B4E-4FC4-80CB-B697B053F46D}"/>
              </a:ext>
            </a:extLst>
          </p:cNvPr>
          <p:cNvSpPr txBox="1">
            <a:spLocks noChangeAspect="1" noChangeArrowheads="1"/>
          </p:cNvSpPr>
          <p:nvPr/>
        </p:nvSpPr>
        <p:spPr bwMode="auto">
          <a:xfrm>
            <a:off x="5027798" y="3009822"/>
            <a:ext cx="1192338"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1-1</a:t>
            </a:r>
            <a:endParaRPr lang="en-US" altLang="ja-JP" sz="1400" b="0" dirty="0">
              <a:latin typeface="Times New Roman" pitchFamily="18" charset="0"/>
            </a:endParaRPr>
          </a:p>
        </p:txBody>
      </p:sp>
      <p:sp>
        <p:nvSpPr>
          <p:cNvPr id="124" name="Text Box 46">
            <a:extLst>
              <a:ext uri="{FF2B5EF4-FFF2-40B4-BE49-F238E27FC236}">
                <a16:creationId xmlns:a16="http://schemas.microsoft.com/office/drawing/2014/main" id="{54ECD8CC-1539-48EF-9D25-6B668F6EA4FE}"/>
              </a:ext>
            </a:extLst>
          </p:cNvPr>
          <p:cNvSpPr txBox="1">
            <a:spLocks noChangeAspect="1" noChangeArrowheads="1"/>
          </p:cNvSpPr>
          <p:nvPr/>
        </p:nvSpPr>
        <p:spPr bwMode="auto">
          <a:xfrm>
            <a:off x="7642107" y="2984733"/>
            <a:ext cx="1306987"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2-1</a:t>
            </a:r>
            <a:endParaRPr lang="en-US" altLang="ja-JP" sz="1400" b="0" dirty="0">
              <a:latin typeface="Times New Roman" pitchFamily="18" charset="0"/>
            </a:endParaRPr>
          </a:p>
        </p:txBody>
      </p:sp>
      <p:grpSp>
        <p:nvGrpSpPr>
          <p:cNvPr id="125" name="Group 37">
            <a:extLst>
              <a:ext uri="{FF2B5EF4-FFF2-40B4-BE49-F238E27FC236}">
                <a16:creationId xmlns:a16="http://schemas.microsoft.com/office/drawing/2014/main" id="{D66E9E37-E057-4E99-A112-31DCDE8B3A3E}"/>
              </a:ext>
            </a:extLst>
          </p:cNvPr>
          <p:cNvGrpSpPr>
            <a:grpSpLocks/>
          </p:cNvGrpSpPr>
          <p:nvPr/>
        </p:nvGrpSpPr>
        <p:grpSpPr bwMode="auto">
          <a:xfrm>
            <a:off x="5282151" y="3715838"/>
            <a:ext cx="3932486" cy="2819400"/>
            <a:chOff x="3562" y="2208"/>
            <a:chExt cx="2292" cy="1920"/>
          </a:xfrm>
        </p:grpSpPr>
        <p:sp>
          <p:nvSpPr>
            <p:cNvPr id="126" name="Rectangle 38">
              <a:extLst>
                <a:ext uri="{FF2B5EF4-FFF2-40B4-BE49-F238E27FC236}">
                  <a16:creationId xmlns:a16="http://schemas.microsoft.com/office/drawing/2014/main" id="{CEB7B00A-B530-43C4-AE27-27FBB838F152}"/>
                </a:ext>
              </a:extLst>
            </p:cNvPr>
            <p:cNvSpPr>
              <a:spLocks noChangeArrowheads="1"/>
            </p:cNvSpPr>
            <p:nvPr/>
          </p:nvSpPr>
          <p:spPr bwMode="auto">
            <a:xfrm>
              <a:off x="3600" y="2208"/>
              <a:ext cx="1968"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127" name="Rectangle 39">
              <a:extLst>
                <a:ext uri="{FF2B5EF4-FFF2-40B4-BE49-F238E27FC236}">
                  <a16:creationId xmlns:a16="http://schemas.microsoft.com/office/drawing/2014/main" id="{01D19F7F-9761-4E1A-BC3B-58F678809E18}"/>
                </a:ext>
              </a:extLst>
            </p:cNvPr>
            <p:cNvSpPr>
              <a:spLocks noChangeArrowheads="1"/>
            </p:cNvSpPr>
            <p:nvPr/>
          </p:nvSpPr>
          <p:spPr bwMode="auto">
            <a:xfrm>
              <a:off x="3732" y="2684"/>
              <a:ext cx="1776"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128" name="Text Box 40">
              <a:extLst>
                <a:ext uri="{FF2B5EF4-FFF2-40B4-BE49-F238E27FC236}">
                  <a16:creationId xmlns:a16="http://schemas.microsoft.com/office/drawing/2014/main" id="{A4DCE3E6-9498-4470-A2A2-E30B2A54506A}"/>
                </a:ext>
              </a:extLst>
            </p:cNvPr>
            <p:cNvSpPr txBox="1">
              <a:spLocks noChangeAspect="1" noChangeArrowheads="1"/>
            </p:cNvSpPr>
            <p:nvPr/>
          </p:nvSpPr>
          <p:spPr bwMode="auto">
            <a:xfrm>
              <a:off x="3562" y="3471"/>
              <a:ext cx="1077"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Основной результат 1</a:t>
              </a:r>
              <a:endParaRPr lang="en-US" altLang="ja-JP" sz="1400" b="0" dirty="0">
                <a:latin typeface="Times New Roman" pitchFamily="18" charset="0"/>
              </a:endParaRPr>
            </a:p>
          </p:txBody>
        </p:sp>
        <p:sp>
          <p:nvSpPr>
            <p:cNvPr id="129" name="Text Box 41">
              <a:extLst>
                <a:ext uri="{FF2B5EF4-FFF2-40B4-BE49-F238E27FC236}">
                  <a16:creationId xmlns:a16="http://schemas.microsoft.com/office/drawing/2014/main" id="{8DD3387E-EC51-4FEB-BF75-6FD81A2F3B57}"/>
                </a:ext>
              </a:extLst>
            </p:cNvPr>
            <p:cNvSpPr txBox="1">
              <a:spLocks noChangeAspect="1" noChangeArrowheads="1"/>
            </p:cNvSpPr>
            <p:nvPr/>
          </p:nvSpPr>
          <p:spPr bwMode="auto">
            <a:xfrm>
              <a:off x="4179" y="3115"/>
              <a:ext cx="879" cy="252"/>
            </a:xfrm>
            <a:prstGeom prst="rect">
              <a:avLst/>
            </a:prstGeom>
            <a:solidFill>
              <a:srgbClr val="E84018"/>
            </a:solidFill>
            <a:ln w="9525">
              <a:solidFill>
                <a:schemeClr val="tx1"/>
              </a:solidFill>
              <a:miter lim="800000"/>
              <a:headEnd/>
              <a:tailEnd/>
            </a:ln>
          </p:spPr>
          <p:txBody>
            <a:bodyPr wrap="none">
              <a:spAutoFit/>
            </a:bodyPr>
            <a:lstStyle/>
            <a:p>
              <a:r>
                <a:rPr lang="ru-RU" altLang="ja-JP" dirty="0">
                  <a:latin typeface="Times New Roman" pitchFamily="18" charset="0"/>
                </a:rPr>
                <a:t>Цель проекта</a:t>
              </a:r>
              <a:endParaRPr lang="ja-JP" altLang="en-US" b="0" dirty="0">
                <a:latin typeface="Times New Roman" pitchFamily="18" charset="0"/>
              </a:endParaRPr>
            </a:p>
          </p:txBody>
        </p:sp>
        <p:sp>
          <p:nvSpPr>
            <p:cNvPr id="130" name="Text Box 42">
              <a:extLst>
                <a:ext uri="{FF2B5EF4-FFF2-40B4-BE49-F238E27FC236}">
                  <a16:creationId xmlns:a16="http://schemas.microsoft.com/office/drawing/2014/main" id="{1C8B2902-9265-4C03-B6EE-4BD4CAAA06A6}"/>
                </a:ext>
              </a:extLst>
            </p:cNvPr>
            <p:cNvSpPr txBox="1">
              <a:spLocks noChangeAspect="1" noChangeArrowheads="1"/>
            </p:cNvSpPr>
            <p:nvPr/>
          </p:nvSpPr>
          <p:spPr bwMode="auto">
            <a:xfrm>
              <a:off x="4688" y="3472"/>
              <a:ext cx="1091" cy="210"/>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Основной результат 2</a:t>
              </a:r>
              <a:endParaRPr lang="en-US" altLang="ja-JP" sz="1400" b="0" dirty="0">
                <a:latin typeface="Times New Roman" pitchFamily="18" charset="0"/>
              </a:endParaRPr>
            </a:p>
          </p:txBody>
        </p:sp>
        <p:sp>
          <p:nvSpPr>
            <p:cNvPr id="131" name="Text Box 43">
              <a:extLst>
                <a:ext uri="{FF2B5EF4-FFF2-40B4-BE49-F238E27FC236}">
                  <a16:creationId xmlns:a16="http://schemas.microsoft.com/office/drawing/2014/main" id="{B398D7F7-0AE8-4732-B88B-849419F3DD73}"/>
                </a:ext>
              </a:extLst>
            </p:cNvPr>
            <p:cNvSpPr txBox="1">
              <a:spLocks noChangeArrowheads="1"/>
            </p:cNvSpPr>
            <p:nvPr/>
          </p:nvSpPr>
          <p:spPr bwMode="auto">
            <a:xfrm>
              <a:off x="3698" y="2243"/>
              <a:ext cx="2156" cy="566"/>
            </a:xfrm>
            <a:prstGeom prst="rect">
              <a:avLst/>
            </a:prstGeom>
            <a:solidFill>
              <a:schemeClr val="bg1"/>
            </a:solidFill>
            <a:ln w="9525">
              <a:solidFill>
                <a:schemeClr val="tx1"/>
              </a:solidFill>
              <a:miter lim="800000"/>
              <a:headEnd/>
              <a:tailEnd/>
            </a:ln>
          </p:spPr>
          <p:txBody>
            <a:bodyPr wrap="square">
              <a:spAutoFit/>
            </a:bodyPr>
            <a:lstStyle/>
            <a:p>
              <a:r>
                <a:rPr lang="en-US" altLang="ja-JP" sz="2400" b="0" dirty="0">
                  <a:latin typeface="Times New Roman" pitchFamily="18" charset="0"/>
                </a:rPr>
                <a:t>3.</a:t>
              </a:r>
              <a:r>
                <a:rPr lang="ru-RU" altLang="ja-JP" sz="2400" dirty="0">
                  <a:latin typeface="Times New Roman" pitchFamily="18" charset="0"/>
                </a:rPr>
                <a:t> Идентификация проекта</a:t>
              </a:r>
              <a:endParaRPr lang="ja-JP" altLang="en-US" sz="2400" b="0" dirty="0">
                <a:latin typeface="Times New Roman" pitchFamily="18" charset="0"/>
              </a:endParaRPr>
            </a:p>
          </p:txBody>
        </p:sp>
        <p:sp>
          <p:nvSpPr>
            <p:cNvPr id="132" name="Text Box 44">
              <a:extLst>
                <a:ext uri="{FF2B5EF4-FFF2-40B4-BE49-F238E27FC236}">
                  <a16:creationId xmlns:a16="http://schemas.microsoft.com/office/drawing/2014/main" id="{B8DBFFD1-1158-4755-A0D2-42C6EE1C023D}"/>
                </a:ext>
              </a:extLst>
            </p:cNvPr>
            <p:cNvSpPr txBox="1">
              <a:spLocks noChangeAspect="1" noChangeArrowheads="1"/>
            </p:cNvSpPr>
            <p:nvPr/>
          </p:nvSpPr>
          <p:spPr bwMode="auto">
            <a:xfrm>
              <a:off x="3720" y="2749"/>
              <a:ext cx="942"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 1</a:t>
              </a:r>
              <a:endParaRPr lang="en-US" altLang="ja-JP" sz="1400" b="0" dirty="0">
                <a:latin typeface="Times New Roman" pitchFamily="18" charset="0"/>
              </a:endParaRPr>
            </a:p>
          </p:txBody>
        </p:sp>
        <p:sp>
          <p:nvSpPr>
            <p:cNvPr id="133" name="Text Box 45">
              <a:extLst>
                <a:ext uri="{FF2B5EF4-FFF2-40B4-BE49-F238E27FC236}">
                  <a16:creationId xmlns:a16="http://schemas.microsoft.com/office/drawing/2014/main" id="{E84AB649-5D80-4A6B-B287-25B8D0074569}"/>
                </a:ext>
              </a:extLst>
            </p:cNvPr>
            <p:cNvSpPr txBox="1">
              <a:spLocks noChangeAspect="1" noChangeArrowheads="1"/>
            </p:cNvSpPr>
            <p:nvPr/>
          </p:nvSpPr>
          <p:spPr bwMode="auto">
            <a:xfrm>
              <a:off x="4694" y="2748"/>
              <a:ext cx="874"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Общая цель 2</a:t>
              </a:r>
              <a:endParaRPr lang="en-US" altLang="ja-JP" sz="1400" b="0" dirty="0">
                <a:latin typeface="Times New Roman" pitchFamily="18" charset="0"/>
              </a:endParaRPr>
            </a:p>
          </p:txBody>
        </p:sp>
        <p:sp>
          <p:nvSpPr>
            <p:cNvPr id="134" name="Text Box 46">
              <a:extLst>
                <a:ext uri="{FF2B5EF4-FFF2-40B4-BE49-F238E27FC236}">
                  <a16:creationId xmlns:a16="http://schemas.microsoft.com/office/drawing/2014/main" id="{22EA0B2C-F65C-4F0B-ABD0-076423701D2A}"/>
                </a:ext>
              </a:extLst>
            </p:cNvPr>
            <p:cNvSpPr txBox="1">
              <a:spLocks noChangeAspect="1" noChangeArrowheads="1"/>
            </p:cNvSpPr>
            <p:nvPr/>
          </p:nvSpPr>
          <p:spPr bwMode="auto">
            <a:xfrm>
              <a:off x="4279" y="3812"/>
              <a:ext cx="693"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Действие 1-2</a:t>
              </a:r>
              <a:endParaRPr lang="en-US" altLang="ja-JP" sz="1400" b="0" dirty="0">
                <a:latin typeface="Times New Roman" pitchFamily="18" charset="0"/>
              </a:endParaRPr>
            </a:p>
          </p:txBody>
        </p:sp>
        <p:cxnSp>
          <p:nvCxnSpPr>
            <p:cNvPr id="135" name="AutoShape 47">
              <a:extLst>
                <a:ext uri="{FF2B5EF4-FFF2-40B4-BE49-F238E27FC236}">
                  <a16:creationId xmlns:a16="http://schemas.microsoft.com/office/drawing/2014/main" id="{F0B3C0AA-15FD-46F6-9407-517C3C051F51}"/>
                </a:ext>
              </a:extLst>
            </p:cNvPr>
            <p:cNvCxnSpPr>
              <a:cxnSpLocks noChangeShapeType="1"/>
              <a:stCxn id="129" idx="2"/>
              <a:endCxn id="128" idx="0"/>
            </p:cNvCxnSpPr>
            <p:nvPr/>
          </p:nvCxnSpPr>
          <p:spPr bwMode="auto">
            <a:xfrm rot="5400000">
              <a:off x="4308" y="3160"/>
              <a:ext cx="104" cy="518"/>
            </a:xfrm>
            <a:prstGeom prst="bentConnector3">
              <a:avLst>
                <a:gd name="adj1" fmla="val 50000"/>
              </a:avLst>
            </a:prstGeom>
            <a:noFill/>
            <a:ln w="9525">
              <a:solidFill>
                <a:schemeClr val="tx1"/>
              </a:solidFill>
              <a:miter lim="800000"/>
              <a:headEnd/>
              <a:tailEnd/>
            </a:ln>
          </p:spPr>
        </p:cxnSp>
        <p:cxnSp>
          <p:nvCxnSpPr>
            <p:cNvPr id="136" name="AutoShape 48">
              <a:extLst>
                <a:ext uri="{FF2B5EF4-FFF2-40B4-BE49-F238E27FC236}">
                  <a16:creationId xmlns:a16="http://schemas.microsoft.com/office/drawing/2014/main" id="{30906CFC-1E3C-47C6-98C5-7592F818214C}"/>
                </a:ext>
              </a:extLst>
            </p:cNvPr>
            <p:cNvCxnSpPr>
              <a:cxnSpLocks noChangeShapeType="1"/>
              <a:stCxn id="129" idx="2"/>
              <a:endCxn id="130" idx="0"/>
            </p:cNvCxnSpPr>
            <p:nvPr/>
          </p:nvCxnSpPr>
          <p:spPr bwMode="auto">
            <a:xfrm rot="16200000" flipH="1">
              <a:off x="4873" y="3112"/>
              <a:ext cx="105" cy="615"/>
            </a:xfrm>
            <a:prstGeom prst="bentConnector3">
              <a:avLst>
                <a:gd name="adj1" fmla="val 50000"/>
              </a:avLst>
            </a:prstGeom>
            <a:noFill/>
            <a:ln w="9525">
              <a:solidFill>
                <a:schemeClr val="tx1"/>
              </a:solidFill>
              <a:miter lim="800000"/>
              <a:headEnd/>
              <a:tailEnd/>
            </a:ln>
          </p:spPr>
        </p:cxnSp>
        <p:cxnSp>
          <p:nvCxnSpPr>
            <p:cNvPr id="137" name="AutoShape 49">
              <a:extLst>
                <a:ext uri="{FF2B5EF4-FFF2-40B4-BE49-F238E27FC236}">
                  <a16:creationId xmlns:a16="http://schemas.microsoft.com/office/drawing/2014/main" id="{AC136493-7F43-479C-8FA2-8FD2D3C376B0}"/>
                </a:ext>
              </a:extLst>
            </p:cNvPr>
            <p:cNvCxnSpPr>
              <a:cxnSpLocks noChangeShapeType="1"/>
              <a:stCxn id="128" idx="2"/>
              <a:endCxn id="134" idx="0"/>
            </p:cNvCxnSpPr>
            <p:nvPr/>
          </p:nvCxnSpPr>
          <p:spPr bwMode="auto">
            <a:xfrm rot="16200000" flipH="1">
              <a:off x="4298" y="3484"/>
              <a:ext cx="131" cy="525"/>
            </a:xfrm>
            <a:prstGeom prst="bentConnector3">
              <a:avLst>
                <a:gd name="adj1" fmla="val 50000"/>
              </a:avLst>
            </a:prstGeom>
            <a:noFill/>
            <a:ln w="9525">
              <a:solidFill>
                <a:schemeClr val="tx1"/>
              </a:solidFill>
              <a:miter lim="800000"/>
              <a:headEnd/>
              <a:tailEnd/>
            </a:ln>
          </p:spPr>
        </p:cxnSp>
        <p:cxnSp>
          <p:nvCxnSpPr>
            <p:cNvPr id="138" name="AutoShape 50">
              <a:extLst>
                <a:ext uri="{FF2B5EF4-FFF2-40B4-BE49-F238E27FC236}">
                  <a16:creationId xmlns:a16="http://schemas.microsoft.com/office/drawing/2014/main" id="{11DD23BB-6267-4BDA-8806-D1B72B2D350E}"/>
                </a:ext>
              </a:extLst>
            </p:cNvPr>
            <p:cNvCxnSpPr>
              <a:cxnSpLocks noChangeShapeType="1"/>
              <a:stCxn id="129" idx="0"/>
              <a:endCxn id="132" idx="2"/>
            </p:cNvCxnSpPr>
            <p:nvPr/>
          </p:nvCxnSpPr>
          <p:spPr bwMode="auto">
            <a:xfrm rot="16200000" flipV="1">
              <a:off x="4327" y="2823"/>
              <a:ext cx="156" cy="428"/>
            </a:xfrm>
            <a:prstGeom prst="bentConnector3">
              <a:avLst>
                <a:gd name="adj1" fmla="val 50000"/>
              </a:avLst>
            </a:prstGeom>
            <a:noFill/>
            <a:ln w="9525">
              <a:solidFill>
                <a:schemeClr val="tx1"/>
              </a:solidFill>
              <a:miter lim="800000"/>
              <a:headEnd/>
              <a:tailEnd/>
            </a:ln>
          </p:spPr>
        </p:cxnSp>
        <p:cxnSp>
          <p:nvCxnSpPr>
            <p:cNvPr id="139" name="AutoShape 51">
              <a:extLst>
                <a:ext uri="{FF2B5EF4-FFF2-40B4-BE49-F238E27FC236}">
                  <a16:creationId xmlns:a16="http://schemas.microsoft.com/office/drawing/2014/main" id="{8C069336-D8E3-4E08-8FA6-1188D36F5ABC}"/>
                </a:ext>
              </a:extLst>
            </p:cNvPr>
            <p:cNvCxnSpPr>
              <a:cxnSpLocks noChangeShapeType="1"/>
              <a:stCxn id="129" idx="0"/>
              <a:endCxn id="133" idx="2"/>
            </p:cNvCxnSpPr>
            <p:nvPr/>
          </p:nvCxnSpPr>
          <p:spPr bwMode="auto">
            <a:xfrm rot="5400000" flipH="1" flipV="1">
              <a:off x="4796" y="2780"/>
              <a:ext cx="157" cy="513"/>
            </a:xfrm>
            <a:prstGeom prst="bentConnector3">
              <a:avLst>
                <a:gd name="adj1" fmla="val 50000"/>
              </a:avLst>
            </a:prstGeom>
            <a:noFill/>
            <a:ln w="9525">
              <a:solidFill>
                <a:schemeClr val="tx1"/>
              </a:solidFill>
              <a:miter lim="800000"/>
              <a:headEnd/>
              <a:tailEnd/>
            </a:ln>
          </p:spPr>
        </p:cxnSp>
      </p:grpSp>
      <p:sp>
        <p:nvSpPr>
          <p:cNvPr id="141" name="Text Box 46">
            <a:extLst>
              <a:ext uri="{FF2B5EF4-FFF2-40B4-BE49-F238E27FC236}">
                <a16:creationId xmlns:a16="http://schemas.microsoft.com/office/drawing/2014/main" id="{A42C5C00-1E8E-4D0F-9F96-AF4D65C08F99}"/>
              </a:ext>
            </a:extLst>
          </p:cNvPr>
          <p:cNvSpPr txBox="1">
            <a:spLocks noChangeAspect="1" noChangeArrowheads="1"/>
          </p:cNvSpPr>
          <p:nvPr/>
        </p:nvSpPr>
        <p:spPr bwMode="auto">
          <a:xfrm>
            <a:off x="7806013" y="6071729"/>
            <a:ext cx="1249060" cy="307777"/>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2-1</a:t>
            </a:r>
            <a:endParaRPr lang="en-US" altLang="ja-JP" sz="1400" b="0" dirty="0">
              <a:latin typeface="Times New Roman" pitchFamily="18" charset="0"/>
            </a:endParaRPr>
          </a:p>
        </p:txBody>
      </p:sp>
      <p:sp>
        <p:nvSpPr>
          <p:cNvPr id="142" name="テキスト ボックス 141">
            <a:extLst>
              <a:ext uri="{FF2B5EF4-FFF2-40B4-BE49-F238E27FC236}">
                <a16:creationId xmlns:a16="http://schemas.microsoft.com/office/drawing/2014/main" id="{3BF7093A-C454-4B6B-ACC3-0520BB41B520}"/>
              </a:ext>
            </a:extLst>
          </p:cNvPr>
          <p:cNvSpPr txBox="1"/>
          <p:nvPr/>
        </p:nvSpPr>
        <p:spPr>
          <a:xfrm>
            <a:off x="2977361" y="5486980"/>
            <a:ext cx="1898158" cy="307777"/>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kumimoji="1" lang="ru-RU" altLang="ja-JP" sz="1400" b="1" dirty="0"/>
              <a:t>Основные результаты</a:t>
            </a:r>
            <a:endParaRPr kumimoji="1" lang="en-US" altLang="ja-JP" sz="1400" b="1" dirty="0"/>
          </a:p>
        </p:txBody>
      </p:sp>
      <p:sp>
        <p:nvSpPr>
          <p:cNvPr id="143" name="テキスト ボックス 142">
            <a:extLst>
              <a:ext uri="{FF2B5EF4-FFF2-40B4-BE49-F238E27FC236}">
                <a16:creationId xmlns:a16="http://schemas.microsoft.com/office/drawing/2014/main" id="{B28CAC0E-6780-4AC2-BB2B-3981AEDAC3C3}"/>
              </a:ext>
            </a:extLst>
          </p:cNvPr>
          <p:cNvSpPr txBox="1"/>
          <p:nvPr/>
        </p:nvSpPr>
        <p:spPr>
          <a:xfrm>
            <a:off x="3029836" y="6076870"/>
            <a:ext cx="1729475" cy="307777"/>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ru-RU" altLang="ja-JP" sz="1400" b="1" dirty="0"/>
              <a:t>Основные действия</a:t>
            </a:r>
            <a:endParaRPr kumimoji="1" lang="ja-JP" altLang="en-US" sz="1400" b="1" dirty="0"/>
          </a:p>
        </p:txBody>
      </p:sp>
      <p:sp>
        <p:nvSpPr>
          <p:cNvPr id="144" name="テキスト ボックス 143">
            <a:extLst>
              <a:ext uri="{FF2B5EF4-FFF2-40B4-BE49-F238E27FC236}">
                <a16:creationId xmlns:a16="http://schemas.microsoft.com/office/drawing/2014/main" id="{0F008427-007D-4EB6-9C3F-2A13A72F2FF0}"/>
              </a:ext>
            </a:extLst>
          </p:cNvPr>
          <p:cNvSpPr txBox="1"/>
          <p:nvPr/>
        </p:nvSpPr>
        <p:spPr>
          <a:xfrm>
            <a:off x="3106056" y="4874537"/>
            <a:ext cx="1685391" cy="400110"/>
          </a:xfrm>
          <a:prstGeom prst="rect">
            <a:avLst/>
          </a:prstGeom>
          <a:solidFill>
            <a:srgbClr val="E84018"/>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ru-RU" altLang="ja-JP" sz="2000" dirty="0"/>
              <a:t>Цель проекта</a:t>
            </a:r>
            <a:endParaRPr kumimoji="1" lang="ja-JP" altLang="en-US" sz="2000" dirty="0"/>
          </a:p>
        </p:txBody>
      </p:sp>
      <p:sp>
        <p:nvSpPr>
          <p:cNvPr id="145" name="上矢印 15">
            <a:extLst>
              <a:ext uri="{FF2B5EF4-FFF2-40B4-BE49-F238E27FC236}">
                <a16:creationId xmlns:a16="http://schemas.microsoft.com/office/drawing/2014/main" id="{2A8FEB24-A631-4A90-8223-8B4A6BF32431}"/>
              </a:ext>
            </a:extLst>
          </p:cNvPr>
          <p:cNvSpPr/>
          <p:nvPr/>
        </p:nvSpPr>
        <p:spPr>
          <a:xfrm>
            <a:off x="3704141" y="5184534"/>
            <a:ext cx="274524" cy="2331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上矢印 16">
            <a:extLst>
              <a:ext uri="{FF2B5EF4-FFF2-40B4-BE49-F238E27FC236}">
                <a16:creationId xmlns:a16="http://schemas.microsoft.com/office/drawing/2014/main" id="{51BD011A-4809-48AD-91EB-6E9E84BB5F38}"/>
              </a:ext>
            </a:extLst>
          </p:cNvPr>
          <p:cNvSpPr/>
          <p:nvPr/>
        </p:nvSpPr>
        <p:spPr>
          <a:xfrm>
            <a:off x="3713975" y="5743920"/>
            <a:ext cx="264690" cy="286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コネクタ: カギ線 35">
            <a:extLst>
              <a:ext uri="{FF2B5EF4-FFF2-40B4-BE49-F238E27FC236}">
                <a16:creationId xmlns:a16="http://schemas.microsoft.com/office/drawing/2014/main" id="{82DB302F-BB30-46BE-A494-D086405D0CC3}"/>
              </a:ext>
            </a:extLst>
          </p:cNvPr>
          <p:cNvCxnSpPr>
            <a:cxnSpLocks/>
            <a:endCxn id="108" idx="0"/>
          </p:cNvCxnSpPr>
          <p:nvPr/>
        </p:nvCxnSpPr>
        <p:spPr>
          <a:xfrm rot="10800000" flipV="1">
            <a:off x="5623968" y="2926730"/>
            <a:ext cx="329635" cy="8309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2868590-BF43-4893-AE1B-B1ACC12258B6}"/>
              </a:ext>
            </a:extLst>
          </p:cNvPr>
          <p:cNvCxnSpPr/>
          <p:nvPr/>
        </p:nvCxnSpPr>
        <p:spPr>
          <a:xfrm>
            <a:off x="7693301" y="2876955"/>
            <a:ext cx="0" cy="82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23D402A-EC72-4A0F-943D-461B5B35F3C9}"/>
              </a:ext>
            </a:extLst>
          </p:cNvPr>
          <p:cNvCxnSpPr>
            <a:cxnSpLocks/>
            <a:endCxn id="141" idx="0"/>
          </p:cNvCxnSpPr>
          <p:nvPr/>
        </p:nvCxnSpPr>
        <p:spPr>
          <a:xfrm>
            <a:off x="8430543" y="5963547"/>
            <a:ext cx="0" cy="108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FA97EEF-5F0C-4462-AE8E-6C6C1CC6CD7F}"/>
              </a:ext>
            </a:extLst>
          </p:cNvPr>
          <p:cNvCxnSpPr>
            <a:stCxn id="23609" idx="2"/>
          </p:cNvCxnSpPr>
          <p:nvPr/>
        </p:nvCxnSpPr>
        <p:spPr>
          <a:xfrm flipH="1">
            <a:off x="3022328" y="2768747"/>
            <a:ext cx="71214" cy="224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505E1F84-B775-4F63-A6B5-29EE4BDA83F8}"/>
              </a:ext>
            </a:extLst>
          </p:cNvPr>
          <p:cNvCxnSpPr>
            <a:cxnSpLocks/>
          </p:cNvCxnSpPr>
          <p:nvPr/>
        </p:nvCxnSpPr>
        <p:spPr>
          <a:xfrm rot="10800000" flipV="1">
            <a:off x="5581588" y="6011185"/>
            <a:ext cx="679436" cy="8556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34F53F6-3C51-4E25-92C5-81544FD35A7B}"/>
              </a:ext>
            </a:extLst>
          </p:cNvPr>
          <p:cNvSpPr txBox="1"/>
          <p:nvPr/>
        </p:nvSpPr>
        <p:spPr>
          <a:xfrm>
            <a:off x="2842462" y="3655670"/>
            <a:ext cx="2310376" cy="369332"/>
          </a:xfrm>
          <a:prstGeom prst="rect">
            <a:avLst/>
          </a:prstGeom>
          <a:noFill/>
          <a:ln>
            <a:solidFill>
              <a:schemeClr val="accent1">
                <a:shade val="50000"/>
              </a:schemeClr>
            </a:solidFill>
          </a:ln>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4.</a:t>
            </a:r>
            <a:r>
              <a:rPr lang="ru-RU" altLang="ja-JP" dirty="0">
                <a:latin typeface="Times New Roman" panose="02020603050405020304" pitchFamily="18" charset="0"/>
                <a:cs typeface="Times New Roman" panose="02020603050405020304" pitchFamily="18" charset="0"/>
              </a:rPr>
              <a:t> Логическая модель</a:t>
            </a:r>
            <a:endParaRPr kumimoji="1" lang="ja-JP" altLang="en-US" dirty="0">
              <a:latin typeface="Times New Roman" panose="02020603050405020304" pitchFamily="18" charset="0"/>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F24AC706-5C60-4EEB-A61E-F3950D83C099}"/>
              </a:ext>
            </a:extLst>
          </p:cNvPr>
          <p:cNvSpPr txBox="1"/>
          <p:nvPr/>
        </p:nvSpPr>
        <p:spPr>
          <a:xfrm>
            <a:off x="3071394" y="4215189"/>
            <a:ext cx="1679027" cy="40011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ru-RU" altLang="ja-JP" sz="2000" dirty="0"/>
              <a:t>Общая цель</a:t>
            </a:r>
            <a:endParaRPr kumimoji="1" lang="ja-JP" altLang="en-US" sz="2000" dirty="0"/>
          </a:p>
        </p:txBody>
      </p:sp>
      <p:pic>
        <p:nvPicPr>
          <p:cNvPr id="3" name="図 2">
            <a:extLst>
              <a:ext uri="{FF2B5EF4-FFF2-40B4-BE49-F238E27FC236}">
                <a16:creationId xmlns:a16="http://schemas.microsoft.com/office/drawing/2014/main" id="{2FA452C2-5D0F-49CE-B5B7-27FF72C4A83B}"/>
              </a:ext>
            </a:extLst>
          </p:cNvPr>
          <p:cNvPicPr>
            <a:picLocks noChangeAspect="1"/>
          </p:cNvPicPr>
          <p:nvPr/>
        </p:nvPicPr>
        <p:blipFill>
          <a:blip r:embed="rId4"/>
          <a:stretch>
            <a:fillRect/>
          </a:stretch>
        </p:blipFill>
        <p:spPr>
          <a:xfrm>
            <a:off x="3673408" y="4629610"/>
            <a:ext cx="347502" cy="262151"/>
          </a:xfrm>
          <a:prstGeom prst="rect">
            <a:avLst/>
          </a:prstGeom>
        </p:spPr>
      </p:pic>
      <p:sp>
        <p:nvSpPr>
          <p:cNvPr id="140" name="Text Box 46">
            <a:extLst>
              <a:ext uri="{FF2B5EF4-FFF2-40B4-BE49-F238E27FC236}">
                <a16:creationId xmlns:a16="http://schemas.microsoft.com/office/drawing/2014/main" id="{32A1DE4F-6A90-4149-85C3-86365872FEF5}"/>
              </a:ext>
            </a:extLst>
          </p:cNvPr>
          <p:cNvSpPr txBox="1">
            <a:spLocks noChangeAspect="1" noChangeArrowheads="1"/>
          </p:cNvSpPr>
          <p:nvPr/>
        </p:nvSpPr>
        <p:spPr bwMode="auto">
          <a:xfrm>
            <a:off x="5218129" y="6079268"/>
            <a:ext cx="1254749"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1-1</a:t>
            </a:r>
            <a:endParaRPr lang="en-US" altLang="ja-JP" sz="1400" b="0" dirty="0">
              <a:latin typeface="Times New Roman" pitchFamily="18" charset="0"/>
            </a:endParaRPr>
          </a:p>
        </p:txBody>
      </p:sp>
      <p:sp>
        <p:nvSpPr>
          <p:cNvPr id="2" name="楕円 1">
            <a:extLst>
              <a:ext uri="{FF2B5EF4-FFF2-40B4-BE49-F238E27FC236}">
                <a16:creationId xmlns:a16="http://schemas.microsoft.com/office/drawing/2014/main" id="{374B2778-047A-45FF-A0FC-E1471ABD5D57}"/>
              </a:ext>
            </a:extLst>
          </p:cNvPr>
          <p:cNvSpPr/>
          <p:nvPr/>
        </p:nvSpPr>
        <p:spPr>
          <a:xfrm>
            <a:off x="4891057" y="5415241"/>
            <a:ext cx="2728874" cy="1410006"/>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AutoShape 77">
            <a:extLst>
              <a:ext uri="{FF2B5EF4-FFF2-40B4-BE49-F238E27FC236}">
                <a16:creationId xmlns:a16="http://schemas.microsoft.com/office/drawing/2014/main" id="{2AEA9273-6F05-402B-A1AC-32EC56D96999}"/>
              </a:ext>
            </a:extLst>
          </p:cNvPr>
          <p:cNvSpPr>
            <a:spLocks noChangeArrowheads="1"/>
          </p:cNvSpPr>
          <p:nvPr/>
        </p:nvSpPr>
        <p:spPr bwMode="auto">
          <a:xfrm>
            <a:off x="4981666" y="4969584"/>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pic>
        <p:nvPicPr>
          <p:cNvPr id="27" name="図 26">
            <a:extLst>
              <a:ext uri="{FF2B5EF4-FFF2-40B4-BE49-F238E27FC236}">
                <a16:creationId xmlns:a16="http://schemas.microsoft.com/office/drawing/2014/main" id="{D625CCF7-7444-4337-AB41-DAEFF9FC7208}"/>
              </a:ext>
            </a:extLst>
          </p:cNvPr>
          <p:cNvPicPr>
            <a:picLocks noChangeAspect="1"/>
          </p:cNvPicPr>
          <p:nvPr/>
        </p:nvPicPr>
        <p:blipFill>
          <a:blip r:embed="rId5"/>
          <a:stretch>
            <a:fillRect/>
          </a:stretch>
        </p:blipFill>
        <p:spPr>
          <a:xfrm>
            <a:off x="184565" y="4514256"/>
            <a:ext cx="2320336" cy="1620442"/>
          </a:xfrm>
          <a:prstGeom prst="rect">
            <a:avLst/>
          </a:prstGeom>
        </p:spPr>
      </p:pic>
      <p:pic>
        <p:nvPicPr>
          <p:cNvPr id="4" name="Рисунок 3">
            <a:extLst>
              <a:ext uri="{FF2B5EF4-FFF2-40B4-BE49-F238E27FC236}">
                <a16:creationId xmlns:a16="http://schemas.microsoft.com/office/drawing/2014/main" id="{2011C1F5-B917-4090-95E3-FC9FE3CBEB1E}"/>
              </a:ext>
            </a:extLst>
          </p:cNvPr>
          <p:cNvPicPr>
            <a:picLocks noChangeAspect="1"/>
          </p:cNvPicPr>
          <p:nvPr/>
        </p:nvPicPr>
        <p:blipFill>
          <a:blip r:embed="rId6"/>
          <a:stretch>
            <a:fillRect/>
          </a:stretch>
        </p:blipFill>
        <p:spPr>
          <a:xfrm>
            <a:off x="3079" y="3448029"/>
            <a:ext cx="2926518" cy="3319488"/>
          </a:xfrm>
          <a:prstGeom prst="rect">
            <a:avLst/>
          </a:prstGeom>
        </p:spPr>
      </p:pic>
    </p:spTree>
    <p:custDataLst>
      <p:tags r:id="rId1"/>
    </p:custDataLst>
    <p:extLst>
      <p:ext uri="{BB962C8B-B14F-4D97-AF65-F5344CB8AC3E}">
        <p14:creationId xmlns:p14="http://schemas.microsoft.com/office/powerpoint/2010/main" val="226524310"/>
      </p:ext>
    </p:extLst>
  </p:cSld>
  <p:clrMapOvr>
    <a:masterClrMapping/>
  </p:clrMapOvr>
  <p:transition advTm="1125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500"/>
                                        <p:tgtEl>
                                          <p:spTgt spid="235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7"/>
                                        </p:tgtEl>
                                        <p:attrNameLst>
                                          <p:attrName>style.visibility</p:attrName>
                                        </p:attrNameLst>
                                      </p:cBhvr>
                                      <p:to>
                                        <p:strVal val="visible"/>
                                      </p:to>
                                    </p:set>
                                    <p:animEffect transition="in" filter="fade">
                                      <p:cBhvr>
                                        <p:cTn id="12" dur="500"/>
                                        <p:tgtEl>
                                          <p:spTgt spid="23567"/>
                                        </p:tgtEl>
                                      </p:cBhvr>
                                    </p:animEffect>
                                  </p:childTnLst>
                                </p:cTn>
                              </p:par>
                              <p:par>
                                <p:cTn id="13" presetID="10" presetClass="entr" presetSubtype="0"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fade">
                                      <p:cBhvr>
                                        <p:cTn id="15" dur="500"/>
                                        <p:tgtEl>
                                          <p:spTgt spid="235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68"/>
                                        </p:tgtEl>
                                        <p:attrNameLst>
                                          <p:attrName>style.visibility</p:attrName>
                                        </p:attrNameLst>
                                      </p:cBhvr>
                                      <p:to>
                                        <p:strVal val="visible"/>
                                      </p:to>
                                    </p:set>
                                    <p:animEffect transition="in" filter="fade">
                                      <p:cBhvr>
                                        <p:cTn id="20" dur="500"/>
                                        <p:tgtEl>
                                          <p:spTgt spid="2356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69"/>
                                        </p:tgtEl>
                                        <p:attrNameLst>
                                          <p:attrName>style.visibility</p:attrName>
                                        </p:attrNameLst>
                                      </p:cBhvr>
                                      <p:to>
                                        <p:strVal val="visible"/>
                                      </p:to>
                                    </p:set>
                                    <p:animEffect transition="in" filter="fade">
                                      <p:cBhvr>
                                        <p:cTn id="23" dur="500"/>
                                        <p:tgtEl>
                                          <p:spTgt spid="23569"/>
                                        </p:tgtEl>
                                      </p:cBhvr>
                                    </p:animEffect>
                                  </p:childTnLst>
                                </p:cTn>
                              </p:par>
                              <p:par>
                                <p:cTn id="24" presetID="10" presetClass="entr" presetSubtype="0"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fade">
                                      <p:cBhvr>
                                        <p:cTn id="26" dur="500"/>
                                        <p:tgtEl>
                                          <p:spTgt spid="1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animBg="1"/>
      <p:bldP spid="23568" grpId="0" animBg="1"/>
      <p:bldP spid="23569" grpId="0" animBg="1"/>
      <p:bldP spid="9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0" y="136525"/>
            <a:ext cx="9144000" cy="628179"/>
          </a:xfrm>
          <a:solidFill>
            <a:schemeClr val="tx2">
              <a:lumMod val="60000"/>
              <a:lumOff val="40000"/>
            </a:schemeClr>
          </a:solidFill>
          <a:ln w="28575">
            <a:solidFill>
              <a:schemeClr val="tx1"/>
            </a:solidFill>
          </a:ln>
        </p:spPr>
        <p:txBody>
          <a:bodyPr>
            <a:noAutofit/>
          </a:bodyPr>
          <a:lstStyle/>
          <a:p>
            <a:pPr eaLnBrk="1" fontAlgn="auto" hangingPunct="1">
              <a:spcAft>
                <a:spcPts val="0"/>
              </a:spcAft>
              <a:defRPr/>
            </a:pPr>
            <a:r>
              <a:rPr lang="ru-RU" altLang="ja-JP" sz="3600" dirty="0">
                <a:latin typeface="+mn-lt"/>
                <a:ea typeface="HGPｺﾞｼｯｸE" pitchFamily="50" charset="-128"/>
              </a:rPr>
              <a:t>Что такое МРП</a:t>
            </a:r>
            <a:r>
              <a:rPr lang="en-US" altLang="ja-JP" sz="3600" dirty="0">
                <a:latin typeface="+mn-lt"/>
                <a:ea typeface="HGPｺﾞｼｯｸE" pitchFamily="50" charset="-128"/>
              </a:rPr>
              <a:t> </a:t>
            </a:r>
            <a:r>
              <a:rPr lang="ru-RU" altLang="ja-JP" sz="3600" dirty="0">
                <a:latin typeface="+mn-lt"/>
                <a:ea typeface="HGPｺﾞｼｯｸE" pitchFamily="50" charset="-128"/>
              </a:rPr>
              <a:t>(матрица разработки проекта)</a:t>
            </a:r>
            <a:endParaRPr lang="en-US" altLang="ja-JP" sz="3600" dirty="0">
              <a:latin typeface="+mn-lt"/>
              <a:ea typeface="HGPｺﾞｼｯｸE" pitchFamily="50" charset="-128"/>
            </a:endParaRPr>
          </a:p>
        </p:txBody>
      </p:sp>
      <p:sp>
        <p:nvSpPr>
          <p:cNvPr id="17411" name="Rectangle 3"/>
          <p:cNvSpPr>
            <a:spLocks noGrp="1" noChangeArrowheads="1"/>
          </p:cNvSpPr>
          <p:nvPr>
            <p:ph idx="1"/>
          </p:nvPr>
        </p:nvSpPr>
        <p:spPr>
          <a:xfrm>
            <a:off x="539552" y="980728"/>
            <a:ext cx="8280919" cy="935695"/>
          </a:xfrm>
          <a:solidFill>
            <a:schemeClr val="accent6">
              <a:lumMod val="40000"/>
              <a:lumOff val="60000"/>
            </a:schemeClr>
          </a:solidFill>
          <a:ln w="25400">
            <a:solidFill>
              <a:schemeClr val="tx1"/>
            </a:solidFill>
          </a:ln>
        </p:spPr>
        <p:txBody>
          <a:bodyPr>
            <a:noAutofit/>
          </a:bodyPr>
          <a:lstStyle/>
          <a:p>
            <a:pPr marL="482600" indent="-482600"/>
            <a:r>
              <a:rPr lang="ru-RU" altLang="ja-JP" sz="2400" dirty="0">
                <a:latin typeface="Arial" panose="020B0604020202020204" pitchFamily="34" charset="0"/>
                <a:ea typeface="HGPｺﾞｼｯｸE" pitchFamily="50" charset="-128"/>
                <a:cs typeface="Arial" panose="020B0604020202020204" pitchFamily="34" charset="0"/>
              </a:rPr>
              <a:t>Сводная таблица проекта в матрице 4х4</a:t>
            </a:r>
          </a:p>
          <a:p>
            <a:pPr marL="482600" indent="-482600"/>
            <a:r>
              <a:rPr lang="ru-RU" altLang="ja-JP" sz="2400" dirty="0">
                <a:latin typeface="Arial" panose="020B0604020202020204" pitchFamily="34" charset="0"/>
                <a:ea typeface="HGPｺﾞｼｯｸE" pitchFamily="50" charset="-128"/>
                <a:cs typeface="Arial" panose="020B0604020202020204" pitchFamily="34" charset="0"/>
              </a:rPr>
              <a:t>Самый простой документ планирования для проекта</a:t>
            </a:r>
            <a:endParaRPr lang="ja-JP" altLang="en-US" sz="2400" dirty="0">
              <a:latin typeface="Arial" panose="020B0604020202020204" pitchFamily="34" charset="0"/>
              <a:cs typeface="Arial" panose="020B0604020202020204" pitchFamily="34" charset="0"/>
            </a:endParaRPr>
          </a:p>
        </p:txBody>
      </p:sp>
      <p:sp>
        <p:nvSpPr>
          <p:cNvPr id="17412"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07507EF-CD5D-41A0-AD69-5782B2DC155D}" type="slidenum">
              <a:rPr lang="en-US" altLang="ja-JP" sz="1600" b="0" smtClean="0">
                <a:solidFill>
                  <a:schemeClr val="tx1"/>
                </a:solidFill>
              </a:rPr>
              <a:pPr/>
              <a:t>43</a:t>
            </a:fld>
            <a:endParaRPr lang="en-US" altLang="ja-JP" sz="1600" b="0" dirty="0">
              <a:solidFill>
                <a:schemeClr val="tx1"/>
              </a:solidFill>
            </a:endParaRPr>
          </a:p>
        </p:txBody>
      </p:sp>
      <p:graphicFrame>
        <p:nvGraphicFramePr>
          <p:cNvPr id="5" name="Group 59">
            <a:extLst>
              <a:ext uri="{FF2B5EF4-FFF2-40B4-BE49-F238E27FC236}">
                <a16:creationId xmlns:a16="http://schemas.microsoft.com/office/drawing/2014/main" id="{B682ACB5-9B5B-4FA9-8FD9-7938B8C90E3F}"/>
              </a:ext>
            </a:extLst>
          </p:cNvPr>
          <p:cNvGraphicFramePr>
            <a:graphicFrameLocks noGrp="1"/>
          </p:cNvGraphicFramePr>
          <p:nvPr>
            <p:extLst>
              <p:ext uri="{D42A27DB-BD31-4B8C-83A1-F6EECF244321}">
                <p14:modId xmlns:p14="http://schemas.microsoft.com/office/powerpoint/2010/main" val="3841552114"/>
              </p:ext>
            </p:extLst>
          </p:nvPr>
        </p:nvGraphicFramePr>
        <p:xfrm>
          <a:off x="107504" y="2190079"/>
          <a:ext cx="8921977" cy="4623740"/>
        </p:xfrm>
        <a:graphic>
          <a:graphicData uri="http://schemas.openxmlformats.org/drawingml/2006/table">
            <a:tbl>
              <a:tblPr/>
              <a:tblGrid>
                <a:gridCol w="2088232">
                  <a:extLst>
                    <a:ext uri="{9D8B030D-6E8A-4147-A177-3AD203B41FA5}">
                      <a16:colId xmlns:a16="http://schemas.microsoft.com/office/drawing/2014/main" val="20000"/>
                    </a:ext>
                  </a:extLst>
                </a:gridCol>
                <a:gridCol w="2450792">
                  <a:extLst>
                    <a:ext uri="{9D8B030D-6E8A-4147-A177-3AD203B41FA5}">
                      <a16:colId xmlns:a16="http://schemas.microsoft.com/office/drawing/2014/main" val="20001"/>
                    </a:ext>
                  </a:extLst>
                </a:gridCol>
                <a:gridCol w="1860255">
                  <a:extLst>
                    <a:ext uri="{9D8B030D-6E8A-4147-A177-3AD203B41FA5}">
                      <a16:colId xmlns:a16="http://schemas.microsoft.com/office/drawing/2014/main" val="20002"/>
                    </a:ext>
                  </a:extLst>
                </a:gridCol>
                <a:gridCol w="2522698">
                  <a:extLst>
                    <a:ext uri="{9D8B030D-6E8A-4147-A177-3AD203B41FA5}">
                      <a16:colId xmlns:a16="http://schemas.microsoft.com/office/drawing/2014/main" val="20003"/>
                    </a:ext>
                  </a:extLst>
                </a:gridCol>
              </a:tblGrid>
              <a:tr h="909739">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2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Резюме проекта</a:t>
                      </a:r>
                      <a:endParaRPr kumimoji="1" lang="ja-JP" altLang="en-US" sz="2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28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Индикаторы</a:t>
                      </a:r>
                      <a:endParaRPr kumimoji="1" lang="ja-JP" altLang="en-US" sz="28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2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Источники данных</a:t>
                      </a:r>
                      <a:endParaRPr kumimoji="1" lang="ja-JP" altLang="en-US" sz="2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2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Внешние условия</a:t>
                      </a:r>
                      <a:endParaRPr kumimoji="1" lang="ja-JP" altLang="en-US" sz="2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0"/>
                  </a:ext>
                </a:extLst>
              </a:tr>
              <a:tr h="79235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2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Общая цель</a:t>
                      </a:r>
                      <a:endParaRPr kumimoji="1" lang="ja-JP" altLang="en-GB" sz="2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1"/>
                  </a:ext>
                </a:extLst>
              </a:tr>
              <a:tr h="79235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2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Цель проекта</a:t>
                      </a:r>
                      <a:endParaRPr kumimoji="1" lang="ja-JP" altLang="en-GB" sz="2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28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2"/>
                  </a:ext>
                </a:extLst>
              </a:tr>
              <a:tr h="75761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2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Результаты</a:t>
                      </a:r>
                      <a:endParaRPr kumimoji="1" lang="en-GB" altLang="ja-JP" sz="2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28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3"/>
                  </a:ext>
                </a:extLst>
              </a:tr>
              <a:tr h="498883">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20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Виды деятельности</a:t>
                      </a:r>
                      <a:endParaRPr kumimoji="1" lang="ja-JP" altLang="en-US" sz="2000" b="0"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28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Вклад (используемые ресурсы)</a:t>
                      </a:r>
                      <a:endParaRPr kumimoji="1" lang="ja-JP" altLang="en-US" sz="2800" b="1"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rowSpan="2"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2800" b="1"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4"/>
                  </a:ext>
                </a:extLst>
              </a:tr>
              <a:tr h="792352">
                <a:tc vMerge="1">
                  <a:txBody>
                    <a:bodyPr/>
                    <a:lstStyle/>
                    <a:p>
                      <a:endParaRPr kumimoji="1" lang="ja-JP" altLang="en-US" dirty="0">
                        <a:solidFill>
                          <a:srgbClr val="FF000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2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Предварительные условия</a:t>
                      </a:r>
                      <a:endParaRPr kumimoji="1" lang="ja-JP" altLang="en-US" sz="2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203867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右矢印 1">
            <a:extLst>
              <a:ext uri="{FF2B5EF4-FFF2-40B4-BE49-F238E27FC236}">
                <a16:creationId xmlns:a16="http://schemas.microsoft.com/office/drawing/2014/main" id="{FC9DBBE7-9BD2-4E62-AA9E-A3523DE2035F}"/>
              </a:ext>
            </a:extLst>
          </p:cNvPr>
          <p:cNvSpPr/>
          <p:nvPr/>
        </p:nvSpPr>
        <p:spPr>
          <a:xfrm>
            <a:off x="4620780" y="1899377"/>
            <a:ext cx="310317" cy="310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2">
            <a:extLst>
              <a:ext uri="{FF2B5EF4-FFF2-40B4-BE49-F238E27FC236}">
                <a16:creationId xmlns:a16="http://schemas.microsoft.com/office/drawing/2014/main" id="{141B7F9A-D8E4-485C-8964-30EDD5A9DD54}"/>
              </a:ext>
            </a:extLst>
          </p:cNvPr>
          <p:cNvSpPr>
            <a:spLocks noGrp="1" noChangeArrowheads="1"/>
          </p:cNvSpPr>
          <p:nvPr>
            <p:ph type="title"/>
          </p:nvPr>
        </p:nvSpPr>
        <p:spPr>
          <a:xfrm>
            <a:off x="192198" y="321710"/>
            <a:ext cx="4595825" cy="1258173"/>
          </a:xfrm>
          <a:solidFill>
            <a:schemeClr val="tx2">
              <a:lumMod val="60000"/>
              <a:lumOff val="40000"/>
            </a:schemeClr>
          </a:solidFill>
          <a:ln w="25400">
            <a:solidFill>
              <a:schemeClr val="tx1"/>
            </a:solidFill>
          </a:ln>
        </p:spPr>
        <p:txBody>
          <a:bodyPr>
            <a:normAutofit fontScale="90000"/>
          </a:bodyPr>
          <a:lstStyle/>
          <a:p>
            <a:pPr algn="l">
              <a:defRPr/>
            </a:pPr>
            <a:r>
              <a:rPr lang="ru-RU" altLang="ja-JP" sz="3200" dirty="0">
                <a:solidFill>
                  <a:schemeClr val="bg1"/>
                </a:solidFill>
                <a:latin typeface="Arial" panose="020B0604020202020204" pitchFamily="34" charset="0"/>
                <a:ea typeface="HGPｺﾞｼｯｸE" pitchFamily="50" charset="-128"/>
                <a:cs typeface="Arial" panose="020B0604020202020204" pitchFamily="34" charset="0"/>
              </a:rPr>
              <a:t>Создайте «Резюме проекта» из «Логической модели»</a:t>
            </a:r>
            <a:endParaRPr lang="en-US" altLang="ja-JP" sz="3200" dirty="0">
              <a:solidFill>
                <a:schemeClr val="bg1"/>
              </a:solidFill>
              <a:latin typeface="Arial" panose="020B0604020202020204" pitchFamily="34" charset="0"/>
              <a:ea typeface="HGPｺﾞｼｯｸE" pitchFamily="50" charset="-128"/>
              <a:cs typeface="Arial" panose="020B0604020202020204" pitchFamily="34" charset="0"/>
            </a:endParaRPr>
          </a:p>
        </p:txBody>
      </p:sp>
      <p:pic>
        <p:nvPicPr>
          <p:cNvPr id="2" name="図 1">
            <a:extLst>
              <a:ext uri="{FF2B5EF4-FFF2-40B4-BE49-F238E27FC236}">
                <a16:creationId xmlns:a16="http://schemas.microsoft.com/office/drawing/2014/main" id="{C548E383-DEFA-4698-9D78-4DD65F5C4FB7}"/>
              </a:ext>
            </a:extLst>
          </p:cNvPr>
          <p:cNvPicPr>
            <a:picLocks noChangeAspect="1"/>
          </p:cNvPicPr>
          <p:nvPr/>
        </p:nvPicPr>
        <p:blipFill>
          <a:blip r:embed="rId2"/>
          <a:stretch>
            <a:fillRect/>
          </a:stretch>
        </p:blipFill>
        <p:spPr>
          <a:xfrm>
            <a:off x="4643474" y="2771523"/>
            <a:ext cx="341406" cy="371888"/>
          </a:xfrm>
          <a:prstGeom prst="rect">
            <a:avLst/>
          </a:prstGeom>
        </p:spPr>
      </p:pic>
      <p:pic>
        <p:nvPicPr>
          <p:cNvPr id="3" name="図 2">
            <a:extLst>
              <a:ext uri="{FF2B5EF4-FFF2-40B4-BE49-F238E27FC236}">
                <a16:creationId xmlns:a16="http://schemas.microsoft.com/office/drawing/2014/main" id="{AAFF2F82-77DA-4B9C-B2FE-6D767286018F}"/>
              </a:ext>
            </a:extLst>
          </p:cNvPr>
          <p:cNvPicPr>
            <a:picLocks noChangeAspect="1"/>
          </p:cNvPicPr>
          <p:nvPr/>
        </p:nvPicPr>
        <p:blipFill>
          <a:blip r:embed="rId2"/>
          <a:stretch>
            <a:fillRect/>
          </a:stretch>
        </p:blipFill>
        <p:spPr>
          <a:xfrm>
            <a:off x="4620780" y="3640601"/>
            <a:ext cx="342112" cy="372657"/>
          </a:xfrm>
          <a:prstGeom prst="rect">
            <a:avLst/>
          </a:prstGeom>
        </p:spPr>
      </p:pic>
      <p:pic>
        <p:nvPicPr>
          <p:cNvPr id="9" name="図 8">
            <a:extLst>
              <a:ext uri="{FF2B5EF4-FFF2-40B4-BE49-F238E27FC236}">
                <a16:creationId xmlns:a16="http://schemas.microsoft.com/office/drawing/2014/main" id="{CFBC8D58-CF37-48FF-B4E4-4908DAB4A50D}"/>
              </a:ext>
            </a:extLst>
          </p:cNvPr>
          <p:cNvPicPr>
            <a:picLocks noChangeAspect="1"/>
          </p:cNvPicPr>
          <p:nvPr/>
        </p:nvPicPr>
        <p:blipFill>
          <a:blip r:embed="rId2"/>
          <a:stretch>
            <a:fillRect/>
          </a:stretch>
        </p:blipFill>
        <p:spPr>
          <a:xfrm>
            <a:off x="4639477" y="5040573"/>
            <a:ext cx="342686" cy="373282"/>
          </a:xfrm>
          <a:prstGeom prst="rect">
            <a:avLst/>
          </a:prstGeom>
        </p:spPr>
      </p:pic>
      <p:graphicFrame>
        <p:nvGraphicFramePr>
          <p:cNvPr id="11" name="Group 59">
            <a:extLst>
              <a:ext uri="{FF2B5EF4-FFF2-40B4-BE49-F238E27FC236}">
                <a16:creationId xmlns:a16="http://schemas.microsoft.com/office/drawing/2014/main" id="{9DA70BBC-9EC5-43D0-B6CF-45D15003EB2E}"/>
              </a:ext>
            </a:extLst>
          </p:cNvPr>
          <p:cNvGraphicFramePr>
            <a:graphicFrameLocks noGrp="1"/>
          </p:cNvGraphicFramePr>
          <p:nvPr>
            <p:extLst>
              <p:ext uri="{D42A27DB-BD31-4B8C-83A1-F6EECF244321}">
                <p14:modId xmlns:p14="http://schemas.microsoft.com/office/powerpoint/2010/main" val="2196758931"/>
              </p:ext>
            </p:extLst>
          </p:nvPr>
        </p:nvGraphicFramePr>
        <p:xfrm>
          <a:off x="5027174" y="1062857"/>
          <a:ext cx="3983610" cy="4526556"/>
        </p:xfrm>
        <a:graphic>
          <a:graphicData uri="http://schemas.openxmlformats.org/drawingml/2006/table">
            <a:tbl>
              <a:tblPr/>
              <a:tblGrid>
                <a:gridCol w="932383">
                  <a:extLst>
                    <a:ext uri="{9D8B030D-6E8A-4147-A177-3AD203B41FA5}">
                      <a16:colId xmlns:a16="http://schemas.microsoft.com/office/drawing/2014/main" val="20000"/>
                    </a:ext>
                  </a:extLst>
                </a:gridCol>
                <a:gridCol w="1094264">
                  <a:extLst>
                    <a:ext uri="{9D8B030D-6E8A-4147-A177-3AD203B41FA5}">
                      <a16:colId xmlns:a16="http://schemas.microsoft.com/office/drawing/2014/main" val="20001"/>
                    </a:ext>
                  </a:extLst>
                </a:gridCol>
                <a:gridCol w="830593">
                  <a:extLst>
                    <a:ext uri="{9D8B030D-6E8A-4147-A177-3AD203B41FA5}">
                      <a16:colId xmlns:a16="http://schemas.microsoft.com/office/drawing/2014/main" val="20002"/>
                    </a:ext>
                  </a:extLst>
                </a:gridCol>
                <a:gridCol w="1126370">
                  <a:extLst>
                    <a:ext uri="{9D8B030D-6E8A-4147-A177-3AD203B41FA5}">
                      <a16:colId xmlns:a16="http://schemas.microsoft.com/office/drawing/2014/main" val="20003"/>
                    </a:ext>
                  </a:extLst>
                </a:gridCol>
              </a:tblGrid>
              <a:tr h="79439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Резюме проекта</a:t>
                      </a:r>
                      <a:endPar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Индикаторы</a:t>
                      </a:r>
                      <a:endPar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2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Источники данных</a:t>
                      </a:r>
                      <a:endParaRPr kumimoji="1" lang="ja-JP" altLang="en-US" sz="12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Внешние условия</a:t>
                      </a:r>
                      <a:endPar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0"/>
                  </a:ext>
                </a:extLst>
              </a:tr>
              <a:tr h="70760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Общая цель</a:t>
                      </a:r>
                      <a:endParaRPr kumimoji="1" lang="ja-JP" altLang="en-GB"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1"/>
                  </a:ext>
                </a:extLst>
              </a:tr>
              <a:tr h="79213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Цель проекта</a:t>
                      </a:r>
                      <a:endParaRPr kumimoji="1" lang="ja-JP" altLang="en-GB"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2"/>
                  </a:ext>
                </a:extLst>
              </a:tr>
              <a:tr h="92224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Результаты</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GB" altLang="ja-JP"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3"/>
                  </a:ext>
                </a:extLst>
              </a:tr>
              <a:tr h="445524">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Виды деятельности</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Вклад (используемые ресурсы)</a:t>
                      </a:r>
                      <a:endParaRPr kumimoji="1" lang="ja-JP" altLang="en-US" sz="1400" b="1"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rowSpan="2"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1400" b="1"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4"/>
                  </a:ext>
                </a:extLst>
              </a:tr>
              <a:tr h="864656">
                <a:tc vMerge="1">
                  <a:txBody>
                    <a:bodyPr/>
                    <a:lstStyle/>
                    <a:p>
                      <a:endParaRPr kumimoji="1" lang="ja-JP" altLang="en-US" dirty="0">
                        <a:solidFill>
                          <a:srgbClr val="FF000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Предварительные условия</a:t>
                      </a:r>
                      <a:endPar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5"/>
                  </a:ext>
                </a:extLst>
              </a:tr>
            </a:tbl>
          </a:graphicData>
        </a:graphic>
      </p:graphicFrame>
      <p:sp>
        <p:nvSpPr>
          <p:cNvPr id="29" name="コンテンツ プレースホルダー 2">
            <a:extLst>
              <a:ext uri="{FF2B5EF4-FFF2-40B4-BE49-F238E27FC236}">
                <a16:creationId xmlns:a16="http://schemas.microsoft.com/office/drawing/2014/main" id="{22BB588A-5F91-4753-B94C-0FA3E398531C}"/>
              </a:ext>
            </a:extLst>
          </p:cNvPr>
          <p:cNvSpPr txBox="1">
            <a:spLocks/>
          </p:cNvSpPr>
          <p:nvPr/>
        </p:nvSpPr>
        <p:spPr>
          <a:xfrm>
            <a:off x="2175476" y="4658851"/>
            <a:ext cx="2495193" cy="2061265"/>
          </a:xfrm>
          <a:prstGeom prst="rect">
            <a:avLst/>
          </a:prstGeom>
          <a:ln w="12700">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ru-RU" altLang="ja-JP" sz="1200" dirty="0"/>
              <a:t>1-(1) Институт сельского хозяйства изучает реформы земледелия.</a:t>
            </a:r>
          </a:p>
          <a:p>
            <a:pPr marL="0" indent="0">
              <a:buNone/>
            </a:pPr>
            <a:r>
              <a:rPr lang="ru-RU" altLang="ja-JP" sz="1200" dirty="0"/>
              <a:t>1-(2) Институт проводит обучение методам выращивания</a:t>
            </a:r>
          </a:p>
          <a:p>
            <a:pPr marL="0" indent="0">
              <a:buNone/>
            </a:pPr>
            <a:r>
              <a:rPr lang="ru-RU" altLang="ja-JP" sz="1200" dirty="0"/>
              <a:t>2-(1) Сельскохозяйственный кооператив организован</a:t>
            </a:r>
          </a:p>
          <a:p>
            <a:pPr marL="0" indent="0">
              <a:buNone/>
            </a:pPr>
            <a:r>
              <a:rPr lang="ru-RU" altLang="ja-JP" sz="1200" dirty="0"/>
              <a:t>2-(2) Кооператив покупает и арендует сельхозтехнику</a:t>
            </a:r>
          </a:p>
          <a:p>
            <a:pPr marL="0" indent="0">
              <a:buNone/>
            </a:pPr>
            <a:r>
              <a:rPr lang="ru-RU" altLang="ja-JP" sz="1200" dirty="0"/>
              <a:t>3-(1) Сообщество начинает сбор средств</a:t>
            </a:r>
            <a:endParaRPr lang="en-US" altLang="ja-JP" sz="1200" dirty="0"/>
          </a:p>
        </p:txBody>
      </p:sp>
      <p:sp>
        <p:nvSpPr>
          <p:cNvPr id="30" name="テキスト ボックス 4">
            <a:extLst>
              <a:ext uri="{FF2B5EF4-FFF2-40B4-BE49-F238E27FC236}">
                <a16:creationId xmlns:a16="http://schemas.microsoft.com/office/drawing/2014/main" id="{2CD6BADD-459D-4D23-917F-1F5BB57AA6AE}"/>
              </a:ext>
            </a:extLst>
          </p:cNvPr>
          <p:cNvSpPr txBox="1"/>
          <p:nvPr/>
        </p:nvSpPr>
        <p:spPr>
          <a:xfrm>
            <a:off x="234290" y="3414783"/>
            <a:ext cx="1397997" cy="338554"/>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ru-RU" altLang="ja-JP" sz="1600" b="1" dirty="0"/>
              <a:t>Результат</a:t>
            </a:r>
            <a:endParaRPr kumimoji="1" lang="en-US" altLang="ja-JP" sz="1600" b="1" dirty="0"/>
          </a:p>
        </p:txBody>
      </p:sp>
      <p:sp>
        <p:nvSpPr>
          <p:cNvPr id="31" name="テキスト ボックス 5">
            <a:extLst>
              <a:ext uri="{FF2B5EF4-FFF2-40B4-BE49-F238E27FC236}">
                <a16:creationId xmlns:a16="http://schemas.microsoft.com/office/drawing/2014/main" id="{09BCAA89-28F9-437E-8323-A3E3F5420E99}"/>
              </a:ext>
            </a:extLst>
          </p:cNvPr>
          <p:cNvSpPr txBox="1"/>
          <p:nvPr/>
        </p:nvSpPr>
        <p:spPr>
          <a:xfrm>
            <a:off x="269617" y="4934826"/>
            <a:ext cx="1397997" cy="584775"/>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altLang="ja-JP" sz="1600" b="1" dirty="0"/>
              <a:t>Виды деятельности</a:t>
            </a:r>
            <a:endParaRPr kumimoji="1" lang="ja-JP" altLang="en-US" sz="1600" b="1" dirty="0"/>
          </a:p>
        </p:txBody>
      </p:sp>
      <p:sp>
        <p:nvSpPr>
          <p:cNvPr id="32" name="上矢印 16">
            <a:extLst>
              <a:ext uri="{FF2B5EF4-FFF2-40B4-BE49-F238E27FC236}">
                <a16:creationId xmlns:a16="http://schemas.microsoft.com/office/drawing/2014/main" id="{C6134D0C-8537-45DC-B30C-1379C8FF0AA5}"/>
              </a:ext>
            </a:extLst>
          </p:cNvPr>
          <p:cNvSpPr/>
          <p:nvPr/>
        </p:nvSpPr>
        <p:spPr>
          <a:xfrm>
            <a:off x="767345" y="3926299"/>
            <a:ext cx="308899" cy="6912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8">
            <a:extLst>
              <a:ext uri="{FF2B5EF4-FFF2-40B4-BE49-F238E27FC236}">
                <a16:creationId xmlns:a16="http://schemas.microsoft.com/office/drawing/2014/main" id="{EDE9853E-8618-46AF-9F31-FA42987A10D3}"/>
              </a:ext>
            </a:extLst>
          </p:cNvPr>
          <p:cNvSpPr txBox="1"/>
          <p:nvPr/>
        </p:nvSpPr>
        <p:spPr>
          <a:xfrm>
            <a:off x="2078689" y="2610188"/>
            <a:ext cx="2342672" cy="584775"/>
          </a:xfrm>
          <a:prstGeom prst="rect">
            <a:avLst/>
          </a:prstGeom>
          <a:noFill/>
          <a:ln w="12700">
            <a:solidFill>
              <a:schemeClr val="tx1"/>
            </a:solidFill>
          </a:ln>
        </p:spPr>
        <p:txBody>
          <a:bodyPr wrap="square" rtlCol="0">
            <a:spAutoFit/>
          </a:bodyPr>
          <a:lstStyle/>
          <a:p>
            <a:r>
              <a:rPr lang="ru-RU" altLang="ja-JP" sz="1600" dirty="0"/>
              <a:t>Урожайность сельхоз</a:t>
            </a:r>
          </a:p>
          <a:p>
            <a:r>
              <a:rPr lang="ru-RU" altLang="ja-JP" sz="1600" dirty="0"/>
              <a:t>продукции улучшается</a:t>
            </a:r>
            <a:endParaRPr lang="en-US" altLang="ja-JP" sz="1600" dirty="0"/>
          </a:p>
        </p:txBody>
      </p:sp>
      <p:sp>
        <p:nvSpPr>
          <p:cNvPr id="34" name="テキスト ボックス 9">
            <a:extLst>
              <a:ext uri="{FF2B5EF4-FFF2-40B4-BE49-F238E27FC236}">
                <a16:creationId xmlns:a16="http://schemas.microsoft.com/office/drawing/2014/main" id="{9AAD5E7A-67EB-4263-9ADB-53500062616A}"/>
              </a:ext>
            </a:extLst>
          </p:cNvPr>
          <p:cNvSpPr txBox="1"/>
          <p:nvPr/>
        </p:nvSpPr>
        <p:spPr>
          <a:xfrm>
            <a:off x="2146970" y="3326135"/>
            <a:ext cx="2418363" cy="1200329"/>
          </a:xfrm>
          <a:prstGeom prst="rect">
            <a:avLst/>
          </a:prstGeom>
          <a:noFill/>
          <a:ln w="12700">
            <a:solidFill>
              <a:schemeClr val="tx1"/>
            </a:solidFill>
          </a:ln>
        </p:spPr>
        <p:txBody>
          <a:bodyPr wrap="square" rtlCol="0">
            <a:spAutoFit/>
          </a:bodyPr>
          <a:lstStyle/>
          <a:p>
            <a:r>
              <a:rPr lang="ru-RU" altLang="ja-JP" sz="1200" dirty="0">
                <a:latin typeface="Arial" panose="020B0604020202020204" pitchFamily="34" charset="0"/>
                <a:cs typeface="Arial" panose="020B0604020202020204" pitchFamily="34" charset="0"/>
              </a:rPr>
              <a:t>1. Реформа методов выращивания</a:t>
            </a:r>
          </a:p>
          <a:p>
            <a:r>
              <a:rPr lang="ru-RU" altLang="ja-JP" sz="1200" dirty="0">
                <a:latin typeface="Arial" panose="020B0604020202020204" pitchFamily="34" charset="0"/>
                <a:cs typeface="Arial" panose="020B0604020202020204" pitchFamily="34" charset="0"/>
              </a:rPr>
              <a:t>2. Техника доступна для микро-фермеров</a:t>
            </a:r>
          </a:p>
          <a:p>
            <a:r>
              <a:rPr lang="ru-RU" altLang="ja-JP" sz="1200" dirty="0">
                <a:latin typeface="Arial" panose="020B0604020202020204" pitchFamily="34" charset="0"/>
                <a:cs typeface="Arial" panose="020B0604020202020204" pitchFamily="34" charset="0"/>
              </a:rPr>
              <a:t>3. Разработана малая система орошения.</a:t>
            </a:r>
            <a:endParaRPr kumimoji="1" lang="ja-JP" altLang="en-US" sz="1200" dirty="0">
              <a:latin typeface="Arial" panose="020B0604020202020204" pitchFamily="34" charset="0"/>
              <a:cs typeface="Arial" panose="020B0604020202020204" pitchFamily="34" charset="0"/>
            </a:endParaRPr>
          </a:p>
        </p:txBody>
      </p:sp>
      <p:cxnSp>
        <p:nvCxnSpPr>
          <p:cNvPr id="35" name="直線コネクタ 10">
            <a:extLst>
              <a:ext uri="{FF2B5EF4-FFF2-40B4-BE49-F238E27FC236}">
                <a16:creationId xmlns:a16="http://schemas.microsoft.com/office/drawing/2014/main" id="{4983F9B1-397B-4BC1-B130-304C8F95C281}"/>
              </a:ext>
            </a:extLst>
          </p:cNvPr>
          <p:cNvCxnSpPr>
            <a:cxnSpLocks/>
          </p:cNvCxnSpPr>
          <p:nvPr/>
        </p:nvCxnSpPr>
        <p:spPr>
          <a:xfrm>
            <a:off x="1724853" y="3640601"/>
            <a:ext cx="29639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11">
            <a:extLst>
              <a:ext uri="{FF2B5EF4-FFF2-40B4-BE49-F238E27FC236}">
                <a16:creationId xmlns:a16="http://schemas.microsoft.com/office/drawing/2014/main" id="{13F2EB82-72F0-4C48-833B-F5433425D7C4}"/>
              </a:ext>
            </a:extLst>
          </p:cNvPr>
          <p:cNvCxnSpPr>
            <a:cxnSpLocks/>
          </p:cNvCxnSpPr>
          <p:nvPr/>
        </p:nvCxnSpPr>
        <p:spPr>
          <a:xfrm flipV="1">
            <a:off x="1835588" y="2830704"/>
            <a:ext cx="220596" cy="6955"/>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テキスト ボックス 12">
            <a:extLst>
              <a:ext uri="{FF2B5EF4-FFF2-40B4-BE49-F238E27FC236}">
                <a16:creationId xmlns:a16="http://schemas.microsoft.com/office/drawing/2014/main" id="{A02DFFDC-6BE0-4C49-8E25-E662B5E71C3C}"/>
              </a:ext>
            </a:extLst>
          </p:cNvPr>
          <p:cNvSpPr txBox="1"/>
          <p:nvPr/>
        </p:nvSpPr>
        <p:spPr>
          <a:xfrm>
            <a:off x="227003" y="1899377"/>
            <a:ext cx="1297252" cy="338554"/>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kumimoji="1" lang="ru-RU" altLang="ja-JP" sz="1600" b="1" dirty="0"/>
              <a:t>Общая цель</a:t>
            </a:r>
            <a:endParaRPr kumimoji="1" lang="en-US" altLang="ja-JP" sz="1600" b="1" dirty="0"/>
          </a:p>
        </p:txBody>
      </p:sp>
      <p:sp>
        <p:nvSpPr>
          <p:cNvPr id="38" name="テキスト ボックス 13">
            <a:extLst>
              <a:ext uri="{FF2B5EF4-FFF2-40B4-BE49-F238E27FC236}">
                <a16:creationId xmlns:a16="http://schemas.microsoft.com/office/drawing/2014/main" id="{ECC3545E-A2D3-455E-9AB0-1CE95C4E167F}"/>
              </a:ext>
            </a:extLst>
          </p:cNvPr>
          <p:cNvSpPr txBox="1"/>
          <p:nvPr/>
        </p:nvSpPr>
        <p:spPr>
          <a:xfrm>
            <a:off x="2138134" y="1784535"/>
            <a:ext cx="2362393" cy="707886"/>
          </a:xfrm>
          <a:prstGeom prst="rect">
            <a:avLst/>
          </a:prstGeom>
          <a:noFill/>
          <a:ln w="12700">
            <a:solidFill>
              <a:schemeClr val="tx1"/>
            </a:solidFill>
          </a:ln>
        </p:spPr>
        <p:txBody>
          <a:bodyPr wrap="square" rtlCol="0">
            <a:spAutoFit/>
          </a:bodyPr>
          <a:lstStyle/>
          <a:p>
            <a:r>
              <a:rPr lang="ru-RU" altLang="ja-JP" sz="2000" dirty="0"/>
              <a:t>Доход фермеров </a:t>
            </a:r>
          </a:p>
          <a:p>
            <a:r>
              <a:rPr lang="ru-RU" altLang="ja-JP" sz="2000" dirty="0"/>
              <a:t>увеличивается</a:t>
            </a:r>
            <a:endParaRPr lang="en-US" altLang="ja-JP" sz="2000" dirty="0"/>
          </a:p>
        </p:txBody>
      </p:sp>
      <p:sp>
        <p:nvSpPr>
          <p:cNvPr id="41" name="上矢印 15">
            <a:extLst>
              <a:ext uri="{FF2B5EF4-FFF2-40B4-BE49-F238E27FC236}">
                <a16:creationId xmlns:a16="http://schemas.microsoft.com/office/drawing/2014/main" id="{5DB0A7E9-7D15-4F69-8581-F674C43939EE}"/>
              </a:ext>
            </a:extLst>
          </p:cNvPr>
          <p:cNvSpPr/>
          <p:nvPr/>
        </p:nvSpPr>
        <p:spPr>
          <a:xfrm>
            <a:off x="792397" y="3102651"/>
            <a:ext cx="291427" cy="287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5">
            <a:extLst>
              <a:ext uri="{FF2B5EF4-FFF2-40B4-BE49-F238E27FC236}">
                <a16:creationId xmlns:a16="http://schemas.microsoft.com/office/drawing/2014/main" id="{6824E4DE-A7A9-418F-B6E9-9832B2CF1022}"/>
              </a:ext>
            </a:extLst>
          </p:cNvPr>
          <p:cNvSpPr/>
          <p:nvPr/>
        </p:nvSpPr>
        <p:spPr>
          <a:xfrm>
            <a:off x="792397" y="2323118"/>
            <a:ext cx="291427" cy="287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18">
            <a:extLst>
              <a:ext uri="{FF2B5EF4-FFF2-40B4-BE49-F238E27FC236}">
                <a16:creationId xmlns:a16="http://schemas.microsoft.com/office/drawing/2014/main" id="{D0954C85-38B6-4927-97FD-920A415BFABE}"/>
              </a:ext>
            </a:extLst>
          </p:cNvPr>
          <p:cNvCxnSpPr>
            <a:cxnSpLocks/>
          </p:cNvCxnSpPr>
          <p:nvPr/>
        </p:nvCxnSpPr>
        <p:spPr>
          <a:xfrm>
            <a:off x="1707730" y="2147018"/>
            <a:ext cx="29639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19">
            <a:extLst>
              <a:ext uri="{FF2B5EF4-FFF2-40B4-BE49-F238E27FC236}">
                <a16:creationId xmlns:a16="http://schemas.microsoft.com/office/drawing/2014/main" id="{DAD783B4-189A-4550-91EF-7670F867A331}"/>
              </a:ext>
            </a:extLst>
          </p:cNvPr>
          <p:cNvCxnSpPr>
            <a:cxnSpLocks/>
          </p:cNvCxnSpPr>
          <p:nvPr/>
        </p:nvCxnSpPr>
        <p:spPr>
          <a:xfrm>
            <a:off x="1798103" y="5085184"/>
            <a:ext cx="26215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テキスト ボックス 6">
            <a:extLst>
              <a:ext uri="{FF2B5EF4-FFF2-40B4-BE49-F238E27FC236}">
                <a16:creationId xmlns:a16="http://schemas.microsoft.com/office/drawing/2014/main" id="{52B95BE9-C603-496E-82CD-650CD9837D78}"/>
              </a:ext>
            </a:extLst>
          </p:cNvPr>
          <p:cNvSpPr txBox="1"/>
          <p:nvPr/>
        </p:nvSpPr>
        <p:spPr>
          <a:xfrm>
            <a:off x="234290" y="2702335"/>
            <a:ext cx="1507363" cy="338554"/>
          </a:xfrm>
          <a:prstGeom prst="rect">
            <a:avLst/>
          </a:prstGeom>
          <a:solidFill>
            <a:srgbClr val="E84018"/>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kumimoji="1" lang="ru-RU" altLang="ja-JP" sz="1600" b="1" dirty="0"/>
              <a:t>Цель проекта</a:t>
            </a:r>
            <a:endParaRPr kumimoji="1" lang="ja-JP" altLang="en-US" sz="1600" b="1" dirty="0"/>
          </a:p>
        </p:txBody>
      </p:sp>
    </p:spTree>
    <p:extLst>
      <p:ext uri="{BB962C8B-B14F-4D97-AF65-F5344CB8AC3E}">
        <p14:creationId xmlns:p14="http://schemas.microsoft.com/office/powerpoint/2010/main" val="24239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 name="Rectangle 2"/>
          <p:cNvSpPr>
            <a:spLocks noGrp="1" noChangeArrowheads="1"/>
          </p:cNvSpPr>
          <p:nvPr>
            <p:ph type="title"/>
          </p:nvPr>
        </p:nvSpPr>
        <p:spPr>
          <a:xfrm>
            <a:off x="252415" y="154603"/>
            <a:ext cx="8639169" cy="863955"/>
          </a:xfrm>
          <a:solidFill>
            <a:schemeClr val="tx2">
              <a:lumMod val="60000"/>
              <a:lumOff val="40000"/>
            </a:schemeClr>
          </a:solidFill>
          <a:ln w="28575">
            <a:solidFill>
              <a:schemeClr val="tx1"/>
            </a:solidFill>
          </a:ln>
        </p:spPr>
        <p:txBody>
          <a:bodyPr>
            <a:normAutofit fontScale="90000"/>
          </a:bodyPr>
          <a:lstStyle/>
          <a:p>
            <a:pPr>
              <a:defRPr/>
            </a:pPr>
            <a:r>
              <a:rPr lang="ru-RU" altLang="ja-JP" sz="3200" dirty="0">
                <a:solidFill>
                  <a:schemeClr val="bg1"/>
                </a:solidFill>
                <a:latin typeface="Arial" panose="020B0604020202020204" pitchFamily="34" charset="0"/>
                <a:ea typeface="HGPｺﾞｼｯｸE" pitchFamily="50" charset="-128"/>
                <a:cs typeface="Arial" panose="020B0604020202020204" pitchFamily="34" charset="0"/>
              </a:rPr>
              <a:t>Создайте «Резюме проекта» из «Дерева решений»</a:t>
            </a:r>
            <a:endParaRPr lang="en-US" altLang="ja-JP" sz="3200" dirty="0">
              <a:solidFill>
                <a:schemeClr val="bg1"/>
              </a:solidFill>
              <a:latin typeface="Arial" panose="020B0604020202020204" pitchFamily="34" charset="0"/>
              <a:ea typeface="HGPｺﾞｼｯｸE" pitchFamily="50" charset="-128"/>
              <a:cs typeface="Arial" panose="020B0604020202020204" pitchFamily="34" charset="0"/>
            </a:endParaRPr>
          </a:p>
        </p:txBody>
      </p:sp>
      <p:grpSp>
        <p:nvGrpSpPr>
          <p:cNvPr id="3" name="Organization Chart 114"/>
          <p:cNvGrpSpPr>
            <a:grpSpLocks/>
          </p:cNvGrpSpPr>
          <p:nvPr/>
        </p:nvGrpSpPr>
        <p:grpSpPr bwMode="auto">
          <a:xfrm>
            <a:off x="112481" y="1811759"/>
            <a:ext cx="4032573" cy="4742359"/>
            <a:chOff x="249" y="1354"/>
            <a:chExt cx="2472" cy="2132"/>
          </a:xfrm>
        </p:grpSpPr>
        <p:cxnSp>
          <p:nvCxnSpPr>
            <p:cNvPr id="1028" name="_s1028"/>
            <p:cNvCxnSpPr>
              <a:cxnSpLocks noChangeShapeType="1"/>
              <a:stCxn id="14" idx="1"/>
              <a:endCxn id="9" idx="2"/>
            </p:cNvCxnSpPr>
            <p:nvPr/>
          </p:nvCxnSpPr>
          <p:spPr bwMode="auto">
            <a:xfrm rot="10800000">
              <a:off x="1508" y="2597"/>
              <a:ext cx="125" cy="74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13" idx="1"/>
              <a:endCxn id="9" idx="2"/>
            </p:cNvCxnSpPr>
            <p:nvPr/>
          </p:nvCxnSpPr>
          <p:spPr bwMode="auto">
            <a:xfrm rot="10800000">
              <a:off x="1508" y="2597"/>
              <a:ext cx="125" cy="31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12" idx="1"/>
              <a:endCxn id="8" idx="2"/>
            </p:cNvCxnSpPr>
            <p:nvPr/>
          </p:nvCxnSpPr>
          <p:spPr bwMode="auto">
            <a:xfrm rot="10800000" flipH="1">
              <a:off x="479" y="2597"/>
              <a:ext cx="178" cy="742"/>
            </a:xfrm>
            <a:prstGeom prst="bentConnector4">
              <a:avLst>
                <a:gd name="adj1" fmla="val -78948"/>
                <a:gd name="adj2" fmla="val 5970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11" idx="1"/>
              <a:endCxn id="8" idx="2"/>
            </p:cNvCxnSpPr>
            <p:nvPr/>
          </p:nvCxnSpPr>
          <p:spPr bwMode="auto">
            <a:xfrm rot="10800000" flipH="1">
              <a:off x="467" y="2597"/>
              <a:ext cx="190" cy="310"/>
            </a:xfrm>
            <a:prstGeom prst="bentConnector4">
              <a:avLst>
                <a:gd name="adj1" fmla="val -73949"/>
                <a:gd name="adj2" fmla="val 7334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10" idx="0"/>
              <a:endCxn id="6" idx="2"/>
            </p:cNvCxnSpPr>
            <p:nvPr/>
          </p:nvCxnSpPr>
          <p:spPr bwMode="auto">
            <a:xfrm rot="16200000" flipV="1">
              <a:off x="1793" y="1809"/>
              <a:ext cx="194" cy="80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9" idx="0"/>
              <a:endCxn id="6" idx="2"/>
            </p:cNvCxnSpPr>
            <p:nvPr/>
          </p:nvCxnSpPr>
          <p:spPr bwMode="auto">
            <a:xfrm rot="16200000" flipV="1">
              <a:off x="1400" y="2202"/>
              <a:ext cx="194" cy="2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4" name="_s1034"/>
            <p:cNvCxnSpPr>
              <a:cxnSpLocks noChangeShapeType="1"/>
              <a:stCxn id="8" idx="0"/>
              <a:endCxn id="6" idx="2"/>
            </p:cNvCxnSpPr>
            <p:nvPr/>
          </p:nvCxnSpPr>
          <p:spPr bwMode="auto">
            <a:xfrm rot="5400000" flipH="1" flipV="1">
              <a:off x="974" y="1797"/>
              <a:ext cx="194" cy="83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5" name="_s1035"/>
            <p:cNvCxnSpPr>
              <a:cxnSpLocks noChangeShapeType="1"/>
              <a:stCxn id="7" idx="0"/>
              <a:endCxn id="4" idx="2"/>
            </p:cNvCxnSpPr>
            <p:nvPr/>
          </p:nvCxnSpPr>
          <p:spPr bwMode="auto">
            <a:xfrm rot="16200000" flipV="1">
              <a:off x="1852" y="1351"/>
              <a:ext cx="213" cy="76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6" name="_s1036"/>
            <p:cNvCxnSpPr>
              <a:cxnSpLocks noChangeShapeType="1"/>
              <a:stCxn id="6" idx="0"/>
              <a:endCxn id="4" idx="2"/>
            </p:cNvCxnSpPr>
            <p:nvPr/>
          </p:nvCxnSpPr>
          <p:spPr bwMode="auto">
            <a:xfrm rot="5400000" flipH="1" flipV="1">
              <a:off x="1424" y="1690"/>
              <a:ext cx="213" cy="8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7" name="_s1037"/>
            <p:cNvCxnSpPr>
              <a:cxnSpLocks noChangeShapeType="1"/>
              <a:stCxn id="5" idx="0"/>
              <a:endCxn id="4" idx="2"/>
            </p:cNvCxnSpPr>
            <p:nvPr/>
          </p:nvCxnSpPr>
          <p:spPr bwMode="auto">
            <a:xfrm rot="5400000" flipH="1" flipV="1">
              <a:off x="995" y="1261"/>
              <a:ext cx="213" cy="94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1038"/>
            <p:cNvSpPr>
              <a:spLocks noChangeArrowheads="1"/>
            </p:cNvSpPr>
            <p:nvPr/>
          </p:nvSpPr>
          <p:spPr bwMode="auto">
            <a:xfrm>
              <a:off x="1064" y="1354"/>
              <a:ext cx="1022" cy="274"/>
            </a:xfrm>
            <a:prstGeom prst="roundRect">
              <a:avLst>
                <a:gd name="adj" fmla="val 10218"/>
              </a:avLst>
            </a:prstGeom>
            <a:gradFill rotWithShape="1">
              <a:gsLst>
                <a:gs pos="0">
                  <a:srgbClr val="FF6600"/>
                </a:gs>
                <a:gs pos="100000">
                  <a:srgbClr val="FF6600">
                    <a:gamma/>
                    <a:tint val="0"/>
                    <a:invGamma/>
                    <a:alpha val="50000"/>
                  </a:srgbClr>
                </a:gs>
              </a:gsLst>
              <a:lin ang="5400000" scaled="1"/>
            </a:gradFill>
            <a:ln w="9525">
              <a:solidFill>
                <a:schemeClr val="tx1"/>
              </a:solidFill>
              <a:round/>
              <a:headEnd/>
              <a:tailEnd/>
            </a:ln>
          </p:spPr>
          <p:txBody>
            <a:bodyPr vert="horz" wrap="none" lIns="51638" tIns="25819" rIns="51638" bIns="25819" numCol="1" anchor="ctr" anchorCtr="0" compatLnSpc="1">
              <a:prstTxWarp prst="textNoShape">
                <a:avLst/>
              </a:prstTxWarp>
            </a:bodyPr>
            <a:lstStyle/>
            <a:p>
              <a:pPr algn="ctr"/>
              <a:r>
                <a:rPr lang="ru-RU" altLang="ja-JP" b="1" dirty="0"/>
                <a:t>Общая цель</a:t>
              </a:r>
              <a:endParaRPr lang="ja-JP" altLang="en-US" b="1" dirty="0"/>
            </a:p>
          </p:txBody>
        </p:sp>
        <p:sp>
          <p:nvSpPr>
            <p:cNvPr id="5" name="_s1039"/>
            <p:cNvSpPr>
              <a:spLocks noChangeArrowheads="1"/>
            </p:cNvSpPr>
            <p:nvPr/>
          </p:nvSpPr>
          <p:spPr bwMode="auto">
            <a:xfrm>
              <a:off x="249" y="1841"/>
              <a:ext cx="758" cy="274"/>
            </a:xfrm>
            <a:prstGeom prst="roundRect">
              <a:avLst>
                <a:gd name="adj" fmla="val 16667"/>
              </a:avLst>
            </a:prstGeom>
            <a:noFill/>
            <a:ln w="9525">
              <a:solidFill>
                <a:schemeClr val="tx1"/>
              </a:solidFill>
              <a:round/>
              <a:headEnd/>
              <a:tailEnd/>
            </a:ln>
          </p:spPr>
          <p:txBody>
            <a:bodyPr vert="horz" wrap="none" lIns="51638" tIns="25819" rIns="51638" bIns="2581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endParaRPr>
            </a:p>
          </p:txBody>
        </p:sp>
        <p:sp>
          <p:nvSpPr>
            <p:cNvPr id="6" name="_s1040"/>
            <p:cNvSpPr>
              <a:spLocks noChangeArrowheads="1"/>
            </p:cNvSpPr>
            <p:nvPr/>
          </p:nvSpPr>
          <p:spPr bwMode="auto">
            <a:xfrm>
              <a:off x="1064" y="1841"/>
              <a:ext cx="845" cy="274"/>
            </a:xfrm>
            <a:prstGeom prst="roundRect">
              <a:avLst>
                <a:gd name="adj" fmla="val 16667"/>
              </a:avLst>
            </a:prstGeom>
            <a:gradFill rotWithShape="1">
              <a:gsLst>
                <a:gs pos="0">
                  <a:srgbClr val="00FF00">
                    <a:alpha val="47000"/>
                  </a:srgbClr>
                </a:gs>
                <a:gs pos="100000">
                  <a:srgbClr val="00FF00">
                    <a:gamma/>
                    <a:tint val="0"/>
                    <a:invGamma/>
                  </a:srgbClr>
                </a:gs>
              </a:gsLst>
              <a:lin ang="5400000" scaled="1"/>
            </a:gradFill>
            <a:ln w="9525">
              <a:solidFill>
                <a:schemeClr val="tx1"/>
              </a:solidFill>
              <a:round/>
              <a:headEnd/>
              <a:tailEnd/>
            </a:ln>
          </p:spPr>
          <p:txBody>
            <a:bodyPr vert="horz" wrap="none" lIns="51638" tIns="25819" rIns="51638" bIns="2581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altLang="ja-JP" sz="1400"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Цель проекта</a:t>
              </a:r>
              <a:endParaRPr kumimoji="1" lang="ja-JP" altLang="en-US" sz="1400"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endParaRPr>
            </a:p>
          </p:txBody>
        </p:sp>
        <p:sp>
          <p:nvSpPr>
            <p:cNvPr id="7" name="_s1041"/>
            <p:cNvSpPr>
              <a:spLocks noChangeArrowheads="1"/>
            </p:cNvSpPr>
            <p:nvPr/>
          </p:nvSpPr>
          <p:spPr bwMode="auto">
            <a:xfrm>
              <a:off x="1963" y="1841"/>
              <a:ext cx="758" cy="274"/>
            </a:xfrm>
            <a:prstGeom prst="roundRect">
              <a:avLst>
                <a:gd name="adj" fmla="val 16667"/>
              </a:avLst>
            </a:prstGeom>
            <a:noFill/>
            <a:ln w="9525">
              <a:solidFill>
                <a:schemeClr val="tx1"/>
              </a:solidFill>
              <a:round/>
              <a:headEnd/>
              <a:tailEnd/>
            </a:ln>
          </p:spPr>
          <p:txBody>
            <a:bodyPr vert="horz" wrap="none" lIns="51638" tIns="25819" rIns="51638" bIns="2581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endParaRPr>
            </a:p>
          </p:txBody>
        </p:sp>
        <p:sp>
          <p:nvSpPr>
            <p:cNvPr id="8" name="_s1042"/>
            <p:cNvSpPr>
              <a:spLocks noChangeArrowheads="1"/>
            </p:cNvSpPr>
            <p:nvPr/>
          </p:nvSpPr>
          <p:spPr bwMode="auto">
            <a:xfrm>
              <a:off x="249" y="2309"/>
              <a:ext cx="815" cy="288"/>
            </a:xfrm>
            <a:prstGeom prst="roundRect">
              <a:avLst>
                <a:gd name="adj" fmla="val 16667"/>
              </a:avLst>
            </a:prstGeom>
            <a:gradFill rotWithShape="1">
              <a:gsLst>
                <a:gs pos="0">
                  <a:srgbClr val="FFFF00"/>
                </a:gs>
                <a:gs pos="100000">
                  <a:srgbClr val="FFFF00">
                    <a:gamma/>
                    <a:tint val="0"/>
                    <a:invGamma/>
                  </a:srgbClr>
                </a:gs>
              </a:gsLst>
              <a:lin ang="5400000" scaled="1"/>
            </a:gra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altLang="ja-JP" sz="1600"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Результат</a:t>
              </a:r>
              <a:r>
                <a:rPr kumimoji="1" lang="en-GB" altLang="ja-JP" sz="1600"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 </a:t>
              </a:r>
              <a:r>
                <a:rPr kumimoji="1" lang="en-US" altLang="ja-JP" sz="1600" b="1"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1</a:t>
              </a:r>
            </a:p>
          </p:txBody>
        </p:sp>
        <p:sp>
          <p:nvSpPr>
            <p:cNvPr id="9" name="_s1043"/>
            <p:cNvSpPr>
              <a:spLocks noChangeArrowheads="1"/>
            </p:cNvSpPr>
            <p:nvPr/>
          </p:nvSpPr>
          <p:spPr bwMode="auto">
            <a:xfrm>
              <a:off x="1105" y="2309"/>
              <a:ext cx="805" cy="288"/>
            </a:xfrm>
            <a:prstGeom prst="roundRect">
              <a:avLst>
                <a:gd name="adj" fmla="val 16667"/>
              </a:avLst>
            </a:prstGeom>
            <a:gradFill rotWithShape="1">
              <a:gsLst>
                <a:gs pos="0">
                  <a:srgbClr val="FFFF00"/>
                </a:gs>
                <a:gs pos="100000">
                  <a:srgbClr val="FFFF00">
                    <a:gamma/>
                    <a:tint val="0"/>
                    <a:invGamma/>
                  </a:srgbClr>
                </a:gs>
              </a:gsLst>
              <a:lin ang="5400000" scaled="1"/>
            </a:gra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lvl="0" algn="ctr" fontAlgn="base">
                <a:spcBef>
                  <a:spcPct val="0"/>
                </a:spcBef>
                <a:spcAft>
                  <a:spcPct val="0"/>
                </a:spcAft>
              </a:pPr>
              <a:r>
                <a:rPr lang="ru-RU" altLang="ja-JP" sz="1600" dirty="0">
                  <a:latin typeface="Verdana" pitchFamily="34" charset="0"/>
                  <a:ea typeface="ＭＳ Ｐゴシック" pitchFamily="50" charset="-128"/>
                  <a:cs typeface="ＭＳ Ｐゴシック" pitchFamily="50" charset="-128"/>
                </a:rPr>
                <a:t>Результат</a:t>
              </a:r>
              <a:r>
                <a:rPr lang="en-GB" altLang="ja-JP" sz="1600" dirty="0">
                  <a:latin typeface="Verdana" pitchFamily="34" charset="0"/>
                  <a:ea typeface="ＭＳ Ｐゴシック" pitchFamily="50" charset="-128"/>
                  <a:cs typeface="ＭＳ Ｐゴシック" pitchFamily="50" charset="-128"/>
                </a:rPr>
                <a:t> </a:t>
              </a:r>
              <a:r>
                <a:rPr kumimoji="1" lang="en-US" altLang="ja-JP" sz="1600" b="1"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2</a:t>
              </a:r>
            </a:p>
          </p:txBody>
        </p:sp>
        <p:sp>
          <p:nvSpPr>
            <p:cNvPr id="10" name="_s1044"/>
            <p:cNvSpPr>
              <a:spLocks noChangeArrowheads="1"/>
            </p:cNvSpPr>
            <p:nvPr/>
          </p:nvSpPr>
          <p:spPr bwMode="auto">
            <a:xfrm>
              <a:off x="1963" y="2309"/>
              <a:ext cx="661" cy="288"/>
            </a:xfrm>
            <a:prstGeom prst="roundRect">
              <a:avLst>
                <a:gd name="adj" fmla="val 16667"/>
              </a:avLst>
            </a:prstGeom>
            <a:no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endParaRPr>
            </a:p>
          </p:txBody>
        </p:sp>
        <p:sp>
          <p:nvSpPr>
            <p:cNvPr id="11" name="_s1045"/>
            <p:cNvSpPr>
              <a:spLocks noChangeArrowheads="1"/>
            </p:cNvSpPr>
            <p:nvPr/>
          </p:nvSpPr>
          <p:spPr bwMode="auto">
            <a:xfrm>
              <a:off x="467" y="2762"/>
              <a:ext cx="966" cy="289"/>
            </a:xfrm>
            <a:prstGeom prst="roundRect">
              <a:avLst>
                <a:gd name="adj" fmla="val 16667"/>
              </a:avLst>
            </a:prstGeom>
            <a:gradFill rotWithShape="1">
              <a:gsLst>
                <a:gs pos="0">
                  <a:srgbClr val="FF99FF">
                    <a:alpha val="42000"/>
                  </a:srgbClr>
                </a:gs>
                <a:gs pos="100000">
                  <a:srgbClr val="FF99FF">
                    <a:gamma/>
                    <a:tint val="0"/>
                    <a:invGamma/>
                  </a:srgbClr>
                </a:gs>
              </a:gsLst>
              <a:lin ang="5400000" scaled="1"/>
            </a:gra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ru-RU" altLang="ja-JP" sz="1100" b="1"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Деятельность</a:t>
              </a:r>
              <a:r>
                <a:rPr kumimoji="1" lang="en-GB" altLang="ja-JP" sz="1100" b="1"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 </a:t>
              </a:r>
              <a:r>
                <a:rPr kumimoji="1" lang="en-US" altLang="ja-JP" sz="1600" b="1"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1-1</a:t>
              </a:r>
            </a:p>
          </p:txBody>
        </p:sp>
        <p:sp>
          <p:nvSpPr>
            <p:cNvPr id="12" name="_s1046"/>
            <p:cNvSpPr>
              <a:spLocks noChangeArrowheads="1"/>
            </p:cNvSpPr>
            <p:nvPr/>
          </p:nvSpPr>
          <p:spPr bwMode="auto">
            <a:xfrm>
              <a:off x="479" y="3195"/>
              <a:ext cx="954" cy="288"/>
            </a:xfrm>
            <a:prstGeom prst="roundRect">
              <a:avLst>
                <a:gd name="adj" fmla="val 16667"/>
              </a:avLst>
            </a:prstGeom>
            <a:gradFill rotWithShape="1">
              <a:gsLst>
                <a:gs pos="0">
                  <a:srgbClr val="FF99FF">
                    <a:alpha val="42000"/>
                  </a:srgbClr>
                </a:gs>
                <a:gs pos="100000">
                  <a:srgbClr val="FF99FF">
                    <a:gamma/>
                    <a:tint val="0"/>
                    <a:invGamma/>
                  </a:srgbClr>
                </a:gs>
              </a:gsLst>
              <a:lin ang="5400000" scaled="1"/>
            </a:gra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lvl="0" algn="ctr" fontAlgn="base">
                <a:spcBef>
                  <a:spcPct val="0"/>
                </a:spcBef>
                <a:spcAft>
                  <a:spcPct val="0"/>
                </a:spcAft>
              </a:pPr>
              <a:r>
                <a:rPr lang="ru-RU" altLang="ja-JP" sz="1100" b="1" dirty="0">
                  <a:latin typeface="Verdana" pitchFamily="34" charset="0"/>
                  <a:ea typeface="ＭＳ Ｐゴシック" pitchFamily="50" charset="-128"/>
                  <a:cs typeface="ＭＳ Ｐゴシック" pitchFamily="50" charset="-128"/>
                </a:rPr>
                <a:t>Деятельность</a:t>
              </a:r>
              <a:r>
                <a:rPr lang="en-GB" altLang="ja-JP" sz="1600" b="1" dirty="0">
                  <a:latin typeface="Verdana" pitchFamily="34" charset="0"/>
                  <a:ea typeface="ＭＳ Ｐゴシック" pitchFamily="50" charset="-128"/>
                  <a:cs typeface="ＭＳ Ｐゴシック" pitchFamily="50" charset="-128"/>
                </a:rPr>
                <a:t> </a:t>
              </a:r>
              <a:r>
                <a:rPr kumimoji="1" lang="en-US" altLang="ja-JP" sz="1600" b="1"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1-2</a:t>
              </a:r>
            </a:p>
          </p:txBody>
        </p:sp>
        <p:sp>
          <p:nvSpPr>
            <p:cNvPr id="13" name="_s1047"/>
            <p:cNvSpPr>
              <a:spLocks noChangeArrowheads="1"/>
            </p:cNvSpPr>
            <p:nvPr/>
          </p:nvSpPr>
          <p:spPr bwMode="auto">
            <a:xfrm>
              <a:off x="1632" y="2762"/>
              <a:ext cx="977" cy="289"/>
            </a:xfrm>
            <a:prstGeom prst="roundRect">
              <a:avLst>
                <a:gd name="adj" fmla="val 16667"/>
              </a:avLst>
            </a:prstGeom>
            <a:gradFill rotWithShape="1">
              <a:gsLst>
                <a:gs pos="0">
                  <a:srgbClr val="FF99FF">
                    <a:alpha val="42000"/>
                  </a:srgbClr>
                </a:gs>
                <a:gs pos="100000">
                  <a:srgbClr val="FF99FF">
                    <a:gamma/>
                    <a:tint val="0"/>
                    <a:invGamma/>
                  </a:srgbClr>
                </a:gs>
              </a:gsLst>
              <a:lin ang="5400000" scaled="1"/>
            </a:gra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lvl="0" algn="ctr" fontAlgn="base">
                <a:spcBef>
                  <a:spcPct val="0"/>
                </a:spcBef>
                <a:spcAft>
                  <a:spcPct val="0"/>
                </a:spcAft>
              </a:pPr>
              <a:r>
                <a:rPr lang="ru-RU" altLang="ja-JP" sz="1100" b="1" dirty="0">
                  <a:solidFill>
                    <a:prstClr val="black"/>
                  </a:solidFill>
                  <a:latin typeface="Verdana" pitchFamily="34" charset="0"/>
                  <a:ea typeface="ＭＳ Ｐゴシック" pitchFamily="50" charset="-128"/>
                  <a:cs typeface="ＭＳ Ｐゴシック" pitchFamily="50" charset="-128"/>
                </a:rPr>
                <a:t>Деятельность</a:t>
              </a:r>
              <a:r>
                <a:rPr lang="en-GB" altLang="ja-JP" sz="1100" b="1" dirty="0">
                  <a:solidFill>
                    <a:prstClr val="black"/>
                  </a:solidFill>
                  <a:latin typeface="Verdana" pitchFamily="34" charset="0"/>
                  <a:ea typeface="ＭＳ Ｐゴシック" pitchFamily="50" charset="-128"/>
                  <a:cs typeface="ＭＳ Ｐゴシック" pitchFamily="50" charset="-128"/>
                </a:rPr>
                <a:t> </a:t>
              </a:r>
              <a:r>
                <a:rPr kumimoji="1" lang="en-US" altLang="ja-JP" sz="1600" b="1"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2-1</a:t>
              </a:r>
            </a:p>
          </p:txBody>
        </p:sp>
        <p:sp>
          <p:nvSpPr>
            <p:cNvPr id="14" name="_s1048"/>
            <p:cNvSpPr>
              <a:spLocks noChangeArrowheads="1"/>
            </p:cNvSpPr>
            <p:nvPr/>
          </p:nvSpPr>
          <p:spPr bwMode="auto">
            <a:xfrm>
              <a:off x="1632" y="3198"/>
              <a:ext cx="954" cy="288"/>
            </a:xfrm>
            <a:prstGeom prst="roundRect">
              <a:avLst>
                <a:gd name="adj" fmla="val 16667"/>
              </a:avLst>
            </a:prstGeom>
            <a:gradFill rotWithShape="1">
              <a:gsLst>
                <a:gs pos="0">
                  <a:srgbClr val="FF99FF">
                    <a:alpha val="42000"/>
                  </a:srgbClr>
                </a:gs>
                <a:gs pos="100000">
                  <a:srgbClr val="FF99FF">
                    <a:gamma/>
                    <a:tint val="0"/>
                    <a:invGamma/>
                  </a:srgbClr>
                </a:gs>
              </a:gsLst>
              <a:lin ang="5400000" scaled="1"/>
            </a:gradFill>
            <a:ln w="9525">
              <a:solidFill>
                <a:schemeClr val="tx1"/>
              </a:solidFill>
              <a:round/>
              <a:headEnd/>
              <a:tailEnd/>
            </a:ln>
          </p:spPr>
          <p:txBody>
            <a:bodyPr vert="horz" wrap="none" lIns="91440" tIns="45720" rIns="91440" bIns="45720" numCol="1" anchor="ctr" anchorCtr="0" compatLnSpc="1">
              <a:prstTxWarp prst="textNoShape">
                <a:avLst/>
              </a:prstTxWarp>
            </a:bodyPr>
            <a:lstStyle/>
            <a:p>
              <a:pPr lvl="0" algn="ctr" fontAlgn="base">
                <a:spcBef>
                  <a:spcPct val="0"/>
                </a:spcBef>
                <a:spcAft>
                  <a:spcPct val="0"/>
                </a:spcAft>
              </a:pPr>
              <a:r>
                <a:rPr lang="ru-RU" altLang="ja-JP" sz="1100" b="1" dirty="0">
                  <a:solidFill>
                    <a:prstClr val="black"/>
                  </a:solidFill>
                  <a:latin typeface="Verdana" pitchFamily="34" charset="0"/>
                  <a:ea typeface="ＭＳ Ｐゴシック" pitchFamily="50" charset="-128"/>
                  <a:cs typeface="ＭＳ Ｐゴシック" pitchFamily="50" charset="-128"/>
                </a:rPr>
                <a:t>Деятельность</a:t>
              </a:r>
              <a:r>
                <a:rPr lang="en-GB" altLang="ja-JP" sz="1100" b="1" dirty="0">
                  <a:solidFill>
                    <a:prstClr val="black"/>
                  </a:solidFill>
                  <a:latin typeface="Verdana" pitchFamily="34" charset="0"/>
                  <a:ea typeface="ＭＳ Ｐゴシック" pitchFamily="50" charset="-128"/>
                  <a:cs typeface="ＭＳ Ｐゴシック" pitchFamily="50" charset="-128"/>
                </a:rPr>
                <a:t> </a:t>
              </a:r>
              <a:r>
                <a:rPr kumimoji="1" lang="en-US" altLang="ja-JP" sz="1600" b="1" i="0" u="none" strike="noStrike" cap="none" normalizeH="0" baseline="0" dirty="0">
                  <a:ln>
                    <a:noFill/>
                  </a:ln>
                  <a:solidFill>
                    <a:schemeClr val="tx1"/>
                  </a:solidFill>
                  <a:effectLst/>
                  <a:latin typeface="Verdana" pitchFamily="34" charset="0"/>
                  <a:ea typeface="ＭＳ Ｐゴシック" pitchFamily="50" charset="-128"/>
                  <a:cs typeface="ＭＳ Ｐゴシック" pitchFamily="50" charset="-128"/>
                </a:rPr>
                <a:t>2-2</a:t>
              </a:r>
            </a:p>
          </p:txBody>
        </p:sp>
      </p:grpSp>
      <p:sp>
        <p:nvSpPr>
          <p:cNvPr id="1050" name="スライド番号プレースホルダ 6"/>
          <p:cNvSpPr>
            <a:spLocks noGrp="1"/>
          </p:cNvSpPr>
          <p:nvPr>
            <p:ph type="sldNum" sz="quarter" idx="12"/>
          </p:nvPr>
        </p:nvSpPr>
        <p:spPr bwMode="auto">
          <a:xfrm>
            <a:off x="6521952" y="6467301"/>
            <a:ext cx="2133600" cy="365125"/>
          </a:xfrm>
          <a:noFill/>
          <a:ln>
            <a:miter lim="800000"/>
            <a:headEnd/>
            <a:tailEnd/>
          </a:ln>
        </p:spPr>
        <p:txBody>
          <a:bodyPr wrap="square" lIns="91440" tIns="45720" rIns="91440" bIns="45720" numCol="1" anchorCtr="0" compatLnSpc="1">
            <a:prstTxWarp prst="textNoShape">
              <a:avLst/>
            </a:prstTxWarp>
          </a:bodyPr>
          <a:lstStyle/>
          <a:p>
            <a:fld id="{A0D75F2E-335B-4C54-99B3-2477C7D2D8E9}" type="slidenum">
              <a:rPr lang="en-US" altLang="ja-JP" sz="1600" b="0" smtClean="0">
                <a:solidFill>
                  <a:schemeClr val="tx1"/>
                </a:solidFill>
              </a:rPr>
              <a:pPr/>
              <a:t>45</a:t>
            </a:fld>
            <a:endParaRPr lang="en-US" altLang="ja-JP" sz="1600" b="0" dirty="0">
              <a:solidFill>
                <a:schemeClr val="tx1"/>
              </a:solidFill>
            </a:endParaRPr>
          </a:p>
        </p:txBody>
      </p:sp>
      <p:sp>
        <p:nvSpPr>
          <p:cNvPr id="1084" name="Freeform 137"/>
          <p:cNvSpPr>
            <a:spLocks/>
          </p:cNvSpPr>
          <p:nvPr/>
        </p:nvSpPr>
        <p:spPr bwMode="auto">
          <a:xfrm>
            <a:off x="-31248" y="2459832"/>
            <a:ext cx="3707903" cy="4392488"/>
          </a:xfrm>
          <a:custGeom>
            <a:avLst/>
            <a:gdLst>
              <a:gd name="T0" fmla="*/ 2147483647 w 2282"/>
              <a:gd name="T1" fmla="*/ 2147483647 h 2000"/>
              <a:gd name="T2" fmla="*/ 2147483647 w 2282"/>
              <a:gd name="T3" fmla="*/ 2147483647 h 2000"/>
              <a:gd name="T4" fmla="*/ 2147483647 w 2282"/>
              <a:gd name="T5" fmla="*/ 2147483647 h 2000"/>
              <a:gd name="T6" fmla="*/ 2147483647 w 2282"/>
              <a:gd name="T7" fmla="*/ 2147483647 h 2000"/>
              <a:gd name="T8" fmla="*/ 2147483647 w 2282"/>
              <a:gd name="T9" fmla="*/ 2147483647 h 2000"/>
              <a:gd name="T10" fmla="*/ 2147483647 w 2282"/>
              <a:gd name="T11" fmla="*/ 2147483647 h 2000"/>
              <a:gd name="T12" fmla="*/ 2147483647 w 2282"/>
              <a:gd name="T13" fmla="*/ 2147483647 h 2000"/>
              <a:gd name="T14" fmla="*/ 2147483647 w 2282"/>
              <a:gd name="T15" fmla="*/ 2147483647 h 2000"/>
              <a:gd name="T16" fmla="*/ 2147483647 w 2282"/>
              <a:gd name="T17" fmla="*/ 2147483647 h 2000"/>
              <a:gd name="T18" fmla="*/ 2147483647 w 2282"/>
              <a:gd name="T19" fmla="*/ 2147483647 h 2000"/>
              <a:gd name="T20" fmla="*/ 2147483647 w 2282"/>
              <a:gd name="T21" fmla="*/ 2147483647 h 2000"/>
              <a:gd name="T22" fmla="*/ 2147483647 w 2282"/>
              <a:gd name="T23" fmla="*/ 2147483647 h 2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2"/>
              <a:gd name="T37" fmla="*/ 0 h 2000"/>
              <a:gd name="T38" fmla="*/ 2282 w 2282"/>
              <a:gd name="T39" fmla="*/ 2000 h 2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2" h="2000">
                <a:moveTo>
                  <a:pt x="1173" y="28"/>
                </a:moveTo>
                <a:cubicBezTo>
                  <a:pt x="1034" y="25"/>
                  <a:pt x="927" y="66"/>
                  <a:pt x="870" y="145"/>
                </a:cubicBezTo>
                <a:cubicBezTo>
                  <a:pt x="813" y="224"/>
                  <a:pt x="957" y="419"/>
                  <a:pt x="831" y="503"/>
                </a:cubicBezTo>
                <a:cubicBezTo>
                  <a:pt x="705" y="587"/>
                  <a:pt x="234" y="501"/>
                  <a:pt x="117" y="648"/>
                </a:cubicBezTo>
                <a:cubicBezTo>
                  <a:pt x="0" y="795"/>
                  <a:pt x="48" y="1181"/>
                  <a:pt x="126" y="1388"/>
                </a:cubicBezTo>
                <a:cubicBezTo>
                  <a:pt x="204" y="1595"/>
                  <a:pt x="339" y="1792"/>
                  <a:pt x="583" y="1891"/>
                </a:cubicBezTo>
                <a:cubicBezTo>
                  <a:pt x="827" y="1990"/>
                  <a:pt x="1322" y="2000"/>
                  <a:pt x="1589" y="1983"/>
                </a:cubicBezTo>
                <a:cubicBezTo>
                  <a:pt x="1856" y="1966"/>
                  <a:pt x="2084" y="1937"/>
                  <a:pt x="2183" y="1791"/>
                </a:cubicBezTo>
                <a:cubicBezTo>
                  <a:pt x="2282" y="1645"/>
                  <a:pt x="2258" y="1238"/>
                  <a:pt x="2183" y="1105"/>
                </a:cubicBezTo>
                <a:cubicBezTo>
                  <a:pt x="2108" y="972"/>
                  <a:pt x="1815" y="1152"/>
                  <a:pt x="1735" y="995"/>
                </a:cubicBezTo>
                <a:cubicBezTo>
                  <a:pt x="1655" y="838"/>
                  <a:pt x="1797" y="322"/>
                  <a:pt x="1703" y="161"/>
                </a:cubicBezTo>
                <a:cubicBezTo>
                  <a:pt x="1609" y="0"/>
                  <a:pt x="1310" y="33"/>
                  <a:pt x="1173" y="28"/>
                </a:cubicBezTo>
                <a:close/>
              </a:path>
            </a:pathLst>
          </a:custGeom>
          <a:noFill/>
          <a:ln w="25400">
            <a:solidFill>
              <a:srgbClr val="FF9900"/>
            </a:solidFill>
            <a:round/>
            <a:headEnd/>
            <a:tailEnd/>
          </a:ln>
        </p:spPr>
        <p:txBody>
          <a:bodyPr/>
          <a:lstStyle/>
          <a:p>
            <a:endParaRPr lang="ja-JP" altLang="en-US"/>
          </a:p>
        </p:txBody>
      </p:sp>
      <p:sp>
        <p:nvSpPr>
          <p:cNvPr id="2" name="右矢印 1"/>
          <p:cNvSpPr/>
          <p:nvPr/>
        </p:nvSpPr>
        <p:spPr>
          <a:xfrm>
            <a:off x="3963444" y="1912196"/>
            <a:ext cx="697950" cy="280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3986818" y="2980425"/>
            <a:ext cx="697950" cy="310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4010190" y="4057180"/>
            <a:ext cx="674577" cy="310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a:off x="3986818" y="5568037"/>
            <a:ext cx="697950" cy="310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Group 59">
            <a:extLst>
              <a:ext uri="{FF2B5EF4-FFF2-40B4-BE49-F238E27FC236}">
                <a16:creationId xmlns:a16="http://schemas.microsoft.com/office/drawing/2014/main" id="{021CDB76-B553-45AE-9A19-93696E1E4B85}"/>
              </a:ext>
            </a:extLst>
          </p:cNvPr>
          <p:cNvGraphicFramePr>
            <a:graphicFrameLocks noGrp="1"/>
          </p:cNvGraphicFramePr>
          <p:nvPr>
            <p:extLst>
              <p:ext uri="{D42A27DB-BD31-4B8C-83A1-F6EECF244321}">
                <p14:modId xmlns:p14="http://schemas.microsoft.com/office/powerpoint/2010/main" val="1717564302"/>
              </p:ext>
            </p:extLst>
          </p:nvPr>
        </p:nvGraphicFramePr>
        <p:xfrm>
          <a:off x="5027174" y="1062855"/>
          <a:ext cx="3983610" cy="5165948"/>
        </p:xfrm>
        <a:graphic>
          <a:graphicData uri="http://schemas.openxmlformats.org/drawingml/2006/table">
            <a:tbl>
              <a:tblPr/>
              <a:tblGrid>
                <a:gridCol w="932383">
                  <a:extLst>
                    <a:ext uri="{9D8B030D-6E8A-4147-A177-3AD203B41FA5}">
                      <a16:colId xmlns:a16="http://schemas.microsoft.com/office/drawing/2014/main" val="20000"/>
                    </a:ext>
                  </a:extLst>
                </a:gridCol>
                <a:gridCol w="1094264">
                  <a:extLst>
                    <a:ext uri="{9D8B030D-6E8A-4147-A177-3AD203B41FA5}">
                      <a16:colId xmlns:a16="http://schemas.microsoft.com/office/drawing/2014/main" val="20001"/>
                    </a:ext>
                  </a:extLst>
                </a:gridCol>
                <a:gridCol w="830593">
                  <a:extLst>
                    <a:ext uri="{9D8B030D-6E8A-4147-A177-3AD203B41FA5}">
                      <a16:colId xmlns:a16="http://schemas.microsoft.com/office/drawing/2014/main" val="20002"/>
                    </a:ext>
                  </a:extLst>
                </a:gridCol>
                <a:gridCol w="1126370">
                  <a:extLst>
                    <a:ext uri="{9D8B030D-6E8A-4147-A177-3AD203B41FA5}">
                      <a16:colId xmlns:a16="http://schemas.microsoft.com/office/drawing/2014/main" val="20003"/>
                    </a:ext>
                  </a:extLst>
                </a:gridCol>
              </a:tblGrid>
              <a:tr h="709961">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Резюме проекта</a:t>
                      </a:r>
                      <a:endPar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Индикаторы</a:t>
                      </a:r>
                      <a:endPar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2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Источники данных</a:t>
                      </a:r>
                      <a:endParaRPr kumimoji="1" lang="ja-JP" altLang="en-US" sz="12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Внешние условия</a:t>
                      </a:r>
                      <a:endPar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0"/>
                  </a:ext>
                </a:extLst>
              </a:tr>
              <a:tr h="84484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Общая цель</a:t>
                      </a:r>
                      <a:endParaRPr kumimoji="1" lang="ja-JP" altLang="en-GB"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1"/>
                  </a:ext>
                </a:extLst>
              </a:tr>
              <a:tr h="94576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Цель проекта</a:t>
                      </a:r>
                      <a:endParaRPr kumimoji="1" lang="ja-JP" altLang="en-GB"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2"/>
                  </a:ext>
                </a:extLst>
              </a:tr>
              <a:tr h="110110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Результаты</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GB" altLang="ja-JP"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1400" b="0"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3"/>
                  </a:ext>
                </a:extLst>
              </a:tr>
              <a:tr h="531930">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Виды деятельности</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alpha val="50195"/>
                      </a:schemeClr>
                    </a:solidFill>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Вклад (используемые ресурсы)</a:t>
                      </a:r>
                      <a:endParaRPr kumimoji="1" lang="ja-JP" altLang="en-US" sz="1400" b="1"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rowSpan="2"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1400" b="1" i="0" u="none" strike="noStrike" cap="none" normalizeH="0" baseline="0" dirty="0">
                        <a:ln>
                          <a:noFill/>
                        </a:ln>
                        <a:solidFill>
                          <a:schemeClr val="tx2"/>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4"/>
                  </a:ext>
                </a:extLst>
              </a:tr>
              <a:tr h="1032349">
                <a:tc vMerge="1">
                  <a:txBody>
                    <a:bodyPr/>
                    <a:lstStyle/>
                    <a:p>
                      <a:endParaRPr kumimoji="1" lang="ja-JP" altLang="en-US" dirty="0">
                        <a:solidFill>
                          <a:srgbClr val="FF000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rPr>
                        <a:t>Предварительные условия</a:t>
                      </a:r>
                      <a:endParaRPr kumimoji="1" lang="ja-JP" altLang="en-US" sz="1400" b="1" i="0" u="none" strike="noStrike" cap="none" normalizeH="0" baseline="0" dirty="0">
                        <a:ln>
                          <a:noFill/>
                        </a:ln>
                        <a:solidFill>
                          <a:srgbClr val="FF0000"/>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3613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animBg="1"/>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65E7A-7B23-44A8-AFBB-9593CC4EF269}"/>
              </a:ext>
            </a:extLst>
          </p:cNvPr>
          <p:cNvSpPr>
            <a:spLocks noGrp="1"/>
          </p:cNvSpPr>
          <p:nvPr>
            <p:ph type="title"/>
          </p:nvPr>
        </p:nvSpPr>
        <p:spPr>
          <a:xfrm>
            <a:off x="457200" y="274638"/>
            <a:ext cx="8229600" cy="634082"/>
          </a:xfrm>
          <a:solidFill>
            <a:schemeClr val="tx2">
              <a:lumMod val="60000"/>
              <a:lumOff val="40000"/>
            </a:schemeClr>
          </a:solidFill>
          <a:ln w="25400">
            <a:solidFill>
              <a:schemeClr val="tx1"/>
            </a:solidFill>
          </a:ln>
        </p:spPr>
        <p:txBody>
          <a:bodyPr>
            <a:normAutofit fontScale="90000"/>
          </a:bodyPr>
          <a:lstStyle/>
          <a:p>
            <a:r>
              <a:rPr lang="ru-RU" altLang="ja-JP" dirty="0">
                <a:solidFill>
                  <a:schemeClr val="bg1"/>
                </a:solidFill>
              </a:rPr>
              <a:t>Что такое вклад (ресурсы)?</a:t>
            </a:r>
            <a:endParaRPr kumimoji="1" lang="ja-JP" altLang="en-US" dirty="0">
              <a:solidFill>
                <a:schemeClr val="bg1"/>
              </a:solidFill>
            </a:endParaRPr>
          </a:p>
        </p:txBody>
      </p:sp>
      <p:sp>
        <p:nvSpPr>
          <p:cNvPr id="3" name="コンテンツ プレースホルダー 2">
            <a:extLst>
              <a:ext uri="{FF2B5EF4-FFF2-40B4-BE49-F238E27FC236}">
                <a16:creationId xmlns:a16="http://schemas.microsoft.com/office/drawing/2014/main" id="{77D92F21-9644-4A42-ABED-C48379BE8A22}"/>
              </a:ext>
            </a:extLst>
          </p:cNvPr>
          <p:cNvSpPr>
            <a:spLocks noGrp="1"/>
          </p:cNvSpPr>
          <p:nvPr>
            <p:ph sz="half" idx="1"/>
          </p:nvPr>
        </p:nvSpPr>
        <p:spPr>
          <a:xfrm>
            <a:off x="176554" y="1134325"/>
            <a:ext cx="8579296" cy="1944216"/>
          </a:xfrm>
        </p:spPr>
        <p:txBody>
          <a:bodyPr>
            <a:normAutofit fontScale="85000" lnSpcReduction="10000"/>
          </a:bodyPr>
          <a:lstStyle/>
          <a:p>
            <a:r>
              <a:rPr lang="ru-RU" altLang="ja-JP" dirty="0"/>
              <a:t>Вклад - это необходимая инфраструктура для начала проекта. Обычно они включают в себя рабочую силу, оборудование, помещения и бюджет для реализации проекта. </a:t>
            </a:r>
          </a:p>
          <a:p>
            <a:r>
              <a:rPr lang="ru-RU" altLang="ja-JP" dirty="0"/>
              <a:t>В случае, если проект реализуется совместно более чем двумя исполнителями, разделите их на обе стороны.</a:t>
            </a:r>
            <a:endParaRPr kumimoji="1" lang="ja-JP" altLang="en-US" dirty="0"/>
          </a:p>
        </p:txBody>
      </p:sp>
      <p:sp>
        <p:nvSpPr>
          <p:cNvPr id="5" name="タイトル 1">
            <a:extLst>
              <a:ext uri="{FF2B5EF4-FFF2-40B4-BE49-F238E27FC236}">
                <a16:creationId xmlns:a16="http://schemas.microsoft.com/office/drawing/2014/main" id="{2CAA754D-51D0-422B-997B-533E0F4B960D}"/>
              </a:ext>
            </a:extLst>
          </p:cNvPr>
          <p:cNvSpPr txBox="1">
            <a:spLocks/>
          </p:cNvSpPr>
          <p:nvPr/>
        </p:nvSpPr>
        <p:spPr>
          <a:xfrm>
            <a:off x="1259632" y="3250014"/>
            <a:ext cx="6429400" cy="634082"/>
          </a:xfrm>
          <a:prstGeom prst="rect">
            <a:avLst/>
          </a:prstGeom>
          <a:solidFill>
            <a:schemeClr val="tx2">
              <a:lumMod val="60000"/>
              <a:lumOff val="40000"/>
            </a:schemeClr>
          </a:solidFill>
          <a:ln w="25400">
            <a:solidFill>
              <a:schemeClr val="tx1"/>
            </a:solidFill>
          </a:ln>
        </p:spPr>
        <p:txBody>
          <a:bodyPr vert="horz" lIns="91440" tIns="45720" rIns="91440" bIns="45720" rtlCol="0" anchor="ctr">
            <a:normAutofit fontScale="6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ru-RU" altLang="ja-JP" dirty="0">
                <a:solidFill>
                  <a:schemeClr val="bg1"/>
                </a:solidFill>
              </a:rPr>
              <a:t>Что такое предварительные условия</a:t>
            </a:r>
            <a:r>
              <a:rPr lang="en-US" altLang="ja-JP" dirty="0">
                <a:solidFill>
                  <a:schemeClr val="bg1"/>
                </a:solidFill>
              </a:rPr>
              <a:t>?</a:t>
            </a:r>
            <a:endParaRPr lang="ja-JP" altLang="en-US" dirty="0">
              <a:solidFill>
                <a:schemeClr val="bg1"/>
              </a:solidFill>
            </a:endParaRPr>
          </a:p>
        </p:txBody>
      </p:sp>
      <p:sp>
        <p:nvSpPr>
          <p:cNvPr id="6" name="コンテンツ プレースホルダー 2">
            <a:extLst>
              <a:ext uri="{FF2B5EF4-FFF2-40B4-BE49-F238E27FC236}">
                <a16:creationId xmlns:a16="http://schemas.microsoft.com/office/drawing/2014/main" id="{DB5842B8-6839-4192-8959-3A910042E69A}"/>
              </a:ext>
            </a:extLst>
          </p:cNvPr>
          <p:cNvSpPr txBox="1">
            <a:spLocks/>
          </p:cNvSpPr>
          <p:nvPr/>
        </p:nvSpPr>
        <p:spPr>
          <a:xfrm>
            <a:off x="203230" y="4077072"/>
            <a:ext cx="8833266" cy="266429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9pPr>
          </a:lstStyle>
          <a:p>
            <a:r>
              <a:rPr lang="ru-RU" altLang="ja-JP" dirty="0"/>
              <a:t>Предварительные условия – это требования до начала проекта.</a:t>
            </a:r>
          </a:p>
          <a:p>
            <a:r>
              <a:rPr lang="ru-RU" altLang="ja-JP" dirty="0"/>
              <a:t>В нем упоминаются организационные, финансовые, юридические вопросы, без которых проект не может стартовать.</a:t>
            </a:r>
          </a:p>
          <a:p>
            <a:r>
              <a:rPr lang="ru-RU" altLang="ja-JP" dirty="0"/>
              <a:t>Например, «Сельскохозяйственный кооператив уже работает» может быть одним из предварительных условий, потому что для организации общественной организации извне требуется время.</a:t>
            </a:r>
            <a:endParaRPr lang="en-US" altLang="ja-JP" dirty="0"/>
          </a:p>
          <a:p>
            <a:endParaRPr lang="ja-JP" altLang="en-US" dirty="0"/>
          </a:p>
        </p:txBody>
      </p:sp>
    </p:spTree>
    <p:extLst>
      <p:ext uri="{BB962C8B-B14F-4D97-AF65-F5344CB8AC3E}">
        <p14:creationId xmlns:p14="http://schemas.microsoft.com/office/powerpoint/2010/main" val="140515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077B59A-2C6D-4E2C-BD8C-EE3A01F9136A}" type="slidenum">
              <a:rPr lang="en-US" altLang="ja-JP" sz="1600" b="0" smtClean="0">
                <a:solidFill>
                  <a:schemeClr val="tx1"/>
                </a:solidFill>
              </a:rPr>
              <a:pPr/>
              <a:t>47</a:t>
            </a:fld>
            <a:endParaRPr lang="en-US" altLang="ja-JP" sz="1600" b="0" dirty="0">
              <a:solidFill>
                <a:schemeClr val="tx1"/>
              </a:solidFill>
            </a:endParaRPr>
          </a:p>
        </p:txBody>
      </p:sp>
      <p:sp>
        <p:nvSpPr>
          <p:cNvPr id="9" name="Rectangle 2"/>
          <p:cNvSpPr txBox="1">
            <a:spLocks noChangeArrowheads="1"/>
          </p:cNvSpPr>
          <p:nvPr/>
        </p:nvSpPr>
        <p:spPr bwMode="auto">
          <a:xfrm>
            <a:off x="457200" y="390525"/>
            <a:ext cx="8229600" cy="609600"/>
          </a:xfrm>
          <a:prstGeom prst="rect">
            <a:avLst/>
          </a:prstGeom>
          <a:solidFill>
            <a:schemeClr val="tx2">
              <a:lumMod val="60000"/>
              <a:lumOff val="40000"/>
            </a:schemeClr>
          </a:solidFill>
          <a:ln w="25400">
            <a:solidFill>
              <a:schemeClr val="tx1"/>
            </a:solidFill>
            <a:miter lim="800000"/>
            <a:headEnd/>
            <a:tailEnd/>
          </a:ln>
        </p:spPr>
        <p:txBody>
          <a:bodyPr anchor="ctr"/>
          <a:lstStyle/>
          <a:p>
            <a:pPr algn="ctr">
              <a:defRPr/>
            </a:pPr>
            <a:r>
              <a:rPr lang="ru-RU" altLang="ja-JP" sz="4000" dirty="0">
                <a:solidFill>
                  <a:schemeClr val="bg1"/>
                </a:solidFill>
                <a:ea typeface="HGPｺﾞｼｯｸE" pitchFamily="50" charset="-128"/>
              </a:rPr>
              <a:t>Что такое «Внешние условия»?</a:t>
            </a:r>
            <a:endParaRPr lang="en-US" altLang="ja-JP" sz="3800" b="0" kern="0" dirty="0">
              <a:solidFill>
                <a:schemeClr val="bg1"/>
              </a:solidFill>
              <a:ea typeface="HGPｺﾞｼｯｸE" pitchFamily="50" charset="-128"/>
              <a:cs typeface="+mj-cs"/>
            </a:endParaRPr>
          </a:p>
        </p:txBody>
      </p:sp>
      <p:sp>
        <p:nvSpPr>
          <p:cNvPr id="3" name="テキスト ボックス 2">
            <a:extLst>
              <a:ext uri="{FF2B5EF4-FFF2-40B4-BE49-F238E27FC236}">
                <a16:creationId xmlns:a16="http://schemas.microsoft.com/office/drawing/2014/main" id="{34BC3B40-774B-4428-BB20-3FA9D6008EB1}"/>
              </a:ext>
            </a:extLst>
          </p:cNvPr>
          <p:cNvSpPr txBox="1"/>
          <p:nvPr/>
        </p:nvSpPr>
        <p:spPr>
          <a:xfrm>
            <a:off x="142424" y="1051863"/>
            <a:ext cx="9036496" cy="1938992"/>
          </a:xfrm>
          <a:prstGeom prst="rect">
            <a:avLst/>
          </a:prstGeom>
          <a:solidFill>
            <a:schemeClr val="accent6">
              <a:lumMod val="40000"/>
              <a:lumOff val="60000"/>
            </a:schemeClr>
          </a:solidFill>
          <a:ln w="25400">
            <a:solidFill>
              <a:schemeClr val="tx1"/>
            </a:solidFill>
          </a:ln>
        </p:spPr>
        <p:txBody>
          <a:bodyPr wrap="square" rtlCol="0">
            <a:spAutoFit/>
          </a:bodyPr>
          <a:lstStyle/>
          <a:p>
            <a:r>
              <a:rPr kumimoji="1" lang="ja-JP" altLang="en-US" sz="2400" dirty="0">
                <a:latin typeface="Arial" panose="020B0604020202020204" pitchFamily="34" charset="0"/>
                <a:cs typeface="Arial" panose="020B0604020202020204" pitchFamily="34" charset="0"/>
              </a:rPr>
              <a:t>・　</a:t>
            </a:r>
            <a:r>
              <a:rPr lang="ru-RU" altLang="ja-JP" sz="2400" dirty="0">
                <a:latin typeface="Arial" panose="020B0604020202020204" pitchFamily="34" charset="0"/>
                <a:cs typeface="Arial" panose="020B0604020202020204" pitchFamily="34" charset="0"/>
              </a:rPr>
              <a:t>Внешние условия необходимы для успеха проекта, но они не могут контролироваться проектом.</a:t>
            </a:r>
          </a:p>
          <a:p>
            <a:r>
              <a:rPr lang="ja-JP" altLang="ru-RU" sz="2400" dirty="0">
                <a:latin typeface="Arial" panose="020B0604020202020204" pitchFamily="34" charset="0"/>
                <a:cs typeface="Arial" panose="020B0604020202020204" pitchFamily="34" charset="0"/>
              </a:rPr>
              <a:t>・　</a:t>
            </a:r>
            <a:r>
              <a:rPr lang="ru-RU" altLang="ja-JP" sz="2400" dirty="0">
                <a:latin typeface="Arial" panose="020B0604020202020204" pitchFamily="34" charset="0"/>
                <a:cs typeface="Arial" panose="020B0604020202020204" pitchFamily="34" charset="0"/>
              </a:rPr>
              <a:t>Это похоже на «предварительное управление рисками». Обсудите, какие внешние риски ожидаются в течение периода проекта.</a:t>
            </a:r>
            <a:endParaRPr lang="en-US" altLang="ja-JP" sz="2400" dirty="0">
              <a:latin typeface="Arial" panose="020B0604020202020204" pitchFamily="34" charset="0"/>
              <a:cs typeface="Arial" panose="020B0604020202020204" pitchFamily="34" charset="0"/>
            </a:endParaRPr>
          </a:p>
        </p:txBody>
      </p:sp>
      <p:sp>
        <p:nvSpPr>
          <p:cNvPr id="10" name="コンテンツ プレースホルダー 2">
            <a:extLst>
              <a:ext uri="{FF2B5EF4-FFF2-40B4-BE49-F238E27FC236}">
                <a16:creationId xmlns:a16="http://schemas.microsoft.com/office/drawing/2014/main" id="{A63E7813-20FD-4966-8B41-AD53C8A18E4D}"/>
              </a:ext>
            </a:extLst>
          </p:cNvPr>
          <p:cNvSpPr>
            <a:spLocks noGrp="1"/>
          </p:cNvSpPr>
          <p:nvPr>
            <p:ph idx="1"/>
          </p:nvPr>
        </p:nvSpPr>
        <p:spPr>
          <a:xfrm>
            <a:off x="479328" y="3409107"/>
            <a:ext cx="8341144" cy="3312368"/>
          </a:xfrm>
        </p:spPr>
        <p:txBody>
          <a:bodyPr>
            <a:normAutofit fontScale="92500" lnSpcReduction="20000"/>
          </a:bodyPr>
          <a:lstStyle/>
          <a:p>
            <a:r>
              <a:rPr lang="ru-RU" altLang="ja-JP" sz="2800" dirty="0"/>
              <a:t>Погода (тайфуны, землетрясения, засухи, наводнения, лесные пожары и т. д.)</a:t>
            </a:r>
          </a:p>
          <a:p>
            <a:r>
              <a:rPr lang="ru-RU" altLang="ja-JP" sz="2800" dirty="0"/>
              <a:t>Политическая и экономическая нестабильность (гиперинфляция, резкое изменение процентной ставки/обменного курса и др.)</a:t>
            </a:r>
          </a:p>
          <a:p>
            <a:r>
              <a:rPr lang="ru-RU" altLang="ja-JP" sz="2800" dirty="0"/>
              <a:t>Изменения в политике, изменение законов/систем, нехватка государственного бюджета, политическая нестабильность</a:t>
            </a:r>
          </a:p>
          <a:p>
            <a:r>
              <a:rPr lang="ru-RU" altLang="ja-JP" sz="2800" dirty="0"/>
              <a:t>Ухудшение отношений с властями-партнерами</a:t>
            </a:r>
            <a:endParaRPr kumimoji="1" lang="en-US" altLang="ja-JP" sz="2800" dirty="0"/>
          </a:p>
        </p:txBody>
      </p:sp>
      <p:sp>
        <p:nvSpPr>
          <p:cNvPr id="4" name="テキスト ボックス 3">
            <a:extLst>
              <a:ext uri="{FF2B5EF4-FFF2-40B4-BE49-F238E27FC236}">
                <a16:creationId xmlns:a16="http://schemas.microsoft.com/office/drawing/2014/main" id="{50F1C370-92B3-408F-B565-9D4B6D09F04D}"/>
              </a:ext>
            </a:extLst>
          </p:cNvPr>
          <p:cNvSpPr txBox="1"/>
          <p:nvPr/>
        </p:nvSpPr>
        <p:spPr>
          <a:xfrm>
            <a:off x="479328" y="2924944"/>
            <a:ext cx="4466287" cy="461665"/>
          </a:xfrm>
          <a:prstGeom prst="rect">
            <a:avLst/>
          </a:prstGeom>
          <a:noFill/>
        </p:spPr>
        <p:txBody>
          <a:bodyPr wrap="none" rtlCol="0">
            <a:spAutoFit/>
          </a:bodyPr>
          <a:lstStyle/>
          <a:p>
            <a:r>
              <a:rPr lang="ru-RU" altLang="ja-JP" sz="2400" dirty="0">
                <a:latin typeface="Arial" panose="020B0604020202020204" pitchFamily="34" charset="0"/>
                <a:cs typeface="Arial" panose="020B0604020202020204" pitchFamily="34" charset="0"/>
              </a:rPr>
              <a:t>&lt;Примеры внешних условий&gt;</a:t>
            </a:r>
            <a:endParaRPr kumimoji="1"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905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2"/>
          <p:cNvSpPr>
            <a:spLocks noGrp="1" noChangeArrowheads="1"/>
          </p:cNvSpPr>
          <p:nvPr>
            <p:ph type="title"/>
          </p:nvPr>
        </p:nvSpPr>
        <p:spPr>
          <a:xfrm>
            <a:off x="251520" y="71438"/>
            <a:ext cx="8435280" cy="1143000"/>
          </a:xfrm>
          <a:solidFill>
            <a:schemeClr val="tx2">
              <a:lumMod val="60000"/>
              <a:lumOff val="40000"/>
            </a:schemeClr>
          </a:solidFill>
          <a:ln w="25400">
            <a:solidFill>
              <a:schemeClr val="tx1"/>
            </a:solidFill>
          </a:ln>
        </p:spPr>
        <p:txBody>
          <a:bodyPr>
            <a:noAutofit/>
          </a:bodyPr>
          <a:lstStyle/>
          <a:p>
            <a:pPr>
              <a:defRPr/>
            </a:pPr>
            <a:r>
              <a:rPr lang="ru-RU" altLang="ja-JP" sz="3600" dirty="0">
                <a:solidFill>
                  <a:schemeClr val="bg1"/>
                </a:solidFill>
                <a:latin typeface="Arial" panose="020B0604020202020204" pitchFamily="34" charset="0"/>
                <a:ea typeface="HGPｺﾞｼｯｸE" pitchFamily="50" charset="-128"/>
                <a:cs typeface="Arial" panose="020B0604020202020204" pitchFamily="34" charset="0"/>
              </a:rPr>
              <a:t>Внешние условия из дерева решений</a:t>
            </a:r>
            <a:endParaRPr lang="ja-JP" altLang="en-US" sz="3600" dirty="0">
              <a:solidFill>
                <a:schemeClr val="bg1"/>
              </a:solidFill>
              <a:latin typeface="Arial" panose="020B0604020202020204" pitchFamily="34" charset="0"/>
              <a:ea typeface="HGPｺﾞｼｯｸE" pitchFamily="50" charset="-128"/>
              <a:cs typeface="Arial" panose="020B0604020202020204" pitchFamily="34" charset="0"/>
            </a:endParaRPr>
          </a:p>
        </p:txBody>
      </p:sp>
      <p:grpSp>
        <p:nvGrpSpPr>
          <p:cNvPr id="3" name="Organization Chart 6"/>
          <p:cNvGrpSpPr>
            <a:grpSpLocks/>
          </p:cNvGrpSpPr>
          <p:nvPr/>
        </p:nvGrpSpPr>
        <p:grpSpPr bwMode="auto">
          <a:xfrm>
            <a:off x="448925" y="3645024"/>
            <a:ext cx="8208963" cy="2401888"/>
            <a:chOff x="272" y="2461"/>
            <a:chExt cx="2880" cy="720"/>
          </a:xfrm>
        </p:grpSpPr>
        <p:cxnSp>
          <p:nvCxnSpPr>
            <p:cNvPr id="2052" name="_s2052"/>
            <p:cNvCxnSpPr>
              <a:cxnSpLocks noChangeShapeType="1"/>
              <a:stCxn id="7" idx="0"/>
              <a:endCxn id="4" idx="2"/>
            </p:cNvCxnSpPr>
            <p:nvPr/>
          </p:nvCxnSpPr>
          <p:spPr bwMode="auto">
            <a:xfrm rot="5400000" flipH="1">
              <a:off x="2144" y="2317"/>
              <a:ext cx="144" cy="1008"/>
            </a:xfrm>
            <a:prstGeom prst="bentConnector3">
              <a:avLst>
                <a:gd name="adj1" fmla="val 2376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6" idx="0"/>
              <a:endCxn id="4" idx="2"/>
            </p:cNvCxnSpPr>
            <p:nvPr/>
          </p:nvCxnSpPr>
          <p:spPr bwMode="auto">
            <a:xfrm rot="16200000">
              <a:off x="1641" y="2820"/>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5" idx="0"/>
              <a:endCxn id="4" idx="2"/>
            </p:cNvCxnSpPr>
            <p:nvPr/>
          </p:nvCxnSpPr>
          <p:spPr bwMode="auto">
            <a:xfrm rot="16200000">
              <a:off x="1136" y="2317"/>
              <a:ext cx="144" cy="1008"/>
            </a:xfrm>
            <a:prstGeom prst="bentConnector3">
              <a:avLst>
                <a:gd name="adj1" fmla="val 23764"/>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2055"/>
            <p:cNvSpPr>
              <a:spLocks noChangeArrowheads="1"/>
            </p:cNvSpPr>
            <p:nvPr/>
          </p:nvSpPr>
          <p:spPr bwMode="auto">
            <a:xfrm>
              <a:off x="1280" y="2461"/>
              <a:ext cx="864" cy="288"/>
            </a:xfrm>
            <a:prstGeom prst="roundRect">
              <a:avLst>
                <a:gd name="adj" fmla="val 16667"/>
              </a:avLst>
            </a:prstGeom>
            <a:solidFill>
              <a:srgbClr val="FFCCCC"/>
            </a:solidFill>
            <a:ln w="9525">
              <a:solidFill>
                <a:schemeClr val="tx1"/>
              </a:solidFill>
              <a:round/>
              <a:headEnd/>
              <a:tailEnd/>
            </a:ln>
          </p:spPr>
          <p:txBody>
            <a:bodyPr vert="horz" wrap="none" lIns="106985" tIns="53492" rIns="106985" bIns="5349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100" b="0"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A</a:t>
              </a:r>
            </a:p>
          </p:txBody>
        </p:sp>
        <p:sp>
          <p:nvSpPr>
            <p:cNvPr id="5" name="_s2056"/>
            <p:cNvSpPr>
              <a:spLocks noChangeArrowheads="1"/>
            </p:cNvSpPr>
            <p:nvPr/>
          </p:nvSpPr>
          <p:spPr bwMode="auto">
            <a:xfrm>
              <a:off x="272" y="2893"/>
              <a:ext cx="864" cy="288"/>
            </a:xfrm>
            <a:prstGeom prst="roundRect">
              <a:avLst>
                <a:gd name="adj" fmla="val 16667"/>
              </a:avLst>
            </a:prstGeom>
            <a:solidFill>
              <a:srgbClr val="FFCCCC"/>
            </a:solidFill>
            <a:ln w="9525">
              <a:solidFill>
                <a:schemeClr val="tx1"/>
              </a:solidFill>
              <a:round/>
              <a:headEnd/>
              <a:tailEnd/>
            </a:ln>
          </p:spPr>
          <p:txBody>
            <a:bodyPr vert="horz" wrap="none" lIns="106985" tIns="53492" rIns="106985" bIns="5349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100" b="0"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B</a:t>
              </a:r>
            </a:p>
          </p:txBody>
        </p:sp>
        <p:sp>
          <p:nvSpPr>
            <p:cNvPr id="6" name="_s2057"/>
            <p:cNvSpPr>
              <a:spLocks noChangeArrowheads="1"/>
            </p:cNvSpPr>
            <p:nvPr/>
          </p:nvSpPr>
          <p:spPr bwMode="auto">
            <a:xfrm>
              <a:off x="1280" y="2893"/>
              <a:ext cx="864" cy="288"/>
            </a:xfrm>
            <a:prstGeom prst="roundRect">
              <a:avLst>
                <a:gd name="adj" fmla="val 16667"/>
              </a:avLst>
            </a:prstGeom>
            <a:solidFill>
              <a:srgbClr val="FFCCCC"/>
            </a:solidFill>
            <a:ln w="9525">
              <a:solidFill>
                <a:schemeClr val="tx1"/>
              </a:solidFill>
              <a:round/>
              <a:headEnd/>
              <a:tailEnd/>
            </a:ln>
          </p:spPr>
          <p:txBody>
            <a:bodyPr vert="horz" wrap="none" lIns="106985" tIns="53492" rIns="106985" bIns="5349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100" b="0"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C</a:t>
              </a:r>
            </a:p>
          </p:txBody>
        </p:sp>
        <p:sp>
          <p:nvSpPr>
            <p:cNvPr id="7" name="_s2058"/>
            <p:cNvSpPr>
              <a:spLocks noChangeArrowheads="1"/>
            </p:cNvSpPr>
            <p:nvPr/>
          </p:nvSpPr>
          <p:spPr bwMode="auto">
            <a:xfrm>
              <a:off x="2288" y="2893"/>
              <a:ext cx="864" cy="288"/>
            </a:xfrm>
            <a:prstGeom prst="roundRect">
              <a:avLst>
                <a:gd name="adj" fmla="val 16667"/>
              </a:avLst>
            </a:prstGeom>
            <a:solidFill>
              <a:schemeClr val="accent1"/>
            </a:solidFill>
            <a:ln w="9525">
              <a:solidFill>
                <a:schemeClr val="tx1"/>
              </a:solidFill>
              <a:round/>
              <a:headEnd/>
              <a:tailEnd/>
            </a:ln>
          </p:spPr>
          <p:txBody>
            <a:bodyPr vert="horz" wrap="none" lIns="106985" tIns="53492" rIns="106985" bIns="53492"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100" b="0"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D</a:t>
              </a:r>
            </a:p>
          </p:txBody>
        </p:sp>
      </p:grpSp>
      <p:sp>
        <p:nvSpPr>
          <p:cNvPr id="2061" name="スライド番号プレースホルダ 6"/>
          <p:cNvSpPr>
            <a:spLocks noGrp="1"/>
          </p:cNvSpPr>
          <p:nvPr>
            <p:ph type="sldNum" sz="quarter" idx="12"/>
          </p:nvPr>
        </p:nvSpPr>
        <p:spPr bwMode="auto">
          <a:xfrm>
            <a:off x="6716375" y="5857999"/>
            <a:ext cx="2133600" cy="365125"/>
          </a:xfrm>
          <a:noFill/>
          <a:ln>
            <a:miter lim="800000"/>
            <a:headEnd/>
            <a:tailEnd/>
          </a:ln>
        </p:spPr>
        <p:txBody>
          <a:bodyPr wrap="square" lIns="91440" tIns="45720" rIns="91440" bIns="45720" numCol="1" anchorCtr="0" compatLnSpc="1">
            <a:prstTxWarp prst="textNoShape">
              <a:avLst/>
            </a:prstTxWarp>
          </a:bodyPr>
          <a:lstStyle/>
          <a:p>
            <a:fld id="{BD5955B0-7758-4B26-B292-EC304F16E468}" type="slidenum">
              <a:rPr lang="en-US" altLang="ja-JP" sz="1600" b="0" smtClean="0">
                <a:solidFill>
                  <a:schemeClr val="tx1"/>
                </a:solidFill>
              </a:rPr>
              <a:pPr/>
              <a:t>48</a:t>
            </a:fld>
            <a:endParaRPr lang="en-US" altLang="ja-JP" sz="1600" b="0" dirty="0">
              <a:solidFill>
                <a:schemeClr val="tx1"/>
              </a:solidFill>
            </a:endParaRPr>
          </a:p>
        </p:txBody>
      </p:sp>
      <p:sp>
        <p:nvSpPr>
          <p:cNvPr id="2062" name="Freeform 15"/>
          <p:cNvSpPr>
            <a:spLocks/>
          </p:cNvSpPr>
          <p:nvPr/>
        </p:nvSpPr>
        <p:spPr bwMode="auto">
          <a:xfrm>
            <a:off x="2058650" y="3843462"/>
            <a:ext cx="3636963" cy="2051050"/>
          </a:xfrm>
          <a:custGeom>
            <a:avLst/>
            <a:gdLst>
              <a:gd name="T0" fmla="*/ 2147483647 w 2291"/>
              <a:gd name="T1" fmla="*/ 2147483647 h 1292"/>
              <a:gd name="T2" fmla="*/ 2147483647 w 2291"/>
              <a:gd name="T3" fmla="*/ 2147483647 h 1292"/>
              <a:gd name="T4" fmla="*/ 2147483647 w 2291"/>
              <a:gd name="T5" fmla="*/ 2147483647 h 1292"/>
              <a:gd name="T6" fmla="*/ 2147483647 w 2291"/>
              <a:gd name="T7" fmla="*/ 2147483647 h 1292"/>
              <a:gd name="T8" fmla="*/ 2147483647 w 2291"/>
              <a:gd name="T9" fmla="*/ 2147483647 h 1292"/>
              <a:gd name="T10" fmla="*/ 2147483647 w 2291"/>
              <a:gd name="T11" fmla="*/ 2147483647 h 1292"/>
              <a:gd name="T12" fmla="*/ 2147483647 w 2291"/>
              <a:gd name="T13" fmla="*/ 2147483647 h 1292"/>
              <a:gd name="T14" fmla="*/ 2147483647 w 2291"/>
              <a:gd name="T15" fmla="*/ 2147483647 h 1292"/>
              <a:gd name="T16" fmla="*/ 2147483647 w 2291"/>
              <a:gd name="T17" fmla="*/ 2147483647 h 1292"/>
              <a:gd name="T18" fmla="*/ 2147483647 w 2291"/>
              <a:gd name="T19" fmla="*/ 2147483647 h 1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1"/>
              <a:gd name="T31" fmla="*/ 0 h 1292"/>
              <a:gd name="T32" fmla="*/ 2291 w 2291"/>
              <a:gd name="T33" fmla="*/ 1292 h 12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1" h="1292">
                <a:moveTo>
                  <a:pt x="1414" y="15"/>
                </a:moveTo>
                <a:cubicBezTo>
                  <a:pt x="1195" y="30"/>
                  <a:pt x="929" y="113"/>
                  <a:pt x="733" y="196"/>
                </a:cubicBezTo>
                <a:cubicBezTo>
                  <a:pt x="537" y="279"/>
                  <a:pt x="341" y="378"/>
                  <a:pt x="235" y="514"/>
                </a:cubicBezTo>
                <a:cubicBezTo>
                  <a:pt x="129" y="650"/>
                  <a:pt x="0" y="892"/>
                  <a:pt x="98" y="1013"/>
                </a:cubicBezTo>
                <a:cubicBezTo>
                  <a:pt x="196" y="1134"/>
                  <a:pt x="506" y="1209"/>
                  <a:pt x="824" y="1239"/>
                </a:cubicBezTo>
                <a:cubicBezTo>
                  <a:pt x="1142" y="1269"/>
                  <a:pt x="1785" y="1292"/>
                  <a:pt x="2004" y="1194"/>
                </a:cubicBezTo>
                <a:cubicBezTo>
                  <a:pt x="2223" y="1096"/>
                  <a:pt x="2095" y="786"/>
                  <a:pt x="2140" y="650"/>
                </a:cubicBezTo>
                <a:cubicBezTo>
                  <a:pt x="2185" y="514"/>
                  <a:pt x="2291" y="469"/>
                  <a:pt x="2276" y="378"/>
                </a:cubicBezTo>
                <a:cubicBezTo>
                  <a:pt x="2261" y="287"/>
                  <a:pt x="2193" y="166"/>
                  <a:pt x="2049" y="105"/>
                </a:cubicBezTo>
                <a:cubicBezTo>
                  <a:pt x="1905" y="44"/>
                  <a:pt x="1633" y="0"/>
                  <a:pt x="1414" y="15"/>
                </a:cubicBezTo>
                <a:close/>
              </a:path>
            </a:pathLst>
          </a:custGeom>
          <a:noFill/>
          <a:ln w="38100">
            <a:solidFill>
              <a:srgbClr val="CC0000"/>
            </a:solidFill>
            <a:round/>
            <a:headEnd/>
            <a:tailEnd/>
          </a:ln>
        </p:spPr>
        <p:txBody>
          <a:bodyPr/>
          <a:lstStyle/>
          <a:p>
            <a:endParaRPr lang="ja-JP" altLang="en-US">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88CEFBCA-ACF8-46A8-8BA5-85843D67D2A6}"/>
              </a:ext>
            </a:extLst>
          </p:cNvPr>
          <p:cNvSpPr txBox="1"/>
          <p:nvPr/>
        </p:nvSpPr>
        <p:spPr>
          <a:xfrm>
            <a:off x="107504" y="1613118"/>
            <a:ext cx="8784976" cy="1815882"/>
          </a:xfrm>
          <a:prstGeom prst="rect">
            <a:avLst/>
          </a:prstGeom>
          <a:noFill/>
        </p:spPr>
        <p:txBody>
          <a:bodyPr wrap="square" rtlCol="0">
            <a:spAutoFit/>
          </a:bodyPr>
          <a:lstStyle/>
          <a:p>
            <a:r>
              <a:rPr lang="ru-RU" altLang="ja-JP" sz="2800" b="1" dirty="0">
                <a:latin typeface="Arial" panose="020B0604020202020204" pitchFamily="34" charset="0"/>
                <a:cs typeface="Arial" panose="020B0604020202020204" pitchFamily="34" charset="0"/>
              </a:rPr>
              <a:t>В этом дереве решений B, C, D необходимы для достижения A.</a:t>
            </a:r>
          </a:p>
          <a:p>
            <a:r>
              <a:rPr lang="ru-RU" altLang="ja-JP" sz="2800" b="1" dirty="0">
                <a:latin typeface="Arial" panose="020B0604020202020204" pitchFamily="34" charset="0"/>
                <a:cs typeface="Arial" panose="020B0604020202020204" pitchFamily="34" charset="0"/>
              </a:rPr>
              <a:t>Когда проект использует только подходы B и C, D может быть внешним условием.</a:t>
            </a:r>
            <a:endParaRPr kumimoji="1" lang="en-US" altLang="ja-JP"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7969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番号プレースホルダ 5"/>
          <p:cNvSpPr txBox="1">
            <a:spLocks noGrp="1"/>
          </p:cNvSpPr>
          <p:nvPr/>
        </p:nvSpPr>
        <p:spPr bwMode="auto">
          <a:xfrm>
            <a:off x="7010400" y="6400800"/>
            <a:ext cx="2133600" cy="457200"/>
          </a:xfrm>
          <a:prstGeom prst="rect">
            <a:avLst/>
          </a:prstGeom>
          <a:noFill/>
          <a:ln w="9525">
            <a:noFill/>
            <a:miter lim="800000"/>
            <a:headEnd/>
            <a:tailEnd/>
          </a:ln>
        </p:spPr>
        <p:txBody>
          <a:bodyPr/>
          <a:lstStyle/>
          <a:p>
            <a:pPr algn="r"/>
            <a:fld id="{CB452854-61AD-4A3A-ABE6-1C2F73F7C1BF}" type="slidenum">
              <a:rPr kumimoji="0" lang="en-US" altLang="ja-JP" b="0"/>
              <a:pPr algn="r"/>
              <a:t>49</a:t>
            </a:fld>
            <a:endParaRPr kumimoji="0" lang="en-US" altLang="ja-JP" b="0" dirty="0"/>
          </a:p>
        </p:txBody>
      </p:sp>
      <p:sp>
        <p:nvSpPr>
          <p:cNvPr id="313381" name="Line 37"/>
          <p:cNvSpPr>
            <a:spLocks noChangeShapeType="1"/>
          </p:cNvSpPr>
          <p:nvPr/>
        </p:nvSpPr>
        <p:spPr bwMode="auto">
          <a:xfrm>
            <a:off x="2799278" y="4509120"/>
            <a:ext cx="3886200" cy="0"/>
          </a:xfrm>
          <a:prstGeom prst="line">
            <a:avLst/>
          </a:prstGeom>
          <a:noFill/>
          <a:ln w="38100">
            <a:solidFill>
              <a:srgbClr val="CC0000"/>
            </a:solidFill>
            <a:round/>
            <a:headEnd/>
            <a:tailEnd type="triangle" w="med" len="med"/>
          </a:ln>
        </p:spPr>
        <p:txBody>
          <a:bodyPr wrap="none"/>
          <a:lstStyle/>
          <a:p>
            <a:endParaRPr lang="ja-JP" altLang="en-US"/>
          </a:p>
        </p:txBody>
      </p:sp>
      <p:sp>
        <p:nvSpPr>
          <p:cNvPr id="313384" name="Line 40"/>
          <p:cNvSpPr>
            <a:spLocks noChangeShapeType="1"/>
          </p:cNvSpPr>
          <p:nvPr/>
        </p:nvSpPr>
        <p:spPr bwMode="auto">
          <a:xfrm flipH="1" flipV="1">
            <a:off x="2667000" y="3521107"/>
            <a:ext cx="3962400" cy="742988"/>
          </a:xfrm>
          <a:prstGeom prst="line">
            <a:avLst/>
          </a:prstGeom>
          <a:noFill/>
          <a:ln w="38100">
            <a:solidFill>
              <a:srgbClr val="CC0000"/>
            </a:solidFill>
            <a:round/>
            <a:headEnd/>
            <a:tailEnd type="triangle" w="med" len="med"/>
          </a:ln>
        </p:spPr>
        <p:txBody>
          <a:bodyPr wrap="none"/>
          <a:lstStyle/>
          <a:p>
            <a:endParaRPr lang="ja-JP" altLang="en-US"/>
          </a:p>
        </p:txBody>
      </p:sp>
      <p:sp>
        <p:nvSpPr>
          <p:cNvPr id="313385" name="Line 41"/>
          <p:cNvSpPr>
            <a:spLocks noChangeShapeType="1"/>
          </p:cNvSpPr>
          <p:nvPr/>
        </p:nvSpPr>
        <p:spPr bwMode="auto">
          <a:xfrm flipV="1">
            <a:off x="2743200" y="3411070"/>
            <a:ext cx="3962400" cy="345"/>
          </a:xfrm>
          <a:prstGeom prst="line">
            <a:avLst/>
          </a:prstGeom>
          <a:noFill/>
          <a:ln w="38100">
            <a:solidFill>
              <a:srgbClr val="CC0000"/>
            </a:solidFill>
            <a:round/>
            <a:headEnd/>
            <a:tailEnd type="triangle" w="med" len="med"/>
          </a:ln>
        </p:spPr>
        <p:txBody>
          <a:bodyPr wrap="none"/>
          <a:lstStyle/>
          <a:p>
            <a:endParaRPr lang="ja-JP" altLang="en-US"/>
          </a:p>
        </p:txBody>
      </p:sp>
      <p:sp>
        <p:nvSpPr>
          <p:cNvPr id="313386" name="Line 42"/>
          <p:cNvSpPr>
            <a:spLocks noChangeShapeType="1"/>
          </p:cNvSpPr>
          <p:nvPr/>
        </p:nvSpPr>
        <p:spPr bwMode="auto">
          <a:xfrm flipH="1" flipV="1">
            <a:off x="2666999" y="2485782"/>
            <a:ext cx="3962399" cy="658448"/>
          </a:xfrm>
          <a:prstGeom prst="line">
            <a:avLst/>
          </a:prstGeom>
          <a:noFill/>
          <a:ln w="38100">
            <a:solidFill>
              <a:srgbClr val="CC0000"/>
            </a:solidFill>
            <a:round/>
            <a:headEnd/>
            <a:tailEnd type="triangle" w="med" len="med"/>
          </a:ln>
        </p:spPr>
        <p:txBody>
          <a:bodyPr wrap="none"/>
          <a:lstStyle/>
          <a:p>
            <a:endParaRPr lang="ja-JP" altLang="en-US"/>
          </a:p>
        </p:txBody>
      </p:sp>
      <p:sp>
        <p:nvSpPr>
          <p:cNvPr id="313387" name="Text Box 43"/>
          <p:cNvSpPr txBox="1">
            <a:spLocks noChangeArrowheads="1"/>
          </p:cNvSpPr>
          <p:nvPr/>
        </p:nvSpPr>
        <p:spPr bwMode="auto">
          <a:xfrm>
            <a:off x="1095697" y="4324454"/>
            <a:ext cx="1647503" cy="646331"/>
          </a:xfrm>
          <a:prstGeom prst="rect">
            <a:avLst/>
          </a:prstGeom>
          <a:noFill/>
          <a:ln w="9525">
            <a:noFill/>
            <a:miter lim="800000"/>
            <a:headEnd/>
            <a:tailEnd/>
          </a:ln>
        </p:spPr>
        <p:txBody>
          <a:bodyPr wrap="square">
            <a:spAutoFit/>
          </a:bodyPr>
          <a:lstStyle/>
          <a:p>
            <a:pPr>
              <a:spcBef>
                <a:spcPct val="50000"/>
              </a:spcBef>
            </a:pPr>
            <a:r>
              <a:rPr lang="ru-RU" altLang="ja-JP" i="1" dirty="0">
                <a:solidFill>
                  <a:srgbClr val="CC0000"/>
                </a:solidFill>
                <a:latin typeface="Arial" panose="020B0604020202020204" pitchFamily="34" charset="0"/>
                <a:ea typeface="ＭＳ ゴシック" pitchFamily="49" charset="-128"/>
                <a:cs typeface="Arial" panose="020B0604020202020204" pitchFamily="34" charset="0"/>
              </a:rPr>
              <a:t>Если достигнуто</a:t>
            </a:r>
            <a:endParaRPr lang="en-US" altLang="ja-JP" i="1" dirty="0">
              <a:solidFill>
                <a:srgbClr val="CC0000"/>
              </a:solidFill>
              <a:latin typeface="Arial" panose="020B0604020202020204" pitchFamily="34" charset="0"/>
              <a:ea typeface="ＭＳ ゴシック" pitchFamily="49" charset="-128"/>
              <a:cs typeface="Arial" panose="020B0604020202020204" pitchFamily="34" charset="0"/>
            </a:endParaRPr>
          </a:p>
        </p:txBody>
      </p:sp>
      <p:sp>
        <p:nvSpPr>
          <p:cNvPr id="313388" name="Text Box 44"/>
          <p:cNvSpPr txBox="1">
            <a:spLocks noChangeArrowheads="1"/>
          </p:cNvSpPr>
          <p:nvPr/>
        </p:nvSpPr>
        <p:spPr bwMode="auto">
          <a:xfrm>
            <a:off x="6629399" y="4304079"/>
            <a:ext cx="2306122" cy="369332"/>
          </a:xfrm>
          <a:prstGeom prst="rect">
            <a:avLst/>
          </a:prstGeom>
          <a:noFill/>
          <a:ln w="9525">
            <a:noFill/>
            <a:miter lim="800000"/>
            <a:headEnd/>
            <a:tailEnd/>
          </a:ln>
        </p:spPr>
        <p:txBody>
          <a:bodyPr wrap="square">
            <a:spAutoFit/>
          </a:bodyPr>
          <a:lstStyle/>
          <a:p>
            <a:pPr>
              <a:spcBef>
                <a:spcPct val="50000"/>
              </a:spcBef>
            </a:pPr>
            <a:r>
              <a:rPr lang="ru-RU" altLang="ja-JP" i="1" dirty="0">
                <a:solidFill>
                  <a:srgbClr val="CC0000"/>
                </a:solidFill>
                <a:latin typeface="Arial" panose="020B0604020202020204" pitchFamily="34" charset="0"/>
                <a:ea typeface="ＭＳ ゴシック" pitchFamily="49" charset="-128"/>
                <a:cs typeface="Arial" panose="020B0604020202020204" pitchFamily="34" charset="0"/>
              </a:rPr>
              <a:t>Если не произошло</a:t>
            </a:r>
            <a:endParaRPr lang="en-US" altLang="ja-JP" i="1" dirty="0">
              <a:solidFill>
                <a:srgbClr val="CC0000"/>
              </a:solidFill>
              <a:latin typeface="Arial" panose="020B0604020202020204" pitchFamily="34" charset="0"/>
              <a:ea typeface="ＭＳ ゴシック" pitchFamily="49" charset="-128"/>
              <a:cs typeface="Arial" panose="020B0604020202020204" pitchFamily="34" charset="0"/>
            </a:endParaRPr>
          </a:p>
        </p:txBody>
      </p:sp>
      <p:sp>
        <p:nvSpPr>
          <p:cNvPr id="313389" name="Text Box 45"/>
          <p:cNvSpPr txBox="1">
            <a:spLocks noChangeArrowheads="1"/>
          </p:cNvSpPr>
          <p:nvPr/>
        </p:nvSpPr>
        <p:spPr bwMode="auto">
          <a:xfrm>
            <a:off x="1081436" y="3184559"/>
            <a:ext cx="1585563" cy="646331"/>
          </a:xfrm>
          <a:prstGeom prst="rect">
            <a:avLst/>
          </a:prstGeom>
          <a:noFill/>
          <a:ln w="9525">
            <a:noFill/>
            <a:miter lim="800000"/>
            <a:headEnd/>
            <a:tailEnd/>
          </a:ln>
        </p:spPr>
        <p:txBody>
          <a:bodyPr wrap="square">
            <a:spAutoFit/>
          </a:bodyPr>
          <a:lstStyle/>
          <a:p>
            <a:pPr>
              <a:spcBef>
                <a:spcPct val="50000"/>
              </a:spcBef>
            </a:pPr>
            <a:r>
              <a:rPr lang="ru-RU" altLang="ja-JP" i="1" dirty="0">
                <a:solidFill>
                  <a:srgbClr val="CC0000"/>
                </a:solidFill>
                <a:latin typeface="Arial" panose="020B0604020202020204" pitchFamily="34" charset="0"/>
                <a:ea typeface="ＭＳ ゴシック" pitchFamily="49" charset="-128"/>
                <a:cs typeface="Arial" panose="020B0604020202020204" pitchFamily="34" charset="0"/>
              </a:rPr>
              <a:t>Если достигнуто</a:t>
            </a:r>
            <a:endParaRPr lang="en-US" altLang="ja-JP" i="1" dirty="0">
              <a:solidFill>
                <a:srgbClr val="CC0000"/>
              </a:solidFill>
              <a:latin typeface="Arial" panose="020B0604020202020204" pitchFamily="34" charset="0"/>
              <a:ea typeface="ＭＳ ゴシック" pitchFamily="49" charset="-128"/>
              <a:cs typeface="Arial" panose="020B0604020202020204" pitchFamily="34" charset="0"/>
            </a:endParaRPr>
          </a:p>
        </p:txBody>
      </p:sp>
      <p:sp>
        <p:nvSpPr>
          <p:cNvPr id="313396" name="Text Box 52"/>
          <p:cNvSpPr txBox="1">
            <a:spLocks noChangeArrowheads="1"/>
          </p:cNvSpPr>
          <p:nvPr/>
        </p:nvSpPr>
        <p:spPr bwMode="auto">
          <a:xfrm>
            <a:off x="6934200" y="5562600"/>
            <a:ext cx="2030288" cy="369332"/>
          </a:xfrm>
          <a:prstGeom prst="rect">
            <a:avLst/>
          </a:prstGeom>
          <a:noFill/>
          <a:ln w="9525">
            <a:noFill/>
            <a:miter lim="800000"/>
            <a:headEnd/>
            <a:tailEnd/>
          </a:ln>
        </p:spPr>
        <p:txBody>
          <a:bodyPr wrap="square">
            <a:spAutoFit/>
          </a:bodyPr>
          <a:lstStyle/>
          <a:p>
            <a:pPr>
              <a:spcBef>
                <a:spcPct val="50000"/>
              </a:spcBef>
            </a:pPr>
            <a:r>
              <a:rPr lang="ru-RU" altLang="ja-JP" i="1" dirty="0">
                <a:solidFill>
                  <a:srgbClr val="CC0000"/>
                </a:solidFill>
                <a:latin typeface="Arial" panose="020B0604020202020204" pitchFamily="34" charset="0"/>
                <a:ea typeface="ＭＳ ゴシック" pitchFamily="49" charset="-128"/>
                <a:cs typeface="Arial" panose="020B0604020202020204" pitchFamily="34" charset="0"/>
              </a:rPr>
              <a:t>Если обеспечено</a:t>
            </a:r>
            <a:endParaRPr lang="en-US" altLang="ja-JP" i="1" dirty="0">
              <a:solidFill>
                <a:srgbClr val="CC0000"/>
              </a:solidFill>
              <a:latin typeface="Arial" panose="020B0604020202020204" pitchFamily="34" charset="0"/>
              <a:ea typeface="ＭＳ ゴシック" pitchFamily="49" charset="-128"/>
              <a:cs typeface="Arial" panose="020B0604020202020204" pitchFamily="34" charset="0"/>
            </a:endParaRPr>
          </a:p>
        </p:txBody>
      </p:sp>
      <p:grpSp>
        <p:nvGrpSpPr>
          <p:cNvPr id="2" name="Group 76"/>
          <p:cNvGrpSpPr>
            <a:grpSpLocks/>
          </p:cNvGrpSpPr>
          <p:nvPr/>
        </p:nvGrpSpPr>
        <p:grpSpPr bwMode="auto">
          <a:xfrm rot="522254">
            <a:off x="5346576" y="5791199"/>
            <a:ext cx="1511424" cy="440043"/>
            <a:chOff x="1776" y="3600"/>
            <a:chExt cx="2592" cy="369332"/>
          </a:xfrm>
        </p:grpSpPr>
        <p:sp>
          <p:nvSpPr>
            <p:cNvPr id="57399" name="Line 36"/>
            <p:cNvSpPr>
              <a:spLocks noChangeShapeType="1"/>
            </p:cNvSpPr>
            <p:nvPr/>
          </p:nvSpPr>
          <p:spPr bwMode="auto">
            <a:xfrm flipH="1">
              <a:off x="1776" y="3600"/>
              <a:ext cx="2592" cy="0"/>
            </a:xfrm>
            <a:prstGeom prst="line">
              <a:avLst/>
            </a:prstGeom>
            <a:noFill/>
            <a:ln w="38100">
              <a:solidFill>
                <a:srgbClr val="CC0000"/>
              </a:solidFill>
              <a:round/>
              <a:headEnd/>
              <a:tailEnd type="triangle" w="med" len="med"/>
            </a:ln>
          </p:spPr>
          <p:txBody>
            <a:bodyPr wrap="none"/>
            <a:lstStyle/>
            <a:p>
              <a:endParaRPr lang="ja-JP" altLang="en-US"/>
            </a:p>
          </p:txBody>
        </p:sp>
        <p:sp>
          <p:nvSpPr>
            <p:cNvPr id="57400" name="Text Box 74"/>
            <p:cNvSpPr txBox="1">
              <a:spLocks noChangeArrowheads="1"/>
            </p:cNvSpPr>
            <p:nvPr/>
          </p:nvSpPr>
          <p:spPr bwMode="auto">
            <a:xfrm>
              <a:off x="3024" y="3600"/>
              <a:ext cx="576" cy="369332"/>
            </a:xfrm>
            <a:prstGeom prst="rect">
              <a:avLst/>
            </a:prstGeom>
            <a:noFill/>
            <a:ln w="9525">
              <a:noFill/>
              <a:miter lim="800000"/>
              <a:headEnd/>
              <a:tailEnd/>
            </a:ln>
          </p:spPr>
          <p:txBody>
            <a:bodyPr>
              <a:spAutoFit/>
            </a:bodyPr>
            <a:lstStyle/>
            <a:p>
              <a:pPr>
                <a:spcBef>
                  <a:spcPct val="50000"/>
                </a:spcBef>
              </a:pPr>
              <a:endParaRPr lang="en-US" altLang="ja-JP" b="0" i="1" dirty="0">
                <a:solidFill>
                  <a:srgbClr val="CC0000"/>
                </a:solidFill>
                <a:latin typeface="ＭＳ ゴシック" pitchFamily="49" charset="-128"/>
                <a:ea typeface="ＭＳ ゴシック" pitchFamily="49" charset="-128"/>
              </a:endParaRPr>
            </a:p>
          </p:txBody>
        </p:sp>
      </p:grpSp>
      <p:sp>
        <p:nvSpPr>
          <p:cNvPr id="57398" name="Rectangle 2"/>
          <p:cNvSpPr>
            <a:spLocks noChangeArrowheads="1"/>
          </p:cNvSpPr>
          <p:nvPr/>
        </p:nvSpPr>
        <p:spPr bwMode="auto">
          <a:xfrm>
            <a:off x="560660" y="48223"/>
            <a:ext cx="8229600" cy="609600"/>
          </a:xfrm>
          <a:prstGeom prst="rect">
            <a:avLst/>
          </a:prstGeom>
          <a:noFill/>
          <a:ln w="9525">
            <a:noFill/>
            <a:miter lim="800000"/>
            <a:headEnd/>
            <a:tailEnd/>
          </a:ln>
        </p:spPr>
        <p:txBody>
          <a:bodyPr anchor="ctr"/>
          <a:lstStyle/>
          <a:p>
            <a:pPr algn="ctr"/>
            <a:r>
              <a:rPr lang="ru-RU" altLang="ja-JP" sz="3800" dirty="0">
                <a:solidFill>
                  <a:schemeClr val="tx2"/>
                </a:solidFill>
              </a:rPr>
              <a:t>Как читать МРП (вертикальная логика)</a:t>
            </a:r>
            <a:endParaRPr lang="ja-JP" altLang="en-US" sz="3800" b="0" dirty="0">
              <a:solidFill>
                <a:schemeClr val="tx2"/>
              </a:solidFill>
            </a:endParaRPr>
          </a:p>
        </p:txBody>
      </p:sp>
      <p:sp>
        <p:nvSpPr>
          <p:cNvPr id="3" name="上矢印 2"/>
          <p:cNvSpPr/>
          <p:nvPr/>
        </p:nvSpPr>
        <p:spPr>
          <a:xfrm>
            <a:off x="307548" y="1294564"/>
            <a:ext cx="288032" cy="44030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Group 76">
            <a:extLst>
              <a:ext uri="{FF2B5EF4-FFF2-40B4-BE49-F238E27FC236}">
                <a16:creationId xmlns:a16="http://schemas.microsoft.com/office/drawing/2014/main" id="{E76408A6-D836-473A-B443-D0224FD91191}"/>
              </a:ext>
            </a:extLst>
          </p:cNvPr>
          <p:cNvGrpSpPr>
            <a:grpSpLocks/>
          </p:cNvGrpSpPr>
          <p:nvPr/>
        </p:nvGrpSpPr>
        <p:grpSpPr bwMode="auto">
          <a:xfrm rot="626754">
            <a:off x="2316129" y="5244326"/>
            <a:ext cx="1511424" cy="440043"/>
            <a:chOff x="1776" y="3600"/>
            <a:chExt cx="2592" cy="369332"/>
          </a:xfrm>
        </p:grpSpPr>
        <p:sp>
          <p:nvSpPr>
            <p:cNvPr id="22" name="Line 36">
              <a:extLst>
                <a:ext uri="{FF2B5EF4-FFF2-40B4-BE49-F238E27FC236}">
                  <a16:creationId xmlns:a16="http://schemas.microsoft.com/office/drawing/2014/main" id="{35C27A4D-B989-4F49-A978-B488DD6A438D}"/>
                </a:ext>
              </a:extLst>
            </p:cNvPr>
            <p:cNvSpPr>
              <a:spLocks noChangeShapeType="1"/>
            </p:cNvSpPr>
            <p:nvPr/>
          </p:nvSpPr>
          <p:spPr bwMode="auto">
            <a:xfrm flipH="1">
              <a:off x="1776" y="3600"/>
              <a:ext cx="2592" cy="0"/>
            </a:xfrm>
            <a:prstGeom prst="line">
              <a:avLst/>
            </a:prstGeom>
            <a:noFill/>
            <a:ln w="38100">
              <a:solidFill>
                <a:srgbClr val="CC0000"/>
              </a:solidFill>
              <a:round/>
              <a:headEnd/>
              <a:tailEnd type="triangle" w="med" len="med"/>
            </a:ln>
          </p:spPr>
          <p:txBody>
            <a:bodyPr wrap="none"/>
            <a:lstStyle/>
            <a:p>
              <a:endParaRPr lang="ja-JP" altLang="en-US"/>
            </a:p>
          </p:txBody>
        </p:sp>
        <p:sp>
          <p:nvSpPr>
            <p:cNvPr id="23" name="Text Box 74">
              <a:extLst>
                <a:ext uri="{FF2B5EF4-FFF2-40B4-BE49-F238E27FC236}">
                  <a16:creationId xmlns:a16="http://schemas.microsoft.com/office/drawing/2014/main" id="{A45DA667-AEF2-430F-BC38-B9029F642054}"/>
                </a:ext>
              </a:extLst>
            </p:cNvPr>
            <p:cNvSpPr txBox="1">
              <a:spLocks noChangeArrowheads="1"/>
            </p:cNvSpPr>
            <p:nvPr/>
          </p:nvSpPr>
          <p:spPr bwMode="auto">
            <a:xfrm>
              <a:off x="3024" y="3600"/>
              <a:ext cx="576" cy="369332"/>
            </a:xfrm>
            <a:prstGeom prst="rect">
              <a:avLst/>
            </a:prstGeom>
            <a:noFill/>
            <a:ln w="9525">
              <a:noFill/>
              <a:miter lim="800000"/>
              <a:headEnd/>
              <a:tailEnd/>
            </a:ln>
          </p:spPr>
          <p:txBody>
            <a:bodyPr>
              <a:spAutoFit/>
            </a:bodyPr>
            <a:lstStyle/>
            <a:p>
              <a:pPr>
                <a:spcBef>
                  <a:spcPct val="50000"/>
                </a:spcBef>
              </a:pPr>
              <a:endParaRPr lang="en-US" altLang="ja-JP" b="0" i="1" dirty="0">
                <a:solidFill>
                  <a:srgbClr val="CC0000"/>
                </a:solidFill>
                <a:latin typeface="ＭＳ ゴシック" pitchFamily="49" charset="-128"/>
                <a:ea typeface="ＭＳ ゴシック" pitchFamily="49" charset="-128"/>
              </a:endParaRPr>
            </a:p>
          </p:txBody>
        </p:sp>
      </p:grpSp>
      <p:sp>
        <p:nvSpPr>
          <p:cNvPr id="24" name="Line 41">
            <a:extLst>
              <a:ext uri="{FF2B5EF4-FFF2-40B4-BE49-F238E27FC236}">
                <a16:creationId xmlns:a16="http://schemas.microsoft.com/office/drawing/2014/main" id="{DA3B2B79-642B-402D-A7BA-AB61B04CC37E}"/>
              </a:ext>
            </a:extLst>
          </p:cNvPr>
          <p:cNvSpPr>
            <a:spLocks noChangeShapeType="1"/>
          </p:cNvSpPr>
          <p:nvPr/>
        </p:nvSpPr>
        <p:spPr bwMode="auto">
          <a:xfrm>
            <a:off x="3854919" y="2367165"/>
            <a:ext cx="3047675" cy="18481"/>
          </a:xfrm>
          <a:prstGeom prst="line">
            <a:avLst/>
          </a:prstGeom>
          <a:noFill/>
          <a:ln w="38100">
            <a:solidFill>
              <a:srgbClr val="CC0000"/>
            </a:solidFill>
            <a:round/>
            <a:headEnd/>
            <a:tailEnd type="triangle" w="med" len="med"/>
          </a:ln>
        </p:spPr>
        <p:txBody>
          <a:bodyPr wrap="none"/>
          <a:lstStyle/>
          <a:p>
            <a:endParaRPr lang="ja-JP" altLang="en-US"/>
          </a:p>
        </p:txBody>
      </p:sp>
      <p:sp>
        <p:nvSpPr>
          <p:cNvPr id="25" name="Line 42">
            <a:extLst>
              <a:ext uri="{FF2B5EF4-FFF2-40B4-BE49-F238E27FC236}">
                <a16:creationId xmlns:a16="http://schemas.microsoft.com/office/drawing/2014/main" id="{B6551D04-E6A4-4B5A-9BBB-D563EDAFA485}"/>
              </a:ext>
            </a:extLst>
          </p:cNvPr>
          <p:cNvSpPr>
            <a:spLocks noChangeShapeType="1"/>
          </p:cNvSpPr>
          <p:nvPr/>
        </p:nvSpPr>
        <p:spPr bwMode="auto">
          <a:xfrm flipH="1" flipV="1">
            <a:off x="2666999" y="1910870"/>
            <a:ext cx="4226958" cy="390739"/>
          </a:xfrm>
          <a:prstGeom prst="line">
            <a:avLst/>
          </a:prstGeom>
          <a:noFill/>
          <a:ln w="38100">
            <a:solidFill>
              <a:srgbClr val="CC0000"/>
            </a:solidFill>
            <a:round/>
            <a:headEnd/>
            <a:tailEnd type="triangle" w="med" len="med"/>
          </a:ln>
        </p:spPr>
        <p:txBody>
          <a:bodyPr wrap="none"/>
          <a:lstStyle/>
          <a:p>
            <a:endParaRPr lang="ja-JP" altLang="en-US"/>
          </a:p>
        </p:txBody>
      </p:sp>
      <p:sp>
        <p:nvSpPr>
          <p:cNvPr id="26" name="Text Box 52">
            <a:extLst>
              <a:ext uri="{FF2B5EF4-FFF2-40B4-BE49-F238E27FC236}">
                <a16:creationId xmlns:a16="http://schemas.microsoft.com/office/drawing/2014/main" id="{AE54553D-D75C-4296-9308-0321BFF51C9A}"/>
              </a:ext>
            </a:extLst>
          </p:cNvPr>
          <p:cNvSpPr txBox="1">
            <a:spLocks noChangeArrowheads="1"/>
          </p:cNvSpPr>
          <p:nvPr/>
        </p:nvSpPr>
        <p:spPr bwMode="auto">
          <a:xfrm>
            <a:off x="3998922" y="5244480"/>
            <a:ext cx="1486376" cy="646331"/>
          </a:xfrm>
          <a:prstGeom prst="rect">
            <a:avLst/>
          </a:prstGeom>
          <a:noFill/>
          <a:ln w="9525">
            <a:noFill/>
            <a:miter lim="800000"/>
            <a:headEnd/>
            <a:tailEnd/>
          </a:ln>
        </p:spPr>
        <p:txBody>
          <a:bodyPr wrap="square">
            <a:spAutoFit/>
          </a:bodyPr>
          <a:lstStyle/>
          <a:p>
            <a:pPr>
              <a:spcBef>
                <a:spcPct val="50000"/>
              </a:spcBef>
            </a:pPr>
            <a:r>
              <a:rPr lang="ru-RU" altLang="ja-JP" i="1" dirty="0">
                <a:solidFill>
                  <a:srgbClr val="CC0000"/>
                </a:solidFill>
                <a:latin typeface="Arial" panose="020B0604020202020204" pitchFamily="34" charset="0"/>
                <a:ea typeface="ＭＳ ゴシック" pitchFamily="49" charset="-128"/>
                <a:cs typeface="Arial" panose="020B0604020202020204" pitchFamily="34" charset="0"/>
              </a:rPr>
              <a:t>Если обеспечено</a:t>
            </a:r>
            <a:endParaRPr lang="en-US" altLang="ja-JP" i="1" dirty="0">
              <a:solidFill>
                <a:srgbClr val="CC0000"/>
              </a:solidFill>
              <a:latin typeface="Arial" panose="020B0604020202020204" pitchFamily="34" charset="0"/>
              <a:ea typeface="ＭＳ ゴシック" pitchFamily="49" charset="-128"/>
              <a:cs typeface="Arial" panose="020B0604020202020204" pitchFamily="34" charset="0"/>
            </a:endParaRPr>
          </a:p>
        </p:txBody>
      </p:sp>
      <p:sp>
        <p:nvSpPr>
          <p:cNvPr id="27" name="Text Box 44">
            <a:extLst>
              <a:ext uri="{FF2B5EF4-FFF2-40B4-BE49-F238E27FC236}">
                <a16:creationId xmlns:a16="http://schemas.microsoft.com/office/drawing/2014/main" id="{3CE62051-DC79-47D1-A517-97DF7F32D3CD}"/>
              </a:ext>
            </a:extLst>
          </p:cNvPr>
          <p:cNvSpPr txBox="1">
            <a:spLocks noChangeArrowheads="1"/>
          </p:cNvSpPr>
          <p:nvPr/>
        </p:nvSpPr>
        <p:spPr bwMode="auto">
          <a:xfrm>
            <a:off x="6629399" y="3225596"/>
            <a:ext cx="2335089" cy="369332"/>
          </a:xfrm>
          <a:prstGeom prst="rect">
            <a:avLst/>
          </a:prstGeom>
          <a:noFill/>
          <a:ln w="9525">
            <a:noFill/>
            <a:miter lim="800000"/>
            <a:headEnd/>
            <a:tailEnd/>
          </a:ln>
        </p:spPr>
        <p:txBody>
          <a:bodyPr wrap="square">
            <a:spAutoFit/>
          </a:bodyPr>
          <a:lstStyle/>
          <a:p>
            <a:pPr>
              <a:spcBef>
                <a:spcPct val="50000"/>
              </a:spcBef>
            </a:pPr>
            <a:r>
              <a:rPr lang="ru-RU" altLang="ja-JP" i="1" dirty="0">
                <a:solidFill>
                  <a:srgbClr val="CC0000"/>
                </a:solidFill>
                <a:latin typeface="Arial" panose="020B0604020202020204" pitchFamily="34" charset="0"/>
                <a:ea typeface="ＭＳ ゴシック" pitchFamily="49" charset="-128"/>
                <a:cs typeface="Arial" panose="020B0604020202020204" pitchFamily="34" charset="0"/>
              </a:rPr>
              <a:t>Если не произошло</a:t>
            </a:r>
            <a:endParaRPr lang="en-US" altLang="ja-JP" i="1" dirty="0">
              <a:solidFill>
                <a:srgbClr val="CC0000"/>
              </a:solidFill>
              <a:latin typeface="Arial" panose="020B0604020202020204" pitchFamily="34" charset="0"/>
              <a:ea typeface="ＭＳ ゴシック" pitchFamily="49" charset="-128"/>
              <a:cs typeface="Arial" panose="020B0604020202020204" pitchFamily="34" charset="0"/>
            </a:endParaRPr>
          </a:p>
        </p:txBody>
      </p:sp>
      <p:sp>
        <p:nvSpPr>
          <p:cNvPr id="28" name="Text Box 45">
            <a:extLst>
              <a:ext uri="{FF2B5EF4-FFF2-40B4-BE49-F238E27FC236}">
                <a16:creationId xmlns:a16="http://schemas.microsoft.com/office/drawing/2014/main" id="{156C2F36-39C8-4E86-8D3F-BA3943D98813}"/>
              </a:ext>
            </a:extLst>
          </p:cNvPr>
          <p:cNvSpPr txBox="1">
            <a:spLocks noChangeArrowheads="1"/>
          </p:cNvSpPr>
          <p:nvPr/>
        </p:nvSpPr>
        <p:spPr bwMode="auto">
          <a:xfrm>
            <a:off x="2250044" y="2094384"/>
            <a:ext cx="1604876" cy="646331"/>
          </a:xfrm>
          <a:prstGeom prst="rect">
            <a:avLst/>
          </a:prstGeom>
          <a:noFill/>
          <a:ln w="9525">
            <a:noFill/>
            <a:miter lim="800000"/>
            <a:headEnd/>
            <a:tailEnd/>
          </a:ln>
        </p:spPr>
        <p:txBody>
          <a:bodyPr wrap="square">
            <a:spAutoFit/>
          </a:bodyPr>
          <a:lstStyle/>
          <a:p>
            <a:pPr>
              <a:spcBef>
                <a:spcPct val="50000"/>
              </a:spcBef>
            </a:pPr>
            <a:r>
              <a:rPr lang="ru-RU" altLang="ja-JP" i="1" dirty="0">
                <a:solidFill>
                  <a:srgbClr val="CC0000"/>
                </a:solidFill>
                <a:latin typeface="Arial" panose="020B0604020202020204" pitchFamily="34" charset="0"/>
                <a:ea typeface="ＭＳ ゴシック" pitchFamily="49" charset="-128"/>
                <a:cs typeface="Arial" panose="020B0604020202020204" pitchFamily="34" charset="0"/>
              </a:rPr>
              <a:t>Если достигнуто</a:t>
            </a:r>
            <a:endParaRPr lang="en-US" altLang="ja-JP" i="1" dirty="0">
              <a:solidFill>
                <a:srgbClr val="CC0000"/>
              </a:solidFill>
              <a:latin typeface="Arial" panose="020B0604020202020204" pitchFamily="34" charset="0"/>
              <a:ea typeface="ＭＳ ゴシック" pitchFamily="49" charset="-128"/>
              <a:cs typeface="Arial" panose="020B0604020202020204" pitchFamily="34" charset="0"/>
            </a:endParaRPr>
          </a:p>
        </p:txBody>
      </p:sp>
      <p:sp>
        <p:nvSpPr>
          <p:cNvPr id="29" name="Text Box 44">
            <a:extLst>
              <a:ext uri="{FF2B5EF4-FFF2-40B4-BE49-F238E27FC236}">
                <a16:creationId xmlns:a16="http://schemas.microsoft.com/office/drawing/2014/main" id="{0A7D95E4-8B0B-498C-BBBE-EA486E7D8848}"/>
              </a:ext>
            </a:extLst>
          </p:cNvPr>
          <p:cNvSpPr txBox="1">
            <a:spLocks noChangeArrowheads="1"/>
          </p:cNvSpPr>
          <p:nvPr/>
        </p:nvSpPr>
        <p:spPr bwMode="auto">
          <a:xfrm>
            <a:off x="6553200" y="2438777"/>
            <a:ext cx="2411288" cy="369332"/>
          </a:xfrm>
          <a:prstGeom prst="rect">
            <a:avLst/>
          </a:prstGeom>
          <a:noFill/>
          <a:ln w="9525">
            <a:noFill/>
            <a:miter lim="800000"/>
            <a:headEnd/>
            <a:tailEnd/>
          </a:ln>
        </p:spPr>
        <p:txBody>
          <a:bodyPr wrap="square">
            <a:spAutoFit/>
          </a:bodyPr>
          <a:lstStyle/>
          <a:p>
            <a:pPr>
              <a:spcBef>
                <a:spcPct val="50000"/>
              </a:spcBef>
            </a:pPr>
            <a:r>
              <a:rPr lang="ru-RU" altLang="ja-JP" i="1" dirty="0">
                <a:solidFill>
                  <a:srgbClr val="CC0000"/>
                </a:solidFill>
                <a:latin typeface="Arial" panose="020B0604020202020204" pitchFamily="34" charset="0"/>
                <a:ea typeface="ＭＳ ゴシック" pitchFamily="49" charset="-128"/>
                <a:cs typeface="Arial" panose="020B0604020202020204" pitchFamily="34" charset="0"/>
              </a:rPr>
              <a:t>Если не произошло</a:t>
            </a:r>
            <a:endParaRPr lang="en-US" altLang="ja-JP" i="1" dirty="0">
              <a:solidFill>
                <a:srgbClr val="CC0000"/>
              </a:solidFill>
              <a:latin typeface="Arial" panose="020B0604020202020204" pitchFamily="34" charset="0"/>
              <a:ea typeface="ＭＳ ゴシック" pitchFamily="49" charset="-128"/>
              <a:cs typeface="Arial" panose="020B0604020202020204" pitchFamily="34" charset="0"/>
            </a:endParaRPr>
          </a:p>
        </p:txBody>
      </p:sp>
      <p:sp>
        <p:nvSpPr>
          <p:cNvPr id="30" name="Text Box 44">
            <a:extLst>
              <a:ext uri="{FF2B5EF4-FFF2-40B4-BE49-F238E27FC236}">
                <a16:creationId xmlns:a16="http://schemas.microsoft.com/office/drawing/2014/main" id="{29D9F523-1297-4726-9424-CE9A69BCA96F}"/>
              </a:ext>
            </a:extLst>
          </p:cNvPr>
          <p:cNvSpPr txBox="1">
            <a:spLocks noChangeArrowheads="1"/>
          </p:cNvSpPr>
          <p:nvPr/>
        </p:nvSpPr>
        <p:spPr bwMode="auto">
          <a:xfrm>
            <a:off x="2508348" y="1536108"/>
            <a:ext cx="4727947" cy="369332"/>
          </a:xfrm>
          <a:prstGeom prst="rect">
            <a:avLst/>
          </a:prstGeom>
          <a:noFill/>
          <a:ln w="9525">
            <a:noFill/>
            <a:miter lim="800000"/>
            <a:headEnd/>
            <a:tailEnd/>
          </a:ln>
        </p:spPr>
        <p:txBody>
          <a:bodyPr wrap="square">
            <a:spAutoFit/>
          </a:bodyPr>
          <a:lstStyle/>
          <a:p>
            <a:pPr>
              <a:spcBef>
                <a:spcPct val="50000"/>
              </a:spcBef>
            </a:pPr>
            <a:r>
              <a:rPr lang="ru-RU" altLang="ja-JP" i="1" dirty="0">
                <a:solidFill>
                  <a:srgbClr val="CC0000"/>
                </a:solidFill>
                <a:latin typeface="Arial" panose="020B0604020202020204" pitchFamily="34" charset="0"/>
                <a:ea typeface="ＭＳ ゴシック" pitchFamily="49" charset="-128"/>
                <a:cs typeface="Arial" panose="020B0604020202020204" pitchFamily="34" charset="0"/>
              </a:rPr>
              <a:t>будет достигнуто через несколько лет</a:t>
            </a:r>
            <a:endParaRPr lang="en-US" altLang="ja-JP" i="1" dirty="0">
              <a:solidFill>
                <a:srgbClr val="CC0000"/>
              </a:solidFill>
              <a:latin typeface="Arial" panose="020B0604020202020204" pitchFamily="34" charset="0"/>
              <a:ea typeface="ＭＳ ゴシック" pitchFamily="49" charset="-128"/>
              <a:cs typeface="Arial" panose="020B0604020202020204" pitchFamily="34" charset="0"/>
            </a:endParaRPr>
          </a:p>
        </p:txBody>
      </p:sp>
      <p:graphicFrame>
        <p:nvGraphicFramePr>
          <p:cNvPr id="33" name="Group 59">
            <a:extLst>
              <a:ext uri="{FF2B5EF4-FFF2-40B4-BE49-F238E27FC236}">
                <a16:creationId xmlns:a16="http://schemas.microsoft.com/office/drawing/2014/main" id="{E8923CB1-9F3F-431E-B0B2-CA678D809F60}"/>
              </a:ext>
            </a:extLst>
          </p:cNvPr>
          <p:cNvGraphicFramePr>
            <a:graphicFrameLocks noGrp="1"/>
          </p:cNvGraphicFramePr>
          <p:nvPr>
            <p:extLst>
              <p:ext uri="{D42A27DB-BD31-4B8C-83A1-F6EECF244321}">
                <p14:modId xmlns:p14="http://schemas.microsoft.com/office/powerpoint/2010/main" val="4143554950"/>
              </p:ext>
            </p:extLst>
          </p:nvPr>
        </p:nvGraphicFramePr>
        <p:xfrm>
          <a:off x="867971" y="789762"/>
          <a:ext cx="8008700" cy="5454695"/>
        </p:xfrm>
        <a:graphic>
          <a:graphicData uri="http://schemas.openxmlformats.org/drawingml/2006/table">
            <a:tbl>
              <a:tblPr/>
              <a:tblGrid>
                <a:gridCol w="1874475">
                  <a:extLst>
                    <a:ext uri="{9D8B030D-6E8A-4147-A177-3AD203B41FA5}">
                      <a16:colId xmlns:a16="http://schemas.microsoft.com/office/drawing/2014/main" val="20000"/>
                    </a:ext>
                  </a:extLst>
                </a:gridCol>
                <a:gridCol w="2199922">
                  <a:extLst>
                    <a:ext uri="{9D8B030D-6E8A-4147-A177-3AD203B41FA5}">
                      <a16:colId xmlns:a16="http://schemas.microsoft.com/office/drawing/2014/main" val="20001"/>
                    </a:ext>
                  </a:extLst>
                </a:gridCol>
                <a:gridCol w="1669835">
                  <a:extLst>
                    <a:ext uri="{9D8B030D-6E8A-4147-A177-3AD203B41FA5}">
                      <a16:colId xmlns:a16="http://schemas.microsoft.com/office/drawing/2014/main" val="20002"/>
                    </a:ext>
                  </a:extLst>
                </a:gridCol>
                <a:gridCol w="2264468">
                  <a:extLst>
                    <a:ext uri="{9D8B030D-6E8A-4147-A177-3AD203B41FA5}">
                      <a16:colId xmlns:a16="http://schemas.microsoft.com/office/drawing/2014/main" val="20003"/>
                    </a:ext>
                  </a:extLst>
                </a:gridCol>
              </a:tblGrid>
              <a:tr h="76703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rPr>
                        <a:t>Резюме проекта</a:t>
                      </a:r>
                      <a:endParaRPr kumimoji="1" lang="ja-JP" altLang="en-US"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rPr>
                        <a:t>Индикаторы</a:t>
                      </a:r>
                      <a:endParaRPr kumimoji="1" lang="ja-JP" altLang="en-US"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rPr>
                        <a:t>Источники данных</a:t>
                      </a:r>
                      <a:endParaRPr kumimoji="1" lang="ja-JP" altLang="en-US"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rPr>
                        <a:t>Внешние условия</a:t>
                      </a:r>
                      <a:endParaRPr kumimoji="1" lang="ja-JP" altLang="en-US"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0"/>
                  </a:ext>
                </a:extLst>
              </a:tr>
              <a:tr h="70248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rPr>
                        <a:t>Общая цель</a:t>
                      </a:r>
                      <a:endParaRPr kumimoji="1" lang="ja-JP" altLang="en-GB"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600" b="0"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600" b="0"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600" b="0"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1"/>
                  </a:ext>
                </a:extLst>
              </a:tr>
              <a:tr h="58878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rPr>
                        <a:t>Цель проекта</a:t>
                      </a:r>
                      <a:endParaRPr kumimoji="1" lang="ja-JP" altLang="en-GB"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600" b="0"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600" b="0"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1600" b="0"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2"/>
                  </a:ext>
                </a:extLst>
              </a:tr>
              <a:tr h="89151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rPr>
                        <a:t>Результаты</a:t>
                      </a:r>
                      <a:endParaRPr kumimoji="1" lang="en-GB"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600" b="0"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1600" b="0"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1600" b="0"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3"/>
                  </a:ext>
                </a:extLst>
              </a:tr>
              <a:tr h="1047945">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rPr>
                        <a:t>Виды деятельности</a:t>
                      </a:r>
                      <a:endParaRPr kumimoji="1" lang="ja-JP" altLang="en-US" sz="1600" b="0"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rowSpan="2"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rPr>
                        <a:t>Вклад (используемые ресурсы)</a:t>
                      </a:r>
                      <a:endParaRPr kumimoji="1" lang="ja-JP" altLang="en-US"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rowSpan="2"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4"/>
                  </a:ext>
                </a:extLst>
              </a:tr>
              <a:tr h="932398">
                <a:tc vMerge="1">
                  <a:txBody>
                    <a:bodyPr/>
                    <a:lstStyle/>
                    <a:p>
                      <a:endParaRPr kumimoji="1" lang="ja-JP" altLang="en-US" dirty="0">
                        <a:solidFill>
                          <a:srgbClr val="FF0000"/>
                        </a:solidFill>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rPr>
                        <a:t>Предварительные условия</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ru-RU" altLang="ja-JP"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en-US" sz="1600" b="1" i="0" u="none" strike="noStrike" cap="none" normalizeH="0" baseline="0" dirty="0">
                        <a:ln>
                          <a:noFill/>
                        </a:ln>
                        <a:solidFill>
                          <a:schemeClr val="accent1">
                            <a:lumMod val="75000"/>
                          </a:schemeClr>
                        </a:solidFill>
                        <a:effectLst/>
                        <a:latin typeface="Arial" panose="020B0604020202020204" pitchFamily="34" charset="0"/>
                        <a:ea typeface="ＭＳ Ｐゴシック" pitchFamily="50" charset="-128"/>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417739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3396"/>
                                        </p:tgtEl>
                                        <p:attrNameLst>
                                          <p:attrName>style.visibility</p:attrName>
                                        </p:attrNameLst>
                                      </p:cBhvr>
                                      <p:to>
                                        <p:strVal val="visible"/>
                                      </p:to>
                                    </p:set>
                                    <p:animEffect transition="in" filter="dissolve">
                                      <p:cBhvr>
                                        <p:cTn id="12" dur="500"/>
                                        <p:tgtEl>
                                          <p:spTgt spid="313396"/>
                                        </p:tgtEl>
                                      </p:cBhvr>
                                    </p:animEffect>
                                  </p:childTnLst>
                                </p:cTn>
                              </p:par>
                            </p:childTnLst>
                          </p:cTn>
                        </p:par>
                        <p:par>
                          <p:cTn id="13" fill="hold" nodeType="withGroup">
                            <p:stCondLst>
                              <p:cond delay="500"/>
                            </p:stCondLst>
                            <p:childTnLst>
                              <p:par>
                                <p:cTn id="14" presetID="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3387"/>
                                        </p:tgtEl>
                                        <p:attrNameLst>
                                          <p:attrName>style.visibility</p:attrName>
                                        </p:attrNameLst>
                                      </p:cBhvr>
                                      <p:to>
                                        <p:strVal val="visible"/>
                                      </p:to>
                                    </p:set>
                                    <p:animEffect transition="in" filter="dissolve">
                                      <p:cBhvr>
                                        <p:cTn id="22" dur="500"/>
                                        <p:tgtEl>
                                          <p:spTgt spid="313387"/>
                                        </p:tgtEl>
                                      </p:cBhvr>
                                    </p:animEffect>
                                  </p:childTnLst>
                                </p:cTn>
                              </p:par>
                            </p:childTnLst>
                          </p:cTn>
                        </p:par>
                        <p:par>
                          <p:cTn id="23" fill="hold" nodeType="withGroup">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313381"/>
                                        </p:tgtEl>
                                        <p:attrNameLst>
                                          <p:attrName>style.visibility</p:attrName>
                                        </p:attrNameLst>
                                      </p:cBhvr>
                                      <p:to>
                                        <p:strVal val="visible"/>
                                      </p:to>
                                    </p:set>
                                    <p:anim calcmode="lin" valueType="num">
                                      <p:cBhvr additive="base">
                                        <p:cTn id="26" dur="500" fill="hold"/>
                                        <p:tgtEl>
                                          <p:spTgt spid="313381"/>
                                        </p:tgtEl>
                                        <p:attrNameLst>
                                          <p:attrName>ppt_x</p:attrName>
                                        </p:attrNameLst>
                                      </p:cBhvr>
                                      <p:tavLst>
                                        <p:tav tm="0">
                                          <p:val>
                                            <p:strVal val="0-#ppt_w/2"/>
                                          </p:val>
                                        </p:tav>
                                        <p:tav tm="100000">
                                          <p:val>
                                            <p:strVal val="#ppt_x"/>
                                          </p:val>
                                        </p:tav>
                                      </p:tavLst>
                                    </p:anim>
                                    <p:anim calcmode="lin" valueType="num">
                                      <p:cBhvr additive="base">
                                        <p:cTn id="27" dur="500" fill="hold"/>
                                        <p:tgtEl>
                                          <p:spTgt spid="313381"/>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3388"/>
                                        </p:tgtEl>
                                        <p:attrNameLst>
                                          <p:attrName>style.visibility</p:attrName>
                                        </p:attrNameLst>
                                      </p:cBhvr>
                                      <p:to>
                                        <p:strVal val="visible"/>
                                      </p:to>
                                    </p:set>
                                    <p:animEffect transition="in" filter="dissolve">
                                      <p:cBhvr>
                                        <p:cTn id="32" dur="500"/>
                                        <p:tgtEl>
                                          <p:spTgt spid="313388"/>
                                        </p:tgtEl>
                                      </p:cBhvr>
                                    </p:animEffect>
                                  </p:childTnLst>
                                </p:cTn>
                              </p:par>
                            </p:childTnLst>
                          </p:cTn>
                        </p:par>
                        <p:par>
                          <p:cTn id="33" fill="hold" nodeType="withGroup">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313384"/>
                                        </p:tgtEl>
                                        <p:attrNameLst>
                                          <p:attrName>style.visibility</p:attrName>
                                        </p:attrNameLst>
                                      </p:cBhvr>
                                      <p:to>
                                        <p:strVal val="visible"/>
                                      </p:to>
                                    </p:set>
                                    <p:anim calcmode="lin" valueType="num">
                                      <p:cBhvr additive="base">
                                        <p:cTn id="36" dur="500" fill="hold"/>
                                        <p:tgtEl>
                                          <p:spTgt spid="313384"/>
                                        </p:tgtEl>
                                        <p:attrNameLst>
                                          <p:attrName>ppt_x</p:attrName>
                                        </p:attrNameLst>
                                      </p:cBhvr>
                                      <p:tavLst>
                                        <p:tav tm="0">
                                          <p:val>
                                            <p:strVal val="1+#ppt_w/2"/>
                                          </p:val>
                                        </p:tav>
                                        <p:tav tm="100000">
                                          <p:val>
                                            <p:strVal val="#ppt_x"/>
                                          </p:val>
                                        </p:tav>
                                      </p:tavLst>
                                    </p:anim>
                                    <p:anim calcmode="lin" valueType="num">
                                      <p:cBhvr additive="base">
                                        <p:cTn id="37" dur="500" fill="hold"/>
                                        <p:tgtEl>
                                          <p:spTgt spid="313384"/>
                                        </p:tgtEl>
                                        <p:attrNameLst>
                                          <p:attrName>ppt_y</p:attrName>
                                        </p:attrNameLst>
                                      </p:cBhvr>
                                      <p:tavLst>
                                        <p:tav tm="0">
                                          <p:val>
                                            <p:strVal val="#ppt_y"/>
                                          </p:val>
                                        </p:tav>
                                        <p:tav tm="100000">
                                          <p:val>
                                            <p:strVal val="#ppt_y"/>
                                          </p:val>
                                        </p:tav>
                                      </p:tavLst>
                                    </p:anim>
                                  </p:childTnLst>
                                </p:cTn>
                              </p:par>
                            </p:childTnLst>
                          </p:cTn>
                        </p:par>
                        <p:par>
                          <p:cTn id="38" fill="hold" nodeType="withGroup">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313389"/>
                                        </p:tgtEl>
                                        <p:attrNameLst>
                                          <p:attrName>style.visibility</p:attrName>
                                        </p:attrNameLst>
                                      </p:cBhvr>
                                      <p:to>
                                        <p:strVal val="visible"/>
                                      </p:to>
                                    </p:set>
                                    <p:animEffect transition="in" filter="dissolve">
                                      <p:cBhvr>
                                        <p:cTn id="41" dur="500"/>
                                        <p:tgtEl>
                                          <p:spTgt spid="313389"/>
                                        </p:tgtEl>
                                      </p:cBhvr>
                                    </p:animEffect>
                                  </p:childTnLst>
                                </p:cTn>
                              </p:par>
                            </p:childTnLst>
                          </p:cTn>
                        </p:par>
                        <p:par>
                          <p:cTn id="42" fill="hold" nodeType="withGroup">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313385"/>
                                        </p:tgtEl>
                                        <p:attrNameLst>
                                          <p:attrName>style.visibility</p:attrName>
                                        </p:attrNameLst>
                                      </p:cBhvr>
                                      <p:to>
                                        <p:strVal val="visible"/>
                                      </p:to>
                                    </p:set>
                                    <p:anim calcmode="lin" valueType="num">
                                      <p:cBhvr additive="base">
                                        <p:cTn id="45" dur="500" fill="hold"/>
                                        <p:tgtEl>
                                          <p:spTgt spid="313385"/>
                                        </p:tgtEl>
                                        <p:attrNameLst>
                                          <p:attrName>ppt_x</p:attrName>
                                        </p:attrNameLst>
                                      </p:cBhvr>
                                      <p:tavLst>
                                        <p:tav tm="0">
                                          <p:val>
                                            <p:strVal val="0-#ppt_w/2"/>
                                          </p:val>
                                        </p:tav>
                                        <p:tav tm="100000">
                                          <p:val>
                                            <p:strVal val="#ppt_x"/>
                                          </p:val>
                                        </p:tav>
                                      </p:tavLst>
                                    </p:anim>
                                    <p:anim calcmode="lin" valueType="num">
                                      <p:cBhvr additive="base">
                                        <p:cTn id="46" dur="500" fill="hold"/>
                                        <p:tgtEl>
                                          <p:spTgt spid="313385"/>
                                        </p:tgtEl>
                                        <p:attrNameLst>
                                          <p:attrName>ppt_y</p:attrName>
                                        </p:attrNameLst>
                                      </p:cBhvr>
                                      <p:tavLst>
                                        <p:tav tm="0">
                                          <p:val>
                                            <p:strVal val="#ppt_y"/>
                                          </p:val>
                                        </p:tav>
                                        <p:tav tm="100000">
                                          <p:val>
                                            <p:strVal val="#ppt_y"/>
                                          </p:val>
                                        </p:tav>
                                      </p:tavLst>
                                    </p:anim>
                                  </p:childTnLst>
                                </p:cTn>
                              </p:par>
                            </p:childTnLst>
                          </p:cTn>
                        </p:par>
                        <p:par>
                          <p:cTn id="47" fill="hold" nodeType="withGroup">
                            <p:stCondLst>
                              <p:cond delay="2000"/>
                            </p:stCondLst>
                            <p:childTnLst>
                              <p:par>
                                <p:cTn id="48" presetID="2" presetClass="entr" presetSubtype="2" fill="hold" grpId="0" nodeType="afterEffect">
                                  <p:stCondLst>
                                    <p:cond delay="0"/>
                                  </p:stCondLst>
                                  <p:childTnLst>
                                    <p:set>
                                      <p:cBhvr>
                                        <p:cTn id="49" dur="1" fill="hold">
                                          <p:stCondLst>
                                            <p:cond delay="0"/>
                                          </p:stCondLst>
                                        </p:cTn>
                                        <p:tgtEl>
                                          <p:spTgt spid="313386"/>
                                        </p:tgtEl>
                                        <p:attrNameLst>
                                          <p:attrName>style.visibility</p:attrName>
                                        </p:attrNameLst>
                                      </p:cBhvr>
                                      <p:to>
                                        <p:strVal val="visible"/>
                                      </p:to>
                                    </p:set>
                                    <p:anim calcmode="lin" valueType="num">
                                      <p:cBhvr additive="base">
                                        <p:cTn id="50" dur="500" fill="hold"/>
                                        <p:tgtEl>
                                          <p:spTgt spid="313386"/>
                                        </p:tgtEl>
                                        <p:attrNameLst>
                                          <p:attrName>ppt_x</p:attrName>
                                        </p:attrNameLst>
                                      </p:cBhvr>
                                      <p:tavLst>
                                        <p:tav tm="0">
                                          <p:val>
                                            <p:strVal val="1+#ppt_w/2"/>
                                          </p:val>
                                        </p:tav>
                                        <p:tav tm="100000">
                                          <p:val>
                                            <p:strVal val="#ppt_x"/>
                                          </p:val>
                                        </p:tav>
                                      </p:tavLst>
                                    </p:anim>
                                    <p:anim calcmode="lin" valueType="num">
                                      <p:cBhvr additive="base">
                                        <p:cTn id="51" dur="500" fill="hold"/>
                                        <p:tgtEl>
                                          <p:spTgt spid="313386"/>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1+#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0-#ppt_w/2"/>
                                          </p:val>
                                        </p:tav>
                                        <p:tav tm="100000">
                                          <p:val>
                                            <p:strVal val="#ppt_x"/>
                                          </p:val>
                                        </p:tav>
                                      </p:tavLst>
                                    </p:anim>
                                    <p:anim calcmode="lin" valueType="num">
                                      <p:cBhvr additive="base">
                                        <p:cTn id="61" dur="500" fill="hold"/>
                                        <p:tgtEl>
                                          <p:spTgt spid="24"/>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dissolv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dissolve">
                                      <p:cBhvr>
                                        <p:cTn id="76" dur="500"/>
                                        <p:tgtEl>
                                          <p:spTgt spid="27"/>
                                        </p:tgtEl>
                                      </p:cBhvr>
                                    </p:animEffect>
                                  </p:childTnLst>
                                </p:cTn>
                              </p:par>
                            </p:childTnLst>
                          </p:cTn>
                        </p:par>
                        <p:par>
                          <p:cTn id="77" fill="hold">
                            <p:stCondLst>
                              <p:cond delay="500"/>
                            </p:stCondLst>
                            <p:childTnLst>
                              <p:par>
                                <p:cTn id="78" presetID="9"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dissolve">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dissolve">
                                      <p:cBhvr>
                                        <p:cTn id="85" dur="5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dissolve">
                                      <p:cBhvr>
                                        <p:cTn id="9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81" grpId="0" animBg="1"/>
      <p:bldP spid="313384" grpId="0" animBg="1"/>
      <p:bldP spid="313385" grpId="0" animBg="1"/>
      <p:bldP spid="313386" grpId="0" animBg="1"/>
      <p:bldP spid="313387" grpId="0" autoUpdateAnimBg="0"/>
      <p:bldP spid="313388" grpId="0" autoUpdateAnimBg="0"/>
      <p:bldP spid="313389" grpId="0" autoUpdateAnimBg="0"/>
      <p:bldP spid="313396" grpId="0" autoUpdateAnimBg="0"/>
      <p:bldP spid="3" grpId="0" animBg="1"/>
      <p:bldP spid="24" grpId="0" animBg="1"/>
      <p:bldP spid="25" grpId="0" animBg="1"/>
      <p:bldP spid="26" grpId="0" autoUpdateAnimBg="0"/>
      <p:bldP spid="27" grpId="0" autoUpdateAnimBg="0"/>
      <p:bldP spid="28" grpId="0" autoUpdateAnimBg="0"/>
      <p:bldP spid="29" grpId="0" autoUpdateAnimBg="0"/>
      <p:bldP spid="3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スライド番号プレースホルダ 5"/>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80A21D9D-D611-443A-9B5D-1A67CDD1681A}" type="slidenum">
              <a:rPr kumimoji="0" lang="en-US" altLang="ja-JP" b="0"/>
              <a:pPr algn="r"/>
              <a:t>5</a:t>
            </a:fld>
            <a:endParaRPr kumimoji="0" lang="en-US" altLang="ja-JP" b="0" dirty="0"/>
          </a:p>
        </p:txBody>
      </p:sp>
      <p:sp>
        <p:nvSpPr>
          <p:cNvPr id="25603" name="Rectangle 2"/>
          <p:cNvSpPr>
            <a:spLocks noGrp="1" noChangeArrowheads="1"/>
          </p:cNvSpPr>
          <p:nvPr>
            <p:ph type="ctrTitle"/>
          </p:nvPr>
        </p:nvSpPr>
        <p:spPr>
          <a:xfrm>
            <a:off x="269875" y="376237"/>
            <a:ext cx="8604250" cy="936625"/>
          </a:xfrm>
          <a:solidFill>
            <a:schemeClr val="tx2">
              <a:lumMod val="40000"/>
              <a:lumOff val="60000"/>
            </a:schemeClr>
          </a:solidFill>
        </p:spPr>
        <p:txBody>
          <a:bodyPr>
            <a:normAutofit fontScale="90000"/>
          </a:bodyPr>
          <a:lstStyle/>
          <a:p>
            <a:pPr>
              <a:defRPr/>
            </a:pPr>
            <a:r>
              <a:rPr lang="ru-RU" altLang="ja-JP" sz="4000" b="1" dirty="0">
                <a:solidFill>
                  <a:srgbClr val="000000"/>
                </a:solidFill>
                <a:latin typeface="Arial" panose="020B0604020202020204" pitchFamily="34" charset="0"/>
                <a:ea typeface="游明朝" panose="02020400000000000000" pitchFamily="18" charset="-128"/>
                <a:cs typeface="Arial" panose="020B0604020202020204" pitchFamily="34" charset="0"/>
              </a:rPr>
              <a:t>Что такое управления проектным циклом (УПЦ)</a:t>
            </a:r>
            <a:r>
              <a:rPr lang="en-US" altLang="ja-JP" sz="4000" dirty="0">
                <a:latin typeface="ＭＳ Ｐゴシック" pitchFamily="50" charset="-128"/>
              </a:rPr>
              <a:t>?</a:t>
            </a:r>
          </a:p>
        </p:txBody>
      </p:sp>
      <p:sp>
        <p:nvSpPr>
          <p:cNvPr id="25604" name="Rectangle 3"/>
          <p:cNvSpPr>
            <a:spLocks noGrp="1" noChangeArrowheads="1"/>
          </p:cNvSpPr>
          <p:nvPr>
            <p:ph type="subTitle" idx="1"/>
          </p:nvPr>
        </p:nvSpPr>
        <p:spPr>
          <a:xfrm>
            <a:off x="539750" y="1484313"/>
            <a:ext cx="8208963" cy="4060825"/>
          </a:xfrm>
        </p:spPr>
        <p:txBody>
          <a:bodyPr rtlCol="0">
            <a:normAutofit fontScale="92500" lnSpcReduction="10000"/>
          </a:bodyPr>
          <a:lstStyle/>
          <a:p>
            <a:pPr algn="l">
              <a:lnSpc>
                <a:spcPct val="180000"/>
              </a:lnSpc>
              <a:buClr>
                <a:schemeClr val="accent1">
                  <a:shade val="75000"/>
                </a:schemeClr>
              </a:buClr>
              <a:defRPr/>
            </a:pPr>
            <a:r>
              <a:rPr lang="ru-RU" altLang="ja-JP" dirty="0">
                <a:solidFill>
                  <a:schemeClr val="tx1"/>
                </a:solidFill>
                <a:latin typeface="Arial" panose="020B0604020202020204" pitchFamily="34" charset="0"/>
                <a:ea typeface="HGPｺﾞｼｯｸE" pitchFamily="50" charset="-128"/>
                <a:cs typeface="Arial" panose="020B0604020202020204" pitchFamily="34" charset="0"/>
              </a:rPr>
              <a:t>Метод управления проектными циклами планирования, реализации и оценки с использованием сводной таблицы проекта, называемой МРП (матрица разработки проекта).</a:t>
            </a:r>
            <a:endParaRPr lang="ja-JP" altLang="en-US" dirty="0">
              <a:solidFill>
                <a:schemeClr val="tx1"/>
              </a:solidFill>
              <a:latin typeface="Arial" panose="020B0604020202020204" pitchFamily="34" charset="0"/>
              <a:ea typeface="HGPｺﾞｼｯｸE" pitchFamily="50" charset="-128"/>
              <a:cs typeface="Arial" panose="020B0604020202020204" pitchFamily="34" charset="0"/>
            </a:endParaRPr>
          </a:p>
        </p:txBody>
      </p:sp>
    </p:spTree>
    <p:extLst>
      <p:ext uri="{BB962C8B-B14F-4D97-AF65-F5344CB8AC3E}">
        <p14:creationId xmlns:p14="http://schemas.microsoft.com/office/powerpoint/2010/main" val="175656269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573088" y="1556792"/>
            <a:ext cx="8247062" cy="4910684"/>
          </a:xfrm>
        </p:spPr>
        <p:txBody>
          <a:bodyPr>
            <a:normAutofit fontScale="77500" lnSpcReduction="20000"/>
          </a:bodyPr>
          <a:lstStyle/>
          <a:p>
            <a:pPr>
              <a:lnSpc>
                <a:spcPct val="180000"/>
              </a:lnSpc>
            </a:pPr>
            <a:r>
              <a:rPr lang="ru-RU" altLang="ja-JP" dirty="0">
                <a:latin typeface="Arial" panose="020B0604020202020204" pitchFamily="34" charset="0"/>
                <a:ea typeface="HGPｺﾞｼｯｸE" pitchFamily="50" charset="-128"/>
                <a:cs typeface="Arial" panose="020B0604020202020204" pitchFamily="34" charset="0"/>
              </a:rPr>
              <a:t>Уровни, отвечающие потребностям целевой группы</a:t>
            </a:r>
          </a:p>
          <a:p>
            <a:pPr>
              <a:lnSpc>
                <a:spcPct val="180000"/>
              </a:lnSpc>
            </a:pPr>
            <a:r>
              <a:rPr lang="ru-RU" altLang="ja-JP" dirty="0">
                <a:latin typeface="Arial" panose="020B0604020202020204" pitchFamily="34" charset="0"/>
                <a:ea typeface="HGPｺﾞｼｯｸE" pitchFamily="50" charset="-128"/>
                <a:cs typeface="Arial" panose="020B0604020202020204" pitchFamily="34" charset="0"/>
              </a:rPr>
              <a:t>Средние показатели по стране и префектурам</a:t>
            </a:r>
          </a:p>
          <a:p>
            <a:pPr>
              <a:lnSpc>
                <a:spcPct val="180000"/>
              </a:lnSpc>
            </a:pPr>
            <a:r>
              <a:rPr lang="ru-RU" altLang="ja-JP" dirty="0">
                <a:latin typeface="Arial" panose="020B0604020202020204" pitchFamily="34" charset="0"/>
                <a:ea typeface="HGPｺﾞｼｯｸE" pitchFamily="50" charset="-128"/>
                <a:cs typeface="Arial" panose="020B0604020202020204" pitchFamily="34" charset="0"/>
              </a:rPr>
              <a:t>Фактические значения производительности аналогичных проектов, которые были успешными</a:t>
            </a:r>
          </a:p>
          <a:p>
            <a:pPr>
              <a:lnSpc>
                <a:spcPct val="180000"/>
              </a:lnSpc>
            </a:pPr>
            <a:r>
              <a:rPr lang="ru-RU" altLang="ja-JP" dirty="0">
                <a:latin typeface="Arial" panose="020B0604020202020204" pitchFamily="34" charset="0"/>
                <a:ea typeface="HGPｺﾞｼｯｸE" pitchFamily="50" charset="-128"/>
                <a:cs typeface="Arial" panose="020B0604020202020204" pitchFamily="34" charset="0"/>
              </a:rPr>
              <a:t>Целевые значения, используемые странами с аналогичными условиями  </a:t>
            </a:r>
          </a:p>
          <a:p>
            <a:pPr>
              <a:lnSpc>
                <a:spcPct val="180000"/>
              </a:lnSpc>
            </a:pPr>
            <a:r>
              <a:rPr lang="ru-RU" altLang="ja-JP" dirty="0">
                <a:latin typeface="Arial" panose="020B0604020202020204" pitchFamily="34" charset="0"/>
                <a:ea typeface="HGPｺﾞｼｯｸE" pitchFamily="50" charset="-128"/>
                <a:cs typeface="Arial" panose="020B0604020202020204" pitchFamily="34" charset="0"/>
              </a:rPr>
              <a:t>Стандартные значения, установленные экспертами</a:t>
            </a:r>
            <a:endParaRPr lang="en-US" altLang="ja-JP" dirty="0">
              <a:latin typeface="Arial" panose="020B0604020202020204" pitchFamily="34" charset="0"/>
              <a:ea typeface="HGPｺﾞｼｯｸE" pitchFamily="50" charset="-128"/>
              <a:cs typeface="Arial" panose="020B0604020202020204" pitchFamily="34" charset="0"/>
            </a:endParaRPr>
          </a:p>
        </p:txBody>
      </p:sp>
      <p:sp>
        <p:nvSpPr>
          <p:cNvPr id="55299" name="スライド番号プレースホルダ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202B418E-46E0-48B7-A2F3-61947F13282F}" type="slidenum">
              <a:rPr lang="en-US" altLang="ja-JP" sz="1600" b="0" smtClean="0">
                <a:solidFill>
                  <a:schemeClr val="tx1"/>
                </a:solidFill>
              </a:rPr>
              <a:pPr/>
              <a:t>50</a:t>
            </a:fld>
            <a:endParaRPr lang="en-US" altLang="ja-JP" sz="1600" b="0" dirty="0">
              <a:solidFill>
                <a:schemeClr val="tx1"/>
              </a:solidFill>
            </a:endParaRPr>
          </a:p>
        </p:txBody>
      </p:sp>
      <p:sp>
        <p:nvSpPr>
          <p:cNvPr id="5" name="Rectangle 2"/>
          <p:cNvSpPr txBox="1">
            <a:spLocks noChangeArrowheads="1"/>
          </p:cNvSpPr>
          <p:nvPr/>
        </p:nvSpPr>
        <p:spPr bwMode="auto">
          <a:xfrm>
            <a:off x="428625" y="390524"/>
            <a:ext cx="8229600" cy="1022252"/>
          </a:xfrm>
          <a:prstGeom prst="rect">
            <a:avLst/>
          </a:prstGeom>
          <a:solidFill>
            <a:schemeClr val="tx2">
              <a:lumMod val="60000"/>
              <a:lumOff val="40000"/>
            </a:schemeClr>
          </a:solidFill>
          <a:ln w="25400">
            <a:solidFill>
              <a:schemeClr val="accent1">
                <a:shade val="50000"/>
              </a:schemeClr>
            </a:solidFill>
            <a:miter lim="800000"/>
            <a:headEnd/>
            <a:tailEnd/>
          </a:ln>
        </p:spPr>
        <p:txBody>
          <a:bodyPr anchor="ctr"/>
          <a:lstStyle/>
          <a:p>
            <a:pPr algn="ctr">
              <a:defRPr/>
            </a:pPr>
            <a:r>
              <a:rPr lang="ru-RU" altLang="ja-JP" sz="3600" kern="0" dirty="0">
                <a:solidFill>
                  <a:schemeClr val="bg1"/>
                </a:solidFill>
                <a:latin typeface="Arial" panose="020B0604020202020204" pitchFamily="34" charset="0"/>
                <a:ea typeface="HGｺﾞｼｯｸE" pitchFamily="49" charset="-128"/>
                <a:cs typeface="Arial" panose="020B0604020202020204" pitchFamily="34" charset="0"/>
              </a:rPr>
              <a:t>Соответствующие факторы для создания индикаторов</a:t>
            </a:r>
            <a:endParaRPr lang="en-US" altLang="ja-JP" sz="3600" b="0" kern="0" dirty="0">
              <a:solidFill>
                <a:schemeClr val="bg1"/>
              </a:solidFill>
              <a:latin typeface="Arial" panose="020B0604020202020204" pitchFamily="34" charset="0"/>
              <a:ea typeface="HGｺﾞｼｯｸE" pitchFamily="49" charset="-128"/>
              <a:cs typeface="Arial" panose="020B0604020202020204" pitchFamily="34" charset="0"/>
            </a:endParaRPr>
          </a:p>
        </p:txBody>
      </p:sp>
    </p:spTree>
    <p:extLst>
      <p:ext uri="{BB962C8B-B14F-4D97-AF65-F5344CB8AC3E}">
        <p14:creationId xmlns:p14="http://schemas.microsoft.com/office/powerpoint/2010/main" val="2257529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a:xfrm>
            <a:off x="434531" y="236193"/>
            <a:ext cx="8229600" cy="732634"/>
          </a:xfrm>
          <a:solidFill>
            <a:schemeClr val="tx2">
              <a:lumMod val="60000"/>
              <a:lumOff val="40000"/>
            </a:schemeClr>
          </a:solidFill>
        </p:spPr>
        <p:txBody>
          <a:bodyPr>
            <a:noAutofit/>
          </a:bodyPr>
          <a:lstStyle/>
          <a:p>
            <a:pPr>
              <a:defRPr/>
            </a:pPr>
            <a:r>
              <a:rPr lang="ru-RU" altLang="ja-JP" sz="4000" dirty="0">
                <a:solidFill>
                  <a:schemeClr val="bg1"/>
                </a:solidFill>
                <a:latin typeface="+mn-lt"/>
              </a:rPr>
              <a:t>Элементы «индикаторов»</a:t>
            </a:r>
            <a:endParaRPr lang="en-US" altLang="ja-JP" sz="4000" dirty="0">
              <a:solidFill>
                <a:schemeClr val="bg1"/>
              </a:solidFill>
              <a:latin typeface="+mn-lt"/>
            </a:endParaRPr>
          </a:p>
        </p:txBody>
      </p:sp>
      <p:sp>
        <p:nvSpPr>
          <p:cNvPr id="54275" name="Rectangle 3"/>
          <p:cNvSpPr>
            <a:spLocks noGrp="1" noChangeArrowheads="1"/>
          </p:cNvSpPr>
          <p:nvPr>
            <p:ph sz="half" idx="1"/>
          </p:nvPr>
        </p:nvSpPr>
        <p:spPr>
          <a:xfrm>
            <a:off x="106931" y="1268760"/>
            <a:ext cx="4495230" cy="5040560"/>
          </a:xfrm>
        </p:spPr>
        <p:txBody>
          <a:bodyPr>
            <a:noAutofit/>
          </a:bodyPr>
          <a:lstStyle/>
          <a:p>
            <a:pPr marL="0" indent="0">
              <a:lnSpc>
                <a:spcPct val="120000"/>
              </a:lnSpc>
              <a:buClr>
                <a:schemeClr val="hlink"/>
              </a:buClr>
              <a:buNone/>
            </a:pPr>
            <a:r>
              <a:rPr lang="ja-JP" altLang="en-US" sz="2400" dirty="0">
                <a:latin typeface="Arial" panose="020B0604020202020204" pitchFamily="34" charset="0"/>
                <a:ea typeface="HGPｺﾞｼｯｸE" pitchFamily="50" charset="-128"/>
                <a:cs typeface="Arial" panose="020B0604020202020204" pitchFamily="34" charset="0"/>
              </a:rPr>
              <a:t>①</a:t>
            </a:r>
            <a:r>
              <a:rPr lang="ru-RU" altLang="ja-JP" sz="2400" dirty="0">
                <a:latin typeface="Arial" panose="020B0604020202020204" pitchFamily="34" charset="0"/>
                <a:ea typeface="HGPｺﾞｼｯｸE" pitchFamily="50" charset="-128"/>
                <a:cs typeface="Arial" panose="020B0604020202020204" pitchFamily="34" charset="0"/>
              </a:rPr>
              <a:t>Что</a:t>
            </a:r>
            <a:r>
              <a:rPr lang="ja-JP" altLang="en-US" sz="2400" dirty="0">
                <a:latin typeface="Arial" panose="020B0604020202020204" pitchFamily="34" charset="0"/>
                <a:ea typeface="HGPｺﾞｼｯｸE" pitchFamily="50" charset="-128"/>
                <a:cs typeface="Arial" panose="020B0604020202020204" pitchFamily="34" charset="0"/>
              </a:rPr>
              <a:t>（</a:t>
            </a:r>
            <a:r>
              <a:rPr lang="ru-RU" altLang="ja-JP" sz="2400" dirty="0">
                <a:solidFill>
                  <a:srgbClr val="CC0000"/>
                </a:solidFill>
                <a:latin typeface="Arial" panose="020B0604020202020204" pitchFamily="34" charset="0"/>
                <a:ea typeface="HGPｺﾞｼｯｸE" pitchFamily="50" charset="-128"/>
                <a:cs typeface="Arial" panose="020B0604020202020204" pitchFamily="34" charset="0"/>
              </a:rPr>
              <a:t>измеряемый показатель</a:t>
            </a:r>
            <a:r>
              <a:rPr lang="ja-JP" altLang="en-US" sz="2400" dirty="0">
                <a:latin typeface="Arial" panose="020B0604020202020204" pitchFamily="34" charset="0"/>
                <a:ea typeface="HGPｺﾞｼｯｸE" pitchFamily="50" charset="-128"/>
                <a:cs typeface="Arial" panose="020B0604020202020204" pitchFamily="34" charset="0"/>
              </a:rPr>
              <a:t>）</a:t>
            </a:r>
          </a:p>
          <a:p>
            <a:pPr marL="0" indent="0" eaLnBrk="1" hangingPunct="1">
              <a:lnSpc>
                <a:spcPct val="120000"/>
              </a:lnSpc>
              <a:buClr>
                <a:schemeClr val="hlink"/>
              </a:buClr>
              <a:buNone/>
            </a:pPr>
            <a:r>
              <a:rPr lang="ja-JP" altLang="en-US" sz="2400" dirty="0">
                <a:latin typeface="Arial" panose="020B0604020202020204" pitchFamily="34" charset="0"/>
                <a:ea typeface="HGPｺﾞｼｯｸE" pitchFamily="50" charset="-128"/>
                <a:cs typeface="Arial" panose="020B0604020202020204" pitchFamily="34" charset="0"/>
              </a:rPr>
              <a:t>②</a:t>
            </a:r>
            <a:r>
              <a:rPr lang="ru-RU" altLang="ja-JP" sz="2400" dirty="0">
                <a:latin typeface="Arial" panose="020B0604020202020204" pitchFamily="34" charset="0"/>
                <a:ea typeface="HGPｺﾞｼｯｸE" pitchFamily="50" charset="-128"/>
                <a:cs typeface="Arial" panose="020B0604020202020204" pitchFamily="34" charset="0"/>
              </a:rPr>
              <a:t>Кто</a:t>
            </a:r>
            <a:r>
              <a:rPr lang="ja-JP" altLang="en-US" sz="2400" dirty="0">
                <a:latin typeface="Arial" panose="020B0604020202020204" pitchFamily="34" charset="0"/>
                <a:ea typeface="HGPｺﾞｼｯｸE" pitchFamily="50" charset="-128"/>
                <a:cs typeface="Arial" panose="020B0604020202020204" pitchFamily="34" charset="0"/>
              </a:rPr>
              <a:t>（</a:t>
            </a:r>
            <a:r>
              <a:rPr lang="en-GB" altLang="ja-JP" sz="2400" dirty="0">
                <a:solidFill>
                  <a:srgbClr val="CC0000"/>
                </a:solidFill>
                <a:latin typeface="Arial" panose="020B0604020202020204" pitchFamily="34" charset="0"/>
                <a:ea typeface="HGPｺﾞｼｯｸE" pitchFamily="50" charset="-128"/>
                <a:cs typeface="Arial" panose="020B0604020202020204" pitchFamily="34" charset="0"/>
              </a:rPr>
              <a:t>subject</a:t>
            </a:r>
            <a:r>
              <a:rPr lang="ja-JP" altLang="en-US" sz="2400" dirty="0">
                <a:latin typeface="Arial" panose="020B0604020202020204" pitchFamily="34" charset="0"/>
                <a:ea typeface="HGPｺﾞｼｯｸE" pitchFamily="50" charset="-128"/>
                <a:cs typeface="Arial" panose="020B0604020202020204" pitchFamily="34" charset="0"/>
              </a:rPr>
              <a:t>）</a:t>
            </a:r>
          </a:p>
          <a:p>
            <a:pPr marL="0" indent="0">
              <a:lnSpc>
                <a:spcPct val="120000"/>
              </a:lnSpc>
              <a:buClr>
                <a:schemeClr val="hlink"/>
              </a:buClr>
              <a:buNone/>
            </a:pPr>
            <a:r>
              <a:rPr lang="ja-JP" altLang="en-US" sz="2400" dirty="0">
                <a:latin typeface="Arial" panose="020B0604020202020204" pitchFamily="34" charset="0"/>
                <a:ea typeface="HGPｺﾞｼｯｸE" pitchFamily="50" charset="-128"/>
                <a:cs typeface="Arial" panose="020B0604020202020204" pitchFamily="34" charset="0"/>
              </a:rPr>
              <a:t>③</a:t>
            </a:r>
            <a:r>
              <a:rPr lang="ru-RU" altLang="ja-JP" sz="2400" dirty="0">
                <a:latin typeface="Arial" panose="020B0604020202020204" pitchFamily="34" charset="0"/>
                <a:ea typeface="HGPｺﾞｼｯｸE" pitchFamily="50" charset="-128"/>
                <a:cs typeface="Arial" panose="020B0604020202020204" pitchFamily="34" charset="0"/>
              </a:rPr>
              <a:t>Где</a:t>
            </a:r>
            <a:r>
              <a:rPr lang="ja-JP" altLang="en-US" sz="2400" dirty="0">
                <a:latin typeface="Arial" panose="020B0604020202020204" pitchFamily="34" charset="0"/>
                <a:ea typeface="HGPｺﾞｼｯｸE" pitchFamily="50" charset="-128"/>
                <a:cs typeface="Arial" panose="020B0604020202020204" pitchFamily="34" charset="0"/>
              </a:rPr>
              <a:t>（</a:t>
            </a:r>
            <a:r>
              <a:rPr lang="ru-RU" altLang="ja-JP" sz="2400" dirty="0">
                <a:solidFill>
                  <a:srgbClr val="CC0000"/>
                </a:solidFill>
                <a:latin typeface="Arial" panose="020B0604020202020204" pitchFamily="34" charset="0"/>
                <a:ea typeface="HGPｺﾞｼｯｸE" pitchFamily="50" charset="-128"/>
                <a:cs typeface="Arial" panose="020B0604020202020204" pitchFamily="34" charset="0"/>
              </a:rPr>
              <a:t>регион</a:t>
            </a:r>
            <a:r>
              <a:rPr lang="en-GB" altLang="ja-JP" sz="2400" dirty="0">
                <a:solidFill>
                  <a:srgbClr val="CC0000"/>
                </a:solidFill>
                <a:latin typeface="Arial" panose="020B0604020202020204" pitchFamily="34" charset="0"/>
                <a:ea typeface="HGPｺﾞｼｯｸE" pitchFamily="50" charset="-128"/>
                <a:cs typeface="Arial" panose="020B0604020202020204" pitchFamily="34" charset="0"/>
              </a:rPr>
              <a:t>, </a:t>
            </a:r>
            <a:r>
              <a:rPr lang="ru-RU" altLang="ja-JP" sz="2400" dirty="0">
                <a:solidFill>
                  <a:srgbClr val="CC0000"/>
                </a:solidFill>
                <a:latin typeface="Arial" panose="020B0604020202020204" pitchFamily="34" charset="0"/>
                <a:ea typeface="HGPｺﾞｼｯｸE" pitchFamily="50" charset="-128"/>
                <a:cs typeface="Arial" panose="020B0604020202020204" pitchFamily="34" charset="0"/>
              </a:rPr>
              <a:t>место</a:t>
            </a:r>
            <a:r>
              <a:rPr lang="ja-JP" altLang="en-US" sz="2400" dirty="0">
                <a:latin typeface="Arial" panose="020B0604020202020204" pitchFamily="34" charset="0"/>
                <a:ea typeface="HGPｺﾞｼｯｸE" pitchFamily="50" charset="-128"/>
                <a:cs typeface="Arial" panose="020B0604020202020204" pitchFamily="34" charset="0"/>
              </a:rPr>
              <a:t>）</a:t>
            </a:r>
          </a:p>
          <a:p>
            <a:pPr marL="0" indent="0">
              <a:lnSpc>
                <a:spcPct val="120000"/>
              </a:lnSpc>
              <a:buClr>
                <a:schemeClr val="hlink"/>
              </a:buClr>
              <a:buNone/>
            </a:pPr>
            <a:r>
              <a:rPr lang="ja-JP" altLang="en-US" sz="2400" dirty="0">
                <a:latin typeface="Arial" panose="020B0604020202020204" pitchFamily="34" charset="0"/>
                <a:ea typeface="HGPｺﾞｼｯｸE" pitchFamily="50" charset="-128"/>
                <a:cs typeface="Arial" panose="020B0604020202020204" pitchFamily="34" charset="0"/>
              </a:rPr>
              <a:t>④</a:t>
            </a:r>
            <a:r>
              <a:rPr lang="ru-RU" altLang="ja-JP" sz="2400" dirty="0">
                <a:latin typeface="Arial" panose="020B0604020202020204" pitchFamily="34" charset="0"/>
                <a:ea typeface="HGPｺﾞｼｯｸE" pitchFamily="50" charset="-128"/>
                <a:cs typeface="Arial" panose="020B0604020202020204" pitchFamily="34" charset="0"/>
              </a:rPr>
              <a:t>Сколько будет достигнуто</a:t>
            </a:r>
            <a:r>
              <a:rPr lang="ja-JP" altLang="en-US" sz="2400" dirty="0">
                <a:latin typeface="Arial" panose="020B0604020202020204" pitchFamily="34" charset="0"/>
                <a:ea typeface="HGPｺﾞｼｯｸE" pitchFamily="50" charset="-128"/>
                <a:cs typeface="Arial" panose="020B0604020202020204" pitchFamily="34" charset="0"/>
              </a:rPr>
              <a:t>（</a:t>
            </a:r>
            <a:r>
              <a:rPr lang="ru-RU" altLang="ja-JP" sz="2400" dirty="0">
                <a:solidFill>
                  <a:srgbClr val="CC0000"/>
                </a:solidFill>
                <a:latin typeface="Arial" panose="020B0604020202020204" pitchFamily="34" charset="0"/>
                <a:ea typeface="HGPｺﾞｼｯｸE" pitchFamily="50" charset="-128"/>
                <a:cs typeface="Arial" panose="020B0604020202020204" pitchFamily="34" charset="0"/>
              </a:rPr>
              <a:t>цель количественного изменения</a:t>
            </a:r>
            <a:r>
              <a:rPr lang="ja-JP" altLang="en-US" sz="2400" dirty="0">
                <a:latin typeface="Arial" panose="020B0604020202020204" pitchFamily="34" charset="0"/>
                <a:ea typeface="HGPｺﾞｼｯｸE" pitchFamily="50" charset="-128"/>
                <a:cs typeface="Arial" panose="020B0604020202020204" pitchFamily="34" charset="0"/>
              </a:rPr>
              <a:t>）</a:t>
            </a:r>
          </a:p>
          <a:p>
            <a:pPr marL="0" indent="0">
              <a:lnSpc>
                <a:spcPct val="120000"/>
              </a:lnSpc>
              <a:buClr>
                <a:schemeClr val="hlink"/>
              </a:buClr>
              <a:buNone/>
            </a:pPr>
            <a:r>
              <a:rPr lang="ja-JP" altLang="en-US" sz="2400" dirty="0">
                <a:latin typeface="Arial" panose="020B0604020202020204" pitchFamily="34" charset="0"/>
                <a:ea typeface="HGPｺﾞｼｯｸE" pitchFamily="50" charset="-128"/>
                <a:cs typeface="Arial" panose="020B0604020202020204" pitchFamily="34" charset="0"/>
              </a:rPr>
              <a:t>⑤</a:t>
            </a:r>
            <a:r>
              <a:rPr lang="ru-RU" altLang="ja-JP" sz="2400" dirty="0">
                <a:latin typeface="Arial" panose="020B0604020202020204" pitchFamily="34" charset="0"/>
                <a:ea typeface="HGPｺﾞｼｯｸE" pitchFamily="50" charset="-128"/>
                <a:cs typeface="Arial" panose="020B0604020202020204" pitchFamily="34" charset="0"/>
              </a:rPr>
              <a:t>Когда </a:t>
            </a:r>
            <a:r>
              <a:rPr lang="ja-JP" altLang="en-US" sz="2400" dirty="0">
                <a:latin typeface="Arial" panose="020B0604020202020204" pitchFamily="34" charset="0"/>
                <a:ea typeface="HGPｺﾞｼｯｸE" pitchFamily="50" charset="-128"/>
                <a:cs typeface="Arial" panose="020B0604020202020204" pitchFamily="34" charset="0"/>
              </a:rPr>
              <a:t>（</a:t>
            </a:r>
            <a:r>
              <a:rPr lang="ru-RU" altLang="ja-JP" sz="2400" dirty="0">
                <a:solidFill>
                  <a:srgbClr val="CC0000"/>
                </a:solidFill>
                <a:latin typeface="Arial" panose="020B0604020202020204" pitchFamily="34" charset="0"/>
                <a:ea typeface="HGPｺﾞｼｯｸE" pitchFamily="50" charset="-128"/>
                <a:cs typeface="Arial" panose="020B0604020202020204" pitchFamily="34" charset="0"/>
              </a:rPr>
              <a:t>крайний срок достижения</a:t>
            </a:r>
            <a:r>
              <a:rPr lang="ja-JP" altLang="en-US" sz="2400" dirty="0">
                <a:latin typeface="Arial" panose="020B0604020202020204" pitchFamily="34" charset="0"/>
                <a:ea typeface="HGPｺﾞｼｯｸE" pitchFamily="50" charset="-128"/>
                <a:cs typeface="Arial" panose="020B0604020202020204" pitchFamily="34" charset="0"/>
              </a:rPr>
              <a:t>）</a:t>
            </a:r>
          </a:p>
          <a:p>
            <a:pPr marL="0" indent="0">
              <a:lnSpc>
                <a:spcPct val="120000"/>
              </a:lnSpc>
              <a:buClr>
                <a:schemeClr val="hlink"/>
              </a:buClr>
              <a:buNone/>
            </a:pPr>
            <a:r>
              <a:rPr lang="ja-JP" altLang="en-US" sz="2400" dirty="0">
                <a:latin typeface="Arial" panose="020B0604020202020204" pitchFamily="34" charset="0"/>
                <a:ea typeface="HGPｺﾞｼｯｸE" pitchFamily="50" charset="-128"/>
                <a:cs typeface="Arial" panose="020B0604020202020204" pitchFamily="34" charset="0"/>
              </a:rPr>
              <a:t>⑥</a:t>
            </a:r>
            <a:r>
              <a:rPr lang="ru-RU" altLang="ja-JP" sz="2400" dirty="0">
                <a:latin typeface="Arial" panose="020B0604020202020204" pitchFamily="34" charset="0"/>
                <a:ea typeface="HGPｺﾞｼｯｸE" pitchFamily="50" charset="-128"/>
                <a:cs typeface="Arial" panose="020B0604020202020204" pitchFamily="34" charset="0"/>
              </a:rPr>
              <a:t>По сравнению с чем </a:t>
            </a:r>
            <a:r>
              <a:rPr lang="ja-JP" altLang="en-US" sz="2400" dirty="0">
                <a:latin typeface="Arial" panose="020B0604020202020204" pitchFamily="34" charset="0"/>
                <a:ea typeface="HGPｺﾞｼｯｸE" pitchFamily="50" charset="-128"/>
                <a:cs typeface="Arial" panose="020B0604020202020204" pitchFamily="34" charset="0"/>
              </a:rPr>
              <a:t>（</a:t>
            </a:r>
            <a:r>
              <a:rPr lang="ru-RU" altLang="ja-JP" sz="2400" dirty="0">
                <a:solidFill>
                  <a:srgbClr val="CC0000"/>
                </a:solidFill>
                <a:latin typeface="Arial" panose="020B0604020202020204" pitchFamily="34" charset="0"/>
                <a:ea typeface="HGPｺﾞｼｯｸE" pitchFamily="50" charset="-128"/>
                <a:cs typeface="Arial" panose="020B0604020202020204" pitchFamily="34" charset="0"/>
              </a:rPr>
              <a:t>базовый уровень</a:t>
            </a:r>
            <a:r>
              <a:rPr lang="ja-JP" altLang="en-US" sz="2400" dirty="0">
                <a:latin typeface="Arial" panose="020B0604020202020204" pitchFamily="34" charset="0"/>
                <a:ea typeface="HGPｺﾞｼｯｸE" pitchFamily="50" charset="-128"/>
                <a:cs typeface="Arial" panose="020B0604020202020204" pitchFamily="34" charset="0"/>
              </a:rPr>
              <a:t>）</a:t>
            </a:r>
          </a:p>
        </p:txBody>
      </p:sp>
      <p:sp>
        <p:nvSpPr>
          <p:cNvPr id="54276" name="Rectangle 4"/>
          <p:cNvSpPr>
            <a:spLocks noGrp="1" noChangeArrowheads="1"/>
          </p:cNvSpPr>
          <p:nvPr>
            <p:ph sz="half" idx="2"/>
          </p:nvPr>
        </p:nvSpPr>
        <p:spPr>
          <a:xfrm>
            <a:off x="4854189" y="1731895"/>
            <a:ext cx="4038600" cy="489223"/>
          </a:xfrm>
          <a:ln w="28575">
            <a:solidFill>
              <a:schemeClr val="tx1"/>
            </a:solidFill>
          </a:ln>
        </p:spPr>
        <p:txBody>
          <a:bodyPr>
            <a:normAutofit fontScale="85000" lnSpcReduction="10000"/>
          </a:bodyPr>
          <a:lstStyle/>
          <a:p>
            <a:pPr algn="ctr" eaLnBrk="1" hangingPunct="1">
              <a:buFont typeface="Wingdings" pitchFamily="2" charset="2"/>
              <a:buNone/>
            </a:pPr>
            <a:r>
              <a:rPr lang="ru-RU" altLang="ja-JP" dirty="0">
                <a:latin typeface="Arial" panose="020B0604020202020204" pitchFamily="34" charset="0"/>
                <a:ea typeface="HGPｺﾞｼｯｸE" pitchFamily="50" charset="-128"/>
                <a:cs typeface="Arial" panose="020B0604020202020204" pitchFamily="34" charset="0"/>
              </a:rPr>
              <a:t>Цель</a:t>
            </a:r>
            <a:r>
              <a:rPr lang="ja-JP" altLang="en-US" dirty="0">
                <a:latin typeface="Arial" panose="020B0604020202020204" pitchFamily="34" charset="0"/>
                <a:ea typeface="HGPｺﾞｼｯｸE" pitchFamily="50" charset="-128"/>
                <a:cs typeface="Arial" panose="020B0604020202020204" pitchFamily="34" charset="0"/>
              </a:rPr>
              <a:t>：</a:t>
            </a:r>
            <a:r>
              <a:rPr lang="en-GB" altLang="ja-JP" dirty="0">
                <a:latin typeface="Arial" panose="020B0604020202020204" pitchFamily="34" charset="0"/>
                <a:ea typeface="HGPｺﾞｼｯｸE" pitchFamily="50" charset="-128"/>
                <a:cs typeface="Arial" panose="020B0604020202020204" pitchFamily="34" charset="0"/>
              </a:rPr>
              <a:t>”</a:t>
            </a:r>
            <a:r>
              <a:rPr lang="ru-RU" altLang="ja-JP" dirty="0">
                <a:latin typeface="Arial" panose="020B0604020202020204" pitchFamily="34" charset="0"/>
                <a:ea typeface="HGPｺﾞｼｯｸE" pitchFamily="50" charset="-128"/>
                <a:cs typeface="Arial" panose="020B0604020202020204" pitchFamily="34" charset="0"/>
              </a:rPr>
              <a:t>Увеличение дохода</a:t>
            </a:r>
            <a:r>
              <a:rPr lang="en-GB" altLang="ja-JP" dirty="0">
                <a:latin typeface="Arial" panose="020B0604020202020204" pitchFamily="34" charset="0"/>
                <a:ea typeface="HGPｺﾞｼｯｸE" pitchFamily="50" charset="-128"/>
                <a:cs typeface="Arial" panose="020B0604020202020204" pitchFamily="34" charset="0"/>
              </a:rPr>
              <a:t>”</a:t>
            </a:r>
            <a:endParaRPr lang="en-US" altLang="ja-JP" dirty="0">
              <a:latin typeface="Arial" panose="020B0604020202020204" pitchFamily="34" charset="0"/>
              <a:ea typeface="HGPｺﾞｼｯｸE" pitchFamily="50" charset="-128"/>
              <a:cs typeface="Arial" panose="020B0604020202020204" pitchFamily="34" charset="0"/>
            </a:endParaRPr>
          </a:p>
          <a:p>
            <a:pPr algn="ctr" eaLnBrk="1" hangingPunct="1">
              <a:buFont typeface="Wingdings" pitchFamily="2" charset="2"/>
              <a:buNone/>
            </a:pPr>
            <a:endParaRPr lang="en-US" altLang="ja-JP" dirty="0">
              <a:latin typeface="HGPｺﾞｼｯｸE" pitchFamily="50" charset="-128"/>
              <a:ea typeface="HGPｺﾞｼｯｸE" pitchFamily="50" charset="-128"/>
            </a:endParaRPr>
          </a:p>
        </p:txBody>
      </p:sp>
      <p:sp>
        <p:nvSpPr>
          <p:cNvPr id="54277" name="スライド番号プレースホルダ 6"/>
          <p:cNvSpPr>
            <a:spLocks noGrp="1"/>
          </p:cNvSpPr>
          <p:nvPr>
            <p:ph type="sldNum" sz="quarter" idx="12"/>
          </p:nvPr>
        </p:nvSpPr>
        <p:spPr bwMode="auto">
          <a:xfrm>
            <a:off x="7015409" y="6530570"/>
            <a:ext cx="2133600" cy="365125"/>
          </a:xfrm>
          <a:noFill/>
          <a:ln>
            <a:miter lim="800000"/>
            <a:headEnd/>
            <a:tailEnd/>
          </a:ln>
        </p:spPr>
        <p:txBody>
          <a:bodyPr wrap="square" lIns="91440" tIns="45720" rIns="91440" bIns="45720" numCol="1" anchorCtr="0" compatLnSpc="1">
            <a:prstTxWarp prst="textNoShape">
              <a:avLst/>
            </a:prstTxWarp>
          </a:bodyPr>
          <a:lstStyle/>
          <a:p>
            <a:fld id="{1FB7707B-F8FC-4595-A90E-CCC53F6D2DC1}" type="slidenum">
              <a:rPr lang="en-US" altLang="ja-JP" sz="1600" b="0" smtClean="0">
                <a:solidFill>
                  <a:schemeClr val="tx1"/>
                </a:solidFill>
              </a:rPr>
              <a:pPr/>
              <a:t>51</a:t>
            </a:fld>
            <a:endParaRPr lang="en-US" altLang="ja-JP" sz="1600" b="0" dirty="0">
              <a:solidFill>
                <a:schemeClr val="tx1"/>
              </a:solidFill>
            </a:endParaRPr>
          </a:p>
        </p:txBody>
      </p:sp>
      <p:sp>
        <p:nvSpPr>
          <p:cNvPr id="2" name="下矢印 1"/>
          <p:cNvSpPr/>
          <p:nvPr/>
        </p:nvSpPr>
        <p:spPr>
          <a:xfrm>
            <a:off x="6511353" y="2387224"/>
            <a:ext cx="504056" cy="348729"/>
          </a:xfrm>
          <a:prstGeom prst="downArrow">
            <a:avLst>
              <a:gd name="adj1" fmla="val 50000"/>
              <a:gd name="adj2" fmla="val 50000"/>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4"/>
          <p:cNvSpPr txBox="1">
            <a:spLocks noChangeArrowheads="1"/>
          </p:cNvSpPr>
          <p:nvPr/>
        </p:nvSpPr>
        <p:spPr>
          <a:xfrm>
            <a:off x="4782049" y="2881852"/>
            <a:ext cx="4182880" cy="3559320"/>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800" kern="1200">
                <a:solidFill>
                  <a:schemeClr val="tx1"/>
                </a:solidFill>
                <a:latin typeface="+mn-lt"/>
                <a:ea typeface="+mn-ea"/>
                <a:cs typeface="+mn-cs"/>
              </a:defRPr>
            </a:lvl9pPr>
          </a:lstStyle>
          <a:p>
            <a:pPr>
              <a:buFont typeface="Wingdings" pitchFamily="2" charset="2"/>
              <a:buNone/>
            </a:pPr>
            <a:r>
              <a:rPr lang="ru-RU" altLang="ja-JP" b="1" dirty="0">
                <a:latin typeface="Arial" panose="020B0604020202020204" pitchFamily="34" charset="0"/>
                <a:ea typeface="HGPｺﾞｼｯｸE" pitchFamily="50" charset="-128"/>
                <a:cs typeface="Arial" panose="020B0604020202020204" pitchFamily="34" charset="0"/>
              </a:rPr>
              <a:t>Индикатор</a:t>
            </a:r>
            <a:r>
              <a:rPr lang="ja-JP" altLang="en-US" b="1" dirty="0">
                <a:latin typeface="Arial" panose="020B0604020202020204" pitchFamily="34" charset="0"/>
                <a:ea typeface="HGPｺﾞｼｯｸE" pitchFamily="50" charset="-128"/>
                <a:cs typeface="Arial" panose="020B0604020202020204" pitchFamily="34" charset="0"/>
              </a:rPr>
              <a:t>：</a:t>
            </a:r>
            <a:endParaRPr lang="en-US" altLang="ja-JP" b="1" dirty="0">
              <a:latin typeface="Arial" panose="020B0604020202020204" pitchFamily="34" charset="0"/>
              <a:ea typeface="HGPｺﾞｼｯｸE" pitchFamily="50" charset="-128"/>
              <a:cs typeface="Arial" panose="020B0604020202020204" pitchFamily="34" charset="0"/>
            </a:endParaRPr>
          </a:p>
          <a:p>
            <a:pPr>
              <a:buFont typeface="Wingdings" pitchFamily="2" charset="2"/>
              <a:buNone/>
            </a:pPr>
            <a:r>
              <a:rPr lang="en-GB" altLang="ja-JP" dirty="0">
                <a:latin typeface="Arial" panose="020B0604020202020204" pitchFamily="34" charset="0"/>
                <a:ea typeface="HGPｺﾞｼｯｸE" pitchFamily="50" charset="-128"/>
                <a:cs typeface="Arial" panose="020B0604020202020204" pitchFamily="34" charset="0"/>
              </a:rPr>
              <a:t>①</a:t>
            </a:r>
            <a:r>
              <a:rPr lang="ru-RU" altLang="ja-JP" dirty="0">
                <a:latin typeface="Arial" panose="020B0604020202020204" pitchFamily="34" charset="0"/>
                <a:ea typeface="HGPｺﾞｼｯｸE" pitchFamily="50" charset="-128"/>
                <a:cs typeface="Arial" panose="020B0604020202020204" pitchFamily="34" charset="0"/>
              </a:rPr>
              <a:t>Среднегодовой доход</a:t>
            </a:r>
            <a:endParaRPr lang="en-GB" altLang="ja-JP" dirty="0">
              <a:latin typeface="Arial" panose="020B0604020202020204" pitchFamily="34" charset="0"/>
              <a:ea typeface="HGPｺﾞｼｯｸE" pitchFamily="50" charset="-128"/>
              <a:cs typeface="Arial" panose="020B0604020202020204" pitchFamily="34" charset="0"/>
            </a:endParaRPr>
          </a:p>
          <a:p>
            <a:pPr>
              <a:buFont typeface="Wingdings" pitchFamily="2" charset="2"/>
              <a:buNone/>
            </a:pPr>
            <a:r>
              <a:rPr lang="en-GB" altLang="ja-JP" dirty="0">
                <a:latin typeface="Arial" panose="020B0604020202020204" pitchFamily="34" charset="0"/>
                <a:ea typeface="HGPｺﾞｼｯｸE" pitchFamily="50" charset="-128"/>
                <a:cs typeface="Arial" panose="020B0604020202020204" pitchFamily="34" charset="0"/>
              </a:rPr>
              <a:t>② 2,700 </a:t>
            </a:r>
            <a:r>
              <a:rPr lang="ru-RU" altLang="ja-JP" dirty="0">
                <a:latin typeface="Arial" panose="020B0604020202020204" pitchFamily="34" charset="0"/>
                <a:ea typeface="HGPｺﾞｼｯｸE" pitchFamily="50" charset="-128"/>
                <a:cs typeface="Arial" panose="020B0604020202020204" pitchFamily="34" charset="0"/>
              </a:rPr>
              <a:t>фермеров</a:t>
            </a:r>
            <a:endParaRPr lang="en-GB" altLang="ja-JP" dirty="0">
              <a:latin typeface="Arial" panose="020B0604020202020204" pitchFamily="34" charset="0"/>
              <a:ea typeface="HGPｺﾞｼｯｸE" pitchFamily="50" charset="-128"/>
              <a:cs typeface="Arial" panose="020B0604020202020204" pitchFamily="34" charset="0"/>
            </a:endParaRPr>
          </a:p>
          <a:p>
            <a:pPr>
              <a:buFont typeface="Wingdings" pitchFamily="2" charset="2"/>
              <a:buNone/>
            </a:pPr>
            <a:r>
              <a:rPr lang="en-GB" altLang="ja-JP" dirty="0">
                <a:latin typeface="Arial" panose="020B0604020202020204" pitchFamily="34" charset="0"/>
                <a:ea typeface="HGPｺﾞｼｯｸE" pitchFamily="50" charset="-128"/>
                <a:cs typeface="Arial" panose="020B0604020202020204" pitchFamily="34" charset="0"/>
              </a:rPr>
              <a:t>③</a:t>
            </a:r>
            <a:r>
              <a:rPr lang="ru-RU" altLang="ja-JP" dirty="0">
                <a:latin typeface="Arial" panose="020B0604020202020204" pitchFamily="34" charset="0"/>
                <a:ea typeface="HGPｺﾞｼｯｸE" pitchFamily="50" charset="-128"/>
                <a:cs typeface="Arial" panose="020B0604020202020204" pitchFamily="34" charset="0"/>
              </a:rPr>
              <a:t>в</a:t>
            </a:r>
            <a:r>
              <a:rPr lang="en-GB" altLang="ja-JP" dirty="0">
                <a:latin typeface="Arial" panose="020B0604020202020204" pitchFamily="34" charset="0"/>
                <a:ea typeface="HGPｺﾞｼｯｸE" pitchFamily="50" charset="-128"/>
                <a:cs typeface="Arial" panose="020B0604020202020204" pitchFamily="34" charset="0"/>
              </a:rPr>
              <a:t> </a:t>
            </a:r>
            <a:r>
              <a:rPr lang="ja-JP" altLang="en-US" dirty="0">
                <a:latin typeface="Arial" panose="020B0604020202020204" pitchFamily="34" charset="0"/>
                <a:ea typeface="HGPｺﾞｼｯｸE" pitchFamily="50" charset="-128"/>
                <a:cs typeface="Arial" panose="020B0604020202020204" pitchFamily="34" charset="0"/>
              </a:rPr>
              <a:t>○○</a:t>
            </a:r>
            <a:r>
              <a:rPr lang="en-GB" altLang="ja-JP" dirty="0">
                <a:latin typeface="Arial" panose="020B0604020202020204" pitchFamily="34" charset="0"/>
                <a:ea typeface="HGPｺﾞｼｯｸE" pitchFamily="50" charset="-128"/>
                <a:cs typeface="Arial" panose="020B0604020202020204" pitchFamily="34" charset="0"/>
              </a:rPr>
              <a:t> </a:t>
            </a:r>
            <a:r>
              <a:rPr lang="ru-RU" altLang="ja-JP" dirty="0">
                <a:latin typeface="Arial" panose="020B0604020202020204" pitchFamily="34" charset="0"/>
                <a:ea typeface="HGPｺﾞｼｯｸE" pitchFamily="50" charset="-128"/>
                <a:cs typeface="Arial" panose="020B0604020202020204" pitchFamily="34" charset="0"/>
              </a:rPr>
              <a:t>районе</a:t>
            </a:r>
            <a:endParaRPr lang="en-GB" altLang="ja-JP" dirty="0">
              <a:latin typeface="Arial" panose="020B0604020202020204" pitchFamily="34" charset="0"/>
              <a:ea typeface="HGPｺﾞｼｯｸE" pitchFamily="50" charset="-128"/>
              <a:cs typeface="Arial" panose="020B0604020202020204" pitchFamily="34" charset="0"/>
            </a:endParaRPr>
          </a:p>
          <a:p>
            <a:pPr>
              <a:buFont typeface="Wingdings" pitchFamily="2" charset="2"/>
              <a:buNone/>
            </a:pPr>
            <a:r>
              <a:rPr lang="en-GB" altLang="ja-JP" dirty="0">
                <a:latin typeface="Arial" panose="020B0604020202020204" pitchFamily="34" charset="0"/>
                <a:ea typeface="HGPｺﾞｼｯｸE" pitchFamily="50" charset="-128"/>
                <a:cs typeface="Arial" panose="020B0604020202020204" pitchFamily="34" charset="0"/>
              </a:rPr>
              <a:t>④</a:t>
            </a:r>
            <a:r>
              <a:rPr lang="ru-RU" altLang="ja-JP" dirty="0">
                <a:latin typeface="Arial" panose="020B0604020202020204" pitchFamily="34" charset="0"/>
                <a:ea typeface="HGPｺﾞｼｯｸE" pitchFamily="50" charset="-128"/>
                <a:cs typeface="Arial" panose="020B0604020202020204" pitchFamily="34" charset="0"/>
              </a:rPr>
              <a:t>увеличиться более чем на 50%</a:t>
            </a:r>
            <a:endParaRPr lang="en-GB" altLang="ja-JP" dirty="0">
              <a:latin typeface="Arial" panose="020B0604020202020204" pitchFamily="34" charset="0"/>
              <a:ea typeface="HGPｺﾞｼｯｸE" pitchFamily="50" charset="-128"/>
              <a:cs typeface="Arial" panose="020B0604020202020204" pitchFamily="34" charset="0"/>
            </a:endParaRPr>
          </a:p>
          <a:p>
            <a:pPr>
              <a:buFont typeface="Wingdings" pitchFamily="2" charset="2"/>
              <a:buNone/>
            </a:pPr>
            <a:r>
              <a:rPr lang="ja-JP" altLang="en-US" dirty="0">
                <a:latin typeface="Arial" panose="020B0604020202020204" pitchFamily="34" charset="0"/>
                <a:ea typeface="HGPｺﾞｼｯｸE" pitchFamily="50" charset="-128"/>
                <a:cs typeface="Arial" panose="020B0604020202020204" pitchFamily="34" charset="0"/>
              </a:rPr>
              <a:t>⑤</a:t>
            </a:r>
            <a:r>
              <a:rPr lang="ru-RU" altLang="ja-JP" dirty="0">
                <a:latin typeface="Arial" panose="020B0604020202020204" pitchFamily="34" charset="0"/>
                <a:ea typeface="HGPｺﾞｼｯｸE" pitchFamily="50" charset="-128"/>
                <a:cs typeface="Arial" panose="020B0604020202020204" pitchFamily="34" charset="0"/>
              </a:rPr>
              <a:t>к </a:t>
            </a:r>
            <a:r>
              <a:rPr lang="en-GB" altLang="ja-JP" dirty="0">
                <a:latin typeface="Arial" panose="020B0604020202020204" pitchFamily="34" charset="0"/>
                <a:ea typeface="HGPｺﾞｼｯｸE" pitchFamily="50" charset="-128"/>
                <a:cs typeface="Arial" panose="020B0604020202020204" pitchFamily="34" charset="0"/>
              </a:rPr>
              <a:t>2011</a:t>
            </a:r>
            <a:r>
              <a:rPr lang="ru-RU" altLang="ja-JP" dirty="0">
                <a:latin typeface="Arial" panose="020B0604020202020204" pitchFamily="34" charset="0"/>
                <a:ea typeface="HGPｺﾞｼｯｸE" pitchFamily="50" charset="-128"/>
                <a:cs typeface="Arial" panose="020B0604020202020204" pitchFamily="34" charset="0"/>
              </a:rPr>
              <a:t> году</a:t>
            </a:r>
            <a:r>
              <a:rPr lang="en-GB" altLang="ja-JP" dirty="0">
                <a:latin typeface="Arial" panose="020B0604020202020204" pitchFamily="34" charset="0"/>
                <a:ea typeface="HGPｺﾞｼｯｸE" pitchFamily="50" charset="-128"/>
                <a:cs typeface="Arial" panose="020B0604020202020204" pitchFamily="34" charset="0"/>
              </a:rPr>
              <a:t> </a:t>
            </a:r>
          </a:p>
          <a:p>
            <a:pPr>
              <a:buFont typeface="Wingdings" pitchFamily="2" charset="2"/>
              <a:buNone/>
            </a:pPr>
            <a:r>
              <a:rPr lang="ja-JP" altLang="en-US" dirty="0">
                <a:latin typeface="Arial" panose="020B0604020202020204" pitchFamily="34" charset="0"/>
                <a:ea typeface="HGPｺﾞｼｯｸE" pitchFamily="50" charset="-128"/>
                <a:cs typeface="Arial" panose="020B0604020202020204" pitchFamily="34" charset="0"/>
              </a:rPr>
              <a:t>⑥</a:t>
            </a:r>
            <a:r>
              <a:rPr lang="ru-RU" altLang="ja-JP" dirty="0">
                <a:latin typeface="Arial" panose="020B0604020202020204" pitchFamily="34" charset="0"/>
                <a:ea typeface="HGPｺﾞｼｯｸE" pitchFamily="50" charset="-128"/>
                <a:cs typeface="Arial" panose="020B0604020202020204" pitchFamily="34" charset="0"/>
              </a:rPr>
              <a:t>по сравнению с </a:t>
            </a:r>
            <a:r>
              <a:rPr lang="en-GB" altLang="ja-JP" dirty="0">
                <a:latin typeface="Arial" panose="020B0604020202020204" pitchFamily="34" charset="0"/>
                <a:ea typeface="HGPｺﾞｼｯｸE" pitchFamily="50" charset="-128"/>
                <a:cs typeface="Arial" panose="020B0604020202020204" pitchFamily="34" charset="0"/>
              </a:rPr>
              <a:t>2008</a:t>
            </a:r>
            <a:r>
              <a:rPr lang="ru-RU" altLang="ja-JP" dirty="0">
                <a:latin typeface="Arial" panose="020B0604020202020204" pitchFamily="34" charset="0"/>
                <a:ea typeface="HGPｺﾞｼｯｸE" pitchFamily="50" charset="-128"/>
                <a:cs typeface="Arial" panose="020B0604020202020204" pitchFamily="34" charset="0"/>
              </a:rPr>
              <a:t> г.</a:t>
            </a:r>
            <a:endParaRPr lang="ja-JP" altLang="en-US" dirty="0">
              <a:latin typeface="Arial" panose="020B0604020202020204" pitchFamily="34" charset="0"/>
              <a:ea typeface="HGPｺﾞｼｯｸE" pitchFamily="50"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BCF0D2EE-32F9-4531-AB66-78B6D39DE8D9}"/>
              </a:ext>
            </a:extLst>
          </p:cNvPr>
          <p:cNvSpPr txBox="1"/>
          <p:nvPr/>
        </p:nvSpPr>
        <p:spPr>
          <a:xfrm>
            <a:off x="4725439" y="1122012"/>
            <a:ext cx="1662635"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&lt;</a:t>
            </a:r>
            <a:r>
              <a:rPr kumimoji="1" lang="ru-RU" altLang="ja-JP" sz="2400" dirty="0">
                <a:latin typeface="Arial" panose="020B0604020202020204" pitchFamily="34" charset="0"/>
                <a:cs typeface="Arial" panose="020B0604020202020204" pitchFamily="34" charset="0"/>
              </a:rPr>
              <a:t>Пример</a:t>
            </a:r>
            <a:r>
              <a:rPr kumimoji="1" lang="en-US" altLang="ja-JP" sz="2400" dirty="0">
                <a:latin typeface="Arial" panose="020B0604020202020204" pitchFamily="34" charset="0"/>
                <a:cs typeface="Arial" panose="020B0604020202020204" pitchFamily="34" charset="0"/>
              </a:rPr>
              <a:t>&gt;</a:t>
            </a:r>
            <a:endParaRPr kumimoji="1"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0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animEffect transition="in" filter="fade">
                                      <p:cBhvr>
                                        <p:cTn id="11" dur="500"/>
                                        <p:tgtEl>
                                          <p:spTgt spid="542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4275">
                                            <p:txEl>
                                              <p:pRg st="2" end="2"/>
                                            </p:txEl>
                                          </p:spTgt>
                                        </p:tgtEl>
                                        <p:attrNameLst>
                                          <p:attrName>style.visibility</p:attrName>
                                        </p:attrNameLst>
                                      </p:cBhvr>
                                      <p:to>
                                        <p:strVal val="visible"/>
                                      </p:to>
                                    </p:set>
                                    <p:animEffect transition="in" filter="fade">
                                      <p:cBhvr>
                                        <p:cTn id="16" dur="500"/>
                                        <p:tgtEl>
                                          <p:spTgt spid="542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275">
                                            <p:txEl>
                                              <p:pRg st="3" end="3"/>
                                            </p:txEl>
                                          </p:spTgt>
                                        </p:tgtEl>
                                        <p:attrNameLst>
                                          <p:attrName>style.visibility</p:attrName>
                                        </p:attrNameLst>
                                      </p:cBhvr>
                                      <p:to>
                                        <p:strVal val="visible"/>
                                      </p:to>
                                    </p:set>
                                    <p:animEffect transition="in" filter="fade">
                                      <p:cBhvr>
                                        <p:cTn id="21" dur="500"/>
                                        <p:tgtEl>
                                          <p:spTgt spid="54275">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4275">
                                            <p:txEl>
                                              <p:pRg st="4" end="4"/>
                                            </p:txEl>
                                          </p:spTgt>
                                        </p:tgtEl>
                                        <p:attrNameLst>
                                          <p:attrName>style.visibility</p:attrName>
                                        </p:attrNameLst>
                                      </p:cBhvr>
                                      <p:to>
                                        <p:strVal val="visible"/>
                                      </p:to>
                                    </p:set>
                                    <p:animEffect transition="in" filter="fade">
                                      <p:cBhvr>
                                        <p:cTn id="25" dur="500"/>
                                        <p:tgtEl>
                                          <p:spTgt spid="5427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4275">
                                            <p:txEl>
                                              <p:pRg st="5" end="5"/>
                                            </p:txEl>
                                          </p:spTgt>
                                        </p:tgtEl>
                                        <p:attrNameLst>
                                          <p:attrName>style.visibility</p:attrName>
                                        </p:attrNameLst>
                                      </p:cBhvr>
                                      <p:to>
                                        <p:strVal val="visible"/>
                                      </p:to>
                                    </p:set>
                                    <p:animEffect transition="in" filter="fade">
                                      <p:cBhvr>
                                        <p:cTn id="30" dur="500"/>
                                        <p:tgtEl>
                                          <p:spTgt spid="5427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276">
                                            <p:bg/>
                                          </p:spTgt>
                                        </p:tgtEl>
                                        <p:attrNameLst>
                                          <p:attrName>style.visibility</p:attrName>
                                        </p:attrNameLst>
                                      </p:cBhvr>
                                      <p:to>
                                        <p:strVal val="visible"/>
                                      </p:to>
                                    </p:set>
                                    <p:animEffect transition="in" filter="fade">
                                      <p:cBhvr>
                                        <p:cTn id="35" dur="500"/>
                                        <p:tgtEl>
                                          <p:spTgt spid="54276">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276">
                                            <p:txEl>
                                              <p:pRg st="0" end="0"/>
                                            </p:txEl>
                                          </p:spTgt>
                                        </p:tgtEl>
                                        <p:attrNameLst>
                                          <p:attrName>style.visibility</p:attrName>
                                        </p:attrNameLst>
                                      </p:cBhvr>
                                      <p:to>
                                        <p:strVal val="visible"/>
                                      </p:to>
                                    </p:set>
                                    <p:animEffect transition="in" filter="fade">
                                      <p:cBhvr>
                                        <p:cTn id="38" dur="500"/>
                                        <p:tgtEl>
                                          <p:spTgt spid="5427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P spid="54276" grpId="0" uiExpand="1" build="p" animBg="1"/>
      <p:bldP spid="2"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FC1A5-8941-4265-9F18-2E1CBD0DB55C}"/>
              </a:ext>
            </a:extLst>
          </p:cNvPr>
          <p:cNvSpPr>
            <a:spLocks noGrp="1"/>
          </p:cNvSpPr>
          <p:nvPr>
            <p:ph type="title"/>
          </p:nvPr>
        </p:nvSpPr>
        <p:spPr>
          <a:xfrm>
            <a:off x="4543397" y="-16819"/>
            <a:ext cx="5338934" cy="418058"/>
          </a:xfrm>
        </p:spPr>
        <p:txBody>
          <a:bodyPr>
            <a:normAutofit fontScale="90000"/>
          </a:bodyPr>
          <a:lstStyle/>
          <a:p>
            <a:r>
              <a:rPr kumimoji="1" lang="ru-RU" altLang="ja-JP" b="1" dirty="0"/>
              <a:t>МРП</a:t>
            </a:r>
            <a:r>
              <a:rPr kumimoji="1" lang="en-US" altLang="ja-JP" b="1" dirty="0"/>
              <a:t>(</a:t>
            </a:r>
            <a:r>
              <a:rPr kumimoji="1" lang="ru-RU" altLang="ja-JP" b="1" dirty="0"/>
              <a:t>Пример</a:t>
            </a:r>
            <a:r>
              <a:rPr kumimoji="1" lang="ja-JP" altLang="en-US" b="1" dirty="0"/>
              <a:t>）</a:t>
            </a:r>
          </a:p>
        </p:txBody>
      </p:sp>
      <p:graphicFrame>
        <p:nvGraphicFramePr>
          <p:cNvPr id="4" name="表 4">
            <a:extLst>
              <a:ext uri="{FF2B5EF4-FFF2-40B4-BE49-F238E27FC236}">
                <a16:creationId xmlns:a16="http://schemas.microsoft.com/office/drawing/2014/main" id="{00BB2163-08E2-4070-BB53-46ACAA670F22}"/>
              </a:ext>
            </a:extLst>
          </p:cNvPr>
          <p:cNvGraphicFramePr>
            <a:graphicFrameLocks noGrp="1"/>
          </p:cNvGraphicFramePr>
          <p:nvPr>
            <p:ph idx="1"/>
            <p:extLst>
              <p:ext uri="{D42A27DB-BD31-4B8C-83A1-F6EECF244321}">
                <p14:modId xmlns:p14="http://schemas.microsoft.com/office/powerpoint/2010/main" val="4164407332"/>
              </p:ext>
            </p:extLst>
          </p:nvPr>
        </p:nvGraphicFramePr>
        <p:xfrm>
          <a:off x="126629" y="727368"/>
          <a:ext cx="8890736" cy="6221582"/>
        </p:xfrm>
        <a:graphic>
          <a:graphicData uri="http://schemas.openxmlformats.org/drawingml/2006/table">
            <a:tbl>
              <a:tblPr firstRow="1" bandRow="1">
                <a:tableStyleId>{5C22544A-7EE6-4342-B048-85BDC9FD1C3A}</a:tableStyleId>
              </a:tblPr>
              <a:tblGrid>
                <a:gridCol w="3365251">
                  <a:extLst>
                    <a:ext uri="{9D8B030D-6E8A-4147-A177-3AD203B41FA5}">
                      <a16:colId xmlns:a16="http://schemas.microsoft.com/office/drawing/2014/main" val="1708210435"/>
                    </a:ext>
                  </a:extLst>
                </a:gridCol>
                <a:gridCol w="2088232">
                  <a:extLst>
                    <a:ext uri="{9D8B030D-6E8A-4147-A177-3AD203B41FA5}">
                      <a16:colId xmlns:a16="http://schemas.microsoft.com/office/drawing/2014/main" val="599034595"/>
                    </a:ext>
                  </a:extLst>
                </a:gridCol>
                <a:gridCol w="1296144">
                  <a:extLst>
                    <a:ext uri="{9D8B030D-6E8A-4147-A177-3AD203B41FA5}">
                      <a16:colId xmlns:a16="http://schemas.microsoft.com/office/drawing/2014/main" val="1316035779"/>
                    </a:ext>
                  </a:extLst>
                </a:gridCol>
                <a:gridCol w="2141109">
                  <a:extLst>
                    <a:ext uri="{9D8B030D-6E8A-4147-A177-3AD203B41FA5}">
                      <a16:colId xmlns:a16="http://schemas.microsoft.com/office/drawing/2014/main" val="2501630213"/>
                    </a:ext>
                  </a:extLst>
                </a:gridCol>
              </a:tblGrid>
              <a:tr h="453232">
                <a:tc>
                  <a:txBody>
                    <a:bodyPr/>
                    <a:lstStyle/>
                    <a:p>
                      <a:endParaRPr kumimoji="1" lang="ja-JP" altLang="en-US" dirty="0"/>
                    </a:p>
                  </a:txBody>
                  <a:tcPr/>
                </a:tc>
                <a:tc>
                  <a:txBody>
                    <a:bodyPr/>
                    <a:lstStyle/>
                    <a:p>
                      <a:r>
                        <a:rPr kumimoji="1" lang="ru-RU" altLang="ja-JP" dirty="0"/>
                        <a:t>Индикаторы</a:t>
                      </a:r>
                      <a:endParaRPr kumimoji="1" lang="en-US" altLang="ja-JP" dirty="0"/>
                    </a:p>
                  </a:txBody>
                  <a:tcPr/>
                </a:tc>
                <a:tc>
                  <a:txBody>
                    <a:bodyPr/>
                    <a:lstStyle/>
                    <a:p>
                      <a:r>
                        <a:rPr kumimoji="1" lang="ru-RU" altLang="ja-JP" dirty="0"/>
                        <a:t>Источник данных</a:t>
                      </a:r>
                      <a:endParaRPr kumimoji="1" lang="ja-JP" altLang="en-US" dirty="0"/>
                    </a:p>
                  </a:txBody>
                  <a:tcPr/>
                </a:tc>
                <a:tc>
                  <a:txBody>
                    <a:bodyPr/>
                    <a:lstStyle/>
                    <a:p>
                      <a:r>
                        <a:rPr kumimoji="1" lang="ru-RU" altLang="ja-JP" dirty="0"/>
                        <a:t>Внешние условия</a:t>
                      </a:r>
                      <a:endParaRPr kumimoji="1" lang="ja-JP" altLang="en-US" dirty="0"/>
                    </a:p>
                  </a:txBody>
                  <a:tcPr/>
                </a:tc>
                <a:extLst>
                  <a:ext uri="{0D108BD9-81ED-4DB2-BD59-A6C34878D82A}">
                    <a16:rowId xmlns:a16="http://schemas.microsoft.com/office/drawing/2014/main" val="208152239"/>
                  </a:ext>
                </a:extLst>
              </a:tr>
              <a:tr h="802193">
                <a:tc>
                  <a:txBody>
                    <a:bodyPr/>
                    <a:lstStyle/>
                    <a:p>
                      <a:r>
                        <a:rPr kumimoji="1" lang="ru-RU" altLang="ja-JP" u="sng" dirty="0"/>
                        <a:t>Общая цель</a:t>
                      </a:r>
                      <a:endParaRPr kumimoji="1" lang="en-US" altLang="ja-JP" u="sng" dirty="0"/>
                    </a:p>
                    <a:p>
                      <a:r>
                        <a:rPr kumimoji="1" lang="ru-RU" altLang="ja-JP" b="0" dirty="0"/>
                        <a:t>Увеличение доходов фермеров</a:t>
                      </a:r>
                      <a:endParaRPr kumimoji="1" lang="en-US" altLang="ja-JP" b="0" dirty="0"/>
                    </a:p>
                  </a:txBody>
                  <a:tcPr/>
                </a:tc>
                <a:tc>
                  <a:txBody>
                    <a:bodyPr/>
                    <a:lstStyle/>
                    <a:p>
                      <a:r>
                        <a:rPr kumimoji="1" lang="ru-RU" altLang="ja-JP" dirty="0"/>
                        <a:t>Доходы фермеров увеличились на 20%</a:t>
                      </a:r>
                      <a:endParaRPr kumimoji="1" lang="en-US" altLang="ja-JP" dirty="0"/>
                    </a:p>
                  </a:txBody>
                  <a:tcPr/>
                </a:tc>
                <a:tc>
                  <a:txBody>
                    <a:bodyPr/>
                    <a:lstStyle/>
                    <a:p>
                      <a:r>
                        <a:rPr kumimoji="1" lang="ru-RU" altLang="ja-JP" sz="1600" dirty="0"/>
                        <a:t>Статистика доходов по регионам</a:t>
                      </a:r>
                      <a:endParaRPr kumimoji="1" lang="ja-JP" altLang="en-US" sz="1600" dirty="0"/>
                    </a:p>
                  </a:txBody>
                  <a:tcPr/>
                </a:tc>
                <a:tc>
                  <a:txBody>
                    <a:bodyPr/>
                    <a:lstStyle/>
                    <a:p>
                      <a:endParaRPr kumimoji="1" lang="en-US" altLang="ja-JP" dirty="0"/>
                    </a:p>
                  </a:txBody>
                  <a:tcPr/>
                </a:tc>
                <a:extLst>
                  <a:ext uri="{0D108BD9-81ED-4DB2-BD59-A6C34878D82A}">
                    <a16:rowId xmlns:a16="http://schemas.microsoft.com/office/drawing/2014/main" val="653441275"/>
                  </a:ext>
                </a:extLst>
              </a:tr>
              <a:tr h="1039880">
                <a:tc>
                  <a:txBody>
                    <a:bodyPr/>
                    <a:lstStyle/>
                    <a:p>
                      <a:r>
                        <a:rPr kumimoji="1" lang="ru-RU" altLang="ja-JP" u="sng" dirty="0"/>
                        <a:t>Цель проекта</a:t>
                      </a:r>
                      <a:endParaRPr kumimoji="1" lang="en-US" altLang="ja-JP" u="sng" dirty="0"/>
                    </a:p>
                    <a:p>
                      <a:r>
                        <a:rPr lang="ru-RU" altLang="ja-JP" sz="1800" dirty="0"/>
                        <a:t>Обеспечение адекватных цен на продукцию</a:t>
                      </a:r>
                      <a:endParaRPr lang="en-US" altLang="ja-JP" sz="1800" dirty="0"/>
                    </a:p>
                  </a:txBody>
                  <a:tcPr/>
                </a:tc>
                <a:tc>
                  <a:txBody>
                    <a:bodyPr/>
                    <a:lstStyle/>
                    <a:p>
                      <a:r>
                        <a:rPr kumimoji="1" lang="ru-RU" altLang="ja-JP" sz="1600" dirty="0"/>
                        <a:t>Оптовая цена продукции увеличивается на 30%</a:t>
                      </a:r>
                      <a:endParaRPr kumimoji="1" lang="ja-JP" altLang="en-US" sz="1600" dirty="0"/>
                    </a:p>
                  </a:txBody>
                  <a:tcPr/>
                </a:tc>
                <a:tc>
                  <a:txBody>
                    <a:bodyPr/>
                    <a:lstStyle/>
                    <a:p>
                      <a:r>
                        <a:rPr kumimoji="1" lang="ru-RU" altLang="ja-JP" sz="1600" dirty="0"/>
                        <a:t>Отчеты о продажах кооператива</a:t>
                      </a:r>
                      <a:endParaRPr kumimoji="1" lang="ja-JP" altLang="en-US" sz="1600" dirty="0"/>
                    </a:p>
                  </a:txBody>
                  <a:tcPr/>
                </a:tc>
                <a:tc>
                  <a:txBody>
                    <a:bodyPr/>
                    <a:lstStyle/>
                    <a:p>
                      <a:r>
                        <a:rPr kumimoji="1" lang="ru-RU" altLang="ja-JP" dirty="0"/>
                        <a:t>Сельскохозяйственное производство не уменьшается.</a:t>
                      </a:r>
                      <a:endParaRPr kumimoji="1" lang="ja-JP" altLang="en-US" dirty="0"/>
                    </a:p>
                  </a:txBody>
                  <a:tcPr/>
                </a:tc>
                <a:extLst>
                  <a:ext uri="{0D108BD9-81ED-4DB2-BD59-A6C34878D82A}">
                    <a16:rowId xmlns:a16="http://schemas.microsoft.com/office/drawing/2014/main" val="348167078"/>
                  </a:ext>
                </a:extLst>
              </a:tr>
              <a:tr h="1129012">
                <a:tc>
                  <a:txBody>
                    <a:bodyPr/>
                    <a:lstStyle/>
                    <a:p>
                      <a:r>
                        <a:rPr kumimoji="1" lang="ru-RU" altLang="ja-JP" u="sng" dirty="0"/>
                        <a:t>Результаты</a:t>
                      </a:r>
                      <a:endParaRPr kumimoji="1" lang="en-US" altLang="ja-JP" dirty="0"/>
                    </a:p>
                    <a:p>
                      <a:r>
                        <a:rPr kumimoji="1" lang="ru-RU" altLang="ja-JP" sz="1600" dirty="0"/>
                        <a:t>1. Навыки переговоров улучшаются</a:t>
                      </a:r>
                    </a:p>
                    <a:p>
                      <a:r>
                        <a:rPr kumimoji="1" lang="ru-RU" altLang="ja-JP" sz="1600" dirty="0"/>
                        <a:t>2. Прямые каналы продаж разработаны</a:t>
                      </a:r>
                    </a:p>
                  </a:txBody>
                  <a:tcPr/>
                </a:tc>
                <a:tc>
                  <a:txBody>
                    <a:bodyPr/>
                    <a:lstStyle/>
                    <a:p>
                      <a:pPr marL="0" indent="0">
                        <a:buNone/>
                      </a:pPr>
                      <a:r>
                        <a:rPr kumimoji="1" lang="ru-RU" altLang="ja-JP" sz="1400" dirty="0"/>
                        <a:t>1. Количество фермеров, прошедших  ИТ-тренинг составляет 200 чел.</a:t>
                      </a:r>
                    </a:p>
                    <a:p>
                      <a:pPr marL="0" indent="0">
                        <a:buNone/>
                      </a:pPr>
                      <a:r>
                        <a:rPr kumimoji="1" lang="ru-RU" altLang="ja-JP" sz="1400" dirty="0"/>
                        <a:t>2. Увеличение прямых продаж на 50%</a:t>
                      </a:r>
                      <a:endParaRPr kumimoji="1" lang="ja-JP" altLang="en-US" sz="1400" dirty="0"/>
                    </a:p>
                  </a:txBody>
                  <a:tcPr/>
                </a:tc>
                <a:tc>
                  <a:txBody>
                    <a:bodyPr/>
                    <a:lstStyle/>
                    <a:p>
                      <a:r>
                        <a:rPr kumimoji="1" lang="ru-RU" altLang="ja-JP" sz="1400" dirty="0"/>
                        <a:t>1.Данные обучения в Кооперативе</a:t>
                      </a:r>
                    </a:p>
                    <a:p>
                      <a:r>
                        <a:rPr kumimoji="1" lang="ru-RU" altLang="ja-JP" sz="1400" dirty="0"/>
                        <a:t>2.Маркетинг. исследования</a:t>
                      </a:r>
                      <a:endParaRPr kumimoji="1" lang="ja-JP" altLang="en-US" sz="1400" dirty="0"/>
                    </a:p>
                  </a:txBody>
                  <a:tcPr/>
                </a:tc>
                <a:tc>
                  <a:txBody>
                    <a:bodyPr/>
                    <a:lstStyle/>
                    <a:p>
                      <a:r>
                        <a:rPr kumimoji="1" lang="ru-RU" altLang="ja-JP" sz="1400" dirty="0"/>
                        <a:t>Потребительские расходы не сокращаются. Транспортные расходы (топливо) не увеличиваются.</a:t>
                      </a:r>
                      <a:endParaRPr kumimoji="1" lang="ja-JP" altLang="en-US" sz="1400" dirty="0"/>
                    </a:p>
                  </a:txBody>
                  <a:tcPr/>
                </a:tc>
                <a:extLst>
                  <a:ext uri="{0D108BD9-81ED-4DB2-BD59-A6C34878D82A}">
                    <a16:rowId xmlns:a16="http://schemas.microsoft.com/office/drawing/2014/main" val="263955575"/>
                  </a:ext>
                </a:extLst>
              </a:tr>
              <a:tr h="891325">
                <a:tc rowSpan="2">
                  <a:txBody>
                    <a:bodyPr/>
                    <a:lstStyle/>
                    <a:p>
                      <a:pPr marL="0" indent="0">
                        <a:buNone/>
                      </a:pPr>
                      <a:r>
                        <a:rPr lang="ru-RU" altLang="ja-JP" sz="1400" dirty="0"/>
                        <a:t>1- (1) Кооператив организует ИТ обучение для фермеров.</a:t>
                      </a:r>
                    </a:p>
                    <a:p>
                      <a:pPr marL="0" indent="0">
                        <a:buNone/>
                      </a:pPr>
                      <a:r>
                        <a:rPr lang="ru-RU" altLang="ja-JP" sz="1400" dirty="0"/>
                        <a:t>1- (2) Фермеры изучают рыночные цены через Интернет.</a:t>
                      </a:r>
                    </a:p>
                    <a:p>
                      <a:pPr marL="0" indent="0">
                        <a:buNone/>
                      </a:pPr>
                      <a:r>
                        <a:rPr lang="ru-RU" altLang="ja-JP" sz="1400" dirty="0"/>
                        <a:t>2- (1) Кооператив выполняет исследование рынка и находит           лучший потребительский рынок.</a:t>
                      </a:r>
                    </a:p>
                    <a:p>
                      <a:pPr marL="0" indent="0">
                        <a:buNone/>
                      </a:pPr>
                      <a:r>
                        <a:rPr lang="ru-RU" altLang="ja-JP" sz="1400" dirty="0"/>
                        <a:t>2- (2) Общедоступность продаж предназначена для лучшего рынка.</a:t>
                      </a:r>
                    </a:p>
                    <a:p>
                      <a:pPr marL="0" indent="0">
                        <a:buNone/>
                      </a:pPr>
                      <a:r>
                        <a:rPr lang="ru-RU" altLang="ja-JP" sz="1400" dirty="0"/>
                        <a:t>2- (3) разрабатываются каналы прямой продажи на лучший рынок.</a:t>
                      </a:r>
                    </a:p>
                  </a:txBody>
                  <a:tcPr/>
                </a:tc>
                <a:tc rowSpan="2" gridSpan="2">
                  <a:txBody>
                    <a:bodyPr/>
                    <a:lstStyle/>
                    <a:p>
                      <a:r>
                        <a:rPr kumimoji="1" lang="ru-RU" altLang="ja-JP" u="sng" dirty="0"/>
                        <a:t>Вклад (ресурсы)</a:t>
                      </a:r>
                    </a:p>
                    <a:p>
                      <a:r>
                        <a:rPr kumimoji="1" lang="ru-RU" altLang="ja-JP" u="none" dirty="0"/>
                        <a:t>1. Эксперты (ИТ, маркетинг)</a:t>
                      </a:r>
                    </a:p>
                    <a:p>
                      <a:r>
                        <a:rPr kumimoji="1" lang="ru-RU" altLang="ja-JP" u="none" dirty="0"/>
                        <a:t>2. Ноутбуки, доступ в интернет</a:t>
                      </a:r>
                    </a:p>
                    <a:p>
                      <a:r>
                        <a:rPr kumimoji="1" lang="ru-RU" altLang="ja-JP" u="none" dirty="0"/>
                        <a:t>3. Учебные помещения</a:t>
                      </a:r>
                    </a:p>
                    <a:p>
                      <a:r>
                        <a:rPr kumimoji="1" lang="ru-RU" altLang="ja-JP" u="none" dirty="0"/>
                        <a:t>4. Текущие расходы</a:t>
                      </a:r>
                      <a:endParaRPr kumimoji="1" lang="ja-JP" altLang="en-US" u="none" dirty="0"/>
                    </a:p>
                  </a:txBody>
                  <a:tcPr/>
                </a:tc>
                <a:tc rowSpan="2"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ru-RU" altLang="ja-JP" dirty="0"/>
                        <a:t>Отток молодежи из села не увеличивается</a:t>
                      </a:r>
                      <a:endParaRPr kumimoji="1" lang="ja-JP" alt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390874"/>
                  </a:ext>
                </a:extLst>
              </a:tr>
              <a:tr h="1527662">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r>
                        <a:rPr kumimoji="1" lang="ru-RU" altLang="ja-JP" sz="1400" u="sng" dirty="0"/>
                        <a:t>Предварительные условия</a:t>
                      </a:r>
                    </a:p>
                    <a:p>
                      <a:r>
                        <a:rPr kumimoji="1" lang="ja-JP" altLang="ru-RU" sz="1400" u="none" dirty="0"/>
                        <a:t>・</a:t>
                      </a:r>
                      <a:r>
                        <a:rPr kumimoji="1" lang="ru-RU" altLang="ja-JP" sz="1400" u="none" dirty="0"/>
                        <a:t>Кооператив работает в деревне</a:t>
                      </a:r>
                    </a:p>
                    <a:p>
                      <a:r>
                        <a:rPr kumimoji="1" lang="ja-JP" altLang="ru-RU" sz="1400" u="none" dirty="0"/>
                        <a:t>・</a:t>
                      </a:r>
                      <a:r>
                        <a:rPr kumimoji="1" lang="ru-RU" altLang="ja-JP" sz="1400" u="none" dirty="0"/>
                        <a:t>Правительство вводит новые субсидии</a:t>
                      </a:r>
                      <a:endParaRPr kumimoji="1" lang="ja-JP" altLang="en-US" sz="1400" u="none"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53572450"/>
                  </a:ext>
                </a:extLst>
              </a:tr>
            </a:tbl>
          </a:graphicData>
        </a:graphic>
      </p:graphicFrame>
      <p:sp>
        <p:nvSpPr>
          <p:cNvPr id="5" name="テキスト ボックス 4">
            <a:extLst>
              <a:ext uri="{FF2B5EF4-FFF2-40B4-BE49-F238E27FC236}">
                <a16:creationId xmlns:a16="http://schemas.microsoft.com/office/drawing/2014/main" id="{31ABFE94-B8C0-4493-8379-6DE5A38D8231}"/>
              </a:ext>
            </a:extLst>
          </p:cNvPr>
          <p:cNvSpPr txBox="1"/>
          <p:nvPr/>
        </p:nvSpPr>
        <p:spPr>
          <a:xfrm>
            <a:off x="296325" y="404203"/>
            <a:ext cx="8551345" cy="646331"/>
          </a:xfrm>
          <a:prstGeom prst="rect">
            <a:avLst/>
          </a:prstGeom>
          <a:noFill/>
        </p:spPr>
        <p:txBody>
          <a:bodyPr wrap="square" rtlCol="0">
            <a:spAutoFit/>
          </a:bodyPr>
          <a:lstStyle/>
          <a:p>
            <a:r>
              <a:rPr lang="ru-RU" altLang="ja-JP" u="sng" dirty="0"/>
              <a:t>Название проекта</a:t>
            </a:r>
            <a:r>
              <a:rPr kumimoji="1" lang="ja-JP" altLang="en-US" dirty="0"/>
              <a:t> </a:t>
            </a:r>
            <a:r>
              <a:rPr kumimoji="1" lang="ru-RU" altLang="ja-JP" dirty="0"/>
              <a:t>    </a:t>
            </a:r>
            <a:r>
              <a:rPr lang="ru-RU" altLang="ja-JP" u="sng" dirty="0"/>
              <a:t>Ц</a:t>
            </a:r>
            <a:r>
              <a:rPr kumimoji="1" lang="ru-RU" altLang="ja-JP" u="sng" dirty="0"/>
              <a:t>елевая группа</a:t>
            </a:r>
            <a:r>
              <a:rPr lang="en-US" altLang="ja-JP" u="sng" dirty="0"/>
              <a:t>/</a:t>
            </a:r>
            <a:r>
              <a:rPr lang="ru-RU" altLang="ja-JP" u="sng" dirty="0"/>
              <a:t>местность</a:t>
            </a:r>
            <a:r>
              <a:rPr lang="ja-JP" altLang="en-US" u="sng" dirty="0"/>
              <a:t> </a:t>
            </a:r>
            <a:r>
              <a:rPr lang="ja-JP" altLang="en-US" dirty="0"/>
              <a:t>   </a:t>
            </a:r>
            <a:r>
              <a:rPr lang="ru-RU" altLang="ja-JP" u="sng" dirty="0"/>
              <a:t>Сроки</a:t>
            </a:r>
            <a:r>
              <a:rPr lang="ja-JP" altLang="en-US" dirty="0"/>
              <a:t>        </a:t>
            </a:r>
            <a:r>
              <a:rPr lang="ja-JP" altLang="en-US" u="sng" dirty="0"/>
              <a:t> </a:t>
            </a:r>
            <a:r>
              <a:rPr lang="ru-RU" altLang="ja-JP" u="sng" dirty="0"/>
              <a:t>Реализующее агентство</a:t>
            </a:r>
            <a:r>
              <a:rPr lang="ja-JP" altLang="en-US" u="sng" dirty="0"/>
              <a:t> </a:t>
            </a:r>
            <a:r>
              <a:rPr lang="en-US" altLang="ja-JP" u="sng" dirty="0"/>
              <a:t>           </a:t>
            </a:r>
            <a:r>
              <a:rPr lang="ja-JP" altLang="en-US" u="sng" dirty="0"/>
              <a:t>　　　　　　</a:t>
            </a:r>
            <a:r>
              <a:rPr lang="en-US" altLang="ja-JP" u="sng" dirty="0"/>
              <a:t>               </a:t>
            </a:r>
            <a:endParaRPr kumimoji="1" lang="en-US" altLang="ja-JP" u="sng" dirty="0"/>
          </a:p>
          <a:p>
            <a:r>
              <a:rPr lang="en-US" altLang="ja-JP" u="sng" dirty="0"/>
              <a:t>  </a:t>
            </a:r>
            <a:r>
              <a:rPr kumimoji="1" lang="en-US" altLang="ja-JP" u="sng" dirty="0"/>
              <a:t>  </a:t>
            </a:r>
            <a:endParaRPr kumimoji="1" lang="ja-JP" altLang="en-US" u="sng" dirty="0"/>
          </a:p>
        </p:txBody>
      </p:sp>
      <p:sp>
        <p:nvSpPr>
          <p:cNvPr id="7" name="テキスト ボックス 73">
            <a:extLst>
              <a:ext uri="{FF2B5EF4-FFF2-40B4-BE49-F238E27FC236}">
                <a16:creationId xmlns:a16="http://schemas.microsoft.com/office/drawing/2014/main" id="{86C63006-9ACD-498F-BFB8-262EC8A5A2EE}"/>
              </a:ext>
            </a:extLst>
          </p:cNvPr>
          <p:cNvSpPr txBox="1"/>
          <p:nvPr/>
        </p:nvSpPr>
        <p:spPr>
          <a:xfrm>
            <a:off x="0" y="1129"/>
            <a:ext cx="5220072" cy="400110"/>
          </a:xfrm>
          <a:prstGeom prst="rect">
            <a:avLst/>
          </a:prstGeom>
          <a:solidFill>
            <a:schemeClr val="accent5">
              <a:lumMod val="75000"/>
            </a:schemeClr>
          </a:solidFill>
        </p:spPr>
        <p:txBody>
          <a:bodyPr wrap="square" rtlCol="0">
            <a:spAutoFit/>
          </a:bodyPr>
          <a:lstStyle/>
          <a:p>
            <a:pPr lvl="0" algn="ctr"/>
            <a:r>
              <a:rPr lang="ru-RU" altLang="ja-JP" sz="2000" b="1" dirty="0">
                <a:solidFill>
                  <a:prstClr val="white"/>
                </a:solidFill>
              </a:rPr>
              <a:t>Тематическое исследование деревни Тимур</a:t>
            </a:r>
          </a:p>
        </p:txBody>
      </p:sp>
    </p:spTree>
    <p:extLst>
      <p:ext uri="{BB962C8B-B14F-4D97-AF65-F5344CB8AC3E}">
        <p14:creationId xmlns:p14="http://schemas.microsoft.com/office/powerpoint/2010/main" val="4226724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9EEB0F-97DA-4B34-B78E-4A0CF11C3B67}"/>
              </a:ext>
            </a:extLst>
          </p:cNvPr>
          <p:cNvSpPr>
            <a:spLocks noGrp="1"/>
          </p:cNvSpPr>
          <p:nvPr>
            <p:ph type="title"/>
          </p:nvPr>
        </p:nvSpPr>
        <p:spPr>
          <a:xfrm>
            <a:off x="323528" y="692696"/>
            <a:ext cx="8712968" cy="1143000"/>
          </a:xfrm>
        </p:spPr>
        <p:txBody>
          <a:bodyPr>
            <a:normAutofit fontScale="90000"/>
          </a:bodyPr>
          <a:lstStyle/>
          <a:p>
            <a:r>
              <a:rPr lang="ru-RU" altLang="ja-JP" dirty="0">
                <a:solidFill>
                  <a:srgbClr val="FF0000"/>
                </a:solidFill>
              </a:rPr>
              <a:t>Давайте создадим свою собственную МРП</a:t>
            </a:r>
            <a:r>
              <a:rPr kumimoji="1" lang="en-US" altLang="ja-JP" dirty="0">
                <a:solidFill>
                  <a:srgbClr val="FF0000"/>
                </a:solidFill>
              </a:rPr>
              <a:t>!</a:t>
            </a:r>
            <a:endParaRPr kumimoji="1" lang="ja-JP" altLang="en-US" dirty="0">
              <a:solidFill>
                <a:srgbClr val="FF0000"/>
              </a:solidFill>
            </a:endParaRPr>
          </a:p>
        </p:txBody>
      </p:sp>
      <p:sp>
        <p:nvSpPr>
          <p:cNvPr id="5" name="タイトル 1">
            <a:extLst>
              <a:ext uri="{FF2B5EF4-FFF2-40B4-BE49-F238E27FC236}">
                <a16:creationId xmlns:a16="http://schemas.microsoft.com/office/drawing/2014/main" id="{D9A25957-24BC-4EC3-94A7-D153681CC675}"/>
              </a:ext>
            </a:extLst>
          </p:cNvPr>
          <p:cNvSpPr txBox="1">
            <a:spLocks/>
          </p:cNvSpPr>
          <p:nvPr/>
        </p:nvSpPr>
        <p:spPr>
          <a:xfrm>
            <a:off x="435717" y="37170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ru-RU" altLang="ja-JP" sz="4000" dirty="0">
                <a:solidFill>
                  <a:srgbClr val="FF0000"/>
                </a:solidFill>
              </a:rPr>
              <a:t>Когда вы закончите создавать МРП, давайте создадим свой собственный проектный документ!</a:t>
            </a:r>
            <a:endParaRPr lang="ja-JP" altLang="en-US" sz="4000" dirty="0">
              <a:solidFill>
                <a:srgbClr val="FF0000"/>
              </a:solidFill>
            </a:endParaRPr>
          </a:p>
        </p:txBody>
      </p:sp>
      <p:sp>
        <p:nvSpPr>
          <p:cNvPr id="6" name="矢印: 下 5">
            <a:extLst>
              <a:ext uri="{FF2B5EF4-FFF2-40B4-BE49-F238E27FC236}">
                <a16:creationId xmlns:a16="http://schemas.microsoft.com/office/drawing/2014/main" id="{AD7C9393-F52E-4126-9B90-7E3315B2F09B}"/>
              </a:ext>
            </a:extLst>
          </p:cNvPr>
          <p:cNvSpPr/>
          <p:nvPr/>
        </p:nvSpPr>
        <p:spPr>
          <a:xfrm>
            <a:off x="4355976" y="2420888"/>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0578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CE87CFA-9FF7-494A-BF0F-3A16B18F7472}"/>
              </a:ext>
            </a:extLst>
          </p:cNvPr>
          <p:cNvSpPr txBox="1">
            <a:spLocks/>
          </p:cNvSpPr>
          <p:nvPr/>
        </p:nvSpPr>
        <p:spPr>
          <a:xfrm>
            <a:off x="0" y="332657"/>
            <a:ext cx="8964488" cy="864096"/>
          </a:xfrm>
          <a:prstGeom prst="rect">
            <a:avLst/>
          </a:prstGeom>
          <a:solidFill>
            <a:srgbClr val="FFFF00"/>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br>
              <a:rPr lang="en-US" altLang="ja-JP" b="1" dirty="0"/>
            </a:br>
            <a:br>
              <a:rPr lang="en-US" altLang="ja-JP" b="1" dirty="0"/>
            </a:br>
            <a:r>
              <a:rPr lang="ru-RU" altLang="ja-JP" sz="19200" b="1" dirty="0"/>
              <a:t>Проектный документ</a:t>
            </a:r>
            <a:r>
              <a:rPr lang="en-US" altLang="ja-JP" sz="17600" b="1" dirty="0"/>
              <a:t>(</a:t>
            </a:r>
            <a:r>
              <a:rPr lang="ru-RU" altLang="ja-JP" sz="17600" b="1" dirty="0"/>
              <a:t>пример</a:t>
            </a:r>
            <a:r>
              <a:rPr lang="en-US" altLang="ja-JP" sz="17600" b="1" dirty="0"/>
              <a:t>) </a:t>
            </a:r>
            <a:br>
              <a:rPr lang="ja-JP" altLang="ja-JP" sz="17600" dirty="0"/>
            </a:br>
            <a:br>
              <a:rPr lang="ja-JP" altLang="ja-JP" dirty="0"/>
            </a:br>
            <a:endParaRPr lang="ja-JP" altLang="en-US" dirty="0"/>
          </a:p>
        </p:txBody>
      </p:sp>
      <p:sp>
        <p:nvSpPr>
          <p:cNvPr id="5" name="サブタイトル 2">
            <a:extLst>
              <a:ext uri="{FF2B5EF4-FFF2-40B4-BE49-F238E27FC236}">
                <a16:creationId xmlns:a16="http://schemas.microsoft.com/office/drawing/2014/main" id="{21ED9599-E249-40A3-816B-00965AB93DC4}"/>
              </a:ext>
            </a:extLst>
          </p:cNvPr>
          <p:cNvSpPr txBox="1">
            <a:spLocks/>
          </p:cNvSpPr>
          <p:nvPr/>
        </p:nvSpPr>
        <p:spPr>
          <a:xfrm>
            <a:off x="4283968" y="5311111"/>
            <a:ext cx="4680520"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a:t>　</a:t>
            </a:r>
            <a:r>
              <a:rPr lang="ru-RU" altLang="ja-JP" u="sng" dirty="0"/>
              <a:t>Реализующее агентство</a:t>
            </a:r>
            <a:endParaRPr lang="en-US" altLang="ja-JP" u="sng" dirty="0"/>
          </a:p>
          <a:p>
            <a:pPr marL="0" indent="0">
              <a:buNone/>
            </a:pPr>
            <a:r>
              <a:rPr lang="ja-JP" altLang="en-US" dirty="0"/>
              <a:t>　</a:t>
            </a:r>
            <a:r>
              <a:rPr lang="ru-RU" altLang="ja-JP" u="sng" dirty="0"/>
              <a:t>Название министерства</a:t>
            </a:r>
            <a:r>
              <a:rPr lang="en-US" altLang="ja-JP" u="sng" dirty="0"/>
              <a:t> </a:t>
            </a:r>
            <a:endParaRPr lang="ja-JP" altLang="en-US" u="sng" dirty="0"/>
          </a:p>
        </p:txBody>
      </p:sp>
      <p:sp>
        <p:nvSpPr>
          <p:cNvPr id="6" name="タイトル 1">
            <a:extLst>
              <a:ext uri="{FF2B5EF4-FFF2-40B4-BE49-F238E27FC236}">
                <a16:creationId xmlns:a16="http://schemas.microsoft.com/office/drawing/2014/main" id="{D3911DE5-DE2E-4729-BA5D-EE07A9F78D5F}"/>
              </a:ext>
            </a:extLst>
          </p:cNvPr>
          <p:cNvSpPr txBox="1">
            <a:spLocks/>
          </p:cNvSpPr>
          <p:nvPr/>
        </p:nvSpPr>
        <p:spPr>
          <a:xfrm>
            <a:off x="539551" y="2852936"/>
            <a:ext cx="8136905" cy="2160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ru-RU" altLang="ja-JP" sz="3200" b="1" dirty="0">
                <a:latin typeface="Arial" panose="020B0604020202020204" pitchFamily="34" charset="0"/>
                <a:cs typeface="Arial" panose="020B0604020202020204" pitchFamily="34" charset="0"/>
              </a:rPr>
              <a:t>Проект по поддержанию адекватных цен на сельскохозяйственную продукцию путем повышения уровня информированности и маркетинга</a:t>
            </a:r>
            <a:endParaRPr lang="ja-JP" altLang="en-US" sz="3200" b="1" dirty="0">
              <a:latin typeface="Arial" panose="020B0604020202020204" pitchFamily="34" charset="0"/>
              <a:cs typeface="Arial" panose="020B0604020202020204" pitchFamily="34" charset="0"/>
            </a:endParaRPr>
          </a:p>
        </p:txBody>
      </p:sp>
      <p:sp>
        <p:nvSpPr>
          <p:cNvPr id="7" name="吹き出し: 角を丸めた四角形 6">
            <a:extLst>
              <a:ext uri="{FF2B5EF4-FFF2-40B4-BE49-F238E27FC236}">
                <a16:creationId xmlns:a16="http://schemas.microsoft.com/office/drawing/2014/main" id="{7F084861-6D94-43B5-B7AB-60A827AF3A82}"/>
              </a:ext>
            </a:extLst>
          </p:cNvPr>
          <p:cNvSpPr/>
          <p:nvPr/>
        </p:nvSpPr>
        <p:spPr>
          <a:xfrm>
            <a:off x="722143" y="1623849"/>
            <a:ext cx="7990657" cy="720080"/>
          </a:xfrm>
          <a:prstGeom prst="wedgeRoundRectCallout">
            <a:avLst>
              <a:gd name="adj1" fmla="val 2024"/>
              <a:gd name="adj2" fmla="val 116747"/>
              <a:gd name="adj3" fmla="val 16667"/>
            </a:avLst>
          </a:prstGeom>
          <a:solidFill>
            <a:schemeClr val="accent6">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ja-JP" sz="2400" b="1" dirty="0"/>
              <a:t>Название проекта состоит из цели проекта + основных результатов</a:t>
            </a:r>
            <a:endParaRPr kumimoji="1" lang="ja-JP" altLang="en-US" sz="2400" b="1" dirty="0"/>
          </a:p>
        </p:txBody>
      </p:sp>
    </p:spTree>
    <p:extLst>
      <p:ext uri="{BB962C8B-B14F-4D97-AF65-F5344CB8AC3E}">
        <p14:creationId xmlns:p14="http://schemas.microsoft.com/office/powerpoint/2010/main" val="46007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699792" y="131763"/>
            <a:ext cx="3505200" cy="1013835"/>
          </a:xfrm>
          <a:solidFill>
            <a:srgbClr val="FFFF00"/>
          </a:solidFill>
        </p:spPr>
        <p:txBody>
          <a:bodyPr>
            <a:normAutofit fontScale="90000"/>
          </a:bodyPr>
          <a:lstStyle/>
          <a:p>
            <a:r>
              <a:rPr lang="ru-RU" altLang="ja-JP" sz="4800" b="1" dirty="0"/>
              <a:t>Предыстория</a:t>
            </a:r>
            <a:r>
              <a:rPr lang="en-US" altLang="ja-JP" sz="4800" b="1" dirty="0"/>
              <a:t> </a:t>
            </a:r>
            <a:endParaRPr kumimoji="1" lang="ja-JP" altLang="en-US" sz="4800" dirty="0"/>
          </a:p>
        </p:txBody>
      </p:sp>
      <p:sp>
        <p:nvSpPr>
          <p:cNvPr id="3" name="コンテンツ プレースホルダー 2"/>
          <p:cNvSpPr>
            <a:spLocks noGrp="1"/>
          </p:cNvSpPr>
          <p:nvPr>
            <p:ph idx="1"/>
          </p:nvPr>
        </p:nvSpPr>
        <p:spPr>
          <a:xfrm>
            <a:off x="323528" y="1196752"/>
            <a:ext cx="8568952" cy="5544616"/>
          </a:xfrm>
        </p:spPr>
        <p:txBody>
          <a:bodyPr>
            <a:normAutofit fontScale="62500" lnSpcReduction="20000"/>
          </a:bodyPr>
          <a:lstStyle/>
          <a:p>
            <a:r>
              <a:rPr lang="ru-RU" altLang="ja-JP" sz="5200" dirty="0"/>
              <a:t>Текущая ситуация     </a:t>
            </a:r>
          </a:p>
          <a:p>
            <a:pPr marL="0" indent="0">
              <a:buNone/>
            </a:pPr>
            <a:r>
              <a:rPr lang="ru-RU" altLang="ja-JP" sz="5200" dirty="0"/>
              <a:t>Пожалуйста, опишите разрывы между идеалами и реальностью/политикой и реализацией.</a:t>
            </a:r>
          </a:p>
          <a:p>
            <a:r>
              <a:rPr lang="ru-RU" altLang="ja-JP" sz="5200" dirty="0"/>
              <a:t>Главная проблема</a:t>
            </a:r>
          </a:p>
          <a:p>
            <a:pPr marL="0" indent="0">
              <a:buNone/>
            </a:pPr>
            <a:r>
              <a:rPr lang="ru-RU" altLang="ja-JP" sz="5200" dirty="0"/>
              <a:t>Пожалуйста, выберите основную проблему из пробелов, описанных выше</a:t>
            </a:r>
          </a:p>
          <a:p>
            <a:r>
              <a:rPr lang="ru-RU" altLang="ja-JP" sz="5200" dirty="0"/>
              <a:t>Основная мера противодействия</a:t>
            </a:r>
          </a:p>
          <a:p>
            <a:pPr marL="0" indent="0">
              <a:buNone/>
            </a:pPr>
            <a:r>
              <a:rPr lang="ru-RU" altLang="ja-JP" sz="5200" dirty="0"/>
              <a:t>Пожалуйста, опишите меру противодействия, чтобы справиться с проблемой, описанной выше. Мера противодействия - это общая идея проекта ниже.</a:t>
            </a:r>
            <a:endParaRPr lang="en-US" altLang="ja-JP" dirty="0"/>
          </a:p>
          <a:p>
            <a:pPr marL="0" indent="0">
              <a:buNone/>
            </a:pPr>
            <a:endParaRPr kumimoji="1" lang="ja-JP" altLang="en-US" dirty="0"/>
          </a:p>
        </p:txBody>
      </p:sp>
      <p:sp>
        <p:nvSpPr>
          <p:cNvPr id="5" name="爆発: 8 pt 4">
            <a:extLst>
              <a:ext uri="{FF2B5EF4-FFF2-40B4-BE49-F238E27FC236}">
                <a16:creationId xmlns:a16="http://schemas.microsoft.com/office/drawing/2014/main" id="{3B912005-D0C3-425B-B80C-17BB06920773}"/>
              </a:ext>
            </a:extLst>
          </p:cNvPr>
          <p:cNvSpPr/>
          <p:nvPr/>
        </p:nvSpPr>
        <p:spPr>
          <a:xfrm rot="20420120">
            <a:off x="5955716" y="1982457"/>
            <a:ext cx="3195767" cy="193026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ja-JP" dirty="0"/>
              <a:t>Заполните шаблоны самостоятельно</a:t>
            </a:r>
            <a:endParaRPr kumimoji="1" lang="ja-JP" altLang="en-US" dirty="0"/>
          </a:p>
        </p:txBody>
      </p:sp>
    </p:spTree>
    <p:extLst>
      <p:ext uri="{BB962C8B-B14F-4D97-AF65-F5344CB8AC3E}">
        <p14:creationId xmlns:p14="http://schemas.microsoft.com/office/powerpoint/2010/main" val="4203878557"/>
      </p:ext>
    </p:extLst>
  </p:cSld>
  <p:clrMapOvr>
    <a:masterClrMapping/>
  </p:clrMapOvr>
  <mc:AlternateContent xmlns:mc="http://schemas.openxmlformats.org/markup-compatibility/2006" xmlns:p14="http://schemas.microsoft.com/office/powerpoint/2010/main">
    <mc:Choice Requires="p14">
      <p:transition spd="slow" p14:dur="2000" advTm="31749"/>
    </mc:Choice>
    <mc:Fallback xmlns="">
      <p:transition spd="slow" advTm="31749"/>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052736"/>
            <a:ext cx="8964488" cy="5472608"/>
          </a:xfrm>
        </p:spPr>
        <p:txBody>
          <a:bodyPr>
            <a:normAutofit fontScale="77500" lnSpcReduction="20000"/>
          </a:bodyPr>
          <a:lstStyle/>
          <a:p>
            <a:pPr lvl="0"/>
            <a:r>
              <a:rPr lang="ru-RU" altLang="ja-JP" dirty="0"/>
              <a:t>Пожалуйста, перечислите мероприятия, которые необходимо осуществить для достижения вышеперечисленных результатов. Опишите конкретные действия, соответствующие каждому результату по оси времени.</a:t>
            </a:r>
          </a:p>
          <a:p>
            <a:pPr marL="0" lvl="0" indent="0">
              <a:buNone/>
            </a:pPr>
            <a:endParaRPr lang="ru-RU" altLang="ja-JP" dirty="0"/>
          </a:p>
          <a:p>
            <a:pPr marL="0" lvl="0" indent="0">
              <a:buNone/>
            </a:pPr>
            <a:r>
              <a:rPr lang="en-US" altLang="ja-JP" dirty="0"/>
              <a:t>(1)-</a:t>
            </a:r>
            <a:r>
              <a:rPr lang="ja-JP" altLang="en-US" dirty="0"/>
              <a:t>①</a:t>
            </a:r>
            <a:endParaRPr lang="en-US" altLang="ja-JP" dirty="0"/>
          </a:p>
          <a:p>
            <a:pPr marL="0" lvl="0" indent="0">
              <a:buNone/>
            </a:pPr>
            <a:r>
              <a:rPr lang="en-US" altLang="ja-JP" dirty="0"/>
              <a:t>(1)-</a:t>
            </a:r>
            <a:r>
              <a:rPr lang="ja-JP" altLang="en-US" dirty="0"/>
              <a:t>②</a:t>
            </a:r>
            <a:endParaRPr lang="en-US" altLang="ja-JP" dirty="0"/>
          </a:p>
          <a:p>
            <a:pPr marL="0" lvl="0" indent="0">
              <a:buNone/>
            </a:pPr>
            <a:r>
              <a:rPr lang="en-US" altLang="ja-JP" dirty="0"/>
              <a:t>(1)-</a:t>
            </a:r>
            <a:r>
              <a:rPr lang="ja-JP" altLang="en-US" dirty="0"/>
              <a:t>③</a:t>
            </a:r>
            <a:endParaRPr lang="en-US" altLang="ja-JP" dirty="0"/>
          </a:p>
          <a:p>
            <a:pPr marL="0" lvl="0" indent="0">
              <a:buNone/>
            </a:pPr>
            <a:endParaRPr lang="en-US" altLang="ja-JP" dirty="0"/>
          </a:p>
          <a:p>
            <a:pPr marL="0" lvl="0" indent="0">
              <a:buNone/>
            </a:pPr>
            <a:r>
              <a:rPr lang="en-US" altLang="ja-JP" dirty="0"/>
              <a:t>(2)-</a:t>
            </a:r>
            <a:r>
              <a:rPr lang="ja-JP" altLang="en-US" dirty="0"/>
              <a:t>①</a:t>
            </a:r>
            <a:endParaRPr lang="en-US" altLang="ja-JP" dirty="0"/>
          </a:p>
          <a:p>
            <a:pPr marL="0" lvl="0" indent="0">
              <a:buNone/>
            </a:pPr>
            <a:r>
              <a:rPr lang="en-US" altLang="ja-JP" dirty="0"/>
              <a:t>(2)-</a:t>
            </a:r>
            <a:r>
              <a:rPr lang="ja-JP" altLang="en-US" dirty="0"/>
              <a:t>②</a:t>
            </a:r>
            <a:endParaRPr lang="en-US" altLang="ja-JP" dirty="0"/>
          </a:p>
          <a:p>
            <a:pPr marL="0" lvl="0" indent="0">
              <a:buNone/>
            </a:pPr>
            <a:endParaRPr lang="en-US" altLang="ja-JP" dirty="0"/>
          </a:p>
          <a:p>
            <a:pPr marL="0" lvl="0" indent="0">
              <a:buNone/>
            </a:pPr>
            <a:r>
              <a:rPr lang="en-US" altLang="ja-JP" dirty="0"/>
              <a:t>(3)-</a:t>
            </a:r>
            <a:r>
              <a:rPr lang="ja-JP" altLang="en-US" dirty="0"/>
              <a:t>①</a:t>
            </a:r>
            <a:endParaRPr lang="en-US" altLang="ja-JP" dirty="0"/>
          </a:p>
          <a:p>
            <a:pPr marL="0" lvl="0" indent="0">
              <a:buNone/>
            </a:pPr>
            <a:r>
              <a:rPr lang="en-US" altLang="ja-JP" dirty="0"/>
              <a:t>………..</a:t>
            </a:r>
            <a:endParaRPr lang="ja-JP" altLang="ja-JP" dirty="0"/>
          </a:p>
          <a:p>
            <a:endParaRPr kumimoji="1" lang="ja-JP" altLang="en-US" dirty="0"/>
          </a:p>
        </p:txBody>
      </p:sp>
      <p:sp>
        <p:nvSpPr>
          <p:cNvPr id="4" name="タイトル 1"/>
          <p:cNvSpPr>
            <a:spLocks noGrp="1"/>
          </p:cNvSpPr>
          <p:nvPr>
            <p:ph type="title"/>
          </p:nvPr>
        </p:nvSpPr>
        <p:spPr>
          <a:xfrm>
            <a:off x="457200" y="274638"/>
            <a:ext cx="8229600" cy="1325562"/>
          </a:xfrm>
        </p:spPr>
        <p:txBody>
          <a:bodyPr>
            <a:normAutofit fontScale="90000"/>
          </a:bodyPr>
          <a:lstStyle/>
          <a:p>
            <a:pPr lvl="0"/>
            <a:r>
              <a:rPr lang="ru-RU" altLang="ja-JP" sz="5400" b="1" dirty="0"/>
              <a:t>Основная деятельность</a:t>
            </a:r>
            <a:br>
              <a:rPr lang="en-US" altLang="ja-JP" sz="5400" dirty="0"/>
            </a:br>
            <a:endParaRPr kumimoji="1" lang="ja-JP" altLang="en-US" sz="5400" b="1" dirty="0"/>
          </a:p>
        </p:txBody>
      </p:sp>
      <p:sp>
        <p:nvSpPr>
          <p:cNvPr id="5" name="爆発: 8 pt 4">
            <a:extLst>
              <a:ext uri="{FF2B5EF4-FFF2-40B4-BE49-F238E27FC236}">
                <a16:creationId xmlns:a16="http://schemas.microsoft.com/office/drawing/2014/main" id="{2B33BDD1-5DC2-496F-8565-7108883CC3E9}"/>
              </a:ext>
            </a:extLst>
          </p:cNvPr>
          <p:cNvSpPr/>
          <p:nvPr/>
        </p:nvSpPr>
        <p:spPr>
          <a:xfrm rot="20420120">
            <a:off x="3875728" y="2679869"/>
            <a:ext cx="4972347" cy="252381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ja-JP" dirty="0"/>
              <a:t>Разработайте необходимые конкретные мероприятия и заполните их в шаблоне самостоятельно</a:t>
            </a:r>
            <a:r>
              <a:rPr kumimoji="1" lang="en-US" altLang="ja-JP" dirty="0"/>
              <a:t>.</a:t>
            </a:r>
            <a:endParaRPr kumimoji="1" lang="ja-JP" altLang="en-US" dirty="0"/>
          </a:p>
        </p:txBody>
      </p:sp>
    </p:spTree>
    <p:extLst>
      <p:ext uri="{BB962C8B-B14F-4D97-AF65-F5344CB8AC3E}">
        <p14:creationId xmlns:p14="http://schemas.microsoft.com/office/powerpoint/2010/main" val="2589484893"/>
      </p:ext>
    </p:extLst>
  </p:cSld>
  <p:clrMapOvr>
    <a:masterClrMapping/>
  </p:clrMapOvr>
  <mc:AlternateContent xmlns:mc="http://schemas.openxmlformats.org/markup-compatibility/2006" xmlns:p14="http://schemas.microsoft.com/office/powerpoint/2010/main">
    <mc:Choice Requires="p14">
      <p:transition spd="slow" p14:dur="2000" advTm="16835"/>
    </mc:Choice>
    <mc:Fallback xmlns="">
      <p:transition spd="slow" advTm="16835"/>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516684"/>
            <a:ext cx="7344815" cy="783198"/>
          </a:xfrm>
          <a:solidFill>
            <a:srgbClr val="FFFF00"/>
          </a:solidFill>
        </p:spPr>
        <p:txBody>
          <a:bodyPr>
            <a:normAutofit/>
          </a:bodyPr>
          <a:lstStyle/>
          <a:p>
            <a:r>
              <a:rPr lang="ru-RU" altLang="ja-JP" b="1" dirty="0"/>
              <a:t>Предварительные условия</a:t>
            </a:r>
            <a:endParaRPr kumimoji="1" lang="ja-JP" altLang="en-US" dirty="0"/>
          </a:p>
        </p:txBody>
      </p:sp>
      <p:sp>
        <p:nvSpPr>
          <p:cNvPr id="3" name="コンテンツ プレースホルダー 2"/>
          <p:cNvSpPr>
            <a:spLocks noGrp="1"/>
          </p:cNvSpPr>
          <p:nvPr>
            <p:ph idx="1"/>
          </p:nvPr>
        </p:nvSpPr>
        <p:spPr>
          <a:xfrm>
            <a:off x="618360" y="1815353"/>
            <a:ext cx="8229600" cy="4525963"/>
          </a:xfrm>
        </p:spPr>
        <p:txBody>
          <a:bodyPr>
            <a:normAutofit/>
          </a:bodyPr>
          <a:lstStyle/>
          <a:p>
            <a:pPr lvl="0">
              <a:buFont typeface="Wingdings" panose="05000000000000000000" pitchFamily="2" charset="2"/>
              <a:buChar char="l"/>
            </a:pPr>
            <a:r>
              <a:rPr lang="en-US" altLang="ja-JP" dirty="0"/>
              <a:t> </a:t>
            </a:r>
            <a:r>
              <a:rPr lang="ru-RU" altLang="ja-JP" dirty="0"/>
              <a:t>Пожалуйста, перечислите необходимые ресурсы до начала проекта.    </a:t>
            </a:r>
          </a:p>
          <a:p>
            <a:pPr lvl="0">
              <a:buFont typeface="Wingdings" panose="05000000000000000000" pitchFamily="2" charset="2"/>
              <a:buChar char="§"/>
            </a:pPr>
            <a:r>
              <a:rPr lang="ru-RU" altLang="ja-JP" dirty="0"/>
              <a:t>Человеческие ресурсы</a:t>
            </a:r>
          </a:p>
          <a:p>
            <a:pPr lvl="0">
              <a:buFont typeface="Wingdings" panose="05000000000000000000" pitchFamily="2" charset="2"/>
              <a:buChar char="§"/>
            </a:pPr>
            <a:r>
              <a:rPr lang="ru-RU" altLang="ja-JP" dirty="0"/>
              <a:t>Технологии / Помещения и оборудование</a:t>
            </a:r>
          </a:p>
          <a:p>
            <a:pPr lvl="0">
              <a:buFont typeface="Wingdings" panose="05000000000000000000" pitchFamily="2" charset="2"/>
              <a:buChar char="§"/>
            </a:pPr>
            <a:r>
              <a:rPr lang="ru-RU" altLang="ja-JP" dirty="0"/>
              <a:t>Средства/финансовые ресурсы</a:t>
            </a:r>
            <a:endParaRPr kumimoji="1" lang="en-US" altLang="ja-JP" dirty="0"/>
          </a:p>
          <a:p>
            <a:endParaRPr kumimoji="1" lang="ja-JP" altLang="en-US" dirty="0"/>
          </a:p>
        </p:txBody>
      </p:sp>
      <p:sp>
        <p:nvSpPr>
          <p:cNvPr id="6" name="爆発: 8 pt 5">
            <a:extLst>
              <a:ext uri="{FF2B5EF4-FFF2-40B4-BE49-F238E27FC236}">
                <a16:creationId xmlns:a16="http://schemas.microsoft.com/office/drawing/2014/main" id="{D17F05B3-2192-41C5-94A7-923E2639EA09}"/>
              </a:ext>
            </a:extLst>
          </p:cNvPr>
          <p:cNvSpPr/>
          <p:nvPr/>
        </p:nvSpPr>
        <p:spPr>
          <a:xfrm rot="20420120">
            <a:off x="4418108" y="4102232"/>
            <a:ext cx="4434526" cy="250022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ja-JP" dirty="0"/>
              <a:t>Представьте необходимые ресурсы и заполните их в шаблоне самостоятельно.</a:t>
            </a:r>
            <a:endParaRPr kumimoji="1" lang="ja-JP" altLang="en-US" dirty="0"/>
          </a:p>
        </p:txBody>
      </p:sp>
    </p:spTree>
    <p:extLst>
      <p:ext uri="{BB962C8B-B14F-4D97-AF65-F5344CB8AC3E}">
        <p14:creationId xmlns:p14="http://schemas.microsoft.com/office/powerpoint/2010/main" val="3834660437"/>
      </p:ext>
    </p:extLst>
  </p:cSld>
  <p:clrMapOvr>
    <a:masterClrMapping/>
  </p:clrMapOvr>
  <mc:AlternateContent xmlns:mc="http://schemas.openxmlformats.org/markup-compatibility/2006" xmlns:p14="http://schemas.microsoft.com/office/powerpoint/2010/main">
    <mc:Choice Requires="p14">
      <p:transition spd="slow" p14:dur="2000" advTm="36421"/>
    </mc:Choice>
    <mc:Fallback xmlns="">
      <p:transition spd="slow" advTm="36421"/>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09889" y="306873"/>
            <a:ext cx="7234519" cy="678340"/>
          </a:xfrm>
          <a:solidFill>
            <a:srgbClr val="FFFF00"/>
          </a:solidFill>
        </p:spPr>
        <p:txBody>
          <a:bodyPr>
            <a:noAutofit/>
          </a:bodyPr>
          <a:lstStyle/>
          <a:p>
            <a:pPr lvl="0"/>
            <a:r>
              <a:rPr kumimoji="1" lang="ru-RU" altLang="ja-JP" sz="4000" b="1" dirty="0"/>
              <a:t>Рамки реализации (пример)</a:t>
            </a:r>
            <a:endParaRPr kumimoji="1" lang="ja-JP" altLang="en-US" sz="4000" b="1" dirty="0"/>
          </a:p>
        </p:txBody>
      </p:sp>
      <p:sp>
        <p:nvSpPr>
          <p:cNvPr id="3" name="コンテンツ プレースホルダー 2"/>
          <p:cNvSpPr>
            <a:spLocks noGrp="1"/>
          </p:cNvSpPr>
          <p:nvPr>
            <p:ph idx="1"/>
          </p:nvPr>
        </p:nvSpPr>
        <p:spPr>
          <a:xfrm>
            <a:off x="683568" y="1242140"/>
            <a:ext cx="8100392" cy="1290140"/>
          </a:xfrm>
        </p:spPr>
        <p:txBody>
          <a:bodyPr>
            <a:normAutofit fontScale="92500" lnSpcReduction="20000"/>
          </a:bodyPr>
          <a:lstStyle/>
          <a:p>
            <a:pPr marL="0" lvl="0" indent="0">
              <a:buNone/>
            </a:pPr>
            <a:r>
              <a:rPr lang="ru-RU" altLang="ja-JP" dirty="0"/>
              <a:t>Пожалуйста, нарисуйте схему ответственного учреждения и связанных с ним организаций/ департаментов/ отделов</a:t>
            </a:r>
            <a:endParaRPr kumimoji="1" lang="ja-JP" altLang="en-US" dirty="0"/>
          </a:p>
        </p:txBody>
      </p:sp>
      <p:graphicFrame>
        <p:nvGraphicFramePr>
          <p:cNvPr id="6" name="図表 5">
            <a:extLst>
              <a:ext uri="{FF2B5EF4-FFF2-40B4-BE49-F238E27FC236}">
                <a16:creationId xmlns:a16="http://schemas.microsoft.com/office/drawing/2014/main" id="{92BD3188-096E-4682-8679-AC6A7CA1459A}"/>
              </a:ext>
            </a:extLst>
          </p:cNvPr>
          <p:cNvGraphicFramePr/>
          <p:nvPr>
            <p:extLst>
              <p:ext uri="{D42A27DB-BD31-4B8C-83A1-F6EECF244321}">
                <p14:modId xmlns:p14="http://schemas.microsoft.com/office/powerpoint/2010/main" val="3189897134"/>
              </p:ext>
            </p:extLst>
          </p:nvPr>
        </p:nvGraphicFramePr>
        <p:xfrm>
          <a:off x="899592" y="2513095"/>
          <a:ext cx="7344816" cy="4344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4">
            <a:extLst>
              <a:ext uri="{FF2B5EF4-FFF2-40B4-BE49-F238E27FC236}">
                <a16:creationId xmlns:a16="http://schemas.microsoft.com/office/drawing/2014/main" id="{A4D45F1E-98C2-4AD9-A647-F56C1D4320F5}"/>
              </a:ext>
            </a:extLst>
          </p:cNvPr>
          <p:cNvSpPr/>
          <p:nvPr/>
        </p:nvSpPr>
        <p:spPr>
          <a:xfrm>
            <a:off x="5051390" y="2594575"/>
            <a:ext cx="2400929" cy="86667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ja-JP" sz="2800" dirty="0"/>
              <a:t>Региональные власти</a:t>
            </a:r>
            <a:endParaRPr lang="en-US" sz="2800" dirty="0"/>
          </a:p>
        </p:txBody>
      </p:sp>
      <p:sp>
        <p:nvSpPr>
          <p:cNvPr id="8" name="Left Arrow 6">
            <a:extLst>
              <a:ext uri="{FF2B5EF4-FFF2-40B4-BE49-F238E27FC236}">
                <a16:creationId xmlns:a16="http://schemas.microsoft.com/office/drawing/2014/main" id="{507D30EE-0817-4846-B217-C37CE49182C3}"/>
              </a:ext>
            </a:extLst>
          </p:cNvPr>
          <p:cNvSpPr/>
          <p:nvPr/>
        </p:nvSpPr>
        <p:spPr>
          <a:xfrm rot="19835543">
            <a:off x="4111535" y="3068476"/>
            <a:ext cx="648072" cy="4471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Right Arrow 12">
            <a:extLst>
              <a:ext uri="{FF2B5EF4-FFF2-40B4-BE49-F238E27FC236}">
                <a16:creationId xmlns:a16="http://schemas.microsoft.com/office/drawing/2014/main" id="{24197C26-73DB-4CF8-840B-A253A0018D8E}"/>
              </a:ext>
            </a:extLst>
          </p:cNvPr>
          <p:cNvSpPr/>
          <p:nvPr/>
        </p:nvSpPr>
        <p:spPr>
          <a:xfrm rot="1297929">
            <a:off x="4139612" y="4051187"/>
            <a:ext cx="648072" cy="37378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3">
            <a:extLst>
              <a:ext uri="{FF2B5EF4-FFF2-40B4-BE49-F238E27FC236}">
                <a16:creationId xmlns:a16="http://schemas.microsoft.com/office/drawing/2014/main" id="{9A8C1D8C-F9A3-4F00-963C-0A9ED15CCC98}"/>
              </a:ext>
            </a:extLst>
          </p:cNvPr>
          <p:cNvSpPr txBox="1"/>
          <p:nvPr/>
        </p:nvSpPr>
        <p:spPr>
          <a:xfrm>
            <a:off x="3694556" y="5416246"/>
            <a:ext cx="1299843" cy="369332"/>
          </a:xfrm>
          <a:prstGeom prst="rect">
            <a:avLst/>
          </a:prstGeom>
          <a:noFill/>
        </p:spPr>
        <p:txBody>
          <a:bodyPr wrap="none" rtlCol="0">
            <a:spAutoFit/>
          </a:bodyPr>
          <a:lstStyle/>
          <a:p>
            <a:r>
              <a:rPr lang="ru-RU" altLang="ja-JP" dirty="0"/>
              <a:t>Технологии</a:t>
            </a:r>
            <a:endParaRPr lang="en-US" dirty="0"/>
          </a:p>
        </p:txBody>
      </p:sp>
      <p:sp>
        <p:nvSpPr>
          <p:cNvPr id="12" name="TextBox 14">
            <a:extLst>
              <a:ext uri="{FF2B5EF4-FFF2-40B4-BE49-F238E27FC236}">
                <a16:creationId xmlns:a16="http://schemas.microsoft.com/office/drawing/2014/main" id="{5A0AC72F-5424-48ED-B4CB-A34A2FBE72C5}"/>
              </a:ext>
            </a:extLst>
          </p:cNvPr>
          <p:cNvSpPr txBox="1"/>
          <p:nvPr/>
        </p:nvSpPr>
        <p:spPr>
          <a:xfrm>
            <a:off x="3739956" y="3581666"/>
            <a:ext cx="1754583" cy="369332"/>
          </a:xfrm>
          <a:prstGeom prst="rect">
            <a:avLst/>
          </a:prstGeom>
          <a:noFill/>
        </p:spPr>
        <p:txBody>
          <a:bodyPr wrap="none" rtlCol="0">
            <a:spAutoFit/>
          </a:bodyPr>
          <a:lstStyle/>
          <a:p>
            <a:r>
              <a:rPr lang="ru-RU" altLang="ja-JP" dirty="0"/>
              <a:t>Сотрудничество</a:t>
            </a:r>
            <a:endParaRPr lang="en-US" dirty="0"/>
          </a:p>
        </p:txBody>
      </p:sp>
      <p:sp>
        <p:nvSpPr>
          <p:cNvPr id="13" name="TextBox 15">
            <a:extLst>
              <a:ext uri="{FF2B5EF4-FFF2-40B4-BE49-F238E27FC236}">
                <a16:creationId xmlns:a16="http://schemas.microsoft.com/office/drawing/2014/main" id="{9F57A593-1E8C-4479-BBF0-527975E1AA21}"/>
              </a:ext>
            </a:extLst>
          </p:cNvPr>
          <p:cNvSpPr txBox="1"/>
          <p:nvPr/>
        </p:nvSpPr>
        <p:spPr>
          <a:xfrm>
            <a:off x="3819751" y="2676903"/>
            <a:ext cx="1136850" cy="369332"/>
          </a:xfrm>
          <a:prstGeom prst="rect">
            <a:avLst/>
          </a:prstGeom>
          <a:noFill/>
        </p:spPr>
        <p:txBody>
          <a:bodyPr wrap="none" rtlCol="0">
            <a:spAutoFit/>
          </a:bodyPr>
          <a:lstStyle/>
          <a:p>
            <a:r>
              <a:rPr lang="ru-RU" altLang="ja-JP" dirty="0"/>
              <a:t>Субсидии</a:t>
            </a:r>
            <a:endParaRPr lang="en-US" dirty="0"/>
          </a:p>
        </p:txBody>
      </p:sp>
      <p:sp>
        <p:nvSpPr>
          <p:cNvPr id="14" name="Left Arrow 6">
            <a:extLst>
              <a:ext uri="{FF2B5EF4-FFF2-40B4-BE49-F238E27FC236}">
                <a16:creationId xmlns:a16="http://schemas.microsoft.com/office/drawing/2014/main" id="{981F0827-3A72-45CA-8F93-9AC182A28FDD}"/>
              </a:ext>
            </a:extLst>
          </p:cNvPr>
          <p:cNvSpPr/>
          <p:nvPr/>
        </p:nvSpPr>
        <p:spPr>
          <a:xfrm rot="2528188">
            <a:off x="3662869" y="4742337"/>
            <a:ext cx="935129" cy="4471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44846"/>
      </p:ext>
    </p:extLst>
  </p:cSld>
  <p:clrMapOvr>
    <a:masterClrMapping/>
  </p:clrMapOvr>
  <mc:AlternateContent xmlns:mc="http://schemas.openxmlformats.org/markup-compatibility/2006" xmlns:p14="http://schemas.microsoft.com/office/powerpoint/2010/main">
    <mc:Choice Requires="p14">
      <p:transition spd="slow" p14:dur="2000" advTm="27123"/>
    </mc:Choice>
    <mc:Fallback xmlns="">
      <p:transition spd="slow" advTm="27123"/>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4" name="1 Tabla">
            <a:extLst>
              <a:ext uri="{FF2B5EF4-FFF2-40B4-BE49-F238E27FC236}">
                <a16:creationId xmlns:a16="http://schemas.microsoft.com/office/drawing/2014/main" id="{77B74764-2443-4DB0-9859-B18A293DA69E}"/>
              </a:ext>
            </a:extLst>
          </p:cNvPr>
          <p:cNvGraphicFramePr>
            <a:graphicFrameLocks noGrp="1"/>
          </p:cNvGraphicFramePr>
          <p:nvPr>
            <p:extLst>
              <p:ext uri="{D42A27DB-BD31-4B8C-83A1-F6EECF244321}">
                <p14:modId xmlns:p14="http://schemas.microsoft.com/office/powerpoint/2010/main" val="13268970"/>
              </p:ext>
            </p:extLst>
          </p:nvPr>
        </p:nvGraphicFramePr>
        <p:xfrm>
          <a:off x="457200" y="1922478"/>
          <a:ext cx="7957227" cy="1869245"/>
        </p:xfrm>
        <a:graphic>
          <a:graphicData uri="http://schemas.openxmlformats.org/drawingml/2006/table">
            <a:tbl>
              <a:tblPr firstRow="1" bandRow="1">
                <a:tableStyleId>{5C22544A-7EE6-4342-B048-85BDC9FD1C3A}</a:tableStyleId>
              </a:tblPr>
              <a:tblGrid>
                <a:gridCol w="874440">
                  <a:extLst>
                    <a:ext uri="{9D8B030D-6E8A-4147-A177-3AD203B41FA5}">
                      <a16:colId xmlns:a16="http://schemas.microsoft.com/office/drawing/2014/main" val="20000"/>
                    </a:ext>
                  </a:extLst>
                </a:gridCol>
                <a:gridCol w="1819390">
                  <a:extLst>
                    <a:ext uri="{9D8B030D-6E8A-4147-A177-3AD203B41FA5}">
                      <a16:colId xmlns:a16="http://schemas.microsoft.com/office/drawing/2014/main" val="20001"/>
                    </a:ext>
                  </a:extLst>
                </a:gridCol>
                <a:gridCol w="432608">
                  <a:extLst>
                    <a:ext uri="{9D8B030D-6E8A-4147-A177-3AD203B41FA5}">
                      <a16:colId xmlns:a16="http://schemas.microsoft.com/office/drawing/2014/main" val="20002"/>
                    </a:ext>
                  </a:extLst>
                </a:gridCol>
                <a:gridCol w="432608">
                  <a:extLst>
                    <a:ext uri="{9D8B030D-6E8A-4147-A177-3AD203B41FA5}">
                      <a16:colId xmlns:a16="http://schemas.microsoft.com/office/drawing/2014/main" val="20003"/>
                    </a:ext>
                  </a:extLst>
                </a:gridCol>
                <a:gridCol w="432608">
                  <a:extLst>
                    <a:ext uri="{9D8B030D-6E8A-4147-A177-3AD203B41FA5}">
                      <a16:colId xmlns:a16="http://schemas.microsoft.com/office/drawing/2014/main" val="20004"/>
                    </a:ext>
                  </a:extLst>
                </a:gridCol>
                <a:gridCol w="432608">
                  <a:extLst>
                    <a:ext uri="{9D8B030D-6E8A-4147-A177-3AD203B41FA5}">
                      <a16:colId xmlns:a16="http://schemas.microsoft.com/office/drawing/2014/main" val="20005"/>
                    </a:ext>
                  </a:extLst>
                </a:gridCol>
                <a:gridCol w="504709">
                  <a:extLst>
                    <a:ext uri="{9D8B030D-6E8A-4147-A177-3AD203B41FA5}">
                      <a16:colId xmlns:a16="http://schemas.microsoft.com/office/drawing/2014/main" val="20006"/>
                    </a:ext>
                  </a:extLst>
                </a:gridCol>
                <a:gridCol w="432608">
                  <a:extLst>
                    <a:ext uri="{9D8B030D-6E8A-4147-A177-3AD203B41FA5}">
                      <a16:colId xmlns:a16="http://schemas.microsoft.com/office/drawing/2014/main" val="20007"/>
                    </a:ext>
                  </a:extLst>
                </a:gridCol>
                <a:gridCol w="432608">
                  <a:extLst>
                    <a:ext uri="{9D8B030D-6E8A-4147-A177-3AD203B41FA5}">
                      <a16:colId xmlns:a16="http://schemas.microsoft.com/office/drawing/2014/main" val="20008"/>
                    </a:ext>
                  </a:extLst>
                </a:gridCol>
                <a:gridCol w="432608">
                  <a:extLst>
                    <a:ext uri="{9D8B030D-6E8A-4147-A177-3AD203B41FA5}">
                      <a16:colId xmlns:a16="http://schemas.microsoft.com/office/drawing/2014/main" val="20009"/>
                    </a:ext>
                  </a:extLst>
                </a:gridCol>
                <a:gridCol w="432608">
                  <a:extLst>
                    <a:ext uri="{9D8B030D-6E8A-4147-A177-3AD203B41FA5}">
                      <a16:colId xmlns:a16="http://schemas.microsoft.com/office/drawing/2014/main" val="20010"/>
                    </a:ext>
                  </a:extLst>
                </a:gridCol>
                <a:gridCol w="432608">
                  <a:extLst>
                    <a:ext uri="{9D8B030D-6E8A-4147-A177-3AD203B41FA5}">
                      <a16:colId xmlns:a16="http://schemas.microsoft.com/office/drawing/2014/main" val="20011"/>
                    </a:ext>
                  </a:extLst>
                </a:gridCol>
                <a:gridCol w="432608">
                  <a:extLst>
                    <a:ext uri="{9D8B030D-6E8A-4147-A177-3AD203B41FA5}">
                      <a16:colId xmlns:a16="http://schemas.microsoft.com/office/drawing/2014/main" val="20012"/>
                    </a:ext>
                  </a:extLst>
                </a:gridCol>
                <a:gridCol w="432608">
                  <a:extLst>
                    <a:ext uri="{9D8B030D-6E8A-4147-A177-3AD203B41FA5}">
                      <a16:colId xmlns:a16="http://schemas.microsoft.com/office/drawing/2014/main" val="20013"/>
                    </a:ext>
                  </a:extLst>
                </a:gridCol>
              </a:tblGrid>
              <a:tr h="373849">
                <a:tc>
                  <a:txBody>
                    <a:bodyPr/>
                    <a:lstStyle/>
                    <a:p>
                      <a:pPr algn="ctr"/>
                      <a:r>
                        <a:rPr lang="en-US" sz="1100" dirty="0"/>
                        <a:t>No</a:t>
                      </a:r>
                      <a:endParaRPr lang="es-EC" sz="1100" dirty="0"/>
                    </a:p>
                  </a:txBody>
                  <a:tcPr anchor="ctr"/>
                </a:tc>
                <a:tc>
                  <a:txBody>
                    <a:bodyPr/>
                    <a:lstStyle/>
                    <a:p>
                      <a:pPr algn="ctr"/>
                      <a:r>
                        <a:rPr lang="ru-RU" sz="1100" dirty="0"/>
                        <a:t>Название</a:t>
                      </a:r>
                      <a:endParaRPr lang="es-EC" sz="1100" dirty="0"/>
                    </a:p>
                  </a:txBody>
                  <a:tcPr anchor="ctr"/>
                </a:tc>
                <a:tc>
                  <a:txBody>
                    <a:bodyPr/>
                    <a:lstStyle/>
                    <a:p>
                      <a:pPr algn="ctr"/>
                      <a:r>
                        <a:rPr lang="en-US" sz="1100" dirty="0"/>
                        <a:t>Jan</a:t>
                      </a:r>
                      <a:endParaRPr lang="es-EC" sz="1100" dirty="0"/>
                    </a:p>
                  </a:txBody>
                  <a:tcPr anchor="ctr"/>
                </a:tc>
                <a:tc>
                  <a:txBody>
                    <a:bodyPr/>
                    <a:lstStyle/>
                    <a:p>
                      <a:pPr algn="ctr"/>
                      <a:r>
                        <a:rPr lang="en-US" sz="1100" dirty="0"/>
                        <a:t>Feb</a:t>
                      </a:r>
                      <a:endParaRPr lang="es-EC" sz="1100" dirty="0"/>
                    </a:p>
                  </a:txBody>
                  <a:tcPr anchor="ctr"/>
                </a:tc>
                <a:tc>
                  <a:txBody>
                    <a:bodyPr/>
                    <a:lstStyle/>
                    <a:p>
                      <a:pPr algn="ctr"/>
                      <a:r>
                        <a:rPr lang="en-US" sz="1100" dirty="0"/>
                        <a:t>Mar</a:t>
                      </a:r>
                      <a:endParaRPr lang="es-EC" sz="1100" dirty="0"/>
                    </a:p>
                  </a:txBody>
                  <a:tcPr anchor="ctr"/>
                </a:tc>
                <a:tc>
                  <a:txBody>
                    <a:bodyPr/>
                    <a:lstStyle/>
                    <a:p>
                      <a:pPr algn="ctr"/>
                      <a:r>
                        <a:rPr lang="en-US" sz="1100" dirty="0"/>
                        <a:t>Apr</a:t>
                      </a:r>
                      <a:endParaRPr lang="es-EC" sz="1100" dirty="0"/>
                    </a:p>
                  </a:txBody>
                  <a:tcPr anchor="ctr"/>
                </a:tc>
                <a:tc>
                  <a:txBody>
                    <a:bodyPr/>
                    <a:lstStyle/>
                    <a:p>
                      <a:pPr algn="ctr"/>
                      <a:r>
                        <a:rPr lang="en-US" sz="1100" dirty="0"/>
                        <a:t>May</a:t>
                      </a:r>
                      <a:endParaRPr lang="es-EC" sz="1100" dirty="0"/>
                    </a:p>
                  </a:txBody>
                  <a:tcPr anchor="ctr"/>
                </a:tc>
                <a:tc>
                  <a:txBody>
                    <a:bodyPr/>
                    <a:lstStyle/>
                    <a:p>
                      <a:pPr algn="ctr"/>
                      <a:r>
                        <a:rPr lang="en-US" sz="1100" dirty="0"/>
                        <a:t>Jun</a:t>
                      </a:r>
                      <a:endParaRPr lang="es-EC" sz="1100" dirty="0"/>
                    </a:p>
                  </a:txBody>
                  <a:tcPr anchor="ctr"/>
                </a:tc>
                <a:tc>
                  <a:txBody>
                    <a:bodyPr/>
                    <a:lstStyle/>
                    <a:p>
                      <a:pPr algn="ctr"/>
                      <a:r>
                        <a:rPr lang="en-US" sz="1100" dirty="0"/>
                        <a:t>July</a:t>
                      </a:r>
                      <a:endParaRPr lang="es-EC" sz="1100" dirty="0"/>
                    </a:p>
                  </a:txBody>
                  <a:tcPr anchor="ctr"/>
                </a:tc>
                <a:tc>
                  <a:txBody>
                    <a:bodyPr/>
                    <a:lstStyle/>
                    <a:p>
                      <a:pPr algn="ctr"/>
                      <a:r>
                        <a:rPr lang="en-US" sz="1100" dirty="0"/>
                        <a:t>Aug</a:t>
                      </a:r>
                      <a:endParaRPr lang="es-EC" sz="1100" dirty="0"/>
                    </a:p>
                  </a:txBody>
                  <a:tcPr anchor="ctr"/>
                </a:tc>
                <a:tc>
                  <a:txBody>
                    <a:bodyPr/>
                    <a:lstStyle/>
                    <a:p>
                      <a:pPr algn="ctr"/>
                      <a:r>
                        <a:rPr lang="en-US" sz="1100" dirty="0"/>
                        <a:t>Sep</a:t>
                      </a:r>
                      <a:endParaRPr lang="es-EC" sz="1100" dirty="0"/>
                    </a:p>
                  </a:txBody>
                  <a:tcPr anchor="ctr"/>
                </a:tc>
                <a:tc>
                  <a:txBody>
                    <a:bodyPr/>
                    <a:lstStyle/>
                    <a:p>
                      <a:pPr algn="ctr"/>
                      <a:r>
                        <a:rPr lang="en-US" sz="1100" dirty="0"/>
                        <a:t>Oct</a:t>
                      </a:r>
                      <a:endParaRPr lang="es-EC" sz="1100" dirty="0"/>
                    </a:p>
                  </a:txBody>
                  <a:tcPr anchor="ctr"/>
                </a:tc>
                <a:tc>
                  <a:txBody>
                    <a:bodyPr/>
                    <a:lstStyle/>
                    <a:p>
                      <a:pPr algn="ctr"/>
                      <a:r>
                        <a:rPr lang="en-US" sz="1100" dirty="0"/>
                        <a:t>Nov</a:t>
                      </a:r>
                      <a:endParaRPr lang="es-EC" sz="1100" dirty="0"/>
                    </a:p>
                  </a:txBody>
                  <a:tcPr anchor="ctr"/>
                </a:tc>
                <a:tc>
                  <a:txBody>
                    <a:bodyPr/>
                    <a:lstStyle/>
                    <a:p>
                      <a:pPr algn="ctr"/>
                      <a:r>
                        <a:rPr lang="en-US" sz="1100" dirty="0"/>
                        <a:t>Dec</a:t>
                      </a:r>
                      <a:endParaRPr lang="es-EC" sz="1100" dirty="0"/>
                    </a:p>
                  </a:txBody>
                  <a:tcPr anchor="ctr"/>
                </a:tc>
                <a:extLst>
                  <a:ext uri="{0D108BD9-81ED-4DB2-BD59-A6C34878D82A}">
                    <a16:rowId xmlns:a16="http://schemas.microsoft.com/office/drawing/2014/main" val="10000"/>
                  </a:ext>
                </a:extLst>
              </a:tr>
              <a:tr h="373849">
                <a:tc>
                  <a:txBody>
                    <a:bodyPr/>
                    <a:lstStyle/>
                    <a:p>
                      <a:pPr algn="ctr"/>
                      <a:r>
                        <a:rPr lang="en-US" sz="1100" dirty="0"/>
                        <a:t>1</a:t>
                      </a:r>
                      <a:r>
                        <a:rPr lang="en-US" altLang="ja-JP" sz="1100" dirty="0"/>
                        <a:t>-(1)</a:t>
                      </a:r>
                      <a:endParaRPr lang="es-EC" sz="1100" dirty="0"/>
                    </a:p>
                  </a:txBody>
                  <a:tcPr anchor="ctr"/>
                </a:tc>
                <a:tc>
                  <a:txBody>
                    <a:bodyPr/>
                    <a:lstStyle/>
                    <a:p>
                      <a:pPr algn="ctr"/>
                      <a:r>
                        <a:rPr lang="ja-JP" altLang="en-US" sz="1100" dirty="0"/>
                        <a:t>〇〇〇</a:t>
                      </a:r>
                      <a:endParaRPr lang="es-EC" sz="1100" dirty="0"/>
                    </a:p>
                  </a:txBody>
                  <a:tcPr anchor="ct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tc>
                <a:tc>
                  <a:txBody>
                    <a:bodyPr/>
                    <a:lstStyle/>
                    <a:p>
                      <a:pPr algn="ctr"/>
                      <a:endParaRPr lang="es-EC" sz="1100" dirty="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a:p>
                  </a:txBody>
                  <a:tcPr anchor="ctr"/>
                </a:tc>
                <a:extLst>
                  <a:ext uri="{0D108BD9-81ED-4DB2-BD59-A6C34878D82A}">
                    <a16:rowId xmlns:a16="http://schemas.microsoft.com/office/drawing/2014/main" val="10001"/>
                  </a:ext>
                </a:extLst>
              </a:tr>
              <a:tr h="373849">
                <a:tc>
                  <a:txBody>
                    <a:bodyPr/>
                    <a:lstStyle/>
                    <a:p>
                      <a:pPr algn="ctr"/>
                      <a:r>
                        <a:rPr lang="en-US" altLang="ja-JP" sz="1100" dirty="0"/>
                        <a:t>1-(2)</a:t>
                      </a:r>
                      <a:endParaRPr lang="es-EC" sz="1100" dirty="0"/>
                    </a:p>
                  </a:txBody>
                  <a:tcPr anchor="ctr"/>
                </a:tc>
                <a:tc>
                  <a:txBody>
                    <a:bodyPr/>
                    <a:lstStyle/>
                    <a:p>
                      <a:pPr algn="ctr"/>
                      <a:r>
                        <a:rPr lang="ja-JP" altLang="en-US" sz="1100" dirty="0"/>
                        <a:t>■■■</a:t>
                      </a:r>
                      <a:endParaRPr lang="es-EC" sz="1100" dirty="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endParaRPr lang="es-EC" dirty="0"/>
                    </a:p>
                  </a:txBody>
                  <a:tcPr anchor="ctr"/>
                </a:tc>
                <a:tc>
                  <a:txBody>
                    <a:bodyPr/>
                    <a:lstStyle/>
                    <a:p>
                      <a:pPr algn="ctr"/>
                      <a:endParaRPr lang="es-EC" sz="1100" dirty="0"/>
                    </a:p>
                  </a:txBody>
                  <a:tcPr anchor="ctr"/>
                </a:tc>
                <a:tc>
                  <a:txBody>
                    <a:bodyPr/>
                    <a:lstStyle/>
                    <a:p>
                      <a:pPr algn="ctr"/>
                      <a:endParaRPr lang="es-EC" sz="1100"/>
                    </a:p>
                  </a:txBody>
                  <a:tcPr anchor="ctr"/>
                </a:tc>
                <a:extLst>
                  <a:ext uri="{0D108BD9-81ED-4DB2-BD59-A6C34878D82A}">
                    <a16:rowId xmlns:a16="http://schemas.microsoft.com/office/drawing/2014/main" val="10002"/>
                  </a:ext>
                </a:extLst>
              </a:tr>
              <a:tr h="373849">
                <a:tc>
                  <a:txBody>
                    <a:bodyPr/>
                    <a:lstStyle/>
                    <a:p>
                      <a:pPr algn="ctr"/>
                      <a:r>
                        <a:rPr lang="en-US" altLang="ja-JP" sz="1100" dirty="0"/>
                        <a:t>1-(3)</a:t>
                      </a:r>
                      <a:endParaRPr lang="es-EC" sz="1100" dirty="0"/>
                    </a:p>
                  </a:txBody>
                  <a:tcPr anchor="ctr"/>
                </a:tc>
                <a:tc>
                  <a:txBody>
                    <a:bodyPr/>
                    <a:lstStyle/>
                    <a:p>
                      <a:pPr algn="ctr"/>
                      <a:r>
                        <a:rPr lang="ja-JP" altLang="en-US" sz="1100" dirty="0"/>
                        <a:t>△△△</a:t>
                      </a:r>
                      <a:endParaRPr lang="es-EC" sz="1100" dirty="0"/>
                    </a:p>
                  </a:txBody>
                  <a:tcPr anchor="ctr"/>
                </a:tc>
                <a:tc>
                  <a:txBody>
                    <a:bodyPr/>
                    <a:lstStyle/>
                    <a:p>
                      <a:pPr algn="ctr"/>
                      <a:endParaRPr lang="es-EC" sz="1100" dirty="0"/>
                    </a:p>
                  </a:txBody>
                  <a:tcPr anchor="ctr"/>
                </a:tc>
                <a:tc>
                  <a:txBody>
                    <a:bodyPr/>
                    <a:lstStyle/>
                    <a:p>
                      <a:pPr algn="ctr"/>
                      <a:endParaRPr lang="es-EC" sz="1100" dirty="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dirty="0"/>
                    </a:p>
                  </a:txBody>
                  <a:tcPr anchor="ctr"/>
                </a:tc>
                <a:tc>
                  <a:txBody>
                    <a:bodyPr/>
                    <a:lstStyle/>
                    <a:p>
                      <a:pPr algn="ctr"/>
                      <a:endParaRPr lang="es-EC" sz="1100" dirty="0"/>
                    </a:p>
                  </a:txBody>
                  <a:tcPr anchor="ct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tc>
                <a:extLst>
                  <a:ext uri="{0D108BD9-81ED-4DB2-BD59-A6C34878D82A}">
                    <a16:rowId xmlns:a16="http://schemas.microsoft.com/office/drawing/2014/main" val="10003"/>
                  </a:ext>
                </a:extLst>
              </a:tr>
              <a:tr h="373849">
                <a:tc>
                  <a:txBody>
                    <a:bodyPr/>
                    <a:lstStyle/>
                    <a:p>
                      <a:pPr algn="ctr"/>
                      <a:r>
                        <a:rPr lang="en-US" altLang="ja-JP" sz="1100" dirty="0"/>
                        <a:t>1-(4)</a:t>
                      </a:r>
                      <a:endParaRPr lang="es-EC" sz="1100" dirty="0"/>
                    </a:p>
                  </a:txBody>
                  <a:tcPr anchor="ctr"/>
                </a:tc>
                <a:tc>
                  <a:txBody>
                    <a:bodyPr/>
                    <a:lstStyle/>
                    <a:p>
                      <a:pPr algn="ctr"/>
                      <a:r>
                        <a:rPr lang="en-US" altLang="ja-JP" sz="1100" dirty="0"/>
                        <a:t>×××</a:t>
                      </a:r>
                      <a:endParaRPr lang="es-EC" sz="1100" dirty="0"/>
                    </a:p>
                  </a:txBody>
                  <a:tcPr anchor="ctr"/>
                </a:tc>
                <a:tc>
                  <a:txBody>
                    <a:bodyPr/>
                    <a:lstStyle/>
                    <a:p>
                      <a:pPr algn="ctr"/>
                      <a:endParaRPr lang="es-EC" sz="110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dirty="0"/>
                    </a:p>
                  </a:txBody>
                  <a:tcPr anchor="ct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extLst>
                  <a:ext uri="{0D108BD9-81ED-4DB2-BD59-A6C34878D82A}">
                    <a16:rowId xmlns:a16="http://schemas.microsoft.com/office/drawing/2014/main" val="10004"/>
                  </a:ext>
                </a:extLst>
              </a:tr>
            </a:tbl>
          </a:graphicData>
        </a:graphic>
      </p:graphicFrame>
      <p:graphicFrame>
        <p:nvGraphicFramePr>
          <p:cNvPr id="5" name="1 Tabla">
            <a:extLst>
              <a:ext uri="{FF2B5EF4-FFF2-40B4-BE49-F238E27FC236}">
                <a16:creationId xmlns:a16="http://schemas.microsoft.com/office/drawing/2014/main" id="{38B48451-BBEA-4FCD-825C-B1CCDDEAEA74}"/>
              </a:ext>
            </a:extLst>
          </p:cNvPr>
          <p:cNvGraphicFramePr>
            <a:graphicFrameLocks noGrp="1"/>
          </p:cNvGraphicFramePr>
          <p:nvPr>
            <p:extLst>
              <p:ext uri="{D42A27DB-BD31-4B8C-83A1-F6EECF244321}">
                <p14:modId xmlns:p14="http://schemas.microsoft.com/office/powerpoint/2010/main" val="2300264246"/>
              </p:ext>
            </p:extLst>
          </p:nvPr>
        </p:nvGraphicFramePr>
        <p:xfrm>
          <a:off x="466228" y="4226737"/>
          <a:ext cx="7946927" cy="1854200"/>
        </p:xfrm>
        <a:graphic>
          <a:graphicData uri="http://schemas.openxmlformats.org/drawingml/2006/table">
            <a:tbl>
              <a:tblPr firstRow="1" bandRow="1">
                <a:tableStyleId>{5C22544A-7EE6-4342-B048-85BDC9FD1C3A}</a:tableStyleId>
              </a:tblPr>
              <a:tblGrid>
                <a:gridCol w="865412">
                  <a:extLst>
                    <a:ext uri="{9D8B030D-6E8A-4147-A177-3AD203B41FA5}">
                      <a16:colId xmlns:a16="http://schemas.microsoft.com/office/drawing/2014/main" val="20000"/>
                    </a:ext>
                  </a:extLst>
                </a:gridCol>
                <a:gridCol w="1824931">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432048">
                  <a:extLst>
                    <a:ext uri="{9D8B030D-6E8A-4147-A177-3AD203B41FA5}">
                      <a16:colId xmlns:a16="http://schemas.microsoft.com/office/drawing/2014/main" val="20008"/>
                    </a:ext>
                  </a:extLst>
                </a:gridCol>
                <a:gridCol w="432048">
                  <a:extLst>
                    <a:ext uri="{9D8B030D-6E8A-4147-A177-3AD203B41FA5}">
                      <a16:colId xmlns:a16="http://schemas.microsoft.com/office/drawing/2014/main" val="20009"/>
                    </a:ext>
                  </a:extLst>
                </a:gridCol>
                <a:gridCol w="432048">
                  <a:extLst>
                    <a:ext uri="{9D8B030D-6E8A-4147-A177-3AD203B41FA5}">
                      <a16:colId xmlns:a16="http://schemas.microsoft.com/office/drawing/2014/main" val="20010"/>
                    </a:ext>
                  </a:extLst>
                </a:gridCol>
                <a:gridCol w="432048">
                  <a:extLst>
                    <a:ext uri="{9D8B030D-6E8A-4147-A177-3AD203B41FA5}">
                      <a16:colId xmlns:a16="http://schemas.microsoft.com/office/drawing/2014/main" val="20011"/>
                    </a:ext>
                  </a:extLst>
                </a:gridCol>
                <a:gridCol w="432048">
                  <a:extLst>
                    <a:ext uri="{9D8B030D-6E8A-4147-A177-3AD203B41FA5}">
                      <a16:colId xmlns:a16="http://schemas.microsoft.com/office/drawing/2014/main" val="20012"/>
                    </a:ext>
                  </a:extLst>
                </a:gridCol>
                <a:gridCol w="432048">
                  <a:extLst>
                    <a:ext uri="{9D8B030D-6E8A-4147-A177-3AD203B41FA5}">
                      <a16:colId xmlns:a16="http://schemas.microsoft.com/office/drawing/2014/main" val="20013"/>
                    </a:ext>
                  </a:extLst>
                </a:gridCol>
              </a:tblGrid>
              <a:tr h="370840">
                <a:tc>
                  <a:txBody>
                    <a:bodyPr/>
                    <a:lstStyle/>
                    <a:p>
                      <a:pPr algn="ctr"/>
                      <a:r>
                        <a:rPr lang="en-US" sz="1100" dirty="0"/>
                        <a:t>No</a:t>
                      </a:r>
                      <a:endParaRPr lang="es-EC" sz="1100" dirty="0"/>
                    </a:p>
                  </a:txBody>
                  <a:tcPr anchor="ctr"/>
                </a:tc>
                <a:tc>
                  <a:txBody>
                    <a:bodyPr/>
                    <a:lstStyle/>
                    <a:p>
                      <a:pPr algn="ctr"/>
                      <a:r>
                        <a:rPr lang="ru-RU" sz="1100" dirty="0"/>
                        <a:t>Название</a:t>
                      </a:r>
                      <a:endParaRPr lang="es-EC" sz="1100" dirty="0"/>
                    </a:p>
                  </a:txBody>
                  <a:tcPr anchor="ctr"/>
                </a:tc>
                <a:tc>
                  <a:txBody>
                    <a:bodyPr/>
                    <a:lstStyle/>
                    <a:p>
                      <a:pPr algn="ctr"/>
                      <a:r>
                        <a:rPr lang="en-US" sz="1100" dirty="0"/>
                        <a:t>Jan</a:t>
                      </a:r>
                      <a:endParaRPr lang="es-EC" sz="1100" dirty="0"/>
                    </a:p>
                  </a:txBody>
                  <a:tcPr anchor="ctr"/>
                </a:tc>
                <a:tc>
                  <a:txBody>
                    <a:bodyPr/>
                    <a:lstStyle/>
                    <a:p>
                      <a:pPr algn="ctr"/>
                      <a:r>
                        <a:rPr lang="en-US" sz="1100" dirty="0"/>
                        <a:t>Feb</a:t>
                      </a:r>
                      <a:endParaRPr lang="es-EC" sz="1100" dirty="0"/>
                    </a:p>
                  </a:txBody>
                  <a:tcPr anchor="ctr"/>
                </a:tc>
                <a:tc>
                  <a:txBody>
                    <a:bodyPr/>
                    <a:lstStyle/>
                    <a:p>
                      <a:pPr algn="ctr"/>
                      <a:r>
                        <a:rPr lang="en-US" sz="1100" dirty="0"/>
                        <a:t>Mar</a:t>
                      </a:r>
                      <a:endParaRPr lang="es-EC" sz="1100" dirty="0"/>
                    </a:p>
                  </a:txBody>
                  <a:tcPr anchor="ctr"/>
                </a:tc>
                <a:tc>
                  <a:txBody>
                    <a:bodyPr/>
                    <a:lstStyle/>
                    <a:p>
                      <a:pPr algn="ctr"/>
                      <a:r>
                        <a:rPr lang="en-US" sz="1100" dirty="0"/>
                        <a:t>Apr</a:t>
                      </a:r>
                      <a:endParaRPr lang="es-EC" sz="1100" dirty="0"/>
                    </a:p>
                  </a:txBody>
                  <a:tcPr anchor="ctr"/>
                </a:tc>
                <a:tc>
                  <a:txBody>
                    <a:bodyPr/>
                    <a:lstStyle/>
                    <a:p>
                      <a:pPr algn="ctr"/>
                      <a:r>
                        <a:rPr lang="en-US" sz="1100" dirty="0"/>
                        <a:t>May</a:t>
                      </a:r>
                      <a:endParaRPr lang="es-EC" sz="1100" dirty="0"/>
                    </a:p>
                  </a:txBody>
                  <a:tcPr anchor="ctr"/>
                </a:tc>
                <a:tc>
                  <a:txBody>
                    <a:bodyPr/>
                    <a:lstStyle/>
                    <a:p>
                      <a:pPr algn="ctr"/>
                      <a:r>
                        <a:rPr lang="en-US" sz="1100" dirty="0"/>
                        <a:t>Jun</a:t>
                      </a:r>
                      <a:endParaRPr lang="es-EC" sz="1100" dirty="0"/>
                    </a:p>
                  </a:txBody>
                  <a:tcPr anchor="ctr"/>
                </a:tc>
                <a:tc>
                  <a:txBody>
                    <a:bodyPr/>
                    <a:lstStyle/>
                    <a:p>
                      <a:pPr algn="ctr"/>
                      <a:r>
                        <a:rPr lang="en-US" sz="1100" dirty="0"/>
                        <a:t>July</a:t>
                      </a:r>
                      <a:endParaRPr lang="es-EC" sz="1100" dirty="0"/>
                    </a:p>
                  </a:txBody>
                  <a:tcPr anchor="ctr"/>
                </a:tc>
                <a:tc>
                  <a:txBody>
                    <a:bodyPr/>
                    <a:lstStyle/>
                    <a:p>
                      <a:pPr algn="ctr"/>
                      <a:r>
                        <a:rPr lang="en-US" sz="1100" dirty="0"/>
                        <a:t>Aug</a:t>
                      </a:r>
                      <a:endParaRPr lang="es-EC" sz="1100" dirty="0"/>
                    </a:p>
                  </a:txBody>
                  <a:tcPr anchor="ctr"/>
                </a:tc>
                <a:tc>
                  <a:txBody>
                    <a:bodyPr/>
                    <a:lstStyle/>
                    <a:p>
                      <a:pPr algn="ctr"/>
                      <a:r>
                        <a:rPr lang="en-US" sz="1100" dirty="0"/>
                        <a:t>Sep</a:t>
                      </a:r>
                      <a:endParaRPr lang="es-EC" sz="1100" dirty="0"/>
                    </a:p>
                  </a:txBody>
                  <a:tcPr anchor="ctr"/>
                </a:tc>
                <a:tc>
                  <a:txBody>
                    <a:bodyPr/>
                    <a:lstStyle/>
                    <a:p>
                      <a:pPr algn="ctr"/>
                      <a:r>
                        <a:rPr lang="en-US" sz="1100" dirty="0"/>
                        <a:t>Oct</a:t>
                      </a:r>
                      <a:endParaRPr lang="es-EC" sz="1100" dirty="0"/>
                    </a:p>
                  </a:txBody>
                  <a:tcPr anchor="ctr"/>
                </a:tc>
                <a:tc>
                  <a:txBody>
                    <a:bodyPr/>
                    <a:lstStyle/>
                    <a:p>
                      <a:pPr algn="ctr"/>
                      <a:r>
                        <a:rPr lang="en-US" sz="1100" dirty="0"/>
                        <a:t>Nov</a:t>
                      </a:r>
                      <a:endParaRPr lang="es-EC" sz="1100" dirty="0"/>
                    </a:p>
                  </a:txBody>
                  <a:tcPr anchor="ctr"/>
                </a:tc>
                <a:tc>
                  <a:txBody>
                    <a:bodyPr/>
                    <a:lstStyle/>
                    <a:p>
                      <a:pPr algn="ctr"/>
                      <a:r>
                        <a:rPr lang="en-US" sz="1100" dirty="0"/>
                        <a:t>Dec</a:t>
                      </a:r>
                      <a:endParaRPr lang="es-EC" sz="1100" dirty="0"/>
                    </a:p>
                  </a:txBody>
                  <a:tcPr anchor="ctr"/>
                </a:tc>
                <a:extLst>
                  <a:ext uri="{0D108BD9-81ED-4DB2-BD59-A6C34878D82A}">
                    <a16:rowId xmlns:a16="http://schemas.microsoft.com/office/drawing/2014/main" val="10000"/>
                  </a:ext>
                </a:extLst>
              </a:tr>
              <a:tr h="370840">
                <a:tc>
                  <a:txBody>
                    <a:bodyPr/>
                    <a:lstStyle/>
                    <a:p>
                      <a:pPr algn="ctr"/>
                      <a:r>
                        <a:rPr lang="en-US" altLang="ja-JP" sz="1100" dirty="0"/>
                        <a:t>2-(1)</a:t>
                      </a:r>
                      <a:endParaRPr lang="es-EC" sz="1100" dirty="0"/>
                    </a:p>
                  </a:txBody>
                  <a:tcPr anchor="ctr"/>
                </a:tc>
                <a:tc>
                  <a:txBody>
                    <a:bodyPr/>
                    <a:lstStyle/>
                    <a:p>
                      <a:pPr algn="ctr"/>
                      <a:r>
                        <a:rPr lang="ja-JP" altLang="en-US" sz="1100" dirty="0"/>
                        <a:t>●●●</a:t>
                      </a:r>
                      <a:endParaRPr lang="es-EC" sz="1100" dirty="0"/>
                    </a:p>
                  </a:txBody>
                  <a:tcPr anchor="ct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tc>
                <a:tc>
                  <a:txBody>
                    <a:bodyPr/>
                    <a:lstStyle/>
                    <a:p>
                      <a:pPr algn="ctr"/>
                      <a:endParaRPr lang="es-EC" sz="1100" dirty="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a:p>
                  </a:txBody>
                  <a:tcPr anchor="ctr"/>
                </a:tc>
                <a:extLst>
                  <a:ext uri="{0D108BD9-81ED-4DB2-BD59-A6C34878D82A}">
                    <a16:rowId xmlns:a16="http://schemas.microsoft.com/office/drawing/2014/main" val="10001"/>
                  </a:ext>
                </a:extLst>
              </a:tr>
              <a:tr h="370840">
                <a:tc>
                  <a:txBody>
                    <a:bodyPr/>
                    <a:lstStyle/>
                    <a:p>
                      <a:pPr algn="ctr"/>
                      <a:r>
                        <a:rPr lang="en-US" sz="1100" dirty="0"/>
                        <a:t>2</a:t>
                      </a:r>
                      <a:r>
                        <a:rPr lang="en-US" altLang="ja-JP" sz="1100" dirty="0"/>
                        <a:t>-(2)</a:t>
                      </a:r>
                      <a:endParaRPr lang="es-EC" sz="1100" dirty="0"/>
                    </a:p>
                  </a:txBody>
                  <a:tcPr anchor="ctr"/>
                </a:tc>
                <a:tc>
                  <a:txBody>
                    <a:bodyPr/>
                    <a:lstStyle/>
                    <a:p>
                      <a:pPr algn="ctr"/>
                      <a:r>
                        <a:rPr lang="ja-JP" altLang="en-US" sz="1100" dirty="0"/>
                        <a:t>□□□</a:t>
                      </a:r>
                      <a:endParaRPr lang="es-EC" sz="1100" dirty="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endParaRPr lang="es-EC" dirty="0"/>
                    </a:p>
                  </a:txBody>
                  <a:tcPr anchor="ctr"/>
                </a:tc>
                <a:tc>
                  <a:txBody>
                    <a:bodyPr/>
                    <a:lstStyle/>
                    <a:p>
                      <a:pPr algn="ctr"/>
                      <a:endParaRPr lang="es-EC" sz="1100" dirty="0"/>
                    </a:p>
                  </a:txBody>
                  <a:tcPr anchor="ctr"/>
                </a:tc>
                <a:tc>
                  <a:txBody>
                    <a:bodyPr/>
                    <a:lstStyle/>
                    <a:p>
                      <a:pPr algn="ctr"/>
                      <a:endParaRPr lang="es-EC" sz="1100"/>
                    </a:p>
                  </a:txBody>
                  <a:tcPr anchor="ctr"/>
                </a:tc>
                <a:extLst>
                  <a:ext uri="{0D108BD9-81ED-4DB2-BD59-A6C34878D82A}">
                    <a16:rowId xmlns:a16="http://schemas.microsoft.com/office/drawing/2014/main" val="10002"/>
                  </a:ext>
                </a:extLst>
              </a:tr>
              <a:tr h="370840">
                <a:tc>
                  <a:txBody>
                    <a:bodyPr/>
                    <a:lstStyle/>
                    <a:p>
                      <a:pPr algn="ctr"/>
                      <a:r>
                        <a:rPr lang="en-US" altLang="ja-JP" sz="1100" dirty="0"/>
                        <a:t>2-(3)</a:t>
                      </a:r>
                      <a:endParaRPr lang="es-EC" sz="1100" dirty="0"/>
                    </a:p>
                  </a:txBody>
                  <a:tcPr anchor="ctr"/>
                </a:tc>
                <a:tc>
                  <a:txBody>
                    <a:bodyPr/>
                    <a:lstStyle/>
                    <a:p>
                      <a:pPr algn="ctr"/>
                      <a:r>
                        <a:rPr lang="ja-JP" altLang="en-US" sz="1100" dirty="0"/>
                        <a:t>▲▲▲</a:t>
                      </a:r>
                      <a:endParaRPr lang="es-EC" sz="1100" dirty="0"/>
                    </a:p>
                  </a:txBody>
                  <a:tcPr anchor="ctr"/>
                </a:tc>
                <a:tc>
                  <a:txBody>
                    <a:bodyPr/>
                    <a:lstStyle/>
                    <a:p>
                      <a:pPr algn="ctr"/>
                      <a:endParaRPr lang="es-EC" sz="1100" dirty="0"/>
                    </a:p>
                  </a:txBody>
                  <a:tcPr anchor="ctr"/>
                </a:tc>
                <a:tc>
                  <a:txBody>
                    <a:bodyPr/>
                    <a:lstStyle/>
                    <a:p>
                      <a:pPr algn="ctr"/>
                      <a:endParaRPr lang="es-EC" sz="1100" dirty="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dirty="0"/>
                    </a:p>
                  </a:txBody>
                  <a:tcPr anchor="ctr"/>
                </a:tc>
                <a:tc>
                  <a:txBody>
                    <a:bodyPr/>
                    <a:lstStyle/>
                    <a:p>
                      <a:pPr algn="ctr"/>
                      <a:endParaRPr lang="es-EC" sz="1100" dirty="0"/>
                    </a:p>
                  </a:txBody>
                  <a:tcPr anchor="ct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tc>
                  <a:txBody>
                    <a:bodyPr/>
                    <a:lstStyle/>
                    <a:p>
                      <a:pPr algn="ctr"/>
                      <a:endParaRPr lang="es-EC" sz="1100" dirty="0"/>
                    </a:p>
                  </a:txBody>
                  <a:tcPr anchor="ctr"/>
                </a:tc>
                <a:extLst>
                  <a:ext uri="{0D108BD9-81ED-4DB2-BD59-A6C34878D82A}">
                    <a16:rowId xmlns:a16="http://schemas.microsoft.com/office/drawing/2014/main" val="10003"/>
                  </a:ext>
                </a:extLst>
              </a:tr>
              <a:tr h="370840">
                <a:tc>
                  <a:txBody>
                    <a:bodyPr/>
                    <a:lstStyle/>
                    <a:p>
                      <a:pPr algn="ctr"/>
                      <a:r>
                        <a:rPr lang="en-US" altLang="ja-JP" sz="1100" dirty="0"/>
                        <a:t>2-(4)</a:t>
                      </a:r>
                      <a:endParaRPr lang="es-EC" sz="1100" dirty="0"/>
                    </a:p>
                  </a:txBody>
                  <a:tcPr anchor="ctr"/>
                </a:tc>
                <a:tc>
                  <a:txBody>
                    <a:bodyPr/>
                    <a:lstStyle/>
                    <a:p>
                      <a:pPr algn="ctr"/>
                      <a:r>
                        <a:rPr lang="ja-JP" altLang="en-US" sz="1100" dirty="0"/>
                        <a:t>◇◇◇</a:t>
                      </a:r>
                      <a:endParaRPr lang="es-EC" sz="1100" dirty="0"/>
                    </a:p>
                  </a:txBody>
                  <a:tcPr anchor="ctr"/>
                </a:tc>
                <a:tc>
                  <a:txBody>
                    <a:bodyPr/>
                    <a:lstStyle/>
                    <a:p>
                      <a:pPr algn="ctr"/>
                      <a:endParaRPr lang="es-EC" sz="110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a:p>
                  </a:txBody>
                  <a:tcPr anchor="ctr"/>
                </a:tc>
                <a:tc>
                  <a:txBody>
                    <a:bodyPr/>
                    <a:lstStyle/>
                    <a:p>
                      <a:pPr algn="ctr"/>
                      <a:endParaRPr lang="es-EC" sz="1100" dirty="0"/>
                    </a:p>
                  </a:txBody>
                  <a:tcPr anchor="ctr"/>
                </a:tc>
                <a:tc>
                  <a:txBody>
                    <a:bodyPr/>
                    <a:lstStyle/>
                    <a:p>
                      <a:pPr algn="ctr"/>
                      <a:endParaRPr lang="es-EC" sz="1100"/>
                    </a:p>
                  </a:txBody>
                  <a:tcPr anchor="ctr"/>
                </a:tc>
                <a:tc>
                  <a:txBody>
                    <a:bodyPr/>
                    <a:lstStyle/>
                    <a:p>
                      <a:pPr algn="ctr"/>
                      <a:endParaRPr lang="es-EC" sz="1100" dirty="0"/>
                    </a:p>
                  </a:txBody>
                  <a:tcPr anchor="ctr"/>
                </a:tc>
                <a:tc>
                  <a:txBody>
                    <a:bodyPr/>
                    <a:lstStyle/>
                    <a:p>
                      <a:pPr algn="ctr"/>
                      <a:endParaRPr lang="es-EC" sz="1100" dirty="0"/>
                    </a:p>
                  </a:txBody>
                  <a:tcPr anchor="ctr">
                    <a:solidFill>
                      <a:schemeClr val="tx2"/>
                    </a:solidFill>
                  </a:tcPr>
                </a:tc>
                <a:tc>
                  <a:txBody>
                    <a:bodyPr/>
                    <a:lstStyle/>
                    <a:p>
                      <a:pPr algn="ctr"/>
                      <a:endParaRPr lang="es-EC" sz="1100" dirty="0"/>
                    </a:p>
                  </a:txBody>
                  <a:tcPr anchor="ctr">
                    <a:solidFill>
                      <a:schemeClr val="tx2"/>
                    </a:solidFill>
                  </a:tcPr>
                </a:tc>
                <a:extLst>
                  <a:ext uri="{0D108BD9-81ED-4DB2-BD59-A6C34878D82A}">
                    <a16:rowId xmlns:a16="http://schemas.microsoft.com/office/drawing/2014/main" val="10004"/>
                  </a:ext>
                </a:extLst>
              </a:tr>
            </a:tbl>
          </a:graphicData>
        </a:graphic>
      </p:graphicFrame>
      <p:sp>
        <p:nvSpPr>
          <p:cNvPr id="6" name="テキスト ボックス 5">
            <a:extLst>
              <a:ext uri="{FF2B5EF4-FFF2-40B4-BE49-F238E27FC236}">
                <a16:creationId xmlns:a16="http://schemas.microsoft.com/office/drawing/2014/main" id="{F4C6B0F2-0B55-449F-AF9B-CC0E314E7B84}"/>
              </a:ext>
            </a:extLst>
          </p:cNvPr>
          <p:cNvSpPr txBox="1"/>
          <p:nvPr/>
        </p:nvSpPr>
        <p:spPr>
          <a:xfrm>
            <a:off x="457200" y="1562441"/>
            <a:ext cx="1693412" cy="369332"/>
          </a:xfrm>
          <a:prstGeom prst="rect">
            <a:avLst/>
          </a:prstGeom>
          <a:noFill/>
        </p:spPr>
        <p:txBody>
          <a:bodyPr wrap="none" rtlCol="0">
            <a:spAutoFit/>
          </a:bodyPr>
          <a:lstStyle/>
          <a:p>
            <a:r>
              <a:rPr kumimoji="1" lang="ru-RU" altLang="ja-JP" dirty="0"/>
              <a:t>Деятельность</a:t>
            </a:r>
            <a:r>
              <a:rPr kumimoji="1" lang="en-US" altLang="ja-JP" dirty="0"/>
              <a:t> 1</a:t>
            </a:r>
            <a:endParaRPr kumimoji="1" lang="ja-JP" altLang="en-US" dirty="0"/>
          </a:p>
        </p:txBody>
      </p:sp>
      <p:sp>
        <p:nvSpPr>
          <p:cNvPr id="7" name="テキスト ボックス 6">
            <a:extLst>
              <a:ext uri="{FF2B5EF4-FFF2-40B4-BE49-F238E27FC236}">
                <a16:creationId xmlns:a16="http://schemas.microsoft.com/office/drawing/2014/main" id="{AEEC4247-CD78-4FC3-B8F6-1B7C9F8438B5}"/>
              </a:ext>
            </a:extLst>
          </p:cNvPr>
          <p:cNvSpPr txBox="1"/>
          <p:nvPr/>
        </p:nvSpPr>
        <p:spPr>
          <a:xfrm>
            <a:off x="457200" y="3938705"/>
            <a:ext cx="1693412" cy="369332"/>
          </a:xfrm>
          <a:prstGeom prst="rect">
            <a:avLst/>
          </a:prstGeom>
          <a:noFill/>
        </p:spPr>
        <p:txBody>
          <a:bodyPr wrap="none" rtlCol="0">
            <a:spAutoFit/>
          </a:bodyPr>
          <a:lstStyle/>
          <a:p>
            <a:r>
              <a:rPr kumimoji="1" lang="ru-RU" altLang="ja-JP" dirty="0"/>
              <a:t>Деятельность</a:t>
            </a:r>
            <a:r>
              <a:rPr kumimoji="1" lang="en-US" altLang="ja-JP" dirty="0"/>
              <a:t> 2</a:t>
            </a:r>
            <a:endParaRPr kumimoji="1" lang="ja-JP" altLang="en-US" dirty="0"/>
          </a:p>
        </p:txBody>
      </p:sp>
      <p:sp>
        <p:nvSpPr>
          <p:cNvPr id="8" name="タイトル 1">
            <a:extLst>
              <a:ext uri="{FF2B5EF4-FFF2-40B4-BE49-F238E27FC236}">
                <a16:creationId xmlns:a16="http://schemas.microsoft.com/office/drawing/2014/main" id="{06329112-8B8E-4A95-B807-5512132C4271}"/>
              </a:ext>
            </a:extLst>
          </p:cNvPr>
          <p:cNvSpPr>
            <a:spLocks noGrp="1"/>
          </p:cNvSpPr>
          <p:nvPr>
            <p:ph type="title"/>
          </p:nvPr>
        </p:nvSpPr>
        <p:spPr>
          <a:xfrm>
            <a:off x="983947" y="581110"/>
            <a:ext cx="6885711" cy="774233"/>
          </a:xfrm>
          <a:solidFill>
            <a:srgbClr val="FFFF00"/>
          </a:solidFill>
        </p:spPr>
        <p:txBody>
          <a:bodyPr>
            <a:normAutofit/>
          </a:bodyPr>
          <a:lstStyle/>
          <a:p>
            <a:r>
              <a:rPr lang="ru-RU" altLang="ja-JP" dirty="0"/>
              <a:t>Годовой план реализации</a:t>
            </a:r>
            <a:endParaRPr kumimoji="1" lang="ja-JP" altLang="en-US" dirty="0"/>
          </a:p>
        </p:txBody>
      </p:sp>
      <p:sp>
        <p:nvSpPr>
          <p:cNvPr id="9" name="爆発: 8 pt 8">
            <a:extLst>
              <a:ext uri="{FF2B5EF4-FFF2-40B4-BE49-F238E27FC236}">
                <a16:creationId xmlns:a16="http://schemas.microsoft.com/office/drawing/2014/main" id="{7C046AD9-C263-42FF-9DA5-B1FD60C18FD5}"/>
              </a:ext>
            </a:extLst>
          </p:cNvPr>
          <p:cNvSpPr/>
          <p:nvPr/>
        </p:nvSpPr>
        <p:spPr>
          <a:xfrm rot="20420120">
            <a:off x="3822462" y="1829757"/>
            <a:ext cx="3420453" cy="251584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ja-JP" dirty="0"/>
              <a:t>Заполните шаблоны самостоятельно!</a:t>
            </a:r>
            <a:endParaRPr kumimoji="1" lang="ja-JP" altLang="en-US" dirty="0"/>
          </a:p>
        </p:txBody>
      </p:sp>
    </p:spTree>
    <p:extLst>
      <p:ext uri="{BB962C8B-B14F-4D97-AF65-F5344CB8AC3E}">
        <p14:creationId xmlns:p14="http://schemas.microsoft.com/office/powerpoint/2010/main" val="91203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625A5-227D-460C-8C57-FD39E65506B5}"/>
              </a:ext>
            </a:extLst>
          </p:cNvPr>
          <p:cNvSpPr>
            <a:spLocks noGrp="1"/>
          </p:cNvSpPr>
          <p:nvPr>
            <p:ph type="title"/>
          </p:nvPr>
        </p:nvSpPr>
        <p:spPr>
          <a:xfrm>
            <a:off x="1187624" y="188269"/>
            <a:ext cx="7056784" cy="632147"/>
          </a:xfrm>
        </p:spPr>
        <p:txBody>
          <a:bodyPr>
            <a:normAutofit fontScale="90000"/>
          </a:bodyPr>
          <a:lstStyle/>
          <a:p>
            <a:r>
              <a:rPr kumimoji="1" lang="ru-RU" altLang="ja-JP" b="1" dirty="0"/>
              <a:t>МРП администрирует УПЦ</a:t>
            </a:r>
            <a:endParaRPr kumimoji="1" lang="ja-JP" altLang="en-US" b="1" dirty="0"/>
          </a:p>
        </p:txBody>
      </p:sp>
      <p:graphicFrame>
        <p:nvGraphicFramePr>
          <p:cNvPr id="4" name="コンテンツ プレースホルダー 3">
            <a:extLst>
              <a:ext uri="{FF2B5EF4-FFF2-40B4-BE49-F238E27FC236}">
                <a16:creationId xmlns:a16="http://schemas.microsoft.com/office/drawing/2014/main" id="{69F5A4DA-BEF1-4584-842A-463E36FC0954}"/>
              </a:ext>
            </a:extLst>
          </p:cNvPr>
          <p:cNvGraphicFramePr>
            <a:graphicFrameLocks noGrp="1"/>
          </p:cNvGraphicFramePr>
          <p:nvPr>
            <p:ph idx="1"/>
            <p:extLst>
              <p:ext uri="{D42A27DB-BD31-4B8C-83A1-F6EECF244321}">
                <p14:modId xmlns:p14="http://schemas.microsoft.com/office/powerpoint/2010/main" val="2463678122"/>
              </p:ext>
            </p:extLst>
          </p:nvPr>
        </p:nvGraphicFramePr>
        <p:xfrm>
          <a:off x="179512" y="1124744"/>
          <a:ext cx="878497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図 9">
            <a:extLst>
              <a:ext uri="{FF2B5EF4-FFF2-40B4-BE49-F238E27FC236}">
                <a16:creationId xmlns:a16="http://schemas.microsoft.com/office/drawing/2014/main" id="{A80DBDA6-0C6A-4DFC-89B8-C6A3310B382F}"/>
              </a:ext>
            </a:extLst>
          </p:cNvPr>
          <p:cNvPicPr>
            <a:picLocks noChangeAspect="1"/>
          </p:cNvPicPr>
          <p:nvPr/>
        </p:nvPicPr>
        <p:blipFill>
          <a:blip r:embed="rId7"/>
          <a:stretch>
            <a:fillRect/>
          </a:stretch>
        </p:blipFill>
        <p:spPr>
          <a:xfrm rot="8999392">
            <a:off x="2892689" y="4543066"/>
            <a:ext cx="463336" cy="347502"/>
          </a:xfrm>
          <a:prstGeom prst="rect">
            <a:avLst/>
          </a:prstGeom>
        </p:spPr>
      </p:pic>
      <p:pic>
        <p:nvPicPr>
          <p:cNvPr id="11" name="図 10">
            <a:extLst>
              <a:ext uri="{FF2B5EF4-FFF2-40B4-BE49-F238E27FC236}">
                <a16:creationId xmlns:a16="http://schemas.microsoft.com/office/drawing/2014/main" id="{6E3B3FB3-CA5A-450C-A860-FD9B1B0AAAA3}"/>
              </a:ext>
            </a:extLst>
          </p:cNvPr>
          <p:cNvPicPr>
            <a:picLocks noChangeAspect="1"/>
          </p:cNvPicPr>
          <p:nvPr/>
        </p:nvPicPr>
        <p:blipFill>
          <a:blip r:embed="rId7"/>
          <a:stretch>
            <a:fillRect/>
          </a:stretch>
        </p:blipFill>
        <p:spPr>
          <a:xfrm rot="1423180">
            <a:off x="5868144" y="4519829"/>
            <a:ext cx="463336" cy="347502"/>
          </a:xfrm>
          <a:prstGeom prst="rect">
            <a:avLst/>
          </a:prstGeom>
        </p:spPr>
      </p:pic>
      <p:sp>
        <p:nvSpPr>
          <p:cNvPr id="5" name="Down Arrow 4"/>
          <p:cNvSpPr/>
          <p:nvPr/>
        </p:nvSpPr>
        <p:spPr>
          <a:xfrm>
            <a:off x="4335388" y="2933679"/>
            <a:ext cx="4732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図 8">
            <a:extLst>
              <a:ext uri="{FF2B5EF4-FFF2-40B4-BE49-F238E27FC236}">
                <a16:creationId xmlns:a16="http://schemas.microsoft.com/office/drawing/2014/main" id="{86A6FC35-2FF3-45CB-BD56-4AF7264E7E99}"/>
              </a:ext>
            </a:extLst>
          </p:cNvPr>
          <p:cNvPicPr>
            <a:picLocks noChangeAspect="1"/>
          </p:cNvPicPr>
          <p:nvPr/>
        </p:nvPicPr>
        <p:blipFill>
          <a:blip r:embed="rId8"/>
          <a:stretch>
            <a:fillRect/>
          </a:stretch>
        </p:blipFill>
        <p:spPr>
          <a:xfrm>
            <a:off x="3602708" y="3445601"/>
            <a:ext cx="2276899" cy="1537543"/>
          </a:xfrm>
          <a:prstGeom prst="rect">
            <a:avLst/>
          </a:prstGeom>
        </p:spPr>
      </p:pic>
      <p:sp>
        <p:nvSpPr>
          <p:cNvPr id="3" name="TextBox 2"/>
          <p:cNvSpPr txBox="1"/>
          <p:nvPr/>
        </p:nvSpPr>
        <p:spPr>
          <a:xfrm>
            <a:off x="4240859" y="3921984"/>
            <a:ext cx="1002197" cy="584775"/>
          </a:xfrm>
          <a:prstGeom prst="rect">
            <a:avLst/>
          </a:prstGeom>
          <a:noFill/>
        </p:spPr>
        <p:txBody>
          <a:bodyPr wrap="none" rtlCol="0">
            <a:spAutoFit/>
          </a:bodyPr>
          <a:lstStyle/>
          <a:p>
            <a:r>
              <a:rPr lang="ru-RU" sz="3200" dirty="0"/>
              <a:t>МРП</a:t>
            </a:r>
            <a:endParaRPr lang="en-US" sz="3200" dirty="0"/>
          </a:p>
        </p:txBody>
      </p:sp>
    </p:spTree>
    <p:extLst>
      <p:ext uri="{BB962C8B-B14F-4D97-AF65-F5344CB8AC3E}">
        <p14:creationId xmlns:p14="http://schemas.microsoft.com/office/powerpoint/2010/main" val="1893510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endParaRPr lang="en-US" altLang="ja-JP" dirty="0"/>
          </a:p>
          <a:p>
            <a:endParaRPr kumimoji="1"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1122429069"/>
              </p:ext>
            </p:extLst>
          </p:nvPr>
        </p:nvGraphicFramePr>
        <p:xfrm>
          <a:off x="27816" y="1497216"/>
          <a:ext cx="8928993" cy="5325224"/>
        </p:xfrm>
        <a:graphic>
          <a:graphicData uri="http://schemas.openxmlformats.org/drawingml/2006/table">
            <a:tbl>
              <a:tblPr firstRow="1" bandRow="1">
                <a:tableStyleId>{5C22544A-7EE6-4342-B048-85BDC9FD1C3A}</a:tableStyleId>
              </a:tblPr>
              <a:tblGrid>
                <a:gridCol w="653341">
                  <a:extLst>
                    <a:ext uri="{9D8B030D-6E8A-4147-A177-3AD203B41FA5}">
                      <a16:colId xmlns:a16="http://schemas.microsoft.com/office/drawing/2014/main" val="4158556386"/>
                    </a:ext>
                  </a:extLst>
                </a:gridCol>
                <a:gridCol w="2032616">
                  <a:extLst>
                    <a:ext uri="{9D8B030D-6E8A-4147-A177-3AD203B41FA5}">
                      <a16:colId xmlns:a16="http://schemas.microsoft.com/office/drawing/2014/main" val="1972306309"/>
                    </a:ext>
                  </a:extLst>
                </a:gridCol>
                <a:gridCol w="1814835">
                  <a:extLst>
                    <a:ext uri="{9D8B030D-6E8A-4147-A177-3AD203B41FA5}">
                      <a16:colId xmlns:a16="http://schemas.microsoft.com/office/drawing/2014/main" val="20000"/>
                    </a:ext>
                  </a:extLst>
                </a:gridCol>
                <a:gridCol w="1379275">
                  <a:extLst>
                    <a:ext uri="{9D8B030D-6E8A-4147-A177-3AD203B41FA5}">
                      <a16:colId xmlns:a16="http://schemas.microsoft.com/office/drawing/2014/main" val="20001"/>
                    </a:ext>
                  </a:extLst>
                </a:gridCol>
                <a:gridCol w="1752781">
                  <a:extLst>
                    <a:ext uri="{9D8B030D-6E8A-4147-A177-3AD203B41FA5}">
                      <a16:colId xmlns:a16="http://schemas.microsoft.com/office/drawing/2014/main" val="20002"/>
                    </a:ext>
                  </a:extLst>
                </a:gridCol>
                <a:gridCol w="1296145">
                  <a:extLst>
                    <a:ext uri="{9D8B030D-6E8A-4147-A177-3AD203B41FA5}">
                      <a16:colId xmlns:a16="http://schemas.microsoft.com/office/drawing/2014/main" val="20003"/>
                    </a:ext>
                  </a:extLst>
                </a:gridCol>
              </a:tblGrid>
              <a:tr h="936104">
                <a:tc>
                  <a:txBody>
                    <a:bodyPr/>
                    <a:lstStyle/>
                    <a:p>
                      <a:endParaRPr kumimoji="1" lang="en-US" altLang="ja-JP" dirty="0"/>
                    </a:p>
                  </a:txBody>
                  <a:tcPr/>
                </a:tc>
                <a:tc>
                  <a:txBody>
                    <a:bodyPr/>
                    <a:lstStyle/>
                    <a:p>
                      <a:r>
                        <a:rPr kumimoji="1" lang="ru-RU" altLang="ja-JP" dirty="0"/>
                        <a:t>Период</a:t>
                      </a:r>
                      <a:endParaRPr kumimoji="1" lang="ja-JP" altLang="en-US" dirty="0"/>
                    </a:p>
                  </a:txBody>
                  <a:tcPr/>
                </a:tc>
                <a:tc>
                  <a:txBody>
                    <a:bodyPr/>
                    <a:lstStyle/>
                    <a:p>
                      <a:r>
                        <a:rPr kumimoji="1" lang="ru-RU" altLang="ja-JP" dirty="0"/>
                        <a:t>Деятельность </a:t>
                      </a:r>
                      <a:r>
                        <a:rPr kumimoji="1" lang="ru-RU" altLang="ja-JP" sz="1700" dirty="0"/>
                        <a:t>(мероприятие)</a:t>
                      </a:r>
                      <a:endParaRPr kumimoji="1" lang="ja-JP" altLang="en-US" sz="1700" dirty="0"/>
                    </a:p>
                  </a:txBody>
                  <a:tcPr/>
                </a:tc>
                <a:tc>
                  <a:txBody>
                    <a:bodyPr/>
                    <a:lstStyle/>
                    <a:p>
                      <a:r>
                        <a:rPr kumimoji="1" lang="ru-RU" altLang="ja-JP" dirty="0"/>
                        <a:t>Продолжительность</a:t>
                      </a:r>
                      <a:endParaRPr kumimoji="1" lang="ja-JP" altLang="en-US" dirty="0"/>
                    </a:p>
                  </a:txBody>
                  <a:tcPr/>
                </a:tc>
                <a:tc>
                  <a:txBody>
                    <a:bodyPr/>
                    <a:lstStyle/>
                    <a:p>
                      <a:pPr algn="ctr"/>
                      <a:r>
                        <a:rPr kumimoji="1" lang="ru-RU" altLang="ja-JP" dirty="0"/>
                        <a:t>Наименование затрат</a:t>
                      </a:r>
                      <a:endParaRPr kumimoji="1" lang="ja-JP" altLang="en-US" dirty="0"/>
                    </a:p>
                  </a:txBody>
                  <a:tcPr/>
                </a:tc>
                <a:tc>
                  <a:txBody>
                    <a:bodyPr/>
                    <a:lstStyle/>
                    <a:p>
                      <a:r>
                        <a:rPr kumimoji="1" lang="ru-RU" altLang="ja-JP" dirty="0"/>
                        <a:t>Стоимость</a:t>
                      </a:r>
                      <a:endParaRPr kumimoji="1" lang="ja-JP" altLang="en-US" dirty="0"/>
                    </a:p>
                  </a:txBody>
                  <a:tcPr/>
                </a:tc>
                <a:extLst>
                  <a:ext uri="{0D108BD9-81ED-4DB2-BD59-A6C34878D82A}">
                    <a16:rowId xmlns:a16="http://schemas.microsoft.com/office/drawing/2014/main" val="10000"/>
                  </a:ext>
                </a:extLst>
              </a:tr>
              <a:tr h="330203">
                <a:tc>
                  <a:txBody>
                    <a:bodyPr/>
                    <a:lstStyle/>
                    <a:p>
                      <a:endParaRPr kumimoji="1" lang="en-US" altLang="ja-JP" dirty="0"/>
                    </a:p>
                    <a:p>
                      <a:r>
                        <a:rPr kumimoji="1" lang="en-US" altLang="ja-JP" dirty="0"/>
                        <a:t>1-(1)</a:t>
                      </a:r>
                      <a:endParaRPr kumimoji="1" lang="ja-JP" altLang="en-US" dirty="0"/>
                    </a:p>
                  </a:txBody>
                  <a:tcPr/>
                </a:tc>
                <a:tc>
                  <a:txBody>
                    <a:bodyPr/>
                    <a:lstStyle/>
                    <a:p>
                      <a:r>
                        <a:rPr kumimoji="1" lang="en-US" altLang="ja-JP" dirty="0"/>
                        <a:t>2022 </a:t>
                      </a:r>
                      <a:r>
                        <a:rPr kumimoji="1" lang="ru-RU" altLang="ja-JP" dirty="0"/>
                        <a:t>Июнь</a:t>
                      </a:r>
                      <a:endParaRPr kumimoji="1" lang="en-US" altLang="ja-JP" dirty="0"/>
                    </a:p>
                    <a:p>
                      <a:r>
                        <a:rPr kumimoji="1" lang="ja-JP" altLang="en-US" dirty="0"/>
                        <a:t>～</a:t>
                      </a:r>
                      <a:endParaRPr kumimoji="1" lang="en-US" altLang="ja-JP" dirty="0"/>
                    </a:p>
                    <a:p>
                      <a:r>
                        <a:rPr kumimoji="1" lang="en-US" altLang="ja-JP" dirty="0"/>
                        <a:t>2022 </a:t>
                      </a:r>
                      <a:r>
                        <a:rPr kumimoji="1" lang="ru-RU" altLang="ja-JP" dirty="0"/>
                        <a:t>Сентябрь</a:t>
                      </a:r>
                      <a:endParaRPr kumimoji="1" lang="ja-JP" altLang="en-US" dirty="0"/>
                    </a:p>
                  </a:txBody>
                  <a:tcPr/>
                </a:tc>
                <a:tc>
                  <a:txBody>
                    <a:bodyPr/>
                    <a:lstStyle/>
                    <a:p>
                      <a:r>
                        <a:rPr kumimoji="1" lang="ru-RU" altLang="ja-JP" dirty="0"/>
                        <a:t>Обучение основам ИТ</a:t>
                      </a:r>
                      <a:endParaRPr kumimoji="1" lang="en-US" altLang="ja-JP" dirty="0"/>
                    </a:p>
                  </a:txBody>
                  <a:tcPr/>
                </a:tc>
                <a:tc>
                  <a:txBody>
                    <a:bodyPr/>
                    <a:lstStyle/>
                    <a:p>
                      <a:r>
                        <a:rPr kumimoji="1" lang="en-US" altLang="ja-JP" dirty="0"/>
                        <a:t>4 </a:t>
                      </a:r>
                      <a:r>
                        <a:rPr kumimoji="1" lang="ru-RU" altLang="ja-JP" dirty="0"/>
                        <a:t>Месяц</a:t>
                      </a:r>
                      <a:endParaRPr kumimoji="1" lang="ja-JP" altLang="en-US" dirty="0"/>
                    </a:p>
                  </a:txBody>
                  <a:tcPr/>
                </a:tc>
                <a:tc>
                  <a:txBody>
                    <a:bodyPr/>
                    <a:lstStyle/>
                    <a:p>
                      <a:r>
                        <a:rPr kumimoji="1" lang="ja-JP" altLang="ru-RU" dirty="0"/>
                        <a:t>・</a:t>
                      </a:r>
                      <a:r>
                        <a:rPr kumimoji="1" lang="ru-RU" altLang="ja-JP" dirty="0"/>
                        <a:t>Оплата преподавателей</a:t>
                      </a:r>
                    </a:p>
                    <a:p>
                      <a:r>
                        <a:rPr kumimoji="1" lang="ja-JP" altLang="ru-RU" dirty="0"/>
                        <a:t>・</a:t>
                      </a:r>
                      <a:r>
                        <a:rPr kumimoji="1" lang="ru-RU" altLang="ja-JP" dirty="0"/>
                        <a:t>Печатные материалы</a:t>
                      </a:r>
                      <a:endParaRPr kumimoji="1" lang="ja-JP" altLang="en-US" dirty="0"/>
                    </a:p>
                  </a:txBody>
                  <a:tcPr/>
                </a:tc>
                <a:tc>
                  <a:txBody>
                    <a:bodyPr/>
                    <a:lstStyle/>
                    <a:p>
                      <a:r>
                        <a:rPr kumimoji="1" lang="en-US" altLang="ja-JP" dirty="0"/>
                        <a:t>$ 1,000</a:t>
                      </a:r>
                      <a:endParaRPr kumimoji="1" lang="ja-JP" altLang="en-US" dirty="0"/>
                    </a:p>
                  </a:txBody>
                  <a:tcPr/>
                </a:tc>
                <a:extLst>
                  <a:ext uri="{0D108BD9-81ED-4DB2-BD59-A6C34878D82A}">
                    <a16:rowId xmlns:a16="http://schemas.microsoft.com/office/drawing/2014/main" val="10001"/>
                  </a:ext>
                </a:extLst>
              </a:tr>
              <a:tr h="584281">
                <a:tc>
                  <a:txBody>
                    <a:bodyPr/>
                    <a:lstStyle/>
                    <a:p>
                      <a:endParaRPr kumimoji="1" lang="en-US" altLang="ja-JP" dirty="0"/>
                    </a:p>
                    <a:p>
                      <a:r>
                        <a:rPr kumimoji="1" lang="en-US" altLang="ja-JP" dirty="0"/>
                        <a:t>1-(2) </a:t>
                      </a:r>
                      <a:endParaRPr kumimoji="1" lang="ja-JP" altLang="en-US" dirty="0"/>
                    </a:p>
                  </a:txBody>
                  <a:tcPr/>
                </a:tc>
                <a:tc>
                  <a:txBody>
                    <a:bodyPr/>
                    <a:lstStyle/>
                    <a:p>
                      <a:r>
                        <a:rPr kumimoji="1" lang="en-US" altLang="ja-JP" dirty="0"/>
                        <a:t>2022 September</a:t>
                      </a:r>
                    </a:p>
                    <a:p>
                      <a:r>
                        <a:rPr kumimoji="1" lang="ja-JP" altLang="en-US" dirty="0"/>
                        <a:t>～</a:t>
                      </a:r>
                      <a:endParaRPr kumimoji="1" lang="en-US" altLang="ja-JP" dirty="0"/>
                    </a:p>
                    <a:p>
                      <a:r>
                        <a:rPr kumimoji="1" lang="en-US" altLang="ja-JP" dirty="0"/>
                        <a:t>2022 </a:t>
                      </a:r>
                      <a:r>
                        <a:rPr kumimoji="1" lang="ru-RU" altLang="ja-JP" dirty="0"/>
                        <a:t>Октябрь</a:t>
                      </a:r>
                      <a:endParaRPr kumimoji="1" lang="ja-JP" altLang="en-US" dirty="0"/>
                    </a:p>
                  </a:txBody>
                  <a:tcPr/>
                </a:tc>
                <a:tc>
                  <a:txBody>
                    <a:bodyPr/>
                    <a:lstStyle/>
                    <a:p>
                      <a:r>
                        <a:rPr kumimoji="1" lang="ru-RU" altLang="ja-JP" dirty="0"/>
                        <a:t>Сбор информации о рыночных ценах фермерами</a:t>
                      </a:r>
                      <a:endParaRPr kumimoji="1" lang="ja-JP" altLang="en-US" dirty="0"/>
                    </a:p>
                  </a:txBody>
                  <a:tcPr/>
                </a:tc>
                <a:tc>
                  <a:txBody>
                    <a:bodyPr/>
                    <a:lstStyle/>
                    <a:p>
                      <a:r>
                        <a:rPr kumimoji="1" lang="en-US" altLang="ja-JP" dirty="0"/>
                        <a:t>2 </a:t>
                      </a:r>
                      <a:r>
                        <a:rPr kumimoji="1" lang="ru-RU" altLang="ja-JP" dirty="0"/>
                        <a:t>Месяц</a:t>
                      </a:r>
                      <a:endParaRPr kumimoji="1" lang="ja-JP" altLang="en-US" dirty="0"/>
                    </a:p>
                  </a:txBody>
                  <a:tcPr/>
                </a:tc>
                <a:tc>
                  <a:txBody>
                    <a:bodyPr/>
                    <a:lstStyle/>
                    <a:p>
                      <a:r>
                        <a:rPr kumimoji="1" lang="ja-JP" altLang="ru-RU" dirty="0"/>
                        <a:t>・</a:t>
                      </a:r>
                      <a:r>
                        <a:rPr kumimoji="1" lang="ru-RU" altLang="ja-JP" dirty="0"/>
                        <a:t>Плата за интернет-услуг провайдеров</a:t>
                      </a:r>
                    </a:p>
                    <a:p>
                      <a:r>
                        <a:rPr kumimoji="1" lang="ja-JP" altLang="ru-RU" dirty="0"/>
                        <a:t>・</a:t>
                      </a:r>
                      <a:r>
                        <a:rPr kumimoji="1" lang="ru-RU" altLang="ja-JP" dirty="0"/>
                        <a:t>Плата за консультации ИТ-консультанта</a:t>
                      </a:r>
                      <a:endParaRPr kumimoji="1" lang="ja-JP" altLang="en-US" dirty="0"/>
                    </a:p>
                  </a:txBody>
                  <a:tcPr/>
                </a:tc>
                <a:tc>
                  <a:txBody>
                    <a:bodyPr/>
                    <a:lstStyle/>
                    <a:p>
                      <a:r>
                        <a:rPr kumimoji="1" lang="en-US" altLang="ja-JP" dirty="0"/>
                        <a:t>$ 500</a:t>
                      </a:r>
                      <a:endParaRPr kumimoji="1" lang="ja-JP" altLang="en-US" dirty="0"/>
                    </a:p>
                  </a:txBody>
                  <a:tcPr/>
                </a:tc>
                <a:extLst>
                  <a:ext uri="{0D108BD9-81ED-4DB2-BD59-A6C34878D82A}">
                    <a16:rowId xmlns:a16="http://schemas.microsoft.com/office/drawing/2014/main" val="10002"/>
                  </a:ext>
                </a:extLst>
              </a:tr>
              <a:tr h="584281">
                <a:tc>
                  <a:txBody>
                    <a:bodyPr/>
                    <a:lstStyle/>
                    <a:p>
                      <a:endParaRPr kumimoji="1" lang="en-US" altLang="ja-JP" dirty="0"/>
                    </a:p>
                    <a:p>
                      <a:r>
                        <a:rPr kumimoji="1" lang="en-US" altLang="ja-JP" dirty="0"/>
                        <a:t>2-(1)</a:t>
                      </a:r>
                      <a:endParaRPr kumimoji="1" lang="ja-JP" altLang="en-US" dirty="0"/>
                    </a:p>
                  </a:txBody>
                  <a:tcPr/>
                </a:tc>
                <a:tc>
                  <a:txBody>
                    <a:bodyPr/>
                    <a:lstStyle/>
                    <a:p>
                      <a:r>
                        <a:rPr kumimoji="1" lang="en-US" altLang="ja-JP" dirty="0"/>
                        <a:t>2022 </a:t>
                      </a:r>
                      <a:r>
                        <a:rPr kumimoji="1" lang="ru-RU" altLang="ja-JP" dirty="0"/>
                        <a:t>Ноябрь</a:t>
                      </a:r>
                      <a:endParaRPr kumimoji="1" lang="en-US" altLang="ja-JP" dirty="0"/>
                    </a:p>
                    <a:p>
                      <a:r>
                        <a:rPr kumimoji="1" lang="ja-JP" altLang="en-US" dirty="0"/>
                        <a:t>～</a:t>
                      </a:r>
                      <a:endParaRPr kumimoji="1" lang="en-US" altLang="ja-JP" dirty="0"/>
                    </a:p>
                    <a:p>
                      <a:r>
                        <a:rPr kumimoji="1" lang="en-US" altLang="ja-JP" dirty="0"/>
                        <a:t>2023 </a:t>
                      </a:r>
                      <a:r>
                        <a:rPr kumimoji="1" lang="ru-RU" altLang="ja-JP" dirty="0"/>
                        <a:t>Февраль</a:t>
                      </a:r>
                      <a:endParaRPr kumimoji="1" lang="ja-JP" altLang="en-US" dirty="0"/>
                    </a:p>
                  </a:txBody>
                  <a:tcPr/>
                </a:tc>
                <a:tc>
                  <a:txBody>
                    <a:bodyPr/>
                    <a:lstStyle/>
                    <a:p>
                      <a:r>
                        <a:rPr kumimoji="1" lang="ru-RU" altLang="ja-JP" dirty="0"/>
                        <a:t>Маркетинговое исследование</a:t>
                      </a:r>
                      <a:endParaRPr kumimoji="1" lang="ja-JP" altLang="en-US" dirty="0"/>
                    </a:p>
                  </a:txBody>
                  <a:tcPr/>
                </a:tc>
                <a:tc>
                  <a:txBody>
                    <a:bodyPr/>
                    <a:lstStyle/>
                    <a:p>
                      <a:r>
                        <a:rPr kumimoji="1" lang="en-US" altLang="ja-JP" dirty="0"/>
                        <a:t>4 </a:t>
                      </a:r>
                      <a:r>
                        <a:rPr kumimoji="1" lang="ru-RU" altLang="ja-JP" dirty="0"/>
                        <a:t>Месяц</a:t>
                      </a:r>
                      <a:endParaRPr kumimoji="1" lang="ja-JP" altLang="en-US" dirty="0"/>
                    </a:p>
                  </a:txBody>
                  <a:tcPr/>
                </a:tc>
                <a:tc>
                  <a:txBody>
                    <a:bodyPr/>
                    <a:lstStyle/>
                    <a:p>
                      <a:r>
                        <a:rPr kumimoji="1" lang="ru-RU" altLang="ja-JP" dirty="0"/>
                        <a:t>Оплата за консалтинговые услуги</a:t>
                      </a:r>
                      <a:endParaRPr kumimoji="1" lang="ja-JP" altLang="en-US" dirty="0"/>
                    </a:p>
                  </a:txBody>
                  <a:tcPr/>
                </a:tc>
                <a:tc>
                  <a:txBody>
                    <a:bodyPr/>
                    <a:lstStyle/>
                    <a:p>
                      <a:r>
                        <a:rPr kumimoji="1" lang="en-US" altLang="ja-JP" dirty="0"/>
                        <a:t>$2,000</a:t>
                      </a:r>
                    </a:p>
                  </a:txBody>
                  <a:tcPr/>
                </a:tc>
                <a:extLst>
                  <a:ext uri="{0D108BD9-81ED-4DB2-BD59-A6C34878D82A}">
                    <a16:rowId xmlns:a16="http://schemas.microsoft.com/office/drawing/2014/main" val="10003"/>
                  </a:ext>
                </a:extLst>
              </a:tr>
            </a:tbl>
          </a:graphicData>
        </a:graphic>
      </p:graphicFrame>
      <p:sp>
        <p:nvSpPr>
          <p:cNvPr id="7" name="タイトル 6"/>
          <p:cNvSpPr>
            <a:spLocks noGrp="1"/>
          </p:cNvSpPr>
          <p:nvPr>
            <p:ph type="title"/>
          </p:nvPr>
        </p:nvSpPr>
        <p:spPr>
          <a:xfrm>
            <a:off x="1523999" y="427038"/>
            <a:ext cx="5874327" cy="819871"/>
          </a:xfrm>
          <a:solidFill>
            <a:srgbClr val="FFFF00"/>
          </a:solidFill>
        </p:spPr>
        <p:txBody>
          <a:bodyPr>
            <a:normAutofit fontScale="90000"/>
          </a:bodyPr>
          <a:lstStyle/>
          <a:p>
            <a:r>
              <a:rPr lang="ru-RU" altLang="ja-JP" dirty="0"/>
              <a:t>Разбивка затрат (пример)</a:t>
            </a:r>
            <a:endParaRPr kumimoji="1" lang="ja-JP" altLang="en-US" sz="3200" dirty="0"/>
          </a:p>
        </p:txBody>
      </p:sp>
    </p:spTree>
    <p:extLst>
      <p:ext uri="{BB962C8B-B14F-4D97-AF65-F5344CB8AC3E}">
        <p14:creationId xmlns:p14="http://schemas.microsoft.com/office/powerpoint/2010/main" val="3513975967"/>
      </p:ext>
    </p:extLst>
  </p:cSld>
  <p:clrMapOvr>
    <a:masterClrMapping/>
  </p:clrMapOvr>
  <mc:AlternateContent xmlns:mc="http://schemas.openxmlformats.org/markup-compatibility/2006" xmlns:p14="http://schemas.microsoft.com/office/powerpoint/2010/main">
    <mc:Choice Requires="p14">
      <p:transition spd="slow" p14:dur="2000" advTm="35278"/>
    </mc:Choice>
    <mc:Fallback xmlns="">
      <p:transition spd="slow" advTm="352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 3"/>
          <p:cNvSpPr txBox="1">
            <a:spLocks noGrp="1"/>
          </p:cNvSpPr>
          <p:nvPr/>
        </p:nvSpPr>
        <p:spPr bwMode="auto">
          <a:xfrm>
            <a:off x="5865376" y="3488007"/>
            <a:ext cx="2133600" cy="457200"/>
          </a:xfrm>
          <a:prstGeom prst="rect">
            <a:avLst/>
          </a:prstGeom>
          <a:noFill/>
          <a:ln w="9525">
            <a:noFill/>
            <a:miter lim="800000"/>
            <a:headEnd/>
            <a:tailEnd/>
          </a:ln>
        </p:spPr>
        <p:txBody>
          <a:bodyPr/>
          <a:lstStyle/>
          <a:p>
            <a:pPr algn="r"/>
            <a:endParaRPr kumimoji="0" lang="en-US" altLang="ja-JP" b="0" dirty="0"/>
          </a:p>
        </p:txBody>
      </p:sp>
      <p:grpSp>
        <p:nvGrpSpPr>
          <p:cNvPr id="23561" name="Group 21"/>
          <p:cNvGrpSpPr>
            <a:grpSpLocks/>
          </p:cNvGrpSpPr>
          <p:nvPr/>
        </p:nvGrpSpPr>
        <p:grpSpPr bwMode="auto">
          <a:xfrm>
            <a:off x="466407" y="746263"/>
            <a:ext cx="3421641" cy="2743200"/>
            <a:chOff x="3573" y="212"/>
            <a:chExt cx="2258" cy="1920"/>
          </a:xfrm>
        </p:grpSpPr>
        <p:sp>
          <p:nvSpPr>
            <p:cNvPr id="23605" name="Rectangle 22"/>
            <p:cNvSpPr>
              <a:spLocks noChangeArrowheads="1"/>
            </p:cNvSpPr>
            <p:nvPr/>
          </p:nvSpPr>
          <p:spPr bwMode="auto">
            <a:xfrm>
              <a:off x="3573" y="212"/>
              <a:ext cx="211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606" name="Rectangle 23"/>
            <p:cNvSpPr>
              <a:spLocks noChangeArrowheads="1"/>
            </p:cNvSpPr>
            <p:nvPr/>
          </p:nvSpPr>
          <p:spPr bwMode="auto">
            <a:xfrm>
              <a:off x="3632" y="637"/>
              <a:ext cx="1936" cy="1445"/>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607" name="Text Box 24"/>
            <p:cNvSpPr txBox="1">
              <a:spLocks noChangeAspect="1" noChangeArrowheads="1"/>
            </p:cNvSpPr>
            <p:nvPr/>
          </p:nvSpPr>
          <p:spPr bwMode="auto">
            <a:xfrm>
              <a:off x="3654" y="1417"/>
              <a:ext cx="1076" cy="215"/>
            </a:xfrm>
            <a:prstGeom prst="rect">
              <a:avLst/>
            </a:prstGeom>
            <a:solidFill>
              <a:srgbClr val="FFFF00"/>
            </a:solidFill>
            <a:ln w="9525">
              <a:solidFill>
                <a:schemeClr val="tx1"/>
              </a:solidFill>
              <a:miter lim="800000"/>
              <a:headEnd/>
              <a:tailEnd/>
            </a:ln>
          </p:spPr>
          <p:txBody>
            <a:bodyPr wrap="square">
              <a:spAutoFit/>
            </a:bodyPr>
            <a:lstStyle/>
            <a:p>
              <a:r>
                <a:rPr lang="ru-RU" altLang="ja-JP" sz="1400" dirty="0">
                  <a:latin typeface="Times New Roman" pitchFamily="18" charset="0"/>
                </a:rPr>
                <a:t>Прямая 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23608" name="Text Box 25"/>
            <p:cNvSpPr txBox="1">
              <a:spLocks noChangeAspect="1" noChangeArrowheads="1"/>
            </p:cNvSpPr>
            <p:nvPr/>
          </p:nvSpPr>
          <p:spPr bwMode="auto">
            <a:xfrm>
              <a:off x="3928" y="1068"/>
              <a:ext cx="1400" cy="259"/>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a:t>
              </a:r>
              <a:r>
                <a:rPr lang="ru-RU" altLang="ja-JP" dirty="0">
                  <a:latin typeface="Times New Roman" pitchFamily="18" charset="0"/>
                </a:rPr>
                <a:t>я проблема</a:t>
              </a:r>
              <a:endParaRPr lang="ja-JP" altLang="en-US" b="0" dirty="0">
                <a:latin typeface="Times New Roman" pitchFamily="18" charset="0"/>
              </a:endParaRPr>
            </a:p>
          </p:txBody>
        </p:sp>
        <p:sp>
          <p:nvSpPr>
            <p:cNvPr id="23609" name="Text Box 26"/>
            <p:cNvSpPr txBox="1">
              <a:spLocks noChangeAspect="1" noChangeArrowheads="1"/>
            </p:cNvSpPr>
            <p:nvPr/>
          </p:nvSpPr>
          <p:spPr bwMode="auto">
            <a:xfrm>
              <a:off x="4783" y="1413"/>
              <a:ext cx="104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Прямая причина 2</a:t>
              </a:r>
              <a:endParaRPr lang="en-US" altLang="ja-JP" sz="1400" b="0" dirty="0">
                <a:latin typeface="Times New Roman" pitchFamily="18" charset="0"/>
              </a:endParaRPr>
            </a:p>
          </p:txBody>
        </p:sp>
        <p:sp>
          <p:nvSpPr>
            <p:cNvPr id="23610" name="Text Box 27"/>
            <p:cNvSpPr txBox="1">
              <a:spLocks noChangeArrowheads="1"/>
            </p:cNvSpPr>
            <p:nvPr/>
          </p:nvSpPr>
          <p:spPr bwMode="auto">
            <a:xfrm>
              <a:off x="3600" y="288"/>
              <a:ext cx="1746" cy="323"/>
            </a:xfrm>
            <a:prstGeom prst="rect">
              <a:avLst/>
            </a:prstGeom>
            <a:solidFill>
              <a:schemeClr val="bg1"/>
            </a:solidFill>
            <a:ln w="9525">
              <a:solidFill>
                <a:srgbClr val="FF3300"/>
              </a:solidFill>
              <a:miter lim="800000"/>
              <a:headEnd/>
              <a:tailEnd/>
            </a:ln>
          </p:spPr>
          <p:txBody>
            <a:bodyPr wrap="none">
              <a:spAutoFit/>
            </a:bodyPr>
            <a:lstStyle/>
            <a:p>
              <a:r>
                <a:rPr lang="en-US" altLang="ja-JP" sz="2400" b="0" dirty="0">
                  <a:latin typeface="Times New Roman" pitchFamily="18" charset="0"/>
                </a:rPr>
                <a:t>1. </a:t>
              </a:r>
              <a:r>
                <a:rPr lang="ru-RU" altLang="ja-JP" sz="2400" b="0" dirty="0">
                  <a:latin typeface="Times New Roman" pitchFamily="18" charset="0"/>
                </a:rPr>
                <a:t>Анализ проблем</a:t>
              </a:r>
              <a:endParaRPr lang="ja-JP" altLang="en-US" sz="2400" b="0" dirty="0">
                <a:latin typeface="Times New Roman" pitchFamily="18" charset="0"/>
              </a:endParaRPr>
            </a:p>
          </p:txBody>
        </p:sp>
        <p:sp>
          <p:nvSpPr>
            <p:cNvPr id="23611" name="Text Box 28"/>
            <p:cNvSpPr txBox="1">
              <a:spLocks noChangeAspect="1" noChangeArrowheads="1"/>
            </p:cNvSpPr>
            <p:nvPr/>
          </p:nvSpPr>
          <p:spPr bwMode="auto">
            <a:xfrm>
              <a:off x="3704" y="667"/>
              <a:ext cx="841" cy="259"/>
            </a:xfrm>
            <a:prstGeom prst="rect">
              <a:avLst/>
            </a:prstGeom>
            <a:solidFill>
              <a:srgbClr val="FFFF00"/>
            </a:solidFill>
            <a:ln w="9525">
              <a:solidFill>
                <a:schemeClr val="tx1"/>
              </a:solidFill>
              <a:miter lim="800000"/>
              <a:headEnd/>
              <a:tailEnd/>
            </a:ln>
          </p:spPr>
          <p:txBody>
            <a:bodyPr wrap="none">
              <a:spAutoFit/>
            </a:bodyPr>
            <a:lstStyle/>
            <a:p>
              <a:r>
                <a:rPr lang="ru-RU" altLang="ja-JP" b="0" dirty="0">
                  <a:latin typeface="Times New Roman" pitchFamily="18" charset="0"/>
                </a:rPr>
                <a:t>Проблема</a:t>
              </a:r>
              <a:r>
                <a:rPr lang="en-US" altLang="ja-JP" b="0" dirty="0">
                  <a:latin typeface="Times New Roman" pitchFamily="18" charset="0"/>
                </a:rPr>
                <a:t>1</a:t>
              </a:r>
            </a:p>
          </p:txBody>
        </p:sp>
        <p:sp>
          <p:nvSpPr>
            <p:cNvPr id="23612" name="Text Box 29"/>
            <p:cNvSpPr txBox="1">
              <a:spLocks noChangeAspect="1" noChangeArrowheads="1"/>
            </p:cNvSpPr>
            <p:nvPr/>
          </p:nvSpPr>
          <p:spPr bwMode="auto">
            <a:xfrm>
              <a:off x="4664" y="665"/>
              <a:ext cx="841" cy="259"/>
            </a:xfrm>
            <a:prstGeom prst="rect">
              <a:avLst/>
            </a:prstGeom>
            <a:solidFill>
              <a:srgbClr val="FFFF00"/>
            </a:solidFill>
            <a:ln w="9525">
              <a:solidFill>
                <a:schemeClr val="tx1"/>
              </a:solidFill>
              <a:miter lim="800000"/>
              <a:headEnd/>
              <a:tailEnd/>
            </a:ln>
          </p:spPr>
          <p:txBody>
            <a:bodyPr wrap="square">
              <a:spAutoFit/>
            </a:bodyPr>
            <a:lstStyle/>
            <a:p>
              <a:r>
                <a:rPr lang="ru-RU" altLang="ja-JP" dirty="0">
                  <a:latin typeface="Times New Roman" pitchFamily="18" charset="0"/>
                </a:rPr>
                <a:t>Проблема</a:t>
              </a:r>
              <a:r>
                <a:rPr lang="en-US" altLang="ja-JP" b="0" dirty="0">
                  <a:latin typeface="Times New Roman" pitchFamily="18" charset="0"/>
                </a:rPr>
                <a:t>2</a:t>
              </a:r>
            </a:p>
          </p:txBody>
        </p:sp>
        <p:sp>
          <p:nvSpPr>
            <p:cNvPr id="23613" name="Text Box 30"/>
            <p:cNvSpPr txBox="1">
              <a:spLocks noChangeAspect="1" noChangeArrowheads="1"/>
            </p:cNvSpPr>
            <p:nvPr/>
          </p:nvSpPr>
          <p:spPr bwMode="auto">
            <a:xfrm>
              <a:off x="4291" y="1755"/>
              <a:ext cx="658" cy="215"/>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2</a:t>
              </a:r>
              <a:endParaRPr lang="en-US" altLang="ja-JP" sz="1400" b="0" dirty="0">
                <a:latin typeface="Times New Roman" pitchFamily="18" charset="0"/>
              </a:endParaRPr>
            </a:p>
          </p:txBody>
        </p:sp>
        <p:cxnSp>
          <p:nvCxnSpPr>
            <p:cNvPr id="23614" name="AutoShape 31"/>
            <p:cNvCxnSpPr>
              <a:cxnSpLocks noChangeShapeType="1"/>
              <a:stCxn id="23608" idx="2"/>
              <a:endCxn id="23607" idx="0"/>
            </p:cNvCxnSpPr>
            <p:nvPr/>
          </p:nvCxnSpPr>
          <p:spPr bwMode="auto">
            <a:xfrm rot="5400000">
              <a:off x="4365" y="1154"/>
              <a:ext cx="90" cy="436"/>
            </a:xfrm>
            <a:prstGeom prst="bentConnector3">
              <a:avLst>
                <a:gd name="adj1" fmla="val 50000"/>
              </a:avLst>
            </a:prstGeom>
            <a:noFill/>
            <a:ln w="9525">
              <a:solidFill>
                <a:schemeClr val="tx1"/>
              </a:solidFill>
              <a:miter lim="800000"/>
              <a:headEnd/>
              <a:tailEnd/>
            </a:ln>
          </p:spPr>
        </p:cxnSp>
        <p:cxnSp>
          <p:nvCxnSpPr>
            <p:cNvPr id="23615" name="AutoShape 32"/>
            <p:cNvCxnSpPr>
              <a:cxnSpLocks noChangeShapeType="1"/>
              <a:stCxn id="23608" idx="2"/>
              <a:endCxn id="23609" idx="0"/>
            </p:cNvCxnSpPr>
            <p:nvPr/>
          </p:nvCxnSpPr>
          <p:spPr bwMode="auto">
            <a:xfrm rot="16200000" flipH="1">
              <a:off x="4924" y="1030"/>
              <a:ext cx="86" cy="679"/>
            </a:xfrm>
            <a:prstGeom prst="bentConnector3">
              <a:avLst>
                <a:gd name="adj1" fmla="val 50000"/>
              </a:avLst>
            </a:prstGeom>
            <a:noFill/>
            <a:ln w="9525">
              <a:solidFill>
                <a:schemeClr val="tx1"/>
              </a:solidFill>
              <a:miter lim="800000"/>
              <a:headEnd/>
              <a:tailEnd/>
            </a:ln>
          </p:spPr>
        </p:cxnSp>
        <p:cxnSp>
          <p:nvCxnSpPr>
            <p:cNvPr id="23616" name="AutoShape 33"/>
            <p:cNvCxnSpPr>
              <a:cxnSpLocks noChangeShapeType="1"/>
              <a:stCxn id="23607" idx="2"/>
              <a:endCxn id="23613" idx="0"/>
            </p:cNvCxnSpPr>
            <p:nvPr/>
          </p:nvCxnSpPr>
          <p:spPr bwMode="auto">
            <a:xfrm rot="16200000" flipH="1">
              <a:off x="4345" y="1479"/>
              <a:ext cx="123" cy="428"/>
            </a:xfrm>
            <a:prstGeom prst="bentConnector3">
              <a:avLst>
                <a:gd name="adj1" fmla="val 50000"/>
              </a:avLst>
            </a:prstGeom>
            <a:noFill/>
            <a:ln w="9525">
              <a:solidFill>
                <a:schemeClr val="tx1"/>
              </a:solidFill>
              <a:miter lim="800000"/>
              <a:headEnd/>
              <a:tailEnd/>
            </a:ln>
          </p:spPr>
        </p:cxnSp>
        <p:cxnSp>
          <p:nvCxnSpPr>
            <p:cNvPr id="23617" name="AutoShape 34"/>
            <p:cNvCxnSpPr>
              <a:cxnSpLocks noChangeShapeType="1"/>
            </p:cNvCxnSpPr>
            <p:nvPr/>
          </p:nvCxnSpPr>
          <p:spPr bwMode="auto">
            <a:xfrm rot="16200000" flipV="1">
              <a:off x="4407" y="862"/>
              <a:ext cx="135" cy="280"/>
            </a:xfrm>
            <a:prstGeom prst="bentConnector3">
              <a:avLst>
                <a:gd name="adj1" fmla="val 50000"/>
              </a:avLst>
            </a:prstGeom>
            <a:noFill/>
            <a:ln w="9525">
              <a:solidFill>
                <a:schemeClr val="tx1"/>
              </a:solidFill>
              <a:miter lim="800000"/>
              <a:headEnd/>
              <a:tailEnd/>
            </a:ln>
          </p:spPr>
        </p:cxnSp>
        <p:cxnSp>
          <p:nvCxnSpPr>
            <p:cNvPr id="23618" name="AutoShape 35"/>
            <p:cNvCxnSpPr>
              <a:cxnSpLocks noChangeShapeType="1"/>
              <a:stCxn id="23608" idx="0"/>
              <a:endCxn id="23612" idx="2"/>
            </p:cNvCxnSpPr>
            <p:nvPr/>
          </p:nvCxnSpPr>
          <p:spPr bwMode="auto">
            <a:xfrm rot="5400000" flipH="1" flipV="1">
              <a:off x="4784" y="768"/>
              <a:ext cx="144" cy="456"/>
            </a:xfrm>
            <a:prstGeom prst="bentConnector3">
              <a:avLst>
                <a:gd name="adj1" fmla="val 50000"/>
              </a:avLst>
            </a:prstGeom>
            <a:noFill/>
            <a:ln w="9525">
              <a:solidFill>
                <a:schemeClr val="tx1"/>
              </a:solidFill>
              <a:miter lim="800000"/>
              <a:headEnd/>
              <a:tailEnd/>
            </a:ln>
          </p:spPr>
        </p:cxnSp>
      </p:grpSp>
      <p:grpSp>
        <p:nvGrpSpPr>
          <p:cNvPr id="23562" name="Group 37"/>
          <p:cNvGrpSpPr>
            <a:grpSpLocks/>
          </p:cNvGrpSpPr>
          <p:nvPr/>
        </p:nvGrpSpPr>
        <p:grpSpPr bwMode="auto">
          <a:xfrm>
            <a:off x="5078891" y="655108"/>
            <a:ext cx="3492774" cy="2795360"/>
            <a:chOff x="3600" y="2208"/>
            <a:chExt cx="2313" cy="1920"/>
          </a:xfrm>
        </p:grpSpPr>
        <p:sp>
          <p:nvSpPr>
            <p:cNvPr id="23590" name="Rectangle 38"/>
            <p:cNvSpPr>
              <a:spLocks noChangeArrowheads="1"/>
            </p:cNvSpPr>
            <p:nvPr/>
          </p:nvSpPr>
          <p:spPr bwMode="auto">
            <a:xfrm>
              <a:off x="3600" y="2208"/>
              <a:ext cx="2272"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23591" name="Rectangle 39"/>
            <p:cNvSpPr>
              <a:spLocks noChangeArrowheads="1"/>
            </p:cNvSpPr>
            <p:nvPr/>
          </p:nvSpPr>
          <p:spPr bwMode="auto">
            <a:xfrm>
              <a:off x="3651" y="2684"/>
              <a:ext cx="2191"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23592" name="Text Box 40"/>
            <p:cNvSpPr txBox="1">
              <a:spLocks noChangeAspect="1" noChangeArrowheads="1"/>
            </p:cNvSpPr>
            <p:nvPr/>
          </p:nvSpPr>
          <p:spPr bwMode="auto">
            <a:xfrm>
              <a:off x="3683" y="3471"/>
              <a:ext cx="1076"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dirty="0">
                  <a:latin typeface="Times New Roman" pitchFamily="18" charset="0"/>
                </a:rPr>
                <a:t>Прямое средство 1</a:t>
              </a:r>
              <a:endParaRPr lang="en-US" altLang="ja-JP" sz="1400" b="0" dirty="0">
                <a:latin typeface="Times New Roman" pitchFamily="18" charset="0"/>
              </a:endParaRPr>
            </a:p>
          </p:txBody>
        </p:sp>
        <p:sp>
          <p:nvSpPr>
            <p:cNvPr id="23593" name="Text Box 41"/>
            <p:cNvSpPr txBox="1">
              <a:spLocks noChangeAspect="1" noChangeArrowheads="1"/>
            </p:cNvSpPr>
            <p:nvPr/>
          </p:nvSpPr>
          <p:spPr bwMode="auto">
            <a:xfrm>
              <a:off x="4179" y="3115"/>
              <a:ext cx="1085" cy="254"/>
            </a:xfrm>
            <a:prstGeom prst="rect">
              <a:avLst/>
            </a:prstGeom>
            <a:solidFill>
              <a:srgbClr val="E84018"/>
            </a:solidFill>
            <a:ln w="9525">
              <a:solidFill>
                <a:schemeClr val="tx1"/>
              </a:solidFill>
              <a:miter lim="800000"/>
              <a:headEnd/>
              <a:tailEnd/>
            </a:ln>
          </p:spPr>
          <p:txBody>
            <a:bodyPr wrap="none">
              <a:spAutoFit/>
            </a:bodyPr>
            <a:lstStyle/>
            <a:p>
              <a:r>
                <a:rPr lang="ru-RU" altLang="ja-JP" b="0" dirty="0">
                  <a:latin typeface="Times New Roman" pitchFamily="18" charset="0"/>
                </a:rPr>
                <a:t>Основная цель</a:t>
              </a:r>
              <a:endParaRPr lang="ja-JP" altLang="en-US" b="0" dirty="0">
                <a:latin typeface="Times New Roman" pitchFamily="18" charset="0"/>
              </a:endParaRPr>
            </a:p>
          </p:txBody>
        </p:sp>
        <p:sp>
          <p:nvSpPr>
            <p:cNvPr id="23594" name="Text Box 42"/>
            <p:cNvSpPr txBox="1">
              <a:spLocks noChangeAspect="1" noChangeArrowheads="1"/>
            </p:cNvSpPr>
            <p:nvPr/>
          </p:nvSpPr>
          <p:spPr bwMode="auto">
            <a:xfrm>
              <a:off x="4841" y="3482"/>
              <a:ext cx="1072" cy="211"/>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Прямое средство 2</a:t>
              </a:r>
              <a:endParaRPr lang="en-US" altLang="ja-JP" sz="1400" b="0" dirty="0">
                <a:latin typeface="Times New Roman" pitchFamily="18" charset="0"/>
              </a:endParaRPr>
            </a:p>
          </p:txBody>
        </p:sp>
        <p:sp>
          <p:nvSpPr>
            <p:cNvPr id="23595" name="Text Box 43"/>
            <p:cNvSpPr txBox="1">
              <a:spLocks noChangeArrowheads="1"/>
            </p:cNvSpPr>
            <p:nvPr/>
          </p:nvSpPr>
          <p:spPr bwMode="auto">
            <a:xfrm>
              <a:off x="3814" y="2304"/>
              <a:ext cx="1785" cy="317"/>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2. </a:t>
              </a:r>
              <a:r>
                <a:rPr lang="ru-RU" altLang="ja-JP" sz="2400" b="0" dirty="0">
                  <a:latin typeface="Times New Roman" pitchFamily="18" charset="0"/>
                </a:rPr>
                <a:t>Анализ решений</a:t>
              </a:r>
              <a:endParaRPr lang="ja-JP" altLang="en-US" sz="2400" b="0" dirty="0">
                <a:latin typeface="Times New Roman" pitchFamily="18" charset="0"/>
              </a:endParaRPr>
            </a:p>
          </p:txBody>
        </p:sp>
        <p:sp>
          <p:nvSpPr>
            <p:cNvPr id="23596" name="Text Box 44"/>
            <p:cNvSpPr txBox="1">
              <a:spLocks noChangeAspect="1" noChangeArrowheads="1"/>
            </p:cNvSpPr>
            <p:nvPr/>
          </p:nvSpPr>
          <p:spPr bwMode="auto">
            <a:xfrm>
              <a:off x="3769" y="2749"/>
              <a:ext cx="905"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7" name="Text Box 45"/>
            <p:cNvSpPr txBox="1">
              <a:spLocks noChangeAspect="1" noChangeArrowheads="1"/>
            </p:cNvSpPr>
            <p:nvPr/>
          </p:nvSpPr>
          <p:spPr bwMode="auto">
            <a:xfrm>
              <a:off x="4758" y="2736"/>
              <a:ext cx="804" cy="211"/>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a:t>
              </a:r>
              <a:endParaRPr lang="en-US" altLang="ja-JP" sz="1400" b="0" dirty="0">
                <a:latin typeface="Times New Roman" pitchFamily="18" charset="0"/>
              </a:endParaRPr>
            </a:p>
          </p:txBody>
        </p:sp>
        <p:sp>
          <p:nvSpPr>
            <p:cNvPr id="23598" name="Text Box 46"/>
            <p:cNvSpPr txBox="1">
              <a:spLocks noChangeAspect="1" noChangeArrowheads="1"/>
            </p:cNvSpPr>
            <p:nvPr/>
          </p:nvSpPr>
          <p:spPr bwMode="auto">
            <a:xfrm>
              <a:off x="4403" y="3813"/>
              <a:ext cx="781" cy="211"/>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Средство 1-2</a:t>
              </a:r>
              <a:endParaRPr lang="en-US" altLang="ja-JP" sz="1400" b="0" dirty="0">
                <a:latin typeface="Times New Roman" pitchFamily="18" charset="0"/>
              </a:endParaRPr>
            </a:p>
          </p:txBody>
        </p:sp>
        <p:cxnSp>
          <p:nvCxnSpPr>
            <p:cNvPr id="23599" name="AutoShape 47"/>
            <p:cNvCxnSpPr>
              <a:cxnSpLocks noChangeShapeType="1"/>
              <a:stCxn id="23593" idx="2"/>
              <a:endCxn id="23592" idx="0"/>
            </p:cNvCxnSpPr>
            <p:nvPr/>
          </p:nvCxnSpPr>
          <p:spPr bwMode="auto">
            <a:xfrm rot="5400000">
              <a:off x="4420" y="3170"/>
              <a:ext cx="102" cy="500"/>
            </a:xfrm>
            <a:prstGeom prst="bentConnector3">
              <a:avLst>
                <a:gd name="adj1" fmla="val 50000"/>
              </a:avLst>
            </a:prstGeom>
            <a:noFill/>
            <a:ln w="9525">
              <a:solidFill>
                <a:schemeClr val="tx1"/>
              </a:solidFill>
              <a:miter lim="800000"/>
              <a:headEnd/>
              <a:tailEnd/>
            </a:ln>
          </p:spPr>
        </p:cxnSp>
        <p:cxnSp>
          <p:nvCxnSpPr>
            <p:cNvPr id="23600" name="AutoShape 48"/>
            <p:cNvCxnSpPr>
              <a:cxnSpLocks noChangeShapeType="1"/>
              <a:stCxn id="23593" idx="2"/>
              <a:endCxn id="23594" idx="0"/>
            </p:cNvCxnSpPr>
            <p:nvPr/>
          </p:nvCxnSpPr>
          <p:spPr bwMode="auto">
            <a:xfrm rot="16200000" flipH="1">
              <a:off x="4993" y="3098"/>
              <a:ext cx="113" cy="656"/>
            </a:xfrm>
            <a:prstGeom prst="bentConnector3">
              <a:avLst>
                <a:gd name="adj1" fmla="val 50000"/>
              </a:avLst>
            </a:prstGeom>
            <a:noFill/>
            <a:ln w="9525">
              <a:solidFill>
                <a:schemeClr val="tx1"/>
              </a:solidFill>
              <a:miter lim="800000"/>
              <a:headEnd/>
              <a:tailEnd/>
            </a:ln>
          </p:spPr>
        </p:cxnSp>
        <p:cxnSp>
          <p:nvCxnSpPr>
            <p:cNvPr id="23601" name="AutoShape 49"/>
            <p:cNvCxnSpPr>
              <a:cxnSpLocks noChangeShapeType="1"/>
              <a:stCxn id="23592" idx="2"/>
              <a:endCxn id="23598" idx="0"/>
            </p:cNvCxnSpPr>
            <p:nvPr/>
          </p:nvCxnSpPr>
          <p:spPr bwMode="auto">
            <a:xfrm rot="16200000" flipH="1">
              <a:off x="4442" y="3461"/>
              <a:ext cx="131" cy="573"/>
            </a:xfrm>
            <a:prstGeom prst="bentConnector3">
              <a:avLst>
                <a:gd name="adj1" fmla="val 50000"/>
              </a:avLst>
            </a:prstGeom>
            <a:noFill/>
            <a:ln w="9525">
              <a:solidFill>
                <a:schemeClr val="tx1"/>
              </a:solidFill>
              <a:miter lim="800000"/>
              <a:headEnd/>
              <a:tailEnd/>
            </a:ln>
          </p:spPr>
        </p:cxnSp>
        <p:cxnSp>
          <p:nvCxnSpPr>
            <p:cNvPr id="23602" name="AutoShape 50"/>
            <p:cNvCxnSpPr>
              <a:cxnSpLocks noChangeShapeType="1"/>
              <a:stCxn id="23593" idx="0"/>
              <a:endCxn id="23596" idx="2"/>
            </p:cNvCxnSpPr>
            <p:nvPr/>
          </p:nvCxnSpPr>
          <p:spPr bwMode="auto">
            <a:xfrm rot="16200000" flipV="1">
              <a:off x="4394" y="2787"/>
              <a:ext cx="155" cy="500"/>
            </a:xfrm>
            <a:prstGeom prst="bentConnector3">
              <a:avLst>
                <a:gd name="adj1" fmla="val 50000"/>
              </a:avLst>
            </a:prstGeom>
            <a:noFill/>
            <a:ln w="9525">
              <a:solidFill>
                <a:schemeClr val="tx1"/>
              </a:solidFill>
              <a:miter lim="800000"/>
              <a:headEnd/>
              <a:tailEnd/>
            </a:ln>
          </p:spPr>
        </p:cxnSp>
        <p:cxnSp>
          <p:nvCxnSpPr>
            <p:cNvPr id="23603" name="AutoShape 51"/>
            <p:cNvCxnSpPr>
              <a:cxnSpLocks noChangeShapeType="1"/>
              <a:stCxn id="23593" idx="0"/>
              <a:endCxn id="23597" idx="2"/>
            </p:cNvCxnSpPr>
            <p:nvPr/>
          </p:nvCxnSpPr>
          <p:spPr bwMode="auto">
            <a:xfrm rot="5400000" flipH="1" flipV="1">
              <a:off x="4857" y="2812"/>
              <a:ext cx="168" cy="438"/>
            </a:xfrm>
            <a:prstGeom prst="bentConnector3">
              <a:avLst>
                <a:gd name="adj1" fmla="val 50000"/>
              </a:avLst>
            </a:prstGeom>
            <a:noFill/>
            <a:ln w="9525">
              <a:solidFill>
                <a:schemeClr val="tx1"/>
              </a:solidFill>
              <a:miter lim="800000"/>
              <a:headEnd/>
              <a:tailEnd/>
            </a:ln>
          </p:spPr>
        </p:cxnSp>
      </p:grpSp>
      <p:sp>
        <p:nvSpPr>
          <p:cNvPr id="23572" name="Text Box 72"/>
          <p:cNvSpPr txBox="1">
            <a:spLocks noChangeArrowheads="1"/>
          </p:cNvSpPr>
          <p:nvPr/>
        </p:nvSpPr>
        <p:spPr bwMode="auto">
          <a:xfrm>
            <a:off x="184565" y="3660865"/>
            <a:ext cx="2396041" cy="461665"/>
          </a:xfrm>
          <a:prstGeom prst="rect">
            <a:avLst/>
          </a:prstGeom>
          <a:solidFill>
            <a:schemeClr val="bg1"/>
          </a:solidFill>
          <a:ln w="9525">
            <a:solidFill>
              <a:schemeClr val="tx1"/>
            </a:solidFill>
            <a:miter lim="800000"/>
            <a:headEnd/>
            <a:tailEnd/>
          </a:ln>
        </p:spPr>
        <p:txBody>
          <a:bodyPr wrap="none">
            <a:spAutoFit/>
          </a:bodyPr>
          <a:lstStyle/>
          <a:p>
            <a:r>
              <a:rPr lang="en-US" altLang="ja-JP" sz="2400" b="0" dirty="0">
                <a:latin typeface="Times New Roman" pitchFamily="18" charset="0"/>
              </a:rPr>
              <a:t>5.</a:t>
            </a:r>
            <a:r>
              <a:rPr lang="ru-RU" altLang="ja-JP" sz="2400" b="0" dirty="0">
                <a:latin typeface="Times New Roman" pitchFamily="18" charset="0"/>
              </a:rPr>
              <a:t>Создание МРП</a:t>
            </a:r>
            <a:endParaRPr lang="ja-JP" altLang="en-US" sz="2400" b="0" dirty="0">
              <a:latin typeface="Times New Roman" pitchFamily="18" charset="0"/>
            </a:endParaRPr>
          </a:p>
        </p:txBody>
      </p:sp>
      <p:sp>
        <p:nvSpPr>
          <p:cNvPr id="23565" name="AutoShape 74"/>
          <p:cNvSpPr>
            <a:spLocks noChangeArrowheads="1"/>
          </p:cNvSpPr>
          <p:nvPr/>
        </p:nvSpPr>
        <p:spPr bwMode="auto">
          <a:xfrm>
            <a:off x="759867" y="147646"/>
            <a:ext cx="7412533" cy="452008"/>
          </a:xfrm>
          <a:prstGeom prst="foldedCorner">
            <a:avLst>
              <a:gd name="adj" fmla="val 12500"/>
            </a:avLst>
          </a:prstGeom>
          <a:solidFill>
            <a:srgbClr val="FFFF99"/>
          </a:solidFill>
          <a:ln w="9525">
            <a:solidFill>
              <a:schemeClr val="tx1"/>
            </a:solidFill>
            <a:round/>
            <a:headEnd/>
            <a:tailEnd/>
          </a:ln>
        </p:spPr>
        <p:txBody>
          <a:bodyPr wrap="none" anchor="ctr"/>
          <a:lstStyle/>
          <a:p>
            <a:pPr algn="ctr"/>
            <a:r>
              <a:rPr lang="ru-RU" altLang="ja-JP" sz="3200" b="1" dirty="0">
                <a:solidFill>
                  <a:schemeClr val="accent1"/>
                </a:solidFill>
                <a:latin typeface="Times New Roman" pitchFamily="18" charset="0"/>
              </a:rPr>
              <a:t>5 шагов по формулированию проекта</a:t>
            </a:r>
            <a:endParaRPr lang="ja-JP" altLang="en-US" sz="3200" b="1" dirty="0">
              <a:solidFill>
                <a:schemeClr val="accent1"/>
              </a:solidFill>
              <a:latin typeface="Times New Roman" pitchFamily="18" charset="0"/>
            </a:endParaRPr>
          </a:p>
        </p:txBody>
      </p:sp>
      <p:sp>
        <p:nvSpPr>
          <p:cNvPr id="23567" name="AutoShape 76"/>
          <p:cNvSpPr>
            <a:spLocks noChangeArrowheads="1"/>
          </p:cNvSpPr>
          <p:nvPr/>
        </p:nvSpPr>
        <p:spPr bwMode="auto">
          <a:xfrm>
            <a:off x="6702699" y="3452671"/>
            <a:ext cx="500019" cy="232483"/>
          </a:xfrm>
          <a:prstGeom prst="downArrow">
            <a:avLst>
              <a:gd name="adj1" fmla="val 50000"/>
              <a:gd name="adj2" fmla="val 39286"/>
            </a:avLst>
          </a:prstGeom>
          <a:solidFill>
            <a:schemeClr val="accent1">
              <a:lumMod val="75000"/>
            </a:schemeClr>
          </a:solidFill>
          <a:ln w="9525">
            <a:solidFill>
              <a:schemeClr val="tx1"/>
            </a:solidFill>
            <a:miter lim="800000"/>
            <a:headEnd/>
            <a:tailEnd/>
          </a:ln>
        </p:spPr>
        <p:txBody>
          <a:bodyPr vert="eaVert" wrap="none" anchor="ctr"/>
          <a:lstStyle/>
          <a:p>
            <a:endParaRPr lang="ja-JP" altLang="en-US" sz="1800" b="0"/>
          </a:p>
        </p:txBody>
      </p:sp>
      <p:sp>
        <p:nvSpPr>
          <p:cNvPr id="23568" name="AutoShape 77"/>
          <p:cNvSpPr>
            <a:spLocks noChangeArrowheads="1"/>
          </p:cNvSpPr>
          <p:nvPr/>
        </p:nvSpPr>
        <p:spPr bwMode="auto">
          <a:xfrm>
            <a:off x="2632210" y="5001707"/>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23569" name="AutoShape 78"/>
          <p:cNvSpPr>
            <a:spLocks noChangeArrowheads="1"/>
          </p:cNvSpPr>
          <p:nvPr/>
        </p:nvSpPr>
        <p:spPr bwMode="auto">
          <a:xfrm rot="10800000">
            <a:off x="4106148" y="1854979"/>
            <a:ext cx="533400" cy="457200"/>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sp>
        <p:nvSpPr>
          <p:cNvPr id="56" name="Text Box 30">
            <a:extLst>
              <a:ext uri="{FF2B5EF4-FFF2-40B4-BE49-F238E27FC236}">
                <a16:creationId xmlns:a16="http://schemas.microsoft.com/office/drawing/2014/main" id="{87CFDDFE-DDD0-4DF9-98E9-925FC161F35C}"/>
              </a:ext>
            </a:extLst>
          </p:cNvPr>
          <p:cNvSpPr txBox="1">
            <a:spLocks noChangeAspect="1" noChangeArrowheads="1"/>
          </p:cNvSpPr>
          <p:nvPr/>
        </p:nvSpPr>
        <p:spPr bwMode="auto">
          <a:xfrm>
            <a:off x="572286" y="2943757"/>
            <a:ext cx="952505"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a:t>
            </a:r>
            <a:r>
              <a:rPr lang="en-US" altLang="ja-JP" sz="1400" dirty="0">
                <a:latin typeface="Times New Roman" pitchFamily="18" charset="0"/>
              </a:rPr>
              <a:t>1</a:t>
            </a:r>
            <a:endParaRPr lang="en-US" altLang="ja-JP" sz="1400" b="0" dirty="0">
              <a:latin typeface="Times New Roman" pitchFamily="18" charset="0"/>
            </a:endParaRPr>
          </a:p>
        </p:txBody>
      </p:sp>
      <p:sp>
        <p:nvSpPr>
          <p:cNvPr id="58" name="Text Box 30">
            <a:extLst>
              <a:ext uri="{FF2B5EF4-FFF2-40B4-BE49-F238E27FC236}">
                <a16:creationId xmlns:a16="http://schemas.microsoft.com/office/drawing/2014/main" id="{E0367D31-74CA-4C67-8466-1878DAB53746}"/>
              </a:ext>
            </a:extLst>
          </p:cNvPr>
          <p:cNvSpPr txBox="1">
            <a:spLocks noChangeAspect="1" noChangeArrowheads="1"/>
          </p:cNvSpPr>
          <p:nvPr/>
        </p:nvSpPr>
        <p:spPr bwMode="auto">
          <a:xfrm>
            <a:off x="2740752" y="2989444"/>
            <a:ext cx="997389" cy="307777"/>
          </a:xfrm>
          <a:prstGeom prst="rect">
            <a:avLst/>
          </a:prstGeom>
          <a:solidFill>
            <a:srgbClr val="FFFF00"/>
          </a:solidFill>
          <a:ln w="9525">
            <a:solidFill>
              <a:schemeClr val="tx1"/>
            </a:solidFill>
            <a:miter lim="800000"/>
            <a:headEnd/>
            <a:tailEnd/>
          </a:ln>
        </p:spPr>
        <p:txBody>
          <a:bodyPr wrap="none">
            <a:spAutoFit/>
          </a:bodyPr>
          <a:lstStyle/>
          <a:p>
            <a:r>
              <a:rPr lang="ru-RU" altLang="ja-JP" sz="1400" dirty="0">
                <a:latin typeface="Times New Roman" pitchFamily="18" charset="0"/>
              </a:rPr>
              <a:t>Причина 3</a:t>
            </a:r>
            <a:endParaRPr lang="en-US" altLang="ja-JP" sz="1400" b="0" dirty="0">
              <a:latin typeface="Times New Roman" pitchFamily="18" charset="0"/>
            </a:endParaRPr>
          </a:p>
        </p:txBody>
      </p:sp>
      <p:cxnSp>
        <p:nvCxnSpPr>
          <p:cNvPr id="59" name="AutoShape 33">
            <a:extLst>
              <a:ext uri="{FF2B5EF4-FFF2-40B4-BE49-F238E27FC236}">
                <a16:creationId xmlns:a16="http://schemas.microsoft.com/office/drawing/2014/main" id="{7AEAE7AE-A66E-4956-A5C3-9DFEC25DCD19}"/>
              </a:ext>
            </a:extLst>
          </p:cNvPr>
          <p:cNvCxnSpPr>
            <a:cxnSpLocks noChangeShapeType="1"/>
          </p:cNvCxnSpPr>
          <p:nvPr/>
        </p:nvCxnSpPr>
        <p:spPr bwMode="auto">
          <a:xfrm rot="16200000" flipH="1">
            <a:off x="2697003" y="2686158"/>
            <a:ext cx="168593" cy="363682"/>
          </a:xfrm>
          <a:prstGeom prst="bentConnector3">
            <a:avLst>
              <a:gd name="adj1" fmla="val 50000"/>
            </a:avLst>
          </a:prstGeom>
          <a:noFill/>
          <a:ln w="9525">
            <a:solidFill>
              <a:srgbClr val="FFFF00"/>
            </a:solidFill>
            <a:miter lim="800000"/>
            <a:headEnd/>
            <a:tailEnd/>
          </a:ln>
        </p:spPr>
      </p:cxnSp>
      <p:cxnSp>
        <p:nvCxnSpPr>
          <p:cNvPr id="8" name="コネクタ: カギ線 7">
            <a:extLst>
              <a:ext uri="{FF2B5EF4-FFF2-40B4-BE49-F238E27FC236}">
                <a16:creationId xmlns:a16="http://schemas.microsoft.com/office/drawing/2014/main" id="{56D8D833-9950-45C0-854E-B37775E2E157}"/>
              </a:ext>
            </a:extLst>
          </p:cNvPr>
          <p:cNvCxnSpPr>
            <a:cxnSpLocks/>
          </p:cNvCxnSpPr>
          <p:nvPr/>
        </p:nvCxnSpPr>
        <p:spPr>
          <a:xfrm rot="10800000" flipV="1">
            <a:off x="759867" y="2876955"/>
            <a:ext cx="607027" cy="6881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 Box 46">
            <a:extLst>
              <a:ext uri="{FF2B5EF4-FFF2-40B4-BE49-F238E27FC236}">
                <a16:creationId xmlns:a16="http://schemas.microsoft.com/office/drawing/2014/main" id="{379A0D10-6B4E-4FC4-80CB-B697B053F46D}"/>
              </a:ext>
            </a:extLst>
          </p:cNvPr>
          <p:cNvSpPr txBox="1">
            <a:spLocks noChangeAspect="1" noChangeArrowheads="1"/>
          </p:cNvSpPr>
          <p:nvPr/>
        </p:nvSpPr>
        <p:spPr bwMode="auto">
          <a:xfrm>
            <a:off x="5027798" y="3009822"/>
            <a:ext cx="1192338"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1-1</a:t>
            </a:r>
            <a:endParaRPr lang="en-US" altLang="ja-JP" sz="1400" b="0" dirty="0">
              <a:latin typeface="Times New Roman" pitchFamily="18" charset="0"/>
            </a:endParaRPr>
          </a:p>
        </p:txBody>
      </p:sp>
      <p:sp>
        <p:nvSpPr>
          <p:cNvPr id="124" name="Text Box 46">
            <a:extLst>
              <a:ext uri="{FF2B5EF4-FFF2-40B4-BE49-F238E27FC236}">
                <a16:creationId xmlns:a16="http://schemas.microsoft.com/office/drawing/2014/main" id="{54ECD8CC-1539-48EF-9D25-6B668F6EA4FE}"/>
              </a:ext>
            </a:extLst>
          </p:cNvPr>
          <p:cNvSpPr txBox="1">
            <a:spLocks noChangeAspect="1" noChangeArrowheads="1"/>
          </p:cNvSpPr>
          <p:nvPr/>
        </p:nvSpPr>
        <p:spPr bwMode="auto">
          <a:xfrm>
            <a:off x="7642107" y="2984733"/>
            <a:ext cx="1306987"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Средство 2-1</a:t>
            </a:r>
            <a:endParaRPr lang="en-US" altLang="ja-JP" sz="1400" b="0" dirty="0">
              <a:latin typeface="Times New Roman" pitchFamily="18" charset="0"/>
            </a:endParaRPr>
          </a:p>
        </p:txBody>
      </p:sp>
      <p:grpSp>
        <p:nvGrpSpPr>
          <p:cNvPr id="125" name="Group 37">
            <a:extLst>
              <a:ext uri="{FF2B5EF4-FFF2-40B4-BE49-F238E27FC236}">
                <a16:creationId xmlns:a16="http://schemas.microsoft.com/office/drawing/2014/main" id="{D66E9E37-E057-4E99-A112-31DCDE8B3A3E}"/>
              </a:ext>
            </a:extLst>
          </p:cNvPr>
          <p:cNvGrpSpPr>
            <a:grpSpLocks/>
          </p:cNvGrpSpPr>
          <p:nvPr/>
        </p:nvGrpSpPr>
        <p:grpSpPr bwMode="auto">
          <a:xfrm>
            <a:off x="5282151" y="3715838"/>
            <a:ext cx="3932486" cy="2819400"/>
            <a:chOff x="3562" y="2208"/>
            <a:chExt cx="2292" cy="1920"/>
          </a:xfrm>
        </p:grpSpPr>
        <p:sp>
          <p:nvSpPr>
            <p:cNvPr id="126" name="Rectangle 38">
              <a:extLst>
                <a:ext uri="{FF2B5EF4-FFF2-40B4-BE49-F238E27FC236}">
                  <a16:creationId xmlns:a16="http://schemas.microsoft.com/office/drawing/2014/main" id="{CEB7B00A-B530-43C4-AE27-27FBB838F152}"/>
                </a:ext>
              </a:extLst>
            </p:cNvPr>
            <p:cNvSpPr>
              <a:spLocks noChangeArrowheads="1"/>
            </p:cNvSpPr>
            <p:nvPr/>
          </p:nvSpPr>
          <p:spPr bwMode="auto">
            <a:xfrm>
              <a:off x="3600" y="2208"/>
              <a:ext cx="1968" cy="1920"/>
            </a:xfrm>
            <a:prstGeom prst="rect">
              <a:avLst/>
            </a:prstGeom>
            <a:solidFill>
              <a:schemeClr val="bg1"/>
            </a:solidFill>
            <a:ln w="9525">
              <a:solidFill>
                <a:schemeClr val="tx1"/>
              </a:solidFill>
              <a:miter lim="800000"/>
              <a:headEnd/>
              <a:tailEnd/>
            </a:ln>
          </p:spPr>
          <p:txBody>
            <a:bodyPr wrap="none" anchor="ctr"/>
            <a:lstStyle/>
            <a:p>
              <a:pPr algn="ctr"/>
              <a:endParaRPr lang="ja-JP" altLang="ja-JP" sz="2400" b="0">
                <a:latin typeface="Times New Roman" pitchFamily="18" charset="0"/>
              </a:endParaRPr>
            </a:p>
          </p:txBody>
        </p:sp>
        <p:sp>
          <p:nvSpPr>
            <p:cNvPr id="127" name="Rectangle 39">
              <a:extLst>
                <a:ext uri="{FF2B5EF4-FFF2-40B4-BE49-F238E27FC236}">
                  <a16:creationId xmlns:a16="http://schemas.microsoft.com/office/drawing/2014/main" id="{01D19F7F-9761-4E1A-BC3B-58F678809E18}"/>
                </a:ext>
              </a:extLst>
            </p:cNvPr>
            <p:cNvSpPr>
              <a:spLocks noChangeArrowheads="1"/>
            </p:cNvSpPr>
            <p:nvPr/>
          </p:nvSpPr>
          <p:spPr bwMode="auto">
            <a:xfrm>
              <a:off x="3732" y="2684"/>
              <a:ext cx="1776" cy="1392"/>
            </a:xfrm>
            <a:prstGeom prst="rect">
              <a:avLst/>
            </a:prstGeom>
            <a:solidFill>
              <a:srgbClr val="66FFFF"/>
            </a:solidFill>
            <a:ln w="9525">
              <a:solidFill>
                <a:schemeClr val="tx1"/>
              </a:solidFill>
              <a:miter lim="800000"/>
              <a:headEnd/>
              <a:tailEnd/>
            </a:ln>
          </p:spPr>
          <p:txBody>
            <a:bodyPr wrap="none" anchor="ctr"/>
            <a:lstStyle/>
            <a:p>
              <a:endParaRPr lang="ja-JP" altLang="en-US" sz="1800" b="0"/>
            </a:p>
          </p:txBody>
        </p:sp>
        <p:sp>
          <p:nvSpPr>
            <p:cNvPr id="128" name="Text Box 40">
              <a:extLst>
                <a:ext uri="{FF2B5EF4-FFF2-40B4-BE49-F238E27FC236}">
                  <a16:creationId xmlns:a16="http://schemas.microsoft.com/office/drawing/2014/main" id="{A4DCE3E6-9498-4470-A2A2-E30B2A54506A}"/>
                </a:ext>
              </a:extLst>
            </p:cNvPr>
            <p:cNvSpPr txBox="1">
              <a:spLocks noChangeAspect="1" noChangeArrowheads="1"/>
            </p:cNvSpPr>
            <p:nvPr/>
          </p:nvSpPr>
          <p:spPr bwMode="auto">
            <a:xfrm>
              <a:off x="3562" y="3471"/>
              <a:ext cx="1077"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Основной результат 1</a:t>
              </a:r>
              <a:endParaRPr lang="en-US" altLang="ja-JP" sz="1400" b="0" dirty="0">
                <a:latin typeface="Times New Roman" pitchFamily="18" charset="0"/>
              </a:endParaRPr>
            </a:p>
          </p:txBody>
        </p:sp>
        <p:sp>
          <p:nvSpPr>
            <p:cNvPr id="129" name="Text Box 41">
              <a:extLst>
                <a:ext uri="{FF2B5EF4-FFF2-40B4-BE49-F238E27FC236}">
                  <a16:creationId xmlns:a16="http://schemas.microsoft.com/office/drawing/2014/main" id="{8DD3387E-EC51-4FEB-BF75-6FD81A2F3B57}"/>
                </a:ext>
              </a:extLst>
            </p:cNvPr>
            <p:cNvSpPr txBox="1">
              <a:spLocks noChangeAspect="1" noChangeArrowheads="1"/>
            </p:cNvSpPr>
            <p:nvPr/>
          </p:nvSpPr>
          <p:spPr bwMode="auto">
            <a:xfrm>
              <a:off x="4179" y="3115"/>
              <a:ext cx="879" cy="252"/>
            </a:xfrm>
            <a:prstGeom prst="rect">
              <a:avLst/>
            </a:prstGeom>
            <a:solidFill>
              <a:srgbClr val="E84018"/>
            </a:solidFill>
            <a:ln w="9525">
              <a:solidFill>
                <a:schemeClr val="tx1"/>
              </a:solidFill>
              <a:miter lim="800000"/>
              <a:headEnd/>
              <a:tailEnd/>
            </a:ln>
          </p:spPr>
          <p:txBody>
            <a:bodyPr wrap="none">
              <a:spAutoFit/>
            </a:bodyPr>
            <a:lstStyle/>
            <a:p>
              <a:r>
                <a:rPr lang="ru-RU" altLang="ja-JP" dirty="0">
                  <a:latin typeface="Times New Roman" pitchFamily="18" charset="0"/>
                </a:rPr>
                <a:t>Цель проекта</a:t>
              </a:r>
              <a:endParaRPr lang="ja-JP" altLang="en-US" b="0" dirty="0">
                <a:latin typeface="Times New Roman" pitchFamily="18" charset="0"/>
              </a:endParaRPr>
            </a:p>
          </p:txBody>
        </p:sp>
        <p:sp>
          <p:nvSpPr>
            <p:cNvPr id="130" name="Text Box 42">
              <a:extLst>
                <a:ext uri="{FF2B5EF4-FFF2-40B4-BE49-F238E27FC236}">
                  <a16:creationId xmlns:a16="http://schemas.microsoft.com/office/drawing/2014/main" id="{1C8B2902-9265-4C03-B6EE-4BD4CAAA06A6}"/>
                </a:ext>
              </a:extLst>
            </p:cNvPr>
            <p:cNvSpPr txBox="1">
              <a:spLocks noChangeAspect="1" noChangeArrowheads="1"/>
            </p:cNvSpPr>
            <p:nvPr/>
          </p:nvSpPr>
          <p:spPr bwMode="auto">
            <a:xfrm>
              <a:off x="4688" y="3472"/>
              <a:ext cx="1091" cy="210"/>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Основной результат 2</a:t>
              </a:r>
              <a:endParaRPr lang="en-US" altLang="ja-JP" sz="1400" b="0" dirty="0">
                <a:latin typeface="Times New Roman" pitchFamily="18" charset="0"/>
              </a:endParaRPr>
            </a:p>
          </p:txBody>
        </p:sp>
        <p:sp>
          <p:nvSpPr>
            <p:cNvPr id="131" name="Text Box 43">
              <a:extLst>
                <a:ext uri="{FF2B5EF4-FFF2-40B4-BE49-F238E27FC236}">
                  <a16:creationId xmlns:a16="http://schemas.microsoft.com/office/drawing/2014/main" id="{B398D7F7-0AE8-4732-B88B-849419F3DD73}"/>
                </a:ext>
              </a:extLst>
            </p:cNvPr>
            <p:cNvSpPr txBox="1">
              <a:spLocks noChangeArrowheads="1"/>
            </p:cNvSpPr>
            <p:nvPr/>
          </p:nvSpPr>
          <p:spPr bwMode="auto">
            <a:xfrm>
              <a:off x="3698" y="2243"/>
              <a:ext cx="2156" cy="566"/>
            </a:xfrm>
            <a:prstGeom prst="rect">
              <a:avLst/>
            </a:prstGeom>
            <a:solidFill>
              <a:schemeClr val="bg1"/>
            </a:solidFill>
            <a:ln w="9525">
              <a:solidFill>
                <a:schemeClr val="tx1"/>
              </a:solidFill>
              <a:miter lim="800000"/>
              <a:headEnd/>
              <a:tailEnd/>
            </a:ln>
          </p:spPr>
          <p:txBody>
            <a:bodyPr wrap="square">
              <a:spAutoFit/>
            </a:bodyPr>
            <a:lstStyle/>
            <a:p>
              <a:r>
                <a:rPr lang="en-US" altLang="ja-JP" sz="2400" b="0" dirty="0">
                  <a:latin typeface="Times New Roman" pitchFamily="18" charset="0"/>
                </a:rPr>
                <a:t>3.</a:t>
              </a:r>
              <a:r>
                <a:rPr lang="ru-RU" altLang="ja-JP" sz="2400" dirty="0">
                  <a:latin typeface="Times New Roman" pitchFamily="18" charset="0"/>
                </a:rPr>
                <a:t> Идентификация проекта</a:t>
              </a:r>
              <a:endParaRPr lang="ja-JP" altLang="en-US" sz="2400" b="0" dirty="0">
                <a:latin typeface="Times New Roman" pitchFamily="18" charset="0"/>
              </a:endParaRPr>
            </a:p>
          </p:txBody>
        </p:sp>
        <p:sp>
          <p:nvSpPr>
            <p:cNvPr id="132" name="Text Box 44">
              <a:extLst>
                <a:ext uri="{FF2B5EF4-FFF2-40B4-BE49-F238E27FC236}">
                  <a16:creationId xmlns:a16="http://schemas.microsoft.com/office/drawing/2014/main" id="{B8DBFFD1-1158-4755-A0D2-42C6EE1C023D}"/>
                </a:ext>
              </a:extLst>
            </p:cNvPr>
            <p:cNvSpPr txBox="1">
              <a:spLocks noChangeAspect="1" noChangeArrowheads="1"/>
            </p:cNvSpPr>
            <p:nvPr/>
          </p:nvSpPr>
          <p:spPr bwMode="auto">
            <a:xfrm>
              <a:off x="3720" y="2749"/>
              <a:ext cx="942"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pPr algn="ctr"/>
              <a:r>
                <a:rPr lang="ru-RU" altLang="ja-JP" sz="1400" dirty="0">
                  <a:latin typeface="Times New Roman" pitchFamily="18" charset="0"/>
                </a:rPr>
                <a:t>Общая цель 1</a:t>
              </a:r>
              <a:endParaRPr lang="en-US" altLang="ja-JP" sz="1400" b="0" dirty="0">
                <a:latin typeface="Times New Roman" pitchFamily="18" charset="0"/>
              </a:endParaRPr>
            </a:p>
          </p:txBody>
        </p:sp>
        <p:sp>
          <p:nvSpPr>
            <p:cNvPr id="133" name="Text Box 45">
              <a:extLst>
                <a:ext uri="{FF2B5EF4-FFF2-40B4-BE49-F238E27FC236}">
                  <a16:creationId xmlns:a16="http://schemas.microsoft.com/office/drawing/2014/main" id="{E84AB649-5D80-4A6B-B287-25B8D0074569}"/>
                </a:ext>
              </a:extLst>
            </p:cNvPr>
            <p:cNvSpPr txBox="1">
              <a:spLocks noChangeAspect="1" noChangeArrowheads="1"/>
            </p:cNvSpPr>
            <p:nvPr/>
          </p:nvSpPr>
          <p:spPr bwMode="auto">
            <a:xfrm>
              <a:off x="4694" y="2748"/>
              <a:ext cx="874" cy="210"/>
            </a:xfrm>
            <a:prstGeom prst="rect">
              <a:avLst/>
            </a:prstGeom>
            <a:solidFill>
              <a:schemeClr val="tx2">
                <a:lumMod val="40000"/>
                <a:lumOff val="60000"/>
              </a:schemeClr>
            </a:solidFill>
            <a:ln w="9525">
              <a:solidFill>
                <a:schemeClr val="tx1"/>
              </a:solidFill>
              <a:miter lim="800000"/>
              <a:headEnd/>
              <a:tailEnd/>
            </a:ln>
          </p:spPr>
          <p:txBody>
            <a:bodyPr wrap="square">
              <a:spAutoFit/>
            </a:bodyPr>
            <a:lstStyle/>
            <a:p>
              <a:r>
                <a:rPr lang="ru-RU" altLang="ja-JP" sz="1400" dirty="0">
                  <a:latin typeface="Times New Roman" pitchFamily="18" charset="0"/>
                </a:rPr>
                <a:t>Общая цель 2</a:t>
              </a:r>
              <a:endParaRPr lang="en-US" altLang="ja-JP" sz="1400" b="0" dirty="0">
                <a:latin typeface="Times New Roman" pitchFamily="18" charset="0"/>
              </a:endParaRPr>
            </a:p>
          </p:txBody>
        </p:sp>
        <p:sp>
          <p:nvSpPr>
            <p:cNvPr id="134" name="Text Box 46">
              <a:extLst>
                <a:ext uri="{FF2B5EF4-FFF2-40B4-BE49-F238E27FC236}">
                  <a16:creationId xmlns:a16="http://schemas.microsoft.com/office/drawing/2014/main" id="{22EA0B2C-F65C-4F0B-ABD0-076423701D2A}"/>
                </a:ext>
              </a:extLst>
            </p:cNvPr>
            <p:cNvSpPr txBox="1">
              <a:spLocks noChangeAspect="1" noChangeArrowheads="1"/>
            </p:cNvSpPr>
            <p:nvPr/>
          </p:nvSpPr>
          <p:spPr bwMode="auto">
            <a:xfrm>
              <a:off x="4279" y="3812"/>
              <a:ext cx="693" cy="210"/>
            </a:xfrm>
            <a:prstGeom prst="rect">
              <a:avLst/>
            </a:prstGeom>
            <a:solidFill>
              <a:schemeClr val="accent1">
                <a:lumMod val="40000"/>
                <a:lumOff val="60000"/>
              </a:schemeClr>
            </a:solidFill>
            <a:ln w="9525">
              <a:solidFill>
                <a:schemeClr val="tx1"/>
              </a:solidFill>
              <a:miter lim="800000"/>
              <a:headEnd/>
              <a:tailEnd/>
            </a:ln>
          </p:spPr>
          <p:txBody>
            <a:bodyPr wrap="none">
              <a:spAutoFit/>
            </a:bodyPr>
            <a:lstStyle/>
            <a:p>
              <a:r>
                <a:rPr lang="ru-RU" altLang="ja-JP" sz="1400" b="0" dirty="0">
                  <a:latin typeface="Times New Roman" pitchFamily="18" charset="0"/>
                </a:rPr>
                <a:t>Действие 1-2</a:t>
              </a:r>
              <a:endParaRPr lang="en-US" altLang="ja-JP" sz="1400" b="0" dirty="0">
                <a:latin typeface="Times New Roman" pitchFamily="18" charset="0"/>
              </a:endParaRPr>
            </a:p>
          </p:txBody>
        </p:sp>
        <p:cxnSp>
          <p:nvCxnSpPr>
            <p:cNvPr id="135" name="AutoShape 47">
              <a:extLst>
                <a:ext uri="{FF2B5EF4-FFF2-40B4-BE49-F238E27FC236}">
                  <a16:creationId xmlns:a16="http://schemas.microsoft.com/office/drawing/2014/main" id="{F0B3C0AA-15FD-46F6-9407-517C3C051F51}"/>
                </a:ext>
              </a:extLst>
            </p:cNvPr>
            <p:cNvCxnSpPr>
              <a:cxnSpLocks noChangeShapeType="1"/>
              <a:stCxn id="129" idx="2"/>
              <a:endCxn id="128" idx="0"/>
            </p:cNvCxnSpPr>
            <p:nvPr/>
          </p:nvCxnSpPr>
          <p:spPr bwMode="auto">
            <a:xfrm rot="5400000">
              <a:off x="4308" y="3160"/>
              <a:ext cx="104" cy="518"/>
            </a:xfrm>
            <a:prstGeom prst="bentConnector3">
              <a:avLst>
                <a:gd name="adj1" fmla="val 50000"/>
              </a:avLst>
            </a:prstGeom>
            <a:noFill/>
            <a:ln w="9525">
              <a:solidFill>
                <a:schemeClr val="tx1"/>
              </a:solidFill>
              <a:miter lim="800000"/>
              <a:headEnd/>
              <a:tailEnd/>
            </a:ln>
          </p:spPr>
        </p:cxnSp>
        <p:cxnSp>
          <p:nvCxnSpPr>
            <p:cNvPr id="136" name="AutoShape 48">
              <a:extLst>
                <a:ext uri="{FF2B5EF4-FFF2-40B4-BE49-F238E27FC236}">
                  <a16:creationId xmlns:a16="http://schemas.microsoft.com/office/drawing/2014/main" id="{30906CFC-1E3C-47C6-98C5-7592F818214C}"/>
                </a:ext>
              </a:extLst>
            </p:cNvPr>
            <p:cNvCxnSpPr>
              <a:cxnSpLocks noChangeShapeType="1"/>
              <a:stCxn id="129" idx="2"/>
              <a:endCxn id="130" idx="0"/>
            </p:cNvCxnSpPr>
            <p:nvPr/>
          </p:nvCxnSpPr>
          <p:spPr bwMode="auto">
            <a:xfrm rot="16200000" flipH="1">
              <a:off x="4873" y="3112"/>
              <a:ext cx="105" cy="615"/>
            </a:xfrm>
            <a:prstGeom prst="bentConnector3">
              <a:avLst>
                <a:gd name="adj1" fmla="val 50000"/>
              </a:avLst>
            </a:prstGeom>
            <a:noFill/>
            <a:ln w="9525">
              <a:solidFill>
                <a:schemeClr val="tx1"/>
              </a:solidFill>
              <a:miter lim="800000"/>
              <a:headEnd/>
              <a:tailEnd/>
            </a:ln>
          </p:spPr>
        </p:cxnSp>
        <p:cxnSp>
          <p:nvCxnSpPr>
            <p:cNvPr id="137" name="AutoShape 49">
              <a:extLst>
                <a:ext uri="{FF2B5EF4-FFF2-40B4-BE49-F238E27FC236}">
                  <a16:creationId xmlns:a16="http://schemas.microsoft.com/office/drawing/2014/main" id="{AC136493-7F43-479C-8FA2-8FD2D3C376B0}"/>
                </a:ext>
              </a:extLst>
            </p:cNvPr>
            <p:cNvCxnSpPr>
              <a:cxnSpLocks noChangeShapeType="1"/>
              <a:stCxn id="128" idx="2"/>
              <a:endCxn id="134" idx="0"/>
            </p:cNvCxnSpPr>
            <p:nvPr/>
          </p:nvCxnSpPr>
          <p:spPr bwMode="auto">
            <a:xfrm rot="16200000" flipH="1">
              <a:off x="4298" y="3484"/>
              <a:ext cx="131" cy="525"/>
            </a:xfrm>
            <a:prstGeom prst="bentConnector3">
              <a:avLst>
                <a:gd name="adj1" fmla="val 50000"/>
              </a:avLst>
            </a:prstGeom>
            <a:noFill/>
            <a:ln w="9525">
              <a:solidFill>
                <a:schemeClr val="tx1"/>
              </a:solidFill>
              <a:miter lim="800000"/>
              <a:headEnd/>
              <a:tailEnd/>
            </a:ln>
          </p:spPr>
        </p:cxnSp>
        <p:cxnSp>
          <p:nvCxnSpPr>
            <p:cNvPr id="138" name="AutoShape 50">
              <a:extLst>
                <a:ext uri="{FF2B5EF4-FFF2-40B4-BE49-F238E27FC236}">
                  <a16:creationId xmlns:a16="http://schemas.microsoft.com/office/drawing/2014/main" id="{11DD23BB-6267-4BDA-8806-D1B72B2D350E}"/>
                </a:ext>
              </a:extLst>
            </p:cNvPr>
            <p:cNvCxnSpPr>
              <a:cxnSpLocks noChangeShapeType="1"/>
              <a:stCxn id="129" idx="0"/>
              <a:endCxn id="132" idx="2"/>
            </p:cNvCxnSpPr>
            <p:nvPr/>
          </p:nvCxnSpPr>
          <p:spPr bwMode="auto">
            <a:xfrm rot="16200000" flipV="1">
              <a:off x="4327" y="2823"/>
              <a:ext cx="156" cy="428"/>
            </a:xfrm>
            <a:prstGeom prst="bentConnector3">
              <a:avLst>
                <a:gd name="adj1" fmla="val 50000"/>
              </a:avLst>
            </a:prstGeom>
            <a:noFill/>
            <a:ln w="9525">
              <a:solidFill>
                <a:schemeClr val="tx1"/>
              </a:solidFill>
              <a:miter lim="800000"/>
              <a:headEnd/>
              <a:tailEnd/>
            </a:ln>
          </p:spPr>
        </p:cxnSp>
        <p:cxnSp>
          <p:nvCxnSpPr>
            <p:cNvPr id="139" name="AutoShape 51">
              <a:extLst>
                <a:ext uri="{FF2B5EF4-FFF2-40B4-BE49-F238E27FC236}">
                  <a16:creationId xmlns:a16="http://schemas.microsoft.com/office/drawing/2014/main" id="{8C069336-D8E3-4E08-8FA6-1188D36F5ABC}"/>
                </a:ext>
              </a:extLst>
            </p:cNvPr>
            <p:cNvCxnSpPr>
              <a:cxnSpLocks noChangeShapeType="1"/>
              <a:stCxn id="129" idx="0"/>
              <a:endCxn id="133" idx="2"/>
            </p:cNvCxnSpPr>
            <p:nvPr/>
          </p:nvCxnSpPr>
          <p:spPr bwMode="auto">
            <a:xfrm rot="5400000" flipH="1" flipV="1">
              <a:off x="4796" y="2780"/>
              <a:ext cx="157" cy="513"/>
            </a:xfrm>
            <a:prstGeom prst="bentConnector3">
              <a:avLst>
                <a:gd name="adj1" fmla="val 50000"/>
              </a:avLst>
            </a:prstGeom>
            <a:noFill/>
            <a:ln w="9525">
              <a:solidFill>
                <a:schemeClr val="tx1"/>
              </a:solidFill>
              <a:miter lim="800000"/>
              <a:headEnd/>
              <a:tailEnd/>
            </a:ln>
          </p:spPr>
        </p:cxnSp>
      </p:grpSp>
      <p:sp>
        <p:nvSpPr>
          <p:cNvPr id="141" name="Text Box 46">
            <a:extLst>
              <a:ext uri="{FF2B5EF4-FFF2-40B4-BE49-F238E27FC236}">
                <a16:creationId xmlns:a16="http://schemas.microsoft.com/office/drawing/2014/main" id="{A42C5C00-1E8E-4D0F-9F96-AF4D65C08F99}"/>
              </a:ext>
            </a:extLst>
          </p:cNvPr>
          <p:cNvSpPr txBox="1">
            <a:spLocks noChangeAspect="1" noChangeArrowheads="1"/>
          </p:cNvSpPr>
          <p:nvPr/>
        </p:nvSpPr>
        <p:spPr bwMode="auto">
          <a:xfrm>
            <a:off x="7806013" y="6071729"/>
            <a:ext cx="1249060" cy="307777"/>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2-1</a:t>
            </a:r>
            <a:endParaRPr lang="en-US" altLang="ja-JP" sz="1400" b="0" dirty="0">
              <a:latin typeface="Times New Roman" pitchFamily="18" charset="0"/>
            </a:endParaRPr>
          </a:p>
        </p:txBody>
      </p:sp>
      <p:sp>
        <p:nvSpPr>
          <p:cNvPr id="142" name="テキスト ボックス 141">
            <a:extLst>
              <a:ext uri="{FF2B5EF4-FFF2-40B4-BE49-F238E27FC236}">
                <a16:creationId xmlns:a16="http://schemas.microsoft.com/office/drawing/2014/main" id="{3BF7093A-C454-4B6B-ACC3-0520BB41B520}"/>
              </a:ext>
            </a:extLst>
          </p:cNvPr>
          <p:cNvSpPr txBox="1"/>
          <p:nvPr/>
        </p:nvSpPr>
        <p:spPr>
          <a:xfrm>
            <a:off x="2977361" y="5486980"/>
            <a:ext cx="1898158" cy="307777"/>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kumimoji="1" lang="ru-RU" altLang="ja-JP" sz="1400" b="1" dirty="0"/>
              <a:t>Основные результаты</a:t>
            </a:r>
            <a:endParaRPr kumimoji="1" lang="en-US" altLang="ja-JP" sz="1400" b="1" dirty="0"/>
          </a:p>
        </p:txBody>
      </p:sp>
      <p:sp>
        <p:nvSpPr>
          <p:cNvPr id="143" name="テキスト ボックス 142">
            <a:extLst>
              <a:ext uri="{FF2B5EF4-FFF2-40B4-BE49-F238E27FC236}">
                <a16:creationId xmlns:a16="http://schemas.microsoft.com/office/drawing/2014/main" id="{B28CAC0E-6780-4AC2-BB2B-3981AEDAC3C3}"/>
              </a:ext>
            </a:extLst>
          </p:cNvPr>
          <p:cNvSpPr txBox="1"/>
          <p:nvPr/>
        </p:nvSpPr>
        <p:spPr>
          <a:xfrm>
            <a:off x="3029836" y="6076870"/>
            <a:ext cx="1729475" cy="307777"/>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ru-RU" altLang="ja-JP" sz="1400" b="1" dirty="0"/>
              <a:t>Основные действия</a:t>
            </a:r>
            <a:endParaRPr kumimoji="1" lang="ja-JP" altLang="en-US" sz="1400" b="1" dirty="0"/>
          </a:p>
        </p:txBody>
      </p:sp>
      <p:sp>
        <p:nvSpPr>
          <p:cNvPr id="144" name="テキスト ボックス 143">
            <a:extLst>
              <a:ext uri="{FF2B5EF4-FFF2-40B4-BE49-F238E27FC236}">
                <a16:creationId xmlns:a16="http://schemas.microsoft.com/office/drawing/2014/main" id="{0F008427-007D-4EB6-9C3F-2A13A72F2FF0}"/>
              </a:ext>
            </a:extLst>
          </p:cNvPr>
          <p:cNvSpPr txBox="1"/>
          <p:nvPr/>
        </p:nvSpPr>
        <p:spPr>
          <a:xfrm>
            <a:off x="3106056" y="4874537"/>
            <a:ext cx="1685391" cy="400110"/>
          </a:xfrm>
          <a:prstGeom prst="rect">
            <a:avLst/>
          </a:prstGeom>
          <a:solidFill>
            <a:srgbClr val="E84018"/>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kumimoji="1" lang="ru-RU" altLang="ja-JP" sz="2000" dirty="0"/>
              <a:t>Цель проекта</a:t>
            </a:r>
            <a:endParaRPr kumimoji="1" lang="ja-JP" altLang="en-US" sz="2000" dirty="0"/>
          </a:p>
        </p:txBody>
      </p:sp>
      <p:sp>
        <p:nvSpPr>
          <p:cNvPr id="145" name="上矢印 15">
            <a:extLst>
              <a:ext uri="{FF2B5EF4-FFF2-40B4-BE49-F238E27FC236}">
                <a16:creationId xmlns:a16="http://schemas.microsoft.com/office/drawing/2014/main" id="{2A8FEB24-A631-4A90-8223-8B4A6BF32431}"/>
              </a:ext>
            </a:extLst>
          </p:cNvPr>
          <p:cNvSpPr/>
          <p:nvPr/>
        </p:nvSpPr>
        <p:spPr>
          <a:xfrm>
            <a:off x="3704141" y="5184534"/>
            <a:ext cx="274524" cy="2331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上矢印 16">
            <a:extLst>
              <a:ext uri="{FF2B5EF4-FFF2-40B4-BE49-F238E27FC236}">
                <a16:creationId xmlns:a16="http://schemas.microsoft.com/office/drawing/2014/main" id="{51BD011A-4809-48AD-91EB-6E9E84BB5F38}"/>
              </a:ext>
            </a:extLst>
          </p:cNvPr>
          <p:cNvSpPr/>
          <p:nvPr/>
        </p:nvSpPr>
        <p:spPr>
          <a:xfrm>
            <a:off x="3713975" y="5743920"/>
            <a:ext cx="264690" cy="286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コネクタ: カギ線 35">
            <a:extLst>
              <a:ext uri="{FF2B5EF4-FFF2-40B4-BE49-F238E27FC236}">
                <a16:creationId xmlns:a16="http://schemas.microsoft.com/office/drawing/2014/main" id="{82DB302F-BB30-46BE-A494-D086405D0CC3}"/>
              </a:ext>
            </a:extLst>
          </p:cNvPr>
          <p:cNvCxnSpPr>
            <a:cxnSpLocks/>
            <a:endCxn id="108" idx="0"/>
          </p:cNvCxnSpPr>
          <p:nvPr/>
        </p:nvCxnSpPr>
        <p:spPr>
          <a:xfrm rot="10800000" flipV="1">
            <a:off x="5623968" y="2926730"/>
            <a:ext cx="329635" cy="8309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2868590-BF43-4893-AE1B-B1ACC12258B6}"/>
              </a:ext>
            </a:extLst>
          </p:cNvPr>
          <p:cNvCxnSpPr/>
          <p:nvPr/>
        </p:nvCxnSpPr>
        <p:spPr>
          <a:xfrm>
            <a:off x="7693301" y="2876955"/>
            <a:ext cx="0" cy="82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23D402A-EC72-4A0F-943D-461B5B35F3C9}"/>
              </a:ext>
            </a:extLst>
          </p:cNvPr>
          <p:cNvCxnSpPr>
            <a:cxnSpLocks/>
            <a:endCxn id="141" idx="0"/>
          </p:cNvCxnSpPr>
          <p:nvPr/>
        </p:nvCxnSpPr>
        <p:spPr>
          <a:xfrm>
            <a:off x="8430543" y="5963547"/>
            <a:ext cx="0" cy="108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FA97EEF-5F0C-4462-AE8E-6C6C1CC6CD7F}"/>
              </a:ext>
            </a:extLst>
          </p:cNvPr>
          <p:cNvCxnSpPr>
            <a:stCxn id="23609" idx="2"/>
          </p:cNvCxnSpPr>
          <p:nvPr/>
        </p:nvCxnSpPr>
        <p:spPr>
          <a:xfrm flipH="1">
            <a:off x="3022328" y="2768747"/>
            <a:ext cx="71214" cy="224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コネクタ: カギ線 45">
            <a:extLst>
              <a:ext uri="{FF2B5EF4-FFF2-40B4-BE49-F238E27FC236}">
                <a16:creationId xmlns:a16="http://schemas.microsoft.com/office/drawing/2014/main" id="{505E1F84-B775-4F63-A6B5-29EE4BDA83F8}"/>
              </a:ext>
            </a:extLst>
          </p:cNvPr>
          <p:cNvCxnSpPr>
            <a:cxnSpLocks/>
          </p:cNvCxnSpPr>
          <p:nvPr/>
        </p:nvCxnSpPr>
        <p:spPr>
          <a:xfrm rot="10800000" flipV="1">
            <a:off x="5581588" y="6011185"/>
            <a:ext cx="679436" cy="8556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34F53F6-3C51-4E25-92C5-81544FD35A7B}"/>
              </a:ext>
            </a:extLst>
          </p:cNvPr>
          <p:cNvSpPr txBox="1"/>
          <p:nvPr/>
        </p:nvSpPr>
        <p:spPr>
          <a:xfrm>
            <a:off x="2842462" y="3655670"/>
            <a:ext cx="2310376" cy="369332"/>
          </a:xfrm>
          <a:prstGeom prst="rect">
            <a:avLst/>
          </a:prstGeom>
          <a:noFill/>
          <a:ln>
            <a:solidFill>
              <a:schemeClr val="accent1">
                <a:shade val="50000"/>
              </a:schemeClr>
            </a:solidFill>
          </a:ln>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4.</a:t>
            </a:r>
            <a:r>
              <a:rPr lang="ru-RU" altLang="ja-JP" dirty="0">
                <a:latin typeface="Times New Roman" panose="02020603050405020304" pitchFamily="18" charset="0"/>
                <a:cs typeface="Times New Roman" panose="02020603050405020304" pitchFamily="18" charset="0"/>
              </a:rPr>
              <a:t> Логическая модель</a:t>
            </a:r>
            <a:endParaRPr kumimoji="1" lang="ja-JP" altLang="en-US" dirty="0">
              <a:latin typeface="Times New Roman" panose="02020603050405020304" pitchFamily="18" charset="0"/>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F24AC706-5C60-4EEB-A61E-F3950D83C099}"/>
              </a:ext>
            </a:extLst>
          </p:cNvPr>
          <p:cNvSpPr txBox="1"/>
          <p:nvPr/>
        </p:nvSpPr>
        <p:spPr>
          <a:xfrm>
            <a:off x="3071394" y="4215189"/>
            <a:ext cx="1679027" cy="400110"/>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ru-RU" altLang="ja-JP" sz="2000" dirty="0"/>
              <a:t>Общая цель</a:t>
            </a:r>
            <a:endParaRPr kumimoji="1" lang="ja-JP" altLang="en-US" sz="2000" dirty="0"/>
          </a:p>
        </p:txBody>
      </p:sp>
      <p:pic>
        <p:nvPicPr>
          <p:cNvPr id="3" name="図 2">
            <a:extLst>
              <a:ext uri="{FF2B5EF4-FFF2-40B4-BE49-F238E27FC236}">
                <a16:creationId xmlns:a16="http://schemas.microsoft.com/office/drawing/2014/main" id="{2FA452C2-5D0F-49CE-B5B7-27FF72C4A83B}"/>
              </a:ext>
            </a:extLst>
          </p:cNvPr>
          <p:cNvPicPr>
            <a:picLocks noChangeAspect="1"/>
          </p:cNvPicPr>
          <p:nvPr/>
        </p:nvPicPr>
        <p:blipFill>
          <a:blip r:embed="rId4"/>
          <a:stretch>
            <a:fillRect/>
          </a:stretch>
        </p:blipFill>
        <p:spPr>
          <a:xfrm>
            <a:off x="3673408" y="4629610"/>
            <a:ext cx="347502" cy="262151"/>
          </a:xfrm>
          <a:prstGeom prst="rect">
            <a:avLst/>
          </a:prstGeom>
        </p:spPr>
      </p:pic>
      <p:sp>
        <p:nvSpPr>
          <p:cNvPr id="140" name="Text Box 46">
            <a:extLst>
              <a:ext uri="{FF2B5EF4-FFF2-40B4-BE49-F238E27FC236}">
                <a16:creationId xmlns:a16="http://schemas.microsoft.com/office/drawing/2014/main" id="{32A1DE4F-6A90-4149-85C3-86365872FEF5}"/>
              </a:ext>
            </a:extLst>
          </p:cNvPr>
          <p:cNvSpPr txBox="1">
            <a:spLocks noChangeAspect="1" noChangeArrowheads="1"/>
          </p:cNvSpPr>
          <p:nvPr/>
        </p:nvSpPr>
        <p:spPr bwMode="auto">
          <a:xfrm>
            <a:off x="5218129" y="6079268"/>
            <a:ext cx="1254749" cy="307777"/>
          </a:xfrm>
          <a:prstGeom prst="rect">
            <a:avLst/>
          </a:prstGeom>
          <a:solidFill>
            <a:schemeClr val="accent1">
              <a:lumMod val="40000"/>
              <a:lumOff val="60000"/>
            </a:schemeClr>
          </a:solidFill>
          <a:ln w="9525">
            <a:solidFill>
              <a:schemeClr val="tx1"/>
            </a:solidFill>
            <a:miter lim="800000"/>
            <a:headEnd/>
            <a:tailEnd/>
          </a:ln>
        </p:spPr>
        <p:txBody>
          <a:bodyPr wrap="square">
            <a:spAutoFit/>
          </a:bodyPr>
          <a:lstStyle/>
          <a:p>
            <a:r>
              <a:rPr lang="ru-RU" altLang="ja-JP" sz="1400" b="0" dirty="0">
                <a:latin typeface="Times New Roman" pitchFamily="18" charset="0"/>
              </a:rPr>
              <a:t>Действие 1-1</a:t>
            </a:r>
            <a:endParaRPr lang="en-US" altLang="ja-JP" sz="1400" b="0" dirty="0">
              <a:latin typeface="Times New Roman" pitchFamily="18" charset="0"/>
            </a:endParaRPr>
          </a:p>
        </p:txBody>
      </p:sp>
      <p:sp>
        <p:nvSpPr>
          <p:cNvPr id="2" name="楕円 1">
            <a:extLst>
              <a:ext uri="{FF2B5EF4-FFF2-40B4-BE49-F238E27FC236}">
                <a16:creationId xmlns:a16="http://schemas.microsoft.com/office/drawing/2014/main" id="{374B2778-047A-45FF-A0FC-E1471ABD5D57}"/>
              </a:ext>
            </a:extLst>
          </p:cNvPr>
          <p:cNvSpPr/>
          <p:nvPr/>
        </p:nvSpPr>
        <p:spPr>
          <a:xfrm>
            <a:off x="4891057" y="5415241"/>
            <a:ext cx="2728874" cy="1410006"/>
          </a:xfrm>
          <a:prstGeom prst="ellipse">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AutoShape 77">
            <a:extLst>
              <a:ext uri="{FF2B5EF4-FFF2-40B4-BE49-F238E27FC236}">
                <a16:creationId xmlns:a16="http://schemas.microsoft.com/office/drawing/2014/main" id="{2AEA9273-6F05-402B-A1AC-32EC56D96999}"/>
              </a:ext>
            </a:extLst>
          </p:cNvPr>
          <p:cNvSpPr>
            <a:spLocks noChangeArrowheads="1"/>
          </p:cNvSpPr>
          <p:nvPr/>
        </p:nvSpPr>
        <p:spPr bwMode="auto">
          <a:xfrm>
            <a:off x="4981666" y="4969584"/>
            <a:ext cx="352258" cy="365654"/>
          </a:xfrm>
          <a:prstGeom prst="leftArrow">
            <a:avLst>
              <a:gd name="adj1" fmla="val 50000"/>
              <a:gd name="adj2" fmla="val 29167"/>
            </a:avLst>
          </a:prstGeom>
          <a:solidFill>
            <a:schemeClr val="accent1">
              <a:lumMod val="75000"/>
            </a:schemeClr>
          </a:solidFill>
          <a:ln w="9525">
            <a:solidFill>
              <a:schemeClr val="tx1"/>
            </a:solidFill>
            <a:miter lim="800000"/>
            <a:headEnd/>
            <a:tailEnd/>
          </a:ln>
        </p:spPr>
        <p:txBody>
          <a:bodyPr wrap="none" anchor="ctr"/>
          <a:lstStyle/>
          <a:p>
            <a:endParaRPr lang="ja-JP" altLang="en-US" sz="1800" b="0"/>
          </a:p>
        </p:txBody>
      </p:sp>
      <p:pic>
        <p:nvPicPr>
          <p:cNvPr id="27" name="図 26">
            <a:extLst>
              <a:ext uri="{FF2B5EF4-FFF2-40B4-BE49-F238E27FC236}">
                <a16:creationId xmlns:a16="http://schemas.microsoft.com/office/drawing/2014/main" id="{D625CCF7-7444-4337-AB41-DAEFF9FC7208}"/>
              </a:ext>
            </a:extLst>
          </p:cNvPr>
          <p:cNvPicPr>
            <a:picLocks noChangeAspect="1"/>
          </p:cNvPicPr>
          <p:nvPr/>
        </p:nvPicPr>
        <p:blipFill>
          <a:blip r:embed="rId5"/>
          <a:stretch>
            <a:fillRect/>
          </a:stretch>
        </p:blipFill>
        <p:spPr>
          <a:xfrm>
            <a:off x="184565" y="4514256"/>
            <a:ext cx="2320336" cy="1620442"/>
          </a:xfrm>
          <a:prstGeom prst="rect">
            <a:avLst/>
          </a:prstGeom>
        </p:spPr>
      </p:pic>
    </p:spTree>
    <p:custDataLst>
      <p:tags r:id="rId1"/>
    </p:custDataLst>
    <p:extLst>
      <p:ext uri="{BB962C8B-B14F-4D97-AF65-F5344CB8AC3E}">
        <p14:creationId xmlns:p14="http://schemas.microsoft.com/office/powerpoint/2010/main" val="2276977111"/>
      </p:ext>
    </p:extLst>
  </p:cSld>
  <p:clrMapOvr>
    <a:masterClrMapping/>
  </p:clrMapOvr>
  <p:transition advTm="1125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500"/>
                                        <p:tgtEl>
                                          <p:spTgt spid="235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7"/>
                                        </p:tgtEl>
                                        <p:attrNameLst>
                                          <p:attrName>style.visibility</p:attrName>
                                        </p:attrNameLst>
                                      </p:cBhvr>
                                      <p:to>
                                        <p:strVal val="visible"/>
                                      </p:to>
                                    </p:set>
                                    <p:animEffect transition="in" filter="fade">
                                      <p:cBhvr>
                                        <p:cTn id="12" dur="500"/>
                                        <p:tgtEl>
                                          <p:spTgt spid="23567"/>
                                        </p:tgtEl>
                                      </p:cBhvr>
                                    </p:animEffect>
                                  </p:childTnLst>
                                </p:cTn>
                              </p:par>
                              <p:par>
                                <p:cTn id="13" presetID="10" presetClass="entr" presetSubtype="0" fill="hold" nodeType="withEffect">
                                  <p:stCondLst>
                                    <p:cond delay="0"/>
                                  </p:stCondLst>
                                  <p:childTnLst>
                                    <p:set>
                                      <p:cBhvr>
                                        <p:cTn id="14" dur="1" fill="hold">
                                          <p:stCondLst>
                                            <p:cond delay="0"/>
                                          </p:stCondLst>
                                        </p:cTn>
                                        <p:tgtEl>
                                          <p:spTgt spid="23562"/>
                                        </p:tgtEl>
                                        <p:attrNameLst>
                                          <p:attrName>style.visibility</p:attrName>
                                        </p:attrNameLst>
                                      </p:cBhvr>
                                      <p:to>
                                        <p:strVal val="visible"/>
                                      </p:to>
                                    </p:set>
                                    <p:animEffect transition="in" filter="fade">
                                      <p:cBhvr>
                                        <p:cTn id="15" dur="500"/>
                                        <p:tgtEl>
                                          <p:spTgt spid="235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68"/>
                                        </p:tgtEl>
                                        <p:attrNameLst>
                                          <p:attrName>style.visibility</p:attrName>
                                        </p:attrNameLst>
                                      </p:cBhvr>
                                      <p:to>
                                        <p:strVal val="visible"/>
                                      </p:to>
                                    </p:set>
                                    <p:animEffect transition="in" filter="fade">
                                      <p:cBhvr>
                                        <p:cTn id="20" dur="500"/>
                                        <p:tgtEl>
                                          <p:spTgt spid="2356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69"/>
                                        </p:tgtEl>
                                        <p:attrNameLst>
                                          <p:attrName>style.visibility</p:attrName>
                                        </p:attrNameLst>
                                      </p:cBhvr>
                                      <p:to>
                                        <p:strVal val="visible"/>
                                      </p:to>
                                    </p:set>
                                    <p:animEffect transition="in" filter="fade">
                                      <p:cBhvr>
                                        <p:cTn id="23" dur="500"/>
                                        <p:tgtEl>
                                          <p:spTgt spid="23569"/>
                                        </p:tgtEl>
                                      </p:cBhvr>
                                    </p:animEffect>
                                  </p:childTnLst>
                                </p:cTn>
                              </p:par>
                              <p:par>
                                <p:cTn id="24" presetID="10" presetClass="entr" presetSubtype="0"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fade">
                                      <p:cBhvr>
                                        <p:cTn id="26" dur="500"/>
                                        <p:tgtEl>
                                          <p:spTgt spid="1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animBg="1"/>
      <p:bldP spid="23568" grpId="0" animBg="1"/>
      <p:bldP spid="23569" grpId="0" animBg="1"/>
      <p:bldP spid="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0425E-23F2-4FE7-A8D9-BBB70535AE39}"/>
              </a:ext>
            </a:extLst>
          </p:cNvPr>
          <p:cNvSpPr>
            <a:spLocks noGrp="1"/>
          </p:cNvSpPr>
          <p:nvPr>
            <p:ph type="title"/>
          </p:nvPr>
        </p:nvSpPr>
        <p:spPr>
          <a:xfrm>
            <a:off x="457200" y="274638"/>
            <a:ext cx="8229600" cy="793994"/>
          </a:xfrm>
          <a:solidFill>
            <a:schemeClr val="tx2">
              <a:lumMod val="40000"/>
              <a:lumOff val="60000"/>
            </a:schemeClr>
          </a:solidFill>
          <a:ln w="28575">
            <a:solidFill>
              <a:schemeClr val="tx1"/>
            </a:solidFill>
          </a:ln>
        </p:spPr>
        <p:txBody>
          <a:bodyPr/>
          <a:lstStyle/>
          <a:p>
            <a:r>
              <a:rPr kumimoji="1" lang="en-US" altLang="ja-JP" dirty="0"/>
              <a:t>1. </a:t>
            </a:r>
            <a:r>
              <a:rPr kumimoji="1" lang="ru-RU" altLang="ja-JP" dirty="0"/>
              <a:t>Что такое анализ проблем</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2E597186-5093-4E43-86F0-F31AA2451CF4}"/>
              </a:ext>
            </a:extLst>
          </p:cNvPr>
          <p:cNvSpPr>
            <a:spLocks noGrp="1"/>
          </p:cNvSpPr>
          <p:nvPr>
            <p:ph idx="1"/>
          </p:nvPr>
        </p:nvSpPr>
        <p:spPr>
          <a:xfrm>
            <a:off x="457199" y="1333184"/>
            <a:ext cx="8579297" cy="1293346"/>
          </a:xfrm>
        </p:spPr>
        <p:txBody>
          <a:bodyPr>
            <a:normAutofit fontScale="85000" lnSpcReduction="10000"/>
          </a:bodyPr>
          <a:lstStyle/>
          <a:p>
            <a:pPr marL="0" indent="0">
              <a:buNone/>
            </a:pPr>
            <a:r>
              <a:rPr lang="ru-RU" altLang="ja-JP" dirty="0"/>
              <a:t>Логически проанализировать проблемы в причинно-следственных связях и обобщить их в виде древовидной диаграммы. Это самый важный процесс в УПЦ.</a:t>
            </a:r>
            <a:endParaRPr kumimoji="1" lang="ja-JP" altLang="en-US" dirty="0"/>
          </a:p>
        </p:txBody>
      </p:sp>
      <p:sp>
        <p:nvSpPr>
          <p:cNvPr id="5" name="テキスト ボックス 4">
            <a:extLst>
              <a:ext uri="{FF2B5EF4-FFF2-40B4-BE49-F238E27FC236}">
                <a16:creationId xmlns:a16="http://schemas.microsoft.com/office/drawing/2014/main" id="{17A5AD36-FCE1-46B8-80DE-4357C961307A}"/>
              </a:ext>
            </a:extLst>
          </p:cNvPr>
          <p:cNvSpPr txBox="1"/>
          <p:nvPr/>
        </p:nvSpPr>
        <p:spPr>
          <a:xfrm>
            <a:off x="726143" y="3964415"/>
            <a:ext cx="3269793" cy="369332"/>
          </a:xfrm>
          <a:prstGeom prst="rect">
            <a:avLst/>
          </a:prstGeom>
          <a:noFill/>
          <a:ln w="25400">
            <a:solidFill>
              <a:schemeClr val="accent1"/>
            </a:solidFill>
          </a:ln>
        </p:spPr>
        <p:txBody>
          <a:bodyPr wrap="square" rtlCol="0">
            <a:spAutoFit/>
          </a:bodyPr>
          <a:lstStyle/>
          <a:p>
            <a:r>
              <a:rPr lang="ru-RU" altLang="ja-JP" b="1" dirty="0"/>
              <a:t>Я не могу учиться за границей</a:t>
            </a:r>
            <a:endParaRPr kumimoji="1" lang="ja-JP" altLang="en-US" b="1" dirty="0"/>
          </a:p>
        </p:txBody>
      </p:sp>
      <p:sp>
        <p:nvSpPr>
          <p:cNvPr id="6" name="テキスト ボックス 5">
            <a:extLst>
              <a:ext uri="{FF2B5EF4-FFF2-40B4-BE49-F238E27FC236}">
                <a16:creationId xmlns:a16="http://schemas.microsoft.com/office/drawing/2014/main" id="{6D8FFAB3-BD2C-47C2-ADA3-0835C330F5E8}"/>
              </a:ext>
            </a:extLst>
          </p:cNvPr>
          <p:cNvSpPr txBox="1"/>
          <p:nvPr/>
        </p:nvSpPr>
        <p:spPr>
          <a:xfrm>
            <a:off x="1108944" y="4648698"/>
            <a:ext cx="2886991" cy="646331"/>
          </a:xfrm>
          <a:prstGeom prst="rect">
            <a:avLst/>
          </a:prstGeom>
          <a:noFill/>
          <a:ln w="25400">
            <a:solidFill>
              <a:schemeClr val="accent1"/>
            </a:solidFill>
          </a:ln>
        </p:spPr>
        <p:txBody>
          <a:bodyPr wrap="square" rtlCol="0">
            <a:spAutoFit/>
          </a:bodyPr>
          <a:lstStyle/>
          <a:p>
            <a:r>
              <a:rPr lang="ru-RU" altLang="ja-JP" b="1" dirty="0"/>
              <a:t>Моего знания английского недостаточно</a:t>
            </a:r>
            <a:endParaRPr kumimoji="1" lang="ja-JP" altLang="en-US" b="1" dirty="0"/>
          </a:p>
        </p:txBody>
      </p:sp>
      <p:sp>
        <p:nvSpPr>
          <p:cNvPr id="9" name="テキスト ボックス 8">
            <a:extLst>
              <a:ext uri="{FF2B5EF4-FFF2-40B4-BE49-F238E27FC236}">
                <a16:creationId xmlns:a16="http://schemas.microsoft.com/office/drawing/2014/main" id="{304F3BEC-3D96-4E18-B3A3-9EDF6314A443}"/>
              </a:ext>
            </a:extLst>
          </p:cNvPr>
          <p:cNvSpPr txBox="1"/>
          <p:nvPr/>
        </p:nvSpPr>
        <p:spPr>
          <a:xfrm>
            <a:off x="4615114" y="5128950"/>
            <a:ext cx="4171166" cy="646331"/>
          </a:xfrm>
          <a:prstGeom prst="rect">
            <a:avLst/>
          </a:prstGeom>
          <a:noFill/>
          <a:ln w="25400">
            <a:solidFill>
              <a:schemeClr val="accent1"/>
            </a:solidFill>
          </a:ln>
        </p:spPr>
        <p:txBody>
          <a:bodyPr wrap="square" rtlCol="0">
            <a:spAutoFit/>
          </a:bodyPr>
          <a:lstStyle/>
          <a:p>
            <a:r>
              <a:rPr lang="ru-RU" altLang="ja-JP" b="1" dirty="0"/>
              <a:t>Я не могу позволить себе повторно учиться ещё год</a:t>
            </a:r>
            <a:endParaRPr kumimoji="1" lang="ja-JP" altLang="en-US" b="1" dirty="0"/>
          </a:p>
        </p:txBody>
      </p:sp>
      <p:sp>
        <p:nvSpPr>
          <p:cNvPr id="18" name="コンテンツ プレースホルダー 2">
            <a:extLst>
              <a:ext uri="{FF2B5EF4-FFF2-40B4-BE49-F238E27FC236}">
                <a16:creationId xmlns:a16="http://schemas.microsoft.com/office/drawing/2014/main" id="{B879008A-B61D-43E7-AD9A-98A5CDE6C36D}"/>
              </a:ext>
            </a:extLst>
          </p:cNvPr>
          <p:cNvSpPr txBox="1">
            <a:spLocks/>
          </p:cNvSpPr>
          <p:nvPr/>
        </p:nvSpPr>
        <p:spPr>
          <a:xfrm>
            <a:off x="548650" y="3039276"/>
            <a:ext cx="7070906" cy="473106"/>
          </a:xfrm>
          <a:prstGeom prst="rect">
            <a:avLst/>
          </a:prstGeom>
          <a:ln w="22225">
            <a:solidFill>
              <a:schemeClr val="tx1"/>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ru-RU" altLang="ja-JP" b="1" dirty="0"/>
              <a:t>Почему я не могу учиться за границей? Случай со студентом</a:t>
            </a:r>
            <a:endParaRPr lang="ja-JP" altLang="en-US" b="1" dirty="0"/>
          </a:p>
        </p:txBody>
      </p:sp>
      <p:sp>
        <p:nvSpPr>
          <p:cNvPr id="28" name="テキスト ボックス 27">
            <a:extLst>
              <a:ext uri="{FF2B5EF4-FFF2-40B4-BE49-F238E27FC236}">
                <a16:creationId xmlns:a16="http://schemas.microsoft.com/office/drawing/2014/main" id="{FF5005DB-4E59-42B5-9312-53658DA63F15}"/>
              </a:ext>
            </a:extLst>
          </p:cNvPr>
          <p:cNvSpPr txBox="1"/>
          <p:nvPr/>
        </p:nvSpPr>
        <p:spPr>
          <a:xfrm>
            <a:off x="4106133" y="3925128"/>
            <a:ext cx="3135276" cy="646331"/>
          </a:xfrm>
          <a:prstGeom prst="rect">
            <a:avLst/>
          </a:prstGeom>
          <a:noFill/>
          <a:ln w="25400">
            <a:solidFill>
              <a:schemeClr val="accent1"/>
            </a:solidFill>
          </a:ln>
        </p:spPr>
        <p:txBody>
          <a:bodyPr wrap="square" rtlCol="0">
            <a:spAutoFit/>
          </a:bodyPr>
          <a:lstStyle/>
          <a:p>
            <a:r>
              <a:rPr lang="ru-RU" altLang="ja-JP" b="1" dirty="0"/>
              <a:t>У меня недостаточно средств для обучения за границей</a:t>
            </a:r>
            <a:endParaRPr lang="en-US" altLang="ja-JP" b="1" dirty="0"/>
          </a:p>
        </p:txBody>
      </p:sp>
      <p:sp>
        <p:nvSpPr>
          <p:cNvPr id="32" name="テキスト ボックス 31">
            <a:extLst>
              <a:ext uri="{FF2B5EF4-FFF2-40B4-BE49-F238E27FC236}">
                <a16:creationId xmlns:a16="http://schemas.microsoft.com/office/drawing/2014/main" id="{7D0BB6F5-3A81-4AE1-A46D-389779AD6C40}"/>
              </a:ext>
            </a:extLst>
          </p:cNvPr>
          <p:cNvSpPr txBox="1"/>
          <p:nvPr/>
        </p:nvSpPr>
        <p:spPr>
          <a:xfrm>
            <a:off x="7754441" y="4058432"/>
            <a:ext cx="1326832" cy="369332"/>
          </a:xfrm>
          <a:prstGeom prst="rect">
            <a:avLst/>
          </a:prstGeom>
          <a:noFill/>
          <a:ln w="25400">
            <a:solidFill>
              <a:schemeClr val="accent1"/>
            </a:solidFill>
          </a:ln>
        </p:spPr>
        <p:txBody>
          <a:bodyPr wrap="square" rtlCol="0">
            <a:spAutoFit/>
          </a:bodyPr>
          <a:lstStyle/>
          <a:p>
            <a:pPr algn="ctr"/>
            <a:r>
              <a:rPr kumimoji="1" lang="ru-RU" altLang="ja-JP" b="1" dirty="0"/>
              <a:t>Причина</a:t>
            </a:r>
            <a:endParaRPr kumimoji="1" lang="ja-JP" altLang="en-US" b="1" dirty="0"/>
          </a:p>
        </p:txBody>
      </p:sp>
      <p:sp>
        <p:nvSpPr>
          <p:cNvPr id="33" name="テキスト ボックス 32">
            <a:extLst>
              <a:ext uri="{FF2B5EF4-FFF2-40B4-BE49-F238E27FC236}">
                <a16:creationId xmlns:a16="http://schemas.microsoft.com/office/drawing/2014/main" id="{F29548BF-E2A1-455C-B45D-144700D2606D}"/>
              </a:ext>
            </a:extLst>
          </p:cNvPr>
          <p:cNvSpPr txBox="1"/>
          <p:nvPr/>
        </p:nvSpPr>
        <p:spPr>
          <a:xfrm>
            <a:off x="7761939" y="3123564"/>
            <a:ext cx="1149447" cy="369332"/>
          </a:xfrm>
          <a:prstGeom prst="rect">
            <a:avLst/>
          </a:prstGeom>
          <a:noFill/>
          <a:ln w="25400">
            <a:solidFill>
              <a:schemeClr val="accent1"/>
            </a:solidFill>
          </a:ln>
        </p:spPr>
        <p:txBody>
          <a:bodyPr wrap="square" rtlCol="0">
            <a:spAutoFit/>
          </a:bodyPr>
          <a:lstStyle/>
          <a:p>
            <a:r>
              <a:rPr kumimoji="1" lang="ru-RU" altLang="ja-JP" b="1" dirty="0"/>
              <a:t>Результат</a:t>
            </a:r>
            <a:endParaRPr kumimoji="1" lang="ja-JP" altLang="en-US" b="1" dirty="0"/>
          </a:p>
        </p:txBody>
      </p:sp>
      <p:sp>
        <p:nvSpPr>
          <p:cNvPr id="34" name="矢印: 右 33">
            <a:extLst>
              <a:ext uri="{FF2B5EF4-FFF2-40B4-BE49-F238E27FC236}">
                <a16:creationId xmlns:a16="http://schemas.microsoft.com/office/drawing/2014/main" id="{73B5A8F5-134F-47E5-BE0F-DFAD31BE5C96}"/>
              </a:ext>
            </a:extLst>
          </p:cNvPr>
          <p:cNvSpPr/>
          <p:nvPr/>
        </p:nvSpPr>
        <p:spPr>
          <a:xfrm rot="16200000">
            <a:off x="8077085" y="3562137"/>
            <a:ext cx="519157" cy="364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43EA0AD1-65A2-4D11-BFF5-99F463A8961F}"/>
              </a:ext>
            </a:extLst>
          </p:cNvPr>
          <p:cNvSpPr/>
          <p:nvPr/>
        </p:nvSpPr>
        <p:spPr>
          <a:xfrm>
            <a:off x="7634073" y="2840445"/>
            <a:ext cx="1326832" cy="18287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8F75932-97DC-41F7-B468-85BF2002E1B4}"/>
              </a:ext>
            </a:extLst>
          </p:cNvPr>
          <p:cNvSpPr txBox="1"/>
          <p:nvPr/>
        </p:nvSpPr>
        <p:spPr>
          <a:xfrm>
            <a:off x="166145" y="6101050"/>
            <a:ext cx="8631787" cy="369332"/>
          </a:xfrm>
          <a:prstGeom prst="rect">
            <a:avLst/>
          </a:prstGeom>
          <a:noFill/>
        </p:spPr>
        <p:txBody>
          <a:bodyPr wrap="none" rtlCol="0">
            <a:spAutoFit/>
          </a:bodyPr>
          <a:lstStyle/>
          <a:p>
            <a:r>
              <a:rPr kumimoji="1" lang="ru-RU" altLang="ja-JP" dirty="0">
                <a:solidFill>
                  <a:srgbClr val="FF0000"/>
                </a:solidFill>
              </a:rPr>
              <a:t>Давайте разместим эти карточки в соответствии с причинно-следственными связями! </a:t>
            </a:r>
            <a:endParaRPr kumimoji="1" lang="en-US" altLang="ja-JP" dirty="0">
              <a:solidFill>
                <a:srgbClr val="FF0000"/>
              </a:solidFill>
            </a:endParaRPr>
          </a:p>
        </p:txBody>
      </p:sp>
    </p:spTree>
    <p:extLst>
      <p:ext uri="{BB962C8B-B14F-4D97-AF65-F5344CB8AC3E}">
        <p14:creationId xmlns:p14="http://schemas.microsoft.com/office/powerpoint/2010/main" val="143525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8324FC-8DEC-41A7-9FAC-54B54B721477}"/>
              </a:ext>
            </a:extLst>
          </p:cNvPr>
          <p:cNvSpPr>
            <a:spLocks noGrp="1"/>
          </p:cNvSpPr>
          <p:nvPr>
            <p:ph type="title"/>
          </p:nvPr>
        </p:nvSpPr>
        <p:spPr>
          <a:xfrm>
            <a:off x="433347" y="1280904"/>
            <a:ext cx="8229600" cy="1132839"/>
          </a:xfrm>
          <a:solidFill>
            <a:schemeClr val="tx2">
              <a:lumMod val="40000"/>
              <a:lumOff val="60000"/>
            </a:schemeClr>
          </a:solidFill>
        </p:spPr>
        <p:txBody>
          <a:bodyPr>
            <a:normAutofit/>
          </a:bodyPr>
          <a:lstStyle/>
          <a:p>
            <a:r>
              <a:rPr lang="ru-RU" altLang="ja-JP" dirty="0">
                <a:solidFill>
                  <a:schemeClr val="bg1"/>
                </a:solidFill>
              </a:rPr>
              <a:t>Это происходит так!</a:t>
            </a:r>
            <a:endParaRPr kumimoji="1" lang="ja-JP" altLang="en-US" dirty="0">
              <a:solidFill>
                <a:schemeClr val="bg1"/>
              </a:solidFill>
            </a:endParaRPr>
          </a:p>
        </p:txBody>
      </p:sp>
      <p:sp>
        <p:nvSpPr>
          <p:cNvPr id="4" name="テキスト ボックス 3">
            <a:extLst>
              <a:ext uri="{FF2B5EF4-FFF2-40B4-BE49-F238E27FC236}">
                <a16:creationId xmlns:a16="http://schemas.microsoft.com/office/drawing/2014/main" id="{F20E15C9-4293-488A-A904-BE873B7DF00B}"/>
              </a:ext>
            </a:extLst>
          </p:cNvPr>
          <p:cNvSpPr txBox="1"/>
          <p:nvPr/>
        </p:nvSpPr>
        <p:spPr>
          <a:xfrm>
            <a:off x="2843808" y="3573016"/>
            <a:ext cx="3372208" cy="369332"/>
          </a:xfrm>
          <a:prstGeom prst="rect">
            <a:avLst/>
          </a:prstGeom>
          <a:noFill/>
          <a:ln w="25400">
            <a:solidFill>
              <a:schemeClr val="accent1"/>
            </a:solidFill>
          </a:ln>
        </p:spPr>
        <p:txBody>
          <a:bodyPr wrap="square" rtlCol="0">
            <a:spAutoFit/>
          </a:bodyPr>
          <a:lstStyle/>
          <a:p>
            <a:r>
              <a:rPr lang="ru-RU" altLang="ja-JP" b="1" dirty="0"/>
              <a:t>Я не могу учиться за границей</a:t>
            </a:r>
          </a:p>
        </p:txBody>
      </p:sp>
      <p:sp>
        <p:nvSpPr>
          <p:cNvPr id="5" name="テキスト ボックス 4">
            <a:extLst>
              <a:ext uri="{FF2B5EF4-FFF2-40B4-BE49-F238E27FC236}">
                <a16:creationId xmlns:a16="http://schemas.microsoft.com/office/drawing/2014/main" id="{8FD77EA5-6323-4F9E-8E12-AE327E8C8D4D}"/>
              </a:ext>
            </a:extLst>
          </p:cNvPr>
          <p:cNvSpPr txBox="1"/>
          <p:nvPr/>
        </p:nvSpPr>
        <p:spPr>
          <a:xfrm>
            <a:off x="433347" y="4355715"/>
            <a:ext cx="2805900" cy="646331"/>
          </a:xfrm>
          <a:prstGeom prst="rect">
            <a:avLst/>
          </a:prstGeom>
          <a:noFill/>
          <a:ln w="25400">
            <a:solidFill>
              <a:schemeClr val="accent1"/>
            </a:solidFill>
          </a:ln>
        </p:spPr>
        <p:txBody>
          <a:bodyPr wrap="square" rtlCol="0">
            <a:spAutoFit/>
          </a:bodyPr>
          <a:lstStyle/>
          <a:p>
            <a:pPr algn="ctr"/>
            <a:r>
              <a:rPr lang="ru-RU" altLang="ja-JP" b="1" dirty="0"/>
              <a:t>Моего знания английского недостаточно</a:t>
            </a:r>
          </a:p>
        </p:txBody>
      </p:sp>
      <p:sp>
        <p:nvSpPr>
          <p:cNvPr id="6" name="テキスト ボックス 5">
            <a:extLst>
              <a:ext uri="{FF2B5EF4-FFF2-40B4-BE49-F238E27FC236}">
                <a16:creationId xmlns:a16="http://schemas.microsoft.com/office/drawing/2014/main" id="{EF2373A2-CA76-45B4-839C-432C08BAEC3A}"/>
              </a:ext>
            </a:extLst>
          </p:cNvPr>
          <p:cNvSpPr txBox="1"/>
          <p:nvPr/>
        </p:nvSpPr>
        <p:spPr>
          <a:xfrm>
            <a:off x="2296453" y="5420406"/>
            <a:ext cx="1928439" cy="923330"/>
          </a:xfrm>
          <a:prstGeom prst="rect">
            <a:avLst/>
          </a:prstGeom>
          <a:noFill/>
          <a:ln w="25400">
            <a:solidFill>
              <a:schemeClr val="accent1"/>
            </a:solidFill>
          </a:ln>
        </p:spPr>
        <p:txBody>
          <a:bodyPr wrap="square" rtlCol="0">
            <a:spAutoFit/>
          </a:bodyPr>
          <a:lstStyle/>
          <a:p>
            <a:r>
              <a:rPr lang="ru-RU" altLang="ja-JP" b="1" dirty="0"/>
              <a:t>Моя мотивация к обучению низкая</a:t>
            </a:r>
            <a:endParaRPr kumimoji="1" lang="ja-JP" altLang="en-US" b="1" dirty="0"/>
          </a:p>
        </p:txBody>
      </p:sp>
      <p:sp>
        <p:nvSpPr>
          <p:cNvPr id="7" name="テキスト ボックス 6">
            <a:extLst>
              <a:ext uri="{FF2B5EF4-FFF2-40B4-BE49-F238E27FC236}">
                <a16:creationId xmlns:a16="http://schemas.microsoft.com/office/drawing/2014/main" id="{DEDDE40D-1452-4C15-8369-05903FD6EF60}"/>
              </a:ext>
            </a:extLst>
          </p:cNvPr>
          <p:cNvSpPr txBox="1"/>
          <p:nvPr/>
        </p:nvSpPr>
        <p:spPr>
          <a:xfrm>
            <a:off x="72627" y="5426711"/>
            <a:ext cx="1928439" cy="1200329"/>
          </a:xfrm>
          <a:prstGeom prst="rect">
            <a:avLst/>
          </a:prstGeom>
          <a:noFill/>
          <a:ln w="25400">
            <a:solidFill>
              <a:schemeClr val="accent1"/>
            </a:solidFill>
          </a:ln>
        </p:spPr>
        <p:txBody>
          <a:bodyPr wrap="square" rtlCol="0">
            <a:spAutoFit/>
          </a:bodyPr>
          <a:lstStyle/>
          <a:p>
            <a:r>
              <a:rPr lang="ru-RU" altLang="ja-JP" b="1" dirty="0"/>
              <a:t>У меня мало времени на изучение английского</a:t>
            </a:r>
            <a:endParaRPr kumimoji="1" lang="ja-JP" altLang="en-US" b="1" dirty="0"/>
          </a:p>
        </p:txBody>
      </p:sp>
      <p:sp>
        <p:nvSpPr>
          <p:cNvPr id="8" name="テキスト ボックス 7">
            <a:extLst>
              <a:ext uri="{FF2B5EF4-FFF2-40B4-BE49-F238E27FC236}">
                <a16:creationId xmlns:a16="http://schemas.microsoft.com/office/drawing/2014/main" id="{1DD85447-AB94-422F-89EF-CE9A172C7DAF}"/>
              </a:ext>
            </a:extLst>
          </p:cNvPr>
          <p:cNvSpPr txBox="1"/>
          <p:nvPr/>
        </p:nvSpPr>
        <p:spPr>
          <a:xfrm>
            <a:off x="3465073" y="4362065"/>
            <a:ext cx="2439682" cy="923330"/>
          </a:xfrm>
          <a:prstGeom prst="rect">
            <a:avLst/>
          </a:prstGeom>
          <a:noFill/>
          <a:ln w="25400">
            <a:solidFill>
              <a:schemeClr val="accent1"/>
            </a:solidFill>
          </a:ln>
        </p:spPr>
        <p:txBody>
          <a:bodyPr wrap="square" rtlCol="0">
            <a:spAutoFit/>
          </a:bodyPr>
          <a:lstStyle/>
          <a:p>
            <a:r>
              <a:rPr lang="ru-RU" altLang="ja-JP" b="1" dirty="0"/>
              <a:t>Я не могу позволить себе повторно учиться ещё год</a:t>
            </a:r>
          </a:p>
        </p:txBody>
      </p:sp>
      <p:cxnSp>
        <p:nvCxnSpPr>
          <p:cNvPr id="9" name="コネクタ: カギ線 8">
            <a:extLst>
              <a:ext uri="{FF2B5EF4-FFF2-40B4-BE49-F238E27FC236}">
                <a16:creationId xmlns:a16="http://schemas.microsoft.com/office/drawing/2014/main" id="{5D818A01-7C3C-467B-8375-65C3B9458B53}"/>
              </a:ext>
            </a:extLst>
          </p:cNvPr>
          <p:cNvCxnSpPr>
            <a:cxnSpLocks/>
            <a:stCxn id="4" idx="2"/>
            <a:endCxn id="5" idx="0"/>
          </p:cNvCxnSpPr>
          <p:nvPr/>
        </p:nvCxnSpPr>
        <p:spPr>
          <a:xfrm rot="5400000">
            <a:off x="2976422" y="2802224"/>
            <a:ext cx="413367" cy="269361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 name="コネクタ: カギ線 9">
            <a:extLst>
              <a:ext uri="{FF2B5EF4-FFF2-40B4-BE49-F238E27FC236}">
                <a16:creationId xmlns:a16="http://schemas.microsoft.com/office/drawing/2014/main" id="{EBDCAE9A-D35E-4669-936B-19E1689961BB}"/>
              </a:ext>
            </a:extLst>
          </p:cNvPr>
          <p:cNvCxnSpPr>
            <a:cxnSpLocks/>
          </p:cNvCxnSpPr>
          <p:nvPr/>
        </p:nvCxnSpPr>
        <p:spPr>
          <a:xfrm rot="16200000" flipV="1">
            <a:off x="2113052" y="4087992"/>
            <a:ext cx="12700" cy="265212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55CEA8D5-3911-487A-96DC-FA1667DB151F}"/>
              </a:ext>
            </a:extLst>
          </p:cNvPr>
          <p:cNvCxnSpPr>
            <a:cxnSpLocks/>
            <a:stCxn id="4" idx="2"/>
            <a:endCxn id="8" idx="0"/>
          </p:cNvCxnSpPr>
          <p:nvPr/>
        </p:nvCxnSpPr>
        <p:spPr>
          <a:xfrm rot="16200000" flipH="1">
            <a:off x="4397555" y="4074705"/>
            <a:ext cx="419717" cy="15500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1E0D52F5-5CC5-49A8-B6A0-EB965527DFA4}"/>
              </a:ext>
            </a:extLst>
          </p:cNvPr>
          <p:cNvSpPr txBox="1"/>
          <p:nvPr/>
        </p:nvSpPr>
        <p:spPr>
          <a:xfrm>
            <a:off x="6089859" y="4365529"/>
            <a:ext cx="2946635" cy="584775"/>
          </a:xfrm>
          <a:prstGeom prst="rect">
            <a:avLst/>
          </a:prstGeom>
          <a:noFill/>
          <a:ln w="25400">
            <a:solidFill>
              <a:schemeClr val="accent1"/>
            </a:solidFill>
          </a:ln>
        </p:spPr>
        <p:txBody>
          <a:bodyPr wrap="square" rtlCol="0">
            <a:spAutoFit/>
          </a:bodyPr>
          <a:lstStyle/>
          <a:p>
            <a:pPr algn="ctr"/>
            <a:r>
              <a:rPr lang="ru-RU" altLang="ja-JP" sz="1600" b="1" dirty="0"/>
              <a:t>У меня недостаточно средств для обучения за границей</a:t>
            </a:r>
          </a:p>
        </p:txBody>
      </p:sp>
      <p:cxnSp>
        <p:nvCxnSpPr>
          <p:cNvPr id="13" name="コネクタ: カギ線 12">
            <a:extLst>
              <a:ext uri="{FF2B5EF4-FFF2-40B4-BE49-F238E27FC236}">
                <a16:creationId xmlns:a16="http://schemas.microsoft.com/office/drawing/2014/main" id="{2692D8BA-8AC6-4AA8-8A31-FD27CCF72593}"/>
              </a:ext>
            </a:extLst>
          </p:cNvPr>
          <p:cNvCxnSpPr>
            <a:cxnSpLocks/>
            <a:stCxn id="4" idx="2"/>
            <a:endCxn id="12" idx="0"/>
          </p:cNvCxnSpPr>
          <p:nvPr/>
        </p:nvCxnSpPr>
        <p:spPr>
          <a:xfrm rot="16200000" flipH="1">
            <a:off x="5834954" y="2637305"/>
            <a:ext cx="423181" cy="30332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EBD0541-086B-4ECD-BA2B-CF09F50AA58A}"/>
              </a:ext>
            </a:extLst>
          </p:cNvPr>
          <p:cNvCxnSpPr>
            <a:cxnSpLocks/>
          </p:cNvCxnSpPr>
          <p:nvPr/>
        </p:nvCxnSpPr>
        <p:spPr>
          <a:xfrm flipV="1">
            <a:off x="2237626" y="4980158"/>
            <a:ext cx="0" cy="196309"/>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C94544D-0CE6-47F6-B26D-7576CA295CAF}"/>
              </a:ext>
            </a:extLst>
          </p:cNvPr>
          <p:cNvSpPr txBox="1"/>
          <p:nvPr/>
        </p:nvSpPr>
        <p:spPr>
          <a:xfrm>
            <a:off x="6448327" y="5413105"/>
            <a:ext cx="2623046" cy="646331"/>
          </a:xfrm>
          <a:prstGeom prst="rect">
            <a:avLst/>
          </a:prstGeom>
          <a:noFill/>
          <a:ln w="25400">
            <a:solidFill>
              <a:schemeClr val="accent1"/>
            </a:solidFill>
          </a:ln>
        </p:spPr>
        <p:txBody>
          <a:bodyPr wrap="square" rtlCol="0">
            <a:spAutoFit/>
          </a:bodyPr>
          <a:lstStyle/>
          <a:p>
            <a:r>
              <a:rPr lang="ru-RU" altLang="ja-JP" b="1" dirty="0"/>
              <a:t>Я плохо </a:t>
            </a:r>
            <a:r>
              <a:rPr lang="ru-RU" altLang="ja-JP" b="1" dirty="0" err="1"/>
              <a:t>проинфор-мирован</a:t>
            </a:r>
            <a:r>
              <a:rPr lang="ru-RU" altLang="ja-JP" b="1" dirty="0"/>
              <a:t> о стипендиях</a:t>
            </a:r>
            <a:endParaRPr kumimoji="1" lang="ja-JP" altLang="en-US" b="1" dirty="0"/>
          </a:p>
        </p:txBody>
      </p:sp>
      <p:sp>
        <p:nvSpPr>
          <p:cNvPr id="16" name="テキスト ボックス 15">
            <a:extLst>
              <a:ext uri="{FF2B5EF4-FFF2-40B4-BE49-F238E27FC236}">
                <a16:creationId xmlns:a16="http://schemas.microsoft.com/office/drawing/2014/main" id="{DE18B752-C1FF-4805-B164-1D37A98F5EE1}"/>
              </a:ext>
            </a:extLst>
          </p:cNvPr>
          <p:cNvSpPr txBox="1"/>
          <p:nvPr/>
        </p:nvSpPr>
        <p:spPr>
          <a:xfrm>
            <a:off x="4436064" y="5406645"/>
            <a:ext cx="1801091" cy="923330"/>
          </a:xfrm>
          <a:prstGeom prst="rect">
            <a:avLst/>
          </a:prstGeom>
          <a:noFill/>
          <a:ln w="25400">
            <a:solidFill>
              <a:schemeClr val="accent1"/>
            </a:solidFill>
          </a:ln>
        </p:spPr>
        <p:txBody>
          <a:bodyPr wrap="square" rtlCol="0">
            <a:spAutoFit/>
          </a:bodyPr>
          <a:lstStyle/>
          <a:p>
            <a:r>
              <a:rPr lang="ru-RU" altLang="ja-JP" b="1" dirty="0"/>
              <a:t>У меня не хватает сбережений</a:t>
            </a:r>
            <a:endParaRPr kumimoji="1" lang="ja-JP" altLang="en-US" b="1" dirty="0"/>
          </a:p>
        </p:txBody>
      </p:sp>
      <p:cxnSp>
        <p:nvCxnSpPr>
          <p:cNvPr id="17" name="コネクタ: カギ線 16">
            <a:extLst>
              <a:ext uri="{FF2B5EF4-FFF2-40B4-BE49-F238E27FC236}">
                <a16:creationId xmlns:a16="http://schemas.microsoft.com/office/drawing/2014/main" id="{33B1122A-0800-4E5E-A505-0826D4AAFEC4}"/>
              </a:ext>
            </a:extLst>
          </p:cNvPr>
          <p:cNvCxnSpPr>
            <a:cxnSpLocks/>
          </p:cNvCxnSpPr>
          <p:nvPr/>
        </p:nvCxnSpPr>
        <p:spPr>
          <a:xfrm rot="16200000" flipV="1">
            <a:off x="6796552" y="4036727"/>
            <a:ext cx="12700" cy="265212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08DFFF8-100E-406E-AFE6-6300F5AC5491}"/>
              </a:ext>
            </a:extLst>
          </p:cNvPr>
          <p:cNvCxnSpPr>
            <a:cxnSpLocks/>
          </p:cNvCxnSpPr>
          <p:nvPr/>
        </p:nvCxnSpPr>
        <p:spPr>
          <a:xfrm flipV="1">
            <a:off x="6837336" y="5032543"/>
            <a:ext cx="0" cy="143924"/>
          </a:xfrm>
          <a:prstGeom prst="line">
            <a:avLst/>
          </a:prstGeom>
        </p:spPr>
        <p:style>
          <a:lnRef idx="1">
            <a:schemeClr val="accent1"/>
          </a:lnRef>
          <a:fillRef idx="0">
            <a:schemeClr val="accent1"/>
          </a:fillRef>
          <a:effectRef idx="0">
            <a:schemeClr val="accent1"/>
          </a:effectRef>
          <a:fontRef idx="minor">
            <a:schemeClr val="tx1"/>
          </a:fontRef>
        </p:style>
      </p:cxnSp>
      <p:sp>
        <p:nvSpPr>
          <p:cNvPr id="20" name="コンテンツ プレースホルダー 2">
            <a:extLst>
              <a:ext uri="{FF2B5EF4-FFF2-40B4-BE49-F238E27FC236}">
                <a16:creationId xmlns:a16="http://schemas.microsoft.com/office/drawing/2014/main" id="{3F46DCA1-1979-4887-9DE0-092487FD4B23}"/>
              </a:ext>
            </a:extLst>
          </p:cNvPr>
          <p:cNvSpPr txBox="1">
            <a:spLocks/>
          </p:cNvSpPr>
          <p:nvPr/>
        </p:nvSpPr>
        <p:spPr>
          <a:xfrm>
            <a:off x="514333" y="182043"/>
            <a:ext cx="8148613" cy="473106"/>
          </a:xfrm>
          <a:prstGeom prst="rect">
            <a:avLst/>
          </a:prstGeom>
          <a:ln w="22225">
            <a:solidFill>
              <a:schemeClr val="tx1"/>
            </a:solidFill>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ru-RU" altLang="ja-JP" b="1" dirty="0"/>
              <a:t>Почему я не могу учиться за границей? Случай со студентом</a:t>
            </a:r>
          </a:p>
          <a:p>
            <a:pPr marL="0" indent="0">
              <a:buNone/>
            </a:pPr>
            <a:endParaRPr lang="ja-JP" altLang="en-US" b="1" dirty="0"/>
          </a:p>
        </p:txBody>
      </p:sp>
    </p:spTree>
    <p:extLst>
      <p:ext uri="{BB962C8B-B14F-4D97-AF65-F5344CB8AC3E}">
        <p14:creationId xmlns:p14="http://schemas.microsoft.com/office/powerpoint/2010/main" val="23114821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5.3|0.8|1.2"/>
</p:tagLst>
</file>

<file path=ppt/tags/tag2.xml><?xml version="1.0" encoding="utf-8"?>
<p:tagLst xmlns:a="http://schemas.openxmlformats.org/drawingml/2006/main" xmlns:r="http://schemas.openxmlformats.org/officeDocument/2006/relationships" xmlns:p="http://schemas.openxmlformats.org/presentationml/2006/main">
  <p:tag name="TIMING" val="|1.1|5.3|0.8|1.2"/>
</p:tagLst>
</file>

<file path=ppt/tags/tag3.xml><?xml version="1.0" encoding="utf-8"?>
<p:tagLst xmlns:a="http://schemas.openxmlformats.org/drawingml/2006/main" xmlns:r="http://schemas.openxmlformats.org/officeDocument/2006/relationships" xmlns:p="http://schemas.openxmlformats.org/presentationml/2006/main">
  <p:tag name="TIMING" val="|1.1|5.3|0.8|1.2"/>
</p:tagLst>
</file>

<file path=ppt/tags/tag4.xml><?xml version="1.0" encoding="utf-8"?>
<p:tagLst xmlns:a="http://schemas.openxmlformats.org/drawingml/2006/main" xmlns:r="http://schemas.openxmlformats.org/officeDocument/2006/relationships" xmlns:p="http://schemas.openxmlformats.org/presentationml/2006/main">
  <p:tag name="TIMING" val="|1.1|5.3|0.8|1.2"/>
</p:tagLst>
</file>

<file path=ppt/tags/tag5.xml><?xml version="1.0" encoding="utf-8"?>
<p:tagLst xmlns:a="http://schemas.openxmlformats.org/drawingml/2006/main" xmlns:r="http://schemas.openxmlformats.org/officeDocument/2006/relationships" xmlns:p="http://schemas.openxmlformats.org/presentationml/2006/main">
  <p:tag name="TIMING" val="|1.1|5.3|0.8|1.2"/>
</p:tagLst>
</file>

<file path=ppt/tags/tag6.xml><?xml version="1.0" encoding="utf-8"?>
<p:tagLst xmlns:a="http://schemas.openxmlformats.org/drawingml/2006/main" xmlns:r="http://schemas.openxmlformats.org/officeDocument/2006/relationships" xmlns:p="http://schemas.openxmlformats.org/presentationml/2006/main">
  <p:tag name="TIMING" val="|1.1|5.3|0.8|1.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5621</TotalTime>
  <Words>6217</Words>
  <Application>Microsoft Office PowerPoint</Application>
  <PresentationFormat>Экран (4:3)</PresentationFormat>
  <Paragraphs>1064</Paragraphs>
  <Slides>60</Slides>
  <Notes>34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60</vt:i4>
      </vt:variant>
    </vt:vector>
  </HeadingPairs>
  <TitlesOfParts>
    <vt:vector size="71" baseType="lpstr">
      <vt:lpstr>HGPｺﾞｼｯｸE</vt:lpstr>
      <vt:lpstr>MS Gothic</vt:lpstr>
      <vt:lpstr>MS Gothic</vt:lpstr>
      <vt:lpstr>ＭＳ Ｐゴシック</vt:lpstr>
      <vt:lpstr>Arial</vt:lpstr>
      <vt:lpstr>Calibri</vt:lpstr>
      <vt:lpstr>Tahoma</vt:lpstr>
      <vt:lpstr>Times New Roman</vt:lpstr>
      <vt:lpstr>Verdana</vt:lpstr>
      <vt:lpstr>Wingdings</vt:lpstr>
      <vt:lpstr>Office ​​テーマ</vt:lpstr>
      <vt:lpstr>Презентация PowerPoint</vt:lpstr>
      <vt:lpstr>Презентация PowerPoint</vt:lpstr>
      <vt:lpstr>Презентация PowerPoint</vt:lpstr>
      <vt:lpstr>Что такое «Проект»?</vt:lpstr>
      <vt:lpstr>Что такое управления проектным циклом (УПЦ)?</vt:lpstr>
      <vt:lpstr>МРП администрирует УПЦ</vt:lpstr>
      <vt:lpstr>Презентация PowerPoint</vt:lpstr>
      <vt:lpstr>1. Что такое анализ проблем?</vt:lpstr>
      <vt:lpstr>Это происходит так!</vt:lpstr>
      <vt:lpstr>Презентация PowerPoint</vt:lpstr>
      <vt:lpstr>Презентация PowerPoint</vt:lpstr>
      <vt:lpstr>Давайте попробуем создать дерево проблем!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такое логическая модель?</vt:lpstr>
      <vt:lpstr>Презентация PowerPoint</vt:lpstr>
      <vt:lpstr>Презентация PowerPoint</vt:lpstr>
      <vt:lpstr>Презентация PowerPoint</vt:lpstr>
      <vt:lpstr>Что такое МРП (матрица разработки проекта)</vt:lpstr>
      <vt:lpstr>Создайте «Резюме проекта» из «Логической модели»</vt:lpstr>
      <vt:lpstr>Создайте «Резюме проекта» из «Дерева решений»</vt:lpstr>
      <vt:lpstr>Что такое вклад (ресурсы)?</vt:lpstr>
      <vt:lpstr>Презентация PowerPoint</vt:lpstr>
      <vt:lpstr>Внешние условия из дерева решений</vt:lpstr>
      <vt:lpstr>Презентация PowerPoint</vt:lpstr>
      <vt:lpstr>Презентация PowerPoint</vt:lpstr>
      <vt:lpstr>Элементы «индикаторов»</vt:lpstr>
      <vt:lpstr>МРП(Пример）</vt:lpstr>
      <vt:lpstr>Давайте создадим свою собственную МРП!</vt:lpstr>
      <vt:lpstr>Презентация PowerPoint</vt:lpstr>
      <vt:lpstr>Предыстория </vt:lpstr>
      <vt:lpstr>Основная деятельность </vt:lpstr>
      <vt:lpstr>Предварительные условия</vt:lpstr>
      <vt:lpstr>Рамки реализации (пример)</vt:lpstr>
      <vt:lpstr>Годовой план реализации</vt:lpstr>
      <vt:lpstr>Разбивка затрат (пример)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共同での学校建設はできなかった</dc:title>
  <dc:creator>English Program</dc:creator>
  <cp:lastModifiedBy>HP</cp:lastModifiedBy>
  <cp:revision>195</cp:revision>
  <cp:lastPrinted>2022-05-04T10:35:57Z</cp:lastPrinted>
  <dcterms:created xsi:type="dcterms:W3CDTF">2011-12-02T00:17:15Z</dcterms:created>
  <dcterms:modified xsi:type="dcterms:W3CDTF">2022-05-05T06:29:31Z</dcterms:modified>
</cp:coreProperties>
</file>