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308" r:id="rId3"/>
    <p:sldId id="305" r:id="rId4"/>
    <p:sldId id="317" r:id="rId5"/>
    <p:sldId id="318" r:id="rId6"/>
    <p:sldId id="315" r:id="rId7"/>
    <p:sldId id="316" r:id="rId8"/>
    <p:sldId id="314" r:id="rId9"/>
    <p:sldId id="306" r:id="rId10"/>
    <p:sldId id="319" r:id="rId11"/>
    <p:sldId id="30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D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7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Лист1!$D$8</c:f>
              <c:strCache>
                <c:ptCount val="1"/>
                <c:pt idx="0">
                  <c:v>производство электроэнергии на ГЭС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Лист1!$E$7:$K$7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Лист1!$E$8:$K$8</c:f>
              <c:numCache>
                <c:formatCode>0.0</c:formatCode>
                <c:ptCount val="7"/>
                <c:pt idx="0">
                  <c:v>98.240298333527562</c:v>
                </c:pt>
                <c:pt idx="1">
                  <c:v>96.51810584958217</c:v>
                </c:pt>
                <c:pt idx="2">
                  <c:v>94.593253968253961</c:v>
                </c:pt>
                <c:pt idx="3">
                  <c:v>93.171917738830928</c:v>
                </c:pt>
                <c:pt idx="4">
                  <c:v>92.71135616173342</c:v>
                </c:pt>
                <c:pt idx="5">
                  <c:v>91.619037984927417</c:v>
                </c:pt>
                <c:pt idx="6">
                  <c:v>91.961212121212128</c:v>
                </c:pt>
              </c:numCache>
            </c:numRef>
          </c:val>
        </c:ser>
        <c:ser>
          <c:idx val="1"/>
          <c:order val="1"/>
          <c:tx>
            <c:strRef>
              <c:f>Лист1!$D$9</c:f>
              <c:strCache>
                <c:ptCount val="1"/>
                <c:pt idx="0">
                  <c:v>производство электроэнергии из других источников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Лист1!$E$7:$K$7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Лист1!$E$9:$K$9</c:f>
              <c:numCache>
                <c:formatCode>0.0</c:formatCode>
                <c:ptCount val="7"/>
                <c:pt idx="0">
                  <c:v>1.7597016664724379</c:v>
                </c:pt>
                <c:pt idx="1">
                  <c:v>3.4818941504178298</c:v>
                </c:pt>
                <c:pt idx="2">
                  <c:v>5.4067460317460387</c:v>
                </c:pt>
                <c:pt idx="3">
                  <c:v>6.8280822611690724</c:v>
                </c:pt>
                <c:pt idx="4">
                  <c:v>7.2886438382665801</c:v>
                </c:pt>
                <c:pt idx="5">
                  <c:v>8.3809620150725834</c:v>
                </c:pt>
                <c:pt idx="6">
                  <c:v>8.0387878787878719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153600"/>
        <c:axId val="142155136"/>
      </c:barChart>
      <c:catAx>
        <c:axId val="14215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42155136"/>
        <c:crosses val="autoZero"/>
        <c:auto val="1"/>
        <c:lblAlgn val="ctr"/>
        <c:lblOffset val="100"/>
        <c:noMultiLvlLbl val="0"/>
      </c:catAx>
      <c:valAx>
        <c:axId val="142155136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4215360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aseline="0">
          <a:latin typeface="Arial Narrow" panose="020B0606020202030204" pitchFamily="34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Лист1!$C$30</c:f>
              <c:strCache>
                <c:ptCount val="1"/>
                <c:pt idx="0">
                  <c:v>промышленность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Лист1!$D$29:$J$29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Лист1!$D$30:$J$30</c:f>
              <c:numCache>
                <c:formatCode>0.0</c:formatCode>
                <c:ptCount val="7"/>
                <c:pt idx="0">
                  <c:v>32.236492134660686</c:v>
                </c:pt>
                <c:pt idx="1">
                  <c:v>31.259022870602536</c:v>
                </c:pt>
                <c:pt idx="2">
                  <c:v>27.170406480751307</c:v>
                </c:pt>
                <c:pt idx="3">
                  <c:v>26.502732240437162</c:v>
                </c:pt>
                <c:pt idx="4">
                  <c:v>26.352288488210817</c:v>
                </c:pt>
                <c:pt idx="5">
                  <c:v>17.795071335927368</c:v>
                </c:pt>
                <c:pt idx="6">
                  <c:v>28.447465471111432</c:v>
                </c:pt>
              </c:numCache>
            </c:numRef>
          </c:val>
        </c:ser>
        <c:ser>
          <c:idx val="1"/>
          <c:order val="1"/>
          <c:tx>
            <c:strRef>
              <c:f>Лист1!$C$31</c:f>
              <c:strCache>
                <c:ptCount val="1"/>
                <c:pt idx="0">
                  <c:v>сельское хозяйство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Лист1!$D$29:$J$29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Лист1!$D$31:$J$31</c:f>
              <c:numCache>
                <c:formatCode>0.0</c:formatCode>
                <c:ptCount val="7"/>
                <c:pt idx="0">
                  <c:v>18.968006687438255</c:v>
                </c:pt>
                <c:pt idx="1">
                  <c:v>21.328166552693563</c:v>
                </c:pt>
                <c:pt idx="2">
                  <c:v>19.743350777833538</c:v>
                </c:pt>
                <c:pt idx="3">
                  <c:v>15.699873896595207</c:v>
                </c:pt>
                <c:pt idx="4">
                  <c:v>15.4415164123902</c:v>
                </c:pt>
                <c:pt idx="5">
                  <c:v>16.98443579766537</c:v>
                </c:pt>
                <c:pt idx="6">
                  <c:v>15.084243256923854</c:v>
                </c:pt>
              </c:numCache>
            </c:numRef>
          </c:val>
        </c:ser>
        <c:ser>
          <c:idx val="2"/>
          <c:order val="2"/>
          <c:tx>
            <c:strRef>
              <c:f>Лист1!$C$32</c:f>
              <c:strCache>
                <c:ptCount val="1"/>
                <c:pt idx="0">
                  <c:v>другие отрасли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Лист1!$D$29:$J$29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Лист1!$D$32:$J$32</c:f>
              <c:numCache>
                <c:formatCode>0.0</c:formatCode>
                <c:ptCount val="7"/>
                <c:pt idx="0">
                  <c:v>11.452238012006987</c:v>
                </c:pt>
                <c:pt idx="1">
                  <c:v>10.599498518349677</c:v>
                </c:pt>
                <c:pt idx="2">
                  <c:v>14.201734891390061</c:v>
                </c:pt>
                <c:pt idx="3">
                  <c:v>18.712344122180191</c:v>
                </c:pt>
                <c:pt idx="4">
                  <c:v>18.453206525328582</c:v>
                </c:pt>
                <c:pt idx="5">
                  <c:v>20.752269779507145</c:v>
                </c:pt>
                <c:pt idx="6">
                  <c:v>17.347602863547621</c:v>
                </c:pt>
              </c:numCache>
            </c:numRef>
          </c:val>
        </c:ser>
        <c:ser>
          <c:idx val="3"/>
          <c:order val="3"/>
          <c:tx>
            <c:strRef>
              <c:f>Лист1!$C$33</c:f>
              <c:strCache>
                <c:ptCount val="1"/>
                <c:pt idx="0">
                  <c:v>население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Лист1!$D$29:$J$29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Лист1!$D$33:$J$33</c:f>
              <c:numCache>
                <c:formatCode>0.0</c:formatCode>
                <c:ptCount val="7"/>
                <c:pt idx="0">
                  <c:v>37.343263165894065</c:v>
                </c:pt>
                <c:pt idx="1">
                  <c:v>36.813312058354228</c:v>
                </c:pt>
                <c:pt idx="2">
                  <c:v>38.884507850025088</c:v>
                </c:pt>
                <c:pt idx="3">
                  <c:v>39.085049740787447</c:v>
                </c:pt>
                <c:pt idx="4">
                  <c:v>39.7529885740704</c:v>
                </c:pt>
                <c:pt idx="5">
                  <c:v>44.468223086900124</c:v>
                </c:pt>
                <c:pt idx="6">
                  <c:v>39.120688408417095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4252032"/>
        <c:axId val="154253568"/>
      </c:barChart>
      <c:catAx>
        <c:axId val="154252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54253568"/>
        <c:crosses val="autoZero"/>
        <c:auto val="1"/>
        <c:lblAlgn val="ctr"/>
        <c:lblOffset val="100"/>
        <c:noMultiLvlLbl val="0"/>
      </c:catAx>
      <c:valAx>
        <c:axId val="15425356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5425203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aseline="0">
          <a:latin typeface="Arial Narrow" panose="020B0606020202030204" pitchFamily="34" charset="0"/>
        </a:defRPr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D4E135-40CD-4417-8601-BD267E6F4F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2031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945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946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946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946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6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6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6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6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6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6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7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7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947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C017622-56E1-45EF-9AB9-6F6CB365CE8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94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94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CC4A5F-2F12-478E-AFB9-FE945A0F8F5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936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5B73F1-68E4-4FB9-A298-444DF43166E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3429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1F782DD-B696-4F41-9AC6-B8564B565EB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0762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8460AF-8189-4461-927A-2377965421E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4104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5BB1C2-9297-4C8A-9E3F-101EE8C0632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202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C9FB3B-5904-4052-9650-F5FD633C8DC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151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E98643-F2E7-48CD-8209-5141323AE95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38918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3545FC-24D2-4A6E-8914-356E6D4B00A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977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39948C-7EFE-4510-9C5C-5F2B6D41ABC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029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0A6A2F-2E8B-47AF-8319-300212EEC0F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111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8E31B4-7674-43D4-97E6-F6E4AC11934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1173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 alt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448AB4D7-0DDF-4591-A017-292772014B58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844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84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b="1" dirty="0"/>
              <a:t>Цель 7. Обеспечение доступа к недорогим, надежным, устойчивым и</a:t>
            </a:r>
            <a:br>
              <a:rPr lang="ru-RU" sz="2800" b="1" dirty="0"/>
            </a:br>
            <a:r>
              <a:rPr lang="ru-RU" sz="2800" b="1" dirty="0"/>
              <a:t>современным источникам энергии для всех</a:t>
            </a:r>
            <a:endParaRPr lang="ru-RU" altLang="ru-RU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>
              <a:lnSpc>
                <a:spcPct val="80000"/>
              </a:lnSpc>
            </a:pPr>
            <a:r>
              <a:rPr lang="ru-RU" altLang="ru-RU" sz="2400" dirty="0" smtClean="0">
                <a:solidFill>
                  <a:srgbClr val="0000D6"/>
                </a:solidFill>
              </a:rPr>
              <a:t>17 января 2023 года </a:t>
            </a:r>
            <a:endParaRPr lang="ru-RU" altLang="ru-RU" sz="2400" dirty="0">
              <a:solidFill>
                <a:srgbClr val="0000D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/>
          <a:lstStyle/>
          <a:p>
            <a:pPr algn="ctr"/>
            <a:r>
              <a:rPr lang="ru-RU" altLang="ru-RU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Консолидация действий по разработке Обзора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Информационное сотрудничество по обозначению процесса национализации индикаторов ЦУР… </a:t>
            </a:r>
            <a:endParaRPr lang="ru-RU" sz="20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ru-RU" sz="5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Коммуникации для отражения нужд и потребностей регионов, уязвимых слоев населения….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ru-RU" sz="20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Обеспечение преемственности и сплоченности действий </a:t>
            </a:r>
            <a:endParaRPr lang="ru-RU" sz="20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ru-RU" sz="20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ru-RU" sz="5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rgbClr val="FF0000"/>
                </a:solidFill>
              </a:rPr>
              <a:t>Ожидаем, что сегодня как минимум будут обозначены -сроки предоставления данных и оперативные коммуникации (контактные данные уполномоченных лиц, схемы коммуникаций)…. 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3059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7113"/>
          </a:xfrm>
        </p:spPr>
        <p:txBody>
          <a:bodyPr/>
          <a:lstStyle/>
          <a:p>
            <a:pPr algn="ctr"/>
            <a:r>
              <a:rPr lang="ru-RU" altLang="ru-RU" sz="2400" b="1">
                <a:solidFill>
                  <a:srgbClr val="0000D6"/>
                </a:solidFill>
              </a:rPr>
              <a:t>В тоже время для оценки перспектив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>
              <a:buFontTx/>
              <a:buChar char="•"/>
            </a:pPr>
            <a:r>
              <a:rPr lang="ru-RU" altLang="ru-RU" sz="2000"/>
              <a:t>Мониторинг развития энергетического сектора в рамках реализации Национальной стратегии развития на период до 2015 года</a:t>
            </a:r>
          </a:p>
          <a:p>
            <a:pPr>
              <a:buFontTx/>
              <a:buChar char="•"/>
            </a:pPr>
            <a:endParaRPr lang="ru-RU" altLang="ru-RU" sz="2000"/>
          </a:p>
          <a:p>
            <a:pPr>
              <a:buFontTx/>
              <a:buChar char="•"/>
            </a:pPr>
            <a:r>
              <a:rPr lang="ru-RU" altLang="ru-RU" sz="2000"/>
              <a:t>Оценка новых внутренних и внешних угроз для энергетики республики</a:t>
            </a:r>
          </a:p>
          <a:p>
            <a:pPr>
              <a:buFontTx/>
              <a:buChar char="•"/>
            </a:pPr>
            <a:endParaRPr lang="ru-RU" altLang="ru-RU" sz="2000"/>
          </a:p>
          <a:p>
            <a:pPr>
              <a:buFontTx/>
              <a:buChar char="•"/>
            </a:pPr>
            <a:endParaRPr lang="ru-RU" altLang="ru-RU" sz="2000"/>
          </a:p>
          <a:p>
            <a:pPr>
              <a:buFontTx/>
              <a:buChar char="•"/>
            </a:pPr>
            <a:endParaRPr lang="ru-RU" altLang="ru-RU" sz="2000"/>
          </a:p>
        </p:txBody>
      </p:sp>
      <p:pic>
        <p:nvPicPr>
          <p:cNvPr id="6" name="Picture 2" descr="C:\Users\user\Pictures\Tajikistan-wallpap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5536"/>
          </a:xfrm>
        </p:spPr>
        <p:txBody>
          <a:bodyPr/>
          <a:lstStyle/>
          <a:p>
            <a:pPr algn="ctr"/>
            <a:r>
              <a:rPr lang="ru-RU" altLang="en-US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Зелёная экономика в ЦУР</a:t>
            </a:r>
            <a:endParaRPr lang="en-US" altLang="en-US" sz="24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altLang="en-US" sz="1800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Планета</a:t>
            </a:r>
            <a:endParaRPr lang="en-US" altLang="en-US" sz="1800" i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ru-RU" altLang="en-US" sz="1800" dirty="0" smtClean="0"/>
              <a:t>Цель 12. Обеспечение рациональных моделей потребления и</a:t>
            </a:r>
            <a:r>
              <a:rPr lang="en-US" altLang="en-US" sz="1800" dirty="0" smtClean="0"/>
              <a:t> </a:t>
            </a:r>
            <a:r>
              <a:rPr lang="ru-RU" altLang="en-US" sz="1800" dirty="0" smtClean="0"/>
              <a:t>производства</a:t>
            </a:r>
          </a:p>
          <a:p>
            <a:pPr>
              <a:buFont typeface="Arial" panose="020B0604020202020204" pitchFamily="34" charset="0"/>
              <a:buChar char="•"/>
            </a:pPr>
            <a:endParaRPr lang="ru-RU" altLang="en-US" sz="5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altLang="en-US" sz="1800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Благополучие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altLang="en-US" sz="1800" i="1" u="sng" dirty="0" smtClean="0"/>
              <a:t>Цель 7. Обеспечение доступа к недорогостоящим, надежным,</a:t>
            </a:r>
            <a:r>
              <a:rPr lang="en-US" altLang="en-US" sz="1800" i="1" u="sng" dirty="0" smtClean="0"/>
              <a:t> </a:t>
            </a:r>
            <a:r>
              <a:rPr lang="ru-RU" altLang="en-US" sz="1800" i="1" u="sng" dirty="0" smtClean="0"/>
              <a:t>устойчивым и современным источникам энергии для всех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altLang="en-US" sz="1800" dirty="0" smtClean="0"/>
              <a:t>Цель 8. Содействие неуклонному, всеохватному и устойчивому</a:t>
            </a:r>
            <a:r>
              <a:rPr lang="en-US" altLang="en-US" sz="1800" dirty="0" smtClean="0"/>
              <a:t> </a:t>
            </a:r>
            <a:r>
              <a:rPr lang="ru-RU" altLang="en-US" sz="1800" dirty="0" smtClean="0"/>
              <a:t>экономическому росту, полной и производительной занятости и</a:t>
            </a:r>
            <a:r>
              <a:rPr lang="en-US" altLang="en-US" sz="1800" dirty="0" smtClean="0"/>
              <a:t> </a:t>
            </a:r>
            <a:r>
              <a:rPr lang="ru-RU" altLang="en-US" sz="1800" dirty="0" smtClean="0"/>
              <a:t>достойной работе для всех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altLang="en-US" sz="1800" dirty="0" smtClean="0"/>
              <a:t>Цель 9. Создание прочной инфраструктуры, содействие обеспечению всеохватной и устойчивой индустриализации и внедрению инноваций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altLang="en-US" sz="1800" dirty="0" smtClean="0"/>
              <a:t>Цель 10. Снижение уровня неравенства внутри стран и между</a:t>
            </a:r>
            <a:r>
              <a:rPr lang="en-US" altLang="en-US" sz="1800" dirty="0" smtClean="0"/>
              <a:t> </a:t>
            </a:r>
            <a:r>
              <a:rPr lang="ru-RU" altLang="en-US" sz="1800" dirty="0" smtClean="0"/>
              <a:t>ними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altLang="en-US" sz="1800" dirty="0" smtClean="0"/>
              <a:t>Цель 11. Обеспечение открытости, безопасности, жизнестойкости</a:t>
            </a:r>
            <a:r>
              <a:rPr lang="en-US" altLang="en-US" sz="1800" dirty="0" smtClean="0"/>
              <a:t> </a:t>
            </a:r>
            <a:r>
              <a:rPr lang="ru-RU" altLang="en-US" sz="1800" dirty="0" smtClean="0"/>
              <a:t>и устойчивости городов и населенных пунктов</a:t>
            </a:r>
          </a:p>
          <a:p>
            <a:pPr>
              <a:buFont typeface="Arial" panose="020B0604020202020204" pitchFamily="34" charset="0"/>
              <a:buChar char="•"/>
            </a:pPr>
            <a:endParaRPr lang="ru-RU" altLang="en-US" sz="5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alt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Партнёрство</a:t>
            </a:r>
            <a:endParaRPr lang="en-US" altLang="en-US" sz="1800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ru-RU" altLang="en-US" sz="1800" dirty="0" smtClean="0"/>
              <a:t>Цель 17. Укрепление средств достижения устойчивого развития и активизация работы механизмов глобального партнерства в интересах устойчивого развития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80238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Прежде всего – постановка задач</a:t>
            </a:r>
            <a:endParaRPr lang="ru-RU" sz="24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481466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ru-RU" sz="2000" b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 smtClean="0"/>
              <a:t>7.1</a:t>
            </a:r>
            <a:r>
              <a:rPr lang="ru-RU" sz="2000" b="1" dirty="0"/>
              <a:t>. </a:t>
            </a:r>
            <a:r>
              <a:rPr lang="ru-RU" sz="2000" dirty="0"/>
              <a:t>К 2030 году обеспечить всеобщий доступ к недорогому, надежному </a:t>
            </a:r>
            <a:r>
              <a:rPr lang="ru-RU" sz="2000" dirty="0" smtClean="0"/>
              <a:t>и современному энергоснабжению</a:t>
            </a:r>
            <a:endParaRPr lang="ru-RU" sz="2000" dirty="0"/>
          </a:p>
          <a:p>
            <a:pPr algn="just">
              <a:buFont typeface="Arial" panose="020B0604020202020204" pitchFamily="34" charset="0"/>
              <a:buChar char="•"/>
            </a:pPr>
            <a:endParaRPr lang="ru-RU" sz="2000" b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 smtClean="0"/>
              <a:t>7.2</a:t>
            </a:r>
            <a:r>
              <a:rPr lang="ru-RU" sz="2000" b="1" dirty="0"/>
              <a:t>. </a:t>
            </a:r>
            <a:r>
              <a:rPr lang="ru-RU" sz="2000" dirty="0"/>
              <a:t>К 2030 году значительно увеличить долю энергии из </a:t>
            </a:r>
            <a:r>
              <a:rPr lang="ru-RU" sz="2000" dirty="0" smtClean="0"/>
              <a:t>возобновляемых источников </a:t>
            </a:r>
            <a:r>
              <a:rPr lang="ru-RU" sz="2000" dirty="0"/>
              <a:t>в энергетическом </a:t>
            </a:r>
            <a:r>
              <a:rPr lang="ru-RU" sz="2000" dirty="0" smtClean="0"/>
              <a:t>балансе</a:t>
            </a:r>
            <a:endParaRPr lang="ru-RU" sz="2000" dirty="0"/>
          </a:p>
          <a:p>
            <a:pPr algn="just">
              <a:buFont typeface="Arial" panose="020B0604020202020204" pitchFamily="34" charset="0"/>
              <a:buChar char="•"/>
            </a:pPr>
            <a:endParaRPr lang="ru-RU" sz="2000" b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 smtClean="0"/>
              <a:t>7.3</a:t>
            </a:r>
            <a:r>
              <a:rPr lang="ru-RU" sz="2000" b="1" dirty="0"/>
              <a:t>. </a:t>
            </a:r>
            <a:r>
              <a:rPr lang="ru-RU" sz="2000" dirty="0"/>
              <a:t>К 2030 году удвоить показатель повышения </a:t>
            </a:r>
            <a:r>
              <a:rPr lang="ru-RU" sz="2000" dirty="0" err="1" smtClean="0"/>
              <a:t>энергоэффективности</a:t>
            </a:r>
            <a:endParaRPr lang="ru-RU" sz="2000" dirty="0"/>
          </a:p>
          <a:p>
            <a:pPr algn="just">
              <a:buFont typeface="Arial" panose="020B0604020202020204" pitchFamily="34" charset="0"/>
              <a:buChar char="•"/>
            </a:pPr>
            <a:endParaRPr lang="ru-RU" sz="2000" b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 smtClean="0"/>
              <a:t>7.b</a:t>
            </a:r>
            <a:r>
              <a:rPr lang="ru-RU" sz="2000" b="1" dirty="0"/>
              <a:t>. </a:t>
            </a:r>
            <a:r>
              <a:rPr lang="ru-RU" sz="2000" dirty="0"/>
              <a:t>К 2030 году расширить инфраструктуру и </a:t>
            </a:r>
            <a:r>
              <a:rPr lang="ru-RU" sz="2000" dirty="0" smtClean="0"/>
              <a:t>модернизировать технологии </a:t>
            </a:r>
            <a:r>
              <a:rPr lang="ru-RU" sz="2000" dirty="0"/>
              <a:t>для современного и устойчивого энергоснабжения.</a:t>
            </a:r>
          </a:p>
        </p:txBody>
      </p:sp>
    </p:spTree>
    <p:extLst>
      <p:ext uri="{BB962C8B-B14F-4D97-AF65-F5344CB8AC3E}">
        <p14:creationId xmlns:p14="http://schemas.microsoft.com/office/powerpoint/2010/main" val="2771477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2758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Мировое сообщество и национальные правительства обычно концентрируются на развитие  энергетики </a:t>
            </a:r>
            <a:endParaRPr lang="ru-RU" sz="24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8686800" cy="4390256"/>
          </a:xfrm>
        </p:spPr>
        <p:txBody>
          <a:bodyPr/>
          <a:lstStyle/>
          <a:p>
            <a:pPr marL="514350" indent="-514350">
              <a:buAutoNum type="arabicParenR"/>
            </a:pPr>
            <a:endParaRPr lang="ru-RU" sz="2000" dirty="0" smtClean="0"/>
          </a:p>
          <a:p>
            <a:pPr marL="514350" indent="-514350">
              <a:buAutoNum type="arabicParenR"/>
            </a:pPr>
            <a:r>
              <a:rPr lang="ru-RU" sz="2000" dirty="0" smtClean="0"/>
              <a:t>беспокойство </a:t>
            </a:r>
            <a:r>
              <a:rPr lang="ru-RU" sz="2000" dirty="0"/>
              <a:t>по вопросу обеспечения энергетической безопасности; </a:t>
            </a:r>
            <a:endParaRPr lang="ru-RU" sz="2000" dirty="0" smtClean="0"/>
          </a:p>
          <a:p>
            <a:pPr marL="514350" indent="-514350">
              <a:buAutoNum type="arabicParenR"/>
            </a:pPr>
            <a:endParaRPr lang="ru-RU" sz="2000" dirty="0" smtClean="0"/>
          </a:p>
          <a:p>
            <a:pPr marL="514350" indent="-514350">
              <a:buAutoNum type="arabicParenR"/>
            </a:pPr>
            <a:r>
              <a:rPr lang="ru-RU" sz="2000" dirty="0" smtClean="0"/>
              <a:t>борьба </a:t>
            </a:r>
            <a:r>
              <a:rPr lang="ru-RU" sz="2000" dirty="0"/>
              <a:t>с изменением климата; </a:t>
            </a:r>
            <a:endParaRPr lang="ru-RU" sz="2000" dirty="0" smtClean="0"/>
          </a:p>
          <a:p>
            <a:pPr marL="514350" indent="-514350">
              <a:buAutoNum type="arabicParenR"/>
            </a:pPr>
            <a:endParaRPr lang="ru-RU" sz="2000" dirty="0" smtClean="0"/>
          </a:p>
          <a:p>
            <a:pPr marL="514350" indent="-514350">
              <a:buAutoNum type="arabicParenR"/>
            </a:pPr>
            <a:r>
              <a:rPr lang="ru-RU" sz="2000" dirty="0" smtClean="0"/>
              <a:t>уменьшение </a:t>
            </a:r>
            <a:r>
              <a:rPr lang="ru-RU" sz="2000" dirty="0"/>
              <a:t>загрязнения и снижение угроз здравоохранению; </a:t>
            </a:r>
            <a:endParaRPr lang="ru-RU" sz="2000" dirty="0" smtClean="0"/>
          </a:p>
          <a:p>
            <a:pPr marL="514350" indent="-514350">
              <a:buAutoNum type="arabicParenR"/>
            </a:pPr>
            <a:endParaRPr lang="ru-RU" sz="2000" dirty="0" smtClean="0"/>
          </a:p>
          <a:p>
            <a:pPr marL="514350" indent="-514350">
              <a:buAutoNum type="arabicParenR"/>
            </a:pPr>
            <a:r>
              <a:rPr lang="ru-RU" sz="2000" dirty="0" smtClean="0"/>
              <a:t>ликвидация </a:t>
            </a:r>
            <a:r>
              <a:rPr lang="ru-RU" sz="2000" dirty="0"/>
              <a:t>энергетической бедности. </a:t>
            </a:r>
          </a:p>
        </p:txBody>
      </p:sp>
    </p:spTree>
    <p:extLst>
      <p:ext uri="{BB962C8B-B14F-4D97-AF65-F5344CB8AC3E}">
        <p14:creationId xmlns:p14="http://schemas.microsoft.com/office/powerpoint/2010/main" val="3548706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560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Энергетический сектор играет важнейшую роль в экономическом развитии Таджикистана</a:t>
            </a:r>
            <a:endParaRPr lang="ru-RU" sz="2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/>
              <a:t>сектор энергетики, основу которого в Таджикистане составляет гидроэнергетика, рассматривается как главный и основополагающий фактор устойчивого развития страны.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sz="1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/>
              <a:t>с позиции развития «зеленой» экономики в Таджикистане, гидроэнергетика может рассматриваться не только как основа достижения энергетической независимости, но и как инструмент обеспечения экологической устойчивости. 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smtClean="0"/>
              <a:t>Повышение </a:t>
            </a:r>
            <a:r>
              <a:rPr lang="ru-RU" sz="1800" dirty="0"/>
              <a:t>эффективности функционирования энергетики является гарантом достижения не только	 ЦУР 7 - Обеспечение доступа к недо­рогим,  надежным, устойчивым и современным источникам  энергии для всех</a:t>
            </a:r>
            <a:r>
              <a:rPr lang="ru-RU" sz="1800" i="1" dirty="0"/>
              <a:t>,</a:t>
            </a:r>
            <a:r>
              <a:rPr lang="ru-RU" sz="1800" dirty="0"/>
              <a:t> но и таких ЦУР как</a:t>
            </a:r>
            <a:r>
              <a:rPr lang="ru-RU" sz="1800" b="1" dirty="0"/>
              <a:t>: </a:t>
            </a:r>
            <a:endParaRPr lang="ru-RU" sz="1800" b="1" dirty="0" smtClean="0"/>
          </a:p>
          <a:p>
            <a:pPr marL="0" indent="0">
              <a:buNone/>
            </a:pPr>
            <a:r>
              <a:rPr lang="ru-RU" sz="1800" dirty="0" smtClean="0"/>
              <a:t>     - ЦУР </a:t>
            </a:r>
            <a:r>
              <a:rPr lang="ru-RU" sz="1800" dirty="0"/>
              <a:t>1 и 2 -</a:t>
            </a:r>
            <a:r>
              <a:rPr lang="ru-RU" sz="1800" b="1" dirty="0"/>
              <a:t> </a:t>
            </a:r>
            <a:r>
              <a:rPr lang="ru-RU" sz="1800" dirty="0"/>
              <a:t>ликвидация нищеты и голода;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    - ЦУР </a:t>
            </a:r>
            <a:r>
              <a:rPr lang="ru-RU" sz="1800" dirty="0"/>
              <a:t>8 - достойная работа и экономический рост</a:t>
            </a:r>
            <a:r>
              <a:rPr lang="ru-RU" sz="1800" dirty="0" smtClean="0"/>
              <a:t>;</a:t>
            </a:r>
          </a:p>
          <a:p>
            <a:pPr marL="0" indent="0">
              <a:buNone/>
            </a:pPr>
            <a:r>
              <a:rPr lang="ru-RU" sz="1800" dirty="0" smtClean="0"/>
              <a:t>    -  </a:t>
            </a:r>
            <a:r>
              <a:rPr lang="ru-RU" sz="1800" dirty="0"/>
              <a:t>ЦУР 9 - индустриализация, инновации и инфраструктура;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    - ЦУР </a:t>
            </a:r>
            <a:r>
              <a:rPr lang="ru-RU" sz="1800" dirty="0"/>
              <a:t>12 - ответственное потребление и производство;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    - ЦУР </a:t>
            </a:r>
            <a:r>
              <a:rPr lang="ru-RU" sz="1800" dirty="0"/>
              <a:t>13 - борьба с изменением климата;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    - ЦУР </a:t>
            </a:r>
            <a:r>
              <a:rPr lang="ru-RU" sz="1800" dirty="0"/>
              <a:t>11 - устойчивые города и населенные пункты;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    - ЦУР </a:t>
            </a:r>
            <a:r>
              <a:rPr lang="ru-RU" sz="1800" dirty="0"/>
              <a:t>15  - сохранение экосистем.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820499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23528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Структура производства электроэнергии в стране,%</a:t>
            </a:r>
            <a:endParaRPr lang="ru-RU" sz="24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1244299"/>
              </p:ext>
            </p:extLst>
          </p:nvPr>
        </p:nvGraphicFramePr>
        <p:xfrm>
          <a:off x="0" y="980728"/>
          <a:ext cx="91440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812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6754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Структура потребления электроэнергии,%</a:t>
            </a:r>
            <a:endParaRPr lang="ru-RU" sz="24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15700118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33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79512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Зеленая энергетика</a:t>
            </a:r>
            <a:endParaRPr lang="ru-RU" sz="20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Основные цели сектора</a:t>
            </a:r>
            <a:r>
              <a:rPr lang="ru-RU" sz="1600" b="1" dirty="0"/>
              <a:t>:</a:t>
            </a:r>
          </a:p>
          <a:p>
            <a:pPr marL="0" indent="361950">
              <a:buNone/>
            </a:pPr>
            <a:r>
              <a:rPr lang="ru-RU" sz="1600" dirty="0"/>
              <a:t>- усиление процесса развития производства и использования "зеленой" энергии в Таджикистане;</a:t>
            </a:r>
          </a:p>
          <a:p>
            <a:pPr marL="0" indent="361950">
              <a:buNone/>
            </a:pPr>
            <a:r>
              <a:rPr lang="ru-RU" sz="1600" dirty="0"/>
              <a:t>- полный доступ социального и экономического секторов страны к дешевым, надежным и современным энергоресурсам (ЦУР-7.1);</a:t>
            </a:r>
          </a:p>
          <a:p>
            <a:pPr marL="0" indent="361950">
              <a:buNone/>
            </a:pPr>
            <a:r>
              <a:rPr lang="ru-RU" sz="1600" dirty="0"/>
              <a:t>- увеличение доли альтернативных возобновляемых источников энергии в энергетической отрасли страны (ЦУР-7.2);</a:t>
            </a:r>
          </a:p>
          <a:p>
            <a:pPr marL="0" indent="361950">
              <a:buNone/>
            </a:pPr>
            <a:r>
              <a:rPr lang="ru-RU" sz="1600" dirty="0"/>
              <a:t>- повышение эффективности энергетической инфраструктуры страны посредством внедрения экологически чистых технологий (</a:t>
            </a:r>
            <a:r>
              <a:rPr lang="ru-RU" sz="1600" dirty="0" smtClean="0"/>
              <a:t>ЦУР</a:t>
            </a:r>
            <a:r>
              <a:rPr lang="en-US" sz="1600" dirty="0" smtClean="0"/>
              <a:t> </a:t>
            </a:r>
            <a:r>
              <a:rPr lang="ru-RU" sz="1600" dirty="0" smtClean="0"/>
              <a:t>7.3</a:t>
            </a:r>
            <a:r>
              <a:rPr lang="ru-RU" sz="1600" dirty="0"/>
              <a:t>);</a:t>
            </a:r>
          </a:p>
          <a:p>
            <a:pPr marL="0" indent="361950">
              <a:buNone/>
            </a:pPr>
            <a:r>
              <a:rPr lang="ru-RU" sz="1600" dirty="0"/>
              <a:t>- экспорт экологически чистой электроэнергии на рынки Центральной, Южной Азии и других стран;</a:t>
            </a:r>
          </a:p>
          <a:p>
            <a:pPr marL="0" indent="361950">
              <a:buNone/>
            </a:pPr>
            <a:r>
              <a:rPr lang="ru-RU" sz="1600" dirty="0"/>
              <a:t>- обеспечение энергосбережения и </a:t>
            </a:r>
            <a:r>
              <a:rPr lang="ru-RU" sz="1600" dirty="0" err="1"/>
              <a:t>энергоэффективности</a:t>
            </a:r>
            <a:r>
              <a:rPr lang="ru-RU" sz="1600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Основные </a:t>
            </a:r>
            <a:r>
              <a:rPr lang="ru-RU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ожидаемые результаты: </a:t>
            </a:r>
            <a:endParaRPr lang="ru-RU" sz="1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sz="1600" dirty="0" smtClean="0"/>
              <a:t>      - будет приведено законодательство в области энергетики в соответствие с принципами "зеленой" экономики, будут приняты соответствующие подзаконные нормативные правовые акты, нормы, стандарты и программы</a:t>
            </a:r>
          </a:p>
          <a:p>
            <a:pPr marL="0" indent="0">
              <a:buNone/>
            </a:pPr>
            <a:r>
              <a:rPr lang="en-US" sz="1600" dirty="0" smtClean="0"/>
              <a:t>       </a:t>
            </a:r>
            <a:r>
              <a:rPr lang="ru-RU" sz="1600" dirty="0" smtClean="0"/>
              <a:t>- мощность производства электроэнергии в стране из возобновляемых источников энергии (солнечная, ветровая и биоэнергия) увеличится на 10</a:t>
            </a:r>
            <a:r>
              <a:rPr lang="en-US" sz="1600" dirty="0" smtClean="0"/>
              <a:t>%</a:t>
            </a:r>
            <a:r>
              <a:rPr lang="ru-RU" sz="1600" dirty="0" smtClean="0"/>
              <a:t>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      </a:t>
            </a:r>
            <a:r>
              <a:rPr lang="ru-RU" sz="1600" dirty="0" smtClean="0"/>
              <a:t>- удвоится выработка электроэнергии из возобновляемых источников энергии;</a:t>
            </a:r>
          </a:p>
          <a:p>
            <a:pPr marL="0" indent="0">
              <a:buNone/>
            </a:pPr>
            <a:r>
              <a:rPr lang="en-US" sz="1600" dirty="0" smtClean="0"/>
              <a:t>      </a:t>
            </a:r>
            <a:r>
              <a:rPr lang="ru-RU" sz="1600" dirty="0" smtClean="0"/>
              <a:t>- </a:t>
            </a:r>
            <a:r>
              <a:rPr lang="en-US" sz="1600" dirty="0" smtClean="0"/>
              <a:t> </a:t>
            </a:r>
            <a:r>
              <a:rPr lang="ru-RU" sz="1600" dirty="0" smtClean="0"/>
              <a:t>страна станет крупным экспортером электроэнергии в регионе (до 10 млрд </a:t>
            </a:r>
            <a:r>
              <a:rPr lang="ru-RU" sz="1600" dirty="0" err="1" smtClean="0"/>
              <a:t>кВтч</a:t>
            </a:r>
            <a:r>
              <a:rPr lang="ru-RU" sz="1600" dirty="0" smtClean="0"/>
              <a:t> в год);</a:t>
            </a:r>
          </a:p>
          <a:p>
            <a:pPr marL="0" indent="0">
              <a:buNone/>
            </a:pPr>
            <a:r>
              <a:rPr lang="ru-RU" sz="1600" dirty="0" smtClean="0"/>
              <a:t>      - в ближайшие семь лет энергетический потенциал страны будет увеличен до 10 000 МВт;</a:t>
            </a:r>
          </a:p>
          <a:p>
            <a:pPr marL="0" indent="0">
              <a:buNone/>
            </a:pPr>
            <a:r>
              <a:rPr lang="ru-RU" sz="1600" dirty="0" smtClean="0"/>
              <a:t>      -  снижены общие потери электроэнергии на 10 процентов;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63122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560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Для оценки достижений и вызовов Таджикистана непосредственно по ЦУР 7 необходимы данные</a:t>
            </a:r>
            <a:endParaRPr lang="ru-RU" sz="24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14161"/>
              </p:ext>
            </p:extLst>
          </p:nvPr>
        </p:nvGraphicFramePr>
        <p:xfrm>
          <a:off x="0" y="1412777"/>
          <a:ext cx="9143999" cy="586313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711348"/>
                <a:gridCol w="666484"/>
                <a:gridCol w="666484"/>
                <a:gridCol w="667156"/>
                <a:gridCol w="667156"/>
                <a:gridCol w="666484"/>
                <a:gridCol w="666484"/>
                <a:gridCol w="666484"/>
                <a:gridCol w="765919"/>
              </a:tblGrid>
              <a:tr h="286590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по индикаторам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2030 - ожидания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2865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590">
                <a:tc gridSpan="9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7. Обеспечение доступа к недорогим, надежным, устойчивым и современным источникам энергии для всех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181">
                <a:tc>
                  <a:txBody>
                    <a:bodyPr/>
                    <a:lstStyle/>
                    <a:p>
                      <a:pPr indent="200660"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7.1.1. Доля населения (домохозяйств), имеющего доступ к электроэнергии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181">
                <a:tc>
                  <a:txBody>
                    <a:bodyPr/>
                    <a:lstStyle/>
                    <a:p>
                      <a:pPr indent="200660"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 i="1" dirty="0">
                          <a:solidFill>
                            <a:srgbClr val="0000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 Доля возобновляемых источников энергии в общем объеме конечного энергопотребления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773">
                <a:tc>
                  <a:txBody>
                    <a:bodyPr/>
                    <a:lstStyle/>
                    <a:p>
                      <a:pPr indent="200660"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электроэнергии, произведенной за счет возобновляемых источников энергии в общем объеме производства электроэнергии, 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181">
                <a:tc>
                  <a:txBody>
                    <a:bodyPr/>
                    <a:lstStyle/>
                    <a:p>
                      <a:pPr indent="200660"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7.2. Доля возобновляемых источников энергии в балансе энергоресурсов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773">
                <a:tc>
                  <a:txBody>
                    <a:bodyPr/>
                    <a:lstStyle/>
                    <a:p>
                      <a:pPr indent="200660"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7.3. Энергоемкость, рассчитываемая как отношение расхода первичной энергии к валовому внутреннему продукту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590">
                <a:tc>
                  <a:txBody>
                    <a:bodyPr/>
                    <a:lstStyle/>
                    <a:p>
                      <a:pPr indent="200660"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Энергоемкость ВВП (Тут /сомони)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773">
                <a:tc>
                  <a:txBody>
                    <a:bodyPr/>
                    <a:lstStyle/>
                    <a:p>
                      <a:pPr indent="200660"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7.b.1. Доля инвестиций в основной капитал в энергетику в общем объеме инвестиций в основной капитал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05" marR="6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816052"/>
      </p:ext>
    </p:extLst>
  </p:cSld>
  <p:clrMapOvr>
    <a:masterClrMapping/>
  </p:clrMapOvr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869</TotalTime>
  <Words>708</Words>
  <Application>Microsoft Office PowerPoint</Application>
  <PresentationFormat>Экран (4:3)</PresentationFormat>
  <Paragraphs>152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Пиксел</vt:lpstr>
      <vt:lpstr>Цель 7. Обеспечение доступа к недорогим, надежным, устойчивым и современным источникам энергии для всех</vt:lpstr>
      <vt:lpstr>Зелёная экономика в ЦУР</vt:lpstr>
      <vt:lpstr>Прежде всего – постановка задач</vt:lpstr>
      <vt:lpstr>Мировое сообщество и национальные правительства обычно концентрируются на развитие  энергетики </vt:lpstr>
      <vt:lpstr>Энергетический сектор играет важнейшую роль в экономическом развитии Таджикистана</vt:lpstr>
      <vt:lpstr>Структура производства электроэнергии в стране,%</vt:lpstr>
      <vt:lpstr>Структура потребления электроэнергии,%</vt:lpstr>
      <vt:lpstr>Зеленая энергетика</vt:lpstr>
      <vt:lpstr>Для оценки достижений и вызовов Таджикистана непосредственно по ЦУР 7 необходимы данные</vt:lpstr>
      <vt:lpstr>Консолидация действий по разработке Обзора</vt:lpstr>
      <vt:lpstr>В тоже время для оценки перспектив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56</cp:revision>
  <dcterms:created xsi:type="dcterms:W3CDTF">2014-04-27T12:27:31Z</dcterms:created>
  <dcterms:modified xsi:type="dcterms:W3CDTF">2023-01-17T07:32:40Z</dcterms:modified>
</cp:coreProperties>
</file>