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4" r:id="rId9"/>
    <p:sldId id="262" r:id="rId10"/>
    <p:sldId id="263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676" y="5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5194D-AF5F-4F1C-B736-4D23761D4AF9}" type="datetimeFigureOut">
              <a:rPr lang="ru-RU" smtClean="0"/>
              <a:t>23.05.2023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151FF-B990-44E1-859C-30D1C433B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7824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5194D-AF5F-4F1C-B736-4D23761D4AF9}" type="datetimeFigureOut">
              <a:rPr lang="ru-RU" smtClean="0"/>
              <a:t>23.05.2023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151FF-B990-44E1-859C-30D1C433B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5107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5194D-AF5F-4F1C-B736-4D23761D4AF9}" type="datetimeFigureOut">
              <a:rPr lang="ru-RU" smtClean="0"/>
              <a:t>23.05.2023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151FF-B990-44E1-859C-30D1C433B8FB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19986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5194D-AF5F-4F1C-B736-4D23761D4AF9}" type="datetimeFigureOut">
              <a:rPr lang="ru-RU" smtClean="0"/>
              <a:t>23.05.2023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151FF-B990-44E1-859C-30D1C433B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9751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5194D-AF5F-4F1C-B736-4D23761D4AF9}" type="datetimeFigureOut">
              <a:rPr lang="ru-RU" smtClean="0"/>
              <a:t>23.05.2023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151FF-B990-44E1-859C-30D1C433B8F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25115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5194D-AF5F-4F1C-B736-4D23761D4AF9}" type="datetimeFigureOut">
              <a:rPr lang="ru-RU" smtClean="0"/>
              <a:t>23.05.2023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151FF-B990-44E1-859C-30D1C433B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23790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5194D-AF5F-4F1C-B736-4D23761D4AF9}" type="datetimeFigureOut">
              <a:rPr lang="ru-RU" smtClean="0"/>
              <a:t>23.05.2023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151FF-B990-44E1-859C-30D1C433B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00513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5194D-AF5F-4F1C-B736-4D23761D4AF9}" type="datetimeFigureOut">
              <a:rPr lang="ru-RU" smtClean="0"/>
              <a:t>23.05.2023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151FF-B990-44E1-859C-30D1C433B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3416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5194D-AF5F-4F1C-B736-4D23761D4AF9}" type="datetimeFigureOut">
              <a:rPr lang="ru-RU" smtClean="0"/>
              <a:t>23.05.2023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151FF-B990-44E1-859C-30D1C433B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1720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5194D-AF5F-4F1C-B736-4D23761D4AF9}" type="datetimeFigureOut">
              <a:rPr lang="ru-RU" smtClean="0"/>
              <a:t>23.05.2023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151FF-B990-44E1-859C-30D1C433B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9765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5194D-AF5F-4F1C-B736-4D23761D4AF9}" type="datetimeFigureOut">
              <a:rPr lang="ru-RU" smtClean="0"/>
              <a:t>23.05.2023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151FF-B990-44E1-859C-30D1C433B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2175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5194D-AF5F-4F1C-B736-4D23761D4AF9}" type="datetimeFigureOut">
              <a:rPr lang="ru-RU" smtClean="0"/>
              <a:t>23.05.2023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151FF-B990-44E1-859C-30D1C433B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4726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5194D-AF5F-4F1C-B736-4D23761D4AF9}" type="datetimeFigureOut">
              <a:rPr lang="ru-RU" smtClean="0"/>
              <a:t>23.05.2023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151FF-B990-44E1-859C-30D1C433B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4138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5194D-AF5F-4F1C-B736-4D23761D4AF9}" type="datetimeFigureOut">
              <a:rPr lang="ru-RU" smtClean="0"/>
              <a:t>23.05.2023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151FF-B990-44E1-859C-30D1C433B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4253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5194D-AF5F-4F1C-B736-4D23761D4AF9}" type="datetimeFigureOut">
              <a:rPr lang="ru-RU" smtClean="0"/>
              <a:t>23.05.2023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151FF-B990-44E1-859C-30D1C433B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220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5194D-AF5F-4F1C-B736-4D23761D4AF9}" type="datetimeFigureOut">
              <a:rPr lang="ru-RU" smtClean="0"/>
              <a:t>23.05.2023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151FF-B990-44E1-859C-30D1C433B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5595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5194D-AF5F-4F1C-B736-4D23761D4AF9}" type="datetimeFigureOut">
              <a:rPr lang="ru-RU" smtClean="0"/>
              <a:t>23.05.2023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50151FF-B990-44E1-859C-30D1C433B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0369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6895" y="2499919"/>
            <a:ext cx="9655729" cy="1166070"/>
          </a:xfrm>
        </p:spPr>
        <p:txBody>
          <a:bodyPr/>
          <a:lstStyle/>
          <a:p>
            <a:pPr algn="l"/>
            <a:r>
              <a:rPr lang="tg-Cyrl-TJ" sz="2800" b="1" dirty="0" smtClean="0">
                <a:solidFill>
                  <a:schemeClr val="tx1"/>
                </a:solidFill>
              </a:rPr>
              <a:t>Улучшения </a:t>
            </a:r>
            <a:r>
              <a:rPr lang="tg-Cyrl-TJ" sz="2800" b="1" dirty="0">
                <a:solidFill>
                  <a:schemeClr val="tx1"/>
                </a:solidFill>
              </a:rPr>
              <a:t>процесса систем</a:t>
            </a:r>
            <a:r>
              <a:rPr lang="ru-RU" sz="2800" b="1" dirty="0">
                <a:solidFill>
                  <a:schemeClr val="tx1"/>
                </a:solidFill>
              </a:rPr>
              <a:t>ы мониторинга и оценки </a:t>
            </a:r>
            <a:br>
              <a:rPr lang="ru-RU" sz="2800" b="1" dirty="0">
                <a:solidFill>
                  <a:schemeClr val="tx1"/>
                </a:solidFill>
              </a:rPr>
            </a:br>
            <a:r>
              <a:rPr lang="ru-RU" sz="2800" b="1" dirty="0">
                <a:solidFill>
                  <a:schemeClr val="tx1"/>
                </a:solidFill>
              </a:rPr>
              <a:t>документов стратегического планирования</a:t>
            </a:r>
          </a:p>
        </p:txBody>
      </p:sp>
    </p:spTree>
    <p:extLst>
      <p:ext uri="{BB962C8B-B14F-4D97-AF65-F5344CB8AC3E}">
        <p14:creationId xmlns:p14="http://schemas.microsoft.com/office/powerpoint/2010/main" val="2061498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154820" y="349933"/>
            <a:ext cx="9685866" cy="538683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Иерархия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документов стратегического планирования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 стратегического планирования подразделяется на три уровня:</a:t>
            </a:r>
          </a:p>
          <a:p>
            <a:pPr marL="0" lvl="0" indent="0" algn="just">
              <a:buNone/>
            </a:pP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документы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стратегического планирования национального уровня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национальные стратегии развития, среднесрочные программы развития Республики Таджикистан и планы действия Правительства Республики Таджикистан;</a:t>
            </a:r>
          </a:p>
          <a:p>
            <a:pPr marL="0" lvl="0" indent="0" algn="just">
              <a:buNone/>
            </a:pP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документы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стратегического отраслевого планирования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государственные отраслевые стратегии, программы и планы действий.</a:t>
            </a:r>
          </a:p>
          <a:p>
            <a:pPr marL="0" lvl="0" indent="0" algn="just">
              <a:buNone/>
            </a:pP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документы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стратегического местного планирования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государственные прогнозы, программы социально – экономического развития областей, городов и районов и их планы действий, а также программы социально – экономического развития поселков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сел. Национальная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 развития является базовым документом стратегического планирования, с которым должны согласоваться все стратегии программы и планы развития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32717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3447" y="101599"/>
            <a:ext cx="9003695" cy="986971"/>
          </a:xfrm>
        </p:spPr>
        <p:txBody>
          <a:bodyPr>
            <a:noAutofit/>
          </a:bodyPr>
          <a:lstStyle/>
          <a:p>
            <a:pPr algn="ctr"/>
            <a:r>
              <a:rPr lang="ru-RU" sz="2800" b="1" i="1" dirty="0"/>
              <a:t>Улучшение процесса системы мониторинга и оценки согласно опыту </a:t>
            </a:r>
            <a:r>
              <a:rPr lang="ru-RU" sz="2800" b="1" i="1" dirty="0" smtClean="0"/>
              <a:t>Японии </a:t>
            </a:r>
            <a:endParaRPr lang="ru-RU" sz="2800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7048" y="1088570"/>
            <a:ext cx="9410094" cy="47627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1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(рекомендации)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ru-RU" sz="19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Определение </a:t>
            </a:r>
            <a:r>
              <a:rPr lang="ru-RU" sz="1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ответственных лиц для осуществление Мониторинга и оценки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Министерства, ведомства и органы местной исполнительной власти на местах должны определить ответственных лиц для осуществления мониторинга и оценки, хода реализации документов стратегического планирования национального, отраслевого и местного уровня и представить их списки уполномоченному государственному органу по стратегическому планированию и государственной прогнозированию.  </a:t>
            </a:r>
          </a:p>
          <a:p>
            <a:pPr marL="0" indent="0">
              <a:buNone/>
            </a:pP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ru-RU" sz="19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Повышение </a:t>
            </a:r>
            <a:r>
              <a:rPr lang="ru-RU" sz="1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кадрового потенциала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Правительство должно поощрять проведение исследований по методам оценки политики, а также принимать необходимые меры, включая профессиональную подготовку, для обеспечения приобретения квалифицированного персонала в качестве персонала по оценке политики и повышения квалификации персонала</a:t>
            </a:r>
            <a:r>
              <a:rPr lang="ru-R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(закон об оценке государственной политики (№86 от 29 июня 2001 года)  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99495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882" y="374878"/>
            <a:ext cx="9323009" cy="5256211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ru-RU" sz="19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Разработка </a:t>
            </a:r>
            <a:r>
              <a:rPr lang="ru-RU" sz="1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единой формы отчетности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Разработать и утвердить формы отчетности по системе мониторинга и оценки документов стратегического планирования создав Рабочую группу из числа отраслевых министерств, ведомств и исполнительных органов  государственной власти </a:t>
            </a:r>
          </a:p>
          <a:p>
            <a:pPr marL="0" indent="0" algn="just">
              <a:buNone/>
            </a:pP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ru-RU" sz="19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19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Цифровизация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Целесообразно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цифровизировать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процесс мониторинга и оценки процесса реализации стратегических документов в целях автоматизации процесса и повышения эффективности деятельности в этом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 algn="just">
              <a:buNone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опыта передовых стран в этом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направлении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Техзадания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цифровизации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процесса мониторинга и оценки процесса реализации стратегических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документов </a:t>
            </a:r>
          </a:p>
          <a:p>
            <a:pPr marL="0" indent="0" algn="just">
              <a:buNone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Запрос технической помощи у донорских организаций в этом направлении и осуществление автоматизации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38053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3696" y="377147"/>
            <a:ext cx="9381068" cy="466112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Будущие направления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Рекомбинация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оценки политики министерствами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объединение проверки административной деятельности  и оценки политики (устранения дублирующих операций)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К «полезной оценке»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коррекция курса путем ориентации на конечные результаты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Приверженность политическому процессу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 более точной оценке</a:t>
            </a:r>
          </a:p>
          <a:p>
            <a:pPr marL="0" indent="0" algn="just">
              <a:buNone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(Из лекции Доктора политических наук, профессора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Кадзухиса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Надзима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«Практика оценки политики в Японии – За 20 лет после внедрения – ») 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1849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3994" y="130454"/>
            <a:ext cx="10136076" cy="6530406"/>
          </a:xfrm>
        </p:spPr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ru-RU" sz="2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мониторинга и оценки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мониторинга 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оценки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оценки 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Индикаторы 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Заинтересованные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стороны в оценке 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ru-RU" sz="2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 стратегического планирования </a:t>
            </a:r>
          </a:p>
          <a:p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Стратегическое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</a:t>
            </a:r>
          </a:p>
          <a:p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Иерархия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документов стратегического </a:t>
            </a: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планирования</a:t>
            </a:r>
            <a:endParaRPr lang="en-US" sz="2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ru-RU" sz="25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Улучшение </a:t>
            </a:r>
            <a:r>
              <a:rPr lang="ru-RU" sz="2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процесса системы мониторинга и оценки согласно опыта Японии </a:t>
            </a:r>
            <a:r>
              <a:rPr lang="en-US" sz="25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5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рекомендации)</a:t>
            </a:r>
            <a:endParaRPr lang="ru-RU" sz="25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ответственных лиц для осуществление </a:t>
            </a: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Мониторинга и оценки</a:t>
            </a:r>
            <a:endParaRPr lang="ru-RU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кадрового потенциала</a:t>
            </a:r>
          </a:p>
          <a:p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Единое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отчетности  </a:t>
            </a:r>
          </a:p>
          <a:p>
            <a:r>
              <a:rPr lang="ru-RU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Цифровизация</a:t>
            </a:r>
            <a:endParaRPr lang="ru-RU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7567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2057" y="477373"/>
            <a:ext cx="8596668" cy="388077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мониторинга и оценки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– это процесс регулярного сбора и анализа информации по индикаторам для определения изменений или прогресса, достигнутых в процессе реализации документа стратегического планирования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(закон РТ «О стратегическом планировании и государственном прогнозировании» от 25 мая 2022 года, №724).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706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157216" y="113675"/>
            <a:ext cx="9800516" cy="66478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i="1" dirty="0" smtClean="0"/>
              <a:t>Определение </a:t>
            </a:r>
            <a:r>
              <a:rPr lang="ru-RU" sz="2000" b="1" i="1" dirty="0"/>
              <a:t>оценки</a:t>
            </a:r>
            <a:endParaRPr lang="ru-RU" sz="2000" dirty="0"/>
          </a:p>
          <a:p>
            <a:r>
              <a:rPr lang="ru-RU" sz="1400" dirty="0"/>
              <a:t>Оценка – это проводимое мероприятие на ключевых этапах реализации стратегии и программ, в целях определения результатов анализа собранной информации, раскрывающие воздействие мер проводимой политики и необходимость внесения корректив в целях совершенствования действий государственных органов и других участников процесса.</a:t>
            </a:r>
          </a:p>
          <a:p>
            <a:pPr marL="0" indent="0">
              <a:buNone/>
            </a:pPr>
            <a:r>
              <a:rPr lang="ru-RU" sz="1400" dirty="0"/>
              <a:t> </a:t>
            </a:r>
            <a:r>
              <a:rPr lang="ru-RU" sz="1600" dirty="0" smtClean="0"/>
              <a:t>(</a:t>
            </a:r>
            <a:r>
              <a:rPr lang="ru-RU" sz="1600" dirty="0"/>
              <a:t>Петер Росси,1979)</a:t>
            </a:r>
          </a:p>
          <a:p>
            <a:r>
              <a:rPr lang="ru-RU" sz="1600" dirty="0"/>
              <a:t>«Оценочное исследование» - это систематическое применение методов социологических исследований для выяснения цели, теории вмешательства, процесса осуществления, эффекта улучшения и эффективности социальной программы» </a:t>
            </a:r>
          </a:p>
          <a:p>
            <a:pPr marL="0" indent="0">
              <a:buNone/>
            </a:pPr>
            <a:r>
              <a:rPr lang="ru-RU" sz="1600" dirty="0"/>
              <a:t> </a:t>
            </a:r>
            <a:r>
              <a:rPr lang="ru-RU" sz="1600" dirty="0" smtClean="0"/>
              <a:t>(</a:t>
            </a:r>
            <a:r>
              <a:rPr lang="ru-RU" sz="1600" dirty="0"/>
              <a:t>М. </a:t>
            </a:r>
            <a:r>
              <a:rPr lang="ru-RU" sz="1600" dirty="0" err="1"/>
              <a:t>Скривен</a:t>
            </a:r>
            <a:r>
              <a:rPr lang="ru-RU" sz="1600" dirty="0"/>
              <a:t>, 1991)</a:t>
            </a:r>
          </a:p>
          <a:p>
            <a:r>
              <a:rPr lang="ru-RU" sz="1600" dirty="0"/>
              <a:t> «Оценка ставит своей целью систематически выяснить суть, ценности и значение вещей</a:t>
            </a:r>
            <a:r>
              <a:rPr lang="ru-RU" sz="1600" dirty="0" smtClean="0"/>
              <a:t>.»</a:t>
            </a:r>
            <a:r>
              <a:rPr lang="ru-RU" sz="1600" dirty="0"/>
              <a:t> </a:t>
            </a:r>
          </a:p>
          <a:p>
            <a:pPr marL="0" indent="0">
              <a:buNone/>
            </a:pPr>
            <a:r>
              <a:rPr lang="ru-RU" sz="1600" dirty="0"/>
              <a:t>(К. Вейсс,1998)</a:t>
            </a:r>
          </a:p>
          <a:p>
            <a:pPr marL="0" indent="0">
              <a:buNone/>
            </a:pPr>
            <a:r>
              <a:rPr lang="ru-RU" sz="1600" dirty="0"/>
              <a:t>«Оценка ставит своей целью систематически выяснить</a:t>
            </a:r>
          </a:p>
          <a:p>
            <a:pPr marL="0" lvl="0" indent="0">
              <a:buNone/>
            </a:pPr>
            <a:r>
              <a:rPr lang="en-US" sz="1600" dirty="0" smtClean="0"/>
              <a:t>1. </a:t>
            </a:r>
            <a:r>
              <a:rPr lang="ru-RU" sz="1600" dirty="0" smtClean="0"/>
              <a:t>Результаты </a:t>
            </a:r>
            <a:r>
              <a:rPr lang="ru-RU" sz="1600" dirty="0"/>
              <a:t>осуществленной программы и политики,</a:t>
            </a:r>
          </a:p>
          <a:p>
            <a:pPr marL="0" lvl="0" indent="0">
              <a:buNone/>
            </a:pPr>
            <a:r>
              <a:rPr lang="en-US" sz="1600" dirty="0" smtClean="0"/>
              <a:t>2. </a:t>
            </a:r>
            <a:r>
              <a:rPr lang="ru-RU" sz="1600" dirty="0" smtClean="0"/>
              <a:t>По </a:t>
            </a:r>
            <a:r>
              <a:rPr lang="ru-RU" sz="1600" dirty="0"/>
              <a:t>сравнению с явными и подразумеваемыми предметами,</a:t>
            </a:r>
          </a:p>
          <a:p>
            <a:pPr marL="0" lvl="0" indent="0">
              <a:buNone/>
            </a:pPr>
            <a:r>
              <a:rPr lang="en-US" sz="1600" dirty="0" smtClean="0"/>
              <a:t>3. </a:t>
            </a:r>
            <a:r>
              <a:rPr lang="ru-RU" sz="1600" dirty="0" smtClean="0"/>
              <a:t>и </a:t>
            </a:r>
            <a:r>
              <a:rPr lang="ru-RU" sz="1600" dirty="0"/>
              <a:t>тем самым способствовать улучшению программы или политики.»</a:t>
            </a:r>
          </a:p>
          <a:p>
            <a:pPr marL="0" indent="0">
              <a:buNone/>
            </a:pPr>
            <a:r>
              <a:rPr lang="ru-RU" sz="1600" i="1" dirty="0"/>
              <a:t>(из лекции профессора  Учебного центра по исследованию международного сотрудничества Организации по международным связам Хиросимского университета </a:t>
            </a:r>
            <a:r>
              <a:rPr lang="ru-RU" sz="1600" i="1" dirty="0" err="1"/>
              <a:t>Ёко</a:t>
            </a:r>
            <a:r>
              <a:rPr lang="ru-RU" sz="1600" i="1" dirty="0"/>
              <a:t> Исида – председателя Японского общества по оценке).</a:t>
            </a:r>
            <a:endParaRPr lang="ru-RU" sz="1600" dirty="0"/>
          </a:p>
          <a:p>
            <a:pPr marL="0" indent="0">
              <a:buNone/>
            </a:pPr>
            <a:endParaRPr lang="ru-RU" sz="1050" dirty="0"/>
          </a:p>
        </p:txBody>
      </p:sp>
    </p:spTree>
    <p:extLst>
      <p:ext uri="{BB962C8B-B14F-4D97-AF65-F5344CB8AC3E}">
        <p14:creationId xmlns:p14="http://schemas.microsoft.com/office/powerpoint/2010/main" val="2279665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1668" y="225425"/>
            <a:ext cx="9927771" cy="518160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критерии оценки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</a:t>
            </a:r>
          </a:p>
          <a:p>
            <a:pPr>
              <a:lnSpc>
                <a:spcPct val="110000"/>
              </a:lnSpc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Извлеченные уроки и рекомендации, полученные в ходе оценочно – аналитической работы отправлять обратно в отдел, ответственный за выработку и планированием политических мер, для усовершенствования будущих государственных строительных проектов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Подотчетность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Обеспечивать подотчетность перед населением путем предоставления информации по результатам оценки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реализации устойчивого развития с максимальным использованием ограниченных ресурсов более важная роль возлагается на оценку в дальнейшем. 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3854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6333" y="310924"/>
            <a:ext cx="9395581" cy="531426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Шесть критериев оценки:</a:t>
            </a:r>
          </a:p>
          <a:p>
            <a:pPr marL="0" lvl="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Уместность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степень в которой цель и схема вмешательства соответствует потребностям бенефициаров и стран/ организаций, политике и приоритетам, а также продолжает соответствовать в зависимости от изменения обстоятельств.</a:t>
            </a:r>
          </a:p>
          <a:p>
            <a:pPr marL="0" lv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Согласованность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совместимость того вмешательства, которое осуществляется в отношении страны, секторов и организаций и другого вмешательства (данный критерий добавлен в связи с пересмотром в 2019 г.)</a:t>
            </a:r>
          </a:p>
          <a:p>
            <a:pPr marL="0" lv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Результативность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степень достижения цели вмешательства или степень вероятности ее достижения.</a:t>
            </a:r>
          </a:p>
          <a:p>
            <a:pPr marL="0" lv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Эффективность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степень в которой вмешательство достигает или по видимому достигает результатов экономично и своевременно.</a:t>
            </a:r>
          </a:p>
          <a:p>
            <a:pPr marL="0" lv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Воздействие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степень в которой вмешательство породило или будет порождать значительные  положительные или негативные эффекты, включая преднамеренные и непреднамеренные эффекты.</a:t>
            </a:r>
          </a:p>
          <a:p>
            <a:pPr marL="0" lv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Устойчивость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степень, в которой чистые выгоды от вмешательства продолжаются или могут продолжаться (финансовая, экономическая, социальная, экологическая, институциональная способность)        </a:t>
            </a:r>
          </a:p>
          <a:p>
            <a:pPr marL="0" indent="0">
              <a:buNone/>
            </a:pP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лекции профессора  Учебного центра по исследованию международного сотрудничества Организации по международным связам Хиросимского университета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Ёко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Исида – председателя Японского общества по оценке).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4578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284088" y="180750"/>
            <a:ext cx="9613294" cy="53432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Индикаторы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Индикаторы – совокупность статистических данных, используемых для измерения изменений состояния социально – экономических процессов. 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Используются четыре основных типа индикаторов мониторинга и оценки:</a:t>
            </a:r>
          </a:p>
          <a:p>
            <a:pPr marL="0" lv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Индикаторы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затрачиваемых ресурсов, характеризующие политику привлечения и распределения государственных бюджетных средств и других ресурсов, используемых для реализаций стратегий;</a:t>
            </a:r>
          </a:p>
          <a:p>
            <a:pPr marL="0" lv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Индикаторы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отдачи, характеризующие непосредственные результаты деятельности государственных органов по реализации стратегии и программ развития;</a:t>
            </a:r>
          </a:p>
          <a:p>
            <a:pPr marL="0" lv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Индикаторы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конечных результатов, характеризующие изменения социально – экономической ситуации в стране, которые позволяют измерить уровень доступности государственных услуг и степень удовлетворенности потребителей этими услугами;  </a:t>
            </a:r>
          </a:p>
          <a:p>
            <a:pPr marL="0" lv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Индикаторы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воздействия, показывающие изменения в благосостоянии народа и прямо характеризующие степень достижения целей стратегий.        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0636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0934" y="215674"/>
            <a:ext cx="9671352" cy="65044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Заинтересованные стороны в оценке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лекции профессора Учебного центра по исследованию международного сотрудничества Организации по международным связам Хиросимского университета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Ёко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Исида – председателя Японского общества по оценке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Заинтересованные стороны могут быть разными в зависимости от ситуации. Например, если речь идет о правительственном проекте в области развития при финансовой поддержке международной донорской организации, то заинтересованными сторонами могут являться следующие:</a:t>
            </a:r>
          </a:p>
          <a:p>
            <a:pPr marL="0" indent="0">
              <a:buNone/>
            </a:pPr>
            <a:r>
              <a:rPr lang="ru-RU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Заинтересованные стороны, которые организовывают оценку: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Правительственное подразделение по проведению мониторинга и оценки или другое соответствующие подразделение</a:t>
            </a:r>
          </a:p>
          <a:p>
            <a:pPr lvl="0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Международная донорская организация</a:t>
            </a: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Заинтересованные </a:t>
            </a:r>
            <a:r>
              <a:rPr lang="ru-RU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стороны, которые осуществляют оценку: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Сотрудники отдела по проведению оценки соответствующего правительственного подразделения</a:t>
            </a:r>
          </a:p>
          <a:p>
            <a:pPr lvl="0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Эксперты / консультанты по оценке</a:t>
            </a: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Заинтересованные </a:t>
            </a:r>
            <a:r>
              <a:rPr lang="ru-RU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стороны, которые используют результаты оценки: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Должностные лица, ответственные за формирование государственной политики/ лица принимающие решения на правительственном уровне </a:t>
            </a:r>
          </a:p>
          <a:p>
            <a:pPr lvl="0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Сотрудники правительственного подразделения по планированию</a:t>
            </a:r>
          </a:p>
          <a:p>
            <a:pPr lvl="0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Международная донорская организация </a:t>
            </a:r>
          </a:p>
          <a:p>
            <a:pPr marL="0" indent="0">
              <a:buNone/>
            </a:pPr>
            <a:r>
              <a:rPr lang="ru-RU" sz="1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Заинтересованные </a:t>
            </a:r>
            <a:r>
              <a:rPr lang="ru-RU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стороны, которые предоставляют информацию на месте оценки: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Прямые и косвенные бенефициары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 местного самоуправления, руководитель местной общины, НПО и т.д. </a:t>
            </a:r>
          </a:p>
        </p:txBody>
      </p:sp>
    </p:spTree>
    <p:extLst>
      <p:ext uri="{BB962C8B-B14F-4D97-AF65-F5344CB8AC3E}">
        <p14:creationId xmlns:p14="http://schemas.microsoft.com/office/powerpoint/2010/main" val="1417604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349401" y="358096"/>
            <a:ext cx="9250438" cy="4617582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 стратегического планирования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Стратегическое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Стратегическое планирование – механизм управления, направленный на достижение приоритетных целей государства, включающий процессы целеполагания, прогнозирования и планирования социально-экономического развития.</a:t>
            </a:r>
          </a:p>
          <a:p>
            <a:r>
              <a:rPr lang="tg-Cyrl-TJ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– это разработка метода для создания или выполнения чего – либо для достижения цели. Значение стратегическое добавляет к определению значение </a:t>
            </a:r>
            <a:r>
              <a:rPr lang="tg-Cyrl-TJ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важное</a:t>
            </a:r>
            <a:r>
              <a:rPr lang="tg-Cyrl-TJ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g-Cyrl-TJ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отличие от долгосрочного прогнозирования стратегическое планироание – это разработка комплекса мероприятий и программ, которые должны быть реализованы уже сейчас и не является синонинами.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g-Cyrl-TJ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Прогнозирование (долгосрочное или краткосрочное) является лишь попыткой предсказать будущие события и условия.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6026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янец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tint val="95000"/>
              <a:shade val="95000"/>
              <a:satMod val="120000"/>
            </a:schemeClr>
          </a:solidFill>
          <a:prstDash val="solid"/>
        </a:ln>
        <a:ln w="55000" cap="flat" cmpd="thickThin" algn="ctr">
          <a:solidFill>
            <a:schemeClr val="phClr">
              <a:tint val="90000"/>
              <a:satMod val="130000"/>
            </a:schemeClr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TM10001105[[fn=Уголки]]</Template>
  <TotalTime>84</TotalTime>
  <Words>990</Words>
  <Application>Microsoft Office PowerPoint</Application>
  <PresentationFormat>Произвольный</PresentationFormat>
  <Paragraphs>103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Аспект</vt:lpstr>
      <vt:lpstr>Улучшения процесса системы мониторинга и оценки  документов стратегического планирования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Улучшение процесса системы мониторинга и оценки согласно опыту Японии 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Улучшения процесса системы мониторинга и оценки  документов стратегического планирования</dc:title>
  <dc:creator>Khurshed Abdulhoshim</dc:creator>
  <cp:lastModifiedBy>admin</cp:lastModifiedBy>
  <cp:revision>12</cp:revision>
  <dcterms:created xsi:type="dcterms:W3CDTF">2023-05-22T06:04:16Z</dcterms:created>
  <dcterms:modified xsi:type="dcterms:W3CDTF">2023-05-23T10:20:31Z</dcterms:modified>
</cp:coreProperties>
</file>