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23"/>
  </p:notesMasterIdLst>
  <p:sldIdLst>
    <p:sldId id="256" r:id="rId2"/>
    <p:sldId id="4252" r:id="rId3"/>
    <p:sldId id="4281" r:id="rId4"/>
    <p:sldId id="4279" r:id="rId5"/>
    <p:sldId id="340" r:id="rId6"/>
    <p:sldId id="4284" r:id="rId7"/>
    <p:sldId id="4259" r:id="rId8"/>
    <p:sldId id="373" r:id="rId9"/>
    <p:sldId id="329" r:id="rId10"/>
    <p:sldId id="351" r:id="rId11"/>
    <p:sldId id="330" r:id="rId12"/>
    <p:sldId id="333" r:id="rId13"/>
    <p:sldId id="300" r:id="rId14"/>
    <p:sldId id="331" r:id="rId15"/>
    <p:sldId id="4266" r:id="rId16"/>
    <p:sldId id="289" r:id="rId17"/>
    <p:sldId id="4205" r:id="rId18"/>
    <p:sldId id="4233" r:id="rId19"/>
    <p:sldId id="4261" r:id="rId20"/>
    <p:sldId id="4280" r:id="rId21"/>
    <p:sldId id="371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28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99337D-8340-4ECE-8C63-113D4A2D0B3E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C1271D-95BA-4709-9766-D8D8D142BD9F}">
      <dgm:prSet custT="1"/>
      <dgm:spPr/>
      <dgm:t>
        <a:bodyPr/>
        <a:lstStyle/>
        <a:p>
          <a:r>
            <a:rPr lang="ru-RU" sz="1600" b="1" i="0" baseline="0">
              <a:latin typeface="Times New Roman" panose="02020603050405020304" pitchFamily="18" charset="0"/>
              <a:cs typeface="Times New Roman" panose="02020603050405020304" pitchFamily="18" charset="0"/>
            </a:rPr>
            <a:t>Актуальность</a:t>
          </a:r>
          <a:r>
            <a:rPr lang="ru-RU" sz="1600" b="0" i="0" baseline="0">
              <a:latin typeface="Times New Roman" panose="02020603050405020304" pitchFamily="18" charset="0"/>
              <a:cs typeface="Times New Roman" panose="02020603050405020304" pitchFamily="18" charset="0"/>
            </a:rPr>
            <a:t> программы</a:t>
          </a:r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31502E-7BF9-44F0-9B30-7F5B6F0C56BD}" type="parTrans" cxnId="{D154B56C-C3CD-4F55-8B09-C684D51EE185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907357-6DB4-4902-87DB-D2D148D33F29}" type="sibTrans" cxnId="{D154B56C-C3CD-4F55-8B09-C684D51EE185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F6F11F-B2B5-4A0D-9EB4-19AC85D50722}">
      <dgm:prSet custT="1"/>
      <dgm:spPr/>
      <dgm:t>
        <a:bodyPr/>
        <a:lstStyle/>
        <a:p>
          <a:r>
            <a:rPr lang="ru-RU" sz="1600" b="1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Соответствие</a:t>
          </a:r>
          <a:r>
            <a:rPr lang="ru-RU" sz="1600" b="0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потребностям целевой группы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880F37-EDF3-4EE9-8D22-389E650AEA4D}" type="parTrans" cxnId="{49AD8D32-68C7-47E0-ADDB-FC7508A252C9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C78B79-84EE-4289-8A1B-00BDA8D39187}" type="sibTrans" cxnId="{49AD8D32-68C7-47E0-ADDB-FC7508A252C9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187446-0E65-485F-8991-D264372375AF}">
      <dgm:prSet custT="1"/>
      <dgm:spPr/>
      <dgm:t>
        <a:bodyPr/>
        <a:lstStyle/>
        <a:p>
          <a:r>
            <a:rPr lang="ru-RU" sz="1600" b="1" i="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Контекстуализированная</a:t>
          </a:r>
          <a:r>
            <a:rPr lang="ru-RU" sz="1600" b="1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r>
            <a:rPr lang="ru-RU" sz="1600" b="0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программа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CDB350-D9DE-4CAF-8972-97B61A18A84A}" type="parTrans" cxnId="{C1F709FB-DFA3-4D44-977D-C4E1181BF3CE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DF4846-3279-49F1-89CC-48000EC0253C}" type="sibTrans" cxnId="{C1F709FB-DFA3-4D44-977D-C4E1181BF3CE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96E1C0-0778-4567-B44E-0D87B689ABF9}">
      <dgm:prSet custT="1"/>
      <dgm:spPr/>
      <dgm:t>
        <a:bodyPr/>
        <a:lstStyle/>
        <a:p>
          <a:r>
            <a:rPr lang="ru-RU" sz="1600" b="1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Факторы, препятствующие </a:t>
          </a:r>
          <a:r>
            <a:rPr lang="ru-RU" sz="1600" b="0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эффективности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14661C-926C-4B78-BC0B-92B33E4037CD}" type="parTrans" cxnId="{2D4DF4F5-719C-4B8E-8252-CF1F929EBEF4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509F28-4C91-427C-8371-B4B279271C08}" type="sibTrans" cxnId="{2D4DF4F5-719C-4B8E-8252-CF1F929EBEF4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F62518-BDFB-4ED2-B87F-CAF762E8D720}">
      <dgm:prSet custT="1"/>
      <dgm:spPr/>
      <dgm:t>
        <a:bodyPr/>
        <a:lstStyle/>
        <a:p>
          <a:r>
            <a:rPr lang="ru-RU" sz="1600" b="1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Приемлемость исходных данных </a:t>
          </a:r>
          <a:r>
            <a:rPr lang="ru-RU" sz="1600" b="0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или средств реализации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2731B1-EAC1-4980-AABE-AD75832DB315}" type="parTrans" cxnId="{04EEE7D7-793F-4609-B697-3E2A79A9739D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72985E-D138-436B-AD05-09C561A961A1}" type="sibTrans" cxnId="{04EEE7D7-793F-4609-B697-3E2A79A9739D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DCEF5C-AF3E-435F-8EA0-3C72AE71620C}">
      <dgm:prSet custT="1"/>
      <dgm:spPr/>
      <dgm:t>
        <a:bodyPr/>
        <a:lstStyle/>
        <a:p>
          <a:r>
            <a:rPr lang="ru-RU" sz="1600" b="0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Эффективное </a:t>
          </a:r>
          <a:r>
            <a:rPr lang="ru-RU" sz="1600" b="1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использование</a:t>
          </a:r>
        </a:p>
        <a:p>
          <a:r>
            <a:rPr lang="ru-RU" sz="1600" b="1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ресурсов:</a:t>
          </a:r>
          <a:r>
            <a:rPr lang="ru-RU" sz="1600" b="0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человеческих ресурсов, финансовых ресурсов, </a:t>
          </a:r>
        </a:p>
        <a:p>
          <a:r>
            <a:rPr lang="ru-RU" sz="1600" b="0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экспертных знаний, материалов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FCF00C-A1E2-414A-A3BC-9513DC9A9DAC}" type="parTrans" cxnId="{01861294-E4A4-48C6-AA84-F63EDEFD35CC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9B10BE-6F56-4FF8-8B0F-E14259918C47}" type="sibTrans" cxnId="{01861294-E4A4-48C6-AA84-F63EDEFD35CC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3F6590-AB14-4630-987C-7F9197625C0E}">
      <dgm:prSet custT="1"/>
      <dgm:spPr/>
      <dgm:t>
        <a:bodyPr/>
        <a:lstStyle/>
        <a:p>
          <a:r>
            <a:rPr lang="ru-RU" sz="1600" b="1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Своевременное</a:t>
          </a:r>
          <a:r>
            <a:rPr lang="ru-RU" sz="1600" b="0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проведение работ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F4D277-FC90-4FEE-AC48-EF9E0C345E69}" type="parTrans" cxnId="{A260D906-6986-477E-9AB9-4CF184FFF0BC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1337FC-6078-4CDC-BF08-E7C63DF79331}" type="sibTrans" cxnId="{A260D906-6986-477E-9AB9-4CF184FFF0BC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D1B28D9-8056-4DFB-8734-054E22CC88B1}">
      <dgm:prSet/>
      <dgm:spPr/>
    </dgm:pt>
    <dgm:pt modelId="{3D634CD5-92B9-48E4-A656-0F43ACCC38F0}" type="parTrans" cxnId="{472067C3-0932-46CF-B620-3641505BAEC0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EDD1F7-B90F-4BD1-8388-94AD622D8175}" type="sibTrans" cxnId="{472067C3-0932-46CF-B620-3641505BAEC0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38E2D7-5794-4A8A-B8DD-76508423CD5F}">
      <dgm:prSet/>
      <dgm:spPr/>
    </dgm:pt>
    <dgm:pt modelId="{4D57604A-CF70-4905-AF99-482B37E4AF67}" type="parTrans" cxnId="{351EAC2F-817B-446E-A47F-91FC9A053C60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ADA414-E526-4122-A96C-BD8EB0E0E394}" type="sibTrans" cxnId="{351EAC2F-817B-446E-A47F-91FC9A053C60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1C302E-F514-402E-A801-50EF34BD4D2C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9B71BB-AA86-4BD1-BE69-2DAF2E6007A3}" type="parTrans" cxnId="{3551FA56-BAFE-4292-A4CE-34F66784BED2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2CDE8B-D34C-41CD-A114-DB301D6E9851}" type="sibTrans" cxnId="{3551FA56-BAFE-4292-A4CE-34F66784BED2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E42AA0-32D2-4616-BDF8-DF117C1AF604}" type="pres">
      <dgm:prSet presAssocID="{5A99337D-8340-4ECE-8C63-113D4A2D0B3E}" presName="compositeShape" presStyleCnt="0">
        <dgm:presLayoutVars>
          <dgm:chMax val="7"/>
          <dgm:dir/>
          <dgm:resizeHandles val="exact"/>
        </dgm:presLayoutVars>
      </dgm:prSet>
      <dgm:spPr/>
    </dgm:pt>
    <dgm:pt modelId="{E4265730-D321-40CC-99D3-6DF2CF90DB26}" type="pres">
      <dgm:prSet presAssocID="{E7C1271D-95BA-4709-9766-D8D8D142BD9F}" presName="circ1" presStyleLbl="vennNode1" presStyleIdx="0" presStyleCnt="7"/>
      <dgm:spPr/>
    </dgm:pt>
    <dgm:pt modelId="{F75EC2AB-50E9-4326-924A-79E43605876F}" type="pres">
      <dgm:prSet presAssocID="{E7C1271D-95BA-4709-9766-D8D8D142BD9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1DBA507-DC6C-4DDA-99E0-7CEE8E73A856}" type="pres">
      <dgm:prSet presAssocID="{D5F6F11F-B2B5-4A0D-9EB4-19AC85D50722}" presName="circ2" presStyleLbl="vennNode1" presStyleIdx="1" presStyleCnt="7"/>
      <dgm:spPr/>
    </dgm:pt>
    <dgm:pt modelId="{140A154F-360B-4593-856F-31921A03C75A}" type="pres">
      <dgm:prSet presAssocID="{D5F6F11F-B2B5-4A0D-9EB4-19AC85D50722}" presName="circ2Tx" presStyleLbl="revTx" presStyleIdx="0" presStyleCnt="0" custLinFactNeighborX="42544" custLinFactNeighborY="-47047">
        <dgm:presLayoutVars>
          <dgm:chMax val="0"/>
          <dgm:chPref val="0"/>
          <dgm:bulletEnabled val="1"/>
        </dgm:presLayoutVars>
      </dgm:prSet>
      <dgm:spPr/>
    </dgm:pt>
    <dgm:pt modelId="{974D5761-86E3-4A6D-9C65-F9E148E8A34B}" type="pres">
      <dgm:prSet presAssocID="{83187446-0E65-485F-8991-D264372375AF}" presName="circ3" presStyleLbl="vennNode1" presStyleIdx="2" presStyleCnt="7"/>
      <dgm:spPr/>
    </dgm:pt>
    <dgm:pt modelId="{55533E70-A61E-4E4B-B279-387B5397A937}" type="pres">
      <dgm:prSet presAssocID="{83187446-0E65-485F-8991-D264372375AF}" presName="circ3Tx" presStyleLbl="revTx" presStyleIdx="0" presStyleCnt="0" custScaleX="184081" custLinFactNeighborX="71113" custLinFactNeighborY="-13615">
        <dgm:presLayoutVars>
          <dgm:chMax val="0"/>
          <dgm:chPref val="0"/>
          <dgm:bulletEnabled val="1"/>
        </dgm:presLayoutVars>
      </dgm:prSet>
      <dgm:spPr/>
    </dgm:pt>
    <dgm:pt modelId="{55D238A2-8A80-4AD0-9C82-41AD5D49EC86}" type="pres">
      <dgm:prSet presAssocID="{2196E1C0-0778-4567-B44E-0D87B689ABF9}" presName="circ4" presStyleLbl="vennNode1" presStyleIdx="3" presStyleCnt="7"/>
      <dgm:spPr/>
    </dgm:pt>
    <dgm:pt modelId="{0B12ABFA-B436-4594-AB28-9D48CA44B5C3}" type="pres">
      <dgm:prSet presAssocID="{2196E1C0-0778-4567-B44E-0D87B689ABF9}" presName="circ4Tx" presStyleLbl="revTx" presStyleIdx="0" presStyleCnt="0" custLinFactNeighborX="56050" custLinFactNeighborY="-973">
        <dgm:presLayoutVars>
          <dgm:chMax val="0"/>
          <dgm:chPref val="0"/>
          <dgm:bulletEnabled val="1"/>
        </dgm:presLayoutVars>
      </dgm:prSet>
      <dgm:spPr/>
    </dgm:pt>
    <dgm:pt modelId="{D4CAD41A-66CC-45EA-9C1F-98D163B4F1AA}" type="pres">
      <dgm:prSet presAssocID="{46F62518-BDFB-4ED2-B87F-CAF762E8D720}" presName="circ5" presStyleLbl="vennNode1" presStyleIdx="4" presStyleCnt="7"/>
      <dgm:spPr/>
    </dgm:pt>
    <dgm:pt modelId="{7B48F0B1-AFBC-4C60-A814-7AD5A365E427}" type="pres">
      <dgm:prSet presAssocID="{46F62518-BDFB-4ED2-B87F-CAF762E8D720}" presName="circ5Tx" presStyleLbl="revTx" presStyleIdx="0" presStyleCnt="0" custLinFactNeighborX="-52093" custLinFactNeighborY="9442">
        <dgm:presLayoutVars>
          <dgm:chMax val="0"/>
          <dgm:chPref val="0"/>
          <dgm:bulletEnabled val="1"/>
        </dgm:presLayoutVars>
      </dgm:prSet>
      <dgm:spPr/>
    </dgm:pt>
    <dgm:pt modelId="{A2B3114A-57F0-4536-8E32-6089F426B26E}" type="pres">
      <dgm:prSet presAssocID="{D8DCEF5C-AF3E-435F-8EA0-3C72AE71620C}" presName="circ6" presStyleLbl="vennNode1" presStyleIdx="5" presStyleCnt="7"/>
      <dgm:spPr/>
    </dgm:pt>
    <dgm:pt modelId="{1CCEE5F5-F6B9-4EEB-B065-C7896A19580E}" type="pres">
      <dgm:prSet presAssocID="{D8DCEF5C-AF3E-435F-8EA0-3C72AE71620C}" presName="circ6Tx" presStyleLbl="revTx" presStyleIdx="0" presStyleCnt="0" custScaleX="149678" custLinFactNeighborX="-75108" custLinFactNeighborY="-21463">
        <dgm:presLayoutVars>
          <dgm:chMax val="0"/>
          <dgm:chPref val="0"/>
          <dgm:bulletEnabled val="1"/>
        </dgm:presLayoutVars>
      </dgm:prSet>
      <dgm:spPr/>
    </dgm:pt>
    <dgm:pt modelId="{427A69E6-608C-48A2-A5D8-B1501CA851F3}" type="pres">
      <dgm:prSet presAssocID="{1D3F6590-AB14-4630-987C-7F9197625C0E}" presName="circ7" presStyleLbl="vennNode1" presStyleIdx="6" presStyleCnt="7"/>
      <dgm:spPr/>
    </dgm:pt>
    <dgm:pt modelId="{56864E44-8684-44BC-9DEA-936FA71AA920}" type="pres">
      <dgm:prSet presAssocID="{1D3F6590-AB14-4630-987C-7F9197625C0E}" presName="circ7Tx" presStyleLbl="revTx" presStyleIdx="0" presStyleCnt="0" custLinFactNeighborX="-27428" custLinFactNeighborY="-46041">
        <dgm:presLayoutVars>
          <dgm:chMax val="0"/>
          <dgm:chPref val="0"/>
          <dgm:bulletEnabled val="1"/>
        </dgm:presLayoutVars>
      </dgm:prSet>
      <dgm:spPr/>
    </dgm:pt>
  </dgm:ptLst>
  <dgm:cxnLst>
    <dgm:cxn modelId="{D6EC0203-BC46-44CD-86B9-E703B85F48BC}" type="presOf" srcId="{83187446-0E65-485F-8991-D264372375AF}" destId="{55533E70-A61E-4E4B-B279-387B5397A937}" srcOrd="0" destOrd="0" presId="urn:microsoft.com/office/officeart/2005/8/layout/venn1"/>
    <dgm:cxn modelId="{A260D906-6986-477E-9AB9-4CF184FFF0BC}" srcId="{5A99337D-8340-4ECE-8C63-113D4A2D0B3E}" destId="{1D3F6590-AB14-4630-987C-7F9197625C0E}" srcOrd="6" destOrd="0" parTransId="{33F4D277-FC90-4FEE-AC48-EF9E0C345E69}" sibTransId="{521337FC-6078-4CDC-BF08-E7C63DF79331}"/>
    <dgm:cxn modelId="{927A060C-FB26-4DF2-8DCA-999E42B2228D}" type="presOf" srcId="{D8DCEF5C-AF3E-435F-8EA0-3C72AE71620C}" destId="{1CCEE5F5-F6B9-4EEB-B065-C7896A19580E}" srcOrd="0" destOrd="0" presId="urn:microsoft.com/office/officeart/2005/8/layout/venn1"/>
    <dgm:cxn modelId="{8809BE14-2462-4064-8578-E48FCFF05E0D}" type="presOf" srcId="{2196E1C0-0778-4567-B44E-0D87B689ABF9}" destId="{0B12ABFA-B436-4594-AB28-9D48CA44B5C3}" srcOrd="0" destOrd="0" presId="urn:microsoft.com/office/officeart/2005/8/layout/venn1"/>
    <dgm:cxn modelId="{351EAC2F-817B-446E-A47F-91FC9A053C60}" srcId="{5A99337D-8340-4ECE-8C63-113D4A2D0B3E}" destId="{D038E2D7-5794-4A8A-B8DD-76508423CD5F}" srcOrd="8" destOrd="0" parTransId="{4D57604A-CF70-4905-AF99-482B37E4AF67}" sibTransId="{72ADA414-E526-4122-A96C-BD8EB0E0E394}"/>
    <dgm:cxn modelId="{49AD8D32-68C7-47E0-ADDB-FC7508A252C9}" srcId="{5A99337D-8340-4ECE-8C63-113D4A2D0B3E}" destId="{D5F6F11F-B2B5-4A0D-9EB4-19AC85D50722}" srcOrd="1" destOrd="0" parTransId="{6D880F37-EDF3-4EE9-8D22-389E650AEA4D}" sibTransId="{70C78B79-84EE-4289-8A1B-00BDA8D39187}"/>
    <dgm:cxn modelId="{D0A56F64-E6E3-4156-9C2D-46E893AF44CC}" type="presOf" srcId="{D5F6F11F-B2B5-4A0D-9EB4-19AC85D50722}" destId="{140A154F-360B-4593-856F-31921A03C75A}" srcOrd="0" destOrd="0" presId="urn:microsoft.com/office/officeart/2005/8/layout/venn1"/>
    <dgm:cxn modelId="{08CFBD6A-A376-4727-B634-29CEABB0449F}" type="presOf" srcId="{5A99337D-8340-4ECE-8C63-113D4A2D0B3E}" destId="{28E42AA0-32D2-4616-BDF8-DF117C1AF604}" srcOrd="0" destOrd="0" presId="urn:microsoft.com/office/officeart/2005/8/layout/venn1"/>
    <dgm:cxn modelId="{D154B56C-C3CD-4F55-8B09-C684D51EE185}" srcId="{5A99337D-8340-4ECE-8C63-113D4A2D0B3E}" destId="{E7C1271D-95BA-4709-9766-D8D8D142BD9F}" srcOrd="0" destOrd="0" parTransId="{2E31502E-7BF9-44F0-9B30-7F5B6F0C56BD}" sibTransId="{D7907357-6DB4-4902-87DB-D2D148D33F29}"/>
    <dgm:cxn modelId="{3551FA56-BAFE-4292-A4CE-34F66784BED2}" srcId="{5A99337D-8340-4ECE-8C63-113D4A2D0B3E}" destId="{A91C302E-F514-402E-A801-50EF34BD4D2C}" srcOrd="9" destOrd="0" parTransId="{779B71BB-AA86-4BD1-BE69-2DAF2E6007A3}" sibTransId="{F52CDE8B-D34C-41CD-A114-DB301D6E9851}"/>
    <dgm:cxn modelId="{4856A689-2C99-44AE-8AC6-CFE150F2AE9F}" type="presOf" srcId="{1D3F6590-AB14-4630-987C-7F9197625C0E}" destId="{56864E44-8684-44BC-9DEA-936FA71AA920}" srcOrd="0" destOrd="0" presId="urn:microsoft.com/office/officeart/2005/8/layout/venn1"/>
    <dgm:cxn modelId="{7898D392-BB2F-4A71-BFC3-4D8857A30D15}" type="presOf" srcId="{46F62518-BDFB-4ED2-B87F-CAF762E8D720}" destId="{7B48F0B1-AFBC-4C60-A814-7AD5A365E427}" srcOrd="0" destOrd="0" presId="urn:microsoft.com/office/officeart/2005/8/layout/venn1"/>
    <dgm:cxn modelId="{01861294-E4A4-48C6-AA84-F63EDEFD35CC}" srcId="{5A99337D-8340-4ECE-8C63-113D4A2D0B3E}" destId="{D8DCEF5C-AF3E-435F-8EA0-3C72AE71620C}" srcOrd="5" destOrd="0" parTransId="{FBFCF00C-A1E2-414A-A3BC-9513DC9A9DAC}" sibTransId="{CF9B10BE-6F56-4FF8-8B0F-E14259918C47}"/>
    <dgm:cxn modelId="{472067C3-0932-46CF-B620-3641505BAEC0}" srcId="{5A99337D-8340-4ECE-8C63-113D4A2D0B3E}" destId="{8D1B28D9-8056-4DFB-8734-054E22CC88B1}" srcOrd="7" destOrd="0" parTransId="{3D634CD5-92B9-48E4-A656-0F43ACCC38F0}" sibTransId="{3BEDD1F7-B90F-4BD1-8388-94AD622D8175}"/>
    <dgm:cxn modelId="{04EEE7D7-793F-4609-B697-3E2A79A9739D}" srcId="{5A99337D-8340-4ECE-8C63-113D4A2D0B3E}" destId="{46F62518-BDFB-4ED2-B87F-CAF762E8D720}" srcOrd="4" destOrd="0" parTransId="{9B2731B1-EAC1-4980-AABE-AD75832DB315}" sibTransId="{6D72985E-D138-436B-AD05-09C561A961A1}"/>
    <dgm:cxn modelId="{84E496D9-5896-44BE-A15B-6165BB8B0355}" type="presOf" srcId="{E7C1271D-95BA-4709-9766-D8D8D142BD9F}" destId="{F75EC2AB-50E9-4326-924A-79E43605876F}" srcOrd="0" destOrd="0" presId="urn:microsoft.com/office/officeart/2005/8/layout/venn1"/>
    <dgm:cxn modelId="{2D4DF4F5-719C-4B8E-8252-CF1F929EBEF4}" srcId="{5A99337D-8340-4ECE-8C63-113D4A2D0B3E}" destId="{2196E1C0-0778-4567-B44E-0D87B689ABF9}" srcOrd="3" destOrd="0" parTransId="{1714661C-926C-4B78-BC0B-92B33E4037CD}" sibTransId="{EC509F28-4C91-427C-8371-B4B279271C08}"/>
    <dgm:cxn modelId="{C1F709FB-DFA3-4D44-977D-C4E1181BF3CE}" srcId="{5A99337D-8340-4ECE-8C63-113D4A2D0B3E}" destId="{83187446-0E65-485F-8991-D264372375AF}" srcOrd="2" destOrd="0" parTransId="{F6CDB350-D9DE-4CAF-8972-97B61A18A84A}" sibTransId="{91DF4846-3279-49F1-89CC-48000EC0253C}"/>
    <dgm:cxn modelId="{1FE0C705-60D7-4960-83C6-182847FFF7E9}" type="presParOf" srcId="{28E42AA0-32D2-4616-BDF8-DF117C1AF604}" destId="{E4265730-D321-40CC-99D3-6DF2CF90DB26}" srcOrd="0" destOrd="0" presId="urn:microsoft.com/office/officeart/2005/8/layout/venn1"/>
    <dgm:cxn modelId="{80F108E8-828F-4000-8D08-D65D8A861F72}" type="presParOf" srcId="{28E42AA0-32D2-4616-BDF8-DF117C1AF604}" destId="{F75EC2AB-50E9-4326-924A-79E43605876F}" srcOrd="1" destOrd="0" presId="urn:microsoft.com/office/officeart/2005/8/layout/venn1"/>
    <dgm:cxn modelId="{F29A6F5C-09D0-4830-B0F9-7640653DFA4C}" type="presParOf" srcId="{28E42AA0-32D2-4616-BDF8-DF117C1AF604}" destId="{21DBA507-DC6C-4DDA-99E0-7CEE8E73A856}" srcOrd="2" destOrd="0" presId="urn:microsoft.com/office/officeart/2005/8/layout/venn1"/>
    <dgm:cxn modelId="{0A07767A-8814-44DC-8922-071D064FDC9D}" type="presParOf" srcId="{28E42AA0-32D2-4616-BDF8-DF117C1AF604}" destId="{140A154F-360B-4593-856F-31921A03C75A}" srcOrd="3" destOrd="0" presId="urn:microsoft.com/office/officeart/2005/8/layout/venn1"/>
    <dgm:cxn modelId="{12DA24ED-955C-405B-BCFA-CBC2FDF4454B}" type="presParOf" srcId="{28E42AA0-32D2-4616-BDF8-DF117C1AF604}" destId="{974D5761-86E3-4A6D-9C65-F9E148E8A34B}" srcOrd="4" destOrd="0" presId="urn:microsoft.com/office/officeart/2005/8/layout/venn1"/>
    <dgm:cxn modelId="{19B0FDC3-366B-4411-A08F-A660B1D24252}" type="presParOf" srcId="{28E42AA0-32D2-4616-BDF8-DF117C1AF604}" destId="{55533E70-A61E-4E4B-B279-387B5397A937}" srcOrd="5" destOrd="0" presId="urn:microsoft.com/office/officeart/2005/8/layout/venn1"/>
    <dgm:cxn modelId="{3E287ADD-3C70-4DE8-9413-B6EF00BEB318}" type="presParOf" srcId="{28E42AA0-32D2-4616-BDF8-DF117C1AF604}" destId="{55D238A2-8A80-4AD0-9C82-41AD5D49EC86}" srcOrd="6" destOrd="0" presId="urn:microsoft.com/office/officeart/2005/8/layout/venn1"/>
    <dgm:cxn modelId="{13001CBE-DE96-4B3D-976B-313FA2B571CF}" type="presParOf" srcId="{28E42AA0-32D2-4616-BDF8-DF117C1AF604}" destId="{0B12ABFA-B436-4594-AB28-9D48CA44B5C3}" srcOrd="7" destOrd="0" presId="urn:microsoft.com/office/officeart/2005/8/layout/venn1"/>
    <dgm:cxn modelId="{0F80197C-B8B1-4995-9525-47D49211C260}" type="presParOf" srcId="{28E42AA0-32D2-4616-BDF8-DF117C1AF604}" destId="{D4CAD41A-66CC-45EA-9C1F-98D163B4F1AA}" srcOrd="8" destOrd="0" presId="urn:microsoft.com/office/officeart/2005/8/layout/venn1"/>
    <dgm:cxn modelId="{1BCE2E08-E90C-4DA2-8130-CB277F34F1A0}" type="presParOf" srcId="{28E42AA0-32D2-4616-BDF8-DF117C1AF604}" destId="{7B48F0B1-AFBC-4C60-A814-7AD5A365E427}" srcOrd="9" destOrd="0" presId="urn:microsoft.com/office/officeart/2005/8/layout/venn1"/>
    <dgm:cxn modelId="{FB8655E9-3D47-45F8-A325-70D67395B625}" type="presParOf" srcId="{28E42AA0-32D2-4616-BDF8-DF117C1AF604}" destId="{A2B3114A-57F0-4536-8E32-6089F426B26E}" srcOrd="10" destOrd="0" presId="urn:microsoft.com/office/officeart/2005/8/layout/venn1"/>
    <dgm:cxn modelId="{D2FE0BF5-7864-4128-AF88-1B22E112ACAC}" type="presParOf" srcId="{28E42AA0-32D2-4616-BDF8-DF117C1AF604}" destId="{1CCEE5F5-F6B9-4EEB-B065-C7896A19580E}" srcOrd="11" destOrd="0" presId="urn:microsoft.com/office/officeart/2005/8/layout/venn1"/>
    <dgm:cxn modelId="{0C25A81A-C0CD-405F-A6A2-AE441C226235}" type="presParOf" srcId="{28E42AA0-32D2-4616-BDF8-DF117C1AF604}" destId="{427A69E6-608C-48A2-A5D8-B1501CA851F3}" srcOrd="12" destOrd="0" presId="urn:microsoft.com/office/officeart/2005/8/layout/venn1"/>
    <dgm:cxn modelId="{3476EC84-4328-4DDE-8055-4E80D28C5881}" type="presParOf" srcId="{28E42AA0-32D2-4616-BDF8-DF117C1AF604}" destId="{56864E44-8684-44BC-9DEA-936FA71AA920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265730-D321-40CC-99D3-6DF2CF90DB26}">
      <dsp:nvSpPr>
        <dsp:cNvPr id="0" name=""/>
        <dsp:cNvSpPr/>
      </dsp:nvSpPr>
      <dsp:spPr>
        <a:xfrm>
          <a:off x="4663443" y="1389248"/>
          <a:ext cx="1779722" cy="17799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75EC2AB-50E9-4326-924A-79E43605876F}">
      <dsp:nvSpPr>
        <dsp:cNvPr id="0" name=""/>
        <dsp:cNvSpPr/>
      </dsp:nvSpPr>
      <dsp:spPr>
        <a:xfrm>
          <a:off x="4533672" y="0"/>
          <a:ext cx="2039265" cy="109131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0" kern="1200" baseline="0">
              <a:latin typeface="Times New Roman" panose="02020603050405020304" pitchFamily="18" charset="0"/>
              <a:cs typeface="Times New Roman" panose="02020603050405020304" pitchFamily="18" charset="0"/>
            </a:rPr>
            <a:t>Актуальность</a:t>
          </a:r>
          <a:r>
            <a:rPr lang="ru-RU" sz="1600" b="0" i="0" kern="1200" baseline="0">
              <a:latin typeface="Times New Roman" panose="02020603050405020304" pitchFamily="18" charset="0"/>
              <a:cs typeface="Times New Roman" panose="02020603050405020304" pitchFamily="18" charset="0"/>
            </a:rPr>
            <a:t> программы</a:t>
          </a:r>
          <a:endParaRPr lang="ru-RU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33672" y="0"/>
        <a:ext cx="2039265" cy="1091318"/>
      </dsp:txXfrm>
    </dsp:sp>
    <dsp:sp modelId="{21DBA507-DC6C-4DDA-99E0-7CEE8E73A856}">
      <dsp:nvSpPr>
        <dsp:cNvPr id="0" name=""/>
        <dsp:cNvSpPr/>
      </dsp:nvSpPr>
      <dsp:spPr>
        <a:xfrm>
          <a:off x="5185495" y="1640251"/>
          <a:ext cx="1779722" cy="17799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40A154F-360B-4593-856F-31921A03C75A}">
      <dsp:nvSpPr>
        <dsp:cNvPr id="0" name=""/>
        <dsp:cNvSpPr/>
      </dsp:nvSpPr>
      <dsp:spPr>
        <a:xfrm>
          <a:off x="8004979" y="471976"/>
          <a:ext cx="1928032" cy="120045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Соответствие</a:t>
          </a:r>
          <a:r>
            <a:rPr lang="ru-RU" sz="1600" b="0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потребностям целевой группы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004979" y="471976"/>
        <a:ext cx="1928032" cy="1200450"/>
      </dsp:txXfrm>
    </dsp:sp>
    <dsp:sp modelId="{974D5761-86E3-4A6D-9C65-F9E148E8A34B}">
      <dsp:nvSpPr>
        <dsp:cNvPr id="0" name=""/>
        <dsp:cNvSpPr/>
      </dsp:nvSpPr>
      <dsp:spPr>
        <a:xfrm>
          <a:off x="5313784" y="2205009"/>
          <a:ext cx="1779722" cy="17799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5533E70-A61E-4E4B-B279-387B5397A937}">
      <dsp:nvSpPr>
        <dsp:cNvPr id="0" name=""/>
        <dsp:cNvSpPr/>
      </dsp:nvSpPr>
      <dsp:spPr>
        <a:xfrm>
          <a:off x="7919853" y="2390013"/>
          <a:ext cx="3480888" cy="1282299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Контекстуализированная</a:t>
          </a:r>
          <a:r>
            <a:rPr lang="ru-RU" sz="1600" b="1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программа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19853" y="2390013"/>
        <a:ext cx="3480888" cy="1282299"/>
      </dsp:txXfrm>
    </dsp:sp>
    <dsp:sp modelId="{55D238A2-8A80-4AD0-9C82-41AD5D49EC86}">
      <dsp:nvSpPr>
        <dsp:cNvPr id="0" name=""/>
        <dsp:cNvSpPr/>
      </dsp:nvSpPr>
      <dsp:spPr>
        <a:xfrm>
          <a:off x="4952648" y="2657906"/>
          <a:ext cx="1779722" cy="17799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B12ABFA-B436-4594-AB28-9D48CA44B5C3}">
      <dsp:nvSpPr>
        <dsp:cNvPr id="0" name=""/>
        <dsp:cNvSpPr/>
      </dsp:nvSpPr>
      <dsp:spPr>
        <a:xfrm>
          <a:off x="7697407" y="4272010"/>
          <a:ext cx="2039265" cy="117316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Факторы, препятствующие </a:t>
          </a:r>
          <a:r>
            <a:rPr lang="ru-RU" sz="1600" b="0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эффективности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697407" y="4272010"/>
        <a:ext cx="2039265" cy="1173167"/>
      </dsp:txXfrm>
    </dsp:sp>
    <dsp:sp modelId="{D4CAD41A-66CC-45EA-9C1F-98D163B4F1AA}">
      <dsp:nvSpPr>
        <dsp:cNvPr id="0" name=""/>
        <dsp:cNvSpPr/>
      </dsp:nvSpPr>
      <dsp:spPr>
        <a:xfrm>
          <a:off x="4374239" y="2657906"/>
          <a:ext cx="1779722" cy="17799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B48F0B1-AFBC-4C60-A814-7AD5A365E427}">
      <dsp:nvSpPr>
        <dsp:cNvPr id="0" name=""/>
        <dsp:cNvSpPr/>
      </dsp:nvSpPr>
      <dsp:spPr>
        <a:xfrm>
          <a:off x="1450631" y="4283425"/>
          <a:ext cx="2039265" cy="117316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Приемлемость исходных данных </a:t>
          </a:r>
          <a:r>
            <a:rPr lang="ru-RU" sz="1600" b="0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или средств реализации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50631" y="4283425"/>
        <a:ext cx="2039265" cy="1173167"/>
      </dsp:txXfrm>
    </dsp:sp>
    <dsp:sp modelId="{A2B3114A-57F0-4536-8E32-6089F426B26E}">
      <dsp:nvSpPr>
        <dsp:cNvPr id="0" name=""/>
        <dsp:cNvSpPr/>
      </dsp:nvSpPr>
      <dsp:spPr>
        <a:xfrm>
          <a:off x="4013103" y="2205009"/>
          <a:ext cx="1779722" cy="17799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CCEE5F5-F6B9-4EEB-B065-C7896A19580E}">
      <dsp:nvSpPr>
        <dsp:cNvPr id="0" name=""/>
        <dsp:cNvSpPr/>
      </dsp:nvSpPr>
      <dsp:spPr>
        <a:xfrm>
          <a:off x="0" y="2289378"/>
          <a:ext cx="2830343" cy="1282299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Эффективное </a:t>
          </a:r>
          <a:r>
            <a:rPr lang="ru-RU" sz="1600" b="1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использование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ресурсов:</a:t>
          </a:r>
          <a:r>
            <a:rPr lang="ru-RU" sz="1600" b="0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человеческих ресурсов, финансовых ресурсов,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экспертных знаний, материалов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289378"/>
        <a:ext cx="2830343" cy="1282299"/>
      </dsp:txXfrm>
    </dsp:sp>
    <dsp:sp modelId="{427A69E6-608C-48A2-A5D8-B1501CA851F3}">
      <dsp:nvSpPr>
        <dsp:cNvPr id="0" name=""/>
        <dsp:cNvSpPr/>
      </dsp:nvSpPr>
      <dsp:spPr>
        <a:xfrm>
          <a:off x="4141392" y="1640251"/>
          <a:ext cx="1779722" cy="17799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6864E44-8684-44BC-9DEA-936FA71AA920}">
      <dsp:nvSpPr>
        <dsp:cNvPr id="0" name=""/>
        <dsp:cNvSpPr/>
      </dsp:nvSpPr>
      <dsp:spPr>
        <a:xfrm>
          <a:off x="1465039" y="484053"/>
          <a:ext cx="1928032" cy="120045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Своевременное</a:t>
          </a:r>
          <a:r>
            <a:rPr lang="ru-RU" sz="1600" b="0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проведение работ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65039" y="484053"/>
        <a:ext cx="1928032" cy="12004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F87FFE-9942-45B0-BEC7-58432D6B8731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25975-33CA-4586-8ACB-6911B7370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656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ct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4203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C97B0D4-C948-4DD4-B590-923E39214AFA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FD55-2700-4E3E-94BF-007E1D5ADA34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3683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7B0D4-C948-4DD4-B590-923E39214AFA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FD55-2700-4E3E-94BF-007E1D5ADA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012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7B0D4-C948-4DD4-B590-923E39214AFA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FD55-2700-4E3E-94BF-007E1D5ADA34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518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7CDB4A4C-48C5-5C44-8FD2-D8A79F58C5F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2660" y="348974"/>
            <a:ext cx="11431883" cy="447675"/>
          </a:xfrm>
          <a:prstGeom prst="rect">
            <a:avLst/>
          </a:prstGeom>
        </p:spPr>
        <p:txBody>
          <a:bodyPr/>
          <a:lstStyle>
            <a:lvl1pPr marL="0" marR="0" indent="0" algn="l" defTabSz="412749" rtl="0" fontAlgn="auto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SG" sz="2400" b="1" i="0" u="none" strike="noStrike" cap="none" spc="143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entury Gothic" panose="020B0502020202020204" pitchFamily="34" charset="0"/>
                <a:sym typeface="Century Gothic"/>
              </a:defRPr>
            </a:lvl1pPr>
          </a:lstStyle>
          <a:p>
            <a:pPr marL="0" marR="0" indent="0" algn="l" defTabSz="550332" rtl="0" fontAlgn="auto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SG" sz="2400" b="1" i="0" u="none" strike="noStrike" cap="none" spc="143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entury Gothic" panose="020B0502020202020204" pitchFamily="34" charset="0"/>
                <a:ea typeface="+mj-ea"/>
                <a:cs typeface="+mj-cs"/>
                <a:sym typeface="Century Gothic"/>
              </a:rPr>
              <a:t>INSERT TITLE HERE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24087215-8936-0D43-8421-FA8BAE380E7C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22660" y="1455843"/>
            <a:ext cx="11431883" cy="48563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kumimoji="0" lang="en-SG" sz="18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Century Gothic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n-SG"/>
              <a:t>Insert Text Here</a:t>
            </a:r>
          </a:p>
        </p:txBody>
      </p:sp>
      <p:sp>
        <p:nvSpPr>
          <p:cNvPr id="16" name="Slide Number">
            <a:extLst>
              <a:ext uri="{FF2B5EF4-FFF2-40B4-BE49-F238E27FC236}">
                <a16:creationId xmlns:a16="http://schemas.microsoft.com/office/drawing/2014/main" id="{87C39C63-29CC-354E-AB15-6B698AB51B70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11640218" y="6484161"/>
            <a:ext cx="411822" cy="244373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xmlns:p159="http://schemas.microsoft.com/office/powerpoint/2015/09/main" xmlns:p15="http://schemas.microsoft.com/office/powerpoint/2012/main" xmlns:p14="http://schemas.microsoft.com/office/powerpoint/2010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val="1"/>
            </a:ext>
          </a:extLst>
        </p:spPr>
        <p:txBody>
          <a:bodyPr/>
          <a:lstStyle>
            <a:lvl1pPr>
              <a:defRPr sz="1050"/>
            </a:lvl1pPr>
          </a:lstStyle>
          <a:p>
            <a:fld id="{86CB4B4D-7CA3-9044-876B-883B54F8677D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7950507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2074900" y="3067034"/>
            <a:ext cx="8042400" cy="806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 rtl="0">
              <a:spcBef>
                <a:spcPct val="0"/>
              </a:spcBef>
              <a:buClr>
                <a:srgbClr val="FFFFFF"/>
              </a:buClr>
              <a:buSzTx/>
              <a:defRPr sz="2667">
                <a:solidFill>
                  <a:srgbClr val="FFFFFF"/>
                </a:solidFill>
              </a:defRPr>
            </a:lvl1pPr>
            <a:lvl2pPr lvl="1" algn="ctr" rtl="0">
              <a:spcBef>
                <a:spcPct val="0"/>
              </a:spcBef>
              <a:buClr>
                <a:srgbClr val="FFFFFF"/>
              </a:buClr>
              <a:buSzTx/>
              <a:defRPr sz="2667">
                <a:solidFill>
                  <a:srgbClr val="FFFFFF"/>
                </a:solidFill>
              </a:defRPr>
            </a:lvl2pPr>
            <a:lvl3pPr lvl="2" algn="ctr" rtl="0">
              <a:spcBef>
                <a:spcPct val="0"/>
              </a:spcBef>
              <a:buClr>
                <a:srgbClr val="FFFFFF"/>
              </a:buClr>
              <a:buSzTx/>
              <a:defRPr sz="2667">
                <a:solidFill>
                  <a:srgbClr val="FFFFFF"/>
                </a:solidFill>
              </a:defRPr>
            </a:lvl3pPr>
            <a:lvl4pPr lvl="3" algn="ctr" rtl="0">
              <a:spcBef>
                <a:spcPct val="0"/>
              </a:spcBef>
              <a:buClr>
                <a:srgbClr val="FFFFFF"/>
              </a:buClr>
              <a:buSzTx/>
              <a:defRPr sz="2667">
                <a:solidFill>
                  <a:srgbClr val="FFFFFF"/>
                </a:solidFill>
              </a:defRPr>
            </a:lvl4pPr>
            <a:lvl5pPr lvl="4" algn="ctr" rtl="0">
              <a:spcBef>
                <a:spcPct val="0"/>
              </a:spcBef>
              <a:buClr>
                <a:srgbClr val="FFFFFF"/>
              </a:buClr>
              <a:buSzTx/>
              <a:defRPr sz="2667">
                <a:solidFill>
                  <a:srgbClr val="FFFFFF"/>
                </a:solidFill>
              </a:defRPr>
            </a:lvl5pPr>
            <a:lvl6pPr lvl="5" algn="ctr" rtl="0">
              <a:spcBef>
                <a:spcPct val="0"/>
              </a:spcBef>
              <a:buClr>
                <a:srgbClr val="FFFFFF"/>
              </a:buClr>
              <a:buSzTx/>
              <a:defRPr sz="2667">
                <a:solidFill>
                  <a:srgbClr val="FFFFFF"/>
                </a:solidFill>
              </a:defRPr>
            </a:lvl6pPr>
            <a:lvl7pPr lvl="6" algn="ctr" rtl="0">
              <a:spcBef>
                <a:spcPct val="0"/>
              </a:spcBef>
              <a:buClr>
                <a:srgbClr val="FFFFFF"/>
              </a:buClr>
              <a:buSzTx/>
              <a:defRPr sz="2667">
                <a:solidFill>
                  <a:srgbClr val="FFFFFF"/>
                </a:solidFill>
              </a:defRPr>
            </a:lvl7pPr>
            <a:lvl8pPr lvl="7" algn="ctr" rtl="0">
              <a:spcBef>
                <a:spcPct val="0"/>
              </a:spcBef>
              <a:buClr>
                <a:srgbClr val="FFFFFF"/>
              </a:buClr>
              <a:buSzTx/>
              <a:defRPr sz="2667">
                <a:solidFill>
                  <a:srgbClr val="FFFFFF"/>
                </a:solidFill>
              </a:defRPr>
            </a:lvl8pPr>
            <a:lvl9pPr lvl="8" algn="ctr">
              <a:spcBef>
                <a:spcPct val="0"/>
              </a:spcBef>
              <a:buClr>
                <a:srgbClr val="FFFFFF"/>
              </a:buClr>
              <a:buSzTx/>
              <a:defRPr sz="2667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1632351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7B0D4-C948-4DD4-B590-923E39214AFA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FD55-2700-4E3E-94BF-007E1D5ADA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17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7B0D4-C948-4DD4-B590-923E39214AFA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FD55-2700-4E3E-94BF-007E1D5ADA34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1642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7B0D4-C948-4DD4-B590-923E39214AFA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FD55-2700-4E3E-94BF-007E1D5ADA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927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7B0D4-C948-4DD4-B590-923E39214AFA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FD55-2700-4E3E-94BF-007E1D5ADA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810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7B0D4-C948-4DD4-B590-923E39214AFA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FD55-2700-4E3E-94BF-007E1D5ADA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186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7B0D4-C948-4DD4-B590-923E39214AFA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FD55-2700-4E3E-94BF-007E1D5ADA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987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7B0D4-C948-4DD4-B590-923E39214AFA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FD55-2700-4E3E-94BF-007E1D5ADA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327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7B0D4-C948-4DD4-B590-923E39214AFA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FD55-2700-4E3E-94BF-007E1D5ADA34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9155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C97B0D4-C948-4DD4-B590-923E39214AFA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581FD55-2700-4E3E-94BF-007E1D5ADA34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3631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91" r:id="rId13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industry.gov.au/sites/default/files/May%202018/document/pdf/choosing_appropriate_designs_and_methods_for_impact_evaluation_2015.pdf?acsf_files_redirect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BB85F3-36F2-4A13-AAEB-4F414BDA36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i="1" dirty="0"/>
              <a:t>Критически важные условия по организации оценок в процессе реализации программных мероприятий</a:t>
            </a:r>
            <a:br>
              <a:rPr lang="ru-RU" dirty="0"/>
            </a:br>
            <a:br>
              <a:rPr lang="ru-RU" sz="2800" cap="all" dirty="0">
                <a:latin typeface="+mn-lt"/>
              </a:rPr>
            </a:br>
            <a:endParaRPr lang="ru-RU" sz="2800" cap="all" dirty="0">
              <a:latin typeface="+mn-lt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6880A1F-9D85-4143-B3B5-EF8AB8CE2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11988" y="4960137"/>
            <a:ext cx="3299012" cy="1463040"/>
          </a:xfrm>
        </p:spPr>
        <p:txBody>
          <a:bodyPr/>
          <a:lstStyle/>
          <a:p>
            <a:r>
              <a:rPr lang="ru-RU" b="1" i="1" dirty="0"/>
              <a:t>Начальник Главного управления инвестиционной политики и развитию регионов, к.э.н. </a:t>
            </a:r>
            <a:r>
              <a:rPr lang="ru-RU" b="1" i="1" dirty="0" err="1"/>
              <a:t>Маджон</a:t>
            </a:r>
            <a:r>
              <a:rPr lang="ru-RU" b="1" i="1" dirty="0"/>
              <a:t> 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4660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EA9B5E9-1EBD-5EAA-F052-AE5A5E8FCC6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2660" y="362421"/>
            <a:ext cx="11431883" cy="447675"/>
          </a:xfrm>
        </p:spPr>
        <p:txBody>
          <a:bodyPr>
            <a:noAutofit/>
          </a:bodyPr>
          <a:lstStyle/>
          <a:p>
            <a:pPr rtl="0"/>
            <a:r>
              <a:rPr lang="ru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  <a:t>Конкретные примеры критериев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5139D495-87BC-4A14-9B98-4E0E860D1FB5}"/>
              </a:ext>
            </a:extLst>
          </p:cNvPr>
          <p:cNvGraphicFramePr>
            <a:graphicFrameLocks noGrp="1"/>
          </p:cNvGraphicFramePr>
          <p:nvPr>
            <p:ph sz="quarter" idx="11"/>
          </p:nvPr>
        </p:nvGraphicFramePr>
        <p:xfrm>
          <a:off x="422660" y="1038985"/>
          <a:ext cx="11431883" cy="54565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11E674-A52E-2708-A506-C39E3D6726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>
            <a:noAutofit/>
          </a:bodyPr>
          <a:lstStyle/>
          <a:p>
            <a:pPr rtl="0"/>
            <a:r>
              <a:rPr lang="ru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43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528412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38D6C9A-F8E7-70CA-9A53-830FB455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2660" y="375868"/>
            <a:ext cx="11431883" cy="447675"/>
          </a:xfrm>
        </p:spPr>
        <p:txBody>
          <a:bodyPr>
            <a:noAutofit/>
          </a:bodyPr>
          <a:lstStyle/>
          <a:p>
            <a:pPr rtl="0"/>
            <a:r>
              <a:rPr lang="ru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  <a:t>Что определяет дизайн оценки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962D89-4295-971A-484C-331D68C7FE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>
            <a:noAutofit/>
          </a:bodyPr>
          <a:lstStyle/>
          <a:p>
            <a:pPr rtl="0"/>
            <a:r>
              <a:rPr lang="ru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39</a:t>
            </a:r>
            <a:endParaRPr lang="en-S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FBBCC9-9CD2-5B17-90F2-67F3B41AA14D}"/>
              </a:ext>
            </a:extLst>
          </p:cNvPr>
          <p:cNvSpPr txBox="1"/>
          <p:nvPr/>
        </p:nvSpPr>
        <p:spPr>
          <a:xfrm>
            <a:off x="139959" y="6232026"/>
            <a:ext cx="6098241" cy="553998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l" rtl="0"/>
            <a:r>
              <a:rPr lang="ru" sz="1050" dirty="0">
                <a:solidFill>
                  <a:srgbClr val="5D5E5D"/>
                </a:solidFill>
                <a:highlight>
                  <a:srgbClr val="000000">
                    <a:alpha val="0"/>
                  </a:srgbClr>
                </a:highlight>
                <a:latin typeface="Calibri"/>
                <a:ea typeface="Times New Roman"/>
              </a:rPr>
              <a:t>Источник: стр. 21 в</a:t>
            </a:r>
            <a:r>
              <a:rPr lang="ru" sz="1050" u="sng" dirty="0">
                <a:solidFill>
                  <a:srgbClr val="5D5E5D"/>
                </a:solidFill>
                <a:highlight>
                  <a:srgbClr val="000000">
                    <a:alpha val="0"/>
                  </a:srgbClr>
                </a:highlight>
                <a:latin typeface="Calibri"/>
                <a:ea typeface="Times New Roma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https://www.industry.gov.au/sites/default/files/May%202018/document/pdf/choosing_appropriate_designs_and_methods_for_impact_evaluation_2015.pdf?acsf_files_redirect</a:t>
            </a:r>
            <a:r>
              <a:rPr lang="ru" sz="1050" dirty="0">
                <a:solidFill>
                  <a:srgbClr val="5D5E5D"/>
                </a:solidFill>
                <a:highlight>
                  <a:srgbClr val="000000">
                    <a:alpha val="0"/>
                  </a:srgbClr>
                </a:highlight>
                <a:latin typeface="Calibri"/>
                <a:ea typeface="Times New Roman"/>
              </a:rPr>
              <a:t> </a:t>
            </a:r>
            <a:endParaRPr lang="en-SG" sz="1050" dirty="0">
              <a:latin typeface="Times New Roman" pitchFamily="18" charset="0"/>
              <a:ea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659" y="823543"/>
            <a:ext cx="10711505" cy="5545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63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BDB712A-DF63-2071-6299-F4C0F12D13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rtl="0"/>
            <a:r>
              <a:rPr lang="ru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  <a:t>Ресурсы и ограничения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5C87B-35BA-510E-D7D4-9943246AE39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22660" y="810387"/>
            <a:ext cx="11431883" cy="4856316"/>
          </a:xfrm>
        </p:spPr>
        <p:txBody>
          <a:bodyPr>
            <a:noAutofit/>
          </a:bodyPr>
          <a:lstStyle/>
          <a:p>
            <a:pPr rtl="0">
              <a:lnSpc>
                <a:spcPct val="100000"/>
              </a:lnSpc>
            </a:pPr>
            <a:r>
              <a:rPr lang="ru" sz="1650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Какие данные уже имеются и каково их качество, актуальность и доступность? Кто может выделить время для проведения оценки? Какое финансирование доступно для привлечения людей к этой работе? Когда необходимы выводы? Какие еще существуют ограничения (например, риски безопасности при сборе первичных данных в районах, затронутых конфликтом)? </a:t>
            </a:r>
          </a:p>
          <a:p>
            <a:pPr>
              <a:lnSpc>
                <a:spcPct val="100000"/>
              </a:lnSpc>
            </a:pPr>
            <a:endParaRPr lang="en-SG" sz="1650" dirty="0"/>
          </a:p>
          <a:p>
            <a:pPr rtl="0">
              <a:lnSpc>
                <a:spcPct val="100000"/>
              </a:lnSpc>
            </a:pPr>
            <a:r>
              <a:rPr lang="ru" sz="1650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Устранение бюджетных и временных ограничений: </a:t>
            </a:r>
          </a:p>
          <a:p>
            <a:pPr>
              <a:lnSpc>
                <a:spcPct val="100000"/>
              </a:lnSpc>
            </a:pPr>
            <a:endParaRPr lang="en-SG" sz="1650" dirty="0"/>
          </a:p>
          <a:p>
            <a:pPr rtl="0">
              <a:lnSpc>
                <a:spcPct val="100000"/>
              </a:lnSpc>
            </a:pPr>
            <a:r>
              <a:rPr lang="ru" sz="1650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o Сокращение количества вопросов, на которые необходимо ответить </a:t>
            </a:r>
            <a:br>
              <a:rPr lang="ru" sz="1650" dirty="0">
                <a:highlight>
                  <a:srgbClr val="000000">
                    <a:alpha val="0"/>
                  </a:srgbClr>
                </a:highlight>
                <a:latin typeface="Century Gothic"/>
              </a:rPr>
            </a:br>
            <a:r>
              <a:rPr lang="ru" sz="1650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o Более широкое использование существующих данных и интервью с ключевыми информаторами </a:t>
            </a:r>
          </a:p>
          <a:p>
            <a:pPr rtl="0">
              <a:lnSpc>
                <a:spcPct val="100000"/>
              </a:lnSpc>
            </a:pPr>
            <a:r>
              <a:rPr lang="ru" sz="1650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o Сокращение количества участков или людей, включенных в выборки </a:t>
            </a:r>
          </a:p>
          <a:p>
            <a:pPr>
              <a:lnSpc>
                <a:spcPct val="100000"/>
              </a:lnSpc>
            </a:pPr>
            <a:endParaRPr lang="en-US" sz="1650" dirty="0"/>
          </a:p>
          <a:p>
            <a:pPr rtl="0">
              <a:lnSpc>
                <a:spcPct val="100000"/>
              </a:lnSpc>
            </a:pPr>
            <a:r>
              <a:rPr lang="ru" sz="1650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Устранение ограничений в данных: </a:t>
            </a:r>
          </a:p>
          <a:p>
            <a:pPr>
              <a:lnSpc>
                <a:spcPct val="100000"/>
              </a:lnSpc>
            </a:pPr>
            <a:endParaRPr lang="en-SG" sz="1650" b="1" dirty="0"/>
          </a:p>
          <a:p>
            <a:pPr rtl="0">
              <a:lnSpc>
                <a:spcPct val="100000"/>
              </a:lnSpc>
            </a:pPr>
            <a:r>
              <a:rPr lang="ru" sz="1650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o Там, где исходные данные недоступны, реконструируйте исходные данные, используя вторичные данные и/или вспомнив информацию от ключевых информантов и членов сообщества 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EF4F34-7370-CEE7-1FFD-4FE7E60C2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>
            <a:noAutofit/>
          </a:bodyPr>
          <a:lstStyle/>
          <a:p>
            <a:pPr rtl="0"/>
            <a:r>
              <a:rPr lang="ru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44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135598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4B79F38-5B02-AEEE-16F1-1BEDC80CBE2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ru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  <a:t>Сферы охвата, пр</a:t>
            </a:r>
            <a:r>
              <a:rPr lang="ru-RU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  <a:t>е</a:t>
            </a:r>
            <a:r>
              <a:rPr lang="ru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  <a:t>делы и ограничения в проведении оценки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63A5D-4A51-3A11-BA66-813C6473F84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22660" y="1455843"/>
            <a:ext cx="11431883" cy="5272691"/>
          </a:xfrm>
        </p:spPr>
        <p:txBody>
          <a:bodyPr>
            <a:noAutofit/>
          </a:bodyPr>
          <a:lstStyle/>
          <a:p>
            <a:pPr rtl="0">
              <a:lnSpc>
                <a:spcPct val="100000"/>
              </a:lnSpc>
            </a:pPr>
            <a:r>
              <a:rPr lang="ru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Сферы охвата:</a:t>
            </a: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 что будет охвачено, а что нет (географический, временный аспект, ...)</a:t>
            </a:r>
          </a:p>
          <a:p>
            <a:pPr rtl="0">
              <a:lnSpc>
                <a:spcPct val="100000"/>
              </a:lnSpc>
            </a:pPr>
            <a:r>
              <a:rPr lang="ru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Пределы:</a:t>
            </a: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 доступ к участкам/данным</a:t>
            </a:r>
          </a:p>
          <a:p>
            <a:pPr rtl="0">
              <a:lnSpc>
                <a:spcPct val="100000"/>
              </a:lnSpc>
            </a:pPr>
            <a:r>
              <a:rPr lang="ru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Ограничения</a:t>
            </a: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: ресурсы (деньги, время, опыт, персонал) </a:t>
            </a:r>
            <a:endParaRPr lang="en-US" dirty="0"/>
          </a:p>
          <a:p>
            <a:pPr>
              <a:lnSpc>
                <a:spcPct val="100000"/>
              </a:lnSpc>
            </a:pPr>
            <a:endParaRPr lang="en-SG" dirty="0">
              <a:effectLst/>
              <a:latin typeface="+mn-lt"/>
              <a:ea typeface="Times New Roman" panose="02020603050405020304" pitchFamily="18" charset="0"/>
            </a:endParaRPr>
          </a:p>
          <a:p>
            <a:pPr rtl="0">
              <a:lnSpc>
                <a:spcPct val="10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  <a:ea typeface="Times New Roman"/>
              </a:rPr>
              <a:t>Какие данные уже имеются и каково их качество, актуальность и доступность? </a:t>
            </a:r>
          </a:p>
          <a:p>
            <a:pPr rtl="0">
              <a:lnSpc>
                <a:spcPct val="10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  <a:ea typeface="Times New Roman"/>
              </a:rPr>
              <a:t>Кто может выделить время для оценки? </a:t>
            </a:r>
          </a:p>
          <a:p>
            <a:pPr rtl="0">
              <a:lnSpc>
                <a:spcPct val="10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  <a:ea typeface="Times New Roman"/>
              </a:rPr>
              <a:t>Какое финансирование доступно для привлечения людей к этой работе? </a:t>
            </a:r>
          </a:p>
          <a:p>
            <a:pPr rtl="0">
              <a:lnSpc>
                <a:spcPct val="10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  <a:ea typeface="Times New Roman"/>
              </a:rPr>
              <a:t>Когда необходимы выводы? </a:t>
            </a:r>
            <a:endParaRPr lang="en-SG" dirty="0">
              <a:latin typeface="+mn-lt"/>
              <a:ea typeface="Times New Roman" panose="02020603050405020304" pitchFamily="18" charset="0"/>
            </a:endParaRPr>
          </a:p>
          <a:p>
            <a:pPr rtl="0">
              <a:lnSpc>
                <a:spcPct val="10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  <a:ea typeface="Times New Roman"/>
              </a:rPr>
              <a:t>Какие еще существуют ограничения (например, риски безопасности при сборе первичных данных в районах, затронутых конфликтом)? </a:t>
            </a:r>
          </a:p>
          <a:p>
            <a:pPr>
              <a:lnSpc>
                <a:spcPct val="100000"/>
              </a:lnSpc>
            </a:pPr>
            <a:endParaRPr lang="en-SG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dirty="0"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F3361-CF65-5632-D4D7-9CA7B2E3DD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>
            <a:noAutofit/>
          </a:bodyPr>
          <a:lstStyle/>
          <a:p>
            <a:pPr rtl="0"/>
            <a:r>
              <a:rPr lang="ru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45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21253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BDB712A-DF63-2071-6299-F4C0F12D13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rtl="0"/>
            <a:r>
              <a:rPr lang="ru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  <a:t>Характер предмета оценки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5C87B-35BA-510E-D7D4-9943246AE39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22660" y="1455843"/>
            <a:ext cx="6108769" cy="4856316"/>
          </a:xfrm>
        </p:spPr>
        <p:txBody>
          <a:bodyPr>
            <a:noAutofit/>
          </a:bodyPr>
          <a:lstStyle/>
          <a:p>
            <a:pPr rtl="0">
              <a:lnSpc>
                <a:spcPct val="15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Включая этап разработки (начались ли уже работы по вмешательству? Они почти закончены?)</a:t>
            </a:r>
          </a:p>
          <a:p>
            <a:pPr>
              <a:lnSpc>
                <a:spcPct val="150000"/>
              </a:lnSpc>
            </a:pPr>
            <a:endParaRPr lang="en-SG" dirty="0"/>
          </a:p>
          <a:p>
            <a:pPr rtl="0">
              <a:lnSpc>
                <a:spcPct val="15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Какие-либо особые проблемы при наблюдении за процессами или результатами (временные задержки до наступления окончательных последствий)?</a:t>
            </a:r>
          </a:p>
          <a:p>
            <a:pPr>
              <a:lnSpc>
                <a:spcPct val="150000"/>
              </a:lnSpc>
            </a:pPr>
            <a:endParaRPr lang="en-SG" dirty="0"/>
          </a:p>
          <a:p>
            <a:pPr rtl="0">
              <a:lnSpc>
                <a:spcPct val="15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Имеются ли какие-либо важные аспекты, которые носят сложный или комплексный характер?</a:t>
            </a:r>
          </a:p>
          <a:p>
            <a:pPr>
              <a:lnSpc>
                <a:spcPct val="150000"/>
              </a:lnSpc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EF4F34-7370-CEE7-1FFD-4FE7E60C2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>
            <a:noAutofit/>
          </a:bodyPr>
          <a:lstStyle/>
          <a:p>
            <a:pPr rtl="0"/>
            <a:r>
              <a:rPr lang="ru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40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194660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9738BEB-F22E-7F53-7570-646BE9297B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2660" y="335527"/>
            <a:ext cx="11431883" cy="447675"/>
          </a:xfrm>
        </p:spPr>
        <p:txBody>
          <a:bodyPr>
            <a:noAutofit/>
          </a:bodyPr>
          <a:lstStyle/>
          <a:p>
            <a:pPr rtl="0"/>
            <a:r>
              <a:rPr lang="ru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  <a:t>Характер оценки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E140D-F1E3-7125-B60D-93AA76BBB0AA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 rtl="0"/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  <a:ea typeface="Times New Roman"/>
              </a:rPr>
              <a:t>Какие типы вопросов задаются? </a:t>
            </a:r>
          </a:p>
          <a:p>
            <a:pPr rtl="0"/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  <a:ea typeface="Times New Roman"/>
              </a:rPr>
              <a:t>Какие фактические данные основные предполагаемые пользователи оценки сочтут достоверными? </a:t>
            </a:r>
          </a:p>
          <a:p>
            <a:endParaRPr lang="en-SG" dirty="0">
              <a:effectLst/>
              <a:latin typeface="+mn-lt"/>
              <a:ea typeface="Times New Roman" panose="02020603050405020304" pitchFamily="18" charset="0"/>
            </a:endParaRPr>
          </a:p>
          <a:p>
            <a:pPr rtl="0"/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  <a:ea typeface="Times New Roman"/>
              </a:rPr>
              <a:t>Описательный вопрос: что произошло, какова была ситуация тогда и сейчас? </a:t>
            </a:r>
          </a:p>
          <a:p>
            <a:endParaRPr lang="en-SG" dirty="0">
              <a:latin typeface="+mn-lt"/>
              <a:ea typeface="Times New Roman" panose="02020603050405020304" pitchFamily="18" charset="0"/>
            </a:endParaRPr>
          </a:p>
          <a:p>
            <a:pPr rtl="0"/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  <a:ea typeface="Times New Roman"/>
              </a:rPr>
              <a:t>Причинный вопрос: что способствовало изменениям? </a:t>
            </a:r>
          </a:p>
          <a:p>
            <a:endParaRPr lang="en-SG" dirty="0">
              <a:latin typeface="+mn-lt"/>
              <a:ea typeface="Times New Roman" panose="02020603050405020304" pitchFamily="18" charset="0"/>
            </a:endParaRPr>
          </a:p>
          <a:p>
            <a:pPr rtl="0"/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  <a:ea typeface="Times New Roman"/>
              </a:rPr>
              <a:t>Вопрос оценки/нормативный вопрос: произошло ли улучшение, стало ли хуже, каков наилучший вариант</a:t>
            </a:r>
          </a:p>
          <a:p>
            <a:endParaRPr lang="en-US" dirty="0"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868F0C-4E1D-950B-2EAA-3121A02253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>
            <a:noAutofit/>
          </a:bodyPr>
          <a:lstStyle/>
          <a:p>
            <a:pPr rtl="0"/>
            <a:r>
              <a:rPr lang="ru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41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665677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C2E7491-7B83-BF9D-3E0E-25B47D4B4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20470" y="367506"/>
            <a:ext cx="6101738" cy="822960"/>
          </a:xfrm>
        </p:spPr>
        <p:txBody>
          <a:bodyPr>
            <a:noAutofit/>
          </a:bodyPr>
          <a:lstStyle/>
          <a:p>
            <a:pPr rtl="0"/>
            <a:r>
              <a:rPr lang="ru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  <a:t>Вовлечение заинтересованных сторон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826AA-7EA6-8901-B172-2010464F8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7576" y="1190466"/>
            <a:ext cx="4754880" cy="4230233"/>
          </a:xfrm>
        </p:spPr>
        <p:txBody>
          <a:bodyPr>
            <a:noAutofit/>
          </a:bodyPr>
          <a:lstStyle/>
          <a:p>
            <a:pPr rtl="0"/>
            <a:r>
              <a:rPr lang="ru-RU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Этапы оценки</a:t>
            </a:r>
            <a:endParaRPr lang="ru" b="1" dirty="0">
              <a:highlight>
                <a:srgbClr val="000000">
                  <a:alpha val="0"/>
                </a:srgbClr>
              </a:highlight>
              <a:latin typeface="Century Gothic"/>
            </a:endParaRPr>
          </a:p>
          <a:p>
            <a:pPr rtl="0"/>
            <a:endParaRPr lang="ru" dirty="0">
              <a:highlight>
                <a:srgbClr val="000000">
                  <a:alpha val="0"/>
                </a:srgbClr>
              </a:highlight>
              <a:latin typeface="Century Gothic"/>
            </a:endParaRPr>
          </a:p>
          <a:p>
            <a:pPr rtl="0">
              <a:buFont typeface="Wingdings" panose="05000000000000000000" pitchFamily="2" charset="2"/>
              <a:buChar char="q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В разработку оценки</a:t>
            </a:r>
          </a:p>
          <a:p>
            <a:pPr rtl="0">
              <a:buFont typeface="Wingdings" panose="05000000000000000000" pitchFamily="2" charset="2"/>
              <a:buChar char="q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В проведение оценки</a:t>
            </a:r>
          </a:p>
          <a:p>
            <a:pPr rtl="0">
              <a:buFont typeface="Wingdings" panose="05000000000000000000" pitchFamily="2" charset="2"/>
              <a:buChar char="q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В использование оценок</a:t>
            </a:r>
          </a:p>
          <a:p>
            <a:pPr rtl="0">
              <a:buFont typeface="Wingdings" panose="05000000000000000000" pitchFamily="2" charset="2"/>
              <a:buChar char="q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Политические и этические аспекты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12ED8-07C8-2C3F-C164-2A45B52F2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rtl="0"/>
            <a:r>
              <a:rPr lang="ru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20</a:t>
            </a:r>
            <a:endParaRPr lang="en-SG" dirty="0"/>
          </a:p>
        </p:txBody>
      </p:sp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2F3FF750-F481-41E1-9C58-574261E29679}"/>
              </a:ext>
            </a:extLst>
          </p:cNvPr>
          <p:cNvSpPr txBox="1">
            <a:spLocks/>
          </p:cNvSpPr>
          <p:nvPr/>
        </p:nvSpPr>
        <p:spPr>
          <a:xfrm>
            <a:off x="6082453" y="1190466"/>
            <a:ext cx="4754880" cy="822960"/>
          </a:xfrm>
          <a:prstGeom prst="rect">
            <a:avLst/>
          </a:prstGeom>
        </p:spPr>
        <p:txBody>
          <a:bodyPr vert="horz" lIns="137160" tIns="45720" rIns="13716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  <a:defRPr sz="2300" b="0" kern="1200" cap="none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" b="1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  <a:t>Формулирование проблемы с точки зрения заинтересованных сторон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3205AB8-3B94-4ED6-A686-C45358734576}"/>
              </a:ext>
            </a:extLst>
          </p:cNvPr>
          <p:cNvSpPr txBox="1">
            <a:spLocks/>
          </p:cNvSpPr>
          <p:nvPr/>
        </p:nvSpPr>
        <p:spPr>
          <a:xfrm>
            <a:off x="6096000" y="2224469"/>
            <a:ext cx="4754880" cy="3341572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Определение проблемы оценки</a:t>
            </a:r>
          </a:p>
          <a:p>
            <a:pPr>
              <a:lnSpc>
                <a:spcPct val="15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Разъяснение целей оценки</a:t>
            </a:r>
          </a:p>
          <a:p>
            <a:pPr>
              <a:lnSpc>
                <a:spcPct val="15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Факторы, влияющие на оценку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510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E13C2-37FA-B1E4-4890-74130B525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99163" y="2527761"/>
            <a:ext cx="3392837" cy="1293028"/>
          </a:xfrm>
        </p:spPr>
        <p:txBody>
          <a:bodyPr>
            <a:noAutofit/>
          </a:bodyPr>
          <a:lstStyle/>
          <a:p>
            <a:pPr algn="ctr" rtl="0">
              <a:lnSpc>
                <a:spcPct val="100000"/>
              </a:lnSpc>
            </a:pPr>
            <a:r>
              <a:rPr lang="ru" sz="2250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Типы взаимодействия с заинтересованными сторонами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3F074F-CF3A-96F3-780D-2A6900D7A1FF}"/>
              </a:ext>
            </a:extLst>
          </p:cNvPr>
          <p:cNvSpPr txBox="1"/>
          <p:nvPr/>
        </p:nvSpPr>
        <p:spPr>
          <a:xfrm>
            <a:off x="1013218" y="6542577"/>
            <a:ext cx="10236215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pPr rtl="0"/>
            <a:r>
              <a:rPr lang="ru" sz="1350">
                <a:highlight>
                  <a:srgbClr val="000000">
                    <a:alpha val="0"/>
                  </a:srgbClr>
                </a:highlight>
                <a:latin typeface="Century Gothic"/>
              </a:rPr>
              <a:t>Источник: Ларсон и др. (2011) Основа для диалога между местными специалистами по адаптации к изменению климата и политиками</a:t>
            </a:r>
            <a:endParaRPr lang="en-US" sz="135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56" y="642824"/>
            <a:ext cx="7913805" cy="580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4326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EC6F-FF17-499C-2ADD-94E66B808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1000232" cy="1325563"/>
          </a:xfrm>
        </p:spPr>
        <p:txBody>
          <a:bodyPr>
            <a:noAutofit/>
          </a:bodyPr>
          <a:lstStyle/>
          <a:p>
            <a:pPr rtl="0"/>
            <a:r>
              <a:rPr lang="ru" sz="24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  <a:t>4 ожидаемых результата    и 		Показатели (целевые показатели)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90033-A53F-878F-E30D-0C3601364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952" y="1825625"/>
            <a:ext cx="5900928" cy="4351338"/>
          </a:xfrm>
        </p:spPr>
        <p:txBody>
          <a:bodyPr>
            <a:noAutofit/>
          </a:bodyPr>
          <a:lstStyle/>
          <a:p>
            <a:pPr marL="457189" indent="-457189">
              <a:buFont typeface="+mj-lt"/>
              <a:buAutoNum type="arabicPeriod"/>
            </a:pPr>
            <a:r>
              <a:rPr lang="ru" sz="1800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Малоимущие и уязвимые домохозяйства восстанавливают дома, устойчивые к стихийным бедствиям </a:t>
            </a:r>
          </a:p>
          <a:p>
            <a:pPr marL="457189" indent="-457189">
              <a:buFont typeface="+mj-lt"/>
              <a:buAutoNum type="arabicPeriod"/>
            </a:pPr>
            <a:r>
              <a:rPr lang="ru" sz="1800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Сообщества, пострадавшие от землетрясения, получают возможность самостоятельно разработать план устойчивого восстановления и управления рисками будущих бедствий. </a:t>
            </a:r>
          </a:p>
          <a:p>
            <a:pPr marL="457189" indent="-457189">
              <a:buFont typeface="+mj-lt"/>
              <a:buAutoNum type="arabicPeriod"/>
            </a:pPr>
            <a:r>
              <a:rPr lang="ru" sz="1800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Наиболее бедные и уязвимые домохозяйства, пострадавшие от землетрясения, обладают возможностями для получения средств к существованию. </a:t>
            </a:r>
          </a:p>
          <a:p>
            <a:pPr marL="457189" indent="-457189">
              <a:buFont typeface="+mj-lt"/>
              <a:buAutoNum type="arabicPeriod"/>
            </a:pPr>
            <a:r>
              <a:rPr lang="ru" sz="1800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Созданы благоприятные условия для инклюзивной, доступной по цене и ориентированной на интересы людей стратегии и действий по восстановлению жилья. </a:t>
            </a:r>
          </a:p>
          <a:p>
            <a:endParaRPr lang="en-SG" sz="1800" dirty="0"/>
          </a:p>
          <a:p>
            <a:endParaRPr lang="en-US" sz="18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8AF4808-1F60-BA9A-39F8-3B3B6F65E529}"/>
              </a:ext>
            </a:extLst>
          </p:cNvPr>
          <p:cNvSpPr txBox="1"/>
          <p:nvPr/>
        </p:nvSpPr>
        <p:spPr>
          <a:xfrm>
            <a:off x="6367272" y="1690688"/>
            <a:ext cx="5620512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89" indent="-457189">
              <a:buFont typeface="+mj-lt"/>
              <a:buAutoNum type="arabicPeriod"/>
            </a:pPr>
            <a:r>
              <a:rPr lang="ru" sz="1800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Сокращение числа пострадавших людей на 80% (исходя из опыта, ожидаемый или смоделированный показатедль) </a:t>
            </a:r>
          </a:p>
          <a:p>
            <a:pPr marL="457189" indent="-457189">
              <a:buFont typeface="+mj-lt"/>
              <a:buAutoNum type="arabicPeriod"/>
            </a:pPr>
            <a:r>
              <a:rPr lang="ru" sz="1800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20% домохозяйств воспользовались маломасштабными мероприятиями по снижению риска бедствий/смягчению их последствий. </a:t>
            </a:r>
          </a:p>
          <a:p>
            <a:pPr marL="457189" indent="-457189">
              <a:buFont typeface="+mj-lt"/>
              <a:buAutoNum type="arabicPeriod"/>
            </a:pPr>
            <a:r>
              <a:rPr lang="ru" sz="1800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921 домохозяйство получ</a:t>
            </a:r>
            <a:r>
              <a:rPr lang="ru-RU" sz="1800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а</a:t>
            </a:r>
            <a:r>
              <a:rPr lang="ru" sz="1800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 дополнительные средства к существованию или займется бизнесом </a:t>
            </a:r>
          </a:p>
          <a:p>
            <a:pPr marL="457189" indent="-457189">
              <a:buFont typeface="+mj-lt"/>
              <a:buAutoNum type="arabicPeriod"/>
            </a:pPr>
            <a:r>
              <a:rPr lang="ru" sz="1800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Количество подготовленных программных записок, которые предусматривают изменения/улучшения для решения существующих проблем или отражают передовую практику в рамках программы восстановления жилья, ориентированной на беднейшие слои населения. </a:t>
            </a:r>
          </a:p>
          <a:p>
            <a:pPr marL="457189" indent="-457189">
              <a:buFont typeface="+mj-lt"/>
              <a:buAutoNum type="arabicPeriod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30308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E6C78C9-6D77-ACB4-DB4A-51F5D625B70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algn="ctr" rtl="0"/>
            <a:r>
              <a:rPr lang="ru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  <a:t>Смысл результатов оценок (примеры)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6C161-C339-5D26-AC91-60A87918717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385047" y="1455843"/>
            <a:ext cx="9278471" cy="485631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1. Устранение несоответствий между дизайном программы и реализацией </a:t>
            </a: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  <a:sym typeface="Wingdings"/>
              </a:rPr>
              <a:t> сбор данных в поддержку реализации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2. Чрезмерно широкая или расплывчатая стратегия </a:t>
            </a: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  <a:sym typeface="Wingdings"/>
              </a:rPr>
              <a:t>способность</a:t>
            </a: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 проработать детали (например, пересмотр или разработка административных руководящих принципов и процедур)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3. Несоответствие между мандатом и ресурсами, необходимыми для реализации </a:t>
            </a: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  <a:sym typeface="Wingdings"/>
              </a:rPr>
              <a:t>навыки ведения переговоров</a:t>
            </a:r>
          </a:p>
          <a:p>
            <a:pPr algn="just">
              <a:lnSpc>
                <a:spcPct val="15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4. Обеспечение поддержки со стороны ключевых заинтересованных сторон  </a:t>
            </a: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  <a:sym typeface="Wingdings"/>
              </a:rPr>
              <a:t></a:t>
            </a: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четкие коммуникационные системы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870B27-A490-9866-BE86-AC4EFC4331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>
            <a:noAutofit/>
          </a:bodyPr>
          <a:lstStyle/>
          <a:p>
            <a:pPr rtl="0"/>
            <a:r>
              <a:rPr lang="ru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11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226269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8D3F380-F1DF-8E16-1E32-59A522045D8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algn="ctr" rtl="0"/>
            <a:r>
              <a:rPr lang="ru-RU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  <a:t>Оценка  и её виды  </a:t>
            </a:r>
            <a:endParaRPr lang="ru" dirty="0">
              <a:highlight>
                <a:srgbClr val="000000">
                  <a:alpha val="0"/>
                </a:srgbClr>
              </a:highlight>
              <a:latin typeface="Century Gothic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93418-9BA5-FC02-CB0D-44E2DF6699F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760117" y="1000842"/>
            <a:ext cx="10616095" cy="4856316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- это систематическ</a:t>
            </a:r>
            <a:r>
              <a:rPr lang="ru-RU" dirty="0" err="1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ая</a:t>
            </a:r>
            <a:r>
              <a:rPr lang="ru" dirty="0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и объективн</a:t>
            </a:r>
            <a:r>
              <a:rPr lang="ru-RU" dirty="0" err="1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ая</a:t>
            </a:r>
            <a:r>
              <a:rPr lang="ru-RU" dirty="0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деятельность</a:t>
            </a:r>
            <a:r>
              <a:rPr lang="ru" dirty="0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по определению актуальности, уместности, действенности, результативности, последстви</a:t>
            </a:r>
            <a:r>
              <a:rPr lang="ru-RU" dirty="0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" dirty="0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и устойчивости </a:t>
            </a:r>
            <a:r>
              <a:rPr lang="ru-RU" dirty="0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мер</a:t>
            </a:r>
            <a:r>
              <a:rPr lang="ru" dirty="0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области развития</a:t>
            </a:r>
            <a:r>
              <a:rPr lang="en-US" dirty="0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политики</a:t>
            </a:r>
            <a:r>
              <a:rPr lang="en-US" dirty="0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" dirty="0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основе согласованных критериев и контрольных показателей.</a:t>
            </a:r>
          </a:p>
          <a:p>
            <a:pPr marL="285750" indent="-285750" algn="just" rtl="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нее дается оценка того, что работает и почему, выделяются намеченные и непредвиденные результаты, а также даются стратегические уроки для управления лицами, принимающими решения, и информирования заинтересованных сторон </a:t>
            </a:r>
            <a:r>
              <a:rPr lang="ru" dirty="0">
                <a:solidFill>
                  <a:schemeClr val="bg1"/>
                </a:solidFill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(Таксономия ЮНИСЕФ, стр. 5)</a:t>
            </a:r>
          </a:p>
          <a:p>
            <a:pPr algn="just">
              <a:lnSpc>
                <a:spcPct val="100000"/>
              </a:lnSpc>
            </a:pPr>
            <a:r>
              <a:rPr lang="ru" b="1" dirty="0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ru" b="1" dirty="0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    Формативная оценка</a:t>
            </a:r>
            <a:r>
              <a:rPr lang="ru" dirty="0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          в ходе реализации программы                                           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" b="1" dirty="0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Суммарная оценка</a:t>
            </a:r>
            <a:r>
              <a:rPr lang="ru" dirty="0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в конце программы</a:t>
            </a:r>
          </a:p>
          <a:p>
            <a:pPr algn="just">
              <a:lnSpc>
                <a:spcPct val="100000"/>
              </a:lnSpc>
            </a:pPr>
            <a:endParaRPr lang="en-SG" dirty="0">
              <a:highlight>
                <a:srgbClr val="000000">
                  <a:alpha val="0"/>
                </a:srgbClr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Оценка последствий (долгосрочных) требует поиска положительных, но также и отрицательных воздействий (полезных и вредных </a:t>
            </a:r>
            <a:r>
              <a:rPr lang="ru" dirty="0">
                <a:highlight>
                  <a:srgbClr val="000000">
                    <a:alpha val="0"/>
                  </a:srgbClr>
                </a:highlight>
              </a:rPr>
              <a:t>воздействий) </a:t>
            </a: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с точки зрения затронутых людей или других заинтересованных сторон.</a:t>
            </a:r>
            <a:endParaRPr lang="en-SG" dirty="0">
              <a:highlight>
                <a:srgbClr val="000000">
                  <a:alpha val="0"/>
                </a:srgbClr>
              </a:highlight>
            </a:endParaRPr>
          </a:p>
          <a:p>
            <a:pPr algn="just">
              <a:lnSpc>
                <a:spcPct val="100000"/>
              </a:lnSpc>
            </a:pPr>
            <a:endParaRPr lang="en-S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en-S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6C4F8F-0AA4-5BA8-933D-17E0CC12D0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>
            <a:noAutofit/>
          </a:bodyPr>
          <a:lstStyle/>
          <a:p>
            <a:pPr rtl="0"/>
            <a:r>
              <a:rPr lang="ru" b="1">
                <a:highlight>
                  <a:srgbClr val="000000">
                    <a:alpha val="0"/>
                  </a:srgbClr>
                </a:highlight>
                <a:latin typeface="Century Gothic"/>
              </a:rPr>
              <a:t>29</a:t>
            </a:r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43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DDD8802-2B73-9F70-836E-C06D50B73F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81635" y="348974"/>
            <a:ext cx="9560859" cy="447675"/>
          </a:xfrm>
        </p:spPr>
        <p:txBody>
          <a:bodyPr>
            <a:noAutofit/>
          </a:bodyPr>
          <a:lstStyle/>
          <a:p>
            <a:pPr algn="ctr" rtl="0"/>
            <a:r>
              <a:rPr lang="ru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  <a:t>Однако оценки </a:t>
            </a:r>
            <a:r>
              <a:rPr lang="ru" i="1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  <a:t>не</a:t>
            </a:r>
            <a:r>
              <a:rPr lang="ru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  <a:t> приведут к улучшению программ, если…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7FB4A-49F0-1790-EC24-FAC4535AE0C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81635" y="1455843"/>
            <a:ext cx="10872908" cy="4856316"/>
          </a:xfrm>
        </p:spPr>
        <p:txBody>
          <a:bodyPr>
            <a:noAutofit/>
          </a:bodyPr>
          <a:lstStyle/>
          <a:p>
            <a:pPr rtl="0">
              <a:lnSpc>
                <a:spcPct val="15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Специалисты по оценке и предполагаемые пользователи не могут прийти к согласию в отношении целей и критериев эффективности </a:t>
            </a:r>
          </a:p>
          <a:p>
            <a:pPr rtl="0">
              <a:lnSpc>
                <a:spcPct val="15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Цели программы нереалистичны, учитывая дизайн программы, ресурсы и мероприятия</a:t>
            </a:r>
          </a:p>
          <a:p>
            <a:pPr rtl="0">
              <a:lnSpc>
                <a:spcPct val="15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Информация не может быть получена по разумной цене</a:t>
            </a:r>
          </a:p>
          <a:p>
            <a:pPr rtl="0">
              <a:lnSpc>
                <a:spcPct val="15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Руководители не способны/не желают менять программу на основе информации об оценке</a:t>
            </a:r>
          </a:p>
          <a:p>
            <a:pPr rtl="0">
              <a:lnSpc>
                <a:spcPct val="15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Неясно, как информация об оценке будет использована целевой аудиторией</a:t>
            </a:r>
          </a:p>
          <a:p>
            <a:pPr>
              <a:lnSpc>
                <a:spcPct val="150000"/>
              </a:lnSpc>
            </a:pPr>
            <a:endParaRPr lang="ru-RU" dirty="0"/>
          </a:p>
          <a:p>
            <a:pPr algn="ctr">
              <a:lnSpc>
                <a:spcPct val="150000"/>
              </a:lnSpc>
            </a:pPr>
            <a:r>
              <a:rPr lang="ru-RU" i="1" dirty="0"/>
              <a:t>Что делать, если нам нужно представить фактические данные за короткий период времени?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D9DD4A-C458-FC8F-2DFB-4ED1FF457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>
            <a:noAutofit/>
          </a:bodyPr>
          <a:lstStyle/>
          <a:p>
            <a:pPr rtl="0"/>
            <a:r>
              <a:rPr lang="ru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12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765302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936172" y="3067033"/>
            <a:ext cx="9181129" cy="2235200"/>
          </a:xfrm>
          <a:prstGeom prst="rect">
            <a:avLst/>
          </a:prstGeom>
        </p:spPr>
        <p:txBody>
          <a:bodyPr vert="horz" lIns="121900" tIns="121900" rIns="121900" bIns="121900" rtlCol="0" anchor="ctr" anchorCtr="0">
            <a:noAutofit/>
          </a:bodyPr>
          <a:lstStyle/>
          <a:p>
            <a:pPr rtl="0">
              <a:buNone/>
            </a:pPr>
            <a:r>
              <a:rPr lang="ru" sz="3675" dirty="0">
                <a:solidFill>
                  <a:srgbClr val="5D5E5D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  <a:t>«Одна из самых больших ошибок — судить проводимую политику и политические программы по их намерениям, а не по их результатам»</a:t>
            </a:r>
          </a:p>
          <a:p>
            <a:pPr>
              <a:buNone/>
            </a:pPr>
            <a:endParaRPr lang="en-US" dirty="0">
              <a:solidFill>
                <a:schemeClr val="tx1"/>
              </a:solidFill>
            </a:endParaRPr>
          </a:p>
          <a:p>
            <a:pPr rtl="0">
              <a:buNone/>
            </a:pPr>
            <a:r>
              <a:rPr lang="ru" sz="2625" dirty="0">
                <a:solidFill>
                  <a:srgbClr val="5D5E5D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  <a:t>Милтон Фридман</a:t>
            </a:r>
            <a:br>
              <a:rPr lang="ru" sz="2625" dirty="0">
                <a:solidFill>
                  <a:srgbClr val="5D5E5D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9609" y="2"/>
            <a:ext cx="4422985" cy="203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090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E78173C-9A86-1479-0961-9DCE36D666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algn="ctr" rtl="0"/>
            <a:r>
              <a:rPr lang="ru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  <a:t>Контрольный список из 10 пунктов для </a:t>
            </a:r>
            <a:r>
              <a:rPr lang="ru-RU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  <a:t>организации и </a:t>
            </a:r>
            <a:r>
              <a:rPr lang="ru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  <a:t>проведения оценок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AF90B-CE7E-6C1F-F126-35AD379EFF0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259106" y="1455843"/>
            <a:ext cx="9595437" cy="4856316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ru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Объект оценки</a:t>
            </a:r>
            <a:endParaRPr lang="en-SG" b="1" dirty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Цель оценки</a:t>
            </a:r>
            <a:endParaRPr lang="en-SG" dirty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Задачи оценки</a:t>
            </a:r>
            <a:endParaRPr lang="en-SG" dirty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Объем оценки</a:t>
            </a:r>
            <a:endParaRPr lang="en-SG" dirty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Контекст оценки</a:t>
            </a:r>
            <a:endParaRPr lang="en-SG" dirty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Критерии оценки</a:t>
            </a:r>
            <a:endParaRPr lang="en-SG" dirty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Структура оценки</a:t>
            </a:r>
            <a:endParaRPr lang="en-SG" dirty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Методология</a:t>
            </a:r>
            <a:endParaRPr lang="en-SG" dirty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План работы по оценке</a:t>
            </a:r>
            <a:endParaRPr lang="en-SG" dirty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Гендерный аспект и права человека</a:t>
            </a:r>
            <a:endParaRPr lang="en-SG" dirty="0"/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E3B41C-C6FF-1ADD-8398-C5AC09C785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>
            <a:noAutofit/>
          </a:bodyPr>
          <a:lstStyle/>
          <a:p>
            <a:pPr rtl="0"/>
            <a:r>
              <a:rPr lang="ru" b="1">
                <a:highlight>
                  <a:srgbClr val="000000">
                    <a:alpha val="0"/>
                  </a:srgbClr>
                </a:highlight>
                <a:latin typeface="Century Gothic"/>
              </a:rPr>
              <a:t>26</a:t>
            </a:r>
            <a:endParaRPr lang="en-SG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8697F5-26C9-BB26-EA1E-ACC3436CB75C}"/>
              </a:ext>
            </a:extLst>
          </p:cNvPr>
          <p:cNvSpPr txBox="1"/>
          <p:nvPr/>
        </p:nvSpPr>
        <p:spPr>
          <a:xfrm>
            <a:off x="7230699" y="2475571"/>
            <a:ext cx="272709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Отправная точка 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ru-RU" dirty="0"/>
              <a:t>Что такое объект оценки</a:t>
            </a:r>
            <a:r>
              <a:rPr lang="en-US" dirty="0"/>
              <a:t>?</a:t>
            </a:r>
          </a:p>
          <a:p>
            <a:r>
              <a:rPr lang="en-US" dirty="0"/>
              <a:t> </a:t>
            </a:r>
          </a:p>
          <a:p>
            <a:r>
              <a:rPr lang="ru-RU" dirty="0"/>
              <a:t>Пилотный проект</a:t>
            </a:r>
            <a:r>
              <a:rPr lang="en-US" dirty="0"/>
              <a:t>? </a:t>
            </a:r>
          </a:p>
          <a:p>
            <a:r>
              <a:rPr lang="ru-RU" dirty="0"/>
              <a:t>Программа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57616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2522914-7181-3B69-187C-4248898B81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rtl="0"/>
            <a:r>
              <a:rPr lang="ru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  <a:t>Цели оценки варьируются в зависимости от цикла программы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3242C-7EA1-8570-208A-838A9036BC6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22660" y="1212247"/>
            <a:ext cx="11431883" cy="4856316"/>
          </a:xfrm>
        </p:spPr>
        <p:txBody>
          <a:bodyPr>
            <a:noAutofit/>
          </a:bodyPr>
          <a:lstStyle/>
          <a:p>
            <a:pPr marL="285750" indent="-285750" rtl="0">
              <a:buFont typeface="Wingdings" panose="05000000000000000000" pitchFamily="2" charset="2"/>
              <a:buChar char="q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До реализации проекта – в качестве отправной точки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 rtl="0">
              <a:buFont typeface="Wingdings" panose="05000000000000000000" pitchFamily="2" charset="2"/>
              <a:buChar char="q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На начальных этапах реализации или среднесрочной оценки – оценка процесса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 rtl="0">
              <a:buFont typeface="Wingdings" panose="05000000000000000000" pitchFamily="2" charset="2"/>
              <a:buChar char="q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Оценка после завершения проекта – оценка последствий</a:t>
            </a:r>
          </a:p>
          <a:p>
            <a:pPr marL="285750" indent="-285750" rtl="0">
              <a:buFont typeface="Wingdings" panose="05000000000000000000" pitchFamily="2" charset="2"/>
              <a:buChar char="q"/>
            </a:pPr>
            <a:endParaRPr lang="ru" dirty="0">
              <a:highlight>
                <a:srgbClr val="000000">
                  <a:alpha val="0"/>
                </a:srgbClr>
              </a:highlight>
              <a:latin typeface="Century Gothic"/>
            </a:endParaRPr>
          </a:p>
          <a:p>
            <a:r>
              <a:rPr lang="ru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1. ПРИНЯТИЕ РЕШЕНИЙ НА ОСНОВЕ ФАКТИЧЕСКИХ ДАННЫХ</a:t>
            </a:r>
          </a:p>
          <a:p>
            <a:endParaRPr lang="en-US" dirty="0">
              <a:highlight>
                <a:srgbClr val="000000">
                  <a:alpha val="0"/>
                </a:srgbClr>
              </a:highlight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Следует ли продолжить (прекратить</a:t>
            </a:r>
            <a:r>
              <a:rPr lang="ru" dirty="0">
                <a:highlight>
                  <a:srgbClr val="000000">
                    <a:alpha val="0"/>
                  </a:srgbClr>
                </a:highlight>
              </a:rPr>
              <a:t>) работы по вмешательству?</a:t>
            </a:r>
            <a:endParaRPr lang="ru" dirty="0">
              <a:highlight>
                <a:srgbClr val="000000">
                  <a:alpha val="0"/>
                </a:srgbClr>
              </a:highlight>
              <a:latin typeface="Century Gothic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>
              <a:highlight>
                <a:srgbClr val="000000">
                  <a:alpha val="0"/>
                </a:srgbClr>
              </a:highlight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Какие-нибудь возможные улучшения?</a:t>
            </a:r>
          </a:p>
          <a:p>
            <a:pPr marL="285750" indent="-285750" rtl="0">
              <a:buFont typeface="Wingdings" panose="05000000000000000000" pitchFamily="2" charset="2"/>
              <a:buChar char="q"/>
            </a:pPr>
            <a:endParaRPr lang="ru" dirty="0">
              <a:highlight>
                <a:srgbClr val="000000">
                  <a:alpha val="0"/>
                </a:srgbClr>
              </a:highlight>
              <a:latin typeface="Century Gothic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3414B1-5E18-FB86-8C32-E3EE37D43A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>
            <a:noAutofit/>
          </a:bodyPr>
          <a:lstStyle/>
          <a:p>
            <a:pPr rtl="0"/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4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53616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4DD82F-7CF7-C3D7-448D-090E3B9A0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8560" y="377731"/>
            <a:ext cx="4754880" cy="822960"/>
          </a:xfrm>
        </p:spPr>
        <p:txBody>
          <a:bodyPr>
            <a:noAutofit/>
          </a:bodyPr>
          <a:lstStyle/>
          <a:p>
            <a:pPr rtl="0"/>
            <a:r>
              <a:rPr lang="ru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  <a:t>Цел</a:t>
            </a:r>
            <a:r>
              <a:rPr lang="ru-RU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  <a:t>и</a:t>
            </a:r>
            <a:r>
              <a:rPr lang="ru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  <a:t> оценок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D0A701-E64D-6B06-4BB8-B239A62337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1399" y="1297002"/>
            <a:ext cx="4754880" cy="3341572"/>
          </a:xfrm>
        </p:spPr>
        <p:txBody>
          <a:bodyPr>
            <a:noAutofit/>
          </a:bodyPr>
          <a:lstStyle/>
          <a:p>
            <a:pPr rtl="0">
              <a:buNone/>
            </a:pPr>
            <a:r>
              <a:rPr lang="ru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2</a:t>
            </a:r>
            <a:r>
              <a:rPr lang="ru-RU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. </a:t>
            </a:r>
            <a:r>
              <a:rPr lang="ru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ПОДОТЧЕТНОСТЬ</a:t>
            </a:r>
          </a:p>
          <a:p>
            <a:pPr>
              <a:buNone/>
            </a:pPr>
            <a:endParaRPr lang="en-US" dirty="0"/>
          </a:p>
          <a:p>
            <a:pPr rtl="0">
              <a:buNone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Финансовая ответственность</a:t>
            </a:r>
          </a:p>
          <a:p>
            <a:pPr>
              <a:buNone/>
            </a:pPr>
            <a:endParaRPr lang="en-US" dirty="0"/>
          </a:p>
          <a:p>
            <a:pPr rtl="0">
              <a:buNone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Согласование бюджета</a:t>
            </a:r>
          </a:p>
          <a:p>
            <a:pPr>
              <a:buNone/>
            </a:pPr>
            <a:endParaRPr lang="en-US" dirty="0"/>
          </a:p>
          <a:p>
            <a:pPr rtl="0">
              <a:buNone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Сравнение стратегий</a:t>
            </a:r>
          </a:p>
          <a:p>
            <a:pPr>
              <a:buNone/>
            </a:pPr>
            <a:endParaRPr lang="en-US" dirty="0"/>
          </a:p>
          <a:p>
            <a:pPr rtl="0">
              <a:buNone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Ожидаемые И фактические последствия</a:t>
            </a:r>
          </a:p>
          <a:p>
            <a:endParaRPr lang="en-US" dirty="0"/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id="{7E76E951-727E-4C59-989E-7652A05CEC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34641" y="1210125"/>
            <a:ext cx="4754880" cy="46662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3</a:t>
            </a:r>
            <a:r>
              <a:rPr lang="ru-RU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. </a:t>
            </a:r>
            <a:r>
              <a:rPr lang="ru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ОПЕРАЦИИ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Эффективность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Адресность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Применение процедур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Своевременность</a:t>
            </a:r>
          </a:p>
          <a:p>
            <a:endParaRPr lang="ru-R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3564B-EF79-EF5A-5DE0-AC854A35B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rtl="0"/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6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654122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B4EFC4C-2AC0-27C0-94E1-5C180A96FC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64824" y="362421"/>
            <a:ext cx="4189719" cy="447675"/>
          </a:xfrm>
        </p:spPr>
        <p:txBody>
          <a:bodyPr>
            <a:noAutofit/>
          </a:bodyPr>
          <a:lstStyle/>
          <a:p>
            <a:pPr rtl="0"/>
            <a:r>
              <a:rPr lang="ru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  <a:t>Задачи оценки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7A5C7-5C44-68A8-873F-2D85BB0BD95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810013" y="1218970"/>
            <a:ext cx="4418281" cy="4856316"/>
          </a:xfrm>
        </p:spPr>
        <p:txBody>
          <a:bodyPr>
            <a:noAutofit/>
          </a:bodyPr>
          <a:lstStyle/>
          <a:p>
            <a:pPr rtl="0">
              <a:lnSpc>
                <a:spcPct val="10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Что нужно сделать для достижения цели</a:t>
            </a:r>
          </a:p>
          <a:p>
            <a:pPr rtl="0">
              <a:lnSpc>
                <a:spcPct val="10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Какой подход будет применен</a:t>
            </a:r>
          </a:p>
          <a:p>
            <a:pPr rtl="0">
              <a:lnSpc>
                <a:spcPct val="10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Как задачи позволят достичь цели</a:t>
            </a:r>
          </a:p>
          <a:p>
            <a:pPr>
              <a:lnSpc>
                <a:spcPct val="100000"/>
              </a:lnSpc>
            </a:pPr>
            <a:endParaRPr lang="en-SG" dirty="0"/>
          </a:p>
          <a:p>
            <a:pPr>
              <a:lnSpc>
                <a:spcPct val="100000"/>
              </a:lnSpc>
            </a:pPr>
            <a:endParaRPr lang="en-SG" dirty="0"/>
          </a:p>
          <a:p>
            <a:pPr rtl="0">
              <a:lnSpc>
                <a:spcPct val="10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Выбор метода определяется вопросом оценки</a:t>
            </a:r>
          </a:p>
          <a:p>
            <a:pPr>
              <a:lnSpc>
                <a:spcPct val="100000"/>
              </a:lnSpc>
            </a:pPr>
            <a:endParaRPr lang="en-SG" dirty="0"/>
          </a:p>
          <a:p>
            <a:pPr>
              <a:lnSpc>
                <a:spcPct val="100000"/>
              </a:lnSpc>
            </a:pPr>
            <a:endParaRPr lang="en-SG" dirty="0"/>
          </a:p>
          <a:p>
            <a:pPr>
              <a:lnSpc>
                <a:spcPct val="100000"/>
              </a:lnSpc>
            </a:pPr>
            <a:endParaRPr lang="en-SG" dirty="0"/>
          </a:p>
          <a:p>
            <a:pPr>
              <a:lnSpc>
                <a:spcPct val="100000"/>
              </a:lnSpc>
            </a:pPr>
            <a:endParaRPr lang="en-SG" dirty="0"/>
          </a:p>
          <a:p>
            <a:pPr>
              <a:lnSpc>
                <a:spcPct val="100000"/>
              </a:lnSpc>
            </a:pPr>
            <a:endParaRPr lang="en-SG" dirty="0"/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8F9286-E92A-96DA-08D4-EF57C249CC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>
            <a:noAutofit/>
          </a:bodyPr>
          <a:lstStyle/>
          <a:p>
            <a:pPr rtl="0"/>
            <a:r>
              <a:rPr lang="ru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29</a:t>
            </a:r>
            <a:endParaRPr lang="en-SG" dirty="0"/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1F6E433B-0406-4E04-8B46-8C444CAA7DC4}"/>
              </a:ext>
            </a:extLst>
          </p:cNvPr>
          <p:cNvSpPr txBox="1">
            <a:spLocks/>
          </p:cNvSpPr>
          <p:nvPr/>
        </p:nvSpPr>
        <p:spPr>
          <a:xfrm>
            <a:off x="1498426" y="362421"/>
            <a:ext cx="4203128" cy="447675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0" marR="0" indent="0" algn="l" defTabSz="412749" rtl="0" eaLnBrk="1" fontAlgn="auto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SG" sz="2400" b="1" i="0" u="none" strike="noStrike" kern="1200" cap="none" spc="143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entury Gothic" panose="020B0502020202020204" pitchFamily="34" charset="0"/>
                <a:ea typeface="+mn-ea"/>
                <a:cs typeface="+mn-cs"/>
                <a:sym typeface="Century Gothic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  <a:t>Цель оценки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26EA110-79F4-4E08-AE85-2DB38D285F8A}"/>
              </a:ext>
            </a:extLst>
          </p:cNvPr>
          <p:cNvSpPr txBox="1">
            <a:spLocks/>
          </p:cNvSpPr>
          <p:nvPr/>
        </p:nvSpPr>
        <p:spPr>
          <a:xfrm>
            <a:off x="1269826" y="1000842"/>
            <a:ext cx="4660328" cy="4856316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  <a:defRPr kumimoji="0" lang="en-SG" sz="1800" b="0" i="0" u="none" strike="noStrike" kern="1200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Century Gothic"/>
              </a:defRPr>
            </a:lvl1pPr>
            <a:lvl2pPr marL="3429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Почему оценка была назначена на данный момент времени </a:t>
            </a:r>
          </a:p>
          <a:p>
            <a:pPr>
              <a:lnSpc>
                <a:spcPct val="15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Какая информация необходима/какое решение необходимо принять</a:t>
            </a:r>
          </a:p>
          <a:p>
            <a:pPr>
              <a:lnSpc>
                <a:spcPct val="15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Кто является основными предполагаемыми пользователями оценки</a:t>
            </a:r>
          </a:p>
          <a:p>
            <a:pPr>
              <a:lnSpc>
                <a:spcPct val="15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Как будет использоваться оценка </a:t>
            </a:r>
          </a:p>
          <a:p>
            <a:pPr>
              <a:lnSpc>
                <a:spcPct val="15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Чего ожидается достичь 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142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9371562-A6D2-6A09-459B-FF1642A764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31259" y="283601"/>
            <a:ext cx="9224682" cy="822960"/>
          </a:xfrm>
        </p:spPr>
        <p:txBody>
          <a:bodyPr>
            <a:noAutofit/>
          </a:bodyPr>
          <a:lstStyle/>
          <a:p>
            <a:pPr rtl="0"/>
            <a:r>
              <a:rPr lang="ru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  <a:t>Возможные рекомендации, относящиеся к программе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9A68C-BF0E-59C3-955F-F2FD647531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9247" y="1089102"/>
            <a:ext cx="5079761" cy="5655922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Дизайн (например, адресность, контекстуализация)</a:t>
            </a:r>
            <a:endParaRPr lang="en-US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Эффективность (использование ресурсов)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Использование технологии</a:t>
            </a:r>
            <a:endParaRPr lang="en-US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Наращивание потенциала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Мониторинг</a:t>
            </a:r>
            <a:endParaRPr lang="en-US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Управление</a:t>
            </a:r>
          </a:p>
          <a:p>
            <a:pPr>
              <a:lnSpc>
                <a:spcPct val="15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…</a:t>
            </a: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A0354600-718C-4752-8811-DFEE4D56E3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6329" y="1089101"/>
            <a:ext cx="5544671" cy="5655922"/>
          </a:xfrm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Правила и нормы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Стимулы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Государственные инвестиции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Планирование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Государственное образование и коммуникация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…</a:t>
            </a:r>
            <a:endParaRPr lang="en-US" dirty="0"/>
          </a:p>
          <a:p>
            <a:endParaRPr lang="ru-R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C5978A-F3B3-0E61-1DD8-EAEDB578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rtl="0"/>
            <a:r>
              <a:rPr lang="ru-RU" dirty="0"/>
              <a:t>8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5370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6D86797-7E3B-3432-3A83-DE819A4DF7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rtl="0"/>
            <a:r>
              <a:rPr lang="ru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  <a:t>Определение и сферы охвата оценки – Начальные вопросы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AF8DA-1989-C69F-38A4-899AA3327C4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22660" y="1212247"/>
            <a:ext cx="11431883" cy="4856316"/>
          </a:xfrm>
        </p:spPr>
        <p:txBody>
          <a:bodyPr>
            <a:noAutofit/>
          </a:bodyPr>
          <a:lstStyle/>
          <a:p>
            <a:pPr rtl="0">
              <a:lnSpc>
                <a:spcPct val="15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В чем заключается теория изменений в программе/проекте, цели и задачи, что делается и кому это должно принести пользу?</a:t>
            </a:r>
          </a:p>
          <a:p>
            <a:pPr rtl="0">
              <a:lnSpc>
                <a:spcPct val="15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Каковы вопросы оценки?</a:t>
            </a:r>
          </a:p>
          <a:p>
            <a:pPr rtl="0">
              <a:lnSpc>
                <a:spcPct val="15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Каков масштаб (ресурсы), рассматриваемый период, географическая территория</a:t>
            </a:r>
          </a:p>
          <a:p>
            <a:pPr rtl="0">
              <a:lnSpc>
                <a:spcPct val="15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Почему это следует изучать/цель: обучение, принятие решений</a:t>
            </a:r>
          </a:p>
          <a:p>
            <a:pPr rtl="0">
              <a:lnSpc>
                <a:spcPct val="15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Кто будет задействован? (заинтересованные стороны)</a:t>
            </a:r>
          </a:p>
          <a:p>
            <a:pPr rtl="0">
              <a:lnSpc>
                <a:spcPct val="15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Какие ресурсы будут доступны для оценки (технические, финансовые, временные рамки)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ru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ОГРАНИЧЕНИЯ: Какие-либо ожидаемые проблемы/барьеры при проведении оценки?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13DA81-C05B-0663-637A-40C40C9E68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>
            <a:noAutofit/>
          </a:bodyPr>
          <a:lstStyle/>
          <a:p>
            <a:pPr rtl="0"/>
            <a:r>
              <a:rPr lang="ru" b="1">
                <a:highlight>
                  <a:srgbClr val="000000">
                    <a:alpha val="0"/>
                  </a:srgbClr>
                </a:highlight>
                <a:latin typeface="Century Gothic"/>
              </a:rPr>
              <a:t>27</a:t>
            </a:r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7470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3BC9307-D3EA-046A-1D19-370EA0DCB0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2660" y="322080"/>
            <a:ext cx="11431883" cy="447675"/>
          </a:xfrm>
        </p:spPr>
        <p:txBody>
          <a:bodyPr>
            <a:noAutofit/>
          </a:bodyPr>
          <a:lstStyle/>
          <a:p>
            <a:pPr rtl="0"/>
            <a:r>
              <a:rPr lang="ru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Century Gothic"/>
              </a:rPr>
              <a:t>Лучшие критерии для лучшей оценки</a:t>
            </a:r>
            <a:endParaRPr lang="en-SG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7D940-7B4C-F459-4C32-EACDD5A9B4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>
            <a:noAutofit/>
          </a:bodyPr>
          <a:lstStyle/>
          <a:p>
            <a:pPr rtl="0"/>
            <a:r>
              <a:rPr lang="ru" b="1" dirty="0">
                <a:highlight>
                  <a:srgbClr val="000000">
                    <a:alpha val="0"/>
                  </a:srgbClr>
                </a:highlight>
                <a:latin typeface="Century Gothic"/>
              </a:rPr>
              <a:t>42</a:t>
            </a:r>
            <a:endParaRPr lang="en-S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2EDECC-2800-23C6-6699-B208291CCEBF}"/>
              </a:ext>
            </a:extLst>
          </p:cNvPr>
          <p:cNvSpPr txBox="1"/>
          <p:nvPr/>
        </p:nvSpPr>
        <p:spPr>
          <a:xfrm>
            <a:off x="2315920" y="6419419"/>
            <a:ext cx="7645362" cy="43858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rtl="0"/>
            <a:r>
              <a:rPr lang="ru" sz="1200">
                <a:highlight>
                  <a:srgbClr val="000000">
                    <a:alpha val="0"/>
                  </a:srgbClr>
                </a:highlight>
                <a:latin typeface="Century Gothic"/>
              </a:rPr>
              <a:t>Источник: https://www.oecd.org/dac/evaluation/daccriteriaforevaluatingdevelopmentassistance.htm</a:t>
            </a:r>
            <a:endParaRPr lang="en-SG" sz="1200"/>
          </a:p>
          <a:p>
            <a:endParaRPr lang="en-US" sz="120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148" y="1282304"/>
            <a:ext cx="9079706" cy="4293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4511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99</TotalTime>
  <Words>1244</Words>
  <Application>Microsoft Office PowerPoint</Application>
  <PresentationFormat>Широкоэкранный</PresentationFormat>
  <Paragraphs>206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9" baseType="lpstr">
      <vt:lpstr>Calibri</vt:lpstr>
      <vt:lpstr>Century Gothic</vt:lpstr>
      <vt:lpstr>Times New Roman</vt:lpstr>
      <vt:lpstr>Tw Cen MT</vt:lpstr>
      <vt:lpstr>Tw Cen MT Condensed</vt:lpstr>
      <vt:lpstr>Wingdings</vt:lpstr>
      <vt:lpstr>Wingdings 3</vt:lpstr>
      <vt:lpstr>Интеграл</vt:lpstr>
      <vt:lpstr>Критически важные условия по организации оценок в процессе реализации программных мероприятий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Типы взаимодействия с заинтересованными сторонами</vt:lpstr>
      <vt:lpstr>4 ожидаемых результата    и   Показатели (целевые показатели)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Критически важные условия по организации оценок в процессе     реализации программных мероприятий</dc:title>
  <dc:creator>Admin</dc:creator>
  <cp:lastModifiedBy>Admin</cp:lastModifiedBy>
  <cp:revision>12</cp:revision>
  <dcterms:created xsi:type="dcterms:W3CDTF">2023-04-16T13:22:36Z</dcterms:created>
  <dcterms:modified xsi:type="dcterms:W3CDTF">2023-04-17T13:55:27Z</dcterms:modified>
</cp:coreProperties>
</file>