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2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676" y="5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82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10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9986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75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11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79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05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1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72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76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17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72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13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25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2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59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5194D-AF5F-4F1C-B736-4D23761D4AF9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0151FF-B990-44E1-859C-30D1C433B8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36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895" y="2499919"/>
            <a:ext cx="9655729" cy="1166070"/>
          </a:xfrm>
        </p:spPr>
        <p:txBody>
          <a:bodyPr/>
          <a:lstStyle/>
          <a:p>
            <a:pPr algn="l"/>
            <a:r>
              <a:rPr lang="tg-Cyrl-TJ" sz="2800" b="1" dirty="0" smtClean="0">
                <a:solidFill>
                  <a:schemeClr val="tx1"/>
                </a:solidFill>
              </a:rPr>
              <a:t>Улучшения </a:t>
            </a:r>
            <a:r>
              <a:rPr lang="tg-Cyrl-TJ" sz="2800" b="1" dirty="0">
                <a:solidFill>
                  <a:schemeClr val="tx1"/>
                </a:solidFill>
              </a:rPr>
              <a:t>процесса систем</a:t>
            </a:r>
            <a:r>
              <a:rPr lang="ru-RU" sz="2800" b="1" dirty="0">
                <a:solidFill>
                  <a:schemeClr val="tx1"/>
                </a:solidFill>
              </a:rPr>
              <a:t>ы мониторинга и оценки 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документов стратегического планирования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206149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54820" y="349933"/>
            <a:ext cx="9685866" cy="53868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стратегического планирования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стратегического планирования подразделяется на три уровня:</a:t>
            </a:r>
          </a:p>
          <a:p>
            <a:pPr marL="0" lvl="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документы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планирования национального уровня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национальные стратегии развития, среднесрочные программы развития Республики Таджикистан и планы действия Правительства Республики Таджикистан;</a:t>
            </a:r>
          </a:p>
          <a:p>
            <a:pPr marL="0" lvl="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документы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отраслевого планирования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государственные отраслевые стратегии, программы и планы действий.</a:t>
            </a:r>
          </a:p>
          <a:p>
            <a:pPr marL="0" lvl="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документы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стратегического местного планирования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государственные прогнозы, программы социально – экономического развития областей, городов и районов и их планы действий, а также программы социально – экономического развития поселков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сел. Национальная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является базовым документом стратегического планирования, с которым должны согласоваться все стратегии программы и планы развития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271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3447" y="101599"/>
            <a:ext cx="9003695" cy="986971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/>
              <a:t>Улучшение процесса системы мониторинга и оценки согласно опыту </a:t>
            </a:r>
            <a:r>
              <a:rPr lang="ru-RU" sz="2800" b="1" i="1" dirty="0" smtClean="0"/>
              <a:t>Японии </a:t>
            </a:r>
            <a:endParaRPr lang="ru-RU" sz="2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048" y="1088570"/>
            <a:ext cx="9410094" cy="4762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(рекомендации)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Определение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ответственных лиц для осуществление Мониторинга и оценки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Министерства, ведомства и органы местной исполнительной власти на местах должны определить ответственных лиц для осуществления мониторинга и оценки, хода реализации документов стратегического планирования национального, отраслевого и местного уровня и представить их списки уполномоченному государственному органу по стратегическому планированию и государственной прогнозированию.  </a:t>
            </a:r>
          </a:p>
          <a:p>
            <a:pPr marL="0" indent="0">
              <a:buNone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Повышение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кадрового потенциала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должно поощрять проведение исследований по методам оценки политики, а также принимать необходимые меры, включая профессиональную подготовку, для обеспечения приобретения квалифицированного персонала в качестве персонала по оценке политики и повышения квалификации персонала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 об оценке государственной политики (№86 от 29 июня 2001 года) 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94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882" y="374878"/>
            <a:ext cx="9323009" cy="5256211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формы отчетности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и утвердить формы отчетности по системе мониторинга и оценки документов стратегического планирования создав Рабочую группу из числа отраслевых министерств, ведомств и исполнительных органов  государственной власти </a:t>
            </a:r>
          </a:p>
          <a:p>
            <a:pPr marL="0" indent="0" algn="just">
              <a:buNone/>
            </a:pP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1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9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Целесообразно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цифровизировать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мониторинга и оценки процесса реализации стратегических документов в целях автоматизации процесса и повышения эффективности деятельности в этом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передовых стран в этом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Техзадания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 мониторинга и оценки процесса реализации стратегических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 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технической помощи у донорских организаций в этом направлении и осуществление автоматизации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05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696" y="377147"/>
            <a:ext cx="9381068" cy="46611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Будущие направления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Рекомбинация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политики министерствами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объединение проверки административной деятельности  и оценки политики (устранения дублирующих операций)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 «полезной оценке»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коррекция курса путем ориентации на конечные результаты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Приверженность политическому процессу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 более точной оценке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(Из лекции Доктора политических наук, профессора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Кадзухиса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Надзима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«Практика оценки политики в Японии – За 20 лет после внедрения – »)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4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994" y="130454"/>
            <a:ext cx="10136076" cy="6530406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мониторинга и оценки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в оценке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стратегического планирования 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Иерархия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стратегического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планирования</a:t>
            </a:r>
            <a:endParaRPr lang="en-US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2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</a:t>
            </a:r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системы мониторинга и оценки согласно опыта Японии </a:t>
            </a:r>
            <a:r>
              <a:rPr lang="en-US" sz="2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рекомендации)</a:t>
            </a:r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ответственных лиц для осуществление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и оценки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кадрового потенциала</a:t>
            </a:r>
          </a:p>
          <a:p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отчетности  </a:t>
            </a:r>
          </a:p>
          <a:p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Цифровизация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6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57" y="477373"/>
            <a:ext cx="8596668" cy="388077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мониторинга и оценки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– это процесс регулярного сбора и анализа информации по индикаторам для определения изменений или прогресса, достигнутых в процессе реализации документа стратегического планирования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 РТ «О стратегическом планировании и государственном прогнозировании» от 25 мая 2022 года, №724).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57216" y="113675"/>
            <a:ext cx="9800516" cy="6647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i="1" dirty="0" smtClean="0"/>
              <a:t>Определение </a:t>
            </a:r>
            <a:r>
              <a:rPr lang="ru-RU" sz="2000" b="1" i="1" dirty="0"/>
              <a:t>оценки</a:t>
            </a:r>
            <a:endParaRPr lang="ru-RU" sz="2000" dirty="0"/>
          </a:p>
          <a:p>
            <a:r>
              <a:rPr lang="ru-RU" sz="1400" dirty="0"/>
              <a:t>Оценка – это проводимое мероприятие на ключевых этапах реализации стратегии и программ, в целях определения результатов анализа собранной информации, раскрывающие воздействие мер проводимой политики и необходимость внесения корректив в целях совершенствования действий государственных органов и других участников процесса.</a:t>
            </a:r>
          </a:p>
          <a:p>
            <a:pPr marL="0" indent="0">
              <a:buNone/>
            </a:pPr>
            <a:r>
              <a:rPr lang="ru-RU" sz="1400" dirty="0"/>
              <a:t> </a:t>
            </a:r>
            <a:r>
              <a:rPr lang="ru-RU" sz="1600" dirty="0" smtClean="0"/>
              <a:t>(</a:t>
            </a:r>
            <a:r>
              <a:rPr lang="ru-RU" sz="1600" dirty="0"/>
              <a:t>Петер Росси,1979)</a:t>
            </a:r>
          </a:p>
          <a:p>
            <a:r>
              <a:rPr lang="ru-RU" sz="1600" dirty="0"/>
              <a:t>«Оценочное исследование» - это систематическое применение методов социологических исследований для выяснения цели, теории вмешательства, процесса осуществления, эффекта улучшения и эффективности социальной программы» </a:t>
            </a:r>
          </a:p>
          <a:p>
            <a:pPr marL="0" indent="0">
              <a:buNone/>
            </a:pPr>
            <a:r>
              <a:rPr lang="ru-RU" sz="1600" dirty="0"/>
              <a:t> </a:t>
            </a:r>
            <a:r>
              <a:rPr lang="ru-RU" sz="1600" dirty="0" smtClean="0"/>
              <a:t>(</a:t>
            </a:r>
            <a:r>
              <a:rPr lang="ru-RU" sz="1600" dirty="0"/>
              <a:t>М. </a:t>
            </a:r>
            <a:r>
              <a:rPr lang="ru-RU" sz="1600" dirty="0" err="1"/>
              <a:t>Скривен</a:t>
            </a:r>
            <a:r>
              <a:rPr lang="ru-RU" sz="1600" dirty="0"/>
              <a:t>, 1991)</a:t>
            </a:r>
          </a:p>
          <a:p>
            <a:r>
              <a:rPr lang="ru-RU" sz="1600" dirty="0"/>
              <a:t> «Оценка ставит своей целью систематически выяснить суть, ценности и значение вещей</a:t>
            </a:r>
            <a:r>
              <a:rPr lang="ru-RU" sz="1600" dirty="0" smtClean="0"/>
              <a:t>.»</a:t>
            </a:r>
            <a:r>
              <a:rPr lang="ru-RU" sz="1600" dirty="0"/>
              <a:t> </a:t>
            </a:r>
          </a:p>
          <a:p>
            <a:pPr marL="0" indent="0">
              <a:buNone/>
            </a:pPr>
            <a:r>
              <a:rPr lang="ru-RU" sz="1600" dirty="0"/>
              <a:t>(К. Вейсс,1998)</a:t>
            </a:r>
          </a:p>
          <a:p>
            <a:pPr marL="0" indent="0">
              <a:buNone/>
            </a:pPr>
            <a:r>
              <a:rPr lang="ru-RU" sz="1600" dirty="0"/>
              <a:t>«Оценка ставит своей целью систематически выяснить</a:t>
            </a:r>
          </a:p>
          <a:p>
            <a:pPr marL="0" lvl="0" indent="0">
              <a:buNone/>
            </a:pPr>
            <a:r>
              <a:rPr lang="en-US" sz="1600" dirty="0" smtClean="0"/>
              <a:t>1. </a:t>
            </a:r>
            <a:r>
              <a:rPr lang="ru-RU" sz="1600" dirty="0" smtClean="0"/>
              <a:t>Результаты </a:t>
            </a:r>
            <a:r>
              <a:rPr lang="ru-RU" sz="1600" dirty="0"/>
              <a:t>осуществленной программы и политики,</a:t>
            </a:r>
          </a:p>
          <a:p>
            <a:pPr marL="0" lvl="0" indent="0">
              <a:buNone/>
            </a:pPr>
            <a:r>
              <a:rPr lang="en-US" sz="1600" dirty="0" smtClean="0"/>
              <a:t>2. </a:t>
            </a:r>
            <a:r>
              <a:rPr lang="ru-RU" sz="1600" dirty="0" smtClean="0"/>
              <a:t>По </a:t>
            </a:r>
            <a:r>
              <a:rPr lang="ru-RU" sz="1600" dirty="0"/>
              <a:t>сравнению с явными и подразумеваемыми предметами,</a:t>
            </a:r>
          </a:p>
          <a:p>
            <a:pPr marL="0" lvl="0" indent="0">
              <a:buNone/>
            </a:pPr>
            <a:r>
              <a:rPr lang="en-US" sz="1600" dirty="0" smtClean="0"/>
              <a:t>3. </a:t>
            </a:r>
            <a:r>
              <a:rPr lang="ru-RU" sz="1600" dirty="0" smtClean="0"/>
              <a:t>и </a:t>
            </a:r>
            <a:r>
              <a:rPr lang="ru-RU" sz="1600" dirty="0"/>
              <a:t>тем самым способствовать улучшению программы или политики.»</a:t>
            </a:r>
          </a:p>
          <a:p>
            <a:pPr marL="0" indent="0">
              <a:buNone/>
            </a:pPr>
            <a:r>
              <a:rPr lang="ru-RU" sz="1600" i="1" dirty="0"/>
              <a:t>(из лекции профессора  Учебного центра по исследованию международного сотрудничества Организации по международным связам Хиросимского университета </a:t>
            </a:r>
            <a:r>
              <a:rPr lang="ru-RU" sz="1600" i="1" dirty="0" err="1"/>
              <a:t>Ёко</a:t>
            </a:r>
            <a:r>
              <a:rPr lang="ru-RU" sz="1600" i="1" dirty="0"/>
              <a:t> Исида – председателя Японского общества по оценке).</a:t>
            </a:r>
            <a:endParaRPr lang="ru-RU" sz="1600" dirty="0"/>
          </a:p>
          <a:p>
            <a:pPr marL="0" indent="0">
              <a:buNone/>
            </a:pP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2796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1668" y="225425"/>
            <a:ext cx="9927771" cy="51816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критерии оценки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</a:t>
            </a:r>
          </a:p>
          <a:p>
            <a:pPr>
              <a:lnSpc>
                <a:spcPct val="11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Извлеченные уроки и рекомендации, полученные в ходе оценочно – аналитической работы отправлять обратно в отдел, ответственный за выработку и планированием политических мер, для усовершенствования будущих государственных строительных проектов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Подотчетность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подотчетность перед населением путем предоставления информации по результатам оценки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реализации устойчивого развития с максимальным использованием ограниченных ресурсов более важная роль возлагается на оценку в дальнейшем.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5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333" y="310924"/>
            <a:ext cx="9395581" cy="53142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Шесть критериев оценки:</a:t>
            </a:r>
          </a:p>
          <a:p>
            <a:pPr marL="0" lv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Уместность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степень в которой цель и схема вмешательства соответствует потребностям бенефициаров и стран/ организаций, политике и приоритетам, а также продолжает соответствовать в зависимости от изменения обстоятельств.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Согласованность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совместимость того вмешательства, которое осуществляется в отношении страны, секторов и организаций и другого вмешательства (данный критерий добавлен в связи с пересмотром в 2019 г.)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Результативность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степень достижения цели вмешательства или степень вероятности ее достижения.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Эффективность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степень в которой вмешательство достигает или по видимому достигает результатов экономично и своевременно.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Воздействие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степень в которой вмешательство породило или будет порождать значительные  положительные или негативные эффекты, включая преднамеренные и непреднамеренные эффекты.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Устойчивость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степень, в которой чистые выгоды от вмешательства продолжаются или могут продолжаться (финансовая, экономическая, социальная, экологическая, институциональная способность)        </a:t>
            </a:r>
          </a:p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лекции профессора  Учебного центра по исследованию международного сотрудничества Организации по международным связам Хиросимского университета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Исида – председателя Японского общества по оценке).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84088" y="180750"/>
            <a:ext cx="9613294" cy="5343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– совокупность статистических данных, используемых для измерения изменений состояния социально – экономических процессов.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четыре основных типа индикаторов мониторинга и оценки:</a:t>
            </a:r>
          </a:p>
          <a:p>
            <a:pPr marL="0" lv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Индикаторы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затрачиваемых ресурсов, характеризующие политику привлечения и распределения государственных бюджетных средств и других ресурсов, используемых для реализаций стратегий;</a:t>
            </a:r>
          </a:p>
          <a:p>
            <a:pPr marL="0" lv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Индикаторы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отдачи, характеризующие непосредственные результаты деятельности государственных органов по реализации стратегии и программ развития;</a:t>
            </a:r>
          </a:p>
          <a:p>
            <a:pPr marL="0" lv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Индикаторы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конечных результатов, характеризующие изменения социально – экономической ситуации в стране, которые позволяют измерить уровень доступности государственных услуг и степень удовлетворенности потребителей этими услугами;  </a:t>
            </a:r>
          </a:p>
          <a:p>
            <a:pPr marL="0" lv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Индикаторы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воздействия, показывающие изменения в благосостоянии народа и прямо характеризующие степень достижения целей стратегий.       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06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934" y="215674"/>
            <a:ext cx="9671352" cy="6504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стороны в оценке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 профессора Учебного центра по исследованию международного сотрудничества Организации по международным связам Хиросимского университета </a:t>
            </a:r>
            <a:r>
              <a:rPr lang="ru-RU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Ёко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Исида – председателя Японского общества по оценке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стороны могут быть разными в зависимости от ситуации. Например, если речь идет о правительственном проекте в области развития при финансовой поддержке международной донорской организации, то заинтересованными сторонами могут являться следующие:</a:t>
            </a:r>
          </a:p>
          <a:p>
            <a:pPr marL="0" indent="0">
              <a:buNone/>
            </a:pP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стороны, которые организовывают оценку: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Правительственное подразделение по проведению мониторинга и оценки или другое соответствующие подразделение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донорская организация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стороны, которые осуществляют оценку: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отдела по проведению оценки соответствующего правительственного подразделения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Эксперты / консультанты по оценке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стороны, которые используют результаты оценки: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лица, ответственные за формирование государственной политики/ лица принимающие решения на правительственном уровне 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правительственного подразделения по планированию</a:t>
            </a: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донорская организация </a:t>
            </a:r>
          </a:p>
          <a:p>
            <a:pPr marL="0" indent="0">
              <a:buNone/>
            </a:pPr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Заинтересованные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стороны, которые предоставляют информацию на месте оценки: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Прямые и косвенные бенефициары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местного самоуправления, руководитель местной общины, НПО и т.д. </a:t>
            </a:r>
          </a:p>
        </p:txBody>
      </p:sp>
    </p:spTree>
    <p:extLst>
      <p:ext uri="{BB962C8B-B14F-4D97-AF65-F5344CB8AC3E}">
        <p14:creationId xmlns:p14="http://schemas.microsoft.com/office/powerpoint/2010/main" val="141760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49401" y="358096"/>
            <a:ext cx="9250438" cy="461758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стратегического планирования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планирование – механизм управления, направленный на достижение приоритетных целей государства, включающий процессы целеполагания, прогнозирования и планирования социально-экономического развития.</a:t>
            </a:r>
          </a:p>
          <a:p>
            <a:r>
              <a:rPr lang="tg-Cyrl-TJ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– это разработка метода для создания или выполнения чего – либо для достижения цели. Значение стратегическое добавляет к определению значение </a:t>
            </a:r>
            <a:r>
              <a:rPr lang="tg-Cyrl-TJ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важное</a:t>
            </a:r>
            <a:r>
              <a:rPr lang="tg-Cyrl-TJ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g-Cyrl-TJ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долгосрочного прогнозирования стратегическое планироание – это разработка комплекса мероприятий и программ, которые должны быть реализованы уже сейчас и не является синонинами.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g-Cyrl-TJ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(долгосрочное или краткосрочное) является лишь попыткой предсказать будущие события и условия.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2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янец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84</TotalTime>
  <Words>990</Words>
  <Application>Microsoft Office PowerPoint</Application>
  <PresentationFormat>Произвольный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Улучшения процесса системы мониторинга и оценки  документов стратегического планирования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Улучшение процесса системы мониторинга и оценки согласно опыту Японии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Улучшения процесса системы мониторинга и оценки  документов стратегического планирования</dc:title>
  <dc:creator>Khurshed Abdulhoshim</dc:creator>
  <cp:lastModifiedBy>admin</cp:lastModifiedBy>
  <cp:revision>12</cp:revision>
  <dcterms:created xsi:type="dcterms:W3CDTF">2023-05-22T06:04:16Z</dcterms:created>
  <dcterms:modified xsi:type="dcterms:W3CDTF">2023-05-23T10:20:31Z</dcterms:modified>
</cp:coreProperties>
</file>