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64" r:id="rId5"/>
    <p:sldId id="259" r:id="rId6"/>
    <p:sldId id="265" r:id="rId7"/>
    <p:sldId id="266" r:id="rId8"/>
    <p:sldId id="260" r:id="rId9"/>
    <p:sldId id="267" r:id="rId10"/>
    <p:sldId id="261" r:id="rId11"/>
    <p:sldId id="268" r:id="rId12"/>
    <p:sldId id="269" r:id="rId13"/>
    <p:sldId id="263"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FF"/>
    <a:srgbClr val="66FFFF"/>
    <a:srgbClr val="FF212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C91C40-D29A-4A60-A8F9-4B225B1844E7}" type="datetimeFigureOut">
              <a:rPr lang="ru-RU" smtClean="0"/>
              <a:t>23.08.2023</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06D4D-1C54-4521-94F9-8CEC5FF901C6}" type="slidenum">
              <a:rPr lang="ru-RU" smtClean="0"/>
              <a:t>‹#›</a:t>
            </a:fld>
            <a:endParaRPr lang="ru-RU"/>
          </a:p>
        </p:txBody>
      </p:sp>
    </p:spTree>
    <p:extLst>
      <p:ext uri="{BB962C8B-B14F-4D97-AF65-F5344CB8AC3E}">
        <p14:creationId xmlns:p14="http://schemas.microsoft.com/office/powerpoint/2010/main" val="3128550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9B7628-88BB-429C-8C47-B09793BA7742}"/>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B2A34992-57B6-4691-85F2-DDF6E5819A2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678FDD57-B6EF-482D-885C-B56B11E7C2A1}"/>
              </a:ext>
            </a:extLst>
          </p:cNvPr>
          <p:cNvSpPr>
            <a:spLocks noGrp="1"/>
          </p:cNvSpPr>
          <p:nvPr>
            <p:ph type="dt" sz="half" idx="10"/>
          </p:nvPr>
        </p:nvSpPr>
        <p:spPr/>
        <p:txBody>
          <a:bodyPr/>
          <a:lstStyle/>
          <a:p>
            <a:fld id="{D727C7A6-5AB8-4DAB-B6C2-DF336F2B997A}" type="datetime1">
              <a:rPr lang="ru-RU" smtClean="0"/>
              <a:t>23.08.2023</a:t>
            </a:fld>
            <a:endParaRPr lang="ru-RU"/>
          </a:p>
        </p:txBody>
      </p:sp>
      <p:sp>
        <p:nvSpPr>
          <p:cNvPr id="5" name="Нижний колонтитул 4">
            <a:extLst>
              <a:ext uri="{FF2B5EF4-FFF2-40B4-BE49-F238E27FC236}">
                <a16:creationId xmlns:a16="http://schemas.microsoft.com/office/drawing/2014/main" id="{E88C67A2-DAB2-479D-A340-D7F2C70D2BC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8CD0723-19BB-4730-BE36-F88BE80487ED}"/>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2411737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0CCB75-3B55-4099-84DC-DD79D1F4CBD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33C59F5-4552-4030-8827-ACD1F13BA99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84F6C7C-30BD-45FD-A712-9EE382B3E54F}"/>
              </a:ext>
            </a:extLst>
          </p:cNvPr>
          <p:cNvSpPr>
            <a:spLocks noGrp="1"/>
          </p:cNvSpPr>
          <p:nvPr>
            <p:ph type="dt" sz="half" idx="10"/>
          </p:nvPr>
        </p:nvSpPr>
        <p:spPr/>
        <p:txBody>
          <a:bodyPr/>
          <a:lstStyle/>
          <a:p>
            <a:fld id="{4B2B3D43-BD21-4293-A98E-5E073B7C305A}" type="datetime1">
              <a:rPr lang="ru-RU" smtClean="0"/>
              <a:t>23.08.2023</a:t>
            </a:fld>
            <a:endParaRPr lang="ru-RU"/>
          </a:p>
        </p:txBody>
      </p:sp>
      <p:sp>
        <p:nvSpPr>
          <p:cNvPr id="5" name="Нижний колонтитул 4">
            <a:extLst>
              <a:ext uri="{FF2B5EF4-FFF2-40B4-BE49-F238E27FC236}">
                <a16:creationId xmlns:a16="http://schemas.microsoft.com/office/drawing/2014/main" id="{784C2EE1-3629-428A-9FC3-21D1E6753E2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B24898-364B-4DDA-9318-4690DFC0DDBD}"/>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21767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D6A0B0D-0506-4BB3-A4D5-19EAD91ADE7F}"/>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F885A929-CCF8-4467-825A-DD7E6ABE322E}"/>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3C5080A-CF2E-4FA6-9426-DBF2E71EB5FF}"/>
              </a:ext>
            </a:extLst>
          </p:cNvPr>
          <p:cNvSpPr>
            <a:spLocks noGrp="1"/>
          </p:cNvSpPr>
          <p:nvPr>
            <p:ph type="dt" sz="half" idx="10"/>
          </p:nvPr>
        </p:nvSpPr>
        <p:spPr/>
        <p:txBody>
          <a:bodyPr/>
          <a:lstStyle/>
          <a:p>
            <a:fld id="{025247D0-C9A1-4DC8-AD5A-B8A1AF8C2055}" type="datetime1">
              <a:rPr lang="ru-RU" smtClean="0"/>
              <a:t>23.08.2023</a:t>
            </a:fld>
            <a:endParaRPr lang="ru-RU"/>
          </a:p>
        </p:txBody>
      </p:sp>
      <p:sp>
        <p:nvSpPr>
          <p:cNvPr id="5" name="Нижний колонтитул 4">
            <a:extLst>
              <a:ext uri="{FF2B5EF4-FFF2-40B4-BE49-F238E27FC236}">
                <a16:creationId xmlns:a16="http://schemas.microsoft.com/office/drawing/2014/main" id="{E5C8509E-597A-4FBA-9F73-748307B9AAA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B870022-4EA3-460F-937C-7903CA578297}"/>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75573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95CE37-5FEF-4D9F-BE9C-6489D79EF68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93B25D4-5028-4934-833E-E7065E28A8F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CE24152-314C-4503-BEE8-B44883F4DDC5}"/>
              </a:ext>
            </a:extLst>
          </p:cNvPr>
          <p:cNvSpPr>
            <a:spLocks noGrp="1"/>
          </p:cNvSpPr>
          <p:nvPr>
            <p:ph type="dt" sz="half" idx="10"/>
          </p:nvPr>
        </p:nvSpPr>
        <p:spPr/>
        <p:txBody>
          <a:bodyPr/>
          <a:lstStyle/>
          <a:p>
            <a:fld id="{2146C31D-06C8-4A81-8D6D-629F57DEC12C}" type="datetime1">
              <a:rPr lang="ru-RU" smtClean="0"/>
              <a:t>23.08.2023</a:t>
            </a:fld>
            <a:endParaRPr lang="ru-RU"/>
          </a:p>
        </p:txBody>
      </p:sp>
      <p:sp>
        <p:nvSpPr>
          <p:cNvPr id="5" name="Нижний колонтитул 4">
            <a:extLst>
              <a:ext uri="{FF2B5EF4-FFF2-40B4-BE49-F238E27FC236}">
                <a16:creationId xmlns:a16="http://schemas.microsoft.com/office/drawing/2014/main" id="{7E5381F3-4883-4250-B10B-D906B05391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8031B04-65CA-478E-A6F4-A587088F42D2}"/>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395790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AEC28D-140D-40C6-BBB4-B6A644126C34}"/>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66E56C62-7C72-44E9-B775-13D980E265C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DDBEDE9-0BA7-4097-A169-0CC048E1E95B}"/>
              </a:ext>
            </a:extLst>
          </p:cNvPr>
          <p:cNvSpPr>
            <a:spLocks noGrp="1"/>
          </p:cNvSpPr>
          <p:nvPr>
            <p:ph type="dt" sz="half" idx="10"/>
          </p:nvPr>
        </p:nvSpPr>
        <p:spPr/>
        <p:txBody>
          <a:bodyPr/>
          <a:lstStyle/>
          <a:p>
            <a:fld id="{31D20ECA-A829-4F4F-99C0-C57106C6404E}" type="datetime1">
              <a:rPr lang="ru-RU" smtClean="0"/>
              <a:t>23.08.2023</a:t>
            </a:fld>
            <a:endParaRPr lang="ru-RU"/>
          </a:p>
        </p:txBody>
      </p:sp>
      <p:sp>
        <p:nvSpPr>
          <p:cNvPr id="5" name="Нижний колонтитул 4">
            <a:extLst>
              <a:ext uri="{FF2B5EF4-FFF2-40B4-BE49-F238E27FC236}">
                <a16:creationId xmlns:a16="http://schemas.microsoft.com/office/drawing/2014/main" id="{B192B7C9-01EC-4FA1-9F9C-87F648E21CF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F1B9E02-04FA-4C94-B4E7-6022C20891D6}"/>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105593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89FC97-D69A-4C22-8651-B85073FC8F3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B2397FE-89B0-49EE-A1BE-8A59DB3659E1}"/>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68573DE-2FFC-4075-99A0-D94F714EAF3C}"/>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4B8922D-9F00-4E42-8B3C-5B7816E8B46C}"/>
              </a:ext>
            </a:extLst>
          </p:cNvPr>
          <p:cNvSpPr>
            <a:spLocks noGrp="1"/>
          </p:cNvSpPr>
          <p:nvPr>
            <p:ph type="dt" sz="half" idx="10"/>
          </p:nvPr>
        </p:nvSpPr>
        <p:spPr/>
        <p:txBody>
          <a:bodyPr/>
          <a:lstStyle/>
          <a:p>
            <a:fld id="{1E6551CD-DE6E-4F9D-B908-3540E3659857}" type="datetime1">
              <a:rPr lang="ru-RU" smtClean="0"/>
              <a:t>23.08.2023</a:t>
            </a:fld>
            <a:endParaRPr lang="ru-RU"/>
          </a:p>
        </p:txBody>
      </p:sp>
      <p:sp>
        <p:nvSpPr>
          <p:cNvPr id="6" name="Нижний колонтитул 5">
            <a:extLst>
              <a:ext uri="{FF2B5EF4-FFF2-40B4-BE49-F238E27FC236}">
                <a16:creationId xmlns:a16="http://schemas.microsoft.com/office/drawing/2014/main" id="{75C894D0-3BD2-4756-A906-6882ECD28A4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9F56691-4C6E-48FB-B29E-FD19A74E73F7}"/>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179751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B52998-3638-48D6-94E2-DDD3CCF701A6}"/>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D6DA4D59-C375-428B-86B6-74A8BE4F8A7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A07ADA86-BD57-40B3-8E2F-4256B383A688}"/>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F9101F8-196A-4712-A78B-AAB32CB7C8C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DB7110A7-CCEC-49BA-9BCF-24ABED2E9E3D}"/>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39AEFA5-5380-4DC2-8CB1-AC638385C375}"/>
              </a:ext>
            </a:extLst>
          </p:cNvPr>
          <p:cNvSpPr>
            <a:spLocks noGrp="1"/>
          </p:cNvSpPr>
          <p:nvPr>
            <p:ph type="dt" sz="half" idx="10"/>
          </p:nvPr>
        </p:nvSpPr>
        <p:spPr/>
        <p:txBody>
          <a:bodyPr/>
          <a:lstStyle/>
          <a:p>
            <a:fld id="{B8D4B8C5-7C4E-431C-B9A0-638D66ACB1E2}" type="datetime1">
              <a:rPr lang="ru-RU" smtClean="0"/>
              <a:t>23.08.2023</a:t>
            </a:fld>
            <a:endParaRPr lang="ru-RU"/>
          </a:p>
        </p:txBody>
      </p:sp>
      <p:sp>
        <p:nvSpPr>
          <p:cNvPr id="8" name="Нижний колонтитул 7">
            <a:extLst>
              <a:ext uri="{FF2B5EF4-FFF2-40B4-BE49-F238E27FC236}">
                <a16:creationId xmlns:a16="http://schemas.microsoft.com/office/drawing/2014/main" id="{CDE4407D-19F4-4E04-B987-23121849A6D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8C1546B-44C2-429B-BB26-6AB776CA6A5C}"/>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82511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8AFCAB-7380-4AF7-A124-AB620E0D5C1B}"/>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2EF8613-EF05-409F-8D8D-6DA607255FCE}"/>
              </a:ext>
            </a:extLst>
          </p:cNvPr>
          <p:cNvSpPr>
            <a:spLocks noGrp="1"/>
          </p:cNvSpPr>
          <p:nvPr>
            <p:ph type="dt" sz="half" idx="10"/>
          </p:nvPr>
        </p:nvSpPr>
        <p:spPr/>
        <p:txBody>
          <a:bodyPr/>
          <a:lstStyle/>
          <a:p>
            <a:fld id="{34DA7307-54CC-4719-A598-1DB6759D117D}" type="datetime1">
              <a:rPr lang="ru-RU" smtClean="0"/>
              <a:t>23.08.2023</a:t>
            </a:fld>
            <a:endParaRPr lang="ru-RU"/>
          </a:p>
        </p:txBody>
      </p:sp>
      <p:sp>
        <p:nvSpPr>
          <p:cNvPr id="4" name="Нижний колонтитул 3">
            <a:extLst>
              <a:ext uri="{FF2B5EF4-FFF2-40B4-BE49-F238E27FC236}">
                <a16:creationId xmlns:a16="http://schemas.microsoft.com/office/drawing/2014/main" id="{E8FEAA6D-3ACB-49F4-9FFF-E1C71AE9B8A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F2492470-56BC-415A-99AF-24FD6E749889}"/>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81889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75DEDF0-C552-439C-850A-3E9756CCF2F0}"/>
              </a:ext>
            </a:extLst>
          </p:cNvPr>
          <p:cNvSpPr>
            <a:spLocks noGrp="1"/>
          </p:cNvSpPr>
          <p:nvPr>
            <p:ph type="dt" sz="half" idx="10"/>
          </p:nvPr>
        </p:nvSpPr>
        <p:spPr/>
        <p:txBody>
          <a:bodyPr/>
          <a:lstStyle/>
          <a:p>
            <a:fld id="{7FE878F6-2F5E-42FB-BFD9-E157EDD461F2}" type="datetime1">
              <a:rPr lang="ru-RU" smtClean="0"/>
              <a:t>23.08.2023</a:t>
            </a:fld>
            <a:endParaRPr lang="ru-RU"/>
          </a:p>
        </p:txBody>
      </p:sp>
      <p:sp>
        <p:nvSpPr>
          <p:cNvPr id="3" name="Нижний колонтитул 2">
            <a:extLst>
              <a:ext uri="{FF2B5EF4-FFF2-40B4-BE49-F238E27FC236}">
                <a16:creationId xmlns:a16="http://schemas.microsoft.com/office/drawing/2014/main" id="{219609A9-3721-4510-A223-4E27F098C64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A775A5D-0C62-428C-91EC-3A4B8B86FCE1}"/>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572921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E7DCA2-7394-41CB-9E4B-2B0962E4EEDA}"/>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46F3D185-397B-4E78-A7B2-00BB4AF06B4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C76359F-9FD1-4F6E-9963-9285D1014EE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BB4D7847-17F5-401D-86B5-320AEDF4BEC8}"/>
              </a:ext>
            </a:extLst>
          </p:cNvPr>
          <p:cNvSpPr>
            <a:spLocks noGrp="1"/>
          </p:cNvSpPr>
          <p:nvPr>
            <p:ph type="dt" sz="half" idx="10"/>
          </p:nvPr>
        </p:nvSpPr>
        <p:spPr/>
        <p:txBody>
          <a:bodyPr/>
          <a:lstStyle/>
          <a:p>
            <a:fld id="{407126DE-DA51-4BD8-94C7-7234B9E65375}" type="datetime1">
              <a:rPr lang="ru-RU" smtClean="0"/>
              <a:t>23.08.2023</a:t>
            </a:fld>
            <a:endParaRPr lang="ru-RU"/>
          </a:p>
        </p:txBody>
      </p:sp>
      <p:sp>
        <p:nvSpPr>
          <p:cNvPr id="6" name="Нижний колонтитул 5">
            <a:extLst>
              <a:ext uri="{FF2B5EF4-FFF2-40B4-BE49-F238E27FC236}">
                <a16:creationId xmlns:a16="http://schemas.microsoft.com/office/drawing/2014/main" id="{EFB8219A-E815-4C5F-BAE0-B8BD83FC1E1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2698CF7-0152-46B1-9831-7E2D4B51F2BE}"/>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1133206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801304-77DE-4286-AEB3-8449B2EF290D}"/>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30B3A3CF-C541-4D89-8A5F-6B70034E39F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D9DFB739-4E94-4412-B322-76A9B63DEFB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876BC9AF-A7EE-4A14-A617-DABDFD218B0F}"/>
              </a:ext>
            </a:extLst>
          </p:cNvPr>
          <p:cNvSpPr>
            <a:spLocks noGrp="1"/>
          </p:cNvSpPr>
          <p:nvPr>
            <p:ph type="dt" sz="half" idx="10"/>
          </p:nvPr>
        </p:nvSpPr>
        <p:spPr/>
        <p:txBody>
          <a:bodyPr/>
          <a:lstStyle/>
          <a:p>
            <a:fld id="{FECFBFBB-1D23-4716-8BBD-81074A85262C}" type="datetime1">
              <a:rPr lang="ru-RU" smtClean="0"/>
              <a:t>23.08.2023</a:t>
            </a:fld>
            <a:endParaRPr lang="ru-RU"/>
          </a:p>
        </p:txBody>
      </p:sp>
      <p:sp>
        <p:nvSpPr>
          <p:cNvPr id="6" name="Нижний колонтитул 5">
            <a:extLst>
              <a:ext uri="{FF2B5EF4-FFF2-40B4-BE49-F238E27FC236}">
                <a16:creationId xmlns:a16="http://schemas.microsoft.com/office/drawing/2014/main" id="{C502319F-264D-42D5-95D9-762BA4AA2C8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8426BC8-23DE-4CAE-8A88-D40AF104C209}"/>
              </a:ext>
            </a:extLst>
          </p:cNvPr>
          <p:cNvSpPr>
            <a:spLocks noGrp="1"/>
          </p:cNvSpPr>
          <p:nvPr>
            <p:ph type="sldNum" sz="quarter" idx="12"/>
          </p:nvPr>
        </p:nvSpPr>
        <p:spPr/>
        <p:txBody>
          <a:bodyPr/>
          <a:lstStyle/>
          <a:p>
            <a:fld id="{5FE2B3AF-1EAD-4B0F-9970-E2F22FC48FCC}" type="slidenum">
              <a:rPr lang="ru-RU" smtClean="0"/>
              <a:t>‹#›</a:t>
            </a:fld>
            <a:endParaRPr lang="ru-RU"/>
          </a:p>
        </p:txBody>
      </p:sp>
    </p:spTree>
    <p:extLst>
      <p:ext uri="{BB962C8B-B14F-4D97-AF65-F5344CB8AC3E}">
        <p14:creationId xmlns:p14="http://schemas.microsoft.com/office/powerpoint/2010/main" val="23215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DF5577-41E2-4B1C-81B6-C8A00F4E02C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23B70A72-2792-4AB6-9E25-39771C2165A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73BC201-5A7D-4C3C-B213-F5599970DC8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F86C5AB-A729-4528-85F3-D76C0E363D07}" type="datetime1">
              <a:rPr lang="ru-RU" smtClean="0"/>
              <a:t>23.08.2023</a:t>
            </a:fld>
            <a:endParaRPr lang="ru-RU"/>
          </a:p>
        </p:txBody>
      </p:sp>
      <p:sp>
        <p:nvSpPr>
          <p:cNvPr id="5" name="Нижний колонтитул 4">
            <a:extLst>
              <a:ext uri="{FF2B5EF4-FFF2-40B4-BE49-F238E27FC236}">
                <a16:creationId xmlns:a16="http://schemas.microsoft.com/office/drawing/2014/main" id="{0CB35DFC-7C58-4B23-BEA6-1DCA0EF364F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7EF16CFB-2AEB-413A-B8C9-BA80E9AD533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E2B3AF-1EAD-4B0F-9970-E2F22FC48FCC}" type="slidenum">
              <a:rPr lang="ru-RU" smtClean="0"/>
              <a:t>‹#›</a:t>
            </a:fld>
            <a:endParaRPr lang="ru-RU"/>
          </a:p>
        </p:txBody>
      </p:sp>
    </p:spTree>
    <p:extLst>
      <p:ext uri="{BB962C8B-B14F-4D97-AF65-F5344CB8AC3E}">
        <p14:creationId xmlns:p14="http://schemas.microsoft.com/office/powerpoint/2010/main" val="2773837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92923D-F5D9-434E-AA45-F0E1FE95D929}"/>
              </a:ext>
            </a:extLst>
          </p:cNvPr>
          <p:cNvSpPr>
            <a:spLocks noGrp="1"/>
          </p:cNvSpPr>
          <p:nvPr>
            <p:ph type="ctrTitle"/>
          </p:nvPr>
        </p:nvSpPr>
        <p:spPr>
          <a:xfrm>
            <a:off x="1216067" y="3150281"/>
            <a:ext cx="7215909" cy="1616363"/>
          </a:xfrm>
        </p:spPr>
        <p:txBody>
          <a:bodyPr>
            <a:noAutofit/>
          </a:bodyPr>
          <a:lstStyle/>
          <a:p>
            <a:pPr>
              <a:lnSpc>
                <a:spcPct val="100000"/>
              </a:lnSpc>
              <a:spcBef>
                <a:spcPts val="1200"/>
              </a:spcBef>
              <a:spcAft>
                <a:spcPts val="1200"/>
              </a:spcAft>
            </a:pPr>
            <a:r>
              <a:rPr lang="en-US" sz="2400" b="1" dirty="0">
                <a:solidFill>
                  <a:srgbClr val="C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NATIONAL WATER STRATEGY OF THE REPUBLIC OF TAJIKISTAN FOR THE PERIOD </a:t>
            </a:r>
            <a:r>
              <a:rPr lang="ru-RU" sz="2400" b="1" dirty="0">
                <a:solidFill>
                  <a:srgbClr val="C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2024-</a:t>
            </a:r>
            <a:r>
              <a:rPr lang="en-US" sz="2400" b="1" dirty="0">
                <a:solidFill>
                  <a:srgbClr val="C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20</a:t>
            </a:r>
            <a:r>
              <a:rPr lang="ru-RU" sz="2400" b="1" dirty="0">
                <a:solidFill>
                  <a:srgbClr val="C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4</a:t>
            </a:r>
            <a:r>
              <a:rPr lang="en-US" sz="2400" b="1" dirty="0">
                <a:solidFill>
                  <a:srgbClr val="C00000"/>
                </a:solidFill>
                <a:uFill>
                  <a:solidFill>
                    <a:srgbClr val="000000"/>
                  </a:solidFill>
                </a:uFill>
                <a:latin typeface="Arial" panose="020B0604020202020204" pitchFamily="34" charset="0"/>
                <a:ea typeface="Calibri" panose="020F0502020204030204" pitchFamily="34" charset="0"/>
                <a:cs typeface="Arial" panose="020B0604020202020204" pitchFamily="34" charset="0"/>
              </a:rPr>
              <a:t>0 AND ITS IMPLEMENTATION PLAN</a:t>
            </a:r>
            <a:endParaRPr lang="ru-RU" sz="2400" b="1" dirty="0">
              <a:solidFill>
                <a:srgbClr val="C00000"/>
              </a:solidFill>
              <a:highlight>
                <a:srgbClr val="FF0000"/>
              </a:highlight>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id="{D8F7C41B-5A99-4638-8B09-0917FFDCDE41}"/>
              </a:ext>
            </a:extLst>
          </p:cNvPr>
          <p:cNvSpPr>
            <a:spLocks noGrp="1"/>
          </p:cNvSpPr>
          <p:nvPr>
            <p:ph type="subTitle" idx="1"/>
          </p:nvPr>
        </p:nvSpPr>
        <p:spPr>
          <a:xfrm>
            <a:off x="3409331" y="5002905"/>
            <a:ext cx="5365213" cy="365126"/>
          </a:xfrm>
        </p:spPr>
        <p:txBody>
          <a:bodyPr>
            <a:noAutofit/>
          </a:bodyPr>
          <a:lstStyle/>
          <a:p>
            <a:r>
              <a:rPr lang="en-US" sz="1800" u="sng" dirty="0">
                <a:latin typeface="Arial" panose="020B0604020202020204" pitchFamily="34" charset="0"/>
                <a:ea typeface="Calibri" panose="020F0502020204030204" pitchFamily="34" charset="0"/>
                <a:cs typeface="Arial" panose="020B0604020202020204" pitchFamily="34" charset="0"/>
              </a:rPr>
              <a:t>Kamolidinov Anvar</a:t>
            </a:r>
            <a:r>
              <a:rPr lang="ru-RU" sz="1800" u="sng" dirty="0">
                <a:latin typeface="Arial" panose="020B0604020202020204" pitchFamily="34" charset="0"/>
                <a:ea typeface="Calibri" panose="020F0502020204030204" pitchFamily="34" charset="0"/>
                <a:cs typeface="Arial" panose="020B0604020202020204" pitchFamily="34" charset="0"/>
              </a:rPr>
              <a:t>, </a:t>
            </a:r>
            <a:r>
              <a:rPr lang="en-US" sz="1800" u="sng" dirty="0">
                <a:latin typeface="Arial" panose="020B0604020202020204" pitchFamily="34" charset="0"/>
                <a:ea typeface="Calibri" panose="020F0502020204030204" pitchFamily="34" charset="0"/>
                <a:cs typeface="Arial" panose="020B0604020202020204" pitchFamily="34" charset="0"/>
              </a:rPr>
              <a:t>National expert</a:t>
            </a:r>
            <a:r>
              <a:rPr lang="ru-RU" sz="1800" u="sng" dirty="0">
                <a:latin typeface="Arial" panose="020B0604020202020204" pitchFamily="34" charset="0"/>
                <a:ea typeface="Calibri" panose="020F0502020204030204" pitchFamily="34" charset="0"/>
                <a:cs typeface="Arial" panose="020B0604020202020204" pitchFamily="34" charset="0"/>
              </a:rPr>
              <a:t> </a:t>
            </a:r>
            <a:endParaRPr lang="ru-RU" sz="1800" dirty="0">
              <a:latin typeface="Arial" panose="020B0604020202020204" pitchFamily="34" charset="0"/>
              <a:cs typeface="Arial" panose="020B0604020202020204" pitchFamily="34" charset="0"/>
            </a:endParaRPr>
          </a:p>
        </p:txBody>
      </p:sp>
      <p:sp>
        <p:nvSpPr>
          <p:cNvPr id="5" name="Номер слайда 4">
            <a:extLst>
              <a:ext uri="{FF2B5EF4-FFF2-40B4-BE49-F238E27FC236}">
                <a16:creationId xmlns:a16="http://schemas.microsoft.com/office/drawing/2014/main" id="{0855BF07-9B2A-4779-A332-381F749D80CA}"/>
              </a:ext>
            </a:extLst>
          </p:cNvPr>
          <p:cNvSpPr>
            <a:spLocks noGrp="1"/>
          </p:cNvSpPr>
          <p:nvPr>
            <p:ph type="sldNum" sz="quarter" idx="12"/>
          </p:nvPr>
        </p:nvSpPr>
        <p:spPr/>
        <p:txBody>
          <a:bodyPr/>
          <a:lstStyle/>
          <a:p>
            <a:fld id="{5FE2B3AF-1EAD-4B0F-9970-E2F22FC48FCC}" type="slidenum">
              <a:rPr lang="ru-RU" smtClean="0"/>
              <a:t>1</a:t>
            </a:fld>
            <a:endParaRPr lang="ru-RU"/>
          </a:p>
        </p:txBody>
      </p:sp>
      <p:sp>
        <p:nvSpPr>
          <p:cNvPr id="4" name="Заголовок 1">
            <a:extLst>
              <a:ext uri="{FF2B5EF4-FFF2-40B4-BE49-F238E27FC236}">
                <a16:creationId xmlns:a16="http://schemas.microsoft.com/office/drawing/2014/main" id="{94D76589-68DF-48A8-977E-84D3F054D45B}"/>
              </a:ext>
            </a:extLst>
          </p:cNvPr>
          <p:cNvSpPr txBox="1">
            <a:spLocks/>
          </p:cNvSpPr>
          <p:nvPr/>
        </p:nvSpPr>
        <p:spPr>
          <a:xfrm>
            <a:off x="7022560" y="2640958"/>
            <a:ext cx="1256190" cy="334635"/>
          </a:xfrm>
          <a:prstGeom prst="rect">
            <a:avLst/>
          </a:prstGeom>
        </p:spPr>
        <p:txBody>
          <a:bodyPr vert="horz" lIns="68580" tIns="34290" rIns="68580" bIns="34290" rtlCol="0" anchor="b">
            <a:normAutofit fontScale="4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5000"/>
              </a:lnSpc>
              <a:spcAft>
                <a:spcPts val="600"/>
              </a:spcAft>
            </a:pPr>
            <a:r>
              <a:rPr lang="en-US" sz="4500" b="1" dirty="0">
                <a:solidFill>
                  <a:schemeClr val="accent1">
                    <a:lumMod val="75000"/>
                  </a:schemeClr>
                </a:solidFill>
                <a:latin typeface="Arial" panose="020B0604020202020204" pitchFamily="34" charset="0"/>
                <a:cs typeface="Arial" panose="020B0604020202020204" pitchFamily="34" charset="0"/>
              </a:rPr>
              <a:t>Draft</a:t>
            </a:r>
            <a:endParaRPr lang="ru-RU" sz="4500" b="1" dirty="0">
              <a:solidFill>
                <a:schemeClr val="accent1">
                  <a:lumMod val="75000"/>
                </a:schemeClr>
              </a:solidFill>
              <a:latin typeface="Arial" panose="020B0604020202020204" pitchFamily="34" charset="0"/>
              <a:cs typeface="Arial" panose="020B0604020202020204" pitchFamily="34" charset="0"/>
            </a:endParaRPr>
          </a:p>
        </p:txBody>
      </p:sp>
      <p:grpSp>
        <p:nvGrpSpPr>
          <p:cNvPr id="11" name="Группа 10">
            <a:extLst>
              <a:ext uri="{FF2B5EF4-FFF2-40B4-BE49-F238E27FC236}">
                <a16:creationId xmlns:a16="http://schemas.microsoft.com/office/drawing/2014/main" id="{7BC31FB9-6EB1-44CD-B92F-D5B709E39008}"/>
              </a:ext>
            </a:extLst>
          </p:cNvPr>
          <p:cNvGrpSpPr/>
          <p:nvPr/>
        </p:nvGrpSpPr>
        <p:grpSpPr>
          <a:xfrm>
            <a:off x="712313" y="575215"/>
            <a:ext cx="7868269" cy="786157"/>
            <a:chOff x="1134842" y="575215"/>
            <a:chExt cx="6724023" cy="668185"/>
          </a:xfrm>
        </p:grpSpPr>
        <p:pic>
          <p:nvPicPr>
            <p:cNvPr id="7" name="Рисунок 6">
              <a:extLst>
                <a:ext uri="{FF2B5EF4-FFF2-40B4-BE49-F238E27FC236}">
                  <a16:creationId xmlns:a16="http://schemas.microsoft.com/office/drawing/2014/main" id="{DCBACF1A-5BC4-424F-83FA-52EDC6393B6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439646" y="575215"/>
              <a:ext cx="2417917" cy="668185"/>
            </a:xfrm>
            <a:prstGeom prst="rect">
              <a:avLst/>
            </a:prstGeom>
          </p:spPr>
        </p:pic>
        <p:pic>
          <p:nvPicPr>
            <p:cNvPr id="8" name="Рисунок 7">
              <a:extLst>
                <a:ext uri="{FF2B5EF4-FFF2-40B4-BE49-F238E27FC236}">
                  <a16:creationId xmlns:a16="http://schemas.microsoft.com/office/drawing/2014/main" id="{1AF6AA4B-F42E-49EF-B98A-E727E3FAF25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456381" y="575216"/>
              <a:ext cx="1402484" cy="665321"/>
            </a:xfrm>
            <a:prstGeom prst="rect">
              <a:avLst/>
            </a:prstGeom>
          </p:spPr>
        </p:pic>
        <p:pic>
          <p:nvPicPr>
            <p:cNvPr id="9" name="Рисунок 8">
              <a:extLst>
                <a:ext uri="{FF2B5EF4-FFF2-40B4-BE49-F238E27FC236}">
                  <a16:creationId xmlns:a16="http://schemas.microsoft.com/office/drawing/2014/main" id="{100DD9C3-DCA9-4DF3-A294-8F6AFA98D179}"/>
                </a:ext>
              </a:extLst>
            </p:cNvPr>
            <p:cNvPicPr/>
            <p:nvPr/>
          </p:nvPicPr>
          <p:blipFill rotWithShape="1">
            <a:blip r:embed="rId4" cstate="print">
              <a:extLst>
                <a:ext uri="{28A0092B-C50C-407E-A947-70E740481C1C}">
                  <a14:useLocalDpi xmlns:a14="http://schemas.microsoft.com/office/drawing/2010/main" val="0"/>
                </a:ext>
              </a:extLst>
            </a:blip>
            <a:srcRect r="3198"/>
            <a:stretch/>
          </p:blipFill>
          <p:spPr>
            <a:xfrm>
              <a:off x="1134842" y="698465"/>
              <a:ext cx="2304804" cy="514008"/>
            </a:xfrm>
            <a:prstGeom prst="rect">
              <a:avLst/>
            </a:prstGeom>
          </p:spPr>
        </p:pic>
      </p:grpSp>
      <p:pic>
        <p:nvPicPr>
          <p:cNvPr id="12" name="Рисунок 11">
            <a:extLst>
              <a:ext uri="{FF2B5EF4-FFF2-40B4-BE49-F238E27FC236}">
                <a16:creationId xmlns:a16="http://schemas.microsoft.com/office/drawing/2014/main" id="{ED9E56A7-133E-48AB-AFE3-969C53AA5C3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295964" y="474764"/>
            <a:ext cx="416501" cy="887396"/>
          </a:xfrm>
          <a:prstGeom prst="rect">
            <a:avLst/>
          </a:prstGeom>
          <a:noFill/>
          <a:ln>
            <a:noFill/>
          </a:ln>
        </p:spPr>
      </p:pic>
      <p:sp>
        <p:nvSpPr>
          <p:cNvPr id="13" name="TextBox 12">
            <a:extLst>
              <a:ext uri="{FF2B5EF4-FFF2-40B4-BE49-F238E27FC236}">
                <a16:creationId xmlns:a16="http://schemas.microsoft.com/office/drawing/2014/main" id="{C40580D1-DC9F-4FBE-9FFF-D46EB6D140E4}"/>
              </a:ext>
            </a:extLst>
          </p:cNvPr>
          <p:cNvSpPr txBox="1"/>
          <p:nvPr/>
        </p:nvSpPr>
        <p:spPr>
          <a:xfrm>
            <a:off x="849743" y="1672532"/>
            <a:ext cx="7730837" cy="653897"/>
          </a:xfrm>
          <a:prstGeom prst="rect">
            <a:avLst/>
          </a:prstGeom>
          <a:noFill/>
        </p:spPr>
        <p:txBody>
          <a:bodyPr wrap="square">
            <a:spAutoFit/>
          </a:bodyPr>
          <a:lstStyle/>
          <a:p>
            <a:pPr marL="110490" algn="ctr">
              <a:lnSpc>
                <a:spcPct val="105000"/>
              </a:lnSpc>
              <a:spcAft>
                <a:spcPts val="0"/>
              </a:spcAft>
            </a:pPr>
            <a:r>
              <a:rPr lang="en-US" sz="1800" b="1" dirty="0">
                <a:solidFill>
                  <a:schemeClr val="accent1">
                    <a:lumMod val="75000"/>
                  </a:schemeClr>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Meeting of the Coordinating Working Group on the implementation of the Water Sector Reform Program of the Republic of Tajikistan</a:t>
            </a:r>
            <a:endParaRPr lang="ru-RU" sz="1800" b="1" dirty="0">
              <a:solidFill>
                <a:schemeClr val="accent1">
                  <a:lumMod val="75000"/>
                </a:schemeClr>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572473E4-B47E-414A-B19A-4F9800DFFF1F}"/>
              </a:ext>
            </a:extLst>
          </p:cNvPr>
          <p:cNvSpPr txBox="1"/>
          <p:nvPr/>
        </p:nvSpPr>
        <p:spPr>
          <a:xfrm>
            <a:off x="2367433" y="6181663"/>
            <a:ext cx="4572000" cy="363048"/>
          </a:xfrm>
          <a:prstGeom prst="rect">
            <a:avLst/>
          </a:prstGeom>
          <a:noFill/>
        </p:spPr>
        <p:txBody>
          <a:bodyPr wrap="square">
            <a:spAutoFit/>
          </a:bodyPr>
          <a:lstStyle/>
          <a:p>
            <a:pPr marL="110490" algn="ctr">
              <a:lnSpc>
                <a:spcPct val="105000"/>
              </a:lnSpc>
            </a:pPr>
            <a:r>
              <a:rPr lang="en-US" sz="1800" b="1" dirty="0">
                <a:latin typeface="Arial" panose="020B0604020202020204" pitchFamily="34" charset="0"/>
                <a:ea typeface="Calibri" panose="020F0502020204030204" pitchFamily="34" charset="0"/>
                <a:cs typeface="Arial" panose="020B0604020202020204" pitchFamily="34" charset="0"/>
              </a:rPr>
              <a:t>Dushanbe</a:t>
            </a:r>
            <a:r>
              <a:rPr lang="ru-RU" sz="1800" b="1" dirty="0">
                <a:latin typeface="Arial" panose="020B0604020202020204" pitchFamily="34" charset="0"/>
                <a:ea typeface="Calibri" panose="020F0502020204030204" pitchFamily="34" charset="0"/>
                <a:cs typeface="Arial" panose="020B0604020202020204" pitchFamily="34" charset="0"/>
              </a:rPr>
              <a:t>, 2023, 24 </a:t>
            </a:r>
            <a:r>
              <a:rPr lang="en-US" sz="1800" b="1" dirty="0">
                <a:latin typeface="Arial" panose="020B0604020202020204" pitchFamily="34" charset="0"/>
                <a:ea typeface="Calibri" panose="020F0502020204030204" pitchFamily="34" charset="0"/>
                <a:cs typeface="Arial" panose="020B0604020202020204" pitchFamily="34" charset="0"/>
              </a:rPr>
              <a:t>August</a:t>
            </a:r>
            <a:endParaRPr lang="ru-RU" sz="1800" b="1" dirty="0">
              <a:solidFill>
                <a:schemeClr val="accent1">
                  <a:lumMod val="75000"/>
                </a:schemeClr>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9694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628650" y="568037"/>
            <a:ext cx="8408818" cy="499419"/>
          </a:xfrm>
        </p:spPr>
        <p:txBody>
          <a:bodyPr>
            <a:normAutofit fontScale="90000"/>
          </a:bodyPr>
          <a:lstStyle/>
          <a:p>
            <a:pPr algn="just">
              <a:spcBef>
                <a:spcPts val="2000"/>
              </a:spcBef>
              <a:spcAft>
                <a:spcPts val="200"/>
              </a:spcAft>
            </a:pPr>
            <a:r>
              <a:rPr lang="en-US" sz="2000" b="1" dirty="0">
                <a:solidFill>
                  <a:srgbClr val="C00000"/>
                </a:solidFill>
                <a:latin typeface="Arial" panose="020B0604020202020204" pitchFamily="34" charset="0"/>
                <a:cs typeface="Arial" panose="020B0604020202020204" pitchFamily="34" charset="0"/>
              </a:rPr>
              <a:t>SECTIONS OF THE ACTION PLAN FOR THE IMPLEMENTATION OF NWS</a:t>
            </a:r>
            <a:endParaRPr lang="ru-RU" sz="2000" b="1" dirty="0">
              <a:solidFill>
                <a:srgbClr val="C0000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10</a:t>
            </a:fld>
            <a:endParaRPr lang="ru-RU"/>
          </a:p>
        </p:txBody>
      </p:sp>
      <p:graphicFrame>
        <p:nvGraphicFramePr>
          <p:cNvPr id="6" name="Таблица 6">
            <a:extLst>
              <a:ext uri="{FF2B5EF4-FFF2-40B4-BE49-F238E27FC236}">
                <a16:creationId xmlns:a16="http://schemas.microsoft.com/office/drawing/2014/main" id="{0B8C3DC9-C541-42A7-864E-62AAC3543731}"/>
              </a:ext>
            </a:extLst>
          </p:cNvPr>
          <p:cNvGraphicFramePr>
            <a:graphicFrameLocks noGrp="1"/>
          </p:cNvGraphicFramePr>
          <p:nvPr>
            <p:extLst>
              <p:ext uri="{D42A27DB-BD31-4B8C-83A1-F6EECF244321}">
                <p14:modId xmlns:p14="http://schemas.microsoft.com/office/powerpoint/2010/main" val="3181667757"/>
              </p:ext>
            </p:extLst>
          </p:nvPr>
        </p:nvGraphicFramePr>
        <p:xfrm>
          <a:off x="703709" y="970085"/>
          <a:ext cx="7811641" cy="5568828"/>
        </p:xfrm>
        <a:graphic>
          <a:graphicData uri="http://schemas.openxmlformats.org/drawingml/2006/table">
            <a:tbl>
              <a:tblPr firstRow="1" bandRow="1">
                <a:tableStyleId>{5C22544A-7EE6-4342-B048-85BDC9FD1C3A}</a:tableStyleId>
              </a:tblPr>
              <a:tblGrid>
                <a:gridCol w="575244">
                  <a:extLst>
                    <a:ext uri="{9D8B030D-6E8A-4147-A177-3AD203B41FA5}">
                      <a16:colId xmlns:a16="http://schemas.microsoft.com/office/drawing/2014/main" val="2199923311"/>
                    </a:ext>
                  </a:extLst>
                </a:gridCol>
                <a:gridCol w="5966987">
                  <a:extLst>
                    <a:ext uri="{9D8B030D-6E8A-4147-A177-3AD203B41FA5}">
                      <a16:colId xmlns:a16="http://schemas.microsoft.com/office/drawing/2014/main" val="985859488"/>
                    </a:ext>
                  </a:extLst>
                </a:gridCol>
                <a:gridCol w="1269410">
                  <a:extLst>
                    <a:ext uri="{9D8B030D-6E8A-4147-A177-3AD203B41FA5}">
                      <a16:colId xmlns:a16="http://schemas.microsoft.com/office/drawing/2014/main" val="922698834"/>
                    </a:ext>
                  </a:extLst>
                </a:gridCol>
              </a:tblGrid>
              <a:tr h="756986">
                <a:tc>
                  <a:txBody>
                    <a:bodyPr/>
                    <a:lstStyle/>
                    <a:p>
                      <a:pPr algn="ctr"/>
                      <a:r>
                        <a:rPr lang="ru-RU" sz="2000" baseline="0" dirty="0">
                          <a:solidFill>
                            <a:schemeClr val="tx1"/>
                          </a:solidFill>
                        </a:rPr>
                        <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endParaRPr lang="ru-RU" sz="900" baseline="0" dirty="0">
                        <a:solidFill>
                          <a:schemeClr val="tx1"/>
                        </a:solidFill>
                      </a:endParaRPr>
                    </a:p>
                    <a:p>
                      <a:pPr algn="ctr"/>
                      <a:r>
                        <a:rPr lang="en-US" sz="2000" baseline="0" dirty="0">
                          <a:solidFill>
                            <a:schemeClr val="tx1"/>
                          </a:solidFill>
                        </a:rPr>
                        <a:t>SECTIONS OF MEASURES ON IMPLEMENTATION OF THE NWS</a:t>
                      </a:r>
                      <a:endParaRPr lang="ru-RU"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r>
                        <a:rPr lang="en-US" sz="2000" baseline="0" dirty="0">
                          <a:solidFill>
                            <a:schemeClr val="tx1"/>
                          </a:solidFill>
                        </a:rPr>
                        <a:t>Number of the measures</a:t>
                      </a:r>
                      <a:endParaRPr lang="ru-RU" sz="2000" baseline="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302269951"/>
                  </a:ext>
                </a:extLst>
              </a:tr>
              <a:tr h="552456">
                <a:tc>
                  <a:txBody>
                    <a:bodyPr/>
                    <a:lstStyle/>
                    <a:p>
                      <a:pPr algn="ctr"/>
                      <a:r>
                        <a:rPr lang="ru-RU" sz="1600" b="1" dirty="0"/>
                        <a:t>1</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a:effectLst/>
                          <a:ea typeface="Times New Roman" panose="02020603050405020304" pitchFamily="18" charset="0"/>
                        </a:rPr>
                        <a:t>IMPROVEMENT OF THE LEGAL FRAMEWORK FOR WATER RESOURCES MANAGEMENT</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b="1" dirty="0"/>
                        <a:t>4</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6207028"/>
                  </a:ext>
                </a:extLst>
              </a:tr>
              <a:tr h="552456">
                <a:tc>
                  <a:txBody>
                    <a:bodyPr/>
                    <a:lstStyle/>
                    <a:p>
                      <a:pPr algn="ctr"/>
                      <a:r>
                        <a:rPr lang="ru-RU" sz="1600" b="1" dirty="0"/>
                        <a:t>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1600" b="1" dirty="0">
                          <a:effectLst/>
                          <a:ea typeface="Times New Roman" panose="02020603050405020304" pitchFamily="18" charset="0"/>
                        </a:rPr>
                        <a:t>INSTITUTIONAL STRUCTURES OF THE WATER RESOURCES MANAGEMENT</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ru-RU" sz="1600" b="1" dirty="0"/>
                        <a:t>3</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927797487"/>
                  </a:ext>
                </a:extLst>
              </a:tr>
              <a:tr h="552456">
                <a:tc>
                  <a:txBody>
                    <a:bodyPr/>
                    <a:lstStyle/>
                    <a:p>
                      <a:pPr algn="ctr"/>
                      <a:r>
                        <a:rPr lang="ru-RU" sz="1600" b="1" dirty="0"/>
                        <a:t>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a:effectLst/>
                          <a:ea typeface="Times New Roman" panose="02020603050405020304" pitchFamily="18" charset="0"/>
                        </a:rPr>
                        <a:t>IMPLEMENTATION OF THE PLAN’S MEASURES IN THE DIFFERENT SECTORS</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b="1" dirty="0"/>
                        <a:t>36</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8424194"/>
                  </a:ext>
                </a:extLst>
              </a:tr>
              <a:tr h="552456">
                <a:tc>
                  <a:txBody>
                    <a:bodyPr/>
                    <a:lstStyle/>
                    <a:p>
                      <a:pPr algn="ctr"/>
                      <a:r>
                        <a:rPr lang="ru-RU" sz="1600" b="1" dirty="0"/>
                        <a:t>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1600" b="1" dirty="0">
                          <a:effectLst/>
                          <a:ea typeface="Times New Roman" panose="02020603050405020304" pitchFamily="18" charset="0"/>
                        </a:rPr>
                        <a:t>PLANNING OF USE AND PROTECTION OF WATER RESOURCES IN THE RIVER BASINS</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ru-RU" sz="1600" b="1" dirty="0"/>
                        <a:t>5</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173550683"/>
                  </a:ext>
                </a:extLst>
              </a:tr>
              <a:tr h="498414">
                <a:tc>
                  <a:txBody>
                    <a:bodyPr/>
                    <a:lstStyle/>
                    <a:p>
                      <a:pPr algn="ctr"/>
                      <a:r>
                        <a:rPr lang="ru-RU" sz="1600" b="1" dirty="0"/>
                        <a:t>5</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a:effectLst/>
                          <a:ea typeface="Times New Roman" panose="02020603050405020304" pitchFamily="18" charset="0"/>
                        </a:rPr>
                        <a:t>INCREASING OF EFFICIENCY AND PRODUCTIVITY OF WATER USE</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b="1" dirty="0"/>
                        <a:t>7</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1669"/>
                  </a:ext>
                </a:extLst>
              </a:tr>
              <a:tr h="319843">
                <a:tc>
                  <a:txBody>
                    <a:bodyPr/>
                    <a:lstStyle/>
                    <a:p>
                      <a:pPr algn="ctr"/>
                      <a:r>
                        <a:rPr lang="ru-RU" sz="1600" b="1" dirty="0"/>
                        <a:t>6</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1600" b="1" dirty="0">
                          <a:effectLst/>
                          <a:ea typeface="Times New Roman" panose="02020603050405020304" pitchFamily="18" charset="0"/>
                        </a:rPr>
                        <a:t>INFORMATION SUPPORT FOR THE WATER SECTOR</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ru-RU" sz="1600" b="1" dirty="0"/>
                        <a:t>6</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98744110"/>
                  </a:ext>
                </a:extLst>
              </a:tr>
              <a:tr h="319843">
                <a:tc>
                  <a:txBody>
                    <a:bodyPr/>
                    <a:lstStyle/>
                    <a:p>
                      <a:pPr algn="ctr"/>
                      <a:r>
                        <a:rPr lang="ru-RU" sz="1600" b="1" dirty="0"/>
                        <a:t>7</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a:effectLst/>
                          <a:ea typeface="Times New Roman" panose="02020603050405020304" pitchFamily="18" charset="0"/>
                        </a:rPr>
                        <a:t>INVESTMENT AND FINANCING OF WATER SECTOR</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b="1" dirty="0"/>
                        <a:t>8</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6585266"/>
                  </a:ext>
                </a:extLst>
              </a:tr>
              <a:tr h="552456">
                <a:tc>
                  <a:txBody>
                    <a:bodyPr/>
                    <a:lstStyle/>
                    <a:p>
                      <a:pPr algn="ctr"/>
                      <a:r>
                        <a:rPr lang="ru-RU" sz="1600" b="1" dirty="0"/>
                        <a:t>8</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1600" b="1" dirty="0">
                          <a:effectLst/>
                          <a:ea typeface="Times New Roman" panose="02020603050405020304" pitchFamily="18" charset="0"/>
                        </a:rPr>
                        <a:t>TASKS ON MITIGATION OF IMPACTS OF OTHER CHALLENGES ON THE WATER SECTOR</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ru-RU" sz="1600" b="1" dirty="0"/>
                        <a:t>10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96152263"/>
                  </a:ext>
                </a:extLst>
              </a:tr>
              <a:tr h="498414">
                <a:tc>
                  <a:txBody>
                    <a:bodyPr/>
                    <a:lstStyle/>
                    <a:p>
                      <a:pPr algn="ctr"/>
                      <a:r>
                        <a:rPr lang="ru-RU" sz="1600" b="1" dirty="0"/>
                        <a:t>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1" dirty="0">
                          <a:effectLst/>
                          <a:ea typeface="Times New Roman" panose="02020603050405020304" pitchFamily="18" charset="0"/>
                        </a:rPr>
                        <a:t>ADDITIONAL MEASURES ON IMPLEMENTATION OF NWS</a:t>
                      </a:r>
                      <a:endParaRPr lang="ru-RU"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600" b="1" dirty="0"/>
                        <a:t>13</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3605197"/>
                  </a:ext>
                </a:extLst>
              </a:tr>
            </a:tbl>
          </a:graphicData>
        </a:graphic>
      </p:graphicFrame>
    </p:spTree>
    <p:extLst>
      <p:ext uri="{BB962C8B-B14F-4D97-AF65-F5344CB8AC3E}">
        <p14:creationId xmlns:p14="http://schemas.microsoft.com/office/powerpoint/2010/main" val="345957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370633" y="204227"/>
            <a:ext cx="8408818" cy="706291"/>
          </a:xfrm>
        </p:spPr>
        <p:txBody>
          <a:bodyPr>
            <a:normAutofit/>
          </a:bodyPr>
          <a:lstStyle/>
          <a:p>
            <a:pPr lvl="0" algn="just">
              <a:spcBef>
                <a:spcPts val="2000"/>
              </a:spcBef>
              <a:spcAft>
                <a:spcPts val="200"/>
              </a:spcAft>
            </a:pPr>
            <a:r>
              <a:rPr lang="en-US" altLang="ru-RU" sz="2000" b="1" dirty="0">
                <a:solidFill>
                  <a:srgbClr val="C00000"/>
                </a:solidFill>
                <a:latin typeface="Arial" panose="020B0604020202020204" pitchFamily="34" charset="0"/>
                <a:cs typeface="Arial" panose="020B0604020202020204" pitchFamily="34" charset="0"/>
              </a:rPr>
              <a:t>FINANCING OF STRATEGIC ACTIONS AND EXPECTED RESULTS</a:t>
            </a:r>
            <a:endParaRPr lang="ru-RU" sz="2000" b="1" dirty="0">
              <a:solidFill>
                <a:srgbClr val="C0000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11</a:t>
            </a:fld>
            <a:endParaRPr lang="ru-RU" dirty="0"/>
          </a:p>
        </p:txBody>
      </p:sp>
      <p:sp>
        <p:nvSpPr>
          <p:cNvPr id="10" name="TextBox 9">
            <a:extLst>
              <a:ext uri="{FF2B5EF4-FFF2-40B4-BE49-F238E27FC236}">
                <a16:creationId xmlns:a16="http://schemas.microsoft.com/office/drawing/2014/main" id="{AFF443DB-7868-4457-979A-0FDE7EE98508}"/>
              </a:ext>
            </a:extLst>
          </p:cNvPr>
          <p:cNvSpPr txBox="1"/>
          <p:nvPr/>
        </p:nvSpPr>
        <p:spPr>
          <a:xfrm>
            <a:off x="622566" y="910518"/>
            <a:ext cx="8150801" cy="5201424"/>
          </a:xfrm>
          <a:prstGeom prst="rect">
            <a:avLst/>
          </a:prstGeom>
          <a:noFill/>
        </p:spPr>
        <p:txBody>
          <a:bodyPr wrap="square">
            <a:spAutoFit/>
          </a:bodyPr>
          <a:lstStyle/>
          <a:p>
            <a:pPr algn="just">
              <a:spcBef>
                <a:spcPts val="600"/>
              </a:spcBef>
              <a:spcAft>
                <a:spcPts val="600"/>
              </a:spcAft>
            </a:pPr>
            <a:r>
              <a:rPr lang="en-US" sz="1600" dirty="0">
                <a:latin typeface="Arial" panose="020B0604020202020204" pitchFamily="34" charset="0"/>
                <a:cs typeface="Arial" panose="020B0604020202020204" pitchFamily="34" charset="0"/>
              </a:rPr>
              <a:t>The NWS is financed from </a:t>
            </a:r>
            <a:r>
              <a:rPr lang="en-US" sz="1600" b="1" dirty="0">
                <a:latin typeface="Arial" panose="020B0604020202020204" pitchFamily="34" charset="0"/>
                <a:cs typeface="Arial" panose="020B0604020202020204" pitchFamily="34" charset="0"/>
              </a:rPr>
              <a:t>budgetary funds </a:t>
            </a:r>
            <a:r>
              <a:rPr lang="en-US" sz="1600" dirty="0">
                <a:latin typeface="Arial" panose="020B0604020202020204" pitchFamily="34" charset="0"/>
                <a:cs typeface="Arial" panose="020B0604020202020204" pitchFamily="34" charset="0"/>
              </a:rPr>
              <a:t>allocated annually to the relevant ministries and departments, local executive bodies of state power, </a:t>
            </a:r>
            <a:r>
              <a:rPr lang="en-US" sz="1600" b="1" dirty="0">
                <a:latin typeface="Arial" panose="020B0604020202020204" pitchFamily="34" charset="0"/>
                <a:cs typeface="Arial" panose="020B0604020202020204" pitchFamily="34" charset="0"/>
              </a:rPr>
              <a:t>private investments and public-private partnerships, loans and grants from international organizations and other sources</a:t>
            </a:r>
            <a:r>
              <a:rPr lang="en-US" sz="1600" dirty="0">
                <a:latin typeface="Arial" panose="020B0604020202020204" pitchFamily="34" charset="0"/>
                <a:cs typeface="Arial" panose="020B0604020202020204" pitchFamily="34" charset="0"/>
              </a:rPr>
              <a:t> that do not contradict the legislation of the Republic of Tajikistan.</a:t>
            </a:r>
          </a:p>
          <a:p>
            <a:pPr algn="just">
              <a:spcBef>
                <a:spcPts val="600"/>
              </a:spcBef>
              <a:spcAft>
                <a:spcPts val="600"/>
              </a:spcAft>
            </a:pPr>
            <a:r>
              <a:rPr lang="en-US" sz="1600" dirty="0">
                <a:latin typeface="Arial" panose="020B0604020202020204" pitchFamily="34" charset="0"/>
                <a:cs typeface="Arial" panose="020B0604020202020204" pitchFamily="34" charset="0"/>
              </a:rPr>
              <a:t>Expected results by 2040:</a:t>
            </a:r>
            <a:endParaRPr lang="ru-RU" sz="1600" dirty="0">
              <a:latin typeface="Arial" panose="020B0604020202020204" pitchFamily="34" charset="0"/>
              <a:cs typeface="Arial" panose="020B0604020202020204" pitchFamily="34" charset="0"/>
            </a:endParaRPr>
          </a:p>
          <a:p>
            <a:pPr marL="325438" lvl="2" indent="-285750" algn="just">
              <a:spcBef>
                <a:spcPts val="600"/>
              </a:spcBef>
              <a:spcAft>
                <a:spcPts val="600"/>
              </a:spcAft>
              <a:buClr>
                <a:srgbClr val="C00000"/>
              </a:buClr>
              <a:buFont typeface="Wingdings" panose="05000000000000000000" pitchFamily="2" charset="2"/>
              <a:buChar char="v"/>
              <a:tabLst>
                <a:tab pos="810260" algn="l"/>
              </a:tabLst>
            </a:pPr>
            <a:r>
              <a:rPr lang="en-US" sz="1600" dirty="0">
                <a:solidFill>
                  <a:schemeClr val="accent1">
                    <a:lumMod val="75000"/>
                  </a:schemeClr>
                </a:solidFill>
                <a:latin typeface="Arial" panose="020B0604020202020204" pitchFamily="34" charset="0"/>
                <a:cs typeface="Arial" panose="020B0604020202020204" pitchFamily="34" charset="0"/>
              </a:rPr>
              <a:t>Significantly expanded coverage of access to safe drinking water and sanitation, appropriate sanitation and hygiene facilities, especially in rural areas;</a:t>
            </a:r>
            <a:r>
              <a:rPr lang="ru-RU" sz="1600" dirty="0">
                <a:solidFill>
                  <a:schemeClr val="accent1">
                    <a:lumMod val="75000"/>
                  </a:schemeClr>
                </a:solidFill>
                <a:latin typeface="Arial" panose="020B0604020202020204" pitchFamily="34" charset="0"/>
                <a:cs typeface="Arial" panose="020B0604020202020204" pitchFamily="34" charset="0"/>
              </a:rPr>
              <a:t>;  </a:t>
            </a:r>
          </a:p>
          <a:p>
            <a:pPr marL="325438" lvl="2" indent="-285750" algn="just">
              <a:spcBef>
                <a:spcPts val="600"/>
              </a:spcBef>
              <a:spcAft>
                <a:spcPts val="600"/>
              </a:spcAft>
              <a:buClr>
                <a:srgbClr val="C00000"/>
              </a:buClr>
              <a:buFont typeface="Wingdings" panose="05000000000000000000" pitchFamily="2" charset="2"/>
              <a:buChar char="v"/>
              <a:tabLst>
                <a:tab pos="810260" algn="l"/>
              </a:tabLst>
            </a:pPr>
            <a:r>
              <a:rPr lang="en-US" sz="1600" dirty="0">
                <a:latin typeface="Arial" panose="020B0604020202020204" pitchFamily="34" charset="0"/>
                <a:cs typeface="Arial" panose="020B0604020202020204" pitchFamily="34" charset="0"/>
              </a:rPr>
              <a:t>Irrigation and drainage systems have been modernized, public and private investments in water infrastructure have increased significantly, the productivity of water and land use in agriculture has increased, the improvement of the reclamation state of irrigated lands has been ensured, productivity has increased, new irrigated lands have been developed;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p>
          <a:p>
            <a:pPr marL="325438" lvl="2" indent="-285750" algn="just">
              <a:spcBef>
                <a:spcPts val="600"/>
              </a:spcBef>
              <a:spcAft>
                <a:spcPts val="600"/>
              </a:spcAft>
              <a:buClr>
                <a:srgbClr val="C00000"/>
              </a:buClr>
              <a:buFont typeface="Wingdings" panose="05000000000000000000" pitchFamily="2" charset="2"/>
              <a:buChar char="v"/>
              <a:tabLst>
                <a:tab pos="810260" algn="l"/>
              </a:tabLst>
            </a:pPr>
            <a:r>
              <a:rPr lang="ru-RU" sz="16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удовлетворения по</a:t>
            </a:r>
            <a:r>
              <a:rPr lang="en-US" sz="1600" dirty="0">
                <a:solidFill>
                  <a:schemeClr val="accent1">
                    <a:lumMod val="75000"/>
                  </a:schemeClr>
                </a:solidFill>
                <a:latin typeface="Arial" panose="020B0604020202020204" pitchFamily="34" charset="0"/>
                <a:cs typeface="Arial" panose="020B0604020202020204" pitchFamily="34" charset="0"/>
              </a:rPr>
              <a:t>the generation of hydroelectric power has been increased to meet the needs of the economy in a stable way and its export to other countries has been doubled;</a:t>
            </a:r>
            <a:endParaRPr lang="ru-RU" sz="1600"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325438" lvl="2" indent="-285750" algn="just">
              <a:spcBef>
                <a:spcPts val="600"/>
              </a:spcBef>
              <a:spcAft>
                <a:spcPts val="600"/>
              </a:spcAft>
              <a:buClr>
                <a:srgbClr val="C00000"/>
              </a:buClr>
              <a:buFont typeface="Wingdings" panose="05000000000000000000" pitchFamily="2" charset="2"/>
              <a:buChar char="v"/>
              <a:tabLst>
                <a:tab pos="810260" algn="l"/>
              </a:tabLst>
            </a:pPr>
            <a:r>
              <a:rPr lang="en-US" sz="1600" dirty="0">
                <a:latin typeface="Arial" panose="020B0604020202020204" pitchFamily="34" charset="0"/>
                <a:cs typeface="Arial" panose="020B0604020202020204" pitchFamily="34" charset="0"/>
              </a:rPr>
              <a:t>Pollution is prevented or the quality of water in sources is improved;</a:t>
            </a:r>
            <a:endParaRPr lang="ru-RU" sz="1600" dirty="0">
              <a:latin typeface="Arial" panose="020B0604020202020204" pitchFamily="34" charset="0"/>
              <a:ea typeface="Times New Roman" panose="02020603050405020304" pitchFamily="18" charset="0"/>
              <a:cs typeface="Arial" panose="020B0604020202020204" pitchFamily="34" charset="0"/>
            </a:endParaRPr>
          </a:p>
          <a:p>
            <a:pPr marL="325438" lvl="2" indent="-285750" algn="just">
              <a:spcBef>
                <a:spcPts val="600"/>
              </a:spcBef>
              <a:spcAft>
                <a:spcPts val="600"/>
              </a:spcAft>
              <a:buClr>
                <a:srgbClr val="C00000"/>
              </a:buClr>
              <a:buFont typeface="Wingdings" panose="05000000000000000000" pitchFamily="2" charset="2"/>
              <a:buChar char="v"/>
              <a:tabLst>
                <a:tab pos="810260" algn="l"/>
              </a:tabLst>
            </a:pPr>
            <a:r>
              <a:rPr lang="en-US" sz="1600" dirty="0">
                <a:solidFill>
                  <a:schemeClr val="accent1">
                    <a:lumMod val="75000"/>
                  </a:schemeClr>
                </a:solidFill>
                <a:latin typeface="Arial" panose="020B0604020202020204" pitchFamily="34" charset="0"/>
                <a:cs typeface="Arial" panose="020B0604020202020204" pitchFamily="34" charset="0"/>
              </a:rPr>
              <a:t>Other results consistent with the goals.</a:t>
            </a:r>
            <a:endParaRPr lang="ru-RU" sz="16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3340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512905" y="497459"/>
            <a:ext cx="8206221" cy="614107"/>
          </a:xfrm>
        </p:spPr>
        <p:txBody>
          <a:bodyPr>
            <a:normAutofit/>
          </a:bodyPr>
          <a:lstStyle/>
          <a:p>
            <a:pPr lvl="0" algn="just">
              <a:spcBef>
                <a:spcPts val="2000"/>
              </a:spcBef>
              <a:spcAft>
                <a:spcPts val="200"/>
              </a:spcAft>
            </a:pPr>
            <a:r>
              <a:rPr lang="en-US" altLang="ru-RU" sz="2000" b="1" dirty="0">
                <a:solidFill>
                  <a:srgbClr val="C00000"/>
                </a:solidFill>
                <a:latin typeface="Arial" panose="020B0604020202020204" pitchFamily="34" charset="0"/>
                <a:cs typeface="Arial" panose="020B0604020202020204" pitchFamily="34" charset="0"/>
              </a:rPr>
              <a:t>MONITORING OF </a:t>
            </a:r>
            <a:r>
              <a:rPr lang="en-US" altLang="ru-RU" sz="2000" b="1" dirty="0" err="1">
                <a:solidFill>
                  <a:srgbClr val="C00000"/>
                </a:solidFill>
                <a:latin typeface="Arial" panose="020B0604020202020204" pitchFamily="34" charset="0"/>
                <a:cs typeface="Arial" panose="020B0604020202020204" pitchFamily="34" charset="0"/>
              </a:rPr>
              <a:t>IMPEMENTATION</a:t>
            </a:r>
            <a:r>
              <a:rPr lang="en-US" altLang="ru-RU" sz="2000" b="1" dirty="0">
                <a:solidFill>
                  <a:srgbClr val="C00000"/>
                </a:solidFill>
                <a:latin typeface="Arial" panose="020B0604020202020204" pitchFamily="34" charset="0"/>
                <a:cs typeface="Arial" panose="020B0604020202020204" pitchFamily="34" charset="0"/>
              </a:rPr>
              <a:t> OF THE NWS</a:t>
            </a:r>
            <a:endParaRPr lang="ru-RU" sz="2000" b="1" dirty="0">
              <a:solidFill>
                <a:srgbClr val="C0000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12</a:t>
            </a:fld>
            <a:endParaRPr lang="ru-RU" dirty="0"/>
          </a:p>
        </p:txBody>
      </p:sp>
      <p:sp>
        <p:nvSpPr>
          <p:cNvPr id="9" name="TextBox 8">
            <a:extLst>
              <a:ext uri="{FF2B5EF4-FFF2-40B4-BE49-F238E27FC236}">
                <a16:creationId xmlns:a16="http://schemas.microsoft.com/office/drawing/2014/main" id="{718288E9-519C-4F35-A8AA-3B4145BF0E83}"/>
              </a:ext>
            </a:extLst>
          </p:cNvPr>
          <p:cNvSpPr txBox="1"/>
          <p:nvPr/>
        </p:nvSpPr>
        <p:spPr>
          <a:xfrm>
            <a:off x="512905" y="1201835"/>
            <a:ext cx="8206221" cy="4924425"/>
          </a:xfrm>
          <a:prstGeom prst="rect">
            <a:avLst/>
          </a:prstGeom>
          <a:noFill/>
        </p:spPr>
        <p:txBody>
          <a:bodyPr wrap="square">
            <a:spAutoFit/>
          </a:bodyPr>
          <a:lstStyle/>
          <a:p>
            <a:pPr algn="just">
              <a:spcBef>
                <a:spcPts val="600"/>
              </a:spcBef>
              <a:spcAft>
                <a:spcPts val="600"/>
              </a:spcAft>
            </a:pPr>
            <a:r>
              <a:rPr lang="en-US" sz="2100" dirty="0">
                <a:solidFill>
                  <a:schemeClr val="accent1">
                    <a:lumMod val="75000"/>
                  </a:schemeClr>
                </a:solidFill>
                <a:latin typeface="Arial" panose="020B0604020202020204" pitchFamily="34" charset="0"/>
                <a:cs typeface="Arial" panose="020B0604020202020204" pitchFamily="34" charset="0"/>
              </a:rPr>
              <a:t>Monitoring of the implementation of the National Water Strategy is based on the expected results of achieving the goals of the National Water Strategy</a:t>
            </a:r>
            <a:endParaRPr lang="ru-RU" sz="2100" dirty="0">
              <a:solidFill>
                <a:schemeClr val="accent1">
                  <a:lumMod val="75000"/>
                </a:schemeClr>
              </a:solidFill>
              <a:latin typeface="Arial" panose="020B0604020202020204" pitchFamily="34" charset="0"/>
              <a:cs typeface="Arial" panose="020B0604020202020204" pitchFamily="34" charset="0"/>
            </a:endParaRPr>
          </a:p>
          <a:p>
            <a:pPr algn="just">
              <a:spcBef>
                <a:spcPts val="600"/>
              </a:spcBef>
              <a:spcAft>
                <a:spcPts val="600"/>
              </a:spcAft>
            </a:pPr>
            <a:r>
              <a:rPr lang="en-US" sz="2100" dirty="0">
                <a:effectLst/>
                <a:latin typeface="Arial" panose="020B0604020202020204" pitchFamily="34" charset="0"/>
                <a:ea typeface="Times New Roman" panose="02020603050405020304" pitchFamily="18" charset="0"/>
                <a:cs typeface="Arial" panose="020B0604020202020204" pitchFamily="34" charset="0"/>
              </a:rPr>
              <a:t>The Ministry of Energy and Water Resources of the Republic of Tajikistan is the responsible body for monitoring the implementation of the NWS, in accordance with the requirements of the legislation, in cooperation with the Agency on Statistics under the President of the Republic of Tajikistan and other relevant bodies.</a:t>
            </a:r>
          </a:p>
          <a:p>
            <a:pPr algn="just">
              <a:spcBef>
                <a:spcPts val="600"/>
              </a:spcBef>
              <a:spcAft>
                <a:spcPts val="600"/>
              </a:spcAft>
            </a:pPr>
            <a:r>
              <a:rPr lang="en-US" sz="2100" dirty="0">
                <a:solidFill>
                  <a:schemeClr val="accent1">
                    <a:lumMod val="75000"/>
                  </a:schemeClr>
                </a:solidFill>
                <a:latin typeface="Arial" panose="020B0604020202020204" pitchFamily="34" charset="0"/>
                <a:cs typeface="Arial" panose="020B0604020202020204" pitchFamily="34" charset="0"/>
              </a:rPr>
              <a:t>During the implementation of the NWS, the relevant ministries and departments will provide relevant information and data in the prescribed manner. Intermediate data are collected and entered into a single monitoring database. Generalized information on the implementation of the National Water Strategy is annually provided to the Government of the Republic of Tajikistan</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11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3186545" y="2871854"/>
            <a:ext cx="2918692" cy="954309"/>
          </a:xfrm>
        </p:spPr>
        <p:txBody>
          <a:bodyPr>
            <a:normAutofit/>
          </a:bodyPr>
          <a:lstStyle/>
          <a:p>
            <a:r>
              <a:rPr lang="en-US" sz="3200" b="1" dirty="0">
                <a:solidFill>
                  <a:srgbClr val="C00000"/>
                </a:solidFill>
                <a:latin typeface="Arial" panose="020B0604020202020204" pitchFamily="34" charset="0"/>
                <a:cs typeface="Arial" panose="020B0604020202020204" pitchFamily="34" charset="0"/>
              </a:rPr>
              <a:t>THANK YOU</a:t>
            </a:r>
            <a:endParaRPr lang="ru-RU" sz="3200" b="1" dirty="0">
              <a:solidFill>
                <a:srgbClr val="C0000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13</a:t>
            </a:fld>
            <a:endParaRPr lang="ru-RU"/>
          </a:p>
        </p:txBody>
      </p:sp>
    </p:spTree>
    <p:extLst>
      <p:ext uri="{BB962C8B-B14F-4D97-AF65-F5344CB8AC3E}">
        <p14:creationId xmlns:p14="http://schemas.microsoft.com/office/powerpoint/2010/main" val="338949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86E7D9-ABDF-4BED-B6F8-574BB63063B7}"/>
              </a:ext>
            </a:extLst>
          </p:cNvPr>
          <p:cNvSpPr>
            <a:spLocks noGrp="1"/>
          </p:cNvSpPr>
          <p:nvPr>
            <p:ph type="title"/>
          </p:nvPr>
        </p:nvSpPr>
        <p:spPr>
          <a:xfrm>
            <a:off x="628650" y="136524"/>
            <a:ext cx="7886700" cy="861134"/>
          </a:xfrm>
        </p:spPr>
        <p:txBody>
          <a:bodyPr>
            <a:normAutofit/>
          </a:bodyPr>
          <a:lstStyle/>
          <a:p>
            <a:r>
              <a:rPr lang="en-US" sz="2600" b="1" dirty="0">
                <a:solidFill>
                  <a:srgbClr val="C00000"/>
                </a:solidFill>
                <a:latin typeface="Arial" panose="020B0604020202020204" pitchFamily="34" charset="0"/>
                <a:cs typeface="Arial" panose="020B0604020202020204" pitchFamily="34" charset="0"/>
              </a:rPr>
              <a:t>THE NATIONAL WATER STRATEGY OF </a:t>
            </a:r>
            <a:r>
              <a:rPr lang="en-US" sz="2600" b="1" dirty="0" err="1">
                <a:solidFill>
                  <a:srgbClr val="C00000"/>
                </a:solidFill>
                <a:latin typeface="Arial" panose="020B0604020202020204" pitchFamily="34" charset="0"/>
                <a:cs typeface="Arial" panose="020B0604020202020204" pitchFamily="34" charset="0"/>
              </a:rPr>
              <a:t>RoT</a:t>
            </a:r>
            <a:r>
              <a:rPr lang="en-US" sz="2600" b="1" dirty="0">
                <a:solidFill>
                  <a:srgbClr val="C00000"/>
                </a:solidFill>
                <a:latin typeface="Arial" panose="020B0604020202020204" pitchFamily="34" charset="0"/>
                <a:cs typeface="Arial" panose="020B0604020202020204" pitchFamily="34" charset="0"/>
              </a:rPr>
              <a:t> FOR THE PERIOD</a:t>
            </a:r>
            <a:r>
              <a:rPr lang="tg-Cyrl-TJ" sz="2600" b="1" dirty="0">
                <a:solidFill>
                  <a:srgbClr val="C00000"/>
                </a:solidFill>
                <a:latin typeface="Arial" panose="020B0604020202020204" pitchFamily="34" charset="0"/>
                <a:cs typeface="Arial" panose="020B0604020202020204" pitchFamily="34" charset="0"/>
              </a:rPr>
              <a:t> 2024 - 2040</a:t>
            </a:r>
            <a:endParaRPr lang="ru-RU" sz="2600" b="1" dirty="0">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0789F01-AE12-403F-8728-BE8EE02B312E}"/>
              </a:ext>
            </a:extLst>
          </p:cNvPr>
          <p:cNvSpPr>
            <a:spLocks noGrp="1"/>
          </p:cNvSpPr>
          <p:nvPr>
            <p:ph idx="1"/>
          </p:nvPr>
        </p:nvSpPr>
        <p:spPr>
          <a:xfrm>
            <a:off x="406688" y="997658"/>
            <a:ext cx="8506403" cy="5523215"/>
          </a:xfrm>
        </p:spPr>
        <p:txBody>
          <a:bodyPr>
            <a:noAutofit/>
          </a:bodyPr>
          <a:lstStyle/>
          <a:p>
            <a:pPr algn="just">
              <a:lnSpc>
                <a:spcPct val="100000"/>
              </a:lnSpc>
              <a:spcBef>
                <a:spcPts val="200"/>
              </a:spcBef>
              <a:spcAft>
                <a:spcPts val="200"/>
              </a:spcAft>
            </a:pPr>
            <a:r>
              <a:rPr lang="en-US" sz="1600" b="1" dirty="0">
                <a:solidFill>
                  <a:schemeClr val="accent1">
                    <a:lumMod val="75000"/>
                  </a:schemeClr>
                </a:solidFill>
                <a:latin typeface="Arial" panose="020B0604020202020204" pitchFamily="34" charset="0"/>
                <a:cs typeface="Arial" panose="020B0604020202020204" pitchFamily="34" charset="0"/>
              </a:rPr>
              <a:t>Tajikistan and its President are leaders in global water initiatives aimed at improving the sustainability of water supply in all countries of the world. Possessing the largest water resources in the region, our country strives to increase the efficiency of its use and protection in order to provide future generations with sufficient water resources. This Strategy is a document that promotes the implementation of the country's water policy in our country.</a:t>
            </a:r>
          </a:p>
          <a:p>
            <a:pPr algn="just">
              <a:lnSpc>
                <a:spcPct val="100000"/>
              </a:lnSpc>
              <a:spcBef>
                <a:spcPts val="200"/>
              </a:spcBef>
              <a:spcAft>
                <a:spcPts val="200"/>
              </a:spcAft>
            </a:pPr>
            <a:r>
              <a:rPr lang="en-US" sz="1600" dirty="0">
                <a:latin typeface="Arial" panose="020B0604020202020204" pitchFamily="34" charset="0"/>
                <a:cs typeface="Arial" panose="020B0604020202020204" pitchFamily="34" charset="0"/>
              </a:rPr>
              <a:t>The development of the draft NWS is carried out as part of the implementation of the Reform of the water sector of Tajikistan for the period 2016-2025</a:t>
            </a:r>
          </a:p>
          <a:p>
            <a:pPr algn="just">
              <a:lnSpc>
                <a:spcPct val="100000"/>
              </a:lnSpc>
              <a:spcBef>
                <a:spcPts val="200"/>
              </a:spcBef>
              <a:spcAft>
                <a:spcPts val="200"/>
              </a:spcAft>
            </a:pPr>
            <a:r>
              <a:rPr lang="en-US" sz="1600" b="1" dirty="0">
                <a:solidFill>
                  <a:schemeClr val="accent1">
                    <a:lumMod val="75000"/>
                  </a:schemeClr>
                </a:solidFill>
                <a:latin typeface="Arial" panose="020B0604020202020204" pitchFamily="34" charset="0"/>
                <a:cs typeface="Arial" panose="020B0604020202020204" pitchFamily="34" charset="0"/>
              </a:rPr>
              <a:t>The draft NWS was developed in the period from 2017 to 2020 under the leadership of the MEWR with the participation of a group of local and international experts with the support of the EU project "Integrated Management of the Zarafshon Basin".</a:t>
            </a:r>
          </a:p>
          <a:p>
            <a:pPr algn="just">
              <a:lnSpc>
                <a:spcPct val="100000"/>
              </a:lnSpc>
              <a:spcBef>
                <a:spcPts val="200"/>
              </a:spcBef>
              <a:spcAft>
                <a:spcPts val="200"/>
              </a:spcAft>
            </a:pPr>
            <a:r>
              <a:rPr lang="en-US" sz="1600" dirty="0">
                <a:latin typeface="Arial" panose="020B0604020202020204" pitchFamily="34" charset="0"/>
                <a:cs typeface="Arial" panose="020B0604020202020204" pitchFamily="34" charset="0"/>
              </a:rPr>
              <a:t>The draft NWS was considered at meetings of the Coordinating </a:t>
            </a:r>
            <a:r>
              <a:rPr lang="en-US" sz="1600" dirty="0" err="1">
                <a:latin typeface="Arial" panose="020B0604020202020204" pitchFamily="34" charset="0"/>
                <a:cs typeface="Arial" panose="020B0604020202020204" pitchFamily="34" charset="0"/>
              </a:rPr>
              <a:t>WG</a:t>
            </a:r>
            <a:r>
              <a:rPr lang="en-US" sz="1600" dirty="0">
                <a:latin typeface="Arial" panose="020B0604020202020204" pitchFamily="34" charset="0"/>
                <a:cs typeface="Arial" panose="020B0604020202020204" pitchFamily="34" charset="0"/>
              </a:rPr>
              <a:t> on water sector reform (2021-2022) with the participation of representatives of ministries and agencies, at meetings and seminars of projects 2021-2023.</a:t>
            </a:r>
          </a:p>
          <a:p>
            <a:pPr algn="just">
              <a:lnSpc>
                <a:spcPct val="100000"/>
              </a:lnSpc>
              <a:spcBef>
                <a:spcPts val="200"/>
              </a:spcBef>
              <a:spcAft>
                <a:spcPts val="200"/>
              </a:spcAft>
            </a:pPr>
            <a:r>
              <a:rPr lang="en-US" sz="1600" b="1" dirty="0">
                <a:solidFill>
                  <a:schemeClr val="accent1">
                    <a:lumMod val="75000"/>
                  </a:schemeClr>
                </a:solidFill>
                <a:latin typeface="Arial" panose="020B0604020202020204" pitchFamily="34" charset="0"/>
                <a:cs typeface="Arial" panose="020B0604020202020204" pitchFamily="34" charset="0"/>
              </a:rPr>
              <a:t>The NWS project in 2021 was sent for consideration by interested ministries and departments. The received comments and remarks were taken into account in subsequent versions of the NWS.</a:t>
            </a:r>
          </a:p>
          <a:p>
            <a:pPr>
              <a:lnSpc>
                <a:spcPct val="100000"/>
              </a:lnSpc>
              <a:spcBef>
                <a:spcPts val="200"/>
              </a:spcBef>
              <a:spcAft>
                <a:spcPts val="200"/>
              </a:spcAft>
            </a:pPr>
            <a:r>
              <a:rPr lang="en-US" sz="1600" dirty="0">
                <a:latin typeface="Arial" panose="020B0604020202020204" pitchFamily="34" charset="0"/>
                <a:cs typeface="Arial" panose="020B0604020202020204" pitchFamily="34" charset="0"/>
              </a:rPr>
              <a:t>Currently, the draft NWS is being reviewed in connection with the adoption of the Law of the Republic of Tajikistan “On Strategic Planning and State Forecasting”, entered into force on July 19, 2022, No. 1894</a:t>
            </a:r>
          </a:p>
        </p:txBody>
      </p:sp>
      <p:sp>
        <p:nvSpPr>
          <p:cNvPr id="4" name="Номер слайда 3">
            <a:extLst>
              <a:ext uri="{FF2B5EF4-FFF2-40B4-BE49-F238E27FC236}">
                <a16:creationId xmlns:a16="http://schemas.microsoft.com/office/drawing/2014/main" id="{E175328D-F9B8-4737-945B-3AB210E8EE83}"/>
              </a:ext>
            </a:extLst>
          </p:cNvPr>
          <p:cNvSpPr>
            <a:spLocks noGrp="1"/>
          </p:cNvSpPr>
          <p:nvPr>
            <p:ph type="sldNum" sz="quarter" idx="12"/>
          </p:nvPr>
        </p:nvSpPr>
        <p:spPr/>
        <p:txBody>
          <a:bodyPr/>
          <a:lstStyle/>
          <a:p>
            <a:fld id="{5FE2B3AF-1EAD-4B0F-9970-E2F22FC48FCC}" type="slidenum">
              <a:rPr lang="ru-RU" smtClean="0"/>
              <a:t>2</a:t>
            </a:fld>
            <a:endParaRPr lang="ru-RU" dirty="0"/>
          </a:p>
        </p:txBody>
      </p:sp>
    </p:spTree>
    <p:extLst>
      <p:ext uri="{BB962C8B-B14F-4D97-AF65-F5344CB8AC3E}">
        <p14:creationId xmlns:p14="http://schemas.microsoft.com/office/powerpoint/2010/main" val="275389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628650" y="655782"/>
            <a:ext cx="7886700" cy="789419"/>
          </a:xfrm>
        </p:spPr>
        <p:txBody>
          <a:bodyPr>
            <a:noAutofit/>
          </a:bodyPr>
          <a:lstStyle/>
          <a:p>
            <a:r>
              <a:rPr lang="en-US" sz="2400" b="1" dirty="0">
                <a:solidFill>
                  <a:srgbClr val="C00000"/>
                </a:solidFill>
                <a:latin typeface="Arial" panose="020B0604020202020204" pitchFamily="34" charset="0"/>
                <a:cs typeface="Arial" panose="020B0604020202020204" pitchFamily="34" charset="0"/>
              </a:rPr>
              <a:t>MAIN GOAL OF NATIONAL WATER STRATEGY</a:t>
            </a:r>
            <a:endParaRPr lang="ru-RU" sz="2400" b="1" dirty="0">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209D554-7CCF-43F5-9895-668C8C782071}"/>
              </a:ext>
            </a:extLst>
          </p:cNvPr>
          <p:cNvSpPr>
            <a:spLocks noGrp="1"/>
          </p:cNvSpPr>
          <p:nvPr>
            <p:ph idx="1"/>
          </p:nvPr>
        </p:nvSpPr>
        <p:spPr>
          <a:xfrm>
            <a:off x="693305" y="1903412"/>
            <a:ext cx="7886700" cy="3776952"/>
          </a:xfrm>
        </p:spPr>
        <p:txBody>
          <a:bodyPr>
            <a:noAutofit/>
          </a:bodyPr>
          <a:lstStyle/>
          <a:p>
            <a:pPr marL="0" indent="0" algn="just">
              <a:lnSpc>
                <a:spcPct val="107000"/>
              </a:lnSpc>
              <a:spcAft>
                <a:spcPts val="0"/>
              </a:spcAft>
              <a:buNone/>
            </a:pPr>
            <a:r>
              <a:rPr lang="en-US" sz="2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The main Goal of the National water strategy is</a:t>
            </a:r>
            <a:r>
              <a:rPr lang="ru-RU" sz="2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a:t>
            </a:r>
            <a:r>
              <a:rPr lang="ru-RU" sz="2500" b="1" dirty="0">
                <a:effectLst/>
                <a:latin typeface="Arial" panose="020B0604020202020204" pitchFamily="34" charset="0"/>
                <a:ea typeface="Times New Roman" panose="02020603050405020304" pitchFamily="18" charset="0"/>
                <a:cs typeface="Arial" panose="020B0604020202020204" pitchFamily="34" charset="0"/>
              </a:rPr>
              <a:t>— </a:t>
            </a:r>
            <a:r>
              <a:rPr lang="en-US" sz="2500" b="1" dirty="0">
                <a:effectLst/>
                <a:latin typeface="Arial" panose="020B0604020202020204" pitchFamily="34" charset="0"/>
                <a:ea typeface="Times New Roman" panose="02020603050405020304" pitchFamily="18" charset="0"/>
                <a:cs typeface="Arial" panose="020B0604020202020204" pitchFamily="34" charset="0"/>
              </a:rPr>
              <a:t>to ensure sustainable social-economic development of Tajikistan related to water resources</a:t>
            </a:r>
            <a:r>
              <a:rPr lang="ru-RU" sz="2500" b="1" dirty="0">
                <a:effectLst/>
                <a:latin typeface="Arial" panose="020B0604020202020204" pitchFamily="34" charset="0"/>
                <a:ea typeface="Times New Roman" panose="02020603050405020304" pitchFamily="18" charset="0"/>
                <a:cs typeface="Arial" panose="020B0604020202020204" pitchFamily="34" charset="0"/>
              </a:rPr>
              <a:t>, </a:t>
            </a:r>
            <a:r>
              <a:rPr lang="en-US" sz="2500" b="1" dirty="0">
                <a:effectLst/>
                <a:latin typeface="Arial" panose="020B0604020202020204" pitchFamily="34" charset="0"/>
                <a:ea typeface="Times New Roman" panose="02020603050405020304" pitchFamily="18" charset="0"/>
                <a:cs typeface="Arial" panose="020B0604020202020204" pitchFamily="34" charset="0"/>
              </a:rPr>
              <a:t>create condition for the sustainable </a:t>
            </a:r>
            <a:r>
              <a:rPr lang="en-US" sz="2500" b="1" dirty="0">
                <a:solidFill>
                  <a:srgbClr val="00B0F0"/>
                </a:solidFill>
                <a:latin typeface="Arial" panose="020B0604020202020204" pitchFamily="34" charset="0"/>
                <a:cs typeface="Arial" panose="020B0604020202020204" pitchFamily="34" charset="0"/>
              </a:rPr>
              <a:t>provision of the population with drinking water </a:t>
            </a:r>
            <a:r>
              <a:rPr lang="en-US" sz="2500" b="1" dirty="0">
                <a:latin typeface="Arial" panose="020B0604020202020204" pitchFamily="34" charset="0"/>
                <a:cs typeface="Arial" panose="020B0604020202020204" pitchFamily="34" charset="0"/>
              </a:rPr>
              <a:t>and</a:t>
            </a:r>
            <a:r>
              <a:rPr lang="en-US" sz="2500" b="1" dirty="0">
                <a:solidFill>
                  <a:srgbClr val="00B0F0"/>
                </a:solidFill>
                <a:latin typeface="Arial" panose="020B0604020202020204" pitchFamily="34" charset="0"/>
                <a:cs typeface="Arial" panose="020B0604020202020204" pitchFamily="34" charset="0"/>
              </a:rPr>
              <a:t> </a:t>
            </a:r>
            <a:r>
              <a:rPr lang="en-US" sz="2500" b="1" dirty="0">
                <a:solidFill>
                  <a:srgbClr val="FFD347"/>
                </a:solidFill>
                <a:effectLst/>
                <a:latin typeface="Arial" panose="020B0604020202020204" pitchFamily="34" charset="0"/>
                <a:ea typeface="Times New Roman" panose="02020603050405020304" pitchFamily="18" charset="0"/>
                <a:cs typeface="Arial" panose="020B0604020202020204" pitchFamily="34" charset="0"/>
              </a:rPr>
              <a:t>sanitation</a:t>
            </a:r>
            <a:r>
              <a:rPr lang="ru-RU" sz="2500" b="1" dirty="0">
                <a:effectLst/>
                <a:latin typeface="Arial" panose="020B0604020202020204" pitchFamily="34" charset="0"/>
                <a:ea typeface="Times New Roman" panose="02020603050405020304" pitchFamily="18" charset="0"/>
                <a:cs typeface="Arial" panose="020B0604020202020204" pitchFamily="34" charset="0"/>
              </a:rPr>
              <a:t>, </a:t>
            </a:r>
            <a:r>
              <a:rPr lang="en-US" sz="2500" b="1" dirty="0">
                <a:solidFill>
                  <a:srgbClr val="FF2121"/>
                </a:solidFill>
                <a:effectLst/>
                <a:latin typeface="Arial" panose="020B0604020202020204" pitchFamily="34" charset="0"/>
                <a:ea typeface="Times New Roman" panose="02020603050405020304" pitchFamily="18" charset="0"/>
                <a:cs typeface="Arial" panose="020B0604020202020204" pitchFamily="34" charset="0"/>
              </a:rPr>
              <a:t>food</a:t>
            </a:r>
            <a:r>
              <a:rPr lang="ru-RU" sz="2500" b="1" dirty="0">
                <a:effectLst/>
                <a:latin typeface="Arial" panose="020B0604020202020204" pitchFamily="34" charset="0"/>
                <a:ea typeface="Times New Roman" panose="02020603050405020304" pitchFamily="18" charset="0"/>
                <a:cs typeface="Arial" panose="020B0604020202020204" pitchFamily="34" charset="0"/>
              </a:rPr>
              <a:t>, </a:t>
            </a:r>
            <a:r>
              <a:rPr lang="en-US" sz="2500" b="1" dirty="0">
                <a:effectLst/>
                <a:latin typeface="Arial" panose="020B0604020202020204" pitchFamily="34" charset="0"/>
                <a:ea typeface="Times New Roman" panose="02020603050405020304" pitchFamily="18" charset="0"/>
                <a:cs typeface="Arial" panose="020B0604020202020204" pitchFamily="34" charset="0"/>
              </a:rPr>
              <a:t>the need of the economy with </a:t>
            </a:r>
            <a:r>
              <a:rPr lang="en-US" sz="2500" b="1"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green electricity</a:t>
            </a:r>
            <a:r>
              <a:rPr lang="ru-RU" sz="2500" b="1"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a:t>
            </a:r>
            <a:r>
              <a:rPr lang="en-US" sz="2500" b="1"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hydroelectricity</a:t>
            </a:r>
            <a:r>
              <a:rPr lang="ru-RU" sz="2500" b="1"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a:t>
            </a:r>
            <a:r>
              <a:rPr lang="ru-RU" sz="2500" b="1" dirty="0">
                <a:effectLst/>
                <a:latin typeface="Arial" panose="020B0604020202020204" pitchFamily="34" charset="0"/>
                <a:ea typeface="Times New Roman" panose="02020603050405020304" pitchFamily="18" charset="0"/>
                <a:cs typeface="Arial" panose="020B0604020202020204" pitchFamily="34" charset="0"/>
              </a:rPr>
              <a:t>, </a:t>
            </a:r>
            <a:r>
              <a:rPr lang="en-US" sz="2500" b="1" dirty="0">
                <a:effectLst/>
                <a:latin typeface="Arial" panose="020B0604020202020204" pitchFamily="34" charset="0"/>
                <a:ea typeface="Times New Roman" panose="02020603050405020304" pitchFamily="18" charset="0"/>
                <a:cs typeface="Arial" panose="020B0604020202020204" pitchFamily="34" charset="0"/>
              </a:rPr>
              <a:t>which create the basis for the well-being of the country’s population</a:t>
            </a:r>
            <a:r>
              <a:rPr lang="ru-RU" sz="2500" b="1" dirty="0">
                <a:effectLst/>
                <a:latin typeface="Arial" panose="020B0604020202020204" pitchFamily="34" charset="0"/>
                <a:ea typeface="Times New Roman" panose="02020603050405020304" pitchFamily="18" charset="0"/>
                <a:cs typeface="Arial" panose="020B0604020202020204" pitchFamily="34" charset="0"/>
              </a:rPr>
              <a:t>.</a:t>
            </a:r>
            <a:endParaRPr lang="en-US" sz="25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3</a:t>
            </a:fld>
            <a:endParaRPr lang="ru-RU"/>
          </a:p>
        </p:txBody>
      </p:sp>
    </p:spTree>
    <p:extLst>
      <p:ext uri="{BB962C8B-B14F-4D97-AF65-F5344CB8AC3E}">
        <p14:creationId xmlns:p14="http://schemas.microsoft.com/office/powerpoint/2010/main" val="196735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628650" y="365126"/>
            <a:ext cx="7886700" cy="542201"/>
          </a:xfrm>
        </p:spPr>
        <p:txBody>
          <a:bodyPr>
            <a:normAutofit/>
          </a:bodyPr>
          <a:lstStyle/>
          <a:p>
            <a:r>
              <a:rPr lang="en-US" sz="2400" b="1" dirty="0">
                <a:solidFill>
                  <a:srgbClr val="C00000"/>
                </a:solidFill>
                <a:latin typeface="Arial" panose="020B0604020202020204" pitchFamily="34" charset="0"/>
                <a:cs typeface="Arial" panose="020B0604020202020204" pitchFamily="34" charset="0"/>
              </a:rPr>
              <a:t>CONTENT OF THE NATIONAL WATER STRATEGY</a:t>
            </a:r>
            <a:endParaRPr lang="ru-RU" sz="2400" b="1" dirty="0">
              <a:solidFill>
                <a:srgbClr val="C0000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4</a:t>
            </a:fld>
            <a:endParaRPr lang="ru-RU"/>
          </a:p>
        </p:txBody>
      </p:sp>
      <p:sp>
        <p:nvSpPr>
          <p:cNvPr id="10" name="Rectangle 2">
            <a:extLst>
              <a:ext uri="{FF2B5EF4-FFF2-40B4-BE49-F238E27FC236}">
                <a16:creationId xmlns:a16="http://schemas.microsoft.com/office/drawing/2014/main" id="{2C5EB7A5-1804-4023-897C-38E1E5B45097}"/>
              </a:ext>
            </a:extLst>
          </p:cNvPr>
          <p:cNvSpPr>
            <a:spLocks noChangeArrowheads="1"/>
          </p:cNvSpPr>
          <p:nvPr/>
        </p:nvSpPr>
        <p:spPr bwMode="auto">
          <a:xfrm>
            <a:off x="762533" y="1170316"/>
            <a:ext cx="821006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ts val="600"/>
              </a:spcBef>
              <a:spcAft>
                <a:spcPts val="600"/>
              </a:spcAft>
              <a:buClrTx/>
              <a:buSzTx/>
              <a:buFontTx/>
              <a:buNone/>
              <a:tabLst>
                <a:tab pos="180975" algn="l"/>
                <a:tab pos="5922963" algn="r"/>
              </a:tabLst>
            </a:pPr>
            <a:r>
              <a:rPr kumimoji="0" lang="ru-RU" altLang="ru-RU" sz="2200" b="1" i="0" strike="noStrike" cap="none" normalizeH="0" baseline="0" dirty="0">
                <a:ln>
                  <a:noFill/>
                </a:ln>
                <a:solidFill>
                  <a:schemeClr val="tx1"/>
                </a:solidFill>
                <a:effectLst/>
                <a:ea typeface="Times New Roman" panose="02020603050405020304" pitchFamily="18" charset="0"/>
                <a:cs typeface="Arial" panose="020B0604020202020204" pitchFamily="34" charset="0"/>
              </a:rPr>
              <a:t>1.</a:t>
            </a:r>
            <a:r>
              <a:rPr lang="ru-RU" altLang="ru-RU" sz="2200" dirty="0">
                <a:ea typeface="Times New Roman" panose="02020603050405020304" pitchFamily="18" charset="0"/>
                <a:cs typeface="Arial" panose="020B0604020202020204" pitchFamily="34" charset="0"/>
              </a:rPr>
              <a:t> </a:t>
            </a:r>
            <a:r>
              <a:rPr kumimoji="0" lang="en-US" altLang="ru-RU" sz="2200" b="1" i="0" strike="noStrike" cap="none" normalizeH="0" baseline="0" dirty="0">
                <a:ln>
                  <a:noFill/>
                </a:ln>
                <a:solidFill>
                  <a:schemeClr val="tx1"/>
                </a:solidFill>
                <a:effectLst/>
                <a:cs typeface="Arial" panose="020B0604020202020204" pitchFamily="34" charset="0"/>
              </a:rPr>
              <a:t>GENERAL PROVISION</a:t>
            </a:r>
            <a:endParaRPr kumimoji="0" lang="ru-RU" altLang="ru-RU" sz="2200" b="1" i="0" strike="noStrike" cap="none" normalizeH="0" baseline="0" dirty="0">
              <a:ln>
                <a:noFill/>
              </a:ln>
              <a:solidFill>
                <a:schemeClr val="tx1"/>
              </a:solidFill>
              <a:effectLst/>
              <a:cs typeface="Arial" panose="020B0604020202020204" pitchFamily="34" charset="0"/>
            </a:endParaRPr>
          </a:p>
          <a:p>
            <a:pPr marL="457200" lvl="0" indent="-457200">
              <a:spcBef>
                <a:spcPts val="600"/>
              </a:spcBef>
              <a:spcAft>
                <a:spcPts val="600"/>
              </a:spcAft>
              <a:buFontTx/>
              <a:buAutoNum type="arabicPeriod" startAt="2"/>
            </a:pPr>
            <a:r>
              <a:rPr lang="en-US" altLang="ru-RU" sz="2200" b="1" dirty="0">
                <a:solidFill>
                  <a:srgbClr val="0070C0"/>
                </a:solidFill>
                <a:cs typeface="Arial" panose="020B0604020202020204" pitchFamily="34" charset="0"/>
              </a:rPr>
              <a:t>CURRENT STATE OF THE WATER SECTOR.</a:t>
            </a:r>
            <a:endParaRPr lang="ru-RU" altLang="ru-RU" sz="2200" b="1" dirty="0">
              <a:solidFill>
                <a:srgbClr val="0070C0"/>
              </a:solidFill>
              <a:cs typeface="Arial" panose="020B0604020202020204" pitchFamily="34" charset="0"/>
            </a:endParaRPr>
          </a:p>
          <a:p>
            <a:pPr marL="457200" lvl="0" indent="-457200">
              <a:spcBef>
                <a:spcPts val="600"/>
              </a:spcBef>
              <a:spcAft>
                <a:spcPts val="600"/>
              </a:spcAft>
              <a:buFontTx/>
              <a:buAutoNum type="arabicPeriod" startAt="3"/>
            </a:pPr>
            <a:r>
              <a:rPr lang="en-US" altLang="ru-RU" sz="2200" b="1" dirty="0">
                <a:cs typeface="Arial" panose="020B0604020202020204" pitchFamily="34" charset="0"/>
              </a:rPr>
              <a:t>STRATEGIC GOALS AND PRIORITIES OF THE WATER SECTOR UNTIL 2040</a:t>
            </a:r>
            <a:endParaRPr kumimoji="0" lang="ru-RU" altLang="ru-RU" sz="2200" b="1" i="0" strike="noStrike" cap="none" normalizeH="0" baseline="0" dirty="0">
              <a:ln>
                <a:noFill/>
              </a:ln>
              <a:solidFill>
                <a:schemeClr val="tx1"/>
              </a:solidFill>
              <a:effectLst/>
              <a:cs typeface="Arial" panose="020B0604020202020204" pitchFamily="34" charset="0"/>
            </a:endParaRPr>
          </a:p>
          <a:p>
            <a:pPr marL="457200" lvl="0" indent="-457200">
              <a:spcBef>
                <a:spcPts val="600"/>
              </a:spcBef>
              <a:spcAft>
                <a:spcPts val="600"/>
              </a:spcAft>
              <a:buFontTx/>
              <a:buAutoNum type="arabicPeriod" startAt="4"/>
            </a:pPr>
            <a:r>
              <a:rPr lang="en-US" altLang="ru-RU" sz="2200" b="1" dirty="0">
                <a:solidFill>
                  <a:srgbClr val="0070C0"/>
                </a:solidFill>
                <a:cs typeface="Arial" panose="020B0604020202020204" pitchFamily="34" charset="0"/>
              </a:rPr>
              <a:t>MEASURES TO IMPLEMENT THE NATIONAL WATER STRATEGY</a:t>
            </a:r>
            <a:endParaRPr lang="ru-RU" altLang="ru-RU" sz="2200" b="1" dirty="0">
              <a:solidFill>
                <a:srgbClr val="0070C0"/>
              </a:solidFill>
              <a:cs typeface="Arial" panose="020B0604020202020204" pitchFamily="34" charset="0"/>
            </a:endParaRPr>
          </a:p>
          <a:p>
            <a:pPr marL="457200" lvl="0" indent="-457200">
              <a:spcBef>
                <a:spcPts val="600"/>
              </a:spcBef>
              <a:spcAft>
                <a:spcPts val="600"/>
              </a:spcAft>
              <a:buFontTx/>
              <a:buAutoNum type="arabicPeriod" startAt="5"/>
            </a:pPr>
            <a:r>
              <a:rPr lang="en-US" altLang="ru-RU" sz="2200" b="1" dirty="0">
                <a:cs typeface="Arial" panose="020B0604020202020204" pitchFamily="34" charset="0"/>
              </a:rPr>
              <a:t>FINANCING OF STRATEGIC ACTIONS AND EXPECTED RESULTS</a:t>
            </a:r>
            <a:endParaRPr kumimoji="0" lang="ru-RU" altLang="ru-RU" sz="2200" b="1" i="0" strike="noStrike" cap="none" normalizeH="0" baseline="0" dirty="0">
              <a:ln>
                <a:noFill/>
              </a:ln>
              <a:solidFill>
                <a:schemeClr val="tx1"/>
              </a:solidFill>
              <a:effectLst/>
              <a:cs typeface="Arial" panose="020B0604020202020204" pitchFamily="34" charset="0"/>
            </a:endParaRPr>
          </a:p>
          <a:p>
            <a:pPr marL="457200" lvl="0" indent="-457200">
              <a:spcBef>
                <a:spcPts val="600"/>
              </a:spcBef>
              <a:spcAft>
                <a:spcPts val="600"/>
              </a:spcAft>
              <a:buFontTx/>
              <a:buAutoNum type="arabicPeriod" startAt="6"/>
            </a:pPr>
            <a:r>
              <a:rPr lang="en-US" altLang="ru-RU" sz="2200" b="1" dirty="0">
                <a:solidFill>
                  <a:srgbClr val="0070C0"/>
                </a:solidFill>
                <a:cs typeface="Arial" panose="020B0604020202020204" pitchFamily="34" charset="0"/>
              </a:rPr>
              <a:t>MONITORING THE IMPLEMENTATION OF THE NATIONAL WATER STRATEGY </a:t>
            </a:r>
            <a:endParaRPr lang="ru-RU" altLang="ru-RU" sz="2200" b="1" dirty="0">
              <a:solidFill>
                <a:srgbClr val="0070C0"/>
              </a:solidFill>
              <a:cs typeface="Arial" panose="020B0604020202020204" pitchFamily="34" charset="0"/>
            </a:endParaRPr>
          </a:p>
          <a:p>
            <a:pPr marL="0" marR="0" lvl="0" indent="0" defTabSz="914400" rtl="0" eaLnBrk="0" fontAlgn="base" latinLnBrk="0" hangingPunct="0">
              <a:lnSpc>
                <a:spcPct val="100000"/>
              </a:lnSpc>
              <a:spcBef>
                <a:spcPts val="600"/>
              </a:spcBef>
              <a:spcAft>
                <a:spcPts val="600"/>
              </a:spcAft>
              <a:buClrTx/>
              <a:buSzTx/>
              <a:buFontTx/>
              <a:buNone/>
              <a:tabLst>
                <a:tab pos="180975" algn="l"/>
                <a:tab pos="5922963" algn="r"/>
              </a:tabLst>
            </a:pPr>
            <a:r>
              <a:rPr kumimoji="0" lang="en-US" altLang="ru-RU" sz="2200" b="1" i="0" strike="noStrike" cap="none" normalizeH="0" baseline="0" dirty="0">
                <a:ln>
                  <a:noFill/>
                </a:ln>
                <a:solidFill>
                  <a:schemeClr val="tx1"/>
                </a:solidFill>
                <a:effectLst/>
                <a:cs typeface="Arial" panose="020B0604020202020204" pitchFamily="34" charset="0"/>
              </a:rPr>
              <a:t>      </a:t>
            </a:r>
            <a:r>
              <a:rPr kumimoji="0" lang="en-US" altLang="ru-RU" sz="2200" b="1" i="0" strike="noStrike" cap="none" normalizeH="0" baseline="0" dirty="0" err="1">
                <a:ln>
                  <a:noFill/>
                </a:ln>
                <a:solidFill>
                  <a:schemeClr val="tx1"/>
                </a:solidFill>
                <a:effectLst/>
                <a:cs typeface="Arial" panose="020B0604020202020204" pitchFamily="34" charset="0"/>
              </a:rPr>
              <a:t>APPENDIXS</a:t>
            </a:r>
            <a:endParaRPr kumimoji="0" lang="ru-RU" altLang="ru-RU" sz="2200" b="1" i="0" strike="noStrike" cap="none" normalizeH="0" baseline="0" dirty="0">
              <a:ln>
                <a:noFill/>
              </a:ln>
              <a:solidFill>
                <a:schemeClr val="tx1"/>
              </a:solidFill>
              <a:effectLst/>
              <a:cs typeface="Arial" panose="020B0604020202020204" pitchFamily="34" charset="0"/>
            </a:endParaRPr>
          </a:p>
          <a:p>
            <a:pPr marL="0" marR="0" lvl="0" indent="0" defTabSz="914400" rtl="0" eaLnBrk="0" fontAlgn="base" latinLnBrk="0" hangingPunct="0">
              <a:lnSpc>
                <a:spcPct val="100000"/>
              </a:lnSpc>
              <a:spcBef>
                <a:spcPts val="600"/>
              </a:spcBef>
              <a:spcAft>
                <a:spcPts val="600"/>
              </a:spcAft>
              <a:buClrTx/>
              <a:buSzTx/>
              <a:buFontTx/>
              <a:buNone/>
              <a:tabLst>
                <a:tab pos="180975" algn="l"/>
                <a:tab pos="5922963" algn="r"/>
              </a:tabLst>
            </a:pPr>
            <a:r>
              <a:rPr kumimoji="0" lang="ru-RU" altLang="ru-RU" sz="700" b="1" i="0" strike="noStrike" cap="none" normalizeH="0" baseline="0" dirty="0">
                <a:ln>
                  <a:noFill/>
                </a:ln>
                <a:solidFill>
                  <a:schemeClr val="tx1"/>
                </a:solidFill>
                <a:effectLst/>
                <a:cs typeface="Arial" panose="020B0604020202020204" pitchFamily="34" charset="0"/>
              </a:rPr>
              <a:t>Состоит из 38стр и приложений 26стр</a:t>
            </a:r>
          </a:p>
        </p:txBody>
      </p:sp>
    </p:spTree>
    <p:extLst>
      <p:ext uri="{BB962C8B-B14F-4D97-AF65-F5344CB8AC3E}">
        <p14:creationId xmlns:p14="http://schemas.microsoft.com/office/powerpoint/2010/main" val="31749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628650" y="337418"/>
            <a:ext cx="8408818" cy="365125"/>
          </a:xfrm>
        </p:spPr>
        <p:txBody>
          <a:bodyPr>
            <a:noAutofit/>
          </a:bodyPr>
          <a:lstStyle/>
          <a:p>
            <a:r>
              <a:rPr lang="en-US" altLang="ru-RU" sz="2000" b="1" dirty="0">
                <a:solidFill>
                  <a:srgbClr val="C00000"/>
                </a:solidFill>
                <a:latin typeface="Arial" panose="020B0604020202020204" pitchFamily="34" charset="0"/>
                <a:cs typeface="Arial" panose="020B0604020202020204" pitchFamily="34" charset="0"/>
              </a:rPr>
              <a:t>CURRENT STATE OF THE WATER SECTOR</a:t>
            </a:r>
            <a:r>
              <a:rPr lang="ru-RU" sz="2000" b="1" dirty="0">
                <a:solidFill>
                  <a:srgbClr val="C00000"/>
                </a:solidFill>
                <a:latin typeface="Arial" panose="020B0604020202020204" pitchFamily="34" charset="0"/>
                <a:cs typeface="Arial" panose="020B0604020202020204" pitchFamily="34" charset="0"/>
              </a:rPr>
              <a:t> </a:t>
            </a:r>
          </a:p>
        </p:txBody>
      </p:sp>
      <p:sp>
        <p:nvSpPr>
          <p:cNvPr id="3" name="Объект 2">
            <a:extLst>
              <a:ext uri="{FF2B5EF4-FFF2-40B4-BE49-F238E27FC236}">
                <a16:creationId xmlns:a16="http://schemas.microsoft.com/office/drawing/2014/main" id="{C209D554-7CCF-43F5-9895-668C8C782071}"/>
              </a:ext>
            </a:extLst>
          </p:cNvPr>
          <p:cNvSpPr>
            <a:spLocks noGrp="1"/>
          </p:cNvSpPr>
          <p:nvPr>
            <p:ph idx="1"/>
          </p:nvPr>
        </p:nvSpPr>
        <p:spPr>
          <a:xfrm>
            <a:off x="628650" y="866774"/>
            <a:ext cx="7886700" cy="5653808"/>
          </a:xfrm>
        </p:spPr>
        <p:txBody>
          <a:bodyPr>
            <a:noAutofit/>
          </a:bodyPr>
          <a:lstStyle/>
          <a:p>
            <a:pPr marL="457200" indent="-457200" algn="just">
              <a:lnSpc>
                <a:spcPct val="100000"/>
              </a:lnSpc>
              <a:spcBef>
                <a:spcPts val="400"/>
              </a:spcBef>
              <a:spcAft>
                <a:spcPts val="400"/>
              </a:spcAft>
              <a:buAutoNum type="arabicPeriod"/>
            </a:pPr>
            <a:r>
              <a:rPr lang="en-US" sz="1700" b="1" dirty="0">
                <a:solidFill>
                  <a:srgbClr val="0070C0"/>
                </a:solidFill>
                <a:latin typeface="Arial" panose="020B0604020202020204" pitchFamily="34" charset="0"/>
                <a:cs typeface="Arial" panose="020B0604020202020204" pitchFamily="34" charset="0"/>
              </a:rPr>
              <a:t>The need to develop water legislation and management institutions in the water sector</a:t>
            </a:r>
            <a:endParaRPr lang="ru-RU" sz="1700" b="1" dirty="0">
              <a:solidFill>
                <a:srgbClr val="0070C0"/>
              </a:solidFill>
              <a:latin typeface="Arial" panose="020B0604020202020204" pitchFamily="34" charset="0"/>
              <a:cs typeface="Arial" panose="020B0604020202020204" pitchFamily="34" charset="0"/>
            </a:endParaRPr>
          </a:p>
          <a:p>
            <a:pPr marL="457200" indent="-457200" algn="just">
              <a:lnSpc>
                <a:spcPct val="100000"/>
              </a:lnSpc>
              <a:spcBef>
                <a:spcPts val="400"/>
              </a:spcBef>
              <a:spcAft>
                <a:spcPts val="400"/>
              </a:spcAft>
              <a:buAutoNum type="arabicPeriod"/>
            </a:pPr>
            <a:r>
              <a:rPr lang="en-US" sz="1700" b="1" dirty="0">
                <a:latin typeface="Arial" panose="020B0604020202020204" pitchFamily="34" charset="0"/>
                <a:cs typeface="Arial" panose="020B0604020202020204" pitchFamily="34" charset="0"/>
              </a:rPr>
              <a:t>The need to optimize the distribution of state functions of policy and regulation of the water sector between executive bodies</a:t>
            </a:r>
            <a:endParaRPr lang="ru-RU" sz="1700" b="1" dirty="0">
              <a:latin typeface="Arial" panose="020B0604020202020204" pitchFamily="34" charset="0"/>
              <a:cs typeface="Arial" panose="020B0604020202020204" pitchFamily="34" charset="0"/>
            </a:endParaRPr>
          </a:p>
          <a:p>
            <a:pPr marL="457200" indent="-457200" algn="just">
              <a:lnSpc>
                <a:spcPct val="100000"/>
              </a:lnSpc>
              <a:spcBef>
                <a:spcPts val="400"/>
              </a:spcBef>
              <a:spcAft>
                <a:spcPts val="400"/>
              </a:spcAft>
              <a:buAutoNum type="arabicPeriod"/>
            </a:pPr>
            <a:r>
              <a:rPr lang="en-US" sz="1700" b="1" dirty="0">
                <a:solidFill>
                  <a:srgbClr val="0070C0"/>
                </a:solidFill>
                <a:latin typeface="Arial" panose="020B0604020202020204" pitchFamily="34" charset="0"/>
                <a:cs typeface="Arial" panose="020B0604020202020204" pitchFamily="34" charset="0"/>
              </a:rPr>
              <a:t>Lack of centralized water supply and sanitation in the country (41% in 2022), low level of sanitation, lack of effective accounting for water use in water supply</a:t>
            </a:r>
            <a:endParaRPr lang="ru-RU" sz="1700" b="1" dirty="0">
              <a:solidFill>
                <a:srgbClr val="0070C0"/>
              </a:solidFill>
              <a:latin typeface="Arial" panose="020B0604020202020204" pitchFamily="34" charset="0"/>
              <a:cs typeface="Arial" panose="020B0604020202020204" pitchFamily="34" charset="0"/>
            </a:endParaRPr>
          </a:p>
          <a:p>
            <a:pPr marL="457200" indent="-457200" algn="just">
              <a:lnSpc>
                <a:spcPct val="100000"/>
              </a:lnSpc>
              <a:spcBef>
                <a:spcPts val="400"/>
              </a:spcBef>
              <a:spcAft>
                <a:spcPts val="400"/>
              </a:spcAft>
              <a:buAutoNum type="arabicPeriod"/>
            </a:pPr>
            <a:r>
              <a:rPr lang="en-US" sz="1700" b="1" dirty="0">
                <a:latin typeface="Arial" panose="020B0604020202020204" pitchFamily="34" charset="0"/>
                <a:cs typeface="Arial" panose="020B0604020202020204" pitchFamily="34" charset="0"/>
              </a:rPr>
              <a:t>Lack of irrigated land, poor state of land reclamation, depreciation of irrigation systems, lack of effective accounting for water use, the need to modernize irrigation and drainage systems, the need to reduce water losses at all levels of the EA, periodic write-off of accumulated debts</a:t>
            </a:r>
          </a:p>
          <a:p>
            <a:pPr marL="457200" indent="-457200" algn="just">
              <a:lnSpc>
                <a:spcPct val="100000"/>
              </a:lnSpc>
              <a:spcBef>
                <a:spcPts val="400"/>
              </a:spcBef>
              <a:spcAft>
                <a:spcPts val="400"/>
              </a:spcAft>
              <a:buAutoNum type="arabicPeriod"/>
            </a:pPr>
            <a:r>
              <a:rPr lang="en-US" sz="1700" b="1" dirty="0">
                <a:solidFill>
                  <a:srgbClr val="0070C0"/>
                </a:solidFill>
                <a:latin typeface="Arial" panose="020B0604020202020204" pitchFamily="34" charset="0"/>
                <a:cs typeface="Arial" panose="020B0604020202020204" pitchFamily="34" charset="0"/>
              </a:rPr>
              <a:t>Low productivity of water and land use, the need for a new economic approach in the choice of crops grown, the need for the choice of crops grown in terms of saving water, energy, generating high incomes and protecting the environment</a:t>
            </a:r>
            <a:r>
              <a:rPr lang="ru-RU" sz="1700" b="1" dirty="0">
                <a:solidFill>
                  <a:srgbClr val="0070C0"/>
                </a:solidFill>
                <a:latin typeface="Arial" panose="020B0604020202020204" pitchFamily="34" charset="0"/>
                <a:cs typeface="Arial" panose="020B0604020202020204" pitchFamily="34" charset="0"/>
              </a:rPr>
              <a:t>  </a:t>
            </a:r>
          </a:p>
          <a:p>
            <a:pPr marL="457200" indent="-457200" algn="just">
              <a:lnSpc>
                <a:spcPct val="100000"/>
              </a:lnSpc>
              <a:spcBef>
                <a:spcPts val="400"/>
              </a:spcBef>
              <a:spcAft>
                <a:spcPts val="400"/>
              </a:spcAft>
              <a:buFont typeface="Arial" panose="020B0604020202020204" pitchFamily="34" charset="0"/>
              <a:buAutoNum type="arabicPeriod"/>
            </a:pPr>
            <a:r>
              <a:rPr lang="en-US" sz="1700" b="1" dirty="0">
                <a:latin typeface="Arial" panose="020B0604020202020204" pitchFamily="34" charset="0"/>
                <a:cs typeface="Arial" panose="020B0604020202020204" pitchFamily="34" charset="0"/>
              </a:rPr>
              <a:t>Threat of depletion of groundwater deposits in some regions, lack of effective control over drilling of wells, lack of regional laboratories and systematic monitoring of the quality of surface and groundwater.</a:t>
            </a:r>
            <a:endParaRPr lang="ru-RU" sz="1700" b="1" dirty="0">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5</a:t>
            </a:fld>
            <a:endParaRPr lang="ru-RU"/>
          </a:p>
        </p:txBody>
      </p:sp>
    </p:spTree>
    <p:extLst>
      <p:ext uri="{BB962C8B-B14F-4D97-AF65-F5344CB8AC3E}">
        <p14:creationId xmlns:p14="http://schemas.microsoft.com/office/powerpoint/2010/main" val="318436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387927" y="337417"/>
            <a:ext cx="8649541" cy="706582"/>
          </a:xfrm>
        </p:spPr>
        <p:txBody>
          <a:bodyPr>
            <a:noAutofit/>
          </a:bodyPr>
          <a:lstStyle/>
          <a:p>
            <a:pPr algn="ctr"/>
            <a:r>
              <a:rPr lang="en-US" sz="1800" b="1" dirty="0">
                <a:solidFill>
                  <a:srgbClr val="C00000"/>
                </a:solidFill>
                <a:latin typeface="Arial" panose="020B0604020202020204" pitchFamily="34" charset="0"/>
                <a:cs typeface="Arial" panose="020B0604020202020204" pitchFamily="34" charset="0"/>
              </a:rPr>
              <a:t>OVERALL ASSESSMENT OF THE CURRENT STATE OF THE WATER SECTOR </a:t>
            </a:r>
            <a:br>
              <a:rPr lang="en-US" sz="2000" b="1" dirty="0">
                <a:solidFill>
                  <a:srgbClr val="C00000"/>
                </a:solidFill>
                <a:latin typeface="Arial" panose="020B0604020202020204" pitchFamily="34" charset="0"/>
                <a:cs typeface="Arial" panose="020B0604020202020204" pitchFamily="34" charset="0"/>
              </a:rPr>
            </a:br>
            <a:r>
              <a:rPr lang="en-US" sz="1400" b="1" dirty="0">
                <a:solidFill>
                  <a:srgbClr val="C00000"/>
                </a:solidFill>
                <a:latin typeface="Arial" panose="020B0604020202020204" pitchFamily="34" charset="0"/>
                <a:cs typeface="Arial" panose="020B0604020202020204" pitchFamily="34" charset="0"/>
              </a:rPr>
              <a:t>CONTINUED</a:t>
            </a:r>
            <a:endParaRPr lang="ru-RU" sz="1400" b="1" dirty="0">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209D554-7CCF-43F5-9895-668C8C782071}"/>
              </a:ext>
            </a:extLst>
          </p:cNvPr>
          <p:cNvSpPr>
            <a:spLocks noGrp="1"/>
          </p:cNvSpPr>
          <p:nvPr>
            <p:ph idx="1"/>
          </p:nvPr>
        </p:nvSpPr>
        <p:spPr>
          <a:xfrm>
            <a:off x="628650" y="1043999"/>
            <a:ext cx="8062768" cy="5312352"/>
          </a:xfrm>
        </p:spPr>
        <p:txBody>
          <a:bodyPr>
            <a:normAutofit fontScale="25000" lnSpcReduction="20000"/>
          </a:bodyPr>
          <a:lstStyle/>
          <a:p>
            <a:pPr marL="268288" indent="-268288" algn="just">
              <a:lnSpc>
                <a:spcPct val="120000"/>
              </a:lnSpc>
              <a:spcBef>
                <a:spcPts val="600"/>
              </a:spcBef>
              <a:spcAft>
                <a:spcPts val="600"/>
              </a:spcAft>
              <a:buFont typeface="+mj-lt"/>
              <a:buAutoNum type="arabicPeriod" startAt="7"/>
            </a:pPr>
            <a:r>
              <a:rPr lang="en-US" sz="6000" b="1" dirty="0">
                <a:latin typeface="Arial" panose="020B0604020202020204" pitchFamily="34" charset="0"/>
                <a:cs typeface="Arial" panose="020B0604020202020204" pitchFamily="34" charset="0"/>
              </a:rPr>
              <a:t>Along with the construction of the </a:t>
            </a:r>
            <a:r>
              <a:rPr lang="en-US" sz="6000" b="1" dirty="0" err="1">
                <a:latin typeface="Arial" panose="020B0604020202020204" pitchFamily="34" charset="0"/>
                <a:cs typeface="Arial" panose="020B0604020202020204" pitchFamily="34" charset="0"/>
              </a:rPr>
              <a:t>Rogun</a:t>
            </a:r>
            <a:r>
              <a:rPr lang="en-US" sz="6000" b="1" dirty="0">
                <a:latin typeface="Arial" panose="020B0604020202020204" pitchFamily="34" charset="0"/>
                <a:cs typeface="Arial" panose="020B0604020202020204" pitchFamily="34" charset="0"/>
              </a:rPr>
              <a:t> </a:t>
            </a:r>
            <a:r>
              <a:rPr lang="en-US" sz="6000" b="1" dirty="0" err="1">
                <a:latin typeface="Arial" panose="020B0604020202020204" pitchFamily="34" charset="0"/>
                <a:cs typeface="Arial" panose="020B0604020202020204" pitchFamily="34" charset="0"/>
              </a:rPr>
              <a:t>HPP</a:t>
            </a:r>
            <a:r>
              <a:rPr lang="en-US" sz="6000" b="1" dirty="0">
                <a:latin typeface="Arial" panose="020B0604020202020204" pitchFamily="34" charset="0"/>
                <a:cs typeface="Arial" panose="020B0604020202020204" pitchFamily="34" charset="0"/>
              </a:rPr>
              <a:t>, the need to address the issue of sustainability of water use by developing a network of small reservoirs for complex purposes, taking into account the development of water supply, green energy, food, and the protection of water resources.</a:t>
            </a:r>
            <a:r>
              <a:rPr lang="ru-RU" sz="6000" b="1" dirty="0">
                <a:latin typeface="Arial" panose="020B0604020202020204" pitchFamily="34" charset="0"/>
                <a:cs typeface="Arial" panose="020B0604020202020204" pitchFamily="34" charset="0"/>
              </a:rPr>
              <a:t>.</a:t>
            </a:r>
          </a:p>
          <a:p>
            <a:pPr marL="268288" indent="-268288" algn="just">
              <a:lnSpc>
                <a:spcPct val="120000"/>
              </a:lnSpc>
              <a:spcBef>
                <a:spcPts val="600"/>
              </a:spcBef>
              <a:spcAft>
                <a:spcPts val="600"/>
              </a:spcAft>
              <a:buFont typeface="+mj-lt"/>
              <a:buAutoNum type="arabicPeriod" startAt="7"/>
            </a:pPr>
            <a:r>
              <a:rPr lang="en-US" sz="6000" b="1" dirty="0">
                <a:solidFill>
                  <a:srgbClr val="0070C0"/>
                </a:solidFill>
                <a:latin typeface="Arial" panose="020B0604020202020204" pitchFamily="34" charset="0"/>
                <a:cs typeface="Arial" panose="020B0604020202020204" pitchFamily="34" charset="0"/>
              </a:rPr>
              <a:t>Lack of an effective system to control pollution of surface and ground waters, especially in areas of development of the mining industry, the need to introduce effective water accounting in industry </a:t>
            </a:r>
            <a:endParaRPr lang="ru-RU" sz="6000" b="1" dirty="0">
              <a:solidFill>
                <a:srgbClr val="0070C0"/>
              </a:solidFill>
              <a:latin typeface="Arial" panose="020B0604020202020204" pitchFamily="34" charset="0"/>
              <a:cs typeface="Arial" panose="020B0604020202020204" pitchFamily="34" charset="0"/>
            </a:endParaRPr>
          </a:p>
          <a:p>
            <a:pPr marL="268288" indent="-268288" algn="just">
              <a:lnSpc>
                <a:spcPct val="120000"/>
              </a:lnSpc>
              <a:spcBef>
                <a:spcPts val="600"/>
              </a:spcBef>
              <a:spcAft>
                <a:spcPts val="600"/>
              </a:spcAft>
              <a:buFont typeface="+mj-lt"/>
              <a:buAutoNum type="arabicPeriod" startAt="7"/>
            </a:pPr>
            <a:r>
              <a:rPr lang="en-US" sz="6000" b="1" dirty="0">
                <a:latin typeface="Arial" panose="020B0604020202020204" pitchFamily="34" charset="0"/>
                <a:cs typeface="Arial" panose="020B0604020202020204" pitchFamily="34" charset="0"/>
              </a:rPr>
              <a:t>The need to improve the effectiveness of disaster management - prevention, prevention, risk reduction, damage reduction and awareness raising of the local population</a:t>
            </a:r>
            <a:endParaRPr lang="ru-RU" sz="6000" b="1" dirty="0">
              <a:latin typeface="Arial" panose="020B0604020202020204" pitchFamily="34" charset="0"/>
              <a:cs typeface="Arial" panose="020B0604020202020204" pitchFamily="34" charset="0"/>
            </a:endParaRPr>
          </a:p>
          <a:p>
            <a:pPr marL="268288" indent="-268288" algn="just">
              <a:lnSpc>
                <a:spcPct val="120000"/>
              </a:lnSpc>
              <a:spcBef>
                <a:spcPts val="600"/>
              </a:spcBef>
              <a:spcAft>
                <a:spcPts val="600"/>
              </a:spcAft>
              <a:buFont typeface="+mj-lt"/>
              <a:buAutoNum type="arabicPeriod" startAt="7"/>
            </a:pPr>
            <a:r>
              <a:rPr lang="en-US" sz="6000" b="1" dirty="0">
                <a:solidFill>
                  <a:srgbClr val="0070C0"/>
                </a:solidFill>
                <a:latin typeface="Arial" panose="020B0604020202020204" pitchFamily="34" charset="0"/>
                <a:cs typeface="Arial" panose="020B0604020202020204" pitchFamily="34" charset="0"/>
              </a:rPr>
              <a:t>Lack of an effective water sector information system and a national intersectoral database, lack of an effective system for the exchange of data on the use and protection of water resources between state executive bodies, complexity and inefficiency of the system for accessing hydrological and hydrometeorological data</a:t>
            </a:r>
            <a:endParaRPr lang="ru-RU" sz="6000" b="1" dirty="0">
              <a:solidFill>
                <a:srgbClr val="0070C0"/>
              </a:solidFill>
              <a:latin typeface="Arial" panose="020B0604020202020204" pitchFamily="34" charset="0"/>
              <a:cs typeface="Arial" panose="020B0604020202020204" pitchFamily="34" charset="0"/>
            </a:endParaRPr>
          </a:p>
          <a:p>
            <a:pPr marL="268288" indent="-268288" algn="just">
              <a:lnSpc>
                <a:spcPct val="120000"/>
              </a:lnSpc>
              <a:spcBef>
                <a:spcPts val="600"/>
              </a:spcBef>
              <a:spcAft>
                <a:spcPts val="600"/>
              </a:spcAft>
              <a:buFont typeface="+mj-lt"/>
              <a:buAutoNum type="arabicPeriod" startAt="7"/>
            </a:pPr>
            <a:r>
              <a:rPr lang="en-US" sz="6000" b="1" dirty="0">
                <a:latin typeface="Arial" panose="020B0604020202020204" pitchFamily="34" charset="0"/>
                <a:cs typeface="Arial" panose="020B0604020202020204" pitchFamily="34" charset="0"/>
              </a:rPr>
              <a:t>Low level of knowledge and awareness of the population about the importance of water resources, the need for careful attitude to water, the need to protect water resources</a:t>
            </a:r>
            <a:r>
              <a:rPr lang="ru-RU" sz="6000" b="1" dirty="0">
                <a:latin typeface="Arial" panose="020B0604020202020204" pitchFamily="34" charset="0"/>
                <a:cs typeface="Arial" panose="020B0604020202020204" pitchFamily="34" charset="0"/>
              </a:rPr>
              <a:t> </a:t>
            </a:r>
          </a:p>
          <a:p>
            <a:pPr marL="268288" indent="-268288" algn="just">
              <a:lnSpc>
                <a:spcPct val="120000"/>
              </a:lnSpc>
              <a:spcBef>
                <a:spcPts val="600"/>
              </a:spcBef>
              <a:spcAft>
                <a:spcPts val="600"/>
              </a:spcAft>
              <a:buFont typeface="+mj-lt"/>
              <a:buAutoNum type="arabicPeriod" startAt="7"/>
            </a:pPr>
            <a:r>
              <a:rPr lang="en-US" sz="6000" b="1" dirty="0">
                <a:solidFill>
                  <a:srgbClr val="0070C0"/>
                </a:solidFill>
                <a:latin typeface="Arial" panose="020B0604020202020204" pitchFamily="34" charset="0"/>
                <a:cs typeface="Arial" panose="020B0604020202020204" pitchFamily="34" charset="0"/>
              </a:rPr>
              <a:t>The need to increase attention to gender balance in the water sector, issues of the right of vulnerable groups to water</a:t>
            </a:r>
            <a:endParaRPr lang="ru-RU" sz="6000" b="1" dirty="0">
              <a:solidFill>
                <a:srgbClr val="0070C0"/>
              </a:solidFill>
              <a:latin typeface="Arial" panose="020B0604020202020204" pitchFamily="34" charset="0"/>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6</a:t>
            </a:fld>
            <a:endParaRPr lang="ru-RU" dirty="0"/>
          </a:p>
        </p:txBody>
      </p:sp>
    </p:spTree>
    <p:extLst>
      <p:ext uri="{BB962C8B-B14F-4D97-AF65-F5344CB8AC3E}">
        <p14:creationId xmlns:p14="http://schemas.microsoft.com/office/powerpoint/2010/main" val="427848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628650" y="337417"/>
            <a:ext cx="8408818" cy="687819"/>
          </a:xfrm>
        </p:spPr>
        <p:txBody>
          <a:bodyPr>
            <a:noAutofit/>
          </a:bodyPr>
          <a:lstStyle/>
          <a:p>
            <a:pPr algn="ctr"/>
            <a:r>
              <a:rPr lang="en-US" sz="2000" b="1" dirty="0">
                <a:solidFill>
                  <a:srgbClr val="C00000"/>
                </a:solidFill>
                <a:latin typeface="Arial" panose="020B0604020202020204" pitchFamily="34" charset="0"/>
                <a:cs typeface="Arial" panose="020B0604020202020204" pitchFamily="34" charset="0"/>
              </a:rPr>
              <a:t>STRATEGIC GOALS AND PRIORITIES OF THE WATER SECTOR UNTIL 2040</a:t>
            </a:r>
            <a:endParaRPr lang="ru-RU" sz="2000" b="1" dirty="0">
              <a:solidFill>
                <a:srgbClr val="C00000"/>
              </a:solidFill>
              <a:latin typeface="Arial" panose="020B0604020202020204" pitchFamily="34" charset="0"/>
              <a:cs typeface="Arial" panose="020B0604020202020204" pitchFamily="34" charset="0"/>
            </a:endParaRPr>
          </a:p>
        </p:txBody>
      </p:sp>
      <p:sp>
        <p:nvSpPr>
          <p:cNvPr id="5" name="Rectangle 1">
            <a:extLst>
              <a:ext uri="{FF2B5EF4-FFF2-40B4-BE49-F238E27FC236}">
                <a16:creationId xmlns:a16="http://schemas.microsoft.com/office/drawing/2014/main" id="{FA47B5AC-FD32-48B5-8BBD-8D2590E8364B}"/>
              </a:ext>
            </a:extLst>
          </p:cNvPr>
          <p:cNvSpPr>
            <a:spLocks noGrp="1" noChangeArrowheads="1"/>
          </p:cNvSpPr>
          <p:nvPr>
            <p:ph idx="1"/>
          </p:nvPr>
        </p:nvSpPr>
        <p:spPr bwMode="auto">
          <a:xfrm>
            <a:off x="504342" y="1253414"/>
            <a:ext cx="8135316" cy="4970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 pos="5922963" algn="r"/>
              </a:tabLst>
              <a:defRPr>
                <a:solidFill>
                  <a:schemeClr val="tx1"/>
                </a:solidFill>
                <a:latin typeface="Arial" panose="020B0604020202020204" pitchFamily="34" charset="0"/>
              </a:defRPr>
            </a:lvl9pPr>
          </a:lstStyle>
          <a:p>
            <a:pPr marL="457200" marR="0" lvl="0" indent="-457200" algn="l" defTabSz="914400" rtl="0" eaLnBrk="0" fontAlgn="base" latinLnBrk="0" hangingPunct="0">
              <a:lnSpc>
                <a:spcPct val="100000"/>
              </a:lnSpc>
              <a:spcBef>
                <a:spcPts val="600"/>
              </a:spcBef>
              <a:spcAft>
                <a:spcPts val="600"/>
              </a:spcAft>
              <a:buClrTx/>
              <a:buSzTx/>
              <a:buFont typeface="+mj-lt"/>
              <a:buAutoNum type="arabicPeriod"/>
              <a:tabLst>
                <a:tab pos="180975" algn="l"/>
                <a:tab pos="5922963" algn="r"/>
              </a:tabLst>
            </a:pPr>
            <a:r>
              <a:rPr lang="en-US" altLang="ru-RU" sz="1900" dirty="0">
                <a:ea typeface="Times New Roman" panose="02020603050405020304" pitchFamily="18" charset="0"/>
                <a:cs typeface="Times New Roman" panose="02020603050405020304" pitchFamily="18" charset="0"/>
              </a:rPr>
              <a:t>Development of the legal framework for water management</a:t>
            </a:r>
          </a:p>
          <a:p>
            <a:pPr marL="457200" indent="-457200" defTabSz="914400">
              <a:lnSpc>
                <a:spcPct val="100000"/>
              </a:lnSpc>
              <a:spcBef>
                <a:spcPts val="600"/>
              </a:spcBef>
              <a:spcAft>
                <a:spcPts val="600"/>
              </a:spcAft>
              <a:buFont typeface="+mj-lt"/>
              <a:buAutoNum type="arabicPeriod"/>
            </a:pPr>
            <a:r>
              <a:rPr lang="en-US" altLang="ru-RU" sz="1900" dirty="0">
                <a:solidFill>
                  <a:srgbClr val="0070C0"/>
                </a:solidFill>
                <a:cs typeface="Times New Roman" panose="02020603050405020304" pitchFamily="18" charset="0"/>
              </a:rPr>
              <a:t>Development of institutional structures for water management</a:t>
            </a:r>
          </a:p>
          <a:p>
            <a:pPr marL="457200" marR="0" lvl="0" indent="-457200" algn="l" defTabSz="914400" rtl="0" eaLnBrk="0" fontAlgn="base" latinLnBrk="0" hangingPunct="0">
              <a:lnSpc>
                <a:spcPct val="100000"/>
              </a:lnSpc>
              <a:spcBef>
                <a:spcPts val="600"/>
              </a:spcBef>
              <a:spcAft>
                <a:spcPts val="600"/>
              </a:spcAft>
              <a:buClrTx/>
              <a:buSzTx/>
              <a:buFont typeface="+mj-lt"/>
              <a:buAutoNum type="arabicPeriod"/>
              <a:tabLst>
                <a:tab pos="180975" algn="l"/>
                <a:tab pos="5922963" algn="r"/>
              </a:tabLst>
            </a:pPr>
            <a:r>
              <a:rPr lang="en-US" altLang="ru-RU" sz="1900" dirty="0">
                <a:ea typeface="Times New Roman" panose="02020603050405020304" pitchFamily="18" charset="0"/>
                <a:cs typeface="Times New Roman" panose="02020603050405020304" pitchFamily="18" charset="0"/>
              </a:rPr>
              <a:t>Goals and priorities of the sectors of the water sector: water supply and sanitation, irrigation and drainage, industry, fisheries, protection of water bodies</a:t>
            </a:r>
          </a:p>
          <a:p>
            <a:pPr marL="457200" indent="-457200" defTabSz="914400">
              <a:lnSpc>
                <a:spcPct val="100000"/>
              </a:lnSpc>
              <a:spcBef>
                <a:spcPts val="600"/>
              </a:spcBef>
              <a:spcAft>
                <a:spcPts val="600"/>
              </a:spcAft>
              <a:buFont typeface="+mj-lt"/>
              <a:buAutoNum type="arabicPeriod"/>
            </a:pPr>
            <a:r>
              <a:rPr lang="en-US" altLang="ru-RU" sz="1900" dirty="0">
                <a:solidFill>
                  <a:srgbClr val="0070C0"/>
                </a:solidFill>
                <a:cs typeface="Times New Roman" panose="02020603050405020304" pitchFamily="18" charset="0"/>
              </a:rPr>
              <a:t>Improving the planning, use and protection of water resources in river basins</a:t>
            </a:r>
          </a:p>
          <a:p>
            <a:pPr marL="457200" marR="0" lvl="0" indent="-457200" algn="l" defTabSz="914400" rtl="0" eaLnBrk="0" fontAlgn="base" latinLnBrk="0" hangingPunct="0">
              <a:lnSpc>
                <a:spcPct val="100000"/>
              </a:lnSpc>
              <a:spcBef>
                <a:spcPts val="600"/>
              </a:spcBef>
              <a:spcAft>
                <a:spcPts val="600"/>
              </a:spcAft>
              <a:buClrTx/>
              <a:buSzTx/>
              <a:buFont typeface="+mj-lt"/>
              <a:buAutoNum type="arabicPeriod"/>
              <a:tabLst>
                <a:tab pos="180975" algn="l"/>
                <a:tab pos="5922963" algn="r"/>
              </a:tabLst>
            </a:pPr>
            <a:r>
              <a:rPr lang="en-US" altLang="ru-RU" sz="1900" dirty="0">
                <a:ea typeface="Times New Roman" panose="02020603050405020304" pitchFamily="18" charset="0"/>
                <a:cs typeface="Times New Roman" panose="02020603050405020304" pitchFamily="18" charset="0"/>
              </a:rPr>
              <a:t>Improving the efficiency and productivity of water use</a:t>
            </a:r>
          </a:p>
          <a:p>
            <a:pPr marL="457200" indent="-457200" defTabSz="914400">
              <a:lnSpc>
                <a:spcPct val="100000"/>
              </a:lnSpc>
              <a:spcBef>
                <a:spcPts val="600"/>
              </a:spcBef>
              <a:spcAft>
                <a:spcPts val="600"/>
              </a:spcAft>
              <a:buFont typeface="+mj-lt"/>
              <a:buAutoNum type="arabicPeriod"/>
            </a:pPr>
            <a:r>
              <a:rPr lang="en-US" altLang="ru-RU" sz="1900" dirty="0">
                <a:solidFill>
                  <a:srgbClr val="0070C0"/>
                </a:solidFill>
                <a:cs typeface="Times New Roman" panose="02020603050405020304" pitchFamily="18" charset="0"/>
              </a:rPr>
              <a:t>Improving information support for the water sector</a:t>
            </a:r>
          </a:p>
          <a:p>
            <a:pPr marL="457200" marR="0" lvl="0" indent="-457200" algn="l" defTabSz="914400" rtl="0" eaLnBrk="0" fontAlgn="base" latinLnBrk="0" hangingPunct="0">
              <a:lnSpc>
                <a:spcPct val="100000"/>
              </a:lnSpc>
              <a:spcBef>
                <a:spcPts val="600"/>
              </a:spcBef>
              <a:spcAft>
                <a:spcPts val="600"/>
              </a:spcAft>
              <a:buClrTx/>
              <a:buSzTx/>
              <a:buFont typeface="+mj-lt"/>
              <a:buAutoNum type="arabicPeriod"/>
              <a:tabLst>
                <a:tab pos="180975" algn="l"/>
                <a:tab pos="5922963" algn="r"/>
              </a:tabLst>
            </a:pPr>
            <a:r>
              <a:rPr lang="en-US" altLang="ru-RU" sz="1900" dirty="0">
                <a:ea typeface="Times New Roman" panose="02020603050405020304" pitchFamily="18" charset="0"/>
                <a:cs typeface="Times New Roman" panose="02020603050405020304" pitchFamily="18" charset="0"/>
              </a:rPr>
              <a:t>Increasing investment and financing in the water sector</a:t>
            </a:r>
          </a:p>
          <a:p>
            <a:pPr marL="457200" indent="-457200" defTabSz="914400">
              <a:lnSpc>
                <a:spcPct val="100000"/>
              </a:lnSpc>
              <a:spcBef>
                <a:spcPts val="600"/>
              </a:spcBef>
              <a:spcAft>
                <a:spcPts val="600"/>
              </a:spcAft>
              <a:buFont typeface="+mj-lt"/>
              <a:buAutoNum type="arabicPeriod"/>
            </a:pPr>
            <a:r>
              <a:rPr lang="en-US" altLang="ru-RU" sz="1900" dirty="0">
                <a:solidFill>
                  <a:srgbClr val="0070C0"/>
                </a:solidFill>
                <a:cs typeface="Times New Roman" panose="02020603050405020304" pitchFamily="18" charset="0"/>
              </a:rPr>
              <a:t>Targets to reduce the negative impact on the water sector related to: hydrometeorology and climate change; with natural disasters; with growing population and vulnerable groups</a:t>
            </a: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7</a:t>
            </a:fld>
            <a:endParaRPr lang="ru-RU"/>
          </a:p>
        </p:txBody>
      </p:sp>
    </p:spTree>
    <p:extLst>
      <p:ext uri="{BB962C8B-B14F-4D97-AF65-F5344CB8AC3E}">
        <p14:creationId xmlns:p14="http://schemas.microsoft.com/office/powerpoint/2010/main" val="202622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512906" y="383420"/>
            <a:ext cx="8408818" cy="706291"/>
          </a:xfrm>
        </p:spPr>
        <p:txBody>
          <a:bodyPr>
            <a:normAutofit/>
          </a:bodyPr>
          <a:lstStyle/>
          <a:p>
            <a:pPr lvl="0" algn="just">
              <a:spcBef>
                <a:spcPts val="2000"/>
              </a:spcBef>
              <a:spcAft>
                <a:spcPts val="200"/>
              </a:spcAft>
            </a:pPr>
            <a:r>
              <a:rPr lang="en-US" sz="2000" b="1" dirty="0">
                <a:solidFill>
                  <a:srgbClr val="C00000"/>
                </a:solidFill>
                <a:latin typeface="Arial" panose="020B0604020202020204" pitchFamily="34" charset="0"/>
                <a:cs typeface="Arial" panose="020B0604020202020204" pitchFamily="34" charset="0"/>
              </a:rPr>
              <a:t>DEVELOPMENT OF AN ACTION PLAN FOR THE IMPLEMENTATION OF THE NATIONAL WATER STRATEGY</a:t>
            </a:r>
            <a:endParaRPr lang="ru-RU" sz="2000" b="1" dirty="0">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209D554-7CCF-43F5-9895-668C8C782071}"/>
              </a:ext>
            </a:extLst>
          </p:cNvPr>
          <p:cNvSpPr>
            <a:spLocks noGrp="1"/>
          </p:cNvSpPr>
          <p:nvPr>
            <p:ph idx="1"/>
          </p:nvPr>
        </p:nvSpPr>
        <p:spPr>
          <a:xfrm>
            <a:off x="512906" y="1089711"/>
            <a:ext cx="8215457" cy="5266640"/>
          </a:xfrm>
        </p:spPr>
        <p:txBody>
          <a:bodyPr>
            <a:noAutofit/>
          </a:bodyPr>
          <a:lstStyle/>
          <a:p>
            <a:pPr marL="0" indent="0" algn="just">
              <a:buNone/>
            </a:pPr>
            <a:r>
              <a:rPr lang="en-US" sz="2200" dirty="0">
                <a:effectLst/>
                <a:ea typeface="Times New Roman" panose="02020603050405020304" pitchFamily="18" charset="0"/>
                <a:cs typeface="Arial" panose="020B0604020202020204" pitchFamily="34" charset="0"/>
              </a:rPr>
              <a:t>The proposals for the implementation of the Strategy made up a long list of measures that needed to be reduced in order to ensure the real achievement of the set goals. When reducing the number of measures of the NWS Implementation Plan, the following factors were taken into account:</a:t>
            </a:r>
          </a:p>
          <a:p>
            <a:pPr marL="360363" indent="-360363" algn="just">
              <a:lnSpc>
                <a:spcPct val="100000"/>
              </a:lnSpc>
              <a:spcBef>
                <a:spcPts val="300"/>
              </a:spcBef>
              <a:spcAft>
                <a:spcPts val="300"/>
              </a:spcAft>
              <a:buClr>
                <a:srgbClr val="C00000"/>
              </a:buClr>
              <a:buFont typeface="Wingdings" panose="05000000000000000000" pitchFamily="2" charset="2"/>
              <a:buChar char="v"/>
            </a:pPr>
            <a:r>
              <a:rPr lang="en-US" sz="2000" b="1" dirty="0">
                <a:solidFill>
                  <a:schemeClr val="accent1"/>
                </a:solidFill>
                <a:cs typeface="Arial" panose="020B0604020202020204" pitchFamily="34" charset="0"/>
              </a:rPr>
              <a:t>Compliance with the goals outlined in the National Development Strategy of the Republic of Tajikistan until 2030 and other strategic documents related to water resources</a:t>
            </a:r>
            <a:r>
              <a:rPr lang="ru-RU" sz="2000" b="1" dirty="0">
                <a:solidFill>
                  <a:schemeClr val="accent1"/>
                </a:solidFill>
                <a:cs typeface="Arial" panose="020B0604020202020204" pitchFamily="34" charset="0"/>
              </a:rPr>
              <a:t>;</a:t>
            </a:r>
          </a:p>
          <a:p>
            <a:pPr marL="360363" indent="-360363" algn="just">
              <a:lnSpc>
                <a:spcPct val="100000"/>
              </a:lnSpc>
              <a:spcBef>
                <a:spcPts val="300"/>
              </a:spcBef>
              <a:spcAft>
                <a:spcPts val="300"/>
              </a:spcAft>
              <a:buClr>
                <a:srgbClr val="C00000"/>
              </a:buClr>
              <a:buFont typeface="Wingdings" panose="05000000000000000000" pitchFamily="2" charset="2"/>
              <a:buChar char="v"/>
            </a:pPr>
            <a:r>
              <a:rPr lang="en-US" sz="2000" dirty="0">
                <a:ea typeface="Times New Roman" panose="02020603050405020304" pitchFamily="18" charset="0"/>
                <a:cs typeface="Arial" panose="020B0604020202020204" pitchFamily="34" charset="0"/>
              </a:rPr>
              <a:t>Priority of measures for the periods 2024-2026, 2027-2029 and 2030-2040 regulated by law</a:t>
            </a:r>
            <a:endParaRPr lang="ru-RU" sz="2000" dirty="0">
              <a:cs typeface="Arial" panose="020B0604020202020204" pitchFamily="34" charset="0"/>
            </a:endParaRPr>
          </a:p>
          <a:p>
            <a:pPr marL="360363" indent="-360363" algn="just">
              <a:lnSpc>
                <a:spcPct val="100000"/>
              </a:lnSpc>
              <a:spcBef>
                <a:spcPts val="300"/>
              </a:spcBef>
              <a:spcAft>
                <a:spcPts val="300"/>
              </a:spcAft>
              <a:buClr>
                <a:srgbClr val="C00000"/>
              </a:buClr>
              <a:buFont typeface="Wingdings" panose="05000000000000000000" pitchFamily="2" charset="2"/>
              <a:buChar char="v"/>
            </a:pPr>
            <a:r>
              <a:rPr lang="en-US" sz="2000" b="1" dirty="0">
                <a:solidFill>
                  <a:schemeClr val="accent1"/>
                </a:solidFill>
                <a:cs typeface="Arial" panose="020B0604020202020204" pitchFamily="34" charset="0"/>
              </a:rPr>
              <a:t>Changed economic conditions and views on any particular measure during the COVID-19 pandemic</a:t>
            </a:r>
            <a:endParaRPr lang="ru-RU" sz="2000" b="1" dirty="0">
              <a:solidFill>
                <a:schemeClr val="accent1"/>
              </a:solidFill>
              <a:cs typeface="Arial" panose="020B0604020202020204" pitchFamily="34" charset="0"/>
            </a:endParaRPr>
          </a:p>
          <a:p>
            <a:pPr marL="360363" indent="-360363" algn="just">
              <a:lnSpc>
                <a:spcPct val="100000"/>
              </a:lnSpc>
              <a:spcBef>
                <a:spcPts val="300"/>
              </a:spcBef>
              <a:spcAft>
                <a:spcPts val="300"/>
              </a:spcAft>
              <a:buClr>
                <a:srgbClr val="C00000"/>
              </a:buClr>
              <a:buFont typeface="Wingdings" panose="05000000000000000000" pitchFamily="2" charset="2"/>
              <a:buChar char="v"/>
            </a:pPr>
            <a:r>
              <a:rPr lang="en-US" sz="2000" dirty="0">
                <a:effectLst/>
                <a:ea typeface="Times New Roman" panose="02020603050405020304" pitchFamily="18" charset="0"/>
                <a:cs typeface="Arial" panose="020B0604020202020204" pitchFamily="34" charset="0"/>
              </a:rPr>
              <a:t>Ability to generalize into one measure, a group of measures that are close in purpose</a:t>
            </a:r>
            <a:endParaRPr lang="ru-RU" sz="2000" dirty="0">
              <a:cs typeface="Arial" panose="020B0604020202020204" pitchFamily="34" charset="0"/>
            </a:endParaRPr>
          </a:p>
          <a:p>
            <a:pPr marL="360363" indent="-360363" algn="just">
              <a:lnSpc>
                <a:spcPct val="100000"/>
              </a:lnSpc>
              <a:spcBef>
                <a:spcPts val="300"/>
              </a:spcBef>
              <a:spcAft>
                <a:spcPts val="300"/>
              </a:spcAft>
              <a:buClr>
                <a:srgbClr val="C00000"/>
              </a:buClr>
              <a:buFont typeface="Wingdings" panose="05000000000000000000" pitchFamily="2" charset="2"/>
              <a:buChar char="v"/>
            </a:pPr>
            <a:r>
              <a:rPr lang="en-US" sz="2000" b="1" dirty="0">
                <a:solidFill>
                  <a:schemeClr val="accent1"/>
                </a:solidFill>
                <a:cs typeface="Arial" panose="020B0604020202020204" pitchFamily="34" charset="0"/>
              </a:rPr>
              <a:t>Possible financial support for implementation from the state budget or development partners</a:t>
            </a:r>
            <a:endParaRPr lang="ru-RU" sz="2000" b="1" dirty="0">
              <a:solidFill>
                <a:schemeClr val="accent1"/>
              </a:solidFill>
              <a:cs typeface="Arial" panose="020B0604020202020204" pitchFamily="34" charset="0"/>
            </a:endParaRP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8</a:t>
            </a:fld>
            <a:endParaRPr lang="ru-RU" dirty="0"/>
          </a:p>
        </p:txBody>
      </p:sp>
    </p:spTree>
    <p:extLst>
      <p:ext uri="{BB962C8B-B14F-4D97-AF65-F5344CB8AC3E}">
        <p14:creationId xmlns:p14="http://schemas.microsoft.com/office/powerpoint/2010/main" val="421151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E19847-5ECF-407D-BADB-96765D6F8488}"/>
              </a:ext>
            </a:extLst>
          </p:cNvPr>
          <p:cNvSpPr>
            <a:spLocks noGrp="1"/>
          </p:cNvSpPr>
          <p:nvPr>
            <p:ph type="title"/>
          </p:nvPr>
        </p:nvSpPr>
        <p:spPr>
          <a:xfrm>
            <a:off x="512906" y="383420"/>
            <a:ext cx="8408818" cy="706291"/>
          </a:xfrm>
        </p:spPr>
        <p:txBody>
          <a:bodyPr>
            <a:normAutofit/>
          </a:bodyPr>
          <a:lstStyle/>
          <a:p>
            <a:pPr lvl="0" algn="just">
              <a:spcBef>
                <a:spcPts val="2000"/>
              </a:spcBef>
              <a:spcAft>
                <a:spcPts val="200"/>
              </a:spcAft>
            </a:pPr>
            <a:r>
              <a:rPr lang="en-US" sz="2000" b="1" dirty="0">
                <a:solidFill>
                  <a:srgbClr val="C00000"/>
                </a:solidFill>
                <a:latin typeface="Arial" panose="020B0604020202020204" pitchFamily="34" charset="0"/>
                <a:cs typeface="Arial" panose="020B0604020202020204" pitchFamily="34" charset="0"/>
              </a:rPr>
              <a:t>TIMELINE FOR IMPLEMENTATION OF THE ACTION PLAN FOR THE IMPLEMENTATION OF THE NATIONAL WATER STRATEGY</a:t>
            </a:r>
            <a:endParaRPr lang="ru-RU" sz="2000" b="1" dirty="0">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C209D554-7CCF-43F5-9895-668C8C782071}"/>
              </a:ext>
            </a:extLst>
          </p:cNvPr>
          <p:cNvSpPr>
            <a:spLocks noGrp="1"/>
          </p:cNvSpPr>
          <p:nvPr>
            <p:ph idx="1"/>
          </p:nvPr>
        </p:nvSpPr>
        <p:spPr>
          <a:xfrm>
            <a:off x="716093" y="1228077"/>
            <a:ext cx="8002444" cy="4378396"/>
          </a:xfrm>
        </p:spPr>
        <p:txBody>
          <a:bodyPr>
            <a:noAutofit/>
          </a:bodyPr>
          <a:lstStyle/>
          <a:p>
            <a:pPr marL="0" indent="0" algn="just">
              <a:spcBef>
                <a:spcPts val="525"/>
              </a:spcBef>
              <a:spcAft>
                <a:spcPts val="0"/>
              </a:spcAft>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In accordance with the Law of the </a:t>
            </a:r>
            <a:r>
              <a:rPr lang="en-US" sz="1800" dirty="0" err="1">
                <a:effectLst/>
                <a:latin typeface="Arial" panose="020B0604020202020204" pitchFamily="34" charset="0"/>
                <a:ea typeface="Times New Roman" panose="02020603050405020304" pitchFamily="18" charset="0"/>
                <a:cs typeface="Arial" panose="020B0604020202020204" pitchFamily="34" charset="0"/>
              </a:rPr>
              <a:t>RoT</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2000" b="1" dirty="0">
                <a:solidFill>
                  <a:srgbClr val="0070C0"/>
                </a:solidFill>
                <a:latin typeface="Arial" panose="020B0604020202020204" pitchFamily="34" charset="0"/>
                <a:cs typeface="Arial" panose="020B0604020202020204" pitchFamily="34" charset="0"/>
              </a:rPr>
              <a:t>“On Strategic Planning and State Forecasting”</a:t>
            </a:r>
            <a:r>
              <a:rPr lang="en-US" sz="1800" dirty="0">
                <a:effectLst/>
                <a:latin typeface="Arial" panose="020B0604020202020204" pitchFamily="34" charset="0"/>
                <a:ea typeface="Times New Roman" panose="02020603050405020304" pitchFamily="18" charset="0"/>
                <a:cs typeface="Arial" panose="020B0604020202020204" pitchFamily="34" charset="0"/>
              </a:rPr>
              <a:t>, July 19, 2022, the validity period of sectoral strategies is at least 15 years. Sectoral action plans, if necessary, are approved by the Government of the </a:t>
            </a:r>
            <a:r>
              <a:rPr lang="en-US" sz="1800" dirty="0" err="1">
                <a:effectLst/>
                <a:latin typeface="Arial" panose="020B0604020202020204" pitchFamily="34" charset="0"/>
                <a:ea typeface="Times New Roman" panose="02020603050405020304" pitchFamily="18" charset="0"/>
                <a:cs typeface="Arial" panose="020B0604020202020204" pitchFamily="34" charset="0"/>
              </a:rPr>
              <a:t>RoT</a:t>
            </a:r>
            <a:r>
              <a:rPr lang="en-US" sz="1800" dirty="0">
                <a:effectLst/>
                <a:latin typeface="Arial" panose="020B0604020202020204" pitchFamily="34" charset="0"/>
                <a:ea typeface="Times New Roman" panose="02020603050405020304" pitchFamily="18" charset="0"/>
                <a:cs typeface="Arial" panose="020B0604020202020204" pitchFamily="34" charset="0"/>
              </a:rPr>
              <a:t> for a period of 3 years with the possibility of annual revision.</a:t>
            </a:r>
            <a:endParaRPr lang="ru-RU" sz="1800" dirty="0">
              <a:latin typeface="Arial" panose="020B0604020202020204" pitchFamily="34" charset="0"/>
              <a:cs typeface="Arial" panose="020B0604020202020204" pitchFamily="34" charset="0"/>
            </a:endParaRPr>
          </a:p>
          <a:p>
            <a:pPr marL="0" indent="0" algn="just">
              <a:spcBef>
                <a:spcPts val="525"/>
              </a:spcBef>
              <a:spcAft>
                <a:spcPts val="0"/>
              </a:spcAft>
              <a:buNone/>
            </a:pPr>
            <a:endParaRPr lang="ru-RU" sz="1800" dirty="0">
              <a:latin typeface="Arial" panose="020B0604020202020204" pitchFamily="34" charset="0"/>
              <a:cs typeface="Arial" panose="020B0604020202020204" pitchFamily="34" charset="0"/>
            </a:endParaRPr>
          </a:p>
          <a:p>
            <a:pPr marL="0" indent="0" algn="just">
              <a:spcBef>
                <a:spcPts val="525"/>
              </a:spcBef>
              <a:spcAft>
                <a:spcPts val="0"/>
              </a:spcAft>
              <a:buNone/>
            </a:pPr>
            <a:r>
              <a:rPr lang="en-US" sz="1800" dirty="0">
                <a:latin typeface="Arial" panose="020B0604020202020204" pitchFamily="34" charset="0"/>
                <a:cs typeface="Arial" panose="020B0604020202020204" pitchFamily="34" charset="0"/>
              </a:rPr>
              <a:t>In the National Water Strategy the Implementation periods of measures </a:t>
            </a:r>
            <a:r>
              <a:rPr lang="ru-RU"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divided into three timelines</a:t>
            </a:r>
            <a:r>
              <a:rPr lang="ru-RU" sz="1800" dirty="0">
                <a:latin typeface="Arial" panose="020B0604020202020204" pitchFamily="34" charset="0"/>
                <a:cs typeface="Arial" panose="020B0604020202020204" pitchFamily="34" charset="0"/>
              </a:rPr>
              <a:t>:</a:t>
            </a:r>
          </a:p>
          <a:p>
            <a:pPr marL="534988" indent="-342900" algn="just">
              <a:spcBef>
                <a:spcPts val="1200"/>
              </a:spcBef>
              <a:spcAft>
                <a:spcPts val="600"/>
              </a:spcAft>
              <a:buFont typeface="+mj-lt"/>
              <a:buAutoNum type="arabicPeriod"/>
            </a:pPr>
            <a:r>
              <a:rPr lang="en-US" sz="2000" b="1" dirty="0">
                <a:solidFill>
                  <a:srgbClr val="0070C0"/>
                </a:solidFill>
                <a:latin typeface="Arial" panose="020B0604020202020204" pitchFamily="34" charset="0"/>
                <a:cs typeface="Arial" panose="020B0604020202020204" pitchFamily="34" charset="0"/>
              </a:rPr>
              <a:t>Short term</a:t>
            </a:r>
            <a:r>
              <a:rPr lang="ru-RU" sz="2000" b="1" dirty="0">
                <a:solidFill>
                  <a:srgbClr val="0070C0"/>
                </a:solidFill>
                <a:latin typeface="Arial" panose="020B0604020202020204" pitchFamily="34" charset="0"/>
                <a:cs typeface="Arial" panose="020B0604020202020204" pitchFamily="34" charset="0"/>
              </a:rPr>
              <a:t> 	– </a:t>
            </a:r>
            <a:r>
              <a:rPr lang="en-US" sz="2000" b="1" dirty="0">
                <a:solidFill>
                  <a:srgbClr val="0070C0"/>
                </a:solidFill>
                <a:latin typeface="Arial" panose="020B0604020202020204" pitchFamily="34" charset="0"/>
                <a:cs typeface="Arial" panose="020B0604020202020204" pitchFamily="34" charset="0"/>
              </a:rPr>
              <a:t>form</a:t>
            </a:r>
            <a:r>
              <a:rPr lang="ru-RU" sz="2000" b="1" dirty="0">
                <a:solidFill>
                  <a:srgbClr val="0070C0"/>
                </a:solidFill>
                <a:latin typeface="Arial" panose="020B0604020202020204" pitchFamily="34" charset="0"/>
                <a:cs typeface="Arial" panose="020B0604020202020204" pitchFamily="34" charset="0"/>
              </a:rPr>
              <a:t> 2024 </a:t>
            </a:r>
            <a:r>
              <a:rPr lang="en-US" sz="2000" b="1" dirty="0">
                <a:solidFill>
                  <a:srgbClr val="0070C0"/>
                </a:solidFill>
                <a:latin typeface="Arial" panose="020B0604020202020204" pitchFamily="34" charset="0"/>
                <a:cs typeface="Arial" panose="020B0604020202020204" pitchFamily="34" charset="0"/>
              </a:rPr>
              <a:t>to</a:t>
            </a:r>
            <a:r>
              <a:rPr lang="ru-RU" sz="2000" b="1" dirty="0">
                <a:solidFill>
                  <a:srgbClr val="0070C0"/>
                </a:solidFill>
                <a:latin typeface="Arial" panose="020B0604020202020204" pitchFamily="34" charset="0"/>
                <a:cs typeface="Arial" panose="020B0604020202020204" pitchFamily="34" charset="0"/>
              </a:rPr>
              <a:t> 2026;</a:t>
            </a:r>
          </a:p>
          <a:p>
            <a:pPr marL="534988" indent="-342900" algn="just">
              <a:spcBef>
                <a:spcPts val="1200"/>
              </a:spcBef>
              <a:spcAft>
                <a:spcPts val="600"/>
              </a:spcAft>
              <a:buFont typeface="+mj-lt"/>
              <a:buAutoNum type="arabicPeriod"/>
            </a:pPr>
            <a:r>
              <a:rPr lang="en-US" sz="2000" b="1" dirty="0">
                <a:solidFill>
                  <a:srgbClr val="0070C0"/>
                </a:solidFill>
                <a:latin typeface="Arial" panose="020B0604020202020204" pitchFamily="34" charset="0"/>
                <a:cs typeface="Arial" panose="020B0604020202020204" pitchFamily="34" charset="0"/>
              </a:rPr>
              <a:t>Midterm</a:t>
            </a:r>
            <a:r>
              <a:rPr lang="ru-RU" sz="2000" b="1" dirty="0">
                <a:solidFill>
                  <a:srgbClr val="0070C0"/>
                </a:solidFill>
                <a:latin typeface="Arial" panose="020B0604020202020204" pitchFamily="34" charset="0"/>
                <a:cs typeface="Arial" panose="020B0604020202020204" pitchFamily="34" charset="0"/>
              </a:rPr>
              <a:t> 	– </a:t>
            </a:r>
            <a:r>
              <a:rPr lang="en-US" sz="2000" b="1" dirty="0">
                <a:solidFill>
                  <a:srgbClr val="0070C0"/>
                </a:solidFill>
                <a:latin typeface="Arial" panose="020B0604020202020204" pitchFamily="34" charset="0"/>
                <a:cs typeface="Arial" panose="020B0604020202020204" pitchFamily="34" charset="0"/>
              </a:rPr>
              <a:t>from</a:t>
            </a:r>
            <a:r>
              <a:rPr lang="ru-RU" sz="2000" b="1" dirty="0">
                <a:solidFill>
                  <a:srgbClr val="0070C0"/>
                </a:solidFill>
                <a:latin typeface="Arial" panose="020B0604020202020204" pitchFamily="34" charset="0"/>
                <a:cs typeface="Arial" panose="020B0604020202020204" pitchFamily="34" charset="0"/>
              </a:rPr>
              <a:t> 2027 </a:t>
            </a:r>
            <a:r>
              <a:rPr lang="en-US" sz="2000" b="1" dirty="0">
                <a:solidFill>
                  <a:srgbClr val="0070C0"/>
                </a:solidFill>
                <a:latin typeface="Arial" panose="020B0604020202020204" pitchFamily="34" charset="0"/>
                <a:cs typeface="Arial" panose="020B0604020202020204" pitchFamily="34" charset="0"/>
              </a:rPr>
              <a:t>to</a:t>
            </a:r>
            <a:r>
              <a:rPr lang="ru-RU" sz="2000" b="1" dirty="0">
                <a:solidFill>
                  <a:srgbClr val="0070C0"/>
                </a:solidFill>
                <a:latin typeface="Arial" panose="020B0604020202020204" pitchFamily="34" charset="0"/>
                <a:cs typeface="Arial" panose="020B0604020202020204" pitchFamily="34" charset="0"/>
              </a:rPr>
              <a:t> 2029;</a:t>
            </a:r>
          </a:p>
          <a:p>
            <a:pPr marL="534988" indent="-342900" algn="just">
              <a:spcBef>
                <a:spcPts val="1200"/>
              </a:spcBef>
              <a:spcAft>
                <a:spcPts val="600"/>
              </a:spcAft>
              <a:buFont typeface="+mj-lt"/>
              <a:buAutoNum type="arabicPeriod"/>
            </a:pPr>
            <a:r>
              <a:rPr lang="en-US" sz="2000" b="1" dirty="0">
                <a:solidFill>
                  <a:srgbClr val="0070C0"/>
                </a:solidFill>
                <a:latin typeface="Arial" panose="020B0604020202020204" pitchFamily="34" charset="0"/>
                <a:cs typeface="Arial" panose="020B0604020202020204" pitchFamily="34" charset="0"/>
              </a:rPr>
              <a:t>Long term </a:t>
            </a:r>
            <a:r>
              <a:rPr lang="ru-RU" sz="2000" b="1" dirty="0">
                <a:solidFill>
                  <a:srgbClr val="0070C0"/>
                </a:solidFill>
                <a:latin typeface="Arial" panose="020B0604020202020204" pitchFamily="34" charset="0"/>
                <a:cs typeface="Arial" panose="020B0604020202020204" pitchFamily="34" charset="0"/>
              </a:rPr>
              <a:t>	-  </a:t>
            </a:r>
            <a:r>
              <a:rPr lang="en-US" sz="2000" b="1" dirty="0">
                <a:solidFill>
                  <a:srgbClr val="0070C0"/>
                </a:solidFill>
                <a:latin typeface="Arial" panose="020B0604020202020204" pitchFamily="34" charset="0"/>
                <a:cs typeface="Arial" panose="020B0604020202020204" pitchFamily="34" charset="0"/>
              </a:rPr>
              <a:t>from</a:t>
            </a:r>
            <a:r>
              <a:rPr lang="ru-RU" sz="2000" b="1" dirty="0">
                <a:solidFill>
                  <a:srgbClr val="0070C0"/>
                </a:solidFill>
                <a:latin typeface="Arial" panose="020B0604020202020204" pitchFamily="34" charset="0"/>
                <a:cs typeface="Arial" panose="020B0604020202020204" pitchFamily="34" charset="0"/>
              </a:rPr>
              <a:t> 2030 </a:t>
            </a:r>
            <a:r>
              <a:rPr lang="en-US" sz="2000" b="1" dirty="0">
                <a:solidFill>
                  <a:srgbClr val="0070C0"/>
                </a:solidFill>
                <a:latin typeface="Arial" panose="020B0604020202020204" pitchFamily="34" charset="0"/>
                <a:cs typeface="Arial" panose="020B0604020202020204" pitchFamily="34" charset="0"/>
              </a:rPr>
              <a:t>to</a:t>
            </a:r>
            <a:r>
              <a:rPr lang="ru-RU" sz="2000" b="1" dirty="0">
                <a:solidFill>
                  <a:srgbClr val="0070C0"/>
                </a:solidFill>
                <a:latin typeface="Arial" panose="020B0604020202020204" pitchFamily="34" charset="0"/>
                <a:cs typeface="Arial" panose="020B0604020202020204" pitchFamily="34" charset="0"/>
              </a:rPr>
              <a:t> 2040.  </a:t>
            </a:r>
          </a:p>
        </p:txBody>
      </p:sp>
      <p:sp>
        <p:nvSpPr>
          <p:cNvPr id="4" name="Номер слайда 3">
            <a:extLst>
              <a:ext uri="{FF2B5EF4-FFF2-40B4-BE49-F238E27FC236}">
                <a16:creationId xmlns:a16="http://schemas.microsoft.com/office/drawing/2014/main" id="{9ACC28F7-8170-475F-AB76-7C58559FCCCB}"/>
              </a:ext>
            </a:extLst>
          </p:cNvPr>
          <p:cNvSpPr>
            <a:spLocks noGrp="1"/>
          </p:cNvSpPr>
          <p:nvPr>
            <p:ph type="sldNum" sz="quarter" idx="12"/>
          </p:nvPr>
        </p:nvSpPr>
        <p:spPr/>
        <p:txBody>
          <a:bodyPr/>
          <a:lstStyle/>
          <a:p>
            <a:fld id="{5FE2B3AF-1EAD-4B0F-9970-E2F22FC48FCC}" type="slidenum">
              <a:rPr lang="ru-RU" smtClean="0"/>
              <a:t>9</a:t>
            </a:fld>
            <a:endParaRPr lang="ru-RU" dirty="0"/>
          </a:p>
        </p:txBody>
      </p:sp>
    </p:spTree>
    <p:extLst>
      <p:ext uri="{BB962C8B-B14F-4D97-AF65-F5344CB8AC3E}">
        <p14:creationId xmlns:p14="http://schemas.microsoft.com/office/powerpoint/2010/main" val="2654820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722</TotalTime>
  <Words>1709</Words>
  <Application>Microsoft Office PowerPoint</Application>
  <PresentationFormat>Экран (4:3)</PresentationFormat>
  <Paragraphs>118</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Calibri Light</vt:lpstr>
      <vt:lpstr>Times New Roman</vt:lpstr>
      <vt:lpstr>Wingdings</vt:lpstr>
      <vt:lpstr>Тема Office</vt:lpstr>
      <vt:lpstr>NATIONAL WATER STRATEGY OF THE REPUBLIC OF TAJIKISTAN FOR THE PERIOD 2024-2040 AND ITS IMPLEMENTATION PLAN</vt:lpstr>
      <vt:lpstr>THE NATIONAL WATER STRATEGY OF RoT FOR THE PERIOD 2024 - 2040</vt:lpstr>
      <vt:lpstr>MAIN GOAL OF NATIONAL WATER STRATEGY</vt:lpstr>
      <vt:lpstr>CONTENT OF THE NATIONAL WATER STRATEGY</vt:lpstr>
      <vt:lpstr>CURRENT STATE OF THE WATER SECTOR </vt:lpstr>
      <vt:lpstr>OVERALL ASSESSMENT OF THE CURRENT STATE OF THE WATER SECTOR  CONTINUED</vt:lpstr>
      <vt:lpstr>STRATEGIC GOALS AND PRIORITIES OF THE WATER SECTOR UNTIL 2040</vt:lpstr>
      <vt:lpstr>DEVELOPMENT OF AN ACTION PLAN FOR THE IMPLEMENTATION OF THE NATIONAL WATER STRATEGY</vt:lpstr>
      <vt:lpstr>TIMELINE FOR IMPLEMENTATION OF THE ACTION PLAN FOR THE IMPLEMENTATION OF THE NATIONAL WATER STRATEGY</vt:lpstr>
      <vt:lpstr>SECTIONS OF THE ACTION PLAN FOR THE IMPLEMENTATION OF NWS</vt:lpstr>
      <vt:lpstr>FINANCING OF STRATEGIC ACTIONS AND EXPECTED RESULTS</vt:lpstr>
      <vt:lpstr>MONITORING OF IMPEMENTATION OF THE NWS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ПЛАН РЕАЛИЗАЦИИ НАЦИОНАЛЬНОЙ ВОДНОЙ СТРАТЕГИИ ТАДЖИКИСТАНА НА ПЕРИОД  ДО 2030 ГОДА</dc:title>
  <dc:creator>anvarkamol2021@outlook.com</dc:creator>
  <cp:lastModifiedBy>anvarkamol2021@outlook.com</cp:lastModifiedBy>
  <cp:revision>14</cp:revision>
  <dcterms:created xsi:type="dcterms:W3CDTF">2021-10-05T10:35:07Z</dcterms:created>
  <dcterms:modified xsi:type="dcterms:W3CDTF">2023-08-23T12:41:10Z</dcterms:modified>
</cp:coreProperties>
</file>