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3" r:id="rId1"/>
  </p:sldMasterIdLst>
  <p:notesMasterIdLst>
    <p:notesMasterId r:id="rId16"/>
  </p:notesMasterIdLst>
  <p:handoutMasterIdLst>
    <p:handoutMasterId r:id="rId17"/>
  </p:handoutMasterIdLst>
  <p:sldIdLst>
    <p:sldId id="291" r:id="rId2"/>
    <p:sldId id="295" r:id="rId3"/>
    <p:sldId id="311" r:id="rId4"/>
    <p:sldId id="296" r:id="rId5"/>
    <p:sldId id="297" r:id="rId6"/>
    <p:sldId id="298" r:id="rId7"/>
    <p:sldId id="312" r:id="rId8"/>
    <p:sldId id="299" r:id="rId9"/>
    <p:sldId id="300" r:id="rId10"/>
    <p:sldId id="301" r:id="rId11"/>
    <p:sldId id="302" r:id="rId12"/>
    <p:sldId id="313" r:id="rId13"/>
    <p:sldId id="314" r:id="rId14"/>
    <p:sldId id="294" r:id="rId15"/>
  </p:sldIdLst>
  <p:sldSz cx="12192000" cy="6858000"/>
  <p:notesSz cx="6796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B7D9EC5-0F77-ECC4-5E56-9B5439974758}" name="Rika Idei" initials="RI" userId="S::ridei@adb.org::9c7358ce-3713-443c-9dcb-7eb7d2b18cd5" providerId="AD"/>
  <p188:author id="{B8881FF8-4526-C11B-87A0-98FBCE026BA8}" name="Serge Cartier van Dissel" initials="SCvD" userId="596173b98762d87c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9C9"/>
    <a:srgbClr val="FFC000"/>
    <a:srgbClr val="00A1CB"/>
    <a:srgbClr val="FF0000"/>
    <a:srgbClr val="F9E807"/>
    <a:srgbClr val="DBEEF4"/>
    <a:srgbClr val="33CC33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68" autoAdjust="0"/>
    <p:restoredTop sz="94660"/>
  </p:normalViewPr>
  <p:slideViewPr>
    <p:cSldViewPr>
      <p:cViewPr varScale="1">
        <p:scale>
          <a:sx n="113" d="100"/>
          <a:sy n="113" d="100"/>
        </p:scale>
        <p:origin x="780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1872" y="96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71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544" y="0"/>
            <a:ext cx="2944971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6F1752-D1D3-463E-9F46-CCCB7BDF07D8}" type="datetimeFigureOut">
              <a:rPr lang="en-US"/>
              <a:pPr>
                <a:defRPr/>
              </a:pPr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4971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544" y="9430091"/>
            <a:ext cx="2944971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1D2263-615F-48D8-AE5A-E452A048F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6785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71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544" y="0"/>
            <a:ext cx="2944971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0A9B2E6-1D60-41E2-A9B5-C28CF5BA49E7}" type="datetimeFigureOut">
              <a:rPr lang="en-US"/>
              <a:pPr>
                <a:defRPr/>
              </a:pPr>
              <a:t>11/17/2023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9" y="4715907"/>
            <a:ext cx="54368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4971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544" y="9430091"/>
            <a:ext cx="2944971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9AAFE78-52EC-4F53-9A21-BEF1AA236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867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384418" y="2176463"/>
            <a:ext cx="10807583" cy="26574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4" rIns="91425" bIns="4571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-19050" y="2176463"/>
            <a:ext cx="1403468" cy="2657475"/>
          </a:xfrm>
          <a:prstGeom prst="rect">
            <a:avLst/>
          </a:prstGeom>
          <a:solidFill>
            <a:srgbClr val="008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4" rIns="91425" bIns="4571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595501" y="2318542"/>
            <a:ext cx="10596500" cy="23145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501" y="4976017"/>
            <a:ext cx="10596500" cy="12390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457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6353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9BF36-DC38-45F8-81F7-2984BF3EDD54}" type="datetime1">
              <a:rPr lang="en-US"/>
              <a:pPr>
                <a:defRPr/>
              </a:pPr>
              <a:t>11/17/2023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1485" y="0"/>
            <a:ext cx="10740516" cy="8572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4" rIns="91425" bIns="4571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8"/>
          <p:cNvSpPr/>
          <p:nvPr/>
        </p:nvSpPr>
        <p:spPr>
          <a:xfrm>
            <a:off x="-19051" y="0"/>
            <a:ext cx="1470536" cy="857250"/>
          </a:xfrm>
          <a:prstGeom prst="rect">
            <a:avLst/>
          </a:prstGeom>
          <a:solidFill>
            <a:srgbClr val="008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4" rIns="91425" bIns="4571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28671"/>
            <a:ext cx="11582400" cy="5429288"/>
          </a:xfrm>
        </p:spPr>
        <p:txBody>
          <a:bodyPr>
            <a:noAutofit/>
          </a:bodyPr>
          <a:lstStyle>
            <a:lvl1pPr>
              <a:buClr>
                <a:srgbClr val="0089C9"/>
              </a:buClr>
              <a:defRPr sz="2000"/>
            </a:lvl1pPr>
            <a:lvl2pPr>
              <a:buClr>
                <a:srgbClr val="0089C9"/>
              </a:buClr>
              <a:defRPr sz="1800"/>
            </a:lvl2pPr>
            <a:lvl3pPr>
              <a:buClr>
                <a:srgbClr val="0089C9"/>
              </a:buCl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523493" y="71415"/>
            <a:ext cx="10668508" cy="725470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39501" y="6357939"/>
            <a:ext cx="666751" cy="357187"/>
          </a:xfrm>
        </p:spPr>
        <p:txBody>
          <a:bodyPr/>
          <a:lstStyle>
            <a:lvl1pPr algn="ctr">
              <a:defRPr sz="1000">
                <a:solidFill>
                  <a:srgbClr val="0089C9"/>
                </a:solidFill>
              </a:defRPr>
            </a:lvl1pPr>
          </a:lstStyle>
          <a:p>
            <a:pPr>
              <a:defRPr/>
            </a:pPr>
            <a:fld id="{C600803A-0A03-4740-824C-FF9900EE1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9BF36-DC38-45F8-81F7-2984BF3EDD54}" type="datetime1">
              <a:rPr lang="en-US"/>
              <a:pPr>
                <a:defRPr/>
              </a:pPr>
              <a:t>11/17/2023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43473" y="0"/>
            <a:ext cx="10848528" cy="8572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4" rIns="91425" bIns="4571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8"/>
          <p:cNvSpPr/>
          <p:nvPr/>
        </p:nvSpPr>
        <p:spPr>
          <a:xfrm>
            <a:off x="-19051" y="0"/>
            <a:ext cx="1434531" cy="857250"/>
          </a:xfrm>
          <a:prstGeom prst="rect">
            <a:avLst/>
          </a:prstGeom>
          <a:solidFill>
            <a:srgbClr val="008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4" rIns="91425" bIns="4571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523493" y="71415"/>
            <a:ext cx="10668508" cy="725470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39501" y="6357939"/>
            <a:ext cx="666751" cy="357187"/>
          </a:xfrm>
        </p:spPr>
        <p:txBody>
          <a:bodyPr/>
          <a:lstStyle>
            <a:lvl1pPr algn="ctr">
              <a:defRPr sz="1000">
                <a:solidFill>
                  <a:srgbClr val="0089C9"/>
                </a:solidFill>
              </a:defRPr>
            </a:lvl1pPr>
          </a:lstStyle>
          <a:p>
            <a:pPr>
              <a:defRPr/>
            </a:pPr>
            <a:fld id="{C600803A-0A03-4740-824C-FF9900EE1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44723"/>
            <a:ext cx="5616000" cy="5436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6432661" y="944723"/>
            <a:ext cx="5616000" cy="5436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844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4"/>
          <p:cNvSpPr txBox="1">
            <a:spLocks/>
          </p:cNvSpPr>
          <p:nvPr userDrawn="1"/>
        </p:nvSpPr>
        <p:spPr bwMode="white">
          <a:xfrm>
            <a:off x="911225" y="1700809"/>
            <a:ext cx="10363200" cy="255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4" rIns="91425" bIns="45714" anchor="ctr"/>
          <a:lstStyle>
            <a:lvl1pPr defTabSz="9128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6000" b="1" dirty="0">
                <a:solidFill>
                  <a:srgbClr val="0089C9"/>
                </a:solidFill>
                <a:cs typeface="Arial" panose="020B0604020202020204" pitchFamily="34" charset="0"/>
              </a:rPr>
              <a:t>THANK</a:t>
            </a:r>
            <a:r>
              <a:rPr lang="en-US" altLang="zh-CN" sz="60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zh-CN" sz="6000" b="1" dirty="0">
                <a:cs typeface="Arial" panose="020B0604020202020204" pitchFamily="34" charset="0"/>
              </a:rPr>
              <a:t>YOU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39501" y="6357939"/>
            <a:ext cx="666751" cy="357187"/>
          </a:xfrm>
        </p:spPr>
        <p:txBody>
          <a:bodyPr/>
          <a:lstStyle>
            <a:lvl1pPr algn="ctr">
              <a:defRPr sz="1000">
                <a:solidFill>
                  <a:srgbClr val="0089C9"/>
                </a:solidFill>
              </a:defRPr>
            </a:lvl1pPr>
          </a:lstStyle>
          <a:p>
            <a:pPr>
              <a:defRPr/>
            </a:pPr>
            <a:fld id="{C600803A-0A03-4740-824C-FF9900EE1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 descr="D:\Werk\Cartier Consult website\Images\Cartier Consult logo.png">
            <a:extLst>
              <a:ext uri="{FF2B5EF4-FFF2-40B4-BE49-F238E27FC236}">
                <a16:creationId xmlns:a16="http://schemas.microsoft.com/office/drawing/2014/main" id="{91576E76-8CD7-4B07-06E5-E36FD553C17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652825" y="5065218"/>
            <a:ext cx="2880000" cy="1839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25786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105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4" rIns="91425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4" rIns="91425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25" tIns="45714" rIns="91425" bIns="45714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DB978CA-D402-4444-9822-25B02B64C059}" type="datetime1">
              <a:rPr lang="en-US"/>
              <a:pPr>
                <a:defRPr/>
              </a:pPr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25" tIns="45714" rIns="91425" bIns="45714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1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25" tIns="45714" rIns="91425" bIns="45714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9AA6B6-A2BB-4D5F-9BA1-061294A75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5" r:id="rId3"/>
    <p:sldLayoutId id="2147483736" r:id="rId4"/>
    <p:sldLayoutId id="2147483738" r:id="rId5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17" indent="-228565" algn="l" defTabSz="91425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46" indent="-228565" algn="l" defTabSz="91425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76" indent="-228565" algn="l" defTabSz="91425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05" indent="-228565" algn="l" defTabSz="91425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52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1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11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41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39F7E63-0ECE-DFE0-2BC9-C6211C767B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/>
              <a:t>Tajikistan Road Fund</a:t>
            </a:r>
            <a:br>
              <a:rPr lang="en-US" sz="6000" b="1" dirty="0"/>
            </a:br>
            <a:br>
              <a:rPr lang="en-US" sz="3200" b="1" dirty="0"/>
            </a:br>
            <a:r>
              <a:rPr lang="en-US" dirty="0"/>
              <a:t>Management Structure</a:t>
            </a:r>
            <a:endParaRPr lang="LID4096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CCF50E4-8B31-D245-FD2A-5D08CBD15F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Dushanbe, November 2023</a:t>
            </a: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70885-6B2D-87FC-7AC6-6FE7E633ECB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25250" y="6357938"/>
            <a:ext cx="666750" cy="357187"/>
          </a:xfrm>
        </p:spPr>
        <p:txBody>
          <a:bodyPr/>
          <a:lstStyle/>
          <a:p>
            <a:pPr>
              <a:defRPr/>
            </a:pPr>
            <a:fld id="{C600803A-0A03-4740-824C-FF9900EE16D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815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E5FEA3-6CD5-478F-EB4C-4E04B9809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Management Structure of the Road Maintenance Account in Pakistan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917C8E-B9E5-1611-4B80-06DFFE70A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 Fund Board – Under the Road Agency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C574B-912C-6FF5-0943-02A3DCA55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0803A-0A03-4740-824C-FF9900EE16D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5" name="Canvas 209">
            <a:extLst>
              <a:ext uri="{FF2B5EF4-FFF2-40B4-BE49-F238E27FC236}">
                <a16:creationId xmlns:a16="http://schemas.microsoft.com/office/drawing/2014/main" id="{ACB816E9-493B-5478-E471-10C765E06948}"/>
              </a:ext>
            </a:extLst>
          </p:cNvPr>
          <p:cNvGrpSpPr/>
          <p:nvPr/>
        </p:nvGrpSpPr>
        <p:grpSpPr>
          <a:xfrm>
            <a:off x="612975" y="1412776"/>
            <a:ext cx="11160000" cy="4680000"/>
            <a:chOff x="0" y="0"/>
            <a:chExt cx="6120130" cy="328406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5DEB24B-5531-EE0C-3F5A-280A28FA955B}"/>
                </a:ext>
              </a:extLst>
            </p:cNvPr>
            <p:cNvSpPr/>
            <p:nvPr/>
          </p:nvSpPr>
          <p:spPr>
            <a:xfrm>
              <a:off x="0" y="0"/>
              <a:ext cx="6120130" cy="3283585"/>
            </a:xfrm>
            <a:prstGeom prst="rect">
              <a:avLst/>
            </a:prstGeom>
            <a:solidFill>
              <a:prstClr val="white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Text Box 27">
              <a:extLst>
                <a:ext uri="{FF2B5EF4-FFF2-40B4-BE49-F238E27FC236}">
                  <a16:creationId xmlns:a16="http://schemas.microsoft.com/office/drawing/2014/main" id="{D1FEAE12-06F9-385D-8660-F4EEAB4CE7AA}"/>
                </a:ext>
              </a:extLst>
            </p:cNvPr>
            <p:cNvSpPr txBox="1"/>
            <p:nvPr/>
          </p:nvSpPr>
          <p:spPr>
            <a:xfrm>
              <a:off x="1638300" y="2390775"/>
              <a:ext cx="677250" cy="43341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Annual Maintenance Plan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246134D-62BB-4796-A245-3B205FFE08F0}"/>
                </a:ext>
              </a:extLst>
            </p:cNvPr>
            <p:cNvSpPr/>
            <p:nvPr/>
          </p:nvSpPr>
          <p:spPr>
            <a:xfrm>
              <a:off x="180340" y="1275554"/>
              <a:ext cx="1440000" cy="3600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National Highway Authority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5D459C1-B2CF-16EB-2967-AC2A865929CE}"/>
                </a:ext>
              </a:extLst>
            </p:cNvPr>
            <p:cNvSpPr/>
            <p:nvPr/>
          </p:nvSpPr>
          <p:spPr>
            <a:xfrm>
              <a:off x="819150" y="1867679"/>
              <a:ext cx="791665" cy="859636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Road Asset Management Division 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(RMA Secretariat) 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E5211A4-E5B3-FE6F-52B8-4D6744A902A3}"/>
                </a:ext>
              </a:extLst>
            </p:cNvPr>
            <p:cNvSpPr/>
            <p:nvPr/>
          </p:nvSpPr>
          <p:spPr>
            <a:xfrm>
              <a:off x="209533" y="35999"/>
              <a:ext cx="5743592" cy="304818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Cabinet of Ministers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629B85-9649-52B3-FC67-43D44965B7C1}"/>
                </a:ext>
              </a:extLst>
            </p:cNvPr>
            <p:cNvSpPr/>
            <p:nvPr/>
          </p:nvSpPr>
          <p:spPr>
            <a:xfrm>
              <a:off x="180340" y="755490"/>
              <a:ext cx="2968686" cy="360000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Ministry of Communications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FC88C68-573C-709A-55F7-B24A7D8D23C6}"/>
                </a:ext>
              </a:extLst>
            </p:cNvPr>
            <p:cNvSpPr/>
            <p:nvPr/>
          </p:nvSpPr>
          <p:spPr>
            <a:xfrm>
              <a:off x="4500880" y="755489"/>
              <a:ext cx="1440000" cy="3600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Ministry of Finance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7B50EEE-5A4E-4E6B-0889-8F96E413A5B5}"/>
                </a:ext>
              </a:extLst>
            </p:cNvPr>
            <p:cNvCxnSpPr>
              <a:stCxn id="11" idx="2"/>
              <a:endCxn id="8" idx="0"/>
            </p:cNvCxnSpPr>
            <p:nvPr/>
          </p:nvCxnSpPr>
          <p:spPr>
            <a:xfrm flipH="1">
              <a:off x="900340" y="1115329"/>
              <a:ext cx="0" cy="16004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sp>
          <p:nvSpPr>
            <p:cNvPr id="14" name="Text Box 193">
              <a:extLst>
                <a:ext uri="{FF2B5EF4-FFF2-40B4-BE49-F238E27FC236}">
                  <a16:creationId xmlns:a16="http://schemas.microsoft.com/office/drawing/2014/main" id="{D1F7D830-266F-9584-D9E7-B7E35AF1E587}"/>
                </a:ext>
              </a:extLst>
            </p:cNvPr>
            <p:cNvSpPr txBox="1"/>
            <p:nvPr/>
          </p:nvSpPr>
          <p:spPr>
            <a:xfrm>
              <a:off x="839443" y="1679963"/>
              <a:ext cx="514367" cy="16906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Funding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5" name="Text Box 27">
              <a:extLst>
                <a:ext uri="{FF2B5EF4-FFF2-40B4-BE49-F238E27FC236}">
                  <a16:creationId xmlns:a16="http://schemas.microsoft.com/office/drawing/2014/main" id="{1C20868F-1167-BFDF-440C-D76425D2B119}"/>
                </a:ext>
              </a:extLst>
            </p:cNvPr>
            <p:cNvSpPr txBox="1"/>
            <p:nvPr/>
          </p:nvSpPr>
          <p:spPr>
            <a:xfrm>
              <a:off x="486207" y="1114021"/>
              <a:ext cx="466742" cy="16020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6" name="Text Box 27">
              <a:extLst>
                <a:ext uri="{FF2B5EF4-FFF2-40B4-BE49-F238E27FC236}">
                  <a16:creationId xmlns:a16="http://schemas.microsoft.com/office/drawing/2014/main" id="{F6DC26BD-760A-9E03-FD30-7639AAEFE23D}"/>
                </a:ext>
              </a:extLst>
            </p:cNvPr>
            <p:cNvSpPr txBox="1"/>
            <p:nvPr/>
          </p:nvSpPr>
          <p:spPr>
            <a:xfrm>
              <a:off x="2717026" y="1666633"/>
              <a:ext cx="1783854" cy="15140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Approval &gt;PRs100 million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7" name="Text Box 27">
              <a:extLst>
                <a:ext uri="{FF2B5EF4-FFF2-40B4-BE49-F238E27FC236}">
                  <a16:creationId xmlns:a16="http://schemas.microsoft.com/office/drawing/2014/main" id="{ED61DEB6-59B8-6770-2361-DDA6CC996DF1}"/>
                </a:ext>
              </a:extLst>
            </p:cNvPr>
            <p:cNvSpPr txBox="1"/>
            <p:nvPr/>
          </p:nvSpPr>
          <p:spPr>
            <a:xfrm>
              <a:off x="0" y="2087240"/>
              <a:ext cx="570413" cy="30893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Contracts + payments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790120F0-1E5C-7721-CC06-D3645BE8BB82}"/>
                </a:ext>
              </a:extLst>
            </p:cNvPr>
            <p:cNvCxnSpPr/>
            <p:nvPr/>
          </p:nvCxnSpPr>
          <p:spPr>
            <a:xfrm rot="5400000" flipH="1" flipV="1">
              <a:off x="1423584" y="548106"/>
              <a:ext cx="414673" cy="0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9" name="Connector: Elbow 18">
              <a:extLst>
                <a:ext uri="{FF2B5EF4-FFF2-40B4-BE49-F238E27FC236}">
                  <a16:creationId xmlns:a16="http://schemas.microsoft.com/office/drawing/2014/main" id="{7B6DAC6B-60B0-6DB3-3915-1AD98451B0DB}"/>
                </a:ext>
              </a:extLst>
            </p:cNvPr>
            <p:cNvCxnSpPr/>
            <p:nvPr/>
          </p:nvCxnSpPr>
          <p:spPr>
            <a:xfrm rot="16200000" flipV="1">
              <a:off x="5002808" y="548173"/>
              <a:ext cx="414651" cy="0"/>
            </a:xfrm>
            <a:prstGeom prst="bentConnector3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0" name="Text Box 27">
              <a:extLst>
                <a:ext uri="{FF2B5EF4-FFF2-40B4-BE49-F238E27FC236}">
                  <a16:creationId xmlns:a16="http://schemas.microsoft.com/office/drawing/2014/main" id="{C826F810-84B5-270B-7E61-7E0A5A706933}"/>
                </a:ext>
              </a:extLst>
            </p:cNvPr>
            <p:cNvSpPr txBox="1"/>
            <p:nvPr/>
          </p:nvSpPr>
          <p:spPr>
            <a:xfrm>
              <a:off x="1117936" y="482987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1" name="Text Box 27">
              <a:extLst>
                <a:ext uri="{FF2B5EF4-FFF2-40B4-BE49-F238E27FC236}">
                  <a16:creationId xmlns:a16="http://schemas.microsoft.com/office/drawing/2014/main" id="{7C9D922F-B572-3B83-57A4-D1013F0E5CBA}"/>
                </a:ext>
              </a:extLst>
            </p:cNvPr>
            <p:cNvSpPr txBox="1"/>
            <p:nvPr/>
          </p:nvSpPr>
          <p:spPr>
            <a:xfrm>
              <a:off x="5245100" y="483001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2" name="Connector: Elbow 21">
              <a:extLst>
                <a:ext uri="{FF2B5EF4-FFF2-40B4-BE49-F238E27FC236}">
                  <a16:creationId xmlns:a16="http://schemas.microsoft.com/office/drawing/2014/main" id="{658CDA22-8D44-C124-CDE1-8A32CF7D09B1}"/>
                </a:ext>
              </a:extLst>
            </p:cNvPr>
            <p:cNvCxnSpPr/>
            <p:nvPr/>
          </p:nvCxnSpPr>
          <p:spPr>
            <a:xfrm rot="16200000" flipV="1">
              <a:off x="1070029" y="1751616"/>
              <a:ext cx="232125" cy="0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3" name="Connector: Elbow 22">
              <a:extLst>
                <a:ext uri="{FF2B5EF4-FFF2-40B4-BE49-F238E27FC236}">
                  <a16:creationId xmlns:a16="http://schemas.microsoft.com/office/drawing/2014/main" id="{FA87806C-29C4-2D4F-3313-85729C2D7CE0}"/>
                </a:ext>
              </a:extLst>
            </p:cNvPr>
            <p:cNvCxnSpPr/>
            <p:nvPr/>
          </p:nvCxnSpPr>
          <p:spPr>
            <a:xfrm rot="5400000">
              <a:off x="-52183" y="2254702"/>
              <a:ext cx="1238296" cy="0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28455E5-B4E2-54E6-DDB8-1CDE59F832E0}"/>
                </a:ext>
              </a:extLst>
            </p:cNvPr>
            <p:cNvSpPr/>
            <p:nvPr/>
          </p:nvSpPr>
          <p:spPr>
            <a:xfrm>
              <a:off x="252640" y="2873850"/>
              <a:ext cx="647700" cy="410210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Contractors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7495B36-085F-D46F-BEF8-0D6987956349}"/>
                </a:ext>
              </a:extLst>
            </p:cNvPr>
            <p:cNvSpPr/>
            <p:nvPr/>
          </p:nvSpPr>
          <p:spPr>
            <a:xfrm>
              <a:off x="2285026" y="1278852"/>
              <a:ext cx="864000" cy="35941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NHA Executive Board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DCFEA17-5CFD-B297-85C8-554698EE16D6}"/>
                </a:ext>
              </a:extLst>
            </p:cNvPr>
            <p:cNvSpPr/>
            <p:nvPr/>
          </p:nvSpPr>
          <p:spPr>
            <a:xfrm>
              <a:off x="2285026" y="1818300"/>
              <a:ext cx="864000" cy="358775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RMA Steering Committee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1B73562-F9F1-2ACE-A332-336AAA496C77}"/>
                </a:ext>
              </a:extLst>
            </p:cNvPr>
            <p:cNvSpPr/>
            <p:nvPr/>
          </p:nvSpPr>
          <p:spPr>
            <a:xfrm>
              <a:off x="2293929" y="2355350"/>
              <a:ext cx="863600" cy="358775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RMA Technical Scrutiny Party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8F4E900-6684-83D7-B524-C6A22591C974}"/>
                </a:ext>
              </a:extLst>
            </p:cNvPr>
            <p:cNvCxnSpPr>
              <a:stCxn id="27" idx="1"/>
            </p:cNvCxnSpPr>
            <p:nvPr/>
          </p:nvCxnSpPr>
          <p:spPr>
            <a:xfrm flipH="1" flipV="1">
              <a:off x="1620340" y="2525995"/>
              <a:ext cx="673589" cy="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sp>
          <p:nvSpPr>
            <p:cNvPr id="29" name="Text Box 27">
              <a:extLst>
                <a:ext uri="{FF2B5EF4-FFF2-40B4-BE49-F238E27FC236}">
                  <a16:creationId xmlns:a16="http://schemas.microsoft.com/office/drawing/2014/main" id="{6BC31189-78D7-F53E-F55E-CA2E6B81D011}"/>
                </a:ext>
              </a:extLst>
            </p:cNvPr>
            <p:cNvSpPr txBox="1"/>
            <p:nvPr/>
          </p:nvSpPr>
          <p:spPr>
            <a:xfrm>
              <a:off x="2870012" y="2179291"/>
              <a:ext cx="945515" cy="14859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Plan approval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2E829A0-6631-7FE9-DD5A-478AA490E496}"/>
                </a:ext>
              </a:extLst>
            </p:cNvPr>
            <p:cNvCxnSpPr>
              <a:stCxn id="26" idx="2"/>
              <a:endCxn id="27" idx="0"/>
            </p:cNvCxnSpPr>
            <p:nvPr/>
          </p:nvCxnSpPr>
          <p:spPr>
            <a:xfrm>
              <a:off x="2717026" y="2177075"/>
              <a:ext cx="8703" cy="178275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833F972-3A36-F79E-E33D-7E7164B445EE}"/>
                </a:ext>
              </a:extLst>
            </p:cNvPr>
            <p:cNvCxnSpPr>
              <a:stCxn id="25" idx="2"/>
              <a:endCxn id="26" idx="0"/>
            </p:cNvCxnSpPr>
            <p:nvPr/>
          </p:nvCxnSpPr>
          <p:spPr>
            <a:xfrm>
              <a:off x="2717026" y="1638262"/>
              <a:ext cx="0" cy="180038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B7703B5-704B-95CA-1109-ADD5907B4EE5}"/>
                </a:ext>
              </a:extLst>
            </p:cNvPr>
            <p:cNvCxnSpPr/>
            <p:nvPr/>
          </p:nvCxnSpPr>
          <p:spPr>
            <a:xfrm>
              <a:off x="1620340" y="1380490"/>
              <a:ext cx="664686" cy="3003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33" name="Connector: Elbow 32">
              <a:extLst>
                <a:ext uri="{FF2B5EF4-FFF2-40B4-BE49-F238E27FC236}">
                  <a16:creationId xmlns:a16="http://schemas.microsoft.com/office/drawing/2014/main" id="{A343222B-E54F-9A44-AB79-ED4AEAF73ACA}"/>
                </a:ext>
              </a:extLst>
            </p:cNvPr>
            <p:cNvCxnSpPr>
              <a:stCxn id="26" idx="1"/>
              <a:endCxn id="8" idx="3"/>
            </p:cNvCxnSpPr>
            <p:nvPr/>
          </p:nvCxnSpPr>
          <p:spPr>
            <a:xfrm rot="10800000">
              <a:off x="1620340" y="1455554"/>
              <a:ext cx="664686" cy="542134"/>
            </a:xfrm>
            <a:prstGeom prst="bentConnector3">
              <a:avLst>
                <a:gd name="adj1" fmla="val 77227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34" name="Text Box 27">
              <a:extLst>
                <a:ext uri="{FF2B5EF4-FFF2-40B4-BE49-F238E27FC236}">
                  <a16:creationId xmlns:a16="http://schemas.microsoft.com/office/drawing/2014/main" id="{1DC2917E-5207-9828-1F31-BB1C42255A89}"/>
                </a:ext>
              </a:extLst>
            </p:cNvPr>
            <p:cNvSpPr txBox="1"/>
            <p:nvPr/>
          </p:nvSpPr>
          <p:spPr>
            <a:xfrm>
              <a:off x="1739456" y="1863532"/>
              <a:ext cx="586778" cy="44075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Approval 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&lt;PRs100 million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072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A3FB144-8872-5FB6-02D3-8FF51330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 Fund Board – Independent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0CA8A-3365-09E4-1444-8DEFC5467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0803A-0A03-4740-824C-FF9900EE16D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2DBDF930-84E5-F4CD-8F63-DA9C6A902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28671"/>
            <a:ext cx="11582400" cy="5429288"/>
          </a:xfrm>
        </p:spPr>
        <p:txBody>
          <a:bodyPr/>
          <a:lstStyle/>
          <a:p>
            <a:r>
              <a:rPr lang="en-GB" dirty="0"/>
              <a:t>Management Structure of the Republican Road Fund in Uzbekistan (2017-2019)</a:t>
            </a:r>
          </a:p>
        </p:txBody>
      </p:sp>
      <p:grpSp>
        <p:nvGrpSpPr>
          <p:cNvPr id="6" name="Canvas 1501505053">
            <a:extLst>
              <a:ext uri="{FF2B5EF4-FFF2-40B4-BE49-F238E27FC236}">
                <a16:creationId xmlns:a16="http://schemas.microsoft.com/office/drawing/2014/main" id="{A6616522-0F2A-C80D-A9A6-76CCCB8D43C3}"/>
              </a:ext>
            </a:extLst>
          </p:cNvPr>
          <p:cNvGrpSpPr/>
          <p:nvPr/>
        </p:nvGrpSpPr>
        <p:grpSpPr>
          <a:xfrm>
            <a:off x="746252" y="1412776"/>
            <a:ext cx="11160000" cy="4680000"/>
            <a:chOff x="0" y="0"/>
            <a:chExt cx="6170930" cy="26289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A7B1350-8950-F6F0-724B-2DF00C7DDFDA}"/>
                </a:ext>
              </a:extLst>
            </p:cNvPr>
            <p:cNvSpPr/>
            <p:nvPr/>
          </p:nvSpPr>
          <p:spPr>
            <a:xfrm>
              <a:off x="0" y="0"/>
              <a:ext cx="6170930" cy="2628900"/>
            </a:xfrm>
            <a:prstGeom prst="rect">
              <a:avLst/>
            </a:prstGeom>
            <a:solidFill>
              <a:prstClr val="white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301CF98-64C5-7C19-200B-D4F2285C5ECD}"/>
                </a:ext>
              </a:extLst>
            </p:cNvPr>
            <p:cNvSpPr/>
            <p:nvPr/>
          </p:nvSpPr>
          <p:spPr>
            <a:xfrm>
              <a:off x="209533" y="66639"/>
              <a:ext cx="5743592" cy="304818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Cabinet of Ministers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F15A33D-9824-D4C6-73CE-738B2DA1AB2E}"/>
                </a:ext>
              </a:extLst>
            </p:cNvPr>
            <p:cNvSpPr/>
            <p:nvPr/>
          </p:nvSpPr>
          <p:spPr>
            <a:xfrm>
              <a:off x="180340" y="786130"/>
              <a:ext cx="1440000" cy="3600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State Committee 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for Roads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3FFE0C0-5937-DE4B-CE99-DB9F95B99158}"/>
                </a:ext>
              </a:extLst>
            </p:cNvPr>
            <p:cNvSpPr/>
            <p:nvPr/>
          </p:nvSpPr>
          <p:spPr>
            <a:xfrm>
              <a:off x="4500880" y="786129"/>
              <a:ext cx="1440000" cy="3600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Ministry of Finance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965BA29-C24E-299C-CDFA-C05987FD6886}"/>
                </a:ext>
              </a:extLst>
            </p:cNvPr>
            <p:cNvSpPr/>
            <p:nvPr/>
          </p:nvSpPr>
          <p:spPr>
            <a:xfrm>
              <a:off x="2359660" y="1506220"/>
              <a:ext cx="1440000" cy="3600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RRF Secretariat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3BB5ABA-3613-F323-7EE3-3278959E898F}"/>
                </a:ext>
              </a:extLst>
            </p:cNvPr>
            <p:cNvSpPr/>
            <p:nvPr/>
          </p:nvSpPr>
          <p:spPr>
            <a:xfrm>
              <a:off x="2359660" y="784824"/>
              <a:ext cx="1440000" cy="3600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RRF Management Board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520B0FE-696C-C789-F129-C009FD211910}"/>
                </a:ext>
              </a:extLst>
            </p:cNvPr>
            <p:cNvCxnSpPr/>
            <p:nvPr/>
          </p:nvCxnSpPr>
          <p:spPr>
            <a:xfrm flipH="1">
              <a:off x="3079660" y="371457"/>
              <a:ext cx="1669" cy="413367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sp>
          <p:nvSpPr>
            <p:cNvPr id="14" name="Text Box 829556876">
              <a:extLst>
                <a:ext uri="{FF2B5EF4-FFF2-40B4-BE49-F238E27FC236}">
                  <a16:creationId xmlns:a16="http://schemas.microsoft.com/office/drawing/2014/main" id="{2900550B-5816-0210-34CC-5714449A8EF4}"/>
                </a:ext>
              </a:extLst>
            </p:cNvPr>
            <p:cNvSpPr txBox="1"/>
            <p:nvPr/>
          </p:nvSpPr>
          <p:spPr>
            <a:xfrm>
              <a:off x="3122410" y="506817"/>
              <a:ext cx="876300" cy="1809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5" name="Text Box 27">
              <a:extLst>
                <a:ext uri="{FF2B5EF4-FFF2-40B4-BE49-F238E27FC236}">
                  <a16:creationId xmlns:a16="http://schemas.microsoft.com/office/drawing/2014/main" id="{8B693E32-6226-D51B-A5FB-830E930EB2EA}"/>
                </a:ext>
              </a:extLst>
            </p:cNvPr>
            <p:cNvSpPr txBox="1"/>
            <p:nvPr/>
          </p:nvSpPr>
          <p:spPr>
            <a:xfrm>
              <a:off x="1670533" y="835168"/>
              <a:ext cx="576000" cy="324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Annual work plan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6" name="Text Box 27">
              <a:extLst>
                <a:ext uri="{FF2B5EF4-FFF2-40B4-BE49-F238E27FC236}">
                  <a16:creationId xmlns:a16="http://schemas.microsoft.com/office/drawing/2014/main" id="{F8947996-C016-7588-25C4-0800A3DB9AC0}"/>
                </a:ext>
              </a:extLst>
            </p:cNvPr>
            <p:cNvSpPr txBox="1"/>
            <p:nvPr/>
          </p:nvSpPr>
          <p:spPr>
            <a:xfrm>
              <a:off x="3096747" y="1233242"/>
              <a:ext cx="576000" cy="324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Plan approval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 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7" name="Text Box 27">
              <a:extLst>
                <a:ext uri="{FF2B5EF4-FFF2-40B4-BE49-F238E27FC236}">
                  <a16:creationId xmlns:a16="http://schemas.microsoft.com/office/drawing/2014/main" id="{F03CAD77-01C8-A2A8-A74F-9642A6F72CA2}"/>
                </a:ext>
              </a:extLst>
            </p:cNvPr>
            <p:cNvSpPr txBox="1"/>
            <p:nvPr/>
          </p:nvSpPr>
          <p:spPr>
            <a:xfrm>
              <a:off x="3024072" y="1915019"/>
              <a:ext cx="648675" cy="31129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Contracting 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+ payments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CC3D4115-A64D-465F-CC6E-9BAD338441D6}"/>
                </a:ext>
              </a:extLst>
            </p:cNvPr>
            <p:cNvCxnSpPr/>
            <p:nvPr/>
          </p:nvCxnSpPr>
          <p:spPr>
            <a:xfrm rot="5400000" flipH="1" flipV="1">
              <a:off x="689939" y="578794"/>
              <a:ext cx="414673" cy="0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9" name="Connector: Elbow 18">
              <a:extLst>
                <a:ext uri="{FF2B5EF4-FFF2-40B4-BE49-F238E27FC236}">
                  <a16:creationId xmlns:a16="http://schemas.microsoft.com/office/drawing/2014/main" id="{BB462823-A141-E533-867C-21667A2EC727}"/>
                </a:ext>
              </a:extLst>
            </p:cNvPr>
            <p:cNvCxnSpPr/>
            <p:nvPr/>
          </p:nvCxnSpPr>
          <p:spPr>
            <a:xfrm rot="16200000" flipV="1">
              <a:off x="4989158" y="578758"/>
              <a:ext cx="414651" cy="0"/>
            </a:xfrm>
            <a:prstGeom prst="bentConnector3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0" name="Text Box 27">
              <a:extLst>
                <a:ext uri="{FF2B5EF4-FFF2-40B4-BE49-F238E27FC236}">
                  <a16:creationId xmlns:a16="http://schemas.microsoft.com/office/drawing/2014/main" id="{5EB7FC1B-817F-90A8-3942-9F1AF527A4A7}"/>
                </a:ext>
              </a:extLst>
            </p:cNvPr>
            <p:cNvSpPr txBox="1"/>
            <p:nvPr/>
          </p:nvSpPr>
          <p:spPr>
            <a:xfrm>
              <a:off x="465429" y="508925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1" name="Text Box 27">
              <a:extLst>
                <a:ext uri="{FF2B5EF4-FFF2-40B4-BE49-F238E27FC236}">
                  <a16:creationId xmlns:a16="http://schemas.microsoft.com/office/drawing/2014/main" id="{94E1DF15-B94F-4DCA-0835-F558CDD27786}"/>
                </a:ext>
              </a:extLst>
            </p:cNvPr>
            <p:cNvSpPr txBox="1"/>
            <p:nvPr/>
          </p:nvSpPr>
          <p:spPr>
            <a:xfrm>
              <a:off x="5251565" y="506817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2" name="Connector: Elbow 21">
              <a:extLst>
                <a:ext uri="{FF2B5EF4-FFF2-40B4-BE49-F238E27FC236}">
                  <a16:creationId xmlns:a16="http://schemas.microsoft.com/office/drawing/2014/main" id="{5007AB60-EAD2-38FE-5CF5-81D0552BE518}"/>
                </a:ext>
              </a:extLst>
            </p:cNvPr>
            <p:cNvCxnSpPr/>
            <p:nvPr/>
          </p:nvCxnSpPr>
          <p:spPr>
            <a:xfrm rot="10800000">
              <a:off x="1135660" y="1146130"/>
              <a:ext cx="1224000" cy="540090"/>
            </a:xfrm>
            <a:prstGeom prst="bentConnector2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46DB5E1-7D91-56B9-D1E6-8693E85D983B}"/>
                </a:ext>
              </a:extLst>
            </p:cNvPr>
            <p:cNvSpPr/>
            <p:nvPr/>
          </p:nvSpPr>
          <p:spPr>
            <a:xfrm>
              <a:off x="571483" y="2218690"/>
              <a:ext cx="648000" cy="410210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Unitary enterprises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4927F14-F0D7-C095-69A1-EE47FB3371C8}"/>
                </a:ext>
              </a:extLst>
            </p:cNvPr>
            <p:cNvSpPr/>
            <p:nvPr/>
          </p:nvSpPr>
          <p:spPr>
            <a:xfrm>
              <a:off x="2762233" y="2218690"/>
              <a:ext cx="647700" cy="410210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Contractors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5" name="Text Box 27">
              <a:extLst>
                <a:ext uri="{FF2B5EF4-FFF2-40B4-BE49-F238E27FC236}">
                  <a16:creationId xmlns:a16="http://schemas.microsoft.com/office/drawing/2014/main" id="{DBC18033-E3B3-5771-10C6-425AA8904540}"/>
                </a:ext>
              </a:extLst>
            </p:cNvPr>
            <p:cNvSpPr txBox="1"/>
            <p:nvPr/>
          </p:nvSpPr>
          <p:spPr>
            <a:xfrm>
              <a:off x="394605" y="1578882"/>
              <a:ext cx="875665" cy="18034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Payments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35CEBE4-4FD4-C607-1B85-97DCC53D603A}"/>
                </a:ext>
              </a:extLst>
            </p:cNvPr>
            <p:cNvCxnSpPr/>
            <p:nvPr/>
          </p:nvCxnSpPr>
          <p:spPr>
            <a:xfrm flipH="1">
              <a:off x="1620340" y="937824"/>
              <a:ext cx="739320" cy="1306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635895E-00CE-5B0E-640C-8D84BCC07830}"/>
                </a:ext>
              </a:extLst>
            </p:cNvPr>
            <p:cNvCxnSpPr/>
            <p:nvPr/>
          </p:nvCxnSpPr>
          <p:spPr>
            <a:xfrm flipV="1">
              <a:off x="895483" y="1146130"/>
              <a:ext cx="4857" cy="107256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312FDC8-99A4-9BA4-CC7E-5E84DFEA269F}"/>
                </a:ext>
              </a:extLst>
            </p:cNvPr>
            <p:cNvCxnSpPr/>
            <p:nvPr/>
          </p:nvCxnSpPr>
          <p:spPr>
            <a:xfrm flipH="1" flipV="1">
              <a:off x="3079660" y="1866220"/>
              <a:ext cx="6423" cy="35247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BA7C158-2A41-9D3D-37FE-52AC3F7070EE}"/>
                </a:ext>
              </a:extLst>
            </p:cNvPr>
            <p:cNvCxnSpPr/>
            <p:nvPr/>
          </p:nvCxnSpPr>
          <p:spPr>
            <a:xfrm flipV="1">
              <a:off x="3079660" y="1144824"/>
              <a:ext cx="0" cy="361396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sp>
          <p:nvSpPr>
            <p:cNvPr id="30" name="Text Box 27">
              <a:extLst>
                <a:ext uri="{FF2B5EF4-FFF2-40B4-BE49-F238E27FC236}">
                  <a16:creationId xmlns:a16="http://schemas.microsoft.com/office/drawing/2014/main" id="{DD91B228-D327-9DF1-BEE4-73EDDADA991A}"/>
                </a:ext>
              </a:extLst>
            </p:cNvPr>
            <p:cNvSpPr txBox="1"/>
            <p:nvPr/>
          </p:nvSpPr>
          <p:spPr>
            <a:xfrm>
              <a:off x="1718148" y="1510932"/>
              <a:ext cx="575945" cy="1533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Financing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31" name="Text Box 27">
              <a:extLst>
                <a:ext uri="{FF2B5EF4-FFF2-40B4-BE49-F238E27FC236}">
                  <a16:creationId xmlns:a16="http://schemas.microsoft.com/office/drawing/2014/main" id="{790EEB61-63F6-8C16-304C-B88BD51F6D7A}"/>
                </a:ext>
              </a:extLst>
            </p:cNvPr>
            <p:cNvSpPr txBox="1"/>
            <p:nvPr/>
          </p:nvSpPr>
          <p:spPr>
            <a:xfrm>
              <a:off x="3849598" y="837953"/>
              <a:ext cx="601345" cy="28765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Proposing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rates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32" name="Connector: Elbow 31">
              <a:extLst>
                <a:ext uri="{FF2B5EF4-FFF2-40B4-BE49-F238E27FC236}">
                  <a16:creationId xmlns:a16="http://schemas.microsoft.com/office/drawing/2014/main" id="{F29FACEE-7904-D90E-9C6F-40EFD91EB5FB}"/>
                </a:ext>
              </a:extLst>
            </p:cNvPr>
            <p:cNvCxnSpPr/>
            <p:nvPr/>
          </p:nvCxnSpPr>
          <p:spPr>
            <a:xfrm>
              <a:off x="3799660" y="937824"/>
              <a:ext cx="701220" cy="1305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dash"/>
              <a:miter lim="800000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65168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3A63E-8CEB-46F1-F172-3A8A664C8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the proposed structure for Tajikistan?</a:t>
            </a:r>
          </a:p>
          <a:p>
            <a:endParaRPr lang="en-GB" dirty="0"/>
          </a:p>
          <a:p>
            <a:r>
              <a:rPr lang="en-GB" dirty="0"/>
              <a:t>Road Fund Secretariat: </a:t>
            </a:r>
          </a:p>
          <a:p>
            <a:pPr lvl="1"/>
            <a:r>
              <a:rPr lang="en-GB" dirty="0"/>
              <a:t>Under the Ministry of Transport (as a state unitary enterprise)</a:t>
            </a:r>
          </a:p>
          <a:p>
            <a:pPr lvl="1"/>
            <a:r>
              <a:rPr lang="en-GB" dirty="0"/>
              <a:t>Responsible for (financial) administration</a:t>
            </a:r>
          </a:p>
          <a:p>
            <a:pPr lvl="1"/>
            <a:r>
              <a:rPr lang="en-GB" dirty="0"/>
              <a:t>Checks the correct use of funds</a:t>
            </a:r>
          </a:p>
          <a:p>
            <a:pPr lvl="1"/>
            <a:r>
              <a:rPr lang="en-GB" dirty="0"/>
              <a:t>Approximately 5 people</a:t>
            </a:r>
          </a:p>
          <a:p>
            <a:pPr lvl="1"/>
            <a:endParaRPr lang="en-GB" dirty="0"/>
          </a:p>
          <a:p>
            <a:r>
              <a:rPr lang="en-GB" dirty="0"/>
              <a:t>Road Fund Board: </a:t>
            </a:r>
          </a:p>
          <a:p>
            <a:pPr lvl="1"/>
            <a:r>
              <a:rPr lang="en-GB" dirty="0"/>
              <a:t>Independent under the Cabinet of Ministers</a:t>
            </a:r>
          </a:p>
          <a:p>
            <a:pPr lvl="1"/>
            <a:r>
              <a:rPr lang="en-GB" dirty="0"/>
              <a:t>Reviews and approves the annual workplan</a:t>
            </a:r>
          </a:p>
          <a:p>
            <a:pPr lvl="1"/>
            <a:r>
              <a:rPr lang="en-GB" dirty="0"/>
              <a:t>Reviews and approves the annual report and audit reports</a:t>
            </a:r>
          </a:p>
          <a:p>
            <a:pPr lvl="1"/>
            <a:r>
              <a:rPr lang="en-GB" dirty="0"/>
              <a:t>7 people representing ministries and road users</a:t>
            </a:r>
          </a:p>
          <a:p>
            <a:pPr lvl="1"/>
            <a:endParaRPr lang="en-GB" dirty="0"/>
          </a:p>
          <a:p>
            <a:r>
              <a:rPr lang="en-GB" dirty="0"/>
              <a:t>Road Fund Account: </a:t>
            </a:r>
          </a:p>
          <a:p>
            <a:pPr lvl="1"/>
            <a:r>
              <a:rPr lang="en-GB" dirty="0"/>
              <a:t>Non-lapsable Treasury account with the Ministry of Finance 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ECC284-1701-6B27-1ED6-EA2F6491E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Tajikistan Road Fund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A91869-20EB-E400-8C02-1A8A6B784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0803A-0A03-4740-824C-FF9900EE16D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3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2047A-6834-209F-7BC0-4A3D572BC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 for Tajikistan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50461-4ECC-3068-A868-B69391B18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grpSp>
        <p:nvGrpSpPr>
          <p:cNvPr id="4" name="Canvas 1012085497">
            <a:extLst>
              <a:ext uri="{FF2B5EF4-FFF2-40B4-BE49-F238E27FC236}">
                <a16:creationId xmlns:a16="http://schemas.microsoft.com/office/drawing/2014/main" id="{5CB77166-880A-EE0E-1223-9B2EBE1C57DF}"/>
              </a:ext>
            </a:extLst>
          </p:cNvPr>
          <p:cNvGrpSpPr/>
          <p:nvPr/>
        </p:nvGrpSpPr>
        <p:grpSpPr>
          <a:xfrm>
            <a:off x="422400" y="1016732"/>
            <a:ext cx="11160000" cy="4680000"/>
            <a:chOff x="0" y="0"/>
            <a:chExt cx="6170930" cy="26289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C8D613E-883A-758D-3D0E-44D595A0C1DB}"/>
                </a:ext>
              </a:extLst>
            </p:cNvPr>
            <p:cNvSpPr/>
            <p:nvPr/>
          </p:nvSpPr>
          <p:spPr>
            <a:xfrm>
              <a:off x="0" y="0"/>
              <a:ext cx="6170930" cy="2628900"/>
            </a:xfrm>
            <a:prstGeom prst="rect">
              <a:avLst/>
            </a:prstGeom>
            <a:solidFill>
              <a:prstClr val="white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5DCD604-7374-01FE-9A69-F11D7F33F35B}"/>
                </a:ext>
              </a:extLst>
            </p:cNvPr>
            <p:cNvSpPr/>
            <p:nvPr/>
          </p:nvSpPr>
          <p:spPr>
            <a:xfrm>
              <a:off x="209533" y="66639"/>
              <a:ext cx="5743592" cy="304818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Cabinet of Ministers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4EF99D3-FC3F-185B-D91B-DA8FA686EEE7}"/>
                </a:ext>
              </a:extLst>
            </p:cNvPr>
            <p:cNvSpPr/>
            <p:nvPr/>
          </p:nvSpPr>
          <p:spPr>
            <a:xfrm>
              <a:off x="180340" y="786130"/>
              <a:ext cx="1440000" cy="3600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Ministry of Transport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C28DE24-9564-8EC9-6C50-D3069CE10606}"/>
                </a:ext>
              </a:extLst>
            </p:cNvPr>
            <p:cNvSpPr/>
            <p:nvPr/>
          </p:nvSpPr>
          <p:spPr>
            <a:xfrm>
              <a:off x="4500880" y="786129"/>
              <a:ext cx="1440000" cy="3600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Ministry of Finance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137F118-DCB1-49A8-D0B4-4EE2A1F346B2}"/>
                </a:ext>
              </a:extLst>
            </p:cNvPr>
            <p:cNvSpPr/>
            <p:nvPr/>
          </p:nvSpPr>
          <p:spPr>
            <a:xfrm>
              <a:off x="936351" y="1279022"/>
              <a:ext cx="673539" cy="3600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Road Fund Secretariat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F9A4AB5-CA90-EE7C-639F-F423097D2430}"/>
                </a:ext>
              </a:extLst>
            </p:cNvPr>
            <p:cNvSpPr/>
            <p:nvPr/>
          </p:nvSpPr>
          <p:spPr>
            <a:xfrm>
              <a:off x="2359660" y="784824"/>
              <a:ext cx="1440000" cy="3600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Road Fund Board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2C06D1C-476D-1B55-8247-985859F857B6}"/>
                </a:ext>
              </a:extLst>
            </p:cNvPr>
            <p:cNvCxnSpPr/>
            <p:nvPr/>
          </p:nvCxnSpPr>
          <p:spPr>
            <a:xfrm flipH="1">
              <a:off x="3079660" y="371457"/>
              <a:ext cx="1669" cy="413367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sp>
          <p:nvSpPr>
            <p:cNvPr id="12" name="Text Box 1831594176">
              <a:extLst>
                <a:ext uri="{FF2B5EF4-FFF2-40B4-BE49-F238E27FC236}">
                  <a16:creationId xmlns:a16="http://schemas.microsoft.com/office/drawing/2014/main" id="{13C033FD-4C6A-21C5-45D9-D39030E78CBC}"/>
                </a:ext>
              </a:extLst>
            </p:cNvPr>
            <p:cNvSpPr txBox="1"/>
            <p:nvPr/>
          </p:nvSpPr>
          <p:spPr>
            <a:xfrm>
              <a:off x="3122410" y="506817"/>
              <a:ext cx="876300" cy="1809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3" name="Text Box 27">
              <a:extLst>
                <a:ext uri="{FF2B5EF4-FFF2-40B4-BE49-F238E27FC236}">
                  <a16:creationId xmlns:a16="http://schemas.microsoft.com/office/drawing/2014/main" id="{E666B2B1-852C-D1CB-208F-747B7BFA1E10}"/>
                </a:ext>
              </a:extLst>
            </p:cNvPr>
            <p:cNvSpPr txBox="1"/>
            <p:nvPr/>
          </p:nvSpPr>
          <p:spPr>
            <a:xfrm>
              <a:off x="1692654" y="812279"/>
              <a:ext cx="576000" cy="324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Plan Submission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4" name="Text Box 27">
              <a:extLst>
                <a:ext uri="{FF2B5EF4-FFF2-40B4-BE49-F238E27FC236}">
                  <a16:creationId xmlns:a16="http://schemas.microsoft.com/office/drawing/2014/main" id="{7EA1F21F-F036-166E-8B6A-2F774F121997}"/>
                </a:ext>
              </a:extLst>
            </p:cNvPr>
            <p:cNvSpPr txBox="1"/>
            <p:nvPr/>
          </p:nvSpPr>
          <p:spPr>
            <a:xfrm>
              <a:off x="2573837" y="1327876"/>
              <a:ext cx="576000" cy="324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Plan approval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 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5" name="Text Box 27">
              <a:extLst>
                <a:ext uri="{FF2B5EF4-FFF2-40B4-BE49-F238E27FC236}">
                  <a16:creationId xmlns:a16="http://schemas.microsoft.com/office/drawing/2014/main" id="{E7A51AA1-88EA-7F74-3289-8D5A40A3FF94}"/>
                </a:ext>
              </a:extLst>
            </p:cNvPr>
            <p:cNvSpPr txBox="1"/>
            <p:nvPr/>
          </p:nvSpPr>
          <p:spPr>
            <a:xfrm>
              <a:off x="1146377" y="1662071"/>
              <a:ext cx="648675" cy="31129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Financing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16" name="Connector: Elbow 15">
              <a:extLst>
                <a:ext uri="{FF2B5EF4-FFF2-40B4-BE49-F238E27FC236}">
                  <a16:creationId xmlns:a16="http://schemas.microsoft.com/office/drawing/2014/main" id="{24903BBD-F89A-D4DB-D048-4C4A0B3A8D78}"/>
                </a:ext>
              </a:extLst>
            </p:cNvPr>
            <p:cNvCxnSpPr/>
            <p:nvPr/>
          </p:nvCxnSpPr>
          <p:spPr>
            <a:xfrm rot="5400000" flipH="1" flipV="1">
              <a:off x="689939" y="578794"/>
              <a:ext cx="414673" cy="0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95CCB466-9542-7F45-5607-2CDE96C98BBA}"/>
                </a:ext>
              </a:extLst>
            </p:cNvPr>
            <p:cNvCxnSpPr/>
            <p:nvPr/>
          </p:nvCxnSpPr>
          <p:spPr>
            <a:xfrm rot="16200000" flipV="1">
              <a:off x="4994182" y="578758"/>
              <a:ext cx="414651" cy="0"/>
            </a:xfrm>
            <a:prstGeom prst="bentConnector3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8" name="Text Box 27">
              <a:extLst>
                <a:ext uri="{FF2B5EF4-FFF2-40B4-BE49-F238E27FC236}">
                  <a16:creationId xmlns:a16="http://schemas.microsoft.com/office/drawing/2014/main" id="{2CA0EA27-1E53-11BE-53EE-FB4D0023A7C1}"/>
                </a:ext>
              </a:extLst>
            </p:cNvPr>
            <p:cNvSpPr txBox="1"/>
            <p:nvPr/>
          </p:nvSpPr>
          <p:spPr>
            <a:xfrm>
              <a:off x="380957" y="493187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9" name="Text Box 27">
              <a:extLst>
                <a:ext uri="{FF2B5EF4-FFF2-40B4-BE49-F238E27FC236}">
                  <a16:creationId xmlns:a16="http://schemas.microsoft.com/office/drawing/2014/main" id="{E03C2538-8867-2BD3-EDB8-2442B6B60668}"/>
                </a:ext>
              </a:extLst>
            </p:cNvPr>
            <p:cNvSpPr txBox="1"/>
            <p:nvPr/>
          </p:nvSpPr>
          <p:spPr>
            <a:xfrm>
              <a:off x="5251565" y="506817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349B8AF-42AA-F31B-F405-5D6ECB9ED424}"/>
                </a:ext>
              </a:extLst>
            </p:cNvPr>
            <p:cNvSpPr/>
            <p:nvPr/>
          </p:nvSpPr>
          <p:spPr>
            <a:xfrm>
              <a:off x="166401" y="2206767"/>
              <a:ext cx="648000" cy="410210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GUSADs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619EB5C-4905-F669-8DCE-8E11F9D0D902}"/>
                </a:ext>
              </a:extLst>
            </p:cNvPr>
            <p:cNvSpPr/>
            <p:nvPr/>
          </p:nvSpPr>
          <p:spPr>
            <a:xfrm>
              <a:off x="950686" y="2206767"/>
              <a:ext cx="647700" cy="410210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Contractors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2" name="Text Box 27">
              <a:extLst>
                <a:ext uri="{FF2B5EF4-FFF2-40B4-BE49-F238E27FC236}">
                  <a16:creationId xmlns:a16="http://schemas.microsoft.com/office/drawing/2014/main" id="{0F1204A1-E0F8-9375-9CE8-688FA8723556}"/>
                </a:ext>
              </a:extLst>
            </p:cNvPr>
            <p:cNvSpPr txBox="1"/>
            <p:nvPr/>
          </p:nvSpPr>
          <p:spPr>
            <a:xfrm>
              <a:off x="488223" y="1297136"/>
              <a:ext cx="409052" cy="18034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Contracting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1723DA1-FAF7-65E1-8A42-DF096AF1AF26}"/>
                </a:ext>
              </a:extLst>
            </p:cNvPr>
            <p:cNvCxnSpPr/>
            <p:nvPr/>
          </p:nvCxnSpPr>
          <p:spPr>
            <a:xfrm flipH="1">
              <a:off x="1620340" y="937824"/>
              <a:ext cx="739320" cy="1306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24" name="Straight Connector 2097157037">
              <a:extLst>
                <a:ext uri="{FF2B5EF4-FFF2-40B4-BE49-F238E27FC236}">
                  <a16:creationId xmlns:a16="http://schemas.microsoft.com/office/drawing/2014/main" id="{A69B55B3-510F-47E5-D196-2DF9FC144FCA}"/>
                </a:ext>
              </a:extLst>
            </p:cNvPr>
            <p:cNvCxnSpPr>
              <a:stCxn id="20" idx="0"/>
              <a:endCxn id="7" idx="2"/>
            </p:cNvCxnSpPr>
            <p:nvPr/>
          </p:nvCxnSpPr>
          <p:spPr>
            <a:xfrm rot="5400000" flipH="1" flipV="1">
              <a:off x="165052" y="1471480"/>
              <a:ext cx="1060637" cy="409939"/>
            </a:xfrm>
            <a:prstGeom prst="bentConnector3">
              <a:avLst>
                <a:gd name="adj1" fmla="val 23761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25" name="Straight Connector 278371908">
              <a:extLst>
                <a:ext uri="{FF2B5EF4-FFF2-40B4-BE49-F238E27FC236}">
                  <a16:creationId xmlns:a16="http://schemas.microsoft.com/office/drawing/2014/main" id="{CDA2C4C8-B190-9C13-F30D-F2736C56C0FA}"/>
                </a:ext>
              </a:extLst>
            </p:cNvPr>
            <p:cNvCxnSpPr>
              <a:cxnSpLocks/>
              <a:endCxn id="9" idx="2"/>
            </p:cNvCxnSpPr>
            <p:nvPr/>
          </p:nvCxnSpPr>
          <p:spPr>
            <a:xfrm flipV="1">
              <a:off x="907009" y="1639022"/>
              <a:ext cx="366112" cy="132892"/>
            </a:xfrm>
            <a:prstGeom prst="bentConnector2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26" name="Straight Connector 861425428">
              <a:extLst>
                <a:ext uri="{FF2B5EF4-FFF2-40B4-BE49-F238E27FC236}">
                  <a16:creationId xmlns:a16="http://schemas.microsoft.com/office/drawing/2014/main" id="{2066E1A8-3219-97E8-49AF-4087D10F191D}"/>
                </a:ext>
              </a:extLst>
            </p:cNvPr>
            <p:cNvCxnSpPr>
              <a:cxnSpLocks/>
              <a:stCxn id="9" idx="3"/>
              <a:endCxn id="10" idx="2"/>
            </p:cNvCxnSpPr>
            <p:nvPr/>
          </p:nvCxnSpPr>
          <p:spPr>
            <a:xfrm flipV="1">
              <a:off x="1609890" y="1144824"/>
              <a:ext cx="1469770" cy="314198"/>
            </a:xfrm>
            <a:prstGeom prst="bentConnector2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sp>
          <p:nvSpPr>
            <p:cNvPr id="27" name="Text Box 27">
              <a:extLst>
                <a:ext uri="{FF2B5EF4-FFF2-40B4-BE49-F238E27FC236}">
                  <a16:creationId xmlns:a16="http://schemas.microsoft.com/office/drawing/2014/main" id="{C04D1A53-574F-E3C7-0EAD-59C01ED0A2F5}"/>
                </a:ext>
              </a:extLst>
            </p:cNvPr>
            <p:cNvSpPr txBox="1"/>
            <p:nvPr/>
          </p:nvSpPr>
          <p:spPr>
            <a:xfrm>
              <a:off x="3856627" y="830452"/>
              <a:ext cx="601345" cy="28765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Proposing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rates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8" name="Connector: Elbow 27">
              <a:extLst>
                <a:ext uri="{FF2B5EF4-FFF2-40B4-BE49-F238E27FC236}">
                  <a16:creationId xmlns:a16="http://schemas.microsoft.com/office/drawing/2014/main" id="{A9FAA034-E632-D6FB-9934-2C7FAD2B59A4}"/>
                </a:ext>
              </a:extLst>
            </p:cNvPr>
            <p:cNvCxnSpPr/>
            <p:nvPr/>
          </p:nvCxnSpPr>
          <p:spPr>
            <a:xfrm>
              <a:off x="3799660" y="937824"/>
              <a:ext cx="701220" cy="1305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dash"/>
              <a:miter lim="800000"/>
              <a:tailEnd type="triangle"/>
            </a:ln>
            <a:effectLst/>
          </p:spPr>
        </p:cxnSp>
        <p:cxnSp>
          <p:nvCxnSpPr>
            <p:cNvPr id="29" name="Straight Connector 278371908">
              <a:extLst>
                <a:ext uri="{FF2B5EF4-FFF2-40B4-BE49-F238E27FC236}">
                  <a16:creationId xmlns:a16="http://schemas.microsoft.com/office/drawing/2014/main" id="{295DC991-371C-2D42-8EAF-7C99902C59C9}"/>
                </a:ext>
              </a:extLst>
            </p:cNvPr>
            <p:cNvCxnSpPr>
              <a:stCxn id="21" idx="0"/>
              <a:endCxn id="7" idx="2"/>
            </p:cNvCxnSpPr>
            <p:nvPr/>
          </p:nvCxnSpPr>
          <p:spPr>
            <a:xfrm rot="16200000" flipV="1">
              <a:off x="557120" y="1489351"/>
              <a:ext cx="1060637" cy="374196"/>
            </a:xfrm>
            <a:prstGeom prst="bentConnector3">
              <a:avLst>
                <a:gd name="adj1" fmla="val 23563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30" name="Connector: Elbow 72172436">
              <a:extLst>
                <a:ext uri="{FF2B5EF4-FFF2-40B4-BE49-F238E27FC236}">
                  <a16:creationId xmlns:a16="http://schemas.microsoft.com/office/drawing/2014/main" id="{43FDBE09-3A8E-4903-07F9-B091B2409EB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265828" y="1146130"/>
              <a:ext cx="0" cy="132893"/>
            </a:xfrm>
            <a:prstGeom prst="straightConnector1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CAF5EE1B-869C-4A46-E3E5-2173C701C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857160"/>
              </p:ext>
            </p:extLst>
          </p:nvPr>
        </p:nvGraphicFramePr>
        <p:xfrm>
          <a:off x="4295799" y="5581117"/>
          <a:ext cx="7400334" cy="914400"/>
        </p:xfrm>
        <a:graphic>
          <a:graphicData uri="http://schemas.openxmlformats.org/drawingml/2006/table">
            <a:tbl>
              <a:tblPr firstRow="1" firstCol="1" bandRow="1"/>
              <a:tblGrid>
                <a:gridCol w="3700167">
                  <a:extLst>
                    <a:ext uri="{9D8B030D-6E8A-4147-A177-3AD203B41FA5}">
                      <a16:colId xmlns:a16="http://schemas.microsoft.com/office/drawing/2014/main" val="515406027"/>
                    </a:ext>
                  </a:extLst>
                </a:gridCol>
                <a:gridCol w="3700167">
                  <a:extLst>
                    <a:ext uri="{9D8B030D-6E8A-4147-A177-3AD203B41FA5}">
                      <a16:colId xmlns:a16="http://schemas.microsoft.com/office/drawing/2014/main" val="3360055268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lvl="0" indent="0" algn="ctr">
                        <a:buFont typeface="Symbol" panose="05050102010706020507" pitchFamily="18" charset="2"/>
                        <a:buNone/>
                      </a:pPr>
                      <a:r>
                        <a:rPr lang="en-GB" sz="12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ROAD FUND BOARD MEMBERS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buFont typeface="Symbol" panose="05050102010706020507" pitchFamily="18" charset="2"/>
                        <a:buChar char=""/>
                      </a:pPr>
                      <a:endParaRPr lang="en-GB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195" marR="3619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805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l">
                        <a:buFont typeface="Symbol" panose="05050102010706020507" pitchFamily="18" charset="2"/>
                        <a:buChar char=""/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Ministry of Transport (Chair)</a:t>
                      </a:r>
                      <a:endParaRPr lang="en-GB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 algn="l">
                        <a:buFont typeface="Symbol" panose="05050102010706020507" pitchFamily="18" charset="2"/>
                        <a:buChar char=""/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Ministry of Finance</a:t>
                      </a:r>
                      <a:endParaRPr lang="en-GB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 algn="l">
                        <a:buFont typeface="Symbol" panose="05050102010706020507" pitchFamily="18" charset="2"/>
                        <a:buChar char=""/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Ministry of Justice</a:t>
                      </a:r>
                      <a:endParaRPr lang="en-GB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 algn="l">
                        <a:buFont typeface="Symbol" panose="05050102010706020507" pitchFamily="18" charset="2"/>
                        <a:buChar char=""/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Ministry of Economic Development and Trade</a:t>
                      </a:r>
                      <a:endParaRPr lang="en-GB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 panose="05050102010706020507" pitchFamily="18" charset="2"/>
                        <a:buChar char=""/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Local government representative</a:t>
                      </a:r>
                      <a:endParaRPr lang="en-GB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 algn="l">
                        <a:buFont typeface="Symbol" panose="05050102010706020507" pitchFamily="18" charset="2"/>
                        <a:buChar char=""/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Chamber of Commerce and Industry </a:t>
                      </a:r>
                      <a:endParaRPr lang="en-GB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 algn="l">
                        <a:buFont typeface="Symbol" panose="05050102010706020507" pitchFamily="18" charset="2"/>
                        <a:buChar char=""/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Association of International Road Carriers of Tajikistan (ABBAT)</a:t>
                      </a:r>
                      <a:endParaRPr lang="en-GB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195" marR="3619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6348465"/>
                  </a:ext>
                </a:extLst>
              </a:tr>
            </a:tbl>
          </a:graphicData>
        </a:graphic>
      </p:graphicFrame>
      <p:sp>
        <p:nvSpPr>
          <p:cNvPr id="32" name="Rectangle 1">
            <a:extLst>
              <a:ext uri="{FF2B5EF4-FFF2-40B4-BE49-F238E27FC236}">
                <a16:creationId xmlns:a16="http://schemas.microsoft.com/office/drawing/2014/main" id="{82EBD988-103B-96F8-AC9D-9FAAAA49C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5713" y="500441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662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4B4D5F-495C-7C6A-DC89-45389E6A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0803A-0A03-4740-824C-FF9900EE16D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58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E344B9D-CEF7-C387-26ED-39F250ED13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549818"/>
              </p:ext>
            </p:extLst>
          </p:nvPr>
        </p:nvGraphicFramePr>
        <p:xfrm>
          <a:off x="1811524" y="1340768"/>
          <a:ext cx="8205462" cy="975360"/>
        </p:xfrm>
        <a:graphic>
          <a:graphicData uri="http://schemas.openxmlformats.org/drawingml/2006/table">
            <a:tbl>
              <a:tblPr firstRow="1" firstCol="1" bandRow="1"/>
              <a:tblGrid>
                <a:gridCol w="8205462">
                  <a:extLst>
                    <a:ext uri="{9D8B030D-6E8A-4147-A177-3AD203B41FA5}">
                      <a16:colId xmlns:a16="http://schemas.microsoft.com/office/drawing/2014/main" val="7337603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GB" sz="1600" b="1" u="sng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Road Agency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600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Monitoring of the road network and identification of the maintenance and repair needs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600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Preparation of the (draft) annual workplan and cost estimate (budget request)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GB" sz="1600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Implementation of the approved annual workplan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383756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66FE116-3853-E6B7-56AC-1AB9289A1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 Fund Entities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E7286-2E87-D011-9250-400305FAD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0803A-0A03-4740-824C-FF9900EE16D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8B43C28-245F-DEB6-A33A-5BD459E90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75981"/>
              </p:ext>
            </p:extLst>
          </p:nvPr>
        </p:nvGraphicFramePr>
        <p:xfrm>
          <a:off x="1799247" y="2560187"/>
          <a:ext cx="8193185" cy="975360"/>
        </p:xfrm>
        <a:graphic>
          <a:graphicData uri="http://schemas.openxmlformats.org/drawingml/2006/table">
            <a:tbl>
              <a:tblPr firstRow="1" firstCol="1" bandRow="1"/>
              <a:tblGrid>
                <a:gridCol w="8193185">
                  <a:extLst>
                    <a:ext uri="{9D8B030D-6E8A-4147-A177-3AD203B41FA5}">
                      <a16:colId xmlns:a16="http://schemas.microsoft.com/office/drawing/2014/main" val="6242789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GB" sz="1600" b="1" u="sng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Finance Agency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GB" sz="1600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Financial management on behalf of the government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GB" sz="1600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Monitoring the collection of earmarked revenues for the road fund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GB" sz="1600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Monitoring the proper use of funding and regular audits of the road fund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76411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3BD4DA-DFAF-CA95-5E86-E8972F6DD0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483696"/>
              </p:ext>
            </p:extLst>
          </p:nvPr>
        </p:nvGraphicFramePr>
        <p:xfrm>
          <a:off x="1779829" y="3777634"/>
          <a:ext cx="8205462" cy="975360"/>
        </p:xfrm>
        <a:graphic>
          <a:graphicData uri="http://schemas.openxmlformats.org/drawingml/2006/table">
            <a:tbl>
              <a:tblPr firstRow="1" firstCol="1" bandRow="1"/>
              <a:tblGrid>
                <a:gridCol w="8205462">
                  <a:extLst>
                    <a:ext uri="{9D8B030D-6E8A-4147-A177-3AD203B41FA5}">
                      <a16:colId xmlns:a16="http://schemas.microsoft.com/office/drawing/2014/main" val="21629971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GB" sz="1600" b="1" u="sng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Road Fund Secretariat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GB" sz="16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Day-to-day (financial) administration of the road fund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GB" sz="16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Monitor receipt of revenues and expenditure of funding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GB" sz="16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Preparation of reports and accounts for the board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53307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C95B033-6593-2432-A985-F16930F13E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607106"/>
              </p:ext>
            </p:extLst>
          </p:nvPr>
        </p:nvGraphicFramePr>
        <p:xfrm>
          <a:off x="1787713" y="4995081"/>
          <a:ext cx="8197577" cy="975360"/>
        </p:xfrm>
        <a:graphic>
          <a:graphicData uri="http://schemas.openxmlformats.org/drawingml/2006/table">
            <a:tbl>
              <a:tblPr firstRow="1" firstCol="1" bandRow="1"/>
              <a:tblGrid>
                <a:gridCol w="8197577">
                  <a:extLst>
                    <a:ext uri="{9D8B030D-6E8A-4147-A177-3AD203B41FA5}">
                      <a16:colId xmlns:a16="http://schemas.microsoft.com/office/drawing/2014/main" val="2672412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GB" sz="1600" b="1" u="sng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Road Fund Board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GB" sz="16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Approval of the annual workplan and proposing road user charge rates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GB" sz="16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Monitoring of funding use including approval of annual reports and audit reports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n-GB" sz="16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Members include representatives of ministries and road users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797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510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2B553-1728-D84C-C6C0-EDB2EC04A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Three options for structuring the Secretariat</a:t>
            </a:r>
          </a:p>
          <a:p>
            <a:pPr lvl="1"/>
            <a:r>
              <a:rPr lang="en-GB" dirty="0"/>
              <a:t>Under the Road Agency (MOT)</a:t>
            </a:r>
          </a:p>
          <a:p>
            <a:pPr lvl="1"/>
            <a:r>
              <a:rPr lang="en-GB" dirty="0"/>
              <a:t>Under the Finance Agency (MOF)</a:t>
            </a:r>
          </a:p>
          <a:p>
            <a:pPr lvl="1"/>
            <a:r>
              <a:rPr lang="en-GB" dirty="0"/>
              <a:t>As an independent entity under the Cabinet of Ministers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A3873E-6B30-26B4-FF71-FDFE80387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 Fund Secretariat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A91869-20EB-E400-8C02-1A8A6B784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0803A-0A03-4740-824C-FF9900EE16D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75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A9D380-3BAF-D80D-5164-558BB5F74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Management Structure of the Road Fund in the Kyrgyz Republic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377ED1-4690-F580-83B5-E73EA05C3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 Fund Secretariat – Under the Road Agency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BD747-6952-9F69-043A-24312950C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0803A-0A03-4740-824C-FF9900EE16D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6" name="Canvas 112">
            <a:extLst>
              <a:ext uri="{FF2B5EF4-FFF2-40B4-BE49-F238E27FC236}">
                <a16:creationId xmlns:a16="http://schemas.microsoft.com/office/drawing/2014/main" id="{5FE9C031-4304-03C6-50C0-8E55E5D9D4A4}"/>
              </a:ext>
            </a:extLst>
          </p:cNvPr>
          <p:cNvGrpSpPr/>
          <p:nvPr/>
        </p:nvGrpSpPr>
        <p:grpSpPr>
          <a:xfrm>
            <a:off x="746252" y="1320252"/>
            <a:ext cx="11160000" cy="4680520"/>
            <a:chOff x="0" y="0"/>
            <a:chExt cx="6170930" cy="272208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8C720E7-D00D-1E96-F0B8-65A727908EF6}"/>
                </a:ext>
              </a:extLst>
            </p:cNvPr>
            <p:cNvSpPr/>
            <p:nvPr/>
          </p:nvSpPr>
          <p:spPr>
            <a:xfrm>
              <a:off x="0" y="0"/>
              <a:ext cx="6170930" cy="2721610"/>
            </a:xfrm>
            <a:prstGeom prst="rect">
              <a:avLst/>
            </a:prstGeom>
            <a:solidFill>
              <a:prstClr val="white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4065E7B-B00B-842B-628C-9E3C59475C31}"/>
                </a:ext>
              </a:extLst>
            </p:cNvPr>
            <p:cNvSpPr/>
            <p:nvPr/>
          </p:nvSpPr>
          <p:spPr>
            <a:xfrm>
              <a:off x="156950" y="35993"/>
              <a:ext cx="5796175" cy="304818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Cabinet of Ministers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183D5A4-975B-908A-7F26-71BFB590E0B1}"/>
                </a:ext>
              </a:extLst>
            </p:cNvPr>
            <p:cNvSpPr/>
            <p:nvPr/>
          </p:nvSpPr>
          <p:spPr>
            <a:xfrm>
              <a:off x="180339" y="721238"/>
              <a:ext cx="2229486" cy="360000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Ministry of Transport and Communications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7D3C7B8-07F0-000B-3364-9DA62028D924}"/>
                </a:ext>
              </a:extLst>
            </p:cNvPr>
            <p:cNvSpPr/>
            <p:nvPr/>
          </p:nvSpPr>
          <p:spPr>
            <a:xfrm>
              <a:off x="4500880" y="735017"/>
              <a:ext cx="1440000" cy="3600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Ministry of Finance 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9CDBE52-3E10-99A2-34EB-172E3FA76111}"/>
                </a:ext>
              </a:extLst>
            </p:cNvPr>
            <p:cNvSpPr/>
            <p:nvPr/>
          </p:nvSpPr>
          <p:spPr>
            <a:xfrm>
              <a:off x="180340" y="1418427"/>
              <a:ext cx="864000" cy="5400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Road Maintenance Department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2C25160-A66B-56FC-33C0-4822531D3AD7}"/>
                </a:ext>
              </a:extLst>
            </p:cNvPr>
            <p:cNvSpPr/>
            <p:nvPr/>
          </p:nvSpPr>
          <p:spPr>
            <a:xfrm>
              <a:off x="1567180" y="1425727"/>
              <a:ext cx="864000" cy="5400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Road Fund Secretariat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(state institute)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7A488CD-610F-8F83-A5E1-074D5749E4AE}"/>
                </a:ext>
              </a:extLst>
            </p:cNvPr>
            <p:cNvSpPr/>
            <p:nvPr/>
          </p:nvSpPr>
          <p:spPr>
            <a:xfrm>
              <a:off x="2721610" y="755020"/>
              <a:ext cx="1440000" cy="474453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Supervisory Board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(government and private sector)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DE46BD1-DCDB-79A7-D9C2-FD420618D7F1}"/>
                </a:ext>
              </a:extLst>
            </p:cNvPr>
            <p:cNvCxnSpPr>
              <a:stCxn id="12" idx="1"/>
              <a:endCxn id="11" idx="3"/>
            </p:cNvCxnSpPr>
            <p:nvPr/>
          </p:nvCxnSpPr>
          <p:spPr>
            <a:xfrm flipH="1" flipV="1">
              <a:off x="1044340" y="1688427"/>
              <a:ext cx="522840" cy="730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sp>
          <p:nvSpPr>
            <p:cNvPr id="15" name="Text Box 27">
              <a:extLst>
                <a:ext uri="{FF2B5EF4-FFF2-40B4-BE49-F238E27FC236}">
                  <a16:creationId xmlns:a16="http://schemas.microsoft.com/office/drawing/2014/main" id="{CD9CBC38-1F24-D099-4294-E91EB63662D0}"/>
                </a:ext>
              </a:extLst>
            </p:cNvPr>
            <p:cNvSpPr txBox="1"/>
            <p:nvPr/>
          </p:nvSpPr>
          <p:spPr>
            <a:xfrm>
              <a:off x="632200" y="1135611"/>
              <a:ext cx="465003" cy="18034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6" name="Text Box 27">
              <a:extLst>
                <a:ext uri="{FF2B5EF4-FFF2-40B4-BE49-F238E27FC236}">
                  <a16:creationId xmlns:a16="http://schemas.microsoft.com/office/drawing/2014/main" id="{8100139A-7F6C-CE4F-1B08-6FF030A67D33}"/>
                </a:ext>
              </a:extLst>
            </p:cNvPr>
            <p:cNvSpPr txBox="1"/>
            <p:nvPr/>
          </p:nvSpPr>
          <p:spPr>
            <a:xfrm>
              <a:off x="1008636" y="1399058"/>
              <a:ext cx="576000" cy="324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Annual work plan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7" name="Text Box 27">
              <a:extLst>
                <a:ext uri="{FF2B5EF4-FFF2-40B4-BE49-F238E27FC236}">
                  <a16:creationId xmlns:a16="http://schemas.microsoft.com/office/drawing/2014/main" id="{FBB546CF-3C7F-9686-A594-A8ED43F475C1}"/>
                </a:ext>
              </a:extLst>
            </p:cNvPr>
            <p:cNvSpPr txBox="1"/>
            <p:nvPr/>
          </p:nvSpPr>
          <p:spPr>
            <a:xfrm>
              <a:off x="2611351" y="1548366"/>
              <a:ext cx="960523" cy="324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Plan approval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 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8" name="Text Box 27">
              <a:extLst>
                <a:ext uri="{FF2B5EF4-FFF2-40B4-BE49-F238E27FC236}">
                  <a16:creationId xmlns:a16="http://schemas.microsoft.com/office/drawing/2014/main" id="{4C99EBD0-7321-822D-FAB1-89C84BC4DA7E}"/>
                </a:ext>
              </a:extLst>
            </p:cNvPr>
            <p:cNvSpPr txBox="1"/>
            <p:nvPr/>
          </p:nvSpPr>
          <p:spPr>
            <a:xfrm>
              <a:off x="1875450" y="1997176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Payments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19" name="Connector: Elbow 18">
              <a:extLst>
                <a:ext uri="{FF2B5EF4-FFF2-40B4-BE49-F238E27FC236}">
                  <a16:creationId xmlns:a16="http://schemas.microsoft.com/office/drawing/2014/main" id="{853C71D0-1239-A5B5-1A23-0C013F55B08D}"/>
                </a:ext>
              </a:extLst>
            </p:cNvPr>
            <p:cNvCxnSpPr/>
            <p:nvPr/>
          </p:nvCxnSpPr>
          <p:spPr>
            <a:xfrm rot="5400000" flipH="1" flipV="1">
              <a:off x="1058839" y="534506"/>
              <a:ext cx="414673" cy="0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0" name="Connector: Elbow 19">
              <a:extLst>
                <a:ext uri="{FF2B5EF4-FFF2-40B4-BE49-F238E27FC236}">
                  <a16:creationId xmlns:a16="http://schemas.microsoft.com/office/drawing/2014/main" id="{15EBFF31-B3FE-EF4C-0EE6-72D0D8852968}"/>
                </a:ext>
              </a:extLst>
            </p:cNvPr>
            <p:cNvCxnSpPr/>
            <p:nvPr/>
          </p:nvCxnSpPr>
          <p:spPr>
            <a:xfrm rot="16200000" flipV="1">
              <a:off x="5002809" y="547659"/>
              <a:ext cx="414651" cy="0"/>
            </a:xfrm>
            <a:prstGeom prst="bentConnector3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1" name="Text Box 27">
              <a:extLst>
                <a:ext uri="{FF2B5EF4-FFF2-40B4-BE49-F238E27FC236}">
                  <a16:creationId xmlns:a16="http://schemas.microsoft.com/office/drawing/2014/main" id="{0DD6DD50-01F7-8360-6C37-01966299095D}"/>
                </a:ext>
              </a:extLst>
            </p:cNvPr>
            <p:cNvSpPr txBox="1"/>
            <p:nvPr/>
          </p:nvSpPr>
          <p:spPr>
            <a:xfrm>
              <a:off x="728975" y="462548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2" name="Text Box 27">
              <a:extLst>
                <a:ext uri="{FF2B5EF4-FFF2-40B4-BE49-F238E27FC236}">
                  <a16:creationId xmlns:a16="http://schemas.microsoft.com/office/drawing/2014/main" id="{5285E284-3EBB-DBAF-01A2-17F8D34A3B05}"/>
                </a:ext>
              </a:extLst>
            </p:cNvPr>
            <p:cNvSpPr txBox="1"/>
            <p:nvPr/>
          </p:nvSpPr>
          <p:spPr>
            <a:xfrm>
              <a:off x="5256825" y="462552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3" name="Connector: Elbow 22">
              <a:extLst>
                <a:ext uri="{FF2B5EF4-FFF2-40B4-BE49-F238E27FC236}">
                  <a16:creationId xmlns:a16="http://schemas.microsoft.com/office/drawing/2014/main" id="{B854DE92-4452-A402-67BD-38A19BB5577A}"/>
                </a:ext>
              </a:extLst>
            </p:cNvPr>
            <p:cNvCxnSpPr/>
            <p:nvPr/>
          </p:nvCxnSpPr>
          <p:spPr>
            <a:xfrm flipV="1">
              <a:off x="2431180" y="925572"/>
              <a:ext cx="290430" cy="703480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4" name="Connector: Elbow 23">
              <a:extLst>
                <a:ext uri="{FF2B5EF4-FFF2-40B4-BE49-F238E27FC236}">
                  <a16:creationId xmlns:a16="http://schemas.microsoft.com/office/drawing/2014/main" id="{3172B4C5-C5F5-C9CE-FE94-EB07A3877F6E}"/>
                </a:ext>
              </a:extLst>
            </p:cNvPr>
            <p:cNvCxnSpPr>
              <a:stCxn id="13" idx="2"/>
              <a:endCxn id="12" idx="3"/>
            </p:cNvCxnSpPr>
            <p:nvPr/>
          </p:nvCxnSpPr>
          <p:spPr>
            <a:xfrm rot="5400000">
              <a:off x="2703268" y="957385"/>
              <a:ext cx="466254" cy="1010430"/>
            </a:xfrm>
            <a:prstGeom prst="bentConnector2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5" name="Connector: Elbow 24">
              <a:extLst>
                <a:ext uri="{FF2B5EF4-FFF2-40B4-BE49-F238E27FC236}">
                  <a16:creationId xmlns:a16="http://schemas.microsoft.com/office/drawing/2014/main" id="{A7CC041C-DB72-DDB3-7C0F-99709C19BB61}"/>
                </a:ext>
              </a:extLst>
            </p:cNvPr>
            <p:cNvCxnSpPr>
              <a:stCxn id="12" idx="2"/>
              <a:endCxn id="26" idx="0"/>
            </p:cNvCxnSpPr>
            <p:nvPr/>
          </p:nvCxnSpPr>
          <p:spPr>
            <a:xfrm rot="5400000">
              <a:off x="1255208" y="1567903"/>
              <a:ext cx="346148" cy="1141797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75AD7E6-F308-73DE-095C-F63C0B06B0A1}"/>
                </a:ext>
              </a:extLst>
            </p:cNvPr>
            <p:cNvSpPr/>
            <p:nvPr/>
          </p:nvSpPr>
          <p:spPr>
            <a:xfrm>
              <a:off x="533383" y="2311875"/>
              <a:ext cx="648000" cy="410210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1" u="none" strike="noStrike" kern="1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Kyrgyz-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1" u="none" strike="noStrike" kern="1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avtozhol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E796EED-29A0-09C5-54A0-16F3CFC03D46}"/>
                </a:ext>
              </a:extLst>
            </p:cNvPr>
            <p:cNvSpPr/>
            <p:nvPr/>
          </p:nvSpPr>
          <p:spPr>
            <a:xfrm>
              <a:off x="1314433" y="2311875"/>
              <a:ext cx="647700" cy="410210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Contractors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8" name="Connector: Elbow 27">
              <a:extLst>
                <a:ext uri="{FF2B5EF4-FFF2-40B4-BE49-F238E27FC236}">
                  <a16:creationId xmlns:a16="http://schemas.microsoft.com/office/drawing/2014/main" id="{CFED87DF-5299-74F9-D938-9AD508BCF65D}"/>
                </a:ext>
              </a:extLst>
            </p:cNvPr>
            <p:cNvCxnSpPr>
              <a:stCxn id="11" idx="2"/>
              <a:endCxn id="27" idx="0"/>
            </p:cNvCxnSpPr>
            <p:nvPr/>
          </p:nvCxnSpPr>
          <p:spPr>
            <a:xfrm rot="16200000" flipH="1">
              <a:off x="948587" y="1622179"/>
              <a:ext cx="353448" cy="1025943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9" name="Connector: Elbow 28">
              <a:extLst>
                <a:ext uri="{FF2B5EF4-FFF2-40B4-BE49-F238E27FC236}">
                  <a16:creationId xmlns:a16="http://schemas.microsoft.com/office/drawing/2014/main" id="{0703CB39-ADB0-4370-35AA-73DE072489C6}"/>
                </a:ext>
              </a:extLst>
            </p:cNvPr>
            <p:cNvCxnSpPr>
              <a:stCxn id="11" idx="2"/>
              <a:endCxn id="26" idx="0"/>
            </p:cNvCxnSpPr>
            <p:nvPr/>
          </p:nvCxnSpPr>
          <p:spPr>
            <a:xfrm rot="16200000" flipH="1">
              <a:off x="558137" y="2012629"/>
              <a:ext cx="353448" cy="245043"/>
            </a:xfrm>
            <a:prstGeom prst="bentConnector3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0" name="Connector: Elbow 29">
              <a:extLst>
                <a:ext uri="{FF2B5EF4-FFF2-40B4-BE49-F238E27FC236}">
                  <a16:creationId xmlns:a16="http://schemas.microsoft.com/office/drawing/2014/main" id="{4BDC9A61-F3A8-8DE3-E6F6-9B7E28D8D4E7}"/>
                </a:ext>
              </a:extLst>
            </p:cNvPr>
            <p:cNvCxnSpPr>
              <a:stCxn id="12" idx="2"/>
              <a:endCxn id="27" idx="0"/>
            </p:cNvCxnSpPr>
            <p:nvPr/>
          </p:nvCxnSpPr>
          <p:spPr>
            <a:xfrm rot="5400000">
              <a:off x="1645658" y="1958353"/>
              <a:ext cx="346148" cy="360897"/>
            </a:xfrm>
            <a:prstGeom prst="bentConnector3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31" name="Text Box 27">
              <a:extLst>
                <a:ext uri="{FF2B5EF4-FFF2-40B4-BE49-F238E27FC236}">
                  <a16:creationId xmlns:a16="http://schemas.microsoft.com/office/drawing/2014/main" id="{03E1925F-6C1F-E63F-2EB6-475DFB7BDB8C}"/>
                </a:ext>
              </a:extLst>
            </p:cNvPr>
            <p:cNvSpPr txBox="1"/>
            <p:nvPr/>
          </p:nvSpPr>
          <p:spPr>
            <a:xfrm>
              <a:off x="10160" y="1986992"/>
              <a:ext cx="875665" cy="18034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Contracting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32" name="Connector: Elbow 31">
              <a:extLst>
                <a:ext uri="{FF2B5EF4-FFF2-40B4-BE49-F238E27FC236}">
                  <a16:creationId xmlns:a16="http://schemas.microsoft.com/office/drawing/2014/main" id="{1CCD4558-7BDD-7F9E-C0F2-D5D63EBA4156}"/>
                </a:ext>
              </a:extLst>
            </p:cNvPr>
            <p:cNvCxnSpPr>
              <a:stCxn id="11" idx="0"/>
              <a:endCxn id="9" idx="2"/>
            </p:cNvCxnSpPr>
            <p:nvPr/>
          </p:nvCxnSpPr>
          <p:spPr>
            <a:xfrm rot="5400000" flipH="1" flipV="1">
              <a:off x="785117" y="908462"/>
              <a:ext cx="337189" cy="682742"/>
            </a:xfrm>
            <a:prstGeom prst="bentConnector3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3" name="Connector: Elbow 32">
              <a:extLst>
                <a:ext uri="{FF2B5EF4-FFF2-40B4-BE49-F238E27FC236}">
                  <a16:creationId xmlns:a16="http://schemas.microsoft.com/office/drawing/2014/main" id="{3BDB7D92-8785-3619-E1E2-45A77A34FB92}"/>
                </a:ext>
              </a:extLst>
            </p:cNvPr>
            <p:cNvCxnSpPr>
              <a:stCxn id="12" idx="0"/>
              <a:endCxn id="9" idx="2"/>
            </p:cNvCxnSpPr>
            <p:nvPr/>
          </p:nvCxnSpPr>
          <p:spPr>
            <a:xfrm rot="16200000" flipV="1">
              <a:off x="1474887" y="901434"/>
              <a:ext cx="344489" cy="704098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34" name="Text Box 27">
              <a:extLst>
                <a:ext uri="{FF2B5EF4-FFF2-40B4-BE49-F238E27FC236}">
                  <a16:creationId xmlns:a16="http://schemas.microsoft.com/office/drawing/2014/main" id="{80D7EA1A-7708-E41C-9DF1-8F1E929F09F0}"/>
                </a:ext>
              </a:extLst>
            </p:cNvPr>
            <p:cNvSpPr txBox="1"/>
            <p:nvPr/>
          </p:nvSpPr>
          <p:spPr>
            <a:xfrm rot="16200000">
              <a:off x="2179256" y="985831"/>
              <a:ext cx="893138" cy="3193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Annual work plan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+ Reporting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35" name="Connector: Elbow 34">
              <a:extLst>
                <a:ext uri="{FF2B5EF4-FFF2-40B4-BE49-F238E27FC236}">
                  <a16:creationId xmlns:a16="http://schemas.microsoft.com/office/drawing/2014/main" id="{3B90D24D-B845-BB5C-E52E-1FBCA5F0CF03}"/>
                </a:ext>
              </a:extLst>
            </p:cNvPr>
            <p:cNvCxnSpPr>
              <a:endCxn id="10" idx="2"/>
            </p:cNvCxnSpPr>
            <p:nvPr/>
          </p:nvCxnSpPr>
          <p:spPr>
            <a:xfrm flipV="1">
              <a:off x="2431180" y="1095017"/>
              <a:ext cx="2789700" cy="738000"/>
            </a:xfrm>
            <a:prstGeom prst="bentConnector2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36" name="Text Box 27">
              <a:extLst>
                <a:ext uri="{FF2B5EF4-FFF2-40B4-BE49-F238E27FC236}">
                  <a16:creationId xmlns:a16="http://schemas.microsoft.com/office/drawing/2014/main" id="{2E5C7310-7571-DBAB-422D-E9DE50211271}"/>
                </a:ext>
              </a:extLst>
            </p:cNvPr>
            <p:cNvSpPr txBox="1"/>
            <p:nvPr/>
          </p:nvSpPr>
          <p:spPr>
            <a:xfrm>
              <a:off x="5256825" y="1688427"/>
              <a:ext cx="464820" cy="18034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37" name="Connector: Elbow 36">
              <a:extLst>
                <a:ext uri="{FF2B5EF4-FFF2-40B4-BE49-F238E27FC236}">
                  <a16:creationId xmlns:a16="http://schemas.microsoft.com/office/drawing/2014/main" id="{E0DADFD1-D886-C65B-66D1-420BCE9E8E8E}"/>
                </a:ext>
              </a:extLst>
            </p:cNvPr>
            <p:cNvCxnSpPr/>
            <p:nvPr/>
          </p:nvCxnSpPr>
          <p:spPr>
            <a:xfrm rot="16200000" flipV="1">
              <a:off x="3194951" y="547434"/>
              <a:ext cx="414203" cy="0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38" name="Text Box 27">
              <a:extLst>
                <a:ext uri="{FF2B5EF4-FFF2-40B4-BE49-F238E27FC236}">
                  <a16:creationId xmlns:a16="http://schemas.microsoft.com/office/drawing/2014/main" id="{D3BFCE9E-3C2E-FCE9-B078-CA331BCFC5B6}"/>
                </a:ext>
              </a:extLst>
            </p:cNvPr>
            <p:cNvSpPr txBox="1"/>
            <p:nvPr/>
          </p:nvSpPr>
          <p:spPr>
            <a:xfrm>
              <a:off x="1617187" y="1141882"/>
              <a:ext cx="464820" cy="18034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39" name="Text Box 27">
              <a:extLst>
                <a:ext uri="{FF2B5EF4-FFF2-40B4-BE49-F238E27FC236}">
                  <a16:creationId xmlns:a16="http://schemas.microsoft.com/office/drawing/2014/main" id="{C1DE6B51-3CB6-10D8-C576-E79A65D75BE8}"/>
                </a:ext>
              </a:extLst>
            </p:cNvPr>
            <p:cNvSpPr txBox="1"/>
            <p:nvPr/>
          </p:nvSpPr>
          <p:spPr>
            <a:xfrm>
              <a:off x="3441522" y="500723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718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3F2831-AE4C-B467-B21C-C360EF4F4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Management Structure of the Republican Fund in Uzbekistan (after 2019)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4B2D66-87A6-A5D3-9ADA-D7425096D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 Fund Secretariat – Under the Finance Agency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F0B34F-E80B-A87A-4825-1FDA4113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0803A-0A03-4740-824C-FF9900EE16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5" name="Canvas 288">
            <a:extLst>
              <a:ext uri="{FF2B5EF4-FFF2-40B4-BE49-F238E27FC236}">
                <a16:creationId xmlns:a16="http://schemas.microsoft.com/office/drawing/2014/main" id="{CA4FB9C3-E5D9-4BFE-3C52-1E59DB92F95B}"/>
              </a:ext>
            </a:extLst>
          </p:cNvPr>
          <p:cNvGrpSpPr/>
          <p:nvPr/>
        </p:nvGrpSpPr>
        <p:grpSpPr>
          <a:xfrm>
            <a:off x="746452" y="1376772"/>
            <a:ext cx="11160000" cy="4680000"/>
            <a:chOff x="0" y="0"/>
            <a:chExt cx="6170930" cy="240665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8EB508F-DD57-AB35-ED69-A9A14F9F1FAB}"/>
                </a:ext>
              </a:extLst>
            </p:cNvPr>
            <p:cNvSpPr/>
            <p:nvPr/>
          </p:nvSpPr>
          <p:spPr>
            <a:xfrm>
              <a:off x="0" y="0"/>
              <a:ext cx="6170930" cy="2406650"/>
            </a:xfrm>
            <a:prstGeom prst="rect">
              <a:avLst/>
            </a:prstGeom>
            <a:solidFill>
              <a:prstClr val="white"/>
            </a:solidFill>
          </p:spPr>
          <p:txBody>
            <a:bodyPr/>
            <a:lstStyle/>
            <a:p>
              <a:endParaRPr lang="en-GB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9CE0E93-6170-6244-3544-4311237E5649}"/>
                </a:ext>
              </a:extLst>
            </p:cNvPr>
            <p:cNvCxnSpPr/>
            <p:nvPr/>
          </p:nvCxnSpPr>
          <p:spPr>
            <a:xfrm>
              <a:off x="5214929" y="340817"/>
              <a:ext cx="0" cy="414672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80FED66-190D-63D7-E7D2-DA3F872176F8}"/>
                </a:ext>
              </a:extLst>
            </p:cNvPr>
            <p:cNvSpPr/>
            <p:nvPr/>
          </p:nvSpPr>
          <p:spPr>
            <a:xfrm>
              <a:off x="180340" y="35991"/>
              <a:ext cx="5772785" cy="304818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Cabinet of Ministers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E256165-7CB4-72AF-1B59-EE59DBC19FA3}"/>
                </a:ext>
              </a:extLst>
            </p:cNvPr>
            <p:cNvSpPr/>
            <p:nvPr/>
          </p:nvSpPr>
          <p:spPr>
            <a:xfrm>
              <a:off x="180340" y="564418"/>
              <a:ext cx="1440000" cy="306000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Ministry of Transport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AB35435-2560-224A-AD1D-C117BAF3A05C}"/>
                </a:ext>
              </a:extLst>
            </p:cNvPr>
            <p:cNvSpPr/>
            <p:nvPr/>
          </p:nvSpPr>
          <p:spPr>
            <a:xfrm>
              <a:off x="4500880" y="564417"/>
              <a:ext cx="1440000" cy="3060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Ministry of Finance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E823459-C6CA-567B-7E38-AB0AD72A02A5}"/>
                </a:ext>
              </a:extLst>
            </p:cNvPr>
            <p:cNvSpPr/>
            <p:nvPr/>
          </p:nvSpPr>
          <p:spPr>
            <a:xfrm>
              <a:off x="180340" y="1113057"/>
              <a:ext cx="1440000" cy="5040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Committee for Roads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A15E3E1-E26E-2826-CAF6-88F823AD2883}"/>
                </a:ext>
              </a:extLst>
            </p:cNvPr>
            <p:cNvSpPr/>
            <p:nvPr/>
          </p:nvSpPr>
          <p:spPr>
            <a:xfrm>
              <a:off x="4500880" y="1113056"/>
              <a:ext cx="1440000" cy="5040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Republican Fund Secretariat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(department)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BEE007C-B379-2F49-C4CC-7BA0AD073996}"/>
                </a:ext>
              </a:extLst>
            </p:cNvPr>
            <p:cNvCxnSpPr>
              <a:stCxn id="10" idx="2"/>
              <a:endCxn id="12" idx="0"/>
            </p:cNvCxnSpPr>
            <p:nvPr/>
          </p:nvCxnSpPr>
          <p:spPr>
            <a:xfrm>
              <a:off x="5220880" y="870417"/>
              <a:ext cx="0" cy="242639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94045-B6C6-3C57-D984-787D8AFD16D1}"/>
                </a:ext>
              </a:extLst>
            </p:cNvPr>
            <p:cNvCxnSpPr>
              <a:stCxn id="9" idx="2"/>
              <a:endCxn id="11" idx="0"/>
            </p:cNvCxnSpPr>
            <p:nvPr/>
          </p:nvCxnSpPr>
          <p:spPr>
            <a:xfrm>
              <a:off x="900340" y="870418"/>
              <a:ext cx="0" cy="242639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sp>
          <p:nvSpPr>
            <p:cNvPr id="15" name="Text Box 268">
              <a:extLst>
                <a:ext uri="{FF2B5EF4-FFF2-40B4-BE49-F238E27FC236}">
                  <a16:creationId xmlns:a16="http://schemas.microsoft.com/office/drawing/2014/main" id="{89D85279-E3C7-1DE7-37D5-377D0D45A6F1}"/>
                </a:ext>
              </a:extLst>
            </p:cNvPr>
            <p:cNvSpPr txBox="1"/>
            <p:nvPr/>
          </p:nvSpPr>
          <p:spPr>
            <a:xfrm>
              <a:off x="5272727" y="910952"/>
              <a:ext cx="876300" cy="1809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6" name="Text Box 27">
              <a:extLst>
                <a:ext uri="{FF2B5EF4-FFF2-40B4-BE49-F238E27FC236}">
                  <a16:creationId xmlns:a16="http://schemas.microsoft.com/office/drawing/2014/main" id="{99BB15AC-A2A2-771D-7A3D-809BF2183F31}"/>
                </a:ext>
              </a:extLst>
            </p:cNvPr>
            <p:cNvSpPr txBox="1"/>
            <p:nvPr/>
          </p:nvSpPr>
          <p:spPr>
            <a:xfrm>
              <a:off x="392247" y="932717"/>
              <a:ext cx="875665" cy="18034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7" name="Text Box 27">
              <a:extLst>
                <a:ext uri="{FF2B5EF4-FFF2-40B4-BE49-F238E27FC236}">
                  <a16:creationId xmlns:a16="http://schemas.microsoft.com/office/drawing/2014/main" id="{6A02078A-3756-1670-E2AE-DB6083C1E40F}"/>
                </a:ext>
              </a:extLst>
            </p:cNvPr>
            <p:cNvSpPr txBox="1"/>
            <p:nvPr/>
          </p:nvSpPr>
          <p:spPr>
            <a:xfrm>
              <a:off x="2083498" y="586943"/>
              <a:ext cx="576000" cy="324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Plan submission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8" name="Text Box 27">
              <a:extLst>
                <a:ext uri="{FF2B5EF4-FFF2-40B4-BE49-F238E27FC236}">
                  <a16:creationId xmlns:a16="http://schemas.microsoft.com/office/drawing/2014/main" id="{83A8F49D-F36D-B61E-63BD-E3EC20D3A6D8}"/>
                </a:ext>
              </a:extLst>
            </p:cNvPr>
            <p:cNvSpPr txBox="1"/>
            <p:nvPr/>
          </p:nvSpPr>
          <p:spPr>
            <a:xfrm>
              <a:off x="3463897" y="586943"/>
              <a:ext cx="576000" cy="324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Plan approval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 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9" name="Text Box 27">
              <a:extLst>
                <a:ext uri="{FF2B5EF4-FFF2-40B4-BE49-F238E27FC236}">
                  <a16:creationId xmlns:a16="http://schemas.microsoft.com/office/drawing/2014/main" id="{801F456C-E93A-586D-0319-82501136E688}"/>
                </a:ext>
              </a:extLst>
            </p:cNvPr>
            <p:cNvSpPr txBox="1"/>
            <p:nvPr/>
          </p:nvSpPr>
          <p:spPr>
            <a:xfrm>
              <a:off x="2644131" y="1468931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Funding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0" name="Text Box 27">
              <a:extLst>
                <a:ext uri="{FF2B5EF4-FFF2-40B4-BE49-F238E27FC236}">
                  <a16:creationId xmlns:a16="http://schemas.microsoft.com/office/drawing/2014/main" id="{F3DC6120-DF64-7422-75BA-DF671185DAAA}"/>
                </a:ext>
              </a:extLst>
            </p:cNvPr>
            <p:cNvSpPr txBox="1"/>
            <p:nvPr/>
          </p:nvSpPr>
          <p:spPr>
            <a:xfrm>
              <a:off x="374133" y="372260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1" name="Text Box 27">
              <a:extLst>
                <a:ext uri="{FF2B5EF4-FFF2-40B4-BE49-F238E27FC236}">
                  <a16:creationId xmlns:a16="http://schemas.microsoft.com/office/drawing/2014/main" id="{9801BF14-FF9F-5BEF-EA43-41389F1DEF9E}"/>
                </a:ext>
              </a:extLst>
            </p:cNvPr>
            <p:cNvSpPr txBox="1"/>
            <p:nvPr/>
          </p:nvSpPr>
          <p:spPr>
            <a:xfrm>
              <a:off x="5291228" y="373820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2" name="Connector: Elbow 21">
              <a:extLst>
                <a:ext uri="{FF2B5EF4-FFF2-40B4-BE49-F238E27FC236}">
                  <a16:creationId xmlns:a16="http://schemas.microsoft.com/office/drawing/2014/main" id="{1D9A20C1-0730-9DBC-692A-CB046BAD771A}"/>
                </a:ext>
              </a:extLst>
            </p:cNvPr>
            <p:cNvCxnSpPr/>
            <p:nvPr/>
          </p:nvCxnSpPr>
          <p:spPr>
            <a:xfrm flipV="1">
              <a:off x="1620340" y="340741"/>
              <a:ext cx="1080000" cy="1024316"/>
            </a:xfrm>
            <a:prstGeom prst="bentConnector2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3" name="Connector: Elbow 22">
              <a:extLst>
                <a:ext uri="{FF2B5EF4-FFF2-40B4-BE49-F238E27FC236}">
                  <a16:creationId xmlns:a16="http://schemas.microsoft.com/office/drawing/2014/main" id="{ECC47927-4486-C8EF-8232-CBB3B2F61ED4}"/>
                </a:ext>
              </a:extLst>
            </p:cNvPr>
            <p:cNvCxnSpPr/>
            <p:nvPr/>
          </p:nvCxnSpPr>
          <p:spPr>
            <a:xfrm rot="16200000" flipH="1">
              <a:off x="3443584" y="312935"/>
              <a:ext cx="1024239" cy="1080000"/>
            </a:xfrm>
            <a:prstGeom prst="bentConnector2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2969C53-FC73-A285-E8D7-70355675D9EE}"/>
                </a:ext>
              </a:extLst>
            </p:cNvPr>
            <p:cNvSpPr/>
            <p:nvPr/>
          </p:nvSpPr>
          <p:spPr>
            <a:xfrm>
              <a:off x="182237" y="1996440"/>
              <a:ext cx="648000" cy="410210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Unitary enterprises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5A37302-9265-E60F-79CA-BC2361F3AEED}"/>
                </a:ext>
              </a:extLst>
            </p:cNvPr>
            <p:cNvSpPr/>
            <p:nvPr/>
          </p:nvSpPr>
          <p:spPr>
            <a:xfrm>
              <a:off x="963287" y="1996440"/>
              <a:ext cx="647700" cy="410210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Contractors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0FB83D87-0EA4-AC87-4CE4-848EEA522EEF}"/>
                </a:ext>
              </a:extLst>
            </p:cNvPr>
            <p:cNvCxnSpPr>
              <a:stCxn id="11" idx="2"/>
              <a:endCxn id="25" idx="0"/>
            </p:cNvCxnSpPr>
            <p:nvPr/>
          </p:nvCxnSpPr>
          <p:spPr>
            <a:xfrm rot="16200000" flipH="1">
              <a:off x="904089" y="1612945"/>
              <a:ext cx="379299" cy="386797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7" name="Connector: Elbow 26">
              <a:extLst>
                <a:ext uri="{FF2B5EF4-FFF2-40B4-BE49-F238E27FC236}">
                  <a16:creationId xmlns:a16="http://schemas.microsoft.com/office/drawing/2014/main" id="{26673CFA-9E8C-F68C-FCA3-9ADA1DFB163C}"/>
                </a:ext>
              </a:extLst>
            </p:cNvPr>
            <p:cNvCxnSpPr>
              <a:stCxn id="11" idx="2"/>
              <a:endCxn id="24" idx="0"/>
            </p:cNvCxnSpPr>
            <p:nvPr/>
          </p:nvCxnSpPr>
          <p:spPr>
            <a:xfrm rot="5400000">
              <a:off x="513598" y="1609697"/>
              <a:ext cx="379383" cy="394103"/>
            </a:xfrm>
            <a:prstGeom prst="bentConnector3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8" name="Connector: Elbow 27">
              <a:extLst>
                <a:ext uri="{FF2B5EF4-FFF2-40B4-BE49-F238E27FC236}">
                  <a16:creationId xmlns:a16="http://schemas.microsoft.com/office/drawing/2014/main" id="{01EEFF73-8D10-643F-D971-8A2FEA957344}"/>
                </a:ext>
              </a:extLst>
            </p:cNvPr>
            <p:cNvCxnSpPr/>
            <p:nvPr/>
          </p:nvCxnSpPr>
          <p:spPr>
            <a:xfrm rot="10800000" flipV="1">
              <a:off x="1620340" y="1460591"/>
              <a:ext cx="2880540" cy="1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9" name="Text Box 27">
              <a:extLst>
                <a:ext uri="{FF2B5EF4-FFF2-40B4-BE49-F238E27FC236}">
                  <a16:creationId xmlns:a16="http://schemas.microsoft.com/office/drawing/2014/main" id="{7B5502F8-BFE0-BC2D-DB9E-B54D684022F6}"/>
                </a:ext>
              </a:extLst>
            </p:cNvPr>
            <p:cNvSpPr txBox="1"/>
            <p:nvPr/>
          </p:nvSpPr>
          <p:spPr>
            <a:xfrm>
              <a:off x="332400" y="1657706"/>
              <a:ext cx="1162030" cy="18034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Contracting + payments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2859AF5-886E-0A85-2122-576201D7D6D4}"/>
                </a:ext>
              </a:extLst>
            </p:cNvPr>
            <p:cNvCxnSpPr/>
            <p:nvPr/>
          </p:nvCxnSpPr>
          <p:spPr>
            <a:xfrm flipH="1">
              <a:off x="893516" y="340741"/>
              <a:ext cx="0" cy="223677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5725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CB08D0-A077-0A32-4A7F-5E2CCD0E7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Management Structure of the Republican Road Fund in Uzbekistan (2017-2019)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DC87C7-272D-E809-B091-E6AF35823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 Fund Secretariat – Independent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321611-D4D2-9C15-AB45-1D4C83868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0803A-0A03-4740-824C-FF9900EE16D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5" name="Canvas 1501505053">
            <a:extLst>
              <a:ext uri="{FF2B5EF4-FFF2-40B4-BE49-F238E27FC236}">
                <a16:creationId xmlns:a16="http://schemas.microsoft.com/office/drawing/2014/main" id="{2960F4F5-9C1C-C854-051C-853529A35700}"/>
              </a:ext>
            </a:extLst>
          </p:cNvPr>
          <p:cNvGrpSpPr/>
          <p:nvPr/>
        </p:nvGrpSpPr>
        <p:grpSpPr>
          <a:xfrm>
            <a:off x="746252" y="1412776"/>
            <a:ext cx="11160000" cy="4680000"/>
            <a:chOff x="0" y="0"/>
            <a:chExt cx="6170930" cy="26289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87FFF1B-E262-2E22-0872-B50EDAFDC736}"/>
                </a:ext>
              </a:extLst>
            </p:cNvPr>
            <p:cNvSpPr/>
            <p:nvPr/>
          </p:nvSpPr>
          <p:spPr>
            <a:xfrm>
              <a:off x="0" y="0"/>
              <a:ext cx="6170930" cy="2628900"/>
            </a:xfrm>
            <a:prstGeom prst="rect">
              <a:avLst/>
            </a:prstGeom>
            <a:solidFill>
              <a:prstClr val="white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0A9F842-2DD3-C8C5-7DAC-2C9CC38466D2}"/>
                </a:ext>
              </a:extLst>
            </p:cNvPr>
            <p:cNvSpPr/>
            <p:nvPr/>
          </p:nvSpPr>
          <p:spPr>
            <a:xfrm>
              <a:off x="209533" y="66639"/>
              <a:ext cx="5743592" cy="304818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Cabinet of Ministers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639B065-15E8-995D-3AA5-DA31657DEF19}"/>
                </a:ext>
              </a:extLst>
            </p:cNvPr>
            <p:cNvSpPr/>
            <p:nvPr/>
          </p:nvSpPr>
          <p:spPr>
            <a:xfrm>
              <a:off x="180340" y="786130"/>
              <a:ext cx="1440000" cy="3600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State Committee 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for Roads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1C1159B-F6B4-2C7C-1AB2-89C72A5EBFB9}"/>
                </a:ext>
              </a:extLst>
            </p:cNvPr>
            <p:cNvSpPr/>
            <p:nvPr/>
          </p:nvSpPr>
          <p:spPr>
            <a:xfrm>
              <a:off x="4500880" y="786129"/>
              <a:ext cx="1440000" cy="3600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Ministry of Finance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083C29C-8202-0A90-1670-5F1DDF87CD7B}"/>
                </a:ext>
              </a:extLst>
            </p:cNvPr>
            <p:cNvSpPr/>
            <p:nvPr/>
          </p:nvSpPr>
          <p:spPr>
            <a:xfrm>
              <a:off x="2359660" y="1506220"/>
              <a:ext cx="1440000" cy="3600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RRF Secretariat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44C0734-B229-CFD3-71D8-563B8FD67FF3}"/>
                </a:ext>
              </a:extLst>
            </p:cNvPr>
            <p:cNvSpPr/>
            <p:nvPr/>
          </p:nvSpPr>
          <p:spPr>
            <a:xfrm>
              <a:off x="2359660" y="784824"/>
              <a:ext cx="1440000" cy="3600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RRF Management Board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D89D011-BDCF-7527-B3B3-617DEA3C5DFE}"/>
                </a:ext>
              </a:extLst>
            </p:cNvPr>
            <p:cNvCxnSpPr/>
            <p:nvPr/>
          </p:nvCxnSpPr>
          <p:spPr>
            <a:xfrm flipH="1">
              <a:off x="3079660" y="371457"/>
              <a:ext cx="1669" cy="413367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sp>
          <p:nvSpPr>
            <p:cNvPr id="13" name="Text Box 829556876">
              <a:extLst>
                <a:ext uri="{FF2B5EF4-FFF2-40B4-BE49-F238E27FC236}">
                  <a16:creationId xmlns:a16="http://schemas.microsoft.com/office/drawing/2014/main" id="{02608A7F-3799-EB8A-86D0-1A5F42BA8FE2}"/>
                </a:ext>
              </a:extLst>
            </p:cNvPr>
            <p:cNvSpPr txBox="1"/>
            <p:nvPr/>
          </p:nvSpPr>
          <p:spPr>
            <a:xfrm>
              <a:off x="3122410" y="506817"/>
              <a:ext cx="876300" cy="1809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4" name="Text Box 27">
              <a:extLst>
                <a:ext uri="{FF2B5EF4-FFF2-40B4-BE49-F238E27FC236}">
                  <a16:creationId xmlns:a16="http://schemas.microsoft.com/office/drawing/2014/main" id="{39F9ECAD-40E8-632C-55BD-7AD44ED1CD12}"/>
                </a:ext>
              </a:extLst>
            </p:cNvPr>
            <p:cNvSpPr txBox="1"/>
            <p:nvPr/>
          </p:nvSpPr>
          <p:spPr>
            <a:xfrm>
              <a:off x="1670533" y="835168"/>
              <a:ext cx="576000" cy="324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Annual work plan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5" name="Text Box 27">
              <a:extLst>
                <a:ext uri="{FF2B5EF4-FFF2-40B4-BE49-F238E27FC236}">
                  <a16:creationId xmlns:a16="http://schemas.microsoft.com/office/drawing/2014/main" id="{A9FA47E2-250C-309D-514D-7394412A98D5}"/>
                </a:ext>
              </a:extLst>
            </p:cNvPr>
            <p:cNvSpPr txBox="1"/>
            <p:nvPr/>
          </p:nvSpPr>
          <p:spPr>
            <a:xfrm>
              <a:off x="3096747" y="1233242"/>
              <a:ext cx="576000" cy="324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Plan approval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 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6" name="Text Box 27">
              <a:extLst>
                <a:ext uri="{FF2B5EF4-FFF2-40B4-BE49-F238E27FC236}">
                  <a16:creationId xmlns:a16="http://schemas.microsoft.com/office/drawing/2014/main" id="{9574E45F-EC8B-D292-382B-8D2AD5768102}"/>
                </a:ext>
              </a:extLst>
            </p:cNvPr>
            <p:cNvSpPr txBox="1"/>
            <p:nvPr/>
          </p:nvSpPr>
          <p:spPr>
            <a:xfrm>
              <a:off x="3024072" y="1915019"/>
              <a:ext cx="648675" cy="31129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Contracting 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+ payments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6B80C8BB-5FEF-953A-15C2-678F0618EE01}"/>
                </a:ext>
              </a:extLst>
            </p:cNvPr>
            <p:cNvCxnSpPr/>
            <p:nvPr/>
          </p:nvCxnSpPr>
          <p:spPr>
            <a:xfrm rot="5400000" flipH="1" flipV="1">
              <a:off x="689939" y="578794"/>
              <a:ext cx="414673" cy="0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6936884B-F7A4-6EF0-685A-FE1C88739139}"/>
                </a:ext>
              </a:extLst>
            </p:cNvPr>
            <p:cNvCxnSpPr/>
            <p:nvPr/>
          </p:nvCxnSpPr>
          <p:spPr>
            <a:xfrm rot="16200000" flipV="1">
              <a:off x="4989158" y="578758"/>
              <a:ext cx="414651" cy="0"/>
            </a:xfrm>
            <a:prstGeom prst="bentConnector3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9" name="Text Box 27">
              <a:extLst>
                <a:ext uri="{FF2B5EF4-FFF2-40B4-BE49-F238E27FC236}">
                  <a16:creationId xmlns:a16="http://schemas.microsoft.com/office/drawing/2014/main" id="{7A781511-69DC-3F8A-1792-10D908D85E3A}"/>
                </a:ext>
              </a:extLst>
            </p:cNvPr>
            <p:cNvSpPr txBox="1"/>
            <p:nvPr/>
          </p:nvSpPr>
          <p:spPr>
            <a:xfrm>
              <a:off x="465429" y="508925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0" name="Text Box 27">
              <a:extLst>
                <a:ext uri="{FF2B5EF4-FFF2-40B4-BE49-F238E27FC236}">
                  <a16:creationId xmlns:a16="http://schemas.microsoft.com/office/drawing/2014/main" id="{7F69A173-CCB0-03BB-E013-58C34D21F58A}"/>
                </a:ext>
              </a:extLst>
            </p:cNvPr>
            <p:cNvSpPr txBox="1"/>
            <p:nvPr/>
          </p:nvSpPr>
          <p:spPr>
            <a:xfrm>
              <a:off x="5251565" y="506817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1" name="Connector: Elbow 20">
              <a:extLst>
                <a:ext uri="{FF2B5EF4-FFF2-40B4-BE49-F238E27FC236}">
                  <a16:creationId xmlns:a16="http://schemas.microsoft.com/office/drawing/2014/main" id="{CDCEB0B4-05B8-A053-9E6C-D995C8A41C57}"/>
                </a:ext>
              </a:extLst>
            </p:cNvPr>
            <p:cNvCxnSpPr/>
            <p:nvPr/>
          </p:nvCxnSpPr>
          <p:spPr>
            <a:xfrm rot="10800000">
              <a:off x="1135660" y="1146130"/>
              <a:ext cx="1224000" cy="540090"/>
            </a:xfrm>
            <a:prstGeom prst="bentConnector2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A722706-988E-F3D2-7C6B-547BC86E9776}"/>
                </a:ext>
              </a:extLst>
            </p:cNvPr>
            <p:cNvSpPr/>
            <p:nvPr/>
          </p:nvSpPr>
          <p:spPr>
            <a:xfrm>
              <a:off x="571483" y="2218690"/>
              <a:ext cx="648000" cy="410210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Unitary enterprises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6726568-DC29-5469-50AF-5032845B9829}"/>
                </a:ext>
              </a:extLst>
            </p:cNvPr>
            <p:cNvSpPr/>
            <p:nvPr/>
          </p:nvSpPr>
          <p:spPr>
            <a:xfrm>
              <a:off x="2748433" y="2218690"/>
              <a:ext cx="647700" cy="410210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Contractors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4" name="Text Box 27">
              <a:extLst>
                <a:ext uri="{FF2B5EF4-FFF2-40B4-BE49-F238E27FC236}">
                  <a16:creationId xmlns:a16="http://schemas.microsoft.com/office/drawing/2014/main" id="{0AF6BE19-4D1A-3B60-98E5-C5299412B87D}"/>
                </a:ext>
              </a:extLst>
            </p:cNvPr>
            <p:cNvSpPr txBox="1"/>
            <p:nvPr/>
          </p:nvSpPr>
          <p:spPr>
            <a:xfrm>
              <a:off x="394605" y="1578882"/>
              <a:ext cx="875665" cy="18034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Payments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4F863FC-8C26-7E03-712E-F1B35149E79F}"/>
                </a:ext>
              </a:extLst>
            </p:cNvPr>
            <p:cNvCxnSpPr/>
            <p:nvPr/>
          </p:nvCxnSpPr>
          <p:spPr>
            <a:xfrm flipH="1">
              <a:off x="1620340" y="937824"/>
              <a:ext cx="739320" cy="1306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E6012E6-090C-E81B-5EA5-FB92FC420FB9}"/>
                </a:ext>
              </a:extLst>
            </p:cNvPr>
            <p:cNvCxnSpPr/>
            <p:nvPr/>
          </p:nvCxnSpPr>
          <p:spPr>
            <a:xfrm flipV="1">
              <a:off x="895483" y="1146130"/>
              <a:ext cx="4857" cy="107256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13EAB51E-BB23-7C05-A333-BC3716C0CFB5}"/>
                </a:ext>
              </a:extLst>
            </p:cNvPr>
            <p:cNvCxnSpPr/>
            <p:nvPr/>
          </p:nvCxnSpPr>
          <p:spPr>
            <a:xfrm flipH="1" flipV="1">
              <a:off x="3079660" y="1866220"/>
              <a:ext cx="6423" cy="35247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6814B2A-870E-8895-E773-5301E44C4EA0}"/>
                </a:ext>
              </a:extLst>
            </p:cNvPr>
            <p:cNvCxnSpPr/>
            <p:nvPr/>
          </p:nvCxnSpPr>
          <p:spPr>
            <a:xfrm flipV="1">
              <a:off x="3079660" y="1144824"/>
              <a:ext cx="0" cy="361396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sp>
          <p:nvSpPr>
            <p:cNvPr id="29" name="Text Box 27">
              <a:extLst>
                <a:ext uri="{FF2B5EF4-FFF2-40B4-BE49-F238E27FC236}">
                  <a16:creationId xmlns:a16="http://schemas.microsoft.com/office/drawing/2014/main" id="{D5FBF31C-37AB-90C3-05A1-4FF36C22536A}"/>
                </a:ext>
              </a:extLst>
            </p:cNvPr>
            <p:cNvSpPr txBox="1"/>
            <p:nvPr/>
          </p:nvSpPr>
          <p:spPr>
            <a:xfrm>
              <a:off x="1718148" y="1510932"/>
              <a:ext cx="575945" cy="1533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Financing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30" name="Text Box 27">
              <a:extLst>
                <a:ext uri="{FF2B5EF4-FFF2-40B4-BE49-F238E27FC236}">
                  <a16:creationId xmlns:a16="http://schemas.microsoft.com/office/drawing/2014/main" id="{F8D6AAC8-AFDD-773D-7DB7-1A57E60E8E5D}"/>
                </a:ext>
              </a:extLst>
            </p:cNvPr>
            <p:cNvSpPr txBox="1"/>
            <p:nvPr/>
          </p:nvSpPr>
          <p:spPr>
            <a:xfrm>
              <a:off x="3849598" y="837953"/>
              <a:ext cx="601345" cy="28765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Proposing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rates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31" name="Connector: Elbow 30">
              <a:extLst>
                <a:ext uri="{FF2B5EF4-FFF2-40B4-BE49-F238E27FC236}">
                  <a16:creationId xmlns:a16="http://schemas.microsoft.com/office/drawing/2014/main" id="{518D6797-FFC6-A721-6CCE-701ABF5B5EFA}"/>
                </a:ext>
              </a:extLst>
            </p:cNvPr>
            <p:cNvCxnSpPr/>
            <p:nvPr/>
          </p:nvCxnSpPr>
          <p:spPr>
            <a:xfrm>
              <a:off x="3799660" y="937824"/>
              <a:ext cx="701220" cy="1305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dash"/>
              <a:miter lim="800000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9711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4D0CC-7060-6559-464D-11AB23DCA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Four options for structuring the board</a:t>
            </a:r>
          </a:p>
          <a:p>
            <a:pPr lvl="1"/>
            <a:r>
              <a:rPr lang="en-GB" dirty="0"/>
              <a:t>No board</a:t>
            </a:r>
          </a:p>
          <a:p>
            <a:pPr lvl="1"/>
            <a:r>
              <a:rPr lang="en-GB" dirty="0"/>
              <a:t>Under the Finance Agency (MOF)</a:t>
            </a:r>
          </a:p>
          <a:p>
            <a:pPr lvl="1"/>
            <a:r>
              <a:rPr lang="en-GB" dirty="0"/>
              <a:t>Under the Road Agency (MOT)</a:t>
            </a:r>
          </a:p>
          <a:p>
            <a:pPr lvl="1"/>
            <a:r>
              <a:rPr lang="en-GB" dirty="0"/>
              <a:t>As an independent entity under the Cabinet of Ministers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EC5F12-98CD-A038-CF78-E63AE7B74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 Fund Board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A91869-20EB-E400-8C02-1A8A6B784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0803A-0A03-4740-824C-FF9900EE16D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4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3E783F-95D2-9A04-2522-8E63CD5A2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Management Structure of the Road Budget Trust Fund in Azerbaijan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5E665F-9D67-B543-9E44-F61F3FC99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 Fund Board – No board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624EBB-67D7-97B8-FA79-DAE19BF96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0803A-0A03-4740-824C-FF9900EE16D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6" name="Canvas 78">
            <a:extLst>
              <a:ext uri="{FF2B5EF4-FFF2-40B4-BE49-F238E27FC236}">
                <a16:creationId xmlns:a16="http://schemas.microsoft.com/office/drawing/2014/main" id="{7BEDFC9D-8A22-484D-F399-4A91191C6E4B}"/>
              </a:ext>
            </a:extLst>
          </p:cNvPr>
          <p:cNvGrpSpPr/>
          <p:nvPr/>
        </p:nvGrpSpPr>
        <p:grpSpPr>
          <a:xfrm>
            <a:off x="695400" y="1451656"/>
            <a:ext cx="11160000" cy="4504770"/>
            <a:chOff x="0" y="35999"/>
            <a:chExt cx="6120130" cy="2165567"/>
          </a:xfrm>
        </p:grpSpPr>
        <p:cxnSp>
          <p:nvCxnSpPr>
            <p:cNvPr id="16" name="Connector: Elbow 15">
              <a:extLst>
                <a:ext uri="{FF2B5EF4-FFF2-40B4-BE49-F238E27FC236}">
                  <a16:creationId xmlns:a16="http://schemas.microsoft.com/office/drawing/2014/main" id="{00D5ACA4-B8DD-5FE8-44E7-D467AFB1307D}"/>
                </a:ext>
              </a:extLst>
            </p:cNvPr>
            <p:cNvCxnSpPr/>
            <p:nvPr/>
          </p:nvCxnSpPr>
          <p:spPr>
            <a:xfrm rot="5400000" flipH="1" flipV="1">
              <a:off x="676294" y="548154"/>
              <a:ext cx="414673" cy="0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7DCEF1B-BA95-3780-60AD-5C8BC1AAFD68}"/>
                </a:ext>
              </a:extLst>
            </p:cNvPr>
            <p:cNvSpPr/>
            <p:nvPr/>
          </p:nvSpPr>
          <p:spPr>
            <a:xfrm>
              <a:off x="180340" y="726935"/>
              <a:ext cx="1440000" cy="3600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1" u="none" strike="noStrike" kern="1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AAYDA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(state agency)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68AD353-9A3D-89E4-D9AA-42698EBFD0A8}"/>
                </a:ext>
              </a:extLst>
            </p:cNvPr>
            <p:cNvSpPr/>
            <p:nvPr/>
          </p:nvSpPr>
          <p:spPr>
            <a:xfrm>
              <a:off x="180340" y="1269226"/>
              <a:ext cx="1440000" cy="3240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Road Fund Secretariat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(department)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2C0FF60-08E2-33D3-D32B-A52BA96501E7}"/>
                </a:ext>
              </a:extLst>
            </p:cNvPr>
            <p:cNvSpPr/>
            <p:nvPr/>
          </p:nvSpPr>
          <p:spPr>
            <a:xfrm>
              <a:off x="209533" y="35999"/>
              <a:ext cx="5743592" cy="304818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Cabinet of Ministers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0B51C35-0635-65CF-B1C8-ACA5C48355FC}"/>
                </a:ext>
              </a:extLst>
            </p:cNvPr>
            <p:cNvSpPr/>
            <p:nvPr/>
          </p:nvSpPr>
          <p:spPr>
            <a:xfrm>
              <a:off x="4500880" y="755489"/>
              <a:ext cx="1440000" cy="3060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Ministry of Finance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C490558-CFC8-F7C2-4820-9043E7DDF4F5}"/>
                </a:ext>
              </a:extLst>
            </p:cNvPr>
            <p:cNvCxnSpPr>
              <a:stCxn id="8" idx="2"/>
              <a:endCxn id="9" idx="0"/>
            </p:cNvCxnSpPr>
            <p:nvPr/>
          </p:nvCxnSpPr>
          <p:spPr>
            <a:xfrm>
              <a:off x="900340" y="1086935"/>
              <a:ext cx="0" cy="18229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sp>
          <p:nvSpPr>
            <p:cNvPr id="13" name="Text Box 58">
              <a:extLst>
                <a:ext uri="{FF2B5EF4-FFF2-40B4-BE49-F238E27FC236}">
                  <a16:creationId xmlns:a16="http://schemas.microsoft.com/office/drawing/2014/main" id="{4D01060C-731B-F593-63D7-E31C76209CCC}"/>
                </a:ext>
              </a:extLst>
            </p:cNvPr>
            <p:cNvSpPr txBox="1"/>
            <p:nvPr/>
          </p:nvSpPr>
          <p:spPr>
            <a:xfrm>
              <a:off x="534780" y="1130666"/>
              <a:ext cx="514367" cy="16906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4" name="Text Box 27">
              <a:extLst>
                <a:ext uri="{FF2B5EF4-FFF2-40B4-BE49-F238E27FC236}">
                  <a16:creationId xmlns:a16="http://schemas.microsoft.com/office/drawing/2014/main" id="{D92AD26C-CF38-D6D3-BD64-67354B187D99}"/>
                </a:ext>
              </a:extLst>
            </p:cNvPr>
            <p:cNvSpPr txBox="1"/>
            <p:nvPr/>
          </p:nvSpPr>
          <p:spPr>
            <a:xfrm>
              <a:off x="2042663" y="756064"/>
              <a:ext cx="1216257" cy="16200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Annual work plan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5" name="Text Box 27">
              <a:extLst>
                <a:ext uri="{FF2B5EF4-FFF2-40B4-BE49-F238E27FC236}">
                  <a16:creationId xmlns:a16="http://schemas.microsoft.com/office/drawing/2014/main" id="{9D0CE912-3CD4-F0D6-2697-95D9302A7730}"/>
                </a:ext>
              </a:extLst>
            </p:cNvPr>
            <p:cNvSpPr txBox="1"/>
            <p:nvPr/>
          </p:nvSpPr>
          <p:spPr>
            <a:xfrm>
              <a:off x="1325062" y="1631176"/>
              <a:ext cx="570413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Payments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A5B32262-74ED-6629-664B-14A9F117F369}"/>
                </a:ext>
              </a:extLst>
            </p:cNvPr>
            <p:cNvCxnSpPr/>
            <p:nvPr/>
          </p:nvCxnSpPr>
          <p:spPr>
            <a:xfrm rot="16200000" flipV="1">
              <a:off x="5002805" y="548117"/>
              <a:ext cx="414651" cy="0"/>
            </a:xfrm>
            <a:prstGeom prst="bentConnector3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8" name="Text Box 27">
              <a:extLst>
                <a:ext uri="{FF2B5EF4-FFF2-40B4-BE49-F238E27FC236}">
                  <a16:creationId xmlns:a16="http://schemas.microsoft.com/office/drawing/2014/main" id="{C75D6B22-2B3C-3FD6-1B44-9EC9EF900196}"/>
                </a:ext>
              </a:extLst>
            </p:cNvPr>
            <p:cNvSpPr txBox="1"/>
            <p:nvPr/>
          </p:nvSpPr>
          <p:spPr>
            <a:xfrm>
              <a:off x="501032" y="498991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9" name="Text Box 27">
              <a:extLst>
                <a:ext uri="{FF2B5EF4-FFF2-40B4-BE49-F238E27FC236}">
                  <a16:creationId xmlns:a16="http://schemas.microsoft.com/office/drawing/2014/main" id="{B974B7A4-7465-6509-55F1-9A8AA2D0B3AC}"/>
                </a:ext>
              </a:extLst>
            </p:cNvPr>
            <p:cNvSpPr txBox="1"/>
            <p:nvPr/>
          </p:nvSpPr>
          <p:spPr>
            <a:xfrm>
              <a:off x="5245100" y="489841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0" name="Connector: Elbow 19">
              <a:extLst>
                <a:ext uri="{FF2B5EF4-FFF2-40B4-BE49-F238E27FC236}">
                  <a16:creationId xmlns:a16="http://schemas.microsoft.com/office/drawing/2014/main" id="{A776E765-96A4-918E-B5E7-782B31A89AEC}"/>
                </a:ext>
              </a:extLst>
            </p:cNvPr>
            <p:cNvCxnSpPr>
              <a:stCxn id="9" idx="2"/>
              <a:endCxn id="23" idx="0"/>
            </p:cNvCxnSpPr>
            <p:nvPr/>
          </p:nvCxnSpPr>
          <p:spPr>
            <a:xfrm rot="16200000" flipH="1">
              <a:off x="998639" y="1494927"/>
              <a:ext cx="198130" cy="394728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1" name="Connector: Elbow 20">
              <a:extLst>
                <a:ext uri="{FF2B5EF4-FFF2-40B4-BE49-F238E27FC236}">
                  <a16:creationId xmlns:a16="http://schemas.microsoft.com/office/drawing/2014/main" id="{7FB7D01F-509E-E060-87DA-EAACFB925E6E}"/>
                </a:ext>
              </a:extLst>
            </p:cNvPr>
            <p:cNvCxnSpPr>
              <a:stCxn id="9" idx="2"/>
              <a:endCxn id="22" idx="0"/>
            </p:cNvCxnSpPr>
            <p:nvPr/>
          </p:nvCxnSpPr>
          <p:spPr>
            <a:xfrm rot="5400000">
              <a:off x="608189" y="1499205"/>
              <a:ext cx="198130" cy="386172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D2C97B0-BA0D-0DBF-094B-0101EFF20775}"/>
                </a:ext>
              </a:extLst>
            </p:cNvPr>
            <p:cNvSpPr/>
            <p:nvPr/>
          </p:nvSpPr>
          <p:spPr>
            <a:xfrm>
              <a:off x="190168" y="1791356"/>
              <a:ext cx="648000" cy="410210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In-house entities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A15185F-D017-01AC-251B-EFB402B246F5}"/>
                </a:ext>
              </a:extLst>
            </p:cNvPr>
            <p:cNvSpPr/>
            <p:nvPr/>
          </p:nvSpPr>
          <p:spPr>
            <a:xfrm>
              <a:off x="971218" y="1791356"/>
              <a:ext cx="647700" cy="410210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Contractors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4" name="Text Box 27">
              <a:extLst>
                <a:ext uri="{FF2B5EF4-FFF2-40B4-BE49-F238E27FC236}">
                  <a16:creationId xmlns:a16="http://schemas.microsoft.com/office/drawing/2014/main" id="{9A316D7C-E2BD-264A-D949-2D913DA78FED}"/>
                </a:ext>
              </a:extLst>
            </p:cNvPr>
            <p:cNvSpPr txBox="1"/>
            <p:nvPr/>
          </p:nvSpPr>
          <p:spPr>
            <a:xfrm>
              <a:off x="0" y="1631176"/>
              <a:ext cx="5702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Transfers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5" name="Connector: Elbow 24">
              <a:extLst>
                <a:ext uri="{FF2B5EF4-FFF2-40B4-BE49-F238E27FC236}">
                  <a16:creationId xmlns:a16="http://schemas.microsoft.com/office/drawing/2014/main" id="{E27529F9-F535-085A-B1A2-1C3C9A67C83C}"/>
                </a:ext>
              </a:extLst>
            </p:cNvPr>
            <p:cNvCxnSpPr>
              <a:stCxn id="11" idx="2"/>
              <a:endCxn id="9" idx="3"/>
            </p:cNvCxnSpPr>
            <p:nvPr/>
          </p:nvCxnSpPr>
          <p:spPr>
            <a:xfrm rot="5400000">
              <a:off x="3235742" y="-553913"/>
              <a:ext cx="369737" cy="3600540"/>
            </a:xfrm>
            <a:prstGeom prst="bentConnector2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6" name="Text Box 27">
              <a:extLst>
                <a:ext uri="{FF2B5EF4-FFF2-40B4-BE49-F238E27FC236}">
                  <a16:creationId xmlns:a16="http://schemas.microsoft.com/office/drawing/2014/main" id="{4E537FB4-3544-0128-8986-452ACEDC3646}"/>
                </a:ext>
              </a:extLst>
            </p:cNvPr>
            <p:cNvSpPr txBox="1"/>
            <p:nvPr/>
          </p:nvSpPr>
          <p:spPr>
            <a:xfrm>
              <a:off x="2284315" y="1282573"/>
              <a:ext cx="945918" cy="14878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Plan approval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7" name="Connector: Elbow 26">
              <a:extLst>
                <a:ext uri="{FF2B5EF4-FFF2-40B4-BE49-F238E27FC236}">
                  <a16:creationId xmlns:a16="http://schemas.microsoft.com/office/drawing/2014/main" id="{75316DCF-A7E7-57ED-5506-EB20AF3DEACB}"/>
                </a:ext>
              </a:extLst>
            </p:cNvPr>
            <p:cNvCxnSpPr>
              <a:stCxn id="8" idx="3"/>
              <a:endCxn id="11" idx="1"/>
            </p:cNvCxnSpPr>
            <p:nvPr/>
          </p:nvCxnSpPr>
          <p:spPr>
            <a:xfrm>
              <a:off x="1620340" y="906935"/>
              <a:ext cx="2880540" cy="1554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76183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B7983A-7C5A-77C3-8CE4-7B4CD45F7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Management Structure of the Republican Road Fund in Uzbekistan (2003-2017)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33310D-C131-924F-788D-6A794197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 Fund Board – Under the Finance Agency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E0FE2C-EAF5-691E-4651-73A0EF26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0803A-0A03-4740-824C-FF9900EE16D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5" name="Canvas 190736461">
            <a:extLst>
              <a:ext uri="{FF2B5EF4-FFF2-40B4-BE49-F238E27FC236}">
                <a16:creationId xmlns:a16="http://schemas.microsoft.com/office/drawing/2014/main" id="{BBBD3EA8-FC91-07B5-AC1D-2946811F3128}"/>
              </a:ext>
            </a:extLst>
          </p:cNvPr>
          <p:cNvGrpSpPr/>
          <p:nvPr/>
        </p:nvGrpSpPr>
        <p:grpSpPr>
          <a:xfrm>
            <a:off x="695400" y="1376772"/>
            <a:ext cx="11160000" cy="4680000"/>
            <a:chOff x="0" y="0"/>
            <a:chExt cx="6170930" cy="324706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4DEDEF5-A7D4-8186-2367-BF644B02E8B6}"/>
                </a:ext>
              </a:extLst>
            </p:cNvPr>
            <p:cNvSpPr/>
            <p:nvPr/>
          </p:nvSpPr>
          <p:spPr>
            <a:xfrm>
              <a:off x="0" y="0"/>
              <a:ext cx="6170930" cy="3246755"/>
            </a:xfrm>
            <a:prstGeom prst="rect">
              <a:avLst/>
            </a:prstGeom>
            <a:solidFill>
              <a:prstClr val="white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1FE6FC7-323D-421D-7079-E237B4EB6501}"/>
                </a:ext>
              </a:extLst>
            </p:cNvPr>
            <p:cNvSpPr/>
            <p:nvPr/>
          </p:nvSpPr>
          <p:spPr>
            <a:xfrm>
              <a:off x="209533" y="36002"/>
              <a:ext cx="5743592" cy="304818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Cabinet of Ministers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15B73B9-F134-FB32-BF0B-85C777320ADB}"/>
                </a:ext>
              </a:extLst>
            </p:cNvPr>
            <p:cNvSpPr/>
            <p:nvPr/>
          </p:nvSpPr>
          <p:spPr>
            <a:xfrm>
              <a:off x="180340" y="755492"/>
              <a:ext cx="1440000" cy="349684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1" u="none" strike="noStrike" kern="1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Uzavtoyul</a:t>
              </a:r>
              <a:br>
                <a:rPr kumimoji="0" lang="en-GB" b="0" i="1" u="none" strike="noStrike" kern="1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</a:b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(state-owned company)</a:t>
              </a:r>
              <a:r>
                <a:rPr kumimoji="0" lang="en-GB" b="0" i="0" u="none" strike="noStrike" kern="1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 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149AB05-DD09-F258-7FF5-3B96140C4EA9}"/>
                </a:ext>
              </a:extLst>
            </p:cNvPr>
            <p:cNvSpPr/>
            <p:nvPr/>
          </p:nvSpPr>
          <p:spPr>
            <a:xfrm>
              <a:off x="4500880" y="755491"/>
              <a:ext cx="1440000" cy="349684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Ministry of Finance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BFD0D4C-065E-36AF-7429-00911FA7DEEC}"/>
                </a:ext>
              </a:extLst>
            </p:cNvPr>
            <p:cNvSpPr/>
            <p:nvPr/>
          </p:nvSpPr>
          <p:spPr>
            <a:xfrm>
              <a:off x="4504499" y="2177550"/>
              <a:ext cx="1440000" cy="349684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RRF Secretariat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285A1E3-6F91-611B-0345-AB4A62F0C557}"/>
                </a:ext>
              </a:extLst>
            </p:cNvPr>
            <p:cNvSpPr/>
            <p:nvPr/>
          </p:nvSpPr>
          <p:spPr>
            <a:xfrm>
              <a:off x="4504499" y="1456153"/>
              <a:ext cx="1440000" cy="349684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RRF Management Board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9FEB3D4-FD0C-E48A-2E19-40A5F0E9E89C}"/>
                </a:ext>
              </a:extLst>
            </p:cNvPr>
            <p:cNvCxnSpPr>
              <a:stCxn id="9" idx="2"/>
              <a:endCxn id="11" idx="0"/>
            </p:cNvCxnSpPr>
            <p:nvPr/>
          </p:nvCxnSpPr>
          <p:spPr>
            <a:xfrm>
              <a:off x="5220880" y="1105175"/>
              <a:ext cx="3619" cy="350979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sp>
          <p:nvSpPr>
            <p:cNvPr id="13" name="Text Box 43699041">
              <a:extLst>
                <a:ext uri="{FF2B5EF4-FFF2-40B4-BE49-F238E27FC236}">
                  <a16:creationId xmlns:a16="http://schemas.microsoft.com/office/drawing/2014/main" id="{1670965A-5DFD-A883-841E-97008CB69FC5}"/>
                </a:ext>
              </a:extLst>
            </p:cNvPr>
            <p:cNvSpPr txBox="1"/>
            <p:nvPr/>
          </p:nvSpPr>
          <p:spPr>
            <a:xfrm>
              <a:off x="5275875" y="1178147"/>
              <a:ext cx="876300" cy="1809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4" name="Text Box 27">
              <a:extLst>
                <a:ext uri="{FF2B5EF4-FFF2-40B4-BE49-F238E27FC236}">
                  <a16:creationId xmlns:a16="http://schemas.microsoft.com/office/drawing/2014/main" id="{EA82550D-36A9-378C-C6AA-3A60CF829719}"/>
                </a:ext>
              </a:extLst>
            </p:cNvPr>
            <p:cNvSpPr txBox="1"/>
            <p:nvPr/>
          </p:nvSpPr>
          <p:spPr>
            <a:xfrm>
              <a:off x="2123078" y="780865"/>
              <a:ext cx="576000" cy="324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Annual work plan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5" name="Text Box 27">
              <a:extLst>
                <a:ext uri="{FF2B5EF4-FFF2-40B4-BE49-F238E27FC236}">
                  <a16:creationId xmlns:a16="http://schemas.microsoft.com/office/drawing/2014/main" id="{906928CA-EED4-7281-56D1-42A61223D46B}"/>
                </a:ext>
              </a:extLst>
            </p:cNvPr>
            <p:cNvSpPr txBox="1"/>
            <p:nvPr/>
          </p:nvSpPr>
          <p:spPr>
            <a:xfrm>
              <a:off x="5296499" y="1897273"/>
              <a:ext cx="576000" cy="324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Plan approval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 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16" name="Text Box 27">
              <a:extLst>
                <a:ext uri="{FF2B5EF4-FFF2-40B4-BE49-F238E27FC236}">
                  <a16:creationId xmlns:a16="http://schemas.microsoft.com/office/drawing/2014/main" id="{D0113605-BC14-8E43-2F64-141F01103C1E}"/>
                </a:ext>
              </a:extLst>
            </p:cNvPr>
            <p:cNvSpPr txBox="1"/>
            <p:nvPr/>
          </p:nvSpPr>
          <p:spPr>
            <a:xfrm>
              <a:off x="5236762" y="2575704"/>
              <a:ext cx="648675" cy="31129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Contracting 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+ payments</a:t>
              </a:r>
              <a:endParaRPr kumimoji="0" lang="en-GB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7B019FFB-67E2-88A8-5266-1D3C05397E16}"/>
                </a:ext>
              </a:extLst>
            </p:cNvPr>
            <p:cNvCxnSpPr/>
            <p:nvPr/>
          </p:nvCxnSpPr>
          <p:spPr>
            <a:xfrm rot="5400000" flipH="1" flipV="1">
              <a:off x="689939" y="548157"/>
              <a:ext cx="414673" cy="0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7A078C5F-9BA0-579E-4803-B2A469466A66}"/>
                </a:ext>
              </a:extLst>
            </p:cNvPr>
            <p:cNvCxnSpPr/>
            <p:nvPr/>
          </p:nvCxnSpPr>
          <p:spPr>
            <a:xfrm rot="16200000" flipV="1">
              <a:off x="4989158" y="548121"/>
              <a:ext cx="414651" cy="0"/>
            </a:xfrm>
            <a:prstGeom prst="bentConnector3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9" name="Text Box 27">
              <a:extLst>
                <a:ext uri="{FF2B5EF4-FFF2-40B4-BE49-F238E27FC236}">
                  <a16:creationId xmlns:a16="http://schemas.microsoft.com/office/drawing/2014/main" id="{22C91223-517F-3F9E-D702-1B89E1AD29DD}"/>
                </a:ext>
              </a:extLst>
            </p:cNvPr>
            <p:cNvSpPr txBox="1"/>
            <p:nvPr/>
          </p:nvSpPr>
          <p:spPr>
            <a:xfrm>
              <a:off x="380957" y="462550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0" name="Text Box 27">
              <a:extLst>
                <a:ext uri="{FF2B5EF4-FFF2-40B4-BE49-F238E27FC236}">
                  <a16:creationId xmlns:a16="http://schemas.microsoft.com/office/drawing/2014/main" id="{2F2AB718-42AC-E4C0-BC23-7E9D2A8FF732}"/>
                </a:ext>
              </a:extLst>
            </p:cNvPr>
            <p:cNvSpPr txBox="1"/>
            <p:nvPr/>
          </p:nvSpPr>
          <p:spPr>
            <a:xfrm>
              <a:off x="5251565" y="476180"/>
              <a:ext cx="875030" cy="1797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Reporting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1" name="Connector: Elbow 20">
              <a:extLst>
                <a:ext uri="{FF2B5EF4-FFF2-40B4-BE49-F238E27FC236}">
                  <a16:creationId xmlns:a16="http://schemas.microsoft.com/office/drawing/2014/main" id="{6263B6F2-B4EE-F17A-46F9-99B1E719A711}"/>
                </a:ext>
              </a:extLst>
            </p:cNvPr>
            <p:cNvCxnSpPr>
              <a:cxnSpLocks/>
              <a:stCxn id="10" idx="1"/>
              <a:endCxn id="8" idx="2"/>
            </p:cNvCxnSpPr>
            <p:nvPr/>
          </p:nvCxnSpPr>
          <p:spPr>
            <a:xfrm rot="10800000">
              <a:off x="1040812" y="1105176"/>
              <a:ext cx="3463683" cy="1247216"/>
            </a:xfrm>
            <a:prstGeom prst="bentConnector2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B8157EE-3431-3FC5-52B0-78F48661F078}"/>
                </a:ext>
              </a:extLst>
            </p:cNvPr>
            <p:cNvSpPr/>
            <p:nvPr/>
          </p:nvSpPr>
          <p:spPr>
            <a:xfrm>
              <a:off x="571482" y="2836822"/>
              <a:ext cx="648000" cy="410210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Unitary enterprises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B7692E2-7D25-44A2-7A48-E349080A2B9D}"/>
                </a:ext>
              </a:extLst>
            </p:cNvPr>
            <p:cNvSpPr/>
            <p:nvPr/>
          </p:nvSpPr>
          <p:spPr>
            <a:xfrm>
              <a:off x="4907072" y="2889870"/>
              <a:ext cx="647700" cy="357195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Mangal"/>
                </a:rPr>
                <a:t>Contractors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Mangal"/>
              </a:endParaRPr>
            </a:p>
          </p:txBody>
        </p:sp>
        <p:sp>
          <p:nvSpPr>
            <p:cNvPr id="24" name="Text Box 27">
              <a:extLst>
                <a:ext uri="{FF2B5EF4-FFF2-40B4-BE49-F238E27FC236}">
                  <a16:creationId xmlns:a16="http://schemas.microsoft.com/office/drawing/2014/main" id="{6BE78F93-A22F-A2DD-0E92-7E7A81D1FE77}"/>
                </a:ext>
              </a:extLst>
            </p:cNvPr>
            <p:cNvSpPr txBox="1"/>
            <p:nvPr/>
          </p:nvSpPr>
          <p:spPr>
            <a:xfrm>
              <a:off x="394605" y="1548245"/>
              <a:ext cx="875665" cy="18034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Payments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  <p:cxnSp>
          <p:nvCxnSpPr>
            <p:cNvPr id="25" name="Straight Connector 413636872">
              <a:extLst>
                <a:ext uri="{FF2B5EF4-FFF2-40B4-BE49-F238E27FC236}">
                  <a16:creationId xmlns:a16="http://schemas.microsoft.com/office/drawing/2014/main" id="{E2B04980-6D8A-F165-C3E9-A69A5D29450F}"/>
                </a:ext>
              </a:extLst>
            </p:cNvPr>
            <p:cNvCxnSpPr/>
            <p:nvPr/>
          </p:nvCxnSpPr>
          <p:spPr>
            <a:xfrm rot="10800000">
              <a:off x="1620341" y="908494"/>
              <a:ext cx="2884159" cy="700661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2446BA-4DC2-C3A9-05A2-121C45E84BE6}"/>
                </a:ext>
              </a:extLst>
            </p:cNvPr>
            <p:cNvCxnSpPr>
              <a:cxnSpLocks/>
              <a:stCxn id="22" idx="0"/>
              <a:endCxn id="8" idx="2"/>
            </p:cNvCxnSpPr>
            <p:nvPr/>
          </p:nvCxnSpPr>
          <p:spPr>
            <a:xfrm flipV="1">
              <a:off x="895482" y="1105176"/>
              <a:ext cx="4858" cy="1731646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1ACAD9B-E359-C4A8-BE57-7AA73CB747F7}"/>
                </a:ext>
              </a:extLst>
            </p:cNvPr>
            <p:cNvCxnSpPr>
              <a:stCxn id="23" idx="0"/>
              <a:endCxn id="10" idx="2"/>
            </p:cNvCxnSpPr>
            <p:nvPr/>
          </p:nvCxnSpPr>
          <p:spPr>
            <a:xfrm flipH="1" flipV="1">
              <a:off x="5224499" y="2527234"/>
              <a:ext cx="6423" cy="362636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F4EBD9F-3A11-EA0D-0F9F-69632938D648}"/>
                </a:ext>
              </a:extLst>
            </p:cNvPr>
            <p:cNvCxnSpPr>
              <a:stCxn id="10" idx="0"/>
              <a:endCxn id="11" idx="2"/>
            </p:cNvCxnSpPr>
            <p:nvPr/>
          </p:nvCxnSpPr>
          <p:spPr>
            <a:xfrm flipV="1">
              <a:off x="5224499" y="1805837"/>
              <a:ext cx="0" cy="371713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sp>
          <p:nvSpPr>
            <p:cNvPr id="29" name="Text Box 27">
              <a:extLst>
                <a:ext uri="{FF2B5EF4-FFF2-40B4-BE49-F238E27FC236}">
                  <a16:creationId xmlns:a16="http://schemas.microsoft.com/office/drawing/2014/main" id="{99AFF3B9-09F3-2605-B4D4-50CEE7BF5150}"/>
                </a:ext>
              </a:extLst>
            </p:cNvPr>
            <p:cNvSpPr txBox="1"/>
            <p:nvPr/>
          </p:nvSpPr>
          <p:spPr>
            <a:xfrm>
              <a:off x="2002820" y="2204017"/>
              <a:ext cx="575945" cy="1533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Mangal"/>
                </a:rPr>
                <a:t>Financing</a:t>
              </a:r>
              <a:endParaRPr kumimoji="0" lang="en-GB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Mang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1423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31330</TotalTime>
  <Words>776</Words>
  <Application>Microsoft Office PowerPoint</Application>
  <PresentationFormat>Широкоэкранный</PresentationFormat>
  <Paragraphs>235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Symbol</vt:lpstr>
      <vt:lpstr>Office Theme</vt:lpstr>
      <vt:lpstr>Tajikistan Road Fund  Management Structure</vt:lpstr>
      <vt:lpstr>Road Fund Entities</vt:lpstr>
      <vt:lpstr>Road Fund Secretariat</vt:lpstr>
      <vt:lpstr>Road Fund Secretariat – Under the Road Agency</vt:lpstr>
      <vt:lpstr>Road Fund Secretariat – Under the Finance Agency</vt:lpstr>
      <vt:lpstr>Road Fund Secretariat – Independent</vt:lpstr>
      <vt:lpstr>Road Fund Board</vt:lpstr>
      <vt:lpstr>Road Fund Board – No board</vt:lpstr>
      <vt:lpstr>Road Fund Board – Under the Finance Agency</vt:lpstr>
      <vt:lpstr>Road Fund Board – Under the Road Agency</vt:lpstr>
      <vt:lpstr>Road Fund Board – Independent</vt:lpstr>
      <vt:lpstr>Tajikistan Road Fund</vt:lpstr>
      <vt:lpstr>Proposal for Tajikistan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Serge Cartier van Dissel</dc:creator>
  <cp:lastModifiedBy>Suhrob Yokubzoda</cp:lastModifiedBy>
  <cp:revision>682</cp:revision>
  <cp:lastPrinted>2015-05-19T05:33:28Z</cp:lastPrinted>
  <dcterms:created xsi:type="dcterms:W3CDTF">2007-06-20T15:12:43Z</dcterms:created>
  <dcterms:modified xsi:type="dcterms:W3CDTF">2023-11-17T03:25:58Z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2021-12-16T13:58:08Z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da18487f-28f3-43db-88db-007f391bb097</vt:lpwstr>
  </property>
  <property fmtid="{D5CDD505-2E9C-101B-9397-08002B2CF9AE}" pid="8" name="MSIP_Label_817d4574-7375-4d17-b29c-6e4c6df0fcb0_ContentBits">
    <vt:lpwstr>2</vt:lpwstr>
  </property>
</Properties>
</file>