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600" r:id="rId3"/>
    <p:sldId id="601" r:id="rId4"/>
    <p:sldId id="602" r:id="rId5"/>
    <p:sldId id="603" r:id="rId6"/>
    <p:sldId id="292" r:id="rId7"/>
    <p:sldId id="604" r:id="rId8"/>
    <p:sldId id="290" r:id="rId9"/>
    <p:sldId id="605" r:id="rId10"/>
    <p:sldId id="590" r:id="rId11"/>
    <p:sldId id="595" r:id="rId12"/>
    <p:sldId id="606" r:id="rId13"/>
    <p:sldId id="607" r:id="rId14"/>
    <p:sldId id="608" r:id="rId15"/>
    <p:sldId id="610" r:id="rId16"/>
    <p:sldId id="594" r:id="rId17"/>
    <p:sldId id="611" r:id="rId18"/>
    <p:sldId id="474" r:id="rId19"/>
    <p:sldId id="596"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565FF"/>
    <a:srgbClr val="857D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7123825374270876E-2"/>
          <c:y val="4.7349445902595509E-2"/>
          <c:w val="0.91094197721795245"/>
          <c:h val="0.57922025371828523"/>
        </c:manualLayout>
      </c:layout>
      <c:lineChart>
        <c:grouping val="standard"/>
        <c:varyColors val="0"/>
        <c:ser>
          <c:idx val="0"/>
          <c:order val="0"/>
          <c:tx>
            <c:strRef>
              <c:f>'показатели по экономике  города'!$Q$17</c:f>
              <c:strCache>
                <c:ptCount val="1"/>
                <c:pt idx="0">
                  <c:v>сценарий умеренного роста численности населения</c:v>
                </c:pt>
              </c:strCache>
            </c:strRef>
          </c:tx>
          <c:spPr>
            <a:ln w="28575" cap="rnd">
              <a:solidFill>
                <a:schemeClr val="accent1"/>
              </a:solidFill>
              <a:round/>
            </a:ln>
            <a:effectLst/>
          </c:spPr>
          <c:marker>
            <c:symbol val="none"/>
          </c:marker>
          <c:dLbls>
            <c:dLbl>
              <c:idx val="0"/>
              <c:layout>
                <c:manualLayout>
                  <c:x val="-1.9940179461615172E-2"/>
                  <c:y val="3.7037037037037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499-43C5-A956-1A55B2BE8AC3}"/>
                </c:ext>
              </c:extLst>
            </c:dLbl>
            <c:dLbl>
              <c:idx val="1"/>
              <c:delete val="1"/>
              <c:extLst>
                <c:ext xmlns:c15="http://schemas.microsoft.com/office/drawing/2012/chart" uri="{CE6537A1-D6FC-4f65-9D91-7224C49458BB}"/>
                <c:ext xmlns:c16="http://schemas.microsoft.com/office/drawing/2014/chart" uri="{C3380CC4-5D6E-409C-BE32-E72D297353CC}">
                  <c16:uniqueId val="{0000000E-A499-43C5-A956-1A55B2BE8AC3}"/>
                </c:ext>
              </c:extLst>
            </c:dLbl>
            <c:dLbl>
              <c:idx val="2"/>
              <c:layout>
                <c:manualLayout>
                  <c:x val="-5.9820538384845467E-3"/>
                  <c:y val="3.70370370370369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499-43C5-A956-1A55B2BE8AC3}"/>
                </c:ext>
              </c:extLst>
            </c:dLbl>
            <c:dLbl>
              <c:idx val="3"/>
              <c:layout>
                <c:manualLayout>
                  <c:x val="-2.1934197407776669E-2"/>
                  <c:y val="4.6296296296296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499-43C5-A956-1A55B2BE8AC3}"/>
                </c:ext>
              </c:extLst>
            </c:dLbl>
            <c:dLbl>
              <c:idx val="4"/>
              <c:layout>
                <c:manualLayout>
                  <c:x val="-3.9880358923229577E-3"/>
                  <c:y val="4.16666666666666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499-43C5-A956-1A55B2BE8AC3}"/>
                </c:ext>
              </c:extLst>
            </c:dLbl>
            <c:dLbl>
              <c:idx val="5"/>
              <c:layout>
                <c:manualLayout>
                  <c:x val="-9.9700897308075773E-3"/>
                  <c:y val="3.24074074074073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499-43C5-A956-1A55B2BE8AC3}"/>
                </c:ext>
              </c:extLst>
            </c:dLbl>
            <c:dLbl>
              <c:idx val="6"/>
              <c:layout>
                <c:manualLayout>
                  <c:x val="-1.9940179461616619E-3"/>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499-43C5-A956-1A55B2BE8AC3}"/>
                </c:ext>
              </c:extLst>
            </c:dLbl>
            <c:dLbl>
              <c:idx val="7"/>
              <c:layout>
                <c:manualLayout>
                  <c:x val="-7.9760717846460612E-3"/>
                  <c:y val="-2.1218890680033321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99-43C5-A956-1A55B2BE8AC3}"/>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Arial Narrow" panose="020B060602020203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'показатели по экономике  города'!$R$16:$Y$16</c:f>
              <c:strCache>
                <c:ptCount val="8"/>
                <c:pt idx="0">
                  <c:v>2023</c:v>
                </c:pt>
                <c:pt idx="1">
                  <c:v>2024 - оценка </c:v>
                </c:pt>
                <c:pt idx="2">
                  <c:v>2025- прогноз</c:v>
                </c:pt>
                <c:pt idx="3">
                  <c:v>2026 - прогноз</c:v>
                </c:pt>
                <c:pt idx="4">
                  <c:v>2027- прогноз</c:v>
                </c:pt>
                <c:pt idx="5">
                  <c:v>2028 - прогноз</c:v>
                </c:pt>
                <c:pt idx="6">
                  <c:v>2029 - прогноз</c:v>
                </c:pt>
                <c:pt idx="7">
                  <c:v>2030 - прогноз</c:v>
                </c:pt>
              </c:strCache>
            </c:strRef>
          </c:cat>
          <c:val>
            <c:numRef>
              <c:f>'показатели по экономике  города'!$R$17:$Y$17</c:f>
              <c:numCache>
                <c:formatCode>0.00</c:formatCode>
                <c:ptCount val="8"/>
                <c:pt idx="0">
                  <c:v>1.2421539160115811</c:v>
                </c:pt>
                <c:pt idx="1">
                  <c:v>1.263570838639674</c:v>
                </c:pt>
                <c:pt idx="2">
                  <c:v>1.4135708386396741</c:v>
                </c:pt>
                <c:pt idx="3">
                  <c:v>1.4379432911113306</c:v>
                </c:pt>
                <c:pt idx="4">
                  <c:v>1.4627359676165099</c:v>
                </c:pt>
                <c:pt idx="5">
                  <c:v>1.4879561135581336</c:v>
                </c:pt>
                <c:pt idx="6">
                  <c:v>1.513611099262639</c:v>
                </c:pt>
                <c:pt idx="7">
                  <c:v>1.5397084221338802</c:v>
                </c:pt>
              </c:numCache>
            </c:numRef>
          </c:val>
          <c:smooth val="0"/>
          <c:extLst>
            <c:ext xmlns:c16="http://schemas.microsoft.com/office/drawing/2014/chart" uri="{C3380CC4-5D6E-409C-BE32-E72D297353CC}">
              <c16:uniqueId val="{00000000-A499-43C5-A956-1A55B2BE8AC3}"/>
            </c:ext>
          </c:extLst>
        </c:ser>
        <c:ser>
          <c:idx val="1"/>
          <c:order val="1"/>
          <c:tx>
            <c:strRef>
              <c:f>'показатели по экономике  города'!$Q$18</c:f>
              <c:strCache>
                <c:ptCount val="1"/>
                <c:pt idx="0">
                  <c:v>сценарий динамичного роста численности населения </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0-A499-43C5-A956-1A55B2BE8AC3}"/>
                </c:ext>
              </c:extLst>
            </c:dLbl>
            <c:dLbl>
              <c:idx val="2"/>
              <c:layout>
                <c:manualLayout>
                  <c:x val="-3.9880358923230306E-3"/>
                  <c:y val="-5.0925925925925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499-43C5-A956-1A55B2BE8AC3}"/>
                </c:ext>
              </c:extLst>
            </c:dLbl>
            <c:dLbl>
              <c:idx val="3"/>
              <c:layout>
                <c:manualLayout>
                  <c:x val="-3.1904287138584245E-2"/>
                  <c:y val="-3.2407407407407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499-43C5-A956-1A55B2BE8AC3}"/>
                </c:ext>
              </c:extLst>
            </c:dLbl>
            <c:dLbl>
              <c:idx val="4"/>
              <c:layout>
                <c:manualLayout>
                  <c:x val="-1.9940179461615153E-3"/>
                  <c:y val="-3.2407407407407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499-43C5-A956-1A55B2BE8AC3}"/>
                </c:ext>
              </c:extLst>
            </c:dLbl>
            <c:dLbl>
              <c:idx val="5"/>
              <c:layout>
                <c:manualLayout>
                  <c:x val="-9.9700897308075773E-3"/>
                  <c:y val="-2.7777777777777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499-43C5-A956-1A55B2BE8AC3}"/>
                </c:ext>
              </c:extLst>
            </c:dLbl>
            <c:dLbl>
              <c:idx val="6"/>
              <c:layout>
                <c:manualLayout>
                  <c:x val="-1.5952143569292272E-2"/>
                  <c:y val="-3.70370370370370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499-43C5-A956-1A55B2BE8AC3}"/>
                </c:ext>
              </c:extLst>
            </c:dLbl>
            <c:dLbl>
              <c:idx val="7"/>
              <c:layout>
                <c:manualLayout>
                  <c:x val="-9.9700897308075773E-3"/>
                  <c:y val="-4.629629629629629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499-43C5-A956-1A55B2BE8AC3}"/>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Arial Narrow" panose="020B0606020202030204" pitchFamily="34" charset="0"/>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'показатели по экономике  города'!$R$16:$Y$16</c:f>
              <c:strCache>
                <c:ptCount val="8"/>
                <c:pt idx="0">
                  <c:v>2023</c:v>
                </c:pt>
                <c:pt idx="1">
                  <c:v>2024 - оценка </c:v>
                </c:pt>
                <c:pt idx="2">
                  <c:v>2025- прогноз</c:v>
                </c:pt>
                <c:pt idx="3">
                  <c:v>2026 - прогноз</c:v>
                </c:pt>
                <c:pt idx="4">
                  <c:v>2027- прогноз</c:v>
                </c:pt>
                <c:pt idx="5">
                  <c:v>2028 - прогноз</c:v>
                </c:pt>
                <c:pt idx="6">
                  <c:v>2029 - прогноз</c:v>
                </c:pt>
                <c:pt idx="7">
                  <c:v>2030 - прогноз</c:v>
                </c:pt>
              </c:strCache>
            </c:strRef>
          </c:cat>
          <c:val>
            <c:numRef>
              <c:f>'показатели по экономике  города'!$R$18:$Y$18</c:f>
              <c:numCache>
                <c:formatCode>0.00</c:formatCode>
                <c:ptCount val="8"/>
                <c:pt idx="0">
                  <c:v>1.2421539160115811</c:v>
                </c:pt>
                <c:pt idx="1">
                  <c:v>1.2709718868630497</c:v>
                </c:pt>
                <c:pt idx="2">
                  <c:v>1.4709718868630497</c:v>
                </c:pt>
                <c:pt idx="3">
                  <c:v>1.5050984346382728</c:v>
                </c:pt>
                <c:pt idx="4">
                  <c:v>1.5400167183218807</c:v>
                </c:pt>
                <c:pt idx="5">
                  <c:v>1.5757451061869485</c:v>
                </c:pt>
                <c:pt idx="6">
                  <c:v>1.6123023926504858</c:v>
                </c:pt>
                <c:pt idx="7">
                  <c:v>1.6497078081599772</c:v>
                </c:pt>
              </c:numCache>
            </c:numRef>
          </c:val>
          <c:smooth val="0"/>
          <c:extLst>
            <c:ext xmlns:c16="http://schemas.microsoft.com/office/drawing/2014/chart" uri="{C3380CC4-5D6E-409C-BE32-E72D297353CC}">
              <c16:uniqueId val="{00000001-A499-43C5-A956-1A55B2BE8AC3}"/>
            </c:ext>
          </c:extLst>
        </c:ser>
        <c:dLbls>
          <c:showLegendKey val="0"/>
          <c:showVal val="0"/>
          <c:showCatName val="0"/>
          <c:showSerName val="0"/>
          <c:showPercent val="0"/>
          <c:showBubbleSize val="0"/>
        </c:dLbls>
        <c:smooth val="0"/>
        <c:axId val="371053840"/>
        <c:axId val="371054624"/>
      </c:lineChart>
      <c:catAx>
        <c:axId val="371053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ru-RU"/>
          </a:p>
        </c:txPr>
        <c:crossAx val="371054624"/>
        <c:crosses val="autoZero"/>
        <c:auto val="1"/>
        <c:lblAlgn val="ctr"/>
        <c:lblOffset val="100"/>
        <c:noMultiLvlLbl val="0"/>
      </c:catAx>
      <c:valAx>
        <c:axId val="371054624"/>
        <c:scaling>
          <c:orientation val="minMax"/>
          <c:min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ru-RU"/>
          </a:p>
        </c:txPr>
        <c:crossAx val="371053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Arial Narrow" panose="020B0606020202030204" pitchFamily="34" charset="0"/>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latin typeface="Arial Narrow" panose="020B0606020202030204" pitchFamily="34" charset="0"/>
        </a:defRPr>
      </a:pPr>
      <a:endParaRPr lang="ru-RU"/>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'показатели по экономике  города'!$L$27</c:f>
              <c:strCache>
                <c:ptCount val="1"/>
                <c:pt idx="0">
                  <c:v>хамаги</c:v>
                </c:pt>
              </c:strCache>
            </c:strRef>
          </c:tx>
          <c:spPr>
            <a:solidFill>
              <a:schemeClr val="accent1"/>
            </a:solidFill>
            <a:ln>
              <a:noFill/>
            </a:ln>
            <a:effectLst/>
          </c:spPr>
          <c:invertIfNegative val="0"/>
          <c:dPt>
            <c:idx val="0"/>
            <c:invertIfNegative val="0"/>
            <c:bubble3D val="0"/>
            <c:spPr>
              <a:solidFill>
                <a:srgbClr val="FF0000"/>
              </a:solidFill>
              <a:ln>
                <a:noFill/>
              </a:ln>
              <a:effectLst/>
            </c:spPr>
            <c:extLst>
              <c:ext xmlns:c16="http://schemas.microsoft.com/office/drawing/2014/chart" uri="{C3380CC4-5D6E-409C-BE32-E72D297353CC}">
                <c16:uniqueId val="{00000001-A666-4463-9243-8735C8033E60}"/>
              </c:ext>
            </c:extLst>
          </c:dPt>
          <c:dPt>
            <c:idx val="5"/>
            <c:invertIfNegative val="0"/>
            <c:bubble3D val="0"/>
            <c:spPr>
              <a:solidFill>
                <a:srgbClr val="FF0000"/>
              </a:solidFill>
              <a:ln>
                <a:noFill/>
              </a:ln>
              <a:effectLst/>
            </c:spPr>
            <c:extLst>
              <c:ext xmlns:c16="http://schemas.microsoft.com/office/drawing/2014/chart" uri="{C3380CC4-5D6E-409C-BE32-E72D297353CC}">
                <c16:uniqueId val="{00000003-A666-4463-9243-8735C8033E60}"/>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'показатели по экономике  города'!$M$26:$R$26</c:f>
              <c:numCache>
                <c:formatCode>General</c:formatCode>
                <c:ptCount val="6"/>
                <c:pt idx="0">
                  <c:v>2015</c:v>
                </c:pt>
                <c:pt idx="1">
                  <c:v>2016</c:v>
                </c:pt>
                <c:pt idx="2">
                  <c:v>2017</c:v>
                </c:pt>
                <c:pt idx="3">
                  <c:v>2018</c:v>
                </c:pt>
                <c:pt idx="4">
                  <c:v>2019</c:v>
                </c:pt>
                <c:pt idx="5">
                  <c:v>2030</c:v>
                </c:pt>
              </c:numCache>
            </c:numRef>
          </c:cat>
          <c:val>
            <c:numRef>
              <c:f>'показатели по экономике  города'!$M$27:$R$27</c:f>
              <c:numCache>
                <c:formatCode>General</c:formatCode>
                <c:ptCount val="6"/>
                <c:pt idx="0">
                  <c:v>74.599999999999994</c:v>
                </c:pt>
                <c:pt idx="1">
                  <c:v>74.400000000000006</c:v>
                </c:pt>
                <c:pt idx="2">
                  <c:v>76.599999999999994</c:v>
                </c:pt>
                <c:pt idx="3">
                  <c:v>76.7</c:v>
                </c:pt>
                <c:pt idx="4">
                  <c:v>76.5</c:v>
                </c:pt>
                <c:pt idx="5">
                  <c:v>80</c:v>
                </c:pt>
              </c:numCache>
            </c:numRef>
          </c:val>
          <c:extLst>
            <c:ext xmlns:c16="http://schemas.microsoft.com/office/drawing/2014/chart" uri="{C3380CC4-5D6E-409C-BE32-E72D297353CC}">
              <c16:uniqueId val="{00000004-A666-4463-9243-8735C8033E60}"/>
            </c:ext>
          </c:extLst>
        </c:ser>
        <c:dLbls>
          <c:showLegendKey val="0"/>
          <c:showVal val="0"/>
          <c:showCatName val="0"/>
          <c:showSerName val="0"/>
          <c:showPercent val="0"/>
          <c:showBubbleSize val="0"/>
        </c:dLbls>
        <c:gapWidth val="219"/>
        <c:overlap val="-27"/>
        <c:axId val="359709408"/>
        <c:axId val="359707840"/>
      </c:barChart>
      <c:catAx>
        <c:axId val="359709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359707840"/>
        <c:crosses val="autoZero"/>
        <c:auto val="1"/>
        <c:lblAlgn val="ctr"/>
        <c:lblOffset val="100"/>
        <c:noMultiLvlLbl val="0"/>
      </c:catAx>
      <c:valAx>
        <c:axId val="359707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359709408"/>
        <c:crosses val="autoZero"/>
        <c:crossBetween val="between"/>
      </c:valAx>
      <c:spPr>
        <a:noFill/>
        <a:ln>
          <a:noFill/>
        </a:ln>
        <a:effectLst/>
      </c:spPr>
    </c:plotArea>
    <c:plotVisOnly val="1"/>
    <c:dispBlanksAs val="gap"/>
    <c:showDLblsOverMax val="0"/>
  </c:chart>
  <c:spPr>
    <a:noFill/>
    <a:ln>
      <a:noFill/>
    </a:ln>
    <a:effectLst/>
  </c:spPr>
  <c:txPr>
    <a:bodyPr/>
    <a:lstStyle/>
    <a:p>
      <a:pPr>
        <a:defRPr sz="2000"/>
      </a:pPr>
      <a:endParaRPr lang="ru-RU"/>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8194" name="Group 2">
            <a:extLst>
              <a:ext uri="{FF2B5EF4-FFF2-40B4-BE49-F238E27FC236}">
                <a16:creationId xmlns:a16="http://schemas.microsoft.com/office/drawing/2014/main" id="{6ED58ABB-D8F1-B9EF-B2DD-8A7590CD88B0}"/>
              </a:ext>
            </a:extLst>
          </p:cNvPr>
          <p:cNvGrpSpPr>
            <a:grpSpLocks/>
          </p:cNvGrpSpPr>
          <p:nvPr/>
        </p:nvGrpSpPr>
        <p:grpSpPr bwMode="auto">
          <a:xfrm>
            <a:off x="0" y="0"/>
            <a:ext cx="9144000" cy="6858000"/>
            <a:chOff x="0" y="0"/>
            <a:chExt cx="5760" cy="4320"/>
          </a:xfrm>
        </p:grpSpPr>
        <p:sp>
          <p:nvSpPr>
            <p:cNvPr id="8195" name="Rectangle 3">
              <a:extLst>
                <a:ext uri="{FF2B5EF4-FFF2-40B4-BE49-F238E27FC236}">
                  <a16:creationId xmlns:a16="http://schemas.microsoft.com/office/drawing/2014/main" id="{B95E1873-19AA-C764-3741-02A1FFF94341}"/>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tLang="ru-RU" sz="2400">
                <a:latin typeface="Times New Roman" panose="02020603050405020304" pitchFamily="18" charset="0"/>
              </a:endParaRPr>
            </a:p>
          </p:txBody>
        </p:sp>
        <p:sp>
          <p:nvSpPr>
            <p:cNvPr id="8196" name="Rectangle 4">
              <a:extLst>
                <a:ext uri="{FF2B5EF4-FFF2-40B4-BE49-F238E27FC236}">
                  <a16:creationId xmlns:a16="http://schemas.microsoft.com/office/drawing/2014/main" id="{3921BE8E-741F-AA73-9EC7-85B8C6AE961C}"/>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grpSp>
          <p:nvGrpSpPr>
            <p:cNvPr id="8197" name="Group 5">
              <a:extLst>
                <a:ext uri="{FF2B5EF4-FFF2-40B4-BE49-F238E27FC236}">
                  <a16:creationId xmlns:a16="http://schemas.microsoft.com/office/drawing/2014/main" id="{5F9011EC-55A8-4E0D-866E-4E6EACA7A1C0}"/>
                </a:ext>
              </a:extLst>
            </p:cNvPr>
            <p:cNvGrpSpPr>
              <a:grpSpLocks/>
            </p:cNvGrpSpPr>
            <p:nvPr/>
          </p:nvGrpSpPr>
          <p:grpSpPr bwMode="auto">
            <a:xfrm>
              <a:off x="0" y="672"/>
              <a:ext cx="1806" cy="1989"/>
              <a:chOff x="0" y="672"/>
              <a:chExt cx="1806" cy="1989"/>
            </a:xfrm>
          </p:grpSpPr>
          <p:sp>
            <p:nvSpPr>
              <p:cNvPr id="8198" name="Rectangle 6">
                <a:extLst>
                  <a:ext uri="{FF2B5EF4-FFF2-40B4-BE49-F238E27FC236}">
                    <a16:creationId xmlns:a16="http://schemas.microsoft.com/office/drawing/2014/main" id="{963EEDDC-E073-99F7-C885-A9850F941778}"/>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199" name="Rectangle 7">
                <a:extLst>
                  <a:ext uri="{FF2B5EF4-FFF2-40B4-BE49-F238E27FC236}">
                    <a16:creationId xmlns:a16="http://schemas.microsoft.com/office/drawing/2014/main" id="{F94A05D3-F567-EAF0-655D-C821C081F867}"/>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0" name="Rectangle 8">
                <a:extLst>
                  <a:ext uri="{FF2B5EF4-FFF2-40B4-BE49-F238E27FC236}">
                    <a16:creationId xmlns:a16="http://schemas.microsoft.com/office/drawing/2014/main" id="{8395234F-4FA3-B929-8DCB-3889C20B8D8B}"/>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1" name="Rectangle 9">
                <a:extLst>
                  <a:ext uri="{FF2B5EF4-FFF2-40B4-BE49-F238E27FC236}">
                    <a16:creationId xmlns:a16="http://schemas.microsoft.com/office/drawing/2014/main" id="{40DC1974-012B-734E-2082-6B7177585B42}"/>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2" name="Rectangle 10">
                <a:extLst>
                  <a:ext uri="{FF2B5EF4-FFF2-40B4-BE49-F238E27FC236}">
                    <a16:creationId xmlns:a16="http://schemas.microsoft.com/office/drawing/2014/main" id="{EF650D78-2343-7F2D-1254-94F5A65EADA8}"/>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3" name="Rectangle 11">
                <a:extLst>
                  <a:ext uri="{FF2B5EF4-FFF2-40B4-BE49-F238E27FC236}">
                    <a16:creationId xmlns:a16="http://schemas.microsoft.com/office/drawing/2014/main" id="{726ACC51-8FCE-99CE-A72C-750584CA2EED}"/>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4" name="Rectangle 12">
                <a:extLst>
                  <a:ext uri="{FF2B5EF4-FFF2-40B4-BE49-F238E27FC236}">
                    <a16:creationId xmlns:a16="http://schemas.microsoft.com/office/drawing/2014/main" id="{FB6BF42B-4B4C-A8D7-32E0-DF1D8F1468E1}"/>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5" name="Rectangle 13">
                <a:extLst>
                  <a:ext uri="{FF2B5EF4-FFF2-40B4-BE49-F238E27FC236}">
                    <a16:creationId xmlns:a16="http://schemas.microsoft.com/office/drawing/2014/main" id="{8C7ECE71-FCAD-4B0D-66F5-A526B4D8814E}"/>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6" name="Rectangle 14">
                <a:extLst>
                  <a:ext uri="{FF2B5EF4-FFF2-40B4-BE49-F238E27FC236}">
                    <a16:creationId xmlns:a16="http://schemas.microsoft.com/office/drawing/2014/main" id="{89C2C7E2-C20A-4EE0-0096-18F9D7B4A194}"/>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8207" name="Rectangle 15">
                <a:extLst>
                  <a:ext uri="{FF2B5EF4-FFF2-40B4-BE49-F238E27FC236}">
                    <a16:creationId xmlns:a16="http://schemas.microsoft.com/office/drawing/2014/main" id="{0E93B092-42A4-54AA-84CB-A26BCE8A82C5}"/>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grpSp>
      </p:grpSp>
      <p:sp>
        <p:nvSpPr>
          <p:cNvPr id="8208" name="Rectangle 16">
            <a:extLst>
              <a:ext uri="{FF2B5EF4-FFF2-40B4-BE49-F238E27FC236}">
                <a16:creationId xmlns:a16="http://schemas.microsoft.com/office/drawing/2014/main" id="{A8E26245-75CF-23AF-CC3F-6061B8294A81}"/>
              </a:ext>
            </a:extLst>
          </p:cNvPr>
          <p:cNvSpPr>
            <a:spLocks noGrp="1" noChangeArrowheads="1"/>
          </p:cNvSpPr>
          <p:nvPr>
            <p:ph type="dt" sz="half" idx="2"/>
          </p:nvPr>
        </p:nvSpPr>
        <p:spPr>
          <a:xfrm>
            <a:off x="457200" y="6248400"/>
            <a:ext cx="2133600" cy="457200"/>
          </a:xfrm>
        </p:spPr>
        <p:txBody>
          <a:bodyPr/>
          <a:lstStyle>
            <a:lvl1pPr>
              <a:defRPr/>
            </a:lvl1pPr>
          </a:lstStyle>
          <a:p>
            <a:endParaRPr lang="ru-RU" altLang="ru-RU"/>
          </a:p>
        </p:txBody>
      </p:sp>
      <p:sp>
        <p:nvSpPr>
          <p:cNvPr id="8209" name="Rectangle 17">
            <a:extLst>
              <a:ext uri="{FF2B5EF4-FFF2-40B4-BE49-F238E27FC236}">
                <a16:creationId xmlns:a16="http://schemas.microsoft.com/office/drawing/2014/main" id="{AF7C7A58-41B9-68F8-28A1-B6043A521BE2}"/>
              </a:ext>
            </a:extLst>
          </p:cNvPr>
          <p:cNvSpPr>
            <a:spLocks noGrp="1" noChangeArrowheads="1"/>
          </p:cNvSpPr>
          <p:nvPr>
            <p:ph type="ftr" sz="quarter" idx="3"/>
          </p:nvPr>
        </p:nvSpPr>
        <p:spPr/>
        <p:txBody>
          <a:bodyPr/>
          <a:lstStyle>
            <a:lvl1pPr>
              <a:defRPr/>
            </a:lvl1pPr>
          </a:lstStyle>
          <a:p>
            <a:endParaRPr lang="ru-RU" altLang="ru-RU"/>
          </a:p>
        </p:txBody>
      </p:sp>
      <p:sp>
        <p:nvSpPr>
          <p:cNvPr id="8210" name="Rectangle 18">
            <a:extLst>
              <a:ext uri="{FF2B5EF4-FFF2-40B4-BE49-F238E27FC236}">
                <a16:creationId xmlns:a16="http://schemas.microsoft.com/office/drawing/2014/main" id="{E58B8795-F5AD-19E4-C7D9-389EFE892B18}"/>
              </a:ext>
            </a:extLst>
          </p:cNvPr>
          <p:cNvSpPr>
            <a:spLocks noGrp="1" noChangeArrowheads="1"/>
          </p:cNvSpPr>
          <p:nvPr>
            <p:ph type="sldNum" sz="quarter" idx="4"/>
          </p:nvPr>
        </p:nvSpPr>
        <p:spPr/>
        <p:txBody>
          <a:bodyPr/>
          <a:lstStyle>
            <a:lvl1pPr>
              <a:defRPr/>
            </a:lvl1pPr>
          </a:lstStyle>
          <a:p>
            <a:fld id="{747E0003-920F-4867-82AA-85BC0CBC0180}" type="slidenum">
              <a:rPr lang="ru-RU" altLang="ru-RU"/>
              <a:pPr/>
              <a:t>‹#›</a:t>
            </a:fld>
            <a:endParaRPr lang="ru-RU" altLang="ru-RU"/>
          </a:p>
        </p:txBody>
      </p:sp>
      <p:sp>
        <p:nvSpPr>
          <p:cNvPr id="8211" name="Rectangle 19">
            <a:extLst>
              <a:ext uri="{FF2B5EF4-FFF2-40B4-BE49-F238E27FC236}">
                <a16:creationId xmlns:a16="http://schemas.microsoft.com/office/drawing/2014/main" id="{47DEC99A-C10E-B61B-DA3A-CB212BE21CEC}"/>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u-RU" altLang="ru-RU" noProof="0"/>
              <a:t>Образец заголовка</a:t>
            </a:r>
          </a:p>
        </p:txBody>
      </p:sp>
      <p:sp>
        <p:nvSpPr>
          <p:cNvPr id="8212" name="Rectangle 20">
            <a:extLst>
              <a:ext uri="{FF2B5EF4-FFF2-40B4-BE49-F238E27FC236}">
                <a16:creationId xmlns:a16="http://schemas.microsoft.com/office/drawing/2014/main" id="{C838D55D-00B5-B8FD-4F68-84041726CEA0}"/>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ru-RU" altLang="ru-RU" noProof="0"/>
              <a:t>Образец подзаголовка</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532EB2-E415-0513-0CF5-9991C01527D3}"/>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20D10FD0-7CA0-6565-8C08-FD288A639BC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id="{85E94AED-C430-ACDB-1C92-9774EF2A04D7}"/>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0290F1A7-AA82-D50C-B1B3-84638A9E1445}"/>
              </a:ext>
            </a:extLst>
          </p:cNvPr>
          <p:cNvSpPr>
            <a:spLocks noGrp="1"/>
          </p:cNvSpPr>
          <p:nvPr>
            <p:ph type="sldNum" sz="quarter" idx="11"/>
          </p:nvPr>
        </p:nvSpPr>
        <p:spPr/>
        <p:txBody>
          <a:bodyPr/>
          <a:lstStyle>
            <a:lvl1pPr>
              <a:defRPr/>
            </a:lvl1pPr>
          </a:lstStyle>
          <a:p>
            <a:fld id="{AAD28644-490D-4798-AAC4-943CDF71CEC1}" type="slidenum">
              <a:rPr lang="ru-RU" altLang="ru-RU"/>
              <a:pPr/>
              <a:t>‹#›</a:t>
            </a:fld>
            <a:endParaRPr lang="ru-RU" altLang="ru-RU"/>
          </a:p>
        </p:txBody>
      </p:sp>
      <p:sp>
        <p:nvSpPr>
          <p:cNvPr id="6" name="Дата 5">
            <a:extLst>
              <a:ext uri="{FF2B5EF4-FFF2-40B4-BE49-F238E27FC236}">
                <a16:creationId xmlns:a16="http://schemas.microsoft.com/office/drawing/2014/main" id="{2E295FCF-6DE4-DC56-5650-F7734A1496EF}"/>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757403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67CCF59-F761-E8BD-3E13-D663DC32EFFD}"/>
              </a:ext>
            </a:extLst>
          </p:cNvPr>
          <p:cNvSpPr>
            <a:spLocks noGrp="1"/>
          </p:cNvSpPr>
          <p:nvPr>
            <p:ph type="title" orient="vert"/>
          </p:nvPr>
        </p:nvSpPr>
        <p:spPr>
          <a:xfrm>
            <a:off x="6629400" y="457200"/>
            <a:ext cx="2057400" cy="5410200"/>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65872DC-1EB0-8CC0-6992-703D534EB0FA}"/>
              </a:ext>
            </a:extLst>
          </p:cNvPr>
          <p:cNvSpPr>
            <a:spLocks noGrp="1"/>
          </p:cNvSpPr>
          <p:nvPr>
            <p:ph type="body" orient="vert" idx="1"/>
          </p:nvPr>
        </p:nvSpPr>
        <p:spPr>
          <a:xfrm>
            <a:off x="457200" y="457200"/>
            <a:ext cx="60198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id="{1AC1B72A-475E-C5D0-8DBC-66F5E57C52B1}"/>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91CFB96D-9264-0885-32CF-4738F3A6FB7F}"/>
              </a:ext>
            </a:extLst>
          </p:cNvPr>
          <p:cNvSpPr>
            <a:spLocks noGrp="1"/>
          </p:cNvSpPr>
          <p:nvPr>
            <p:ph type="sldNum" sz="quarter" idx="11"/>
          </p:nvPr>
        </p:nvSpPr>
        <p:spPr/>
        <p:txBody>
          <a:bodyPr/>
          <a:lstStyle>
            <a:lvl1pPr>
              <a:defRPr/>
            </a:lvl1pPr>
          </a:lstStyle>
          <a:p>
            <a:fld id="{B5228569-20E7-44E5-9BBF-5DCC6D09A8B8}" type="slidenum">
              <a:rPr lang="ru-RU" altLang="ru-RU"/>
              <a:pPr/>
              <a:t>‹#›</a:t>
            </a:fld>
            <a:endParaRPr lang="ru-RU" altLang="ru-RU"/>
          </a:p>
        </p:txBody>
      </p:sp>
      <p:sp>
        <p:nvSpPr>
          <p:cNvPr id="6" name="Дата 5">
            <a:extLst>
              <a:ext uri="{FF2B5EF4-FFF2-40B4-BE49-F238E27FC236}">
                <a16:creationId xmlns:a16="http://schemas.microsoft.com/office/drawing/2014/main" id="{F89D338D-C304-0368-4BF0-90D70F09D3F2}"/>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628251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35850A-1C82-5A9D-070F-097DBD1BE93E}"/>
              </a:ext>
            </a:extLst>
          </p:cNvPr>
          <p:cNvSpPr>
            <a:spLocks noGrp="1"/>
          </p:cNvSpPr>
          <p:nvPr>
            <p:ph type="title"/>
          </p:nvPr>
        </p:nvSpPr>
        <p:spPr>
          <a:xfrm>
            <a:off x="457200" y="457200"/>
            <a:ext cx="8229600" cy="1371600"/>
          </a:xfrm>
        </p:spPr>
        <p:txBody>
          <a:bodyPr/>
          <a:lstStyle/>
          <a:p>
            <a:r>
              <a:rPr lang="ru-RU"/>
              <a:t>Образец заголовка</a:t>
            </a:r>
          </a:p>
        </p:txBody>
      </p:sp>
      <p:sp>
        <p:nvSpPr>
          <p:cNvPr id="3" name="Текст 2">
            <a:extLst>
              <a:ext uri="{FF2B5EF4-FFF2-40B4-BE49-F238E27FC236}">
                <a16:creationId xmlns:a16="http://schemas.microsoft.com/office/drawing/2014/main" id="{8B02564D-5DF1-D959-8471-626BAF40740A}"/>
              </a:ext>
            </a:extLst>
          </p:cNvPr>
          <p:cNvSpPr>
            <a:spLocks noGrp="1"/>
          </p:cNvSpPr>
          <p:nvPr>
            <p:ph type="body" sz="half" idx="1"/>
          </p:nvPr>
        </p:nvSpPr>
        <p:spPr>
          <a:xfrm>
            <a:off x="457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03355F90-54C9-B30F-585C-872DF3AA171F}"/>
              </a:ext>
            </a:extLst>
          </p:cNvPr>
          <p:cNvSpPr>
            <a:spLocks noGrp="1"/>
          </p:cNvSpPr>
          <p:nvPr>
            <p:ph sz="half" idx="2"/>
          </p:nvPr>
        </p:nvSpPr>
        <p:spPr>
          <a:xfrm>
            <a:off x="4648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ижний колонтитул 4">
            <a:extLst>
              <a:ext uri="{FF2B5EF4-FFF2-40B4-BE49-F238E27FC236}">
                <a16:creationId xmlns:a16="http://schemas.microsoft.com/office/drawing/2014/main" id="{92DA914A-E485-1D4A-5722-3F4D9196BF91}"/>
              </a:ext>
            </a:extLst>
          </p:cNvPr>
          <p:cNvSpPr>
            <a:spLocks noGrp="1"/>
          </p:cNvSpPr>
          <p:nvPr>
            <p:ph type="ftr" sz="quarter" idx="10"/>
          </p:nvPr>
        </p:nvSpPr>
        <p:spPr>
          <a:xfrm>
            <a:off x="3124200" y="6248400"/>
            <a:ext cx="2895600" cy="457200"/>
          </a:xfrm>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2B7E134D-33B6-4986-DFDC-EFB3BCEB140B}"/>
              </a:ext>
            </a:extLst>
          </p:cNvPr>
          <p:cNvSpPr>
            <a:spLocks noGrp="1"/>
          </p:cNvSpPr>
          <p:nvPr>
            <p:ph type="sldNum" sz="quarter" idx="11"/>
          </p:nvPr>
        </p:nvSpPr>
        <p:spPr>
          <a:xfrm>
            <a:off x="6553200" y="6248400"/>
            <a:ext cx="2133600" cy="457200"/>
          </a:xfrm>
        </p:spPr>
        <p:txBody>
          <a:bodyPr/>
          <a:lstStyle>
            <a:lvl1pPr>
              <a:defRPr/>
            </a:lvl1pPr>
          </a:lstStyle>
          <a:p>
            <a:fld id="{133D83C9-AA8F-4E76-91A2-7509DC6B1D8A}" type="slidenum">
              <a:rPr lang="ru-RU" altLang="ru-RU"/>
              <a:pPr/>
              <a:t>‹#›</a:t>
            </a:fld>
            <a:endParaRPr lang="ru-RU" altLang="ru-RU"/>
          </a:p>
        </p:txBody>
      </p:sp>
      <p:sp>
        <p:nvSpPr>
          <p:cNvPr id="7" name="Дата 6">
            <a:extLst>
              <a:ext uri="{FF2B5EF4-FFF2-40B4-BE49-F238E27FC236}">
                <a16:creationId xmlns:a16="http://schemas.microsoft.com/office/drawing/2014/main" id="{937F1F8E-9D33-8011-FF40-04635AF72E31}"/>
              </a:ext>
            </a:extLst>
          </p:cNvPr>
          <p:cNvSpPr>
            <a:spLocks noGrp="1"/>
          </p:cNvSpPr>
          <p:nvPr>
            <p:ph type="dt" sz="half" idx="12"/>
          </p:nvPr>
        </p:nvSpPr>
        <p:spPr>
          <a:xfrm>
            <a:off x="457200" y="6245225"/>
            <a:ext cx="2133600" cy="476250"/>
          </a:xfrm>
        </p:spPr>
        <p:txBody>
          <a:bodyPr/>
          <a:lstStyle>
            <a:lvl1pPr>
              <a:defRPr/>
            </a:lvl1pPr>
          </a:lstStyle>
          <a:p>
            <a:endParaRPr lang="ru-RU" altLang="ru-RU"/>
          </a:p>
        </p:txBody>
      </p:sp>
    </p:spTree>
    <p:extLst>
      <p:ext uri="{BB962C8B-B14F-4D97-AF65-F5344CB8AC3E}">
        <p14:creationId xmlns:p14="http://schemas.microsoft.com/office/powerpoint/2010/main" val="308720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02B858-F42A-5ADC-CC33-FEA2D2B56B7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B54FCAA-3829-B773-9455-DFB3F1CA3B63}"/>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ижний колонтитул 3">
            <a:extLst>
              <a:ext uri="{FF2B5EF4-FFF2-40B4-BE49-F238E27FC236}">
                <a16:creationId xmlns:a16="http://schemas.microsoft.com/office/drawing/2014/main" id="{CE6AF989-D4E4-9299-6088-6A3A2721DA09}"/>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07C3C8B0-6AA2-412E-B650-63888DBB74D8}"/>
              </a:ext>
            </a:extLst>
          </p:cNvPr>
          <p:cNvSpPr>
            <a:spLocks noGrp="1"/>
          </p:cNvSpPr>
          <p:nvPr>
            <p:ph type="sldNum" sz="quarter" idx="11"/>
          </p:nvPr>
        </p:nvSpPr>
        <p:spPr/>
        <p:txBody>
          <a:bodyPr/>
          <a:lstStyle>
            <a:lvl1pPr>
              <a:defRPr/>
            </a:lvl1pPr>
          </a:lstStyle>
          <a:p>
            <a:fld id="{B5549B26-4AE4-4234-9AD4-1866656D6E44}" type="slidenum">
              <a:rPr lang="ru-RU" altLang="ru-RU"/>
              <a:pPr/>
              <a:t>‹#›</a:t>
            </a:fld>
            <a:endParaRPr lang="ru-RU" altLang="ru-RU"/>
          </a:p>
        </p:txBody>
      </p:sp>
      <p:sp>
        <p:nvSpPr>
          <p:cNvPr id="6" name="Дата 5">
            <a:extLst>
              <a:ext uri="{FF2B5EF4-FFF2-40B4-BE49-F238E27FC236}">
                <a16:creationId xmlns:a16="http://schemas.microsoft.com/office/drawing/2014/main" id="{C17937C1-0CB9-2D40-9B72-DAE7261D5AAD}"/>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0614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476FF3-3256-5834-0001-4F2F4FA45EA6}"/>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6E5CCE2-E1C1-F08D-3656-9D16B6E03F3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Нижний колонтитул 3">
            <a:extLst>
              <a:ext uri="{FF2B5EF4-FFF2-40B4-BE49-F238E27FC236}">
                <a16:creationId xmlns:a16="http://schemas.microsoft.com/office/drawing/2014/main" id="{F9DAA71D-A27A-97FF-E0E4-06F16351A87D}"/>
              </a:ext>
            </a:extLst>
          </p:cNvPr>
          <p:cNvSpPr>
            <a:spLocks noGrp="1"/>
          </p:cNvSpPr>
          <p:nvPr>
            <p:ph type="ftr" sz="quarter" idx="10"/>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1B43F806-E08B-D10D-3225-6B340715DC24}"/>
              </a:ext>
            </a:extLst>
          </p:cNvPr>
          <p:cNvSpPr>
            <a:spLocks noGrp="1"/>
          </p:cNvSpPr>
          <p:nvPr>
            <p:ph type="sldNum" sz="quarter" idx="11"/>
          </p:nvPr>
        </p:nvSpPr>
        <p:spPr/>
        <p:txBody>
          <a:bodyPr/>
          <a:lstStyle>
            <a:lvl1pPr>
              <a:defRPr/>
            </a:lvl1pPr>
          </a:lstStyle>
          <a:p>
            <a:fld id="{5771FA6A-E12F-4F8B-8E34-4D9381CF3483}" type="slidenum">
              <a:rPr lang="ru-RU" altLang="ru-RU"/>
              <a:pPr/>
              <a:t>‹#›</a:t>
            </a:fld>
            <a:endParaRPr lang="ru-RU" altLang="ru-RU"/>
          </a:p>
        </p:txBody>
      </p:sp>
      <p:sp>
        <p:nvSpPr>
          <p:cNvPr id="6" name="Дата 5">
            <a:extLst>
              <a:ext uri="{FF2B5EF4-FFF2-40B4-BE49-F238E27FC236}">
                <a16:creationId xmlns:a16="http://schemas.microsoft.com/office/drawing/2014/main" id="{A32E23E6-BDCA-BC80-E87F-211A572E25FA}"/>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2562867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286A7F-F45B-2915-031B-7E34A2C27EF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E3A8BDB2-62C0-2C67-CDB0-18A9650FB090}"/>
              </a:ext>
            </a:extLst>
          </p:cNvPr>
          <p:cNvSpPr>
            <a:spLocks noGrp="1"/>
          </p:cNvSpPr>
          <p:nvPr>
            <p:ph sz="half" idx="1"/>
          </p:nvPr>
        </p:nvSpPr>
        <p:spPr>
          <a:xfrm>
            <a:off x="457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C7100138-3E5A-024A-107F-60F4DF6F827C}"/>
              </a:ext>
            </a:extLst>
          </p:cNvPr>
          <p:cNvSpPr>
            <a:spLocks noGrp="1"/>
          </p:cNvSpPr>
          <p:nvPr>
            <p:ph sz="half" idx="2"/>
          </p:nvPr>
        </p:nvSpPr>
        <p:spPr>
          <a:xfrm>
            <a:off x="4648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ижний колонтитул 4">
            <a:extLst>
              <a:ext uri="{FF2B5EF4-FFF2-40B4-BE49-F238E27FC236}">
                <a16:creationId xmlns:a16="http://schemas.microsoft.com/office/drawing/2014/main" id="{2094A7C7-D5EF-D14E-E0A6-FA79425BCB8F}"/>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244E4DA3-F98B-3234-F108-7BAF2F659F0B}"/>
              </a:ext>
            </a:extLst>
          </p:cNvPr>
          <p:cNvSpPr>
            <a:spLocks noGrp="1"/>
          </p:cNvSpPr>
          <p:nvPr>
            <p:ph type="sldNum" sz="quarter" idx="11"/>
          </p:nvPr>
        </p:nvSpPr>
        <p:spPr/>
        <p:txBody>
          <a:bodyPr/>
          <a:lstStyle>
            <a:lvl1pPr>
              <a:defRPr/>
            </a:lvl1pPr>
          </a:lstStyle>
          <a:p>
            <a:fld id="{0C58F1B5-8B48-4687-B59B-C0914EB3DB93}" type="slidenum">
              <a:rPr lang="ru-RU" altLang="ru-RU"/>
              <a:pPr/>
              <a:t>‹#›</a:t>
            </a:fld>
            <a:endParaRPr lang="ru-RU" altLang="ru-RU"/>
          </a:p>
        </p:txBody>
      </p:sp>
      <p:sp>
        <p:nvSpPr>
          <p:cNvPr id="7" name="Дата 6">
            <a:extLst>
              <a:ext uri="{FF2B5EF4-FFF2-40B4-BE49-F238E27FC236}">
                <a16:creationId xmlns:a16="http://schemas.microsoft.com/office/drawing/2014/main" id="{DEFB3E4D-4EE4-4053-3602-DD9132CF85C8}"/>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88914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E000FD-6F30-D6D0-BE3B-516CE2EFB5F5}"/>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0DAE2829-F86B-224C-FF5E-B20810EE218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1EDD5B4-DB88-0C65-AC01-796EEE5EB7AA}"/>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A98A54C6-FEB8-53C8-71FA-5E9FD418C37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F2D93D42-9842-788E-8D8C-DA07327E5082}"/>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Нижний колонтитул 6">
            <a:extLst>
              <a:ext uri="{FF2B5EF4-FFF2-40B4-BE49-F238E27FC236}">
                <a16:creationId xmlns:a16="http://schemas.microsoft.com/office/drawing/2014/main" id="{C97DD425-C43F-B927-C384-5245208485A1}"/>
              </a:ext>
            </a:extLst>
          </p:cNvPr>
          <p:cNvSpPr>
            <a:spLocks noGrp="1"/>
          </p:cNvSpPr>
          <p:nvPr>
            <p:ph type="ftr" sz="quarter" idx="10"/>
          </p:nvPr>
        </p:nvSpPr>
        <p:spPr/>
        <p:txBody>
          <a:bodyPr/>
          <a:lstStyle>
            <a:lvl1pPr>
              <a:defRPr/>
            </a:lvl1pPr>
          </a:lstStyle>
          <a:p>
            <a:endParaRPr lang="ru-RU" altLang="ru-RU"/>
          </a:p>
        </p:txBody>
      </p:sp>
      <p:sp>
        <p:nvSpPr>
          <p:cNvPr id="8" name="Номер слайда 7">
            <a:extLst>
              <a:ext uri="{FF2B5EF4-FFF2-40B4-BE49-F238E27FC236}">
                <a16:creationId xmlns:a16="http://schemas.microsoft.com/office/drawing/2014/main" id="{60C22AD0-81EE-1DE3-0FA7-8DD943B1C7C4}"/>
              </a:ext>
            </a:extLst>
          </p:cNvPr>
          <p:cNvSpPr>
            <a:spLocks noGrp="1"/>
          </p:cNvSpPr>
          <p:nvPr>
            <p:ph type="sldNum" sz="quarter" idx="11"/>
          </p:nvPr>
        </p:nvSpPr>
        <p:spPr/>
        <p:txBody>
          <a:bodyPr/>
          <a:lstStyle>
            <a:lvl1pPr>
              <a:defRPr/>
            </a:lvl1pPr>
          </a:lstStyle>
          <a:p>
            <a:fld id="{F1A18ACE-F8DC-4F43-BBA3-673570E144D9}" type="slidenum">
              <a:rPr lang="ru-RU" altLang="ru-RU"/>
              <a:pPr/>
              <a:t>‹#›</a:t>
            </a:fld>
            <a:endParaRPr lang="ru-RU" altLang="ru-RU"/>
          </a:p>
        </p:txBody>
      </p:sp>
      <p:sp>
        <p:nvSpPr>
          <p:cNvPr id="9" name="Дата 8">
            <a:extLst>
              <a:ext uri="{FF2B5EF4-FFF2-40B4-BE49-F238E27FC236}">
                <a16:creationId xmlns:a16="http://schemas.microsoft.com/office/drawing/2014/main" id="{C2A7104B-B999-825E-1699-E1F0A8446F46}"/>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58618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EBB7AE-0394-FA39-0251-35D3760607B7}"/>
              </a:ext>
            </a:extLst>
          </p:cNvPr>
          <p:cNvSpPr>
            <a:spLocks noGrp="1"/>
          </p:cNvSpPr>
          <p:nvPr>
            <p:ph type="title"/>
          </p:nvPr>
        </p:nvSpPr>
        <p:spPr/>
        <p:txBody>
          <a:bodyPr/>
          <a:lstStyle/>
          <a:p>
            <a:r>
              <a:rPr lang="ru-RU"/>
              <a:t>Образец заголовка</a:t>
            </a:r>
          </a:p>
        </p:txBody>
      </p:sp>
      <p:sp>
        <p:nvSpPr>
          <p:cNvPr id="3" name="Нижний колонтитул 2">
            <a:extLst>
              <a:ext uri="{FF2B5EF4-FFF2-40B4-BE49-F238E27FC236}">
                <a16:creationId xmlns:a16="http://schemas.microsoft.com/office/drawing/2014/main" id="{E37AC105-2E97-1958-11C6-12B09CFD2175}"/>
              </a:ext>
            </a:extLst>
          </p:cNvPr>
          <p:cNvSpPr>
            <a:spLocks noGrp="1"/>
          </p:cNvSpPr>
          <p:nvPr>
            <p:ph type="ftr" sz="quarter" idx="10"/>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091256B0-3AC1-D025-BCE4-C4AF8B7578B7}"/>
              </a:ext>
            </a:extLst>
          </p:cNvPr>
          <p:cNvSpPr>
            <a:spLocks noGrp="1"/>
          </p:cNvSpPr>
          <p:nvPr>
            <p:ph type="sldNum" sz="quarter" idx="11"/>
          </p:nvPr>
        </p:nvSpPr>
        <p:spPr/>
        <p:txBody>
          <a:bodyPr/>
          <a:lstStyle>
            <a:lvl1pPr>
              <a:defRPr/>
            </a:lvl1pPr>
          </a:lstStyle>
          <a:p>
            <a:fld id="{87808117-C0DB-456D-A759-04DCAEE33082}" type="slidenum">
              <a:rPr lang="ru-RU" altLang="ru-RU"/>
              <a:pPr/>
              <a:t>‹#›</a:t>
            </a:fld>
            <a:endParaRPr lang="ru-RU" altLang="ru-RU"/>
          </a:p>
        </p:txBody>
      </p:sp>
      <p:sp>
        <p:nvSpPr>
          <p:cNvPr id="5" name="Дата 4">
            <a:extLst>
              <a:ext uri="{FF2B5EF4-FFF2-40B4-BE49-F238E27FC236}">
                <a16:creationId xmlns:a16="http://schemas.microsoft.com/office/drawing/2014/main" id="{0AF3EF26-8759-A1C9-14C3-EBED46874E43}"/>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77479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a:extLst>
              <a:ext uri="{FF2B5EF4-FFF2-40B4-BE49-F238E27FC236}">
                <a16:creationId xmlns:a16="http://schemas.microsoft.com/office/drawing/2014/main" id="{69600562-2E1E-66AE-775F-49324E3EFE30}"/>
              </a:ext>
            </a:extLst>
          </p:cNvPr>
          <p:cNvSpPr>
            <a:spLocks noGrp="1"/>
          </p:cNvSpPr>
          <p:nvPr>
            <p:ph type="ftr" sz="quarter" idx="10"/>
          </p:nvPr>
        </p:nvSpPr>
        <p:spPr/>
        <p:txBody>
          <a:bodyPr/>
          <a:lstStyle>
            <a:lvl1pPr>
              <a:defRPr/>
            </a:lvl1pPr>
          </a:lstStyle>
          <a:p>
            <a:endParaRPr lang="ru-RU" altLang="ru-RU"/>
          </a:p>
        </p:txBody>
      </p:sp>
      <p:sp>
        <p:nvSpPr>
          <p:cNvPr id="3" name="Номер слайда 2">
            <a:extLst>
              <a:ext uri="{FF2B5EF4-FFF2-40B4-BE49-F238E27FC236}">
                <a16:creationId xmlns:a16="http://schemas.microsoft.com/office/drawing/2014/main" id="{1C42413F-39F4-3941-2E47-5B1D464B51E2}"/>
              </a:ext>
            </a:extLst>
          </p:cNvPr>
          <p:cNvSpPr>
            <a:spLocks noGrp="1"/>
          </p:cNvSpPr>
          <p:nvPr>
            <p:ph type="sldNum" sz="quarter" idx="11"/>
          </p:nvPr>
        </p:nvSpPr>
        <p:spPr/>
        <p:txBody>
          <a:bodyPr/>
          <a:lstStyle>
            <a:lvl1pPr>
              <a:defRPr/>
            </a:lvl1pPr>
          </a:lstStyle>
          <a:p>
            <a:fld id="{5D1CFF95-3865-4505-A0C4-82FCBBF699F0}" type="slidenum">
              <a:rPr lang="ru-RU" altLang="ru-RU"/>
              <a:pPr/>
              <a:t>‹#›</a:t>
            </a:fld>
            <a:endParaRPr lang="ru-RU" altLang="ru-RU"/>
          </a:p>
        </p:txBody>
      </p:sp>
      <p:sp>
        <p:nvSpPr>
          <p:cNvPr id="4" name="Дата 3">
            <a:extLst>
              <a:ext uri="{FF2B5EF4-FFF2-40B4-BE49-F238E27FC236}">
                <a16:creationId xmlns:a16="http://schemas.microsoft.com/office/drawing/2014/main" id="{E94E4D1D-3237-C732-40E2-C956B90DB4D4}"/>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693652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2BCA82-4727-961D-9325-71B4A099FD5F}"/>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406538EA-5635-D1BE-2135-3FE84FA627E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EEDDF4F1-58F1-65E1-7C79-74F5FA057AB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Нижний колонтитул 4">
            <a:extLst>
              <a:ext uri="{FF2B5EF4-FFF2-40B4-BE49-F238E27FC236}">
                <a16:creationId xmlns:a16="http://schemas.microsoft.com/office/drawing/2014/main" id="{5FCCE7CE-0895-413E-75A2-ADF77AEA33CB}"/>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96940C00-67DB-46DE-C243-195491D8554E}"/>
              </a:ext>
            </a:extLst>
          </p:cNvPr>
          <p:cNvSpPr>
            <a:spLocks noGrp="1"/>
          </p:cNvSpPr>
          <p:nvPr>
            <p:ph type="sldNum" sz="quarter" idx="11"/>
          </p:nvPr>
        </p:nvSpPr>
        <p:spPr/>
        <p:txBody>
          <a:bodyPr/>
          <a:lstStyle>
            <a:lvl1pPr>
              <a:defRPr/>
            </a:lvl1pPr>
          </a:lstStyle>
          <a:p>
            <a:fld id="{543578FC-7D03-463C-BAC5-4D6F4D08626A}" type="slidenum">
              <a:rPr lang="ru-RU" altLang="ru-RU"/>
              <a:pPr/>
              <a:t>‹#›</a:t>
            </a:fld>
            <a:endParaRPr lang="ru-RU" altLang="ru-RU"/>
          </a:p>
        </p:txBody>
      </p:sp>
      <p:sp>
        <p:nvSpPr>
          <p:cNvPr id="7" name="Дата 6">
            <a:extLst>
              <a:ext uri="{FF2B5EF4-FFF2-40B4-BE49-F238E27FC236}">
                <a16:creationId xmlns:a16="http://schemas.microsoft.com/office/drawing/2014/main" id="{9AD65DE6-49B5-DA60-FDDF-F55C055A453B}"/>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377344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CEDA37-BE3D-0707-1729-BEFDE3DCE9A4}"/>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18069F96-7C11-79E6-CE47-329E6B10E4E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E722A568-709F-D591-29EE-F33DA8B6F1D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Нижний колонтитул 4">
            <a:extLst>
              <a:ext uri="{FF2B5EF4-FFF2-40B4-BE49-F238E27FC236}">
                <a16:creationId xmlns:a16="http://schemas.microsoft.com/office/drawing/2014/main" id="{E0610316-903A-52C7-1A69-F64FCB35B413}"/>
              </a:ext>
            </a:extLst>
          </p:cNvPr>
          <p:cNvSpPr>
            <a:spLocks noGrp="1"/>
          </p:cNvSpPr>
          <p:nvPr>
            <p:ph type="ftr" sz="quarter" idx="10"/>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58215B70-4506-0CAC-5C8A-C4F65F356C26}"/>
              </a:ext>
            </a:extLst>
          </p:cNvPr>
          <p:cNvSpPr>
            <a:spLocks noGrp="1"/>
          </p:cNvSpPr>
          <p:nvPr>
            <p:ph type="sldNum" sz="quarter" idx="11"/>
          </p:nvPr>
        </p:nvSpPr>
        <p:spPr/>
        <p:txBody>
          <a:bodyPr/>
          <a:lstStyle>
            <a:lvl1pPr>
              <a:defRPr/>
            </a:lvl1pPr>
          </a:lstStyle>
          <a:p>
            <a:fld id="{951C850E-4680-4495-977E-9EA17C0E8454}" type="slidenum">
              <a:rPr lang="ru-RU" altLang="ru-RU"/>
              <a:pPr/>
              <a:t>‹#›</a:t>
            </a:fld>
            <a:endParaRPr lang="ru-RU" altLang="ru-RU"/>
          </a:p>
        </p:txBody>
      </p:sp>
      <p:sp>
        <p:nvSpPr>
          <p:cNvPr id="7" name="Дата 6">
            <a:extLst>
              <a:ext uri="{FF2B5EF4-FFF2-40B4-BE49-F238E27FC236}">
                <a16:creationId xmlns:a16="http://schemas.microsoft.com/office/drawing/2014/main" id="{23E02FAD-DAD8-66F8-ABAF-2909F6AD53C4}"/>
              </a:ext>
            </a:extLst>
          </p:cNvPr>
          <p:cNvSpPr>
            <a:spLocks noGrp="1"/>
          </p:cNvSpPr>
          <p:nvPr>
            <p:ph type="dt" sz="half" idx="12"/>
          </p:nvPr>
        </p:nvSpPr>
        <p:spPr/>
        <p:txBody>
          <a:bodyPr/>
          <a:lstStyle>
            <a:lvl1pPr>
              <a:defRPr/>
            </a:lvl1pPr>
          </a:lstStyle>
          <a:p>
            <a:endParaRPr lang="ru-RU" altLang="ru-RU"/>
          </a:p>
        </p:txBody>
      </p:sp>
    </p:spTree>
    <p:extLst>
      <p:ext uri="{BB962C8B-B14F-4D97-AF65-F5344CB8AC3E}">
        <p14:creationId xmlns:p14="http://schemas.microsoft.com/office/powerpoint/2010/main" val="1571954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0F761A3-4B5F-33A6-61C7-E76DA20012D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ru-RU" altLang="ru-RU"/>
          </a:p>
        </p:txBody>
      </p:sp>
      <p:sp>
        <p:nvSpPr>
          <p:cNvPr id="7171" name="Rectangle 3">
            <a:extLst>
              <a:ext uri="{FF2B5EF4-FFF2-40B4-BE49-F238E27FC236}">
                <a16:creationId xmlns:a16="http://schemas.microsoft.com/office/drawing/2014/main" id="{5078733D-47CB-2DE7-0DC3-90F4D216EA30}"/>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F12F3752-B2B3-4CEF-A38B-A5A3B1CDE383}" type="slidenum">
              <a:rPr lang="ru-RU" altLang="ru-RU"/>
              <a:pPr/>
              <a:t>‹#›</a:t>
            </a:fld>
            <a:endParaRPr lang="ru-RU" altLang="ru-RU"/>
          </a:p>
        </p:txBody>
      </p:sp>
      <p:grpSp>
        <p:nvGrpSpPr>
          <p:cNvPr id="7172" name="Group 4">
            <a:extLst>
              <a:ext uri="{FF2B5EF4-FFF2-40B4-BE49-F238E27FC236}">
                <a16:creationId xmlns:a16="http://schemas.microsoft.com/office/drawing/2014/main" id="{2FC9C536-37EE-1814-D0B0-C1C97D881CC4}"/>
              </a:ext>
            </a:extLst>
          </p:cNvPr>
          <p:cNvGrpSpPr>
            <a:grpSpLocks/>
          </p:cNvGrpSpPr>
          <p:nvPr/>
        </p:nvGrpSpPr>
        <p:grpSpPr bwMode="auto">
          <a:xfrm>
            <a:off x="0" y="0"/>
            <a:ext cx="9144000" cy="546100"/>
            <a:chOff x="0" y="0"/>
            <a:chExt cx="5760" cy="344"/>
          </a:xfrm>
        </p:grpSpPr>
        <p:sp>
          <p:nvSpPr>
            <p:cNvPr id="7173" name="Rectangle 5">
              <a:extLst>
                <a:ext uri="{FF2B5EF4-FFF2-40B4-BE49-F238E27FC236}">
                  <a16:creationId xmlns:a16="http://schemas.microsoft.com/office/drawing/2014/main" id="{54FAA679-405A-0506-5AEB-2308A0EEFB6A}"/>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ru-RU" altLang="ru-RU" sz="2400">
                <a:latin typeface="Times New Roman" panose="02020603050405020304" pitchFamily="18" charset="0"/>
              </a:endParaRPr>
            </a:p>
          </p:txBody>
        </p:sp>
        <p:sp>
          <p:nvSpPr>
            <p:cNvPr id="7174" name="Rectangle 6">
              <a:extLst>
                <a:ext uri="{FF2B5EF4-FFF2-40B4-BE49-F238E27FC236}">
                  <a16:creationId xmlns:a16="http://schemas.microsoft.com/office/drawing/2014/main" id="{89D7E157-2D2F-16A7-10F4-C16F4949EC5E}"/>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7175" name="Rectangle 7">
              <a:extLst>
                <a:ext uri="{FF2B5EF4-FFF2-40B4-BE49-F238E27FC236}">
                  <a16:creationId xmlns:a16="http://schemas.microsoft.com/office/drawing/2014/main" id="{C71B0932-0528-95C1-3F7D-3CE8D9A9DF1D}"/>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7176" name="Rectangle 8">
              <a:extLst>
                <a:ext uri="{FF2B5EF4-FFF2-40B4-BE49-F238E27FC236}">
                  <a16:creationId xmlns:a16="http://schemas.microsoft.com/office/drawing/2014/main" id="{FC6E1731-DC15-239B-C667-05D689C6BFF4}"/>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7177" name="Rectangle 9">
              <a:extLst>
                <a:ext uri="{FF2B5EF4-FFF2-40B4-BE49-F238E27FC236}">
                  <a16:creationId xmlns:a16="http://schemas.microsoft.com/office/drawing/2014/main" id="{37ADB060-81BF-1492-4BDD-B80E55ABFC98}"/>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sp>
          <p:nvSpPr>
            <p:cNvPr id="7178" name="Rectangle 10">
              <a:extLst>
                <a:ext uri="{FF2B5EF4-FFF2-40B4-BE49-F238E27FC236}">
                  <a16:creationId xmlns:a16="http://schemas.microsoft.com/office/drawing/2014/main" id="{D49F8516-9B28-3387-1D56-7FABCD011273}"/>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hlink"/>
                </a:solidFill>
              </a:endParaRPr>
            </a:p>
          </p:txBody>
        </p:sp>
        <p:sp>
          <p:nvSpPr>
            <p:cNvPr id="7179" name="Rectangle 11">
              <a:extLst>
                <a:ext uri="{FF2B5EF4-FFF2-40B4-BE49-F238E27FC236}">
                  <a16:creationId xmlns:a16="http://schemas.microsoft.com/office/drawing/2014/main" id="{434B6570-8A47-FCF4-DF47-40EAC7B34DD9}"/>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sz="2400">
                <a:latin typeface="Times New Roman" panose="02020603050405020304" pitchFamily="18" charset="0"/>
              </a:endParaRPr>
            </a:p>
          </p:txBody>
        </p:sp>
        <p:sp>
          <p:nvSpPr>
            <p:cNvPr id="7180" name="Rectangle 12">
              <a:extLst>
                <a:ext uri="{FF2B5EF4-FFF2-40B4-BE49-F238E27FC236}">
                  <a16:creationId xmlns:a16="http://schemas.microsoft.com/office/drawing/2014/main" id="{1E4EC49B-BF6C-EA58-562F-57C0DDE15E44}"/>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sp>
          <p:nvSpPr>
            <p:cNvPr id="7181" name="Rectangle 13">
              <a:extLst>
                <a:ext uri="{FF2B5EF4-FFF2-40B4-BE49-F238E27FC236}">
                  <a16:creationId xmlns:a16="http://schemas.microsoft.com/office/drawing/2014/main" id="{9E5A839E-EDB2-8219-0999-7DC5255EDB1A}"/>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solidFill>
                  <a:schemeClr val="accent2"/>
                </a:solidFill>
              </a:endParaRPr>
            </a:p>
          </p:txBody>
        </p:sp>
      </p:grpSp>
      <p:sp>
        <p:nvSpPr>
          <p:cNvPr id="7182" name="Rectangle 14">
            <a:extLst>
              <a:ext uri="{FF2B5EF4-FFF2-40B4-BE49-F238E27FC236}">
                <a16:creationId xmlns:a16="http://schemas.microsoft.com/office/drawing/2014/main" id="{1A67E76D-F018-C7C4-A785-0F4F7415C43B}"/>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7183" name="Rectangle 15">
            <a:extLst>
              <a:ext uri="{FF2B5EF4-FFF2-40B4-BE49-F238E27FC236}">
                <a16:creationId xmlns:a16="http://schemas.microsoft.com/office/drawing/2014/main" id="{A0930E04-4C77-09F6-9D88-0EA3A82B7448}"/>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7184" name="Rectangle 16">
            <a:extLst>
              <a:ext uri="{FF2B5EF4-FFF2-40B4-BE49-F238E27FC236}">
                <a16:creationId xmlns:a16="http://schemas.microsoft.com/office/drawing/2014/main" id="{140D79BF-12FD-7862-2DEE-83FA9995694D}"/>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ru-R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panose="020B0604020202020204" pitchFamily="34" charset="0"/>
        </a:defRPr>
      </a:lvl2pPr>
      <a:lvl3pPr algn="l" rtl="0" fontAlgn="base">
        <a:spcBef>
          <a:spcPct val="0"/>
        </a:spcBef>
        <a:spcAft>
          <a:spcPct val="0"/>
        </a:spcAft>
        <a:defRPr sz="4400">
          <a:solidFill>
            <a:schemeClr val="tx1"/>
          </a:solidFill>
          <a:latin typeface="Arial" panose="020B0604020202020204" pitchFamily="34" charset="0"/>
        </a:defRPr>
      </a:lvl3pPr>
      <a:lvl4pPr algn="l" rtl="0" fontAlgn="base">
        <a:spcBef>
          <a:spcPct val="0"/>
        </a:spcBef>
        <a:spcAft>
          <a:spcPct val="0"/>
        </a:spcAft>
        <a:defRPr sz="4400">
          <a:solidFill>
            <a:schemeClr val="tx1"/>
          </a:solidFill>
          <a:latin typeface="Arial" panose="020B0604020202020204" pitchFamily="34" charset="0"/>
        </a:defRPr>
      </a:lvl4pPr>
      <a:lvl5pPr algn="l" rtl="0" fontAlgn="base">
        <a:spcBef>
          <a:spcPct val="0"/>
        </a:spcBef>
        <a:spcAft>
          <a:spcPct val="0"/>
        </a:spcAft>
        <a:defRPr sz="4400">
          <a:solidFill>
            <a:schemeClr val="tx1"/>
          </a:solidFill>
          <a:latin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A2F293-D37D-268A-056B-2B7B87A831FD}"/>
              </a:ext>
            </a:extLst>
          </p:cNvPr>
          <p:cNvSpPr>
            <a:spLocks noGrp="1" noChangeArrowheads="1"/>
          </p:cNvSpPr>
          <p:nvPr>
            <p:ph type="ctrTitle"/>
          </p:nvPr>
        </p:nvSpPr>
        <p:spPr>
          <a:xfrm>
            <a:off x="2195736" y="1828800"/>
            <a:ext cx="6795864" cy="2209800"/>
          </a:xfrm>
        </p:spPr>
        <p:txBody>
          <a:bodyPr/>
          <a:lstStyle/>
          <a:p>
            <a:pPr algn="ctr"/>
            <a:r>
              <a:rPr lang="ru-RU" altLang="ru-RU" sz="3200" dirty="0" err="1">
                <a:solidFill>
                  <a:schemeClr val="bg1"/>
                </a:solidFill>
                <a:latin typeface="Times New Roman Tj" panose="02020603050405020304" pitchFamily="18" charset="-52"/>
              </a:rPr>
              <a:t>Мавзўъњои</a:t>
            </a:r>
            <a:r>
              <a:rPr lang="ru-RU" altLang="ru-RU" sz="3200" dirty="0">
                <a:solidFill>
                  <a:schemeClr val="bg1"/>
                </a:solidFill>
                <a:latin typeface="Times New Roman Tj" panose="02020603050405020304" pitchFamily="18" charset="-52"/>
              </a:rPr>
              <a:t> </a:t>
            </a:r>
            <a:r>
              <a:rPr lang="ru-RU" altLang="ru-RU" sz="3200" dirty="0" err="1">
                <a:solidFill>
                  <a:schemeClr val="bg1"/>
                </a:solidFill>
                <a:latin typeface="Times New Roman Tj" panose="02020603050405020304" pitchFamily="18" charset="-52"/>
              </a:rPr>
              <a:t>асосии</a:t>
            </a:r>
            <a:r>
              <a:rPr lang="ru-RU" altLang="ru-RU" sz="3200" dirty="0">
                <a:solidFill>
                  <a:schemeClr val="bg1"/>
                </a:solidFill>
                <a:latin typeface="Times New Roman Tj" panose="02020603050405020304" pitchFamily="18" charset="-52"/>
              </a:rPr>
              <a:t> </a:t>
            </a:r>
            <a:r>
              <a:rPr lang="ru-RU" altLang="ru-RU" sz="3200" dirty="0" err="1">
                <a:solidFill>
                  <a:schemeClr val="bg1"/>
                </a:solidFill>
                <a:latin typeface="Times New Roman Tj" panose="02020603050405020304" pitchFamily="18" charset="-52"/>
              </a:rPr>
              <a:t>якумин</a:t>
            </a:r>
            <a:r>
              <a:rPr lang="ru-RU" altLang="ru-RU" sz="3200" dirty="0">
                <a:solidFill>
                  <a:schemeClr val="bg1"/>
                </a:solidFill>
                <a:latin typeface="Times New Roman Tj" panose="02020603050405020304" pitchFamily="18" charset="-52"/>
              </a:rPr>
              <a:t> </a:t>
            </a:r>
            <a:br>
              <a:rPr lang="ru-RU" altLang="ru-RU" sz="3200" dirty="0">
                <a:solidFill>
                  <a:schemeClr val="bg1"/>
                </a:solidFill>
                <a:latin typeface="Times New Roman Tj" panose="02020603050405020304" pitchFamily="18" charset="-52"/>
              </a:rPr>
            </a:br>
            <a:r>
              <a:rPr lang="ru-RU" altLang="ru-RU" sz="3200" dirty="0" err="1">
                <a:solidFill>
                  <a:schemeClr val="bg1"/>
                </a:solidFill>
                <a:latin typeface="Times New Roman Tj" panose="02020603050405020304" pitchFamily="18" charset="-52"/>
              </a:rPr>
              <a:t>Шарњи</a:t>
            </a:r>
            <a:r>
              <a:rPr lang="ru-RU" altLang="ru-RU" sz="3200" dirty="0">
                <a:solidFill>
                  <a:schemeClr val="bg1"/>
                </a:solidFill>
                <a:latin typeface="Times New Roman Tj" panose="02020603050405020304" pitchFamily="18" charset="-52"/>
              </a:rPr>
              <a:t> </a:t>
            </a:r>
            <a:r>
              <a:rPr lang="ru-RU" altLang="ru-RU" sz="3200" dirty="0" err="1">
                <a:solidFill>
                  <a:schemeClr val="bg1"/>
                </a:solidFill>
                <a:latin typeface="Times New Roman Tj" panose="02020603050405020304" pitchFamily="18" charset="-52"/>
              </a:rPr>
              <a:t>ихтиёрии</a:t>
            </a:r>
            <a:r>
              <a:rPr lang="ru-RU" altLang="ru-RU" sz="3200" dirty="0">
                <a:solidFill>
                  <a:schemeClr val="bg1"/>
                </a:solidFill>
                <a:latin typeface="Times New Roman Tj" panose="02020603050405020304" pitchFamily="18" charset="-52"/>
              </a:rPr>
              <a:t> </a:t>
            </a:r>
            <a:r>
              <a:rPr lang="ru-RU" altLang="ru-RU" sz="3200" dirty="0" err="1">
                <a:solidFill>
                  <a:schemeClr val="bg1"/>
                </a:solidFill>
                <a:latin typeface="Times New Roman Tj" panose="02020603050405020304" pitchFamily="18" charset="-52"/>
              </a:rPr>
              <a:t>мањаллї</a:t>
            </a:r>
            <a:r>
              <a:rPr lang="ru-RU" altLang="ru-RU" sz="3200" dirty="0">
                <a:solidFill>
                  <a:schemeClr val="bg1"/>
                </a:solidFill>
                <a:latin typeface="Times New Roman Tj" panose="02020603050405020304" pitchFamily="18" charset="-52"/>
              </a:rPr>
              <a:t> «ДУШАНБЕ: ОЯНДАИ ЊУШМАНД ВА УСТУВОР» </a:t>
            </a:r>
          </a:p>
        </p:txBody>
      </p:sp>
      <p:sp>
        <p:nvSpPr>
          <p:cNvPr id="2051" name="Rectangle 3">
            <a:extLst>
              <a:ext uri="{FF2B5EF4-FFF2-40B4-BE49-F238E27FC236}">
                <a16:creationId xmlns:a16="http://schemas.microsoft.com/office/drawing/2014/main" id="{FAEBB5B9-CDE8-D1D4-A3DE-9E7C8B190EB8}"/>
              </a:ext>
            </a:extLst>
          </p:cNvPr>
          <p:cNvSpPr>
            <a:spLocks noGrp="1" noChangeArrowheads="1"/>
          </p:cNvSpPr>
          <p:nvPr>
            <p:ph type="subTitle" idx="1"/>
          </p:nvPr>
        </p:nvSpPr>
        <p:spPr>
          <a:xfrm>
            <a:off x="3124200" y="4581525"/>
            <a:ext cx="6019800" cy="1752600"/>
          </a:xfrm>
        </p:spPr>
        <p:txBody>
          <a:bodyPr/>
          <a:lstStyle/>
          <a:p>
            <a:pPr algn="r"/>
            <a:r>
              <a:rPr lang="ru-RU" altLang="ru-RU" sz="2400" dirty="0">
                <a:latin typeface="Times New Roman Tj" panose="02020603050405020304" pitchFamily="18" charset="-52"/>
              </a:rPr>
              <a:t>17 майи соли 2024</a:t>
            </a:r>
            <a:r>
              <a:rPr lang="ru-RU" altLang="ru-RU" sz="24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148957-7C92-D56A-2EDD-9E8485975C68}"/>
              </a:ext>
            </a:extLst>
          </p:cNvPr>
          <p:cNvSpPr>
            <a:spLocks noGrp="1"/>
          </p:cNvSpPr>
          <p:nvPr>
            <p:ph type="title"/>
          </p:nvPr>
        </p:nvSpPr>
        <p:spPr>
          <a:xfrm>
            <a:off x="0" y="365125"/>
            <a:ext cx="9144000" cy="1325563"/>
          </a:xfrm>
        </p:spPr>
        <p:txBody>
          <a:bodyPr/>
          <a:lstStyle/>
          <a:p>
            <a:pPr algn="ct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Интизорӣ</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меравад</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ки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дар соли 2030 Душанбе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шаҳри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замонавии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сабз</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барои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соҳибкорӣ</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кушода</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ва</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барои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шаҳрвандон</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қулай</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мебошад</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ки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аз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ҷиҳати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воридшавии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технология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ва</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донишҳои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нав</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ба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тамоми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соҳаҳои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ҳаёт</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дар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минтақа</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мавқеи</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пешсафро</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ишғол</a:t>
            </a:r>
            <a:r>
              <a:rPr kumimoji="0" lang="ru-RU" sz="2000" b="1" i="0" u="none" strike="noStrike" kern="1200" cap="none" spc="0" normalizeH="0" baseline="0" noProof="0" dirty="0">
                <a:ln>
                  <a:noFill/>
                </a:ln>
                <a:solidFill>
                  <a:srgbClr val="00007D">
                    <a:lumMod val="60000"/>
                    <a:lumOff val="40000"/>
                  </a:srgbClr>
                </a:solidFill>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solidFill>
                  <a:srgbClr val="00007D">
                    <a:lumMod val="60000"/>
                    <a:lumOff val="40000"/>
                  </a:srgbClr>
                </a:solidFill>
                <a:effectLst/>
                <a:uLnTx/>
                <a:uFillTx/>
                <a:latin typeface="Times New Roman Tj" panose="02020603050405020304" pitchFamily="18" charset="-52"/>
                <a:ea typeface="+mj-ea"/>
                <a:cs typeface="+mj-cs"/>
              </a:rPr>
              <a:t>мекунад</a:t>
            </a:r>
            <a:endParaRPr lang="ru-RU" dirty="0"/>
          </a:p>
        </p:txBody>
      </p:sp>
      <p:sp>
        <p:nvSpPr>
          <p:cNvPr id="4" name="Объект 3">
            <a:extLst>
              <a:ext uri="{FF2B5EF4-FFF2-40B4-BE49-F238E27FC236}">
                <a16:creationId xmlns:a16="http://schemas.microsoft.com/office/drawing/2014/main" id="{B96094CF-AEB6-69E9-FC7C-13AE8581BB78}"/>
              </a:ext>
            </a:extLst>
          </p:cNvPr>
          <p:cNvSpPr>
            <a:spLocks noGrp="1"/>
          </p:cNvSpPr>
          <p:nvPr>
            <p:ph sz="half" idx="2"/>
          </p:nvPr>
        </p:nvSpPr>
        <p:spPr>
          <a:xfrm>
            <a:off x="0" y="1681163"/>
            <a:ext cx="4498975" cy="5176837"/>
          </a:xfrm>
        </p:spPr>
        <p:txBody>
          <a:bodyPr/>
          <a:lstStyle/>
          <a:p>
            <a:pPr marL="0" indent="357188" algn="just">
              <a:buFont typeface="Arial" panose="020B0604020202020204" pitchFamily="34" charset="0"/>
              <a:buChar char="•"/>
            </a:pPr>
            <a:r>
              <a:rPr lang="ru-RU" sz="2000" b="0" i="0" dirty="0" err="1">
                <a:solidFill>
                  <a:srgbClr val="3C4043"/>
                </a:solidFill>
                <a:effectLst/>
                <a:latin typeface="Times New Roman Tj" panose="02020603050405020304" pitchFamily="18" charset="-52"/>
              </a:rPr>
              <a:t>Биниш</a:t>
            </a:r>
            <a:r>
              <a:rPr lang="ru-RU" sz="2000" b="0" i="0" dirty="0">
                <a:solidFill>
                  <a:srgbClr val="3C4043"/>
                </a:solidFill>
                <a:effectLst/>
                <a:latin typeface="Times New Roman Tj" panose="02020603050405020304" pitchFamily="18" charset="-52"/>
              </a:rPr>
              <a:t> ба </a:t>
            </a:r>
            <a:r>
              <a:rPr lang="ru-RU" sz="2000" b="0" i="1" dirty="0">
                <a:solidFill>
                  <a:srgbClr val="3C4043"/>
                </a:solidFill>
                <a:effectLst/>
                <a:latin typeface="Times New Roman Tj" panose="02020603050405020304" pitchFamily="18" charset="-52"/>
              </a:rPr>
              <a:t>се </a:t>
            </a:r>
            <a:r>
              <a:rPr kumimoji="0" lang="ru-RU" sz="2000" i="1" u="none" strike="noStrike" kern="1200" cap="none" spc="0" normalizeH="0" baseline="0" noProof="0" dirty="0">
                <a:ln>
                  <a:noFill/>
                </a:ln>
                <a:effectLst/>
                <a:uLnTx/>
                <a:uFillTx/>
                <a:latin typeface="Times New Roman Tj" panose="02020603050405020304" pitchFamily="18" charset="-52"/>
                <a:ea typeface="+mj-ea"/>
                <a:cs typeface="+mj-cs"/>
              </a:rPr>
              <a:t>ҳ</a:t>
            </a:r>
            <a:r>
              <a:rPr lang="ru-RU" sz="2000" b="0" i="1" dirty="0" err="1">
                <a:solidFill>
                  <a:srgbClr val="3C4043"/>
                </a:solidFill>
                <a:effectLst/>
                <a:latin typeface="Times New Roman Tj" panose="02020603050405020304" pitchFamily="18" charset="-52"/>
              </a:rPr>
              <a:t>адафи</a:t>
            </a:r>
            <a:r>
              <a:rPr lang="ru-RU" sz="2000" b="0" i="1" dirty="0">
                <a:solidFill>
                  <a:srgbClr val="3C4043"/>
                </a:solidFill>
                <a:effectLst/>
                <a:latin typeface="Times New Roman Tj" panose="02020603050405020304" pitchFamily="18" charset="-52"/>
              </a:rPr>
              <a:t> </a:t>
            </a:r>
            <a:r>
              <a:rPr lang="ru-RU" sz="2000" b="0" i="1" dirty="0" err="1">
                <a:solidFill>
                  <a:srgbClr val="3C4043"/>
                </a:solidFill>
                <a:effectLst/>
                <a:latin typeface="Times New Roman Tj" panose="02020603050405020304" pitchFamily="18" charset="-52"/>
              </a:rPr>
              <a:t>асосии</a:t>
            </a:r>
            <a:r>
              <a:rPr lang="ru-RU" sz="2000" b="0" i="1" dirty="0">
                <a:solidFill>
                  <a:srgbClr val="3C4043"/>
                </a:solidFill>
                <a:effectLst/>
                <a:latin typeface="Times New Roman Tj" panose="02020603050405020304" pitchFamily="18" charset="-52"/>
              </a:rPr>
              <a:t> </a:t>
            </a:r>
            <a:r>
              <a:rPr lang="ru-RU" sz="2000" b="0" i="1" dirty="0" err="1">
                <a:solidFill>
                  <a:srgbClr val="3C4043"/>
                </a:solidFill>
                <a:effectLst/>
                <a:latin typeface="Times New Roman Tj" panose="02020603050405020304" pitchFamily="18" charset="-52"/>
              </a:rPr>
              <a:t>амалиётии</a:t>
            </a:r>
            <a:r>
              <a:rPr lang="ru-RU" sz="2000" b="0" i="1" dirty="0">
                <a:solidFill>
                  <a:srgbClr val="3C4043"/>
                </a:solidFill>
                <a:effectLst/>
                <a:latin typeface="Times New Roman Tj" panose="02020603050405020304" pitchFamily="18" charset="-52"/>
              </a:rPr>
              <a:t> </a:t>
            </a:r>
            <a:r>
              <a:rPr lang="ru-RU" sz="2000" b="0" i="1" dirty="0" err="1">
                <a:solidFill>
                  <a:srgbClr val="3C4043"/>
                </a:solidFill>
                <a:effectLst/>
                <a:latin typeface="Times New Roman Tj" panose="02020603050405020304" pitchFamily="18" charset="-52"/>
              </a:rPr>
              <a:t>шаҳр</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асос</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хохад</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ёфт</a:t>
            </a:r>
            <a:r>
              <a:rPr lang="ru-RU" sz="2000" b="0" i="0" dirty="0">
                <a:solidFill>
                  <a:srgbClr val="3C4043"/>
                </a:solidFill>
                <a:effectLst/>
                <a:latin typeface="Times New Roman Tj" panose="02020603050405020304" pitchFamily="18" charset="-52"/>
              </a:rPr>
              <a:t>: </a:t>
            </a:r>
          </a:p>
          <a:p>
            <a:pPr marL="0" indent="0">
              <a:buNone/>
            </a:pPr>
            <a:r>
              <a:rPr lang="ru-RU" sz="2000" dirty="0">
                <a:solidFill>
                  <a:srgbClr val="3C4043"/>
                </a:solidFill>
                <a:latin typeface="Times New Roman Tj" panose="02020603050405020304" pitchFamily="18" charset="-52"/>
              </a:rPr>
              <a:t>       - </a:t>
            </a:r>
            <a:r>
              <a:rPr lang="ru-RU" sz="2000" dirty="0" err="1">
                <a:solidFill>
                  <a:srgbClr val="3C4043"/>
                </a:solidFill>
                <a:latin typeface="Times New Roman Tj" panose="02020603050405020304" pitchFamily="18" charset="-52"/>
              </a:rPr>
              <a:t>ш</a:t>
            </a:r>
            <a:r>
              <a:rPr lang="ru-RU" sz="2000" b="0" i="0" dirty="0" err="1">
                <a:solidFill>
                  <a:srgbClr val="3C4043"/>
                </a:solidFill>
                <a:effectLst/>
                <a:latin typeface="Times New Roman Tj" panose="02020603050405020304" pitchFamily="18" charset="-52"/>
              </a:rPr>
              <a:t>аҳри</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муосир</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бо</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имкониятҳо</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барои</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ҳамагон</a:t>
            </a:r>
            <a:r>
              <a:rPr lang="ru-RU" sz="2000" b="0" i="0" dirty="0">
                <a:solidFill>
                  <a:srgbClr val="3C4043"/>
                </a:solidFill>
                <a:effectLst/>
                <a:latin typeface="Times New Roman Tj" panose="02020603050405020304" pitchFamily="18" charset="-52"/>
              </a:rPr>
              <a:t> </a:t>
            </a:r>
          </a:p>
          <a:p>
            <a:pPr marL="0" indent="0">
              <a:buNone/>
            </a:pPr>
            <a:r>
              <a:rPr lang="ru-RU" sz="2000" dirty="0">
                <a:solidFill>
                  <a:srgbClr val="3C4043"/>
                </a:solidFill>
                <a:latin typeface="Times New Roman Tj" panose="02020603050405020304" pitchFamily="18" charset="-52"/>
              </a:rPr>
              <a:t>       - </a:t>
            </a:r>
            <a:r>
              <a:rPr lang="ru-RU" sz="2000" dirty="0" err="1">
                <a:solidFill>
                  <a:srgbClr val="3C4043"/>
                </a:solidFill>
                <a:latin typeface="Times New Roman Tj" panose="02020603050405020304" pitchFamily="18" charset="-52"/>
              </a:rPr>
              <a:t>ш</a:t>
            </a:r>
            <a:r>
              <a:rPr lang="ru-RU" sz="2000" b="0" i="0" dirty="0" err="1">
                <a:solidFill>
                  <a:srgbClr val="3C4043"/>
                </a:solidFill>
                <a:effectLst/>
                <a:latin typeface="Times New Roman Tj" panose="02020603050405020304" pitchFamily="18" charset="-52"/>
              </a:rPr>
              <a:t>аҳри</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босуръат</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ва</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устувор</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афзоянда</a:t>
            </a:r>
            <a:r>
              <a:rPr lang="ru-RU" sz="2000" b="0" i="0" dirty="0">
                <a:solidFill>
                  <a:srgbClr val="3C4043"/>
                </a:solidFill>
                <a:effectLst/>
                <a:latin typeface="Times New Roman Tj" panose="02020603050405020304" pitchFamily="18" charset="-52"/>
              </a:rPr>
              <a:t> </a:t>
            </a:r>
          </a:p>
          <a:p>
            <a:pPr marL="0" indent="0">
              <a:buNone/>
            </a:pPr>
            <a:r>
              <a:rPr lang="ru-RU" sz="2000" dirty="0">
                <a:solidFill>
                  <a:srgbClr val="3C4043"/>
                </a:solidFill>
                <a:latin typeface="Times New Roman Tj" panose="02020603050405020304" pitchFamily="18" charset="-52"/>
              </a:rPr>
              <a:t>       - </a:t>
            </a:r>
            <a:r>
              <a:rPr lang="ru-RU" sz="2000" dirty="0" err="1">
                <a:solidFill>
                  <a:srgbClr val="3C4043"/>
                </a:solidFill>
                <a:latin typeface="Times New Roman Tj" panose="02020603050405020304" pitchFamily="18" charset="-52"/>
              </a:rPr>
              <a:t>ш</a:t>
            </a:r>
            <a:r>
              <a:rPr lang="ru-RU" sz="2000" b="0" i="0" dirty="0" err="1">
                <a:solidFill>
                  <a:srgbClr val="3C4043"/>
                </a:solidFill>
                <a:effectLst/>
                <a:latin typeface="Times New Roman Tj" panose="02020603050405020304" pitchFamily="18" charset="-52"/>
              </a:rPr>
              <a:t>аҳри</a:t>
            </a:r>
            <a:r>
              <a:rPr lang="ru-RU" sz="2000" b="0" i="0" dirty="0">
                <a:solidFill>
                  <a:srgbClr val="3C4043"/>
                </a:solidFill>
                <a:effectLst/>
                <a:latin typeface="Times New Roman Tj" panose="02020603050405020304" pitchFamily="18" charset="-52"/>
              </a:rPr>
              <a:t> аз </a:t>
            </a:r>
            <a:r>
              <a:rPr lang="ru-RU" sz="2000" b="0" i="0" dirty="0" err="1">
                <a:solidFill>
                  <a:srgbClr val="3C4043"/>
                </a:solidFill>
                <a:effectLst/>
                <a:latin typeface="Times New Roman Tj" panose="02020603050405020304" pitchFamily="18" charset="-52"/>
              </a:rPr>
              <a:t>ҷиҳати</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молиявӣ</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устувор</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ва</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инноватсионӣ</a:t>
            </a:r>
            <a:r>
              <a:rPr lang="ru-RU" sz="2000" b="0" i="0" dirty="0">
                <a:solidFill>
                  <a:srgbClr val="3C4043"/>
                </a:solidFill>
                <a:effectLst/>
                <a:latin typeface="Times New Roman Tj" panose="02020603050405020304" pitchFamily="18" charset="-52"/>
              </a:rPr>
              <a:t> </a:t>
            </a:r>
          </a:p>
          <a:p>
            <a:pPr marL="0" indent="357188" algn="just">
              <a:buFont typeface="Arial" panose="020B0604020202020204" pitchFamily="34" charset="0"/>
              <a:buChar char="•"/>
            </a:pPr>
            <a:r>
              <a:rPr lang="ru-RU" sz="2000" b="0" i="0" dirty="0" err="1">
                <a:solidFill>
                  <a:srgbClr val="3C4043"/>
                </a:solidFill>
                <a:effectLst/>
                <a:latin typeface="Times New Roman Tj" panose="02020603050405020304" pitchFamily="18" charset="-52"/>
              </a:rPr>
              <a:t>Шаҳри</a:t>
            </a:r>
            <a:r>
              <a:rPr lang="ru-RU" sz="2000" b="0" i="0" dirty="0">
                <a:solidFill>
                  <a:srgbClr val="3C4043"/>
                </a:solidFill>
                <a:effectLst/>
                <a:latin typeface="Times New Roman Tj" panose="02020603050405020304" pitchFamily="18" charset="-52"/>
              </a:rPr>
              <a:t> Душанбе - дар </a:t>
            </a:r>
            <a:r>
              <a:rPr lang="ru-RU" sz="2000" b="0" i="0" dirty="0" err="1">
                <a:solidFill>
                  <a:srgbClr val="3C4043"/>
                </a:solidFill>
                <a:effectLst/>
                <a:latin typeface="Times New Roman Tj" panose="02020603050405020304" pitchFamily="18" charset="-52"/>
              </a:rPr>
              <a:t>татбиқи</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Рӯзномаи</a:t>
            </a:r>
            <a:r>
              <a:rPr lang="ru-RU" sz="2000" b="0" i="0" dirty="0">
                <a:solidFill>
                  <a:srgbClr val="3C4043"/>
                </a:solidFill>
                <a:effectLst/>
                <a:latin typeface="Times New Roman Tj" panose="02020603050405020304" pitchFamily="18" charset="-52"/>
              </a:rPr>
              <a:t> 2030 </a:t>
            </a:r>
            <a:r>
              <a:rPr lang="ru-RU" sz="2000" b="0" i="0" dirty="0" err="1">
                <a:solidFill>
                  <a:srgbClr val="3C4043"/>
                </a:solidFill>
                <a:effectLst/>
                <a:latin typeface="Times New Roman Tj" panose="02020603050405020304" pitchFamily="18" charset="-52"/>
              </a:rPr>
              <a:t>ва</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Ҳадафҳои</a:t>
            </a:r>
            <a:r>
              <a:rPr lang="ru-RU" sz="2000" b="0" i="0" dirty="0">
                <a:solidFill>
                  <a:srgbClr val="3C4043"/>
                </a:solidFill>
                <a:effectLst/>
                <a:latin typeface="Times New Roman Tj" panose="02020603050405020304" pitchFamily="18" charset="-52"/>
              </a:rPr>
              <a:t> Рушди </a:t>
            </a:r>
            <a:r>
              <a:rPr lang="ru-RU" sz="2000" b="0" i="0" dirty="0" err="1">
                <a:solidFill>
                  <a:srgbClr val="3C4043"/>
                </a:solidFill>
                <a:effectLst/>
                <a:latin typeface="Times New Roman Tj" panose="02020603050405020304" pitchFamily="18" charset="-52"/>
              </a:rPr>
              <a:t>Устувор</a:t>
            </a:r>
            <a:r>
              <a:rPr lang="ru-RU" sz="2000" b="0" i="0" dirty="0">
                <a:solidFill>
                  <a:srgbClr val="3C4043"/>
                </a:solidFill>
                <a:effectLst/>
                <a:latin typeface="Times New Roman Tj" panose="02020603050405020304" pitchFamily="18" charset="-52"/>
              </a:rPr>
              <a:t> </a:t>
            </a:r>
            <a:r>
              <a:rPr lang="en-US" sz="2000" b="0" i="0" dirty="0">
                <a:solidFill>
                  <a:srgbClr val="3C4043"/>
                </a:solidFill>
                <a:effectLst/>
                <a:latin typeface="Times New Roman Tj" panose="02020603050405020304" pitchFamily="18" charset="-52"/>
              </a:rPr>
              <a:t> </a:t>
            </a:r>
            <a:r>
              <a:rPr lang="ru-RU" sz="2000" b="0" i="0" dirty="0">
                <a:solidFill>
                  <a:srgbClr val="3C4043"/>
                </a:solidFill>
                <a:effectLst/>
                <a:latin typeface="Times New Roman Tj" panose="02020603050405020304" pitchFamily="18" charset="-52"/>
              </a:rPr>
              <a:t>дар </a:t>
            </a:r>
            <a:r>
              <a:rPr lang="ru-RU" sz="2000" b="0" i="0" dirty="0" err="1">
                <a:solidFill>
                  <a:srgbClr val="3C4043"/>
                </a:solidFill>
                <a:effectLst/>
                <a:latin typeface="Times New Roman Tj" panose="02020603050405020304" pitchFamily="18" charset="-52"/>
              </a:rPr>
              <a:t>сатҳи</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маҳаллӣ</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нақши</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асосиро</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ишғол</a:t>
            </a:r>
            <a:r>
              <a:rPr lang="ru-RU" sz="2000" b="0" i="0" dirty="0">
                <a:solidFill>
                  <a:srgbClr val="3C4043"/>
                </a:solidFill>
                <a:effectLst/>
                <a:latin typeface="Times New Roman Tj" panose="02020603050405020304" pitchFamily="18" charset="-52"/>
              </a:rPr>
              <a:t> </a:t>
            </a:r>
            <a:r>
              <a:rPr lang="ru-RU" sz="2000" b="0" i="0" dirty="0" err="1">
                <a:solidFill>
                  <a:srgbClr val="3C4043"/>
                </a:solidFill>
                <a:effectLst/>
                <a:latin typeface="Times New Roman Tj" panose="02020603050405020304" pitchFamily="18" charset="-52"/>
              </a:rPr>
              <a:t>хохад</a:t>
            </a:r>
            <a:r>
              <a:rPr lang="ru-RU" sz="2000" b="0" i="0" dirty="0">
                <a:solidFill>
                  <a:srgbClr val="3C4043"/>
                </a:solidFill>
                <a:effectLst/>
                <a:latin typeface="Times New Roman Tj" panose="02020603050405020304" pitchFamily="18" charset="-52"/>
              </a:rPr>
              <a:t> кард</a:t>
            </a:r>
          </a:p>
          <a:p>
            <a:endParaRPr lang="ru-RU" dirty="0"/>
          </a:p>
        </p:txBody>
      </p:sp>
      <p:sp>
        <p:nvSpPr>
          <p:cNvPr id="5" name="Текст 4">
            <a:extLst>
              <a:ext uri="{FF2B5EF4-FFF2-40B4-BE49-F238E27FC236}">
                <a16:creationId xmlns:a16="http://schemas.microsoft.com/office/drawing/2014/main" id="{F836A2AD-9AB1-F48A-00A5-A5ECDA64B2AA}"/>
              </a:ext>
            </a:extLst>
          </p:cNvPr>
          <p:cNvSpPr>
            <a:spLocks noGrp="1"/>
          </p:cNvSpPr>
          <p:nvPr>
            <p:ph type="body" sz="quarter" idx="3"/>
          </p:nvPr>
        </p:nvSpPr>
        <p:spPr/>
        <p:txBody>
          <a:bodyPr/>
          <a:lstStyle/>
          <a:p>
            <a:r>
              <a:rPr lang="ru-RU" sz="2000" b="0" i="1" dirty="0" err="1">
                <a:latin typeface="Times New Roman Tj" panose="02020603050405020304" pitchFamily="18" charset="-52"/>
              </a:rPr>
              <a:t>Маќсадњои</a:t>
            </a:r>
            <a:r>
              <a:rPr lang="ru-RU" sz="2000" b="0" i="1" dirty="0">
                <a:latin typeface="Times New Roman Tj" panose="02020603050405020304" pitchFamily="18" charset="-52"/>
              </a:rPr>
              <a:t> </a:t>
            </a:r>
            <a:r>
              <a:rPr lang="ru-RU" sz="2000" b="0" i="1" dirty="0" err="1">
                <a:latin typeface="Times New Roman Tj" panose="02020603050405020304" pitchFamily="18" charset="-52"/>
              </a:rPr>
              <a:t>дарозмуддати</a:t>
            </a:r>
            <a:r>
              <a:rPr lang="ru-RU" sz="2000" b="0" i="1" dirty="0">
                <a:latin typeface="Times New Roman Tj" panose="02020603050405020304" pitchFamily="18" charset="-52"/>
              </a:rPr>
              <a:t> </a:t>
            </a:r>
            <a:r>
              <a:rPr lang="ru-RU" sz="2000" b="0" i="1" dirty="0" err="1">
                <a:latin typeface="Times New Roman Tj" panose="02020603050405020304" pitchFamily="18" charset="-52"/>
              </a:rPr>
              <a:t>рушду</a:t>
            </a:r>
            <a:r>
              <a:rPr lang="ru-RU" sz="2000" b="0" i="1" dirty="0">
                <a:latin typeface="Times New Roman Tj" panose="02020603050405020304" pitchFamily="18" charset="-52"/>
              </a:rPr>
              <a:t> </a:t>
            </a:r>
            <a:r>
              <a:rPr lang="ru-RU" sz="2000" b="0" i="1" dirty="0" err="1">
                <a:latin typeface="Times New Roman Tj" panose="02020603050405020304" pitchFamily="18" charset="-52"/>
              </a:rPr>
              <a:t>инкишофи</a:t>
            </a:r>
            <a:r>
              <a:rPr lang="ru-RU" sz="2000" b="0" i="1" dirty="0">
                <a:latin typeface="Times New Roman Tj" panose="02020603050405020304" pitchFamily="18" charset="-52"/>
              </a:rPr>
              <a:t> Душанбе </a:t>
            </a:r>
          </a:p>
          <a:p>
            <a:endParaRPr lang="ru-RU" sz="500" b="0" i="1" dirty="0">
              <a:latin typeface="Times New Roman Tj" panose="02020603050405020304" pitchFamily="18" charset="-52"/>
            </a:endParaRPr>
          </a:p>
        </p:txBody>
      </p:sp>
      <p:grpSp>
        <p:nvGrpSpPr>
          <p:cNvPr id="7" name="Группа 6"/>
          <p:cNvGrpSpPr/>
          <p:nvPr/>
        </p:nvGrpSpPr>
        <p:grpSpPr>
          <a:xfrm>
            <a:off x="4882016" y="2420888"/>
            <a:ext cx="4082472" cy="4248472"/>
            <a:chOff x="2595283" y="712694"/>
            <a:chExt cx="5679570" cy="5568215"/>
          </a:xfrm>
        </p:grpSpPr>
        <p:sp>
          <p:nvSpPr>
            <p:cNvPr id="8" name="Полилиния 7"/>
            <p:cNvSpPr/>
            <p:nvPr/>
          </p:nvSpPr>
          <p:spPr>
            <a:xfrm>
              <a:off x="2805192" y="3642098"/>
              <a:ext cx="5081508" cy="2625596"/>
            </a:xfrm>
            <a:custGeom>
              <a:avLst/>
              <a:gdLst>
                <a:gd name="connsiteX0" fmla="*/ 0 w 5777069"/>
                <a:gd name="connsiteY0" fmla="*/ 0 h 1875297"/>
                <a:gd name="connsiteX1" fmla="*/ 310586 w 5777069"/>
                <a:gd name="connsiteY1" fmla="*/ 0 h 1875297"/>
                <a:gd name="connsiteX2" fmla="*/ 317392 w 5777069"/>
                <a:gd name="connsiteY2" fmla="*/ 32725 h 1875297"/>
                <a:gd name="connsiteX3" fmla="*/ 2888534 w 5777069"/>
                <a:gd name="connsiteY3" fmla="*/ 1570579 h 1875297"/>
                <a:gd name="connsiteX4" fmla="*/ 5459677 w 5777069"/>
                <a:gd name="connsiteY4" fmla="*/ 32725 h 1875297"/>
                <a:gd name="connsiteX5" fmla="*/ 5466482 w 5777069"/>
                <a:gd name="connsiteY5" fmla="*/ 0 h 1875297"/>
                <a:gd name="connsiteX6" fmla="*/ 5777069 w 5777069"/>
                <a:gd name="connsiteY6" fmla="*/ 0 h 1875297"/>
                <a:gd name="connsiteX7" fmla="*/ 5758204 w 5777069"/>
                <a:gd name="connsiteY7" fmla="*/ 94136 h 1875297"/>
                <a:gd name="connsiteX8" fmla="*/ 2888534 w 5777069"/>
                <a:gd name="connsiteY8" fmla="*/ 1875297 h 1875297"/>
                <a:gd name="connsiteX9" fmla="*/ 18865 w 5777069"/>
                <a:gd name="connsiteY9" fmla="*/ 94136 h 1875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77069" h="1875297">
                  <a:moveTo>
                    <a:pt x="0" y="0"/>
                  </a:moveTo>
                  <a:lnTo>
                    <a:pt x="310586" y="0"/>
                  </a:lnTo>
                  <a:lnTo>
                    <a:pt x="317392" y="32725"/>
                  </a:lnTo>
                  <a:cubicBezTo>
                    <a:pt x="562113" y="910377"/>
                    <a:pt x="1620265" y="1570579"/>
                    <a:pt x="2888534" y="1570579"/>
                  </a:cubicBezTo>
                  <a:cubicBezTo>
                    <a:pt x="4156803" y="1570579"/>
                    <a:pt x="5214955" y="910377"/>
                    <a:pt x="5459677" y="32725"/>
                  </a:cubicBezTo>
                  <a:lnTo>
                    <a:pt x="5466482" y="0"/>
                  </a:lnTo>
                  <a:lnTo>
                    <a:pt x="5777069" y="0"/>
                  </a:lnTo>
                  <a:lnTo>
                    <a:pt x="5758204" y="94136"/>
                  </a:lnTo>
                  <a:cubicBezTo>
                    <a:pt x="5485069" y="1110643"/>
                    <a:pt x="4304058" y="1875297"/>
                    <a:pt x="2888534" y="1875297"/>
                  </a:cubicBezTo>
                  <a:cubicBezTo>
                    <a:pt x="1473011" y="1875297"/>
                    <a:pt x="292000" y="1110643"/>
                    <a:pt x="18865" y="94136"/>
                  </a:cubicBez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0" name="Кольцо 9"/>
            <p:cNvSpPr/>
            <p:nvPr/>
          </p:nvSpPr>
          <p:spPr>
            <a:xfrm>
              <a:off x="3899648" y="712694"/>
              <a:ext cx="3052482" cy="2581835"/>
            </a:xfrm>
            <a:prstGeom prst="donut">
              <a:avLst>
                <a:gd name="adj" fmla="val 1076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1" name="Кольцо 10"/>
            <p:cNvSpPr/>
            <p:nvPr/>
          </p:nvSpPr>
          <p:spPr>
            <a:xfrm>
              <a:off x="5035923" y="1815353"/>
              <a:ext cx="3052482" cy="2581835"/>
            </a:xfrm>
            <a:prstGeom prst="donut">
              <a:avLst>
                <a:gd name="adj" fmla="val 10764"/>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2" name="Прямоугольник 11"/>
            <p:cNvSpPr/>
            <p:nvPr/>
          </p:nvSpPr>
          <p:spPr>
            <a:xfrm>
              <a:off x="2595284" y="3033337"/>
              <a:ext cx="2674224" cy="89889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pPr algn="ctr"/>
              <a:r>
                <a:rPr lang="ru-RU" sz="1600" b="1" dirty="0" err="1"/>
                <a:t>Мухити</a:t>
              </a:r>
              <a:r>
                <a:rPr lang="ru-RU" sz="1600" dirty="0"/>
                <a:t> </a:t>
              </a:r>
              <a:r>
                <a:rPr lang="ru-RU" sz="1600" dirty="0" err="1"/>
                <a:t>мусоиду</a:t>
              </a:r>
              <a:r>
                <a:rPr lang="ru-RU" sz="1600" dirty="0"/>
                <a:t> </a:t>
              </a:r>
              <a:r>
                <a:rPr lang="ru-RU" sz="1600" dirty="0" err="1"/>
                <a:t>бехатар</a:t>
              </a:r>
              <a:endParaRPr lang="ru-RU" sz="1600" dirty="0"/>
            </a:p>
          </p:txBody>
        </p:sp>
        <p:sp>
          <p:nvSpPr>
            <p:cNvPr id="13" name="Прямоугольник 12"/>
            <p:cNvSpPr/>
            <p:nvPr/>
          </p:nvSpPr>
          <p:spPr>
            <a:xfrm>
              <a:off x="5647765" y="3033337"/>
              <a:ext cx="2238935" cy="89889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pPr algn="ctr"/>
              <a:r>
                <a:rPr lang="ru-RU" b="1" dirty="0" err="1"/>
                <a:t>Иктисоди</a:t>
              </a:r>
              <a:r>
                <a:rPr lang="ru-RU" dirty="0"/>
                <a:t> </a:t>
              </a:r>
              <a:r>
                <a:rPr lang="ru-RU" dirty="0" err="1"/>
                <a:t>навовару</a:t>
              </a:r>
              <a:r>
                <a:rPr lang="ru-RU" dirty="0"/>
                <a:t> </a:t>
              </a:r>
              <a:r>
                <a:rPr lang="ru-RU" dirty="0" err="1"/>
                <a:t>устувор</a:t>
              </a:r>
              <a:endParaRPr lang="ru-RU" dirty="0"/>
            </a:p>
          </p:txBody>
        </p:sp>
        <p:sp>
          <p:nvSpPr>
            <p:cNvPr id="14" name="Кольцо 13"/>
            <p:cNvSpPr/>
            <p:nvPr/>
          </p:nvSpPr>
          <p:spPr>
            <a:xfrm>
              <a:off x="2595283" y="1815353"/>
              <a:ext cx="3052482" cy="2581835"/>
            </a:xfrm>
            <a:prstGeom prst="donut">
              <a:avLst>
                <a:gd name="adj" fmla="val 1076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15" name="Прямоугольник 14"/>
            <p:cNvSpPr/>
            <p:nvPr/>
          </p:nvSpPr>
          <p:spPr>
            <a:xfrm>
              <a:off x="4101353" y="2003611"/>
              <a:ext cx="2608729" cy="70859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sz="1600" b="1" dirty="0" err="1"/>
                <a:t>Чамъияти</a:t>
              </a:r>
              <a:r>
                <a:rPr lang="ru-RU" sz="1600" dirty="0"/>
                <a:t> </a:t>
              </a:r>
              <a:r>
                <a:rPr lang="ru-RU" sz="1600" dirty="0" err="1"/>
                <a:t>фаъолу</a:t>
              </a:r>
              <a:r>
                <a:rPr lang="ru-RU" sz="1600" dirty="0"/>
                <a:t> </a:t>
              </a:r>
              <a:r>
                <a:rPr lang="ru-RU" sz="1600" dirty="0" err="1"/>
                <a:t>тавоно</a:t>
              </a:r>
              <a:endParaRPr lang="ru-RU" sz="1600" dirty="0"/>
            </a:p>
          </p:txBody>
        </p:sp>
        <p:sp>
          <p:nvSpPr>
            <p:cNvPr id="16" name="Прямоугольник 15"/>
            <p:cNvSpPr/>
            <p:nvPr/>
          </p:nvSpPr>
          <p:spPr>
            <a:xfrm>
              <a:off x="2805191" y="5382010"/>
              <a:ext cx="5469662" cy="89889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t" anchorCtr="0"/>
            <a:lstStyle/>
            <a:p>
              <a:pPr algn="ctr"/>
              <a:r>
                <a:rPr lang="ru-RU" b="1" dirty="0"/>
                <a:t>Душанбе – </a:t>
              </a:r>
              <a:r>
                <a:rPr lang="ru-RU" b="1" dirty="0" err="1"/>
                <a:t>рушди</a:t>
              </a:r>
              <a:r>
                <a:rPr lang="ru-RU" b="1" dirty="0"/>
                <a:t> </a:t>
              </a:r>
              <a:r>
                <a:rPr lang="ru-RU" b="1" dirty="0" err="1"/>
                <a:t>босуръати</a:t>
              </a:r>
              <a:r>
                <a:rPr lang="ru-RU" b="1" dirty="0"/>
                <a:t> дар </a:t>
              </a:r>
              <a:r>
                <a:rPr lang="ru-RU" b="1" dirty="0" err="1"/>
                <a:t>ракобат</a:t>
              </a:r>
              <a:r>
                <a:rPr lang="ru-RU" b="1" dirty="0"/>
                <a:t> </a:t>
              </a:r>
              <a:r>
                <a:rPr lang="ru-RU" b="1" dirty="0" err="1"/>
                <a:t>тобовар</a:t>
              </a:r>
              <a:r>
                <a:rPr lang="ru-RU" b="1" dirty="0"/>
                <a:t>  </a:t>
              </a:r>
              <a:r>
                <a:rPr lang="ru-RU" b="1" dirty="0" err="1"/>
                <a:t>бо</a:t>
              </a:r>
              <a:r>
                <a:rPr lang="ru-RU" b="1" dirty="0"/>
                <a:t> </a:t>
              </a:r>
              <a:r>
                <a:rPr lang="ru-RU" b="1" dirty="0" err="1"/>
                <a:t>сатхи</a:t>
              </a:r>
              <a:r>
                <a:rPr lang="ru-RU" b="1" dirty="0"/>
                <a:t> </a:t>
              </a:r>
              <a:r>
                <a:rPr lang="ru-RU" b="1" dirty="0" err="1"/>
                <a:t>баланди</a:t>
              </a:r>
              <a:r>
                <a:rPr lang="ru-RU" b="1" dirty="0"/>
                <a:t> </a:t>
              </a:r>
              <a:r>
                <a:rPr lang="ru-RU" b="1" dirty="0" err="1"/>
                <a:t>зиндагонии</a:t>
              </a:r>
              <a:r>
                <a:rPr lang="ru-RU" b="1" dirty="0"/>
                <a:t> </a:t>
              </a:r>
              <a:r>
                <a:rPr lang="ru-RU" b="1" dirty="0" err="1"/>
                <a:t>сокинон</a:t>
              </a:r>
              <a:endParaRPr lang="ru-RU" b="1" dirty="0"/>
            </a:p>
          </p:txBody>
        </p:sp>
      </p:grpSp>
    </p:spTree>
    <p:extLst>
      <p:ext uri="{BB962C8B-B14F-4D97-AF65-F5344CB8AC3E}">
        <p14:creationId xmlns:p14="http://schemas.microsoft.com/office/powerpoint/2010/main" val="3096497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0D8ADC-40FC-6960-B37C-AECFC4AF3F76}"/>
              </a:ext>
            </a:extLst>
          </p:cNvPr>
          <p:cNvSpPr>
            <a:spLocks noGrp="1"/>
          </p:cNvSpPr>
          <p:nvPr>
            <p:ph type="title"/>
          </p:nvPr>
        </p:nvSpPr>
        <p:spPr>
          <a:xfrm>
            <a:off x="457200" y="457200"/>
            <a:ext cx="8229600" cy="533400"/>
          </a:xfrm>
        </p:spPr>
        <p:txBody>
          <a:bodyPr/>
          <a:lstStyle/>
          <a:p>
            <a:pPr algn="ctr"/>
            <a:r>
              <a:rPr lang="ru-RU" sz="2400" b="1" i="0" dirty="0" err="1">
                <a:solidFill>
                  <a:srgbClr val="0000CC"/>
                </a:solidFill>
                <a:effectLst/>
                <a:latin typeface="Times New Roman Tj" panose="02020603050405020304" pitchFamily="18" charset="-52"/>
              </a:rPr>
              <a:t>Хусусиятҳои</a:t>
            </a:r>
            <a:r>
              <a:rPr lang="ru-RU" sz="2400" b="1" i="0" dirty="0">
                <a:solidFill>
                  <a:srgbClr val="0000CC"/>
                </a:solidFill>
                <a:effectLst/>
                <a:latin typeface="Times New Roman Tj" panose="02020603050405020304" pitchFamily="18" charset="-52"/>
              </a:rPr>
              <a:t> </a:t>
            </a:r>
            <a:r>
              <a:rPr lang="ru-RU" sz="2400" b="1" i="0" dirty="0" err="1">
                <a:solidFill>
                  <a:srgbClr val="0000CC"/>
                </a:solidFill>
                <a:effectLst/>
                <a:latin typeface="Times New Roman Tj" panose="02020603050405020304" pitchFamily="18" charset="-52"/>
              </a:rPr>
              <a:t>асосии</a:t>
            </a:r>
            <a:r>
              <a:rPr lang="ru-RU" sz="2400" b="1" i="0" dirty="0">
                <a:solidFill>
                  <a:srgbClr val="0000CC"/>
                </a:solidFill>
                <a:effectLst/>
                <a:latin typeface="Times New Roman Tj" panose="02020603050405020304" pitchFamily="18" charset="-52"/>
              </a:rPr>
              <a:t> </a:t>
            </a:r>
            <a:r>
              <a:rPr lang="ru-RU" sz="2400" b="1" i="0" dirty="0" err="1">
                <a:solidFill>
                  <a:srgbClr val="0000CC"/>
                </a:solidFill>
                <a:effectLst/>
                <a:latin typeface="Times New Roman Tj" panose="02020603050405020304" pitchFamily="18" charset="-52"/>
              </a:rPr>
              <a:t>ҳадафхои</a:t>
            </a:r>
            <a:r>
              <a:rPr lang="ru-RU" sz="2400" b="1" i="0" dirty="0">
                <a:solidFill>
                  <a:srgbClr val="0000CC"/>
                </a:solidFill>
                <a:effectLst/>
                <a:latin typeface="Times New Roman Tj" panose="02020603050405020304" pitchFamily="18" charset="-52"/>
              </a:rPr>
              <a:t> </a:t>
            </a:r>
            <a:r>
              <a:rPr lang="ru-RU" sz="2400" b="1" i="0" dirty="0" err="1">
                <a:solidFill>
                  <a:srgbClr val="0000CC"/>
                </a:solidFill>
                <a:effectLst/>
                <a:latin typeface="Times New Roman Tj" panose="02020603050405020304" pitchFamily="18" charset="-52"/>
              </a:rPr>
              <a:t>рушди</a:t>
            </a:r>
            <a:r>
              <a:rPr lang="ru-RU" sz="2400" b="1" i="0" dirty="0">
                <a:solidFill>
                  <a:srgbClr val="0000CC"/>
                </a:solidFill>
                <a:effectLst/>
                <a:latin typeface="Times New Roman Tj" panose="02020603050405020304" pitchFamily="18" charset="-52"/>
              </a:rPr>
              <a:t> Душанбе</a:t>
            </a:r>
            <a:endParaRPr lang="ru-RU" sz="2400" b="1" dirty="0">
              <a:solidFill>
                <a:srgbClr val="0000CC"/>
              </a:solidFill>
              <a:latin typeface="Times New Roman Tj" panose="02020603050405020304" pitchFamily="18" charset="-52"/>
            </a:endParaRPr>
          </a:p>
        </p:txBody>
      </p:sp>
      <p:sp>
        <p:nvSpPr>
          <p:cNvPr id="3" name="Объект 2">
            <a:extLst>
              <a:ext uri="{FF2B5EF4-FFF2-40B4-BE49-F238E27FC236}">
                <a16:creationId xmlns:a16="http://schemas.microsoft.com/office/drawing/2014/main" id="{197F9DC5-7349-FB16-A2D0-001014CC675D}"/>
              </a:ext>
            </a:extLst>
          </p:cNvPr>
          <p:cNvSpPr>
            <a:spLocks noGrp="1"/>
          </p:cNvSpPr>
          <p:nvPr>
            <p:ph idx="1"/>
          </p:nvPr>
        </p:nvSpPr>
        <p:spPr>
          <a:xfrm>
            <a:off x="0" y="990600"/>
            <a:ext cx="9144000" cy="5867400"/>
          </a:xfrm>
        </p:spPr>
        <p:txBody>
          <a:bodyPr/>
          <a:lstStyle/>
          <a:p>
            <a:pPr algn="just">
              <a:buFont typeface="Arial" panose="020B0604020202020204" pitchFamily="34" charset="0"/>
              <a:buChar char="•"/>
            </a:pPr>
            <a:r>
              <a:rPr lang="ru-RU" sz="1600" dirty="0" err="1">
                <a:solidFill>
                  <a:srgbClr val="0000CC"/>
                </a:solidFill>
                <a:latin typeface="Times New Roman Tj" panose="02020603050405020304" pitchFamily="18" charset="-52"/>
              </a:rPr>
              <a:t>Шаҳри</a:t>
            </a:r>
            <a:r>
              <a:rPr lang="ru-RU" sz="1600" dirty="0">
                <a:solidFill>
                  <a:srgbClr val="0000CC"/>
                </a:solidFill>
                <a:latin typeface="Times New Roman Tj" panose="02020603050405020304" pitchFamily="18" charset="-52"/>
              </a:rPr>
              <a:t> </a:t>
            </a:r>
            <a:r>
              <a:rPr lang="ru-RU" sz="1600" dirty="0" err="1">
                <a:solidFill>
                  <a:srgbClr val="0000CC"/>
                </a:solidFill>
                <a:latin typeface="Times New Roman Tj" panose="02020603050405020304" pitchFamily="18" charset="-52"/>
              </a:rPr>
              <a:t>њушманд</a:t>
            </a:r>
            <a:r>
              <a:rPr lang="ru-RU" sz="1600" dirty="0">
                <a:solidFill>
                  <a:srgbClr val="0000CC"/>
                </a:solidFill>
                <a:latin typeface="Times New Roman Tj" panose="02020603050405020304" pitchFamily="18" charset="-52"/>
              </a:rPr>
              <a:t> </a:t>
            </a:r>
            <a:r>
              <a:rPr lang="ru-RU" sz="1600" dirty="0">
                <a:latin typeface="Times New Roman Tj" panose="02020603050405020304" pitchFamily="18" charset="-52"/>
              </a:rPr>
              <a:t>- </a:t>
            </a:r>
            <a:r>
              <a:rPr lang="ru-RU" sz="1600" dirty="0" err="1">
                <a:latin typeface="Times New Roman Tj" panose="02020603050405020304" pitchFamily="18" charset="-52"/>
              </a:rPr>
              <a:t>татбиқи</a:t>
            </a:r>
            <a:r>
              <a:rPr lang="ru-RU" sz="1600" dirty="0">
                <a:latin typeface="Times New Roman Tj" panose="02020603050405020304" pitchFamily="18" charset="-52"/>
              </a:rPr>
              <a:t> </a:t>
            </a:r>
            <a:r>
              <a:rPr lang="ru-RU" sz="1600" dirty="0" err="1">
                <a:latin typeface="Times New Roman Tj" panose="02020603050405020304" pitchFamily="18" charset="-52"/>
              </a:rPr>
              <a:t>принсипҳо</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стандартҳои</a:t>
            </a:r>
            <a:r>
              <a:rPr lang="ru-RU" sz="1600" dirty="0">
                <a:latin typeface="Times New Roman Tj" panose="02020603050405020304" pitchFamily="18" charset="-52"/>
              </a:rPr>
              <a:t> </a:t>
            </a:r>
            <a:r>
              <a:rPr lang="ru-RU" sz="1600" dirty="0" err="1">
                <a:latin typeface="Times New Roman Tj" panose="02020603050405020304" pitchFamily="18" charset="-52"/>
              </a:rPr>
              <a:t>шаҳри</a:t>
            </a:r>
            <a:r>
              <a:rPr lang="ru-RU" sz="1600" dirty="0">
                <a:latin typeface="Times New Roman Tj" panose="02020603050405020304" pitchFamily="18" charset="-52"/>
              </a:rPr>
              <a:t> </a:t>
            </a:r>
            <a:r>
              <a:rPr lang="ru-RU" sz="1600" dirty="0" err="1">
                <a:latin typeface="Times New Roman Tj" panose="02020603050405020304" pitchFamily="18" charset="-52"/>
              </a:rPr>
              <a:t>интеллектуалӣ</a:t>
            </a:r>
            <a:r>
              <a:rPr lang="ru-RU" sz="1600" dirty="0">
                <a:latin typeface="Times New Roman Tj" panose="02020603050405020304" pitchFamily="18" charset="-52"/>
              </a:rPr>
              <a:t> </a:t>
            </a:r>
            <a:r>
              <a:rPr lang="ru-RU" sz="1600" dirty="0" err="1">
                <a:latin typeface="Times New Roman Tj" panose="02020603050405020304" pitchFamily="18" charset="-52"/>
              </a:rPr>
              <a:t>ҳарчи</a:t>
            </a:r>
            <a:r>
              <a:rPr lang="ru-RU" sz="1600" dirty="0">
                <a:latin typeface="Times New Roman Tj" panose="02020603050405020304" pitchFamily="18" charset="-52"/>
              </a:rPr>
              <a:t> </a:t>
            </a:r>
            <a:r>
              <a:rPr lang="ru-RU" sz="1600" dirty="0" err="1">
                <a:latin typeface="Times New Roman Tj" panose="02020603050405020304" pitchFamily="18" charset="-52"/>
              </a:rPr>
              <a:t>бештар</a:t>
            </a:r>
            <a:r>
              <a:rPr lang="ru-RU" sz="1600" dirty="0">
                <a:latin typeface="Times New Roman Tj" panose="02020603050405020304" pitchFamily="18" charset="-52"/>
              </a:rPr>
              <a:t> </a:t>
            </a:r>
            <a:r>
              <a:rPr lang="ru-RU" sz="1600" dirty="0" err="1">
                <a:latin typeface="Times New Roman Tj" panose="02020603050405020304" pitchFamily="18" charset="-52"/>
              </a:rPr>
              <a:t>таъмини</a:t>
            </a:r>
            <a:r>
              <a:rPr lang="ru-RU" sz="1600" dirty="0">
                <a:latin typeface="Times New Roman Tj" panose="02020603050405020304" pitchFamily="18" charset="-52"/>
              </a:rPr>
              <a:t> </a:t>
            </a:r>
            <a:r>
              <a:rPr lang="ru-RU" sz="1600" dirty="0" err="1">
                <a:latin typeface="Times New Roman Tj" panose="02020603050405020304" pitchFamily="18" charset="-52"/>
              </a:rPr>
              <a:t>рақамикунонии</a:t>
            </a:r>
            <a:r>
              <a:rPr lang="ru-RU" sz="1600" dirty="0">
                <a:latin typeface="Times New Roman Tj" panose="02020603050405020304" pitchFamily="18" charset="-52"/>
              </a:rPr>
              <a:t> </a:t>
            </a:r>
            <a:r>
              <a:rPr lang="ru-RU" sz="1600" dirty="0" err="1">
                <a:latin typeface="Times New Roman Tj" panose="02020603050405020304" pitchFamily="18" charset="-52"/>
              </a:rPr>
              <a:t>инфрасохтори</a:t>
            </a:r>
            <a:r>
              <a:rPr lang="ru-RU" sz="1600" dirty="0">
                <a:latin typeface="Times New Roman Tj" panose="02020603050405020304" pitchFamily="18" charset="-52"/>
              </a:rPr>
              <a:t> </a:t>
            </a:r>
            <a:r>
              <a:rPr lang="ru-RU" sz="1600" dirty="0" err="1">
                <a:latin typeface="Times New Roman Tj" panose="02020603050405020304" pitchFamily="18" charset="-52"/>
              </a:rPr>
              <a:t>шаҳр</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хизматрасонии</a:t>
            </a:r>
            <a:r>
              <a:rPr lang="ru-RU" sz="1600" dirty="0">
                <a:latin typeface="Times New Roman Tj" panose="02020603050405020304" pitchFamily="18" charset="-52"/>
              </a:rPr>
              <a:t> </a:t>
            </a:r>
            <a:r>
              <a:rPr lang="ru-RU" sz="1600" dirty="0" err="1">
                <a:latin typeface="Times New Roman Tj" panose="02020603050405020304" pitchFamily="18" charset="-52"/>
              </a:rPr>
              <a:t>шаҳрро</a:t>
            </a:r>
            <a:r>
              <a:rPr lang="ru-RU" sz="1600" dirty="0">
                <a:latin typeface="Times New Roman Tj" panose="02020603050405020304" pitchFamily="18" charset="-52"/>
              </a:rPr>
              <a:t> </a:t>
            </a:r>
            <a:r>
              <a:rPr lang="ru-RU" sz="1600" dirty="0" err="1">
                <a:latin typeface="Times New Roman Tj" panose="02020603050405020304" pitchFamily="18" charset="-52"/>
              </a:rPr>
              <a:t>барои</a:t>
            </a:r>
            <a:r>
              <a:rPr lang="ru-RU" sz="1600" dirty="0">
                <a:latin typeface="Times New Roman Tj" panose="02020603050405020304" pitchFamily="18" charset="-52"/>
              </a:rPr>
              <a:t> </a:t>
            </a:r>
            <a:r>
              <a:rPr lang="ru-RU" sz="1600" dirty="0" err="1">
                <a:latin typeface="Times New Roman Tj" panose="02020603050405020304" pitchFamily="18" charset="-52"/>
              </a:rPr>
              <a:t>аҳолӣ-ро</a:t>
            </a:r>
            <a:r>
              <a:rPr lang="ru-RU" sz="1600" dirty="0">
                <a:latin typeface="Times New Roman Tj" panose="02020603050405020304" pitchFamily="18" charset="-52"/>
              </a:rPr>
              <a:t> дар бар </a:t>
            </a:r>
            <a:r>
              <a:rPr lang="ru-RU" sz="1600" dirty="0" err="1">
                <a:latin typeface="Times New Roman Tj" panose="02020603050405020304" pitchFamily="18" charset="-52"/>
              </a:rPr>
              <a:t>мегирад</a:t>
            </a:r>
            <a:r>
              <a:rPr lang="ru-RU" sz="1600" dirty="0">
                <a:latin typeface="Times New Roman Tj" panose="02020603050405020304" pitchFamily="18" charset="-52"/>
              </a:rPr>
              <a:t>. Ба </a:t>
            </a:r>
            <a:r>
              <a:rPr lang="ru-RU" sz="1600" dirty="0" err="1">
                <a:latin typeface="Times New Roman Tj" panose="02020603050405020304" pitchFamily="18" charset="-52"/>
              </a:rPr>
              <a:t>нақша</a:t>
            </a:r>
            <a:r>
              <a:rPr lang="ru-RU" sz="1600" dirty="0">
                <a:latin typeface="Times New Roman Tj" panose="02020603050405020304" pitchFamily="18" charset="-52"/>
              </a:rPr>
              <a:t> </a:t>
            </a:r>
            <a:r>
              <a:rPr lang="ru-RU" sz="1600" dirty="0" err="1">
                <a:latin typeface="Times New Roman Tj" panose="02020603050405020304" pitchFamily="18" charset="-52"/>
              </a:rPr>
              <a:t>гирифта</a:t>
            </a:r>
            <a:r>
              <a:rPr lang="ru-RU" sz="1600" dirty="0">
                <a:latin typeface="Times New Roman Tj" panose="02020603050405020304" pitchFamily="18" charset="-52"/>
              </a:rPr>
              <a:t> </a:t>
            </a:r>
            <a:r>
              <a:rPr lang="ru-RU" sz="1600" dirty="0" err="1">
                <a:latin typeface="Times New Roman Tj" panose="02020603050405020304" pitchFamily="18" charset="-52"/>
              </a:rPr>
              <a:t>мешавад</a:t>
            </a:r>
            <a:r>
              <a:rPr lang="ru-RU" sz="1600" dirty="0">
                <a:latin typeface="Times New Roman Tj" panose="02020603050405020304" pitchFamily="18" charset="-52"/>
              </a:rPr>
              <a:t>, </a:t>
            </a:r>
            <a:r>
              <a:rPr lang="ru-RU" sz="1600" dirty="0" err="1">
                <a:latin typeface="Times New Roman Tj" panose="02020603050405020304" pitchFamily="18" charset="-52"/>
              </a:rPr>
              <a:t>ки</a:t>
            </a:r>
            <a:r>
              <a:rPr lang="ru-RU" sz="1600" dirty="0">
                <a:latin typeface="Times New Roman Tj" panose="02020603050405020304" pitchFamily="18" charset="-52"/>
              </a:rPr>
              <a:t> </a:t>
            </a:r>
            <a:r>
              <a:rPr lang="ru-RU" sz="1600" dirty="0" err="1">
                <a:latin typeface="Times New Roman Tj" panose="02020603050405020304" pitchFamily="18" charset="-52"/>
              </a:rPr>
              <a:t>дастрасии</a:t>
            </a:r>
            <a:r>
              <a:rPr lang="ru-RU" sz="1600" dirty="0">
                <a:latin typeface="Times New Roman Tj" panose="02020603050405020304" pitchFamily="18" charset="-52"/>
              </a:rPr>
              <a:t> </a:t>
            </a:r>
            <a:r>
              <a:rPr lang="ru-RU" sz="1600" dirty="0" err="1">
                <a:latin typeface="Times New Roman Tj" panose="02020603050405020304" pitchFamily="18" charset="-52"/>
              </a:rPr>
              <a:t>ҳама</a:t>
            </a:r>
            <a:r>
              <a:rPr lang="ru-RU" sz="1600" dirty="0">
                <a:latin typeface="Times New Roman Tj" panose="02020603050405020304" pitchFamily="18" charset="-52"/>
              </a:rPr>
              <a:t> </a:t>
            </a:r>
            <a:r>
              <a:rPr lang="ru-RU" sz="1600" dirty="0" err="1">
                <a:latin typeface="Times New Roman Tj" panose="02020603050405020304" pitchFamily="18" charset="-52"/>
              </a:rPr>
              <a:t>хидматҳои</a:t>
            </a:r>
            <a:r>
              <a:rPr lang="ru-RU" sz="1600" dirty="0">
                <a:latin typeface="Times New Roman Tj" panose="02020603050405020304" pitchFamily="18" charset="-52"/>
              </a:rPr>
              <a:t> </a:t>
            </a:r>
            <a:r>
              <a:rPr lang="ru-RU" sz="1600" dirty="0" err="1">
                <a:latin typeface="Times New Roman Tj" panose="02020603050405020304" pitchFamily="18" charset="-52"/>
              </a:rPr>
              <a:t>шаҳрӣ</a:t>
            </a:r>
            <a:r>
              <a:rPr lang="ru-RU" sz="1600" dirty="0">
                <a:latin typeface="Times New Roman Tj" panose="02020603050405020304" pitchFamily="18" charset="-52"/>
              </a:rPr>
              <a:t> онлайн </a:t>
            </a:r>
            <a:r>
              <a:rPr lang="ru-RU" sz="1600" dirty="0" err="1">
                <a:latin typeface="Times New Roman Tj" panose="02020603050405020304" pitchFamily="18" charset="-52"/>
              </a:rPr>
              <a:t>бо</a:t>
            </a:r>
            <a:r>
              <a:rPr lang="ru-RU" sz="1600" dirty="0">
                <a:latin typeface="Times New Roman Tj" panose="02020603050405020304" pitchFamily="18" charset="-52"/>
              </a:rPr>
              <a:t> </a:t>
            </a:r>
            <a:r>
              <a:rPr lang="ru-RU" sz="1600" dirty="0" err="1">
                <a:latin typeface="Times New Roman Tj" panose="02020603050405020304" pitchFamily="18" charset="-52"/>
              </a:rPr>
              <a:t>имкони</a:t>
            </a:r>
            <a:r>
              <a:rPr lang="ru-RU" sz="1600" dirty="0">
                <a:latin typeface="Times New Roman Tj" panose="02020603050405020304" pitchFamily="18" charset="-52"/>
              </a:rPr>
              <a:t> </a:t>
            </a:r>
            <a:r>
              <a:rPr lang="ru-RU" sz="1600" dirty="0" err="1">
                <a:latin typeface="Times New Roman Tj" panose="02020603050405020304" pitchFamily="18" charset="-52"/>
              </a:rPr>
              <a:t>арзёбии</a:t>
            </a:r>
            <a:r>
              <a:rPr lang="ru-RU" sz="1600" dirty="0">
                <a:latin typeface="Times New Roman Tj" panose="02020603050405020304" pitchFamily="18" charset="-52"/>
              </a:rPr>
              <a:t> </a:t>
            </a:r>
            <a:r>
              <a:rPr lang="ru-RU" sz="1600" dirty="0" err="1">
                <a:latin typeface="Times New Roman Tj" panose="02020603050405020304" pitchFamily="18" charset="-52"/>
              </a:rPr>
              <a:t>самаранокии</a:t>
            </a:r>
            <a:r>
              <a:rPr lang="ru-RU" sz="1600" dirty="0">
                <a:latin typeface="Times New Roman Tj" panose="02020603050405020304" pitchFamily="18" charset="-52"/>
              </a:rPr>
              <a:t> </a:t>
            </a:r>
            <a:r>
              <a:rPr lang="ru-RU" sz="1600" dirty="0" err="1">
                <a:latin typeface="Times New Roman Tj" panose="02020603050405020304" pitchFamily="18" charset="-52"/>
              </a:rPr>
              <a:t>онҳо</a:t>
            </a:r>
            <a:r>
              <a:rPr lang="ru-RU" sz="1600" dirty="0">
                <a:latin typeface="Times New Roman Tj" panose="02020603050405020304" pitchFamily="18" charset="-52"/>
              </a:rPr>
              <a:t> аз </a:t>
            </a:r>
            <a:r>
              <a:rPr lang="ru-RU" sz="1600" dirty="0" err="1">
                <a:latin typeface="Times New Roman Tj" panose="02020603050405020304" pitchFamily="18" charset="-52"/>
              </a:rPr>
              <a:t>фосилаи</a:t>
            </a:r>
            <a:r>
              <a:rPr lang="ru-RU" sz="1600" dirty="0">
                <a:latin typeface="Times New Roman Tj" panose="02020603050405020304" pitchFamily="18" charset="-52"/>
              </a:rPr>
              <a:t> дур низ </a:t>
            </a:r>
            <a:r>
              <a:rPr lang="ru-RU" sz="1600" dirty="0" err="1">
                <a:latin typeface="Times New Roman Tj" panose="02020603050405020304" pitchFamily="18" charset="-52"/>
              </a:rPr>
              <a:t>таъмин</a:t>
            </a:r>
            <a:r>
              <a:rPr lang="ru-RU" sz="1600" dirty="0">
                <a:latin typeface="Times New Roman Tj" panose="02020603050405020304" pitchFamily="18" charset="-52"/>
              </a:rPr>
              <a:t> карда </a:t>
            </a:r>
            <a:r>
              <a:rPr lang="ru-RU" sz="1600" dirty="0" err="1">
                <a:latin typeface="Times New Roman Tj" panose="02020603050405020304" pitchFamily="18" charset="-52"/>
              </a:rPr>
              <a:t>мешавад</a:t>
            </a:r>
            <a:r>
              <a:rPr lang="ru-RU" sz="1600" dirty="0">
                <a:latin typeface="Times New Roman Tj" panose="02020603050405020304" pitchFamily="18" charset="-52"/>
              </a:rPr>
              <a:t>….</a:t>
            </a:r>
          </a:p>
          <a:p>
            <a:pPr algn="just">
              <a:buFont typeface="Arial" panose="020B0604020202020204" pitchFamily="34" charset="0"/>
              <a:buChar char="•"/>
            </a:pPr>
            <a:endParaRPr lang="ru-RU" sz="500" dirty="0">
              <a:solidFill>
                <a:srgbClr val="0000CC"/>
              </a:solidFill>
              <a:latin typeface="Times New Roman Tj" panose="02020603050405020304" pitchFamily="18" charset="-52"/>
            </a:endParaRPr>
          </a:p>
          <a:p>
            <a:pPr algn="just">
              <a:buFont typeface="Arial" panose="020B0604020202020204" pitchFamily="34" charset="0"/>
              <a:buChar char="•"/>
            </a:pPr>
            <a:r>
              <a:rPr lang="ru-RU" sz="1600" dirty="0">
                <a:solidFill>
                  <a:srgbClr val="0000CC"/>
                </a:solidFill>
                <a:latin typeface="Times New Roman Tj" panose="02020603050405020304" pitchFamily="18" charset="-52"/>
              </a:rPr>
              <a:t>Рушди </a:t>
            </a:r>
            <a:r>
              <a:rPr lang="ru-RU" sz="1600" dirty="0" err="1">
                <a:solidFill>
                  <a:srgbClr val="0000CC"/>
                </a:solidFill>
                <a:latin typeface="Times New Roman Tj" panose="02020603050405020304" pitchFamily="18" charset="-52"/>
              </a:rPr>
              <a:t>устувори</a:t>
            </a:r>
            <a:r>
              <a:rPr lang="ru-RU" sz="1600" dirty="0">
                <a:solidFill>
                  <a:srgbClr val="0000CC"/>
                </a:solidFill>
                <a:latin typeface="Times New Roman Tj" panose="02020603050405020304" pitchFamily="18" charset="-52"/>
              </a:rPr>
              <a:t> </a:t>
            </a:r>
            <a:r>
              <a:rPr lang="ru-RU" sz="1600" dirty="0" err="1">
                <a:solidFill>
                  <a:srgbClr val="0000CC"/>
                </a:solidFill>
                <a:latin typeface="Times New Roman Tj" panose="02020603050405020304" pitchFamily="18" charset="-52"/>
              </a:rPr>
              <a:t>иќтисодї</a:t>
            </a:r>
            <a:r>
              <a:rPr lang="ru-RU" sz="1600" dirty="0">
                <a:solidFill>
                  <a:srgbClr val="0000CC"/>
                </a:solidFill>
                <a:latin typeface="Times New Roman Tj" panose="02020603050405020304" pitchFamily="18" charset="-52"/>
              </a:rPr>
              <a:t> </a:t>
            </a:r>
            <a:r>
              <a:rPr lang="ru-RU" sz="1600" dirty="0">
                <a:latin typeface="Times New Roman Tj" panose="02020603050405020304" pitchFamily="18" charset="-52"/>
              </a:rPr>
              <a:t>- </a:t>
            </a:r>
            <a:r>
              <a:rPr lang="ru-RU" sz="1600" dirty="0" err="1">
                <a:latin typeface="Times New Roman Tj" panose="02020603050405020304" pitchFamily="18" charset="-52"/>
              </a:rPr>
              <a:t>барои</a:t>
            </a:r>
            <a:r>
              <a:rPr lang="ru-RU" sz="1600" dirty="0">
                <a:latin typeface="Times New Roman Tj" panose="02020603050405020304" pitchFamily="18" charset="-52"/>
              </a:rPr>
              <a:t> </a:t>
            </a:r>
            <a:r>
              <a:rPr lang="ru-RU" sz="1600" dirty="0" err="1">
                <a:latin typeface="Times New Roman Tj" panose="02020603050405020304" pitchFamily="18" charset="-52"/>
              </a:rPr>
              <a:t>рушди</a:t>
            </a:r>
            <a:r>
              <a:rPr lang="ru-RU" sz="1600" dirty="0">
                <a:latin typeface="Times New Roman Tj" panose="02020603050405020304" pitchFamily="18" charset="-52"/>
              </a:rPr>
              <a:t> </a:t>
            </a:r>
            <a:r>
              <a:rPr lang="ru-RU" sz="1600" dirty="0" err="1">
                <a:latin typeface="Times New Roman Tj" panose="02020603050405020304" pitchFamily="18" charset="-52"/>
              </a:rPr>
              <a:t>босифати</a:t>
            </a:r>
            <a:r>
              <a:rPr lang="ru-RU" sz="1600" dirty="0">
                <a:latin typeface="Times New Roman Tj" panose="02020603050405020304" pitchFamily="18" charset="-52"/>
              </a:rPr>
              <a:t> </a:t>
            </a:r>
            <a:r>
              <a:rPr lang="ru-RU" sz="1600" dirty="0" err="1">
                <a:latin typeface="Times New Roman Tj" panose="02020603050405020304" pitchFamily="18" charset="-52"/>
              </a:rPr>
              <a:t>иќтисодиёт</a:t>
            </a:r>
            <a:r>
              <a:rPr lang="ru-RU" sz="1600" dirty="0">
                <a:latin typeface="Times New Roman Tj" panose="02020603050405020304" pitchFamily="18" charset="-52"/>
              </a:rPr>
              <a:t> </a:t>
            </a:r>
            <a:r>
              <a:rPr lang="ru-RU" sz="1600" dirty="0" err="1">
                <a:latin typeface="Times New Roman Tj" panose="02020603050405020304" pitchFamily="18" charset="-52"/>
              </a:rPr>
              <a:t>шањр</a:t>
            </a:r>
            <a:r>
              <a:rPr lang="ru-RU" sz="1600" dirty="0">
                <a:latin typeface="Times New Roman Tj" panose="02020603050405020304" pitchFamily="18" charset="-52"/>
              </a:rPr>
              <a:t> </a:t>
            </a:r>
            <a:r>
              <a:rPr lang="ru-RU" sz="1600" dirty="0" err="1">
                <a:latin typeface="Times New Roman Tj" panose="02020603050405020304" pitchFamily="18" charset="-52"/>
              </a:rPr>
              <a:t>талош</a:t>
            </a:r>
            <a:r>
              <a:rPr lang="ru-RU" sz="1600" dirty="0">
                <a:latin typeface="Times New Roman Tj" panose="02020603050405020304" pitchFamily="18" charset="-52"/>
              </a:rPr>
              <a:t> </a:t>
            </a:r>
            <a:r>
              <a:rPr lang="ru-RU" sz="1600" dirty="0" err="1">
                <a:latin typeface="Times New Roman Tj" panose="02020603050405020304" pitchFamily="18" charset="-52"/>
              </a:rPr>
              <a:t>варзида</a:t>
            </a:r>
            <a:r>
              <a:rPr lang="ru-RU" sz="1600" dirty="0">
                <a:latin typeface="Times New Roman Tj" panose="02020603050405020304" pitchFamily="18" charset="-52"/>
              </a:rPr>
              <a:t> </a:t>
            </a:r>
            <a:r>
              <a:rPr lang="ru-RU" sz="1600" dirty="0" err="1">
                <a:latin typeface="Times New Roman Tj" panose="02020603050405020304" pitchFamily="18" charset="-52"/>
              </a:rPr>
              <a:t>барои</a:t>
            </a:r>
            <a:r>
              <a:rPr lang="ru-RU" sz="1600" dirty="0">
                <a:latin typeface="Times New Roman Tj" panose="02020603050405020304" pitchFamily="18" charset="-52"/>
              </a:rPr>
              <a:t> </a:t>
            </a:r>
            <a:r>
              <a:rPr lang="ru-RU" sz="1600" dirty="0" err="1">
                <a:latin typeface="Times New Roman Tj" panose="02020603050405020304" pitchFamily="18" charset="-52"/>
              </a:rPr>
              <a:t>рушди</a:t>
            </a:r>
            <a:r>
              <a:rPr lang="ru-RU" sz="1600" dirty="0">
                <a:latin typeface="Times New Roman Tj" panose="02020603050405020304" pitchFamily="18" charset="-52"/>
              </a:rPr>
              <a:t> </a:t>
            </a:r>
            <a:r>
              <a:rPr lang="ru-RU" sz="1600" dirty="0" err="1">
                <a:latin typeface="Times New Roman Tj" panose="02020603050405020304" pitchFamily="18" charset="-52"/>
              </a:rPr>
              <a:t>соњањои</a:t>
            </a:r>
            <a:r>
              <a:rPr lang="ru-RU" sz="1600" dirty="0">
                <a:latin typeface="Times New Roman Tj" panose="02020603050405020304" pitchFamily="18" charset="-52"/>
              </a:rPr>
              <a:t> </a:t>
            </a:r>
            <a:r>
              <a:rPr lang="ru-RU" sz="1600" dirty="0" err="1">
                <a:latin typeface="Times New Roman Tj" panose="02020603050405020304" pitchFamily="18" charset="-52"/>
              </a:rPr>
              <a:t>миёнаву</a:t>
            </a:r>
            <a:r>
              <a:rPr lang="ru-RU" sz="1600" dirty="0">
                <a:latin typeface="Times New Roman Tj" panose="02020603050405020304" pitchFamily="18" charset="-52"/>
              </a:rPr>
              <a:t> </a:t>
            </a:r>
            <a:r>
              <a:rPr lang="ru-RU" sz="1600" dirty="0" err="1">
                <a:latin typeface="Times New Roman Tj" panose="02020603050405020304" pitchFamily="18" charset="-52"/>
              </a:rPr>
              <a:t>баландтехнологї</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сабз</a:t>
            </a:r>
            <a:r>
              <a:rPr lang="ru-RU" sz="1600" dirty="0">
                <a:latin typeface="Times New Roman Tj" panose="02020603050405020304" pitchFamily="18" charset="-52"/>
              </a:rPr>
              <a:t>» ба </a:t>
            </a:r>
            <a:r>
              <a:rPr lang="ru-RU" sz="1600" dirty="0" err="1">
                <a:latin typeface="Times New Roman Tj" panose="02020603050405020304" pitchFamily="18" charset="-52"/>
              </a:rPr>
              <a:t>фазои</a:t>
            </a:r>
            <a:r>
              <a:rPr lang="ru-RU" sz="1600" dirty="0">
                <a:latin typeface="Times New Roman Tj" panose="02020603050405020304" pitchFamily="18" charset="-52"/>
              </a:rPr>
              <a:t> </a:t>
            </a:r>
            <a:r>
              <a:rPr lang="ru-RU" sz="1600" dirty="0" err="1">
                <a:latin typeface="Times New Roman Tj" panose="02020603050405020304" pitchFamily="18" charset="-52"/>
              </a:rPr>
              <a:t>соњибкорї</a:t>
            </a:r>
            <a:r>
              <a:rPr lang="ru-RU" sz="1600" dirty="0">
                <a:latin typeface="Times New Roman Tj" panose="02020603050405020304" pitchFamily="18" charset="-52"/>
              </a:rPr>
              <a:t> </a:t>
            </a:r>
            <a:r>
              <a:rPr lang="ru-RU" sz="1600" dirty="0" err="1">
                <a:latin typeface="Times New Roman Tj" panose="02020603050405020304" pitchFamily="18" charset="-52"/>
              </a:rPr>
              <a:t>такон</a:t>
            </a:r>
            <a:r>
              <a:rPr lang="ru-RU" sz="1600" dirty="0">
                <a:latin typeface="Times New Roman Tj" panose="02020603050405020304" pitchFamily="18" charset="-52"/>
              </a:rPr>
              <a:t> </a:t>
            </a:r>
            <a:r>
              <a:rPr lang="ru-RU" sz="1600" dirty="0" err="1">
                <a:latin typeface="Times New Roman Tj" panose="02020603050405020304" pitchFamily="18" charset="-52"/>
              </a:rPr>
              <a:t>бахшида</a:t>
            </a:r>
            <a:r>
              <a:rPr lang="ru-RU" sz="1600" dirty="0">
                <a:latin typeface="Times New Roman Tj" panose="02020603050405020304" pitchFamily="18" charset="-52"/>
              </a:rPr>
              <a:t>, </a:t>
            </a:r>
            <a:r>
              <a:rPr lang="ru-RU" sz="1600" dirty="0" err="1">
                <a:latin typeface="Times New Roman Tj" panose="02020603050405020304" pitchFamily="18" charset="-52"/>
              </a:rPr>
              <a:t>њосилнокии</a:t>
            </a:r>
            <a:r>
              <a:rPr lang="ru-RU" sz="1600" dirty="0">
                <a:latin typeface="Times New Roman Tj" panose="02020603050405020304" pitchFamily="18" charset="-52"/>
              </a:rPr>
              <a:t> </a:t>
            </a:r>
            <a:r>
              <a:rPr lang="ru-RU" sz="1600" dirty="0" err="1">
                <a:latin typeface="Times New Roman Tj" panose="02020603050405020304" pitchFamily="18" charset="-52"/>
              </a:rPr>
              <a:t>мењнатро</a:t>
            </a:r>
            <a:r>
              <a:rPr lang="ru-RU" sz="1600" dirty="0">
                <a:latin typeface="Times New Roman Tj" panose="02020603050405020304" pitchFamily="18" charset="-52"/>
              </a:rPr>
              <a:t> баланд </a:t>
            </a:r>
            <a:r>
              <a:rPr lang="ru-RU" sz="1600" dirty="0" err="1">
                <a:latin typeface="Times New Roman Tj" panose="02020603050405020304" pitchFamily="18" charset="-52"/>
              </a:rPr>
              <a:t>мебардорад</a:t>
            </a:r>
            <a:r>
              <a:rPr lang="ru-RU" sz="1600" dirty="0">
                <a:latin typeface="Times New Roman Tj" panose="02020603050405020304" pitchFamily="18" charset="-52"/>
              </a:rPr>
              <a:t>. </a:t>
            </a:r>
            <a:r>
              <a:rPr lang="ru-RU" sz="1600" dirty="0" err="1">
                <a:latin typeface="Times New Roman Tj" panose="02020603050405020304" pitchFamily="18" charset="-52"/>
              </a:rPr>
              <a:t>Диверсификатсияи</a:t>
            </a:r>
            <a:r>
              <a:rPr lang="ru-RU" sz="1600" dirty="0">
                <a:latin typeface="Times New Roman Tj" panose="02020603050405020304" pitchFamily="18" charset="-52"/>
              </a:rPr>
              <a:t> </a:t>
            </a:r>
            <a:r>
              <a:rPr lang="ru-RU" sz="1600" dirty="0" err="1">
                <a:latin typeface="Times New Roman Tj" panose="02020603050405020304" pitchFamily="18" charset="-52"/>
              </a:rPr>
              <a:t>иқтисодиёти</a:t>
            </a:r>
            <a:r>
              <a:rPr lang="ru-RU" sz="1600" dirty="0">
                <a:latin typeface="Times New Roman Tj" panose="02020603050405020304" pitchFamily="18" charset="-52"/>
              </a:rPr>
              <a:t> </a:t>
            </a:r>
            <a:r>
              <a:rPr lang="ru-RU" sz="1600" dirty="0" err="1">
                <a:latin typeface="Times New Roman Tj" panose="02020603050405020304" pitchFamily="18" charset="-52"/>
              </a:rPr>
              <a:t>шаҳр</a:t>
            </a:r>
            <a:r>
              <a:rPr lang="ru-RU" sz="1600" dirty="0">
                <a:latin typeface="Times New Roman Tj" panose="02020603050405020304" pitchFamily="18" charset="-52"/>
              </a:rPr>
              <a:t>, </a:t>
            </a:r>
            <a:r>
              <a:rPr lang="ru-RU" sz="1600" dirty="0" err="1">
                <a:latin typeface="Times New Roman Tj" panose="02020603050405020304" pitchFamily="18" charset="-52"/>
              </a:rPr>
              <a:t>ҷалби</a:t>
            </a:r>
            <a:r>
              <a:rPr lang="ru-RU" sz="1600" dirty="0">
                <a:latin typeface="Times New Roman Tj" panose="02020603050405020304" pitchFamily="18" charset="-52"/>
              </a:rPr>
              <a:t> </a:t>
            </a:r>
            <a:r>
              <a:rPr lang="ru-RU" sz="1600" dirty="0" err="1">
                <a:latin typeface="Times New Roman Tj" panose="02020603050405020304" pitchFamily="18" charset="-52"/>
              </a:rPr>
              <a:t>сармоя</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афзоиши</a:t>
            </a:r>
            <a:r>
              <a:rPr lang="ru-RU" sz="1600" dirty="0">
                <a:latin typeface="Times New Roman Tj" panose="02020603050405020304" pitchFamily="18" charset="-52"/>
              </a:rPr>
              <a:t> </a:t>
            </a:r>
            <a:r>
              <a:rPr lang="ru-RU" sz="1600" dirty="0" err="1">
                <a:latin typeface="Times New Roman Tj" panose="02020603050405020304" pitchFamily="18" charset="-52"/>
              </a:rPr>
              <a:t>содироти</a:t>
            </a:r>
            <a:r>
              <a:rPr lang="ru-RU" sz="1600" dirty="0">
                <a:latin typeface="Times New Roman Tj" panose="02020603050405020304" pitchFamily="18" charset="-52"/>
              </a:rPr>
              <a:t> молу </a:t>
            </a:r>
            <a:r>
              <a:rPr lang="ru-RU" sz="1600" dirty="0" err="1">
                <a:latin typeface="Times New Roman Tj" panose="02020603050405020304" pitchFamily="18" charset="-52"/>
              </a:rPr>
              <a:t>хизматрасонӣ</a:t>
            </a:r>
            <a:r>
              <a:rPr lang="ru-RU" sz="1600" dirty="0">
                <a:latin typeface="Times New Roman Tj" panose="02020603050405020304" pitchFamily="18" charset="-52"/>
              </a:rPr>
              <a:t> то ба ду </a:t>
            </a:r>
            <a:r>
              <a:rPr lang="ru-RU" sz="1600" dirty="0" err="1">
                <a:latin typeface="Times New Roman Tj" panose="02020603050405020304" pitchFamily="18" charset="-52"/>
              </a:rPr>
              <a:t>баробар</a:t>
            </a:r>
            <a:r>
              <a:rPr lang="ru-RU" sz="1600" dirty="0">
                <a:latin typeface="Times New Roman Tj" panose="02020603050405020304" pitchFamily="18" charset="-52"/>
              </a:rPr>
              <a:t> </a:t>
            </a:r>
            <a:r>
              <a:rPr lang="ru-RU" sz="1600" dirty="0" err="1">
                <a:latin typeface="Times New Roman Tj" panose="02020603050405020304" pitchFamily="18" charset="-52"/>
              </a:rPr>
              <a:t>афзудани</a:t>
            </a:r>
            <a:r>
              <a:rPr lang="ru-RU" sz="1600" dirty="0">
                <a:latin typeface="Times New Roman Tj" panose="02020603050405020304" pitchFamily="18" charset="-52"/>
              </a:rPr>
              <a:t> </a:t>
            </a:r>
            <a:r>
              <a:rPr lang="ru-RU" sz="1600" dirty="0" err="1">
                <a:latin typeface="Times New Roman Tj" panose="02020603050405020304" pitchFamily="18" charset="-52"/>
              </a:rPr>
              <a:t>даромадҳо</a:t>
            </a:r>
            <a:r>
              <a:rPr lang="ru-RU" sz="1600" dirty="0">
                <a:latin typeface="Times New Roman Tj" panose="02020603050405020304" pitchFamily="18" charset="-52"/>
              </a:rPr>
              <a:t> </a:t>
            </a:r>
            <a:r>
              <a:rPr lang="ru-RU" sz="1600" dirty="0" err="1">
                <a:latin typeface="Times New Roman Tj" panose="02020603050405020304" pitchFamily="18" charset="-52"/>
              </a:rPr>
              <a:t>мусоидат</a:t>
            </a:r>
            <a:r>
              <a:rPr lang="ru-RU" sz="1600" dirty="0">
                <a:latin typeface="Times New Roman Tj" panose="02020603050405020304" pitchFamily="18" charset="-52"/>
              </a:rPr>
              <a:t> </a:t>
            </a:r>
            <a:r>
              <a:rPr lang="ru-RU" sz="1600" dirty="0" err="1">
                <a:latin typeface="Times New Roman Tj" panose="02020603050405020304" pitchFamily="18" charset="-52"/>
              </a:rPr>
              <a:t>намуда</a:t>
            </a:r>
            <a:r>
              <a:rPr lang="ru-RU" sz="1600" dirty="0">
                <a:latin typeface="Times New Roman Tj" panose="02020603050405020304" pitchFamily="18" charset="-52"/>
              </a:rPr>
              <a:t>, то соли 2030 </a:t>
            </a:r>
            <a:r>
              <a:rPr lang="ru-RU" sz="1600" dirty="0" err="1">
                <a:latin typeface="Times New Roman Tj" panose="02020603050405020304" pitchFamily="18" charset="-52"/>
              </a:rPr>
              <a:t>коҳиши</a:t>
            </a:r>
            <a:r>
              <a:rPr lang="ru-RU" sz="1600" dirty="0">
                <a:latin typeface="Times New Roman Tj" panose="02020603050405020304" pitchFamily="18" charset="-52"/>
              </a:rPr>
              <a:t> </a:t>
            </a:r>
            <a:r>
              <a:rPr lang="ru-RU" sz="1600" dirty="0" err="1">
                <a:latin typeface="Times New Roman Tj" panose="02020603050405020304" pitchFamily="18" charset="-52"/>
              </a:rPr>
              <a:t>сатҳи</a:t>
            </a:r>
            <a:r>
              <a:rPr lang="ru-RU" sz="1600" dirty="0">
                <a:latin typeface="Times New Roman Tj" panose="02020603050405020304" pitchFamily="18" charset="-52"/>
              </a:rPr>
              <a:t> </a:t>
            </a:r>
            <a:r>
              <a:rPr lang="ru-RU" sz="1600" dirty="0" err="1">
                <a:latin typeface="Times New Roman Tj" panose="02020603050405020304" pitchFamily="18" charset="-52"/>
              </a:rPr>
              <a:t>камбизоатиро</a:t>
            </a:r>
            <a:r>
              <a:rPr lang="ru-RU" sz="1600" dirty="0">
                <a:latin typeface="Times New Roman Tj" panose="02020603050405020304" pitchFamily="18" charset="-52"/>
              </a:rPr>
              <a:t> то 10 </a:t>
            </a:r>
            <a:r>
              <a:rPr lang="ru-RU" sz="1600" dirty="0" err="1">
                <a:latin typeface="Times New Roman Tj" panose="02020603050405020304" pitchFamily="18" charset="-52"/>
              </a:rPr>
              <a:t>фоиз</a:t>
            </a:r>
            <a:r>
              <a:rPr lang="ru-RU" sz="1600" dirty="0">
                <a:latin typeface="Times New Roman Tj" panose="02020603050405020304" pitchFamily="18" charset="-52"/>
              </a:rPr>
              <a:t> </a:t>
            </a:r>
            <a:r>
              <a:rPr lang="ru-RU" sz="1600" dirty="0" err="1">
                <a:latin typeface="Times New Roman Tj" panose="02020603050405020304" pitchFamily="18" charset="-52"/>
              </a:rPr>
              <a:t>таъмин</a:t>
            </a:r>
            <a:r>
              <a:rPr lang="ru-RU" sz="1600" dirty="0">
                <a:latin typeface="Times New Roman Tj" panose="02020603050405020304" pitchFamily="18" charset="-52"/>
              </a:rPr>
              <a:t> </a:t>
            </a:r>
            <a:r>
              <a:rPr lang="ru-RU" sz="1600" dirty="0" err="1">
                <a:latin typeface="Times New Roman Tj" panose="02020603050405020304" pitchFamily="18" charset="-52"/>
              </a:rPr>
              <a:t>менамояд</a:t>
            </a:r>
            <a:r>
              <a:rPr lang="ru-RU" sz="1600" dirty="0">
                <a:latin typeface="Times New Roman Tj" panose="02020603050405020304" pitchFamily="18" charset="-52"/>
              </a:rPr>
              <a:t>….</a:t>
            </a:r>
          </a:p>
          <a:p>
            <a:pPr algn="just">
              <a:buFont typeface="Arial" panose="020B0604020202020204" pitchFamily="34" charset="0"/>
              <a:buChar char="•"/>
            </a:pPr>
            <a:endParaRPr lang="ru-RU" sz="500" dirty="0">
              <a:latin typeface="Times New Roman Tj" panose="02020603050405020304" pitchFamily="18" charset="-52"/>
            </a:endParaRPr>
          </a:p>
          <a:p>
            <a:pPr algn="just">
              <a:buFont typeface="Arial" panose="020B0604020202020204" pitchFamily="34" charset="0"/>
              <a:buChar char="•"/>
            </a:pPr>
            <a:r>
              <a:rPr lang="ru-RU" sz="1600" dirty="0">
                <a:solidFill>
                  <a:srgbClr val="0000CC"/>
                </a:solidFill>
                <a:latin typeface="Times New Roman Tj" panose="02020603050405020304" pitchFamily="18" charset="-52"/>
              </a:rPr>
              <a:t>Баланд </a:t>
            </a:r>
            <a:r>
              <a:rPr lang="ru-RU" sz="1600" dirty="0" err="1">
                <a:solidFill>
                  <a:srgbClr val="0000CC"/>
                </a:solidFill>
                <a:latin typeface="Times New Roman Tj" panose="02020603050405020304" pitchFamily="18" charset="-52"/>
              </a:rPr>
              <a:t>бардоштани</a:t>
            </a:r>
            <a:r>
              <a:rPr lang="ru-RU" sz="1600" dirty="0">
                <a:solidFill>
                  <a:srgbClr val="0000CC"/>
                </a:solidFill>
                <a:latin typeface="Times New Roman Tj" panose="02020603050405020304" pitchFamily="18" charset="-52"/>
              </a:rPr>
              <a:t> </a:t>
            </a:r>
            <a:r>
              <a:rPr lang="ru-RU" sz="1600" dirty="0" err="1">
                <a:solidFill>
                  <a:srgbClr val="0000CC"/>
                </a:solidFill>
                <a:latin typeface="Times New Roman Tj" panose="02020603050405020304" pitchFamily="18" charset="-52"/>
              </a:rPr>
              <a:t>сифати</a:t>
            </a:r>
            <a:r>
              <a:rPr lang="ru-RU" sz="1600" dirty="0">
                <a:solidFill>
                  <a:srgbClr val="0000CC"/>
                </a:solidFill>
                <a:latin typeface="Times New Roman Tj" panose="02020603050405020304" pitchFamily="18" charset="-52"/>
              </a:rPr>
              <a:t> </a:t>
            </a:r>
            <a:r>
              <a:rPr lang="ru-RU" sz="1600" dirty="0" err="1">
                <a:solidFill>
                  <a:srgbClr val="0000CC"/>
                </a:solidFill>
                <a:latin typeface="Times New Roman Tj" panose="02020603050405020304" pitchFamily="18" charset="-52"/>
              </a:rPr>
              <a:t>дастрасии</a:t>
            </a:r>
            <a:r>
              <a:rPr lang="ru-RU" sz="1600" dirty="0">
                <a:solidFill>
                  <a:srgbClr val="0000CC"/>
                </a:solidFill>
                <a:latin typeface="Times New Roman Tj" panose="02020603050405020304" pitchFamily="18" charset="-52"/>
              </a:rPr>
              <a:t> </a:t>
            </a:r>
            <a:r>
              <a:rPr lang="ru-RU" sz="1600" dirty="0" err="1">
                <a:solidFill>
                  <a:srgbClr val="0000CC"/>
                </a:solidFill>
                <a:latin typeface="Times New Roman Tj" panose="02020603050405020304" pitchFamily="18" charset="-52"/>
              </a:rPr>
              <a:t>аҳолӣ</a:t>
            </a:r>
            <a:r>
              <a:rPr lang="ru-RU" sz="1600" dirty="0">
                <a:solidFill>
                  <a:srgbClr val="0000CC"/>
                </a:solidFill>
                <a:latin typeface="Times New Roman Tj" panose="02020603050405020304" pitchFamily="18" charset="-52"/>
              </a:rPr>
              <a:t> ба </a:t>
            </a:r>
            <a:r>
              <a:rPr lang="ru-RU" sz="1600" dirty="0" err="1">
                <a:solidFill>
                  <a:srgbClr val="0000CC"/>
                </a:solidFill>
                <a:latin typeface="Times New Roman Tj" panose="02020603050405020304" pitchFamily="18" charset="-52"/>
              </a:rPr>
              <a:t>навоварихои</a:t>
            </a:r>
            <a:r>
              <a:rPr lang="ru-RU" sz="1600" dirty="0">
                <a:solidFill>
                  <a:srgbClr val="0000CC"/>
                </a:solidFill>
                <a:latin typeface="Times New Roman Tj" panose="02020603050405020304" pitchFamily="18" charset="-52"/>
              </a:rPr>
              <a:t> </a:t>
            </a:r>
            <a:r>
              <a:rPr lang="ru-RU" sz="1600" dirty="0" err="1">
                <a:solidFill>
                  <a:srgbClr val="0000CC"/>
                </a:solidFill>
                <a:latin typeface="Times New Roman Tj" panose="02020603050405020304" pitchFamily="18" charset="-52"/>
              </a:rPr>
              <a:t>гуногун</a:t>
            </a:r>
            <a:r>
              <a:rPr lang="ru-RU" sz="1600" dirty="0">
                <a:solidFill>
                  <a:srgbClr val="0000CC"/>
                </a:solidFill>
                <a:latin typeface="Times New Roman Tj" panose="02020603050405020304" pitchFamily="18" charset="-52"/>
              </a:rPr>
              <a:t> дар </a:t>
            </a:r>
            <a:r>
              <a:rPr lang="ru-RU" sz="1600" dirty="0" err="1">
                <a:solidFill>
                  <a:srgbClr val="0000CC"/>
                </a:solidFill>
                <a:latin typeface="Times New Roman Tj" panose="02020603050405020304" pitchFamily="18" charset="-52"/>
              </a:rPr>
              <a:t>соҳаи</a:t>
            </a:r>
            <a:r>
              <a:rPr lang="ru-RU" sz="1600" dirty="0">
                <a:solidFill>
                  <a:srgbClr val="0000CC"/>
                </a:solidFill>
                <a:latin typeface="Times New Roman Tj" panose="02020603050405020304" pitchFamily="18" charset="-52"/>
              </a:rPr>
              <a:t> </a:t>
            </a:r>
            <a:r>
              <a:rPr lang="ru-RU" sz="1600" dirty="0" err="1">
                <a:solidFill>
                  <a:srgbClr val="0000CC"/>
                </a:solidFill>
                <a:latin typeface="Times New Roman Tj" panose="02020603050405020304" pitchFamily="18" charset="-52"/>
              </a:rPr>
              <a:t>хизматрасонӣ</a:t>
            </a:r>
            <a:r>
              <a:rPr lang="ru-RU" sz="1600" dirty="0">
                <a:latin typeface="Times New Roman Tj" panose="02020603050405020304" pitchFamily="18" charset="-52"/>
              </a:rPr>
              <a:t>: </a:t>
            </a:r>
            <a:r>
              <a:rPr lang="ru-RU" sz="1600" dirty="0" err="1">
                <a:latin typeface="Times New Roman Tj" panose="02020603050405020304" pitchFamily="18" charset="-52"/>
              </a:rPr>
              <a:t>тиб</a:t>
            </a:r>
            <a:r>
              <a:rPr lang="ru-RU" sz="1600" dirty="0">
                <a:latin typeface="Times New Roman Tj" panose="02020603050405020304" pitchFamily="18" charset="-52"/>
              </a:rPr>
              <a:t> (</a:t>
            </a:r>
            <a:r>
              <a:rPr lang="ru-RU" sz="1600" dirty="0" err="1">
                <a:latin typeface="Times New Roman Tj" panose="02020603050405020304" pitchFamily="18" charset="-52"/>
              </a:rPr>
              <a:t>дармонгоҳҳои</a:t>
            </a:r>
            <a:r>
              <a:rPr lang="ru-RU" sz="1600" dirty="0">
                <a:latin typeface="Times New Roman Tj" panose="02020603050405020304" pitchFamily="18" charset="-52"/>
              </a:rPr>
              <a:t> </a:t>
            </a:r>
            <a:r>
              <a:rPr lang="ru-RU" sz="1600" dirty="0" err="1">
                <a:latin typeface="Times New Roman Tj" panose="02020603050405020304" pitchFamily="18" charset="-52"/>
              </a:rPr>
              <a:t>махсусгардонидашуда</a:t>
            </a:r>
            <a:r>
              <a:rPr lang="ru-RU" sz="1600" dirty="0">
                <a:latin typeface="Times New Roman Tj" panose="02020603050405020304" pitchFamily="18" charset="-52"/>
              </a:rPr>
              <a:t>, </a:t>
            </a:r>
            <a:r>
              <a:rPr lang="ru-RU" sz="1600" dirty="0" err="1">
                <a:latin typeface="Times New Roman Tj" panose="02020603050405020304" pitchFamily="18" charset="-52"/>
              </a:rPr>
              <a:t>нигоҳубини</a:t>
            </a:r>
            <a:r>
              <a:rPr lang="ru-RU" sz="1600" dirty="0">
                <a:latin typeface="Times New Roman Tj" panose="02020603050405020304" pitchFamily="18" charset="-52"/>
              </a:rPr>
              <a:t> </a:t>
            </a:r>
            <a:r>
              <a:rPr lang="ru-RU" sz="1600" dirty="0" err="1">
                <a:latin typeface="Times New Roman Tj" panose="02020603050405020304" pitchFamily="18" charset="-52"/>
              </a:rPr>
              <a:t>баландтехнологӣ</a:t>
            </a:r>
            <a:r>
              <a:rPr lang="ru-RU" sz="1600" dirty="0">
                <a:latin typeface="Times New Roman Tj" panose="02020603050405020304" pitchFamily="18" charset="-52"/>
              </a:rPr>
              <a:t>), </a:t>
            </a:r>
            <a:r>
              <a:rPr lang="ru-RU" sz="1600" dirty="0" err="1">
                <a:latin typeface="Times New Roman Tj" panose="02020603050405020304" pitchFamily="18" charset="-52"/>
              </a:rPr>
              <a:t>маориф</a:t>
            </a:r>
            <a:r>
              <a:rPr lang="ru-RU" sz="1600" dirty="0">
                <a:latin typeface="Times New Roman Tj" panose="02020603050405020304" pitchFamily="18" charset="-52"/>
              </a:rPr>
              <a:t> (</a:t>
            </a:r>
            <a:r>
              <a:rPr lang="ru-RU" sz="1600" dirty="0" err="1">
                <a:latin typeface="Times New Roman Tj" panose="02020603050405020304" pitchFamily="18" charset="-52"/>
              </a:rPr>
              <a:t>донишгоҳҳои</a:t>
            </a:r>
            <a:r>
              <a:rPr lang="ru-RU" sz="1600" dirty="0">
                <a:latin typeface="Times New Roman Tj" panose="02020603050405020304" pitchFamily="18" charset="-52"/>
              </a:rPr>
              <a:t> </a:t>
            </a:r>
            <a:r>
              <a:rPr lang="ru-RU" sz="1600" dirty="0" err="1">
                <a:latin typeface="Times New Roman Tj" panose="02020603050405020304" pitchFamily="18" charset="-52"/>
              </a:rPr>
              <a:t>пешбар</a:t>
            </a:r>
            <a:r>
              <a:rPr lang="ru-RU" sz="1600" dirty="0">
                <a:latin typeface="Times New Roman Tj" panose="02020603050405020304" pitchFamily="18" charset="-52"/>
              </a:rPr>
              <a:t>, </a:t>
            </a:r>
            <a:r>
              <a:rPr lang="ru-RU" sz="1600" dirty="0" err="1">
                <a:latin typeface="Times New Roman Tj" panose="02020603050405020304" pitchFamily="18" charset="-52"/>
              </a:rPr>
              <a:t>курсҳои</a:t>
            </a:r>
            <a:r>
              <a:rPr lang="ru-RU" sz="1600" dirty="0">
                <a:latin typeface="Times New Roman Tj" panose="02020603050405020304" pitchFamily="18" charset="-52"/>
              </a:rPr>
              <a:t>  </a:t>
            </a:r>
            <a:r>
              <a:rPr lang="ru-RU" sz="1600" dirty="0" err="1">
                <a:latin typeface="Times New Roman Tj" panose="02020603050405020304" pitchFamily="18" charset="-52"/>
              </a:rPr>
              <a:t>муосири</a:t>
            </a:r>
            <a:r>
              <a:rPr lang="ru-RU" sz="1600" dirty="0">
                <a:latin typeface="Times New Roman Tj" panose="02020603050405020304" pitchFamily="18" charset="-52"/>
              </a:rPr>
              <a:t> </a:t>
            </a:r>
            <a:r>
              <a:rPr lang="ru-RU" sz="1600" dirty="0" err="1">
                <a:latin typeface="Times New Roman Tj" panose="02020603050405020304" pitchFamily="18" charset="-52"/>
              </a:rPr>
              <a:t>касбӣ</a:t>
            </a:r>
            <a:r>
              <a:rPr lang="ru-RU" sz="1600" dirty="0">
                <a:latin typeface="Times New Roman Tj" panose="02020603050405020304" pitchFamily="18" charset="-52"/>
              </a:rPr>
              <a:t>), </a:t>
            </a:r>
            <a:r>
              <a:rPr lang="ru-RU" sz="1600" dirty="0" err="1">
                <a:latin typeface="Times New Roman Tj" panose="02020603050405020304" pitchFamily="18" charset="-52"/>
              </a:rPr>
              <a:t>фарҳанг</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фароғат</a:t>
            </a:r>
            <a:r>
              <a:rPr lang="ru-RU" sz="1600" dirty="0">
                <a:latin typeface="Times New Roman Tj" panose="02020603050405020304" pitchFamily="18" charset="-52"/>
              </a:rPr>
              <a:t> (</a:t>
            </a:r>
            <a:r>
              <a:rPr lang="ru-RU" sz="1600" dirty="0" err="1">
                <a:latin typeface="Times New Roman Tj" panose="02020603050405020304" pitchFamily="18" charset="-52"/>
              </a:rPr>
              <a:t>театрҳо</a:t>
            </a:r>
            <a:r>
              <a:rPr lang="ru-RU" sz="1600" dirty="0">
                <a:latin typeface="Times New Roman Tj" panose="02020603050405020304" pitchFamily="18" charset="-52"/>
              </a:rPr>
              <a:t>, </a:t>
            </a:r>
            <a:r>
              <a:rPr lang="ru-RU" sz="1600" dirty="0" err="1">
                <a:latin typeface="Times New Roman Tj" panose="02020603050405020304" pitchFamily="18" charset="-52"/>
              </a:rPr>
              <a:t>осорхонаҳо</a:t>
            </a:r>
            <a:r>
              <a:rPr lang="ru-RU" sz="1600" dirty="0">
                <a:latin typeface="Times New Roman Tj" panose="02020603050405020304" pitchFamily="18" charset="-52"/>
              </a:rPr>
              <a:t>, </a:t>
            </a:r>
            <a:r>
              <a:rPr lang="ru-RU" sz="1600" dirty="0" err="1">
                <a:latin typeface="Times New Roman Tj" panose="02020603050405020304" pitchFamily="18" charset="-52"/>
              </a:rPr>
              <a:t>марказҳои</a:t>
            </a:r>
            <a:r>
              <a:rPr lang="ru-RU" sz="1600" dirty="0">
                <a:latin typeface="Times New Roman Tj" panose="02020603050405020304" pitchFamily="18" charset="-52"/>
              </a:rPr>
              <a:t> </a:t>
            </a:r>
            <a:r>
              <a:rPr lang="ru-RU" sz="1600" dirty="0" err="1">
                <a:latin typeface="Times New Roman Tj" panose="02020603050405020304" pitchFamily="18" charset="-52"/>
              </a:rPr>
              <a:t>дилхушӣ</a:t>
            </a:r>
            <a:r>
              <a:rPr lang="ru-RU" sz="1600" dirty="0">
                <a:latin typeface="Times New Roman Tj" panose="02020603050405020304" pitchFamily="18" charset="-52"/>
              </a:rPr>
              <a:t>), </a:t>
            </a:r>
            <a:r>
              <a:rPr lang="ru-RU" sz="1600" dirty="0" err="1">
                <a:latin typeface="Times New Roman Tj" panose="02020603050405020304" pitchFamily="18" charset="-52"/>
              </a:rPr>
              <a:t>комплексҳои</a:t>
            </a:r>
            <a:r>
              <a:rPr lang="ru-RU" sz="1600" dirty="0">
                <a:latin typeface="Times New Roman Tj" panose="02020603050405020304" pitchFamily="18" charset="-52"/>
              </a:rPr>
              <a:t> </a:t>
            </a:r>
            <a:r>
              <a:rPr lang="ru-RU" sz="1600" dirty="0" err="1">
                <a:latin typeface="Times New Roman Tj" panose="02020603050405020304" pitchFamily="18" charset="-52"/>
              </a:rPr>
              <a:t>варзишӣ</a:t>
            </a:r>
            <a:r>
              <a:rPr lang="ru-RU" sz="1600" dirty="0">
                <a:latin typeface="Times New Roman Tj" panose="02020603050405020304" pitchFamily="18" charset="-52"/>
              </a:rPr>
              <a:t>, </a:t>
            </a:r>
            <a:r>
              <a:rPr lang="ru-RU" sz="1600" dirty="0" err="1">
                <a:latin typeface="Times New Roman Tj" panose="02020603050405020304" pitchFamily="18" charset="-52"/>
              </a:rPr>
              <a:t>марказхои</a:t>
            </a:r>
            <a:r>
              <a:rPr lang="ru-RU" sz="1600" dirty="0">
                <a:latin typeface="Times New Roman Tj" panose="02020603050405020304" pitchFamily="18" charset="-52"/>
              </a:rPr>
              <a:t> </a:t>
            </a:r>
            <a:r>
              <a:rPr lang="ru-RU" sz="1600" dirty="0" err="1">
                <a:latin typeface="Times New Roman Tj" panose="02020603050405020304" pitchFamily="18" charset="-52"/>
              </a:rPr>
              <a:t>варзиши</a:t>
            </a:r>
            <a:r>
              <a:rPr lang="ru-RU" sz="1600" dirty="0">
                <a:latin typeface="Times New Roman Tj" panose="02020603050405020304" pitchFamily="18" charset="-52"/>
              </a:rPr>
              <a:t>, </a:t>
            </a:r>
            <a:r>
              <a:rPr lang="ru-RU" sz="1600" dirty="0" err="1">
                <a:latin typeface="Times New Roman Tj" panose="02020603050405020304" pitchFamily="18" charset="-52"/>
              </a:rPr>
              <a:t>ҳавзҳои</a:t>
            </a:r>
            <a:r>
              <a:rPr lang="ru-RU" sz="1600" dirty="0">
                <a:latin typeface="Times New Roman Tj" panose="02020603050405020304" pitchFamily="18" charset="-52"/>
              </a:rPr>
              <a:t> </a:t>
            </a:r>
            <a:r>
              <a:rPr lang="ru-RU" sz="1600" dirty="0" err="1">
                <a:latin typeface="Times New Roman Tj" panose="02020603050405020304" pitchFamily="18" charset="-52"/>
              </a:rPr>
              <a:t>шиноварӣ</a:t>
            </a:r>
            <a:r>
              <a:rPr lang="ru-RU" sz="1600" dirty="0">
                <a:latin typeface="Times New Roman Tj" panose="02020603050405020304" pitchFamily="18" charset="-52"/>
              </a:rPr>
              <a:t>…</a:t>
            </a:r>
          </a:p>
          <a:p>
            <a:pPr algn="just">
              <a:buFont typeface="Arial" panose="020B0604020202020204" pitchFamily="34" charset="0"/>
              <a:buChar char="•"/>
            </a:pPr>
            <a:r>
              <a:rPr lang="ru-RU" sz="1600" dirty="0" err="1">
                <a:solidFill>
                  <a:srgbClr val="0000CC"/>
                </a:solidFill>
                <a:latin typeface="Times New Roman Tj" panose="02020603050405020304" pitchFamily="18" charset="-52"/>
              </a:rPr>
              <a:t>Шахришавии</a:t>
            </a:r>
            <a:r>
              <a:rPr lang="ru-RU" sz="1600" dirty="0">
                <a:solidFill>
                  <a:srgbClr val="0000CC"/>
                </a:solidFill>
                <a:latin typeface="Times New Roman Tj" panose="02020603050405020304" pitchFamily="18" charset="-52"/>
              </a:rPr>
              <a:t> </a:t>
            </a:r>
            <a:r>
              <a:rPr lang="ru-RU" sz="1600" dirty="0" err="1">
                <a:solidFill>
                  <a:srgbClr val="0000CC"/>
                </a:solidFill>
                <a:latin typeface="Times New Roman Tj" panose="02020603050405020304" pitchFamily="18" charset="-52"/>
              </a:rPr>
              <a:t>идорашаванда</a:t>
            </a:r>
            <a:r>
              <a:rPr lang="ru-RU" sz="1600" dirty="0">
                <a:solidFill>
                  <a:srgbClr val="0000CC"/>
                </a:solidFill>
                <a:latin typeface="Times New Roman Tj" panose="02020603050405020304" pitchFamily="18" charset="-52"/>
              </a:rPr>
              <a:t> </a:t>
            </a:r>
            <a:r>
              <a:rPr lang="ru-RU" sz="1600" dirty="0">
                <a:latin typeface="Times New Roman Tj" panose="02020603050405020304" pitchFamily="18" charset="-52"/>
              </a:rPr>
              <a:t>– </a:t>
            </a:r>
            <a:r>
              <a:rPr lang="ru-RU" sz="1600" dirty="0" err="1">
                <a:latin typeface="Times New Roman Tj" panose="02020603050405020304" pitchFamily="18" charset="-52"/>
              </a:rPr>
              <a:t>чун</a:t>
            </a:r>
            <a:r>
              <a:rPr lang="ru-RU" sz="1600" dirty="0">
                <a:latin typeface="Times New Roman Tj" panose="02020603050405020304" pitchFamily="18" charset="-52"/>
              </a:rPr>
              <a:t> </a:t>
            </a:r>
            <a:r>
              <a:rPr lang="ru-RU" sz="1600" dirty="0" err="1">
                <a:latin typeface="Times New Roman Tj" panose="02020603050405020304" pitchFamily="18" charset="-52"/>
              </a:rPr>
              <a:t>шаҳри</a:t>
            </a:r>
            <a:r>
              <a:rPr lang="ru-RU" sz="1600" dirty="0">
                <a:latin typeface="Times New Roman Tj" panose="02020603050405020304" pitchFamily="18" charset="-52"/>
              </a:rPr>
              <a:t> </a:t>
            </a:r>
            <a:r>
              <a:rPr lang="ru-RU" sz="1600" dirty="0" err="1">
                <a:latin typeface="Times New Roman Tj" panose="02020603050405020304" pitchFamily="18" charset="-52"/>
              </a:rPr>
              <a:t>асосӣ</a:t>
            </a:r>
            <a:r>
              <a:rPr lang="ru-RU" sz="1600" dirty="0">
                <a:latin typeface="Times New Roman Tj" panose="02020603050405020304" pitchFamily="18" charset="-52"/>
              </a:rPr>
              <a:t> </a:t>
            </a:r>
            <a:r>
              <a:rPr lang="ru-RU" sz="1600" dirty="0" err="1">
                <a:latin typeface="Times New Roman Tj" panose="02020603050405020304" pitchFamily="18" charset="-52"/>
              </a:rPr>
              <a:t>қисми</a:t>
            </a:r>
            <a:r>
              <a:rPr lang="ru-RU" sz="1600" dirty="0">
                <a:latin typeface="Times New Roman Tj" panose="02020603050405020304" pitchFamily="18" charset="-52"/>
              </a:rPr>
              <a:t> </a:t>
            </a:r>
            <a:r>
              <a:rPr lang="ru-RU" sz="1600" dirty="0" err="1">
                <a:latin typeface="Times New Roman Tj" panose="02020603050405020304" pitchFamily="18" charset="-52"/>
              </a:rPr>
              <a:t>асосии</a:t>
            </a:r>
            <a:r>
              <a:rPr lang="ru-RU" sz="1600" dirty="0">
                <a:latin typeface="Times New Roman Tj" panose="02020603050405020304" pitchFamily="18" charset="-52"/>
              </a:rPr>
              <a:t> </a:t>
            </a:r>
            <a:r>
              <a:rPr lang="ru-RU" sz="1600" dirty="0" err="1">
                <a:latin typeface="Times New Roman Tj" panose="02020603050405020304" pitchFamily="18" charset="-52"/>
              </a:rPr>
              <a:t>агломератсия</a:t>
            </a:r>
            <a:r>
              <a:rPr lang="ru-RU" sz="1600" dirty="0">
                <a:latin typeface="Times New Roman Tj" panose="02020603050405020304" pitchFamily="18" charset="-52"/>
              </a:rPr>
              <a:t> </a:t>
            </a:r>
            <a:r>
              <a:rPr lang="ru-RU" sz="1600" dirty="0" err="1">
                <a:latin typeface="Times New Roman Tj" panose="02020603050405020304" pitchFamily="18" charset="-52"/>
              </a:rPr>
              <a:t>мебошад</a:t>
            </a:r>
            <a:r>
              <a:rPr lang="ru-RU" sz="1600" dirty="0">
                <a:latin typeface="Times New Roman Tj" panose="02020603050405020304" pitchFamily="18" charset="-52"/>
              </a:rPr>
              <a:t> – он </a:t>
            </a:r>
            <a:r>
              <a:rPr lang="ru-RU" sz="1600" dirty="0" err="1">
                <a:latin typeface="Times New Roman Tj" panose="02020603050405020304" pitchFamily="18" charset="-52"/>
              </a:rPr>
              <a:t>маркази</a:t>
            </a:r>
            <a:r>
              <a:rPr lang="ru-RU" sz="1600" dirty="0">
                <a:latin typeface="Times New Roman Tj" panose="02020603050405020304" pitchFamily="18" charset="-52"/>
              </a:rPr>
              <a:t> </a:t>
            </a:r>
            <a:r>
              <a:rPr lang="ru-RU" sz="1600" dirty="0" err="1">
                <a:latin typeface="Times New Roman Tj" panose="02020603050405020304" pitchFamily="18" charset="-52"/>
              </a:rPr>
              <a:t>муҳоҷират</a:t>
            </a:r>
            <a:r>
              <a:rPr lang="ru-RU" sz="1600" dirty="0">
                <a:latin typeface="Times New Roman Tj" panose="02020603050405020304" pitchFamily="18" charset="-52"/>
              </a:rPr>
              <a:t> аз </a:t>
            </a:r>
            <a:r>
              <a:rPr lang="ru-RU" sz="1600" dirty="0" err="1">
                <a:latin typeface="Times New Roman Tj" panose="02020603050405020304" pitchFamily="18" charset="-52"/>
              </a:rPr>
              <a:t>дигар</a:t>
            </a:r>
            <a:r>
              <a:rPr lang="ru-RU" sz="1600" dirty="0">
                <a:latin typeface="Times New Roman Tj" panose="02020603050405020304" pitchFamily="18" charset="-52"/>
              </a:rPr>
              <a:t> </a:t>
            </a:r>
            <a:r>
              <a:rPr lang="ru-RU" sz="1600" dirty="0" err="1">
                <a:latin typeface="Times New Roman Tj" panose="02020603050405020304" pitchFamily="18" charset="-52"/>
              </a:rPr>
              <a:t>минтакахо</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нохияхои</a:t>
            </a:r>
            <a:r>
              <a:rPr lang="ru-RU" sz="1600" dirty="0">
                <a:latin typeface="Times New Roman Tj" panose="02020603050405020304" pitchFamily="18" charset="-52"/>
              </a:rPr>
              <a:t> </a:t>
            </a:r>
            <a:r>
              <a:rPr lang="ru-RU" sz="1600" dirty="0" err="1">
                <a:latin typeface="Times New Roman Tj" panose="02020603050405020304" pitchFamily="18" charset="-52"/>
              </a:rPr>
              <a:t>гирду</a:t>
            </a:r>
            <a:r>
              <a:rPr lang="ru-RU" sz="1600" dirty="0">
                <a:latin typeface="Times New Roman Tj" panose="02020603050405020304" pitchFamily="18" charset="-52"/>
              </a:rPr>
              <a:t> </a:t>
            </a:r>
            <a:r>
              <a:rPr lang="ru-RU" sz="1600" dirty="0" err="1">
                <a:latin typeface="Times New Roman Tj" panose="02020603050405020304" pitchFamily="18" charset="-52"/>
              </a:rPr>
              <a:t>атроф</a:t>
            </a:r>
            <a:r>
              <a:rPr lang="ru-RU" sz="1600" dirty="0">
                <a:latin typeface="Times New Roman Tj" panose="02020603050405020304" pitchFamily="18" charset="-52"/>
              </a:rPr>
              <a:t> </a:t>
            </a:r>
            <a:r>
              <a:rPr lang="ru-RU" sz="1600" dirty="0" err="1">
                <a:latin typeface="Times New Roman Tj" panose="02020603050405020304" pitchFamily="18" charset="-52"/>
              </a:rPr>
              <a:t>мебошад</a:t>
            </a:r>
            <a:r>
              <a:rPr lang="ru-RU" sz="1600" dirty="0">
                <a:latin typeface="Times New Roman Tj" panose="02020603050405020304" pitchFamily="18" charset="-52"/>
              </a:rPr>
              <a:t>, </a:t>
            </a:r>
            <a:r>
              <a:rPr lang="ru-RU" sz="1600" dirty="0" err="1">
                <a:latin typeface="Times New Roman Tj" panose="02020603050405020304" pitchFamily="18" charset="-52"/>
              </a:rPr>
              <a:t>ҷараёни</a:t>
            </a:r>
            <a:r>
              <a:rPr lang="ru-RU" sz="1600" dirty="0">
                <a:latin typeface="Times New Roman Tj" panose="02020603050405020304" pitchFamily="18" charset="-52"/>
              </a:rPr>
              <a:t> </a:t>
            </a:r>
            <a:r>
              <a:rPr lang="ru-RU" sz="1600" dirty="0" err="1">
                <a:latin typeface="Times New Roman Tj" panose="02020603050405020304" pitchFamily="18" charset="-52"/>
              </a:rPr>
              <a:t>транзити</a:t>
            </a:r>
            <a:r>
              <a:rPr lang="ru-RU" sz="1600" dirty="0">
                <a:latin typeface="Times New Roman Tj" panose="02020603050405020304" pitchFamily="18" charset="-52"/>
              </a:rPr>
              <a:t> </a:t>
            </a:r>
            <a:r>
              <a:rPr lang="ru-RU" sz="1600" dirty="0" err="1">
                <a:latin typeface="Times New Roman Tj" panose="02020603050405020304" pitchFamily="18" charset="-52"/>
              </a:rPr>
              <a:t>мусофирон</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борҳо</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ғайра</a:t>
            </a:r>
            <a:r>
              <a:rPr lang="ru-RU" sz="1600" dirty="0">
                <a:latin typeface="Times New Roman Tj" panose="02020603050405020304" pitchFamily="18" charset="-52"/>
              </a:rPr>
              <a:t> </a:t>
            </a:r>
            <a:r>
              <a:rPr lang="ru-RU" sz="1600" dirty="0" err="1">
                <a:latin typeface="Times New Roman Tj" panose="02020603050405020304" pitchFamily="18" charset="-52"/>
              </a:rPr>
              <a:t>мебошад</a:t>
            </a:r>
            <a:r>
              <a:rPr lang="ru-RU" sz="1600" dirty="0">
                <a:latin typeface="Times New Roman Tj" panose="02020603050405020304" pitchFamily="18" charset="-52"/>
              </a:rPr>
              <a:t>. Душанбе як </a:t>
            </a:r>
            <a:r>
              <a:rPr lang="ru-RU" sz="1600" dirty="0" err="1">
                <a:latin typeface="Times New Roman Tj" panose="02020603050405020304" pitchFamily="18" charset="-52"/>
              </a:rPr>
              <a:t>ќатор</a:t>
            </a:r>
            <a:r>
              <a:rPr lang="ru-RU" sz="1600" dirty="0">
                <a:latin typeface="Times New Roman Tj" panose="02020603050405020304" pitchFamily="18" charset="-52"/>
              </a:rPr>
              <a:t> </a:t>
            </a:r>
            <a:r>
              <a:rPr lang="ru-RU" sz="1600" dirty="0" err="1">
                <a:latin typeface="Times New Roman Tj" panose="02020603050405020304" pitchFamily="18" charset="-52"/>
              </a:rPr>
              <a:t>тадбирњоро</a:t>
            </a:r>
            <a:r>
              <a:rPr lang="ru-RU" sz="1600" dirty="0">
                <a:latin typeface="Times New Roman Tj" panose="02020603050405020304" pitchFamily="18" charset="-52"/>
              </a:rPr>
              <a:t> </a:t>
            </a:r>
            <a:r>
              <a:rPr lang="ru-RU" sz="1600" dirty="0" err="1">
                <a:latin typeface="Times New Roman Tj" panose="02020603050405020304" pitchFamily="18" charset="-52"/>
              </a:rPr>
              <a:t>пешнињод</a:t>
            </a:r>
            <a:r>
              <a:rPr lang="ru-RU" sz="1600" dirty="0">
                <a:latin typeface="Times New Roman Tj" panose="02020603050405020304" pitchFamily="18" charset="-52"/>
              </a:rPr>
              <a:t> </a:t>
            </a:r>
            <a:r>
              <a:rPr lang="ru-RU" sz="1600" dirty="0" err="1">
                <a:latin typeface="Times New Roman Tj" panose="02020603050405020304" pitchFamily="18" charset="-52"/>
              </a:rPr>
              <a:t>менамояд</a:t>
            </a:r>
            <a:r>
              <a:rPr lang="ru-RU" sz="1600" dirty="0">
                <a:latin typeface="Times New Roman Tj" panose="02020603050405020304" pitchFamily="18" charset="-52"/>
              </a:rPr>
              <a:t>, </a:t>
            </a:r>
            <a:r>
              <a:rPr lang="ru-RU" sz="1600" dirty="0" err="1">
                <a:latin typeface="Times New Roman Tj" panose="02020603050405020304" pitchFamily="18" charset="-52"/>
              </a:rPr>
              <a:t>ки</a:t>
            </a:r>
            <a:r>
              <a:rPr lang="ru-RU" sz="1600" dirty="0">
                <a:latin typeface="Times New Roman Tj" panose="02020603050405020304" pitchFamily="18" charset="-52"/>
              </a:rPr>
              <a:t> ба </a:t>
            </a:r>
            <a:r>
              <a:rPr lang="ru-RU" sz="1600" dirty="0" err="1">
                <a:latin typeface="Times New Roman Tj" panose="02020603050405020304" pitchFamily="18" charset="-52"/>
              </a:rPr>
              <a:t>бунёди</a:t>
            </a:r>
            <a:r>
              <a:rPr lang="ru-RU" sz="1600" dirty="0">
                <a:latin typeface="Times New Roman Tj" panose="02020603050405020304" pitchFamily="18" charset="-52"/>
              </a:rPr>
              <a:t> </a:t>
            </a:r>
            <a:r>
              <a:rPr lang="ru-RU" sz="1600" dirty="0" err="1">
                <a:latin typeface="Times New Roman Tj" panose="02020603050405020304" pitchFamily="18" charset="-52"/>
              </a:rPr>
              <a:t>низоми</a:t>
            </a:r>
            <a:r>
              <a:rPr lang="ru-RU" sz="1600" dirty="0">
                <a:latin typeface="Times New Roman Tj" panose="02020603050405020304" pitchFamily="18" charset="-52"/>
              </a:rPr>
              <a:t> </a:t>
            </a:r>
            <a:r>
              <a:rPr lang="ru-RU" sz="1600" dirty="0" err="1">
                <a:latin typeface="Times New Roman Tj" panose="02020603050405020304" pitchFamily="18" charset="-52"/>
              </a:rPr>
              <a:t>муташаккили</a:t>
            </a:r>
            <a:r>
              <a:rPr lang="ru-RU" sz="1600" dirty="0">
                <a:latin typeface="Times New Roman Tj" panose="02020603050405020304" pitchFamily="18" charset="-52"/>
              </a:rPr>
              <a:t>  </a:t>
            </a:r>
            <a:r>
              <a:rPr lang="ru-RU" sz="1600" dirty="0" err="1">
                <a:latin typeface="Times New Roman Tj" panose="02020603050405020304" pitchFamily="18" charset="-52"/>
              </a:rPr>
              <a:t>рушди</a:t>
            </a:r>
            <a:r>
              <a:rPr lang="ru-RU" sz="1600" dirty="0">
                <a:latin typeface="Times New Roman Tj" panose="02020603050405020304" pitchFamily="18" charset="-52"/>
              </a:rPr>
              <a:t> </a:t>
            </a:r>
            <a:r>
              <a:rPr lang="ru-RU" sz="1600" dirty="0" err="1">
                <a:latin typeface="Times New Roman Tj" panose="02020603050405020304" pitchFamily="18" charset="-52"/>
              </a:rPr>
              <a:t>наќлиёт</a:t>
            </a:r>
            <a:r>
              <a:rPr lang="ru-RU" sz="1600" dirty="0">
                <a:latin typeface="Times New Roman Tj" panose="02020603050405020304" pitchFamily="18" charset="-52"/>
              </a:rPr>
              <a:t> дар </a:t>
            </a:r>
            <a:r>
              <a:rPr lang="ru-RU" sz="1600" dirty="0" err="1">
                <a:latin typeface="Times New Roman Tj" panose="02020603050405020304" pitchFamily="18" charset="-52"/>
              </a:rPr>
              <a:t>дохили</a:t>
            </a:r>
            <a:r>
              <a:rPr lang="ru-RU" sz="1600" dirty="0">
                <a:latin typeface="Times New Roman Tj" panose="02020603050405020304" pitchFamily="18" charset="-52"/>
              </a:rPr>
              <a:t> </a:t>
            </a:r>
            <a:r>
              <a:rPr lang="ru-RU" sz="1600" dirty="0" err="1">
                <a:latin typeface="Times New Roman Tj" panose="02020603050405020304" pitchFamily="18" charset="-52"/>
              </a:rPr>
              <a:t>агломератсия</a:t>
            </a:r>
            <a:r>
              <a:rPr lang="ru-RU" sz="1600" dirty="0">
                <a:latin typeface="Times New Roman Tj" panose="02020603050405020304" pitchFamily="18" charset="-52"/>
              </a:rPr>
              <a:t>, </a:t>
            </a:r>
            <a:r>
              <a:rPr lang="ru-RU" sz="1600" dirty="0" err="1">
                <a:latin typeface="Times New Roman Tj" panose="02020603050405020304" pitchFamily="18" charset="-52"/>
              </a:rPr>
              <a:t>инчунин</a:t>
            </a:r>
            <a:r>
              <a:rPr lang="ru-RU" sz="1600" dirty="0">
                <a:latin typeface="Times New Roman Tj" panose="02020603050405020304" pitchFamily="18" charset="-52"/>
              </a:rPr>
              <a:t> </a:t>
            </a:r>
            <a:r>
              <a:rPr lang="ru-RU" sz="1600" dirty="0" err="1">
                <a:latin typeface="Times New Roman Tj" panose="02020603050405020304" pitchFamily="18" charset="-52"/>
              </a:rPr>
              <a:t>низоми</a:t>
            </a:r>
            <a:r>
              <a:rPr lang="ru-RU" sz="1600" dirty="0">
                <a:latin typeface="Times New Roman Tj" panose="02020603050405020304" pitchFamily="18" charset="-52"/>
              </a:rPr>
              <a:t> </a:t>
            </a:r>
            <a:r>
              <a:rPr lang="ru-RU" sz="1600" dirty="0" err="1">
                <a:latin typeface="Times New Roman Tj" panose="02020603050405020304" pitchFamily="18" charset="-52"/>
              </a:rPr>
              <a:t>ягонаи</a:t>
            </a:r>
            <a:r>
              <a:rPr lang="ru-RU" sz="1600" dirty="0">
                <a:latin typeface="Times New Roman Tj" panose="02020603050405020304" pitchFamily="18" charset="-52"/>
              </a:rPr>
              <a:t> </a:t>
            </a:r>
            <a:r>
              <a:rPr lang="ru-RU" sz="1600" dirty="0" err="1">
                <a:latin typeface="Times New Roman Tj" panose="02020603050405020304" pitchFamily="18" charset="-52"/>
              </a:rPr>
              <a:t>идоракунии</a:t>
            </a:r>
            <a:r>
              <a:rPr lang="ru-RU" sz="1600" dirty="0">
                <a:latin typeface="Times New Roman Tj" panose="02020603050405020304" pitchFamily="18" charset="-52"/>
              </a:rPr>
              <a:t> </a:t>
            </a:r>
            <a:r>
              <a:rPr lang="ru-RU" sz="1600" dirty="0" err="1">
                <a:latin typeface="Times New Roman Tj" panose="02020603050405020304" pitchFamily="18" charset="-52"/>
              </a:rPr>
              <a:t>партовњо</a:t>
            </a:r>
            <a:r>
              <a:rPr lang="ru-RU" sz="1600" dirty="0">
                <a:latin typeface="Times New Roman Tj" panose="02020603050405020304" pitchFamily="18" charset="-52"/>
              </a:rPr>
              <a:t> </a:t>
            </a:r>
            <a:r>
              <a:rPr lang="ru-RU" sz="1600" dirty="0" err="1">
                <a:latin typeface="Times New Roman Tj" panose="02020603050405020304" pitchFamily="18" charset="-52"/>
              </a:rPr>
              <a:t>бо</a:t>
            </a:r>
            <a:r>
              <a:rPr lang="ru-RU" sz="1600" dirty="0">
                <a:latin typeface="Times New Roman Tj" panose="02020603050405020304" pitchFamily="18" charset="-52"/>
              </a:rPr>
              <a:t> </a:t>
            </a:r>
            <a:r>
              <a:rPr lang="ru-RU" sz="1600" dirty="0" err="1">
                <a:latin typeface="Times New Roman Tj" panose="02020603050405020304" pitchFamily="18" charset="-52"/>
              </a:rPr>
              <a:t>зиёд</a:t>
            </a:r>
            <a:r>
              <a:rPr lang="ru-RU" sz="1600" dirty="0">
                <a:latin typeface="Times New Roman Tj" panose="02020603050405020304" pitchFamily="18" charset="-52"/>
              </a:rPr>
              <a:t> </a:t>
            </a:r>
            <a:r>
              <a:rPr lang="ru-RU" sz="1600" dirty="0" err="1">
                <a:latin typeface="Times New Roman Tj" panose="02020603050405020304" pitchFamily="18" charset="-52"/>
              </a:rPr>
              <a:t>намудани</a:t>
            </a:r>
            <a:r>
              <a:rPr lang="ru-RU" sz="1600" dirty="0">
                <a:latin typeface="Times New Roman Tj" panose="02020603050405020304" pitchFamily="18" charset="-52"/>
              </a:rPr>
              <a:t> </a:t>
            </a:r>
            <a:r>
              <a:rPr lang="ru-RU" sz="1600" dirty="0" err="1">
                <a:latin typeface="Times New Roman Tj" panose="02020603050405020304" pitchFamily="18" charset="-52"/>
              </a:rPr>
              <a:t>њиссаи</a:t>
            </a:r>
            <a:r>
              <a:rPr lang="ru-RU" sz="1600" dirty="0">
                <a:latin typeface="Times New Roman Tj" panose="02020603050405020304" pitchFamily="18" charset="-52"/>
              </a:rPr>
              <a:t> </a:t>
            </a:r>
            <a:r>
              <a:rPr lang="ru-RU" sz="1600" dirty="0" err="1">
                <a:latin typeface="Times New Roman Tj" panose="02020603050405020304" pitchFamily="18" charset="-52"/>
              </a:rPr>
              <a:t>коркарди</a:t>
            </a:r>
            <a:r>
              <a:rPr lang="ru-RU" sz="1600" dirty="0">
                <a:latin typeface="Times New Roman Tj" panose="02020603050405020304" pitchFamily="18" charset="-52"/>
              </a:rPr>
              <a:t> </a:t>
            </a:r>
            <a:r>
              <a:rPr lang="ru-RU" sz="1600" dirty="0" err="1">
                <a:latin typeface="Times New Roman Tj" panose="02020603050405020304" pitchFamily="18" charset="-52"/>
              </a:rPr>
              <a:t>дубора</a:t>
            </a:r>
            <a:r>
              <a:rPr lang="ru-RU" sz="1600" dirty="0">
                <a:latin typeface="Times New Roman Tj" panose="02020603050405020304" pitchFamily="18" charset="-52"/>
              </a:rPr>
              <a:t> то 30 </a:t>
            </a:r>
            <a:r>
              <a:rPr lang="ru-RU" sz="1600" dirty="0" err="1">
                <a:latin typeface="Times New Roman Tj" panose="02020603050405020304" pitchFamily="18" charset="-52"/>
              </a:rPr>
              <a:t>фоиз</a:t>
            </a:r>
            <a:r>
              <a:rPr lang="ru-RU" sz="1600" dirty="0">
                <a:latin typeface="Times New Roman Tj" panose="02020603050405020304" pitchFamily="18" charset="-52"/>
              </a:rPr>
              <a:t> </a:t>
            </a:r>
            <a:r>
              <a:rPr lang="ru-RU" sz="1600" dirty="0" err="1">
                <a:latin typeface="Times New Roman Tj" panose="02020603050405020304" pitchFamily="18" charset="-52"/>
              </a:rPr>
              <a:t>ва</a:t>
            </a:r>
            <a:r>
              <a:rPr lang="ru-RU" sz="1600" dirty="0">
                <a:latin typeface="Times New Roman Tj" panose="02020603050405020304" pitchFamily="18" charset="-52"/>
              </a:rPr>
              <a:t> </a:t>
            </a:r>
            <a:r>
              <a:rPr lang="ru-RU" sz="1600" dirty="0" err="1">
                <a:latin typeface="Times New Roman Tj" panose="02020603050405020304" pitchFamily="18" charset="-52"/>
              </a:rPr>
              <a:t>кам</a:t>
            </a:r>
            <a:r>
              <a:rPr lang="ru-RU" sz="1600" dirty="0">
                <a:latin typeface="Times New Roman Tj" panose="02020603050405020304" pitchFamily="18" charset="-52"/>
              </a:rPr>
              <a:t> </a:t>
            </a:r>
            <a:r>
              <a:rPr lang="ru-RU" sz="1600" dirty="0" err="1">
                <a:latin typeface="Times New Roman Tj" panose="02020603050405020304" pitchFamily="18" charset="-52"/>
              </a:rPr>
              <a:t>кардани</a:t>
            </a:r>
            <a:r>
              <a:rPr lang="ru-RU" sz="1600" dirty="0">
                <a:latin typeface="Times New Roman Tj" panose="02020603050405020304" pitchFamily="18" charset="-52"/>
              </a:rPr>
              <a:t> </a:t>
            </a:r>
            <a:r>
              <a:rPr lang="ru-RU" sz="1600" dirty="0" err="1">
                <a:latin typeface="Times New Roman Tj" panose="02020603050405020304" pitchFamily="18" charset="-52"/>
              </a:rPr>
              <a:t>тавлиди</a:t>
            </a:r>
            <a:r>
              <a:rPr lang="ru-RU" sz="1600" dirty="0">
                <a:latin typeface="Times New Roman Tj" panose="02020603050405020304" pitchFamily="18" charset="-52"/>
              </a:rPr>
              <a:t> </a:t>
            </a:r>
            <a:r>
              <a:rPr lang="ru-RU" sz="1600" dirty="0" err="1">
                <a:latin typeface="Times New Roman Tj" panose="02020603050405020304" pitchFamily="18" charset="-52"/>
              </a:rPr>
              <a:t>партовњо</a:t>
            </a:r>
            <a:r>
              <a:rPr lang="ru-RU" sz="1600" dirty="0">
                <a:latin typeface="Times New Roman Tj" panose="02020603050405020304" pitchFamily="18" charset="-52"/>
              </a:rPr>
              <a:t> дар </a:t>
            </a:r>
            <a:r>
              <a:rPr lang="ru-RU" sz="1600" dirty="0" err="1">
                <a:latin typeface="Times New Roman Tj" panose="02020603050405020304" pitchFamily="18" charset="-52"/>
              </a:rPr>
              <a:t>манбаъњо</a:t>
            </a:r>
            <a:r>
              <a:rPr lang="ru-RU" sz="1600" dirty="0">
                <a:latin typeface="Times New Roman Tj" panose="02020603050405020304" pitchFamily="18" charset="-52"/>
              </a:rPr>
              <a:t> то 10 </a:t>
            </a:r>
            <a:r>
              <a:rPr lang="ru-RU" sz="1600" dirty="0" err="1">
                <a:latin typeface="Times New Roman Tj" panose="02020603050405020304" pitchFamily="18" charset="-52"/>
              </a:rPr>
              <a:t>фоиз</a:t>
            </a:r>
            <a:r>
              <a:rPr lang="ru-RU" sz="1600" dirty="0">
                <a:latin typeface="Times New Roman Tj" panose="02020603050405020304" pitchFamily="18" charset="-52"/>
              </a:rPr>
              <a:t> </a:t>
            </a:r>
            <a:r>
              <a:rPr lang="ru-RU" sz="1600" dirty="0" err="1">
                <a:latin typeface="Times New Roman Tj" panose="02020603050405020304" pitchFamily="18" charset="-52"/>
              </a:rPr>
              <a:t>нигаронида</a:t>
            </a:r>
            <a:r>
              <a:rPr lang="ru-RU" sz="1600" dirty="0">
                <a:latin typeface="Times New Roman Tj" panose="02020603050405020304" pitchFamily="18" charset="-52"/>
              </a:rPr>
              <a:t> </a:t>
            </a:r>
            <a:r>
              <a:rPr lang="ru-RU" sz="1600" dirty="0" err="1">
                <a:latin typeface="Times New Roman Tj" panose="02020603050405020304" pitchFamily="18" charset="-52"/>
              </a:rPr>
              <a:t>шудаанд</a:t>
            </a:r>
            <a:r>
              <a:rPr lang="ru-RU" sz="1600" dirty="0">
                <a:latin typeface="Times New Roman Tj" panose="02020603050405020304" pitchFamily="18" charset="-52"/>
              </a:rPr>
              <a:t>.</a:t>
            </a:r>
          </a:p>
        </p:txBody>
      </p:sp>
    </p:spTree>
    <p:extLst>
      <p:ext uri="{BB962C8B-B14F-4D97-AF65-F5344CB8AC3E}">
        <p14:creationId xmlns:p14="http://schemas.microsoft.com/office/powerpoint/2010/main" val="2001314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964488" cy="1371600"/>
          </a:xfrm>
        </p:spPr>
        <p:txBody>
          <a:bodyPr/>
          <a:lstStyle/>
          <a:p>
            <a:pPr algn="ctr"/>
            <a:r>
              <a:rPr lang="ru-RU" sz="2000" dirty="0"/>
              <a:t>То соли 2030 </a:t>
            </a:r>
            <a:r>
              <a:rPr lang="ru-RU" sz="2000" dirty="0" err="1"/>
              <a:t>ањолии</a:t>
            </a:r>
            <a:r>
              <a:rPr lang="ru-RU" sz="2000" dirty="0"/>
              <a:t> </a:t>
            </a:r>
            <a:r>
              <a:rPr lang="ru-RU" sz="2000" dirty="0" err="1"/>
              <a:t>шахри</a:t>
            </a:r>
            <a:r>
              <a:rPr lang="ru-RU" sz="2000" dirty="0"/>
              <a:t> Душанбе </a:t>
            </a:r>
            <a:r>
              <a:rPr lang="ru-RU" sz="2000" dirty="0" err="1"/>
              <a:t>бемайлон</a:t>
            </a:r>
            <a:r>
              <a:rPr lang="ru-RU" sz="2000" dirty="0"/>
              <a:t> </a:t>
            </a:r>
            <a:r>
              <a:rPr lang="ru-RU" sz="2000" dirty="0" err="1"/>
              <a:t>афзоиш</a:t>
            </a:r>
            <a:r>
              <a:rPr lang="ru-RU" sz="2000" dirty="0"/>
              <a:t> </a:t>
            </a:r>
            <a:r>
              <a:rPr lang="ru-RU" sz="2000" dirty="0" err="1"/>
              <a:t>ёфта</a:t>
            </a:r>
            <a:r>
              <a:rPr lang="ru-RU" sz="2000" dirty="0"/>
              <a:t>, ба </a:t>
            </a:r>
            <a:r>
              <a:rPr lang="ru-RU" sz="2000" dirty="0" err="1"/>
              <a:t>камтар</a:t>
            </a:r>
            <a:r>
              <a:rPr lang="ru-RU" sz="2000" dirty="0"/>
              <a:t> аз 1,4 млн. </a:t>
            </a:r>
            <a:r>
              <a:rPr lang="ru-RU" sz="2000" dirty="0" err="1"/>
              <a:t>нафар</a:t>
            </a:r>
            <a:r>
              <a:rPr lang="ru-RU" sz="2000" dirty="0"/>
              <a:t> </a:t>
            </a:r>
            <a:r>
              <a:rPr lang="ru-RU" sz="2000" dirty="0" err="1"/>
              <a:t>хоњад</a:t>
            </a:r>
            <a:r>
              <a:rPr lang="ru-RU" sz="2000" dirty="0"/>
              <a:t> </a:t>
            </a:r>
            <a:r>
              <a:rPr lang="ru-RU" sz="2000" dirty="0" err="1"/>
              <a:t>расид</a:t>
            </a:r>
            <a:r>
              <a:rPr lang="ru-RU" sz="2000" dirty="0"/>
              <a:t>. </a:t>
            </a:r>
            <a:r>
              <a:rPr lang="ru-RU" sz="2000" dirty="0" err="1"/>
              <a:t>Ташкили</a:t>
            </a:r>
            <a:r>
              <a:rPr lang="ru-RU" sz="2000" dirty="0"/>
              <a:t> </a:t>
            </a:r>
            <a:r>
              <a:rPr lang="ru-RU" sz="2000" dirty="0" err="1"/>
              <a:t>имкониятњо</a:t>
            </a:r>
            <a:r>
              <a:rPr lang="ru-RU" sz="2000" dirty="0"/>
              <a:t> </a:t>
            </a:r>
            <a:r>
              <a:rPr lang="ru-RU" sz="2000" dirty="0" err="1"/>
              <a:t>барои</a:t>
            </a:r>
            <a:r>
              <a:rPr lang="ru-RU" sz="2000" dirty="0"/>
              <a:t> </a:t>
            </a:r>
            <a:r>
              <a:rPr lang="ru-RU" sz="2000" dirty="0" err="1"/>
              <a:t>сокинон</a:t>
            </a:r>
            <a:r>
              <a:rPr lang="ru-RU" sz="2000" dirty="0"/>
              <a:t> (</a:t>
            </a:r>
            <a:r>
              <a:rPr lang="ru-RU" sz="2000" dirty="0" err="1"/>
              <a:t>новобаста</a:t>
            </a:r>
            <a:r>
              <a:rPr lang="ru-RU" sz="2000" dirty="0"/>
              <a:t> аз </a:t>
            </a:r>
            <a:r>
              <a:rPr lang="ru-RU" sz="2000" dirty="0" err="1"/>
              <a:t>љинс</a:t>
            </a:r>
            <a:r>
              <a:rPr lang="ru-RU" sz="2000" dirty="0"/>
              <a:t>, </a:t>
            </a:r>
            <a:r>
              <a:rPr lang="ru-RU" sz="2000" dirty="0" err="1"/>
              <a:t>синну</a:t>
            </a:r>
            <a:r>
              <a:rPr lang="ru-RU" sz="2000" dirty="0"/>
              <a:t> </a:t>
            </a:r>
            <a:r>
              <a:rPr lang="ru-RU" sz="2000" dirty="0" err="1"/>
              <a:t>сол</a:t>
            </a:r>
            <a:r>
              <a:rPr lang="ru-RU" sz="2000" dirty="0"/>
              <a:t>, </a:t>
            </a:r>
            <a:r>
              <a:rPr lang="ru-RU" sz="2000" dirty="0" err="1"/>
              <a:t>саломатї</a:t>
            </a:r>
            <a:r>
              <a:rPr lang="ru-RU" sz="2000" dirty="0"/>
              <a:t>) </a:t>
            </a:r>
            <a:r>
              <a:rPr lang="ru-RU" sz="2000" dirty="0" err="1"/>
              <a:t>ва</a:t>
            </a:r>
            <a:r>
              <a:rPr lang="ru-RU" sz="2000" dirty="0"/>
              <a:t> </a:t>
            </a:r>
            <a:r>
              <a:rPr lang="ru-RU" sz="2000" dirty="0" err="1"/>
              <a:t>арзёбии</a:t>
            </a:r>
            <a:r>
              <a:rPr lang="ru-RU" sz="2000" dirty="0"/>
              <a:t> </a:t>
            </a:r>
            <a:r>
              <a:rPr lang="ru-RU" sz="2000" dirty="0" err="1"/>
              <a:t>талаботи</a:t>
            </a:r>
            <a:r>
              <a:rPr lang="ru-RU" sz="2000" dirty="0"/>
              <a:t> </a:t>
            </a:r>
            <a:r>
              <a:rPr lang="ru-RU" sz="2000" dirty="0" err="1"/>
              <a:t>иќтисодиёт</a:t>
            </a:r>
            <a:r>
              <a:rPr lang="ru-RU" sz="2000" dirty="0"/>
              <a:t> </a:t>
            </a:r>
            <a:r>
              <a:rPr lang="ru-RU" sz="2000" dirty="0" err="1"/>
              <a:t>мухим</a:t>
            </a:r>
            <a:r>
              <a:rPr lang="ru-RU" sz="2000" dirty="0"/>
              <a:t> </a:t>
            </a:r>
            <a:r>
              <a:rPr lang="ru-RU" sz="2000" dirty="0" err="1"/>
              <a:t>мегардад</a:t>
            </a:r>
            <a:r>
              <a:rPr lang="ru-RU" sz="2000" dirty="0"/>
              <a:t>…</a:t>
            </a:r>
            <a:br>
              <a:rPr lang="ru-RU" sz="2000" dirty="0"/>
            </a:br>
            <a:endParaRPr lang="ru-RU" sz="2000" dirty="0"/>
          </a:p>
        </p:txBody>
      </p:sp>
      <p:graphicFrame>
        <p:nvGraphicFramePr>
          <p:cNvPr id="4" name="Диаграмма 3">
            <a:extLst>
              <a:ext uri="{FF2B5EF4-FFF2-40B4-BE49-F238E27FC236}">
                <a16:creationId xmlns:a16="http://schemas.microsoft.com/office/drawing/2014/main" id="{1DB450E3-DFC8-5551-5E76-FECD334AF8D3}"/>
              </a:ext>
            </a:extLst>
          </p:cNvPr>
          <p:cNvGraphicFramePr/>
          <p:nvPr>
            <p:extLst>
              <p:ext uri="{D42A27DB-BD31-4B8C-83A1-F6EECF244321}">
                <p14:modId xmlns:p14="http://schemas.microsoft.com/office/powerpoint/2010/main" val="1995704835"/>
              </p:ext>
            </p:extLst>
          </p:nvPr>
        </p:nvGraphicFramePr>
        <p:xfrm>
          <a:off x="0" y="1828800"/>
          <a:ext cx="9143999"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4416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955576"/>
          </a:xfrm>
        </p:spPr>
        <p:txBody>
          <a:bodyPr/>
          <a:lstStyle/>
          <a:p>
            <a:pPr algn="ctr"/>
            <a:r>
              <a:rPr lang="ru-RU" sz="2400" b="1" dirty="0" err="1">
                <a:solidFill>
                  <a:srgbClr val="0000CC"/>
                </a:solidFill>
              </a:rPr>
              <a:t>Дурнамои</a:t>
            </a:r>
            <a:r>
              <a:rPr lang="ru-RU" sz="2400" b="1" dirty="0">
                <a:solidFill>
                  <a:srgbClr val="0000CC"/>
                </a:solidFill>
              </a:rPr>
              <a:t> </a:t>
            </a:r>
            <a:r>
              <a:rPr lang="ru-RU" sz="2400" b="1" dirty="0" err="1">
                <a:solidFill>
                  <a:srgbClr val="0000CC"/>
                </a:solidFill>
              </a:rPr>
              <a:t>тиббӣ</a:t>
            </a:r>
            <a:r>
              <a:rPr lang="ru-RU" sz="2400" b="1" dirty="0">
                <a:solidFill>
                  <a:srgbClr val="0000CC"/>
                </a:solidFill>
              </a:rPr>
              <a:t> </a:t>
            </a:r>
            <a:r>
              <a:rPr lang="ru-RU" sz="2400" b="1" dirty="0" err="1">
                <a:solidFill>
                  <a:srgbClr val="0000CC"/>
                </a:solidFill>
              </a:rPr>
              <a:t>ва</a:t>
            </a:r>
            <a:r>
              <a:rPr lang="ru-RU" sz="2400" b="1" dirty="0">
                <a:solidFill>
                  <a:srgbClr val="0000CC"/>
                </a:solidFill>
              </a:rPr>
              <a:t> </a:t>
            </a:r>
            <a:r>
              <a:rPr lang="ru-RU" sz="2400" b="1" dirty="0" err="1">
                <a:solidFill>
                  <a:srgbClr val="0000CC"/>
                </a:solidFill>
              </a:rPr>
              <a:t>демографӣ</a:t>
            </a:r>
            <a:r>
              <a:rPr lang="ru-RU" sz="2400" b="1" dirty="0">
                <a:solidFill>
                  <a:srgbClr val="0000CC"/>
                </a:solidFill>
              </a:rPr>
              <a:t> </a:t>
            </a:r>
            <a:r>
              <a:rPr lang="ru-RU" sz="2400" b="1" dirty="0" err="1">
                <a:solidFill>
                  <a:srgbClr val="0000CC"/>
                </a:solidFill>
              </a:rPr>
              <a:t>вокунишҳои</a:t>
            </a:r>
            <a:r>
              <a:rPr lang="ru-RU" sz="2400" b="1" dirty="0">
                <a:solidFill>
                  <a:srgbClr val="0000CC"/>
                </a:solidFill>
              </a:rPr>
              <a:t> </a:t>
            </a:r>
            <a:r>
              <a:rPr lang="ru-RU" sz="2400" b="1" dirty="0" err="1">
                <a:solidFill>
                  <a:srgbClr val="0000CC"/>
                </a:solidFill>
              </a:rPr>
              <a:t>мувофиқро</a:t>
            </a:r>
            <a:r>
              <a:rPr lang="ru-RU" sz="2400" b="1" dirty="0">
                <a:solidFill>
                  <a:srgbClr val="0000CC"/>
                </a:solidFill>
              </a:rPr>
              <a:t> аз </a:t>
            </a:r>
            <a:r>
              <a:rPr lang="ru-RU" sz="2400" b="1" dirty="0" err="1">
                <a:solidFill>
                  <a:srgbClr val="0000CC"/>
                </a:solidFill>
              </a:rPr>
              <a:t>низоми</a:t>
            </a:r>
            <a:r>
              <a:rPr lang="ru-RU" sz="2400" b="1" dirty="0">
                <a:solidFill>
                  <a:srgbClr val="0000CC"/>
                </a:solidFill>
              </a:rPr>
              <a:t>  </a:t>
            </a:r>
            <a:r>
              <a:rPr lang="ru-RU" sz="2400" b="1" dirty="0" err="1">
                <a:solidFill>
                  <a:srgbClr val="0000CC"/>
                </a:solidFill>
              </a:rPr>
              <a:t>тандурустӣ</a:t>
            </a:r>
            <a:r>
              <a:rPr lang="ru-RU" sz="2400" b="1" dirty="0">
                <a:solidFill>
                  <a:srgbClr val="0000CC"/>
                </a:solidFill>
              </a:rPr>
              <a:t> </a:t>
            </a:r>
            <a:r>
              <a:rPr lang="ru-RU" sz="2400" b="1" dirty="0" err="1">
                <a:solidFill>
                  <a:srgbClr val="0000CC"/>
                </a:solidFill>
              </a:rPr>
              <a:t>талаб</a:t>
            </a:r>
            <a:r>
              <a:rPr lang="ru-RU" sz="2400" b="1" dirty="0">
                <a:solidFill>
                  <a:srgbClr val="0000CC"/>
                </a:solidFill>
              </a:rPr>
              <a:t> </a:t>
            </a:r>
            <a:r>
              <a:rPr lang="ru-RU" sz="2400" b="1" dirty="0" err="1">
                <a:solidFill>
                  <a:srgbClr val="0000CC"/>
                </a:solidFill>
              </a:rPr>
              <a:t>мекунад</a:t>
            </a:r>
            <a:r>
              <a:rPr lang="ru-RU" sz="2400" b="1" dirty="0">
                <a:solidFill>
                  <a:srgbClr val="0000CC"/>
                </a:solidFill>
              </a:rPr>
              <a:t>.</a:t>
            </a:r>
          </a:p>
        </p:txBody>
      </p:sp>
      <p:sp>
        <p:nvSpPr>
          <p:cNvPr id="3" name="Объект 2"/>
          <p:cNvSpPr>
            <a:spLocks noGrp="1"/>
          </p:cNvSpPr>
          <p:nvPr>
            <p:ph idx="1"/>
          </p:nvPr>
        </p:nvSpPr>
        <p:spPr>
          <a:xfrm>
            <a:off x="0" y="1412776"/>
            <a:ext cx="9144000" cy="5445224"/>
          </a:xfrm>
        </p:spPr>
        <p:txBody>
          <a:bodyPr/>
          <a:lstStyle/>
          <a:p>
            <a:pPr>
              <a:buFont typeface="Arial" panose="020B0604020202020204" pitchFamily="34" charset="0"/>
              <a:buChar char="•"/>
            </a:pPr>
            <a:r>
              <a:rPr lang="ru-RU" sz="2000" dirty="0" err="1"/>
              <a:t>Шумораи</a:t>
            </a:r>
            <a:r>
              <a:rPr lang="ru-RU" sz="2000" dirty="0"/>
              <a:t> </a:t>
            </a:r>
            <a:r>
              <a:rPr lang="ru-RU" sz="2000" dirty="0" err="1"/>
              <a:t>кӯдакон</a:t>
            </a:r>
            <a:r>
              <a:rPr lang="ru-RU" sz="2000" dirty="0"/>
              <a:t> (то 5 </a:t>
            </a:r>
            <a:r>
              <a:rPr lang="ru-RU" sz="2000" dirty="0" err="1"/>
              <a:t>сола</a:t>
            </a:r>
            <a:r>
              <a:rPr lang="ru-RU" sz="2000" dirty="0"/>
              <a:t>) </a:t>
            </a:r>
            <a:r>
              <a:rPr lang="ru-RU" sz="2000" dirty="0" err="1"/>
              <a:t>ва</a:t>
            </a:r>
            <a:r>
              <a:rPr lang="ru-RU" sz="2000" dirty="0"/>
              <a:t> </a:t>
            </a:r>
            <a:r>
              <a:rPr lang="ru-RU" sz="2000" dirty="0" err="1"/>
              <a:t>занони</a:t>
            </a:r>
            <a:r>
              <a:rPr lang="ru-RU" sz="2000" dirty="0"/>
              <a:t> </a:t>
            </a:r>
            <a:r>
              <a:rPr lang="ru-RU" sz="2000" dirty="0" err="1"/>
              <a:t>синни</a:t>
            </a:r>
            <a:r>
              <a:rPr lang="ru-RU" sz="2000" dirty="0"/>
              <a:t> </a:t>
            </a:r>
            <a:r>
              <a:rPr lang="ru-RU" sz="2000" dirty="0" err="1"/>
              <a:t>таваллуд</a:t>
            </a:r>
            <a:r>
              <a:rPr lang="ru-RU" sz="2000" dirty="0"/>
              <a:t> (15 то 49 </a:t>
            </a:r>
            <a:r>
              <a:rPr lang="ru-RU" sz="2000" dirty="0" err="1"/>
              <a:t>сола</a:t>
            </a:r>
            <a:r>
              <a:rPr lang="ru-RU" sz="2000" dirty="0"/>
              <a:t>) то соли 2030 </a:t>
            </a:r>
            <a:r>
              <a:rPr lang="ru-RU" sz="2000" dirty="0" err="1"/>
              <a:t>нисбат</a:t>
            </a:r>
            <a:r>
              <a:rPr lang="ru-RU" sz="2000" dirty="0"/>
              <a:t> ба соли 2015  25% </a:t>
            </a:r>
            <a:r>
              <a:rPr lang="ru-RU" sz="2000" dirty="0" err="1"/>
              <a:t>афзоиш</a:t>
            </a:r>
            <a:r>
              <a:rPr lang="ru-RU" sz="2000" dirty="0"/>
              <a:t> </a:t>
            </a:r>
            <a:r>
              <a:rPr lang="ru-RU" sz="2000" dirty="0" err="1"/>
              <a:t>хоҳад</a:t>
            </a:r>
            <a:r>
              <a:rPr lang="ru-RU" sz="2000" dirty="0"/>
              <a:t> </a:t>
            </a:r>
            <a:r>
              <a:rPr lang="ru-RU" sz="2000" dirty="0" err="1"/>
              <a:t>ёфт</a:t>
            </a:r>
            <a:r>
              <a:rPr lang="ru-RU" sz="2000" dirty="0"/>
              <a:t>.</a:t>
            </a:r>
          </a:p>
          <a:p>
            <a:pPr>
              <a:buFont typeface="Arial" panose="020B0604020202020204" pitchFamily="34" charset="0"/>
              <a:buChar char="•"/>
            </a:pPr>
            <a:endParaRPr lang="ru-RU" sz="2000" dirty="0"/>
          </a:p>
          <a:p>
            <a:pPr>
              <a:buFont typeface="Arial" panose="020B0604020202020204" pitchFamily="34" charset="0"/>
              <a:buChar char="•"/>
            </a:pPr>
            <a:r>
              <a:rPr lang="ru-RU" sz="2000" dirty="0" err="1"/>
              <a:t>Барои</a:t>
            </a:r>
            <a:r>
              <a:rPr lang="ru-RU" sz="2000" dirty="0"/>
              <a:t> </a:t>
            </a:r>
            <a:r>
              <a:rPr lang="ru-RU" sz="2000" dirty="0" err="1"/>
              <a:t>нигоҳ</a:t>
            </a:r>
            <a:r>
              <a:rPr lang="ru-RU" sz="2000" dirty="0"/>
              <a:t> </a:t>
            </a:r>
            <a:r>
              <a:rPr lang="ru-RU" sz="2000" dirty="0" err="1"/>
              <a:t>доштани</a:t>
            </a:r>
            <a:r>
              <a:rPr lang="ru-RU" sz="2000" dirty="0"/>
              <a:t> </a:t>
            </a:r>
            <a:r>
              <a:rPr lang="ru-RU" sz="2000" dirty="0" err="1"/>
              <a:t>сатҳи</a:t>
            </a:r>
            <a:r>
              <a:rPr lang="ru-RU" sz="2000" dirty="0"/>
              <a:t> </a:t>
            </a:r>
            <a:r>
              <a:rPr lang="ru-RU" sz="2000" dirty="0" err="1"/>
              <a:t>кунунии</a:t>
            </a:r>
            <a:r>
              <a:rPr lang="ru-RU" sz="2000" dirty="0"/>
              <a:t> </a:t>
            </a:r>
            <a:r>
              <a:rPr lang="ru-RU" sz="2000" dirty="0" err="1"/>
              <a:t>кӯмаки</a:t>
            </a:r>
            <a:r>
              <a:rPr lang="ru-RU" sz="2000" dirty="0"/>
              <a:t> </a:t>
            </a:r>
            <a:r>
              <a:rPr lang="ru-RU" sz="2000" dirty="0" err="1"/>
              <a:t>тиббӣ</a:t>
            </a:r>
            <a:r>
              <a:rPr lang="ru-RU" sz="2000" dirty="0"/>
              <a:t>, </a:t>
            </a:r>
            <a:r>
              <a:rPr lang="ru-RU" sz="2000" dirty="0" err="1"/>
              <a:t>шумораи</a:t>
            </a:r>
            <a:r>
              <a:rPr lang="ru-RU" sz="2000" dirty="0"/>
              <a:t> </a:t>
            </a:r>
            <a:r>
              <a:rPr lang="ru-RU" sz="2000" dirty="0" err="1"/>
              <a:t>марказҳои</a:t>
            </a:r>
            <a:r>
              <a:rPr lang="ru-RU" sz="2000" dirty="0"/>
              <a:t> </a:t>
            </a:r>
            <a:r>
              <a:rPr lang="ru-RU" sz="2000" dirty="0" err="1"/>
              <a:t>тиббӣ</a:t>
            </a:r>
            <a:r>
              <a:rPr lang="ru-RU" sz="2000" dirty="0"/>
              <a:t> </a:t>
            </a:r>
            <a:r>
              <a:rPr lang="ru-RU" sz="2000" dirty="0" err="1"/>
              <a:t>ва</a:t>
            </a:r>
            <a:r>
              <a:rPr lang="ru-RU" sz="2000" dirty="0"/>
              <a:t> </a:t>
            </a:r>
            <a:r>
              <a:rPr lang="ru-RU" sz="2000" dirty="0" err="1"/>
              <a:t>беморхонаҳо</a:t>
            </a:r>
            <a:r>
              <a:rPr lang="ru-RU" sz="2000" dirty="0"/>
              <a:t> </a:t>
            </a:r>
            <a:r>
              <a:rPr lang="ru-RU" sz="2000" dirty="0" err="1"/>
              <a:t>тақрибан</a:t>
            </a:r>
            <a:r>
              <a:rPr lang="ru-RU" sz="2000" dirty="0"/>
              <a:t> 30% </a:t>
            </a:r>
            <a:r>
              <a:rPr lang="ru-RU" sz="2000" dirty="0" err="1"/>
              <a:t>бояд</a:t>
            </a:r>
            <a:r>
              <a:rPr lang="ru-RU" sz="2000" dirty="0"/>
              <a:t> </a:t>
            </a:r>
            <a:r>
              <a:rPr lang="ru-RU" sz="2000" dirty="0" err="1"/>
              <a:t>афзояд</a:t>
            </a:r>
            <a:endParaRPr lang="ru-RU" sz="2000" dirty="0"/>
          </a:p>
          <a:p>
            <a:pPr>
              <a:buFont typeface="Arial" panose="020B0604020202020204" pitchFamily="34" charset="0"/>
              <a:buChar char="•"/>
            </a:pPr>
            <a:endParaRPr lang="ru-RU" sz="2000" dirty="0"/>
          </a:p>
          <a:p>
            <a:pPr>
              <a:buFont typeface="Arial" panose="020B0604020202020204" pitchFamily="34" charset="0"/>
              <a:buChar char="•"/>
            </a:pPr>
            <a:r>
              <a:rPr lang="ru-RU" sz="2000" dirty="0" err="1"/>
              <a:t>Шумораи</a:t>
            </a:r>
            <a:r>
              <a:rPr lang="ru-RU" sz="2000" dirty="0"/>
              <a:t> </a:t>
            </a:r>
            <a:r>
              <a:rPr lang="ru-RU" sz="2000" dirty="0" err="1"/>
              <a:t>духуторн</a:t>
            </a:r>
            <a:r>
              <a:rPr lang="ru-RU" sz="2000" dirty="0"/>
              <a:t> 2,2 </a:t>
            </a:r>
            <a:r>
              <a:rPr lang="ru-RU" sz="2000" dirty="0" err="1"/>
              <a:t>баробар</a:t>
            </a:r>
            <a:r>
              <a:rPr lang="ru-RU" sz="2000" dirty="0"/>
              <a:t>, </a:t>
            </a:r>
            <a:r>
              <a:rPr lang="ru-RU" sz="2000" dirty="0" err="1"/>
              <a:t>шумораи</a:t>
            </a:r>
            <a:r>
              <a:rPr lang="ru-RU" sz="2000" dirty="0"/>
              <a:t> </a:t>
            </a:r>
            <a:r>
              <a:rPr lang="ru-RU" sz="2000" dirty="0" err="1"/>
              <a:t>хамширахои</a:t>
            </a:r>
            <a:r>
              <a:rPr lang="ru-RU" sz="2000" dirty="0"/>
              <a:t> </a:t>
            </a:r>
            <a:r>
              <a:rPr lang="ru-RU" sz="2000" dirty="0" err="1"/>
              <a:t>тиббй</a:t>
            </a:r>
            <a:r>
              <a:rPr lang="ru-RU" sz="2000" dirty="0"/>
              <a:t> 32% то соли  2030. </a:t>
            </a:r>
            <a:r>
              <a:rPr lang="ru-RU" sz="2000" dirty="0" err="1"/>
              <a:t>зиёд</a:t>
            </a:r>
            <a:r>
              <a:rPr lang="ru-RU" sz="2000" dirty="0"/>
              <a:t> карда </a:t>
            </a:r>
            <a:r>
              <a:rPr lang="ru-RU" sz="2000" dirty="0" err="1"/>
              <a:t>шавад</a:t>
            </a:r>
            <a:r>
              <a:rPr lang="ru-RU" sz="2000" dirty="0"/>
              <a:t>. </a:t>
            </a:r>
          </a:p>
        </p:txBody>
      </p:sp>
    </p:spTree>
    <p:extLst>
      <p:ext uri="{BB962C8B-B14F-4D97-AF65-F5344CB8AC3E}">
        <p14:creationId xmlns:p14="http://schemas.microsoft.com/office/powerpoint/2010/main" val="3031904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523528"/>
          </a:xfrm>
        </p:spPr>
        <p:txBody>
          <a:bodyPr/>
          <a:lstStyle/>
          <a:p>
            <a:pPr algn="ctr"/>
            <a:r>
              <a:rPr lang="ru-RU" sz="2400" b="1" dirty="0" err="1">
                <a:solidFill>
                  <a:srgbClr val="0000CC"/>
                </a:solidFill>
                <a:latin typeface="Arial" panose="020B0604020202020204" pitchFamily="34" charset="0"/>
                <a:cs typeface="Arial" panose="020B0604020202020204" pitchFamily="34" charset="0"/>
              </a:rPr>
              <a:t>Давомнокии</a:t>
            </a:r>
            <a:r>
              <a:rPr lang="ru-RU" sz="2400" b="1" dirty="0">
                <a:solidFill>
                  <a:srgbClr val="0000CC"/>
                </a:solidFill>
                <a:latin typeface="Arial" panose="020B0604020202020204" pitchFamily="34" charset="0"/>
                <a:cs typeface="Arial" panose="020B0604020202020204" pitchFamily="34" charset="0"/>
              </a:rPr>
              <a:t> </a:t>
            </a:r>
            <a:r>
              <a:rPr lang="ru-RU" sz="2400" b="1" dirty="0" err="1">
                <a:solidFill>
                  <a:srgbClr val="0000CC"/>
                </a:solidFill>
                <a:latin typeface="Arial" panose="020B0604020202020204" pitchFamily="34" charset="0"/>
                <a:cs typeface="Arial" panose="020B0604020202020204" pitchFamily="34" charset="0"/>
              </a:rPr>
              <a:t>интизоришавандаи</a:t>
            </a:r>
            <a:r>
              <a:rPr lang="ru-RU" sz="2400" b="1" dirty="0">
                <a:solidFill>
                  <a:srgbClr val="0000CC"/>
                </a:solidFill>
                <a:latin typeface="Arial" panose="020B0604020202020204" pitchFamily="34" charset="0"/>
                <a:cs typeface="Arial" panose="020B0604020202020204" pitchFamily="34" charset="0"/>
              </a:rPr>
              <a:t> </a:t>
            </a:r>
            <a:r>
              <a:rPr lang="ru-RU" sz="2400" b="1" dirty="0" err="1">
                <a:solidFill>
                  <a:srgbClr val="0000CC"/>
                </a:solidFill>
                <a:latin typeface="Arial" panose="020B0604020202020204" pitchFamily="34" charset="0"/>
                <a:cs typeface="Arial" panose="020B0604020202020204" pitchFamily="34" charset="0"/>
              </a:rPr>
              <a:t>умр</a:t>
            </a:r>
            <a:r>
              <a:rPr lang="ru-RU" sz="2400" b="1" dirty="0">
                <a:solidFill>
                  <a:srgbClr val="0000CC"/>
                </a:solidFill>
                <a:latin typeface="Arial" panose="020B0604020202020204" pitchFamily="34" charset="0"/>
                <a:cs typeface="Arial" panose="020B0604020202020204" pitchFamily="34" charset="0"/>
              </a:rPr>
              <a:t> яке аз </a:t>
            </a:r>
            <a:r>
              <a:rPr lang="ru-RU" sz="2400" b="1" dirty="0" err="1">
                <a:solidFill>
                  <a:srgbClr val="0000CC"/>
                </a:solidFill>
                <a:latin typeface="Arial" panose="020B0604020202020204" pitchFamily="34" charset="0"/>
                <a:cs typeface="Arial" panose="020B0604020202020204" pitchFamily="34" charset="0"/>
              </a:rPr>
              <a:t>индикаторхои</a:t>
            </a:r>
            <a:r>
              <a:rPr lang="ru-RU" sz="2400" b="1" dirty="0">
                <a:solidFill>
                  <a:srgbClr val="0000CC"/>
                </a:solidFill>
                <a:latin typeface="Arial" panose="020B0604020202020204" pitchFamily="34" charset="0"/>
                <a:cs typeface="Arial" panose="020B0604020202020204" pitchFamily="34" charset="0"/>
              </a:rPr>
              <a:t> </a:t>
            </a:r>
            <a:r>
              <a:rPr lang="ru-RU" sz="2400" b="1" dirty="0" err="1">
                <a:solidFill>
                  <a:srgbClr val="0000CC"/>
                </a:solidFill>
                <a:latin typeface="Arial" panose="020B0604020202020204" pitchFamily="34" charset="0"/>
                <a:cs typeface="Arial" panose="020B0604020202020204" pitchFamily="34" charset="0"/>
              </a:rPr>
              <a:t>натичаи</a:t>
            </a:r>
            <a:r>
              <a:rPr lang="ru-RU" sz="2400" b="1" dirty="0">
                <a:solidFill>
                  <a:srgbClr val="0000CC"/>
                </a:solidFill>
                <a:latin typeface="Arial" panose="020B0604020202020204" pitchFamily="34" charset="0"/>
                <a:cs typeface="Arial" panose="020B0604020202020204" pitchFamily="34" charset="0"/>
              </a:rPr>
              <a:t>  </a:t>
            </a:r>
            <a:r>
              <a:rPr lang="ru-RU" sz="2400" b="1" dirty="0" err="1">
                <a:solidFill>
                  <a:srgbClr val="0000CC"/>
                </a:solidFill>
                <a:latin typeface="Arial" panose="020B0604020202020204" pitchFamily="34" charset="0"/>
                <a:cs typeface="Arial" panose="020B0604020202020204" pitchFamily="34" charset="0"/>
              </a:rPr>
              <a:t>рушд</a:t>
            </a:r>
            <a:endParaRPr lang="ru-RU" sz="2400" b="1" dirty="0">
              <a:solidFill>
                <a:srgbClr val="0000CC"/>
              </a:solidFill>
              <a:latin typeface="Arial" panose="020B0604020202020204" pitchFamily="34" charset="0"/>
              <a:cs typeface="Arial" panose="020B0604020202020204" pitchFamily="34" charset="0"/>
            </a:endParaRPr>
          </a:p>
        </p:txBody>
      </p:sp>
      <p:graphicFrame>
        <p:nvGraphicFramePr>
          <p:cNvPr id="4" name="Диаграмма 3"/>
          <p:cNvGraphicFramePr>
            <a:graphicFrameLocks/>
          </p:cNvGraphicFramePr>
          <p:nvPr>
            <p:extLst>
              <p:ext uri="{D42A27DB-BD31-4B8C-83A1-F6EECF244321}">
                <p14:modId xmlns:p14="http://schemas.microsoft.com/office/powerpoint/2010/main" val="1589347186"/>
              </p:ext>
            </p:extLst>
          </p:nvPr>
        </p:nvGraphicFramePr>
        <p:xfrm>
          <a:off x="107504" y="1196752"/>
          <a:ext cx="9036496" cy="5544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11071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739552"/>
          </a:xfrm>
        </p:spPr>
        <p:txBody>
          <a:bodyPr/>
          <a:lstStyle/>
          <a:p>
            <a:r>
              <a:rPr lang="ru-RU" sz="2400" b="1" dirty="0" err="1">
                <a:solidFill>
                  <a:srgbClr val="0000CC"/>
                </a:solidFill>
              </a:rPr>
              <a:t>Баъзе</a:t>
            </a:r>
            <a:r>
              <a:rPr lang="ru-RU" sz="2400" b="1" dirty="0">
                <a:solidFill>
                  <a:srgbClr val="0000CC"/>
                </a:solidFill>
              </a:rPr>
              <a:t> </a:t>
            </a:r>
            <a:r>
              <a:rPr lang="ru-RU" sz="2400" b="1" dirty="0" err="1">
                <a:solidFill>
                  <a:srgbClr val="0000CC"/>
                </a:solidFill>
              </a:rPr>
              <a:t>индикаторхои</a:t>
            </a:r>
            <a:r>
              <a:rPr lang="ru-RU" sz="2400" b="1" dirty="0">
                <a:solidFill>
                  <a:srgbClr val="0000CC"/>
                </a:solidFill>
              </a:rPr>
              <a:t> </a:t>
            </a:r>
            <a:r>
              <a:rPr lang="ru-RU" sz="2400" b="1" dirty="0" err="1">
                <a:solidFill>
                  <a:srgbClr val="0000CC"/>
                </a:solidFill>
              </a:rPr>
              <a:t>Хадафхои</a:t>
            </a:r>
            <a:r>
              <a:rPr lang="ru-RU" sz="2400" b="1" dirty="0">
                <a:solidFill>
                  <a:srgbClr val="0000CC"/>
                </a:solidFill>
              </a:rPr>
              <a:t> </a:t>
            </a:r>
            <a:r>
              <a:rPr lang="ru-RU" sz="2400" b="1" dirty="0" err="1">
                <a:solidFill>
                  <a:srgbClr val="0000CC"/>
                </a:solidFill>
              </a:rPr>
              <a:t>рушди</a:t>
            </a:r>
            <a:r>
              <a:rPr lang="ru-RU" sz="2400" b="1" dirty="0">
                <a:solidFill>
                  <a:srgbClr val="0000CC"/>
                </a:solidFill>
              </a:rPr>
              <a:t> </a:t>
            </a:r>
            <a:r>
              <a:rPr lang="ru-RU" sz="2400" b="1" dirty="0" err="1">
                <a:solidFill>
                  <a:srgbClr val="0000CC"/>
                </a:solidFill>
              </a:rPr>
              <a:t>устувор</a:t>
            </a:r>
            <a:endParaRPr lang="ru-RU" sz="2400" b="1" dirty="0">
              <a:solidFill>
                <a:srgbClr val="0000CC"/>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319872874"/>
              </p:ext>
            </p:extLst>
          </p:nvPr>
        </p:nvGraphicFramePr>
        <p:xfrm>
          <a:off x="0" y="1196753"/>
          <a:ext cx="9143999" cy="5472608"/>
        </p:xfrm>
        <a:graphic>
          <a:graphicData uri="http://schemas.openxmlformats.org/drawingml/2006/table">
            <a:tbl>
              <a:tblPr firstRow="1" firstCol="1" bandRow="1"/>
              <a:tblGrid>
                <a:gridCol w="804782">
                  <a:extLst>
                    <a:ext uri="{9D8B030D-6E8A-4147-A177-3AD203B41FA5}">
                      <a16:colId xmlns:a16="http://schemas.microsoft.com/office/drawing/2014/main" val="20000"/>
                    </a:ext>
                  </a:extLst>
                </a:gridCol>
                <a:gridCol w="3349182">
                  <a:extLst>
                    <a:ext uri="{9D8B030D-6E8A-4147-A177-3AD203B41FA5}">
                      <a16:colId xmlns:a16="http://schemas.microsoft.com/office/drawing/2014/main" val="20001"/>
                    </a:ext>
                  </a:extLst>
                </a:gridCol>
                <a:gridCol w="1247752">
                  <a:extLst>
                    <a:ext uri="{9D8B030D-6E8A-4147-A177-3AD203B41FA5}">
                      <a16:colId xmlns:a16="http://schemas.microsoft.com/office/drawing/2014/main" val="20002"/>
                    </a:ext>
                  </a:extLst>
                </a:gridCol>
                <a:gridCol w="1246776">
                  <a:extLst>
                    <a:ext uri="{9D8B030D-6E8A-4147-A177-3AD203B41FA5}">
                      <a16:colId xmlns:a16="http://schemas.microsoft.com/office/drawing/2014/main" val="20003"/>
                    </a:ext>
                  </a:extLst>
                </a:gridCol>
                <a:gridCol w="1114764">
                  <a:extLst>
                    <a:ext uri="{9D8B030D-6E8A-4147-A177-3AD203B41FA5}">
                      <a16:colId xmlns:a16="http://schemas.microsoft.com/office/drawing/2014/main" val="20004"/>
                    </a:ext>
                  </a:extLst>
                </a:gridCol>
                <a:gridCol w="1380743">
                  <a:extLst>
                    <a:ext uri="{9D8B030D-6E8A-4147-A177-3AD203B41FA5}">
                      <a16:colId xmlns:a16="http://schemas.microsoft.com/office/drawing/2014/main" val="20005"/>
                    </a:ext>
                  </a:extLst>
                </a:gridCol>
              </a:tblGrid>
              <a:tr h="1797061">
                <a:tc>
                  <a:txBody>
                    <a:bodyPr/>
                    <a:lstStyle/>
                    <a:p>
                      <a:pPr>
                        <a:lnSpc>
                          <a:spcPct val="107000"/>
                        </a:lnSpc>
                        <a:spcAft>
                          <a:spcPts val="0"/>
                        </a:spcAft>
                      </a:pPr>
                      <a:r>
                        <a:rPr lang="ru-RU"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ru-RU" sz="1600" dirty="0" err="1">
                          <a:effectLst/>
                          <a:latin typeface="Arial" panose="020B0604020202020204" pitchFamily="34" charset="0"/>
                          <a:ea typeface="Calibri" panose="020F0502020204030204" pitchFamily="34" charset="0"/>
                          <a:cs typeface="Arial" panose="020B0604020202020204" pitchFamily="34" charset="0"/>
                        </a:rPr>
                        <a:t>Индикаторхо</a:t>
                      </a:r>
                      <a:r>
                        <a:rPr lang="ru-RU"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ru-RU" sz="1600" dirty="0">
                          <a:effectLst/>
                          <a:latin typeface="Arial" panose="020B0604020202020204" pitchFamily="34" charset="0"/>
                          <a:ea typeface="Calibri" panose="020F0502020204030204" pitchFamily="34" charset="0"/>
                          <a:cs typeface="Arial" panose="020B0604020202020204" pitchFamily="34" charset="0"/>
                        </a:rPr>
                        <a:t>Сати </a:t>
                      </a:r>
                      <a:r>
                        <a:rPr lang="ru-RU" sz="1600" dirty="0" err="1">
                          <a:effectLst/>
                          <a:latin typeface="Arial" panose="020B0604020202020204" pitchFamily="34" charset="0"/>
                          <a:ea typeface="Calibri" panose="020F0502020204030204" pitchFamily="34" charset="0"/>
                          <a:cs typeface="Arial" panose="020B0604020202020204" pitchFamily="34" charset="0"/>
                        </a:rPr>
                        <a:t>базави</a:t>
                      </a:r>
                      <a:r>
                        <a:rPr lang="ru-RU" sz="1600" dirty="0">
                          <a:effectLst/>
                          <a:latin typeface="Arial" panose="020B0604020202020204" pitchFamily="34" charset="0"/>
                          <a:ea typeface="Calibri" panose="020F0502020204030204" pitchFamily="34" charset="0"/>
                          <a:cs typeface="Arial" panose="020B0604020202020204" pitchFamily="34" charset="0"/>
                        </a:rPr>
                        <a:t> дар </a:t>
                      </a:r>
                      <a:r>
                        <a:rPr lang="ru-RU" sz="1600" dirty="0" err="1">
                          <a:effectLst/>
                          <a:latin typeface="Arial" panose="020B0604020202020204" pitchFamily="34" charset="0"/>
                          <a:ea typeface="Calibri" panose="020F0502020204030204" pitchFamily="34" charset="0"/>
                          <a:cs typeface="Arial" panose="020B0604020202020204" pitchFamily="34" charset="0"/>
                        </a:rPr>
                        <a:t>чумхури</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ru-RU" sz="1600" dirty="0" err="1">
                          <a:effectLst/>
                          <a:latin typeface="Arial" panose="020B0604020202020204" pitchFamily="34" charset="0"/>
                          <a:ea typeface="Calibri" panose="020F0502020204030204" pitchFamily="34" charset="0"/>
                          <a:cs typeface="Arial" panose="020B0604020202020204" pitchFamily="34" charset="0"/>
                        </a:rPr>
                        <a:t>Сатхи</a:t>
                      </a:r>
                      <a:r>
                        <a:rPr lang="ru-RU" sz="1600" dirty="0">
                          <a:effectLst/>
                          <a:latin typeface="Arial" panose="020B0604020202020204" pitchFamily="34" charset="0"/>
                          <a:ea typeface="Calibri" panose="020F0502020204030204" pitchFamily="34" charset="0"/>
                          <a:cs typeface="Arial" panose="020B0604020202020204" pitchFamily="34" charset="0"/>
                        </a:rPr>
                        <a:t> </a:t>
                      </a:r>
                      <a:r>
                        <a:rPr lang="ru-RU" sz="1600" dirty="0" err="1">
                          <a:effectLst/>
                          <a:latin typeface="Arial" panose="020B0604020202020204" pitchFamily="34" charset="0"/>
                          <a:ea typeface="Calibri" panose="020F0502020204030204" pitchFamily="34" charset="0"/>
                          <a:cs typeface="Arial" panose="020B0604020202020204" pitchFamily="34" charset="0"/>
                        </a:rPr>
                        <a:t>чори</a:t>
                      </a:r>
                      <a:r>
                        <a:rPr lang="ru-RU" sz="1600" dirty="0">
                          <a:effectLst/>
                          <a:latin typeface="Arial" panose="020B0604020202020204" pitchFamily="34" charset="0"/>
                          <a:ea typeface="Calibri" panose="020F0502020204030204" pitchFamily="34" charset="0"/>
                          <a:cs typeface="Arial" panose="020B0604020202020204" pitchFamily="34" charset="0"/>
                        </a:rPr>
                        <a:t> дар </a:t>
                      </a:r>
                      <a:r>
                        <a:rPr lang="ru-RU" sz="1600" dirty="0" err="1">
                          <a:effectLst/>
                          <a:latin typeface="Arial" panose="020B0604020202020204" pitchFamily="34" charset="0"/>
                          <a:ea typeface="Calibri" panose="020F0502020204030204" pitchFamily="34" charset="0"/>
                          <a:cs typeface="Arial" panose="020B0604020202020204" pitchFamily="34" charset="0"/>
                        </a:rPr>
                        <a:t>чумхури</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ru-RU" sz="1600">
                          <a:effectLst/>
                          <a:latin typeface="Arial" panose="020B0604020202020204" pitchFamily="34" charset="0"/>
                          <a:ea typeface="Calibri" panose="020F0502020204030204" pitchFamily="34" charset="0"/>
                          <a:cs typeface="Arial" panose="020B0604020202020204" pitchFamily="34" charset="0"/>
                        </a:rPr>
                        <a:t>Сатхи чори дар Душанбе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07000"/>
                        </a:lnSpc>
                        <a:spcAft>
                          <a:spcPts val="0"/>
                        </a:spcAft>
                      </a:pPr>
                      <a:r>
                        <a:rPr lang="ru-RU" sz="1600">
                          <a:effectLst/>
                          <a:latin typeface="Arial" panose="020B0604020202020204" pitchFamily="34" charset="0"/>
                          <a:ea typeface="Calibri" panose="020F0502020204030204" pitchFamily="34" charset="0"/>
                          <a:cs typeface="Arial" panose="020B0604020202020204" pitchFamily="34" charset="0"/>
                        </a:rPr>
                        <a:t>Сатхи максаднок дар сатхи кишвар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816788">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3.1.1</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Коэффисиенти фавти модарон ба 100 000 зиндатаваллуд</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28.4 (2015) </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26.7 (2020)</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24.1</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20</a:t>
                      </a:r>
                      <a:endParaRPr lang="ru-RU" sz="160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 </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25183">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3.1.2</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Ҳиссаи таваллудҳое, ки дар он кормандони соҳаи тиб иштирок мекунанд</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98.0 (2015)</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99.8 (2021)</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97</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100</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 </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16788">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3.3.2</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Сатҳи бемории сил ба 100 000 нафар аҳолӣ</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60.4 (2015)</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43.6 (2022)</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31.7</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0</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 </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16788">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3.3.3</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Сатҳи бемории вараҷа ба 1000 нафар аҳолӣ</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0 (2015)</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0 (2020)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a:effectLst/>
                          <a:latin typeface="Arial" panose="020B0604020202020204" pitchFamily="34" charset="0"/>
                          <a:ea typeface="Times New Roman" panose="02020603050405020304" pitchFamily="18" charset="0"/>
                          <a:cs typeface="Arial" panose="020B0604020202020204" pitchFamily="34" charset="0"/>
                        </a:rPr>
                        <a:t>0</a:t>
                      </a:r>
                      <a:endParaRPr lang="ru-RU"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0</a:t>
                      </a:r>
                      <a:endParaRPr lang="ru-RU"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ru-RU" sz="1600" dirty="0">
                          <a:effectLst/>
                          <a:latin typeface="Arial" panose="020B0604020202020204" pitchFamily="34" charset="0"/>
                          <a:ea typeface="Times New Roman" panose="02020603050405020304" pitchFamily="18" charset="0"/>
                          <a:cs typeface="Arial" panose="020B0604020202020204" pitchFamily="34" charset="0"/>
                        </a:rPr>
                        <a:t> </a:t>
                      </a:r>
                      <a:endParaRPr lang="ru-RU"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7144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7B6884-1707-7AAD-8A56-CFC3CD236005}"/>
              </a:ext>
            </a:extLst>
          </p:cNvPr>
          <p:cNvSpPr>
            <a:spLocks noGrp="1"/>
          </p:cNvSpPr>
          <p:nvPr>
            <p:ph type="title"/>
          </p:nvPr>
        </p:nvSpPr>
        <p:spPr>
          <a:xfrm>
            <a:off x="0" y="457200"/>
            <a:ext cx="9144000" cy="730070"/>
          </a:xfrm>
        </p:spPr>
        <p:txBody>
          <a:bodyPr/>
          <a:lstStyle/>
          <a:p>
            <a:pPr algn="ctr"/>
            <a:br>
              <a:rPr lang="ru-RU" sz="2400" dirty="0">
                <a:latin typeface="Times New Roman Tj" panose="02020603050405020304" pitchFamily="18" charset="-52"/>
              </a:rPr>
            </a:br>
            <a:br>
              <a:rPr lang="ru-RU" sz="2400" dirty="0">
                <a:latin typeface="Times New Roman Tj" panose="02020603050405020304" pitchFamily="18" charset="-52"/>
              </a:rPr>
            </a:br>
            <a:br>
              <a:rPr lang="ru-RU" sz="2400" dirty="0">
                <a:latin typeface="Times New Roman Tj" panose="02020603050405020304" pitchFamily="18" charset="-52"/>
              </a:rPr>
            </a:br>
            <a:br>
              <a:rPr lang="ru-RU" sz="2400" dirty="0">
                <a:latin typeface="Times New Roman Tj" panose="02020603050405020304" pitchFamily="18" charset="-52"/>
              </a:rPr>
            </a:br>
            <a:r>
              <a:rPr lang="ru-RU" sz="2000" b="1" dirty="0" err="1">
                <a:solidFill>
                  <a:srgbClr val="0000CC"/>
                </a:solidFill>
                <a:latin typeface="Times New Roman Tj" panose="02020603050405020304" pitchFamily="18" charset="-52"/>
              </a:rPr>
              <a:t>Шањр</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бо</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сатњи</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нисбатан</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баланди</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талабот</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рушди</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инсонї</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ва</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фаъолнокии</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соњибкорї</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тавсиф</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дода</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мешавад</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ки</a:t>
            </a:r>
            <a:r>
              <a:rPr lang="ru-RU" sz="2000" b="1" dirty="0">
                <a:solidFill>
                  <a:srgbClr val="0000CC"/>
                </a:solidFill>
                <a:latin typeface="Times New Roman Tj" panose="02020603050405020304" pitchFamily="18" charset="-52"/>
              </a:rPr>
              <a:t> </a:t>
            </a:r>
            <a:r>
              <a:rPr lang="ru-RU" sz="2000" b="1" dirty="0" err="1">
                <a:solidFill>
                  <a:srgbClr val="0000CC"/>
                </a:solidFill>
                <a:latin typeface="Times New Roman Tj" panose="02020603050405020304" pitchFamily="18" charset="-52"/>
              </a:rPr>
              <a:t>минбаъд</a:t>
            </a:r>
            <a:r>
              <a:rPr lang="ru-RU" sz="2000" b="1" dirty="0">
                <a:solidFill>
                  <a:srgbClr val="0000CC"/>
                </a:solidFill>
                <a:latin typeface="Times New Roman Tj" panose="02020603050405020304" pitchFamily="18" charset="-52"/>
              </a:rPr>
              <a:t> боз </a:t>
            </a:r>
            <a:r>
              <a:rPr lang="ru-RU" sz="2000" b="1" dirty="0" err="1">
                <a:solidFill>
                  <a:srgbClr val="0000CC"/>
                </a:solidFill>
                <a:latin typeface="Times New Roman Tj" panose="02020603050405020304" pitchFamily="18" charset="-52"/>
              </a:rPr>
              <a:t>меафзояд</a:t>
            </a:r>
            <a:r>
              <a:rPr lang="ru-RU" sz="2000" b="1" dirty="0">
                <a:solidFill>
                  <a:srgbClr val="0000CC"/>
                </a:solidFill>
                <a:latin typeface="Times New Roman Tj" panose="02020603050405020304" pitchFamily="18" charset="-52"/>
              </a:rPr>
              <a:t>….</a:t>
            </a:r>
            <a:br>
              <a:rPr lang="ru-RU" sz="2000" b="1" dirty="0">
                <a:solidFill>
                  <a:srgbClr val="0000CC"/>
                </a:solidFill>
                <a:latin typeface="Times New Roman Tj" panose="02020603050405020304" pitchFamily="18" charset="-52"/>
              </a:rPr>
            </a:br>
            <a:br>
              <a:rPr lang="ru-RU" dirty="0"/>
            </a:br>
            <a:endParaRPr lang="ru-RU" dirty="0"/>
          </a:p>
        </p:txBody>
      </p:sp>
      <p:grpSp>
        <p:nvGrpSpPr>
          <p:cNvPr id="5" name="Группа 4"/>
          <p:cNvGrpSpPr/>
          <p:nvPr/>
        </p:nvGrpSpPr>
        <p:grpSpPr>
          <a:xfrm>
            <a:off x="154983" y="1187270"/>
            <a:ext cx="8809505" cy="5639732"/>
            <a:chOff x="154983" y="139482"/>
            <a:chExt cx="9954322" cy="6687520"/>
          </a:xfrm>
        </p:grpSpPr>
        <p:sp>
          <p:nvSpPr>
            <p:cNvPr id="6" name="Скругленный прямоугольник 5"/>
            <p:cNvSpPr/>
            <p:nvPr/>
          </p:nvSpPr>
          <p:spPr>
            <a:xfrm>
              <a:off x="154983" y="2811682"/>
              <a:ext cx="2014780" cy="145684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latin typeface="Calibri" panose="020F0502020204030204" pitchFamily="34" charset="0"/>
                  <a:ea typeface="Calibri" panose="020F0502020204030204" pitchFamily="34" charset="0"/>
                  <a:cs typeface="Times New Roman" panose="02020603050405020304" pitchFamily="18" charset="0"/>
                </a:rPr>
                <a:t>Па</a:t>
              </a:r>
              <a:r>
                <a:rPr lang="ru-RU" dirty="0" err="1">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Calibri" panose="020F0502020204030204" pitchFamily="34" charset="0"/>
                  <a:ea typeface="Calibri" panose="020F0502020204030204" pitchFamily="34" charset="0"/>
                  <a:cs typeface="Times New Roman" panose="02020603050405020304" pitchFamily="18" charset="0"/>
                </a:rPr>
                <a:t>ни</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васеи</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ќ</a:t>
              </a:r>
              <a:r>
                <a:rPr lang="ru-RU" dirty="0" err="1">
                  <a:latin typeface="Calibri" panose="020F0502020204030204" pitchFamily="34" charset="0"/>
                  <a:ea typeface="Calibri" panose="020F0502020204030204" pitchFamily="34" charset="0"/>
                  <a:cs typeface="Times New Roman" panose="02020603050405020304" pitchFamily="18" charset="0"/>
                </a:rPr>
                <a:t>арору</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технология</a:t>
              </a:r>
              <a:r>
                <a:rPr lang="ru-RU" dirty="0" err="1">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Calibri" panose="020F0502020204030204" pitchFamily="34" charset="0"/>
                  <a:ea typeface="Calibri" panose="020F0502020204030204" pitchFamily="34" charset="0"/>
                  <a:cs typeface="Times New Roman" panose="02020603050405020304" pitchFamily="18" charset="0"/>
                </a:rPr>
                <a:t>ои</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хушманд</a:t>
              </a:r>
              <a:r>
                <a:rPr lang="ru-RU" dirty="0">
                  <a:latin typeface="Calibri" panose="020F0502020204030204" pitchFamily="34" charset="0"/>
                  <a:ea typeface="Calibri" panose="020F0502020204030204" pitchFamily="34" charset="0"/>
                  <a:cs typeface="Times New Roman" panose="02020603050405020304" pitchFamily="18" charset="0"/>
                </a:rPr>
                <a:t> </a:t>
              </a:r>
              <a:endParaRPr lang="ru-RU" dirty="0"/>
            </a:p>
          </p:txBody>
        </p:sp>
        <p:grpSp>
          <p:nvGrpSpPr>
            <p:cNvPr id="7" name="Группа 6"/>
            <p:cNvGrpSpPr/>
            <p:nvPr/>
          </p:nvGrpSpPr>
          <p:grpSpPr>
            <a:xfrm>
              <a:off x="2955622" y="139482"/>
              <a:ext cx="2014780" cy="6687520"/>
              <a:chOff x="2495227" y="0"/>
              <a:chExt cx="2014780" cy="7160217"/>
            </a:xfrm>
          </p:grpSpPr>
          <p:sp>
            <p:nvSpPr>
              <p:cNvPr id="57" name="Скругленный прямоугольник 56"/>
              <p:cNvSpPr/>
              <p:nvPr/>
            </p:nvSpPr>
            <p:spPr>
              <a:xfrm>
                <a:off x="2495227" y="0"/>
                <a:ext cx="2014780" cy="114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sz="1600" dirty="0" err="1">
                    <a:latin typeface="Times New Roman Tj" panose="02020603050405020304" pitchFamily="18" charset="-52"/>
                  </a:rPr>
                  <a:t>Раќамикунонї</a:t>
                </a:r>
                <a:r>
                  <a:rPr lang="ru-RU" sz="1600" dirty="0">
                    <a:latin typeface="Times New Roman Tj" panose="02020603050405020304" pitchFamily="18" charset="-52"/>
                  </a:rPr>
                  <a:t> </a:t>
                </a:r>
              </a:p>
            </p:txBody>
          </p:sp>
          <p:sp>
            <p:nvSpPr>
              <p:cNvPr id="58" name="Скругленный прямоугольник 57"/>
              <p:cNvSpPr/>
              <p:nvPr/>
            </p:nvSpPr>
            <p:spPr>
              <a:xfrm>
                <a:off x="2495227" y="1208870"/>
                <a:ext cx="2014780" cy="114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latin typeface="Calibri" panose="020F0502020204030204" pitchFamily="34" charset="0"/>
                    <a:ea typeface="Calibri" panose="020F0502020204030204" pitchFamily="34" charset="0"/>
                    <a:cs typeface="Times New Roman" panose="02020603050405020304" pitchFamily="18" charset="0"/>
                  </a:rPr>
                  <a:t>И</a:t>
                </a:r>
                <a:r>
                  <a:rPr lang="ru-RU" dirty="0" err="1">
                    <a:latin typeface="Times New Roman Tj" panose="02020603050405020304" pitchFamily="18" charset="-52"/>
                    <a:ea typeface="Calibri" panose="020F0502020204030204" pitchFamily="34" charset="0"/>
                    <a:cs typeface="Times New Roman" panose="02020603050405020304" pitchFamily="18" charset="0"/>
                  </a:rPr>
                  <a:t>ќ</a:t>
                </a:r>
                <a:r>
                  <a:rPr lang="ru-RU" dirty="0" err="1">
                    <a:latin typeface="Calibri" panose="020F0502020204030204" pitchFamily="34" charset="0"/>
                    <a:ea typeface="Calibri" panose="020F0502020204030204" pitchFamily="34" charset="0"/>
                    <a:cs typeface="Times New Roman" panose="02020603050405020304" pitchFamily="18" charset="0"/>
                  </a:rPr>
                  <a:t>тисодиёти</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ша</a:t>
                </a:r>
                <a:r>
                  <a:rPr lang="ru-RU" dirty="0" err="1">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Calibri" panose="020F0502020204030204" pitchFamily="34" charset="0"/>
                    <a:ea typeface="Calibri" panose="020F0502020204030204" pitchFamily="34" charset="0"/>
                    <a:cs typeface="Times New Roman" panose="02020603050405020304" pitchFamily="18" charset="0"/>
                  </a:rPr>
                  <a:t>р</a:t>
                </a:r>
                <a:r>
                  <a:rPr lang="ru-RU" dirty="0" err="1">
                    <a:latin typeface="Times New Roman Tj" panose="02020603050405020304" pitchFamily="18" charset="-52"/>
                    <a:ea typeface="Calibri" panose="020F0502020204030204" pitchFamily="34" charset="0"/>
                    <a:cs typeface="Times New Roman" panose="02020603050405020304" pitchFamily="18" charset="0"/>
                  </a:rPr>
                  <a:t>ї</a:t>
                </a:r>
                <a:r>
                  <a:rPr lang="ru-RU" dirty="0">
                    <a:latin typeface="Times New Roman Tj" panose="02020603050405020304" pitchFamily="18" charset="-52"/>
                    <a:ea typeface="Calibri" panose="020F0502020204030204" pitchFamily="34" charset="0"/>
                    <a:cs typeface="Times New Roman" panose="02020603050405020304" pitchFamily="18" charset="0"/>
                  </a:rPr>
                  <a:t> </a:t>
                </a:r>
                <a:endParaRPr lang="ru-RU" dirty="0"/>
              </a:p>
            </p:txBody>
          </p:sp>
          <p:sp>
            <p:nvSpPr>
              <p:cNvPr id="59" name="Скругленный прямоугольник 58"/>
              <p:cNvSpPr/>
              <p:nvPr/>
            </p:nvSpPr>
            <p:spPr>
              <a:xfrm>
                <a:off x="2495227" y="2402240"/>
                <a:ext cx="2014780" cy="114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latin typeface="Calibri" panose="020F0502020204030204" pitchFamily="34" charset="0"/>
                    <a:ea typeface="Calibri" panose="020F0502020204030204" pitchFamily="34" charset="0"/>
                    <a:cs typeface="Times New Roman" panose="02020603050405020304" pitchFamily="18" charset="0"/>
                  </a:rPr>
                  <a:t>Бехатар</a:t>
                </a:r>
                <a:r>
                  <a:rPr lang="ru-RU" dirty="0" err="1">
                    <a:latin typeface="Times New Roman Tj" panose="02020603050405020304" pitchFamily="18" charset="-52"/>
                    <a:ea typeface="Calibri" panose="020F0502020204030204" pitchFamily="34" charset="0"/>
                    <a:cs typeface="Times New Roman" panose="02020603050405020304" pitchFamily="18" charset="0"/>
                  </a:rPr>
                  <a:t>ї</a:t>
                </a:r>
                <a:r>
                  <a:rPr lang="ru-RU" dirty="0">
                    <a:latin typeface="Calibri" panose="020F0502020204030204" pitchFamily="34" charset="0"/>
                    <a:ea typeface="Calibri" panose="020F0502020204030204" pitchFamily="34" charset="0"/>
                    <a:cs typeface="Times New Roman" panose="02020603050405020304" pitchFamily="18" charset="0"/>
                  </a:rPr>
                  <a:t> </a:t>
                </a:r>
                <a:r>
                  <a:rPr lang="ru-RU" dirty="0" err="1">
                    <a:latin typeface="Calibri" panose="020F0502020204030204" pitchFamily="34" charset="0"/>
                    <a:ea typeface="Calibri" panose="020F0502020204030204" pitchFamily="34" charset="0"/>
                    <a:cs typeface="Times New Roman" panose="02020603050405020304" pitchFamily="18" charset="0"/>
                  </a:rPr>
                  <a:t>ва</a:t>
                </a:r>
                <a:r>
                  <a:rPr lang="ru-RU" dirty="0">
                    <a:latin typeface="Calibri" panose="020F0502020204030204" pitchFamily="34" charset="0"/>
                    <a:ea typeface="Calibri" panose="020F0502020204030204" pitchFamily="34" charset="0"/>
                    <a:cs typeface="Times New Roman" panose="02020603050405020304" pitchFamily="18" charset="0"/>
                  </a:rPr>
                  <a:t> экология </a:t>
                </a:r>
                <a:endParaRPr lang="ru-RU" dirty="0"/>
              </a:p>
            </p:txBody>
          </p:sp>
          <p:sp>
            <p:nvSpPr>
              <p:cNvPr id="60" name="Скругленный прямоугольник 59"/>
              <p:cNvSpPr/>
              <p:nvPr/>
            </p:nvSpPr>
            <p:spPr>
              <a:xfrm>
                <a:off x="2495227" y="3595608"/>
                <a:ext cx="2014780" cy="114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nSpc>
                    <a:spcPct val="107000"/>
                  </a:lnSpc>
                  <a:spcAft>
                    <a:spcPts val="800"/>
                  </a:spcAft>
                  <a:tabLst>
                    <a:tab pos="777875" algn="l"/>
                  </a:tabLst>
                </a:pPr>
                <a:endParaRPr lang="ru-RU" kern="100" dirty="0">
                  <a:latin typeface="Times New Roman Tj" panose="02020603050405020304" pitchFamily="18" charset="-52"/>
                  <a:ea typeface="Calibri" panose="020F0502020204030204" pitchFamily="34" charset="0"/>
                  <a:cs typeface="Times New Roman" panose="02020603050405020304" pitchFamily="18" charset="0"/>
                </a:endParaRPr>
              </a:p>
              <a:p>
                <a:pPr algn="ctr">
                  <a:spcAft>
                    <a:spcPts val="0"/>
                  </a:spcAft>
                  <a:tabLst>
                    <a:tab pos="777875" algn="l"/>
                  </a:tabLst>
                </a:pPr>
                <a:r>
                  <a:rPr lang="ru-RU" kern="100" dirty="0" err="1">
                    <a:latin typeface="Times New Roman Tj" panose="02020603050405020304" pitchFamily="18" charset="-52"/>
                    <a:ea typeface="Calibri" panose="020F0502020204030204" pitchFamily="34" charset="0"/>
                    <a:cs typeface="Times New Roman" panose="02020603050405020304" pitchFamily="18" charset="0"/>
                  </a:rPr>
                  <a:t>Њ</a:t>
                </a:r>
                <a:r>
                  <a:rPr lang="ru-RU" kern="100" dirty="0" err="1">
                    <a:latin typeface="Calibri" panose="020F0502020204030204" pitchFamily="34" charset="0"/>
                    <a:ea typeface="Calibri" panose="020F0502020204030204" pitchFamily="34" charset="0"/>
                    <a:cs typeface="Times New Roman" panose="02020603050405020304" pitchFamily="18" charset="0"/>
                  </a:rPr>
                  <a:t>укумати</a:t>
                </a:r>
                <a:r>
                  <a:rPr lang="ru-RU" kern="100" dirty="0">
                    <a:latin typeface="Calibri" panose="020F0502020204030204" pitchFamily="34" charset="0"/>
                    <a:ea typeface="Calibri" panose="020F0502020204030204" pitchFamily="34" charset="0"/>
                    <a:cs typeface="Times New Roman" panose="02020603050405020304" pitchFamily="18" charset="0"/>
                  </a:rPr>
                  <a:t> </a:t>
                </a:r>
                <a:r>
                  <a:rPr lang="ru-RU" kern="100" dirty="0" err="1">
                    <a:latin typeface="Calibri" panose="020F0502020204030204" pitchFamily="34" charset="0"/>
                    <a:ea typeface="Calibri" panose="020F0502020204030204" pitchFamily="34" charset="0"/>
                    <a:cs typeface="Times New Roman" panose="02020603050405020304" pitchFamily="18" charset="0"/>
                  </a:rPr>
                  <a:t>электрон</a:t>
                </a:r>
                <a:r>
                  <a:rPr lang="ru-RU" kern="100" dirty="0" err="1">
                    <a:latin typeface="Times New Roman Tj" panose="02020603050405020304" pitchFamily="18" charset="-52"/>
                    <a:ea typeface="Calibri" panose="020F0502020204030204" pitchFamily="34" charset="0"/>
                    <a:cs typeface="Times New Roman" panose="02020603050405020304" pitchFamily="18" charset="0"/>
                  </a:rPr>
                  <a:t>ї</a:t>
                </a:r>
                <a:endParaRPr lang="ru-RU" kern="100" dirty="0">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61" name="Скругленный прямоугольник 60"/>
              <p:cNvSpPr/>
              <p:nvPr/>
            </p:nvSpPr>
            <p:spPr>
              <a:xfrm>
                <a:off x="2495227" y="4788976"/>
                <a:ext cx="2014780" cy="114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lnSpc>
                    <a:spcPct val="107000"/>
                  </a:lnSpc>
                  <a:spcAft>
                    <a:spcPts val="800"/>
                  </a:spcAft>
                  <a:tabLst>
                    <a:tab pos="777875" algn="l"/>
                  </a:tabLst>
                </a:pPr>
                <a:endParaRPr lang="ru-RU" kern="100" dirty="0">
                  <a:latin typeface="Times New Roman Tj" panose="02020603050405020304" pitchFamily="18" charset="-52"/>
                  <a:ea typeface="Calibri" panose="020F0502020204030204" pitchFamily="34" charset="0"/>
                  <a:cs typeface="Times New Roman" panose="02020603050405020304" pitchFamily="18" charset="0"/>
                </a:endParaRPr>
              </a:p>
              <a:p>
                <a:pPr algn="ctr">
                  <a:spcAft>
                    <a:spcPts val="0"/>
                  </a:spcAft>
                  <a:tabLst>
                    <a:tab pos="777875" algn="l"/>
                  </a:tabLst>
                </a:pPr>
                <a:r>
                  <a:rPr lang="ru-RU" kern="100" dirty="0" err="1">
                    <a:latin typeface="Times New Roman Tj" panose="02020603050405020304" pitchFamily="18" charset="-52"/>
                    <a:ea typeface="Calibri" panose="020F0502020204030204" pitchFamily="34" charset="0"/>
                    <a:cs typeface="Times New Roman" panose="02020603050405020304" pitchFamily="18" charset="0"/>
                  </a:rPr>
                  <a:t>Сармояи</a:t>
                </a:r>
                <a:r>
                  <a:rPr lang="ru-RU"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kern="100" dirty="0" err="1">
                    <a:latin typeface="Times New Roman Tj" panose="02020603050405020304" pitchFamily="18" charset="-52"/>
                    <a:ea typeface="Calibri" panose="020F0502020204030204" pitchFamily="34" charset="0"/>
                    <a:cs typeface="Times New Roman" panose="02020603050405020304" pitchFamily="18" charset="0"/>
                  </a:rPr>
                  <a:t>инсонї</a:t>
                </a:r>
                <a:endParaRPr lang="ru-RU" kern="100" dirty="0">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62" name="Скругленный прямоугольник 61"/>
              <p:cNvSpPr/>
              <p:nvPr/>
            </p:nvSpPr>
            <p:spPr>
              <a:xfrm>
                <a:off x="2495227" y="6013342"/>
                <a:ext cx="2014780" cy="114687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latin typeface="Times New Roman Tj" panose="02020603050405020304" pitchFamily="18" charset="-52"/>
                    <a:ea typeface="Calibri" panose="020F0502020204030204" pitchFamily="34" charset="0"/>
                    <a:cs typeface="Times New Roman" panose="02020603050405020304" pitchFamily="18" charset="0"/>
                  </a:rPr>
                  <a:t>Муњити</a:t>
                </a:r>
                <a:r>
                  <a:rPr lang="ru-RU" dirty="0">
                    <a:latin typeface="Times New Roman Tj" panose="02020603050405020304" pitchFamily="18" charset="-52"/>
                    <a:ea typeface="Calibri" panose="020F0502020204030204" pitchFamily="34" charset="0"/>
                    <a:cs typeface="Times New Roman" panose="02020603050405020304" pitchFamily="18" charset="0"/>
                  </a:rPr>
                  <a:t> </a:t>
                </a:r>
                <a:r>
                  <a:rPr lang="ru-RU" dirty="0" err="1">
                    <a:latin typeface="Times New Roman Tj" panose="02020603050405020304" pitchFamily="18" charset="-52"/>
                    <a:ea typeface="Calibri" panose="020F0502020204030204" pitchFamily="34" charset="0"/>
                    <a:cs typeface="Times New Roman" panose="02020603050405020304" pitchFamily="18" charset="0"/>
                  </a:rPr>
                  <a:t>шањрї</a:t>
                </a:r>
                <a:r>
                  <a:rPr lang="ru-RU" dirty="0">
                    <a:latin typeface="Times New Roman Tj" panose="02020603050405020304" pitchFamily="18" charset="-52"/>
                    <a:ea typeface="Calibri" panose="020F0502020204030204" pitchFamily="34" charset="0"/>
                    <a:cs typeface="Times New Roman" panose="02020603050405020304" pitchFamily="18" charset="0"/>
                  </a:rPr>
                  <a:t> </a:t>
                </a:r>
                <a:endParaRPr lang="ru-RU" dirty="0"/>
              </a:p>
            </p:txBody>
          </p:sp>
        </p:grpSp>
        <p:grpSp>
          <p:nvGrpSpPr>
            <p:cNvPr id="8" name="Группа 7"/>
            <p:cNvGrpSpPr/>
            <p:nvPr/>
          </p:nvGrpSpPr>
          <p:grpSpPr>
            <a:xfrm>
              <a:off x="5219852" y="139483"/>
              <a:ext cx="2105879" cy="6644096"/>
              <a:chOff x="4740638" y="139483"/>
              <a:chExt cx="2105879" cy="6644096"/>
            </a:xfrm>
          </p:grpSpPr>
          <p:grpSp>
            <p:nvGrpSpPr>
              <p:cNvPr id="34" name="Группа 33"/>
              <p:cNvGrpSpPr/>
              <p:nvPr/>
            </p:nvGrpSpPr>
            <p:grpSpPr>
              <a:xfrm>
                <a:off x="4819973" y="139483"/>
                <a:ext cx="2014780" cy="1071162"/>
                <a:chOff x="4819973" y="139483"/>
                <a:chExt cx="2014780" cy="1115886"/>
              </a:xfrm>
            </p:grpSpPr>
            <p:sp>
              <p:nvSpPr>
                <p:cNvPr id="54" name="Скругленный прямоугольник 53"/>
                <p:cNvSpPr/>
                <p:nvPr/>
              </p:nvSpPr>
              <p:spPr>
                <a:xfrm>
                  <a:off x="4819973" y="139483"/>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Наклиёт</a:t>
                  </a:r>
                  <a:endParaRPr lang="ru-RU" dirty="0"/>
                </a:p>
              </p:txBody>
            </p:sp>
            <p:sp>
              <p:nvSpPr>
                <p:cNvPr id="55" name="Скругленный прямоугольник 54"/>
                <p:cNvSpPr/>
                <p:nvPr/>
              </p:nvSpPr>
              <p:spPr>
                <a:xfrm>
                  <a:off x="4819973" y="511445"/>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a:t>ТИК </a:t>
                  </a:r>
                  <a:r>
                    <a:rPr lang="ru-RU" dirty="0" err="1"/>
                    <a:t>ва</a:t>
                  </a:r>
                  <a:r>
                    <a:rPr lang="ru-RU" dirty="0"/>
                    <a:t> </a:t>
                  </a:r>
                  <a:r>
                    <a:rPr lang="ru-RU" dirty="0" err="1"/>
                    <a:t>алока</a:t>
                  </a:r>
                  <a:endParaRPr lang="ru-RU" dirty="0"/>
                </a:p>
              </p:txBody>
            </p:sp>
            <p:sp>
              <p:nvSpPr>
                <p:cNvPr id="56" name="Скругленный прямоугольник 55"/>
                <p:cNvSpPr/>
                <p:nvPr/>
              </p:nvSpPr>
              <p:spPr>
                <a:xfrm>
                  <a:off x="4819973" y="883407"/>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Сайёхи</a:t>
                  </a:r>
                  <a:endParaRPr lang="ru-RU" dirty="0"/>
                </a:p>
              </p:txBody>
            </p:sp>
          </p:grpSp>
          <p:grpSp>
            <p:nvGrpSpPr>
              <p:cNvPr id="35" name="Группа 34"/>
              <p:cNvGrpSpPr/>
              <p:nvPr/>
            </p:nvGrpSpPr>
            <p:grpSpPr>
              <a:xfrm>
                <a:off x="4740638" y="1283017"/>
                <a:ext cx="2094115" cy="1056690"/>
                <a:chOff x="4740638" y="159584"/>
                <a:chExt cx="2094115" cy="1467747"/>
              </a:xfrm>
            </p:grpSpPr>
            <p:sp>
              <p:nvSpPr>
                <p:cNvPr id="50" name="Скругленный прямоугольник 49"/>
                <p:cNvSpPr/>
                <p:nvPr/>
              </p:nvSpPr>
              <p:spPr>
                <a:xfrm>
                  <a:off x="4740638" y="159584"/>
                  <a:ext cx="2014780" cy="37196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sz="1200" dirty="0" err="1"/>
                    <a:t>Саноати</a:t>
                  </a:r>
                  <a:r>
                    <a:rPr lang="ru-RU" sz="1200" dirty="0"/>
                    <a:t> </a:t>
                  </a:r>
                  <a:r>
                    <a:rPr lang="ru-RU" sz="1200" dirty="0" err="1"/>
                    <a:t>коркард</a:t>
                  </a:r>
                  <a:endParaRPr lang="ru-RU" sz="1200" dirty="0"/>
                </a:p>
              </p:txBody>
            </p:sp>
            <p:sp>
              <p:nvSpPr>
                <p:cNvPr id="51" name="Скругленный прямоугольник 50"/>
                <p:cNvSpPr/>
                <p:nvPr/>
              </p:nvSpPr>
              <p:spPr>
                <a:xfrm>
                  <a:off x="4819973" y="511445"/>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sz="1200" dirty="0" err="1"/>
                    <a:t>Молия</a:t>
                  </a:r>
                  <a:r>
                    <a:rPr lang="ru-RU" sz="1200" dirty="0"/>
                    <a:t> </a:t>
                  </a:r>
                </a:p>
              </p:txBody>
            </p:sp>
            <p:sp>
              <p:nvSpPr>
                <p:cNvPr id="52" name="Скругленный прямоугольник 51"/>
                <p:cNvSpPr/>
                <p:nvPr/>
              </p:nvSpPr>
              <p:spPr>
                <a:xfrm>
                  <a:off x="4819973" y="883407"/>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Савдо</a:t>
                  </a:r>
                  <a:endParaRPr lang="ru-RU" dirty="0"/>
                </a:p>
              </p:txBody>
            </p:sp>
            <p:sp>
              <p:nvSpPr>
                <p:cNvPr id="53" name="Скругленный прямоугольник 52"/>
                <p:cNvSpPr/>
                <p:nvPr/>
              </p:nvSpPr>
              <p:spPr>
                <a:xfrm>
                  <a:off x="4819973" y="1255369"/>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Илм</a:t>
                  </a:r>
                  <a:endParaRPr lang="ru-RU" dirty="0"/>
                </a:p>
              </p:txBody>
            </p:sp>
          </p:grpSp>
          <p:grpSp>
            <p:nvGrpSpPr>
              <p:cNvPr id="36" name="Группа 35"/>
              <p:cNvGrpSpPr/>
              <p:nvPr/>
            </p:nvGrpSpPr>
            <p:grpSpPr>
              <a:xfrm>
                <a:off x="4819973" y="2404844"/>
                <a:ext cx="2014780" cy="1027739"/>
                <a:chOff x="4819973" y="139483"/>
                <a:chExt cx="2014780" cy="743924"/>
              </a:xfrm>
            </p:grpSpPr>
            <p:sp>
              <p:nvSpPr>
                <p:cNvPr id="48" name="Скругленный прямоугольник 47"/>
                <p:cNvSpPr/>
                <p:nvPr/>
              </p:nvSpPr>
              <p:spPr>
                <a:xfrm>
                  <a:off x="4819973" y="139483"/>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Бехатари</a:t>
                  </a:r>
                  <a:endParaRPr lang="ru-RU" dirty="0"/>
                </a:p>
              </p:txBody>
            </p:sp>
            <p:sp>
              <p:nvSpPr>
                <p:cNvPr id="49" name="Скругленный прямоугольник 48"/>
                <p:cNvSpPr/>
                <p:nvPr/>
              </p:nvSpPr>
              <p:spPr>
                <a:xfrm>
                  <a:off x="4819973" y="511445"/>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a:t>Экология</a:t>
                  </a:r>
                </a:p>
              </p:txBody>
            </p:sp>
          </p:grpSp>
          <p:grpSp>
            <p:nvGrpSpPr>
              <p:cNvPr id="37" name="Группа 36"/>
              <p:cNvGrpSpPr/>
              <p:nvPr/>
            </p:nvGrpSpPr>
            <p:grpSpPr>
              <a:xfrm>
                <a:off x="4819973" y="3497718"/>
                <a:ext cx="2014780" cy="1027739"/>
                <a:chOff x="4819973" y="139483"/>
                <a:chExt cx="2014780" cy="743924"/>
              </a:xfrm>
            </p:grpSpPr>
            <p:sp>
              <p:nvSpPr>
                <p:cNvPr id="46" name="Скругленный прямоугольник 45"/>
                <p:cNvSpPr/>
                <p:nvPr/>
              </p:nvSpPr>
              <p:spPr>
                <a:xfrm>
                  <a:off x="4819973" y="139483"/>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Фаъолияти</a:t>
                  </a:r>
                  <a:r>
                    <a:rPr lang="ru-RU" dirty="0"/>
                    <a:t> </a:t>
                  </a:r>
                  <a:r>
                    <a:rPr lang="ru-RU" dirty="0" err="1"/>
                    <a:t>Хукумат</a:t>
                  </a:r>
                  <a:endParaRPr lang="ru-RU" dirty="0"/>
                </a:p>
              </p:txBody>
            </p:sp>
            <p:sp>
              <p:nvSpPr>
                <p:cNvPr id="47" name="Скругленный прямоугольник 46"/>
                <p:cNvSpPr/>
                <p:nvPr/>
              </p:nvSpPr>
              <p:spPr>
                <a:xfrm>
                  <a:off x="4819973" y="511445"/>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Хукумати</a:t>
                  </a:r>
                  <a:r>
                    <a:rPr lang="ru-RU" dirty="0"/>
                    <a:t> </a:t>
                  </a:r>
                  <a:r>
                    <a:rPr lang="ru-RU" dirty="0" err="1"/>
                    <a:t>кушод</a:t>
                  </a:r>
                  <a:endParaRPr lang="ru-RU" dirty="0"/>
                </a:p>
              </p:txBody>
            </p:sp>
          </p:grpSp>
          <p:grpSp>
            <p:nvGrpSpPr>
              <p:cNvPr id="38" name="Группа 37"/>
              <p:cNvGrpSpPr/>
              <p:nvPr/>
            </p:nvGrpSpPr>
            <p:grpSpPr>
              <a:xfrm>
                <a:off x="4819973" y="4612304"/>
                <a:ext cx="2014780" cy="1071162"/>
                <a:chOff x="4819973" y="139483"/>
                <a:chExt cx="2014780" cy="1487848"/>
              </a:xfrm>
            </p:grpSpPr>
            <p:sp>
              <p:nvSpPr>
                <p:cNvPr id="42" name="Скругленный прямоугольник 41"/>
                <p:cNvSpPr/>
                <p:nvPr/>
              </p:nvSpPr>
              <p:spPr>
                <a:xfrm>
                  <a:off x="4819973" y="139483"/>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Маориф</a:t>
                  </a:r>
                  <a:endParaRPr lang="ru-RU" dirty="0"/>
                </a:p>
              </p:txBody>
            </p:sp>
            <p:sp>
              <p:nvSpPr>
                <p:cNvPr id="43" name="Скругленный прямоугольник 42"/>
                <p:cNvSpPr/>
                <p:nvPr/>
              </p:nvSpPr>
              <p:spPr>
                <a:xfrm>
                  <a:off x="4819973" y="511445"/>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solidFill>
                        <a:srgbClr val="FF0000"/>
                      </a:solidFill>
                    </a:rPr>
                    <a:t>Тандуруст</a:t>
                  </a:r>
                  <a:r>
                    <a:rPr lang="ru-RU" dirty="0" err="1"/>
                    <a:t>и</a:t>
                  </a:r>
                  <a:r>
                    <a:rPr lang="ru-RU" dirty="0"/>
                    <a:t> </a:t>
                  </a:r>
                </a:p>
              </p:txBody>
            </p:sp>
            <p:sp>
              <p:nvSpPr>
                <p:cNvPr id="44" name="Скругленный прямоугольник 43"/>
                <p:cNvSpPr/>
                <p:nvPr/>
              </p:nvSpPr>
              <p:spPr>
                <a:xfrm>
                  <a:off x="4819973" y="883407"/>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sz="1200" dirty="0" err="1"/>
                    <a:t>Хифзи</a:t>
                  </a:r>
                  <a:r>
                    <a:rPr lang="ru-RU" sz="1200" dirty="0"/>
                    <a:t> </a:t>
                  </a:r>
                  <a:r>
                    <a:rPr lang="ru-RU" sz="1200" dirty="0" err="1"/>
                    <a:t>ичтимои</a:t>
                  </a:r>
                  <a:endParaRPr lang="ru-RU" sz="1200" dirty="0"/>
                </a:p>
              </p:txBody>
            </p:sp>
            <p:sp>
              <p:nvSpPr>
                <p:cNvPr id="45" name="Скругленный прямоугольник 44"/>
                <p:cNvSpPr/>
                <p:nvPr/>
              </p:nvSpPr>
              <p:spPr>
                <a:xfrm>
                  <a:off x="4819973" y="1255369"/>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Фарханг</a:t>
                  </a:r>
                  <a:endParaRPr lang="ru-RU" dirty="0"/>
                </a:p>
              </p:txBody>
            </p:sp>
          </p:grpSp>
          <p:grpSp>
            <p:nvGrpSpPr>
              <p:cNvPr id="39" name="Группа 38"/>
              <p:cNvGrpSpPr/>
              <p:nvPr/>
            </p:nvGrpSpPr>
            <p:grpSpPr>
              <a:xfrm>
                <a:off x="4819973" y="5755840"/>
                <a:ext cx="2026544" cy="1027739"/>
                <a:chOff x="4819973" y="139483"/>
                <a:chExt cx="2026544" cy="743924"/>
              </a:xfrm>
            </p:grpSpPr>
            <p:sp>
              <p:nvSpPr>
                <p:cNvPr id="40" name="Скругленный прямоугольник 39"/>
                <p:cNvSpPr/>
                <p:nvPr/>
              </p:nvSpPr>
              <p:spPr>
                <a:xfrm>
                  <a:off x="4819973" y="139483"/>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Сохтмони</a:t>
                  </a:r>
                  <a:r>
                    <a:rPr lang="ru-RU" dirty="0"/>
                    <a:t> </a:t>
                  </a:r>
                  <a:r>
                    <a:rPr lang="ru-RU" dirty="0" err="1"/>
                    <a:t>манзил</a:t>
                  </a:r>
                  <a:endParaRPr lang="ru-RU" dirty="0"/>
                </a:p>
              </p:txBody>
            </p:sp>
            <p:sp>
              <p:nvSpPr>
                <p:cNvPr id="41" name="Скругленный прямоугольник 40"/>
                <p:cNvSpPr/>
                <p:nvPr/>
              </p:nvSpPr>
              <p:spPr>
                <a:xfrm>
                  <a:off x="4831737" y="511445"/>
                  <a:ext cx="2014780" cy="3719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sz="1200" dirty="0" err="1"/>
                    <a:t>Хочагии</a:t>
                  </a:r>
                  <a:r>
                    <a:rPr lang="ru-RU" sz="1200" dirty="0"/>
                    <a:t> </a:t>
                  </a:r>
                  <a:r>
                    <a:rPr lang="ru-RU" sz="1200" dirty="0" err="1"/>
                    <a:t>коммуналии</a:t>
                  </a:r>
                  <a:r>
                    <a:rPr lang="ru-RU" sz="1200" dirty="0"/>
                    <a:t> </a:t>
                  </a:r>
                  <a:r>
                    <a:rPr lang="ru-RU" sz="1200" dirty="0" err="1"/>
                    <a:t>манзил</a:t>
                  </a:r>
                  <a:endParaRPr lang="ru-RU" sz="1200" dirty="0"/>
                </a:p>
              </p:txBody>
            </p:sp>
          </p:grpSp>
        </p:grpSp>
        <p:sp>
          <p:nvSpPr>
            <p:cNvPr id="9" name="Скругленный прямоугольник 8"/>
            <p:cNvSpPr/>
            <p:nvPr/>
          </p:nvSpPr>
          <p:spPr>
            <a:xfrm>
              <a:off x="8094525" y="2827538"/>
              <a:ext cx="2014780" cy="1456841"/>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Хамгироии</a:t>
              </a:r>
              <a:r>
                <a:rPr lang="ru-RU" dirty="0"/>
                <a:t> </a:t>
              </a:r>
              <a:r>
                <a:rPr lang="ru-RU" dirty="0" err="1"/>
                <a:t>бахши</a:t>
              </a:r>
              <a:r>
                <a:rPr lang="ru-RU" dirty="0"/>
                <a:t> </a:t>
              </a:r>
              <a:r>
                <a:rPr lang="ru-RU" dirty="0" err="1"/>
                <a:t>хусуси</a:t>
              </a:r>
              <a:r>
                <a:rPr lang="ru-RU" dirty="0"/>
                <a:t> </a:t>
              </a:r>
              <a:r>
                <a:rPr lang="ru-RU" dirty="0" err="1"/>
                <a:t>ва</a:t>
              </a:r>
              <a:r>
                <a:rPr lang="ru-RU" dirty="0"/>
                <a:t> </a:t>
              </a:r>
              <a:r>
                <a:rPr lang="ru-RU" dirty="0" err="1"/>
                <a:t>бахши</a:t>
              </a:r>
              <a:r>
                <a:rPr lang="ru-RU" dirty="0"/>
                <a:t> </a:t>
              </a:r>
              <a:r>
                <a:rPr lang="ru-RU" dirty="0" err="1"/>
                <a:t>давлати</a:t>
              </a:r>
              <a:r>
                <a:rPr lang="ru-RU" dirty="0"/>
                <a:t> </a:t>
              </a:r>
            </a:p>
          </p:txBody>
        </p:sp>
        <p:cxnSp>
          <p:nvCxnSpPr>
            <p:cNvPr id="10" name="Прямая со стрелкой 9"/>
            <p:cNvCxnSpPr/>
            <p:nvPr/>
          </p:nvCxnSpPr>
          <p:spPr>
            <a:xfrm>
              <a:off x="2577395" y="2923070"/>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1" name="Группа 10"/>
            <p:cNvGrpSpPr/>
            <p:nvPr/>
          </p:nvGrpSpPr>
          <p:grpSpPr>
            <a:xfrm>
              <a:off x="2577395" y="408004"/>
              <a:ext cx="339976" cy="5883417"/>
              <a:chOff x="2577395" y="408004"/>
              <a:chExt cx="339976" cy="5883417"/>
            </a:xfrm>
          </p:grpSpPr>
          <p:cxnSp>
            <p:nvCxnSpPr>
              <p:cNvPr id="28" name="Прямая соединительная линия 27"/>
              <p:cNvCxnSpPr/>
              <p:nvPr/>
            </p:nvCxnSpPr>
            <p:spPr>
              <a:xfrm>
                <a:off x="2577395" y="408004"/>
                <a:ext cx="0" cy="58834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a:off x="2577395" y="408004"/>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a:off x="2577395" y="1804127"/>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a:off x="2577395" y="4033299"/>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2577395" y="5088155"/>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p:nvPr/>
            </p:nvCxnSpPr>
            <p:spPr>
              <a:xfrm>
                <a:off x="2577395" y="6291421"/>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2" name="Прямая со стрелкой 11"/>
            <p:cNvCxnSpPr/>
            <p:nvPr/>
          </p:nvCxnSpPr>
          <p:spPr>
            <a:xfrm>
              <a:off x="2169763" y="3546959"/>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flipH="1">
              <a:off x="7754549" y="3546959"/>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Левая фигурная скобка 13"/>
            <p:cNvSpPr/>
            <p:nvPr/>
          </p:nvSpPr>
          <p:spPr>
            <a:xfrm>
              <a:off x="5008653" y="157006"/>
              <a:ext cx="172947" cy="1008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5" name="Левая фигурная скобка 14"/>
            <p:cNvSpPr/>
            <p:nvPr/>
          </p:nvSpPr>
          <p:spPr>
            <a:xfrm>
              <a:off x="5008653" y="1336425"/>
              <a:ext cx="172947" cy="1008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6" name="Левая фигурная скобка 15"/>
            <p:cNvSpPr/>
            <p:nvPr/>
          </p:nvSpPr>
          <p:spPr>
            <a:xfrm>
              <a:off x="5008653" y="2455703"/>
              <a:ext cx="172947" cy="1008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7" name="Левая фигурная скобка 16"/>
            <p:cNvSpPr/>
            <p:nvPr/>
          </p:nvSpPr>
          <p:spPr>
            <a:xfrm>
              <a:off x="5008653" y="3555959"/>
              <a:ext cx="172947" cy="1008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8" name="Левая фигурная скобка 17"/>
            <p:cNvSpPr/>
            <p:nvPr/>
          </p:nvSpPr>
          <p:spPr>
            <a:xfrm>
              <a:off x="5023167" y="4655964"/>
              <a:ext cx="172947" cy="1008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9" name="Левая фигурная скобка 18"/>
            <p:cNvSpPr/>
            <p:nvPr/>
          </p:nvSpPr>
          <p:spPr>
            <a:xfrm>
              <a:off x="5008653" y="5895512"/>
              <a:ext cx="172947" cy="828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cxnSp>
          <p:nvCxnSpPr>
            <p:cNvPr id="20" name="Прямая со стрелкой 19"/>
            <p:cNvCxnSpPr/>
            <p:nvPr/>
          </p:nvCxnSpPr>
          <p:spPr>
            <a:xfrm flipH="1">
              <a:off x="7376323" y="2923070"/>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Группа 20"/>
            <p:cNvGrpSpPr/>
            <p:nvPr/>
          </p:nvGrpSpPr>
          <p:grpSpPr>
            <a:xfrm flipH="1">
              <a:off x="7376323" y="408004"/>
              <a:ext cx="339976" cy="5883417"/>
              <a:chOff x="2577395" y="408004"/>
              <a:chExt cx="339976" cy="5883417"/>
            </a:xfrm>
          </p:grpSpPr>
          <p:cxnSp>
            <p:nvCxnSpPr>
              <p:cNvPr id="22" name="Прямая соединительная линия 21"/>
              <p:cNvCxnSpPr/>
              <p:nvPr/>
            </p:nvCxnSpPr>
            <p:spPr>
              <a:xfrm>
                <a:off x="2577395" y="408004"/>
                <a:ext cx="0" cy="58834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a:off x="2577395" y="408004"/>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2577395" y="1804127"/>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a:off x="2577395" y="4033299"/>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2577395" y="5088155"/>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2577395" y="6291421"/>
                <a:ext cx="3399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711753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739552"/>
          </a:xfrm>
        </p:spPr>
        <p:txBody>
          <a:bodyPr/>
          <a:lstStyle/>
          <a:p>
            <a:pPr algn="ctr"/>
            <a:r>
              <a:rPr lang="ru-RU" sz="2400" b="1" dirty="0">
                <a:solidFill>
                  <a:srgbClr val="0000CC"/>
                </a:solidFill>
              </a:rPr>
              <a:t>Тибби </a:t>
            </a:r>
            <a:r>
              <a:rPr lang="ru-RU" sz="2400" b="1" dirty="0" err="1">
                <a:solidFill>
                  <a:srgbClr val="0000CC"/>
                </a:solidFill>
              </a:rPr>
              <a:t>ҳушманд</a:t>
            </a:r>
            <a:endParaRPr lang="ru-RU" sz="2400" b="1" dirty="0">
              <a:solidFill>
                <a:srgbClr val="0000CC"/>
              </a:solidFill>
            </a:endParaRPr>
          </a:p>
        </p:txBody>
      </p:sp>
      <p:sp>
        <p:nvSpPr>
          <p:cNvPr id="3" name="Объект 2"/>
          <p:cNvSpPr>
            <a:spLocks noGrp="1"/>
          </p:cNvSpPr>
          <p:nvPr>
            <p:ph idx="1"/>
          </p:nvPr>
        </p:nvSpPr>
        <p:spPr>
          <a:xfrm>
            <a:off x="0" y="1052736"/>
            <a:ext cx="9144000" cy="5805264"/>
          </a:xfrm>
        </p:spPr>
        <p:txBody>
          <a:bodyPr/>
          <a:lstStyle/>
          <a:p>
            <a:pPr>
              <a:buFont typeface="Arial" panose="020B0604020202020204" pitchFamily="34" charset="0"/>
              <a:buChar char="•"/>
            </a:pPr>
            <a:r>
              <a:rPr lang="ru-RU" sz="2000" dirty="0" err="1"/>
              <a:t>рушди</a:t>
            </a:r>
            <a:r>
              <a:rPr lang="ru-RU" sz="2000" dirty="0"/>
              <a:t> технология </a:t>
            </a:r>
            <a:r>
              <a:rPr lang="ru-RU" sz="2000" dirty="0" err="1"/>
              <a:t>имкониятҳои</a:t>
            </a:r>
            <a:r>
              <a:rPr lang="ru-RU" sz="2000" dirty="0"/>
              <a:t> </a:t>
            </a:r>
            <a:r>
              <a:rPr lang="ru-RU" sz="2000" dirty="0" err="1"/>
              <a:t>навро</a:t>
            </a:r>
            <a:r>
              <a:rPr lang="ru-RU" sz="2000" dirty="0"/>
              <a:t> дар </a:t>
            </a:r>
            <a:r>
              <a:rPr lang="ru-RU" sz="2000" dirty="0" err="1"/>
              <a:t>соҳаи</a:t>
            </a:r>
            <a:r>
              <a:rPr lang="ru-RU" sz="2000" dirty="0"/>
              <a:t> </a:t>
            </a:r>
            <a:r>
              <a:rPr lang="ru-RU" sz="2000" dirty="0" err="1"/>
              <a:t>ҳифзи</a:t>
            </a:r>
            <a:r>
              <a:rPr lang="ru-RU" sz="2000" dirty="0"/>
              <a:t> </a:t>
            </a:r>
            <a:r>
              <a:rPr lang="ru-RU" sz="2000" dirty="0" err="1"/>
              <a:t>саломатии</a:t>
            </a:r>
            <a:r>
              <a:rPr lang="ru-RU" sz="2000" dirty="0"/>
              <a:t> </a:t>
            </a:r>
            <a:r>
              <a:rPr lang="ru-RU" sz="2000" dirty="0" err="1"/>
              <a:t>шаҳрвандон</a:t>
            </a:r>
            <a:r>
              <a:rPr lang="ru-RU" sz="2000" dirty="0"/>
              <a:t> </a:t>
            </a:r>
            <a:r>
              <a:rPr lang="ru-RU" sz="2000" dirty="0" err="1"/>
              <a:t>пешбини</a:t>
            </a:r>
            <a:r>
              <a:rPr lang="ru-RU" sz="2000" dirty="0"/>
              <a:t> </a:t>
            </a:r>
            <a:r>
              <a:rPr lang="ru-RU" sz="2000" dirty="0" err="1"/>
              <a:t>менамояд</a:t>
            </a:r>
            <a:r>
              <a:rPr lang="ru-RU" sz="2000" dirty="0"/>
              <a:t>;</a:t>
            </a:r>
          </a:p>
          <a:p>
            <a:pPr>
              <a:buFont typeface="Arial" panose="020B0604020202020204" pitchFamily="34" charset="0"/>
              <a:buChar char="•"/>
            </a:pPr>
            <a:endParaRPr lang="ru-RU" sz="2000" dirty="0"/>
          </a:p>
          <a:p>
            <a:pPr>
              <a:buFont typeface="Arial" panose="020B0604020202020204" pitchFamily="34" charset="0"/>
              <a:buChar char="•"/>
            </a:pPr>
            <a:r>
              <a:rPr lang="ru-RU" sz="2000" dirty="0" err="1"/>
              <a:t>рақамикунонии</a:t>
            </a:r>
            <a:r>
              <a:rPr lang="ru-RU" sz="2000" dirty="0"/>
              <a:t> </a:t>
            </a:r>
            <a:r>
              <a:rPr lang="ru-RU" sz="2000" dirty="0" err="1"/>
              <a:t>маълумотҳои</a:t>
            </a:r>
            <a:r>
              <a:rPr lang="ru-RU" sz="2000" dirty="0"/>
              <a:t> </a:t>
            </a:r>
            <a:r>
              <a:rPr lang="ru-RU" sz="2000" dirty="0" err="1"/>
              <a:t>тиббӣ</a:t>
            </a:r>
            <a:r>
              <a:rPr lang="ru-RU" sz="2000" dirty="0"/>
              <a:t>, </a:t>
            </a:r>
            <a:r>
              <a:rPr lang="ru-RU" sz="2000" dirty="0" err="1"/>
              <a:t>таъмини</a:t>
            </a:r>
            <a:r>
              <a:rPr lang="ru-RU" sz="2000" dirty="0"/>
              <a:t> </a:t>
            </a:r>
            <a:r>
              <a:rPr lang="ru-RU" sz="2000" dirty="0" err="1"/>
              <a:t>дастгоҳҳои</a:t>
            </a:r>
            <a:r>
              <a:rPr lang="ru-RU" sz="2000" dirty="0"/>
              <a:t> </a:t>
            </a:r>
            <a:r>
              <a:rPr lang="ru-RU" sz="2000" dirty="0" err="1"/>
              <a:t>мобилӣ</a:t>
            </a:r>
            <a:r>
              <a:rPr lang="ru-RU" sz="2000" dirty="0"/>
              <a:t>;</a:t>
            </a:r>
          </a:p>
          <a:p>
            <a:pPr>
              <a:buFont typeface="Arial" panose="020B0604020202020204" pitchFamily="34" charset="0"/>
              <a:buChar char="•"/>
            </a:pPr>
            <a:endParaRPr lang="ru-RU" sz="2000" dirty="0"/>
          </a:p>
          <a:p>
            <a:pPr>
              <a:buFont typeface="Arial" panose="020B0604020202020204" pitchFamily="34" charset="0"/>
              <a:buChar char="•"/>
            </a:pPr>
            <a:r>
              <a:rPr lang="ru-RU" sz="2000" dirty="0" err="1"/>
              <a:t>таъмини</a:t>
            </a:r>
            <a:r>
              <a:rPr lang="ru-RU" sz="2000" dirty="0"/>
              <a:t> </a:t>
            </a:r>
            <a:r>
              <a:rPr lang="ru-RU" sz="2000" dirty="0" err="1"/>
              <a:t>барномаҳои</a:t>
            </a:r>
            <a:r>
              <a:rPr lang="ru-RU" sz="2000" dirty="0"/>
              <a:t> </a:t>
            </a:r>
            <a:r>
              <a:rPr lang="ru-RU" sz="2000" dirty="0" err="1"/>
              <a:t>махсус</a:t>
            </a:r>
            <a:r>
              <a:rPr lang="ru-RU" sz="2000" dirty="0"/>
              <a:t> </a:t>
            </a:r>
            <a:r>
              <a:rPr lang="ru-RU" sz="2000" dirty="0" err="1"/>
              <a:t>оиди</a:t>
            </a:r>
            <a:r>
              <a:rPr lang="ru-RU" sz="2000" dirty="0"/>
              <a:t> </a:t>
            </a:r>
            <a:r>
              <a:rPr lang="ru-RU" sz="2000" dirty="0" err="1"/>
              <a:t>коркард</a:t>
            </a:r>
            <a:r>
              <a:rPr lang="ru-RU" sz="2000" dirty="0"/>
              <a:t> </a:t>
            </a:r>
            <a:r>
              <a:rPr lang="ru-RU" sz="2000" dirty="0" err="1"/>
              <a:t>ва</a:t>
            </a:r>
            <a:r>
              <a:rPr lang="ru-RU" sz="2000" dirty="0"/>
              <a:t> </a:t>
            </a:r>
            <a:r>
              <a:rPr lang="ru-RU" sz="2000" dirty="0" err="1"/>
              <a:t>нишондодҳои</a:t>
            </a:r>
            <a:r>
              <a:rPr lang="ru-RU" sz="2000" dirty="0"/>
              <a:t> </a:t>
            </a:r>
            <a:r>
              <a:rPr lang="ru-RU" sz="2000" dirty="0" err="1"/>
              <a:t>натиҷаҳои</a:t>
            </a:r>
            <a:r>
              <a:rPr lang="ru-RU" sz="2000" dirty="0"/>
              <a:t> </a:t>
            </a:r>
            <a:r>
              <a:rPr lang="ru-RU" sz="2000" dirty="0" err="1"/>
              <a:t>ташхис</a:t>
            </a:r>
            <a:r>
              <a:rPr lang="ru-RU" sz="2000" dirty="0"/>
              <a:t>;</a:t>
            </a:r>
          </a:p>
          <a:p>
            <a:pPr>
              <a:buFont typeface="Arial" panose="020B0604020202020204" pitchFamily="34" charset="0"/>
              <a:buChar char="•"/>
            </a:pPr>
            <a:endParaRPr lang="ru-RU" sz="2000" dirty="0"/>
          </a:p>
          <a:p>
            <a:pPr>
              <a:buFont typeface="Arial" panose="020B0604020202020204" pitchFamily="34" charset="0"/>
              <a:buChar char="•"/>
            </a:pPr>
            <a:r>
              <a:rPr lang="ru-RU" sz="2000" dirty="0" err="1"/>
              <a:t>муҳайё</a:t>
            </a:r>
            <a:r>
              <a:rPr lang="ru-RU" sz="2000" dirty="0"/>
              <a:t> </a:t>
            </a:r>
            <a:r>
              <a:rPr lang="ru-RU" sz="2000" dirty="0" err="1"/>
              <a:t>намудани</a:t>
            </a:r>
            <a:r>
              <a:rPr lang="ru-RU" sz="2000" dirty="0"/>
              <a:t> </a:t>
            </a:r>
            <a:r>
              <a:rPr lang="ru-RU" sz="2000" dirty="0" err="1"/>
              <a:t>шароитҳо</a:t>
            </a:r>
            <a:r>
              <a:rPr lang="ru-RU" sz="2000" dirty="0"/>
              <a:t> ба </a:t>
            </a:r>
            <a:r>
              <a:rPr lang="ru-RU" sz="2000" dirty="0" err="1"/>
              <a:t>мутахассисони</a:t>
            </a:r>
            <a:r>
              <a:rPr lang="ru-RU" sz="2000" dirty="0"/>
              <a:t> </a:t>
            </a:r>
            <a:r>
              <a:rPr lang="ru-RU" sz="2000" dirty="0" err="1"/>
              <a:t>соҳаи</a:t>
            </a:r>
            <a:r>
              <a:rPr lang="ru-RU" sz="2000" dirty="0"/>
              <a:t> </a:t>
            </a:r>
            <a:r>
              <a:rPr lang="ru-RU" sz="2000" dirty="0" err="1"/>
              <a:t>тиб</a:t>
            </a:r>
            <a:r>
              <a:rPr lang="ru-RU" sz="2000" dirty="0"/>
              <a:t> дар </a:t>
            </a:r>
            <a:r>
              <a:rPr lang="ru-RU" sz="2000" dirty="0" err="1"/>
              <a:t>қабули</a:t>
            </a:r>
            <a:r>
              <a:rPr lang="ru-RU" sz="2000" dirty="0"/>
              <a:t> </a:t>
            </a:r>
            <a:r>
              <a:rPr lang="ru-RU" sz="2000" dirty="0" err="1"/>
              <a:t>қарори</a:t>
            </a:r>
            <a:r>
              <a:rPr lang="ru-RU" sz="2000" dirty="0"/>
              <a:t> </a:t>
            </a:r>
            <a:r>
              <a:rPr lang="ru-RU" sz="2000" dirty="0" err="1"/>
              <a:t>дуруст</a:t>
            </a:r>
            <a:r>
              <a:rPr lang="ru-RU" sz="2000" dirty="0"/>
              <a:t>.</a:t>
            </a:r>
          </a:p>
          <a:p>
            <a:pPr marL="0" indent="0">
              <a:buNone/>
            </a:pPr>
            <a:endParaRPr lang="ru-RU" dirty="0"/>
          </a:p>
        </p:txBody>
      </p:sp>
    </p:spTree>
    <p:extLst>
      <p:ext uri="{BB962C8B-B14F-4D97-AF65-F5344CB8AC3E}">
        <p14:creationId xmlns:p14="http://schemas.microsoft.com/office/powerpoint/2010/main" val="3226580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0" y="404664"/>
            <a:ext cx="9144000" cy="471636"/>
          </a:xfrm>
        </p:spPr>
        <p:txBody>
          <a:bodyPr/>
          <a:lstStyle/>
          <a:p>
            <a:pPr algn="ctr"/>
            <a:r>
              <a:rPr lang="tg-Cyrl-TJ" altLang="ru-RU" sz="1800" b="1" dirty="0">
                <a:solidFill>
                  <a:schemeClr val="bg2">
                    <a:lumMod val="60000"/>
                    <a:lumOff val="40000"/>
                  </a:schemeClr>
                </a:solidFill>
                <a:latin typeface="Times New Roman Tj" panose="02020603050405020304" pitchFamily="18" charset="-52"/>
              </a:rPr>
              <a:t>Технологияю ќарорњои њушманд дар самт</a:t>
            </a:r>
            <a:r>
              <a:rPr kumimoji="0" lang="ru-RU" sz="1800" b="1" i="0" u="none" strike="noStrike" kern="0" cap="none" spc="0" normalizeH="0" baseline="0" noProof="0" dirty="0">
                <a:ln>
                  <a:noFill/>
                </a:ln>
                <a:solidFill>
                  <a:schemeClr val="bg2">
                    <a:lumMod val="60000"/>
                    <a:lumOff val="40000"/>
                  </a:schemeClr>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њ</a:t>
            </a:r>
            <a:r>
              <a:rPr lang="tg-Cyrl-TJ" altLang="ru-RU" sz="1800" b="1" dirty="0">
                <a:solidFill>
                  <a:schemeClr val="bg2">
                    <a:lumMod val="60000"/>
                    <a:lumOff val="40000"/>
                  </a:schemeClr>
                </a:solidFill>
                <a:latin typeface="Times New Roman Tj" panose="02020603050405020304" pitchFamily="18" charset="-52"/>
              </a:rPr>
              <a:t>ои гуногун ва бо </a:t>
            </a:r>
            <a:r>
              <a:rPr kumimoji="0" lang="ru-RU" sz="1800" b="1" i="0" u="none" strike="noStrike" kern="0" cap="none" spc="0" normalizeH="0" baseline="0" noProof="0" dirty="0">
                <a:ln>
                  <a:noFill/>
                </a:ln>
                <a:solidFill>
                  <a:schemeClr val="bg2">
                    <a:lumMod val="60000"/>
                    <a:lumOff val="40000"/>
                  </a:schemeClr>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њ</a:t>
            </a:r>
            <a:r>
              <a:rPr lang="tg-Cyrl-TJ" altLang="ru-RU" sz="1800" b="1" dirty="0">
                <a:solidFill>
                  <a:schemeClr val="bg2">
                    <a:lumMod val="60000"/>
                    <a:lumOff val="40000"/>
                  </a:schemeClr>
                </a:solidFill>
                <a:latin typeface="Times New Roman Tj" panose="02020603050405020304" pitchFamily="18" charset="-52"/>
              </a:rPr>
              <a:t>ам пайваст муњиманд..</a:t>
            </a:r>
            <a:endParaRPr lang="ru-RU" altLang="ru-RU" sz="1800" b="1" dirty="0">
              <a:solidFill>
                <a:schemeClr val="bg2">
                  <a:lumMod val="60000"/>
                  <a:lumOff val="40000"/>
                </a:schemeClr>
              </a:solidFill>
              <a:latin typeface="Times New Roman Tj" panose="02020603050405020304" pitchFamily="18" charset="-52"/>
            </a:endParaRPr>
          </a:p>
        </p:txBody>
      </p:sp>
      <p:grpSp>
        <p:nvGrpSpPr>
          <p:cNvPr id="18435" name="Группа 4"/>
          <p:cNvGrpSpPr>
            <a:grpSpLocks/>
          </p:cNvGrpSpPr>
          <p:nvPr/>
        </p:nvGrpSpPr>
        <p:grpSpPr bwMode="auto">
          <a:xfrm>
            <a:off x="-107950" y="981075"/>
            <a:ext cx="9251950" cy="5876925"/>
            <a:chOff x="0" y="0"/>
            <a:chExt cx="5348174" cy="5849800"/>
          </a:xfrm>
        </p:grpSpPr>
        <p:grpSp>
          <p:nvGrpSpPr>
            <p:cNvPr id="18436" name="Группа 5"/>
            <p:cNvGrpSpPr>
              <a:grpSpLocks/>
            </p:cNvGrpSpPr>
            <p:nvPr/>
          </p:nvGrpSpPr>
          <p:grpSpPr bwMode="auto">
            <a:xfrm>
              <a:off x="0" y="0"/>
              <a:ext cx="2673985" cy="2925445"/>
              <a:chOff x="0" y="0"/>
              <a:chExt cx="2674189" cy="2925754"/>
            </a:xfrm>
          </p:grpSpPr>
          <p:sp>
            <p:nvSpPr>
              <p:cNvPr id="31" name="Скругленный прямоугольник 30"/>
              <p:cNvSpPr/>
              <p:nvPr/>
            </p:nvSpPr>
            <p:spPr>
              <a:xfrm>
                <a:off x="0" y="0"/>
                <a:ext cx="2674291" cy="2925209"/>
              </a:xfrm>
              <a:prstGeom prst="roundRect">
                <a:avLst>
                  <a:gd name="adj" fmla="val 0"/>
                </a:avLst>
              </a:prstGeom>
              <a:solidFill>
                <a:sysClr val="window" lastClr="FFFFFF">
                  <a:lumMod val="85000"/>
                </a:sysClr>
              </a:solidFill>
              <a:ln w="12700" cap="flat" cmpd="sng" algn="ctr">
                <a:noFill/>
                <a:prstDash val="solid"/>
                <a:miter lim="800000"/>
              </a:ln>
              <a:effectLst/>
            </p:spPr>
            <p:txBody>
              <a:bodyPr anchor="ctr"/>
              <a:lstStyle/>
              <a:p>
                <a:pPr eaLnBrk="1" fontAlgn="auto" hangingPunct="1">
                  <a:spcBef>
                    <a:spcPts val="0"/>
                  </a:spcBef>
                  <a:spcAft>
                    <a:spcPts val="0"/>
                  </a:spcAft>
                  <a:defRPr/>
                </a:pPr>
                <a:endParaRPr lang="ru-RU" kern="0">
                  <a:solidFill>
                    <a:sysClr val="windowText" lastClr="000000"/>
                  </a:solidFill>
                  <a:latin typeface="Calibri"/>
                </a:endParaRPr>
              </a:p>
            </p:txBody>
          </p:sp>
          <p:sp>
            <p:nvSpPr>
              <p:cNvPr id="32" name="Скругленный прямоугольник 31"/>
              <p:cNvSpPr/>
              <p:nvPr/>
            </p:nvSpPr>
            <p:spPr>
              <a:xfrm>
                <a:off x="198232" y="164355"/>
                <a:ext cx="2295265" cy="2639167"/>
              </a:xfrm>
              <a:prstGeom prst="roundRect">
                <a:avLst/>
              </a:prstGeom>
              <a:solidFill>
                <a:sysClr val="window" lastClr="FFFFFF"/>
              </a:solidFill>
              <a:ln w="12700" cap="flat" cmpd="sng" algn="ctr">
                <a:noFill/>
                <a:prstDash val="solid"/>
                <a:miter lim="800000"/>
              </a:ln>
              <a:effectLst/>
            </p:spPr>
            <p:txBody>
              <a:bodyPr lIns="0" tIns="0" rIns="0" bIns="0"/>
              <a:lstStyle/>
              <a:p>
                <a:pPr indent="228600" fontAlgn="auto">
                  <a:lnSpc>
                    <a:spcPct val="107000"/>
                  </a:lnSpc>
                  <a:spcBef>
                    <a:spcPts val="525"/>
                  </a:spcBef>
                  <a:spcAft>
                    <a:spcPts val="0"/>
                  </a:spcAft>
                  <a:buFont typeface="Symbol" panose="05050102010706020507" pitchFamily="18" charset="2"/>
                  <a:buChar char=""/>
                  <a:defRPr/>
                </a:pP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таъмини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устувории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молиявї</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самаронокии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харољотњои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буљети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100" dirty="0" err="1">
                    <a:effectLst/>
                    <a:latin typeface="Times New Roman Tj" panose="02020603050405020304" pitchFamily="18" charset="-52"/>
                    <a:ea typeface="Calibri" panose="020F0502020204030204" pitchFamily="34" charset="0"/>
                    <a:cs typeface="Times New Roman" panose="02020603050405020304" pitchFamily="18" charset="0"/>
                  </a:rPr>
                  <a:t>шањр</a:t>
                </a:r>
                <a:r>
                  <a:rPr lang="ru-RU" sz="16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600" kern="1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16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600" kern="100" dirty="0" err="1">
                    <a:effectLst/>
                    <a:latin typeface="Times New Roman Tj" panose="02020603050405020304" pitchFamily="18" charset="-52"/>
                    <a:ea typeface="Calibri" panose="020F0502020204030204" pitchFamily="34" charset="0"/>
                    <a:cs typeface="Times New Roman" panose="02020603050405020304" pitchFamily="18" charset="0"/>
                  </a:rPr>
                  <a:t>сармоягузории</a:t>
                </a:r>
                <a:r>
                  <a:rPr lang="ru-RU" sz="16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600" kern="100" dirty="0" err="1">
                    <a:effectLst/>
                    <a:latin typeface="Times New Roman Tj" panose="02020603050405020304" pitchFamily="18" charset="-52"/>
                    <a:ea typeface="Calibri" panose="020F0502020204030204" pitchFamily="34" charset="0"/>
                    <a:cs typeface="Times New Roman" panose="02020603050405020304" pitchFamily="18" charset="0"/>
                  </a:rPr>
                  <a:t>давлат</a:t>
                </a:r>
                <a:r>
                  <a:rPr kumimoji="0" lang="ru-RU" sz="16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ї</a:t>
                </a:r>
                <a:r>
                  <a:rPr lang="ru-RU" sz="16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a:p>
                <a:pPr indent="228600" eaLnBrk="1" fontAlgn="auto" hangingPunct="1">
                  <a:lnSpc>
                    <a:spcPct val="107000"/>
                  </a:lnSpc>
                  <a:spcBef>
                    <a:spcPts val="525"/>
                  </a:spcBef>
                  <a:spcAft>
                    <a:spcPts val="0"/>
                  </a:spcAft>
                  <a:buFont typeface="Arial" panose="020B0604020202020204" pitchFamily="34" charset="0"/>
                  <a:buChar char="•"/>
                  <a:defRPr/>
                </a:pP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дастаљамъии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фаъолияти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идораю</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муассисахо</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дар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шањр</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a:p>
                <a:pPr indent="228600" fontAlgn="auto">
                  <a:lnSpc>
                    <a:spcPct val="107000"/>
                  </a:lnSpc>
                  <a:spcBef>
                    <a:spcPts val="525"/>
                  </a:spcBef>
                  <a:spcAft>
                    <a:spcPts val="0"/>
                  </a:spcAft>
                  <a:buFont typeface="Arial" panose="020B0604020202020204" pitchFamily="34" charset="0"/>
                  <a:buChar char="•"/>
                  <a:defRPr/>
                </a:pP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њамгироию</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њамоњангсозии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баргузории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ислоњотњои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и</a:t>
                </a:r>
                <a:r>
                  <a:rPr kumimoji="0" lang="ru-RU" sz="16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ќ</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тисодию</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ичтимої</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дар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сатњи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љумњурї</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ва</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дар сат</a:t>
                </a:r>
                <a:r>
                  <a:rPr kumimoji="0" lang="ru-RU" sz="16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њ</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 Душанбе</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p:txBody>
          </p:sp>
        </p:grpSp>
        <p:grpSp>
          <p:nvGrpSpPr>
            <p:cNvPr id="18437" name="Группа 6"/>
            <p:cNvGrpSpPr>
              <a:grpSpLocks/>
            </p:cNvGrpSpPr>
            <p:nvPr/>
          </p:nvGrpSpPr>
          <p:grpSpPr bwMode="auto">
            <a:xfrm>
              <a:off x="2674189" y="0"/>
              <a:ext cx="2673985" cy="2925445"/>
              <a:chOff x="0" y="0"/>
              <a:chExt cx="2674189" cy="2925754"/>
            </a:xfrm>
          </p:grpSpPr>
          <p:sp>
            <p:nvSpPr>
              <p:cNvPr id="29" name="Скругленный прямоугольник 28"/>
              <p:cNvSpPr/>
              <p:nvPr/>
            </p:nvSpPr>
            <p:spPr>
              <a:xfrm>
                <a:off x="-102" y="0"/>
                <a:ext cx="2674291" cy="2925209"/>
              </a:xfrm>
              <a:prstGeom prst="roundRect">
                <a:avLst>
                  <a:gd name="adj" fmla="val 0"/>
                </a:avLst>
              </a:prstGeom>
              <a:solidFill>
                <a:sysClr val="window" lastClr="FFFFFF">
                  <a:lumMod val="65000"/>
                </a:sysClr>
              </a:solidFill>
              <a:ln w="12700" cap="flat" cmpd="sng" algn="ctr">
                <a:noFill/>
                <a:prstDash val="solid"/>
                <a:miter lim="800000"/>
              </a:ln>
              <a:effectLst/>
            </p:spPr>
            <p:txBody>
              <a:bodyPr anchor="ctr"/>
              <a:lstStyle/>
              <a:p>
                <a:pPr eaLnBrk="1" fontAlgn="auto" hangingPunct="1">
                  <a:spcBef>
                    <a:spcPts val="0"/>
                  </a:spcBef>
                  <a:spcAft>
                    <a:spcPts val="0"/>
                  </a:spcAft>
                  <a:defRPr/>
                </a:pPr>
                <a:endParaRPr lang="ru-RU" kern="0">
                  <a:solidFill>
                    <a:sysClr val="windowText" lastClr="000000"/>
                  </a:solidFill>
                  <a:latin typeface="Calibri"/>
                </a:endParaRPr>
              </a:p>
            </p:txBody>
          </p:sp>
          <p:sp>
            <p:nvSpPr>
              <p:cNvPr id="30" name="Скругленный прямоугольник 29"/>
              <p:cNvSpPr/>
              <p:nvPr/>
            </p:nvSpPr>
            <p:spPr>
              <a:xfrm>
                <a:off x="207307" y="172258"/>
                <a:ext cx="2293429" cy="2639167"/>
              </a:xfrm>
              <a:prstGeom prst="roundRect">
                <a:avLst/>
              </a:prstGeom>
              <a:solidFill>
                <a:sysClr val="window" lastClr="FFFFFF"/>
              </a:solidFill>
              <a:ln w="12700" cap="flat" cmpd="sng" algn="ctr">
                <a:noFill/>
                <a:prstDash val="solid"/>
                <a:miter lim="800000"/>
              </a:ln>
              <a:effectLst/>
            </p:spPr>
            <p:txBody>
              <a:bodyPr lIns="0" tIns="0" rIns="0" bIns="0"/>
              <a:lstStyle/>
              <a:p>
                <a:pPr marL="342900" marR="0" lvl="0" indent="-342900" algn="just" defTabSz="914400" rtl="0" eaLnBrk="1" fontAlgn="auto" latinLnBrk="0" hangingPunct="1">
                  <a:lnSpc>
                    <a:spcPct val="107000"/>
                  </a:lnSpc>
                  <a:spcBef>
                    <a:spcPts val="525"/>
                  </a:spcBef>
                  <a:spcAft>
                    <a:spcPts val="0"/>
                  </a:spcAft>
                  <a:buClrTx/>
                  <a:buSzTx/>
                  <a:buFont typeface="Symbol" panose="05050102010706020507" pitchFamily="18" charset="2"/>
                  <a:buChar char=""/>
                  <a:tabLst/>
                  <a:defRPr/>
                </a:pP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рушди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инфрасохтори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ша</a:t>
                </a:r>
                <a:r>
                  <a:rPr kumimoji="0" lang="ru-RU" sz="16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њ</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р</a:t>
                </a:r>
                <a:r>
                  <a:rPr kumimoji="0" lang="ru-RU" sz="16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ї</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роњњо</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таъминот</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бо</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ќувваи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барќ</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ва</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об)</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a:p>
                <a:pPr marL="342900" indent="-342900" algn="just" eaLnBrk="1" fontAlgn="auto" hangingPunct="1">
                  <a:lnSpc>
                    <a:spcPct val="107000"/>
                  </a:lnSpc>
                  <a:spcBef>
                    <a:spcPts val="525"/>
                  </a:spcBef>
                  <a:spcAft>
                    <a:spcPts val="0"/>
                  </a:spcAft>
                  <a:buFont typeface="Symbol" panose="05050102010706020507" pitchFamily="18" charset="2"/>
                  <a:buChar char=""/>
                  <a:defRPr/>
                </a:pP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афзоиши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устувор</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ва</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самаранокии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сармоягузории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хусусї</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a:p>
                <a:pPr marL="342900" indent="-342900" algn="just" eaLnBrk="1" fontAlgn="auto" hangingPunct="1">
                  <a:lnSpc>
                    <a:spcPct val="107000"/>
                  </a:lnSpc>
                  <a:spcBef>
                    <a:spcPts val="525"/>
                  </a:spcBef>
                  <a:spcAft>
                    <a:spcPts val="0"/>
                  </a:spcAft>
                  <a:buFont typeface="Symbol" panose="05050102010706020507" pitchFamily="18" charset="2"/>
                  <a:buChar char=""/>
                  <a:defRPr/>
                </a:pP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коњиши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иќтисодиёти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соявї</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a:p>
                <a:pPr marL="342900" indent="-342900" algn="just" fontAlgn="auto">
                  <a:lnSpc>
                    <a:spcPct val="107000"/>
                  </a:lnSpc>
                  <a:spcBef>
                    <a:spcPts val="525"/>
                  </a:spcBef>
                  <a:spcAft>
                    <a:spcPts val="800"/>
                  </a:spcAft>
                  <a:buFont typeface="Symbol" panose="05050102010706020507" pitchFamily="18" charset="2"/>
                  <a:buChar char=""/>
                  <a:defRPr/>
                </a:pP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хамбастагии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њадафњои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стратегї</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бо</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чора</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накшахои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чории</a:t>
                </a:r>
                <a:r>
                  <a:rPr lang="ru-RU" sz="16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амал</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p:txBody>
          </p:sp>
        </p:grpSp>
        <p:grpSp>
          <p:nvGrpSpPr>
            <p:cNvPr id="18438" name="Группа 7"/>
            <p:cNvGrpSpPr>
              <a:grpSpLocks/>
            </p:cNvGrpSpPr>
            <p:nvPr/>
          </p:nvGrpSpPr>
          <p:grpSpPr bwMode="auto">
            <a:xfrm>
              <a:off x="0" y="2924355"/>
              <a:ext cx="2673985" cy="2925445"/>
              <a:chOff x="0" y="0"/>
              <a:chExt cx="2674189" cy="2925754"/>
            </a:xfrm>
          </p:grpSpPr>
          <p:sp>
            <p:nvSpPr>
              <p:cNvPr id="27" name="Скругленный прямоугольник 26"/>
              <p:cNvSpPr/>
              <p:nvPr/>
            </p:nvSpPr>
            <p:spPr>
              <a:xfrm>
                <a:off x="0" y="546"/>
                <a:ext cx="2674291" cy="2925208"/>
              </a:xfrm>
              <a:prstGeom prst="roundRect">
                <a:avLst>
                  <a:gd name="adj" fmla="val 0"/>
                </a:avLst>
              </a:prstGeom>
              <a:solidFill>
                <a:srgbClr val="E7E6E6">
                  <a:lumMod val="75000"/>
                </a:srgbClr>
              </a:solidFill>
              <a:ln w="12700" cap="flat" cmpd="sng" algn="ctr">
                <a:noFill/>
                <a:prstDash val="solid"/>
                <a:miter lim="800000"/>
              </a:ln>
              <a:effectLst/>
            </p:spPr>
            <p:txBody>
              <a:bodyPr anchor="ctr"/>
              <a:lstStyle/>
              <a:p>
                <a:pPr eaLnBrk="1" fontAlgn="auto" hangingPunct="1">
                  <a:spcBef>
                    <a:spcPts val="0"/>
                  </a:spcBef>
                  <a:spcAft>
                    <a:spcPts val="0"/>
                  </a:spcAft>
                  <a:defRPr/>
                </a:pPr>
                <a:endParaRPr lang="ru-RU" kern="0">
                  <a:solidFill>
                    <a:sysClr val="windowText" lastClr="000000"/>
                  </a:solidFill>
                  <a:latin typeface="Calibri"/>
                </a:endParaRPr>
              </a:p>
            </p:txBody>
          </p:sp>
          <p:sp>
            <p:nvSpPr>
              <p:cNvPr id="28" name="Скругленный прямоугольник 27"/>
              <p:cNvSpPr/>
              <p:nvPr/>
            </p:nvSpPr>
            <p:spPr>
              <a:xfrm>
                <a:off x="189972" y="164901"/>
                <a:ext cx="2293429" cy="2637587"/>
              </a:xfrm>
              <a:prstGeom prst="roundRect">
                <a:avLst/>
              </a:prstGeom>
              <a:solidFill>
                <a:sysClr val="window" lastClr="FFFFFF"/>
              </a:solidFill>
              <a:ln w="12700" cap="flat" cmpd="sng" algn="ctr">
                <a:noFill/>
                <a:prstDash val="solid"/>
                <a:miter lim="800000"/>
              </a:ln>
              <a:effectLst/>
            </p:spPr>
            <p:txBody>
              <a:bodyPr lIns="0" tIns="576000" rIns="0" bIns="0"/>
              <a:lstStyle/>
              <a:p>
                <a:pPr indent="357188" algn="just" eaLnBrk="1" fontAlgn="auto" hangingPunct="1">
                  <a:spcBef>
                    <a:spcPts val="0"/>
                  </a:spcBef>
                  <a:spcAft>
                    <a:spcPts val="0"/>
                  </a:spcAft>
                  <a:buFont typeface="Arial" panose="020B0604020202020204" pitchFamily="34" charset="0"/>
                  <a:buChar char="•"/>
                  <a:defRPr/>
                </a:pP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коњиши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сатњи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камбизоатї</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ва</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бекорї</a:t>
                </a:r>
                <a:endPar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endParaRPr>
              </a:p>
              <a:p>
                <a:pPr indent="357188" algn="just" eaLnBrk="1" fontAlgn="auto" hangingPunct="1">
                  <a:spcBef>
                    <a:spcPts val="0"/>
                  </a:spcBef>
                  <a:spcAft>
                    <a:spcPts val="0"/>
                  </a:spcAft>
                  <a:buFont typeface="Arial" panose="020B0604020202020204" pitchFamily="34" charset="0"/>
                  <a:buChar char="•"/>
                  <a:defRPr/>
                </a:pP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коњиши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муњољирати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мењнатї</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ба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хориљи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кишвар</a:t>
                </a:r>
                <a:endPar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endParaRPr>
              </a:p>
              <a:p>
                <a:pPr indent="357188" algn="just" eaLnBrk="1" fontAlgn="auto" hangingPunct="1">
                  <a:spcBef>
                    <a:spcPts val="0"/>
                  </a:spcBef>
                  <a:spcAft>
                    <a:spcPts val="800"/>
                  </a:spcAft>
                  <a:buFont typeface="Arial" panose="020B0604020202020204" pitchFamily="34" charset="0"/>
                  <a:buChar char="•"/>
                  <a:defRPr/>
                </a:pPr>
                <a:r>
                  <a:rPr lang="ru-RU" sz="1400" kern="0" dirty="0" err="1">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афзоиши</a:t>
                </a:r>
                <a:r>
                  <a:rPr lang="ru-RU" sz="1400" kern="0" dirty="0">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фарогирї</a:t>
                </a:r>
                <a:r>
                  <a:rPr lang="ru-RU" sz="1400" kern="0" dirty="0">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бо</a:t>
                </a:r>
                <a:r>
                  <a:rPr lang="ru-RU" sz="1400" kern="0" dirty="0">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тањсилоти</a:t>
                </a:r>
                <a:r>
                  <a:rPr lang="ru-RU" sz="1400" kern="0" dirty="0">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умумї</a:t>
                </a:r>
                <a:r>
                  <a:rPr lang="ru-RU" sz="1400" kern="0" dirty="0">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ва</a:t>
                </a:r>
                <a:r>
                  <a:rPr lang="ru-RU" sz="1400" kern="0" dirty="0">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тиббии</a:t>
                </a:r>
                <a:r>
                  <a:rPr lang="ru-RU" sz="1400" kern="0" dirty="0">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rgbClr val="FF0000"/>
                    </a:solidFill>
                    <a:latin typeface="Times New Roman Tj" panose="02020603050405020304" pitchFamily="18" charset="-52"/>
                    <a:ea typeface="Calibri" panose="020F0502020204030204" pitchFamily="34" charset="0"/>
                    <a:cs typeface="Times New Roman" panose="02020603050405020304" pitchFamily="18" charset="0"/>
                  </a:rPr>
                  <a:t>муосир</a:t>
                </a:r>
                <a:endParaRPr lang="ru-RU" sz="1400" kern="0" dirty="0">
                  <a:solidFill>
                    <a:srgbClr val="FF0000"/>
                  </a:solidFill>
                  <a:latin typeface="Times New Roman Tj" panose="02020603050405020304" pitchFamily="18" charset="-52"/>
                  <a:ea typeface="Calibri" panose="020F0502020204030204" pitchFamily="34" charset="0"/>
                  <a:cs typeface="Times New Roman" panose="02020603050405020304" pitchFamily="18" charset="0"/>
                </a:endParaRPr>
              </a:p>
              <a:p>
                <a:pPr indent="357188" algn="just" eaLnBrk="1" fontAlgn="auto" hangingPunct="1">
                  <a:spcBef>
                    <a:spcPts val="0"/>
                  </a:spcBef>
                  <a:spcAft>
                    <a:spcPts val="800"/>
                  </a:spcAft>
                  <a:buFont typeface="Arial" panose="020B0604020202020204" pitchFamily="34" charset="0"/>
                  <a:buChar char="•"/>
                  <a:defRPr/>
                </a:pP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афзоиши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сафи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таба</a:t>
                </a:r>
                <a:r>
                  <a:rPr kumimoji="0" lang="ru-RU" sz="14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ќ</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аи/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синфи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миёна</a:t>
                </a:r>
                <a:endPar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endParaRPr>
              </a:p>
              <a:p>
                <a:pPr indent="357188" algn="just" eaLnBrk="1" fontAlgn="auto" hangingPunct="1">
                  <a:spcBef>
                    <a:spcPts val="0"/>
                  </a:spcBef>
                  <a:spcAft>
                    <a:spcPts val="800"/>
                  </a:spcAft>
                  <a:buFont typeface="Arial" panose="020B0604020202020204" pitchFamily="34" charset="0"/>
                  <a:buChar char="•"/>
                  <a:defRPr/>
                </a:pP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бехтар</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намудани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шароиту</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му</a:t>
                </a:r>
                <a:r>
                  <a:rPr kumimoji="0" lang="ru-RU" sz="14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њ</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ити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зист</a:t>
                </a:r>
                <a:endPar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endParaRPr>
              </a:p>
            </p:txBody>
          </p:sp>
        </p:grpSp>
        <p:grpSp>
          <p:nvGrpSpPr>
            <p:cNvPr id="18439" name="Группа 8"/>
            <p:cNvGrpSpPr>
              <a:grpSpLocks/>
            </p:cNvGrpSpPr>
            <p:nvPr/>
          </p:nvGrpSpPr>
          <p:grpSpPr bwMode="auto">
            <a:xfrm>
              <a:off x="2674189" y="2924355"/>
              <a:ext cx="2673985" cy="2925445"/>
              <a:chOff x="0" y="0"/>
              <a:chExt cx="2674189" cy="2925754"/>
            </a:xfrm>
          </p:grpSpPr>
          <p:sp>
            <p:nvSpPr>
              <p:cNvPr id="25" name="Скругленный прямоугольник 24"/>
              <p:cNvSpPr/>
              <p:nvPr/>
            </p:nvSpPr>
            <p:spPr>
              <a:xfrm>
                <a:off x="-102" y="546"/>
                <a:ext cx="2674291" cy="2925208"/>
              </a:xfrm>
              <a:prstGeom prst="roundRect">
                <a:avLst>
                  <a:gd name="adj" fmla="val 0"/>
                </a:avLst>
              </a:prstGeom>
              <a:solidFill>
                <a:sysClr val="window" lastClr="FFFFFF">
                  <a:lumMod val="85000"/>
                </a:sysClr>
              </a:solidFill>
              <a:ln w="12700" cap="flat" cmpd="sng" algn="ctr">
                <a:noFill/>
                <a:prstDash val="solid"/>
                <a:miter lim="800000"/>
              </a:ln>
              <a:effectLst/>
            </p:spPr>
            <p:txBody>
              <a:bodyPr anchor="ctr"/>
              <a:lstStyle/>
              <a:p>
                <a:pPr eaLnBrk="1" fontAlgn="auto" hangingPunct="1">
                  <a:spcBef>
                    <a:spcPts val="0"/>
                  </a:spcBef>
                  <a:spcAft>
                    <a:spcPts val="0"/>
                  </a:spcAft>
                  <a:defRPr/>
                </a:pPr>
                <a:endParaRPr lang="ru-RU" kern="0">
                  <a:solidFill>
                    <a:sysClr val="windowText" lastClr="000000"/>
                  </a:solidFill>
                  <a:latin typeface="Calibri"/>
                </a:endParaRPr>
              </a:p>
            </p:txBody>
          </p:sp>
          <p:sp>
            <p:nvSpPr>
              <p:cNvPr id="26" name="Скругленный прямоугольник 25"/>
              <p:cNvSpPr/>
              <p:nvPr/>
            </p:nvSpPr>
            <p:spPr>
              <a:xfrm>
                <a:off x="189870" y="155419"/>
                <a:ext cx="2293429" cy="2770335"/>
              </a:xfrm>
              <a:prstGeom prst="roundRect">
                <a:avLst/>
              </a:prstGeom>
              <a:solidFill>
                <a:sysClr val="window" lastClr="FFFFFF"/>
              </a:solidFill>
              <a:ln w="12700" cap="flat" cmpd="sng" algn="ctr">
                <a:noFill/>
                <a:prstDash val="solid"/>
                <a:miter lim="800000"/>
              </a:ln>
              <a:effectLst/>
            </p:spPr>
            <p:txBody>
              <a:bodyPr lIns="0" tIns="576000" rIns="0" bIns="0"/>
              <a:lstStyle/>
              <a:p>
                <a:pPr indent="357188" algn="just" eaLnBrk="1" fontAlgn="auto" hangingPunct="1">
                  <a:spcBef>
                    <a:spcPts val="0"/>
                  </a:spcBef>
                  <a:spcAft>
                    <a:spcPts val="0"/>
                  </a:spcAft>
                  <a:buFont typeface="Arial" panose="020B0604020202020204" pitchFamily="34" charset="0"/>
                  <a:buChar char="•"/>
                  <a:defRPr/>
                </a:pP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коњиши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муњољирати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мутахассисони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баландсифат</a:t>
                </a:r>
                <a:endParaRPr lang="ru-RU" sz="1400" kern="0" dirty="0">
                  <a:solidFill>
                    <a:sysClr val="windowText" lastClr="000000"/>
                  </a:solidFill>
                  <a:latin typeface="Calibri"/>
                  <a:ea typeface="Calibri" panose="020F0502020204030204" pitchFamily="34" charset="0"/>
                  <a:cs typeface="Times New Roman" panose="02020603050405020304" pitchFamily="18" charset="0"/>
                </a:endParaRPr>
              </a:p>
              <a:p>
                <a:pPr indent="357188" algn="just" eaLnBrk="1" fontAlgn="auto" hangingPunct="1">
                  <a:spcBef>
                    <a:spcPts val="0"/>
                  </a:spcBef>
                  <a:spcAft>
                    <a:spcPts val="0"/>
                  </a:spcAft>
                  <a:buFont typeface="Arial" panose="020B0604020202020204" pitchFamily="34" charset="0"/>
                  <a:buChar char="•"/>
                  <a:defRPr/>
                </a:pP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афзоиши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фарогирї</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бо</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тањсилоти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касбї</a:t>
                </a:r>
                <a:endParaRPr lang="ru-RU" sz="1400" kern="0" dirty="0">
                  <a:solidFill>
                    <a:sysClr val="windowText" lastClr="000000"/>
                  </a:solidFill>
                  <a:latin typeface="Calibri"/>
                  <a:ea typeface="Calibri" panose="020F0502020204030204" pitchFamily="34" charset="0"/>
                  <a:cs typeface="Times New Roman" panose="02020603050405020304" pitchFamily="18" charset="0"/>
                </a:endParaRPr>
              </a:p>
              <a:p>
                <a:pPr indent="357188" algn="just" eaLnBrk="1" fontAlgn="auto" hangingPunct="1">
                  <a:spcBef>
                    <a:spcPts val="0"/>
                  </a:spcBef>
                  <a:spcAft>
                    <a:spcPts val="0"/>
                  </a:spcAft>
                  <a:buFont typeface="Arial" panose="020B0604020202020204" pitchFamily="34" charset="0"/>
                  <a:buChar char="•"/>
                  <a:defRPr/>
                </a:pP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афзоиши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дастрасї</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ба Интернет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ва</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тавсеаи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технологияњои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раќамї</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дар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соњаву</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бахшњои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иќтисоди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kumimoji="0" lang="ru-RU" sz="1400" b="0" i="0" u="none" strike="noStrike" kern="0" cap="none" spc="0" normalizeH="0" baseline="0" noProof="0" dirty="0" err="1">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шањрї</a:t>
                </a:r>
                <a:r>
                  <a:rPr kumimoji="0" lang="ru-RU" sz="14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 аз </a:t>
                </a:r>
                <a:r>
                  <a:rPr kumimoji="0" lang="ru-RU" sz="1400" b="0" i="0" u="none" strike="noStrike" kern="0" cap="none" spc="0" normalizeH="0" baseline="0" noProof="0" dirty="0" err="1">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чумла</a:t>
                </a:r>
                <a:r>
                  <a:rPr kumimoji="0" lang="ru-RU" sz="14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 дар </a:t>
                </a:r>
                <a:r>
                  <a:rPr kumimoji="0" lang="ru-RU" sz="1400" b="0" i="0" u="none" strike="noStrike" kern="0" cap="none" spc="0" normalizeH="0" baseline="0" noProof="0" dirty="0" err="1">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тандурусти</a:t>
                </a:r>
                <a:r>
                  <a:rPr kumimoji="0" lang="ru-RU" sz="1400" b="0" i="0" u="none" strike="noStrike" kern="0" cap="none" spc="0" normalizeH="0" baseline="0" noProof="0" dirty="0">
                    <a:ln>
                      <a:noFill/>
                    </a:ln>
                    <a:solidFill>
                      <a:sysClr val="windowText" lastClr="000000"/>
                    </a:solidFill>
                    <a:effectLst/>
                    <a:uLnTx/>
                    <a:uFillTx/>
                    <a:latin typeface="Times New Roman Tj" panose="02020603050405020304" pitchFamily="18" charset="-52"/>
                    <a:ea typeface="Calibri" panose="020F0502020204030204" pitchFamily="34" charset="0"/>
                    <a:cs typeface="Times New Roman" panose="02020603050405020304" pitchFamily="18" charset="0"/>
                  </a:rPr>
                  <a:t>  </a:t>
                </a:r>
              </a:p>
              <a:p>
                <a:pPr indent="357188" algn="just" eaLnBrk="1" fontAlgn="auto" hangingPunct="1">
                  <a:spcBef>
                    <a:spcPts val="0"/>
                  </a:spcBef>
                  <a:spcAft>
                    <a:spcPts val="0"/>
                  </a:spcAft>
                  <a:buFont typeface="Arial" panose="020B0604020202020204" pitchFamily="34" charset="0"/>
                  <a:buChar char="•"/>
                  <a:defRPr/>
                </a:pP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афзоиши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устуворию</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ракобатпазирии</a:t>
                </a:r>
                <a:r>
                  <a:rPr lang="ru-RU" sz="1400"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400"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иктисодиёт</a:t>
                </a:r>
                <a:endParaRPr lang="ru-RU" sz="1400" kern="0" dirty="0">
                  <a:solidFill>
                    <a:sysClr val="windowText" lastClr="000000"/>
                  </a:solidFill>
                  <a:latin typeface="Calibri"/>
                  <a:ea typeface="Calibri" panose="020F0502020204030204" pitchFamily="34" charset="0"/>
                  <a:cs typeface="Times New Roman" panose="02020603050405020304" pitchFamily="18" charset="0"/>
                </a:endParaRPr>
              </a:p>
            </p:txBody>
          </p:sp>
        </p:grpSp>
        <p:grpSp>
          <p:nvGrpSpPr>
            <p:cNvPr id="18440" name="Группа 9"/>
            <p:cNvGrpSpPr>
              <a:grpSpLocks/>
            </p:cNvGrpSpPr>
            <p:nvPr/>
          </p:nvGrpSpPr>
          <p:grpSpPr bwMode="auto">
            <a:xfrm>
              <a:off x="1570007" y="1828800"/>
              <a:ext cx="2198742" cy="2190115"/>
              <a:chOff x="0" y="0"/>
              <a:chExt cx="2198742" cy="2190115"/>
            </a:xfrm>
          </p:grpSpPr>
          <p:grpSp>
            <p:nvGrpSpPr>
              <p:cNvPr id="18441" name="Группа 10"/>
              <p:cNvGrpSpPr>
                <a:grpSpLocks/>
              </p:cNvGrpSpPr>
              <p:nvPr/>
            </p:nvGrpSpPr>
            <p:grpSpPr bwMode="auto">
              <a:xfrm>
                <a:off x="0" y="0"/>
                <a:ext cx="2198742" cy="2190115"/>
                <a:chOff x="0" y="0"/>
                <a:chExt cx="2198742" cy="2190115"/>
              </a:xfrm>
            </p:grpSpPr>
            <p:grpSp>
              <p:nvGrpSpPr>
                <p:cNvPr id="18443" name="Группа 12"/>
                <p:cNvGrpSpPr>
                  <a:grpSpLocks/>
                </p:cNvGrpSpPr>
                <p:nvPr/>
              </p:nvGrpSpPr>
              <p:grpSpPr bwMode="auto">
                <a:xfrm>
                  <a:off x="0" y="0"/>
                  <a:ext cx="2198742" cy="2190115"/>
                  <a:chOff x="0" y="0"/>
                  <a:chExt cx="2198742" cy="2190115"/>
                </a:xfrm>
              </p:grpSpPr>
              <p:grpSp>
                <p:nvGrpSpPr>
                  <p:cNvPr id="18445" name="Группа 14"/>
                  <p:cNvGrpSpPr>
                    <a:grpSpLocks/>
                  </p:cNvGrpSpPr>
                  <p:nvPr/>
                </p:nvGrpSpPr>
                <p:grpSpPr bwMode="auto">
                  <a:xfrm>
                    <a:off x="0" y="0"/>
                    <a:ext cx="2198742" cy="2190115"/>
                    <a:chOff x="0" y="0"/>
                    <a:chExt cx="2198742" cy="2190115"/>
                  </a:xfrm>
                </p:grpSpPr>
                <p:grpSp>
                  <p:nvGrpSpPr>
                    <p:cNvPr id="18447" name="Группа 16"/>
                    <p:cNvGrpSpPr>
                      <a:grpSpLocks/>
                    </p:cNvGrpSpPr>
                    <p:nvPr/>
                  </p:nvGrpSpPr>
                  <p:grpSpPr bwMode="auto">
                    <a:xfrm>
                      <a:off x="0" y="0"/>
                      <a:ext cx="2198742" cy="2190115"/>
                      <a:chOff x="0" y="0"/>
                      <a:chExt cx="2198742" cy="2190115"/>
                    </a:xfrm>
                  </p:grpSpPr>
                  <p:grpSp>
                    <p:nvGrpSpPr>
                      <p:cNvPr id="18449" name="Группа 18"/>
                      <p:cNvGrpSpPr>
                        <a:grpSpLocks/>
                      </p:cNvGrpSpPr>
                      <p:nvPr/>
                    </p:nvGrpSpPr>
                    <p:grpSpPr bwMode="auto">
                      <a:xfrm>
                        <a:off x="8627" y="0"/>
                        <a:ext cx="2190115" cy="2190115"/>
                        <a:chOff x="0" y="0"/>
                        <a:chExt cx="2190115" cy="2190115"/>
                      </a:xfrm>
                    </p:grpSpPr>
                    <p:sp>
                      <p:nvSpPr>
                        <p:cNvPr id="23" name="Пирог 22"/>
                        <p:cNvSpPr/>
                        <p:nvPr/>
                      </p:nvSpPr>
                      <p:spPr>
                        <a:xfrm>
                          <a:off x="-243" y="68988"/>
                          <a:ext cx="2190476" cy="2077927"/>
                        </a:xfrm>
                        <a:prstGeom prst="pie">
                          <a:avLst>
                            <a:gd name="adj1" fmla="val 10848395"/>
                            <a:gd name="adj2" fmla="val 16200000"/>
                          </a:avLst>
                        </a:prstGeom>
                        <a:solidFill>
                          <a:sysClr val="window" lastClr="FFFFFF">
                            <a:lumMod val="85000"/>
                          </a:sysClr>
                        </a:solidFill>
                        <a:ln w="12700" cap="flat" cmpd="sng" algn="ctr">
                          <a:noFill/>
                          <a:prstDash val="solid"/>
                          <a:miter lim="800000"/>
                        </a:ln>
                        <a:effectLst/>
                      </p:spPr>
                      <p:txBody>
                        <a:bodyPr anchor="ctr"/>
                        <a:lstStyle/>
                        <a:p>
                          <a:pPr eaLnBrk="1" fontAlgn="auto" hangingPunct="1">
                            <a:spcBef>
                              <a:spcPts val="0"/>
                            </a:spcBef>
                            <a:spcAft>
                              <a:spcPts val="0"/>
                            </a:spcAft>
                            <a:defRPr/>
                          </a:pPr>
                          <a:endParaRPr lang="ru-RU" kern="0">
                            <a:solidFill>
                              <a:sysClr val="window" lastClr="FFFFFF"/>
                            </a:solidFill>
                            <a:latin typeface="Calibri"/>
                          </a:endParaRPr>
                        </a:p>
                      </p:txBody>
                    </p:sp>
                    <p:sp>
                      <p:nvSpPr>
                        <p:cNvPr id="24" name="Пирог 23"/>
                        <p:cNvSpPr/>
                        <p:nvPr/>
                      </p:nvSpPr>
                      <p:spPr>
                        <a:xfrm rot="16200000">
                          <a:off x="-4654" y="55261"/>
                          <a:ext cx="2190120" cy="2078520"/>
                        </a:xfrm>
                        <a:prstGeom prst="pie">
                          <a:avLst>
                            <a:gd name="adj1" fmla="val 10848395"/>
                            <a:gd name="adj2" fmla="val 16200000"/>
                          </a:avLst>
                        </a:prstGeom>
                        <a:solidFill>
                          <a:srgbClr val="E7E6E6">
                            <a:lumMod val="75000"/>
                          </a:srgbClr>
                        </a:solidFill>
                        <a:ln w="12700" cap="flat" cmpd="sng" algn="ctr">
                          <a:noFill/>
                          <a:prstDash val="solid"/>
                          <a:miter lim="800000"/>
                        </a:ln>
                        <a:effectLst/>
                      </p:spPr>
                      <p:txBody>
                        <a:bodyPr anchor="ctr"/>
                        <a:lstStyle/>
                        <a:p>
                          <a:pPr eaLnBrk="1" fontAlgn="auto" hangingPunct="1">
                            <a:spcBef>
                              <a:spcPts val="0"/>
                            </a:spcBef>
                            <a:spcAft>
                              <a:spcPts val="0"/>
                            </a:spcAft>
                            <a:defRPr/>
                          </a:pPr>
                          <a:endParaRPr lang="ru-RU" kern="0">
                            <a:solidFill>
                              <a:sysClr val="window" lastClr="FFFFFF"/>
                            </a:solidFill>
                            <a:latin typeface="Calibri"/>
                          </a:endParaRPr>
                        </a:p>
                      </p:txBody>
                    </p:sp>
                  </p:grpSp>
                  <p:grpSp>
                    <p:nvGrpSpPr>
                      <p:cNvPr id="18450" name="Группа 19"/>
                      <p:cNvGrpSpPr>
                        <a:grpSpLocks/>
                      </p:cNvGrpSpPr>
                      <p:nvPr/>
                    </p:nvGrpSpPr>
                    <p:grpSpPr bwMode="auto">
                      <a:xfrm flipH="1">
                        <a:off x="0" y="0"/>
                        <a:ext cx="2190115" cy="2190115"/>
                        <a:chOff x="0" y="0"/>
                        <a:chExt cx="2190115" cy="2190115"/>
                      </a:xfrm>
                    </p:grpSpPr>
                    <p:sp>
                      <p:nvSpPr>
                        <p:cNvPr id="21" name="Пирог 20"/>
                        <p:cNvSpPr/>
                        <p:nvPr/>
                      </p:nvSpPr>
                      <p:spPr>
                        <a:xfrm>
                          <a:off x="-1403" y="68988"/>
                          <a:ext cx="2191393" cy="2077927"/>
                        </a:xfrm>
                        <a:prstGeom prst="pie">
                          <a:avLst>
                            <a:gd name="adj1" fmla="val 10848395"/>
                            <a:gd name="adj2" fmla="val 16200000"/>
                          </a:avLst>
                        </a:prstGeom>
                        <a:solidFill>
                          <a:sysClr val="window" lastClr="FFFFFF">
                            <a:lumMod val="65000"/>
                          </a:sysClr>
                        </a:solidFill>
                        <a:ln w="12700" cap="flat" cmpd="sng" algn="ctr">
                          <a:noFill/>
                          <a:prstDash val="solid"/>
                          <a:miter lim="800000"/>
                        </a:ln>
                        <a:effectLst/>
                      </p:spPr>
                      <p:txBody>
                        <a:bodyPr anchor="ctr"/>
                        <a:lstStyle/>
                        <a:p>
                          <a:pPr eaLnBrk="1" fontAlgn="auto" hangingPunct="1">
                            <a:spcBef>
                              <a:spcPts val="0"/>
                            </a:spcBef>
                            <a:spcAft>
                              <a:spcPts val="0"/>
                            </a:spcAft>
                            <a:defRPr/>
                          </a:pPr>
                          <a:endParaRPr lang="ru-RU" kern="0">
                            <a:solidFill>
                              <a:sysClr val="window" lastClr="FFFFFF"/>
                            </a:solidFill>
                            <a:latin typeface="Calibri"/>
                          </a:endParaRPr>
                        </a:p>
                      </p:txBody>
                    </p:sp>
                    <p:sp>
                      <p:nvSpPr>
                        <p:cNvPr id="22" name="Пирог 21"/>
                        <p:cNvSpPr/>
                        <p:nvPr/>
                      </p:nvSpPr>
                      <p:spPr>
                        <a:xfrm rot="16200000">
                          <a:off x="-5355" y="54802"/>
                          <a:ext cx="2190120" cy="2079437"/>
                        </a:xfrm>
                        <a:prstGeom prst="pie">
                          <a:avLst>
                            <a:gd name="adj1" fmla="val 10848395"/>
                            <a:gd name="adj2" fmla="val 16200000"/>
                          </a:avLst>
                        </a:prstGeom>
                        <a:solidFill>
                          <a:sysClr val="window" lastClr="FFFFFF">
                            <a:lumMod val="85000"/>
                          </a:sysClr>
                        </a:solidFill>
                        <a:ln w="12700" cap="flat" cmpd="sng" algn="ctr">
                          <a:noFill/>
                          <a:prstDash val="solid"/>
                          <a:miter lim="800000"/>
                        </a:ln>
                        <a:effectLst/>
                      </p:spPr>
                      <p:txBody>
                        <a:bodyPr anchor="ctr"/>
                        <a:lstStyle/>
                        <a:p>
                          <a:pPr eaLnBrk="1" fontAlgn="auto" hangingPunct="1">
                            <a:spcBef>
                              <a:spcPts val="0"/>
                            </a:spcBef>
                            <a:spcAft>
                              <a:spcPts val="0"/>
                            </a:spcAft>
                            <a:defRPr/>
                          </a:pPr>
                          <a:endParaRPr lang="ru-RU" kern="0">
                            <a:solidFill>
                              <a:sysClr val="window" lastClr="FFFFFF"/>
                            </a:solidFill>
                            <a:latin typeface="Calibri"/>
                          </a:endParaRPr>
                        </a:p>
                      </p:txBody>
                    </p:sp>
                  </p:grpSp>
                </p:grpSp>
                <p:sp>
                  <p:nvSpPr>
                    <p:cNvPr id="18" name="Прямоугольник 17"/>
                    <p:cNvSpPr/>
                    <p:nvPr/>
                  </p:nvSpPr>
                  <p:spPr>
                    <a:xfrm>
                      <a:off x="94644" y="465611"/>
                      <a:ext cx="1052566" cy="628909"/>
                    </a:xfrm>
                    <a:prstGeom prst="rect">
                      <a:avLst/>
                    </a:prstGeom>
                    <a:noFill/>
                    <a:ln w="12700" cap="flat" cmpd="sng" algn="ctr">
                      <a:noFill/>
                      <a:prstDash val="solid"/>
                      <a:miter lim="800000"/>
                    </a:ln>
                    <a:effectLst/>
                  </p:spPr>
                  <p:txBody>
                    <a:bodyPr lIns="0" tIns="0" rIns="0" bIns="0" anchor="ctr"/>
                    <a:lstStyle/>
                    <a:p>
                      <a:pPr indent="285750" algn="ctr" eaLnBrk="1" fontAlgn="auto" hangingPunct="1">
                        <a:spcBef>
                          <a:spcPts val="0"/>
                        </a:spcBef>
                        <a:spcAft>
                          <a:spcPts val="0"/>
                        </a:spcAft>
                        <a:defRPr/>
                      </a:pPr>
                      <a:r>
                        <a:rPr lang="ru-RU" sz="1600" b="1"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Идоракунии</a:t>
                      </a:r>
                      <a:r>
                        <a:rPr lang="ru-RU" sz="1600" b="1"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a:p>
                      <a:pPr indent="285750" algn="ctr" eaLnBrk="1" fontAlgn="auto" hangingPunct="1">
                        <a:spcBef>
                          <a:spcPts val="0"/>
                        </a:spcBef>
                        <a:spcAft>
                          <a:spcPts val="0"/>
                        </a:spcAft>
                        <a:defRPr/>
                      </a:pPr>
                      <a:r>
                        <a:rPr lang="ru-RU" sz="1600" b="1"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b="1"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давлатї</a:t>
                      </a:r>
                      <a:r>
                        <a:rPr lang="ru-RU" sz="1600" b="1"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p:txBody>
                </p:sp>
              </p:grpSp>
              <p:sp>
                <p:nvSpPr>
                  <p:cNvPr id="16" name="Прямоугольник 15"/>
                  <p:cNvSpPr/>
                  <p:nvPr/>
                </p:nvSpPr>
                <p:spPr>
                  <a:xfrm>
                    <a:off x="1070127" y="465611"/>
                    <a:ext cx="1051648" cy="628909"/>
                  </a:xfrm>
                  <a:prstGeom prst="rect">
                    <a:avLst/>
                  </a:prstGeom>
                  <a:noFill/>
                  <a:ln w="12700" cap="flat" cmpd="sng" algn="ctr">
                    <a:noFill/>
                    <a:prstDash val="solid"/>
                    <a:miter lim="800000"/>
                  </a:ln>
                  <a:effectLst/>
                </p:spPr>
                <p:txBody>
                  <a:bodyPr lIns="0" tIns="0" rIns="0" bIns="0" anchor="ctr"/>
                  <a:lstStyle/>
                  <a:p>
                    <a:pPr indent="285750" algn="ctr" eaLnBrk="1" fontAlgn="auto" hangingPunct="1">
                      <a:lnSpc>
                        <a:spcPct val="107000"/>
                      </a:lnSpc>
                      <a:spcBef>
                        <a:spcPts val="525"/>
                      </a:spcBef>
                      <a:spcAft>
                        <a:spcPts val="800"/>
                      </a:spcAft>
                      <a:defRPr/>
                    </a:pPr>
                    <a:r>
                      <a:rPr lang="ru-RU" sz="1600" b="1"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Рушди</a:t>
                    </a:r>
                    <a:r>
                      <a:rPr lang="ru-RU" sz="1600" b="1"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b="1"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иќтисодиёт</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p:txBody>
              </p:sp>
            </p:grpSp>
            <p:sp>
              <p:nvSpPr>
                <p:cNvPr id="14" name="Прямоугольник 13"/>
                <p:cNvSpPr/>
                <p:nvPr/>
              </p:nvSpPr>
              <p:spPr>
                <a:xfrm>
                  <a:off x="94644" y="1198811"/>
                  <a:ext cx="1052566" cy="628909"/>
                </a:xfrm>
                <a:prstGeom prst="rect">
                  <a:avLst/>
                </a:prstGeom>
                <a:noFill/>
                <a:ln w="12700" cap="flat" cmpd="sng" algn="ctr">
                  <a:noFill/>
                  <a:prstDash val="solid"/>
                  <a:miter lim="800000"/>
                </a:ln>
                <a:effectLst/>
              </p:spPr>
              <p:txBody>
                <a:bodyPr lIns="0" tIns="0" rIns="0" bIns="0" anchor="ctr"/>
                <a:lstStyle/>
                <a:p>
                  <a:pPr indent="285750" algn="ctr" eaLnBrk="1" fontAlgn="auto" hangingPunct="1">
                    <a:lnSpc>
                      <a:spcPct val="107000"/>
                    </a:lnSpc>
                    <a:spcBef>
                      <a:spcPts val="525"/>
                    </a:spcBef>
                    <a:spcAft>
                      <a:spcPts val="800"/>
                    </a:spcAft>
                    <a:defRPr/>
                  </a:pPr>
                  <a:r>
                    <a:rPr lang="ru-RU" sz="1600" b="1"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Рушди</a:t>
                  </a:r>
                  <a:r>
                    <a:rPr lang="ru-RU" sz="1600" b="1"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r>
                    <a:rPr lang="ru-RU" sz="1600" b="1"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љамъият</a:t>
                  </a:r>
                  <a:r>
                    <a:rPr lang="ru-RU" sz="1600" b="1"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 </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p:txBody>
            </p:sp>
          </p:grpSp>
          <p:sp>
            <p:nvSpPr>
              <p:cNvPr id="12" name="Прямоугольник 11"/>
              <p:cNvSpPr/>
              <p:nvPr/>
            </p:nvSpPr>
            <p:spPr>
              <a:xfrm>
                <a:off x="1104080" y="1198811"/>
                <a:ext cx="1051648" cy="628909"/>
              </a:xfrm>
              <a:prstGeom prst="rect">
                <a:avLst/>
              </a:prstGeom>
              <a:noFill/>
              <a:ln w="12700" cap="flat" cmpd="sng" algn="ctr">
                <a:noFill/>
                <a:prstDash val="solid"/>
                <a:miter lim="800000"/>
              </a:ln>
              <a:effectLst/>
            </p:spPr>
            <p:txBody>
              <a:bodyPr lIns="0" tIns="0" rIns="0" bIns="0" anchor="ctr"/>
              <a:lstStyle/>
              <a:p>
                <a:pPr indent="285750" algn="ctr" eaLnBrk="1" fontAlgn="auto" hangingPunct="1">
                  <a:spcBef>
                    <a:spcPts val="0"/>
                  </a:spcBef>
                  <a:spcAft>
                    <a:spcPts val="0"/>
                  </a:spcAft>
                  <a:defRPr/>
                </a:pPr>
                <a:r>
                  <a:rPr lang="ru-RU" sz="1600" b="1"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Навоварињо</a:t>
                </a:r>
                <a:r>
                  <a:rPr lang="ru-RU" sz="1600" b="1" kern="0" dirty="0">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a:p>
                <a:pPr indent="285750" algn="ctr" eaLnBrk="1" fontAlgn="auto" hangingPunct="1">
                  <a:spcBef>
                    <a:spcPts val="0"/>
                  </a:spcBef>
                  <a:spcAft>
                    <a:spcPts val="0"/>
                  </a:spcAft>
                  <a:defRPr/>
                </a:pPr>
                <a:r>
                  <a:rPr lang="ru-RU" sz="1600" b="1" kern="0" dirty="0" err="1">
                    <a:solidFill>
                      <a:sysClr val="windowText" lastClr="000000"/>
                    </a:solidFill>
                    <a:latin typeface="Times New Roman Tj" panose="02020603050405020304" pitchFamily="18" charset="-52"/>
                    <a:ea typeface="Calibri" panose="020F0502020204030204" pitchFamily="34" charset="0"/>
                    <a:cs typeface="Times New Roman" panose="02020603050405020304" pitchFamily="18" charset="0"/>
                  </a:rPr>
                  <a:t>Инноватсия</a:t>
                </a:r>
                <a:endParaRPr lang="ru-RU" sz="1600" kern="0" dirty="0">
                  <a:solidFill>
                    <a:sysClr val="windowText" lastClr="000000"/>
                  </a:solidFill>
                  <a:latin typeface="Calibri"/>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3428001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9144000" cy="781515"/>
          </a:xfrm>
        </p:spPr>
        <p:txBody>
          <a:bodyPr/>
          <a:lstStyle/>
          <a:p>
            <a:pPr algn="ctr">
              <a:lnSpc>
                <a:spcPct val="107000"/>
              </a:lnSpc>
              <a:spcAft>
                <a:spcPts val="800"/>
              </a:spcAft>
            </a:pPr>
            <a:br>
              <a:rPr lang="ru-RU" sz="2400" b="1" kern="100" dirty="0">
                <a:solidFill>
                  <a:srgbClr val="0000CC"/>
                </a:solidFill>
                <a:latin typeface="Calibri" panose="020F0502020204030204" pitchFamily="34" charset="0"/>
                <a:ea typeface="Calibri" panose="020F0502020204030204" pitchFamily="34" charset="0"/>
                <a:cs typeface="Times New Roman" panose="02020603050405020304" pitchFamily="18" charset="0"/>
              </a:rPr>
            </a:br>
            <a:r>
              <a:rPr lang="ru-RU" sz="2400" b="1" kern="100" dirty="0" err="1">
                <a:solidFill>
                  <a:srgbClr val="0000CC"/>
                </a:solidFill>
                <a:latin typeface="Calibri" panose="020F0502020204030204" pitchFamily="34" charset="0"/>
                <a:ea typeface="Calibri" panose="020F0502020204030204" pitchFamily="34" charset="0"/>
                <a:cs typeface="Times New Roman" panose="02020603050405020304" pitchFamily="18" charset="0"/>
              </a:rPr>
              <a:t>Нати</a:t>
            </a:r>
            <a:r>
              <a:rPr lang="ru-RU" sz="2400" b="1" kern="100" dirty="0" err="1">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љ</a:t>
            </a:r>
            <a:r>
              <a:rPr lang="ru-RU" sz="2400" b="1" kern="100" dirty="0" err="1">
                <a:solidFill>
                  <a:srgbClr val="0000CC"/>
                </a:solidFill>
                <a:latin typeface="Calibri" panose="020F0502020204030204" pitchFamily="34" charset="0"/>
                <a:ea typeface="Calibri" panose="020F0502020204030204" pitchFamily="34" charset="0"/>
                <a:cs typeface="Times New Roman" panose="02020603050405020304" pitchFamily="18" charset="0"/>
              </a:rPr>
              <a:t>а</a:t>
            </a:r>
            <a:r>
              <a:rPr lang="ru-RU" sz="2400" b="1" kern="100" dirty="0" err="1">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ю</a:t>
            </a:r>
            <a:r>
              <a:rPr lang="ru-RU" sz="2400" b="1" kern="100" dirty="0">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 </a:t>
            </a:r>
            <a:r>
              <a:rPr lang="ru-RU" sz="2400" b="1" kern="100" dirty="0" err="1">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вобастагињои</a:t>
            </a:r>
            <a:r>
              <a:rPr lang="ru-RU" sz="2400" b="1" kern="100" dirty="0">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 </a:t>
            </a:r>
            <a:r>
              <a:rPr lang="ru-RU" sz="2400" b="1" kern="100" dirty="0" err="1">
                <a:solidFill>
                  <a:srgbClr val="0000CC"/>
                </a:solidFill>
                <a:latin typeface="Times New Roman Tj" panose="02020603050405020304" pitchFamily="18" charset="-52"/>
                <a:ea typeface="Calibri" panose="020F0502020204030204" pitchFamily="34" charset="0"/>
                <a:cs typeface="Times New Roman" panose="02020603050405020304" pitchFamily="18" charset="0"/>
              </a:rPr>
              <a:t>чашмдошт</a:t>
            </a:r>
            <a:br>
              <a:rPr lang="ru-RU" kern="1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grpSp>
        <p:nvGrpSpPr>
          <p:cNvPr id="5" name="Группа 4"/>
          <p:cNvGrpSpPr/>
          <p:nvPr/>
        </p:nvGrpSpPr>
        <p:grpSpPr>
          <a:xfrm>
            <a:off x="326571" y="1052736"/>
            <a:ext cx="8490857" cy="5627464"/>
            <a:chOff x="1291771" y="1030514"/>
            <a:chExt cx="8490857" cy="5537200"/>
          </a:xfrm>
        </p:grpSpPr>
        <p:sp>
          <p:nvSpPr>
            <p:cNvPr id="6" name="Прямоугольник 5"/>
            <p:cNvSpPr/>
            <p:nvPr/>
          </p:nvSpPr>
          <p:spPr>
            <a:xfrm>
              <a:off x="1291771" y="1030514"/>
              <a:ext cx="2569029" cy="12482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spcAft>
                  <a:spcPts val="0"/>
                </a:spcAft>
              </a:pPr>
              <a:r>
                <a:rPr lang="ru-RU" kern="100" dirty="0" err="1">
                  <a:latin typeface="Times New Roman Tj" panose="02020603050405020304" pitchFamily="18" charset="-52"/>
                  <a:ea typeface="Calibri" panose="020F0502020204030204" pitchFamily="34" charset="0"/>
                  <a:cs typeface="Times New Roman" panose="02020603050405020304" pitchFamily="18" charset="0"/>
                </a:rPr>
                <a:t>Барномаи</a:t>
              </a:r>
              <a:r>
                <a:rPr lang="ru-RU"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kern="100" dirty="0" err="1">
                  <a:latin typeface="Times New Roman Tj" panose="02020603050405020304" pitchFamily="18" charset="-52"/>
                  <a:ea typeface="Calibri" panose="020F0502020204030204" pitchFamily="34" charset="0"/>
                  <a:cs typeface="Times New Roman" panose="02020603050405020304" pitchFamily="18" charset="0"/>
                </a:rPr>
                <a:t>миёнамуњлати</a:t>
              </a:r>
              <a:r>
                <a:rPr lang="ru-RU"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kern="100" dirty="0" err="1">
                  <a:latin typeface="Times New Roman Tj" panose="02020603050405020304" pitchFamily="18" charset="-52"/>
                  <a:ea typeface="Calibri" panose="020F0502020204030204" pitchFamily="34" charset="0"/>
                  <a:cs typeface="Times New Roman" panose="02020603050405020304" pitchFamily="18" charset="0"/>
                </a:rPr>
                <a:t>рушди</a:t>
              </a:r>
              <a:r>
                <a:rPr lang="ru-RU"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kern="100" dirty="0" err="1">
                  <a:latin typeface="Times New Roman Tj" panose="02020603050405020304" pitchFamily="18" charset="-52"/>
                  <a:ea typeface="Calibri" panose="020F0502020204030204" pitchFamily="34" charset="0"/>
                  <a:cs typeface="Times New Roman" panose="02020603050405020304" pitchFamily="18" charset="0"/>
                </a:rPr>
                <a:t>шањри</a:t>
              </a:r>
              <a:r>
                <a:rPr lang="ru-RU" kern="100" dirty="0">
                  <a:latin typeface="Times New Roman Tj" panose="02020603050405020304" pitchFamily="18" charset="-52"/>
                  <a:ea typeface="Calibri" panose="020F0502020204030204" pitchFamily="34" charset="0"/>
                  <a:cs typeface="Times New Roman" panose="02020603050405020304" pitchFamily="18" charset="0"/>
                </a:rPr>
                <a:t> Душанбе то соли 2025</a:t>
              </a:r>
            </a:p>
            <a:p>
              <a:pPr algn="ctr"/>
              <a:endParaRPr lang="ru-RU" dirty="0"/>
            </a:p>
          </p:txBody>
        </p:sp>
        <p:sp>
          <p:nvSpPr>
            <p:cNvPr id="7" name="Прямоугольник 6"/>
            <p:cNvSpPr/>
            <p:nvPr/>
          </p:nvSpPr>
          <p:spPr>
            <a:xfrm>
              <a:off x="4252685" y="1030514"/>
              <a:ext cx="2569029" cy="12482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latin typeface="Times New Roman Tj" panose="02020603050405020304" pitchFamily="18" charset="-52"/>
                </a:rPr>
                <a:t>Шар</a:t>
              </a:r>
              <a:r>
                <a:rPr lang="ru-RU"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Times New Roman Tj" panose="02020603050405020304" pitchFamily="18" charset="-52"/>
                </a:rPr>
                <a:t>и</a:t>
              </a:r>
              <a:r>
                <a:rPr lang="ru-RU" dirty="0">
                  <a:latin typeface="Times New Roman Tj" panose="02020603050405020304" pitchFamily="18" charset="-52"/>
                </a:rPr>
                <a:t> </a:t>
              </a:r>
              <a:r>
                <a:rPr lang="ru-RU" dirty="0" err="1">
                  <a:latin typeface="Times New Roman Tj" panose="02020603050405020304" pitchFamily="18" charset="-52"/>
                </a:rPr>
                <a:t>ихтиёрии</a:t>
              </a:r>
              <a:r>
                <a:rPr lang="ru-RU" dirty="0">
                  <a:latin typeface="Times New Roman Tj" panose="02020603050405020304" pitchFamily="18" charset="-52"/>
                </a:rPr>
                <a:t> </a:t>
              </a:r>
              <a:r>
                <a:rPr lang="ru-RU" dirty="0" err="1">
                  <a:latin typeface="Times New Roman Tj" panose="02020603050405020304" pitchFamily="18" charset="-52"/>
                </a:rPr>
                <a:t>махалл</a:t>
              </a:r>
              <a:r>
                <a:rPr lang="tg-Cyrl-TJ" dirty="0">
                  <a:solidFill>
                    <a:srgbClr val="000000"/>
                  </a:solidFill>
                  <a:latin typeface="Times New Roman Tj" panose="02020603050405020304" pitchFamily="18" charset="-52"/>
                  <a:ea typeface="Times New Roman" panose="02020603050405020304" pitchFamily="18" charset="0"/>
                  <a:cs typeface="Times New Roman" panose="02020603050405020304" pitchFamily="18" charset="0"/>
                </a:rPr>
                <a:t>ӣ</a:t>
              </a:r>
              <a:r>
                <a:rPr lang="ru-RU" dirty="0">
                  <a:latin typeface="Times New Roman Tj" panose="02020603050405020304" pitchFamily="18" charset="-52"/>
                </a:rPr>
                <a:t> </a:t>
              </a:r>
            </a:p>
          </p:txBody>
        </p:sp>
        <p:sp>
          <p:nvSpPr>
            <p:cNvPr id="8" name="Прямоугольник 7"/>
            <p:cNvSpPr/>
            <p:nvPr/>
          </p:nvSpPr>
          <p:spPr>
            <a:xfrm>
              <a:off x="7213599" y="1030514"/>
              <a:ext cx="2569029" cy="12482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latin typeface="Times New Roman Tj" panose="02020603050405020304" pitchFamily="18" charset="-52"/>
                </a:rPr>
                <a:t>Шар</a:t>
              </a:r>
              <a:r>
                <a:rPr lang="ru-RU"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Times New Roman Tj" panose="02020603050405020304" pitchFamily="18" charset="-52"/>
                </a:rPr>
                <a:t>и</a:t>
              </a:r>
              <a:r>
                <a:rPr lang="ru-RU" dirty="0">
                  <a:latin typeface="Times New Roman Tj" panose="02020603050405020304" pitchFamily="18" charset="-52"/>
                </a:rPr>
                <a:t> </a:t>
              </a:r>
              <a:r>
                <a:rPr lang="ru-RU" dirty="0" err="1">
                  <a:latin typeface="Times New Roman Tj" panose="02020603050405020304" pitchFamily="18" charset="-52"/>
                </a:rPr>
                <a:t>ихтиёрии</a:t>
              </a:r>
              <a:r>
                <a:rPr lang="ru-RU" dirty="0">
                  <a:latin typeface="Times New Roman Tj" panose="02020603050405020304" pitchFamily="18" charset="-52"/>
                </a:rPr>
                <a:t> </a:t>
              </a:r>
              <a:r>
                <a:rPr lang="ru-RU" dirty="0" err="1">
                  <a:latin typeface="Times New Roman Tj" panose="02020603050405020304" pitchFamily="18" charset="-52"/>
                </a:rPr>
                <a:t>милл</a:t>
              </a:r>
              <a:r>
                <a:rPr lang="tg-Cyrl-TJ" dirty="0">
                  <a:solidFill>
                    <a:srgbClr val="000000"/>
                  </a:solidFill>
                  <a:latin typeface="Times New Roman Tj" panose="02020603050405020304" pitchFamily="18" charset="-52"/>
                  <a:ea typeface="Times New Roman" panose="02020603050405020304" pitchFamily="18" charset="0"/>
                  <a:cs typeface="Times New Roman" panose="02020603050405020304" pitchFamily="18" charset="0"/>
                </a:rPr>
                <a:t>ӣ </a:t>
              </a:r>
              <a:r>
                <a:rPr lang="ru-RU" dirty="0">
                  <a:latin typeface="Times New Roman Tj" panose="02020603050405020304" pitchFamily="18" charset="-52"/>
                </a:rPr>
                <a:t> </a:t>
              </a:r>
            </a:p>
          </p:txBody>
        </p:sp>
        <p:sp>
          <p:nvSpPr>
            <p:cNvPr id="9" name="Прямоугольник 8"/>
            <p:cNvSpPr/>
            <p:nvPr/>
          </p:nvSpPr>
          <p:spPr>
            <a:xfrm>
              <a:off x="1291771" y="3164114"/>
              <a:ext cx="2569029" cy="12482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Стратегияи</a:t>
              </a:r>
              <a:r>
                <a:rPr lang="ru-RU" dirty="0"/>
                <a:t> </a:t>
              </a:r>
              <a:r>
                <a:rPr lang="ru-RU" dirty="0" err="1"/>
                <a:t>миллии</a:t>
              </a:r>
              <a:r>
                <a:rPr lang="ru-RU" dirty="0"/>
                <a:t> </a:t>
              </a:r>
              <a:r>
                <a:rPr lang="ru-RU" dirty="0" err="1"/>
                <a:t>рушди</a:t>
              </a:r>
              <a:r>
                <a:rPr lang="ru-RU" dirty="0"/>
                <a:t> </a:t>
              </a:r>
              <a:r>
                <a:rPr lang="ru-RU" dirty="0" err="1"/>
                <a:t>Чумхурии</a:t>
              </a:r>
              <a:r>
                <a:rPr lang="ru-RU" dirty="0"/>
                <a:t> </a:t>
              </a:r>
              <a:r>
                <a:rPr lang="ru-RU" dirty="0" err="1"/>
                <a:t>Точикистон</a:t>
              </a:r>
              <a:r>
                <a:rPr lang="ru-RU" dirty="0"/>
                <a:t> ба </a:t>
              </a:r>
              <a:r>
                <a:rPr lang="ru-RU" dirty="0" err="1"/>
                <a:t>давраи</a:t>
              </a:r>
              <a:r>
                <a:rPr lang="ru-RU" dirty="0"/>
                <a:t> то соли 2030</a:t>
              </a:r>
            </a:p>
          </p:txBody>
        </p:sp>
        <p:sp>
          <p:nvSpPr>
            <p:cNvPr id="10" name="Прямоугольник 9"/>
            <p:cNvSpPr/>
            <p:nvPr/>
          </p:nvSpPr>
          <p:spPr>
            <a:xfrm>
              <a:off x="4252685" y="3164114"/>
              <a:ext cx="2569029" cy="12482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b="1" dirty="0" err="1">
                  <a:latin typeface="Times New Roman Tj" panose="02020603050405020304" pitchFamily="18" charset="-52"/>
                </a:rPr>
                <a:t>Барномаи</a:t>
              </a:r>
              <a:r>
                <a:rPr lang="ru-RU" b="1" dirty="0">
                  <a:latin typeface="Times New Roman Tj" panose="02020603050405020304" pitchFamily="18" charset="-52"/>
                </a:rPr>
                <a:t> </a:t>
              </a:r>
              <a:r>
                <a:rPr lang="ru-RU" b="1" dirty="0" err="1">
                  <a:latin typeface="Times New Roman Tj" panose="02020603050405020304" pitchFamily="18" charset="-52"/>
                </a:rPr>
                <a:t>миёнаму</a:t>
              </a:r>
              <a:r>
                <a:rPr lang="ru-RU" b="1"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b="1" dirty="0" err="1">
                  <a:latin typeface="Times New Roman Tj" panose="02020603050405020304" pitchFamily="18" charset="-52"/>
                </a:rPr>
                <a:t>лати</a:t>
              </a:r>
              <a:r>
                <a:rPr lang="ru-RU" b="1" dirty="0">
                  <a:latin typeface="Times New Roman Tj" panose="02020603050405020304" pitchFamily="18" charset="-52"/>
                </a:rPr>
                <a:t> </a:t>
              </a:r>
              <a:r>
                <a:rPr lang="ru-RU" b="1" dirty="0" err="1">
                  <a:latin typeface="Times New Roman Tj" panose="02020603050405020304" pitchFamily="18" charset="-52"/>
                </a:rPr>
                <a:t>рушди</a:t>
              </a:r>
              <a:r>
                <a:rPr lang="ru-RU" b="1" dirty="0">
                  <a:latin typeface="Times New Roman Tj" panose="02020603050405020304" pitchFamily="18" charset="-52"/>
                </a:rPr>
                <a:t> </a:t>
              </a:r>
              <a:r>
                <a:rPr lang="ru-RU" b="1" dirty="0" err="1">
                  <a:latin typeface="Times New Roman Tj" panose="02020603050405020304" pitchFamily="18" charset="-52"/>
                </a:rPr>
                <a:t>ша</a:t>
              </a:r>
              <a:r>
                <a:rPr lang="ru-RU" b="1"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b="1" dirty="0" err="1">
                  <a:latin typeface="Times New Roman Tj" panose="02020603050405020304" pitchFamily="18" charset="-52"/>
                </a:rPr>
                <a:t>ри</a:t>
              </a:r>
              <a:r>
                <a:rPr lang="ru-RU" b="1" dirty="0">
                  <a:latin typeface="Times New Roman Tj" panose="02020603050405020304" pitchFamily="18" charset="-52"/>
                </a:rPr>
                <a:t> Душанбе ба </a:t>
              </a:r>
              <a:r>
                <a:rPr lang="ru-RU" b="1" dirty="0" err="1">
                  <a:latin typeface="Times New Roman Tj" panose="02020603050405020304" pitchFamily="18" charset="-52"/>
                </a:rPr>
                <a:t>сол</a:t>
              </a:r>
              <a:r>
                <a:rPr lang="ru-RU" b="1"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b="1" dirty="0" err="1">
                  <a:latin typeface="Times New Roman Tj" panose="02020603050405020304" pitchFamily="18" charset="-52"/>
                </a:rPr>
                <a:t>ои</a:t>
              </a:r>
              <a:r>
                <a:rPr lang="ru-RU" b="1" dirty="0">
                  <a:latin typeface="Times New Roman Tj" panose="02020603050405020304" pitchFamily="18" charset="-52"/>
                </a:rPr>
                <a:t> 2026-2030</a:t>
              </a:r>
            </a:p>
          </p:txBody>
        </p:sp>
        <p:sp>
          <p:nvSpPr>
            <p:cNvPr id="11" name="Прямоугольник 10"/>
            <p:cNvSpPr/>
            <p:nvPr/>
          </p:nvSpPr>
          <p:spPr>
            <a:xfrm>
              <a:off x="7213599" y="3164114"/>
              <a:ext cx="2569029" cy="12482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a:latin typeface="Times New Roman Tj" panose="02020603050405020304" pitchFamily="18" charset="-52"/>
                </a:rPr>
                <a:t>Стратегия </a:t>
              </a:r>
              <a:r>
                <a:rPr lang="ru-RU" dirty="0" err="1">
                  <a:latin typeface="Times New Roman Tj" panose="02020603050405020304" pitchFamily="18" charset="-52"/>
                </a:rPr>
                <a:t>ва</a:t>
              </a:r>
              <a:r>
                <a:rPr lang="ru-RU" dirty="0">
                  <a:latin typeface="Times New Roman Tj" panose="02020603050405020304" pitchFamily="18" charset="-52"/>
                </a:rPr>
                <a:t> </a:t>
              </a:r>
              <a:r>
                <a:rPr lang="ru-RU" dirty="0" err="1">
                  <a:latin typeface="Times New Roman Tj" panose="02020603050405020304" pitchFamily="18" charset="-52"/>
                </a:rPr>
                <a:t>барнома</a:t>
              </a:r>
              <a:r>
                <a:rPr lang="ru-RU"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Times New Roman Tj" panose="02020603050405020304" pitchFamily="18" charset="-52"/>
                </a:rPr>
                <a:t>ои</a:t>
              </a:r>
              <a:r>
                <a:rPr lang="ru-RU" dirty="0">
                  <a:latin typeface="Times New Roman Tj" panose="02020603050405020304" pitchFamily="18" charset="-52"/>
                </a:rPr>
                <a:t> </a:t>
              </a:r>
              <a:r>
                <a:rPr lang="ru-RU" dirty="0" err="1">
                  <a:latin typeface="Times New Roman Tj" panose="02020603050405020304" pitchFamily="18" charset="-52"/>
                </a:rPr>
                <a:t>рушди</a:t>
              </a:r>
              <a:r>
                <a:rPr lang="ru-RU" dirty="0">
                  <a:latin typeface="Times New Roman Tj" panose="02020603050405020304" pitchFamily="18" charset="-52"/>
                </a:rPr>
                <a:t> </a:t>
              </a:r>
              <a:r>
                <a:rPr lang="ru-RU" dirty="0" err="1">
                  <a:latin typeface="Times New Roman Tj" panose="02020603050405020304" pitchFamily="18" charset="-52"/>
                </a:rPr>
                <a:t>со</a:t>
              </a:r>
              <a:r>
                <a:rPr lang="ru-RU"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Times New Roman Tj" panose="02020603050405020304" pitchFamily="18" charset="-52"/>
                </a:rPr>
                <a:t>а</a:t>
              </a:r>
              <a:r>
                <a:rPr lang="ru-RU"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Times New Roman Tj" panose="02020603050405020304" pitchFamily="18" charset="-52"/>
                </a:rPr>
                <a:t>ои</a:t>
              </a:r>
              <a:r>
                <a:rPr lang="ru-RU" dirty="0">
                  <a:latin typeface="Times New Roman Tj" panose="02020603050405020304" pitchFamily="18" charset="-52"/>
                </a:rPr>
                <a:t> </a:t>
              </a:r>
              <a:r>
                <a:rPr lang="ru-RU" dirty="0" err="1">
                  <a:latin typeface="Times New Roman Tj" panose="02020603050405020304" pitchFamily="18" charset="-52"/>
                </a:rPr>
                <a:t>ало</a:t>
              </a:r>
              <a:r>
                <a:rPr lang="ru-RU" kern="100" dirty="0" err="1">
                  <a:solidFill>
                    <a:srgbClr val="000000"/>
                  </a:solidFill>
                  <a:latin typeface="Times New Roman Tj" panose="02020603050405020304" pitchFamily="18" charset="-52"/>
                  <a:ea typeface="Calibri" panose="020F0502020204030204" pitchFamily="34" charset="0"/>
                  <a:cs typeface="Times New Roman" panose="02020603050405020304" pitchFamily="18" charset="0"/>
                </a:rPr>
                <a:t>њ</a:t>
              </a:r>
              <a:r>
                <a:rPr lang="ru-RU" dirty="0" err="1">
                  <a:latin typeface="Times New Roman Tj" panose="02020603050405020304" pitchFamily="18" charset="-52"/>
                </a:rPr>
                <a:t>ида</a:t>
              </a:r>
              <a:r>
                <a:rPr lang="ru-RU" dirty="0">
                  <a:latin typeface="Times New Roman Tj" panose="02020603050405020304" pitchFamily="18" charset="-52"/>
                </a:rPr>
                <a:t> ба </a:t>
              </a:r>
              <a:r>
                <a:rPr lang="ru-RU" dirty="0" err="1">
                  <a:latin typeface="Times New Roman Tj" panose="02020603050405020304" pitchFamily="18" charset="-52"/>
                </a:rPr>
                <a:t>давраи</a:t>
              </a:r>
              <a:r>
                <a:rPr lang="ru-RU" dirty="0">
                  <a:latin typeface="Times New Roman Tj" panose="02020603050405020304" pitchFamily="18" charset="-52"/>
                </a:rPr>
                <a:t> то соли 2030</a:t>
              </a:r>
            </a:p>
          </p:txBody>
        </p:sp>
        <p:sp>
          <p:nvSpPr>
            <p:cNvPr id="12" name="Прямоугольник 11"/>
            <p:cNvSpPr/>
            <p:nvPr/>
          </p:nvSpPr>
          <p:spPr>
            <a:xfrm>
              <a:off x="4252685" y="5319485"/>
              <a:ext cx="2569029" cy="12482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ru-RU" dirty="0" err="1"/>
                <a:t>Хадафхои</a:t>
              </a:r>
              <a:r>
                <a:rPr lang="ru-RU" dirty="0"/>
                <a:t> </a:t>
              </a:r>
              <a:r>
                <a:rPr lang="ru-RU" dirty="0" err="1"/>
                <a:t>рушди</a:t>
              </a:r>
              <a:r>
                <a:rPr lang="ru-RU" dirty="0"/>
                <a:t> </a:t>
              </a:r>
              <a:r>
                <a:rPr lang="ru-RU" dirty="0" err="1"/>
                <a:t>устувор</a:t>
              </a:r>
              <a:r>
                <a:rPr lang="ru-RU" dirty="0"/>
                <a:t> </a:t>
              </a:r>
            </a:p>
          </p:txBody>
        </p:sp>
        <p:cxnSp>
          <p:nvCxnSpPr>
            <p:cNvPr id="13" name="Прямая со стрелкой 12"/>
            <p:cNvCxnSpPr>
              <a:stCxn id="6" idx="3"/>
              <a:endCxn id="7" idx="1"/>
            </p:cNvCxnSpPr>
            <p:nvPr/>
          </p:nvCxnSpPr>
          <p:spPr>
            <a:xfrm>
              <a:off x="3860800" y="1654629"/>
              <a:ext cx="39188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H="1">
              <a:off x="6821714" y="1654629"/>
              <a:ext cx="39188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3860800" y="3788228"/>
              <a:ext cx="39188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flipH="1">
              <a:off x="6821714" y="3788228"/>
              <a:ext cx="39188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a:stCxn id="6" idx="2"/>
            </p:cNvCxnSpPr>
            <p:nvPr/>
          </p:nvCxnSpPr>
          <p:spPr>
            <a:xfrm flipH="1">
              <a:off x="2576285" y="2278743"/>
              <a:ext cx="1" cy="5733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Прямая соединительная линия 17"/>
            <p:cNvCxnSpPr/>
            <p:nvPr/>
          </p:nvCxnSpPr>
          <p:spPr>
            <a:xfrm>
              <a:off x="2576285" y="2852057"/>
              <a:ext cx="19267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4503056" y="2852057"/>
              <a:ext cx="0" cy="3120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a:stCxn id="7" idx="2"/>
              <a:endCxn id="10" idx="0"/>
            </p:cNvCxnSpPr>
            <p:nvPr/>
          </p:nvCxnSpPr>
          <p:spPr>
            <a:xfrm>
              <a:off x="5537200" y="2278743"/>
              <a:ext cx="0" cy="8853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p:nvPr/>
          </p:nvCxnSpPr>
          <p:spPr>
            <a:xfrm flipH="1">
              <a:off x="8498113" y="2278743"/>
              <a:ext cx="1" cy="5733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6571342" y="2852057"/>
              <a:ext cx="19267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a:off x="6574969" y="2852057"/>
              <a:ext cx="0" cy="31205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p:nvPr/>
          </p:nvCxnSpPr>
          <p:spPr>
            <a:xfrm flipH="1">
              <a:off x="2576285" y="4412343"/>
              <a:ext cx="1" cy="573314"/>
            </a:xfrm>
            <a:prstGeom prst="line">
              <a:avLst/>
            </a:prstGeom>
            <a:ln>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flipH="1">
              <a:off x="8498113" y="4412343"/>
              <a:ext cx="1" cy="573314"/>
            </a:xfrm>
            <a:prstGeom prst="line">
              <a:avLst/>
            </a:prstGeom>
            <a:ln>
              <a:solidFill>
                <a:schemeClr val="tx1"/>
              </a:solidFill>
              <a:headEnd type="triangle"/>
            </a:ln>
          </p:spPr>
          <p:style>
            <a:lnRef idx="1">
              <a:schemeClr val="accent1"/>
            </a:lnRef>
            <a:fillRef idx="0">
              <a:schemeClr val="accent1"/>
            </a:fillRef>
            <a:effectRef idx="0">
              <a:schemeClr val="accent1"/>
            </a:effectRef>
            <a:fontRef idx="minor">
              <a:schemeClr val="tx1"/>
            </a:fontRef>
          </p:style>
        </p:cxnSp>
        <p:cxnSp>
          <p:nvCxnSpPr>
            <p:cNvPr id="26" name="Прямая соединительная линия 25"/>
            <p:cNvCxnSpPr/>
            <p:nvPr/>
          </p:nvCxnSpPr>
          <p:spPr>
            <a:xfrm>
              <a:off x="2576285" y="4985657"/>
              <a:ext cx="19267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p:nvPr/>
          </p:nvCxnSpPr>
          <p:spPr>
            <a:xfrm>
              <a:off x="6571342" y="4985657"/>
              <a:ext cx="192677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4503056" y="4985657"/>
              <a:ext cx="0" cy="312057"/>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a:off x="6571342" y="4985657"/>
              <a:ext cx="0" cy="312057"/>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flipV="1">
              <a:off x="5537200" y="4412343"/>
              <a:ext cx="0" cy="8853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39596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9144000" cy="1027584"/>
          </a:xfrm>
        </p:spPr>
        <p:txBody>
          <a:bodyPr/>
          <a:lstStyle/>
          <a:p>
            <a:pPr algn="ctr"/>
            <a:r>
              <a:rPr lang="ru-RU" sz="2400" b="1" dirty="0">
                <a:solidFill>
                  <a:srgbClr val="0000CC"/>
                </a:solidFill>
                <a:latin typeface="Times New Roman Tj" panose="02020603050405020304" pitchFamily="18" charset="-52"/>
              </a:rPr>
              <a:t>Душанбе </a:t>
            </a:r>
            <a:r>
              <a:rPr lang="ru-RU" sz="2400" b="1" dirty="0" err="1">
                <a:solidFill>
                  <a:srgbClr val="0000CC"/>
                </a:solidFill>
                <a:latin typeface="Times New Roman Tj" panose="02020603050405020304" pitchFamily="18" charset="-52"/>
              </a:rPr>
              <a:t>пойтахти</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Тољикистон</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маркази</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бонуфузи</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иќтисодї</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тањсилотию</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табобатї</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фарњангию</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сайёњї</a:t>
            </a:r>
            <a:r>
              <a:rPr lang="ru-RU" sz="2400" b="1" dirty="0">
                <a:solidFill>
                  <a:srgbClr val="0000CC"/>
                </a:solidFill>
                <a:latin typeface="Times New Roman Tj" panose="02020603050405020304" pitchFamily="18" charset="-52"/>
              </a:rPr>
              <a:t> </a:t>
            </a:r>
            <a:r>
              <a:rPr lang="ru-RU" sz="2400" b="1" dirty="0" err="1">
                <a:solidFill>
                  <a:srgbClr val="0000CC"/>
                </a:solidFill>
                <a:latin typeface="Times New Roman Tj" panose="02020603050405020304" pitchFamily="18" charset="-52"/>
              </a:rPr>
              <a:t>мебошад</a:t>
            </a:r>
            <a:endParaRPr lang="ru-RU" sz="2400" b="1" dirty="0">
              <a:solidFill>
                <a:srgbClr val="0000CC"/>
              </a:solidFill>
              <a:latin typeface="Times New Roman Tj" panose="02020603050405020304" pitchFamily="18" charset="-52"/>
            </a:endParaRPr>
          </a:p>
        </p:txBody>
      </p:sp>
      <p:sp>
        <p:nvSpPr>
          <p:cNvPr id="3" name="Объект 2"/>
          <p:cNvSpPr>
            <a:spLocks noGrp="1"/>
          </p:cNvSpPr>
          <p:nvPr>
            <p:ph idx="1"/>
          </p:nvPr>
        </p:nvSpPr>
        <p:spPr>
          <a:xfrm>
            <a:off x="0" y="1484784"/>
            <a:ext cx="9144000" cy="5373216"/>
          </a:xfrm>
        </p:spPr>
        <p:txBody>
          <a:bodyPr/>
          <a:lstStyle/>
          <a:p>
            <a:pPr algn="just">
              <a:buFont typeface="Arial" panose="020B0604020202020204" pitchFamily="34" charset="0"/>
              <a:buChar char="•"/>
            </a:pPr>
            <a:r>
              <a:rPr lang="ru-RU" sz="1800" dirty="0" err="1">
                <a:latin typeface="Times New Roman Tj" panose="02020603050405020304" pitchFamily="18" charset="-52"/>
              </a:rPr>
              <a:t>Њиссаи</a:t>
            </a:r>
            <a:r>
              <a:rPr lang="ru-RU" sz="1800" dirty="0">
                <a:latin typeface="Times New Roman Tj" panose="02020603050405020304" pitchFamily="18" charset="-52"/>
              </a:rPr>
              <a:t> </a:t>
            </a:r>
            <a:r>
              <a:rPr lang="ru-RU" sz="1800" dirty="0" err="1">
                <a:latin typeface="Times New Roman Tj" panose="02020603050405020304" pitchFamily="18" charset="-52"/>
              </a:rPr>
              <a:t>шањр</a:t>
            </a:r>
            <a:r>
              <a:rPr lang="ru-RU" sz="1800" dirty="0">
                <a:latin typeface="Times New Roman Tj" panose="02020603050405020304" pitchFamily="18" charset="-52"/>
              </a:rPr>
              <a:t> дар </a:t>
            </a:r>
            <a:r>
              <a:rPr lang="ru-RU" sz="1800" dirty="0" err="1">
                <a:latin typeface="Times New Roman Tj" panose="02020603050405020304" pitchFamily="18" charset="-52"/>
              </a:rPr>
              <a:t>нишондињандањои</a:t>
            </a:r>
            <a:r>
              <a:rPr lang="ru-RU" sz="1800" dirty="0">
                <a:latin typeface="Times New Roman Tj" panose="02020603050405020304" pitchFamily="18" charset="-52"/>
              </a:rPr>
              <a:t> </a:t>
            </a:r>
            <a:r>
              <a:rPr lang="ru-RU" sz="1800" dirty="0" err="1">
                <a:latin typeface="Times New Roman Tj" panose="02020603050405020304" pitchFamily="18" charset="-52"/>
              </a:rPr>
              <a:t>умумиљумњуриявї</a:t>
            </a:r>
            <a:r>
              <a:rPr lang="ru-RU" sz="1800" dirty="0">
                <a:latin typeface="Times New Roman Tj" panose="02020603050405020304" pitchFamily="18" charset="-52"/>
              </a:rPr>
              <a:t> </a:t>
            </a:r>
            <a:r>
              <a:rPr lang="ru-RU" sz="1800" dirty="0" err="1">
                <a:latin typeface="Times New Roman Tj" panose="02020603050405020304" pitchFamily="18" charset="-52"/>
              </a:rPr>
              <a:t>назаррас</a:t>
            </a:r>
            <a:r>
              <a:rPr lang="ru-RU" sz="1800" dirty="0">
                <a:latin typeface="Times New Roman Tj" panose="02020603050405020304" pitchFamily="18" charset="-52"/>
              </a:rPr>
              <a:t> </a:t>
            </a:r>
            <a:r>
              <a:rPr lang="ru-RU" sz="1800" dirty="0" err="1">
                <a:latin typeface="Times New Roman Tj" panose="02020603050405020304" pitchFamily="18" charset="-52"/>
              </a:rPr>
              <a:t>аст</a:t>
            </a:r>
            <a:r>
              <a:rPr lang="ru-RU" sz="1800" dirty="0">
                <a:latin typeface="Times New Roman Tj" panose="02020603050405020304" pitchFamily="18" charset="-52"/>
              </a:rPr>
              <a:t>:</a:t>
            </a:r>
          </a:p>
          <a:p>
            <a:pPr algn="just">
              <a:buFontTx/>
              <a:buChar char="-"/>
            </a:pPr>
            <a:r>
              <a:rPr lang="ru-RU" sz="1800" dirty="0">
                <a:latin typeface="Times New Roman Tj" panose="02020603050405020304" pitchFamily="18" charset="-52"/>
              </a:rPr>
              <a:t>дар </a:t>
            </a:r>
            <a:r>
              <a:rPr lang="ru-RU" sz="1800" dirty="0" err="1">
                <a:latin typeface="Times New Roman Tj" panose="02020603050405020304" pitchFamily="18" charset="-52"/>
              </a:rPr>
              <a:t>Маљмўи</a:t>
            </a:r>
            <a:r>
              <a:rPr lang="ru-RU" sz="1800" dirty="0">
                <a:latin typeface="Times New Roman Tj" panose="02020603050405020304" pitchFamily="18" charset="-52"/>
              </a:rPr>
              <a:t> </a:t>
            </a:r>
            <a:r>
              <a:rPr lang="ru-RU" sz="1800" dirty="0" err="1">
                <a:latin typeface="Times New Roman Tj" panose="02020603050405020304" pitchFamily="18" charset="-52"/>
              </a:rPr>
              <a:t>мањсулоти</a:t>
            </a:r>
            <a:r>
              <a:rPr lang="ru-RU" sz="1800" dirty="0">
                <a:latin typeface="Times New Roman Tj" panose="02020603050405020304" pitchFamily="18" charset="-52"/>
              </a:rPr>
              <a:t> </a:t>
            </a:r>
            <a:r>
              <a:rPr lang="ru-RU" sz="1800" dirty="0" err="1">
                <a:latin typeface="Times New Roman Tj" panose="02020603050405020304" pitchFamily="18" charset="-52"/>
              </a:rPr>
              <a:t>дохилии</a:t>
            </a:r>
            <a:r>
              <a:rPr lang="ru-RU" sz="1800" dirty="0">
                <a:latin typeface="Times New Roman Tj" panose="02020603050405020304" pitchFamily="18" charset="-52"/>
              </a:rPr>
              <a:t> </a:t>
            </a:r>
            <a:r>
              <a:rPr lang="ru-RU" sz="1800" dirty="0" err="1">
                <a:latin typeface="Times New Roman Tj" panose="02020603050405020304" pitchFamily="18" charset="-52"/>
              </a:rPr>
              <a:t>мамлакат</a:t>
            </a:r>
            <a:r>
              <a:rPr lang="ru-RU" sz="1800" dirty="0">
                <a:latin typeface="Times New Roman Tj" panose="02020603050405020304" pitchFamily="18" charset="-52"/>
              </a:rPr>
              <a:t> - </a:t>
            </a:r>
            <a:r>
              <a:rPr lang="ru-RU" sz="1800" dirty="0" err="1">
                <a:latin typeface="Times New Roman Tj" panose="02020603050405020304" pitchFamily="18" charset="-52"/>
              </a:rPr>
              <a:t>беш</a:t>
            </a:r>
            <a:r>
              <a:rPr lang="ru-RU" sz="1800" dirty="0">
                <a:latin typeface="Times New Roman Tj" panose="02020603050405020304" pitchFamily="18" charset="-52"/>
              </a:rPr>
              <a:t> аз 20,2 %</a:t>
            </a:r>
          </a:p>
          <a:p>
            <a:pPr algn="just">
              <a:buFontTx/>
              <a:buChar char="-"/>
            </a:pPr>
            <a:r>
              <a:rPr lang="ru-RU" sz="1800" dirty="0">
                <a:latin typeface="Times New Roman Tj" panose="02020603050405020304" pitchFamily="18" charset="-52"/>
              </a:rPr>
              <a:t>дар </a:t>
            </a:r>
            <a:r>
              <a:rPr lang="ru-RU" sz="1800" dirty="0" err="1">
                <a:latin typeface="Times New Roman Tj" panose="02020603050405020304" pitchFamily="18" charset="-52"/>
              </a:rPr>
              <a:t>сармоягузорӣ</a:t>
            </a:r>
            <a:r>
              <a:rPr lang="ru-RU" sz="1800" dirty="0">
                <a:latin typeface="Times New Roman Tj" panose="02020603050405020304" pitchFamily="18" charset="-52"/>
              </a:rPr>
              <a:t> ба </a:t>
            </a:r>
            <a:r>
              <a:rPr lang="ru-RU" sz="1800" dirty="0" err="1">
                <a:latin typeface="Times New Roman Tj" panose="02020603050405020304" pitchFamily="18" charset="-52"/>
              </a:rPr>
              <a:t>фондҳои</a:t>
            </a:r>
            <a:r>
              <a:rPr lang="ru-RU" sz="1800" dirty="0">
                <a:latin typeface="Times New Roman Tj" panose="02020603050405020304" pitchFamily="18" charset="-52"/>
              </a:rPr>
              <a:t> </a:t>
            </a:r>
            <a:r>
              <a:rPr lang="ru-RU" sz="1800" dirty="0" err="1">
                <a:latin typeface="Times New Roman Tj" panose="02020603050405020304" pitchFamily="18" charset="-52"/>
              </a:rPr>
              <a:t>асосӣ</a:t>
            </a:r>
            <a:r>
              <a:rPr lang="ru-RU" sz="1800" dirty="0">
                <a:latin typeface="Times New Roman Tj" panose="02020603050405020304" pitchFamily="18" charset="-52"/>
              </a:rPr>
              <a:t>  -28,2%</a:t>
            </a:r>
          </a:p>
          <a:p>
            <a:pPr algn="just">
              <a:buFontTx/>
              <a:buChar char="-"/>
            </a:pPr>
            <a:r>
              <a:rPr lang="ru-RU" sz="1800" dirty="0">
                <a:latin typeface="Times New Roman Tj" panose="02020603050405020304" pitchFamily="18" charset="-52"/>
              </a:rPr>
              <a:t>дар </a:t>
            </a:r>
            <a:r>
              <a:rPr lang="ru-RU" sz="1800" dirty="0" err="1">
                <a:latin typeface="Times New Roman Tj" panose="02020603050405020304" pitchFamily="18" charset="-52"/>
              </a:rPr>
              <a:t>савдои</a:t>
            </a:r>
            <a:r>
              <a:rPr lang="ru-RU" sz="1800" dirty="0">
                <a:latin typeface="Times New Roman Tj" panose="02020603050405020304" pitchFamily="18" charset="-52"/>
              </a:rPr>
              <a:t> </a:t>
            </a:r>
            <a:r>
              <a:rPr lang="ru-RU" sz="1800" dirty="0" err="1">
                <a:latin typeface="Times New Roman Tj" panose="02020603050405020304" pitchFamily="18" charset="-52"/>
              </a:rPr>
              <a:t>чакана</a:t>
            </a:r>
            <a:r>
              <a:rPr lang="ru-RU" sz="1800" dirty="0">
                <a:latin typeface="Times New Roman Tj" panose="02020603050405020304" pitchFamily="18" charset="-52"/>
              </a:rPr>
              <a:t> 28,1%</a:t>
            </a:r>
          </a:p>
          <a:p>
            <a:pPr algn="just">
              <a:buFontTx/>
              <a:buChar char="-"/>
            </a:pPr>
            <a:r>
              <a:rPr lang="ru-RU" sz="1800" dirty="0">
                <a:latin typeface="Times New Roman Tj" panose="02020603050405020304" pitchFamily="18" charset="-52"/>
              </a:rPr>
              <a:t>дар </a:t>
            </a:r>
            <a:r>
              <a:rPr lang="ru-RU" sz="1800" dirty="0" err="1">
                <a:latin typeface="Times New Roman Tj" panose="02020603050405020304" pitchFamily="18" charset="-52"/>
              </a:rPr>
              <a:t>хизматрасонӣ</a:t>
            </a:r>
            <a:r>
              <a:rPr lang="ru-RU" sz="1800" dirty="0">
                <a:latin typeface="Times New Roman Tj" panose="02020603050405020304" pitchFamily="18" charset="-52"/>
              </a:rPr>
              <a:t> 58%. </a:t>
            </a:r>
          </a:p>
          <a:p>
            <a:pPr algn="just">
              <a:buFontTx/>
              <a:buChar char="-"/>
            </a:pPr>
            <a:endParaRPr lang="ru-RU" sz="500" dirty="0">
              <a:latin typeface="Times New Roman Tj" panose="02020603050405020304" pitchFamily="18" charset="-52"/>
            </a:endParaRPr>
          </a:p>
          <a:p>
            <a:pPr algn="just">
              <a:buFontTx/>
              <a:buChar char="-"/>
            </a:pPr>
            <a:r>
              <a:rPr lang="ru-RU" sz="1800" dirty="0">
                <a:latin typeface="Times New Roman Tj" panose="02020603050405020304" pitchFamily="18" charset="-52"/>
              </a:rPr>
              <a:t>Душанбе </a:t>
            </a:r>
            <a:r>
              <a:rPr lang="ru-RU" sz="1800" dirty="0" err="1">
                <a:latin typeface="Times New Roman Tj" panose="02020603050405020304" pitchFamily="18" charset="-52"/>
              </a:rPr>
              <a:t>дорои</a:t>
            </a:r>
            <a:r>
              <a:rPr lang="ru-RU" sz="1800" dirty="0">
                <a:latin typeface="Times New Roman Tj" panose="02020603050405020304" pitchFamily="18" charset="-52"/>
              </a:rPr>
              <a:t> </a:t>
            </a:r>
            <a:r>
              <a:rPr lang="ru-RU" sz="1800" dirty="0" err="1">
                <a:latin typeface="Times New Roman Tj" panose="02020603050405020304" pitchFamily="18" charset="-52"/>
              </a:rPr>
              <a:t>захираҳои</a:t>
            </a:r>
            <a:r>
              <a:rPr lang="ru-RU" sz="1800" dirty="0">
                <a:latin typeface="Times New Roman Tj" panose="02020603050405020304" pitchFamily="18" charset="-52"/>
              </a:rPr>
              <a:t> </a:t>
            </a:r>
            <a:r>
              <a:rPr lang="ru-RU" sz="1800" dirty="0" err="1">
                <a:latin typeface="Times New Roman Tj" panose="02020603050405020304" pitchFamily="18" charset="-52"/>
              </a:rPr>
              <a:t>назарраси</a:t>
            </a:r>
            <a:r>
              <a:rPr lang="ru-RU" sz="1800" dirty="0">
                <a:latin typeface="Times New Roman Tj" panose="02020603050405020304" pitchFamily="18" charset="-52"/>
              </a:rPr>
              <a:t> </a:t>
            </a:r>
            <a:r>
              <a:rPr lang="ru-RU" sz="1800" dirty="0" err="1">
                <a:latin typeface="Times New Roman Tj" panose="02020603050405020304" pitchFamily="18" charset="-52"/>
              </a:rPr>
              <a:t>соҳаи</a:t>
            </a:r>
            <a:r>
              <a:rPr lang="ru-RU" sz="1800" dirty="0">
                <a:latin typeface="Times New Roman Tj" panose="02020603050405020304" pitchFamily="18" charset="-52"/>
              </a:rPr>
              <a:t> </a:t>
            </a:r>
            <a:r>
              <a:rPr lang="ru-RU" sz="1800" dirty="0" err="1">
                <a:latin typeface="Times New Roman Tj" panose="02020603050405020304" pitchFamily="18" charset="-52"/>
              </a:rPr>
              <a:t>тандурустӣ</a:t>
            </a:r>
            <a:r>
              <a:rPr lang="ru-RU" sz="1800" dirty="0">
                <a:latin typeface="Times New Roman Tj" panose="02020603050405020304" pitchFamily="18" charset="-52"/>
              </a:rPr>
              <a:t> </a:t>
            </a:r>
            <a:r>
              <a:rPr lang="ru-RU" sz="1800" dirty="0" err="1">
                <a:latin typeface="Times New Roman Tj" panose="02020603050405020304" pitchFamily="18" charset="-52"/>
              </a:rPr>
              <a:t>мебошад</a:t>
            </a:r>
            <a:r>
              <a:rPr lang="ru-RU" sz="1800" dirty="0">
                <a:latin typeface="Times New Roman Tj" panose="02020603050405020304" pitchFamily="18" charset="-52"/>
              </a:rPr>
              <a:t>, </a:t>
            </a:r>
            <a:r>
              <a:rPr lang="ru-RU" sz="1800" dirty="0" err="1">
                <a:latin typeface="Times New Roman Tj" panose="02020603050405020304" pitchFamily="18" charset="-52"/>
              </a:rPr>
              <a:t>ки</a:t>
            </a:r>
            <a:r>
              <a:rPr lang="ru-RU" sz="1800" dirty="0">
                <a:latin typeface="Times New Roman Tj" panose="02020603050405020304" pitchFamily="18" charset="-52"/>
              </a:rPr>
              <a:t> </a:t>
            </a:r>
            <a:r>
              <a:rPr lang="ru-RU" sz="1800" dirty="0" err="1">
                <a:latin typeface="Times New Roman Tj" panose="02020603050405020304" pitchFamily="18" charset="-52"/>
              </a:rPr>
              <a:t>нишондиҳандаҳои</a:t>
            </a:r>
            <a:r>
              <a:rPr lang="ru-RU" sz="1800" dirty="0">
                <a:latin typeface="Times New Roman Tj" panose="02020603050405020304" pitchFamily="18" charset="-52"/>
              </a:rPr>
              <a:t> </a:t>
            </a:r>
            <a:r>
              <a:rPr lang="ru-RU" sz="1800" dirty="0" err="1">
                <a:latin typeface="Times New Roman Tj" panose="02020603050405020304" pitchFamily="18" charset="-52"/>
              </a:rPr>
              <a:t>саломатии</a:t>
            </a:r>
            <a:r>
              <a:rPr lang="ru-RU" sz="1800" dirty="0">
                <a:latin typeface="Times New Roman Tj" panose="02020603050405020304" pitchFamily="18" charset="-52"/>
              </a:rPr>
              <a:t> </a:t>
            </a:r>
            <a:r>
              <a:rPr lang="ru-RU" sz="1800" dirty="0" err="1">
                <a:latin typeface="Times New Roman Tj" panose="02020603050405020304" pitchFamily="18" charset="-52"/>
              </a:rPr>
              <a:t>аҳолӣ</a:t>
            </a:r>
            <a:r>
              <a:rPr lang="ru-RU" sz="1800" dirty="0">
                <a:latin typeface="Times New Roman Tj" panose="02020603050405020304" pitchFamily="18" charset="-52"/>
              </a:rPr>
              <a:t> </a:t>
            </a:r>
            <a:r>
              <a:rPr lang="ru-RU" sz="1800" dirty="0" err="1">
                <a:latin typeface="Times New Roman Tj" panose="02020603050405020304" pitchFamily="18" charset="-52"/>
              </a:rPr>
              <a:t>нисбатан</a:t>
            </a:r>
            <a:r>
              <a:rPr lang="ru-RU" sz="1800" dirty="0">
                <a:latin typeface="Times New Roman Tj" panose="02020603050405020304" pitchFamily="18" charset="-52"/>
              </a:rPr>
              <a:t> баланд </a:t>
            </a:r>
            <a:r>
              <a:rPr lang="ru-RU" sz="1800" dirty="0" err="1">
                <a:latin typeface="Times New Roman Tj" panose="02020603050405020304" pitchFamily="18" charset="-52"/>
              </a:rPr>
              <a:t>аст</a:t>
            </a:r>
            <a:r>
              <a:rPr lang="ru-RU" sz="1800" dirty="0">
                <a:latin typeface="Times New Roman Tj" panose="02020603050405020304" pitchFamily="18" charset="-52"/>
              </a:rPr>
              <a:t> - </a:t>
            </a:r>
            <a:r>
              <a:rPr lang="ru-RU" sz="1800" dirty="0" err="1">
                <a:latin typeface="Times New Roman Tj" panose="02020603050405020304" pitchFamily="18" charset="-52"/>
              </a:rPr>
              <a:t>шумораи</a:t>
            </a:r>
            <a:r>
              <a:rPr lang="ru-RU" sz="1800" dirty="0">
                <a:latin typeface="Times New Roman Tj" panose="02020603050405020304" pitchFamily="18" charset="-52"/>
              </a:rPr>
              <a:t> </a:t>
            </a:r>
            <a:r>
              <a:rPr lang="ru-RU" sz="1800" dirty="0" err="1">
                <a:latin typeface="Times New Roman Tj" panose="02020603050405020304" pitchFamily="18" charset="-52"/>
              </a:rPr>
              <a:t>духтурон</a:t>
            </a:r>
            <a:r>
              <a:rPr lang="ru-RU" sz="1800" dirty="0">
                <a:latin typeface="Times New Roman Tj" panose="02020603050405020304" pitchFamily="18" charset="-52"/>
              </a:rPr>
              <a:t> ба </a:t>
            </a:r>
            <a:r>
              <a:rPr lang="ru-RU" sz="1800" dirty="0" err="1">
                <a:latin typeface="Times New Roman Tj" panose="02020603050405020304" pitchFamily="18" charset="-52"/>
              </a:rPr>
              <a:t>хар</a:t>
            </a:r>
            <a:r>
              <a:rPr lang="ru-RU" sz="1800" dirty="0">
                <a:latin typeface="Times New Roman Tj" panose="02020603050405020304" pitchFamily="18" charset="-52"/>
              </a:rPr>
              <a:t> 10000 </a:t>
            </a:r>
            <a:r>
              <a:rPr lang="ru-RU" sz="1800" dirty="0" err="1">
                <a:latin typeface="Times New Roman Tj" panose="02020603050405020304" pitchFamily="18" charset="-52"/>
              </a:rPr>
              <a:t>нафар</a:t>
            </a:r>
            <a:r>
              <a:rPr lang="ru-RU" sz="1800" dirty="0">
                <a:latin typeface="Times New Roman Tj" panose="02020603050405020304" pitchFamily="18" charset="-52"/>
              </a:rPr>
              <a:t> </a:t>
            </a:r>
            <a:r>
              <a:rPr lang="ru-RU" sz="1800" dirty="0" err="1">
                <a:latin typeface="Times New Roman Tj" panose="02020603050405020304" pitchFamily="18" charset="-52"/>
              </a:rPr>
              <a:t>ахолй</a:t>
            </a:r>
            <a:r>
              <a:rPr lang="ru-RU" sz="1800" dirty="0">
                <a:latin typeface="Times New Roman Tj" panose="02020603050405020304" pitchFamily="18" charset="-52"/>
              </a:rPr>
              <a:t> -67,3 </a:t>
            </a:r>
            <a:r>
              <a:rPr lang="ru-RU" sz="1800" dirty="0" err="1">
                <a:latin typeface="Times New Roman Tj" panose="02020603050405020304" pitchFamily="18" charset="-52"/>
              </a:rPr>
              <a:t>нафар</a:t>
            </a:r>
            <a:r>
              <a:rPr lang="ru-RU" sz="1800" dirty="0">
                <a:latin typeface="Times New Roman Tj" panose="02020603050405020304" pitchFamily="18" charset="-52"/>
              </a:rPr>
              <a:t>  (ба </a:t>
            </a:r>
            <a:r>
              <a:rPr lang="ru-RU" sz="1800" dirty="0" err="1">
                <a:latin typeface="Times New Roman Tj" panose="02020603050405020304" pitchFamily="18" charset="-52"/>
              </a:rPr>
              <a:t>хисоби</a:t>
            </a:r>
            <a:r>
              <a:rPr lang="ru-RU" sz="1800" dirty="0">
                <a:latin typeface="Times New Roman Tj" panose="02020603050405020304" pitchFamily="18" charset="-52"/>
              </a:rPr>
              <a:t> </a:t>
            </a:r>
            <a:r>
              <a:rPr lang="ru-RU" sz="1800" dirty="0" err="1">
                <a:latin typeface="Times New Roman Tj" panose="02020603050405020304" pitchFamily="18" charset="-52"/>
              </a:rPr>
              <a:t>миёнаи</a:t>
            </a:r>
            <a:r>
              <a:rPr lang="ru-RU" sz="1800" dirty="0">
                <a:latin typeface="Times New Roman Tj" panose="02020603050405020304" pitchFamily="18" charset="-52"/>
              </a:rPr>
              <a:t> дар </a:t>
            </a:r>
            <a:r>
              <a:rPr lang="ru-RU" sz="1800" dirty="0" err="1">
                <a:latin typeface="Times New Roman Tj" panose="02020603050405020304" pitchFamily="18" charset="-52"/>
              </a:rPr>
              <a:t>чумхури</a:t>
            </a:r>
            <a:r>
              <a:rPr lang="ru-RU" sz="1800" dirty="0">
                <a:latin typeface="Times New Roman Tj" panose="02020603050405020304" pitchFamily="18" charset="-52"/>
              </a:rPr>
              <a:t>  20,5 </a:t>
            </a:r>
            <a:r>
              <a:rPr lang="ru-RU" sz="1800" dirty="0" err="1">
                <a:latin typeface="Times New Roman Tj" panose="02020603050405020304" pitchFamily="18" charset="-52"/>
              </a:rPr>
              <a:t>нафар</a:t>
            </a:r>
            <a:r>
              <a:rPr lang="ru-RU" sz="1800" dirty="0">
                <a:latin typeface="Times New Roman Tj" panose="02020603050405020304" pitchFamily="18" charset="-52"/>
              </a:rPr>
              <a:t>) </a:t>
            </a:r>
          </a:p>
          <a:p>
            <a:pPr algn="just">
              <a:buFontTx/>
              <a:buChar char="-"/>
            </a:pPr>
            <a:endParaRPr lang="ru-RU" sz="500" dirty="0">
              <a:latin typeface="Times New Roman Tj" panose="02020603050405020304" pitchFamily="18" charset="-52"/>
            </a:endParaRPr>
          </a:p>
          <a:p>
            <a:pPr algn="just">
              <a:buFontTx/>
              <a:buChar char="-"/>
            </a:pPr>
            <a:r>
              <a:rPr lang="ru-RU" sz="1800" dirty="0">
                <a:latin typeface="Times New Roman Tj" panose="02020603050405020304" pitchFamily="18" charset="-52"/>
              </a:rPr>
              <a:t>55% </a:t>
            </a:r>
            <a:r>
              <a:rPr lang="ru-RU" sz="1800" dirty="0" err="1">
                <a:latin typeface="Times New Roman Tj" panose="02020603050405020304" pitchFamily="18" charset="-52"/>
              </a:rPr>
              <a:t>донишљуёни</a:t>
            </a:r>
            <a:r>
              <a:rPr lang="ru-RU" sz="1800" dirty="0">
                <a:latin typeface="Times New Roman Tj" panose="02020603050405020304" pitchFamily="18" charset="-52"/>
              </a:rPr>
              <a:t> </a:t>
            </a:r>
            <a:r>
              <a:rPr lang="ru-RU" sz="1800" dirty="0" err="1">
                <a:latin typeface="Times New Roman Tj" panose="02020603050405020304" pitchFamily="18" charset="-52"/>
              </a:rPr>
              <a:t>донишгоњу</a:t>
            </a:r>
            <a:r>
              <a:rPr lang="ru-RU" sz="1800" dirty="0">
                <a:latin typeface="Times New Roman Tj" panose="02020603050405020304" pitchFamily="18" charset="-52"/>
              </a:rPr>
              <a:t> </a:t>
            </a:r>
            <a:r>
              <a:rPr lang="ru-RU" sz="1800" dirty="0" err="1">
                <a:latin typeface="Times New Roman Tj" panose="02020603050405020304" pitchFamily="18" charset="-52"/>
              </a:rPr>
              <a:t>донишкадањо</a:t>
            </a:r>
            <a:r>
              <a:rPr lang="ru-RU" sz="1800" dirty="0">
                <a:latin typeface="Times New Roman Tj" panose="02020603050405020304" pitchFamily="18" charset="-52"/>
              </a:rPr>
              <a:t> дар Душанбе </a:t>
            </a:r>
            <a:r>
              <a:rPr lang="ru-RU" sz="1800" dirty="0" err="1">
                <a:latin typeface="Times New Roman Tj" panose="02020603050405020304" pitchFamily="18" charset="-52"/>
              </a:rPr>
              <a:t>тањсил</a:t>
            </a:r>
            <a:r>
              <a:rPr lang="ru-RU" sz="1800" dirty="0">
                <a:latin typeface="Times New Roman Tj" panose="02020603050405020304" pitchFamily="18" charset="-52"/>
              </a:rPr>
              <a:t> </a:t>
            </a:r>
            <a:r>
              <a:rPr lang="ru-RU" sz="1800" dirty="0" err="1">
                <a:latin typeface="Times New Roman Tj" panose="02020603050405020304" pitchFamily="18" charset="-52"/>
              </a:rPr>
              <a:t>мекунанд</a:t>
            </a:r>
            <a:r>
              <a:rPr lang="ru-RU" sz="1800" dirty="0">
                <a:latin typeface="Times New Roman Tj" panose="02020603050405020304" pitchFamily="18" charset="-52"/>
              </a:rPr>
              <a:t> </a:t>
            </a:r>
            <a:r>
              <a:rPr lang="ru-RU" sz="1800" dirty="0" err="1">
                <a:latin typeface="Times New Roman Tj" panose="02020603050405020304" pitchFamily="18" charset="-52"/>
              </a:rPr>
              <a:t>Фаъолияти</a:t>
            </a:r>
            <a:r>
              <a:rPr lang="ru-RU" sz="1800" dirty="0">
                <a:latin typeface="Times New Roman Tj" panose="02020603050405020304" pitchFamily="18" charset="-52"/>
              </a:rPr>
              <a:t> </a:t>
            </a:r>
            <a:r>
              <a:rPr lang="ru-RU" sz="1800" dirty="0" err="1">
                <a:latin typeface="Times New Roman Tj" panose="02020603050405020304" pitchFamily="18" charset="-52"/>
              </a:rPr>
              <a:t>илмї</a:t>
            </a:r>
            <a:r>
              <a:rPr lang="ru-RU" sz="1800" dirty="0">
                <a:latin typeface="Times New Roman Tj" panose="02020603050405020304" pitchFamily="18" charset="-52"/>
              </a:rPr>
              <a:t> –</a:t>
            </a:r>
            <a:r>
              <a:rPr lang="ru-RU" sz="1800" dirty="0" err="1">
                <a:latin typeface="Times New Roman Tj" panose="02020603050405020304" pitchFamily="18" charset="-52"/>
              </a:rPr>
              <a:t>тадқиқотӣ</a:t>
            </a:r>
            <a:r>
              <a:rPr lang="ru-RU" sz="1800" dirty="0">
                <a:latin typeface="Times New Roman Tj" panose="02020603050405020304" pitchFamily="18" charset="-52"/>
              </a:rPr>
              <a:t>  дар Душанбе </a:t>
            </a:r>
            <a:r>
              <a:rPr lang="ru-RU" sz="1800" dirty="0" err="1">
                <a:latin typeface="Times New Roman Tj" panose="02020603050405020304" pitchFamily="18" charset="-52"/>
              </a:rPr>
              <a:t>бо</a:t>
            </a:r>
            <a:r>
              <a:rPr lang="ru-RU" sz="1800" dirty="0">
                <a:latin typeface="Times New Roman Tj" panose="02020603050405020304" pitchFamily="18" charset="-52"/>
              </a:rPr>
              <a:t> </a:t>
            </a:r>
            <a:r>
              <a:rPr lang="ru-RU" sz="1800" dirty="0" err="1">
                <a:latin typeface="Times New Roman Tj" panose="02020603050405020304" pitchFamily="18" charset="-52"/>
              </a:rPr>
              <a:t>суръат</a:t>
            </a:r>
            <a:r>
              <a:rPr lang="ru-RU" sz="1800" dirty="0">
                <a:latin typeface="Times New Roman Tj" panose="02020603050405020304" pitchFamily="18" charset="-52"/>
              </a:rPr>
              <a:t> </a:t>
            </a:r>
            <a:r>
              <a:rPr lang="ru-RU" sz="1800" dirty="0" err="1">
                <a:latin typeface="Times New Roman Tj" panose="02020603050405020304" pitchFamily="18" charset="-52"/>
              </a:rPr>
              <a:t>рушд</a:t>
            </a:r>
            <a:r>
              <a:rPr lang="ru-RU" sz="1800" dirty="0">
                <a:latin typeface="Times New Roman Tj" panose="02020603050405020304" pitchFamily="18" charset="-52"/>
              </a:rPr>
              <a:t> </a:t>
            </a:r>
            <a:r>
              <a:rPr lang="ru-RU" sz="1800" dirty="0" err="1">
                <a:latin typeface="Times New Roman Tj" panose="02020603050405020304" pitchFamily="18" charset="-52"/>
              </a:rPr>
              <a:t>меёбад</a:t>
            </a:r>
            <a:r>
              <a:rPr lang="ru-RU" sz="1800" dirty="0">
                <a:latin typeface="Times New Roman Tj" panose="02020603050405020304" pitchFamily="18" charset="-52"/>
              </a:rPr>
              <a:t>.</a:t>
            </a:r>
          </a:p>
          <a:p>
            <a:pPr algn="just">
              <a:buFontTx/>
              <a:buChar char="-"/>
            </a:pPr>
            <a:endParaRPr lang="ru-RU" sz="500" dirty="0">
              <a:latin typeface="Times New Roman Tj" panose="02020603050405020304" pitchFamily="18" charset="-52"/>
            </a:endParaRPr>
          </a:p>
          <a:p>
            <a:pPr algn="just">
              <a:buFontTx/>
              <a:buChar char="-"/>
            </a:pPr>
            <a:r>
              <a:rPr lang="ru-RU" sz="1800" dirty="0" err="1">
                <a:latin typeface="Times New Roman Tj" panose="02020603050405020304" pitchFamily="18" charset="-52"/>
              </a:rPr>
              <a:t>Шањри</a:t>
            </a:r>
            <a:r>
              <a:rPr lang="ru-RU" sz="1800" dirty="0">
                <a:latin typeface="Times New Roman Tj" panose="02020603050405020304" pitchFamily="18" charset="-52"/>
              </a:rPr>
              <a:t> Душанбе </a:t>
            </a:r>
            <a:r>
              <a:rPr lang="ru-RU" sz="1800" dirty="0" err="1">
                <a:latin typeface="Times New Roman Tj" panose="02020603050405020304" pitchFamily="18" charset="-52"/>
              </a:rPr>
              <a:t>дорои</a:t>
            </a:r>
            <a:r>
              <a:rPr lang="ru-RU" sz="1800" dirty="0">
                <a:latin typeface="Times New Roman Tj" panose="02020603050405020304" pitchFamily="18" charset="-52"/>
              </a:rPr>
              <a:t> </a:t>
            </a:r>
            <a:r>
              <a:rPr lang="ru-RU" sz="1800" dirty="0" err="1">
                <a:latin typeface="Times New Roman Tj" panose="02020603050405020304" pitchFamily="18" charset="-52"/>
              </a:rPr>
              <a:t>захирањои</a:t>
            </a:r>
            <a:r>
              <a:rPr lang="ru-RU" sz="1800" dirty="0">
                <a:latin typeface="Times New Roman Tj" panose="02020603050405020304" pitchFamily="18" charset="-52"/>
              </a:rPr>
              <a:t> </a:t>
            </a:r>
            <a:r>
              <a:rPr lang="ru-RU" sz="1800" dirty="0" err="1">
                <a:latin typeface="Times New Roman Tj" panose="02020603050405020304" pitchFamily="18" charset="-52"/>
              </a:rPr>
              <a:t>бойи</a:t>
            </a:r>
            <a:r>
              <a:rPr lang="ru-RU" sz="1800" dirty="0">
                <a:latin typeface="Times New Roman Tj" panose="02020603050405020304" pitchFamily="18" charset="-52"/>
              </a:rPr>
              <a:t> </a:t>
            </a:r>
            <a:r>
              <a:rPr lang="ru-RU" sz="1800" dirty="0" err="1">
                <a:latin typeface="Times New Roman Tj" panose="02020603050405020304" pitchFamily="18" charset="-52"/>
              </a:rPr>
              <a:t>сайёњї</a:t>
            </a:r>
            <a:r>
              <a:rPr lang="ru-RU" sz="1800" dirty="0">
                <a:latin typeface="Times New Roman Tj" panose="02020603050405020304" pitchFamily="18" charset="-52"/>
              </a:rPr>
              <a:t> </a:t>
            </a:r>
            <a:r>
              <a:rPr lang="ru-RU" sz="1800" dirty="0" err="1">
                <a:latin typeface="Times New Roman Tj" panose="02020603050405020304" pitchFamily="18" charset="-52"/>
              </a:rPr>
              <a:t>буда</a:t>
            </a:r>
            <a:r>
              <a:rPr lang="ru-RU" sz="1800" dirty="0">
                <a:latin typeface="Times New Roman Tj" panose="02020603050405020304" pitchFamily="18" charset="-52"/>
              </a:rPr>
              <a:t>, </a:t>
            </a:r>
            <a:r>
              <a:rPr lang="ru-RU" sz="1800" dirty="0" err="1">
                <a:latin typeface="Times New Roman Tj" panose="02020603050405020304" pitchFamily="18" charset="-52"/>
              </a:rPr>
              <a:t>барои</a:t>
            </a:r>
            <a:r>
              <a:rPr lang="ru-RU" sz="1800" dirty="0">
                <a:latin typeface="Times New Roman Tj" panose="02020603050405020304" pitchFamily="18" charset="-52"/>
              </a:rPr>
              <a:t> </a:t>
            </a:r>
            <a:r>
              <a:rPr lang="ru-RU" sz="1800" dirty="0" err="1">
                <a:latin typeface="Times New Roman Tj" panose="02020603050405020304" pitchFamily="18" charset="-52"/>
              </a:rPr>
              <a:t>рушди</a:t>
            </a:r>
            <a:r>
              <a:rPr lang="ru-RU" sz="1800" dirty="0">
                <a:latin typeface="Times New Roman Tj" panose="02020603050405020304" pitchFamily="18" charset="-52"/>
              </a:rPr>
              <a:t> </a:t>
            </a:r>
            <a:r>
              <a:rPr lang="ru-RU" sz="1800" dirty="0" err="1">
                <a:latin typeface="Times New Roman Tj" panose="02020603050405020304" pitchFamily="18" charset="-52"/>
              </a:rPr>
              <a:t>соњаи</a:t>
            </a:r>
            <a:r>
              <a:rPr lang="ru-RU" sz="1800" dirty="0">
                <a:latin typeface="Times New Roman Tj" panose="02020603050405020304" pitchFamily="18" charset="-52"/>
              </a:rPr>
              <a:t> </a:t>
            </a:r>
            <a:r>
              <a:rPr lang="ru-RU" sz="1800" dirty="0" err="1">
                <a:latin typeface="Times New Roman Tj" panose="02020603050405020304" pitchFamily="18" charset="-52"/>
              </a:rPr>
              <a:t>сайёњї</a:t>
            </a:r>
            <a:r>
              <a:rPr lang="ru-RU" sz="1800" dirty="0">
                <a:latin typeface="Times New Roman Tj" panose="02020603050405020304" pitchFamily="18" charset="-52"/>
              </a:rPr>
              <a:t> </a:t>
            </a:r>
            <a:r>
              <a:rPr lang="ru-RU" sz="1800" dirty="0" err="1">
                <a:latin typeface="Times New Roman Tj" panose="02020603050405020304" pitchFamily="18" charset="-52"/>
              </a:rPr>
              <a:t>инфрасохтори</a:t>
            </a:r>
            <a:r>
              <a:rPr lang="ru-RU" sz="1800" dirty="0">
                <a:latin typeface="Times New Roman Tj" panose="02020603050405020304" pitchFamily="18" charset="-52"/>
              </a:rPr>
              <a:t> </a:t>
            </a:r>
            <a:r>
              <a:rPr lang="ru-RU" sz="1800" dirty="0" err="1">
                <a:latin typeface="Times New Roman Tj" panose="02020603050405020304" pitchFamily="18" charset="-52"/>
              </a:rPr>
              <a:t>мукаммал</a:t>
            </a:r>
            <a:r>
              <a:rPr lang="ru-RU" sz="1800" dirty="0">
                <a:latin typeface="Times New Roman Tj" panose="02020603050405020304" pitchFamily="18" charset="-52"/>
              </a:rPr>
              <a:t> </a:t>
            </a:r>
            <a:r>
              <a:rPr lang="ru-RU" sz="1800" dirty="0" err="1">
                <a:latin typeface="Times New Roman Tj" panose="02020603050405020304" pitchFamily="18" charset="-52"/>
              </a:rPr>
              <a:t>беш</a:t>
            </a:r>
            <a:r>
              <a:rPr lang="ru-RU" sz="1800" dirty="0">
                <a:latin typeface="Times New Roman Tj" panose="02020603050405020304" pitchFamily="18" charset="-52"/>
              </a:rPr>
              <a:t> аз пеш </a:t>
            </a:r>
            <a:r>
              <a:rPr lang="ru-RU" sz="1800" dirty="0" err="1">
                <a:latin typeface="Times New Roman Tj" panose="02020603050405020304" pitchFamily="18" charset="-52"/>
              </a:rPr>
              <a:t>фаъолият</a:t>
            </a:r>
            <a:r>
              <a:rPr lang="ru-RU" sz="1800" dirty="0">
                <a:latin typeface="Times New Roman Tj" panose="02020603050405020304" pitchFamily="18" charset="-52"/>
              </a:rPr>
              <a:t> </a:t>
            </a:r>
            <a:r>
              <a:rPr lang="ru-RU" sz="1800" dirty="0" err="1">
                <a:latin typeface="Times New Roman Tj" panose="02020603050405020304" pitchFamily="18" charset="-52"/>
              </a:rPr>
              <a:t>ва</a:t>
            </a:r>
            <a:r>
              <a:rPr lang="ru-RU" sz="1800" dirty="0">
                <a:latin typeface="Times New Roman Tj" panose="02020603050405020304" pitchFamily="18" charset="-52"/>
              </a:rPr>
              <a:t> </a:t>
            </a:r>
            <a:r>
              <a:rPr lang="ru-RU" sz="1800" dirty="0" err="1">
                <a:latin typeface="Times New Roman Tj" panose="02020603050405020304" pitchFamily="18" charset="-52"/>
              </a:rPr>
              <a:t>хизмат</a:t>
            </a:r>
            <a:r>
              <a:rPr lang="ru-RU" sz="1800" dirty="0">
                <a:latin typeface="Times New Roman Tj" panose="02020603050405020304" pitchFamily="18" charset="-52"/>
              </a:rPr>
              <a:t> </a:t>
            </a:r>
            <a:r>
              <a:rPr lang="ru-RU" sz="1800" dirty="0" err="1">
                <a:latin typeface="Times New Roman Tj" panose="02020603050405020304" pitchFamily="18" charset="-52"/>
              </a:rPr>
              <a:t>мерасонад</a:t>
            </a:r>
            <a:r>
              <a:rPr lang="ru-RU" sz="1800" dirty="0">
                <a:latin typeface="Times New Roman Tj" panose="02020603050405020304" pitchFamily="18" charset="-52"/>
              </a:rPr>
              <a:t>, </a:t>
            </a:r>
            <a:r>
              <a:rPr lang="ru-RU" sz="1800" dirty="0" err="1">
                <a:latin typeface="Times New Roman Tj" panose="02020603050405020304" pitchFamily="18" charset="-52"/>
              </a:rPr>
              <a:t>ки</a:t>
            </a:r>
            <a:r>
              <a:rPr lang="ru-RU" sz="1800" dirty="0">
                <a:latin typeface="Times New Roman Tj" panose="02020603050405020304" pitchFamily="18" charset="-52"/>
              </a:rPr>
              <a:t> ба </a:t>
            </a:r>
            <a:r>
              <a:rPr lang="ru-RU" sz="1800" dirty="0" err="1">
                <a:latin typeface="Times New Roman Tj" panose="02020603050405020304" pitchFamily="18" charset="-52"/>
              </a:rPr>
              <a:t>макони</a:t>
            </a:r>
            <a:r>
              <a:rPr lang="ru-RU" sz="1800" dirty="0">
                <a:latin typeface="Times New Roman Tj" panose="02020603050405020304" pitchFamily="18" charset="-52"/>
              </a:rPr>
              <a:t> </a:t>
            </a:r>
            <a:r>
              <a:rPr lang="ru-RU" sz="1800" dirty="0" err="1">
                <a:latin typeface="Times New Roman Tj" panose="02020603050405020304" pitchFamily="18" charset="-52"/>
              </a:rPr>
              <a:t>баргузории</a:t>
            </a:r>
            <a:r>
              <a:rPr lang="ru-RU" sz="1800" dirty="0">
                <a:latin typeface="Times New Roman Tj" panose="02020603050405020304" pitchFamily="18" charset="-52"/>
              </a:rPr>
              <a:t> </a:t>
            </a:r>
            <a:r>
              <a:rPr lang="ru-RU" sz="1800" dirty="0" err="1">
                <a:latin typeface="Times New Roman Tj" panose="02020603050405020304" pitchFamily="18" charset="-52"/>
              </a:rPr>
              <a:t>чорабинињои</a:t>
            </a:r>
            <a:r>
              <a:rPr lang="ru-RU" sz="1800" dirty="0">
                <a:latin typeface="Times New Roman Tj" panose="02020603050405020304" pitchFamily="18" charset="-52"/>
              </a:rPr>
              <a:t> </a:t>
            </a:r>
            <a:r>
              <a:rPr lang="ru-RU" sz="1800" dirty="0" err="1">
                <a:latin typeface="Times New Roman Tj" panose="02020603050405020304" pitchFamily="18" charset="-52"/>
              </a:rPr>
              <a:t>байналмилалии</a:t>
            </a:r>
            <a:r>
              <a:rPr lang="ru-RU" sz="1800" dirty="0">
                <a:latin typeface="Times New Roman Tj" panose="02020603050405020304" pitchFamily="18" charset="-52"/>
              </a:rPr>
              <a:t> </a:t>
            </a:r>
            <a:r>
              <a:rPr lang="ru-RU" sz="1800" dirty="0" err="1">
                <a:latin typeface="Times New Roman Tj" panose="02020603050405020304" pitchFamily="18" charset="-52"/>
              </a:rPr>
              <a:t>сиёсї</a:t>
            </a:r>
            <a:r>
              <a:rPr lang="ru-RU" sz="1800" dirty="0">
                <a:latin typeface="Times New Roman Tj" panose="02020603050405020304" pitchFamily="18" charset="-52"/>
              </a:rPr>
              <a:t>, </a:t>
            </a:r>
            <a:r>
              <a:rPr lang="ru-RU" sz="1800" dirty="0" err="1">
                <a:latin typeface="Times New Roman Tj" panose="02020603050405020304" pitchFamily="18" charset="-52"/>
              </a:rPr>
              <a:t>илмї</a:t>
            </a:r>
            <a:r>
              <a:rPr lang="ru-RU" sz="1800" dirty="0">
                <a:latin typeface="Times New Roman Tj" panose="02020603050405020304" pitchFamily="18" charset="-52"/>
              </a:rPr>
              <a:t>, </a:t>
            </a:r>
            <a:r>
              <a:rPr lang="ru-RU" sz="1800" dirty="0" err="1">
                <a:latin typeface="Times New Roman Tj" panose="02020603050405020304" pitchFamily="18" charset="-52"/>
              </a:rPr>
              <a:t>фарњангї</a:t>
            </a:r>
            <a:r>
              <a:rPr lang="ru-RU" sz="1800" dirty="0">
                <a:latin typeface="Times New Roman Tj" panose="02020603050405020304" pitchFamily="18" charset="-52"/>
              </a:rPr>
              <a:t> </a:t>
            </a:r>
            <a:r>
              <a:rPr lang="ru-RU" sz="1800" dirty="0" err="1">
                <a:latin typeface="Times New Roman Tj" panose="02020603050405020304" pitchFamily="18" charset="-52"/>
              </a:rPr>
              <a:t>ва</a:t>
            </a:r>
            <a:r>
              <a:rPr lang="ru-RU" sz="1800" dirty="0">
                <a:latin typeface="Times New Roman Tj" panose="02020603050405020304" pitchFamily="18" charset="-52"/>
              </a:rPr>
              <a:t> </a:t>
            </a:r>
            <a:r>
              <a:rPr lang="ru-RU" sz="1800" dirty="0" err="1">
                <a:latin typeface="Times New Roman Tj" panose="02020603050405020304" pitchFamily="18" charset="-52"/>
              </a:rPr>
              <a:t>техникї</a:t>
            </a:r>
            <a:r>
              <a:rPr lang="ru-RU" sz="1800" dirty="0">
                <a:latin typeface="Times New Roman Tj" panose="02020603050405020304" pitchFamily="18" charset="-52"/>
              </a:rPr>
              <a:t> </a:t>
            </a:r>
            <a:r>
              <a:rPr lang="ru-RU" sz="1800" dirty="0" err="1">
                <a:latin typeface="Times New Roman Tj" panose="02020603050405020304" pitchFamily="18" charset="-52"/>
              </a:rPr>
              <a:t>мубаддал</a:t>
            </a:r>
            <a:r>
              <a:rPr lang="ru-RU" sz="1800" dirty="0">
                <a:latin typeface="Times New Roman Tj" panose="02020603050405020304" pitchFamily="18" charset="-52"/>
              </a:rPr>
              <a:t> </a:t>
            </a:r>
            <a:r>
              <a:rPr lang="ru-RU" sz="1800" dirty="0" err="1">
                <a:latin typeface="Times New Roman Tj" panose="02020603050405020304" pitchFamily="18" charset="-52"/>
              </a:rPr>
              <a:t>гаштани</a:t>
            </a:r>
            <a:r>
              <a:rPr lang="ru-RU" sz="1800" dirty="0">
                <a:latin typeface="Times New Roman Tj" panose="02020603050405020304" pitchFamily="18" charset="-52"/>
              </a:rPr>
              <a:t> </a:t>
            </a:r>
            <a:r>
              <a:rPr lang="ru-RU" sz="1800" dirty="0" err="1">
                <a:latin typeface="Times New Roman Tj" panose="02020603050405020304" pitchFamily="18" charset="-52"/>
              </a:rPr>
              <a:t>пойтахти</a:t>
            </a:r>
            <a:r>
              <a:rPr lang="ru-RU" sz="1800" dirty="0">
                <a:latin typeface="Times New Roman Tj" panose="02020603050405020304" pitchFamily="18" charset="-52"/>
              </a:rPr>
              <a:t> </a:t>
            </a:r>
            <a:r>
              <a:rPr lang="ru-RU" sz="1800" dirty="0" err="1">
                <a:latin typeface="Times New Roman Tj" panose="02020603050405020304" pitchFamily="18" charset="-52"/>
              </a:rPr>
              <a:t>кишварамон</a:t>
            </a:r>
            <a:r>
              <a:rPr lang="ru-RU" sz="1800" dirty="0">
                <a:latin typeface="Times New Roman Tj" panose="02020603050405020304" pitchFamily="18" charset="-52"/>
              </a:rPr>
              <a:t> </a:t>
            </a:r>
            <a:r>
              <a:rPr lang="ru-RU" sz="1800" dirty="0" err="1">
                <a:latin typeface="Times New Roman Tj" panose="02020603050405020304" pitchFamily="18" charset="-52"/>
              </a:rPr>
              <a:t>њамзамон</a:t>
            </a:r>
            <a:r>
              <a:rPr lang="ru-RU" sz="1800" dirty="0">
                <a:latin typeface="Times New Roman Tj" panose="02020603050405020304" pitchFamily="18" charset="-52"/>
              </a:rPr>
              <a:t>, </a:t>
            </a:r>
            <a:r>
              <a:rPr lang="ru-RU" sz="1800" dirty="0" err="1">
                <a:latin typeface="Times New Roman Tj" panose="02020603050405020304" pitchFamily="18" charset="-52"/>
              </a:rPr>
              <a:t>барои</a:t>
            </a:r>
            <a:r>
              <a:rPr lang="ru-RU" sz="1800" dirty="0">
                <a:latin typeface="Times New Roman Tj" panose="02020603050405020304" pitchFamily="18" charset="-52"/>
              </a:rPr>
              <a:t> </a:t>
            </a:r>
            <a:r>
              <a:rPr lang="ru-RU" sz="1800" dirty="0" err="1">
                <a:latin typeface="Times New Roman Tj" panose="02020603050405020304" pitchFamily="18" charset="-52"/>
              </a:rPr>
              <a:t>љалби</a:t>
            </a:r>
            <a:r>
              <a:rPr lang="ru-RU" sz="1800" dirty="0">
                <a:latin typeface="Times New Roman Tj" panose="02020603050405020304" pitchFamily="18" charset="-52"/>
              </a:rPr>
              <a:t> </a:t>
            </a:r>
            <a:r>
              <a:rPr lang="ru-RU" sz="1800" dirty="0" err="1">
                <a:latin typeface="Times New Roman Tj" panose="02020603050405020304" pitchFamily="18" charset="-52"/>
              </a:rPr>
              <a:t>таваљљуњи</a:t>
            </a:r>
            <a:r>
              <a:rPr lang="ru-RU" sz="1800" dirty="0">
                <a:latin typeface="Times New Roman Tj" panose="02020603050405020304" pitchFamily="18" charset="-52"/>
              </a:rPr>
              <a:t> </a:t>
            </a:r>
            <a:r>
              <a:rPr lang="ru-RU" sz="1800" dirty="0" err="1">
                <a:latin typeface="Times New Roman Tj" panose="02020603050405020304" pitchFamily="18" charset="-52"/>
              </a:rPr>
              <a:t>љомеаи</a:t>
            </a:r>
            <a:r>
              <a:rPr lang="ru-RU" sz="1800" dirty="0">
                <a:latin typeface="Times New Roman Tj" panose="02020603050405020304" pitchFamily="18" charset="-52"/>
              </a:rPr>
              <a:t> </a:t>
            </a:r>
            <a:r>
              <a:rPr lang="ru-RU" sz="1800" dirty="0" err="1">
                <a:latin typeface="Times New Roman Tj" panose="02020603050405020304" pitchFamily="18" charset="-52"/>
              </a:rPr>
              <a:t>љањонї</a:t>
            </a:r>
            <a:r>
              <a:rPr lang="ru-RU" sz="1800" dirty="0">
                <a:latin typeface="Times New Roman Tj" panose="02020603050405020304" pitchFamily="18" charset="-52"/>
              </a:rPr>
              <a:t> </a:t>
            </a:r>
            <a:r>
              <a:rPr lang="ru-RU" sz="1800" dirty="0" err="1">
                <a:latin typeface="Times New Roman Tj" panose="02020603050405020304" pitchFamily="18" charset="-52"/>
              </a:rPr>
              <a:t>ва</a:t>
            </a:r>
            <a:r>
              <a:rPr lang="ru-RU" sz="1800" dirty="0">
                <a:latin typeface="Times New Roman Tj" panose="02020603050405020304" pitchFamily="18" charset="-52"/>
              </a:rPr>
              <a:t> ба ин </a:t>
            </a:r>
            <a:r>
              <a:rPr lang="ru-RU" sz="1800" dirty="0" err="1">
                <a:latin typeface="Times New Roman Tj" panose="02020603050405020304" pitchFamily="18" charset="-52"/>
              </a:rPr>
              <a:t>васила</a:t>
            </a:r>
            <a:r>
              <a:rPr lang="ru-RU" sz="1800" dirty="0">
                <a:latin typeface="Times New Roman Tj" panose="02020603050405020304" pitchFamily="18" charset="-52"/>
              </a:rPr>
              <a:t> </a:t>
            </a:r>
            <a:r>
              <a:rPr lang="ru-RU" sz="1800" dirty="0" err="1">
                <a:latin typeface="Times New Roman Tj" panose="02020603050405020304" pitchFamily="18" charset="-52"/>
              </a:rPr>
              <a:t>мустањкам</a:t>
            </a:r>
            <a:r>
              <a:rPr lang="ru-RU" sz="1800" dirty="0">
                <a:latin typeface="Times New Roman Tj" panose="02020603050405020304" pitchFamily="18" charset="-52"/>
              </a:rPr>
              <a:t> </a:t>
            </a:r>
            <a:r>
              <a:rPr lang="ru-RU" sz="1800" dirty="0" err="1">
                <a:latin typeface="Times New Roman Tj" panose="02020603050405020304" pitchFamily="18" charset="-52"/>
              </a:rPr>
              <a:t>кардани</a:t>
            </a:r>
            <a:r>
              <a:rPr lang="ru-RU" sz="1800" dirty="0">
                <a:latin typeface="Times New Roman Tj" panose="02020603050405020304" pitchFamily="18" charset="-52"/>
              </a:rPr>
              <a:t> </a:t>
            </a:r>
            <a:r>
              <a:rPr lang="ru-RU" sz="1800" dirty="0" err="1">
                <a:latin typeface="Times New Roman Tj" panose="02020603050405020304" pitchFamily="18" charset="-52"/>
              </a:rPr>
              <a:t>имиљи</a:t>
            </a:r>
            <a:r>
              <a:rPr lang="ru-RU" sz="1800" dirty="0">
                <a:latin typeface="Times New Roman Tj" panose="02020603050405020304" pitchFamily="18" charset="-52"/>
              </a:rPr>
              <a:t> </a:t>
            </a:r>
            <a:r>
              <a:rPr lang="ru-RU" sz="1800" dirty="0" err="1">
                <a:latin typeface="Times New Roman Tj" panose="02020603050405020304" pitchFamily="18" charset="-52"/>
              </a:rPr>
              <a:t>кишвар</a:t>
            </a:r>
            <a:r>
              <a:rPr lang="ru-RU" sz="1800" dirty="0">
                <a:latin typeface="Times New Roman Tj" panose="02020603050405020304" pitchFamily="18" charset="-52"/>
              </a:rPr>
              <a:t> </a:t>
            </a:r>
            <a:r>
              <a:rPr lang="ru-RU" sz="1800" dirty="0" err="1">
                <a:latin typeface="Times New Roman Tj" panose="02020603050405020304" pitchFamily="18" charset="-52"/>
              </a:rPr>
              <a:t>њамчун</a:t>
            </a:r>
            <a:r>
              <a:rPr lang="ru-RU" sz="1800" dirty="0">
                <a:latin typeface="Times New Roman Tj" panose="02020603050405020304" pitchFamily="18" charset="-52"/>
              </a:rPr>
              <a:t> </a:t>
            </a:r>
            <a:r>
              <a:rPr lang="ru-RU" sz="1800" dirty="0" err="1">
                <a:latin typeface="Times New Roman Tj" panose="02020603050405020304" pitchFamily="18" charset="-52"/>
              </a:rPr>
              <a:t>мамлакати</a:t>
            </a:r>
            <a:r>
              <a:rPr lang="ru-RU" sz="1800" dirty="0">
                <a:latin typeface="Times New Roman Tj" panose="02020603050405020304" pitchFamily="18" charset="-52"/>
              </a:rPr>
              <a:t> </a:t>
            </a:r>
            <a:r>
              <a:rPr lang="ru-RU" sz="1800" dirty="0" err="1">
                <a:latin typeface="Times New Roman Tj" panose="02020603050405020304" pitchFamily="18" charset="-52"/>
              </a:rPr>
              <a:t>осоишта</a:t>
            </a:r>
            <a:r>
              <a:rPr lang="ru-RU" sz="1800" dirty="0">
                <a:latin typeface="Times New Roman Tj" panose="02020603050405020304" pitchFamily="18" charset="-52"/>
              </a:rPr>
              <a:t> </a:t>
            </a:r>
            <a:r>
              <a:rPr lang="ru-RU" sz="1800" dirty="0" err="1">
                <a:latin typeface="Times New Roman Tj" panose="02020603050405020304" pitchFamily="18" charset="-52"/>
              </a:rPr>
              <a:t>ва</a:t>
            </a:r>
            <a:r>
              <a:rPr lang="ru-RU" sz="1800" dirty="0">
                <a:latin typeface="Times New Roman Tj" panose="02020603050405020304" pitchFamily="18" charset="-52"/>
              </a:rPr>
              <a:t> </a:t>
            </a:r>
            <a:r>
              <a:rPr lang="ru-RU" sz="1800" dirty="0" err="1">
                <a:latin typeface="Times New Roman Tj" panose="02020603050405020304" pitchFamily="18" charset="-52"/>
              </a:rPr>
              <a:t>дорои</a:t>
            </a:r>
            <a:r>
              <a:rPr lang="ru-RU" sz="1800" dirty="0">
                <a:latin typeface="Times New Roman Tj" panose="02020603050405020304" pitchFamily="18" charset="-52"/>
              </a:rPr>
              <a:t> </a:t>
            </a:r>
            <a:r>
              <a:rPr lang="ru-RU" sz="1800" dirty="0" err="1">
                <a:latin typeface="Times New Roman Tj" panose="02020603050405020304" pitchFamily="18" charset="-52"/>
              </a:rPr>
              <a:t>захирањои</a:t>
            </a:r>
            <a:r>
              <a:rPr lang="ru-RU" sz="1800" dirty="0">
                <a:latin typeface="Times New Roman Tj" panose="02020603050405020304" pitchFamily="18" charset="-52"/>
              </a:rPr>
              <a:t> </a:t>
            </a:r>
            <a:r>
              <a:rPr lang="ru-RU" sz="1800" dirty="0" err="1">
                <a:latin typeface="Times New Roman Tj" panose="02020603050405020304" pitchFamily="18" charset="-52"/>
              </a:rPr>
              <a:t>бойи</a:t>
            </a:r>
            <a:r>
              <a:rPr lang="ru-RU" sz="1800" dirty="0">
                <a:latin typeface="Times New Roman Tj" panose="02020603050405020304" pitchFamily="18" charset="-52"/>
              </a:rPr>
              <a:t> </a:t>
            </a:r>
            <a:r>
              <a:rPr lang="ru-RU" sz="1800" dirty="0" err="1">
                <a:latin typeface="Times New Roman Tj" panose="02020603050405020304" pitchFamily="18" charset="-52"/>
              </a:rPr>
              <a:t>сайёҳї</a:t>
            </a:r>
            <a:r>
              <a:rPr lang="ru-RU" sz="1800" dirty="0">
                <a:latin typeface="Times New Roman Tj" panose="02020603050405020304" pitchFamily="18" charset="-52"/>
              </a:rPr>
              <a:t>, </a:t>
            </a:r>
            <a:r>
              <a:rPr lang="ru-RU" sz="1800" dirty="0" err="1">
                <a:latin typeface="Times New Roman Tj" panose="02020603050405020304" pitchFamily="18" charset="-52"/>
              </a:rPr>
              <a:t>заминаи</a:t>
            </a:r>
            <a:r>
              <a:rPr lang="ru-RU" sz="1800" dirty="0">
                <a:latin typeface="Times New Roman Tj" panose="02020603050405020304" pitchFamily="18" charset="-52"/>
              </a:rPr>
              <a:t> </a:t>
            </a:r>
            <a:r>
              <a:rPr lang="ru-RU" sz="1800" dirty="0" err="1">
                <a:latin typeface="Times New Roman Tj" panose="02020603050405020304" pitchFamily="18" charset="-52"/>
              </a:rPr>
              <a:t>мусоид</a:t>
            </a:r>
            <a:r>
              <a:rPr lang="ru-RU" sz="1800" dirty="0">
                <a:latin typeface="Times New Roman Tj" panose="02020603050405020304" pitchFamily="18" charset="-52"/>
              </a:rPr>
              <a:t> </a:t>
            </a:r>
            <a:r>
              <a:rPr lang="ru-RU" sz="1800" dirty="0" err="1">
                <a:latin typeface="Times New Roman Tj" panose="02020603050405020304" pitchFamily="18" charset="-52"/>
              </a:rPr>
              <a:t>фароњам</a:t>
            </a:r>
            <a:r>
              <a:rPr lang="ru-RU" sz="1800" dirty="0">
                <a:latin typeface="Times New Roman Tj" panose="02020603050405020304" pitchFamily="18" charset="-52"/>
              </a:rPr>
              <a:t> </a:t>
            </a:r>
            <a:r>
              <a:rPr lang="ru-RU" sz="1800" dirty="0" err="1">
                <a:latin typeface="Times New Roman Tj" panose="02020603050405020304" pitchFamily="18" charset="-52"/>
              </a:rPr>
              <a:t>меорад</a:t>
            </a:r>
            <a:r>
              <a:rPr lang="ru-RU" sz="1800" dirty="0">
                <a:latin typeface="Times New Roman Tj" panose="02020603050405020304" pitchFamily="18" charset="-52"/>
              </a:rPr>
              <a:t>.</a:t>
            </a:r>
          </a:p>
        </p:txBody>
      </p:sp>
    </p:spTree>
    <p:extLst>
      <p:ext uri="{BB962C8B-B14F-4D97-AF65-F5344CB8AC3E}">
        <p14:creationId xmlns:p14="http://schemas.microsoft.com/office/powerpoint/2010/main" val="1975576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379512"/>
          </a:xfrm>
        </p:spPr>
        <p:txBody>
          <a:bodyPr/>
          <a:lstStyle/>
          <a:p>
            <a:pPr algn="ctr"/>
            <a:r>
              <a:rPr lang="ru-RU" sz="2400" b="1" dirty="0" err="1">
                <a:solidFill>
                  <a:srgbClr val="0000CC"/>
                </a:solidFill>
              </a:rPr>
              <a:t>Интизорихо</a:t>
            </a:r>
            <a:r>
              <a:rPr lang="ru-RU" sz="2400" b="1" dirty="0">
                <a:solidFill>
                  <a:srgbClr val="0000CC"/>
                </a:solidFill>
              </a:rPr>
              <a:t> </a:t>
            </a:r>
            <a:r>
              <a:rPr lang="ru-RU" sz="2400" b="1" dirty="0" err="1">
                <a:solidFill>
                  <a:srgbClr val="0000CC"/>
                </a:solidFill>
              </a:rPr>
              <a:t>ва</a:t>
            </a:r>
            <a:r>
              <a:rPr lang="ru-RU" sz="2400" b="1" dirty="0">
                <a:solidFill>
                  <a:srgbClr val="0000CC"/>
                </a:solidFill>
              </a:rPr>
              <a:t> </a:t>
            </a:r>
            <a:r>
              <a:rPr lang="ru-RU" sz="2400" b="1" dirty="0" err="1">
                <a:solidFill>
                  <a:srgbClr val="0000CC"/>
                </a:solidFill>
              </a:rPr>
              <a:t>накшахо</a:t>
            </a:r>
            <a:r>
              <a:rPr lang="ru-RU" sz="2400" b="1" dirty="0">
                <a:solidFill>
                  <a:srgbClr val="0000CC"/>
                </a:solidFill>
              </a:rPr>
              <a:t> то соли 2025 </a:t>
            </a:r>
          </a:p>
        </p:txBody>
      </p:sp>
      <p:sp>
        <p:nvSpPr>
          <p:cNvPr id="3" name="Объект 2"/>
          <p:cNvSpPr>
            <a:spLocks noGrp="1"/>
          </p:cNvSpPr>
          <p:nvPr>
            <p:ph idx="1"/>
          </p:nvPr>
        </p:nvSpPr>
        <p:spPr>
          <a:xfrm>
            <a:off x="0" y="980728"/>
            <a:ext cx="9144000" cy="5877272"/>
          </a:xfrm>
        </p:spPr>
        <p:txBody>
          <a:bodyPr/>
          <a:lstStyle/>
          <a:p>
            <a:pPr>
              <a:buFont typeface="Arial" panose="020B0604020202020204" pitchFamily="34" charset="0"/>
              <a:buChar char="•"/>
            </a:pPr>
            <a:r>
              <a:rPr lang="ru-RU" sz="2000" dirty="0">
                <a:latin typeface="Times New Roman Tj" panose="02020603050405020304" pitchFamily="18" charset="-52"/>
              </a:rPr>
              <a:t>Яке аз </a:t>
            </a:r>
            <a:r>
              <a:rPr lang="ru-RU" sz="2000" dirty="0" err="1">
                <a:latin typeface="Times New Roman Tj" panose="02020603050405020304" pitchFamily="18" charset="-52"/>
              </a:rPr>
              <a:t>вазифањои</a:t>
            </a:r>
            <a:r>
              <a:rPr lang="ru-RU" sz="2000" dirty="0">
                <a:latin typeface="Times New Roman Tj" panose="02020603050405020304" pitchFamily="18" charset="-52"/>
              </a:rPr>
              <a:t> </a:t>
            </a:r>
            <a:r>
              <a:rPr lang="ru-RU" sz="2000" dirty="0" err="1">
                <a:latin typeface="Times New Roman Tj" panose="02020603050405020304" pitchFamily="18" charset="-52"/>
              </a:rPr>
              <a:t>калидї</a:t>
            </a:r>
            <a:r>
              <a:rPr lang="ru-RU" sz="2000" dirty="0">
                <a:latin typeface="Times New Roman Tj" panose="02020603050405020304" pitchFamily="18" charset="-52"/>
              </a:rPr>
              <a:t> дар </a:t>
            </a:r>
            <a:r>
              <a:rPr lang="ru-RU" sz="2000" dirty="0" err="1">
                <a:latin typeface="Times New Roman Tj" panose="02020603050405020304" pitchFamily="18" charset="-52"/>
              </a:rPr>
              <a:t>доираи</a:t>
            </a:r>
            <a:r>
              <a:rPr lang="ru-RU" sz="2000" dirty="0">
                <a:latin typeface="Times New Roman Tj" panose="02020603050405020304" pitchFamily="18" charset="-52"/>
              </a:rPr>
              <a:t> </a:t>
            </a:r>
            <a:r>
              <a:rPr lang="ru-RU" sz="2000" dirty="0" err="1">
                <a:latin typeface="Times New Roman Tj" panose="02020603050405020304" pitchFamily="18" charset="-52"/>
              </a:rPr>
              <a:t>Барномаи</a:t>
            </a:r>
            <a:r>
              <a:rPr lang="ru-RU" sz="2000" dirty="0">
                <a:latin typeface="Times New Roman Tj" panose="02020603050405020304" pitchFamily="18" charset="-52"/>
              </a:rPr>
              <a:t> </a:t>
            </a:r>
            <a:r>
              <a:rPr lang="ru-RU" sz="2000" dirty="0" err="1">
                <a:latin typeface="Times New Roman Tj" panose="02020603050405020304" pitchFamily="18" charset="-52"/>
              </a:rPr>
              <a:t>рушди</a:t>
            </a:r>
            <a:r>
              <a:rPr lang="ru-RU" sz="2000" dirty="0">
                <a:latin typeface="Times New Roman Tj" panose="02020603050405020304" pitchFamily="18" charset="-52"/>
              </a:rPr>
              <a:t> </a:t>
            </a:r>
            <a:r>
              <a:rPr lang="ru-RU" sz="2000" dirty="0" err="1">
                <a:latin typeface="Times New Roman Tj" panose="02020603050405020304" pitchFamily="18" charset="-52"/>
              </a:rPr>
              <a:t>шахр</a:t>
            </a:r>
            <a:r>
              <a:rPr lang="ru-RU" sz="2000" dirty="0">
                <a:latin typeface="Times New Roman Tj" panose="02020603050405020304" pitchFamily="18" charset="-52"/>
              </a:rPr>
              <a:t> </a:t>
            </a:r>
            <a:r>
              <a:rPr lang="ru-RU" sz="2000" dirty="0" err="1">
                <a:latin typeface="Times New Roman Tj" panose="02020603050405020304" pitchFamily="18" charset="-52"/>
              </a:rPr>
              <a:t>табдил</a:t>
            </a:r>
            <a:r>
              <a:rPr lang="ru-RU" sz="2000" dirty="0">
                <a:latin typeface="Times New Roman Tj" panose="02020603050405020304" pitchFamily="18" charset="-52"/>
              </a:rPr>
              <a:t> </a:t>
            </a:r>
            <a:r>
              <a:rPr lang="ru-RU" sz="2000" dirty="0" err="1">
                <a:latin typeface="Times New Roman Tj" panose="02020603050405020304" pitchFamily="18" charset="-52"/>
              </a:rPr>
              <a:t>додани</a:t>
            </a:r>
            <a:r>
              <a:rPr lang="ru-RU" sz="2000" dirty="0">
                <a:latin typeface="Times New Roman Tj" panose="02020603050405020304" pitchFamily="18" charset="-52"/>
              </a:rPr>
              <a:t> </a:t>
            </a:r>
            <a:r>
              <a:rPr lang="ru-RU" sz="2000" dirty="0" err="1">
                <a:latin typeface="Times New Roman Tj" panose="02020603050405020304" pitchFamily="18" charset="-52"/>
              </a:rPr>
              <a:t>шањри</a:t>
            </a:r>
            <a:r>
              <a:rPr lang="ru-RU" sz="2000" dirty="0">
                <a:latin typeface="Times New Roman Tj" panose="02020603050405020304" pitchFamily="18" charset="-52"/>
              </a:rPr>
              <a:t> Душанбе ба </a:t>
            </a:r>
            <a:r>
              <a:rPr lang="ru-RU" sz="2000" dirty="0" err="1">
                <a:latin typeface="Times New Roman Tj" panose="02020603050405020304" pitchFamily="18" charset="-52"/>
              </a:rPr>
              <a:t>шањри</a:t>
            </a:r>
            <a:r>
              <a:rPr lang="ru-RU" sz="2000" dirty="0">
                <a:latin typeface="Times New Roman Tj" panose="02020603050405020304" pitchFamily="18" charset="-52"/>
              </a:rPr>
              <a:t>  </a:t>
            </a:r>
            <a:r>
              <a:rPr lang="ru-RU" sz="2000" dirty="0" err="1">
                <a:latin typeface="Times New Roman Tj" panose="02020603050405020304" pitchFamily="18" charset="-52"/>
              </a:rPr>
              <a:t>Њушманд</a:t>
            </a:r>
            <a:r>
              <a:rPr lang="ru-RU" sz="2000" dirty="0">
                <a:latin typeface="Times New Roman Tj" panose="02020603050405020304" pitchFamily="18" charset="-52"/>
              </a:rPr>
              <a:t> (</a:t>
            </a:r>
            <a:r>
              <a:rPr lang="ru-RU" sz="2000" dirty="0" err="1">
                <a:latin typeface="Times New Roman Tj" panose="02020603050405020304" pitchFamily="18" charset="-52"/>
              </a:rPr>
              <a:t>Smart-City</a:t>
            </a:r>
            <a:r>
              <a:rPr lang="ru-RU" sz="2000" dirty="0">
                <a:latin typeface="Times New Roman Tj" panose="02020603050405020304" pitchFamily="18" charset="-52"/>
              </a:rPr>
              <a:t>) </a:t>
            </a:r>
            <a:r>
              <a:rPr lang="ru-RU" sz="2000" dirty="0" err="1">
                <a:latin typeface="Times New Roman Tj" panose="02020603050405020304" pitchFamily="18" charset="-52"/>
              </a:rPr>
              <a:t>мебошад</a:t>
            </a:r>
            <a:r>
              <a:rPr lang="ru-RU" sz="2000" dirty="0">
                <a:latin typeface="Times New Roman Tj" panose="02020603050405020304" pitchFamily="18" charset="-52"/>
              </a:rPr>
              <a:t>, </a:t>
            </a:r>
            <a:r>
              <a:rPr lang="ru-RU" sz="2000" dirty="0" err="1">
                <a:latin typeface="Times New Roman Tj" panose="02020603050405020304" pitchFamily="18" charset="-52"/>
              </a:rPr>
              <a:t>ки</a:t>
            </a:r>
            <a:r>
              <a:rPr lang="ru-RU" sz="2000" dirty="0">
                <a:latin typeface="Times New Roman Tj" panose="02020603050405020304" pitchFamily="18" charset="-52"/>
              </a:rPr>
              <a:t> </a:t>
            </a:r>
            <a:r>
              <a:rPr lang="ru-RU" sz="2000" dirty="0" err="1">
                <a:latin typeface="Times New Roman Tj" panose="02020603050405020304" pitchFamily="18" charset="-52"/>
              </a:rPr>
              <a:t>дорои</a:t>
            </a:r>
            <a:r>
              <a:rPr lang="ru-RU" sz="2000" dirty="0">
                <a:latin typeface="Times New Roman Tj" panose="02020603050405020304" pitchFamily="18" charset="-52"/>
              </a:rPr>
              <a:t> </a:t>
            </a:r>
            <a:r>
              <a:rPr lang="ru-RU" sz="2000" dirty="0" err="1">
                <a:latin typeface="Times New Roman Tj" panose="02020603050405020304" pitchFamily="18" charset="-52"/>
              </a:rPr>
              <a:t>шаш</a:t>
            </a:r>
            <a:r>
              <a:rPr lang="ru-RU" sz="2000" dirty="0">
                <a:latin typeface="Times New Roman Tj" panose="02020603050405020304" pitchFamily="18" charset="-52"/>
              </a:rPr>
              <a:t> </a:t>
            </a:r>
            <a:r>
              <a:rPr lang="ru-RU" sz="2000" dirty="0" err="1">
                <a:latin typeface="Times New Roman Tj" panose="02020603050405020304" pitchFamily="18" charset="-52"/>
              </a:rPr>
              <a:t>меъёри</a:t>
            </a:r>
            <a:r>
              <a:rPr lang="ru-RU" sz="2000" dirty="0">
                <a:latin typeface="Times New Roman Tj" panose="02020603050405020304" pitchFamily="18" charset="-52"/>
              </a:rPr>
              <a:t> </a:t>
            </a:r>
            <a:r>
              <a:rPr lang="ru-RU" sz="2000" dirty="0" err="1">
                <a:latin typeface="Times New Roman Tj" panose="02020603050405020304" pitchFamily="18" charset="-52"/>
              </a:rPr>
              <a:t>аслии</a:t>
            </a:r>
            <a:r>
              <a:rPr lang="ru-RU" sz="2000" dirty="0">
                <a:latin typeface="Times New Roman Tj" panose="02020603050405020304" pitchFamily="18" charset="-52"/>
              </a:rPr>
              <a:t> </a:t>
            </a:r>
            <a:r>
              <a:rPr lang="ru-RU" sz="2000" dirty="0" err="1">
                <a:latin typeface="Times New Roman Tj" panose="02020603050405020304" pitchFamily="18" charset="-52"/>
              </a:rPr>
              <a:t>зайл</a:t>
            </a:r>
            <a:r>
              <a:rPr lang="ru-RU" sz="2000" dirty="0">
                <a:latin typeface="Times New Roman Tj" panose="02020603050405020304" pitchFamily="18" charset="-52"/>
              </a:rPr>
              <a:t> </a:t>
            </a:r>
            <a:r>
              <a:rPr lang="ru-RU" sz="2000" dirty="0" err="1">
                <a:latin typeface="Times New Roman Tj" panose="02020603050405020304" pitchFamily="18" charset="-52"/>
              </a:rPr>
              <a:t>мебошад</a:t>
            </a:r>
            <a:r>
              <a:rPr lang="ru-RU" sz="2000" dirty="0">
                <a:latin typeface="Times New Roman Tj" panose="02020603050405020304" pitchFamily="18" charset="-52"/>
              </a:rPr>
              <a:t>:</a:t>
            </a:r>
          </a:p>
          <a:p>
            <a:pPr>
              <a:buFont typeface="Arial" panose="020B0604020202020204" pitchFamily="34" charset="0"/>
              <a:buChar char="•"/>
            </a:pPr>
            <a:endParaRPr lang="ru-RU" sz="1000" dirty="0">
              <a:latin typeface="Times New Roman Tj" panose="02020603050405020304" pitchFamily="18" charset="-52"/>
            </a:endParaRPr>
          </a:p>
          <a:p>
            <a:pPr marL="800100" indent="-442913">
              <a:buFont typeface="Arial" panose="020B0604020202020204" pitchFamily="34" charset="0"/>
              <a:buChar char="•"/>
            </a:pPr>
            <a:r>
              <a:rPr lang="ru-RU" sz="2000" dirty="0" err="1">
                <a:latin typeface="Times New Roman Tj" panose="02020603050405020304" pitchFamily="18" charset="-52"/>
              </a:rPr>
              <a:t>Њукумати</a:t>
            </a:r>
            <a:r>
              <a:rPr lang="ru-RU" sz="2000" dirty="0">
                <a:latin typeface="Times New Roman Tj" panose="02020603050405020304" pitchFamily="18" charset="-52"/>
              </a:rPr>
              <a:t> </a:t>
            </a:r>
            <a:r>
              <a:rPr lang="ru-RU" sz="2000" dirty="0" err="1">
                <a:latin typeface="Times New Roman Tj" panose="02020603050405020304" pitchFamily="18" charset="-52"/>
              </a:rPr>
              <a:t>Њушманд</a:t>
            </a:r>
            <a:r>
              <a:rPr lang="ru-RU" sz="2000" dirty="0">
                <a:latin typeface="Times New Roman Tj" panose="02020603050405020304" pitchFamily="18" charset="-52"/>
              </a:rPr>
              <a:t> (</a:t>
            </a:r>
            <a:r>
              <a:rPr lang="ru-RU" sz="2000" dirty="0" err="1">
                <a:latin typeface="Times New Roman Tj" panose="02020603050405020304" pitchFamily="18" charset="-52"/>
              </a:rPr>
              <a:t>Smart</a:t>
            </a:r>
            <a:r>
              <a:rPr lang="ru-RU" sz="2000" dirty="0">
                <a:latin typeface="Times New Roman Tj" panose="02020603050405020304" pitchFamily="18" charset="-52"/>
              </a:rPr>
              <a:t> </a:t>
            </a:r>
            <a:r>
              <a:rPr lang="ru-RU" sz="2000" dirty="0" err="1">
                <a:latin typeface="Times New Roman Tj" panose="02020603050405020304" pitchFamily="18" charset="-52"/>
              </a:rPr>
              <a:t>Government</a:t>
            </a:r>
            <a:r>
              <a:rPr lang="ru-RU" sz="2000" dirty="0">
                <a:latin typeface="Times New Roman Tj" panose="02020603050405020304" pitchFamily="18" charset="-52"/>
              </a:rPr>
              <a:t>);</a:t>
            </a:r>
          </a:p>
          <a:p>
            <a:pPr marL="800100" indent="-442913">
              <a:buFont typeface="Arial" panose="020B0604020202020204" pitchFamily="34" charset="0"/>
              <a:buChar char="•"/>
            </a:pPr>
            <a:endParaRPr lang="ru-RU" sz="1000" dirty="0">
              <a:latin typeface="Times New Roman Tj" panose="02020603050405020304" pitchFamily="18" charset="-52"/>
            </a:endParaRPr>
          </a:p>
          <a:p>
            <a:pPr marL="800100" indent="-442913">
              <a:buFont typeface="Arial" panose="020B0604020202020204" pitchFamily="34" charset="0"/>
              <a:buChar char="•"/>
            </a:pPr>
            <a:r>
              <a:rPr lang="ru-RU" sz="2000" dirty="0" err="1">
                <a:latin typeface="Times New Roman Tj" panose="02020603050405020304" pitchFamily="18" charset="-52"/>
              </a:rPr>
              <a:t>Шањрванди</a:t>
            </a:r>
            <a:r>
              <a:rPr lang="ru-RU" sz="2000" dirty="0">
                <a:latin typeface="Times New Roman Tj" panose="02020603050405020304" pitchFamily="18" charset="-52"/>
              </a:rPr>
              <a:t> </a:t>
            </a:r>
            <a:r>
              <a:rPr lang="ru-RU" sz="2000" dirty="0" err="1">
                <a:latin typeface="Times New Roman Tj" panose="02020603050405020304" pitchFamily="18" charset="-52"/>
              </a:rPr>
              <a:t>Њушманд</a:t>
            </a:r>
            <a:r>
              <a:rPr lang="ru-RU" sz="2000" dirty="0">
                <a:latin typeface="Times New Roman Tj" panose="02020603050405020304" pitchFamily="18" charset="-52"/>
              </a:rPr>
              <a:t> (</a:t>
            </a:r>
            <a:r>
              <a:rPr lang="ru-RU" sz="2000" dirty="0" err="1">
                <a:latin typeface="Times New Roman Tj" panose="02020603050405020304" pitchFamily="18" charset="-52"/>
              </a:rPr>
              <a:t>Smart</a:t>
            </a:r>
            <a:r>
              <a:rPr lang="ru-RU" sz="2000" dirty="0">
                <a:latin typeface="Times New Roman Tj" panose="02020603050405020304" pitchFamily="18" charset="-52"/>
              </a:rPr>
              <a:t> </a:t>
            </a:r>
            <a:r>
              <a:rPr lang="ru-RU" sz="2000" dirty="0" err="1">
                <a:latin typeface="Times New Roman Tj" panose="02020603050405020304" pitchFamily="18" charset="-52"/>
              </a:rPr>
              <a:t>Сitizen</a:t>
            </a:r>
            <a:r>
              <a:rPr lang="ru-RU" sz="2000" dirty="0">
                <a:latin typeface="Times New Roman Tj" panose="02020603050405020304" pitchFamily="18" charset="-52"/>
              </a:rPr>
              <a:t>);</a:t>
            </a:r>
          </a:p>
          <a:p>
            <a:pPr marL="800100" indent="-442913">
              <a:buFont typeface="Arial" panose="020B0604020202020204" pitchFamily="34" charset="0"/>
              <a:buChar char="•"/>
            </a:pPr>
            <a:endParaRPr lang="ru-RU" sz="1000" dirty="0">
              <a:latin typeface="Times New Roman Tj" panose="02020603050405020304" pitchFamily="18" charset="-52"/>
            </a:endParaRPr>
          </a:p>
          <a:p>
            <a:pPr marL="800100" indent="-442913">
              <a:buFont typeface="Arial" panose="020B0604020202020204" pitchFamily="34" charset="0"/>
              <a:buChar char="•"/>
            </a:pPr>
            <a:r>
              <a:rPr lang="ru-RU" sz="2000" dirty="0" err="1">
                <a:latin typeface="Times New Roman Tj" panose="02020603050405020304" pitchFamily="18" charset="-52"/>
              </a:rPr>
              <a:t>Муњит</a:t>
            </a:r>
            <a:r>
              <a:rPr lang="ru-RU" sz="2000" dirty="0">
                <a:latin typeface="Times New Roman Tj" panose="02020603050405020304" pitchFamily="18" charset="-52"/>
              </a:rPr>
              <a:t> </a:t>
            </a:r>
            <a:r>
              <a:rPr lang="ru-RU" sz="2000" dirty="0" err="1">
                <a:latin typeface="Times New Roman Tj" panose="02020603050405020304" pitchFamily="18" charset="-52"/>
              </a:rPr>
              <a:t>ва</a:t>
            </a:r>
            <a:r>
              <a:rPr lang="ru-RU" sz="2000" dirty="0">
                <a:latin typeface="Times New Roman Tj" panose="02020603050405020304" pitchFamily="18" charset="-52"/>
              </a:rPr>
              <a:t> </a:t>
            </a:r>
            <a:r>
              <a:rPr lang="ru-RU" sz="2000" dirty="0" err="1">
                <a:latin typeface="Times New Roman Tj" panose="02020603050405020304" pitchFamily="18" charset="-52"/>
              </a:rPr>
              <a:t>мањалли</a:t>
            </a:r>
            <a:r>
              <a:rPr lang="ru-RU" sz="2000" dirty="0">
                <a:latin typeface="Times New Roman Tj" panose="02020603050405020304" pitchFamily="18" charset="-52"/>
              </a:rPr>
              <a:t> </a:t>
            </a:r>
            <a:r>
              <a:rPr lang="ru-RU" sz="2000" dirty="0" err="1">
                <a:latin typeface="Times New Roman Tj" panose="02020603050405020304" pitchFamily="18" charset="-52"/>
              </a:rPr>
              <a:t>зиндагии</a:t>
            </a:r>
            <a:r>
              <a:rPr lang="ru-RU" sz="2000" dirty="0">
                <a:latin typeface="Times New Roman Tj" panose="02020603050405020304" pitchFamily="18" charset="-52"/>
              </a:rPr>
              <a:t> </a:t>
            </a:r>
            <a:r>
              <a:rPr lang="ru-RU" sz="2000" dirty="0" err="1">
                <a:latin typeface="Times New Roman Tj" panose="02020603050405020304" pitchFamily="18" charset="-52"/>
              </a:rPr>
              <a:t>Њушманд</a:t>
            </a:r>
            <a:r>
              <a:rPr lang="ru-RU" sz="2000" dirty="0">
                <a:latin typeface="Times New Roman Tj" panose="02020603050405020304" pitchFamily="18" charset="-52"/>
              </a:rPr>
              <a:t> (</a:t>
            </a:r>
            <a:r>
              <a:rPr lang="ru-RU" sz="2000" dirty="0" err="1">
                <a:latin typeface="Times New Roman Tj" panose="02020603050405020304" pitchFamily="18" charset="-52"/>
              </a:rPr>
              <a:t>Smart</a:t>
            </a:r>
            <a:r>
              <a:rPr lang="ru-RU" sz="2000" dirty="0">
                <a:latin typeface="Times New Roman Tj" panose="02020603050405020304" pitchFamily="18" charset="-52"/>
              </a:rPr>
              <a:t> </a:t>
            </a:r>
            <a:r>
              <a:rPr lang="ru-RU" sz="2000" dirty="0" err="1">
                <a:latin typeface="Times New Roman Tj" panose="02020603050405020304" pitchFamily="18" charset="-52"/>
              </a:rPr>
              <a:t>Environment</a:t>
            </a:r>
            <a:r>
              <a:rPr lang="ru-RU" sz="2000" dirty="0">
                <a:latin typeface="Times New Roman Tj" panose="02020603050405020304" pitchFamily="18" charset="-52"/>
              </a:rPr>
              <a:t>, </a:t>
            </a:r>
            <a:r>
              <a:rPr lang="ru-RU" sz="2000" dirty="0" err="1">
                <a:latin typeface="Times New Roman Tj" panose="02020603050405020304" pitchFamily="18" charset="-52"/>
              </a:rPr>
              <a:t>Smart</a:t>
            </a:r>
            <a:r>
              <a:rPr lang="ru-RU" sz="2000" dirty="0">
                <a:latin typeface="Times New Roman Tj" panose="02020603050405020304" pitchFamily="18" charset="-52"/>
              </a:rPr>
              <a:t> </a:t>
            </a:r>
            <a:r>
              <a:rPr lang="ru-RU" sz="2000" dirty="0" err="1">
                <a:latin typeface="Times New Roman Tj" panose="02020603050405020304" pitchFamily="18" charset="-52"/>
              </a:rPr>
              <a:t>Home</a:t>
            </a:r>
            <a:r>
              <a:rPr lang="ru-RU" sz="2000" dirty="0">
                <a:latin typeface="Times New Roman Tj" panose="02020603050405020304" pitchFamily="18" charset="-52"/>
              </a:rPr>
              <a:t>);</a:t>
            </a:r>
          </a:p>
          <a:p>
            <a:pPr marL="800100" indent="-442913">
              <a:buFont typeface="Arial" panose="020B0604020202020204" pitchFamily="34" charset="0"/>
              <a:buChar char="•"/>
            </a:pPr>
            <a:endParaRPr lang="ru-RU" sz="1000" dirty="0">
              <a:latin typeface="Times New Roman Tj" panose="02020603050405020304" pitchFamily="18" charset="-52"/>
            </a:endParaRPr>
          </a:p>
          <a:p>
            <a:pPr marL="800100" indent="-442913">
              <a:buFont typeface="Arial" panose="020B0604020202020204" pitchFamily="34" charset="0"/>
              <a:buChar char="•"/>
            </a:pPr>
            <a:r>
              <a:rPr lang="ru-RU" sz="2000" dirty="0" err="1">
                <a:latin typeface="Times New Roman Tj" panose="02020603050405020304" pitchFamily="18" charset="-52"/>
              </a:rPr>
              <a:t>Иќтисоди</a:t>
            </a:r>
            <a:r>
              <a:rPr lang="ru-RU" sz="2000" dirty="0">
                <a:latin typeface="Times New Roman Tj" panose="02020603050405020304" pitchFamily="18" charset="-52"/>
              </a:rPr>
              <a:t> </a:t>
            </a:r>
            <a:r>
              <a:rPr lang="ru-RU" sz="2000" dirty="0" err="1">
                <a:latin typeface="Times New Roman Tj" panose="02020603050405020304" pitchFamily="18" charset="-52"/>
              </a:rPr>
              <a:t>њушманд</a:t>
            </a:r>
            <a:r>
              <a:rPr lang="ru-RU" sz="2000" dirty="0">
                <a:latin typeface="Times New Roman Tj" panose="02020603050405020304" pitchFamily="18" charset="-52"/>
              </a:rPr>
              <a:t> (</a:t>
            </a:r>
            <a:r>
              <a:rPr lang="ru-RU" sz="2000" dirty="0" err="1">
                <a:latin typeface="Times New Roman Tj" panose="02020603050405020304" pitchFamily="18" charset="-52"/>
              </a:rPr>
              <a:t>Smart</a:t>
            </a:r>
            <a:r>
              <a:rPr lang="ru-RU" sz="2000" dirty="0">
                <a:latin typeface="Times New Roman Tj" panose="02020603050405020304" pitchFamily="18" charset="-52"/>
              </a:rPr>
              <a:t> </a:t>
            </a:r>
            <a:r>
              <a:rPr lang="ru-RU" sz="2000" dirty="0" err="1">
                <a:latin typeface="Times New Roman Tj" panose="02020603050405020304" pitchFamily="18" charset="-52"/>
              </a:rPr>
              <a:t>Economy</a:t>
            </a:r>
            <a:r>
              <a:rPr lang="ru-RU" sz="2000" dirty="0">
                <a:latin typeface="Times New Roman Tj" panose="02020603050405020304" pitchFamily="18" charset="-52"/>
              </a:rPr>
              <a:t>);</a:t>
            </a:r>
          </a:p>
          <a:p>
            <a:pPr marL="800100" indent="-442913">
              <a:buFont typeface="Arial" panose="020B0604020202020204" pitchFamily="34" charset="0"/>
              <a:buChar char="•"/>
            </a:pPr>
            <a:endParaRPr lang="ru-RU" sz="1000" dirty="0">
              <a:latin typeface="Times New Roman Tj" panose="02020603050405020304" pitchFamily="18" charset="-52"/>
            </a:endParaRPr>
          </a:p>
          <a:p>
            <a:pPr marL="800100" indent="-442913">
              <a:buFont typeface="Arial" panose="020B0604020202020204" pitchFamily="34" charset="0"/>
              <a:buChar char="•"/>
            </a:pPr>
            <a:r>
              <a:rPr lang="ru-RU" sz="2000" dirty="0" err="1">
                <a:latin typeface="Times New Roman Tj" panose="02020603050405020304" pitchFamily="18" charset="-52"/>
              </a:rPr>
              <a:t>Њамлу</a:t>
            </a:r>
            <a:r>
              <a:rPr lang="ru-RU" sz="2000" dirty="0">
                <a:latin typeface="Times New Roman Tj" panose="02020603050405020304" pitchFamily="18" charset="-52"/>
              </a:rPr>
              <a:t> </a:t>
            </a:r>
            <a:r>
              <a:rPr lang="ru-RU" sz="2000" dirty="0" err="1">
                <a:latin typeface="Times New Roman Tj" panose="02020603050405020304" pitchFamily="18" charset="-52"/>
              </a:rPr>
              <a:t>наќли</a:t>
            </a:r>
            <a:r>
              <a:rPr lang="ru-RU" sz="2000" dirty="0">
                <a:latin typeface="Times New Roman Tj" panose="02020603050405020304" pitchFamily="18" charset="-52"/>
              </a:rPr>
              <a:t> </a:t>
            </a:r>
            <a:r>
              <a:rPr lang="ru-RU" sz="2000" dirty="0" err="1">
                <a:latin typeface="Times New Roman Tj" panose="02020603050405020304" pitchFamily="18" charset="-52"/>
              </a:rPr>
              <a:t>њушманд</a:t>
            </a:r>
            <a:r>
              <a:rPr lang="ru-RU" sz="2000" dirty="0">
                <a:latin typeface="Times New Roman Tj" panose="02020603050405020304" pitchFamily="18" charset="-52"/>
              </a:rPr>
              <a:t> (</a:t>
            </a:r>
            <a:r>
              <a:rPr lang="ru-RU" sz="2000" dirty="0" err="1">
                <a:latin typeface="Times New Roman Tj" panose="02020603050405020304" pitchFamily="18" charset="-52"/>
              </a:rPr>
              <a:t>Smart</a:t>
            </a:r>
            <a:r>
              <a:rPr lang="ru-RU" sz="2000" dirty="0">
                <a:latin typeface="Times New Roman Tj" panose="02020603050405020304" pitchFamily="18" charset="-52"/>
              </a:rPr>
              <a:t> </a:t>
            </a:r>
            <a:r>
              <a:rPr lang="ru-RU" sz="2000" dirty="0" err="1">
                <a:latin typeface="Times New Roman Tj" panose="02020603050405020304" pitchFamily="18" charset="-52"/>
              </a:rPr>
              <a:t>Mobility</a:t>
            </a:r>
            <a:r>
              <a:rPr lang="ru-RU" sz="2000" dirty="0">
                <a:latin typeface="Times New Roman Tj" panose="02020603050405020304" pitchFamily="18" charset="-52"/>
              </a:rPr>
              <a:t>);</a:t>
            </a:r>
          </a:p>
          <a:p>
            <a:pPr marL="800100" indent="-442913">
              <a:buFont typeface="Arial" panose="020B0604020202020204" pitchFamily="34" charset="0"/>
              <a:buChar char="•"/>
            </a:pPr>
            <a:r>
              <a:rPr lang="ru-RU" sz="2000" dirty="0">
                <a:latin typeface="Times New Roman Tj" panose="02020603050405020304" pitchFamily="18" charset="-52"/>
              </a:rPr>
              <a:t> </a:t>
            </a:r>
          </a:p>
          <a:p>
            <a:pPr marL="800100" indent="-442913">
              <a:buFont typeface="Arial" panose="020B0604020202020204" pitchFamily="34" charset="0"/>
              <a:buChar char="•"/>
            </a:pPr>
            <a:r>
              <a:rPr lang="ru-RU" sz="2000" dirty="0" err="1">
                <a:latin typeface="Times New Roman Tj" panose="02020603050405020304" pitchFamily="18" charset="-52"/>
              </a:rPr>
              <a:t>Неруи</a:t>
            </a:r>
            <a:r>
              <a:rPr lang="ru-RU" sz="2000" dirty="0">
                <a:latin typeface="Times New Roman Tj" panose="02020603050405020304" pitchFamily="18" charset="-52"/>
              </a:rPr>
              <a:t> </a:t>
            </a:r>
            <a:r>
              <a:rPr lang="ru-RU" sz="2000" dirty="0" err="1">
                <a:latin typeface="Times New Roman Tj" panose="02020603050405020304" pitchFamily="18" charset="-52"/>
              </a:rPr>
              <a:t>њушманд</a:t>
            </a:r>
            <a:r>
              <a:rPr lang="ru-RU" sz="2000" dirty="0">
                <a:latin typeface="Times New Roman Tj" panose="02020603050405020304" pitchFamily="18" charset="-52"/>
              </a:rPr>
              <a:t> (</a:t>
            </a:r>
            <a:r>
              <a:rPr lang="ru-RU" sz="2000" dirty="0" err="1">
                <a:latin typeface="Times New Roman Tj" panose="02020603050405020304" pitchFamily="18" charset="-52"/>
              </a:rPr>
              <a:t>Smart</a:t>
            </a:r>
            <a:r>
              <a:rPr lang="ru-RU" sz="2000" dirty="0">
                <a:latin typeface="Times New Roman Tj" panose="02020603050405020304" pitchFamily="18" charset="-52"/>
              </a:rPr>
              <a:t> </a:t>
            </a:r>
            <a:r>
              <a:rPr lang="ru-RU" sz="2000" dirty="0" err="1">
                <a:latin typeface="Times New Roman Tj" panose="02020603050405020304" pitchFamily="18" charset="-52"/>
              </a:rPr>
              <a:t>Energy</a:t>
            </a:r>
            <a:r>
              <a:rPr lang="ru-RU" sz="2000" dirty="0">
                <a:latin typeface="Times New Roman Tj" panose="02020603050405020304" pitchFamily="18" charset="-52"/>
              </a:rPr>
              <a:t>). </a:t>
            </a:r>
          </a:p>
          <a:p>
            <a:endParaRPr lang="ru-RU" sz="2000" dirty="0"/>
          </a:p>
        </p:txBody>
      </p:sp>
    </p:spTree>
    <p:extLst>
      <p:ext uri="{BB962C8B-B14F-4D97-AF65-F5344CB8AC3E}">
        <p14:creationId xmlns:p14="http://schemas.microsoft.com/office/powerpoint/2010/main" val="246848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371700-2E02-D9A3-4C17-8F27562C1941}"/>
              </a:ext>
            </a:extLst>
          </p:cNvPr>
          <p:cNvSpPr>
            <a:spLocks noGrp="1"/>
          </p:cNvSpPr>
          <p:nvPr>
            <p:ph type="title"/>
          </p:nvPr>
        </p:nvSpPr>
        <p:spPr>
          <a:xfrm>
            <a:off x="0" y="457200"/>
            <a:ext cx="9144000" cy="883568"/>
          </a:xfrm>
        </p:spPr>
        <p:txBody>
          <a:bodyPr/>
          <a:lstStyle/>
          <a:p>
            <a:pPr algn="ctr"/>
            <a:r>
              <a:rPr lang="tg-Cyrl-TJ" sz="2000" b="1" dirty="0">
                <a:solidFill>
                  <a:schemeClr val="bg2">
                    <a:lumMod val="60000"/>
                    <a:lumOff val="40000"/>
                  </a:schemeClr>
                </a:solidFill>
                <a:latin typeface="Times New Roman Tj" panose="02020603050405020304" pitchFamily="18" charset="-52"/>
              </a:rPr>
              <a:t>Шарҳи якуми ихтиёрии мањаллї</a:t>
            </a:r>
            <a:br>
              <a:rPr lang="tg-Cyrl-TJ" sz="2000" b="1" dirty="0">
                <a:solidFill>
                  <a:schemeClr val="bg2">
                    <a:lumMod val="60000"/>
                    <a:lumOff val="40000"/>
                  </a:schemeClr>
                </a:solidFill>
                <a:latin typeface="Times New Roman Tj" panose="02020603050405020304" pitchFamily="18" charset="-52"/>
              </a:rPr>
            </a:br>
            <a:r>
              <a:rPr lang="tg-Cyrl-TJ" sz="2000" b="1" dirty="0">
                <a:solidFill>
                  <a:schemeClr val="bg2">
                    <a:lumMod val="60000"/>
                    <a:lumOff val="40000"/>
                  </a:schemeClr>
                </a:solidFill>
                <a:latin typeface="Times New Roman Tj" panose="02020603050405020304" pitchFamily="18" charset="-52"/>
              </a:rPr>
              <a:t> </a:t>
            </a:r>
            <a:r>
              <a:rPr lang="ru-RU" sz="2000" b="1" dirty="0">
                <a:solidFill>
                  <a:schemeClr val="bg2">
                    <a:lumMod val="60000"/>
                    <a:lumOff val="40000"/>
                  </a:schemeClr>
                </a:solidFill>
                <a:latin typeface="Times New Roman Tj" panose="02020603050405020304" pitchFamily="18" charset="-52"/>
              </a:rPr>
              <a:t>«Душанбе: </a:t>
            </a:r>
            <a:r>
              <a:rPr lang="ru-RU" sz="2000" b="1" dirty="0" err="1">
                <a:solidFill>
                  <a:schemeClr val="bg2">
                    <a:lumMod val="60000"/>
                    <a:lumOff val="40000"/>
                  </a:schemeClr>
                </a:solidFill>
                <a:latin typeface="Times New Roman Tj" panose="02020603050405020304" pitchFamily="18" charset="-52"/>
              </a:rPr>
              <a:t>ояндаи</a:t>
            </a:r>
            <a:r>
              <a:rPr lang="ru-RU" sz="2000" b="1" dirty="0">
                <a:solidFill>
                  <a:schemeClr val="bg2">
                    <a:lumMod val="60000"/>
                    <a:lumOff val="40000"/>
                  </a:schemeClr>
                </a:solidFill>
                <a:latin typeface="Times New Roman Tj" panose="02020603050405020304" pitchFamily="18" charset="-52"/>
              </a:rPr>
              <a:t> </a:t>
            </a:r>
            <a:r>
              <a:rPr lang="ru-RU" sz="2000" b="1" dirty="0" err="1">
                <a:solidFill>
                  <a:schemeClr val="bg2">
                    <a:lumMod val="60000"/>
                    <a:lumOff val="40000"/>
                  </a:schemeClr>
                </a:solidFill>
                <a:latin typeface="Times New Roman Tj" panose="02020603050405020304" pitchFamily="18" charset="-52"/>
              </a:rPr>
              <a:t>њушманду</a:t>
            </a:r>
            <a:r>
              <a:rPr lang="ru-RU" sz="2000" b="1" dirty="0">
                <a:solidFill>
                  <a:schemeClr val="bg2">
                    <a:lumMod val="60000"/>
                    <a:lumOff val="40000"/>
                  </a:schemeClr>
                </a:solidFill>
                <a:latin typeface="Times New Roman Tj" panose="02020603050405020304" pitchFamily="18" charset="-52"/>
              </a:rPr>
              <a:t> </a:t>
            </a:r>
            <a:r>
              <a:rPr lang="ru-RU" sz="2000" b="1" dirty="0" err="1">
                <a:solidFill>
                  <a:schemeClr val="bg2">
                    <a:lumMod val="60000"/>
                    <a:lumOff val="40000"/>
                  </a:schemeClr>
                </a:solidFill>
                <a:latin typeface="Times New Roman Tj" panose="02020603050405020304" pitchFamily="18" charset="-52"/>
              </a:rPr>
              <a:t>устувор</a:t>
            </a:r>
            <a:r>
              <a:rPr lang="ru-RU" sz="2000" b="1" dirty="0">
                <a:solidFill>
                  <a:schemeClr val="bg2">
                    <a:lumMod val="60000"/>
                    <a:lumOff val="40000"/>
                  </a:schemeClr>
                </a:solidFill>
                <a:latin typeface="Times New Roman Tj" panose="02020603050405020304" pitchFamily="18" charset="-52"/>
              </a:rPr>
              <a:t>»</a:t>
            </a:r>
            <a:br>
              <a:rPr lang="ru-RU" sz="2000" b="1" dirty="0">
                <a:solidFill>
                  <a:schemeClr val="bg2">
                    <a:lumMod val="60000"/>
                    <a:lumOff val="40000"/>
                  </a:schemeClr>
                </a:solidFill>
                <a:latin typeface="Times New Roman Tj" panose="02020603050405020304" pitchFamily="18" charset="-52"/>
              </a:rPr>
            </a:br>
            <a:r>
              <a:rPr lang="ru-RU" sz="2000" b="1" dirty="0">
                <a:solidFill>
                  <a:srgbClr val="0000CC"/>
                </a:solidFill>
                <a:latin typeface="Times New Roman Tj" panose="02020603050405020304" pitchFamily="18" charset="-52"/>
              </a:rPr>
              <a:t>- </a:t>
            </a:r>
            <a:r>
              <a:rPr lang="ru-RU" sz="2000" b="1" dirty="0" err="1">
                <a:latin typeface="Times New Roman Tj" panose="02020603050405020304" pitchFamily="18" charset="-52"/>
              </a:rPr>
              <a:t>заминаи</a:t>
            </a:r>
            <a:r>
              <a:rPr lang="ru-RU" sz="2000" b="1" dirty="0">
                <a:latin typeface="Times New Roman Tj" panose="02020603050405020304" pitchFamily="18" charset="-52"/>
              </a:rPr>
              <a:t> </a:t>
            </a:r>
            <a:r>
              <a:rPr lang="ru-RU" sz="2000" b="1" dirty="0" err="1">
                <a:latin typeface="Times New Roman Tj" panose="02020603050405020304" pitchFamily="18" charset="-52"/>
              </a:rPr>
              <a:t>воќеї</a:t>
            </a:r>
            <a:r>
              <a:rPr lang="ru-RU" sz="2000" b="1" dirty="0">
                <a:latin typeface="Times New Roman Tj" panose="02020603050405020304" pitchFamily="18" charset="-52"/>
              </a:rPr>
              <a:t> </a:t>
            </a:r>
            <a:r>
              <a:rPr lang="ru-RU" sz="2000" b="1" dirty="0" err="1">
                <a:latin typeface="Times New Roman Tj" panose="02020603050405020304" pitchFamily="18" charset="-52"/>
              </a:rPr>
              <a:t>барои</a:t>
            </a:r>
            <a:r>
              <a:rPr lang="ru-RU" sz="2000" b="1" dirty="0">
                <a:latin typeface="Times New Roman Tj" panose="02020603050405020304" pitchFamily="18" charset="-52"/>
              </a:rPr>
              <a:t> </a:t>
            </a:r>
            <a:r>
              <a:rPr lang="ru-RU" sz="2000" b="1" dirty="0" err="1">
                <a:latin typeface="Times New Roman Tj" panose="02020603050405020304" pitchFamily="18" charset="-52"/>
              </a:rPr>
              <a:t>тањияи</a:t>
            </a:r>
            <a:r>
              <a:rPr lang="ru-RU" sz="2000" b="1" dirty="0">
                <a:latin typeface="Times New Roman Tj" panose="02020603050405020304" pitchFamily="18" charset="-52"/>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шарҳи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якуми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kumimoji="0" lang="ru-RU" sz="2000" b="1" i="0" u="none" strike="noStrike" kern="1200" cap="none" spc="0" normalizeH="0" baseline="0" noProof="0" dirty="0" err="1">
                <a:ln>
                  <a:noFill/>
                </a:ln>
                <a:effectLst/>
                <a:uLnTx/>
                <a:uFillTx/>
                <a:latin typeface="Times New Roman Tj" panose="02020603050405020304" pitchFamily="18" charset="-52"/>
                <a:ea typeface="+mj-ea"/>
                <a:cs typeface="+mj-cs"/>
              </a:rPr>
              <a:t>ихтиёрии</a:t>
            </a:r>
            <a:r>
              <a:rPr kumimoji="0" lang="ru-RU" sz="2000" b="1" i="0" u="none" strike="noStrike" kern="1200" cap="none" spc="0" normalizeH="0" baseline="0" noProof="0" dirty="0">
                <a:ln>
                  <a:noFill/>
                </a:ln>
                <a:effectLst/>
                <a:uLnTx/>
                <a:uFillTx/>
                <a:latin typeface="Times New Roman Tj" panose="02020603050405020304" pitchFamily="18" charset="-52"/>
                <a:ea typeface="+mj-ea"/>
                <a:cs typeface="+mj-cs"/>
              </a:rPr>
              <a:t> </a:t>
            </a:r>
            <a:r>
              <a:rPr lang="tg-Cyrl-TJ" sz="2000" b="1" kern="1200" dirty="0">
                <a:effectLst/>
                <a:latin typeface="Times New Roman Tj" panose="02020603050405020304" pitchFamily="18" charset="-52"/>
                <a:ea typeface="Calibri" panose="020F0502020204030204" pitchFamily="34" charset="0"/>
                <a:cs typeface="Times New Roman Tj" panose="02020603050405020304" pitchFamily="18" charset="-52"/>
              </a:rPr>
              <a:t>махаллї</a:t>
            </a:r>
            <a:r>
              <a:rPr lang="ru-RU" sz="2000" b="1" dirty="0">
                <a:latin typeface="Times New Roman Tj" panose="02020603050405020304" pitchFamily="18" charset="-52"/>
              </a:rPr>
              <a:t> </a:t>
            </a:r>
          </a:p>
        </p:txBody>
      </p:sp>
      <p:sp>
        <p:nvSpPr>
          <p:cNvPr id="3" name="Объект 2">
            <a:extLst>
              <a:ext uri="{FF2B5EF4-FFF2-40B4-BE49-F238E27FC236}">
                <a16:creationId xmlns:a16="http://schemas.microsoft.com/office/drawing/2014/main" id="{63F4B315-C592-8EEF-3EE3-EC8EC298A30E}"/>
              </a:ext>
            </a:extLst>
          </p:cNvPr>
          <p:cNvSpPr>
            <a:spLocks noGrp="1"/>
          </p:cNvSpPr>
          <p:nvPr>
            <p:ph idx="1"/>
          </p:nvPr>
        </p:nvSpPr>
        <p:spPr>
          <a:xfrm>
            <a:off x="0" y="1340768"/>
            <a:ext cx="9144000" cy="5517232"/>
          </a:xfrm>
        </p:spPr>
        <p:txBody>
          <a:bodyPr/>
          <a:lstStyle/>
          <a:p>
            <a:pPr algn="just">
              <a:buFont typeface="Arial" panose="020B0604020202020204" pitchFamily="34" charset="0"/>
              <a:buChar char="•"/>
              <a:defRPr/>
            </a:pPr>
            <a:endParaRPr lang="tg-Cyrl-TJ" sz="1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endParaRPr>
          </a:p>
          <a:p>
            <a:pPr algn="just">
              <a:buFont typeface="Arial" panose="020B0604020202020204" pitchFamily="34" charset="0"/>
              <a:buChar char="•"/>
              <a:defRPr/>
            </a:pPr>
            <a:r>
              <a:rPr lang="tg-Cyrl-TJ"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Татбиќи </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a:t>
            </a:r>
            <a:r>
              <a:rPr lang="ru-RU" sz="2000" kern="1200" dirty="0" err="1">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Стратегияи</a:t>
            </a:r>
            <a:r>
              <a:rPr lang="ru-RU" sz="2000" kern="1200" dirty="0">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миллии</a:t>
            </a:r>
            <a:r>
              <a:rPr lang="ru-RU" sz="2000" kern="1200" dirty="0">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рушди</a:t>
            </a:r>
            <a:r>
              <a:rPr lang="ru-RU" sz="2000" kern="1200" dirty="0">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Љумњурии</a:t>
            </a:r>
            <a:r>
              <a:rPr lang="ru-RU" sz="2000" kern="1200" dirty="0">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Тољикистон</a:t>
            </a:r>
            <a:r>
              <a:rPr lang="ru-RU" sz="2000" kern="1200" dirty="0">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барои</a:t>
            </a:r>
            <a:r>
              <a:rPr lang="ru-RU" sz="2000" kern="1200" dirty="0">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давраи</a:t>
            </a:r>
            <a:r>
              <a:rPr lang="ru-RU" sz="2000" kern="1200" dirty="0">
                <a:solidFill>
                  <a:srgbClr val="0000CC"/>
                </a:solidFill>
                <a:effectLst/>
                <a:latin typeface="Times New Roman Tj" panose="02020603050405020304" pitchFamily="18" charset="-52"/>
                <a:ea typeface="Times New Roman" panose="02020603050405020304" pitchFamily="18" charset="0"/>
                <a:cs typeface="Times New Roman" panose="02020603050405020304" pitchFamily="18" charset="0"/>
              </a:rPr>
              <a:t> то соли 2030»,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бо</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мавриди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амал</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ќарор</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ёфтани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марњилаи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дуюми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он дар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доираи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Барномаи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миёнамуњлати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рушд</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дар </a:t>
            </a:r>
            <a:r>
              <a:rPr lang="ru-RU" sz="2000" kern="1200" dirty="0" err="1">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солњои</a:t>
            </a:r>
            <a:r>
              <a:rPr lang="ru-RU" sz="2000" kern="1200" dirty="0">
                <a:solidFill>
                  <a:srgbClr val="000000"/>
                </a:solidFill>
                <a:effectLst/>
                <a:latin typeface="Times New Roman Tj" panose="02020603050405020304" pitchFamily="18" charset="-52"/>
                <a:ea typeface="Times New Roman" panose="02020603050405020304" pitchFamily="18" charset="0"/>
                <a:cs typeface="Times New Roman" panose="02020603050405020304" pitchFamily="18" charset="0"/>
              </a:rPr>
              <a:t> 2021 – 2025…</a:t>
            </a:r>
            <a:endParaRPr lang="ru-RU" sz="2000" dirty="0">
              <a:effectLst/>
              <a:latin typeface="Times New Roman Tj" panose="02020603050405020304" pitchFamily="18" charset="-52"/>
              <a:ea typeface="Times New Roman" panose="02020603050405020304" pitchFamily="18" charset="0"/>
              <a:cs typeface="Times New Roman" panose="02020603050405020304" pitchFamily="18" charset="0"/>
            </a:endParaRPr>
          </a:p>
          <a:p>
            <a:pPr algn="just">
              <a:buFont typeface="Arial" panose="020B0604020202020204" pitchFamily="34" charset="0"/>
              <a:buChar char="•"/>
              <a:defRPr/>
            </a:pPr>
            <a:endParaRPr lang="tg-Cyrl-TJ" sz="500" dirty="0">
              <a:latin typeface="Times New Roman Tj" pitchFamily="18" charset="-52"/>
            </a:endParaRPr>
          </a:p>
          <a:p>
            <a:pPr algn="just">
              <a:buFont typeface="Arial" panose="020B0604020202020204" pitchFamily="34" charset="0"/>
              <a:buChar char="•"/>
              <a:defRPr/>
            </a:pPr>
            <a:endParaRPr lang="tg-Cyrl-TJ" sz="1000" dirty="0">
              <a:solidFill>
                <a:srgbClr val="0000CC"/>
              </a:solidFill>
              <a:latin typeface="Times New Roman Tj" pitchFamily="18" charset="-52"/>
            </a:endParaRPr>
          </a:p>
          <a:p>
            <a:pPr algn="just">
              <a:buFont typeface="Arial" panose="020B0604020202020204" pitchFamily="34" charset="0"/>
              <a:buChar char="•"/>
              <a:defRPr/>
            </a:pPr>
            <a:r>
              <a:rPr lang="tg-Cyrl-TJ" sz="2000" dirty="0">
                <a:latin typeface="Times New Roman Tj" panose="02020603050405020304" pitchFamily="18" charset="-52"/>
              </a:rPr>
              <a:t>Татбиќи силсилаи стратегия ва барномањои соњавї, аз љумла дар самти </a:t>
            </a:r>
            <a:r>
              <a:rPr lang="tg-Cyrl-TJ" sz="2000" dirty="0">
                <a:solidFill>
                  <a:srgbClr val="0000CC"/>
                </a:solidFill>
                <a:latin typeface="Times New Roman Tj" panose="02020603050405020304" pitchFamily="18" charset="-52"/>
              </a:rPr>
              <a:t>саноатикунонии босуръат, пањни васеи технологияњои раќамї, рушди илмию инноватсионї </a:t>
            </a:r>
            <a:endParaRPr lang="ru-RU" sz="2000" dirty="0">
              <a:solidFill>
                <a:srgbClr val="0000CC"/>
              </a:solidFill>
              <a:latin typeface="Times New Roman Tj" panose="02020603050405020304" pitchFamily="18" charset="-52"/>
            </a:endParaRPr>
          </a:p>
          <a:p>
            <a:pPr algn="just">
              <a:buFont typeface="Arial" panose="020B0604020202020204" pitchFamily="34" charset="0"/>
              <a:buChar char="•"/>
              <a:defRPr/>
            </a:pPr>
            <a:endParaRPr lang="tg-Cyrl-TJ" sz="1000" dirty="0">
              <a:latin typeface="Times New Roman Tj" pitchFamily="18" charset="-52"/>
            </a:endParaRPr>
          </a:p>
          <a:p>
            <a:pPr algn="just">
              <a:buFont typeface="Arial" panose="020B0604020202020204" pitchFamily="34" charset="0"/>
              <a:buChar char="•"/>
              <a:defRPr/>
            </a:pPr>
            <a:r>
              <a:rPr lang="ru-RU" sz="2000" dirty="0" err="1">
                <a:latin typeface="Times New Roman Tj" pitchFamily="18" charset="-52"/>
              </a:rPr>
              <a:t>Татбиќи</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Барномаи</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рушди</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иљтимоию</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иќтисодии</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шањри</a:t>
            </a:r>
            <a:r>
              <a:rPr lang="ru-RU" sz="2000" dirty="0">
                <a:solidFill>
                  <a:srgbClr val="0000CC"/>
                </a:solidFill>
                <a:latin typeface="Times New Roman Tj" pitchFamily="18" charset="-52"/>
              </a:rPr>
              <a:t> Душанбе </a:t>
            </a:r>
            <a:r>
              <a:rPr lang="ru-RU" sz="2000" dirty="0" err="1">
                <a:solidFill>
                  <a:srgbClr val="0000CC"/>
                </a:solidFill>
                <a:latin typeface="Times New Roman Tj" pitchFamily="18" charset="-52"/>
              </a:rPr>
              <a:t>барои</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давраи</a:t>
            </a:r>
            <a:r>
              <a:rPr lang="ru-RU" sz="2000" dirty="0">
                <a:solidFill>
                  <a:srgbClr val="0000CC"/>
                </a:solidFill>
                <a:latin typeface="Times New Roman Tj" pitchFamily="18" charset="-52"/>
              </a:rPr>
              <a:t> то соли 2025»</a:t>
            </a:r>
          </a:p>
          <a:p>
            <a:pPr algn="just">
              <a:buFont typeface="Arial" panose="020B0604020202020204" pitchFamily="34" charset="0"/>
              <a:buChar char="•"/>
              <a:defRPr/>
            </a:pPr>
            <a:endParaRPr lang="tg-Cyrl-TJ" sz="1000" dirty="0">
              <a:solidFill>
                <a:srgbClr val="0000CC"/>
              </a:solidFill>
              <a:latin typeface="Times New Roman Tj" pitchFamily="18" charset="-52"/>
            </a:endParaRPr>
          </a:p>
          <a:p>
            <a:pPr algn="just">
              <a:buFont typeface="Arial" panose="020B0604020202020204" pitchFamily="34" charset="0"/>
              <a:buChar char="•"/>
              <a:defRPr/>
            </a:pPr>
            <a:r>
              <a:rPr lang="tg-Cyrl-TJ" sz="2000" dirty="0">
                <a:solidFill>
                  <a:srgbClr val="0000CC"/>
                </a:solidFill>
                <a:latin typeface="Times New Roman Tj" pitchFamily="18" charset="-52"/>
              </a:rPr>
              <a:t>Ҳадафҳои рушди устувор </a:t>
            </a:r>
            <a:r>
              <a:rPr lang="tg-Cyrl-TJ" sz="2000" dirty="0">
                <a:latin typeface="Times New Roman Tj" pitchFamily="18" charset="-52"/>
              </a:rPr>
              <a:t>ба сиёсати Љумњурии Тољикистон торафт бештар ворид мешаванд. Айни замон равандҳои ворид намудан ва баҳисобгирии ҳатмии ҲРУ дар барномаҳои миллӣ, соҳавӣ ва </a:t>
            </a:r>
            <a:r>
              <a:rPr lang="tg-Cyrl-TJ" sz="2000" dirty="0">
                <a:solidFill>
                  <a:srgbClr val="0000CC"/>
                </a:solidFill>
                <a:latin typeface="Times New Roman Tj" pitchFamily="18" charset="-52"/>
              </a:rPr>
              <a:t>минтақавие,</a:t>
            </a:r>
            <a:r>
              <a:rPr lang="tg-Cyrl-TJ" sz="2000" dirty="0">
                <a:latin typeface="Times New Roman Tj" pitchFamily="18" charset="-52"/>
              </a:rPr>
              <a:t> ки милликунонии онҳоро мушаххас менамояд, оғоз шуданд.... </a:t>
            </a:r>
            <a:endParaRPr lang="tg-Cyrl-TJ" sz="500" dirty="0">
              <a:latin typeface="Times New Roman Tj" pitchFamily="18" charset="-52"/>
            </a:endParaRPr>
          </a:p>
          <a:p>
            <a:pPr algn="just">
              <a:spcBef>
                <a:spcPts val="0"/>
              </a:spcBef>
              <a:buFont typeface="Arial" panose="020B0604020202020204" pitchFamily="34" charset="0"/>
              <a:buChar char="•"/>
              <a:defRPr/>
            </a:pPr>
            <a:endParaRPr lang="ru-RU" sz="1000" dirty="0">
              <a:latin typeface="Times New Roman Tj" pitchFamily="18" charset="-52"/>
            </a:endParaRPr>
          </a:p>
          <a:p>
            <a:pPr algn="just">
              <a:spcBef>
                <a:spcPts val="0"/>
              </a:spcBef>
              <a:buFont typeface="Arial" panose="020B0604020202020204" pitchFamily="34" charset="0"/>
              <a:buChar char="•"/>
              <a:defRPr/>
            </a:pPr>
            <a:r>
              <a:rPr lang="ru-RU" sz="2000" dirty="0" err="1">
                <a:latin typeface="Times New Roman Tj" pitchFamily="18" charset="-52"/>
              </a:rPr>
              <a:t>Тавсияхои</a:t>
            </a:r>
            <a:r>
              <a:rPr lang="ru-RU" sz="2000" dirty="0">
                <a:latin typeface="Times New Roman Tj" pitchFamily="18" charset="-52"/>
              </a:rPr>
              <a:t> </a:t>
            </a:r>
            <a:r>
              <a:rPr lang="ru-RU" sz="2000" dirty="0" err="1">
                <a:solidFill>
                  <a:srgbClr val="0000CC"/>
                </a:solidFill>
                <a:latin typeface="Times New Roman Tj" pitchFamily="18" charset="-52"/>
              </a:rPr>
              <a:t>Шарҳи</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ихтиёрии</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милли</a:t>
            </a:r>
            <a:r>
              <a:rPr lang="ru-RU" sz="2000" dirty="0">
                <a:solidFill>
                  <a:srgbClr val="0000CC"/>
                </a:solidFill>
                <a:latin typeface="Times New Roman Tj" pitchFamily="18" charset="-52"/>
              </a:rPr>
              <a:t> 2023 </a:t>
            </a:r>
            <a:r>
              <a:rPr lang="ru-RU" sz="2000" dirty="0" err="1">
                <a:solidFill>
                  <a:srgbClr val="0000CC"/>
                </a:solidFill>
                <a:latin typeface="Times New Roman Tj" pitchFamily="18" charset="-52"/>
              </a:rPr>
              <a:t>доир</a:t>
            </a:r>
            <a:r>
              <a:rPr lang="ru-RU" sz="2000" dirty="0">
                <a:solidFill>
                  <a:srgbClr val="0000CC"/>
                </a:solidFill>
                <a:latin typeface="Times New Roman Tj" pitchFamily="18" charset="-52"/>
              </a:rPr>
              <a:t> ба </a:t>
            </a:r>
            <a:r>
              <a:rPr lang="ru-RU" sz="2000" dirty="0" err="1">
                <a:solidFill>
                  <a:srgbClr val="0000CC"/>
                </a:solidFill>
                <a:latin typeface="Times New Roman Tj" pitchFamily="18" charset="-52"/>
              </a:rPr>
              <a:t>рушди</a:t>
            </a:r>
            <a:r>
              <a:rPr lang="ru-RU" sz="2000" dirty="0">
                <a:solidFill>
                  <a:srgbClr val="0000CC"/>
                </a:solidFill>
                <a:latin typeface="Times New Roman Tj" pitchFamily="18" charset="-52"/>
              </a:rPr>
              <a:t> «</a:t>
            </a:r>
            <a:r>
              <a:rPr lang="ru-RU" sz="2000" dirty="0" err="1">
                <a:solidFill>
                  <a:srgbClr val="0000CC"/>
                </a:solidFill>
                <a:latin typeface="Times New Roman Tj" pitchFamily="18" charset="-52"/>
              </a:rPr>
              <a:t>сабз</a:t>
            </a:r>
            <a:r>
              <a:rPr lang="ru-RU" sz="2000" dirty="0">
                <a:solidFill>
                  <a:srgbClr val="0000CC"/>
                </a:solidFill>
                <a:latin typeface="Times New Roman Tj" pitchFamily="18" charset="-52"/>
              </a:rPr>
              <a:t>»</a:t>
            </a:r>
          </a:p>
          <a:p>
            <a:pPr algn="just">
              <a:spcBef>
                <a:spcPts val="0"/>
              </a:spcBef>
              <a:buFont typeface="Arial" panose="020B0604020202020204" pitchFamily="34" charset="0"/>
              <a:buChar char="•"/>
              <a:defRPr/>
            </a:pPr>
            <a:endParaRPr lang="ru-RU" sz="2000" dirty="0">
              <a:solidFill>
                <a:srgbClr val="0000CC"/>
              </a:solidFill>
              <a:latin typeface="Times New Roman Tj" pitchFamily="18" charset="-52"/>
            </a:endParaRPr>
          </a:p>
          <a:p>
            <a:pPr algn="just">
              <a:spcBef>
                <a:spcPts val="0"/>
              </a:spcBef>
              <a:buFont typeface="Arial" panose="020B0604020202020204" pitchFamily="34" charset="0"/>
              <a:buChar char="•"/>
              <a:defRPr/>
            </a:pPr>
            <a:endParaRPr lang="ru-RU" sz="2000" dirty="0">
              <a:solidFill>
                <a:srgbClr val="0000CC"/>
              </a:solidFill>
              <a:latin typeface="Times New Roman Tj" pitchFamily="18" charset="-52"/>
            </a:endParaRPr>
          </a:p>
          <a:p>
            <a:pPr algn="just">
              <a:buFont typeface="Arial" panose="020B0604020202020204" pitchFamily="34" charset="0"/>
              <a:buChar char="•"/>
              <a:defRPr/>
            </a:pPr>
            <a:endParaRPr lang="tg-Cyrl-TJ" sz="500" dirty="0">
              <a:latin typeface="Times New Roman Tj" pitchFamily="18" charset="-52"/>
            </a:endParaRPr>
          </a:p>
        </p:txBody>
      </p:sp>
    </p:spTree>
    <p:extLst>
      <p:ext uri="{BB962C8B-B14F-4D97-AF65-F5344CB8AC3E}">
        <p14:creationId xmlns:p14="http://schemas.microsoft.com/office/powerpoint/2010/main" val="3197718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501490"/>
            <a:ext cx="7886700" cy="552173"/>
          </a:xfrm>
        </p:spPr>
        <p:txBody>
          <a:bodyPr>
            <a:normAutofit/>
          </a:bodyPr>
          <a:lstStyle/>
          <a:p>
            <a:pPr algn="ctr"/>
            <a:r>
              <a:rPr lang="ru-RU" sz="2400" b="1" dirty="0" err="1">
                <a:solidFill>
                  <a:schemeClr val="bg2">
                    <a:lumMod val="60000"/>
                    <a:lumOff val="40000"/>
                  </a:schemeClr>
                </a:solidFill>
                <a:effectLst/>
                <a:latin typeface="Times New Roman Tj" panose="02020603050405020304" pitchFamily="18" charset="-52"/>
                <a:ea typeface="Calibri" panose="020F0502020204030204" pitchFamily="34" charset="0"/>
                <a:cs typeface="Times New Roman" panose="02020603050405020304" pitchFamily="18" charset="0"/>
              </a:rPr>
              <a:t>Пояи</a:t>
            </a:r>
            <a:r>
              <a:rPr lang="ru-RU" sz="2400" b="1" dirty="0">
                <a:solidFill>
                  <a:schemeClr val="bg2">
                    <a:lumMod val="60000"/>
                    <a:lumOff val="40000"/>
                  </a:schemeClr>
                </a:solidFill>
                <a:effectLst/>
                <a:latin typeface="Times New Roman Tj" panose="02020603050405020304" pitchFamily="18" charset="-52"/>
                <a:ea typeface="Calibri" panose="020F0502020204030204" pitchFamily="34" charset="0"/>
                <a:cs typeface="Times New Roman" panose="02020603050405020304" pitchFamily="18" charset="0"/>
              </a:rPr>
              <a:t> </a:t>
            </a:r>
            <a:r>
              <a:rPr lang="ru-RU" sz="2400" b="1" dirty="0" err="1">
                <a:solidFill>
                  <a:schemeClr val="bg2">
                    <a:lumMod val="60000"/>
                    <a:lumOff val="40000"/>
                  </a:schemeClr>
                </a:solidFill>
                <a:effectLst/>
                <a:latin typeface="Times New Roman Tj" panose="02020603050405020304" pitchFamily="18" charset="-52"/>
                <a:ea typeface="Calibri" panose="020F0502020204030204" pitchFamily="34" charset="0"/>
                <a:cs typeface="Times New Roman" panose="02020603050405020304" pitchFamily="18" charset="0"/>
              </a:rPr>
              <a:t>њамгироии</a:t>
            </a:r>
            <a:r>
              <a:rPr lang="ru-RU" sz="2400" b="1" dirty="0">
                <a:solidFill>
                  <a:schemeClr val="bg2">
                    <a:lumMod val="60000"/>
                    <a:lumOff val="40000"/>
                  </a:schemeClr>
                </a:solidFill>
                <a:effectLst/>
                <a:latin typeface="Times New Roman Tj" panose="02020603050405020304" pitchFamily="18" charset="-52"/>
                <a:ea typeface="Calibri" panose="020F0502020204030204" pitchFamily="34" charset="0"/>
                <a:cs typeface="Times New Roman" panose="02020603050405020304" pitchFamily="18" charset="0"/>
              </a:rPr>
              <a:t> </a:t>
            </a:r>
            <a:r>
              <a:rPr lang="ru-RU" sz="2400" b="1" dirty="0" err="1">
                <a:solidFill>
                  <a:schemeClr val="bg2">
                    <a:lumMod val="60000"/>
                    <a:lumOff val="40000"/>
                  </a:schemeClr>
                </a:solidFill>
                <a:effectLst/>
                <a:latin typeface="Times New Roman Tj" panose="02020603050405020304" pitchFamily="18" charset="-52"/>
                <a:ea typeface="Calibri" panose="020F0502020204030204" pitchFamily="34" charset="0"/>
                <a:cs typeface="Times New Roman" panose="02020603050405020304" pitchFamily="18" charset="0"/>
              </a:rPr>
              <a:t>самаранок</a:t>
            </a:r>
            <a:endParaRPr lang="ru-RU" sz="2400" b="1" dirty="0">
              <a:solidFill>
                <a:schemeClr val="bg2">
                  <a:lumMod val="60000"/>
                  <a:lumOff val="40000"/>
                </a:schemeClr>
              </a:solidFill>
              <a:latin typeface="Times New Roman Tj" panose="02020603050405020304" pitchFamily="18" charset="-52"/>
            </a:endParaRPr>
          </a:p>
        </p:txBody>
      </p:sp>
      <p:grpSp>
        <p:nvGrpSpPr>
          <p:cNvPr id="26" name="Группа 25"/>
          <p:cNvGrpSpPr/>
          <p:nvPr/>
        </p:nvGrpSpPr>
        <p:grpSpPr>
          <a:xfrm>
            <a:off x="107504" y="1053664"/>
            <a:ext cx="9036495" cy="5687704"/>
            <a:chOff x="222422" y="838200"/>
            <a:chExt cx="8833810" cy="5235146"/>
          </a:xfrm>
        </p:grpSpPr>
        <p:sp>
          <p:nvSpPr>
            <p:cNvPr id="4" name="Скругленный прямоугольник 3"/>
            <p:cNvSpPr/>
            <p:nvPr/>
          </p:nvSpPr>
          <p:spPr>
            <a:xfrm>
              <a:off x="222422" y="2273643"/>
              <a:ext cx="1971691" cy="1070919"/>
            </a:xfrm>
            <a:prstGeom prst="roundRect">
              <a:avLst/>
            </a:prstGeom>
            <a:solidFill>
              <a:srgbClr val="00B0F0"/>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gn="ct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Вазифагузорињо</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аз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Шарњи</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миллї</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дар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Шарњи</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мањаллї</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ба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инобат</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гирифта</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шуданд</a:t>
              </a:r>
              <a:endPar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p>
          </p:txBody>
        </p:sp>
        <p:sp>
          <p:nvSpPr>
            <p:cNvPr id="5" name="Скругленный прямоугольник 4"/>
            <p:cNvSpPr/>
            <p:nvPr/>
          </p:nvSpPr>
          <p:spPr>
            <a:xfrm>
              <a:off x="222422" y="3641124"/>
              <a:ext cx="1971691" cy="1070919"/>
            </a:xfrm>
            <a:prstGeom prst="roundRect">
              <a:avLst/>
            </a:prstGeom>
            <a:solidFill>
              <a:srgbClr val="00B0F0"/>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Шар</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ихтиёрии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ма</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алл</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ї</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ба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љ</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алби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љ</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ониб</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ои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манфиатдори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васеътар</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ва</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гуногунтар</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такя</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мекунад</a:t>
              </a:r>
              <a:endParaRPr lang="ru-RU"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6" name="Скругленный прямоугольник 5"/>
            <p:cNvSpPr/>
            <p:nvPr/>
          </p:nvSpPr>
          <p:spPr>
            <a:xfrm>
              <a:off x="7084541" y="2273643"/>
              <a:ext cx="1971691" cy="1070919"/>
            </a:xfrm>
            <a:prstGeom prst="roundRect">
              <a:avLst/>
            </a:prstGeom>
            <a:solidFill>
              <a:schemeClr val="accent1">
                <a:lumMod val="40000"/>
                <a:lumOff val="6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Шарњи</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миллї</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dirty="0" err="1">
                  <a:effectLst/>
                  <a:latin typeface="Times New Roman Tj" panose="02020603050405020304" pitchFamily="18" charset="-52"/>
                  <a:ea typeface="Calibri" panose="020F0502020204030204" pitchFamily="34" charset="0"/>
                  <a:cs typeface="Times New Roman" panose="02020603050405020304" pitchFamily="18" charset="0"/>
                </a:rPr>
                <a:t>њамчун</a:t>
              </a:r>
              <a:r>
                <a:rPr lang="ru-RU" sz="12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dirty="0" err="1">
                  <a:effectLst/>
                  <a:latin typeface="Times New Roman Tj" panose="02020603050405020304" pitchFamily="18" charset="-52"/>
                  <a:ea typeface="Calibri" panose="020F0502020204030204" pitchFamily="34" charset="0"/>
                  <a:cs typeface="Times New Roman" panose="02020603050405020304" pitchFamily="18" charset="0"/>
                </a:rPr>
                <a:t>намуна</a:t>
              </a:r>
              <a:r>
                <a:rPr lang="ru-RU" sz="1200" dirty="0">
                  <a:effectLst/>
                  <a:latin typeface="Times New Roman Tj" panose="02020603050405020304" pitchFamily="18" charset="-52"/>
                  <a:ea typeface="Calibri" panose="020F0502020204030204" pitchFamily="34" charset="0"/>
                  <a:cs typeface="Times New Roman" panose="02020603050405020304" pitchFamily="18" charset="0"/>
                </a:rPr>
                <a:t> дар </a:t>
              </a:r>
              <a:r>
                <a:rPr lang="ru-RU" sz="1200" dirty="0" err="1">
                  <a:effectLst/>
                  <a:latin typeface="Times New Roman Tj" panose="02020603050405020304" pitchFamily="18" charset="-52"/>
                  <a:ea typeface="Calibri" panose="020F0502020204030204" pitchFamily="34" charset="0"/>
                  <a:cs typeface="Times New Roman" panose="02020603050405020304" pitchFamily="18" charset="0"/>
                </a:rPr>
                <a:t>раванди</a:t>
              </a:r>
              <a:r>
                <a:rPr lang="ru-RU" sz="12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dirty="0" err="1">
                  <a:effectLst/>
                  <a:latin typeface="Times New Roman Tj" panose="02020603050405020304" pitchFamily="18" charset="-52"/>
                  <a:ea typeface="Calibri" panose="020F0502020204030204" pitchFamily="34" charset="0"/>
                  <a:cs typeface="Times New Roman" panose="02020603050405020304" pitchFamily="18" charset="0"/>
                </a:rPr>
                <a:t>тањияи</a:t>
              </a:r>
              <a:r>
                <a:rPr lang="ru-RU" sz="12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dirty="0" err="1">
                  <a:effectLst/>
                  <a:latin typeface="Times New Roman Tj" panose="02020603050405020304" pitchFamily="18" charset="-52"/>
                  <a:ea typeface="Calibri" panose="020F0502020204030204" pitchFamily="34" charset="0"/>
                  <a:cs typeface="Times New Roman" panose="02020603050405020304" pitchFamily="18" charset="0"/>
                </a:rPr>
                <a:t>Шарњи</a:t>
              </a:r>
              <a:r>
                <a:rPr lang="ru-RU" sz="12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dirty="0" err="1">
                  <a:effectLst/>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12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dirty="0" err="1">
                  <a:effectLst/>
                  <a:latin typeface="Times New Roman Tj" panose="02020603050405020304" pitchFamily="18" charset="-52"/>
                  <a:ea typeface="Calibri" panose="020F0502020204030204" pitchFamily="34" charset="0"/>
                  <a:cs typeface="Times New Roman" panose="02020603050405020304" pitchFamily="18" charset="0"/>
                </a:rPr>
                <a:t>мањаллї</a:t>
              </a:r>
              <a:endParaRPr lang="ru-RU" sz="1200" dirty="0"/>
            </a:p>
          </p:txBody>
        </p:sp>
        <p:sp>
          <p:nvSpPr>
            <p:cNvPr id="7" name="Скругленный прямоугольник 6"/>
            <p:cNvSpPr/>
            <p:nvPr/>
          </p:nvSpPr>
          <p:spPr>
            <a:xfrm>
              <a:off x="7084540" y="3641124"/>
              <a:ext cx="1971691" cy="1070919"/>
            </a:xfrm>
            <a:prstGeom prst="roundRect">
              <a:avLst>
                <a:gd name="adj" fmla="val 50000"/>
              </a:avLst>
            </a:prstGeom>
            <a:solidFill>
              <a:schemeClr val="accent1">
                <a:lumMod val="40000"/>
                <a:lumOff val="60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Шар</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ихтиёрии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ма</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алл</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ї</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чун</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воситаи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алли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масъала</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ои</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стратег</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ї</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метавонад</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баромад</a:t>
              </a:r>
              <a:r>
                <a:rPr lang="ru-RU" sz="12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200" kern="100" dirty="0" err="1">
                  <a:effectLst/>
                  <a:latin typeface="Calibri" panose="020F0502020204030204" pitchFamily="34" charset="0"/>
                  <a:ea typeface="Calibri" panose="020F0502020204030204" pitchFamily="34" charset="0"/>
                  <a:cs typeface="Times New Roman" panose="02020603050405020304" pitchFamily="18" charset="0"/>
                </a:rPr>
                <a:t>намояд</a:t>
              </a:r>
              <a:endParaRPr lang="ru-RU"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8" name="Овал 7"/>
            <p:cNvSpPr/>
            <p:nvPr/>
          </p:nvSpPr>
          <p:spPr>
            <a:xfrm>
              <a:off x="2524898" y="838200"/>
              <a:ext cx="1359243" cy="1132703"/>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endParaRPr lang="ru-RU" sz="1200" b="1"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gn="ctr">
                <a:spcAft>
                  <a:spcPts val="0"/>
                </a:spcAft>
              </a:pPr>
              <a:r>
                <a:rPr lang="ru-RU" sz="1200" b="1" kern="100" dirty="0" err="1">
                  <a:effectLst/>
                  <a:latin typeface="Times New Roman Tj" panose="02020603050405020304" pitchFamily="18" charset="-52"/>
                  <a:ea typeface="Calibri" panose="020F0502020204030204" pitchFamily="34" charset="0"/>
                  <a:cs typeface="Times New Roman" panose="02020603050405020304" pitchFamily="18" charset="0"/>
                </a:rPr>
                <a:t>Пешбур</a:t>
              </a:r>
              <a:endParaRPr lang="ru-RU" sz="1200" b="1"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gn="ctr">
                <a:spcAft>
                  <a:spcPts val="0"/>
                </a:spcAft>
              </a:pPr>
              <a:r>
                <a:rPr lang="ru-RU" sz="1200" b="1" kern="100" dirty="0">
                  <a:effectLst/>
                  <a:latin typeface="Times New Roman Tj" panose="02020603050405020304" pitchFamily="18" charset="-52"/>
                  <a:ea typeface="Calibri" panose="020F0502020204030204" pitchFamily="34" charset="0"/>
                  <a:cs typeface="Times New Roman" panose="02020603050405020304" pitchFamily="18" charset="0"/>
                </a:rPr>
                <a:t>ди </a:t>
              </a:r>
              <a:r>
                <a:rPr lang="ru-RU" sz="1200" b="1" kern="100" dirty="0" err="1">
                  <a:effectLst/>
                  <a:latin typeface="Times New Roman Tj" panose="02020603050405020304" pitchFamily="18" charset="-52"/>
                  <a:ea typeface="Calibri" panose="020F0502020204030204" pitchFamily="34" charset="0"/>
                  <a:cs typeface="Times New Roman" panose="02020603050405020304" pitchFamily="18" charset="0"/>
                </a:rPr>
                <a:t>љараён</a:t>
              </a:r>
              <a:r>
                <a:rPr lang="ru-RU" sz="12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b="1" kern="100" dirty="0" err="1">
                  <a:effectLst/>
                  <a:latin typeface="Times New Roman Tj" panose="02020603050405020304" pitchFamily="18" charset="-52"/>
                  <a:ea typeface="Calibri" panose="020F0502020204030204" pitchFamily="34" charset="0"/>
                  <a:cs typeface="Times New Roman" panose="02020603050405020304" pitchFamily="18" charset="0"/>
                </a:rPr>
                <a:t>раванд</a:t>
              </a:r>
              <a:endParaRPr lang="ru-RU" sz="1200" b="1"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solidFill>
                  <a:schemeClr val="tx1"/>
                </a:solidFill>
              </a:endParaRPr>
            </a:p>
          </p:txBody>
        </p:sp>
        <p:sp>
          <p:nvSpPr>
            <p:cNvPr id="9" name="Овал 8"/>
            <p:cNvSpPr/>
            <p:nvPr/>
          </p:nvSpPr>
          <p:spPr>
            <a:xfrm>
              <a:off x="5519351" y="838200"/>
              <a:ext cx="1359243" cy="1132703"/>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endPar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gn="ctr">
                <a:lnSpc>
                  <a:spcPct val="107000"/>
                </a:lnSpc>
                <a:spcAft>
                  <a:spcPts val="800"/>
                </a:spcAft>
              </a:pP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Ташаккули</a:t>
              </a:r>
              <a:r>
                <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200" kern="100" dirty="0" err="1">
                  <a:effectLst/>
                  <a:latin typeface="Times New Roman Tj" panose="02020603050405020304" pitchFamily="18" charset="-52"/>
                  <a:ea typeface="Calibri" panose="020F0502020204030204" pitchFamily="34" charset="0"/>
                  <a:cs typeface="Times New Roman" panose="02020603050405020304" pitchFamily="18" charset="0"/>
                </a:rPr>
                <a:t>гузориш</a:t>
              </a:r>
              <a:endParaRPr lang="ru-RU" sz="12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solidFill>
                  <a:schemeClr val="tx1"/>
                </a:solidFill>
              </a:endParaRPr>
            </a:p>
          </p:txBody>
        </p:sp>
        <p:sp>
          <p:nvSpPr>
            <p:cNvPr id="10" name="Овал 9"/>
            <p:cNvSpPr/>
            <p:nvPr/>
          </p:nvSpPr>
          <p:spPr>
            <a:xfrm>
              <a:off x="2524898" y="4940643"/>
              <a:ext cx="1359243" cy="113270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ts val="0"/>
                </a:spcAft>
                <a:buClrTx/>
                <a:buSzTx/>
                <a:buFontTx/>
                <a:buNone/>
                <a:tabLst/>
                <a:defRPr/>
              </a:pPr>
              <a:endParaRPr kumimoji="0" lang="ru-RU" sz="1200" b="1" i="0" u="none" strike="noStrike" kern="100" cap="none" spc="0" normalizeH="0" baseline="0" noProof="0" dirty="0">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ru-RU" sz="1200" b="1" i="0" u="none" strike="noStrike" kern="100" cap="none" spc="0" normalizeH="0" baseline="0" noProof="0" dirty="0" err="1">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rPr>
                <a:t>Пешбур</a:t>
              </a:r>
              <a:endParaRPr kumimoji="0" lang="ru-RU" sz="1200" b="1" i="0" u="none" strike="noStrike" kern="100" cap="none" spc="0" normalizeH="0" baseline="0" noProof="0" dirty="0">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ru-RU" sz="1200" b="1" i="0" u="none" strike="noStrike" kern="100" cap="none" spc="0" normalizeH="0" baseline="0" noProof="0" dirty="0">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rPr>
                <a:t>ди </a:t>
              </a:r>
              <a:r>
                <a:rPr kumimoji="0" lang="ru-RU" sz="1200" b="1" i="0" u="none" strike="noStrike" kern="100" cap="none" spc="0" normalizeH="0" baseline="0" noProof="0" dirty="0" err="1">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љараён</a:t>
              </a:r>
              <a:r>
                <a:rPr kumimoji="0" lang="ru-RU" sz="1200" b="1" i="0" u="none" strike="noStrike" kern="100" cap="none" spc="0" normalizeH="0" baseline="0" noProof="0" dirty="0">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rPr>
                <a:t>/ </a:t>
              </a:r>
              <a:r>
                <a:rPr kumimoji="0" lang="ru-RU" sz="1200" b="1" i="0" u="none" strike="noStrike" kern="100" cap="none" spc="0" normalizeH="0" baseline="0" noProof="0" dirty="0" err="1">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раванд</a:t>
              </a:r>
              <a:endParaRPr kumimoji="0" lang="ru-RU" sz="1200" b="1" i="0" u="none" strike="noStrike" kern="100" cap="none" spc="0" normalizeH="0" baseline="0" noProof="0" dirty="0">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solidFill>
                  <a:schemeClr val="tx1"/>
                </a:solidFill>
              </a:endParaRPr>
            </a:p>
          </p:txBody>
        </p:sp>
        <p:sp>
          <p:nvSpPr>
            <p:cNvPr id="11" name="Овал 10"/>
            <p:cNvSpPr/>
            <p:nvPr/>
          </p:nvSpPr>
          <p:spPr>
            <a:xfrm>
              <a:off x="5519351" y="4940643"/>
              <a:ext cx="1359243" cy="1132703"/>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7000"/>
                </a:lnSpc>
                <a:spcBef>
                  <a:spcPct val="0"/>
                </a:spcBef>
                <a:spcAft>
                  <a:spcPts val="800"/>
                </a:spcAft>
                <a:buClrTx/>
                <a:buSzTx/>
                <a:buFontTx/>
                <a:buNone/>
                <a:tabLst/>
                <a:defRPr/>
              </a:pPr>
              <a:endParaRPr kumimoji="0" lang="ru-RU" sz="1200" b="0" i="0" u="none" strike="noStrike" kern="100" cap="none" spc="0" normalizeH="0" baseline="0" noProof="0" dirty="0">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07000"/>
                </a:lnSpc>
                <a:spcBef>
                  <a:spcPct val="0"/>
                </a:spcBef>
                <a:spcAft>
                  <a:spcPts val="800"/>
                </a:spcAft>
                <a:buClrTx/>
                <a:buSzTx/>
                <a:buFontTx/>
                <a:buNone/>
                <a:tabLst/>
                <a:defRPr/>
              </a:pPr>
              <a:r>
                <a:rPr kumimoji="0" lang="ru-RU" sz="1200" b="1" i="0" u="none" strike="noStrike" kern="100" cap="none" spc="0" normalizeH="0" baseline="0" noProof="0" dirty="0" err="1">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rPr>
                <a:t>Ташаккули</a:t>
              </a:r>
              <a:r>
                <a:rPr kumimoji="0" lang="ru-RU" sz="1200" b="1" i="0" u="none" strike="noStrike" kern="100" cap="none" spc="0" normalizeH="0" baseline="0" noProof="0" dirty="0">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rPr>
                <a:t> </a:t>
              </a:r>
              <a:r>
                <a:rPr kumimoji="0" lang="ru-RU" sz="1200" b="1" i="0" u="none" strike="noStrike" kern="100" cap="none" spc="0" normalizeH="0" baseline="0" noProof="0" dirty="0" err="1">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rPr>
                <a:t>гузориш</a:t>
              </a:r>
              <a:endParaRPr kumimoji="0" lang="ru-RU" sz="1200" b="1" i="0" u="none" strike="noStrike" kern="100" cap="none" spc="0" normalizeH="0" baseline="0" noProof="0" dirty="0">
                <a:ln>
                  <a:noFill/>
                </a:ln>
                <a:solidFill>
                  <a:schemeClr val="tx1"/>
                </a:solidFill>
                <a:effectLst/>
                <a:uLnTx/>
                <a:uFillTx/>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solidFill>
                  <a:schemeClr val="tx1"/>
                </a:solidFill>
              </a:endParaRPr>
            </a:p>
          </p:txBody>
        </p:sp>
        <p:sp>
          <p:nvSpPr>
            <p:cNvPr id="12" name="Стрелка вправо 11"/>
            <p:cNvSpPr/>
            <p:nvPr/>
          </p:nvSpPr>
          <p:spPr>
            <a:xfrm>
              <a:off x="4022124" y="996779"/>
              <a:ext cx="1386017" cy="255373"/>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право 12"/>
            <p:cNvSpPr/>
            <p:nvPr/>
          </p:nvSpPr>
          <p:spPr>
            <a:xfrm flipH="1">
              <a:off x="4022124" y="1631093"/>
              <a:ext cx="1386017" cy="255373"/>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право 13"/>
            <p:cNvSpPr/>
            <p:nvPr/>
          </p:nvSpPr>
          <p:spPr>
            <a:xfrm>
              <a:off x="4022124" y="5058033"/>
              <a:ext cx="1386017" cy="255373"/>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право 14"/>
            <p:cNvSpPr/>
            <p:nvPr/>
          </p:nvSpPr>
          <p:spPr>
            <a:xfrm flipH="1">
              <a:off x="4022124" y="5692347"/>
              <a:ext cx="1386017" cy="255373"/>
            </a:xfrm>
            <a:prstGeom prst="righ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Выгнутая вправо стрелка 16"/>
            <p:cNvSpPr/>
            <p:nvPr/>
          </p:nvSpPr>
          <p:spPr>
            <a:xfrm flipH="1">
              <a:off x="2658968" y="2235783"/>
              <a:ext cx="858588" cy="247626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ru-RU"/>
            </a:p>
          </p:txBody>
        </p:sp>
        <p:sp>
          <p:nvSpPr>
            <p:cNvPr id="20" name="Выгнутая влево стрелка 19"/>
            <p:cNvSpPr/>
            <p:nvPr/>
          </p:nvSpPr>
          <p:spPr>
            <a:xfrm rot="10800000">
              <a:off x="6020121" y="2108885"/>
              <a:ext cx="858473" cy="2570205"/>
            </a:xfrm>
            <a:prstGeom prst="curvedRightArrow">
              <a:avLst>
                <a:gd name="adj1" fmla="val 25000"/>
                <a:gd name="adj2" fmla="val 60777"/>
                <a:gd name="adj3" fmla="val 2500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ru-RU"/>
            </a:p>
          </p:txBody>
        </p:sp>
        <p:sp>
          <p:nvSpPr>
            <p:cNvPr id="21" name="Прямоугольник 20"/>
            <p:cNvSpPr/>
            <p:nvPr/>
          </p:nvSpPr>
          <p:spPr>
            <a:xfrm>
              <a:off x="2935705" y="3051208"/>
              <a:ext cx="1357162" cy="7892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dirty="0"/>
                <a:t>аз </a:t>
              </a:r>
              <a:r>
                <a:rPr lang="ru-RU" dirty="0" err="1"/>
                <a:t>боло</a:t>
              </a:r>
              <a:r>
                <a:rPr lang="ru-RU" dirty="0"/>
                <a:t> ба поён</a:t>
              </a:r>
            </a:p>
          </p:txBody>
        </p:sp>
        <p:sp>
          <p:nvSpPr>
            <p:cNvPr id="22" name="Прямоугольник 21"/>
            <p:cNvSpPr/>
            <p:nvPr/>
          </p:nvSpPr>
          <p:spPr>
            <a:xfrm>
              <a:off x="5341539" y="3051208"/>
              <a:ext cx="1357162" cy="7892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Ишора</a:t>
              </a:r>
              <a:r>
                <a:rPr lang="ru-RU" sz="14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о</a:t>
              </a:r>
              <a:r>
                <a:rPr lang="ru-RU" sz="1400" kern="100" dirty="0">
                  <a:effectLst/>
                  <a:latin typeface="Calibri" panose="020F0502020204030204" pitchFamily="34" charset="0"/>
                  <a:ea typeface="Calibri" panose="020F0502020204030204" pitchFamily="34" charset="0"/>
                  <a:cs typeface="Times New Roman" panose="02020603050405020304" pitchFamily="18" charset="0"/>
                </a:rPr>
                <a:t> аз </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сат</a:t>
              </a:r>
              <a:r>
                <a:rPr lang="ru-RU" sz="14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и</a:t>
              </a:r>
              <a:r>
                <a:rPr lang="ru-RU"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ша</a:t>
              </a:r>
              <a:r>
                <a:rPr lang="ru-RU" sz="14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р</a:t>
              </a:r>
              <a:r>
                <a:rPr lang="ru-RU" sz="1400" kern="100" dirty="0">
                  <a:effectLst/>
                  <a:latin typeface="Calibri" panose="020F0502020204030204" pitchFamily="34" charset="0"/>
                  <a:ea typeface="Calibri" panose="020F0502020204030204" pitchFamily="34" charset="0"/>
                  <a:cs typeface="Times New Roman" panose="02020603050405020304" pitchFamily="18" charset="0"/>
                </a:rPr>
                <a:t> ба </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сат</a:t>
              </a:r>
              <a:r>
                <a:rPr lang="ru-RU" sz="14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и</a:t>
              </a:r>
              <a:r>
                <a:rPr lang="ru-RU"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400" kern="100" dirty="0" err="1">
                  <a:effectLst/>
                  <a:latin typeface="Times New Roman Tj" panose="02020603050405020304" pitchFamily="18" charset="-52"/>
                  <a:ea typeface="Calibri" panose="020F0502020204030204" pitchFamily="34" charset="0"/>
                  <a:cs typeface="Times New Roman" panose="02020603050405020304" pitchFamily="18" charset="0"/>
                </a:rPr>
                <a:t>љ</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ум</a:t>
              </a:r>
              <a:r>
                <a:rPr lang="ru-RU" sz="1400"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400" kern="100" dirty="0" err="1">
                  <a:effectLst/>
                  <a:latin typeface="Calibri" panose="020F0502020204030204" pitchFamily="34" charset="0"/>
                  <a:ea typeface="Calibri" panose="020F0502020204030204" pitchFamily="34" charset="0"/>
                  <a:cs typeface="Times New Roman" panose="02020603050405020304" pitchFamily="18" charset="0"/>
                </a:rPr>
                <a:t>ур</a:t>
              </a:r>
              <a:r>
                <a:rPr lang="ru-RU" sz="1400" kern="100" dirty="0" err="1">
                  <a:effectLst/>
                  <a:latin typeface="Times New Roman Tj" panose="02020603050405020304" pitchFamily="18" charset="-52"/>
                  <a:ea typeface="Calibri" panose="020F0502020204030204" pitchFamily="34" charset="0"/>
                  <a:cs typeface="Times New Roman" panose="02020603050405020304" pitchFamily="18" charset="0"/>
                </a:rPr>
                <a:t>ї</a:t>
              </a:r>
              <a:endParaRPr lang="ru-RU"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24" name="Прямоугольник 23"/>
            <p:cNvSpPr/>
            <p:nvPr/>
          </p:nvSpPr>
          <p:spPr>
            <a:xfrm>
              <a:off x="4050979" y="5313405"/>
              <a:ext cx="1357162" cy="376601"/>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ct val="107000"/>
                </a:lnSpc>
                <a:spcAft>
                  <a:spcPts val="800"/>
                </a:spcAft>
              </a:pPr>
              <a:endParaRPr lang="ru-RU" sz="1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ru-RU" sz="10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000" i="1" kern="100" dirty="0" err="1">
                  <a:effectLst/>
                  <a:latin typeface="Calibri" panose="020F0502020204030204" pitchFamily="34" charset="0"/>
                  <a:ea typeface="Calibri" panose="020F0502020204030204" pitchFamily="34" charset="0"/>
                  <a:cs typeface="Times New Roman" panose="02020603050405020304" pitchFamily="18" charset="0"/>
                </a:rPr>
                <a:t>Шар</a:t>
              </a:r>
              <a:r>
                <a:rPr lang="ru-RU" sz="1000" i="1"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000" i="1" kern="100" dirty="0" err="1">
                  <a:effectLst/>
                  <a:latin typeface="Calibri" panose="020F0502020204030204" pitchFamily="34" charset="0"/>
                  <a:ea typeface="Calibri" panose="020F0502020204030204" pitchFamily="34" charset="0"/>
                  <a:cs typeface="Times New Roman" panose="02020603050405020304" pitchFamily="18" charset="0"/>
                </a:rPr>
                <a:t>и</a:t>
              </a:r>
              <a:r>
                <a:rPr lang="ru-RU" sz="1000" i="1"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000" i="1" kern="100" dirty="0" err="1">
                  <a:effectLst/>
                  <a:latin typeface="Calibri" panose="020F0502020204030204" pitchFamily="34" charset="0"/>
                  <a:ea typeface="Calibri" panose="020F0502020204030204" pitchFamily="34" charset="0"/>
                  <a:cs typeface="Times New Roman" panose="02020603050405020304" pitchFamily="18" charset="0"/>
                </a:rPr>
                <a:t>ихтиёрии</a:t>
              </a:r>
              <a:r>
                <a:rPr lang="ru-RU" sz="1000" i="1" kern="100" dirty="0">
                  <a:effectLst/>
                  <a:latin typeface="Calibri" panose="020F0502020204030204" pitchFamily="34" charset="0"/>
                  <a:ea typeface="Calibri" panose="020F0502020204030204" pitchFamily="34" charset="0"/>
                  <a:cs typeface="Times New Roman" panose="02020603050405020304" pitchFamily="18" charset="0"/>
                </a:rPr>
                <a:t> </a:t>
              </a:r>
              <a:r>
                <a:rPr lang="ru-RU" sz="1000" i="1" kern="100" dirty="0" err="1">
                  <a:effectLst/>
                  <a:latin typeface="Calibri" panose="020F0502020204030204" pitchFamily="34" charset="0"/>
                  <a:ea typeface="Calibri" panose="020F0502020204030204" pitchFamily="34" charset="0"/>
                  <a:cs typeface="Times New Roman" panose="02020603050405020304" pitchFamily="18" charset="0"/>
                </a:rPr>
                <a:t>ма</a:t>
              </a:r>
              <a:r>
                <a:rPr lang="ru-RU" sz="1000" i="1" kern="100" dirty="0" err="1">
                  <a:effectLst/>
                  <a:latin typeface="Times New Roman Tj" panose="02020603050405020304" pitchFamily="18" charset="-52"/>
                  <a:ea typeface="Calibri" panose="020F0502020204030204" pitchFamily="34" charset="0"/>
                  <a:cs typeface="Times New Roman" panose="02020603050405020304" pitchFamily="18" charset="0"/>
                </a:rPr>
                <a:t>њ</a:t>
              </a:r>
              <a:r>
                <a:rPr lang="ru-RU" sz="1000" i="1" kern="100" dirty="0" err="1">
                  <a:effectLst/>
                  <a:latin typeface="Calibri" panose="020F0502020204030204" pitchFamily="34" charset="0"/>
                  <a:ea typeface="Calibri" panose="020F0502020204030204" pitchFamily="34" charset="0"/>
                  <a:cs typeface="Times New Roman" panose="02020603050405020304" pitchFamily="18" charset="0"/>
                </a:rPr>
                <a:t>алл</a:t>
              </a:r>
              <a:r>
                <a:rPr lang="ru-RU" sz="1000" i="1" kern="100" dirty="0" err="1">
                  <a:effectLst/>
                  <a:latin typeface="Times New Roman Tj" panose="02020603050405020304" pitchFamily="18" charset="-52"/>
                  <a:ea typeface="Calibri" panose="020F0502020204030204" pitchFamily="34" charset="0"/>
                  <a:cs typeface="Times New Roman" panose="02020603050405020304" pitchFamily="18" charset="0"/>
                </a:rPr>
                <a:t>ї</a:t>
              </a:r>
              <a:endParaRPr lang="ru-RU" sz="1000" i="1"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ru-RU" dirty="0"/>
            </a:p>
          </p:txBody>
        </p:sp>
        <p:sp>
          <p:nvSpPr>
            <p:cNvPr id="25" name="Прямоугольник 24"/>
            <p:cNvSpPr/>
            <p:nvPr/>
          </p:nvSpPr>
          <p:spPr>
            <a:xfrm>
              <a:off x="3942463" y="994439"/>
              <a:ext cx="1465679" cy="63431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ct val="107000"/>
                </a:lnSpc>
                <a:spcAft>
                  <a:spcPts val="800"/>
                </a:spcAft>
              </a:pP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nSpc>
                  <a:spcPct val="107000"/>
                </a:lnSpc>
                <a:spcAft>
                  <a:spcPts val="800"/>
                </a:spcAft>
              </a:pPr>
              <a:endParaRPr lang="ru-RU" sz="1000" kern="100" dirty="0">
                <a:latin typeface="Times New Roman Tj" panose="02020603050405020304" pitchFamily="18" charset="-52"/>
                <a:ea typeface="Calibri" panose="020F0502020204030204" pitchFamily="34" charset="0"/>
                <a:cs typeface="Times New Roman" panose="02020603050405020304" pitchFamily="18" charset="0"/>
              </a:endParaRPr>
            </a:p>
            <a:p>
              <a:pPr>
                <a:lnSpc>
                  <a:spcPct val="107000"/>
                </a:lnSpc>
                <a:spcAft>
                  <a:spcPts val="800"/>
                </a:spcAft>
              </a:pPr>
              <a:r>
                <a:rPr lang="ru-RU" sz="1000" i="1" kern="100" dirty="0" err="1">
                  <a:effectLst/>
                  <a:latin typeface="Times New Roman Tj" panose="02020603050405020304" pitchFamily="18" charset="-52"/>
                  <a:ea typeface="Calibri" panose="020F0502020204030204" pitchFamily="34" charset="0"/>
                  <a:cs typeface="Times New Roman" panose="02020603050405020304" pitchFamily="18" charset="0"/>
                </a:rPr>
                <a:t>Шарњи</a:t>
              </a:r>
              <a:r>
                <a:rPr lang="ru-RU" sz="1000" i="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i="1" kern="100" dirty="0" err="1">
                  <a:effectLst/>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1000" i="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i="1" kern="100" dirty="0" err="1">
                  <a:effectLst/>
                  <a:latin typeface="Times New Roman Tj" panose="02020603050405020304" pitchFamily="18" charset="-52"/>
                  <a:ea typeface="Calibri" panose="020F0502020204030204" pitchFamily="34" charset="0"/>
                  <a:cs typeface="Times New Roman" panose="02020603050405020304" pitchFamily="18" charset="0"/>
                </a:rPr>
                <a:t>миллї</a:t>
              </a:r>
              <a:endParaRPr lang="ru-RU" sz="1000" i="1"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lgn="ctr"/>
              <a:endParaRPr lang="ru-RU" dirty="0"/>
            </a:p>
          </p:txBody>
        </p:sp>
      </p:grpSp>
    </p:spTree>
    <p:extLst>
      <p:ext uri="{BB962C8B-B14F-4D97-AF65-F5344CB8AC3E}">
        <p14:creationId xmlns:p14="http://schemas.microsoft.com/office/powerpoint/2010/main" val="3892476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099592"/>
          </a:xfrm>
        </p:spPr>
        <p:txBody>
          <a:bodyPr/>
          <a:lstStyle/>
          <a:p>
            <a:r>
              <a:rPr lang="ru-RU" sz="2400" b="1" dirty="0" err="1">
                <a:solidFill>
                  <a:srgbClr val="0000FF"/>
                </a:solidFill>
                <a:latin typeface="Times New Roman Tj" panose="02020603050405020304" pitchFamily="18" charset="-52"/>
              </a:rPr>
              <a:t>Чанбахои</a:t>
            </a:r>
            <a:r>
              <a:rPr lang="ru-RU" sz="2400" b="1" dirty="0">
                <a:solidFill>
                  <a:srgbClr val="0000FF"/>
                </a:solidFill>
                <a:latin typeface="Times New Roman Tj" panose="02020603050405020304" pitchFamily="18" charset="-52"/>
              </a:rPr>
              <a:t> методологи: </a:t>
            </a:r>
          </a:p>
        </p:txBody>
      </p:sp>
      <p:sp>
        <p:nvSpPr>
          <p:cNvPr id="3" name="Объект 2"/>
          <p:cNvSpPr>
            <a:spLocks noGrp="1"/>
          </p:cNvSpPr>
          <p:nvPr>
            <p:ph idx="1"/>
          </p:nvPr>
        </p:nvSpPr>
        <p:spPr>
          <a:xfrm>
            <a:off x="0" y="980728"/>
            <a:ext cx="9144000" cy="5877272"/>
          </a:xfrm>
        </p:spPr>
        <p:txBody>
          <a:bodyPr/>
          <a:lstStyle/>
          <a:p>
            <a:pPr>
              <a:lnSpc>
                <a:spcPct val="107000"/>
              </a:lnSpc>
              <a:spcAft>
                <a:spcPts val="800"/>
              </a:spcAft>
              <a:buFont typeface="Arial" panose="020B0604020202020204" pitchFamily="34" charset="0"/>
              <a:buChar char="•"/>
            </a:pPr>
            <a:r>
              <a:rPr lang="ru-RU" sz="2000" dirty="0" err="1">
                <a:latin typeface="Times New Roman Tj" panose="02020603050405020304" pitchFamily="18" charset="-52"/>
                <a:ea typeface="Calibri" panose="020F0502020204030204" pitchFamily="34" charset="0"/>
                <a:cs typeface="Times New Roman" panose="02020603050405020304" pitchFamily="18" charset="0"/>
              </a:rPr>
              <a:t>Шарҳи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мазкур</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риояи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методологияи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байналмилалии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таҳияи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Шарҳи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махаллӣ</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инъикоси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ҳатмии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пешрафт</a:t>
            </a:r>
            <a:r>
              <a:rPr lang="ru-RU" sz="2000" dirty="0">
                <a:latin typeface="Times New Roman Tj" panose="02020603050405020304" pitchFamily="18" charset="-52"/>
                <a:ea typeface="Calibri" panose="020F0502020204030204" pitchFamily="34" charset="0"/>
                <a:cs typeface="Times New Roman" panose="02020603050405020304" pitchFamily="18" charset="0"/>
              </a:rPr>
              <a:t> дар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татбиқи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Ҳадафҳои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Рушди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Устувор</a:t>
            </a:r>
            <a:r>
              <a:rPr lang="ru-RU" sz="2000" dirty="0">
                <a:latin typeface="Times New Roman Tj" panose="02020603050405020304" pitchFamily="18" charset="-52"/>
                <a:ea typeface="Calibri" panose="020F0502020204030204" pitchFamily="34" charset="0"/>
                <a:cs typeface="Times New Roman" panose="02020603050405020304" pitchFamily="18" charset="0"/>
              </a:rPr>
              <a:t> (ЊРУ) дар Душанбе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омода</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мешавад</a:t>
            </a:r>
            <a:r>
              <a:rPr lang="ru-RU" sz="2000" dirty="0">
                <a:latin typeface="Times New Roman Tj" panose="02020603050405020304" pitchFamily="18" charset="-52"/>
                <a:ea typeface="Calibri" panose="020F0502020204030204" pitchFamily="34" charset="0"/>
                <a:cs typeface="Times New Roman" panose="02020603050405020304" pitchFamily="18" charset="0"/>
              </a:rPr>
              <a:t>….</a:t>
            </a:r>
          </a:p>
          <a:p>
            <a:pPr>
              <a:lnSpc>
                <a:spcPct val="107000"/>
              </a:lnSpc>
              <a:spcAft>
                <a:spcPts val="800"/>
              </a:spcAft>
              <a:buFont typeface="Arial" panose="020B0604020202020204" pitchFamily="34" charset="0"/>
              <a:buChar char="•"/>
            </a:pPr>
            <a:r>
              <a:rPr lang="ru-RU" sz="2000" dirty="0" err="1">
                <a:latin typeface="Times New Roman Tj" panose="02020603050405020304" pitchFamily="18" charset="-52"/>
                <a:ea typeface="Calibri" panose="020F0502020204030204" pitchFamily="34" charset="0"/>
                <a:cs typeface="Times New Roman" panose="02020603050405020304" pitchFamily="18" charset="0"/>
              </a:rPr>
              <a:t>Шарҳи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махаллӣ</a:t>
            </a:r>
            <a:r>
              <a:rPr lang="ru-RU" sz="2000" dirty="0">
                <a:latin typeface="Times New Roman Tj" panose="02020603050405020304" pitchFamily="18" charset="-52"/>
                <a:ea typeface="Calibri" panose="020F0502020204030204" pitchFamily="34" charset="0"/>
                <a:cs typeface="Times New Roman" panose="02020603050405020304" pitchFamily="18" charset="0"/>
              </a:rPr>
              <a:t> ба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дастовардҳо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самтњои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имконпазири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рушди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Душанбе дар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татбиқи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Ҳадафҳои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рушди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устувор</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назардошти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бунёди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ояндаи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њушманд</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устувор</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таваљљуњро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таъмин</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менамояд</a:t>
            </a:r>
            <a:r>
              <a:rPr lang="ru-RU" sz="2000" dirty="0">
                <a:latin typeface="Times New Roman Tj" panose="02020603050405020304" pitchFamily="18" charset="-52"/>
                <a:ea typeface="Calibri" panose="020F0502020204030204" pitchFamily="34" charset="0"/>
                <a:cs typeface="Times New Roman" panose="02020603050405020304" pitchFamily="18" charset="0"/>
              </a:rPr>
              <a:t>….</a:t>
            </a:r>
          </a:p>
          <a:p>
            <a:pPr>
              <a:lnSpc>
                <a:spcPct val="107000"/>
              </a:lnSpc>
              <a:spcAft>
                <a:spcPts val="800"/>
              </a:spcAft>
              <a:buFont typeface="Arial" panose="020B0604020202020204" pitchFamily="34" charset="0"/>
              <a:buChar char="•"/>
            </a:pP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Татбиқи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Ҳадафҳои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рушди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устувор</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ислоҳоти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васеъмиқёси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Стратегияи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миллии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рушд</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барои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давраи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то соли 2030 рост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омад</a:t>
            </a:r>
            <a:r>
              <a:rPr lang="ru-RU" sz="2000" dirty="0">
                <a:latin typeface="Times New Roman Tj" panose="02020603050405020304" pitchFamily="18" charset="-52"/>
                <a:ea typeface="Calibri" panose="020F0502020204030204" pitchFamily="34" charset="0"/>
                <a:cs typeface="Times New Roman" panose="02020603050405020304" pitchFamily="18" charset="0"/>
              </a:rPr>
              <a:t>, аз ин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лињоз</a:t>
            </a:r>
            <a:r>
              <a:rPr lang="ru-RU" sz="2000" dirty="0">
                <a:latin typeface="Times New Roman Tj" panose="02020603050405020304" pitchFamily="18" charset="-52"/>
                <a:ea typeface="Calibri" panose="020F0502020204030204" pitchFamily="34" charset="0"/>
                <a:cs typeface="Times New Roman" panose="02020603050405020304" pitchFamily="18" charset="0"/>
              </a:rPr>
              <a:t>  ба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инобатгирии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афзалиятҳои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стратегӣ</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интизориҳо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назардошти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нерую</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хусусияти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шахр</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таъмин</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мешавад</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p>
          <a:p>
            <a:pPr>
              <a:lnSpc>
                <a:spcPct val="107000"/>
              </a:lnSpc>
              <a:spcAft>
                <a:spcPts val="800"/>
              </a:spcAft>
              <a:buFont typeface="Arial" panose="020B0604020202020204" pitchFamily="34" charset="0"/>
              <a:buChar char="•"/>
            </a:pPr>
            <a:r>
              <a:rPr lang="ru-RU" sz="2000" dirty="0" err="1">
                <a:latin typeface="Times New Roman Tj" panose="02020603050405020304" pitchFamily="18" charset="-52"/>
                <a:ea typeface="Calibri" panose="020F0502020204030204" pitchFamily="34" charset="0"/>
                <a:cs typeface="Times New Roman" panose="02020603050405020304" pitchFamily="18" charset="0"/>
              </a:rPr>
              <a:t>Ҷанбаҳои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фарогир</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ки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дар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бештари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бандњои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Шарҳи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махаллӣ</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инъикос</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мегарданд</a:t>
            </a:r>
            <a:r>
              <a:rPr lang="ru-RU" sz="2000" dirty="0">
                <a:latin typeface="Times New Roman Tj" panose="02020603050405020304" pitchFamily="18" charset="-52"/>
                <a:ea typeface="Calibri" panose="020F0502020204030204" pitchFamily="34" charset="0"/>
                <a:cs typeface="Times New Roman" panose="02020603050405020304" pitchFamily="18" charset="0"/>
              </a:rPr>
              <a:t> -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бо</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таъмини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таваљљуњ</a:t>
            </a:r>
            <a:r>
              <a:rPr lang="ru-RU" sz="2000" dirty="0">
                <a:latin typeface="Times New Roman Tj" panose="02020603050405020304" pitchFamily="18" charset="-52"/>
                <a:ea typeface="Calibri" panose="020F0502020204030204" pitchFamily="34" charset="0"/>
                <a:cs typeface="Times New Roman" panose="02020603050405020304" pitchFamily="18" charset="0"/>
              </a:rPr>
              <a:t>  ба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масъалањои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гендерї</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технологияҳои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рақамӣ</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kern="100" dirty="0" err="1">
                <a:effectLst/>
                <a:latin typeface="Times New Roman Tj" panose="02020603050405020304" pitchFamily="18" charset="-52"/>
                <a:ea typeface="Calibri" panose="020F0502020204030204" pitchFamily="34" charset="0"/>
                <a:cs typeface="Times New Roman" panose="02020603050405020304" pitchFamily="18" charset="0"/>
              </a:rPr>
              <a:t>технологияю</a:t>
            </a:r>
            <a:r>
              <a:rPr lang="ru-RU" sz="2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kern="100" dirty="0" err="1">
                <a:effectLst/>
                <a:latin typeface="Times New Roman Tj" panose="02020603050405020304" pitchFamily="18" charset="-52"/>
                <a:ea typeface="Calibri" panose="020F0502020204030204" pitchFamily="34" charset="0"/>
                <a:cs typeface="Times New Roman" panose="02020603050405020304" pitchFamily="18" charset="0"/>
              </a:rPr>
              <a:t>ќарорњои</a:t>
            </a:r>
            <a:r>
              <a:rPr lang="ru-RU" sz="2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kern="100" dirty="0" err="1">
                <a:effectLst/>
                <a:latin typeface="Times New Roman Tj" panose="02020603050405020304" pitchFamily="18" charset="-52"/>
                <a:ea typeface="Calibri" panose="020F0502020204030204" pitchFamily="34" charset="0"/>
                <a:cs typeface="Times New Roman" panose="02020603050405020304" pitchFamily="18" charset="0"/>
              </a:rPr>
              <a:t>њушманд</a:t>
            </a:r>
            <a:r>
              <a:rPr lang="ru-RU" sz="2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алоқаманд</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мешаванд</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p>
          <a:p>
            <a:pPr>
              <a:lnSpc>
                <a:spcPct val="107000"/>
              </a:lnSpc>
              <a:spcAft>
                <a:spcPts val="800"/>
              </a:spcAft>
              <a:buFont typeface="Arial" panose="020B0604020202020204" pitchFamily="34" charset="0"/>
              <a:buChar char="•"/>
            </a:pPr>
            <a:r>
              <a:rPr lang="ru-RU" sz="2000" dirty="0" err="1">
                <a:latin typeface="Times New Roman Tj" panose="02020603050405020304" pitchFamily="18" charset="-52"/>
                <a:ea typeface="Calibri" panose="020F0502020204030204" pitchFamily="34" charset="0"/>
                <a:cs typeface="Times New Roman" panose="02020603050405020304" pitchFamily="18" charset="0"/>
              </a:rPr>
              <a:t>Сохторан</a:t>
            </a:r>
            <a:r>
              <a:rPr lang="ru-RU" sz="2000" dirty="0">
                <a:latin typeface="Times New Roman Tj" panose="02020603050405020304" pitchFamily="18" charset="-52"/>
                <a:ea typeface="Calibri" panose="020F0502020204030204" pitchFamily="34" charset="0"/>
                <a:cs typeface="Times New Roman" panose="02020603050405020304" pitchFamily="18" charset="0"/>
              </a:rPr>
              <a:t>, дар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ҳар</a:t>
            </a:r>
            <a:r>
              <a:rPr lang="ru-RU" sz="2000" dirty="0">
                <a:latin typeface="Times New Roman Tj" panose="02020603050405020304" pitchFamily="18" charset="-52"/>
                <a:ea typeface="Calibri" panose="020F0502020204030204" pitchFamily="34" charset="0"/>
                <a:cs typeface="Times New Roman" panose="02020603050405020304" pitchFamily="18" charset="0"/>
              </a:rPr>
              <a:t> як банд  - ба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инъикоси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вазъ</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вазифагузорї</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барои</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оянда</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аҳамият</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дода</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r>
              <a:rPr lang="ru-RU" sz="2000" dirty="0" err="1">
                <a:latin typeface="Times New Roman Tj" panose="02020603050405020304" pitchFamily="18" charset="-52"/>
                <a:ea typeface="Calibri" panose="020F0502020204030204" pitchFamily="34" charset="0"/>
                <a:cs typeface="Times New Roman" panose="02020603050405020304" pitchFamily="18" charset="0"/>
              </a:rPr>
              <a:t>мешавад</a:t>
            </a:r>
            <a:r>
              <a:rPr lang="ru-RU" sz="2000" dirty="0">
                <a:latin typeface="Times New Roman Tj" panose="02020603050405020304" pitchFamily="18" charset="-52"/>
                <a:ea typeface="Calibri" panose="020F0502020204030204" pitchFamily="34" charset="0"/>
                <a:cs typeface="Times New Roman" panose="02020603050405020304" pitchFamily="18" charset="0"/>
              </a:rPr>
              <a:t> </a:t>
            </a:r>
          </a:p>
          <a:p>
            <a:pPr>
              <a:lnSpc>
                <a:spcPct val="107000"/>
              </a:lnSpc>
              <a:spcAft>
                <a:spcPts val="800"/>
              </a:spcAft>
              <a:buFont typeface="Arial" panose="020B0604020202020204" pitchFamily="34" charset="0"/>
              <a:buChar char="•"/>
            </a:pPr>
            <a:endParaRPr lang="ru-RU" sz="2000" dirty="0">
              <a:latin typeface="Times New Roman Tj" panose="02020603050405020304" pitchFamily="18" charset="-52"/>
              <a:ea typeface="Calibri" panose="020F0502020204030204" pitchFamily="34" charset="0"/>
              <a:cs typeface="Times New Roman" panose="02020603050405020304" pitchFamily="18" charset="0"/>
            </a:endParaRPr>
          </a:p>
          <a:p>
            <a:pPr>
              <a:buFont typeface="Arial" panose="020B0604020202020204" pitchFamily="34" charset="0"/>
              <a:buChar char="•"/>
            </a:pPr>
            <a:endParaRPr lang="ru-RU" sz="2000" dirty="0">
              <a:latin typeface="Times New Roman Tj" panose="02020603050405020304" pitchFamily="18" charset="-52"/>
            </a:endParaRPr>
          </a:p>
        </p:txBody>
      </p:sp>
    </p:spTree>
    <p:extLst>
      <p:ext uri="{BB962C8B-B14F-4D97-AF65-F5344CB8AC3E}">
        <p14:creationId xmlns:p14="http://schemas.microsoft.com/office/powerpoint/2010/main" val="344863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667544"/>
          </a:xfrm>
        </p:spPr>
        <p:txBody>
          <a:bodyPr/>
          <a:lstStyle/>
          <a:p>
            <a:pPr algn="ctr"/>
            <a:r>
              <a:rPr lang="ru-RU" sz="2000" b="1" dirty="0" err="1">
                <a:solidFill>
                  <a:srgbClr val="0000CC"/>
                </a:solidFill>
                <a:latin typeface="+mn-lt"/>
              </a:rPr>
              <a:t>Панҷ</a:t>
            </a:r>
            <a:r>
              <a:rPr lang="ru-RU" sz="2000" b="1" dirty="0">
                <a:solidFill>
                  <a:srgbClr val="0000CC"/>
                </a:solidFill>
                <a:latin typeface="+mn-lt"/>
              </a:rPr>
              <a:t> </a:t>
            </a:r>
            <a:r>
              <a:rPr lang="ru-RU" sz="2000" b="1" dirty="0" err="1">
                <a:solidFill>
                  <a:srgbClr val="0000CC"/>
                </a:solidFill>
                <a:latin typeface="+mn-lt"/>
              </a:rPr>
              <a:t>марҳилаи</a:t>
            </a:r>
            <a:r>
              <a:rPr lang="ru-RU" sz="2000" b="1" dirty="0">
                <a:solidFill>
                  <a:srgbClr val="0000CC"/>
                </a:solidFill>
                <a:latin typeface="+mn-lt"/>
              </a:rPr>
              <a:t> </a:t>
            </a:r>
            <a:r>
              <a:rPr lang="ru-RU" sz="2000" b="1" dirty="0" err="1">
                <a:solidFill>
                  <a:srgbClr val="0000CC"/>
                </a:solidFill>
                <a:latin typeface="+mn-lt"/>
              </a:rPr>
              <a:t>ташаккули</a:t>
            </a:r>
            <a:r>
              <a:rPr lang="ru-RU" sz="2000" b="1" dirty="0">
                <a:solidFill>
                  <a:srgbClr val="0000CC"/>
                </a:solidFill>
                <a:latin typeface="+mn-lt"/>
              </a:rPr>
              <a:t> </a:t>
            </a:r>
            <a:r>
              <a:rPr lang="ru-RU" sz="2000" b="1" dirty="0" err="1">
                <a:solidFill>
                  <a:srgbClr val="0000CC"/>
                </a:solidFill>
                <a:latin typeface="+mn-lt"/>
              </a:rPr>
              <a:t>Шархи</a:t>
            </a:r>
            <a:r>
              <a:rPr lang="ru-RU" sz="2000" b="1" dirty="0">
                <a:solidFill>
                  <a:srgbClr val="0000CC"/>
                </a:solidFill>
                <a:latin typeface="+mn-lt"/>
              </a:rPr>
              <a:t> </a:t>
            </a:r>
            <a:r>
              <a:rPr lang="ru-RU" sz="2000" b="1" dirty="0" err="1">
                <a:solidFill>
                  <a:srgbClr val="0000CC"/>
                </a:solidFill>
                <a:latin typeface="+mn-lt"/>
              </a:rPr>
              <a:t>ихтиёрии</a:t>
            </a:r>
            <a:r>
              <a:rPr lang="ru-RU" sz="2000" b="1" dirty="0">
                <a:solidFill>
                  <a:srgbClr val="0000CC"/>
                </a:solidFill>
                <a:latin typeface="+mn-lt"/>
              </a:rPr>
              <a:t> </a:t>
            </a:r>
            <a:r>
              <a:rPr lang="ru-RU" sz="2000" b="1" dirty="0" err="1">
                <a:solidFill>
                  <a:srgbClr val="0000CC"/>
                </a:solidFill>
                <a:latin typeface="+mn-lt"/>
              </a:rPr>
              <a:t>минтакави</a:t>
            </a:r>
            <a:endParaRPr lang="ru-RU" sz="2000" b="1" dirty="0">
              <a:solidFill>
                <a:srgbClr val="0000CC"/>
              </a:solidFill>
              <a:latin typeface="+mn-lt"/>
            </a:endParaRPr>
          </a:p>
        </p:txBody>
      </p:sp>
      <p:grpSp>
        <p:nvGrpSpPr>
          <p:cNvPr id="4" name="Группа 3"/>
          <p:cNvGrpSpPr/>
          <p:nvPr/>
        </p:nvGrpSpPr>
        <p:grpSpPr>
          <a:xfrm>
            <a:off x="0" y="1124744"/>
            <a:ext cx="9036496" cy="5733256"/>
            <a:chOff x="0" y="0"/>
            <a:chExt cx="4442001" cy="2876550"/>
          </a:xfrm>
        </p:grpSpPr>
        <p:grpSp>
          <p:nvGrpSpPr>
            <p:cNvPr id="5" name="Группа 4"/>
            <p:cNvGrpSpPr/>
            <p:nvPr/>
          </p:nvGrpSpPr>
          <p:grpSpPr>
            <a:xfrm>
              <a:off x="42863" y="0"/>
              <a:ext cx="4399138" cy="1065212"/>
              <a:chOff x="0" y="0"/>
              <a:chExt cx="4399138" cy="1065212"/>
            </a:xfrm>
          </p:grpSpPr>
          <p:cxnSp>
            <p:nvCxnSpPr>
              <p:cNvPr id="19" name="Прямая соединительная линия 18"/>
              <p:cNvCxnSpPr/>
              <p:nvPr/>
            </p:nvCxnSpPr>
            <p:spPr>
              <a:xfrm>
                <a:off x="2185988" y="776288"/>
                <a:ext cx="0" cy="172085"/>
              </a:xfrm>
              <a:prstGeom prst="line">
                <a:avLst/>
              </a:prstGeom>
              <a:noFill/>
              <a:ln w="19050" cap="flat" cmpd="sng" algn="ctr">
                <a:solidFill>
                  <a:sysClr val="windowText" lastClr="000000"/>
                </a:solidFill>
                <a:prstDash val="solid"/>
                <a:miter lim="800000"/>
              </a:ln>
              <a:effectLst/>
            </p:spPr>
          </p:cxnSp>
          <p:grpSp>
            <p:nvGrpSpPr>
              <p:cNvPr id="20" name="Группа 19"/>
              <p:cNvGrpSpPr/>
              <p:nvPr/>
            </p:nvGrpSpPr>
            <p:grpSpPr>
              <a:xfrm>
                <a:off x="0" y="0"/>
                <a:ext cx="4399138" cy="1065212"/>
                <a:chOff x="0" y="0"/>
                <a:chExt cx="4399138" cy="1065212"/>
              </a:xfrm>
            </p:grpSpPr>
            <p:cxnSp>
              <p:nvCxnSpPr>
                <p:cNvPr id="21" name="Прямая соединительная линия 20"/>
                <p:cNvCxnSpPr/>
                <p:nvPr/>
              </p:nvCxnSpPr>
              <p:spPr>
                <a:xfrm>
                  <a:off x="1276350" y="776288"/>
                  <a:ext cx="0" cy="172085"/>
                </a:xfrm>
                <a:prstGeom prst="line">
                  <a:avLst/>
                </a:prstGeom>
                <a:noFill/>
                <a:ln w="19050" cap="flat" cmpd="sng" algn="ctr">
                  <a:solidFill>
                    <a:sysClr val="windowText" lastClr="000000"/>
                  </a:solidFill>
                  <a:prstDash val="solid"/>
                  <a:miter lim="800000"/>
                </a:ln>
                <a:effectLst/>
              </p:spPr>
            </p:cxnSp>
            <p:grpSp>
              <p:nvGrpSpPr>
                <p:cNvPr id="22" name="Группа 21"/>
                <p:cNvGrpSpPr/>
                <p:nvPr/>
              </p:nvGrpSpPr>
              <p:grpSpPr>
                <a:xfrm>
                  <a:off x="0" y="0"/>
                  <a:ext cx="4399138" cy="1065212"/>
                  <a:chOff x="0" y="0"/>
                  <a:chExt cx="4399138" cy="1065212"/>
                </a:xfrm>
              </p:grpSpPr>
              <p:cxnSp>
                <p:nvCxnSpPr>
                  <p:cNvPr id="23" name="Прямая соединительная линия 22"/>
                  <p:cNvCxnSpPr/>
                  <p:nvPr/>
                </p:nvCxnSpPr>
                <p:spPr>
                  <a:xfrm>
                    <a:off x="385763" y="776288"/>
                    <a:ext cx="0" cy="172085"/>
                  </a:xfrm>
                  <a:prstGeom prst="line">
                    <a:avLst/>
                  </a:prstGeom>
                  <a:noFill/>
                  <a:ln w="19050" cap="flat" cmpd="sng" algn="ctr">
                    <a:solidFill>
                      <a:sysClr val="windowText" lastClr="000000"/>
                    </a:solidFill>
                    <a:prstDash val="solid"/>
                    <a:miter lim="800000"/>
                  </a:ln>
                  <a:effectLst/>
                </p:spPr>
              </p:cxnSp>
              <p:grpSp>
                <p:nvGrpSpPr>
                  <p:cNvPr id="24" name="Группа 23"/>
                  <p:cNvGrpSpPr/>
                  <p:nvPr/>
                </p:nvGrpSpPr>
                <p:grpSpPr>
                  <a:xfrm>
                    <a:off x="0" y="0"/>
                    <a:ext cx="4399138" cy="1065212"/>
                    <a:chOff x="0" y="0"/>
                    <a:chExt cx="4399138" cy="1065212"/>
                  </a:xfrm>
                </p:grpSpPr>
                <p:sp>
                  <p:nvSpPr>
                    <p:cNvPr id="25" name="Овал 24"/>
                    <p:cNvSpPr/>
                    <p:nvPr/>
                  </p:nvSpPr>
                  <p:spPr>
                    <a:xfrm>
                      <a:off x="0" y="0"/>
                      <a:ext cx="770881" cy="771098"/>
                    </a:xfrm>
                    <a:prstGeom prst="ellipse">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kern="100" dirty="0" err="1">
                          <a:effectLst/>
                          <a:latin typeface="Arial Narrow" panose="020B0606020202030204" pitchFamily="34" charset="0"/>
                          <a:ea typeface="Calibri" panose="020F0502020204030204" pitchFamily="34" charset="0"/>
                          <a:cs typeface="Times New Roman" panose="02020603050405020304" pitchFamily="18" charset="0"/>
                        </a:rPr>
                        <a:t>Фазаи</a:t>
                      </a:r>
                      <a:r>
                        <a:rPr lang="ru-RU" sz="2000" kern="100" dirty="0">
                          <a:effectLst/>
                          <a:latin typeface="Arial Narrow" panose="020B0606020202030204" pitchFamily="34" charset="0"/>
                          <a:ea typeface="Calibri" panose="020F0502020204030204" pitchFamily="34" charset="0"/>
                          <a:cs typeface="Times New Roman" panose="02020603050405020304" pitchFamily="18" charset="0"/>
                        </a:rPr>
                        <a:t> 1</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Овал 25"/>
                    <p:cNvSpPr/>
                    <p:nvPr/>
                  </p:nvSpPr>
                  <p:spPr>
                    <a:xfrm>
                      <a:off x="901700" y="0"/>
                      <a:ext cx="770881" cy="771098"/>
                    </a:xfrm>
                    <a:prstGeom prst="ellipse">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kern="100" dirty="0" err="1">
                          <a:effectLst/>
                          <a:latin typeface="Arial Narrow" panose="020B0606020202030204" pitchFamily="34" charset="0"/>
                          <a:ea typeface="Calibri" panose="020F0502020204030204" pitchFamily="34" charset="0"/>
                          <a:cs typeface="Times New Roman" panose="02020603050405020304" pitchFamily="18" charset="0"/>
                        </a:rPr>
                        <a:t>Фазаи</a:t>
                      </a:r>
                      <a:r>
                        <a:rPr lang="ru-RU" sz="2000" kern="100" dirty="0">
                          <a:effectLst/>
                          <a:latin typeface="Arial Narrow" panose="020B0606020202030204" pitchFamily="34" charset="0"/>
                          <a:ea typeface="Calibri" panose="020F0502020204030204" pitchFamily="34" charset="0"/>
                          <a:cs typeface="Times New Roman" panose="02020603050405020304" pitchFamily="18" charset="0"/>
                        </a:rPr>
                        <a:t> 2</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7" name="Овал 26"/>
                    <p:cNvSpPr/>
                    <p:nvPr/>
                  </p:nvSpPr>
                  <p:spPr>
                    <a:xfrm>
                      <a:off x="1790700" y="0"/>
                      <a:ext cx="770881" cy="771098"/>
                    </a:xfrm>
                    <a:prstGeom prst="ellipse">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kern="100" dirty="0" err="1">
                          <a:effectLst/>
                          <a:latin typeface="Arial Narrow" panose="020B0606020202030204" pitchFamily="34" charset="0"/>
                          <a:ea typeface="Calibri" panose="020F0502020204030204" pitchFamily="34" charset="0"/>
                          <a:cs typeface="Times New Roman" panose="02020603050405020304" pitchFamily="18" charset="0"/>
                        </a:rPr>
                        <a:t>Фазаи</a:t>
                      </a:r>
                      <a:r>
                        <a:rPr lang="ru-RU" sz="2000" kern="100" dirty="0">
                          <a:effectLst/>
                          <a:latin typeface="Arial Narrow" panose="020B0606020202030204" pitchFamily="34" charset="0"/>
                          <a:ea typeface="Calibri" panose="020F0502020204030204" pitchFamily="34" charset="0"/>
                          <a:cs typeface="Times New Roman" panose="02020603050405020304" pitchFamily="18" charset="0"/>
                        </a:rPr>
                        <a:t> 3</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Овал 27"/>
                    <p:cNvSpPr/>
                    <p:nvPr/>
                  </p:nvSpPr>
                  <p:spPr>
                    <a:xfrm>
                      <a:off x="2698750" y="0"/>
                      <a:ext cx="770881" cy="771098"/>
                    </a:xfrm>
                    <a:prstGeom prst="ellipse">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kern="100" dirty="0" err="1">
                          <a:effectLst/>
                          <a:latin typeface="Arial Narrow" panose="020B0606020202030204" pitchFamily="34" charset="0"/>
                          <a:ea typeface="Calibri" panose="020F0502020204030204" pitchFamily="34" charset="0"/>
                          <a:cs typeface="Times New Roman" panose="02020603050405020304" pitchFamily="18" charset="0"/>
                        </a:rPr>
                        <a:t>Фазаи</a:t>
                      </a:r>
                      <a:r>
                        <a:rPr lang="ru-RU" sz="2000" kern="100" dirty="0">
                          <a:effectLst/>
                          <a:latin typeface="Arial Narrow" panose="020B0606020202030204" pitchFamily="34" charset="0"/>
                          <a:ea typeface="Calibri" panose="020F0502020204030204" pitchFamily="34" charset="0"/>
                          <a:cs typeface="Times New Roman" panose="02020603050405020304" pitchFamily="18" charset="0"/>
                        </a:rPr>
                        <a:t> 4</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 name="Овал 28"/>
                    <p:cNvSpPr/>
                    <p:nvPr/>
                  </p:nvSpPr>
                  <p:spPr>
                    <a:xfrm>
                      <a:off x="3625850" y="0"/>
                      <a:ext cx="770881" cy="771098"/>
                    </a:xfrm>
                    <a:prstGeom prst="ellipse">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000" kern="100" dirty="0" err="1">
                          <a:effectLst/>
                          <a:latin typeface="Arial Narrow" panose="020B0606020202030204" pitchFamily="34" charset="0"/>
                          <a:ea typeface="Calibri" panose="020F0502020204030204" pitchFamily="34" charset="0"/>
                          <a:cs typeface="Times New Roman" panose="02020603050405020304" pitchFamily="18" charset="0"/>
                        </a:rPr>
                        <a:t>Фазаи</a:t>
                      </a:r>
                      <a:r>
                        <a:rPr lang="ru-RU" sz="2000" kern="100" dirty="0">
                          <a:effectLst/>
                          <a:latin typeface="Arial Narrow" panose="020B0606020202030204" pitchFamily="34" charset="0"/>
                          <a:ea typeface="Calibri" panose="020F0502020204030204" pitchFamily="34" charset="0"/>
                          <a:cs typeface="Times New Roman" panose="02020603050405020304" pitchFamily="18" charset="0"/>
                        </a:rPr>
                        <a:t> 5</a:t>
                      </a:r>
                      <a:endParaRPr lang="ru-RU"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30" name="Прямая соединительная линия 29"/>
                    <p:cNvCxnSpPr/>
                    <p:nvPr/>
                  </p:nvCxnSpPr>
                  <p:spPr>
                    <a:xfrm>
                      <a:off x="19050" y="958850"/>
                      <a:ext cx="4380088" cy="0"/>
                    </a:xfrm>
                    <a:prstGeom prst="line">
                      <a:avLst/>
                    </a:prstGeom>
                    <a:noFill/>
                    <a:ln w="28575" cap="flat" cmpd="sng" algn="ctr">
                      <a:solidFill>
                        <a:sysClr val="windowText" lastClr="000000"/>
                      </a:solidFill>
                      <a:prstDash val="solid"/>
                      <a:miter lim="800000"/>
                    </a:ln>
                    <a:effectLst/>
                  </p:spPr>
                </p:cxnSp>
                <p:sp>
                  <p:nvSpPr>
                    <p:cNvPr id="31" name="Овал 30"/>
                    <p:cNvSpPr/>
                    <p:nvPr/>
                  </p:nvSpPr>
                  <p:spPr>
                    <a:xfrm>
                      <a:off x="330200" y="901700"/>
                      <a:ext cx="100012" cy="100012"/>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32" name="Овал 31"/>
                    <p:cNvSpPr/>
                    <p:nvPr/>
                  </p:nvSpPr>
                  <p:spPr>
                    <a:xfrm>
                      <a:off x="1225550" y="901700"/>
                      <a:ext cx="100012" cy="100012"/>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33" name="Овал 32"/>
                    <p:cNvSpPr/>
                    <p:nvPr/>
                  </p:nvSpPr>
                  <p:spPr>
                    <a:xfrm>
                      <a:off x="2139950" y="901700"/>
                      <a:ext cx="100012" cy="100012"/>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34" name="Овал 33"/>
                    <p:cNvSpPr/>
                    <p:nvPr/>
                  </p:nvSpPr>
                  <p:spPr>
                    <a:xfrm>
                      <a:off x="3028950" y="901700"/>
                      <a:ext cx="100012" cy="100012"/>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35" name="Овал 34"/>
                    <p:cNvSpPr/>
                    <p:nvPr/>
                  </p:nvSpPr>
                  <p:spPr>
                    <a:xfrm>
                      <a:off x="3973515" y="965200"/>
                      <a:ext cx="100012" cy="100012"/>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1100" kern="100">
                          <a:effectLst/>
                          <a:latin typeface="Calibri" panose="020F0502020204030204" pitchFamily="34" charset="0"/>
                          <a:ea typeface="Calibri" panose="020F0502020204030204" pitchFamily="34" charset="0"/>
                          <a:cs typeface="Times New Roman" panose="02020603050405020304" pitchFamily="18" charset="0"/>
                        </a:rPr>
                        <a:t>,,,,</a:t>
                      </a:r>
                    </a:p>
                  </p:txBody>
                </p:sp>
                <p:cxnSp>
                  <p:nvCxnSpPr>
                    <p:cNvPr id="36" name="Прямая соединительная линия 35"/>
                    <p:cNvCxnSpPr/>
                    <p:nvPr/>
                  </p:nvCxnSpPr>
                  <p:spPr>
                    <a:xfrm>
                      <a:off x="3081337" y="768348"/>
                      <a:ext cx="0" cy="172085"/>
                    </a:xfrm>
                    <a:prstGeom prst="line">
                      <a:avLst/>
                    </a:prstGeom>
                    <a:noFill/>
                    <a:ln w="19050" cap="flat" cmpd="sng" algn="ctr">
                      <a:solidFill>
                        <a:sysClr val="windowText" lastClr="000000"/>
                      </a:solidFill>
                      <a:prstDash val="solid"/>
                      <a:miter lim="800000"/>
                    </a:ln>
                    <a:effectLst/>
                  </p:spPr>
                </p:cxnSp>
                <p:cxnSp>
                  <p:nvCxnSpPr>
                    <p:cNvPr id="37" name="Прямая соединительная линия 36"/>
                    <p:cNvCxnSpPr/>
                    <p:nvPr/>
                  </p:nvCxnSpPr>
                  <p:spPr>
                    <a:xfrm>
                      <a:off x="4019552" y="773111"/>
                      <a:ext cx="0" cy="172085"/>
                    </a:xfrm>
                    <a:prstGeom prst="line">
                      <a:avLst/>
                    </a:prstGeom>
                    <a:noFill/>
                    <a:ln w="19050" cap="flat" cmpd="sng" algn="ctr">
                      <a:solidFill>
                        <a:sysClr val="windowText" lastClr="000000"/>
                      </a:solidFill>
                      <a:prstDash val="solid"/>
                      <a:miter lim="800000"/>
                    </a:ln>
                    <a:effectLst/>
                  </p:spPr>
                </p:cxnSp>
              </p:grpSp>
            </p:grpSp>
          </p:grpSp>
        </p:grpSp>
        <p:grpSp>
          <p:nvGrpSpPr>
            <p:cNvPr id="6" name="Группа 5"/>
            <p:cNvGrpSpPr/>
            <p:nvPr/>
          </p:nvGrpSpPr>
          <p:grpSpPr>
            <a:xfrm>
              <a:off x="57148" y="1014925"/>
              <a:ext cx="4382447" cy="387077"/>
              <a:chOff x="-2" y="-66163"/>
              <a:chExt cx="4382447" cy="387077"/>
            </a:xfrm>
          </p:grpSpPr>
          <p:sp>
            <p:nvSpPr>
              <p:cNvPr id="14" name="Прямоугольник 13"/>
              <p:cNvSpPr/>
              <p:nvPr/>
            </p:nvSpPr>
            <p:spPr>
              <a:xfrm>
                <a:off x="-2" y="-66163"/>
                <a:ext cx="878001" cy="387077"/>
              </a:xfrm>
              <a:prstGeom prst="rect">
                <a:avLst/>
              </a:prstGeom>
              <a:solidFill>
                <a:sysClr val="window" lastClr="FFFFFF"/>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0"/>
                  </a:spcAft>
                </a:pP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Оғози</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ташкили</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раванд</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октябр</a:t>
                </a:r>
                <a:r>
                  <a:rPr lang="ru-RU" sz="1200" kern="100" dirty="0">
                    <a:latin typeface="Arial Narrow" panose="020B0606020202030204" pitchFamily="34" charset="0"/>
                    <a:ea typeface="Calibri" panose="020F0502020204030204" pitchFamily="34" charset="0"/>
                    <a:cs typeface="Times New Roman" panose="02020603050405020304" pitchFamily="18" charset="0"/>
                  </a:rPr>
                  <a:t> - ноябри соли 2023</a:t>
                </a:r>
                <a:endParaRPr lang="ru-RU"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Прямоугольник 14"/>
              <p:cNvSpPr/>
              <p:nvPr/>
            </p:nvSpPr>
            <p:spPr>
              <a:xfrm>
                <a:off x="889000" y="-54946"/>
                <a:ext cx="841246" cy="321191"/>
              </a:xfrm>
              <a:prstGeom prst="rect">
                <a:avLst/>
              </a:prstGeom>
              <a:solidFill>
                <a:sysClr val="window" lastClr="FFFFFF"/>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0"/>
                  </a:spcAft>
                </a:pPr>
                <a:r>
                  <a:rPr lang="ru-RU" sz="1200" kern="100" dirty="0" err="1">
                    <a:latin typeface="Arial Narrow" panose="020B0606020202030204" pitchFamily="34" charset="0"/>
                    <a:ea typeface="Calibri" panose="020F0502020204030204" pitchFamily="34" charset="0"/>
                    <a:cs typeface="Times New Roman" panose="02020603050405020304" pitchFamily="18" charset="0"/>
                  </a:rPr>
                  <a:t>Таҳлили</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вазъи</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рушд</a:t>
                </a:r>
                <a:r>
                  <a:rPr lang="ru-RU" sz="1200" kern="100" dirty="0">
                    <a:latin typeface="Arial Narrow" panose="020B0606020202030204" pitchFamily="34" charset="0"/>
                    <a:ea typeface="Calibri" panose="020F0502020204030204" pitchFamily="34" charset="0"/>
                    <a:cs typeface="Times New Roman" panose="02020603050405020304" pitchFamily="18" charset="0"/>
                  </a:rPr>
                  <a:t> (ноябри 2023 - феврали 2024)</a:t>
                </a:r>
                <a:endParaRPr lang="ru-RU"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Прямоугольник 15"/>
              <p:cNvSpPr/>
              <p:nvPr/>
            </p:nvSpPr>
            <p:spPr>
              <a:xfrm>
                <a:off x="1816100" y="-240"/>
                <a:ext cx="786288" cy="266700"/>
              </a:xfrm>
              <a:prstGeom prst="rect">
                <a:avLst/>
              </a:prstGeom>
              <a:solidFill>
                <a:sysClr val="window" lastClr="FFFFFF"/>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0"/>
                  </a:spcAft>
                </a:pPr>
                <a:r>
                  <a:rPr lang="ru-RU" sz="1200" kern="100" dirty="0" err="1">
                    <a:latin typeface="Arial Narrow" panose="020B0606020202030204" pitchFamily="34" charset="0"/>
                    <a:ea typeface="Calibri" panose="020F0502020204030204" pitchFamily="34" charset="0"/>
                    <a:cs typeface="Times New Roman" panose="02020603050405020304" pitchFamily="18" charset="0"/>
                  </a:rPr>
                  <a:t>Ташаккули</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Шархх</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феврал</a:t>
                </a:r>
                <a:r>
                  <a:rPr lang="ru-RU" sz="1200" kern="100" dirty="0">
                    <a:latin typeface="Arial Narrow" panose="020B0606020202030204" pitchFamily="34" charset="0"/>
                    <a:ea typeface="Calibri" panose="020F0502020204030204" pitchFamily="34" charset="0"/>
                    <a:cs typeface="Times New Roman" panose="02020603050405020304" pitchFamily="18" charset="0"/>
                  </a:rPr>
                  <a:t> - майи соли 2024)</a:t>
                </a:r>
                <a:endParaRPr lang="ru-RU"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Прямоугольник 16"/>
              <p:cNvSpPr/>
              <p:nvPr/>
            </p:nvSpPr>
            <p:spPr>
              <a:xfrm>
                <a:off x="2711450" y="0"/>
                <a:ext cx="676275" cy="266700"/>
              </a:xfrm>
              <a:prstGeom prst="rect">
                <a:avLst/>
              </a:prstGeom>
              <a:solidFill>
                <a:sysClr val="window" lastClr="FFFFFF"/>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0"/>
                  </a:spcAft>
                </a:pP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Анҷоми</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мавод</a:t>
                </a:r>
                <a:r>
                  <a:rPr lang="ru-RU" sz="1200" kern="100" dirty="0">
                    <a:latin typeface="Arial Narrow" panose="020B0606020202030204" pitchFamily="34" charset="0"/>
                    <a:ea typeface="Calibri" panose="020F0502020204030204" pitchFamily="34" charset="0"/>
                    <a:cs typeface="Times New Roman" panose="02020603050405020304" pitchFamily="18" charset="0"/>
                  </a:rPr>
                  <a:t> (май - июни 2024)</a:t>
                </a:r>
                <a:endParaRPr lang="ru-RU"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Прямоугольник 17"/>
              <p:cNvSpPr/>
              <p:nvPr/>
            </p:nvSpPr>
            <p:spPr>
              <a:xfrm>
                <a:off x="3632200" y="-959"/>
                <a:ext cx="750245" cy="304872"/>
              </a:xfrm>
              <a:prstGeom prst="rect">
                <a:avLst/>
              </a:prstGeom>
              <a:solidFill>
                <a:sysClr val="window" lastClr="FFFFFF"/>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0"/>
                  </a:spcAft>
                </a:pPr>
                <a:r>
                  <a:rPr lang="ru-RU" sz="1200" kern="100" dirty="0" err="1">
                    <a:latin typeface="Arial Narrow" panose="020B0606020202030204" pitchFamily="34" charset="0"/>
                    <a:ea typeface="Calibri" panose="020F0502020204030204" pitchFamily="34" charset="0"/>
                    <a:cs typeface="Times New Roman" panose="02020603050405020304" pitchFamily="18" charset="0"/>
                  </a:rPr>
                  <a:t>Ташаккул</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додани</a:t>
                </a:r>
                <a:r>
                  <a:rPr lang="ru-RU" sz="1200" kern="100" dirty="0">
                    <a:latin typeface="Arial Narrow" panose="020B0606020202030204" pitchFamily="34" charset="0"/>
                    <a:ea typeface="Calibri" panose="020F0502020204030204" pitchFamily="34" charset="0"/>
                    <a:cs typeface="Times New Roman" panose="02020603050405020304" pitchFamily="18" charset="0"/>
                  </a:rPr>
                  <a:t> як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қатор</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амалҳои</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минбаъда</a:t>
                </a:r>
                <a:r>
                  <a:rPr lang="ru-RU" sz="1200" kern="100" dirty="0">
                    <a:latin typeface="Arial Narrow" panose="020B0606020202030204" pitchFamily="34" charset="0"/>
                    <a:ea typeface="Calibri" panose="020F0502020204030204" pitchFamily="34" charset="0"/>
                    <a:cs typeface="Times New Roman" panose="02020603050405020304" pitchFamily="18" charset="0"/>
                  </a:rPr>
                  <a:t> (</a:t>
                </a:r>
                <a:r>
                  <a:rPr lang="ru-RU" sz="1200" kern="100" dirty="0" err="1">
                    <a:latin typeface="Arial Narrow" panose="020B0606020202030204" pitchFamily="34" charset="0"/>
                    <a:ea typeface="Calibri" panose="020F0502020204030204" pitchFamily="34" charset="0"/>
                    <a:cs typeface="Times New Roman" panose="02020603050405020304" pitchFamily="18" charset="0"/>
                  </a:rPr>
                  <a:t>июн</a:t>
                </a:r>
                <a:r>
                  <a:rPr lang="ru-RU" sz="1200" kern="100" dirty="0">
                    <a:latin typeface="Arial Narrow" panose="020B0606020202030204" pitchFamily="34" charset="0"/>
                    <a:ea typeface="Calibri" panose="020F0502020204030204" pitchFamily="34" charset="0"/>
                    <a:cs typeface="Times New Roman" panose="02020603050405020304" pitchFamily="18" charset="0"/>
                  </a:rPr>
                  <a:t> - июли 2024)</a:t>
                </a:r>
                <a:endParaRPr lang="ru-RU"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7" name="Группа 6"/>
            <p:cNvGrpSpPr/>
            <p:nvPr/>
          </p:nvGrpSpPr>
          <p:grpSpPr>
            <a:xfrm>
              <a:off x="0" y="1371600"/>
              <a:ext cx="4425950" cy="1504950"/>
              <a:chOff x="0" y="0"/>
              <a:chExt cx="4425950" cy="1504950"/>
            </a:xfrm>
          </p:grpSpPr>
          <p:sp>
            <p:nvSpPr>
              <p:cNvPr id="8" name="Скругленный прямоугольник 7"/>
              <p:cNvSpPr/>
              <p:nvPr/>
            </p:nvSpPr>
            <p:spPr>
              <a:xfrm>
                <a:off x="473074" y="0"/>
                <a:ext cx="1821431" cy="209550"/>
              </a:xfrm>
              <a:prstGeom prst="roundRect">
                <a:avLst/>
              </a:prstGeom>
              <a:solidFill>
                <a:sysClr val="window" lastClr="FFFFFF">
                  <a:lumMod val="85000"/>
                </a:sysClr>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0"/>
                  </a:spcAft>
                </a:pP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Ташаккули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базаи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иттилооти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ru-RU"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Скругленный прямоугольник 8"/>
              <p:cNvSpPr/>
              <p:nvPr/>
            </p:nvSpPr>
            <p:spPr>
              <a:xfrm>
                <a:off x="463549" y="260350"/>
                <a:ext cx="3239076" cy="209550"/>
              </a:xfrm>
              <a:prstGeom prst="roundRect">
                <a:avLst/>
              </a:prstGeom>
              <a:solidFill>
                <a:sysClr val="window" lastClr="FFFFFF">
                  <a:lumMod val="75000"/>
                </a:sysClr>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Баргузории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силсилаи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мухокимахо</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бо</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шахсони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манфиатдор</a:t>
                </a:r>
                <a:endParaRPr lang="ru-RU"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Скругленный прямоугольник 9"/>
              <p:cNvSpPr/>
              <p:nvPr/>
            </p:nvSpPr>
            <p:spPr>
              <a:xfrm>
                <a:off x="1469830" y="520700"/>
                <a:ext cx="2911610" cy="209550"/>
              </a:xfrm>
              <a:prstGeom prst="roundRect">
                <a:avLst/>
              </a:prstGeom>
              <a:solidFill>
                <a:sysClr val="window" lastClr="FFFFFF">
                  <a:lumMod val="75000"/>
                </a:sysClr>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Таъмини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пешбурди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раванди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омодасозии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Шарх</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ru-RU"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Скругленный прямоугольник 10"/>
              <p:cNvSpPr/>
              <p:nvPr/>
            </p:nvSpPr>
            <p:spPr>
              <a:xfrm>
                <a:off x="19050" y="774700"/>
                <a:ext cx="4406900" cy="209550"/>
              </a:xfrm>
              <a:prstGeom prst="roundRect">
                <a:avLst/>
              </a:prstGeom>
              <a:solidFill>
                <a:sysClr val="window" lastClr="FFFFFF">
                  <a:lumMod val="75000"/>
                </a:sysClr>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Мувофикакунии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раванди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тахия</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ва</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чанбахои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калидии</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Шарх</a:t>
                </a:r>
                <a:r>
                  <a:rPr lang="ru-RU" kern="1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ru-RU"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Скругленный прямоугольник 11"/>
              <p:cNvSpPr/>
              <p:nvPr/>
            </p:nvSpPr>
            <p:spPr>
              <a:xfrm>
                <a:off x="0" y="1028700"/>
                <a:ext cx="4406900" cy="209550"/>
              </a:xfrm>
              <a:prstGeom prst="roundRect">
                <a:avLst/>
              </a:prstGeom>
              <a:solidFill>
                <a:sysClr val="window" lastClr="FFFFFF">
                  <a:lumMod val="75000"/>
                </a:sysClr>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Таъмини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афзоиши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неру</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endParaRPr lang="ru-RU"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Скругленный прямоугольник 12"/>
              <p:cNvSpPr/>
              <p:nvPr/>
            </p:nvSpPr>
            <p:spPr>
              <a:xfrm>
                <a:off x="0" y="1295400"/>
                <a:ext cx="4406900" cy="209550"/>
              </a:xfrm>
              <a:prstGeom prst="roundRect">
                <a:avLst/>
              </a:prstGeom>
              <a:solidFill>
                <a:sysClr val="window" lastClr="FFFFFF">
                  <a:lumMod val="75000"/>
                </a:sysClr>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Таъмини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фаъолнокии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мухокимахои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бисёрсамта</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доир</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ба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чанбахои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калидии</a:t>
                </a:r>
                <a:r>
                  <a:rPr lang="ru-RU" kern="1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ru-RU" kern="100" dirty="0" err="1">
                    <a:solidFill>
                      <a:srgbClr val="000000"/>
                    </a:solidFill>
                    <a:latin typeface="Arial Narrow" panose="020B0606020202030204" pitchFamily="34" charset="0"/>
                    <a:ea typeface="Calibri" panose="020F0502020204030204" pitchFamily="34" charset="0"/>
                    <a:cs typeface="Times New Roman" panose="02020603050405020304" pitchFamily="18" charset="0"/>
                  </a:rPr>
                  <a:t>Шарх</a:t>
                </a:r>
                <a:endParaRPr lang="ru-RU" kern="100" dirty="0">
                  <a:effectLst/>
                  <a:latin typeface="Calibri" panose="020F0502020204030204" pitchFamily="34" charset="0"/>
                  <a:ea typeface="Calibri" panose="020F0502020204030204" pitchFamily="34" charset="0"/>
                  <a:cs typeface="Times New Roman" panose="02020603050405020304" pitchFamily="18" charset="0"/>
                </a:endParaRPr>
              </a:p>
            </p:txBody>
          </p:sp>
        </p:grpSp>
      </p:grpSp>
    </p:spTree>
    <p:extLst>
      <p:ext uri="{BB962C8B-B14F-4D97-AF65-F5344CB8AC3E}">
        <p14:creationId xmlns:p14="http://schemas.microsoft.com/office/powerpoint/2010/main" val="755726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C3B8314-F317-908C-EEDF-B808818CAA55}"/>
              </a:ext>
            </a:extLst>
          </p:cNvPr>
          <p:cNvSpPr>
            <a:spLocks noGrp="1"/>
          </p:cNvSpPr>
          <p:nvPr>
            <p:ph type="title"/>
          </p:nvPr>
        </p:nvSpPr>
        <p:spPr>
          <a:xfrm>
            <a:off x="0" y="404664"/>
            <a:ext cx="9144000" cy="864096"/>
          </a:xfrm>
        </p:spPr>
        <p:txBody>
          <a:bodyPr/>
          <a:lstStyle/>
          <a:p>
            <a:pPr algn="ctr"/>
            <a:r>
              <a:rPr lang="tg-Cyrl-TJ" sz="1800" b="1" dirty="0">
                <a:solidFill>
                  <a:schemeClr val="bg2">
                    <a:lumMod val="60000"/>
                    <a:lumOff val="40000"/>
                  </a:schemeClr>
                </a:solidFill>
                <a:latin typeface="Times New Roman Tj" panose="02020603050405020304" pitchFamily="18" charset="-52"/>
              </a:rPr>
              <a:t>Шарҳи якуми ихтиёрии мањаллї</a:t>
            </a:r>
            <a:br>
              <a:rPr lang="tg-Cyrl-TJ" sz="1800" b="1" dirty="0">
                <a:solidFill>
                  <a:schemeClr val="bg2">
                    <a:lumMod val="60000"/>
                    <a:lumOff val="40000"/>
                  </a:schemeClr>
                </a:solidFill>
                <a:latin typeface="Times New Roman Tj" panose="02020603050405020304" pitchFamily="18" charset="-52"/>
              </a:rPr>
            </a:br>
            <a:r>
              <a:rPr lang="tg-Cyrl-TJ" sz="1800" b="1" dirty="0">
                <a:solidFill>
                  <a:schemeClr val="bg2">
                    <a:lumMod val="60000"/>
                    <a:lumOff val="40000"/>
                  </a:schemeClr>
                </a:solidFill>
                <a:latin typeface="Times New Roman Tj" panose="02020603050405020304" pitchFamily="18" charset="-52"/>
              </a:rPr>
              <a:t> </a:t>
            </a:r>
            <a:r>
              <a:rPr lang="ru-RU" sz="1800" b="1" dirty="0">
                <a:solidFill>
                  <a:schemeClr val="bg2">
                    <a:lumMod val="60000"/>
                    <a:lumOff val="40000"/>
                  </a:schemeClr>
                </a:solidFill>
                <a:latin typeface="Times New Roman Tj" panose="02020603050405020304" pitchFamily="18" charset="-52"/>
              </a:rPr>
              <a:t>«Душанбе: </a:t>
            </a:r>
            <a:r>
              <a:rPr lang="ru-RU" sz="1800" b="1" dirty="0" err="1">
                <a:solidFill>
                  <a:schemeClr val="bg2">
                    <a:lumMod val="60000"/>
                    <a:lumOff val="40000"/>
                  </a:schemeClr>
                </a:solidFill>
                <a:latin typeface="Times New Roman Tj" panose="02020603050405020304" pitchFamily="18" charset="-52"/>
              </a:rPr>
              <a:t>ояндаи</a:t>
            </a:r>
            <a:r>
              <a:rPr lang="ru-RU" sz="1800" b="1" dirty="0">
                <a:solidFill>
                  <a:schemeClr val="bg2">
                    <a:lumMod val="60000"/>
                    <a:lumOff val="40000"/>
                  </a:schemeClr>
                </a:solidFill>
                <a:latin typeface="Times New Roman Tj" panose="02020603050405020304" pitchFamily="18" charset="-52"/>
              </a:rPr>
              <a:t> </a:t>
            </a:r>
            <a:r>
              <a:rPr lang="ru-RU" sz="1800" b="1" dirty="0" err="1">
                <a:solidFill>
                  <a:schemeClr val="bg2">
                    <a:lumMod val="60000"/>
                    <a:lumOff val="40000"/>
                  </a:schemeClr>
                </a:solidFill>
                <a:latin typeface="Times New Roman Tj" panose="02020603050405020304" pitchFamily="18" charset="-52"/>
              </a:rPr>
              <a:t>њушманду</a:t>
            </a:r>
            <a:r>
              <a:rPr lang="ru-RU" sz="1800" b="1" dirty="0">
                <a:solidFill>
                  <a:schemeClr val="bg2">
                    <a:lumMod val="60000"/>
                    <a:lumOff val="40000"/>
                  </a:schemeClr>
                </a:solidFill>
                <a:latin typeface="Times New Roman Tj" panose="02020603050405020304" pitchFamily="18" charset="-52"/>
              </a:rPr>
              <a:t> </a:t>
            </a:r>
            <a:r>
              <a:rPr lang="ru-RU" sz="1800" b="1" dirty="0" err="1">
                <a:solidFill>
                  <a:schemeClr val="bg2">
                    <a:lumMod val="60000"/>
                    <a:lumOff val="40000"/>
                  </a:schemeClr>
                </a:solidFill>
                <a:latin typeface="Times New Roman Tj" panose="02020603050405020304" pitchFamily="18" charset="-52"/>
              </a:rPr>
              <a:t>устувор</a:t>
            </a:r>
            <a:r>
              <a:rPr lang="ru-RU" sz="1800" b="1" dirty="0">
                <a:solidFill>
                  <a:schemeClr val="bg2">
                    <a:lumMod val="60000"/>
                    <a:lumOff val="40000"/>
                  </a:schemeClr>
                </a:solidFill>
                <a:latin typeface="Times New Roman Tj" panose="02020603050405020304" pitchFamily="18" charset="-52"/>
              </a:rPr>
              <a:t>»</a:t>
            </a:r>
            <a:br>
              <a:rPr lang="ru-RU" sz="1800" b="1" dirty="0">
                <a:solidFill>
                  <a:schemeClr val="bg2">
                    <a:lumMod val="60000"/>
                    <a:lumOff val="40000"/>
                  </a:schemeClr>
                </a:solidFill>
                <a:latin typeface="Times New Roman Tj" panose="02020603050405020304" pitchFamily="18" charset="-52"/>
              </a:rPr>
            </a:br>
            <a:r>
              <a:rPr lang="ru-RU" sz="1800" b="1" dirty="0">
                <a:latin typeface="Times New Roman Tj" panose="02020603050405020304" pitchFamily="18" charset="-52"/>
              </a:rPr>
              <a:t>-</a:t>
            </a:r>
            <a:r>
              <a:rPr lang="ru-RU" sz="1800" b="1" dirty="0" err="1">
                <a:latin typeface="Times New Roman Tj" panose="02020603050405020304" pitchFamily="18" charset="-52"/>
              </a:rPr>
              <a:t>мундариҷа</a:t>
            </a:r>
            <a:r>
              <a:rPr lang="ru-RU" sz="1800" b="1" dirty="0">
                <a:latin typeface="Times New Roman Tj" panose="02020603050405020304" pitchFamily="18" charset="-52"/>
              </a:rPr>
              <a:t> </a:t>
            </a:r>
          </a:p>
        </p:txBody>
      </p:sp>
      <p:sp>
        <p:nvSpPr>
          <p:cNvPr id="3" name="Объект 2">
            <a:extLst>
              <a:ext uri="{FF2B5EF4-FFF2-40B4-BE49-F238E27FC236}">
                <a16:creationId xmlns:a16="http://schemas.microsoft.com/office/drawing/2014/main" id="{2230267D-48F1-6298-1D38-10C9F59D150E}"/>
              </a:ext>
            </a:extLst>
          </p:cNvPr>
          <p:cNvSpPr>
            <a:spLocks noGrp="1"/>
          </p:cNvSpPr>
          <p:nvPr>
            <p:ph idx="1"/>
          </p:nvPr>
        </p:nvSpPr>
        <p:spPr>
          <a:xfrm>
            <a:off x="0" y="1268760"/>
            <a:ext cx="9144000" cy="5589240"/>
          </a:xfrm>
        </p:spPr>
        <p:txBody>
          <a:bodyPr/>
          <a:lstStyle/>
          <a:p>
            <a:pPr>
              <a:spcBef>
                <a:spcPts val="0"/>
              </a:spcBef>
              <a:spcAft>
                <a:spcPts val="0"/>
              </a:spcAft>
              <a:buFont typeface="Arial" panose="020B0604020202020204" pitchFamily="34" charset="0"/>
              <a:buChar char="•"/>
            </a:pPr>
            <a:r>
              <a:rPr lang="ru-RU" sz="1000" b="1" kern="100" dirty="0" err="1">
                <a:effectLst/>
                <a:latin typeface="Times New Roman Tj" panose="02020603050405020304" pitchFamily="18" charset="-52"/>
                <a:ea typeface="Calibri" panose="020F0502020204030204" pitchFamily="34" charset="0"/>
                <a:cs typeface="Times New Roman" panose="02020603050405020304" pitchFamily="18" charset="0"/>
              </a:rPr>
              <a:t>Му</a:t>
            </a:r>
            <a:r>
              <a:rPr lang="ru-RU" sz="1000" b="1" kern="100" dirty="0" err="1">
                <a:effectLst/>
                <a:latin typeface="Times New Roman Tj" panose="02020603050405020304" pitchFamily="18" charset="-52"/>
                <a:ea typeface="Calibri" panose="020F0502020204030204" pitchFamily="34" charset="0"/>
                <a:cs typeface="Cambria" panose="02040503050406030204" pitchFamily="18" charset="0"/>
              </a:rPr>
              <a:t>қ</a:t>
            </a:r>
            <a:r>
              <a:rPr lang="ru-RU" sz="1000" b="1" kern="100" dirty="0" err="1">
                <a:effectLst/>
                <a:latin typeface="Times New Roman Tj" panose="02020603050405020304" pitchFamily="18" charset="-52"/>
                <a:ea typeface="Calibri" panose="020F0502020204030204" pitchFamily="34" charset="0"/>
                <a:cs typeface="Times New Roman Tj" panose="02020603050405020304" pitchFamily="18" charset="-52"/>
              </a:rPr>
              <a:t>аддима</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ма</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қ</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сад</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о</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хусусият</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ои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Шарњи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ихтиёрии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мањаллї</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методология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раванди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омодасозии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он)</a:t>
            </a:r>
          </a:p>
          <a:p>
            <a:pPr marL="0" indent="0">
              <a:spcBef>
                <a:spcPts val="0"/>
              </a:spcBef>
              <a:spcAft>
                <a:spcPts val="0"/>
              </a:spcAft>
              <a:buNone/>
            </a:pP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228600" indent="-228600">
              <a:spcBef>
                <a:spcPts val="0"/>
              </a:spcBef>
              <a:spcAft>
                <a:spcPts val="0"/>
              </a:spcAft>
              <a:buAutoNum type="arabicPeriod"/>
            </a:pP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ШАРОИТХОИ МИЛЛИ  ВА РАВАНДИ РУШДИ ШАХРХО АМАЛИШАВИИ</a:t>
            </a:r>
            <a:r>
              <a:rPr lang="ru-RU" sz="1000" b="1" kern="100" dirty="0">
                <a:latin typeface="Times New Roman Tj" panose="02020603050405020304" pitchFamily="18" charset="-52"/>
                <a:ea typeface="Calibri" panose="020F0502020204030204" pitchFamily="34" charset="0"/>
                <a:cs typeface="Times New Roman" panose="02020603050405020304" pitchFamily="18" charset="0"/>
              </a:rPr>
              <a:t> ХАДАФХОИ РУШДИ УСТУВОР</a:t>
            </a:r>
          </a:p>
          <a:p>
            <a:pPr>
              <a:spcBef>
                <a:spcPts val="0"/>
              </a:spcBef>
              <a:spcAft>
                <a:spcPts val="0"/>
              </a:spcAft>
              <a:buFont typeface="Arial" panose="020B0604020202020204" pitchFamily="34" charset="0"/>
              <a:buChar char="•"/>
            </a:pP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1.1.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Татбики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Хадафхои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рушди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устувор</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дар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Чумхурии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Точикистон</a:t>
            </a:r>
            <a:endParaRPr lang="ru-RU" sz="1000" kern="100" dirty="0">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1.2..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Раванди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махаллисозии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Хадафхои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рушди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устувор</a:t>
            </a:r>
            <a:endParaRPr lang="ru-RU" sz="1000" kern="100" dirty="0">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1.3.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Рушди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шахрхо:максад</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вазифахо</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интизорихо</a:t>
            </a: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endParaRPr lang="ru-RU" sz="500" b="1"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2. ШАХРИ ДУШАНБЕ: ДИДИ РУШД ВА ИНКИШОФИ ОЯНДА</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1.1.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Самтгирии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стратегии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рушди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ша</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р</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1.2.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Биниш</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интизори</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ои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сокинон</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ҷ</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ониб</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ои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асосии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манфиатдор</a:t>
            </a: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endParaRPr lang="ru-RU" sz="5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3. ТАМОЮЛЊОИ АСОСЇ ВА УСТУВОРИИ РУШДИ ШАЊР</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3.1. Рушди демографию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ичтимоии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ша</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р</a:t>
            </a: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3.2.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Таъмини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аёти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a:effectLst/>
                <a:latin typeface="Times New Roman Tj" panose="02020603050405020304" pitchFamily="18" charset="-52"/>
                <a:ea typeface="Calibri" panose="020F0502020204030204" pitchFamily="34" charset="0"/>
                <a:cs typeface="Times New Roman Tj" panose="02020603050405020304" pitchFamily="18" charset="-52"/>
              </a:rPr>
              <a:t>солим</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бе</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будии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нек</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ӯ</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а</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волии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ама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синну</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сол</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о</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(ЊРУ 3)</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3.3.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Таъмини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дастрас</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ӣ</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сифати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та</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силот</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(ЊРУ 4)</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3.4.Шуѓли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пурмањсул</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рушди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иќтисод</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(ЊРУ 8)</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3.5.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Мусоидат</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ба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индустрикунии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фарогиру</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устувор</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рушди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инноватсия</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(ЊРУ 9)</a:t>
            </a:r>
          </a:p>
          <a:p>
            <a:pPr marL="0" indent="0">
              <a:spcBef>
                <a:spcPts val="0"/>
              </a:spcBef>
              <a:spcAft>
                <a:spcPts val="0"/>
              </a:spcAft>
              <a:buNone/>
            </a:pPr>
            <a:endParaRPr lang="ru-RU" sz="5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4. ЧОЛИШЊО ДАР РУШДИ ШАЊР ВА НИЗОМИ ЌАРОРЊОИ ЊУШМАНД</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4.1.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Роњу</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наќлиёти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шањрї</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4.2.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Дастраси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сифати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манзил</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инфрасохтори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коммуналї</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4.3.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Партови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газњои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гулхонаї</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4.4.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Ташкили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майдонхои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сабзу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хуррам</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богхо</a:t>
            </a: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4.5.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Идоракунии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партов</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о</a:t>
            </a: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endParaRPr lang="ru-RU" sz="5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5. </a:t>
            </a:r>
            <a:r>
              <a:rPr lang="ru-RU" sz="1000" b="1" kern="100" dirty="0">
                <a:latin typeface="Times New Roman Tj" panose="02020603050405020304" pitchFamily="18" charset="-52"/>
                <a:ea typeface="Calibri" panose="020F0502020204030204" pitchFamily="34" charset="0"/>
                <a:cs typeface="Times New Roman" panose="02020603050405020304" pitchFamily="18" charset="0"/>
              </a:rPr>
              <a:t>МЕХАНИЗМИ ИДОРАИ РУШД БАРОИ ОЯНДАИ ЊУШМАНДУ УСТУВОР</a:t>
            </a:r>
          </a:p>
          <a:p>
            <a:pPr>
              <a:spcBef>
                <a:spcPts val="0"/>
              </a:spcBef>
              <a:spcAft>
                <a:spcPts val="0"/>
              </a:spcAft>
              <a:buFont typeface="Arial" panose="020B0604020202020204" pitchFamily="34" charset="0"/>
              <a:buChar char="•"/>
            </a:pPr>
            <a:r>
              <a:rPr lang="ru-RU" sz="1000" b="1" kern="100" dirty="0">
                <a:latin typeface="Times New Roman Tj" panose="02020603050405020304" pitchFamily="18" charset="-52"/>
                <a:ea typeface="Calibri" panose="020F0502020204030204" pitchFamily="34" charset="0"/>
                <a:cs typeface="Times New Roman" panose="02020603050405020304" pitchFamily="18" charset="0"/>
              </a:rPr>
              <a:t>5.1.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Робитаи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бевосита</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байни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маъмурияти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шањр</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ва</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ањолї</a:t>
            </a:r>
            <a:endParaRPr lang="ru-RU" sz="1000" kern="100" dirty="0">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5.2.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Иштироки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ҷомеаи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шаҳрвандӣ</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дар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низоми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идоракунии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шањр</a:t>
            </a:r>
            <a:endParaRPr lang="ru-RU" sz="1000" kern="100" dirty="0">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5.3.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Рақамикунии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равандҳои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идоракунии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шаҳр</a:t>
            </a:r>
            <a:endParaRPr lang="ru-RU" sz="1000" kern="100" dirty="0">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5.4.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Ҳамкорињои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байналмилалӣ</a:t>
            </a:r>
            <a:endParaRPr lang="ru-RU" sz="1000" kern="100" dirty="0">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5.5.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Ҳамоҳангсозии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маҳалликунонии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Ҳдафњои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Рушди</a:t>
            </a:r>
            <a:r>
              <a:rPr lang="ru-RU" sz="1000" kern="100" dirty="0">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latin typeface="Times New Roman Tj" panose="02020603050405020304" pitchFamily="18" charset="-52"/>
                <a:ea typeface="Calibri" panose="020F0502020204030204" pitchFamily="34" charset="0"/>
                <a:cs typeface="Times New Roman" panose="02020603050405020304" pitchFamily="18" charset="0"/>
              </a:rPr>
              <a:t>Устувор</a:t>
            </a:r>
            <a:endParaRPr lang="ru-RU" sz="1000" kern="100" dirty="0">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endParaRPr lang="ru-RU" sz="500" b="1"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6. ЧА</a:t>
            </a:r>
            <a:r>
              <a:rPr lang="ru-RU" sz="1000" b="1" kern="100" dirty="0">
                <a:effectLst/>
                <a:latin typeface="Times New Roman Tj" panose="02020603050405020304" pitchFamily="18" charset="-52"/>
                <a:ea typeface="Calibri" panose="020F0502020204030204" pitchFamily="34" charset="0"/>
                <a:cs typeface="Cambria" panose="02040503050406030204" pitchFamily="18" charset="0"/>
              </a:rPr>
              <a:t>Ҳ</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ОРЧ</a:t>
            </a:r>
            <a:r>
              <a:rPr lang="ru-RU" sz="1000" b="1" kern="100" dirty="0">
                <a:effectLst/>
                <a:latin typeface="Times New Roman Tj" panose="02020603050405020304" pitchFamily="18" charset="-52"/>
                <a:ea typeface="Calibri" panose="020F0502020204030204" pitchFamily="34" charset="0"/>
                <a:cs typeface="Cambria" panose="02040503050406030204" pitchFamily="18" charset="0"/>
              </a:rPr>
              <a:t>Ӯ</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БИ</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МОЛИЯВ</a:t>
            </a:r>
            <a:r>
              <a:rPr lang="ru-RU" sz="1000" b="1" kern="100" dirty="0">
                <a:effectLst/>
                <a:latin typeface="Times New Roman Tj" panose="02020603050405020304" pitchFamily="18" charset="-52"/>
                <a:ea typeface="Calibri" panose="020F0502020204030204" pitchFamily="34" charset="0"/>
                <a:cs typeface="Cambria" panose="02040503050406030204" pitchFamily="18" charset="0"/>
              </a:rPr>
              <a:t>Ӣ</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БАРОИ</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ДАСТГИРИИ</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К</a:t>
            </a:r>
            <a:r>
              <a:rPr lang="ru-RU" sz="1000" b="1" kern="100" dirty="0">
                <a:effectLst/>
                <a:latin typeface="Times New Roman Tj" panose="02020603050405020304" pitchFamily="18" charset="-52"/>
                <a:ea typeface="Calibri" panose="020F0502020204030204" pitchFamily="34" charset="0"/>
                <a:cs typeface="Cambria" panose="02040503050406030204" pitchFamily="18" charset="0"/>
              </a:rPr>
              <a:t>Ӯ</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ШИШ</a:t>
            </a:r>
            <a:r>
              <a:rPr lang="ru-RU" sz="1000" b="1" kern="100" dirty="0">
                <a:effectLst/>
                <a:latin typeface="Times New Roman Tj" panose="02020603050405020304" pitchFamily="18" charset="-52"/>
                <a:ea typeface="Calibri" panose="020F0502020204030204" pitchFamily="34" charset="0"/>
                <a:cs typeface="Cambria" panose="02040503050406030204" pitchFamily="18" charset="0"/>
              </a:rPr>
              <a:t>Ҳ</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ОИ</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ША</a:t>
            </a:r>
            <a:r>
              <a:rPr lang="ru-RU" sz="1000" b="1" kern="100" dirty="0">
                <a:effectLst/>
                <a:latin typeface="Times New Roman Tj" panose="02020603050405020304" pitchFamily="18" charset="-52"/>
                <a:ea typeface="Calibri" panose="020F0502020204030204" pitchFamily="34" charset="0"/>
                <a:cs typeface="Cambria" panose="02040503050406030204" pitchFamily="18" charset="0"/>
              </a:rPr>
              <a:t>Ҳ</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Р</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ДАР</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САМТИ</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ОЯНДАИ</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ЊУШМАНДУ</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a:effectLst/>
                <a:latin typeface="Times New Roman Tj" panose="02020603050405020304" pitchFamily="18" charset="-52"/>
                <a:ea typeface="Calibri" panose="020F0502020204030204" pitchFamily="34" charset="0"/>
                <a:cs typeface="Times New Roman Tj" panose="02020603050405020304" pitchFamily="18" charset="-52"/>
              </a:rPr>
              <a:t>УСТУВОР</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6.1. </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Ҷ</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араёни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молиявии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дохилї</a:t>
            </a: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6.2. </a:t>
            </a:r>
            <a:r>
              <a:rPr lang="ru-RU" sz="1000" kern="100" dirty="0" err="1">
                <a:effectLst/>
                <a:latin typeface="Times New Roman Tj" panose="02020603050405020304" pitchFamily="18" charset="-52"/>
                <a:ea typeface="Calibri" panose="020F0502020204030204" pitchFamily="34" charset="0"/>
                <a:cs typeface="Times New Roman" panose="02020603050405020304" pitchFamily="18" charset="0"/>
              </a:rPr>
              <a:t>Мабла</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ғ</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гузор</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ӣ</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a:effectLst/>
                <a:latin typeface="Times New Roman Tj" panose="02020603050405020304" pitchFamily="18" charset="-52"/>
                <a:ea typeface="Calibri" panose="020F0502020204030204" pitchFamily="34" charset="0"/>
                <a:cs typeface="Times New Roman Tj" panose="02020603050405020304" pitchFamily="18" charset="-52"/>
              </a:rPr>
              <a:t>аз</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ҷ</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ониби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шарикони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рушд</a:t>
            </a: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spcAft>
                <a:spcPts val="0"/>
              </a:spcAft>
              <a:buFont typeface="Arial" panose="020B0604020202020204" pitchFamily="34" charset="0"/>
              <a:buChar char="•"/>
            </a:pP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6.3. </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Ҷ</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араёни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молиявии</a:t>
            </a:r>
            <a:r>
              <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kern="100" dirty="0" err="1">
                <a:effectLst/>
                <a:latin typeface="Times New Roman Tj" panose="02020603050405020304" pitchFamily="18" charset="-52"/>
                <a:ea typeface="Calibri" panose="020F0502020204030204" pitchFamily="34" charset="0"/>
                <a:cs typeface="Times New Roman Tj" panose="02020603050405020304" pitchFamily="18" charset="-52"/>
              </a:rPr>
              <a:t>хусус</a:t>
            </a:r>
            <a:r>
              <a:rPr lang="ru-RU" sz="1000" kern="100" dirty="0" err="1">
                <a:effectLst/>
                <a:latin typeface="Times New Roman Tj" panose="02020603050405020304" pitchFamily="18" charset="-52"/>
                <a:ea typeface="Calibri" panose="020F0502020204030204" pitchFamily="34" charset="0"/>
                <a:cs typeface="Cambria" panose="02040503050406030204" pitchFamily="18" charset="0"/>
              </a:rPr>
              <a:t>ӣ</a:t>
            </a:r>
            <a:endParaRPr lang="ru-RU" sz="1000"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marL="0" indent="0">
              <a:spcBef>
                <a:spcPts val="0"/>
              </a:spcBef>
              <a:spcAft>
                <a:spcPts val="0"/>
              </a:spcAft>
              <a:buNone/>
            </a:pPr>
            <a:r>
              <a:rPr lang="ru-RU" sz="1000" b="1" kern="100" dirty="0" err="1">
                <a:effectLst/>
                <a:latin typeface="Times New Roman Tj" panose="02020603050405020304" pitchFamily="18" charset="-52"/>
                <a:ea typeface="Calibri" panose="020F0502020204030204" pitchFamily="34" charset="0"/>
                <a:cs typeface="Times New Roman" panose="02020603050405020304" pitchFamily="18" charset="0"/>
              </a:rPr>
              <a:t>Хулоса</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err="1">
                <a:effectLst/>
                <a:latin typeface="Times New Roman Tj" panose="02020603050405020304" pitchFamily="18" charset="-52"/>
                <a:ea typeface="Calibri" panose="020F0502020204030204" pitchFamily="34" charset="0"/>
                <a:cs typeface="Times New Roman" panose="02020603050405020304" pitchFamily="18" charset="0"/>
              </a:rPr>
              <a:t>ва</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err="1">
                <a:effectLst/>
                <a:latin typeface="Times New Roman Tj" panose="02020603050405020304" pitchFamily="18" charset="-52"/>
                <a:ea typeface="Calibri" panose="020F0502020204030204" pitchFamily="34" charset="0"/>
                <a:cs typeface="Times New Roman" panose="02020603050405020304" pitchFamily="18" charset="0"/>
              </a:rPr>
              <a:t>тавсия</a:t>
            </a:r>
            <a:r>
              <a:rPr lang="ru-RU" sz="1000" b="1"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b="1" kern="100" dirty="0" err="1">
                <a:effectLst/>
                <a:latin typeface="Times New Roman Tj" panose="02020603050405020304" pitchFamily="18" charset="-52"/>
                <a:ea typeface="Calibri" panose="020F0502020204030204" pitchFamily="34" charset="0"/>
                <a:cs typeface="Times New Roman Tj" panose="02020603050405020304" pitchFamily="18" charset="-52"/>
              </a:rPr>
              <a:t>о</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err="1">
                <a:effectLst/>
                <a:latin typeface="Times New Roman Tj" panose="02020603050405020304" pitchFamily="18" charset="-52"/>
                <a:ea typeface="Calibri" panose="020F0502020204030204" pitchFamily="34" charset="0"/>
                <a:cs typeface="Times New Roman Tj" panose="02020603050405020304" pitchFamily="18" charset="-52"/>
              </a:rPr>
              <a:t>барои</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err="1">
                <a:effectLst/>
                <a:latin typeface="Times New Roman Tj" panose="02020603050405020304" pitchFamily="18" charset="-52"/>
                <a:ea typeface="Calibri" panose="020F0502020204030204" pitchFamily="34" charset="0"/>
                <a:cs typeface="Cambria" panose="02040503050406030204" pitchFamily="18" charset="0"/>
              </a:rPr>
              <a:t>қ</a:t>
            </a:r>
            <a:r>
              <a:rPr lang="ru-RU" sz="1000" b="1" kern="100" dirty="0" err="1">
                <a:effectLst/>
                <a:latin typeface="Times New Roman Tj" panose="02020603050405020304" pitchFamily="18" charset="-52"/>
                <a:ea typeface="Calibri" panose="020F0502020204030204" pitchFamily="34" charset="0"/>
                <a:cs typeface="Times New Roman Tj" panose="02020603050405020304" pitchFamily="18" charset="-52"/>
              </a:rPr>
              <a:t>адам</a:t>
            </a:r>
            <a:r>
              <a:rPr lang="ru-RU" sz="1000" b="1" kern="100" dirty="0" err="1">
                <a:effectLst/>
                <a:latin typeface="Times New Roman Tj" panose="02020603050405020304" pitchFamily="18" charset="-52"/>
                <a:ea typeface="Calibri" panose="020F0502020204030204" pitchFamily="34" charset="0"/>
                <a:cs typeface="Cambria" panose="02040503050406030204" pitchFamily="18" charset="0"/>
              </a:rPr>
              <a:t>ҳ</a:t>
            </a:r>
            <a:r>
              <a:rPr lang="ru-RU" sz="1000" b="1" kern="100" dirty="0" err="1">
                <a:effectLst/>
                <a:latin typeface="Times New Roman Tj" panose="02020603050405020304" pitchFamily="18" charset="-52"/>
                <a:ea typeface="Calibri" panose="020F0502020204030204" pitchFamily="34" charset="0"/>
                <a:cs typeface="Times New Roman Tj" panose="02020603050405020304" pitchFamily="18" charset="-52"/>
              </a:rPr>
              <a:t>ои</a:t>
            </a:r>
            <a:r>
              <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rPr>
              <a:t> </a:t>
            </a:r>
            <a:r>
              <a:rPr lang="ru-RU" sz="1000" b="1" kern="100" dirty="0" err="1">
                <a:effectLst/>
                <a:latin typeface="Times New Roman Tj" panose="02020603050405020304" pitchFamily="18" charset="-52"/>
                <a:ea typeface="Calibri" panose="020F0502020204030204" pitchFamily="34" charset="0"/>
                <a:cs typeface="Times New Roman Tj" panose="02020603050405020304" pitchFamily="18" charset="-52"/>
              </a:rPr>
              <a:t>оянда</a:t>
            </a:r>
            <a:endParaRPr lang="ru-RU" sz="1000" b="1" kern="100" dirty="0">
              <a:effectLst/>
              <a:latin typeface="Times New Roman Tj" panose="02020603050405020304" pitchFamily="18" charset="-52"/>
              <a:ea typeface="Calibri" panose="020F0502020204030204" pitchFamily="34" charset="0"/>
              <a:cs typeface="Times New Roman" panose="02020603050405020304" pitchFamily="18" charset="0"/>
            </a:endParaRPr>
          </a:p>
          <a:p>
            <a:pPr>
              <a:spcBef>
                <a:spcPts val="0"/>
              </a:spcBef>
              <a:buFont typeface="Arial" panose="020B0604020202020204" pitchFamily="34" charset="0"/>
              <a:buChar char="•"/>
            </a:pPr>
            <a:endParaRPr lang="ru-RU" sz="1000" dirty="0">
              <a:latin typeface="Times New Roman Tj" panose="02020603050405020304" pitchFamily="18" charset="-52"/>
            </a:endParaRPr>
          </a:p>
        </p:txBody>
      </p:sp>
    </p:spTree>
    <p:extLst>
      <p:ext uri="{BB962C8B-B14F-4D97-AF65-F5344CB8AC3E}">
        <p14:creationId xmlns:p14="http://schemas.microsoft.com/office/powerpoint/2010/main" val="1483291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686800" cy="811560"/>
          </a:xfrm>
        </p:spPr>
        <p:txBody>
          <a:bodyPr/>
          <a:lstStyle/>
          <a:p>
            <a:pPr algn="ctr"/>
            <a:r>
              <a:rPr lang="ru-RU" sz="2000" b="1" dirty="0" err="1">
                <a:solidFill>
                  <a:srgbClr val="0000CC"/>
                </a:solidFill>
              </a:rPr>
              <a:t>Технологияҳои</a:t>
            </a:r>
            <a:r>
              <a:rPr lang="ru-RU" sz="2000" b="1" dirty="0">
                <a:solidFill>
                  <a:srgbClr val="0000CC"/>
                </a:solidFill>
              </a:rPr>
              <a:t> </a:t>
            </a:r>
            <a:r>
              <a:rPr lang="ru-RU" sz="2000" b="1" dirty="0" err="1">
                <a:solidFill>
                  <a:srgbClr val="0000CC"/>
                </a:solidFill>
              </a:rPr>
              <a:t>Шаҳри</a:t>
            </a:r>
            <a:r>
              <a:rPr lang="ru-RU" sz="2000" b="1" dirty="0">
                <a:solidFill>
                  <a:srgbClr val="0000CC"/>
                </a:solidFill>
              </a:rPr>
              <a:t> </a:t>
            </a:r>
            <a:r>
              <a:rPr lang="ru-RU" sz="2000" b="1" dirty="0" err="1">
                <a:solidFill>
                  <a:srgbClr val="0000CC"/>
                </a:solidFill>
              </a:rPr>
              <a:t>Хушманд</a:t>
            </a:r>
            <a:r>
              <a:rPr lang="ru-RU" sz="2000" b="1" dirty="0">
                <a:solidFill>
                  <a:srgbClr val="0000CC"/>
                </a:solidFill>
              </a:rPr>
              <a:t> ба </a:t>
            </a:r>
            <a:r>
              <a:rPr lang="ru-RU" sz="2000" b="1" dirty="0" err="1">
                <a:solidFill>
                  <a:srgbClr val="0000CC"/>
                </a:solidFill>
              </a:rPr>
              <a:t>беҳтар</a:t>
            </a:r>
            <a:r>
              <a:rPr lang="ru-RU" sz="2000" b="1" dirty="0">
                <a:solidFill>
                  <a:srgbClr val="0000CC"/>
                </a:solidFill>
              </a:rPr>
              <a:t> </a:t>
            </a:r>
            <a:r>
              <a:rPr lang="ru-RU" sz="2000" b="1" dirty="0" err="1">
                <a:solidFill>
                  <a:srgbClr val="0000CC"/>
                </a:solidFill>
              </a:rPr>
              <a:t>шудани</a:t>
            </a:r>
            <a:r>
              <a:rPr lang="ru-RU" sz="2000" b="1" dirty="0">
                <a:solidFill>
                  <a:srgbClr val="0000CC"/>
                </a:solidFill>
              </a:rPr>
              <a:t> </a:t>
            </a:r>
            <a:r>
              <a:rPr lang="ru-RU" sz="2000" b="1" dirty="0" err="1">
                <a:solidFill>
                  <a:srgbClr val="0000CC"/>
                </a:solidFill>
              </a:rPr>
              <a:t>сифати</a:t>
            </a:r>
            <a:r>
              <a:rPr lang="ru-RU" sz="2000" b="1" dirty="0">
                <a:solidFill>
                  <a:srgbClr val="0000CC"/>
                </a:solidFill>
              </a:rPr>
              <a:t> </a:t>
            </a:r>
            <a:r>
              <a:rPr lang="ru-RU" sz="2000" b="1" dirty="0" err="1">
                <a:solidFill>
                  <a:srgbClr val="0000CC"/>
                </a:solidFill>
              </a:rPr>
              <a:t>зиндагӣ</a:t>
            </a:r>
            <a:r>
              <a:rPr lang="ru-RU" sz="2000" b="1" dirty="0">
                <a:solidFill>
                  <a:srgbClr val="0000CC"/>
                </a:solidFill>
              </a:rPr>
              <a:t> </a:t>
            </a:r>
            <a:r>
              <a:rPr lang="ru-RU" sz="2000" b="1" dirty="0" err="1">
                <a:solidFill>
                  <a:srgbClr val="0000CC"/>
                </a:solidFill>
              </a:rPr>
              <a:t>ва</a:t>
            </a:r>
            <a:r>
              <a:rPr lang="ru-RU" sz="2000" b="1" dirty="0">
                <a:solidFill>
                  <a:srgbClr val="0000CC"/>
                </a:solidFill>
              </a:rPr>
              <a:t> </a:t>
            </a:r>
            <a:r>
              <a:rPr lang="ru-RU" sz="2000" b="1" dirty="0" err="1">
                <a:solidFill>
                  <a:srgbClr val="0000CC"/>
                </a:solidFill>
              </a:rPr>
              <a:t>ноил</a:t>
            </a:r>
            <a:r>
              <a:rPr lang="ru-RU" sz="2000" b="1" dirty="0">
                <a:solidFill>
                  <a:srgbClr val="0000CC"/>
                </a:solidFill>
              </a:rPr>
              <a:t> </a:t>
            </a:r>
            <a:r>
              <a:rPr lang="ru-RU" sz="2000" b="1" dirty="0" err="1">
                <a:solidFill>
                  <a:srgbClr val="0000CC"/>
                </a:solidFill>
              </a:rPr>
              <a:t>шудан</a:t>
            </a:r>
            <a:r>
              <a:rPr lang="ru-RU" sz="2000" b="1" dirty="0">
                <a:solidFill>
                  <a:srgbClr val="0000CC"/>
                </a:solidFill>
              </a:rPr>
              <a:t> ба </a:t>
            </a:r>
            <a:r>
              <a:rPr lang="ru-RU" sz="2000" b="1" dirty="0" err="1">
                <a:solidFill>
                  <a:srgbClr val="0000CC"/>
                </a:solidFill>
              </a:rPr>
              <a:t>Хадафҳои</a:t>
            </a:r>
            <a:r>
              <a:rPr lang="ru-RU" sz="2000" b="1" dirty="0">
                <a:solidFill>
                  <a:srgbClr val="0000CC"/>
                </a:solidFill>
              </a:rPr>
              <a:t> </a:t>
            </a:r>
            <a:r>
              <a:rPr lang="ru-RU" sz="2000" b="1" dirty="0" err="1">
                <a:solidFill>
                  <a:srgbClr val="0000CC"/>
                </a:solidFill>
              </a:rPr>
              <a:t>рушди</a:t>
            </a:r>
            <a:r>
              <a:rPr lang="ru-RU" sz="2000" b="1" dirty="0">
                <a:solidFill>
                  <a:srgbClr val="0000CC"/>
                </a:solidFill>
              </a:rPr>
              <a:t> </a:t>
            </a:r>
            <a:r>
              <a:rPr lang="ru-RU" sz="2000" b="1" dirty="0" err="1">
                <a:solidFill>
                  <a:srgbClr val="0000CC"/>
                </a:solidFill>
              </a:rPr>
              <a:t>устувор</a:t>
            </a:r>
            <a:r>
              <a:rPr lang="ru-RU" sz="2000" b="1" dirty="0">
                <a:solidFill>
                  <a:srgbClr val="0000CC"/>
                </a:solidFill>
              </a:rPr>
              <a:t> </a:t>
            </a:r>
            <a:r>
              <a:rPr lang="ru-RU" sz="2000" b="1" dirty="0" err="1">
                <a:solidFill>
                  <a:srgbClr val="0000CC"/>
                </a:solidFill>
              </a:rPr>
              <a:t>мусоидат</a:t>
            </a:r>
            <a:r>
              <a:rPr lang="ru-RU" sz="2000" b="1" dirty="0">
                <a:solidFill>
                  <a:srgbClr val="0000CC"/>
                </a:solidFill>
              </a:rPr>
              <a:t> </a:t>
            </a:r>
            <a:r>
              <a:rPr lang="ru-RU" sz="2000" b="1" dirty="0" err="1">
                <a:solidFill>
                  <a:srgbClr val="0000CC"/>
                </a:solidFill>
              </a:rPr>
              <a:t>мекунанд</a:t>
            </a:r>
            <a:endParaRPr lang="ru-RU" sz="2000" b="1" dirty="0">
              <a:solidFill>
                <a:srgbClr val="0000CC"/>
              </a:solidFill>
            </a:endParaRPr>
          </a:p>
        </p:txBody>
      </p:sp>
      <p:grpSp>
        <p:nvGrpSpPr>
          <p:cNvPr id="4" name="Группа 3"/>
          <p:cNvGrpSpPr/>
          <p:nvPr/>
        </p:nvGrpSpPr>
        <p:grpSpPr>
          <a:xfrm>
            <a:off x="0" y="1484784"/>
            <a:ext cx="9144000" cy="5373216"/>
            <a:chOff x="0" y="0"/>
            <a:chExt cx="5648325" cy="1301850"/>
          </a:xfrm>
        </p:grpSpPr>
        <p:grpSp>
          <p:nvGrpSpPr>
            <p:cNvPr id="5" name="Группа 4"/>
            <p:cNvGrpSpPr/>
            <p:nvPr/>
          </p:nvGrpSpPr>
          <p:grpSpPr>
            <a:xfrm>
              <a:off x="0" y="0"/>
              <a:ext cx="5648325" cy="1295400"/>
              <a:chOff x="0" y="0"/>
              <a:chExt cx="5648325" cy="1295400"/>
            </a:xfrm>
          </p:grpSpPr>
          <p:sp>
            <p:nvSpPr>
              <p:cNvPr id="8" name="Прямоугольник 7"/>
              <p:cNvSpPr/>
              <p:nvPr/>
            </p:nvSpPr>
            <p:spPr>
              <a:xfrm>
                <a:off x="0" y="0"/>
                <a:ext cx="1552575" cy="1076325"/>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ru-RU" sz="1600" u="sng" kern="100" dirty="0" err="1">
                    <a:ea typeface="Calibri" panose="020F0502020204030204" pitchFamily="34" charset="0"/>
                    <a:cs typeface="Times New Roman" panose="02020603050405020304" pitchFamily="18" charset="0"/>
                  </a:rPr>
                  <a:t>Ҳадаф</a:t>
                </a:r>
                <a:r>
                  <a:rPr lang="ru-RU" sz="1600" u="sng" kern="100" dirty="0">
                    <a:ea typeface="Calibri" panose="020F0502020204030204" pitchFamily="34" charset="0"/>
                    <a:cs typeface="Times New Roman" panose="02020603050405020304" pitchFamily="18" charset="0"/>
                  </a:rPr>
                  <a:t> - </a:t>
                </a:r>
                <a:r>
                  <a:rPr lang="ru-RU" sz="1600" kern="100" dirty="0">
                    <a:solidFill>
                      <a:srgbClr val="0000CC"/>
                    </a:solidFill>
                    <a:ea typeface="Calibri" panose="020F0502020204030204" pitchFamily="34" charset="0"/>
                    <a:cs typeface="Times New Roman" panose="02020603050405020304" pitchFamily="18" charset="0"/>
                  </a:rPr>
                  <a:t>баланд </a:t>
                </a:r>
                <a:r>
                  <a:rPr lang="ru-RU" sz="1600" kern="100" dirty="0" err="1">
                    <a:solidFill>
                      <a:srgbClr val="0000CC"/>
                    </a:solidFill>
                    <a:ea typeface="Calibri" panose="020F0502020204030204" pitchFamily="34" charset="0"/>
                    <a:cs typeface="Times New Roman" panose="02020603050405020304" pitchFamily="18" charset="0"/>
                  </a:rPr>
                  <a:t>бардоштани</a:t>
                </a:r>
                <a:r>
                  <a:rPr lang="ru-RU" sz="1600" kern="100" dirty="0">
                    <a:solidFill>
                      <a:srgbClr val="0000CC"/>
                    </a:solidFill>
                    <a:ea typeface="Calibri" panose="020F0502020204030204" pitchFamily="34" charset="0"/>
                    <a:cs typeface="Times New Roman" panose="02020603050405020304" pitchFamily="18" charset="0"/>
                  </a:rPr>
                  <a:t> </a:t>
                </a:r>
                <a:r>
                  <a:rPr lang="ru-RU" sz="1600" kern="100" dirty="0" err="1">
                    <a:solidFill>
                      <a:srgbClr val="0000CC"/>
                    </a:solidFill>
                    <a:ea typeface="Calibri" panose="020F0502020204030204" pitchFamily="34" charset="0"/>
                    <a:cs typeface="Times New Roman" panose="02020603050405020304" pitchFamily="18" charset="0"/>
                  </a:rPr>
                  <a:t>сифати</a:t>
                </a:r>
                <a:r>
                  <a:rPr lang="ru-RU" sz="1600" kern="100" dirty="0">
                    <a:solidFill>
                      <a:srgbClr val="0000CC"/>
                    </a:solidFill>
                    <a:ea typeface="Calibri" panose="020F0502020204030204" pitchFamily="34" charset="0"/>
                    <a:cs typeface="Times New Roman" panose="02020603050405020304" pitchFamily="18" charset="0"/>
                  </a:rPr>
                  <a:t> </a:t>
                </a:r>
                <a:r>
                  <a:rPr lang="ru-RU" sz="1600" kern="100" dirty="0" err="1">
                    <a:solidFill>
                      <a:srgbClr val="0000CC"/>
                    </a:solidFill>
                    <a:ea typeface="Calibri" panose="020F0502020204030204" pitchFamily="34" charset="0"/>
                    <a:cs typeface="Times New Roman" panose="02020603050405020304" pitchFamily="18" charset="0"/>
                  </a:rPr>
                  <a:t>зиндагӣ</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тавассути</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истифодаи</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технологияҳо</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ва</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карорхое</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мебошад</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ки</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ҷараёни</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рушди</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шаҳрро</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беҳтар</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намояд</a:t>
                </a:r>
                <a:r>
                  <a:rPr lang="ru-RU" sz="1600" kern="100" dirty="0">
                    <a:ea typeface="Calibri" panose="020F0502020204030204" pitchFamily="34" charset="0"/>
                    <a:cs typeface="Times New Roman" panose="02020603050405020304" pitchFamily="18" charset="0"/>
                  </a:rPr>
                  <a:t>, ба </a:t>
                </a:r>
                <a:r>
                  <a:rPr lang="ru-RU" sz="1600" kern="100" dirty="0" err="1">
                    <a:ea typeface="Calibri" panose="020F0502020204030204" pitchFamily="34" charset="0"/>
                    <a:cs typeface="Times New Roman" panose="02020603050405020304" pitchFamily="18" charset="0"/>
                  </a:rPr>
                  <a:t>мушкилоти</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пайдошуда</a:t>
                </a:r>
                <a:r>
                  <a:rPr lang="ru-RU" sz="1600" kern="100" dirty="0">
                    <a:ea typeface="Calibri" panose="020F0502020204030204" pitchFamily="34" charset="0"/>
                    <a:cs typeface="Times New Roman" panose="02020603050405020304" pitchFamily="18" charset="0"/>
                  </a:rPr>
                  <a:t> зуд </a:t>
                </a:r>
                <a:r>
                  <a:rPr lang="ru-RU" sz="1600" kern="100" dirty="0" err="1">
                    <a:ea typeface="Calibri" panose="020F0502020204030204" pitchFamily="34" charset="0"/>
                    <a:cs typeface="Times New Roman" panose="02020603050405020304" pitchFamily="18" charset="0"/>
                  </a:rPr>
                  <a:t>вокуниш</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нишон</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дода</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шавад</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ва</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пешбурди</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ислохотхо</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самаранок</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таъмин</a:t>
                </a:r>
                <a:r>
                  <a:rPr lang="ru-RU" sz="1600" kern="100" dirty="0">
                    <a:ea typeface="Calibri" panose="020F0502020204030204" pitchFamily="34" charset="0"/>
                    <a:cs typeface="Times New Roman" panose="02020603050405020304" pitchFamily="18" charset="0"/>
                  </a:rPr>
                  <a:t> </a:t>
                </a:r>
                <a:r>
                  <a:rPr lang="ru-RU" sz="1600" kern="100" dirty="0" err="1">
                    <a:ea typeface="Calibri" panose="020F0502020204030204" pitchFamily="34" charset="0"/>
                    <a:cs typeface="Times New Roman" panose="02020603050405020304" pitchFamily="18" charset="0"/>
                  </a:rPr>
                  <a:t>гардад</a:t>
                </a:r>
                <a:r>
                  <a:rPr lang="ru-RU" sz="1600" kern="100" dirty="0">
                    <a:ea typeface="Calibri" panose="020F0502020204030204" pitchFamily="34" charset="0"/>
                    <a:cs typeface="Times New Roman" panose="02020603050405020304" pitchFamily="18" charset="0"/>
                  </a:rPr>
                  <a:t>.</a:t>
                </a:r>
              </a:p>
              <a:p>
                <a:pPr algn="ctr">
                  <a:lnSpc>
                    <a:spcPct val="107000"/>
                  </a:lnSpc>
                  <a:spcAft>
                    <a:spcPts val="0"/>
                  </a:spcAft>
                </a:pPr>
                <a:endParaRPr lang="ru-RU" sz="1600" u="sng" kern="100" dirty="0">
                  <a:ea typeface="Calibri" panose="020F0502020204030204" pitchFamily="34" charset="0"/>
                  <a:cs typeface="Times New Roman" panose="02020603050405020304" pitchFamily="18" charset="0"/>
                </a:endParaRPr>
              </a:p>
            </p:txBody>
          </p:sp>
          <p:sp>
            <p:nvSpPr>
              <p:cNvPr id="9" name="Прямоугольник 8"/>
              <p:cNvSpPr/>
              <p:nvPr/>
            </p:nvSpPr>
            <p:spPr>
              <a:xfrm>
                <a:off x="2047875" y="0"/>
                <a:ext cx="1552575" cy="1076325"/>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ru-RU" sz="2400" kern="100" dirty="0" err="1">
                    <a:latin typeface="Arial Narrow" panose="020B0606020202030204" pitchFamily="34" charset="0"/>
                    <a:ea typeface="Calibri" panose="020F0502020204030204" pitchFamily="34" charset="0"/>
                    <a:cs typeface="Times New Roman" panose="02020603050405020304" pitchFamily="18" charset="0"/>
                  </a:rPr>
                  <a:t>Шаҳри</a:t>
                </a:r>
                <a:r>
                  <a:rPr lang="ru-RU" sz="2400" kern="100" dirty="0">
                    <a:latin typeface="Arial Narrow" panose="020B0606020202030204" pitchFamily="34" charset="0"/>
                    <a:ea typeface="Calibri" panose="020F0502020204030204" pitchFamily="34" charset="0"/>
                    <a:cs typeface="Times New Roman" panose="02020603050405020304" pitchFamily="18" charset="0"/>
                  </a:rPr>
                  <a:t> </a:t>
                </a:r>
                <a:r>
                  <a:rPr lang="ru-RU" sz="2400" kern="100" dirty="0" err="1">
                    <a:latin typeface="Arial Narrow" panose="020B0606020202030204" pitchFamily="34" charset="0"/>
                    <a:ea typeface="Calibri" panose="020F0502020204030204" pitchFamily="34" charset="0"/>
                    <a:cs typeface="Times New Roman" panose="02020603050405020304" pitchFamily="18" charset="0"/>
                  </a:rPr>
                  <a:t>Хушманд</a:t>
                </a:r>
                <a:r>
                  <a:rPr lang="ru-RU" sz="2400" kern="100" dirty="0">
                    <a:latin typeface="Arial Narrow" panose="020B0606020202030204" pitchFamily="34" charset="0"/>
                    <a:ea typeface="Calibri" panose="020F0502020204030204" pitchFamily="34" charset="0"/>
                    <a:cs typeface="Times New Roman" panose="02020603050405020304" pitchFamily="18" charset="0"/>
                  </a:rPr>
                  <a:t> </a:t>
                </a:r>
                <a:r>
                  <a:rPr lang="ru-RU" sz="2400" kern="100" dirty="0">
                    <a:effectLst/>
                    <a:latin typeface="Arial Narrow" panose="020B0606020202030204" pitchFamily="34" charset="0"/>
                    <a:ea typeface="Calibri" panose="020F0502020204030204" pitchFamily="34" charset="0"/>
                    <a:cs typeface="Times New Roman" panose="02020603050405020304" pitchFamily="18" charset="0"/>
                  </a:rPr>
                  <a:t> </a:t>
                </a:r>
                <a:endParaRPr lang="ru-RU" sz="2400" kern="100" dirty="0">
                  <a:effectLst/>
                  <a:ea typeface="Calibri" panose="020F0502020204030204" pitchFamily="34" charset="0"/>
                  <a:cs typeface="Times New Roman" panose="02020603050405020304" pitchFamily="18" charset="0"/>
                </a:endParaRPr>
              </a:p>
            </p:txBody>
          </p:sp>
          <p:sp>
            <p:nvSpPr>
              <p:cNvPr id="10" name="Прямоугольник 9"/>
              <p:cNvSpPr/>
              <p:nvPr/>
            </p:nvSpPr>
            <p:spPr>
              <a:xfrm>
                <a:off x="4095750" y="0"/>
                <a:ext cx="1552575" cy="1076325"/>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0"/>
                  </a:spcAft>
                </a:pPr>
                <a:r>
                  <a:rPr lang="ru-RU" sz="1600" u="sng" kern="100" dirty="0" err="1">
                    <a:latin typeface="Arial" panose="020B0604020202020204" pitchFamily="34" charset="0"/>
                    <a:ea typeface="Calibri" panose="020F0502020204030204" pitchFamily="34" charset="0"/>
                    <a:cs typeface="Arial" panose="020B0604020202020204" pitchFamily="34" charset="0"/>
                  </a:rPr>
                  <a:t>Ҳадаф</a:t>
                </a:r>
                <a:r>
                  <a:rPr lang="ru-RU" sz="1600" u="sng" kern="100" dirty="0">
                    <a:latin typeface="Arial" panose="020B0604020202020204" pitchFamily="34" charset="0"/>
                    <a:ea typeface="Calibri" panose="020F0502020204030204" pitchFamily="34" charset="0"/>
                    <a:cs typeface="Arial" panose="020B0604020202020204" pitchFamily="34" charset="0"/>
                  </a:rPr>
                  <a:t> - </a:t>
                </a:r>
                <a:r>
                  <a:rPr lang="ru-RU" sz="1600" kern="100" dirty="0" err="1">
                    <a:solidFill>
                      <a:srgbClr val="0000CC"/>
                    </a:solidFill>
                    <a:latin typeface="Arial" panose="020B0604020202020204" pitchFamily="34" charset="0"/>
                    <a:ea typeface="Calibri" panose="020F0502020204030204" pitchFamily="34" charset="0"/>
                    <a:cs typeface="Arial" panose="020B0604020202020204" pitchFamily="34" charset="0"/>
                  </a:rPr>
                  <a:t>ноил</a:t>
                </a:r>
                <a:r>
                  <a:rPr lang="ru-RU" sz="1600" kern="100" dirty="0">
                    <a:solidFill>
                      <a:srgbClr val="0000CC"/>
                    </a:solidFill>
                    <a:latin typeface="Arial" panose="020B0604020202020204" pitchFamily="34" charset="0"/>
                    <a:ea typeface="Calibri" panose="020F0502020204030204" pitchFamily="34" charset="0"/>
                    <a:cs typeface="Arial" panose="020B0604020202020204" pitchFamily="34" charset="0"/>
                  </a:rPr>
                  <a:t> </a:t>
                </a:r>
                <a:r>
                  <a:rPr lang="ru-RU" sz="1600" kern="100" dirty="0" err="1">
                    <a:solidFill>
                      <a:srgbClr val="0000CC"/>
                    </a:solidFill>
                    <a:latin typeface="Arial" panose="020B0604020202020204" pitchFamily="34" charset="0"/>
                    <a:ea typeface="Calibri" panose="020F0502020204030204" pitchFamily="34" charset="0"/>
                    <a:cs typeface="Arial" panose="020B0604020202020204" pitchFamily="34" charset="0"/>
                  </a:rPr>
                  <a:t>шудан</a:t>
                </a:r>
                <a:r>
                  <a:rPr lang="ru-RU" sz="1600" kern="100" dirty="0">
                    <a:solidFill>
                      <a:srgbClr val="0000CC"/>
                    </a:solidFill>
                    <a:latin typeface="Arial" panose="020B0604020202020204" pitchFamily="34" charset="0"/>
                    <a:ea typeface="Calibri" panose="020F0502020204030204" pitchFamily="34" charset="0"/>
                    <a:cs typeface="Arial" panose="020B0604020202020204" pitchFamily="34" charset="0"/>
                  </a:rPr>
                  <a:t> ба </a:t>
                </a:r>
                <a:r>
                  <a:rPr lang="ru-RU" sz="1600" kern="100" dirty="0" err="1">
                    <a:solidFill>
                      <a:srgbClr val="0000CC"/>
                    </a:solidFill>
                    <a:latin typeface="Arial" panose="020B0604020202020204" pitchFamily="34" charset="0"/>
                    <a:ea typeface="Calibri" panose="020F0502020204030204" pitchFamily="34" charset="0"/>
                    <a:cs typeface="Arial" panose="020B0604020202020204" pitchFamily="34" charset="0"/>
                  </a:rPr>
                  <a:t>Ҳадафҳои</a:t>
                </a:r>
                <a:r>
                  <a:rPr lang="ru-RU" sz="1600" kern="100" dirty="0">
                    <a:solidFill>
                      <a:srgbClr val="0000CC"/>
                    </a:solidFill>
                    <a:latin typeface="Arial" panose="020B0604020202020204" pitchFamily="34" charset="0"/>
                    <a:ea typeface="Calibri" panose="020F0502020204030204" pitchFamily="34" charset="0"/>
                    <a:cs typeface="Arial" panose="020B0604020202020204" pitchFamily="34" charset="0"/>
                  </a:rPr>
                  <a:t> </a:t>
                </a:r>
                <a:r>
                  <a:rPr lang="ru-RU" sz="1600" kern="100" dirty="0" err="1">
                    <a:solidFill>
                      <a:srgbClr val="0000CC"/>
                    </a:solidFill>
                    <a:latin typeface="Arial" panose="020B0604020202020204" pitchFamily="34" charset="0"/>
                    <a:ea typeface="Calibri" panose="020F0502020204030204" pitchFamily="34" charset="0"/>
                    <a:cs typeface="Arial" panose="020B0604020202020204" pitchFamily="34" charset="0"/>
                  </a:rPr>
                  <a:t>Рушди</a:t>
                </a:r>
                <a:r>
                  <a:rPr lang="ru-RU" sz="1600" kern="100" dirty="0">
                    <a:solidFill>
                      <a:srgbClr val="0000CC"/>
                    </a:solidFill>
                    <a:latin typeface="Arial" panose="020B0604020202020204" pitchFamily="34" charset="0"/>
                    <a:ea typeface="Calibri" panose="020F0502020204030204" pitchFamily="34" charset="0"/>
                    <a:cs typeface="Arial" panose="020B0604020202020204" pitchFamily="34" charset="0"/>
                  </a:rPr>
                  <a:t> </a:t>
                </a:r>
                <a:r>
                  <a:rPr lang="ru-RU" sz="1600" kern="100" dirty="0" err="1">
                    <a:solidFill>
                      <a:srgbClr val="0000CC"/>
                    </a:solidFill>
                    <a:latin typeface="Arial" panose="020B0604020202020204" pitchFamily="34" charset="0"/>
                    <a:ea typeface="Calibri" panose="020F0502020204030204" pitchFamily="34" charset="0"/>
                    <a:cs typeface="Arial" panose="020B0604020202020204" pitchFamily="34" charset="0"/>
                  </a:rPr>
                  <a:t>устовор</a:t>
                </a:r>
                <a:r>
                  <a:rPr lang="ru-RU" sz="1600" kern="100" dirty="0">
                    <a:solidFill>
                      <a:srgbClr val="0000CC"/>
                    </a:solidFill>
                    <a:latin typeface="Arial" panose="020B0604020202020204" pitchFamily="34" charset="0"/>
                    <a:ea typeface="Calibri" panose="020F0502020204030204" pitchFamily="34" charset="0"/>
                    <a:cs typeface="Arial" panose="020B0604020202020204" pitchFamily="34" charset="0"/>
                  </a:rPr>
                  <a:t> </a:t>
                </a:r>
                <a:r>
                  <a:rPr lang="ru-RU" sz="1600" kern="100" dirty="0">
                    <a:latin typeface="Arial" panose="020B0604020202020204" pitchFamily="34" charset="0"/>
                    <a:ea typeface="Calibri" panose="020F0502020204030204" pitchFamily="34" charset="0"/>
                    <a:cs typeface="Arial" panose="020B0604020202020204" pitchFamily="34" charset="0"/>
                  </a:rPr>
                  <a:t>дар </a:t>
                </a:r>
                <a:r>
                  <a:rPr lang="ru-RU" sz="1600" kern="100" dirty="0" err="1">
                    <a:latin typeface="Arial" panose="020B0604020202020204" pitchFamily="34" charset="0"/>
                    <a:ea typeface="Calibri" panose="020F0502020204030204" pitchFamily="34" charset="0"/>
                    <a:cs typeface="Arial" panose="020B0604020202020204" pitchFamily="34" charset="0"/>
                  </a:rPr>
                  <a:t>сатҳи</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шаҳр</a:t>
                </a:r>
                <a:r>
                  <a:rPr lang="ru-RU" sz="1600" kern="100" dirty="0">
                    <a:latin typeface="Arial" panose="020B0604020202020204" pitchFamily="34" charset="0"/>
                    <a:ea typeface="Calibri" panose="020F0502020204030204" pitchFamily="34" charset="0"/>
                    <a:cs typeface="Arial" panose="020B0604020202020204" pitchFamily="34" charset="0"/>
                  </a:rPr>
                  <a:t>, аз </a:t>
                </a:r>
                <a:r>
                  <a:rPr lang="ru-RU" sz="1600" kern="100" dirty="0" err="1">
                    <a:latin typeface="Arial" panose="020B0604020202020204" pitchFamily="34" charset="0"/>
                    <a:ea typeface="Calibri" panose="020F0502020204030204" pitchFamily="34" charset="0"/>
                    <a:cs typeface="Arial" panose="020B0604020202020204" pitchFamily="34" charset="0"/>
                  </a:rPr>
                  <a:t>чумла</a:t>
                </a:r>
                <a:r>
                  <a:rPr lang="ru-RU" sz="1600" kern="100" dirty="0">
                    <a:latin typeface="Arial" panose="020B0604020202020204" pitchFamily="34" charset="0"/>
                    <a:ea typeface="Calibri" panose="020F0502020204030204" pitchFamily="34" charset="0"/>
                    <a:cs typeface="Arial" panose="020B0604020202020204" pitchFamily="34" charset="0"/>
                  </a:rPr>
                  <a:t> ба </a:t>
                </a:r>
                <a:r>
                  <a:rPr lang="ru-RU" sz="1600" kern="100" dirty="0" err="1">
                    <a:latin typeface="Arial" panose="020B0604020202020204" pitchFamily="34" charset="0"/>
                    <a:ea typeface="Calibri" panose="020F0502020204030204" pitchFamily="34" charset="0"/>
                    <a:cs typeface="Arial" panose="020B0604020202020204" pitchFamily="34" charset="0"/>
                  </a:rPr>
                  <a:t>воситаи</a:t>
                </a:r>
                <a:r>
                  <a:rPr lang="ru-RU" sz="1600" kern="100" dirty="0">
                    <a:latin typeface="Arial" panose="020B0604020202020204" pitchFamily="34" charset="0"/>
                    <a:ea typeface="Calibri" panose="020F0502020204030204" pitchFamily="34" charset="0"/>
                    <a:cs typeface="Arial" panose="020B0604020202020204" pitchFamily="34" charset="0"/>
                  </a:rPr>
                  <a:t> , </a:t>
                </a:r>
                <a:r>
                  <a:rPr lang="ru-RU" sz="1600" kern="100" dirty="0" err="1">
                    <a:latin typeface="Arial" panose="020B0604020202020204" pitchFamily="34" charset="0"/>
                    <a:ea typeface="Calibri" panose="020F0502020204030204" pitchFamily="34" charset="0"/>
                    <a:cs typeface="Arial" panose="020B0604020202020204" pitchFamily="34" charset="0"/>
                  </a:rPr>
                  <a:t>чорй</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намудани</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технологияхои</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муосир</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ва</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хамкории</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фаъолона</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бо</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ҷомеа</a:t>
                </a:r>
                <a:r>
                  <a:rPr lang="ru-RU" sz="1600" kern="100" dirty="0">
                    <a:latin typeface="Arial" panose="020B0604020202020204" pitchFamily="34" charset="0"/>
                    <a:ea typeface="Calibri" panose="020F0502020204030204" pitchFamily="34" charset="0"/>
                    <a:cs typeface="Arial" panose="020B0604020202020204" pitchFamily="34" charset="0"/>
                  </a:rPr>
                  <a:t> дар </a:t>
                </a:r>
                <a:r>
                  <a:rPr lang="ru-RU" sz="1600" kern="100" dirty="0" err="1">
                    <a:latin typeface="Arial" panose="020B0604020202020204" pitchFamily="34" charset="0"/>
                    <a:ea typeface="Calibri" panose="020F0502020204030204" pitchFamily="34" charset="0"/>
                    <a:cs typeface="Arial" panose="020B0604020202020204" pitchFamily="34" charset="0"/>
                  </a:rPr>
                  <a:t>татбиқи</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накшаю</a:t>
                </a:r>
                <a:r>
                  <a:rPr lang="ru-RU" sz="1600" kern="100" dirty="0">
                    <a:latin typeface="Arial" panose="020B0604020202020204" pitchFamily="34" charset="0"/>
                    <a:ea typeface="Calibri" panose="020F0502020204030204" pitchFamily="34" charset="0"/>
                    <a:cs typeface="Arial" panose="020B0604020202020204" pitchFamily="34" charset="0"/>
                  </a:rPr>
                  <a:t> </a:t>
                </a:r>
                <a:r>
                  <a:rPr lang="ru-RU" sz="1600" kern="100" dirty="0" err="1">
                    <a:latin typeface="Arial" panose="020B0604020202020204" pitchFamily="34" charset="0"/>
                    <a:ea typeface="Calibri" panose="020F0502020204030204" pitchFamily="34" charset="0"/>
                    <a:cs typeface="Arial" panose="020B0604020202020204" pitchFamily="34" charset="0"/>
                  </a:rPr>
                  <a:t>амалхо</a:t>
                </a:r>
                <a:endParaRPr lang="ru-RU" sz="1600" kern="100" dirty="0">
                  <a:effectLst/>
                  <a:latin typeface="Arial" panose="020B0604020202020204" pitchFamily="34" charset="0"/>
                  <a:ea typeface="Calibri" panose="020F0502020204030204" pitchFamily="34" charset="0"/>
                  <a:cs typeface="Arial" panose="020B0604020202020204" pitchFamily="34" charset="0"/>
                </a:endParaRPr>
              </a:p>
            </p:txBody>
          </p:sp>
          <p:cxnSp>
            <p:nvCxnSpPr>
              <p:cNvPr id="11" name="Прямая со стрелкой 10"/>
              <p:cNvCxnSpPr/>
              <p:nvPr/>
            </p:nvCxnSpPr>
            <p:spPr>
              <a:xfrm>
                <a:off x="1562100" y="514350"/>
                <a:ext cx="476250"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3609975" y="514350"/>
                <a:ext cx="476250"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666750" y="1295400"/>
                <a:ext cx="4114800" cy="0"/>
              </a:xfrm>
              <a:prstGeom prst="straightConnector1">
                <a:avLst/>
              </a:prstGeom>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cxnSp>
          <p:nvCxnSpPr>
            <p:cNvPr id="6" name="Прямая соединительная линия 5"/>
            <p:cNvCxnSpPr/>
            <p:nvPr/>
          </p:nvCxnSpPr>
          <p:spPr>
            <a:xfrm>
              <a:off x="4781550" y="1085850"/>
              <a:ext cx="0" cy="21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666750" y="1085850"/>
              <a:ext cx="0" cy="21600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0712297"/>
      </p:ext>
    </p:extLst>
  </p:cSld>
  <p:clrMapOvr>
    <a:masterClrMapping/>
  </p:clrMapOvr>
</p:sld>
</file>

<file path=ppt/theme/theme1.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Pixel</Template>
  <TotalTime>2517</TotalTime>
  <Words>2010</Words>
  <Application>Microsoft Office PowerPoint</Application>
  <PresentationFormat>Экран (4:3)</PresentationFormat>
  <Paragraphs>259</Paragraphs>
  <Slides>19</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19</vt:i4>
      </vt:variant>
    </vt:vector>
  </HeadingPairs>
  <TitlesOfParts>
    <vt:vector size="28" baseType="lpstr">
      <vt:lpstr>Arial</vt:lpstr>
      <vt:lpstr>Arial Black</vt:lpstr>
      <vt:lpstr>Arial Narrow</vt:lpstr>
      <vt:lpstr>Calibri</vt:lpstr>
      <vt:lpstr>Symbol</vt:lpstr>
      <vt:lpstr>Times New Roman</vt:lpstr>
      <vt:lpstr>Times New Roman Tj</vt:lpstr>
      <vt:lpstr>Wingdings</vt:lpstr>
      <vt:lpstr>Пиксел</vt:lpstr>
      <vt:lpstr>Мавзўъњои асосии якумин  Шарњи ихтиёрии мањаллї «ДУШАНБЕ: ОЯНДАИ ЊУШМАНД ВА УСТУВОР» </vt:lpstr>
      <vt:lpstr>Душанбе пойтахти Тољикистон маркази бонуфузи иќтисодї, тањсилотию табобатї, фарњангию сайёњї мебошад</vt:lpstr>
      <vt:lpstr>Интизорихо ва накшахо то соли 2025 </vt:lpstr>
      <vt:lpstr>Шарҳи якуми ихтиёрии мањаллї  «Душанбе: ояндаи њушманду устувор» - заминаи воќеї барои тањияи шарҳи якуми ихтиёрии махаллї </vt:lpstr>
      <vt:lpstr>Пояи њамгироии самаранок</vt:lpstr>
      <vt:lpstr>Чанбахои методологи: </vt:lpstr>
      <vt:lpstr>Панҷ марҳилаи ташаккули Шархи ихтиёрии минтакави</vt:lpstr>
      <vt:lpstr>Шарҳи якуми ихтиёрии мањаллї  «Душанбе: ояндаи њушманду устувор» -мундариҷа </vt:lpstr>
      <vt:lpstr>Технологияҳои Шаҳри Хушманд ба беҳтар шудани сифати зиндагӣ ва ноил шудан ба Хадафҳои рушди устувор мусоидат мекунанд</vt:lpstr>
      <vt:lpstr>Интизорӣ меравад, ки дар соли 2030 Душанбе шаҳри замонавии «сабз», барои соҳибкорӣ кушода ва барои шаҳрвандон қулай мебошад, ки аз ҷиҳати воридшавии технология ва донишҳои нав ба тамоми соҳаҳои ҳаёт дар минтақа мавқеи пешсафро ишғол мекунад</vt:lpstr>
      <vt:lpstr>Хусусиятҳои асосии ҳадафхои рушди Душанбе</vt:lpstr>
      <vt:lpstr>То соли 2030 ањолии шахри Душанбе бемайлон афзоиш ёфта, ба камтар аз 1,4 млн. нафар хоњад расид. Ташкили имкониятњо барои сокинон (новобаста аз љинс, синну сол, саломатї) ва арзёбии талаботи иќтисодиёт мухим мегардад… </vt:lpstr>
      <vt:lpstr>Дурнамои тиббӣ ва демографӣ вокунишҳои мувофиқро аз низоми  тандурустӣ талаб мекунад.</vt:lpstr>
      <vt:lpstr>Давомнокии интизоришавандаи умр яке аз индикаторхои натичаи  рушд</vt:lpstr>
      <vt:lpstr>Баъзе индикаторхои Хадафхои рушди устувор</vt:lpstr>
      <vt:lpstr>    Шањр бо сатњи нисбатан баланди талабот, рушди инсонї ва фаъолнокии соњибкорї тавсиф дода мешавад, ки минбаъд боз меафзояд….  </vt:lpstr>
      <vt:lpstr>Тибби ҳушманд</vt:lpstr>
      <vt:lpstr>Технологияю ќарорњои њушманд дар самтњои гуногун ва бо њам пайваст муњиманд..</vt:lpstr>
      <vt:lpstr> Натиљаю вобастагињои чашмдошт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Muminova Farida</dc:creator>
  <cp:lastModifiedBy>user</cp:lastModifiedBy>
  <cp:revision>172</cp:revision>
  <dcterms:created xsi:type="dcterms:W3CDTF">2016-11-13T10:05:50Z</dcterms:created>
  <dcterms:modified xsi:type="dcterms:W3CDTF">2024-05-21T10:51:04Z</dcterms:modified>
</cp:coreProperties>
</file>