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87" r:id="rId2"/>
    <p:sldId id="488" r:id="rId3"/>
    <p:sldId id="513" r:id="rId4"/>
    <p:sldId id="454" r:id="rId5"/>
    <p:sldId id="455" r:id="rId6"/>
    <p:sldId id="512" r:id="rId7"/>
    <p:sldId id="525" r:id="rId8"/>
    <p:sldId id="526" r:id="rId9"/>
    <p:sldId id="527" r:id="rId10"/>
    <p:sldId id="522" r:id="rId11"/>
    <p:sldId id="528" r:id="rId12"/>
    <p:sldId id="547" r:id="rId13"/>
    <p:sldId id="530" r:id="rId14"/>
    <p:sldId id="531" r:id="rId15"/>
    <p:sldId id="532" r:id="rId16"/>
    <p:sldId id="533" r:id="rId17"/>
    <p:sldId id="534" r:id="rId18"/>
    <p:sldId id="535" r:id="rId19"/>
    <p:sldId id="542" r:id="rId20"/>
    <p:sldId id="543" r:id="rId21"/>
    <p:sldId id="539" r:id="rId22"/>
    <p:sldId id="540" r:id="rId23"/>
    <p:sldId id="521" r:id="rId24"/>
  </p:sldIdLst>
  <p:sldSz cx="12192000" cy="6858000"/>
  <p:notesSz cx="6735763" cy="9799638"/>
  <p:defaultTextStyle>
    <a:defPPr>
      <a:defRPr lang="ru-R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CFD5EA"/>
    <a:srgbClr val="8DB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72" autoAdjust="0"/>
    <p:restoredTop sz="95260" autoAdjust="0"/>
  </p:normalViewPr>
  <p:slideViewPr>
    <p:cSldViewPr snapToGrid="0">
      <p:cViewPr>
        <p:scale>
          <a:sx n="77" d="100"/>
          <a:sy n="77" d="100"/>
        </p:scale>
        <p:origin x="-1530" y="-87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Microsoft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D:\&#1041;&#1072;&#1088;&#1086;&#1080;%20&#1052;&#1072;&#1088;&#1082;&#1072;&#1079;\&#1044;&#1080;&#1072;&#1075;&#1088;&#1072;&#1084;&#1084;&#1072;%20&#1047;&#1072;&#1073;&#1086;&#1083;&#1077;&#1074;&#1072;&#1077;&#1084;&#1086;&#1089;&#1090;&#1080;%20&#1080;%20&#1057;&#1084;&#1077;&#1088;&#1090;&#1085;&#1086;&#1089;&#1090;&#1251;%20&#1086;&#1090;%20&#1058;&#1041;.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D:\&#1041;&#1072;&#1088;&#1086;&#1080;%20&#1052;&#1072;&#1088;&#1082;&#1072;&#1079;\&#1044;&#1080;&#1072;&#1075;&#1088;&#1072;&#1084;&#1084;&#1072;%20&#1047;&#1072;&#1073;&#1086;&#1083;&#1077;&#1074;&#1072;&#1077;&#1084;&#1086;&#1089;&#1090;&#1080;%20&#1080;%20&#1057;&#1084;&#1077;&#1088;&#1090;&#1085;&#1086;&#1089;&#1090;&#1251;%20&#1086;&#1090;%20&#1058;&#1041;.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Лист4!$B$22</c:f>
              <c:strCache>
                <c:ptCount val="1"/>
                <c:pt idx="0">
                  <c:v>Беморони сил бо МТ+</c:v>
                </c:pt>
              </c:strCache>
            </c:strRef>
          </c:tx>
          <c:spPr>
            <a:solidFill>
              <a:srgbClr val="FF0000"/>
            </a:solidFill>
          </c:spPr>
          <c:invertIfNegative val="0"/>
          <c:dPt>
            <c:idx val="0"/>
            <c:invertIfNegative val="0"/>
            <c:bubble3D val="0"/>
            <c:extLst xmlns:c16r2="http://schemas.microsoft.com/office/drawing/2015/06/chart">
              <c:ext xmlns:c16="http://schemas.microsoft.com/office/drawing/2014/chart" uri="{C3380CC4-5D6E-409C-BE32-E72D297353CC}">
                <c16:uniqueId val="{00000001-5A41-4A4E-BC1F-F0551594365E}"/>
              </c:ext>
            </c:extLst>
          </c:dPt>
          <c:dPt>
            <c:idx val="1"/>
            <c:invertIfNegative val="0"/>
            <c:bubble3D val="0"/>
            <c:extLst xmlns:c16r2="http://schemas.microsoft.com/office/drawing/2015/06/chart">
              <c:ext xmlns:c16="http://schemas.microsoft.com/office/drawing/2014/chart" uri="{C3380CC4-5D6E-409C-BE32-E72D297353CC}">
                <c16:uniqueId val="{00000003-5A41-4A4E-BC1F-F0551594365E}"/>
              </c:ext>
            </c:extLst>
          </c:dPt>
          <c:dPt>
            <c:idx val="2"/>
            <c:invertIfNegative val="0"/>
            <c:bubble3D val="0"/>
            <c:extLst xmlns:c16r2="http://schemas.microsoft.com/office/drawing/2015/06/chart">
              <c:ext xmlns:c16="http://schemas.microsoft.com/office/drawing/2014/chart" uri="{C3380CC4-5D6E-409C-BE32-E72D297353CC}">
                <c16:uniqueId val="{00000005-5A41-4A4E-BC1F-F0551594365E}"/>
              </c:ext>
            </c:extLst>
          </c:dPt>
          <c:dLbls>
            <c:spPr>
              <a:noFill/>
              <a:ln>
                <a:noFill/>
              </a:ln>
              <a:effectLst/>
            </c:spPr>
            <c:txPr>
              <a:bodyPr/>
              <a:lstStyle/>
              <a:p>
                <a:pPr>
                  <a:defRPr sz="1600" b="1">
                    <a:latin typeface="Times New Roman Tj" pitchFamily="18" charset="-52"/>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Лист4!$C$21:$E$21</c:f>
              <c:strCache>
                <c:ptCount val="3"/>
                <c:pt idx="0">
                  <c:v>2021 сол</c:v>
                </c:pt>
                <c:pt idx="1">
                  <c:v>2022 сол</c:v>
                </c:pt>
                <c:pt idx="2">
                  <c:v>2023 сол</c:v>
                </c:pt>
              </c:strCache>
            </c:strRef>
          </c:cat>
          <c:val>
            <c:numRef>
              <c:f>Лист4!$C$22:$E$22</c:f>
              <c:numCache>
                <c:formatCode>General</c:formatCode>
                <c:ptCount val="3"/>
                <c:pt idx="0">
                  <c:v>2032</c:v>
                </c:pt>
                <c:pt idx="1">
                  <c:v>2071</c:v>
                </c:pt>
                <c:pt idx="2">
                  <c:v>1824</c:v>
                </c:pt>
              </c:numCache>
            </c:numRef>
          </c:val>
          <c:extLst xmlns:c16r2="http://schemas.microsoft.com/office/drawing/2015/06/chart">
            <c:ext xmlns:c16="http://schemas.microsoft.com/office/drawing/2014/chart" uri="{C3380CC4-5D6E-409C-BE32-E72D297353CC}">
              <c16:uniqueId val="{00000006-5A41-4A4E-BC1F-F0551594365E}"/>
            </c:ext>
          </c:extLst>
        </c:ser>
        <c:ser>
          <c:idx val="1"/>
          <c:order val="1"/>
          <c:tx>
            <c:strRef>
              <c:f>Лист4!$B$23</c:f>
              <c:strCache>
                <c:ptCount val="1"/>
                <c:pt idx="0">
                  <c:v>Беморони бори аввал </c:v>
                </c:pt>
              </c:strCache>
            </c:strRef>
          </c:tx>
          <c:spPr>
            <a:solidFill>
              <a:schemeClr val="accent1"/>
            </a:solidFill>
          </c:spPr>
          <c:invertIfNegative val="0"/>
          <c:dPt>
            <c:idx val="0"/>
            <c:invertIfNegative val="0"/>
            <c:bubble3D val="0"/>
            <c:extLst xmlns:c16r2="http://schemas.microsoft.com/office/drawing/2015/06/chart">
              <c:ext xmlns:c16="http://schemas.microsoft.com/office/drawing/2014/chart" uri="{C3380CC4-5D6E-409C-BE32-E72D297353CC}">
                <c16:uniqueId val="{00000008-5A41-4A4E-BC1F-F0551594365E}"/>
              </c:ext>
            </c:extLst>
          </c:dPt>
          <c:dPt>
            <c:idx val="1"/>
            <c:invertIfNegative val="0"/>
            <c:bubble3D val="0"/>
            <c:extLst xmlns:c16r2="http://schemas.microsoft.com/office/drawing/2015/06/chart">
              <c:ext xmlns:c16="http://schemas.microsoft.com/office/drawing/2014/chart" uri="{C3380CC4-5D6E-409C-BE32-E72D297353CC}">
                <c16:uniqueId val="{0000000A-5A41-4A4E-BC1F-F0551594365E}"/>
              </c:ext>
            </c:extLst>
          </c:dPt>
          <c:dPt>
            <c:idx val="2"/>
            <c:invertIfNegative val="0"/>
            <c:bubble3D val="0"/>
            <c:extLst xmlns:c16r2="http://schemas.microsoft.com/office/drawing/2015/06/chart">
              <c:ext xmlns:c16="http://schemas.microsoft.com/office/drawing/2014/chart" uri="{C3380CC4-5D6E-409C-BE32-E72D297353CC}">
                <c16:uniqueId val="{0000000C-5A41-4A4E-BC1F-F0551594365E}"/>
              </c:ext>
            </c:extLst>
          </c:dPt>
          <c:dLbls>
            <c:spPr>
              <a:noFill/>
              <a:ln>
                <a:noFill/>
              </a:ln>
              <a:effectLst/>
            </c:spPr>
            <c:txPr>
              <a:bodyPr/>
              <a:lstStyle/>
              <a:p>
                <a:pPr>
                  <a:defRPr sz="1600" b="1">
                    <a:latin typeface="Times New Roman Tj" pitchFamily="18" charset="-52"/>
                  </a:defRPr>
                </a:pPr>
                <a:endParaRPr lang="ru-RU"/>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Лист4!$C$21:$E$21</c:f>
              <c:strCache>
                <c:ptCount val="3"/>
                <c:pt idx="0">
                  <c:v>2021 сол</c:v>
                </c:pt>
                <c:pt idx="1">
                  <c:v>2022 сол</c:v>
                </c:pt>
                <c:pt idx="2">
                  <c:v>2023 сол</c:v>
                </c:pt>
              </c:strCache>
            </c:strRef>
          </c:cat>
          <c:val>
            <c:numRef>
              <c:f>Лист4!$C$23:$E$23</c:f>
              <c:numCache>
                <c:formatCode>General</c:formatCode>
                <c:ptCount val="3"/>
                <c:pt idx="0">
                  <c:v>3793</c:v>
                </c:pt>
                <c:pt idx="1">
                  <c:v>3925</c:v>
                </c:pt>
                <c:pt idx="2">
                  <c:v>4040</c:v>
                </c:pt>
              </c:numCache>
            </c:numRef>
          </c:val>
          <c:extLst xmlns:c16r2="http://schemas.microsoft.com/office/drawing/2015/06/chart">
            <c:ext xmlns:c16="http://schemas.microsoft.com/office/drawing/2014/chart" uri="{C3380CC4-5D6E-409C-BE32-E72D297353CC}">
              <c16:uniqueId val="{0000000D-5A41-4A4E-BC1F-F0551594365E}"/>
            </c:ext>
          </c:extLst>
        </c:ser>
        <c:dLbls>
          <c:dLblPos val="outEnd"/>
          <c:showLegendKey val="0"/>
          <c:showVal val="1"/>
          <c:showCatName val="0"/>
          <c:showSerName val="0"/>
          <c:showPercent val="0"/>
          <c:showBubbleSize val="0"/>
        </c:dLbls>
        <c:gapWidth val="150"/>
        <c:axId val="41661568"/>
        <c:axId val="41663488"/>
      </c:barChart>
      <c:catAx>
        <c:axId val="41661568"/>
        <c:scaling>
          <c:orientation val="minMax"/>
        </c:scaling>
        <c:delete val="0"/>
        <c:axPos val="b"/>
        <c:numFmt formatCode="General" sourceLinked="0"/>
        <c:majorTickMark val="out"/>
        <c:minorTickMark val="none"/>
        <c:tickLblPos val="nextTo"/>
        <c:crossAx val="41663488"/>
        <c:crosses val="autoZero"/>
        <c:auto val="1"/>
        <c:lblAlgn val="ctr"/>
        <c:lblOffset val="100"/>
        <c:noMultiLvlLbl val="0"/>
      </c:catAx>
      <c:valAx>
        <c:axId val="41663488"/>
        <c:scaling>
          <c:orientation val="minMax"/>
        </c:scaling>
        <c:delete val="0"/>
        <c:axPos val="l"/>
        <c:majorGridlines/>
        <c:numFmt formatCode="General" sourceLinked="1"/>
        <c:majorTickMark val="out"/>
        <c:minorTickMark val="none"/>
        <c:tickLblPos val="nextTo"/>
        <c:crossAx val="41661568"/>
        <c:crosses val="autoZero"/>
        <c:crossBetween val="between"/>
      </c:valAx>
    </c:plotArea>
    <c:legend>
      <c:legendPos val="r"/>
      <c:layout/>
      <c:overlay val="0"/>
      <c:txPr>
        <a:bodyPr/>
        <a:lstStyle/>
        <a:p>
          <a:pPr>
            <a:defRPr sz="1400">
              <a:latin typeface="Times New Roman Tj" pitchFamily="18" charset="-52"/>
            </a:defRPr>
          </a:pPr>
          <a:endParaRPr lang="ru-RU"/>
        </a:p>
      </c:txPr>
    </c:legend>
    <c:plotVisOnly val="1"/>
    <c:dispBlanksAs val="gap"/>
    <c:showDLblsOverMax val="0"/>
  </c:chart>
  <c:spPr>
    <a:ln>
      <a:solidFill>
        <a:srgbClr val="4472C4"/>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ВНМО!$F$5</c:f>
              <c:strCache>
                <c:ptCount val="1"/>
                <c:pt idx="0">
                  <c:v>умумӣ</c:v>
                </c:pt>
              </c:strCache>
            </c:strRef>
          </c:tx>
          <c:invertIfNegative val="0"/>
          <c:dLbls>
            <c:spPr>
              <a:noFill/>
              <a:ln>
                <a:noFill/>
              </a:ln>
              <a:effectLst/>
            </c:spPr>
            <c:txPr>
              <a:bodyPr wrap="square" lIns="38100" tIns="19050" rIns="38100" bIns="19050" anchor="ctr">
                <a:spAutoFit/>
              </a:bodyPr>
              <a:lstStyle/>
              <a:p>
                <a:pPr>
                  <a:defRPr sz="1800"/>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ВНМО!$G$4:$L$4</c:f>
              <c:strCache>
                <c:ptCount val="6"/>
                <c:pt idx="0">
                  <c:v>2018 c</c:v>
                </c:pt>
                <c:pt idx="1">
                  <c:v>2019 c</c:v>
                </c:pt>
                <c:pt idx="2">
                  <c:v>2020 c</c:v>
                </c:pt>
                <c:pt idx="3">
                  <c:v>2021 c</c:v>
                </c:pt>
                <c:pt idx="4">
                  <c:v>2022 c</c:v>
                </c:pt>
                <c:pt idx="5">
                  <c:v>2023 с</c:v>
                </c:pt>
              </c:strCache>
            </c:strRef>
          </c:cat>
          <c:val>
            <c:numRef>
              <c:f>ВНМО!$G$5:$L$5</c:f>
              <c:numCache>
                <c:formatCode>General</c:formatCode>
                <c:ptCount val="6"/>
                <c:pt idx="0">
                  <c:v>227</c:v>
                </c:pt>
                <c:pt idx="1">
                  <c:v>175</c:v>
                </c:pt>
                <c:pt idx="2">
                  <c:v>127</c:v>
                </c:pt>
                <c:pt idx="3">
                  <c:v>116</c:v>
                </c:pt>
                <c:pt idx="4">
                  <c:v>113</c:v>
                </c:pt>
                <c:pt idx="5">
                  <c:v>136</c:v>
                </c:pt>
              </c:numCache>
            </c:numRef>
          </c:val>
          <c:extLst xmlns:c16r2="http://schemas.microsoft.com/office/drawing/2015/06/chart">
            <c:ext xmlns:c16="http://schemas.microsoft.com/office/drawing/2014/chart" uri="{C3380CC4-5D6E-409C-BE32-E72D297353CC}">
              <c16:uniqueId val="{00000000-53A5-47F5-9F22-8CC9785510B1}"/>
            </c:ext>
          </c:extLst>
        </c:ser>
        <c:ser>
          <c:idx val="1"/>
          <c:order val="1"/>
          <c:tx>
            <c:strRef>
              <c:f>ВНМО!$F$6</c:f>
              <c:strCache>
                <c:ptCount val="1"/>
                <c:pt idx="0">
                  <c:v>%</c:v>
                </c:pt>
              </c:strCache>
            </c:strRef>
          </c:tx>
          <c:invertIfNegative val="0"/>
          <c:dLbls>
            <c:dLbl>
              <c:idx val="3"/>
              <c:layout>
                <c:manualLayout>
                  <c:x val="1.6975308641975308E-2"/>
                  <c:y val="-7.78873197399186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53A5-47F5-9F22-8CC9785510B1}"/>
                </c:ext>
              </c:extLst>
            </c:dLbl>
            <c:dLbl>
              <c:idx val="4"/>
              <c:layout>
                <c:manualLayout>
                  <c:x val="1.3888888888888775E-2"/>
                  <c:y val="-1.038497596532235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53A5-47F5-9F22-8CC9785510B1}"/>
                </c:ext>
              </c:extLst>
            </c:dLbl>
            <c:dLbl>
              <c:idx val="5"/>
              <c:layout>
                <c:manualLayout>
                  <c:x val="2.0061728395061727E-2"/>
                  <c:y val="-7.78873197399186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3A5-47F5-9F22-8CC9785510B1}"/>
                </c:ext>
              </c:extLst>
            </c:dLbl>
            <c:spPr>
              <a:noFill/>
              <a:ln>
                <a:noFill/>
              </a:ln>
              <a:effectLst/>
            </c:spPr>
            <c:txPr>
              <a:bodyPr wrap="square" lIns="38100" tIns="19050" rIns="38100" bIns="19050" anchor="ctr">
                <a:spAutoFit/>
              </a:bodyPr>
              <a:lstStyle/>
              <a:p>
                <a:pPr>
                  <a:defRPr sz="1600"/>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ВНМО!$G$4:$L$4</c:f>
              <c:strCache>
                <c:ptCount val="6"/>
                <c:pt idx="0">
                  <c:v>2018 c</c:v>
                </c:pt>
                <c:pt idx="1">
                  <c:v>2019 c</c:v>
                </c:pt>
                <c:pt idx="2">
                  <c:v>2020 c</c:v>
                </c:pt>
                <c:pt idx="3">
                  <c:v>2021 c</c:v>
                </c:pt>
                <c:pt idx="4">
                  <c:v>2022 c</c:v>
                </c:pt>
                <c:pt idx="5">
                  <c:v>2023 с</c:v>
                </c:pt>
              </c:strCache>
            </c:strRef>
          </c:cat>
          <c:val>
            <c:numRef>
              <c:f>ВНМО!$G$6:$L$6</c:f>
              <c:numCache>
                <c:formatCode>General</c:formatCode>
                <c:ptCount val="6"/>
                <c:pt idx="0">
                  <c:v>3.7</c:v>
                </c:pt>
                <c:pt idx="1">
                  <c:v>2.9</c:v>
                </c:pt>
                <c:pt idx="2">
                  <c:v>2.9</c:v>
                </c:pt>
                <c:pt idx="3">
                  <c:v>2.9</c:v>
                </c:pt>
                <c:pt idx="4">
                  <c:v>2.6</c:v>
                </c:pt>
                <c:pt idx="5" formatCode="0.0">
                  <c:v>3</c:v>
                </c:pt>
              </c:numCache>
            </c:numRef>
          </c:val>
          <c:extLst xmlns:c16r2="http://schemas.microsoft.com/office/drawing/2015/06/chart">
            <c:ext xmlns:c16="http://schemas.microsoft.com/office/drawing/2014/chart" uri="{C3380CC4-5D6E-409C-BE32-E72D297353CC}">
              <c16:uniqueId val="{00000001-53A5-47F5-9F22-8CC9785510B1}"/>
            </c:ext>
          </c:extLst>
        </c:ser>
        <c:dLbls>
          <c:showLegendKey val="0"/>
          <c:showVal val="1"/>
          <c:showCatName val="0"/>
          <c:showSerName val="0"/>
          <c:showPercent val="0"/>
          <c:showBubbleSize val="0"/>
        </c:dLbls>
        <c:gapWidth val="150"/>
        <c:shape val="box"/>
        <c:axId val="41094144"/>
        <c:axId val="41095936"/>
        <c:axId val="0"/>
      </c:bar3DChart>
      <c:catAx>
        <c:axId val="41094144"/>
        <c:scaling>
          <c:orientation val="minMax"/>
        </c:scaling>
        <c:delete val="0"/>
        <c:axPos val="b"/>
        <c:numFmt formatCode="General" sourceLinked="0"/>
        <c:majorTickMark val="out"/>
        <c:minorTickMark val="none"/>
        <c:tickLblPos val="nextTo"/>
        <c:txPr>
          <a:bodyPr/>
          <a:lstStyle/>
          <a:p>
            <a:pPr>
              <a:defRPr sz="1600"/>
            </a:pPr>
            <a:endParaRPr lang="ru-RU"/>
          </a:p>
        </c:txPr>
        <c:crossAx val="41095936"/>
        <c:crosses val="autoZero"/>
        <c:auto val="1"/>
        <c:lblAlgn val="ctr"/>
        <c:lblOffset val="100"/>
        <c:noMultiLvlLbl val="0"/>
      </c:catAx>
      <c:valAx>
        <c:axId val="41095936"/>
        <c:scaling>
          <c:orientation val="minMax"/>
        </c:scaling>
        <c:delete val="0"/>
        <c:axPos val="l"/>
        <c:majorGridlines/>
        <c:numFmt formatCode="General" sourceLinked="1"/>
        <c:majorTickMark val="out"/>
        <c:minorTickMark val="none"/>
        <c:tickLblPos val="nextTo"/>
        <c:txPr>
          <a:bodyPr/>
          <a:lstStyle/>
          <a:p>
            <a:pPr>
              <a:defRPr sz="1400"/>
            </a:pPr>
            <a:endParaRPr lang="ru-RU"/>
          </a:p>
        </c:txPr>
        <c:crossAx val="41094144"/>
        <c:crosses val="autoZero"/>
        <c:crossBetween val="between"/>
      </c:valAx>
    </c:plotArea>
    <c:legend>
      <c:legendPos val="r"/>
      <c:layout/>
      <c:overlay val="0"/>
      <c:txPr>
        <a:bodyPr/>
        <a:lstStyle/>
        <a:p>
          <a:pPr>
            <a:defRPr sz="1400"/>
          </a:pPr>
          <a:endParaRPr lang="ru-RU"/>
        </a:p>
      </c:txPr>
    </c:legend>
    <c:plotVisOnly val="1"/>
    <c:dispBlanksAs val="gap"/>
    <c:showDLblsOverMax val="0"/>
  </c:chart>
  <c:spPr>
    <a:ln>
      <a:solidFill>
        <a:sysClr val="windowText" lastClr="000000"/>
      </a:solidFill>
    </a:ln>
  </c:spPr>
  <c:txPr>
    <a:bodyPr/>
    <a:lstStyle/>
    <a:p>
      <a:pPr>
        <a:defRPr b="1">
          <a:latin typeface="Times New Roman Tj" pitchFamily="18" charset="-52"/>
        </a:defRPr>
      </a:pPr>
      <a:endParaRPr lang="ru-RU"/>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Лист7!$T$5</c:f>
              <c:strCache>
                <c:ptCount val="1"/>
                <c:pt idx="0">
                  <c:v>2018 сол</c:v>
                </c:pt>
              </c:strCache>
            </c:strRef>
          </c:tx>
          <c:invertIfNegative val="0"/>
          <c:dLbls>
            <c:spPr>
              <a:noFill/>
              <a:ln>
                <a:noFill/>
              </a:ln>
              <a:effectLst/>
            </c:spPr>
            <c:txPr>
              <a:bodyPr wrap="square" lIns="38100" tIns="19050" rIns="38100" bIns="19050" anchor="ctr">
                <a:spAutoFit/>
              </a:bodyPr>
              <a:lstStyle/>
              <a:p>
                <a:pPr>
                  <a:defRPr sz="1400"/>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Лист7!$U$4:$X$4</c:f>
              <c:strCache>
                <c:ptCount val="4"/>
                <c:pt idx="0">
                  <c:v>Самаранокии табобат</c:v>
                </c:pt>
                <c:pt idx="1">
                  <c:v>Фавт</c:v>
                </c:pt>
                <c:pt idx="2">
                  <c:v>Табобати бебарор</c:v>
                </c:pt>
                <c:pt idx="3">
                  <c:v>Кандашави аз табобат</c:v>
                </c:pt>
              </c:strCache>
            </c:strRef>
          </c:cat>
          <c:val>
            <c:numRef>
              <c:f>Лист7!$U$5:$X$5</c:f>
              <c:numCache>
                <c:formatCode>General</c:formatCode>
                <c:ptCount val="4"/>
                <c:pt idx="0">
                  <c:v>72.5</c:v>
                </c:pt>
                <c:pt idx="1">
                  <c:v>12.2</c:v>
                </c:pt>
                <c:pt idx="2">
                  <c:v>3.5</c:v>
                </c:pt>
                <c:pt idx="3">
                  <c:v>11.8</c:v>
                </c:pt>
              </c:numCache>
            </c:numRef>
          </c:val>
          <c:extLst xmlns:c16r2="http://schemas.microsoft.com/office/drawing/2015/06/chart">
            <c:ext xmlns:c16="http://schemas.microsoft.com/office/drawing/2014/chart" uri="{C3380CC4-5D6E-409C-BE32-E72D297353CC}">
              <c16:uniqueId val="{00000000-6E8F-4785-B98C-EE90ABA42B4F}"/>
            </c:ext>
          </c:extLst>
        </c:ser>
        <c:ser>
          <c:idx val="1"/>
          <c:order val="1"/>
          <c:tx>
            <c:strRef>
              <c:f>Лист7!$T$6</c:f>
              <c:strCache>
                <c:ptCount val="1"/>
                <c:pt idx="0">
                  <c:v>2019 сол</c:v>
                </c:pt>
              </c:strCache>
            </c:strRef>
          </c:tx>
          <c:invertIfNegative val="0"/>
          <c:dLbls>
            <c:spPr>
              <a:noFill/>
              <a:ln>
                <a:noFill/>
              </a:ln>
              <a:effectLst/>
            </c:spPr>
            <c:txPr>
              <a:bodyPr wrap="square" lIns="38100" tIns="19050" rIns="38100" bIns="19050" anchor="ctr">
                <a:spAutoFit/>
              </a:bodyPr>
              <a:lstStyle/>
              <a:p>
                <a:pPr>
                  <a:defRPr sz="1400"/>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Лист7!$U$4:$X$4</c:f>
              <c:strCache>
                <c:ptCount val="4"/>
                <c:pt idx="0">
                  <c:v>Самаранокии табобат</c:v>
                </c:pt>
                <c:pt idx="1">
                  <c:v>Фавт</c:v>
                </c:pt>
                <c:pt idx="2">
                  <c:v>Табобати бебарор</c:v>
                </c:pt>
                <c:pt idx="3">
                  <c:v>Кандашави аз табобат</c:v>
                </c:pt>
              </c:strCache>
            </c:strRef>
          </c:cat>
          <c:val>
            <c:numRef>
              <c:f>Лист7!$U$6:$X$6</c:f>
              <c:numCache>
                <c:formatCode>General</c:formatCode>
                <c:ptCount val="4"/>
                <c:pt idx="0">
                  <c:v>78.8</c:v>
                </c:pt>
                <c:pt idx="1">
                  <c:v>8</c:v>
                </c:pt>
                <c:pt idx="2">
                  <c:v>2.6</c:v>
                </c:pt>
                <c:pt idx="3">
                  <c:v>10.6</c:v>
                </c:pt>
              </c:numCache>
            </c:numRef>
          </c:val>
          <c:extLst xmlns:c16r2="http://schemas.microsoft.com/office/drawing/2015/06/chart">
            <c:ext xmlns:c16="http://schemas.microsoft.com/office/drawing/2014/chart" uri="{C3380CC4-5D6E-409C-BE32-E72D297353CC}">
              <c16:uniqueId val="{00000001-6E8F-4785-B98C-EE90ABA42B4F}"/>
            </c:ext>
          </c:extLst>
        </c:ser>
        <c:ser>
          <c:idx val="2"/>
          <c:order val="2"/>
          <c:tx>
            <c:strRef>
              <c:f>Лист7!$T$7</c:f>
              <c:strCache>
                <c:ptCount val="1"/>
                <c:pt idx="0">
                  <c:v>2020 сол </c:v>
                </c:pt>
              </c:strCache>
            </c:strRef>
          </c:tx>
          <c:invertIfNegative val="0"/>
          <c:dLbls>
            <c:spPr>
              <a:noFill/>
              <a:ln>
                <a:noFill/>
              </a:ln>
              <a:effectLst/>
            </c:spPr>
            <c:txPr>
              <a:bodyPr wrap="square" lIns="38100" tIns="19050" rIns="38100" bIns="19050" anchor="ctr">
                <a:spAutoFit/>
              </a:bodyPr>
              <a:lstStyle/>
              <a:p>
                <a:pPr>
                  <a:defRPr sz="1400"/>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Лист7!$U$4:$X$4</c:f>
              <c:strCache>
                <c:ptCount val="4"/>
                <c:pt idx="0">
                  <c:v>Самаранокии табобат</c:v>
                </c:pt>
                <c:pt idx="1">
                  <c:v>Фавт</c:v>
                </c:pt>
                <c:pt idx="2">
                  <c:v>Табобати бебарор</c:v>
                </c:pt>
                <c:pt idx="3">
                  <c:v>Кандашави аз табобат</c:v>
                </c:pt>
              </c:strCache>
            </c:strRef>
          </c:cat>
          <c:val>
            <c:numRef>
              <c:f>Лист7!$U$7:$X$7</c:f>
              <c:numCache>
                <c:formatCode>General</c:formatCode>
                <c:ptCount val="4"/>
                <c:pt idx="0">
                  <c:v>80.900000000000006</c:v>
                </c:pt>
                <c:pt idx="1">
                  <c:v>10.5</c:v>
                </c:pt>
                <c:pt idx="2">
                  <c:v>1.5</c:v>
                </c:pt>
                <c:pt idx="3">
                  <c:v>7.2</c:v>
                </c:pt>
              </c:numCache>
            </c:numRef>
          </c:val>
          <c:extLst xmlns:c16r2="http://schemas.microsoft.com/office/drawing/2015/06/chart">
            <c:ext xmlns:c16="http://schemas.microsoft.com/office/drawing/2014/chart" uri="{C3380CC4-5D6E-409C-BE32-E72D297353CC}">
              <c16:uniqueId val="{00000002-6E8F-4785-B98C-EE90ABA42B4F}"/>
            </c:ext>
          </c:extLst>
        </c:ser>
        <c:ser>
          <c:idx val="3"/>
          <c:order val="3"/>
          <c:tx>
            <c:strRef>
              <c:f>Лист7!$T$8</c:f>
              <c:strCache>
                <c:ptCount val="1"/>
                <c:pt idx="0">
                  <c:v>2021 сол</c:v>
                </c:pt>
              </c:strCache>
            </c:strRef>
          </c:tx>
          <c:invertIfNegative val="0"/>
          <c:dLbls>
            <c:spPr>
              <a:noFill/>
              <a:ln>
                <a:noFill/>
              </a:ln>
              <a:effectLst/>
            </c:spPr>
            <c:txPr>
              <a:bodyPr wrap="square" lIns="38100" tIns="19050" rIns="38100" bIns="19050" anchor="ctr">
                <a:spAutoFit/>
              </a:bodyPr>
              <a:lstStyle/>
              <a:p>
                <a:pPr>
                  <a:defRPr sz="1400"/>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Лист7!$U$4:$X$4</c:f>
              <c:strCache>
                <c:ptCount val="4"/>
                <c:pt idx="0">
                  <c:v>Самаранокии табобат</c:v>
                </c:pt>
                <c:pt idx="1">
                  <c:v>Фавт</c:v>
                </c:pt>
                <c:pt idx="2">
                  <c:v>Табобати бебарор</c:v>
                </c:pt>
                <c:pt idx="3">
                  <c:v>Кандашави аз табобат</c:v>
                </c:pt>
              </c:strCache>
            </c:strRef>
          </c:cat>
          <c:val>
            <c:numRef>
              <c:f>Лист7!$U$8:$X$8</c:f>
              <c:numCache>
                <c:formatCode>General</c:formatCode>
                <c:ptCount val="4"/>
                <c:pt idx="0">
                  <c:v>83.8</c:v>
                </c:pt>
                <c:pt idx="1">
                  <c:v>8.4</c:v>
                </c:pt>
                <c:pt idx="2">
                  <c:v>1.5</c:v>
                </c:pt>
                <c:pt idx="3">
                  <c:v>6.6</c:v>
                </c:pt>
              </c:numCache>
            </c:numRef>
          </c:val>
          <c:extLst xmlns:c16r2="http://schemas.microsoft.com/office/drawing/2015/06/chart">
            <c:ext xmlns:c16="http://schemas.microsoft.com/office/drawing/2014/chart" uri="{C3380CC4-5D6E-409C-BE32-E72D297353CC}">
              <c16:uniqueId val="{00000003-6E8F-4785-B98C-EE90ABA42B4F}"/>
            </c:ext>
          </c:extLst>
        </c:ser>
        <c:dLbls>
          <c:showLegendKey val="0"/>
          <c:showVal val="1"/>
          <c:showCatName val="0"/>
          <c:showSerName val="0"/>
          <c:showPercent val="0"/>
          <c:showBubbleSize val="0"/>
        </c:dLbls>
        <c:gapWidth val="150"/>
        <c:shape val="box"/>
        <c:axId val="37432704"/>
        <c:axId val="37446784"/>
        <c:axId val="0"/>
      </c:bar3DChart>
      <c:catAx>
        <c:axId val="37432704"/>
        <c:scaling>
          <c:orientation val="minMax"/>
        </c:scaling>
        <c:delete val="0"/>
        <c:axPos val="b"/>
        <c:numFmt formatCode="General" sourceLinked="0"/>
        <c:majorTickMark val="out"/>
        <c:minorTickMark val="none"/>
        <c:tickLblPos val="nextTo"/>
        <c:crossAx val="37446784"/>
        <c:crosses val="autoZero"/>
        <c:auto val="1"/>
        <c:lblAlgn val="ctr"/>
        <c:lblOffset val="100"/>
        <c:noMultiLvlLbl val="0"/>
      </c:catAx>
      <c:valAx>
        <c:axId val="37446784"/>
        <c:scaling>
          <c:orientation val="minMax"/>
        </c:scaling>
        <c:delete val="0"/>
        <c:axPos val="l"/>
        <c:majorGridlines/>
        <c:numFmt formatCode="General" sourceLinked="1"/>
        <c:majorTickMark val="out"/>
        <c:minorTickMark val="none"/>
        <c:tickLblPos val="nextTo"/>
        <c:txPr>
          <a:bodyPr/>
          <a:lstStyle/>
          <a:p>
            <a:pPr>
              <a:defRPr sz="1400"/>
            </a:pPr>
            <a:endParaRPr lang="ru-RU"/>
          </a:p>
        </c:txPr>
        <c:crossAx val="37432704"/>
        <c:crosses val="autoZero"/>
        <c:crossBetween val="between"/>
      </c:valAx>
      <c:dTable>
        <c:showHorzBorder val="1"/>
        <c:showVertBorder val="1"/>
        <c:showOutline val="1"/>
        <c:showKeys val="0"/>
        <c:txPr>
          <a:bodyPr/>
          <a:lstStyle/>
          <a:p>
            <a:pPr rtl="0">
              <a:defRPr sz="1400"/>
            </a:pPr>
            <a:endParaRPr lang="ru-RU"/>
          </a:p>
        </c:txPr>
      </c:dTable>
    </c:plotArea>
    <c:legend>
      <c:legendPos val="r"/>
      <c:layout/>
      <c:overlay val="0"/>
      <c:txPr>
        <a:bodyPr/>
        <a:lstStyle/>
        <a:p>
          <a:pPr>
            <a:defRPr sz="1400"/>
          </a:pPr>
          <a:endParaRPr lang="ru-RU"/>
        </a:p>
      </c:txPr>
    </c:legend>
    <c:plotVisOnly val="1"/>
    <c:dispBlanksAs val="gap"/>
    <c:showDLblsOverMax val="0"/>
  </c:chart>
  <c:spPr>
    <a:ln>
      <a:solidFill>
        <a:schemeClr val="accent1"/>
      </a:solidFill>
    </a:ln>
  </c:sp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05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14763" y="0"/>
            <a:ext cx="2919412" cy="4905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2D8361A-FE7F-427C-8602-DED225E21C47}" type="datetimeFigureOut">
              <a:rPr lang="ru-RU"/>
              <a:pPr>
                <a:defRPr/>
              </a:pPr>
              <a:t>16.05.2024</a:t>
            </a:fld>
            <a:endParaRPr lang="ru-RU"/>
          </a:p>
        </p:txBody>
      </p:sp>
      <p:sp>
        <p:nvSpPr>
          <p:cNvPr id="4" name="Образ слайда 3"/>
          <p:cNvSpPr>
            <a:spLocks noGrp="1" noRot="1" noChangeAspect="1"/>
          </p:cNvSpPr>
          <p:nvPr>
            <p:ph type="sldImg" idx="2"/>
          </p:nvPr>
        </p:nvSpPr>
        <p:spPr>
          <a:xfrm>
            <a:off x="101600" y="735013"/>
            <a:ext cx="6532563" cy="3675062"/>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3100" y="4654550"/>
            <a:ext cx="5389563" cy="4410075"/>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9307513"/>
            <a:ext cx="2919413" cy="4905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14763" y="9307513"/>
            <a:ext cx="2919412" cy="4905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47873C8-25FB-4686-A488-3B413582C9FF}" type="slidenum">
              <a:rPr lang="ru-RU"/>
              <a:pPr>
                <a:defRPr/>
              </a:pPr>
              <a:t>‹#›</a:t>
            </a:fld>
            <a:endParaRPr lang="ru-RU"/>
          </a:p>
        </p:txBody>
      </p:sp>
    </p:spTree>
    <p:extLst>
      <p:ext uri="{BB962C8B-B14F-4D97-AF65-F5344CB8AC3E}">
        <p14:creationId xmlns:p14="http://schemas.microsoft.com/office/powerpoint/2010/main" val="4024081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16388"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90AAD2-7716-40A0-AF26-E8D674DAA27A}"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C886AA9-B07F-4398-B93A-7AE1E5D72952}" type="slidenum">
              <a:rPr lang="ru-RU" smtClean="0">
                <a:solidFill>
                  <a:srgbClr val="000000"/>
                </a:solidFill>
              </a:rPr>
              <a:pPr fontAlgn="base">
                <a:spcBef>
                  <a:spcPct val="0"/>
                </a:spcBef>
                <a:spcAft>
                  <a:spcPct val="0"/>
                </a:spcAft>
                <a:defRPr/>
              </a:pPr>
              <a:t>2</a:t>
            </a:fld>
            <a:endParaRPr lang="ru-RU" smtClean="0">
              <a:solidFill>
                <a:srgbClr val="000000"/>
              </a:solidFill>
            </a:endParaRPr>
          </a:p>
        </p:txBody>
      </p:sp>
      <p:sp>
        <p:nvSpPr>
          <p:cNvPr id="25603" name="Rectangle 7"/>
          <p:cNvSpPr txBox="1">
            <a:spLocks noGrp="1" noChangeArrowheads="1"/>
          </p:cNvSpPr>
          <p:nvPr/>
        </p:nvSpPr>
        <p:spPr bwMode="auto">
          <a:xfrm>
            <a:off x="3814763" y="9307513"/>
            <a:ext cx="2919412"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141741E-9998-44F9-8858-27683F9A6ED3}" type="slidenum">
              <a:rPr lang="ru-RU" sz="1200">
                <a:solidFill>
                  <a:srgbClr val="000000"/>
                </a:solidFill>
              </a:rPr>
              <a:pPr algn="r" eaLnBrk="1" hangingPunct="1"/>
              <a:t>2</a:t>
            </a:fld>
            <a:endParaRPr lang="ru-RU" sz="1200">
              <a:solidFill>
                <a:srgbClr val="000000"/>
              </a:solidFill>
            </a:endParaRPr>
          </a:p>
        </p:txBody>
      </p:sp>
      <p:sp>
        <p:nvSpPr>
          <p:cNvPr id="2560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3"/>
          <p:cNvSpPr>
            <a:spLocks noGrp="1" noChangeArrowheads="1"/>
          </p:cNvSpPr>
          <p:nvPr>
            <p:ph type="body" idx="1"/>
          </p:nvPr>
        </p:nvSpPr>
        <p:spPr bwMode="auto">
          <a:xfrm>
            <a:off x="898525" y="4656138"/>
            <a:ext cx="4938713" cy="44084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smtClean="0"/>
              <a:t> На данном слайде Вы можете видеть основные директивные документы по борьбе с туберкулезом, это Закон РТ, Национальные программы , Национальный стратегический план «О защите населения от туберкулеза», которые подтверждают высокую Политическую приверженность страны в борьбе с туберкулезом.</a:t>
            </a:r>
            <a:endParaRPr lang="en-US" smtClean="0"/>
          </a:p>
          <a:p>
            <a:pPr algn="just" eaLnBrk="1" hangingPunct="1">
              <a:spcBef>
                <a:spcPct val="0"/>
              </a:spcBef>
            </a:pPr>
            <a:r>
              <a:rPr lang="en-US" smtClean="0"/>
              <a:t>  </a:t>
            </a:r>
          </a:p>
          <a:p>
            <a:pPr eaLnBrk="1" hangingPunct="1">
              <a:spcBef>
                <a:spcPct val="0"/>
              </a:spcBef>
            </a:pPr>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smtClean="0"/>
              <a:t>В Республике Таджикистан в 1997 году была принята первая Национальная программа по профилактике и борьбе с ВИЧ/СПИД. В текущем году Правительством страны утверждена очередная седьмая Национальная программа по противодействию эпидемии ВИЧ/СПИДа в Республике Таджикистан на период 2021-2025 годы</a:t>
            </a:r>
            <a:r>
              <a:rPr lang="en-US" i="1" smtClean="0"/>
              <a:t>/</a:t>
            </a:r>
            <a:endParaRPr lang="ru-RU" smtClean="0"/>
          </a:p>
          <a:p>
            <a:pPr eaLnBrk="1" hangingPunct="1">
              <a:spcBef>
                <a:spcPct val="0"/>
              </a:spcBef>
            </a:pPr>
            <a:r>
              <a:rPr lang="ru-RU" smtClean="0"/>
              <a:t>В новой программе учтены все насущные потребности страны в сфере противодействия ВИЧ-инфекции, а также соответствующие положения, содержащиеся в документах ООН – Повестке дня в области устойчивого развития на период до 2030 года и Политической декларации по ВИЧ и СПИД 2016 года</a:t>
            </a:r>
            <a:r>
              <a:rPr lang="ru-RU" i="1" smtClean="0"/>
              <a:t>.</a:t>
            </a:r>
            <a:endParaRPr lang="ru-RU" smtClean="0"/>
          </a:p>
          <a:p>
            <a:pPr eaLnBrk="1" hangingPunct="1">
              <a:spcBef>
                <a:spcPct val="0"/>
              </a:spcBef>
            </a:pPr>
            <a:r>
              <a:rPr lang="ru-RU" smtClean="0"/>
              <a:t>В процессе реализации программы предполагается обеспечить ускорение, направленное на</a:t>
            </a:r>
            <a:r>
              <a:rPr lang="ru-RU" i="1" smtClean="0"/>
              <a:t> </a:t>
            </a:r>
            <a:r>
              <a:rPr lang="tg-Cyrl-TJ" smtClean="0"/>
              <a:t>сдерживание эпидемии ВИЧ в РТ, снижение смертности в связи со СПИД, достижение универсального доступа к высокому качеству услуг профилактики, лечения и ухода в области ВИЧ для каждого человека, улучшение здоровья и повышение качества жизни всего населения страны.</a:t>
            </a:r>
            <a:endParaRPr lang="ru-RU" smtClean="0"/>
          </a:p>
          <a:p>
            <a:pPr eaLnBrk="1" hangingPunct="1">
              <a:spcBef>
                <a:spcPct val="0"/>
              </a:spcBef>
            </a:pPr>
            <a:r>
              <a:rPr lang="ru-RU" smtClean="0"/>
              <a:t>Основные цели новой программы страны согласуются с новыми международными глобальными целями 95-95-95 на 2025 год, предлагаемыми Объединённой программой ООН по ВИЧ и СПИД (ЮНЭЙДС) в новой Глобальной стратегии по СПИДу на 2021–2026 годы «Ликвидировать неравенство, покончить со СПИДом».</a:t>
            </a:r>
          </a:p>
          <a:p>
            <a:pPr eaLnBrk="1" hangingPunct="1">
              <a:spcBef>
                <a:spcPct val="0"/>
              </a:spcBef>
            </a:pPr>
            <a:endParaRPr lang="ru-RU" smtClean="0"/>
          </a:p>
        </p:txBody>
      </p:sp>
      <p:sp>
        <p:nvSpPr>
          <p:cNvPr id="18436"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5BBB341-ACE0-4663-8F02-27A953BEE3ED}" type="slidenum">
              <a:rPr lang="ru-RU" smtClean="0"/>
              <a:pPr fontAlgn="base">
                <a:spcBef>
                  <a:spcPct val="0"/>
                </a:spcBef>
                <a:spcAft>
                  <a:spcPct val="0"/>
                </a:spcAft>
                <a:defRPr/>
              </a:pPr>
              <a:t>4</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smtClean="0"/>
              <a:t>В Республике Таджикистан в 1997 году была принята первая Национальная программа по профилактике и борьбе с ВИЧ/СПИД. В текущем году Правительством страны утверждена очередная седьмая Национальная программа по противодействию эпидемии ВИЧ/СПИДа в Республике Таджикистан на период 2021-2025 годы</a:t>
            </a:r>
            <a:r>
              <a:rPr lang="en-US" i="1" smtClean="0"/>
              <a:t>/</a:t>
            </a:r>
            <a:endParaRPr lang="ru-RU" smtClean="0"/>
          </a:p>
          <a:p>
            <a:pPr eaLnBrk="1" hangingPunct="1">
              <a:spcBef>
                <a:spcPct val="0"/>
              </a:spcBef>
            </a:pPr>
            <a:r>
              <a:rPr lang="ru-RU" smtClean="0"/>
              <a:t>В новой программе учтены все насущные потребности страны в сфере противодействия ВИЧ-инфекции, а также соответствующие положения, содержащиеся в документах ООН – Повестке дня в области устойчивого развития на период до 2030 года и Политической декларации по ВИЧ и СПИД 2016 года</a:t>
            </a:r>
            <a:r>
              <a:rPr lang="ru-RU" i="1" smtClean="0"/>
              <a:t>.</a:t>
            </a:r>
            <a:endParaRPr lang="ru-RU" smtClean="0"/>
          </a:p>
          <a:p>
            <a:pPr eaLnBrk="1" hangingPunct="1">
              <a:spcBef>
                <a:spcPct val="0"/>
              </a:spcBef>
            </a:pPr>
            <a:r>
              <a:rPr lang="ru-RU" smtClean="0"/>
              <a:t>В процессе реализации программы предполагается обеспечить ускорение, направленное на</a:t>
            </a:r>
            <a:r>
              <a:rPr lang="ru-RU" i="1" smtClean="0"/>
              <a:t> </a:t>
            </a:r>
            <a:r>
              <a:rPr lang="tg-Cyrl-TJ" smtClean="0"/>
              <a:t>сдерживание эпидемии ВИЧ в РТ, снижение смертности в связи со СПИД, достижение универсального доступа к высокому качеству услуг профилактики, лечения и ухода в области ВИЧ для каждого человека, улучшение здоровья и повышение качества жизни всего населения страны.</a:t>
            </a:r>
            <a:endParaRPr lang="ru-RU" smtClean="0"/>
          </a:p>
          <a:p>
            <a:pPr eaLnBrk="1" hangingPunct="1">
              <a:spcBef>
                <a:spcPct val="0"/>
              </a:spcBef>
            </a:pPr>
            <a:r>
              <a:rPr lang="ru-RU" smtClean="0"/>
              <a:t>Основные цели новой программы страны согласуются с новыми международными глобальными целями 95-95-95 на 2025 год, предлагаемыми Объединённой программой ООН по ВИЧ и СПИД (ЮНЭЙДС) в новой Глобальной стратегии по СПИДу на 2021–2026 годы «Ликвидировать неравенство, покончить со СПИДом».</a:t>
            </a:r>
          </a:p>
          <a:p>
            <a:pPr eaLnBrk="1" hangingPunct="1">
              <a:spcBef>
                <a:spcPct val="0"/>
              </a:spcBef>
            </a:pPr>
            <a:endParaRPr lang="ru-RU" smtClean="0"/>
          </a:p>
        </p:txBody>
      </p:sp>
      <p:sp>
        <p:nvSpPr>
          <p:cNvPr id="19460"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A385FBB-C64A-4473-AB62-2CD0FB02D064}" type="slidenum">
              <a:rPr lang="ru-RU" smtClean="0"/>
              <a:pPr fontAlgn="base">
                <a:spcBef>
                  <a:spcPct val="0"/>
                </a:spcBef>
                <a:spcAft>
                  <a:spcPct val="0"/>
                </a:spcAft>
                <a:defRPr/>
              </a:pPr>
              <a:t>5</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smtClean="0"/>
              <a:t>В Республике Таджикистан в 1997 году была принята первая Национальная программа по профилактике и борьбе с ВИЧ/СПИД. В текущем году Правительством страны утверждена очередная седьмая Национальная программа по противодействию эпидемии ВИЧ/СПИДа в Республике Таджикистан на период 2021-2025 годы</a:t>
            </a:r>
            <a:r>
              <a:rPr lang="en-US" i="1" smtClean="0"/>
              <a:t>/</a:t>
            </a:r>
            <a:endParaRPr lang="ru-RU" smtClean="0"/>
          </a:p>
          <a:p>
            <a:pPr eaLnBrk="1" hangingPunct="1">
              <a:spcBef>
                <a:spcPct val="0"/>
              </a:spcBef>
            </a:pPr>
            <a:r>
              <a:rPr lang="ru-RU" smtClean="0"/>
              <a:t>В новой программе учтены все насущные потребности страны в сфере противодействия ВИЧ-инфекции, а также соответствующие положения, содержащиеся в документах ООН – Повестке дня в области устойчивого развития на период до 2030 года и Политической декларации по ВИЧ и СПИД 2016 года</a:t>
            </a:r>
            <a:r>
              <a:rPr lang="ru-RU" i="1" smtClean="0"/>
              <a:t>.</a:t>
            </a:r>
            <a:endParaRPr lang="ru-RU" smtClean="0"/>
          </a:p>
          <a:p>
            <a:pPr eaLnBrk="1" hangingPunct="1">
              <a:spcBef>
                <a:spcPct val="0"/>
              </a:spcBef>
            </a:pPr>
            <a:r>
              <a:rPr lang="ru-RU" smtClean="0"/>
              <a:t>В процессе реализации программы предполагается обеспечить ускорение, направленное на</a:t>
            </a:r>
            <a:r>
              <a:rPr lang="ru-RU" i="1" smtClean="0"/>
              <a:t> </a:t>
            </a:r>
            <a:r>
              <a:rPr lang="tg-Cyrl-TJ" smtClean="0"/>
              <a:t>сдерживание эпидемии ВИЧ в РТ, снижение смертности в связи со СПИД, достижение универсального доступа к высокому качеству услуг профилактики, лечения и ухода в области ВИЧ для каждого человека, улучшение здоровья и повышение качества жизни всего населения страны.</a:t>
            </a:r>
            <a:endParaRPr lang="ru-RU" smtClean="0"/>
          </a:p>
          <a:p>
            <a:pPr eaLnBrk="1" hangingPunct="1">
              <a:spcBef>
                <a:spcPct val="0"/>
              </a:spcBef>
            </a:pPr>
            <a:r>
              <a:rPr lang="ru-RU" smtClean="0"/>
              <a:t>Основные цели новой программы страны согласуются с новыми международными глобальными целями 95-95-95 на 2025 год, предлагаемыми Объединённой программой ООН по ВИЧ и СПИД (ЮНЭЙДС) в новой Глобальной стратегии по СПИДу на 2021–2026 годы «Ликвидировать неравенство, покончить со СПИДом».</a:t>
            </a:r>
          </a:p>
          <a:p>
            <a:pPr eaLnBrk="1" hangingPunct="1">
              <a:spcBef>
                <a:spcPct val="0"/>
              </a:spcBef>
            </a:pPr>
            <a:endParaRPr lang="ru-RU" smtClean="0"/>
          </a:p>
        </p:txBody>
      </p:sp>
      <p:sp>
        <p:nvSpPr>
          <p:cNvPr id="20484" name="Номер слайда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B5BE7AB0-A439-4593-907B-72949304EB71}" type="slidenum">
              <a:rPr lang="ru-RU" smtClean="0"/>
              <a:pPr fontAlgn="base">
                <a:spcBef>
                  <a:spcPct val="0"/>
                </a:spcBef>
                <a:spcAft>
                  <a:spcPct val="0"/>
                </a:spcAft>
                <a:defRPr/>
              </a:pPr>
              <a:t>6</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extLst>
          </p:cNvPr>
          <p:cNvSpPr>
            <a:spLocks noGrp="1"/>
          </p:cNvSpPr>
          <p:nvPr>
            <p:ph type="dt" sz="half" idx="10"/>
          </p:nvPr>
        </p:nvSpPr>
        <p:spPr/>
        <p:txBody>
          <a:bodyPr/>
          <a:lstStyle>
            <a:lvl1pPr>
              <a:defRPr/>
            </a:lvl1pPr>
          </a:lstStyle>
          <a:p>
            <a:pPr>
              <a:defRPr/>
            </a:pPr>
            <a:fld id="{89098873-B17C-4F85-A2CC-ECDA64CBE222}" type="datetimeFigureOut">
              <a:rPr lang="ru-RU"/>
              <a:pPr>
                <a:defRPr/>
              </a:pPr>
              <a:t>16.05.2024</a:t>
            </a:fld>
            <a:endParaRPr lang="ru-RU"/>
          </a:p>
        </p:txBody>
      </p:sp>
      <p:sp>
        <p:nvSpPr>
          <p:cNvPr id="5"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extLst>
          </p:cNvPr>
          <p:cNvSpPr>
            <a:spLocks noGrp="1"/>
          </p:cNvSpPr>
          <p:nvPr>
            <p:ph type="sldNum" sz="quarter" idx="12"/>
          </p:nvPr>
        </p:nvSpPr>
        <p:spPr/>
        <p:txBody>
          <a:bodyPr/>
          <a:lstStyle>
            <a:lvl1pPr>
              <a:defRPr/>
            </a:lvl1pPr>
          </a:lstStyle>
          <a:p>
            <a:pPr>
              <a:defRPr/>
            </a:pPr>
            <a:fld id="{86E3C3B5-93BE-438E-AADE-202F486AF2FB}" type="slidenum">
              <a:rPr lang="ru-RU"/>
              <a:pPr>
                <a:defRPr/>
              </a:pPr>
              <a:t>‹#›</a:t>
            </a:fld>
            <a:endParaRPr lang="ru-RU"/>
          </a:p>
        </p:txBody>
      </p:sp>
    </p:spTree>
    <p:extLst>
      <p:ext uri="{BB962C8B-B14F-4D97-AF65-F5344CB8AC3E}">
        <p14:creationId xmlns:p14="http://schemas.microsoft.com/office/powerpoint/2010/main" val="106087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extLst>
          </p:cNvPr>
          <p:cNvSpPr>
            <a:spLocks noGrp="1"/>
          </p:cNvSpPr>
          <p:nvPr>
            <p:ph type="dt" sz="half" idx="10"/>
          </p:nvPr>
        </p:nvSpPr>
        <p:spPr/>
        <p:txBody>
          <a:bodyPr/>
          <a:lstStyle>
            <a:lvl1pPr>
              <a:defRPr/>
            </a:lvl1pPr>
          </a:lstStyle>
          <a:p>
            <a:pPr>
              <a:defRPr/>
            </a:pPr>
            <a:fld id="{CB398949-96F2-46E4-AC5C-B36E9A73C163}" type="datetimeFigureOut">
              <a:rPr lang="ru-RU"/>
              <a:pPr>
                <a:defRPr/>
              </a:pPr>
              <a:t>16.05.2024</a:t>
            </a:fld>
            <a:endParaRPr lang="ru-RU"/>
          </a:p>
        </p:txBody>
      </p:sp>
      <p:sp>
        <p:nvSpPr>
          <p:cNvPr id="5"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extLst>
          </p:cNvPr>
          <p:cNvSpPr>
            <a:spLocks noGrp="1"/>
          </p:cNvSpPr>
          <p:nvPr>
            <p:ph type="sldNum" sz="quarter" idx="12"/>
          </p:nvPr>
        </p:nvSpPr>
        <p:spPr/>
        <p:txBody>
          <a:bodyPr/>
          <a:lstStyle>
            <a:lvl1pPr>
              <a:defRPr/>
            </a:lvl1pPr>
          </a:lstStyle>
          <a:p>
            <a:pPr>
              <a:defRPr/>
            </a:pPr>
            <a:fld id="{C84F9C88-823F-43D4-928E-98A8FEDB7B99}" type="slidenum">
              <a:rPr lang="ru-RU"/>
              <a:pPr>
                <a:defRPr/>
              </a:pPr>
              <a:t>‹#›</a:t>
            </a:fld>
            <a:endParaRPr lang="ru-RU"/>
          </a:p>
        </p:txBody>
      </p:sp>
    </p:spTree>
    <p:extLst>
      <p:ext uri="{BB962C8B-B14F-4D97-AF65-F5344CB8AC3E}">
        <p14:creationId xmlns:p14="http://schemas.microsoft.com/office/powerpoint/2010/main" val="172711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extLst>
          </p:cNvPr>
          <p:cNvSpPr>
            <a:spLocks noGrp="1"/>
          </p:cNvSpPr>
          <p:nvPr>
            <p:ph type="title" orient="vert"/>
          </p:nvPr>
        </p:nvSpPr>
        <p:spPr>
          <a:xfrm>
            <a:off x="8724902" y="365125"/>
            <a:ext cx="2628900" cy="5811838"/>
          </a:xfrm>
        </p:spPr>
        <p:txBody>
          <a:bodyPr vert="eaVert"/>
          <a:lstStyle/>
          <a:p>
            <a:r>
              <a:rPr lang="ru-RU"/>
              <a:t>Образец заголовка</a:t>
            </a:r>
          </a:p>
        </p:txBody>
      </p:sp>
      <p:sp>
        <p:nvSpPr>
          <p:cNvPr id="3" name="Вертикальный текст 2">
            <a:extLst>
              <a:ext uri="{FF2B5EF4-FFF2-40B4-BE49-F238E27FC236}"/>
            </a:extLst>
          </p:cNvPr>
          <p:cNvSpPr>
            <a:spLocks noGrp="1"/>
          </p:cNvSpPr>
          <p:nvPr>
            <p:ph type="body" orient="vert" idx="1"/>
          </p:nvPr>
        </p:nvSpPr>
        <p:spPr>
          <a:xfrm>
            <a:off x="838203"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extLst>
          </p:cNvPr>
          <p:cNvSpPr>
            <a:spLocks noGrp="1"/>
          </p:cNvSpPr>
          <p:nvPr>
            <p:ph type="dt" sz="half" idx="10"/>
          </p:nvPr>
        </p:nvSpPr>
        <p:spPr/>
        <p:txBody>
          <a:bodyPr/>
          <a:lstStyle>
            <a:lvl1pPr>
              <a:defRPr/>
            </a:lvl1pPr>
          </a:lstStyle>
          <a:p>
            <a:pPr>
              <a:defRPr/>
            </a:pPr>
            <a:fld id="{A8A473D7-2202-4EA0-B333-94BACB78CA16}" type="datetimeFigureOut">
              <a:rPr lang="ru-RU"/>
              <a:pPr>
                <a:defRPr/>
              </a:pPr>
              <a:t>16.05.2024</a:t>
            </a:fld>
            <a:endParaRPr lang="ru-RU"/>
          </a:p>
        </p:txBody>
      </p:sp>
      <p:sp>
        <p:nvSpPr>
          <p:cNvPr id="5"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extLst>
          </p:cNvPr>
          <p:cNvSpPr>
            <a:spLocks noGrp="1"/>
          </p:cNvSpPr>
          <p:nvPr>
            <p:ph type="sldNum" sz="quarter" idx="12"/>
          </p:nvPr>
        </p:nvSpPr>
        <p:spPr/>
        <p:txBody>
          <a:bodyPr/>
          <a:lstStyle>
            <a:lvl1pPr>
              <a:defRPr/>
            </a:lvl1pPr>
          </a:lstStyle>
          <a:p>
            <a:pPr>
              <a:defRPr/>
            </a:pPr>
            <a:fld id="{C038D540-E293-4C32-98EA-33537E336446}" type="slidenum">
              <a:rPr lang="ru-RU"/>
              <a:pPr>
                <a:defRPr/>
              </a:pPr>
              <a:t>‹#›</a:t>
            </a:fld>
            <a:endParaRPr lang="ru-RU"/>
          </a:p>
        </p:txBody>
      </p:sp>
    </p:spTree>
    <p:extLst>
      <p:ext uri="{BB962C8B-B14F-4D97-AF65-F5344CB8AC3E}">
        <p14:creationId xmlns:p14="http://schemas.microsoft.com/office/powerpoint/2010/main" val="2535341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extLst>
          </p:cNvPr>
          <p:cNvSpPr>
            <a:spLocks noGrp="1"/>
          </p:cNvSpPr>
          <p:nvPr>
            <p:ph type="dt" sz="half" idx="10"/>
          </p:nvPr>
        </p:nvSpPr>
        <p:spPr/>
        <p:txBody>
          <a:bodyPr/>
          <a:lstStyle>
            <a:lvl1pPr>
              <a:defRPr/>
            </a:lvl1pPr>
          </a:lstStyle>
          <a:p>
            <a:pPr>
              <a:defRPr/>
            </a:pPr>
            <a:fld id="{B8AF3170-ADA2-41F8-9369-6AACB80E74F0}" type="datetimeFigureOut">
              <a:rPr lang="ru-RU"/>
              <a:pPr>
                <a:defRPr/>
              </a:pPr>
              <a:t>16.05.2024</a:t>
            </a:fld>
            <a:endParaRPr lang="ru-RU"/>
          </a:p>
        </p:txBody>
      </p:sp>
      <p:sp>
        <p:nvSpPr>
          <p:cNvPr id="5"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extLst>
          </p:cNvPr>
          <p:cNvSpPr>
            <a:spLocks noGrp="1"/>
          </p:cNvSpPr>
          <p:nvPr>
            <p:ph type="sldNum" sz="quarter" idx="12"/>
          </p:nvPr>
        </p:nvSpPr>
        <p:spPr/>
        <p:txBody>
          <a:bodyPr/>
          <a:lstStyle>
            <a:lvl1pPr>
              <a:defRPr/>
            </a:lvl1pPr>
          </a:lstStyle>
          <a:p>
            <a:pPr>
              <a:defRPr/>
            </a:pPr>
            <a:fld id="{714E91C5-266F-42D6-AB21-1BAF5160B3F0}" type="slidenum">
              <a:rPr lang="ru-RU"/>
              <a:pPr>
                <a:defRPr/>
              </a:pPr>
              <a:t>‹#›</a:t>
            </a:fld>
            <a:endParaRPr lang="ru-RU"/>
          </a:p>
        </p:txBody>
      </p:sp>
    </p:spTree>
    <p:extLst>
      <p:ext uri="{BB962C8B-B14F-4D97-AF65-F5344CB8AC3E}">
        <p14:creationId xmlns:p14="http://schemas.microsoft.com/office/powerpoint/2010/main" val="194687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a:xfrm>
            <a:off x="831851" y="1709746"/>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extLst>
          </p:cNvPr>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extLst>
          </p:cNvPr>
          <p:cNvSpPr>
            <a:spLocks noGrp="1"/>
          </p:cNvSpPr>
          <p:nvPr>
            <p:ph type="dt" sz="half" idx="10"/>
          </p:nvPr>
        </p:nvSpPr>
        <p:spPr/>
        <p:txBody>
          <a:bodyPr/>
          <a:lstStyle>
            <a:lvl1pPr>
              <a:defRPr/>
            </a:lvl1pPr>
          </a:lstStyle>
          <a:p>
            <a:pPr>
              <a:defRPr/>
            </a:pPr>
            <a:fld id="{38FA2BD8-32AD-4317-AD05-53DF556A6795}" type="datetimeFigureOut">
              <a:rPr lang="ru-RU"/>
              <a:pPr>
                <a:defRPr/>
              </a:pPr>
              <a:t>16.05.2024</a:t>
            </a:fld>
            <a:endParaRPr lang="ru-RU"/>
          </a:p>
        </p:txBody>
      </p:sp>
      <p:sp>
        <p:nvSpPr>
          <p:cNvPr id="5"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extLst>
          </p:cNvPr>
          <p:cNvSpPr>
            <a:spLocks noGrp="1"/>
          </p:cNvSpPr>
          <p:nvPr>
            <p:ph type="sldNum" sz="quarter" idx="12"/>
          </p:nvPr>
        </p:nvSpPr>
        <p:spPr/>
        <p:txBody>
          <a:bodyPr/>
          <a:lstStyle>
            <a:lvl1pPr>
              <a:defRPr/>
            </a:lvl1pPr>
          </a:lstStyle>
          <a:p>
            <a:pPr>
              <a:defRPr/>
            </a:pPr>
            <a:fld id="{CF963CEE-D62F-4E30-B36B-AC7297C87EB9}" type="slidenum">
              <a:rPr lang="ru-RU"/>
              <a:pPr>
                <a:defRPr/>
              </a:pPr>
              <a:t>‹#›</a:t>
            </a:fld>
            <a:endParaRPr lang="ru-RU"/>
          </a:p>
        </p:txBody>
      </p:sp>
    </p:spTree>
    <p:extLst>
      <p:ext uri="{BB962C8B-B14F-4D97-AF65-F5344CB8AC3E}">
        <p14:creationId xmlns:p14="http://schemas.microsoft.com/office/powerpoint/2010/main" val="3148426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extLst>
          </p:cNvPr>
          <p:cNvSpPr>
            <a:spLocks noGrp="1"/>
          </p:cNvSpPr>
          <p:nvPr>
            <p:ph type="dt" sz="half" idx="10"/>
          </p:nvPr>
        </p:nvSpPr>
        <p:spPr/>
        <p:txBody>
          <a:bodyPr/>
          <a:lstStyle>
            <a:lvl1pPr>
              <a:defRPr/>
            </a:lvl1pPr>
          </a:lstStyle>
          <a:p>
            <a:pPr>
              <a:defRPr/>
            </a:pPr>
            <a:fld id="{EB491653-21ED-4777-8F47-A17586708D9F}" type="datetimeFigureOut">
              <a:rPr lang="ru-RU"/>
              <a:pPr>
                <a:defRPr/>
              </a:pPr>
              <a:t>16.05.2024</a:t>
            </a:fld>
            <a:endParaRPr lang="ru-RU"/>
          </a:p>
        </p:txBody>
      </p:sp>
      <p:sp>
        <p:nvSpPr>
          <p:cNvPr id="6"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extLst>
          </p:cNvPr>
          <p:cNvSpPr>
            <a:spLocks noGrp="1"/>
          </p:cNvSpPr>
          <p:nvPr>
            <p:ph type="sldNum" sz="quarter" idx="12"/>
          </p:nvPr>
        </p:nvSpPr>
        <p:spPr/>
        <p:txBody>
          <a:bodyPr/>
          <a:lstStyle>
            <a:lvl1pPr>
              <a:defRPr/>
            </a:lvl1pPr>
          </a:lstStyle>
          <a:p>
            <a:pPr>
              <a:defRPr/>
            </a:pPr>
            <a:fld id="{4EC4AB32-015E-405A-AE01-655F3EBB8FCE}" type="slidenum">
              <a:rPr lang="ru-RU"/>
              <a:pPr>
                <a:defRPr/>
              </a:pPr>
              <a:t>‹#›</a:t>
            </a:fld>
            <a:endParaRPr lang="ru-RU"/>
          </a:p>
        </p:txBody>
      </p:sp>
    </p:spTree>
    <p:extLst>
      <p:ext uri="{BB962C8B-B14F-4D97-AF65-F5344CB8AC3E}">
        <p14:creationId xmlns:p14="http://schemas.microsoft.com/office/powerpoint/2010/main" val="1674582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a:xfrm>
            <a:off x="839788" y="365129"/>
            <a:ext cx="10515600" cy="1325563"/>
          </a:xfrm>
        </p:spPr>
        <p:txBody>
          <a:bodyPr/>
          <a:lstStyle/>
          <a:p>
            <a:r>
              <a:rPr lang="ru-RU"/>
              <a:t>Образец заголовка</a:t>
            </a:r>
          </a:p>
        </p:txBody>
      </p:sp>
      <p:sp>
        <p:nvSpPr>
          <p:cNvPr id="3" name="Текст 2">
            <a:extLst>
              <a:ext uri="{FF2B5EF4-FFF2-40B4-BE49-F238E27FC236}"/>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extLst>
          </p:cNvPr>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extLst>
          </p:cNvPr>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extLst>
          </p:cNvPr>
          <p:cNvSpPr>
            <a:spLocks noGrp="1"/>
          </p:cNvSpPr>
          <p:nvPr>
            <p:ph sz="quarter" idx="4"/>
          </p:nvPr>
        </p:nvSpPr>
        <p:spPr>
          <a:xfrm>
            <a:off x="6172203"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extLst>
          </p:cNvPr>
          <p:cNvSpPr>
            <a:spLocks noGrp="1"/>
          </p:cNvSpPr>
          <p:nvPr>
            <p:ph type="dt" sz="half" idx="10"/>
          </p:nvPr>
        </p:nvSpPr>
        <p:spPr/>
        <p:txBody>
          <a:bodyPr/>
          <a:lstStyle>
            <a:lvl1pPr>
              <a:defRPr/>
            </a:lvl1pPr>
          </a:lstStyle>
          <a:p>
            <a:pPr>
              <a:defRPr/>
            </a:pPr>
            <a:fld id="{A3B8E15B-FEB9-4BF3-80AE-7F073040AEDE}" type="datetimeFigureOut">
              <a:rPr lang="ru-RU"/>
              <a:pPr>
                <a:defRPr/>
              </a:pPr>
              <a:t>16.05.2024</a:t>
            </a:fld>
            <a:endParaRPr lang="ru-RU"/>
          </a:p>
        </p:txBody>
      </p:sp>
      <p:sp>
        <p:nvSpPr>
          <p:cNvPr id="8"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extLst>
          </p:cNvPr>
          <p:cNvSpPr>
            <a:spLocks noGrp="1"/>
          </p:cNvSpPr>
          <p:nvPr>
            <p:ph type="sldNum" sz="quarter" idx="12"/>
          </p:nvPr>
        </p:nvSpPr>
        <p:spPr/>
        <p:txBody>
          <a:bodyPr/>
          <a:lstStyle>
            <a:lvl1pPr>
              <a:defRPr/>
            </a:lvl1pPr>
          </a:lstStyle>
          <a:p>
            <a:pPr>
              <a:defRPr/>
            </a:pPr>
            <a:fld id="{A22EC55D-128F-4A3B-9540-106ECBFCEAAB}" type="slidenum">
              <a:rPr lang="ru-RU"/>
              <a:pPr>
                <a:defRPr/>
              </a:pPr>
              <a:t>‹#›</a:t>
            </a:fld>
            <a:endParaRPr lang="ru-RU"/>
          </a:p>
        </p:txBody>
      </p:sp>
    </p:spTree>
    <p:extLst>
      <p:ext uri="{BB962C8B-B14F-4D97-AF65-F5344CB8AC3E}">
        <p14:creationId xmlns:p14="http://schemas.microsoft.com/office/powerpoint/2010/main" val="1297321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p:txBody>
          <a:bodyPr/>
          <a:lstStyle/>
          <a:p>
            <a:r>
              <a:rPr lang="ru-RU"/>
              <a:t>Образец заголовка</a:t>
            </a:r>
          </a:p>
        </p:txBody>
      </p:sp>
      <p:sp>
        <p:nvSpPr>
          <p:cNvPr id="3" name="Дата 3">
            <a:extLst>
              <a:ext uri="{FF2B5EF4-FFF2-40B4-BE49-F238E27FC236}"/>
            </a:extLst>
          </p:cNvPr>
          <p:cNvSpPr>
            <a:spLocks noGrp="1"/>
          </p:cNvSpPr>
          <p:nvPr>
            <p:ph type="dt" sz="half" idx="10"/>
          </p:nvPr>
        </p:nvSpPr>
        <p:spPr/>
        <p:txBody>
          <a:bodyPr/>
          <a:lstStyle>
            <a:lvl1pPr>
              <a:defRPr/>
            </a:lvl1pPr>
          </a:lstStyle>
          <a:p>
            <a:pPr>
              <a:defRPr/>
            </a:pPr>
            <a:fld id="{06FA199D-74BD-4F12-B246-0534FA57138E}" type="datetimeFigureOut">
              <a:rPr lang="ru-RU"/>
              <a:pPr>
                <a:defRPr/>
              </a:pPr>
              <a:t>16.05.2024</a:t>
            </a:fld>
            <a:endParaRPr lang="ru-RU"/>
          </a:p>
        </p:txBody>
      </p:sp>
      <p:sp>
        <p:nvSpPr>
          <p:cNvPr id="4"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extLst>
          </p:cNvPr>
          <p:cNvSpPr>
            <a:spLocks noGrp="1"/>
          </p:cNvSpPr>
          <p:nvPr>
            <p:ph type="sldNum" sz="quarter" idx="12"/>
          </p:nvPr>
        </p:nvSpPr>
        <p:spPr/>
        <p:txBody>
          <a:bodyPr/>
          <a:lstStyle>
            <a:lvl1pPr>
              <a:defRPr/>
            </a:lvl1pPr>
          </a:lstStyle>
          <a:p>
            <a:pPr>
              <a:defRPr/>
            </a:pPr>
            <a:fld id="{0E680CE2-858F-4F8A-A69E-2D5E57E27A0C}" type="slidenum">
              <a:rPr lang="ru-RU"/>
              <a:pPr>
                <a:defRPr/>
              </a:pPr>
              <a:t>‹#›</a:t>
            </a:fld>
            <a:endParaRPr lang="ru-RU"/>
          </a:p>
        </p:txBody>
      </p:sp>
    </p:spTree>
    <p:extLst>
      <p:ext uri="{BB962C8B-B14F-4D97-AF65-F5344CB8AC3E}">
        <p14:creationId xmlns:p14="http://schemas.microsoft.com/office/powerpoint/2010/main" val="400102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extLst>
          </p:cNvPr>
          <p:cNvSpPr>
            <a:spLocks noGrp="1"/>
          </p:cNvSpPr>
          <p:nvPr>
            <p:ph type="dt" sz="half" idx="10"/>
          </p:nvPr>
        </p:nvSpPr>
        <p:spPr/>
        <p:txBody>
          <a:bodyPr/>
          <a:lstStyle>
            <a:lvl1pPr>
              <a:defRPr/>
            </a:lvl1pPr>
          </a:lstStyle>
          <a:p>
            <a:pPr>
              <a:defRPr/>
            </a:pPr>
            <a:fld id="{238DE3D3-FBB8-444C-8979-C17BA7C1BFA4}" type="datetimeFigureOut">
              <a:rPr lang="ru-RU"/>
              <a:pPr>
                <a:defRPr/>
              </a:pPr>
              <a:t>16.05.2024</a:t>
            </a:fld>
            <a:endParaRPr lang="ru-RU"/>
          </a:p>
        </p:txBody>
      </p:sp>
      <p:sp>
        <p:nvSpPr>
          <p:cNvPr id="3"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extLst>
          </p:cNvPr>
          <p:cNvSpPr>
            <a:spLocks noGrp="1"/>
          </p:cNvSpPr>
          <p:nvPr>
            <p:ph type="sldNum" sz="quarter" idx="12"/>
          </p:nvPr>
        </p:nvSpPr>
        <p:spPr/>
        <p:txBody>
          <a:bodyPr/>
          <a:lstStyle>
            <a:lvl1pPr>
              <a:defRPr/>
            </a:lvl1pPr>
          </a:lstStyle>
          <a:p>
            <a:pPr>
              <a:defRPr/>
            </a:pPr>
            <a:fld id="{2B4828B4-1E9A-4E42-8B68-B9723ECDB75C}" type="slidenum">
              <a:rPr lang="ru-RU"/>
              <a:pPr>
                <a:defRPr/>
              </a:pPr>
              <a:t>‹#›</a:t>
            </a:fld>
            <a:endParaRPr lang="ru-RU"/>
          </a:p>
        </p:txBody>
      </p:sp>
    </p:spTree>
    <p:extLst>
      <p:ext uri="{BB962C8B-B14F-4D97-AF65-F5344CB8AC3E}">
        <p14:creationId xmlns:p14="http://schemas.microsoft.com/office/powerpoint/2010/main" val="779109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extLst>
          </p:cNvPr>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a:extLst>
              <a:ext uri="{FF2B5EF4-FFF2-40B4-BE49-F238E27FC236}"/>
            </a:extLst>
          </p:cNvPr>
          <p:cNvSpPr>
            <a:spLocks noGrp="1"/>
          </p:cNvSpPr>
          <p:nvPr>
            <p:ph type="dt" sz="half" idx="10"/>
          </p:nvPr>
        </p:nvSpPr>
        <p:spPr/>
        <p:txBody>
          <a:bodyPr/>
          <a:lstStyle>
            <a:lvl1pPr>
              <a:defRPr/>
            </a:lvl1pPr>
          </a:lstStyle>
          <a:p>
            <a:pPr>
              <a:defRPr/>
            </a:pPr>
            <a:fld id="{5370F716-94A2-4DF8-8B43-AC3C60C36C49}" type="datetimeFigureOut">
              <a:rPr lang="ru-RU"/>
              <a:pPr>
                <a:defRPr/>
              </a:pPr>
              <a:t>16.05.2024</a:t>
            </a:fld>
            <a:endParaRPr lang="ru-RU"/>
          </a:p>
        </p:txBody>
      </p:sp>
      <p:sp>
        <p:nvSpPr>
          <p:cNvPr id="6"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extLst>
          </p:cNvPr>
          <p:cNvSpPr>
            <a:spLocks noGrp="1"/>
          </p:cNvSpPr>
          <p:nvPr>
            <p:ph type="sldNum" sz="quarter" idx="12"/>
          </p:nvPr>
        </p:nvSpPr>
        <p:spPr/>
        <p:txBody>
          <a:bodyPr/>
          <a:lstStyle>
            <a:lvl1pPr>
              <a:defRPr/>
            </a:lvl1pPr>
          </a:lstStyle>
          <a:p>
            <a:pPr>
              <a:defRPr/>
            </a:pPr>
            <a:fld id="{E63517A1-A896-4F18-AE28-78696870637F}" type="slidenum">
              <a:rPr lang="ru-RU"/>
              <a:pPr>
                <a:defRPr/>
              </a:pPr>
              <a:t>‹#›</a:t>
            </a:fld>
            <a:endParaRPr lang="ru-RU"/>
          </a:p>
        </p:txBody>
      </p:sp>
    </p:spTree>
    <p:extLst>
      <p:ext uri="{BB962C8B-B14F-4D97-AF65-F5344CB8AC3E}">
        <p14:creationId xmlns:p14="http://schemas.microsoft.com/office/powerpoint/2010/main" val="4226963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extLst>
          </p:cNvPr>
          <p:cNvSpPr>
            <a:spLocks noGrp="1"/>
          </p:cNvSpPr>
          <p:nvPr>
            <p:ph type="pic" idx="1"/>
          </p:nvPr>
        </p:nvSpPr>
        <p:spPr>
          <a:xfrm>
            <a:off x="5183188" y="987433"/>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a:extLst>
              <a:ext uri="{FF2B5EF4-FFF2-40B4-BE49-F238E27FC236}"/>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a:extLst>
              <a:ext uri="{FF2B5EF4-FFF2-40B4-BE49-F238E27FC236}"/>
            </a:extLst>
          </p:cNvPr>
          <p:cNvSpPr>
            <a:spLocks noGrp="1"/>
          </p:cNvSpPr>
          <p:nvPr>
            <p:ph type="dt" sz="half" idx="10"/>
          </p:nvPr>
        </p:nvSpPr>
        <p:spPr/>
        <p:txBody>
          <a:bodyPr/>
          <a:lstStyle>
            <a:lvl1pPr>
              <a:defRPr/>
            </a:lvl1pPr>
          </a:lstStyle>
          <a:p>
            <a:pPr>
              <a:defRPr/>
            </a:pPr>
            <a:fld id="{4CA70CA5-A668-4F32-A103-0908CCA33580}" type="datetimeFigureOut">
              <a:rPr lang="ru-RU"/>
              <a:pPr>
                <a:defRPr/>
              </a:pPr>
              <a:t>16.05.2024</a:t>
            </a:fld>
            <a:endParaRPr lang="ru-RU"/>
          </a:p>
        </p:txBody>
      </p:sp>
      <p:sp>
        <p:nvSpPr>
          <p:cNvPr id="6" name="Нижний колонтитул 4">
            <a:extLst>
              <a:ext uri="{FF2B5EF4-FFF2-40B4-BE49-F238E27FC236}"/>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extLst>
          </p:cNvPr>
          <p:cNvSpPr>
            <a:spLocks noGrp="1"/>
          </p:cNvSpPr>
          <p:nvPr>
            <p:ph type="sldNum" sz="quarter" idx="12"/>
          </p:nvPr>
        </p:nvSpPr>
        <p:spPr/>
        <p:txBody>
          <a:bodyPr/>
          <a:lstStyle>
            <a:lvl1pPr>
              <a:defRPr/>
            </a:lvl1pPr>
          </a:lstStyle>
          <a:p>
            <a:pPr>
              <a:defRPr/>
            </a:pPr>
            <a:fld id="{9C83B6C9-9392-4A78-9954-4E05E9C31E36}" type="slidenum">
              <a:rPr lang="ru-RU"/>
              <a:pPr>
                <a:defRPr/>
              </a:pPr>
              <a:t>‹#›</a:t>
            </a:fld>
            <a:endParaRPr lang="ru-RU"/>
          </a:p>
        </p:txBody>
      </p:sp>
    </p:spTree>
    <p:extLst>
      <p:ext uri="{BB962C8B-B14F-4D97-AF65-F5344CB8AC3E}">
        <p14:creationId xmlns:p14="http://schemas.microsoft.com/office/powerpoint/2010/main" val="1691825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a:extLst>
              <a:ext uri="{FF2B5EF4-FFF2-40B4-BE49-F238E27FC236}"/>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5C3F263-03FD-4677-8CFB-FADCA76BBF32}" type="datetimeFigureOut">
              <a:rPr lang="ru-RU"/>
              <a:pPr>
                <a:defRPr/>
              </a:pPr>
              <a:t>16.05.2024</a:t>
            </a:fld>
            <a:endParaRPr lang="ru-RU"/>
          </a:p>
        </p:txBody>
      </p:sp>
      <p:sp>
        <p:nvSpPr>
          <p:cNvPr id="5" name="Нижний колонтитул 4">
            <a:extLst>
              <a:ext uri="{FF2B5EF4-FFF2-40B4-BE49-F238E27FC236}"/>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a:extLst>
              <a:ext uri="{FF2B5EF4-FFF2-40B4-BE49-F238E27FC236}"/>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416B0AD-7528-4B48-8050-16DD0A3F690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_____Microsoft_Excel_97-20033.xls"/><Relationship Id="rId2" Type="http://schemas.openxmlformats.org/officeDocument/2006/relationships/slideLayout" Target="../slideLayouts/slideLayout5.xml"/><Relationship Id="rId1" Type="http://schemas.openxmlformats.org/officeDocument/2006/relationships/vmlDrawing" Target="../drawings/vmlDrawing3.v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_____Microsoft_Excel_97-20034.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_____Microsoft_Excel_97-20035.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oleObject" Target="../embeddings/_____Microsoft_Excel_97-20036.xls"/><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_____Microsoft_Excel_97-2003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oleObject" Target="../embeddings/_____Microsoft_Excel_97-2003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911225" y="1916113"/>
            <a:ext cx="10753725" cy="2736850"/>
          </a:xfrm>
        </p:spPr>
        <p:txBody>
          <a:bodyPr/>
          <a:lstStyle/>
          <a:p>
            <a:pPr eaLnBrk="1" hangingPunct="1"/>
            <a:r>
              <a:rPr lang="ru-RU" sz="2800" b="1" smtClean="0">
                <a:solidFill>
                  <a:srgbClr val="002060"/>
                </a:solidFill>
                <a:latin typeface="Times New Roman Tj" pitchFamily="18" charset="-52"/>
              </a:rPr>
              <a:t> «Барномаи миллии ҳимояи аҳоли аз бемории сил дар Ҷумхурии Тоҷикистон барои солхои 2021-2025» </a:t>
            </a:r>
            <a:br>
              <a:rPr lang="ru-RU" sz="2800" b="1" smtClean="0">
                <a:solidFill>
                  <a:srgbClr val="002060"/>
                </a:solidFill>
                <a:latin typeface="Times New Roman Tj" pitchFamily="18" charset="-52"/>
              </a:rPr>
            </a:br>
            <a:r>
              <a:rPr lang="ru-RU" sz="2800" b="1" smtClean="0">
                <a:solidFill>
                  <a:srgbClr val="002060"/>
                </a:solidFill>
                <a:latin typeface="Times New Roman Tj" pitchFamily="18" charset="-52"/>
              </a:rPr>
              <a:t/>
            </a:r>
            <a:br>
              <a:rPr lang="ru-RU" sz="2800" b="1" smtClean="0">
                <a:solidFill>
                  <a:srgbClr val="002060"/>
                </a:solidFill>
                <a:latin typeface="Times New Roman Tj" pitchFamily="18" charset="-52"/>
              </a:rPr>
            </a:br>
            <a:endParaRPr lang="en-US" sz="2800" b="1" smtClean="0">
              <a:solidFill>
                <a:srgbClr val="002060"/>
              </a:solidFill>
            </a:endParaRPr>
          </a:p>
        </p:txBody>
      </p:sp>
      <p:sp>
        <p:nvSpPr>
          <p:cNvPr id="2051" name="Subtitle 2"/>
          <p:cNvSpPr>
            <a:spLocks noGrp="1"/>
          </p:cNvSpPr>
          <p:nvPr>
            <p:ph type="subTitle" idx="1"/>
          </p:nvPr>
        </p:nvSpPr>
        <p:spPr>
          <a:xfrm>
            <a:off x="681038" y="4826000"/>
            <a:ext cx="10896600" cy="549275"/>
          </a:xfrm>
        </p:spPr>
        <p:txBody>
          <a:bodyPr/>
          <a:lstStyle/>
          <a:p>
            <a:pPr eaLnBrk="1" hangingPunct="1"/>
            <a:r>
              <a:rPr lang="ru-RU" sz="2000" b="1" smtClean="0">
                <a:solidFill>
                  <a:srgbClr val="002060"/>
                </a:solidFill>
                <a:latin typeface="Times New Roman Tj" pitchFamily="18" charset="-52"/>
              </a:rPr>
              <a:t> Нуров Р.М-директори Маркази ҷумҳуриявии ҳимояи аҳолӣ аз бемории сил</a:t>
            </a:r>
            <a:r>
              <a:rPr lang="ru-RU" altLang="ru-RU" sz="2000" b="1" smtClean="0">
                <a:solidFill>
                  <a:srgbClr val="002060"/>
                </a:solidFill>
                <a:latin typeface="Times New Roman Tj" pitchFamily="18" charset="-52"/>
              </a:rPr>
              <a:t> </a:t>
            </a:r>
          </a:p>
          <a:p>
            <a:pPr eaLnBrk="1" hangingPunct="1"/>
            <a:endParaRPr lang="en-US" sz="2000" b="1" smtClean="0">
              <a:solidFill>
                <a:srgbClr val="002060"/>
              </a:solidFill>
            </a:endParaRPr>
          </a:p>
        </p:txBody>
      </p:sp>
      <p:pic>
        <p:nvPicPr>
          <p:cNvPr id="2052" name="Рисунок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03363" y="223838"/>
            <a:ext cx="1820862"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69400" y="225425"/>
            <a:ext cx="1641475" cy="154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Прямоугольник 5"/>
          <p:cNvSpPr>
            <a:spLocks noChangeArrowheads="1"/>
          </p:cNvSpPr>
          <p:nvPr/>
        </p:nvSpPr>
        <p:spPr bwMode="auto">
          <a:xfrm>
            <a:off x="358775" y="2000250"/>
            <a:ext cx="1115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ru-RU" altLang="ru-RU" b="1">
                <a:latin typeface="Times New Roman" pitchFamily="18" charset="0"/>
                <a:cs typeface="Times New Roman" pitchFamily="18" charset="0"/>
              </a:rPr>
              <a:t>Вазорати тандурусти ва ҳифзи иҷтимоии ахолии Ҷумхурии Тоҷикистон</a:t>
            </a:r>
          </a:p>
          <a:p>
            <a:pPr algn="ctr"/>
            <a:r>
              <a:rPr lang="ru-RU" altLang="ru-RU" b="1">
                <a:latin typeface="Times New Roman" pitchFamily="18" charset="0"/>
                <a:cs typeface="Times New Roman" pitchFamily="18" charset="0"/>
              </a:rPr>
              <a:t>Муассисаи давлатии «Маркази ҷумхуриявии ҳимояи аҳоли аз бемориҳои сил» </a:t>
            </a:r>
          </a:p>
        </p:txBody>
      </p:sp>
      <p:sp>
        <p:nvSpPr>
          <p:cNvPr id="2055" name="Subtitle 2"/>
          <p:cNvSpPr txBox="1">
            <a:spLocks/>
          </p:cNvSpPr>
          <p:nvPr/>
        </p:nvSpPr>
        <p:spPr bwMode="auto">
          <a:xfrm>
            <a:off x="3632200" y="5519738"/>
            <a:ext cx="4992688"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spcBef>
                <a:spcPts val="1000"/>
              </a:spcBef>
              <a:buFont typeface="Arial" charset="0"/>
              <a:buNone/>
            </a:pPr>
            <a:endParaRPr lang="ru-RU" b="1">
              <a:solidFill>
                <a:srgbClr val="002060"/>
              </a:solidFill>
              <a:latin typeface="Times New Roman Tj" pitchFamily="18" charset="-52"/>
            </a:endParaRPr>
          </a:p>
          <a:p>
            <a:pPr algn="ctr" eaLnBrk="1" hangingPunct="1">
              <a:lnSpc>
                <a:spcPct val="90000"/>
              </a:lnSpc>
              <a:spcBef>
                <a:spcPts val="1000"/>
              </a:spcBef>
              <a:buFont typeface="Arial" charset="0"/>
              <a:buNone/>
            </a:pPr>
            <a:r>
              <a:rPr lang="ru-RU" b="1">
                <a:solidFill>
                  <a:srgbClr val="002060"/>
                </a:solidFill>
                <a:latin typeface="Times New Roman Tj" pitchFamily="18" charset="-52"/>
              </a:rPr>
              <a:t> ш.Душанбе 2024 сол</a:t>
            </a:r>
            <a:endParaRPr lang="en-US" b="1">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814388" y="303213"/>
            <a:ext cx="10515600" cy="709612"/>
          </a:xfrm>
        </p:spPr>
        <p:txBody>
          <a:bodyPr/>
          <a:lstStyle/>
          <a:p>
            <a:pPr algn="ctr"/>
            <a:r>
              <a:rPr lang="ru-RU" sz="3200" b="1" smtClean="0">
                <a:latin typeface="Times New Roman Tj" pitchFamily="18" charset="-52"/>
              </a:rPr>
              <a:t>Фаъолияти дастго</a:t>
            </a:r>
            <a:r>
              <a:rPr lang="tg-Cyrl-TJ" sz="3200" b="1" smtClean="0">
                <a:latin typeface="Times New Roman Tj" pitchFamily="18" charset="-52"/>
              </a:rPr>
              <a:t>ҳҳои муосири дарёфти бемории сил </a:t>
            </a:r>
            <a:r>
              <a:rPr lang="en-US" sz="3200" b="1" smtClean="0"/>
              <a:t>GeneXpert </a:t>
            </a:r>
            <a:r>
              <a:rPr lang="tg-Cyrl-TJ" sz="3200" b="1" smtClean="0">
                <a:latin typeface="Times New Roman Tj" pitchFamily="18" charset="-52"/>
              </a:rPr>
              <a:t>солҳои 2022-2023</a:t>
            </a:r>
            <a:endParaRPr lang="ru-RU" sz="3200" b="1" smtClean="0">
              <a:latin typeface="Times New Roman Tj" pitchFamily="18" charset="-52"/>
            </a:endParaRPr>
          </a:p>
        </p:txBody>
      </p:sp>
      <p:graphicFrame>
        <p:nvGraphicFramePr>
          <p:cNvPr id="11267" name="Диаграмма 6"/>
          <p:cNvGraphicFramePr>
            <a:graphicFrameLocks/>
          </p:cNvGraphicFramePr>
          <p:nvPr/>
        </p:nvGraphicFramePr>
        <p:xfrm>
          <a:off x="517525" y="1085850"/>
          <a:ext cx="10826750" cy="4883150"/>
        </p:xfrm>
        <a:graphic>
          <a:graphicData uri="http://schemas.openxmlformats.org/presentationml/2006/ole">
            <mc:AlternateContent xmlns:mc="http://schemas.openxmlformats.org/markup-compatibility/2006">
              <mc:Choice xmlns:v="urn:schemas-microsoft-com:vml" Requires="v">
                <p:oleObj spid="_x0000_s11274" r:id="rId3" imgW="10827434" imgH="4883319" progId="Excel.Chart.8">
                  <p:embed/>
                </p:oleObj>
              </mc:Choice>
              <mc:Fallback>
                <p:oleObj r:id="rId3" imgW="10827434" imgH="4883319" progId="Excel.Chart.8">
                  <p:embed/>
                  <p:pic>
                    <p:nvPicPr>
                      <p:cNvPr id="0" name="Диаграмма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525" y="1085850"/>
                        <a:ext cx="10826750" cy="4883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8" name="Заголовок 1"/>
          <p:cNvSpPr txBox="1">
            <a:spLocks/>
          </p:cNvSpPr>
          <p:nvPr/>
        </p:nvSpPr>
        <p:spPr bwMode="auto">
          <a:xfrm>
            <a:off x="547688" y="6016625"/>
            <a:ext cx="10515600" cy="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ct val="90000"/>
              </a:lnSpc>
            </a:pPr>
            <a:r>
              <a:rPr lang="ru-RU" sz="2000" b="1">
                <a:solidFill>
                  <a:srgbClr val="FF0000"/>
                </a:solidFill>
                <a:latin typeface="Times New Roman Tj" pitchFamily="18" charset="-52"/>
              </a:rPr>
              <a:t>Дар муқоиса давоми соли 2023 ба андозаи  6409 ё 10,1%  зиёд таҳлил  бо усули </a:t>
            </a:r>
            <a:r>
              <a:rPr lang="en-US" sz="2000" b="1">
                <a:solidFill>
                  <a:srgbClr val="FF0000"/>
                </a:solidFill>
                <a:latin typeface="Times New Roman Tj" pitchFamily="18" charset="-52"/>
              </a:rPr>
              <a:t>GeneXpert </a:t>
            </a:r>
            <a:r>
              <a:rPr lang="ru-RU" sz="2000" b="1">
                <a:solidFill>
                  <a:srgbClr val="FF0000"/>
                </a:solidFill>
                <a:latin typeface="Times New Roman Tj" pitchFamily="18" charset="-52"/>
              </a:rPr>
              <a:t>гузаронида шудааст, ки дар натиҷа дарёфти бемории сил 35,6% беҳтар гардидааст.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838200" y="365125"/>
            <a:ext cx="10515600" cy="895350"/>
          </a:xfrm>
        </p:spPr>
        <p:txBody>
          <a:bodyPr/>
          <a:lstStyle/>
          <a:p>
            <a:pPr algn="ctr"/>
            <a:r>
              <a:rPr lang="tg-Cyrl-TJ" sz="3200" b="1" smtClean="0">
                <a:latin typeface="Times New Roman Tj" pitchFamily="18" charset="-52"/>
              </a:rPr>
              <a:t>Нишондоди дарёфти беморони бори аввал ва такрории сил 2021-2023 сол</a:t>
            </a:r>
            <a:endParaRPr lang="ru-RU" sz="3200" b="1" smtClean="0">
              <a:latin typeface="Times New Roman Tj" pitchFamily="18" charset="-52"/>
            </a:endParaRPr>
          </a:p>
        </p:txBody>
      </p:sp>
      <p:graphicFrame>
        <p:nvGraphicFramePr>
          <p:cNvPr id="12291" name="Диаграмма 3"/>
          <p:cNvGraphicFramePr>
            <a:graphicFrameLocks/>
          </p:cNvGraphicFramePr>
          <p:nvPr/>
        </p:nvGraphicFramePr>
        <p:xfrm>
          <a:off x="488950" y="1196975"/>
          <a:ext cx="11239500" cy="4400550"/>
        </p:xfrm>
        <a:graphic>
          <a:graphicData uri="http://schemas.openxmlformats.org/presentationml/2006/ole">
            <mc:AlternateContent xmlns:mc="http://schemas.openxmlformats.org/markup-compatibility/2006">
              <mc:Choice xmlns:v="urn:schemas-microsoft-com:vml" Requires="v">
                <p:oleObj spid="_x0000_s12298" r:id="rId3" imgW="11241998" imgH="4401693" progId="Excel.Chart.8">
                  <p:embed/>
                </p:oleObj>
              </mc:Choice>
              <mc:Fallback>
                <p:oleObj r:id="rId3" imgW="11241998" imgH="4401693" progId="Excel.Chart.8">
                  <p:embed/>
                  <p:pic>
                    <p:nvPicPr>
                      <p:cNvPr id="0" name="Диаграмма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950" y="1196975"/>
                        <a:ext cx="11239500" cy="440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2" name="Заголовок 1"/>
          <p:cNvSpPr txBox="1">
            <a:spLocks/>
          </p:cNvSpPr>
          <p:nvPr/>
        </p:nvSpPr>
        <p:spPr bwMode="auto">
          <a:xfrm>
            <a:off x="617538" y="5546725"/>
            <a:ext cx="11071225"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ct val="90000"/>
              </a:lnSpc>
            </a:pPr>
            <a:r>
              <a:rPr lang="tg-Cyrl-TJ" sz="2400" b="1">
                <a:solidFill>
                  <a:srgbClr val="FF0000"/>
                </a:solidFill>
                <a:latin typeface="Times New Roman Tj" pitchFamily="18" charset="-52"/>
              </a:rPr>
              <a:t>Давоми соли 2023 нисбати соли 2022 нишондоди дарёфти беморони сили бори аввалдарёфтшуда  дар ҷумҳурӣ ба андозаи 3% беҳтар гардидааст. Солҳои охир нишондоди Хуруҷи бемории сил коҳиш ёфта истодааст.</a:t>
            </a:r>
            <a:endParaRPr lang="ru-RU" sz="2400" b="1">
              <a:solidFill>
                <a:srgbClr val="FF0000"/>
              </a:solidFill>
              <a:latin typeface="Times New Roman Tj" pitchFamily="18" charset="-5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983" y="365126"/>
            <a:ext cx="11182865" cy="932334"/>
          </a:xfrm>
        </p:spPr>
        <p:txBody>
          <a:bodyPr>
            <a:normAutofit fontScale="90000"/>
          </a:bodyPr>
          <a:lstStyle/>
          <a:p>
            <a:pPr algn="ctr"/>
            <a:r>
              <a:rPr lang="tg-Cyrl-TJ" sz="3200" b="1" dirty="0">
                <a:latin typeface="Times New Roman Tj" pitchFamily="18" charset="-52"/>
              </a:rPr>
              <a:t>Нишондоди дарёфти беморони сили шуш бо хориҷкунии МБС</a:t>
            </a:r>
            <a:r>
              <a:rPr lang="ru-RU" sz="3200" b="1" dirty="0">
                <a:latin typeface="Times New Roman Tj" pitchFamily="18" charset="-52"/>
              </a:rPr>
              <a:t>+</a:t>
            </a:r>
            <a:r>
              <a:rPr lang="tg-Cyrl-TJ" sz="3200" b="1" dirty="0">
                <a:latin typeface="Times New Roman Tj" pitchFamily="18" charset="-52"/>
              </a:rPr>
              <a:t> 2021-2023 сол</a:t>
            </a:r>
            <a:endParaRPr lang="ru-RU" sz="3200" dirty="0"/>
          </a:p>
        </p:txBody>
      </p:sp>
      <p:sp>
        <p:nvSpPr>
          <p:cNvPr id="5" name="Заголовок 1"/>
          <p:cNvSpPr txBox="1">
            <a:spLocks/>
          </p:cNvSpPr>
          <p:nvPr/>
        </p:nvSpPr>
        <p:spPr bwMode="auto">
          <a:xfrm>
            <a:off x="502509" y="5925668"/>
            <a:ext cx="11182865" cy="78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75000" lnSpcReduction="200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r>
              <a:rPr lang="tg-Cyrl-TJ" sz="3200" b="1" dirty="0" smtClean="0">
                <a:solidFill>
                  <a:srgbClr val="FF0000"/>
                </a:solidFill>
                <a:latin typeface="Times New Roman Tj" pitchFamily="18" charset="-52"/>
              </a:rPr>
              <a:t>Давоми соли 2023 нишондоди дарёфти беморони сили шуш бо хориҷкунии МБС</a:t>
            </a:r>
            <a:r>
              <a:rPr lang="ru-RU" sz="3200" b="1" dirty="0" smtClean="0">
                <a:solidFill>
                  <a:srgbClr val="FF0000"/>
                </a:solidFill>
                <a:latin typeface="Times New Roman Tj" pitchFamily="18" charset="-52"/>
              </a:rPr>
              <a:t>+ дар </a:t>
            </a:r>
            <a:r>
              <a:rPr lang="ru-RU" sz="3200" b="1" dirty="0" err="1" smtClean="0">
                <a:solidFill>
                  <a:srgbClr val="FF0000"/>
                </a:solidFill>
                <a:latin typeface="Times New Roman Tj" pitchFamily="18" charset="-52"/>
              </a:rPr>
              <a:t>байни</a:t>
            </a:r>
            <a:r>
              <a:rPr lang="ru-RU" sz="3200" b="1" dirty="0" smtClean="0">
                <a:solidFill>
                  <a:srgbClr val="FF0000"/>
                </a:solidFill>
                <a:latin typeface="Times New Roman Tj" pitchFamily="18" charset="-52"/>
              </a:rPr>
              <a:t> </a:t>
            </a:r>
            <a:r>
              <a:rPr lang="ru-RU" sz="3200" b="1" dirty="0" err="1" smtClean="0">
                <a:solidFill>
                  <a:srgbClr val="FF0000"/>
                </a:solidFill>
                <a:latin typeface="Times New Roman Tj" pitchFamily="18" charset="-52"/>
              </a:rPr>
              <a:t>беморони</a:t>
            </a:r>
            <a:r>
              <a:rPr lang="ru-RU" sz="3200" b="1" dirty="0" smtClean="0">
                <a:solidFill>
                  <a:srgbClr val="FF0000"/>
                </a:solidFill>
                <a:latin typeface="Times New Roman Tj" pitchFamily="18" charset="-52"/>
              </a:rPr>
              <a:t> </a:t>
            </a:r>
            <a:r>
              <a:rPr lang="ru-RU" sz="3200" b="1" dirty="0" err="1" smtClean="0">
                <a:solidFill>
                  <a:srgbClr val="FF0000"/>
                </a:solidFill>
                <a:latin typeface="Times New Roman Tj" pitchFamily="18" charset="-52"/>
              </a:rPr>
              <a:t>бории</a:t>
            </a:r>
            <a:r>
              <a:rPr lang="ru-RU" sz="3200" b="1" dirty="0" smtClean="0">
                <a:solidFill>
                  <a:srgbClr val="FF0000"/>
                </a:solidFill>
                <a:latin typeface="Times New Roman Tj" pitchFamily="18" charset="-52"/>
              </a:rPr>
              <a:t> </a:t>
            </a:r>
            <a:r>
              <a:rPr lang="ru-RU" sz="3200" b="1" dirty="0" err="1" smtClean="0">
                <a:solidFill>
                  <a:srgbClr val="FF0000"/>
                </a:solidFill>
                <a:latin typeface="Times New Roman Tj" pitchFamily="18" charset="-52"/>
              </a:rPr>
              <a:t>аввал</a:t>
            </a:r>
            <a:r>
              <a:rPr lang="ru-RU" sz="3200" b="1" dirty="0" smtClean="0">
                <a:solidFill>
                  <a:srgbClr val="FF0000"/>
                </a:solidFill>
                <a:latin typeface="Times New Roman Tj" pitchFamily="18" charset="-52"/>
              </a:rPr>
              <a:t> </a:t>
            </a:r>
            <a:r>
              <a:rPr lang="ru-RU" sz="3200" b="1" dirty="0" err="1" smtClean="0">
                <a:solidFill>
                  <a:srgbClr val="FF0000"/>
                </a:solidFill>
                <a:latin typeface="Times New Roman Tj" pitchFamily="18" charset="-52"/>
              </a:rPr>
              <a:t>дарёфтгардида</a:t>
            </a:r>
            <a:r>
              <a:rPr lang="ru-RU" sz="3200" b="1" dirty="0" smtClean="0">
                <a:solidFill>
                  <a:srgbClr val="FF0000"/>
                </a:solidFill>
                <a:latin typeface="Times New Roman Tj" pitchFamily="18" charset="-52"/>
              </a:rPr>
              <a:t> 45,1% </a:t>
            </a:r>
            <a:r>
              <a:rPr lang="ru-RU" sz="3200" b="1" dirty="0" err="1" smtClean="0">
                <a:solidFill>
                  <a:srgbClr val="FF0000"/>
                </a:solidFill>
                <a:latin typeface="Times New Roman Tj" pitchFamily="18" charset="-52"/>
              </a:rPr>
              <a:t>ташкил</a:t>
            </a:r>
            <a:r>
              <a:rPr lang="ru-RU" sz="3200" b="1" dirty="0" smtClean="0">
                <a:solidFill>
                  <a:srgbClr val="FF0000"/>
                </a:solidFill>
                <a:latin typeface="Times New Roman Tj" pitchFamily="18" charset="-52"/>
              </a:rPr>
              <a:t> </a:t>
            </a:r>
            <a:r>
              <a:rPr lang="ru-RU" sz="3200" b="1" dirty="0" err="1" smtClean="0">
                <a:solidFill>
                  <a:srgbClr val="FF0000"/>
                </a:solidFill>
                <a:latin typeface="Times New Roman Tj" pitchFamily="18" charset="-52"/>
              </a:rPr>
              <a:t>додааст</a:t>
            </a:r>
            <a:r>
              <a:rPr lang="ru-RU" sz="3200" b="1" dirty="0" smtClean="0">
                <a:solidFill>
                  <a:srgbClr val="FF0000"/>
                </a:solidFill>
                <a:latin typeface="Times New Roman Tj" pitchFamily="18" charset="-52"/>
              </a:rPr>
              <a:t>.</a:t>
            </a:r>
            <a:endParaRPr lang="ru-RU" sz="3200" dirty="0">
              <a:solidFill>
                <a:srgbClr val="FF0000"/>
              </a:solidFill>
            </a:endParaRPr>
          </a:p>
        </p:txBody>
      </p:sp>
      <p:graphicFrame>
        <p:nvGraphicFramePr>
          <p:cNvPr id="8" name="Диаграмма 7">
            <a:extLst>
              <a:ext uri="{FF2B5EF4-FFF2-40B4-BE49-F238E27FC236}">
                <a16:creationId xmlns="" xmlns:xdr="http://schemas.openxmlformats.org/drawingml/2006/spreadsheetDrawing" xmlns:a16="http://schemas.microsoft.com/office/drawing/2014/main" xmlns:lc="http://schemas.openxmlformats.org/drawingml/2006/lockedCanvas" id="{00000000-0008-0000-0300-000008000000}"/>
              </a:ext>
            </a:extLst>
          </p:cNvPr>
          <p:cNvGraphicFramePr>
            <a:graphicFrameLocks/>
          </p:cNvGraphicFramePr>
          <p:nvPr>
            <p:extLst>
              <p:ext uri="{D42A27DB-BD31-4B8C-83A1-F6EECF244321}">
                <p14:modId xmlns:p14="http://schemas.microsoft.com/office/powerpoint/2010/main" val="2098661633"/>
              </p:ext>
            </p:extLst>
          </p:nvPr>
        </p:nvGraphicFramePr>
        <p:xfrm>
          <a:off x="815546" y="1260389"/>
          <a:ext cx="10738022" cy="46652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1480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431800" y="5653088"/>
            <a:ext cx="11220450" cy="957262"/>
          </a:xfrm>
        </p:spPr>
        <p:txBody>
          <a:bodyPr/>
          <a:lstStyle/>
          <a:p>
            <a:pPr algn="ctr"/>
            <a:r>
              <a:rPr lang="tg-Cyrl-TJ" sz="2400" b="1" smtClean="0">
                <a:solidFill>
                  <a:srgbClr val="FF0000"/>
                </a:solidFill>
                <a:latin typeface="Times New Roman Tj" pitchFamily="18" charset="-52"/>
              </a:rPr>
              <a:t>Дарёфти бемории шакли Устувори сил  дар муқоисаи соли 2018  ба андозаи 45,6% коҳиш ёфта аст, новобаста ба он, ки ҳамаи беморони сили дарёфтшуда аз санҷиш  бо усулҳои муосир гузаронида мешаванд</a:t>
            </a:r>
            <a:endParaRPr lang="ru-RU" sz="2400" smtClean="0">
              <a:solidFill>
                <a:srgbClr val="FF0000"/>
              </a:solidFill>
            </a:endParaRPr>
          </a:p>
        </p:txBody>
      </p:sp>
      <p:graphicFrame>
        <p:nvGraphicFramePr>
          <p:cNvPr id="14339" name="Диаграмма 3"/>
          <p:cNvGraphicFramePr>
            <a:graphicFrameLocks/>
          </p:cNvGraphicFramePr>
          <p:nvPr/>
        </p:nvGraphicFramePr>
        <p:xfrm>
          <a:off x="633413" y="1101725"/>
          <a:ext cx="10950575" cy="4598988"/>
        </p:xfrm>
        <a:graphic>
          <a:graphicData uri="http://schemas.openxmlformats.org/presentationml/2006/ole">
            <mc:AlternateContent xmlns:mc="http://schemas.openxmlformats.org/markup-compatibility/2006">
              <mc:Choice xmlns:v="urn:schemas-microsoft-com:vml" Requires="v">
                <p:oleObj spid="_x0000_s14346" r:id="rId3" imgW="10949365" imgH="4596782" progId="Excel.Chart.8">
                  <p:embed/>
                </p:oleObj>
              </mc:Choice>
              <mc:Fallback>
                <p:oleObj r:id="rId3" imgW="10949365" imgH="4596782" progId="Excel.Chart.8">
                  <p:embed/>
                  <p:pic>
                    <p:nvPicPr>
                      <p:cNvPr id="0" name="Диаграмма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413" y="1101725"/>
                        <a:ext cx="10950575" cy="4598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0" name="Заголовок 1"/>
          <p:cNvSpPr txBox="1">
            <a:spLocks/>
          </p:cNvSpPr>
          <p:nvPr/>
        </p:nvSpPr>
        <p:spPr bwMode="auto">
          <a:xfrm>
            <a:off x="684213" y="196850"/>
            <a:ext cx="11218862"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ct val="90000"/>
              </a:lnSpc>
            </a:pPr>
            <a:r>
              <a:rPr lang="tg-Cyrl-TJ" sz="3200" b="1">
                <a:latin typeface="Times New Roman Tj" pitchFamily="18" charset="-52"/>
              </a:rPr>
              <a:t>Нишондоди дарёфти беморони шакли Устувори сил 2018-2023 сол</a:t>
            </a:r>
            <a:endParaRPr lang="ru-RU" sz="3200">
              <a:latin typeface="Calibri Ligh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444500" y="228600"/>
            <a:ext cx="11158538" cy="822325"/>
          </a:xfrm>
        </p:spPr>
        <p:txBody>
          <a:bodyPr/>
          <a:lstStyle/>
          <a:p>
            <a:pPr algn="ctr"/>
            <a:r>
              <a:rPr lang="tg-Cyrl-TJ" sz="3200" b="1" smtClean="0">
                <a:latin typeface="Times New Roman Tj" pitchFamily="18" charset="-52"/>
              </a:rPr>
              <a:t>Нишондоди дарёфти бемории СИЛ/ВНМО 2018-2023 сол</a:t>
            </a:r>
            <a:endParaRPr lang="ru-RU" sz="3200" smtClean="0"/>
          </a:p>
        </p:txBody>
      </p:sp>
      <p:graphicFrame>
        <p:nvGraphicFramePr>
          <p:cNvPr id="6" name="Диаграмма 5">
            <a:extLst>
              <a:ext uri="{FF2B5EF4-FFF2-40B4-BE49-F238E27FC236}"/>
            </a:extLst>
          </p:cNvPr>
          <p:cNvGraphicFramePr>
            <a:graphicFrameLocks/>
          </p:cNvGraphicFramePr>
          <p:nvPr/>
        </p:nvGraphicFramePr>
        <p:xfrm>
          <a:off x="547816" y="923367"/>
          <a:ext cx="10972800" cy="4891682"/>
        </p:xfrm>
        <a:graphic>
          <a:graphicData uri="http://schemas.openxmlformats.org/drawingml/2006/chart">
            <c:chart xmlns:c="http://schemas.openxmlformats.org/drawingml/2006/chart" xmlns:r="http://schemas.openxmlformats.org/officeDocument/2006/relationships" r:id="rId2"/>
          </a:graphicData>
        </a:graphic>
      </p:graphicFrame>
      <p:sp>
        <p:nvSpPr>
          <p:cNvPr id="4" name="Заголовок 1"/>
          <p:cNvSpPr txBox="1">
            <a:spLocks/>
          </p:cNvSpPr>
          <p:nvPr/>
        </p:nvSpPr>
        <p:spPr bwMode="auto">
          <a:xfrm>
            <a:off x="461963" y="5818188"/>
            <a:ext cx="11156950" cy="103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70000" lnSpcReduction="200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defRPr/>
            </a:pPr>
            <a:r>
              <a:rPr lang="tg-Cyrl-TJ" sz="3200" b="1" dirty="0" smtClean="0">
                <a:solidFill>
                  <a:srgbClr val="FF0000"/>
                </a:solidFill>
                <a:latin typeface="Times New Roman Tj" pitchFamily="18" charset="-52"/>
              </a:rPr>
              <a:t>Дар ҷумҳури  то 99,5% беморони сили ба қайд гирифташуда аз санҷиши тести ВНМО гузаронида мешаванд. Давоми соли 2023  нишондоди СИЛ\ВНМО ба 3,0 аз ҳисоби умумии беморони сили ба қайдгирифташуда ташкил додааст.</a:t>
            </a:r>
            <a:endParaRPr lang="ru-RU" sz="32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155575"/>
            <a:ext cx="11430000" cy="722313"/>
          </a:xfrm>
        </p:spPr>
        <p:txBody>
          <a:bodyPr>
            <a:normAutofit fontScale="90000"/>
          </a:bodyPr>
          <a:lstStyle/>
          <a:p>
            <a:pPr algn="ctr">
              <a:defRPr/>
            </a:pPr>
            <a:r>
              <a:rPr lang="tg-Cyrl-TJ" sz="3200" b="1" dirty="0">
                <a:latin typeface="Times New Roman Tj" pitchFamily="18" charset="-52"/>
              </a:rPr>
              <a:t>Дарёфти бемории сил аз ҳисоби муҳоҷирони меҳнатӣ 2021-2023 сол</a:t>
            </a:r>
            <a:endParaRPr lang="ru-RU" sz="3200" b="1" dirty="0">
              <a:latin typeface="Times New Roman Tj" pitchFamily="18" charset="-52"/>
            </a:endParaRPr>
          </a:p>
        </p:txBody>
      </p:sp>
      <p:graphicFrame>
        <p:nvGraphicFramePr>
          <p:cNvPr id="16387" name="Диаграмма 3"/>
          <p:cNvGraphicFramePr>
            <a:graphicFrameLocks/>
          </p:cNvGraphicFramePr>
          <p:nvPr/>
        </p:nvGraphicFramePr>
        <p:xfrm>
          <a:off x="430213" y="814388"/>
          <a:ext cx="11142662" cy="4852987"/>
        </p:xfrm>
        <a:graphic>
          <a:graphicData uri="http://schemas.openxmlformats.org/presentationml/2006/ole">
            <mc:AlternateContent xmlns:mc="http://schemas.openxmlformats.org/markup-compatibility/2006">
              <mc:Choice xmlns:v="urn:schemas-microsoft-com:vml" Requires="v">
                <p:oleObj spid="_x0000_s16394" r:id="rId3" imgW="11138357" imgH="4852837" progId="Excel.Chart.8">
                  <p:embed/>
                </p:oleObj>
              </mc:Choice>
              <mc:Fallback>
                <p:oleObj r:id="rId3" imgW="11138357" imgH="4852837" progId="Excel.Chart.8">
                  <p:embed/>
                  <p:pic>
                    <p:nvPicPr>
                      <p:cNvPr id="0" name="Диаграмма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213" y="814388"/>
                        <a:ext cx="11142662" cy="4852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Заголовок 1"/>
          <p:cNvSpPr txBox="1">
            <a:spLocks/>
          </p:cNvSpPr>
          <p:nvPr/>
        </p:nvSpPr>
        <p:spPr bwMode="auto">
          <a:xfrm>
            <a:off x="338138" y="5694363"/>
            <a:ext cx="114300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975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defRPr/>
            </a:pPr>
            <a:r>
              <a:rPr lang="tg-Cyrl-TJ" sz="2400" b="1" dirty="0" smtClean="0">
                <a:solidFill>
                  <a:srgbClr val="FF0000"/>
                </a:solidFill>
                <a:latin typeface="Times New Roman Tj" pitchFamily="18" charset="-52"/>
              </a:rPr>
              <a:t>Нишондоди дарёфти бемории сил дар байни муҳоҷирони меҳнатӣ дар сатҳи баланд боқӣ мемонад ва соли 2023 ин нишондод 20,4%-ро  аз ҳисоби беморони бори аввал дарёфтшуда ташкил додааст</a:t>
            </a:r>
            <a:endParaRPr lang="ru-RU" sz="2400" b="1" dirty="0">
              <a:solidFill>
                <a:srgbClr val="FF0000"/>
              </a:solidFill>
              <a:latin typeface="Times New Roman Tj" pitchFamily="18" charset="-5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665163" y="142875"/>
            <a:ext cx="11023600" cy="957263"/>
          </a:xfrm>
        </p:spPr>
        <p:txBody>
          <a:bodyPr/>
          <a:lstStyle/>
          <a:p>
            <a:pPr algn="ctr"/>
            <a:r>
              <a:rPr lang="tg-Cyrl-TJ" sz="3200" b="1" smtClean="0">
                <a:latin typeface="Times New Roman Tj" pitchFamily="18" charset="-52"/>
              </a:rPr>
              <a:t>Дарёфти бемории сил аз ҳисоби алоқамандон 2021-2023 сол</a:t>
            </a:r>
            <a:endParaRPr lang="ru-RU" sz="3200" smtClean="0"/>
          </a:p>
        </p:txBody>
      </p:sp>
      <p:graphicFrame>
        <p:nvGraphicFramePr>
          <p:cNvPr id="17411" name="Диаграмма 3"/>
          <p:cNvGraphicFramePr>
            <a:graphicFrameLocks/>
          </p:cNvGraphicFramePr>
          <p:nvPr/>
        </p:nvGraphicFramePr>
        <p:xfrm>
          <a:off x="485775" y="1016000"/>
          <a:ext cx="11047413" cy="4681538"/>
        </p:xfrm>
        <a:graphic>
          <a:graphicData uri="http://schemas.openxmlformats.org/presentationml/2006/ole">
            <mc:AlternateContent xmlns:mc="http://schemas.openxmlformats.org/markup-compatibility/2006">
              <mc:Choice xmlns:v="urn:schemas-microsoft-com:vml" Requires="v">
                <p:oleObj spid="_x0000_s17418" r:id="rId3" imgW="11046909" imgH="4682134" progId="Excel.Chart.8">
                  <p:embed/>
                </p:oleObj>
              </mc:Choice>
              <mc:Fallback>
                <p:oleObj r:id="rId3" imgW="11046909" imgH="4682134" progId="Excel.Chart.8">
                  <p:embed/>
                  <p:pic>
                    <p:nvPicPr>
                      <p:cNvPr id="0" name="Диаграмма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775" y="1016000"/>
                        <a:ext cx="11047413" cy="4681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Заголовок 1"/>
          <p:cNvSpPr txBox="1">
            <a:spLocks/>
          </p:cNvSpPr>
          <p:nvPr/>
        </p:nvSpPr>
        <p:spPr bwMode="auto">
          <a:xfrm>
            <a:off x="434975" y="5646738"/>
            <a:ext cx="11023600" cy="98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lnSpcReduction="100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defRPr/>
            </a:pPr>
            <a:r>
              <a:rPr lang="tg-Cyrl-TJ" sz="2400" b="1" dirty="0" smtClean="0">
                <a:solidFill>
                  <a:srgbClr val="FF0000"/>
                </a:solidFill>
                <a:latin typeface="Times New Roman Tj" pitchFamily="18" charset="-52"/>
              </a:rPr>
              <a:t>Бо беҳтар шудани дастраси ба муоина нишондоди дарёфти бемории сил дар байни алоқамандон дар сатҳи шаҳру ноҳияҳои ҷумҳурӣ пешравиҳо дида мешавад, аз ҷумла дар сатҳи ҷумҳури ин нишондод 16,1% ташкил додааст.</a:t>
            </a:r>
            <a:endParaRPr lang="ru-RU" sz="24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431800" y="274638"/>
            <a:ext cx="11150600" cy="812800"/>
          </a:xfrm>
        </p:spPr>
        <p:txBody>
          <a:bodyPr/>
          <a:lstStyle/>
          <a:p>
            <a:pPr algn="ctr"/>
            <a:r>
              <a:rPr lang="tg-Cyrl-TJ" sz="2800" b="1" smtClean="0">
                <a:latin typeface="Times New Roman Tj" pitchFamily="18" charset="-52"/>
              </a:rPr>
              <a:t>Натиҷаи табобати беморони шакли Устувори сил 2018-2021 сол</a:t>
            </a:r>
            <a:endParaRPr lang="ru-RU" sz="2800" b="1" smtClean="0">
              <a:latin typeface="Times New Roman Tj" pitchFamily="18" charset="-52"/>
            </a:endParaRPr>
          </a:p>
        </p:txBody>
      </p:sp>
      <p:graphicFrame>
        <p:nvGraphicFramePr>
          <p:cNvPr id="4" name="Диаграмма 3">
            <a:extLst>
              <a:ext uri="{FF2B5EF4-FFF2-40B4-BE49-F238E27FC236}"/>
            </a:extLst>
          </p:cNvPr>
          <p:cNvGraphicFramePr>
            <a:graphicFrameLocks/>
          </p:cNvGraphicFramePr>
          <p:nvPr/>
        </p:nvGraphicFramePr>
        <p:xfrm>
          <a:off x="369587" y="924903"/>
          <a:ext cx="11151029" cy="4833346"/>
        </p:xfrm>
        <a:graphic>
          <a:graphicData uri="http://schemas.openxmlformats.org/drawingml/2006/chart">
            <c:chart xmlns:c="http://schemas.openxmlformats.org/drawingml/2006/chart" xmlns:r="http://schemas.openxmlformats.org/officeDocument/2006/relationships" r:id="rId2"/>
          </a:graphicData>
        </a:graphic>
      </p:graphicFrame>
      <p:sp>
        <p:nvSpPr>
          <p:cNvPr id="5" name="Заголовок 1"/>
          <p:cNvSpPr txBox="1">
            <a:spLocks/>
          </p:cNvSpPr>
          <p:nvPr/>
        </p:nvSpPr>
        <p:spPr bwMode="auto">
          <a:xfrm>
            <a:off x="349250" y="5900738"/>
            <a:ext cx="111506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77500" lnSpcReduction="200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defRPr/>
            </a:pPr>
            <a:r>
              <a:rPr lang="tg-Cyrl-TJ" sz="2800" b="1" dirty="0" smtClean="0">
                <a:solidFill>
                  <a:srgbClr val="FF0000"/>
                </a:solidFill>
                <a:latin typeface="Times New Roman Tj" pitchFamily="18" charset="-52"/>
              </a:rPr>
              <a:t>Самаранокии табобати беморони шакли Устувори сил дар 2023 сол  83,8% ташкил додааст, ки нисбати соли 2018 ба андозаи 11,3% беҳтар шудааст. Аммо нишондоди фавт дар байни беморони шакли Устувори сил баланд боқӣ мемонад.</a:t>
            </a:r>
            <a:endParaRPr lang="ru-RU" sz="2800" b="1" dirty="0">
              <a:solidFill>
                <a:srgbClr val="FF0000"/>
              </a:solidFill>
              <a:latin typeface="Times New Roman Tj" pitchFamily="18" charset="-5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334963" y="260350"/>
            <a:ext cx="11247437" cy="635000"/>
          </a:xfrm>
        </p:spPr>
        <p:txBody>
          <a:bodyPr/>
          <a:lstStyle/>
          <a:p>
            <a:r>
              <a:rPr lang="tg-Cyrl-TJ" sz="2800" b="1" smtClean="0">
                <a:latin typeface="Times New Roman Tj" pitchFamily="18" charset="-52"/>
              </a:rPr>
              <a:t>Табобати бемории шакли Устувори сил бо реҷаҳо   соли 2023</a:t>
            </a:r>
            <a:endParaRPr lang="ru-RU" sz="2800" b="1" smtClean="0">
              <a:latin typeface="Times New Roman Tj" pitchFamily="18" charset="-52"/>
            </a:endParaRPr>
          </a:p>
        </p:txBody>
      </p:sp>
      <p:graphicFrame>
        <p:nvGraphicFramePr>
          <p:cNvPr id="4" name="Таблица 3"/>
          <p:cNvGraphicFramePr>
            <a:graphicFrameLocks noGrp="1"/>
          </p:cNvGraphicFramePr>
          <p:nvPr/>
        </p:nvGraphicFramePr>
        <p:xfrm>
          <a:off x="527050" y="981075"/>
          <a:ext cx="11137900" cy="4541841"/>
        </p:xfrm>
        <a:graphic>
          <a:graphicData uri="http://schemas.openxmlformats.org/drawingml/2006/table">
            <a:tbl>
              <a:tblPr/>
              <a:tblGrid>
                <a:gridCol w="2381070">
                  <a:extLst>
                    <a:ext uri="{9D8B030D-6E8A-4147-A177-3AD203B41FA5}"/>
                  </a:extLst>
                </a:gridCol>
                <a:gridCol w="2144930">
                  <a:extLst>
                    <a:ext uri="{9D8B030D-6E8A-4147-A177-3AD203B41FA5}"/>
                  </a:extLst>
                </a:gridCol>
                <a:gridCol w="2263002">
                  <a:extLst>
                    <a:ext uri="{9D8B030D-6E8A-4147-A177-3AD203B41FA5}"/>
                  </a:extLst>
                </a:gridCol>
                <a:gridCol w="2026861">
                  <a:extLst>
                    <a:ext uri="{9D8B030D-6E8A-4147-A177-3AD203B41FA5}"/>
                  </a:extLst>
                </a:gridCol>
                <a:gridCol w="2322037">
                  <a:extLst>
                    <a:ext uri="{9D8B030D-6E8A-4147-A177-3AD203B41FA5}"/>
                  </a:extLst>
                </a:gridCol>
              </a:tblGrid>
              <a:tr h="504649">
                <a:tc>
                  <a:txBody>
                    <a:bodyPr/>
                    <a:lstStyle/>
                    <a:p>
                      <a:pPr algn="ctr" fontAlgn="b"/>
                      <a:r>
                        <a:rPr lang="ru-RU" sz="2000" b="1" i="0" u="none" strike="noStrike" dirty="0" err="1">
                          <a:solidFill>
                            <a:srgbClr val="000000"/>
                          </a:solidFill>
                          <a:effectLst/>
                          <a:latin typeface="Times New Roman Tj"/>
                        </a:rPr>
                        <a:t>Минтақаҳо</a:t>
                      </a:r>
                      <a:endParaRPr lang="ru-RU" sz="2000" b="1" i="0" u="none" strike="noStrike" dirty="0">
                        <a:solidFill>
                          <a:srgbClr val="000000"/>
                        </a:solidFill>
                        <a:effectLst/>
                        <a:latin typeface="Times New Roman Tj"/>
                      </a:endParaRP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1" i="0" u="none" strike="noStrike" dirty="0" err="1">
                          <a:solidFill>
                            <a:srgbClr val="000000"/>
                          </a:solidFill>
                          <a:effectLst/>
                          <a:latin typeface="Times New Roman Tj"/>
                        </a:rPr>
                        <a:t>Ҳамагӣ</a:t>
                      </a:r>
                      <a:endParaRPr lang="ru-RU" sz="2000" b="1" i="0" u="none" strike="noStrike" dirty="0">
                        <a:solidFill>
                          <a:srgbClr val="000000"/>
                        </a:solidFill>
                        <a:effectLst/>
                        <a:latin typeface="Times New Roman Tj"/>
                      </a:endParaRP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1" i="0" u="none" strike="noStrike" dirty="0">
                          <a:solidFill>
                            <a:srgbClr val="000000"/>
                          </a:solidFill>
                          <a:effectLst/>
                          <a:latin typeface="Times New Roman Tj"/>
                        </a:rPr>
                        <a:t>РНҒТ</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effectLst/>
                          <a:latin typeface="Times New Roman Tj"/>
                        </a:rPr>
                        <a:t>BPaL</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000" b="1" i="0" u="none" strike="noStrike">
                          <a:solidFill>
                            <a:srgbClr val="000000"/>
                          </a:solidFill>
                          <a:effectLst/>
                          <a:latin typeface="Times New Roman Tj"/>
                        </a:rPr>
                        <a:t>Инфиродӣ</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ш.Душанбе</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86</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21-24,4%</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9-10,4%</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56-65,2%</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НТҶ</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dirty="0">
                          <a:solidFill>
                            <a:srgbClr val="000000"/>
                          </a:solidFill>
                          <a:effectLst/>
                          <a:latin typeface="Times New Roman Tj"/>
                        </a:rPr>
                        <a:t>101</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14-13,7%</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5-5,0%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dirty="0">
                          <a:solidFill>
                            <a:srgbClr val="000000"/>
                          </a:solidFill>
                          <a:effectLst/>
                          <a:latin typeface="Times New Roman Tj"/>
                        </a:rPr>
                        <a:t>82-81,2%</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Кулоб</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66</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14-21,2%</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7-10,6%</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45-68,2%</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Бохтар</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117</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35-30,0%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17-14,5%</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2000" b="0" i="0" u="none" strike="noStrike">
                          <a:solidFill>
                            <a:srgbClr val="000000"/>
                          </a:solidFill>
                          <a:effectLst/>
                          <a:latin typeface="Times New Roman Tj"/>
                        </a:rPr>
                        <a:t>65-55,5%</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Суғд</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75</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9-12,0%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dirty="0">
                          <a:solidFill>
                            <a:srgbClr val="000000"/>
                          </a:solidFill>
                          <a:effectLst/>
                          <a:latin typeface="Times New Roman Tj"/>
                        </a:rPr>
                        <a:t>4-5,4%</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62-82,6%</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ВМКБ</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22</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7-31,8%</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1-4,6%</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14-63,6%</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4649">
                <a:tc>
                  <a:txBody>
                    <a:bodyPr/>
                    <a:lstStyle/>
                    <a:p>
                      <a:pPr algn="ctr" fontAlgn="b"/>
                      <a:r>
                        <a:rPr lang="ru-RU" sz="2000" b="0" i="0" u="none" strike="noStrike">
                          <a:solidFill>
                            <a:srgbClr val="000000"/>
                          </a:solidFill>
                          <a:effectLst/>
                          <a:latin typeface="Times New Roman Tj"/>
                        </a:rPr>
                        <a:t>СРИҶҶ</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5</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0" i="0" u="none" strike="noStrike">
                          <a:solidFill>
                            <a:srgbClr val="000000"/>
                          </a:solidFill>
                          <a:effectLst/>
                          <a:latin typeface="Times New Roman Tj"/>
                        </a:rPr>
                        <a:t>5-100%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04649">
                <a:tc>
                  <a:txBody>
                    <a:bodyPr/>
                    <a:lstStyle/>
                    <a:p>
                      <a:pPr algn="ctr" fontAlgn="b"/>
                      <a:r>
                        <a:rPr lang="ru-RU" sz="2000" b="1" i="0" u="none" strike="noStrike" dirty="0" err="1">
                          <a:solidFill>
                            <a:srgbClr val="000000"/>
                          </a:solidFill>
                          <a:effectLst/>
                          <a:latin typeface="Times New Roman Tj"/>
                        </a:rPr>
                        <a:t>Ҳамагӣ</a:t>
                      </a:r>
                      <a:endParaRPr lang="ru-RU" sz="2000" b="1" i="0" u="none" strike="noStrike" dirty="0">
                        <a:solidFill>
                          <a:srgbClr val="000000"/>
                        </a:solidFill>
                        <a:effectLst/>
                        <a:latin typeface="Times New Roman Tj"/>
                      </a:endParaRP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1" i="0" u="none" strike="noStrike" dirty="0">
                          <a:solidFill>
                            <a:srgbClr val="000000"/>
                          </a:solidFill>
                          <a:effectLst/>
                          <a:latin typeface="Times New Roman Tj"/>
                        </a:rPr>
                        <a:t>472</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1" i="0" u="none" strike="noStrike">
                          <a:solidFill>
                            <a:srgbClr val="000000"/>
                          </a:solidFill>
                          <a:effectLst/>
                          <a:latin typeface="Times New Roman Tj"/>
                        </a:rPr>
                        <a:t>100-21,4%</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1" i="0" u="none" strike="noStrike" dirty="0">
                          <a:solidFill>
                            <a:srgbClr val="000000"/>
                          </a:solidFill>
                          <a:effectLst/>
                          <a:latin typeface="Times New Roman Tj"/>
                        </a:rPr>
                        <a:t>43-9,0%</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2000" b="1" i="0" u="none" strike="noStrike" dirty="0">
                          <a:solidFill>
                            <a:srgbClr val="000000"/>
                          </a:solidFill>
                          <a:effectLst/>
                          <a:latin typeface="Times New Roman Tj"/>
                        </a:rPr>
                        <a:t>329-69,7%</a:t>
                      </a:r>
                    </a:p>
                  </a:txBody>
                  <a:tcPr marL="12701" marR="12701"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5" name="Заголовок 1"/>
          <p:cNvSpPr txBox="1">
            <a:spLocks/>
          </p:cNvSpPr>
          <p:nvPr/>
        </p:nvSpPr>
        <p:spPr bwMode="auto">
          <a:xfrm>
            <a:off x="179388" y="5646738"/>
            <a:ext cx="11245850"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fontScale="85000" lnSpcReduction="100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a:lstStyle>
          <a:p>
            <a:pPr algn="ctr">
              <a:defRPr/>
            </a:pPr>
            <a:r>
              <a:rPr lang="tg-Cyrl-TJ" sz="2800" b="1" dirty="0" smtClean="0">
                <a:solidFill>
                  <a:srgbClr val="FF0000"/>
                </a:solidFill>
                <a:latin typeface="Times New Roman Tj" pitchFamily="18" charset="-52"/>
              </a:rPr>
              <a:t>Давоми  2023  сол 30,1% беморони шакли Устувори сил бо реҷаҳои кутоҳмуддат ба табобат фаро гирифта шудаанд . Аз аввали соли 2024 дар ҷумҳури табобати беморони шакли Устувори сил бо реҷаи </a:t>
            </a:r>
            <a:r>
              <a:rPr lang="en-US" sz="2800" b="1" dirty="0" smtClean="0">
                <a:solidFill>
                  <a:srgbClr val="FF0000"/>
                </a:solidFill>
                <a:latin typeface="Times New Roman Tj" pitchFamily="18" charset="-52"/>
              </a:rPr>
              <a:t>BPALM </a:t>
            </a:r>
            <a:r>
              <a:rPr lang="tg-Cyrl-TJ" sz="2800" b="1" dirty="0" smtClean="0">
                <a:solidFill>
                  <a:srgbClr val="FF0000"/>
                </a:solidFill>
                <a:latin typeface="Times New Roman Tj" pitchFamily="18" charset="-52"/>
              </a:rPr>
              <a:t> ба роҳ монда шуд.</a:t>
            </a:r>
            <a:endParaRPr lang="ru-RU" sz="2800" b="1" dirty="0">
              <a:solidFill>
                <a:srgbClr val="FF0000"/>
              </a:solidFill>
              <a:latin typeface="Times New Roman Tj" pitchFamily="18" charset="-5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36494" y="260649"/>
            <a:ext cx="11026587" cy="492386"/>
          </a:xfrm>
        </p:spPr>
        <p:txBody>
          <a:bodyPr>
            <a:noAutofit/>
          </a:bodyPr>
          <a:lstStyle/>
          <a:p>
            <a:r>
              <a:rPr lang="ru-RU" sz="2400" b="1" dirty="0" err="1">
                <a:latin typeface="Times New Roman" panose="02020603050405020304" pitchFamily="18" charset="0"/>
                <a:cs typeface="Times New Roman" panose="02020603050405020304" pitchFamily="18" charset="0"/>
              </a:rPr>
              <a:t>Натичахои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асосии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амалинамоии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Барнома</a:t>
            </a:r>
            <a:endParaRPr lang="ru-RU" sz="2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36494" y="948266"/>
            <a:ext cx="11098306" cy="5283201"/>
          </a:xfrm>
        </p:spPr>
        <p:txBody>
          <a:bodyPr anchor="ctr">
            <a:normAutofit/>
          </a:bodyPr>
          <a:lstStyle/>
          <a:p>
            <a:pPr marL="177800" indent="-177800" algn="l">
              <a:buFont typeface="Wingdings" pitchFamily="2" charset="2"/>
              <a:buChar char="§"/>
            </a:pPr>
            <a:r>
              <a:rPr lang="ru-RU" sz="2600" dirty="0" err="1" smtClean="0">
                <a:latin typeface="Times New Roman Tj" pitchFamily="18" charset="-52"/>
              </a:rPr>
              <a:t>Ҷумхурии</a:t>
            </a:r>
            <a:r>
              <a:rPr lang="ru-RU" sz="2600" dirty="0" smtClean="0">
                <a:latin typeface="Times New Roman Tj" pitchFamily="18" charset="-52"/>
              </a:rPr>
              <a:t> </a:t>
            </a:r>
            <a:r>
              <a:rPr lang="ru-RU" sz="2600" dirty="0" err="1" smtClean="0">
                <a:latin typeface="Times New Roman Tj" pitchFamily="18" charset="-52"/>
              </a:rPr>
              <a:t>Тоҷикистон</a:t>
            </a:r>
            <a:r>
              <a:rPr lang="ru-RU" sz="2600" dirty="0" smtClean="0">
                <a:latin typeface="Times New Roman Tj" pitchFamily="18" charset="-52"/>
              </a:rPr>
              <a:t> </a:t>
            </a:r>
            <a:r>
              <a:rPr lang="ru-RU" sz="2600" dirty="0">
                <a:latin typeface="Times New Roman Tj" pitchFamily="18" charset="-52"/>
              </a:rPr>
              <a:t>ба </a:t>
            </a:r>
            <a:r>
              <a:rPr lang="ru-RU" sz="2600" dirty="0" err="1">
                <a:latin typeface="Times New Roman Tj" pitchFamily="18" charset="-52"/>
              </a:rPr>
              <a:t>қ</a:t>
            </a:r>
            <a:r>
              <a:rPr lang="ru-RU" sz="2600" dirty="0" err="1" smtClean="0">
                <a:latin typeface="Times New Roman Tj" pitchFamily="18" charset="-52"/>
              </a:rPr>
              <a:t>атори</a:t>
            </a:r>
            <a:r>
              <a:rPr lang="ru-RU" sz="2600" dirty="0" smtClean="0">
                <a:latin typeface="Times New Roman Tj" pitchFamily="18" charset="-52"/>
              </a:rPr>
              <a:t> </a:t>
            </a:r>
            <a:r>
              <a:rPr lang="ru-RU" sz="2600" dirty="0">
                <a:latin typeface="Times New Roman Tj" pitchFamily="18" charset="-52"/>
              </a:rPr>
              <a:t>18 </a:t>
            </a:r>
            <a:r>
              <a:rPr lang="ru-RU" sz="2600" dirty="0" err="1" smtClean="0">
                <a:latin typeface="Times New Roman Tj" pitchFamily="18" charset="-52"/>
              </a:rPr>
              <a:t>мамлакатҳои</a:t>
            </a:r>
            <a:r>
              <a:rPr lang="ru-RU" sz="2600" dirty="0" smtClean="0">
                <a:latin typeface="Times New Roman Tj" pitchFamily="18" charset="-52"/>
              </a:rPr>
              <a:t> </a:t>
            </a:r>
            <a:r>
              <a:rPr lang="ru-RU" sz="2600" dirty="0" err="1">
                <a:latin typeface="Times New Roman Tj" pitchFamily="18" charset="-52"/>
              </a:rPr>
              <a:t>афзалиятнокдошта</a:t>
            </a:r>
            <a:r>
              <a:rPr lang="ru-RU" sz="2600" dirty="0">
                <a:latin typeface="Times New Roman Tj" pitchFamily="18" charset="-52"/>
              </a:rPr>
              <a:t> </a:t>
            </a:r>
            <a:r>
              <a:rPr lang="ru-RU" sz="2600" dirty="0" err="1">
                <a:latin typeface="Times New Roman Tj" pitchFamily="18" charset="-52"/>
              </a:rPr>
              <a:t>оиди</a:t>
            </a:r>
            <a:r>
              <a:rPr lang="ru-RU" sz="2600" dirty="0">
                <a:latin typeface="Times New Roman Tj" pitchFamily="18" charset="-52"/>
              </a:rPr>
              <a:t> </a:t>
            </a:r>
            <a:r>
              <a:rPr lang="ru-RU" sz="2600" dirty="0" err="1">
                <a:latin typeface="Times New Roman Tj" pitchFamily="18" charset="-52"/>
              </a:rPr>
              <a:t>пурзур</a:t>
            </a:r>
            <a:r>
              <a:rPr lang="ru-RU" sz="2600" dirty="0">
                <a:latin typeface="Times New Roman Tj" pitchFamily="18" charset="-52"/>
              </a:rPr>
              <a:t> </a:t>
            </a:r>
            <a:r>
              <a:rPr lang="ru-RU" sz="2600" dirty="0" err="1">
                <a:latin typeface="Times New Roman Tj" pitchFamily="18" charset="-52"/>
              </a:rPr>
              <a:t>намудани</a:t>
            </a:r>
            <a:r>
              <a:rPr lang="ru-RU" sz="2600" dirty="0">
                <a:latin typeface="Times New Roman Tj" pitchFamily="18" charset="-52"/>
              </a:rPr>
              <a:t> </a:t>
            </a:r>
            <a:r>
              <a:rPr lang="ru-RU" sz="2600" dirty="0" err="1">
                <a:latin typeface="Times New Roman Tj" pitchFamily="18" charset="-52"/>
              </a:rPr>
              <a:t>фаъолият</a:t>
            </a:r>
            <a:r>
              <a:rPr lang="ru-RU" sz="2600" dirty="0">
                <a:latin typeface="Times New Roman Tj" pitchFamily="18" charset="-52"/>
              </a:rPr>
              <a:t> </a:t>
            </a:r>
            <a:r>
              <a:rPr lang="ru-RU" sz="2600" dirty="0" err="1">
                <a:latin typeface="Times New Roman Tj" pitchFamily="18" charset="-52"/>
              </a:rPr>
              <a:t>нисбати</a:t>
            </a:r>
            <a:r>
              <a:rPr lang="ru-RU" sz="2600" dirty="0">
                <a:latin typeface="Times New Roman Tj" pitchFamily="18" charset="-52"/>
              </a:rPr>
              <a:t> </a:t>
            </a:r>
            <a:r>
              <a:rPr lang="ru-RU" sz="2600" dirty="0" err="1">
                <a:latin typeface="Times New Roman Tj" pitchFamily="18" charset="-52"/>
              </a:rPr>
              <a:t>мубориза</a:t>
            </a:r>
            <a:r>
              <a:rPr lang="ru-RU" sz="2600" dirty="0">
                <a:latin typeface="Times New Roman Tj" pitchFamily="18" charset="-52"/>
              </a:rPr>
              <a:t> бар </a:t>
            </a:r>
            <a:r>
              <a:rPr lang="ru-RU" sz="2600" dirty="0" err="1">
                <a:latin typeface="Times New Roman Tj" pitchFamily="18" charset="-52"/>
              </a:rPr>
              <a:t>зидди</a:t>
            </a:r>
            <a:r>
              <a:rPr lang="ru-RU" sz="2600" dirty="0">
                <a:latin typeface="Times New Roman Tj" pitchFamily="18" charset="-52"/>
              </a:rPr>
              <a:t> </a:t>
            </a:r>
            <a:r>
              <a:rPr lang="ru-RU" sz="2600" dirty="0" err="1">
                <a:latin typeface="Times New Roman Tj" pitchFamily="18" charset="-52"/>
              </a:rPr>
              <a:t>бемории</a:t>
            </a:r>
            <a:r>
              <a:rPr lang="ru-RU" sz="2600" dirty="0">
                <a:latin typeface="Times New Roman Tj" pitchFamily="18" charset="-52"/>
              </a:rPr>
              <a:t> сил </a:t>
            </a:r>
            <a:r>
              <a:rPr lang="ru-RU" sz="2600" dirty="0" err="1">
                <a:latin typeface="Times New Roman Tj" pitchFamily="18" charset="-52"/>
              </a:rPr>
              <a:t>дохил</a:t>
            </a:r>
            <a:r>
              <a:rPr lang="ru-RU" sz="2600" dirty="0">
                <a:latin typeface="Times New Roman Tj" pitchFamily="18" charset="-52"/>
              </a:rPr>
              <a:t> </a:t>
            </a:r>
            <a:r>
              <a:rPr lang="ru-RU" sz="2600" dirty="0" err="1">
                <a:latin typeface="Times New Roman Tj" pitchFamily="18" charset="-52"/>
              </a:rPr>
              <a:t>мешавад</a:t>
            </a:r>
            <a:r>
              <a:rPr lang="ru-RU" sz="2600" dirty="0">
                <a:latin typeface="Times New Roman Tj" pitchFamily="18" charset="-52"/>
              </a:rPr>
              <a:t>:</a:t>
            </a:r>
          </a:p>
          <a:p>
            <a:pPr marL="177800" lvl="0" indent="-177800" algn="l">
              <a:buFont typeface="Wingdings" pitchFamily="2" charset="2"/>
              <a:buChar char="§"/>
            </a:pPr>
            <a:r>
              <a:rPr lang="ru-RU" sz="2600" dirty="0">
                <a:latin typeface="Times New Roman Tj" pitchFamily="18" charset="-52"/>
              </a:rPr>
              <a:t>Дар </a:t>
            </a:r>
            <a:r>
              <a:rPr lang="ru-RU" sz="2600" dirty="0" err="1">
                <a:latin typeface="Times New Roman Tj" pitchFamily="18" charset="-52"/>
              </a:rPr>
              <a:t>солхои</a:t>
            </a:r>
            <a:r>
              <a:rPr lang="ru-RU" sz="2600" dirty="0">
                <a:latin typeface="Times New Roman Tj" pitchFamily="18" charset="-52"/>
              </a:rPr>
              <a:t> </a:t>
            </a:r>
            <a:r>
              <a:rPr lang="ru-RU" sz="2600" dirty="0" err="1">
                <a:latin typeface="Times New Roman Tj" pitchFamily="18" charset="-52"/>
              </a:rPr>
              <a:t>охир</a:t>
            </a:r>
            <a:r>
              <a:rPr lang="ru-RU" sz="2600" dirty="0">
                <a:latin typeface="Times New Roman Tj" pitchFamily="18" charset="-52"/>
              </a:rPr>
              <a:t> </a:t>
            </a:r>
            <a:r>
              <a:rPr lang="ru-RU" sz="2600" dirty="0" err="1" smtClean="0">
                <a:latin typeface="Times New Roman Tj" pitchFamily="18" charset="-52"/>
              </a:rPr>
              <a:t>сатҳи</a:t>
            </a:r>
            <a:r>
              <a:rPr lang="ru-RU" sz="2600" dirty="0" smtClean="0">
                <a:latin typeface="Times New Roman Tj" pitchFamily="18" charset="-52"/>
              </a:rPr>
              <a:t> </a:t>
            </a:r>
            <a:r>
              <a:rPr lang="ru-RU" sz="2600" dirty="0" err="1">
                <a:latin typeface="Times New Roman Tj" pitchFamily="18" charset="-52"/>
              </a:rPr>
              <a:t>беморшави</a:t>
            </a:r>
            <a:r>
              <a:rPr lang="ru-RU" sz="2600" dirty="0">
                <a:latin typeface="Times New Roman Tj" pitchFamily="18" charset="-52"/>
              </a:rPr>
              <a:t> аз </a:t>
            </a:r>
            <a:r>
              <a:rPr lang="ru-RU" sz="2600" dirty="0" err="1">
                <a:latin typeface="Times New Roman Tj" pitchFamily="18" charset="-52"/>
              </a:rPr>
              <a:t>бемории</a:t>
            </a:r>
            <a:r>
              <a:rPr lang="ru-RU" sz="2600" dirty="0">
                <a:latin typeface="Times New Roman Tj" pitchFamily="18" charset="-52"/>
              </a:rPr>
              <a:t> сил </a:t>
            </a:r>
            <a:r>
              <a:rPr lang="ru-RU" sz="2600" dirty="0" err="1" smtClean="0">
                <a:latin typeface="Times New Roman Tj" pitchFamily="18" charset="-52"/>
              </a:rPr>
              <a:t>коҳиш</a:t>
            </a:r>
            <a:r>
              <a:rPr lang="ru-RU" sz="2600" dirty="0" smtClean="0">
                <a:latin typeface="Times New Roman Tj" pitchFamily="18" charset="-52"/>
              </a:rPr>
              <a:t> </a:t>
            </a:r>
            <a:r>
              <a:rPr lang="ru-RU" sz="2600" dirty="0" err="1">
                <a:latin typeface="Times New Roman Tj" pitchFamily="18" charset="-52"/>
              </a:rPr>
              <a:t>ёфтааст</a:t>
            </a:r>
            <a:r>
              <a:rPr lang="ru-RU" sz="2600" dirty="0">
                <a:latin typeface="Times New Roman Tj" pitchFamily="18" charset="-52"/>
              </a:rPr>
              <a:t> аз 60,6 то </a:t>
            </a:r>
            <a:r>
              <a:rPr lang="ru-RU" sz="2600" dirty="0" smtClean="0">
                <a:latin typeface="Times New Roman Tj" pitchFamily="18" charset="-52"/>
              </a:rPr>
              <a:t>40,2 </a:t>
            </a:r>
            <a:r>
              <a:rPr lang="ru-RU" sz="2600" dirty="0">
                <a:latin typeface="Times New Roman Tj" pitchFamily="18" charset="-52"/>
              </a:rPr>
              <a:t>ба 100 </a:t>
            </a:r>
            <a:r>
              <a:rPr lang="ru-RU" sz="2600" dirty="0" err="1" smtClean="0">
                <a:latin typeface="Times New Roman Tj" pitchFamily="18" charset="-52"/>
              </a:rPr>
              <a:t>ҳазор</a:t>
            </a:r>
            <a:r>
              <a:rPr lang="ru-RU" sz="2600" dirty="0" smtClean="0">
                <a:latin typeface="Times New Roman Tj" pitchFamily="18" charset="-52"/>
              </a:rPr>
              <a:t> </a:t>
            </a:r>
            <a:r>
              <a:rPr lang="ru-RU" sz="2600" dirty="0" err="1" smtClean="0">
                <a:latin typeface="Times New Roman Tj" pitchFamily="18" charset="-52"/>
              </a:rPr>
              <a:t>аҳолӣ</a:t>
            </a:r>
            <a:r>
              <a:rPr lang="ru-RU" sz="2600" dirty="0" smtClean="0">
                <a:latin typeface="Times New Roman Tj" pitchFamily="18" charset="-52"/>
              </a:rPr>
              <a:t> </a:t>
            </a:r>
            <a:endParaRPr lang="ru-RU" sz="2600" dirty="0">
              <a:latin typeface="Times New Roman Tj" pitchFamily="18" charset="-52"/>
            </a:endParaRPr>
          </a:p>
          <a:p>
            <a:pPr marL="177800" lvl="0" indent="-177800" algn="l">
              <a:buFont typeface="Wingdings" pitchFamily="2" charset="2"/>
              <a:buChar char="§"/>
            </a:pPr>
            <a:r>
              <a:rPr lang="ru-RU" sz="2600" dirty="0">
                <a:latin typeface="Times New Roman Tj" pitchFamily="18" charset="-52"/>
              </a:rPr>
              <a:t>Дар </a:t>
            </a:r>
            <a:r>
              <a:rPr lang="ru-RU" sz="2600" dirty="0" err="1">
                <a:latin typeface="Times New Roman Tj" pitchFamily="18" charset="-52"/>
              </a:rPr>
              <a:t>солхои</a:t>
            </a:r>
            <a:r>
              <a:rPr lang="ru-RU" sz="2600" dirty="0">
                <a:latin typeface="Times New Roman Tj" pitchFamily="18" charset="-52"/>
              </a:rPr>
              <a:t> </a:t>
            </a:r>
            <a:r>
              <a:rPr lang="ru-RU" sz="2600" dirty="0" err="1">
                <a:latin typeface="Times New Roman Tj" pitchFamily="18" charset="-52"/>
              </a:rPr>
              <a:t>охир</a:t>
            </a:r>
            <a:r>
              <a:rPr lang="ru-RU" sz="2600" dirty="0">
                <a:latin typeface="Times New Roman Tj" pitchFamily="18" charset="-52"/>
              </a:rPr>
              <a:t> </a:t>
            </a:r>
            <a:r>
              <a:rPr lang="ru-RU" sz="2600" dirty="0" err="1" smtClean="0">
                <a:latin typeface="Times New Roman Tj" pitchFamily="18" charset="-52"/>
              </a:rPr>
              <a:t>сатҳи</a:t>
            </a:r>
            <a:r>
              <a:rPr lang="ru-RU" sz="2600" dirty="0" smtClean="0">
                <a:latin typeface="Times New Roman Tj" pitchFamily="18" charset="-52"/>
              </a:rPr>
              <a:t> </a:t>
            </a:r>
            <a:r>
              <a:rPr lang="ru-RU" sz="2600" dirty="0" err="1">
                <a:latin typeface="Times New Roman Tj" pitchFamily="18" charset="-52"/>
              </a:rPr>
              <a:t>фавт</a:t>
            </a:r>
            <a:r>
              <a:rPr lang="ru-RU" sz="2600" dirty="0">
                <a:latin typeface="Times New Roman Tj" pitchFamily="18" charset="-52"/>
              </a:rPr>
              <a:t> аз </a:t>
            </a:r>
            <a:r>
              <a:rPr lang="ru-RU" sz="2600" dirty="0" err="1">
                <a:latin typeface="Times New Roman Tj" pitchFamily="18" charset="-52"/>
              </a:rPr>
              <a:t>бемории</a:t>
            </a:r>
            <a:r>
              <a:rPr lang="ru-RU" sz="2600" dirty="0">
                <a:latin typeface="Times New Roman Tj" pitchFamily="18" charset="-52"/>
              </a:rPr>
              <a:t> сил </a:t>
            </a:r>
            <a:r>
              <a:rPr lang="ru-RU" sz="2600" dirty="0" err="1" smtClean="0">
                <a:latin typeface="Times New Roman Tj" pitchFamily="18" charset="-52"/>
              </a:rPr>
              <a:t>коҳиш</a:t>
            </a:r>
            <a:r>
              <a:rPr lang="ru-RU" sz="2600" dirty="0" smtClean="0">
                <a:latin typeface="Times New Roman Tj" pitchFamily="18" charset="-52"/>
              </a:rPr>
              <a:t> </a:t>
            </a:r>
            <a:r>
              <a:rPr lang="ru-RU" sz="2600" dirty="0" err="1">
                <a:latin typeface="Times New Roman Tj" pitchFamily="18" charset="-52"/>
              </a:rPr>
              <a:t>ёфтааст</a:t>
            </a:r>
            <a:r>
              <a:rPr lang="ru-RU" sz="2600" dirty="0">
                <a:latin typeface="Times New Roman Tj" pitchFamily="18" charset="-52"/>
              </a:rPr>
              <a:t> аз 3,7 то </a:t>
            </a:r>
            <a:r>
              <a:rPr lang="ru-RU" sz="2600" dirty="0" smtClean="0">
                <a:latin typeface="Times New Roman Tj" pitchFamily="18" charset="-52"/>
              </a:rPr>
              <a:t>1,3 </a:t>
            </a:r>
            <a:r>
              <a:rPr lang="ru-RU" sz="2600" dirty="0">
                <a:latin typeface="Times New Roman Tj" pitchFamily="18" charset="-52"/>
              </a:rPr>
              <a:t>ба 100 </a:t>
            </a:r>
            <a:r>
              <a:rPr lang="ru-RU" sz="2600" dirty="0" err="1">
                <a:latin typeface="Times New Roman Tj" pitchFamily="18" charset="-52"/>
              </a:rPr>
              <a:t>ҳазор</a:t>
            </a:r>
            <a:r>
              <a:rPr lang="ru-RU" sz="2600" dirty="0">
                <a:latin typeface="Times New Roman Tj" pitchFamily="18" charset="-52"/>
              </a:rPr>
              <a:t> </a:t>
            </a:r>
            <a:r>
              <a:rPr lang="ru-RU" sz="2600" dirty="0" err="1">
                <a:latin typeface="Times New Roman Tj" pitchFamily="18" charset="-52"/>
              </a:rPr>
              <a:t>аҳолӣ</a:t>
            </a:r>
            <a:r>
              <a:rPr lang="ru-RU" sz="2600" dirty="0">
                <a:latin typeface="Times New Roman Tj" pitchFamily="18" charset="-52"/>
              </a:rPr>
              <a:t> </a:t>
            </a:r>
          </a:p>
          <a:p>
            <a:pPr marL="177800" lvl="0" indent="-177800" algn="l">
              <a:buFont typeface="Wingdings" pitchFamily="2" charset="2"/>
              <a:buChar char="§"/>
            </a:pPr>
            <a:r>
              <a:rPr lang="ru-RU" sz="2600" dirty="0" err="1" smtClean="0">
                <a:latin typeface="Times New Roman Tj" pitchFamily="18" charset="-52"/>
              </a:rPr>
              <a:t>Бо</a:t>
            </a:r>
            <a:r>
              <a:rPr lang="ru-RU" sz="2600" dirty="0" smtClean="0">
                <a:latin typeface="Times New Roman Tj" pitchFamily="18" charset="-52"/>
              </a:rPr>
              <a:t> </a:t>
            </a:r>
            <a:r>
              <a:rPr lang="ru-RU" sz="2600" dirty="0" err="1">
                <a:latin typeface="Times New Roman Tj" pitchFamily="18" charset="-52"/>
              </a:rPr>
              <a:t>фаъолият</a:t>
            </a:r>
            <a:r>
              <a:rPr lang="ru-RU" sz="2600" dirty="0">
                <a:latin typeface="Times New Roman Tj" pitchFamily="18" charset="-52"/>
              </a:rPr>
              <a:t> </a:t>
            </a:r>
            <a:r>
              <a:rPr lang="ru-RU" sz="2600" dirty="0" err="1">
                <a:latin typeface="Times New Roman Tj" pitchFamily="18" charset="-52"/>
              </a:rPr>
              <a:t>вориднамоии</a:t>
            </a:r>
            <a:r>
              <a:rPr lang="ru-RU" sz="2600" dirty="0">
                <a:latin typeface="Times New Roman Tj" pitchFamily="18" charset="-52"/>
              </a:rPr>
              <a:t> </a:t>
            </a:r>
            <a:r>
              <a:rPr lang="ru-RU" sz="2600" dirty="0" err="1">
                <a:latin typeface="Times New Roman Tj" pitchFamily="18" charset="-52"/>
              </a:rPr>
              <a:t>усулхои</a:t>
            </a:r>
            <a:r>
              <a:rPr lang="ru-RU" sz="2600" dirty="0">
                <a:latin typeface="Times New Roman Tj" pitchFamily="18" charset="-52"/>
              </a:rPr>
              <a:t> </a:t>
            </a:r>
            <a:r>
              <a:rPr lang="ru-RU" sz="2600" dirty="0" err="1">
                <a:latin typeface="Times New Roman Tj" pitchFamily="18" charset="-52"/>
              </a:rPr>
              <a:t>муосири</a:t>
            </a:r>
            <a:r>
              <a:rPr lang="ru-RU" sz="2600" dirty="0">
                <a:latin typeface="Times New Roman Tj" pitchFamily="18" charset="-52"/>
              </a:rPr>
              <a:t> </a:t>
            </a:r>
            <a:r>
              <a:rPr lang="ru-RU" sz="2600" dirty="0" err="1">
                <a:latin typeface="Times New Roman Tj" pitchFamily="18" charset="-52"/>
              </a:rPr>
              <a:t>ташхисии</a:t>
            </a:r>
            <a:r>
              <a:rPr lang="ru-RU" sz="2600" dirty="0">
                <a:latin typeface="Times New Roman Tj" pitchFamily="18" charset="-52"/>
              </a:rPr>
              <a:t> </a:t>
            </a:r>
            <a:r>
              <a:rPr lang="ru-RU" sz="2600" dirty="0" err="1">
                <a:latin typeface="Times New Roman Tj" pitchFamily="18" charset="-52"/>
              </a:rPr>
              <a:t>бемории</a:t>
            </a:r>
            <a:r>
              <a:rPr lang="ru-RU" sz="2600" dirty="0">
                <a:latin typeface="Times New Roman Tj" pitchFamily="18" charset="-52"/>
              </a:rPr>
              <a:t> сил, аз </a:t>
            </a:r>
            <a:r>
              <a:rPr lang="ru-RU" sz="2600" dirty="0" err="1">
                <a:latin typeface="Times New Roman Tj" pitchFamily="18" charset="-52"/>
              </a:rPr>
              <a:t>чумла</a:t>
            </a:r>
            <a:r>
              <a:rPr lang="ru-RU" sz="2600" dirty="0">
                <a:latin typeface="Times New Roman Tj" pitchFamily="18" charset="-52"/>
              </a:rPr>
              <a:t> </a:t>
            </a:r>
            <a:r>
              <a:rPr lang="ru-RU" sz="2600" dirty="0" err="1">
                <a:latin typeface="Times New Roman Tj" pitchFamily="18" charset="-52"/>
              </a:rPr>
              <a:t>истифодаи</a:t>
            </a:r>
            <a:r>
              <a:rPr lang="ru-RU" sz="2600" dirty="0">
                <a:latin typeface="Times New Roman Tj" pitchFamily="18" charset="-52"/>
              </a:rPr>
              <a:t> </a:t>
            </a:r>
            <a:r>
              <a:rPr lang="ru-RU" sz="2600" dirty="0" err="1" smtClean="0">
                <a:latin typeface="Times New Roman Tj" pitchFamily="18" charset="-52"/>
              </a:rPr>
              <a:t>тестҳои</a:t>
            </a:r>
            <a:r>
              <a:rPr lang="ru-RU" sz="2600" dirty="0" smtClean="0">
                <a:latin typeface="Times New Roman Tj" pitchFamily="18" charset="-52"/>
              </a:rPr>
              <a:t> </a:t>
            </a:r>
            <a:r>
              <a:rPr lang="ru-RU" sz="2600" dirty="0" err="1">
                <a:latin typeface="Times New Roman Tj" pitchFamily="18" charset="-52"/>
              </a:rPr>
              <a:t>фаври</a:t>
            </a:r>
            <a:r>
              <a:rPr lang="ru-RU" sz="2600" dirty="0">
                <a:latin typeface="Times New Roman Tj" pitchFamily="18" charset="-52"/>
              </a:rPr>
              <a:t> ба </a:t>
            </a:r>
            <a:r>
              <a:rPr lang="ru-RU" sz="2600" dirty="0" err="1">
                <a:latin typeface="Times New Roman Tj" pitchFamily="18" charset="-52"/>
              </a:rPr>
              <a:t>монанди</a:t>
            </a:r>
            <a:r>
              <a:rPr lang="ru-RU" sz="2600" dirty="0">
                <a:latin typeface="Times New Roman Tj" pitchFamily="18" charset="-52"/>
              </a:rPr>
              <a:t> </a:t>
            </a:r>
            <a:r>
              <a:rPr lang="ru-RU" sz="2600" dirty="0" smtClean="0">
                <a:latin typeface="Times New Roman Tj" pitchFamily="18" charset="-52"/>
              </a:rPr>
              <a:t>Джен-Эксперт </a:t>
            </a:r>
            <a:r>
              <a:rPr lang="ru-RU" sz="2600" dirty="0" err="1">
                <a:latin typeface="Times New Roman Tj" pitchFamily="18" charset="-52"/>
              </a:rPr>
              <a:t>ултра</a:t>
            </a:r>
            <a:r>
              <a:rPr lang="ru-RU" sz="2600" dirty="0">
                <a:latin typeface="Times New Roman Tj" pitchFamily="18" charset="-52"/>
              </a:rPr>
              <a:t>, </a:t>
            </a:r>
            <a:r>
              <a:rPr lang="ru-RU" sz="2600" dirty="0" smtClean="0">
                <a:latin typeface="Times New Roman Tj" pitchFamily="18" charset="-52"/>
              </a:rPr>
              <a:t>Джен-Эксперт </a:t>
            </a:r>
            <a:r>
              <a:rPr lang="ru-RU" sz="2600" dirty="0" err="1">
                <a:latin typeface="Times New Roman Tj" pitchFamily="18" charset="-52"/>
              </a:rPr>
              <a:t>бо</a:t>
            </a:r>
            <a:r>
              <a:rPr lang="ru-RU" sz="2600" dirty="0">
                <a:latin typeface="Times New Roman Tj" pitchFamily="18" charset="-52"/>
              </a:rPr>
              <a:t> </a:t>
            </a:r>
            <a:r>
              <a:rPr lang="ru-RU" sz="2600" dirty="0" err="1">
                <a:latin typeface="Times New Roman Tj" pitchFamily="18" charset="-52"/>
              </a:rPr>
              <a:t>истифода</a:t>
            </a:r>
            <a:r>
              <a:rPr lang="ru-RU" sz="2600" dirty="0">
                <a:latin typeface="Times New Roman Tj" pitchFamily="18" charset="-52"/>
              </a:rPr>
              <a:t> аз </a:t>
            </a:r>
            <a:r>
              <a:rPr lang="ru-RU" sz="2600" dirty="0" err="1" smtClean="0">
                <a:latin typeface="Times New Roman Tj" pitchFamily="18" charset="-52"/>
              </a:rPr>
              <a:t>картридҷҳои</a:t>
            </a:r>
            <a:r>
              <a:rPr lang="ru-RU" sz="2600" dirty="0" smtClean="0">
                <a:latin typeface="Times New Roman Tj" pitchFamily="18" charset="-52"/>
              </a:rPr>
              <a:t> ШМС</a:t>
            </a:r>
            <a:r>
              <a:rPr lang="ru-RU" sz="2600" dirty="0">
                <a:latin typeface="Times New Roman Tj" pitchFamily="18" charset="-52"/>
              </a:rPr>
              <a:t>;</a:t>
            </a:r>
          </a:p>
          <a:p>
            <a:pPr marL="177800" lvl="0" indent="-177800" algn="l">
              <a:buFont typeface="Wingdings" pitchFamily="2" charset="2"/>
              <a:buChar char="§"/>
            </a:pPr>
            <a:r>
              <a:rPr lang="ru-RU" sz="2600" dirty="0" err="1">
                <a:latin typeface="Times New Roman Tj" pitchFamily="18" charset="-52"/>
              </a:rPr>
              <a:t>Ҳ</a:t>
            </a:r>
            <a:r>
              <a:rPr lang="ru-RU" sz="2600" dirty="0" err="1" smtClean="0">
                <a:latin typeface="Times New Roman Tj" pitchFamily="18" charset="-52"/>
              </a:rPr>
              <a:t>амасола</a:t>
            </a:r>
            <a:r>
              <a:rPr lang="ru-RU" sz="2600" dirty="0" smtClean="0">
                <a:latin typeface="Times New Roman Tj" pitchFamily="18" charset="-52"/>
              </a:rPr>
              <a:t> </a:t>
            </a:r>
            <a:r>
              <a:rPr lang="ru-RU" sz="2600" dirty="0">
                <a:latin typeface="Times New Roman Tj" pitchFamily="18" charset="-52"/>
              </a:rPr>
              <a:t>аз </a:t>
            </a:r>
            <a:r>
              <a:rPr lang="ru-RU" sz="2600" dirty="0" err="1">
                <a:latin typeface="Times New Roman Tj" pitchFamily="18" charset="-52"/>
              </a:rPr>
              <a:t>ҳ</a:t>
            </a:r>
            <a:r>
              <a:rPr lang="ru-RU" sz="2600" dirty="0" err="1" smtClean="0">
                <a:latin typeface="Times New Roman Tj" pitchFamily="18" charset="-52"/>
              </a:rPr>
              <a:t>исоби</a:t>
            </a:r>
            <a:r>
              <a:rPr lang="ru-RU" sz="2600" dirty="0" smtClean="0">
                <a:latin typeface="Times New Roman Tj" pitchFamily="18" charset="-52"/>
              </a:rPr>
              <a:t> </a:t>
            </a:r>
            <a:r>
              <a:rPr lang="ru-RU" sz="2600" dirty="0" err="1">
                <a:latin typeface="Times New Roman Tj" pitchFamily="18" charset="-52"/>
              </a:rPr>
              <a:t>ҳ</a:t>
            </a:r>
            <a:r>
              <a:rPr lang="ru-RU" sz="2600" dirty="0" err="1" smtClean="0">
                <a:latin typeface="Times New Roman Tj" pitchFamily="18" charset="-52"/>
              </a:rPr>
              <a:t>укумат</a:t>
            </a:r>
            <a:r>
              <a:rPr lang="ru-RU" sz="2600" dirty="0" smtClean="0">
                <a:latin typeface="Times New Roman Tj" pitchFamily="18" charset="-52"/>
              </a:rPr>
              <a:t> </a:t>
            </a:r>
            <a:r>
              <a:rPr lang="ru-RU" sz="2600" dirty="0" err="1">
                <a:latin typeface="Times New Roman Tj" pitchFamily="18" charset="-52"/>
              </a:rPr>
              <a:t>зиёд</a:t>
            </a:r>
            <a:r>
              <a:rPr lang="ru-RU" sz="2600" dirty="0">
                <a:latin typeface="Times New Roman Tj" pitchFamily="18" charset="-52"/>
              </a:rPr>
              <a:t> </a:t>
            </a:r>
            <a:r>
              <a:rPr lang="ru-RU" sz="2600" dirty="0" err="1">
                <a:latin typeface="Times New Roman Tj" pitchFamily="18" charset="-52"/>
              </a:rPr>
              <a:t>шудани</a:t>
            </a:r>
            <a:r>
              <a:rPr lang="ru-RU" sz="2600" dirty="0">
                <a:latin typeface="Times New Roman Tj" pitchFamily="18" charset="-52"/>
              </a:rPr>
              <a:t> </a:t>
            </a:r>
            <a:r>
              <a:rPr lang="ru-RU" sz="2600" dirty="0" err="1" smtClean="0">
                <a:latin typeface="Times New Roman Tj" pitchFamily="18" charset="-52"/>
              </a:rPr>
              <a:t>маблағгузори</a:t>
            </a:r>
            <a:r>
              <a:rPr lang="ru-RU" sz="2600" dirty="0" smtClean="0">
                <a:latin typeface="Times New Roman Tj" pitchFamily="18" charset="-52"/>
              </a:rPr>
              <a:t> </a:t>
            </a:r>
            <a:r>
              <a:rPr lang="ru-RU" sz="2600" dirty="0" err="1">
                <a:latin typeface="Times New Roman Tj" pitchFamily="18" charset="-52"/>
              </a:rPr>
              <a:t>барои</a:t>
            </a:r>
            <a:r>
              <a:rPr lang="ru-RU" sz="2600" dirty="0">
                <a:latin typeface="Times New Roman Tj" pitchFamily="18" charset="-52"/>
              </a:rPr>
              <a:t> </a:t>
            </a:r>
            <a:r>
              <a:rPr lang="ru-RU" sz="2600" dirty="0" err="1">
                <a:latin typeface="Times New Roman Tj" pitchFamily="18" charset="-52"/>
              </a:rPr>
              <a:t>хариди</a:t>
            </a:r>
            <a:r>
              <a:rPr lang="ru-RU" sz="2600" dirty="0">
                <a:latin typeface="Times New Roman Tj" pitchFamily="18" charset="-52"/>
              </a:rPr>
              <a:t> </a:t>
            </a:r>
            <a:r>
              <a:rPr lang="ru-RU" sz="2600" dirty="0" err="1" smtClean="0">
                <a:latin typeface="Times New Roman Tj" pitchFamily="18" charset="-52"/>
              </a:rPr>
              <a:t>маводҳои</a:t>
            </a:r>
            <a:r>
              <a:rPr lang="ru-RU" sz="2600" dirty="0" smtClean="0">
                <a:latin typeface="Times New Roman Tj" pitchFamily="18" charset="-52"/>
              </a:rPr>
              <a:t> </a:t>
            </a:r>
            <a:r>
              <a:rPr lang="ru-RU" sz="2600" dirty="0" err="1">
                <a:latin typeface="Times New Roman Tj" pitchFamily="18" charset="-52"/>
              </a:rPr>
              <a:t>ташхиси</a:t>
            </a:r>
            <a:r>
              <a:rPr lang="ru-RU" sz="2600" dirty="0">
                <a:latin typeface="Times New Roman Tj" pitchFamily="18" charset="-52"/>
              </a:rPr>
              <a:t> </a:t>
            </a:r>
            <a:r>
              <a:rPr lang="ru-RU" sz="2600" dirty="0" err="1">
                <a:latin typeface="Times New Roman Tj" pitchFamily="18" charset="-52"/>
              </a:rPr>
              <a:t>ва</a:t>
            </a:r>
            <a:r>
              <a:rPr lang="ru-RU" sz="2600" dirty="0">
                <a:latin typeface="Times New Roman Tj" pitchFamily="18" charset="-52"/>
              </a:rPr>
              <a:t> </a:t>
            </a:r>
            <a:r>
              <a:rPr lang="ru-RU" sz="2600" dirty="0" err="1" smtClean="0">
                <a:latin typeface="Times New Roman Tj" pitchFamily="18" charset="-52"/>
              </a:rPr>
              <a:t>доруҳои</a:t>
            </a:r>
            <a:r>
              <a:rPr lang="ru-RU" sz="2600" dirty="0" smtClean="0">
                <a:latin typeface="Times New Roman Tj" pitchFamily="18" charset="-52"/>
              </a:rPr>
              <a:t> </a:t>
            </a:r>
            <a:r>
              <a:rPr lang="ru-RU" sz="2600" dirty="0" err="1">
                <a:latin typeface="Times New Roman Tj" pitchFamily="18" charset="-52"/>
              </a:rPr>
              <a:t>зиддисилии</a:t>
            </a:r>
            <a:r>
              <a:rPr lang="ru-RU" sz="2600" dirty="0">
                <a:latin typeface="Times New Roman Tj" pitchFamily="18" charset="-52"/>
              </a:rPr>
              <a:t> </a:t>
            </a:r>
            <a:r>
              <a:rPr lang="ru-RU" sz="2600" dirty="0" err="1">
                <a:latin typeface="Times New Roman Tj" pitchFamily="18" charset="-52"/>
              </a:rPr>
              <a:t>қ</a:t>
            </a:r>
            <a:r>
              <a:rPr lang="ru-RU" sz="2600" dirty="0" err="1" smtClean="0">
                <a:latin typeface="Times New Roman Tj" pitchFamily="18" charset="-52"/>
              </a:rPr>
              <a:t>атори</a:t>
            </a:r>
            <a:r>
              <a:rPr lang="ru-RU" sz="2600" dirty="0" smtClean="0">
                <a:latin typeface="Times New Roman Tj" pitchFamily="18" charset="-52"/>
              </a:rPr>
              <a:t> </a:t>
            </a:r>
            <a:r>
              <a:rPr lang="ru-RU" sz="2600" dirty="0" err="1">
                <a:latin typeface="Times New Roman Tj" pitchFamily="18" charset="-52"/>
              </a:rPr>
              <a:t>якум</a:t>
            </a:r>
            <a:r>
              <a:rPr lang="ru-RU" sz="2600" dirty="0">
                <a:latin typeface="Times New Roman Tj" pitchFamily="18" charset="-52"/>
              </a:rPr>
              <a:t>;</a:t>
            </a:r>
          </a:p>
          <a:p>
            <a:pPr marL="342900" lvl="0" indent="-342900" algn="l">
              <a:buFont typeface="Wingdings" panose="05000000000000000000" pitchFamily="2" charset="2"/>
              <a:buChar char="§"/>
            </a:pPr>
            <a:endParaRPr lang="ru-RU" dirty="0">
              <a:latin typeface="Times New Roman Tj" pitchFamily="18" charset="-52"/>
              <a:cs typeface="Times New Roman" panose="02020603050405020304" pitchFamily="18" charset="0"/>
            </a:endParaRPr>
          </a:p>
        </p:txBody>
      </p:sp>
    </p:spTree>
    <p:extLst>
      <p:ext uri="{BB962C8B-B14F-4D97-AF65-F5344CB8AC3E}">
        <p14:creationId xmlns:p14="http://schemas.microsoft.com/office/powerpoint/2010/main" val="532061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15373" name="Text Box 13"/>
          <p:cNvSpPr txBox="1">
            <a:spLocks noChangeArrowheads="1"/>
          </p:cNvSpPr>
          <p:nvPr/>
        </p:nvSpPr>
        <p:spPr bwMode="auto">
          <a:xfrm>
            <a:off x="-52039" y="5232"/>
            <a:ext cx="12207131" cy="1323439"/>
          </a:xfrm>
          <a:prstGeom prst="rect">
            <a:avLst/>
          </a:prstGeom>
          <a:noFill/>
          <a:ln w="9525">
            <a:noFill/>
            <a:miter lim="800000"/>
            <a:headEnd/>
            <a:tailEnd/>
          </a:ln>
          <a:effectLst/>
        </p:spPr>
        <p:txBody>
          <a:bodyPr>
            <a:spAutoFit/>
          </a:bodyPr>
          <a:lstStyle/>
          <a:p>
            <a:pPr algn="ctr" fontAlgn="auto">
              <a:spcBef>
                <a:spcPts val="0"/>
              </a:spcBef>
              <a:spcAft>
                <a:spcPts val="0"/>
              </a:spcAft>
              <a:defRPr/>
            </a:pPr>
            <a:r>
              <a:rPr lang="ru-RU" sz="2800" b="1" dirty="0">
                <a:solidFill>
                  <a:srgbClr val="000000"/>
                </a:solidFill>
                <a:latin typeface="+mn-lt"/>
                <a:cs typeface="+mn-cs"/>
              </a:rPr>
              <a:t> </a:t>
            </a:r>
            <a:r>
              <a:rPr lang="ru-RU" sz="2800" b="1" dirty="0">
                <a:ln w="12700">
                  <a:solidFill>
                    <a:schemeClr val="tx2">
                      <a:satMod val="155000"/>
                    </a:schemeClr>
                  </a:solidFill>
                  <a:prstDash val="solid"/>
                </a:ln>
                <a:solidFill>
                  <a:srgbClr val="FF0000"/>
                </a:solidFill>
                <a:latin typeface="Arial" pitchFamily="34" charset="0"/>
                <a:cs typeface="Arial" pitchFamily="34" charset="0"/>
              </a:rPr>
              <a:t> </a:t>
            </a:r>
            <a:r>
              <a:rPr lang="ru-RU" sz="2400" b="1" dirty="0">
                <a:latin typeface="Times New Roman Tj" panose="02020603050405020304" pitchFamily="18" charset="-52"/>
                <a:ea typeface="+mj-ea"/>
                <a:cs typeface="+mj-cs"/>
              </a:rPr>
              <a:t>ДАСТГИРИИ ҲУКУМАТИ ҶУМҲУРИИ ТОҶИКИСТОН НИСБАТИ ҲАЛЛИ МУШКИЛОТ</a:t>
            </a:r>
          </a:p>
          <a:p>
            <a:pPr algn="ctr" fontAlgn="auto">
              <a:spcBef>
                <a:spcPts val="0"/>
              </a:spcBef>
              <a:spcAft>
                <a:spcPts val="0"/>
              </a:spcAft>
              <a:defRPr/>
            </a:pPr>
            <a:r>
              <a:rPr lang="ru-RU" sz="2800" b="1" dirty="0">
                <a:ln w="12700">
                  <a:solidFill>
                    <a:schemeClr val="tx2">
                      <a:satMod val="155000"/>
                    </a:schemeClr>
                  </a:solidFill>
                  <a:prstDash val="solid"/>
                </a:ln>
                <a:latin typeface="Times New Roman Tj" pitchFamily="18" charset="-52"/>
                <a:cs typeface="Arial" pitchFamily="34" charset="0"/>
              </a:rPr>
              <a:t> </a:t>
            </a:r>
            <a:endParaRPr lang="ru-RU" sz="2800" b="1" dirty="0">
              <a:latin typeface="Times New Roman Tj" pitchFamily="18" charset="-52"/>
              <a:cs typeface="+mn-cs"/>
            </a:endParaRPr>
          </a:p>
        </p:txBody>
      </p:sp>
      <p:sp>
        <p:nvSpPr>
          <p:cNvPr id="3075" name="TextBox 9"/>
          <p:cNvSpPr txBox="1">
            <a:spLocks noChangeArrowheads="1"/>
          </p:cNvSpPr>
          <p:nvPr/>
        </p:nvSpPr>
        <p:spPr bwMode="auto">
          <a:xfrm>
            <a:off x="-1333500" y="507206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ru-RU">
              <a:solidFill>
                <a:srgbClr val="000000"/>
              </a:solidFill>
            </a:endParaRPr>
          </a:p>
        </p:txBody>
      </p:sp>
      <p:grpSp>
        <p:nvGrpSpPr>
          <p:cNvPr id="3076" name="Группа 35"/>
          <p:cNvGrpSpPr>
            <a:grpSpLocks/>
          </p:cNvGrpSpPr>
          <p:nvPr/>
        </p:nvGrpSpPr>
        <p:grpSpPr bwMode="auto">
          <a:xfrm>
            <a:off x="0" y="2163763"/>
            <a:ext cx="2178050" cy="4305300"/>
            <a:chOff x="9354739" y="1415490"/>
            <a:chExt cx="2861160" cy="4468491"/>
          </a:xfrm>
        </p:grpSpPr>
        <p:sp>
          <p:nvSpPr>
            <p:cNvPr id="26" name="Прямоугольник 25"/>
            <p:cNvSpPr/>
            <p:nvPr/>
          </p:nvSpPr>
          <p:spPr>
            <a:xfrm>
              <a:off x="9354739" y="1415490"/>
              <a:ext cx="2856989" cy="4358096"/>
            </a:xfrm>
            <a:prstGeom prst="rect">
              <a:avLst/>
            </a:prstGeom>
            <a:solidFill>
              <a:schemeClr val="accent5">
                <a:lumMod val="60000"/>
                <a:lumOff val="40000"/>
              </a:schemeClr>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ru-RU">
                <a:solidFill>
                  <a:srgbClr val="000000"/>
                </a:solidFill>
              </a:endParaRPr>
            </a:p>
          </p:txBody>
        </p:sp>
        <p:pic>
          <p:nvPicPr>
            <p:cNvPr id="3102" name="Picture 3" descr="C:\Documents and Settings\Сайдалиев\Мои документы\Мои рисунки\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48" y="1500174"/>
              <a:ext cx="71438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3" name="TextBox 17"/>
            <p:cNvSpPr txBox="1">
              <a:spLocks noChangeArrowheads="1"/>
            </p:cNvSpPr>
            <p:nvPr/>
          </p:nvSpPr>
          <p:spPr bwMode="auto">
            <a:xfrm>
              <a:off x="9429783" y="1451583"/>
              <a:ext cx="2000264" cy="574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ru-RU" sz="1000">
                  <a:solidFill>
                    <a:srgbClr val="000000"/>
                  </a:solidFill>
                </a:rPr>
                <a:t>ПРАВИТЕЛЬСТВО РЕСПУБЛИКИ ТАДЖИКИТАН </a:t>
              </a:r>
            </a:p>
          </p:txBody>
        </p:sp>
        <p:sp>
          <p:nvSpPr>
            <p:cNvPr id="34" name="TextBox 33"/>
            <p:cNvSpPr txBox="1"/>
            <p:nvPr/>
          </p:nvSpPr>
          <p:spPr>
            <a:xfrm>
              <a:off x="9429813" y="2384322"/>
              <a:ext cx="2786086" cy="2234245"/>
            </a:xfrm>
            <a:prstGeom prst="rect">
              <a:avLst/>
            </a:prstGeom>
            <a:noFill/>
          </p:spPr>
          <p:txBody>
            <a:bodyPr>
              <a:spAutoFit/>
            </a:bodyPr>
            <a:lstStyle/>
            <a:p>
              <a:pPr algn="ctr" fontAlgn="auto">
                <a:spcBef>
                  <a:spcPts val="0"/>
                </a:spcBef>
                <a:spcAft>
                  <a:spcPts val="0"/>
                </a:spcAft>
                <a:defRPr/>
              </a:pPr>
              <a:r>
                <a:rPr lang="ru-RU" sz="1400" b="1" dirty="0">
                  <a:solidFill>
                    <a:srgbClr val="000000">
                      <a:lumMod val="10000"/>
                    </a:srgbClr>
                  </a:solidFill>
                  <a:effectLst>
                    <a:outerShdw blurRad="38100" dist="38100" dir="2700000" algn="tl">
                      <a:srgbClr val="000000">
                        <a:alpha val="43137"/>
                      </a:srgbClr>
                    </a:outerShdw>
                  </a:effectLst>
                  <a:latin typeface="+mn-lt"/>
                  <a:cs typeface="Arial" pitchFamily="34" charset="0"/>
                </a:rPr>
                <a:t>ПРОГРАММА</a:t>
              </a:r>
            </a:p>
            <a:p>
              <a:pPr algn="ctr" fontAlgn="auto">
                <a:spcBef>
                  <a:spcPts val="0"/>
                </a:spcBef>
                <a:spcAft>
                  <a:spcPts val="0"/>
                </a:spcAft>
                <a:defRPr/>
              </a:pPr>
              <a:r>
                <a:rPr lang="ru-RU" sz="1200" dirty="0">
                  <a:solidFill>
                    <a:srgbClr val="000000">
                      <a:lumMod val="10000"/>
                    </a:srgbClr>
                  </a:solidFill>
                  <a:latin typeface="+mn-lt"/>
                  <a:cs typeface="Arial" pitchFamily="34" charset="0"/>
                </a:rPr>
                <a:t>БОРЬБЫ С ТУБЕРКУЛЕЗОМ </a:t>
              </a:r>
            </a:p>
            <a:p>
              <a:pPr algn="ctr" fontAlgn="auto">
                <a:spcBef>
                  <a:spcPts val="0"/>
                </a:spcBef>
                <a:spcAft>
                  <a:spcPts val="0"/>
                </a:spcAft>
                <a:defRPr/>
              </a:pPr>
              <a:r>
                <a:rPr lang="ru-RU" sz="1200" dirty="0">
                  <a:solidFill>
                    <a:srgbClr val="000000">
                      <a:lumMod val="10000"/>
                    </a:srgbClr>
                  </a:solidFill>
                  <a:latin typeface="+mn-lt"/>
                  <a:cs typeface="Arial" pitchFamily="34" charset="0"/>
                </a:rPr>
                <a:t>В РЕСПУБЛИКЕ ТАДЖИКИСТАН</a:t>
              </a:r>
            </a:p>
            <a:p>
              <a:pPr algn="ctr" fontAlgn="auto">
                <a:spcBef>
                  <a:spcPts val="0"/>
                </a:spcBef>
                <a:spcAft>
                  <a:spcPts val="0"/>
                </a:spcAft>
                <a:defRPr/>
              </a:pPr>
              <a:endParaRPr lang="ru-RU" sz="1200" dirty="0">
                <a:solidFill>
                  <a:srgbClr val="000000">
                    <a:lumMod val="10000"/>
                  </a:srgbClr>
                </a:solidFill>
                <a:latin typeface="+mn-lt"/>
                <a:cs typeface="Arial" pitchFamily="34" charset="0"/>
              </a:endParaRPr>
            </a:p>
            <a:p>
              <a:pPr algn="ctr" fontAlgn="auto">
                <a:spcBef>
                  <a:spcPts val="0"/>
                </a:spcBef>
                <a:spcAft>
                  <a:spcPts val="0"/>
                </a:spcAft>
                <a:defRPr/>
              </a:pPr>
              <a:r>
                <a:rPr lang="ru-RU" sz="1200" dirty="0">
                  <a:solidFill>
                    <a:srgbClr val="000000">
                      <a:lumMod val="10000"/>
                    </a:srgbClr>
                  </a:solidFill>
                  <a:latin typeface="+mn-lt"/>
                  <a:cs typeface="Arial" pitchFamily="34" charset="0"/>
                </a:rPr>
                <a:t>на 1998 – 2002 </a:t>
              </a:r>
              <a:r>
                <a:rPr lang="ru-RU" sz="1200" dirty="0" err="1">
                  <a:solidFill>
                    <a:srgbClr val="000000">
                      <a:lumMod val="10000"/>
                    </a:srgbClr>
                  </a:solidFill>
                  <a:latin typeface="+mn-lt"/>
                  <a:cs typeface="Arial" pitchFamily="34" charset="0"/>
                </a:rPr>
                <a:t>гг</a:t>
              </a:r>
              <a:endParaRPr lang="ru-RU" sz="1200" dirty="0">
                <a:solidFill>
                  <a:srgbClr val="000000">
                    <a:lumMod val="10000"/>
                  </a:srgbClr>
                </a:solidFill>
                <a:latin typeface="+mn-lt"/>
                <a:cs typeface="Arial" pitchFamily="34" charset="0"/>
              </a:endParaRPr>
            </a:p>
            <a:p>
              <a:pPr algn="ctr" fontAlgn="auto">
                <a:spcBef>
                  <a:spcPts val="0"/>
                </a:spcBef>
                <a:spcAft>
                  <a:spcPts val="0"/>
                </a:spcAft>
                <a:defRPr/>
              </a:pPr>
              <a:endParaRPr lang="ru-RU" sz="1200" dirty="0">
                <a:solidFill>
                  <a:srgbClr val="000000">
                    <a:lumMod val="10000"/>
                  </a:srgbClr>
                </a:solidFill>
                <a:latin typeface="+mn-lt"/>
                <a:cs typeface="Arial" pitchFamily="34" charset="0"/>
              </a:endParaRPr>
            </a:p>
            <a:p>
              <a:pPr algn="ctr" fontAlgn="auto">
                <a:spcBef>
                  <a:spcPts val="0"/>
                </a:spcBef>
                <a:spcAft>
                  <a:spcPts val="0"/>
                </a:spcAft>
                <a:defRPr/>
              </a:pPr>
              <a:r>
                <a:rPr lang="ru-RU" sz="1200" dirty="0">
                  <a:solidFill>
                    <a:srgbClr val="000000">
                      <a:lumMod val="10000"/>
                    </a:srgbClr>
                  </a:solidFill>
                  <a:latin typeface="+mn-lt"/>
                  <a:cs typeface="Arial" pitchFamily="34" charset="0"/>
                </a:rPr>
                <a:t>ПОСТАНОВЛЕНИЕ ПРАВИТЕЛЬСТВА РЕСПУБЛИКЕ ТАДЖИКИСТАН </a:t>
              </a:r>
            </a:p>
            <a:p>
              <a:pPr algn="ctr" fontAlgn="auto">
                <a:spcBef>
                  <a:spcPts val="0"/>
                </a:spcBef>
                <a:spcAft>
                  <a:spcPts val="0"/>
                </a:spcAft>
                <a:defRPr/>
              </a:pPr>
              <a:r>
                <a:rPr lang="ru-RU" sz="1200" dirty="0">
                  <a:solidFill>
                    <a:srgbClr val="000000">
                      <a:lumMod val="10000"/>
                    </a:srgbClr>
                  </a:solidFill>
                  <a:latin typeface="+mn-lt"/>
                  <a:cs typeface="Arial" pitchFamily="34" charset="0"/>
                </a:rPr>
                <a:t>от 30.12.1998 г. </a:t>
              </a:r>
              <a:r>
                <a:rPr lang="ru-RU" sz="1200" dirty="0">
                  <a:solidFill>
                    <a:srgbClr val="000000">
                      <a:lumMod val="10000"/>
                    </a:srgbClr>
                  </a:solidFill>
                  <a:latin typeface="Times New Roman" pitchFamily="18" charset="0"/>
                  <a:cs typeface="Times New Roman" pitchFamily="18" charset="0"/>
                </a:rPr>
                <a:t>№ 545</a:t>
              </a:r>
              <a:endParaRPr lang="ru-RU" sz="1200" dirty="0">
                <a:solidFill>
                  <a:srgbClr val="000000"/>
                </a:solidFill>
                <a:latin typeface="Times New Roman" pitchFamily="18" charset="0"/>
                <a:cs typeface="Times New Roman" pitchFamily="18" charset="0"/>
              </a:endParaRPr>
            </a:p>
          </p:txBody>
        </p:sp>
        <p:sp>
          <p:nvSpPr>
            <p:cNvPr id="3105" name="TextBox 19"/>
            <p:cNvSpPr txBox="1">
              <a:spLocks noChangeArrowheads="1"/>
            </p:cNvSpPr>
            <p:nvPr/>
          </p:nvSpPr>
          <p:spPr bwMode="auto">
            <a:xfrm>
              <a:off x="10072726" y="5468795"/>
              <a:ext cx="1500198" cy="41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000">
                  <a:solidFill>
                    <a:srgbClr val="000000"/>
                  </a:solidFill>
                  <a:latin typeface="Times New Roman" pitchFamily="18" charset="0"/>
                  <a:cs typeface="Times New Roman" pitchFamily="18" charset="0"/>
                </a:rPr>
                <a:t>г. Душанбе 1997 г.</a:t>
              </a:r>
            </a:p>
          </p:txBody>
        </p:sp>
      </p:grpSp>
      <p:grpSp>
        <p:nvGrpSpPr>
          <p:cNvPr id="3077" name="Группа 35"/>
          <p:cNvGrpSpPr>
            <a:grpSpLocks/>
          </p:cNvGrpSpPr>
          <p:nvPr/>
        </p:nvGrpSpPr>
        <p:grpSpPr bwMode="auto">
          <a:xfrm>
            <a:off x="1914525" y="1819275"/>
            <a:ext cx="2984500" cy="4373563"/>
            <a:chOff x="9241691" y="1411608"/>
            <a:chExt cx="3045249" cy="4357718"/>
          </a:xfrm>
        </p:grpSpPr>
        <p:sp>
          <p:nvSpPr>
            <p:cNvPr id="37" name="Прямоугольник 36"/>
            <p:cNvSpPr/>
            <p:nvPr/>
          </p:nvSpPr>
          <p:spPr>
            <a:xfrm>
              <a:off x="9429589" y="1411608"/>
              <a:ext cx="2857351" cy="4357718"/>
            </a:xfrm>
            <a:prstGeom prst="rect">
              <a:avLst/>
            </a:prstGeom>
            <a:solidFill>
              <a:schemeClr val="accent5">
                <a:lumMod val="60000"/>
                <a:lumOff val="40000"/>
              </a:schemeClr>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ru-RU">
                <a:solidFill>
                  <a:srgbClr val="000000"/>
                </a:solidFill>
              </a:endParaRPr>
            </a:p>
          </p:txBody>
        </p:sp>
        <p:pic>
          <p:nvPicPr>
            <p:cNvPr id="3097" name="Picture 3" descr="C:\Documents and Settings\Сайдалиев\Мои документы\Мои рисунки\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48" y="1500174"/>
              <a:ext cx="71438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8" name="TextBox 17"/>
            <p:cNvSpPr txBox="1">
              <a:spLocks noChangeArrowheads="1"/>
            </p:cNvSpPr>
            <p:nvPr/>
          </p:nvSpPr>
          <p:spPr bwMode="auto">
            <a:xfrm>
              <a:off x="9429782" y="1523902"/>
              <a:ext cx="2000264" cy="398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ru-RU" sz="1000">
                  <a:solidFill>
                    <a:srgbClr val="000000"/>
                  </a:solidFill>
                </a:rPr>
                <a:t>ПРАВИТЕЛЬСТВО РЕСПУБЛИКИ ТАДЖИКИТАН </a:t>
              </a:r>
            </a:p>
          </p:txBody>
        </p:sp>
        <p:sp>
          <p:nvSpPr>
            <p:cNvPr id="40" name="TextBox 39"/>
            <p:cNvSpPr txBox="1"/>
            <p:nvPr/>
          </p:nvSpPr>
          <p:spPr>
            <a:xfrm>
              <a:off x="9241691" y="2803547"/>
              <a:ext cx="2786079" cy="1871209"/>
            </a:xfrm>
            <a:prstGeom prst="rect">
              <a:avLst/>
            </a:prstGeom>
            <a:noFill/>
          </p:spPr>
          <p:txBody>
            <a:bodyPr>
              <a:spAutoFit/>
            </a:bodyPr>
            <a:lstStyle/>
            <a:p>
              <a:pPr algn="ctr" fontAlgn="auto">
                <a:spcBef>
                  <a:spcPts val="0"/>
                </a:spcBef>
                <a:spcAft>
                  <a:spcPts val="0"/>
                </a:spcAft>
                <a:defRPr/>
              </a:pPr>
              <a:r>
                <a:rPr lang="ru-RU" sz="2000" b="1" dirty="0">
                  <a:solidFill>
                    <a:srgbClr val="000000">
                      <a:lumMod val="10000"/>
                    </a:srgbClr>
                  </a:solidFill>
                  <a:effectLst>
                    <a:outerShdw blurRad="38100" dist="38100" dir="2700000" algn="tl">
                      <a:srgbClr val="000000">
                        <a:alpha val="43137"/>
                      </a:srgbClr>
                    </a:outerShdw>
                  </a:effectLst>
                  <a:latin typeface="+mn-lt"/>
                  <a:cs typeface="Arial" pitchFamily="34" charset="0"/>
                </a:rPr>
                <a:t>ПРОГРАММА</a:t>
              </a:r>
            </a:p>
            <a:p>
              <a:pPr algn="ctr" fontAlgn="auto">
                <a:spcBef>
                  <a:spcPts val="0"/>
                </a:spcBef>
                <a:spcAft>
                  <a:spcPts val="0"/>
                </a:spcAft>
                <a:defRPr/>
              </a:pPr>
              <a:r>
                <a:rPr lang="ru-RU" sz="1200" dirty="0">
                  <a:solidFill>
                    <a:srgbClr val="000000">
                      <a:lumMod val="10000"/>
                    </a:srgbClr>
                  </a:solidFill>
                  <a:latin typeface="+mn-lt"/>
                  <a:cs typeface="Arial" pitchFamily="34" charset="0"/>
                </a:rPr>
                <a:t>БОРЬБЫ С ТУБЕРКУЛЕЗОМ </a:t>
              </a:r>
            </a:p>
            <a:p>
              <a:pPr algn="ctr" fontAlgn="auto">
                <a:spcBef>
                  <a:spcPts val="0"/>
                </a:spcBef>
                <a:spcAft>
                  <a:spcPts val="0"/>
                </a:spcAft>
                <a:defRPr/>
              </a:pPr>
              <a:r>
                <a:rPr lang="ru-RU" sz="1200" dirty="0">
                  <a:solidFill>
                    <a:srgbClr val="000000">
                      <a:lumMod val="10000"/>
                    </a:srgbClr>
                  </a:solidFill>
                  <a:latin typeface="+mn-lt"/>
                  <a:cs typeface="Arial" pitchFamily="34" charset="0"/>
                </a:rPr>
                <a:t>В РЕСПУБЛИКЕ ТАДЖИКИСТАН</a:t>
              </a:r>
            </a:p>
            <a:p>
              <a:pPr algn="ctr" fontAlgn="auto">
                <a:spcBef>
                  <a:spcPts val="0"/>
                </a:spcBef>
                <a:spcAft>
                  <a:spcPts val="0"/>
                </a:spcAft>
                <a:defRPr/>
              </a:pPr>
              <a:endParaRPr lang="ru-RU" sz="1200" dirty="0">
                <a:solidFill>
                  <a:srgbClr val="000000">
                    <a:lumMod val="10000"/>
                  </a:srgbClr>
                </a:solidFill>
                <a:latin typeface="+mn-lt"/>
                <a:cs typeface="Arial" pitchFamily="34" charset="0"/>
              </a:endParaRPr>
            </a:p>
            <a:p>
              <a:pPr algn="ctr" fontAlgn="auto">
                <a:spcBef>
                  <a:spcPts val="0"/>
                </a:spcBef>
                <a:spcAft>
                  <a:spcPts val="0"/>
                </a:spcAft>
                <a:defRPr/>
              </a:pPr>
              <a:r>
                <a:rPr lang="ru-RU" sz="1200" dirty="0">
                  <a:solidFill>
                    <a:srgbClr val="000000">
                      <a:lumMod val="10000"/>
                    </a:srgbClr>
                  </a:solidFill>
                  <a:latin typeface="+mn-lt"/>
                  <a:cs typeface="Arial" pitchFamily="34" charset="0"/>
                </a:rPr>
                <a:t>на 2003 – 2010 гг.  </a:t>
              </a:r>
            </a:p>
            <a:p>
              <a:pPr algn="ctr" fontAlgn="auto">
                <a:spcBef>
                  <a:spcPts val="0"/>
                </a:spcBef>
                <a:spcAft>
                  <a:spcPts val="0"/>
                </a:spcAft>
                <a:defRPr/>
              </a:pPr>
              <a:endParaRPr lang="ru-RU" sz="1200" dirty="0">
                <a:solidFill>
                  <a:srgbClr val="000000">
                    <a:lumMod val="10000"/>
                  </a:srgbClr>
                </a:solidFill>
                <a:latin typeface="+mn-lt"/>
                <a:cs typeface="Arial" pitchFamily="34" charset="0"/>
              </a:endParaRPr>
            </a:p>
            <a:p>
              <a:pPr algn="ctr" fontAlgn="auto">
                <a:spcBef>
                  <a:spcPts val="0"/>
                </a:spcBef>
                <a:spcAft>
                  <a:spcPts val="0"/>
                </a:spcAft>
                <a:defRPr/>
              </a:pPr>
              <a:r>
                <a:rPr lang="ru-RU" sz="1200" dirty="0">
                  <a:solidFill>
                    <a:srgbClr val="000000">
                      <a:lumMod val="10000"/>
                    </a:srgbClr>
                  </a:solidFill>
                  <a:latin typeface="+mn-lt"/>
                  <a:cs typeface="Arial" pitchFamily="34" charset="0"/>
                </a:rPr>
                <a:t>ПОСТАНОВЛЕНИЕ ПРАВИТЕЛЬСТВА РЕСПУБЛИКЕ ТАДЖИКИСТАН </a:t>
              </a:r>
            </a:p>
            <a:p>
              <a:pPr algn="ctr" fontAlgn="auto">
                <a:spcBef>
                  <a:spcPts val="0"/>
                </a:spcBef>
                <a:spcAft>
                  <a:spcPts val="0"/>
                </a:spcAft>
                <a:defRPr/>
              </a:pPr>
              <a:r>
                <a:rPr lang="ru-RU" sz="1200" dirty="0">
                  <a:solidFill>
                    <a:srgbClr val="000000">
                      <a:lumMod val="10000"/>
                    </a:srgbClr>
                  </a:solidFill>
                  <a:latin typeface="+mn-lt"/>
                  <a:cs typeface="Arial" pitchFamily="34" charset="0"/>
                </a:rPr>
                <a:t>от 31.12 2002 № </a:t>
              </a:r>
              <a:r>
                <a:rPr lang="ru-RU" sz="1200" dirty="0">
                  <a:solidFill>
                    <a:srgbClr val="000000"/>
                  </a:solidFill>
                  <a:latin typeface="Times New Roman" pitchFamily="18" charset="0"/>
                  <a:cs typeface="Times New Roman" pitchFamily="18" charset="0"/>
                </a:rPr>
                <a:t>524</a:t>
              </a:r>
            </a:p>
          </p:txBody>
        </p:sp>
        <p:sp>
          <p:nvSpPr>
            <p:cNvPr id="3100" name="TextBox 19"/>
            <p:cNvSpPr txBox="1">
              <a:spLocks noChangeArrowheads="1"/>
            </p:cNvSpPr>
            <p:nvPr/>
          </p:nvSpPr>
          <p:spPr bwMode="auto">
            <a:xfrm>
              <a:off x="10072726" y="5468795"/>
              <a:ext cx="150019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000">
                  <a:solidFill>
                    <a:srgbClr val="000000"/>
                  </a:solidFill>
                  <a:latin typeface="Times New Roman" pitchFamily="18" charset="0"/>
                  <a:cs typeface="Times New Roman" pitchFamily="18" charset="0"/>
                </a:rPr>
                <a:t>г. Душанбе 2003 г.</a:t>
              </a:r>
            </a:p>
          </p:txBody>
        </p:sp>
      </p:grpSp>
      <p:grpSp>
        <p:nvGrpSpPr>
          <p:cNvPr id="3078" name="Группа 36"/>
          <p:cNvGrpSpPr>
            <a:grpSpLocks/>
          </p:cNvGrpSpPr>
          <p:nvPr/>
        </p:nvGrpSpPr>
        <p:grpSpPr bwMode="auto">
          <a:xfrm>
            <a:off x="6935788" y="1339850"/>
            <a:ext cx="2493962" cy="4557713"/>
            <a:chOff x="12667350" y="1231913"/>
            <a:chExt cx="2857520" cy="4359489"/>
          </a:xfrm>
        </p:grpSpPr>
        <p:sp>
          <p:nvSpPr>
            <p:cNvPr id="43" name="Прямоугольник 42"/>
            <p:cNvSpPr/>
            <p:nvPr/>
          </p:nvSpPr>
          <p:spPr>
            <a:xfrm>
              <a:off x="12667350" y="1231913"/>
              <a:ext cx="2857520" cy="4357970"/>
            </a:xfrm>
            <a:prstGeom prst="rect">
              <a:avLst/>
            </a:prstGeom>
            <a:solidFill>
              <a:schemeClr val="bg2">
                <a:lumMod val="90000"/>
              </a:schemeClr>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ru-RU">
                <a:solidFill>
                  <a:srgbClr val="000000"/>
                </a:solidFill>
              </a:endParaRPr>
            </a:p>
          </p:txBody>
        </p:sp>
        <p:pic>
          <p:nvPicPr>
            <p:cNvPr id="3092" name="Picture 3" descr="C:\Documents and Settings\Сайдалиев\Мои документы\Мои рисунки\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73323" y="1385874"/>
              <a:ext cx="71438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3" name="TextBox 24"/>
            <p:cNvSpPr txBox="1">
              <a:spLocks noChangeArrowheads="1"/>
            </p:cNvSpPr>
            <p:nvPr/>
          </p:nvSpPr>
          <p:spPr bwMode="auto">
            <a:xfrm>
              <a:off x="12788255" y="1357191"/>
              <a:ext cx="2000264" cy="389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ru-RU" sz="1000">
                  <a:solidFill>
                    <a:srgbClr val="000000"/>
                  </a:solidFill>
                </a:rPr>
                <a:t>ПРАВИТЕЛЬСТВО РЕСПУБЛИКИ ТАДЖИКИТАН </a:t>
              </a:r>
            </a:p>
          </p:txBody>
        </p:sp>
        <p:sp>
          <p:nvSpPr>
            <p:cNvPr id="3094" name="TextBox 25"/>
            <p:cNvSpPr txBox="1">
              <a:spLocks noChangeArrowheads="1"/>
            </p:cNvSpPr>
            <p:nvPr/>
          </p:nvSpPr>
          <p:spPr bwMode="auto">
            <a:xfrm>
              <a:off x="12925899" y="2034583"/>
              <a:ext cx="2598970" cy="2425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200" b="1">
                  <a:solidFill>
                    <a:srgbClr val="000000"/>
                  </a:solidFill>
                  <a:latin typeface="Times New Roman Tj" pitchFamily="18" charset="-52"/>
                </a:rPr>
                <a:t> </a:t>
              </a:r>
              <a:r>
                <a:rPr lang="ru-RU" sz="1600" b="1">
                  <a:solidFill>
                    <a:srgbClr val="000000"/>
                  </a:solidFill>
                </a:rPr>
                <a:t>«Национальный стратегический план  по   защиты населения от туберкулеза в Республике Таджикистан</a:t>
              </a:r>
            </a:p>
            <a:p>
              <a:pPr algn="ctr" eaLnBrk="1" hangingPunct="1"/>
              <a:r>
                <a:rPr lang="ru-RU" sz="1600" b="1">
                  <a:solidFill>
                    <a:srgbClr val="000000"/>
                  </a:solidFill>
                </a:rPr>
                <a:t> на 2015-2020 гг.»</a:t>
              </a:r>
            </a:p>
            <a:p>
              <a:pPr algn="ctr"/>
              <a:endParaRPr lang="ru-RU" sz="1200" b="1">
                <a:solidFill>
                  <a:srgbClr val="000000"/>
                </a:solidFill>
              </a:endParaRPr>
            </a:p>
            <a:p>
              <a:pPr algn="ctr"/>
              <a:r>
                <a:rPr lang="ru-RU" sz="1200" b="1">
                  <a:solidFill>
                    <a:srgbClr val="000000"/>
                  </a:solidFill>
                </a:rPr>
                <a:t>Утвержденный со стороны национального координационного комитета  РЕСПУБЛИКИ ТАДЖИКИСТАН </a:t>
              </a:r>
            </a:p>
            <a:p>
              <a:pPr algn="ctr"/>
              <a:r>
                <a:rPr lang="ru-RU" sz="1200">
                  <a:solidFill>
                    <a:srgbClr val="000000"/>
                  </a:solidFill>
                </a:rPr>
                <a:t>№27 от 18 июля  2014 года</a:t>
              </a:r>
            </a:p>
          </p:txBody>
        </p:sp>
        <p:sp>
          <p:nvSpPr>
            <p:cNvPr id="3095" name="TextBox 26"/>
            <p:cNvSpPr txBox="1">
              <a:spLocks noChangeArrowheads="1"/>
            </p:cNvSpPr>
            <p:nvPr/>
          </p:nvSpPr>
          <p:spPr bwMode="auto">
            <a:xfrm>
              <a:off x="13416001" y="5351808"/>
              <a:ext cx="1500198" cy="23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000">
                  <a:solidFill>
                    <a:srgbClr val="000000"/>
                  </a:solidFill>
                  <a:latin typeface="Times New Roman" pitchFamily="18" charset="0"/>
                  <a:cs typeface="Times New Roman" pitchFamily="18" charset="0"/>
                </a:rPr>
                <a:t>г. Душанбе 2015г</a:t>
              </a:r>
            </a:p>
          </p:txBody>
        </p:sp>
      </p:grpSp>
      <p:grpSp>
        <p:nvGrpSpPr>
          <p:cNvPr id="3079" name="Группа 36"/>
          <p:cNvGrpSpPr>
            <a:grpSpLocks/>
          </p:cNvGrpSpPr>
          <p:nvPr/>
        </p:nvGrpSpPr>
        <p:grpSpPr bwMode="auto">
          <a:xfrm>
            <a:off x="4033838" y="1735138"/>
            <a:ext cx="2974975" cy="4357687"/>
            <a:chOff x="12773059" y="1304279"/>
            <a:chExt cx="3123230" cy="4357718"/>
          </a:xfrm>
        </p:grpSpPr>
        <p:sp>
          <p:nvSpPr>
            <p:cNvPr id="36" name="Прямоугольник 35"/>
            <p:cNvSpPr/>
            <p:nvPr/>
          </p:nvSpPr>
          <p:spPr>
            <a:xfrm>
              <a:off x="13038050" y="1304279"/>
              <a:ext cx="2858239" cy="4357718"/>
            </a:xfrm>
            <a:prstGeom prst="rect">
              <a:avLst/>
            </a:prstGeom>
            <a:solidFill>
              <a:schemeClr val="bg2">
                <a:lumMod val="90000"/>
              </a:schemeClr>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ru-RU">
                <a:solidFill>
                  <a:srgbClr val="000000"/>
                </a:solidFill>
              </a:endParaRPr>
            </a:p>
          </p:txBody>
        </p:sp>
        <p:pic>
          <p:nvPicPr>
            <p:cNvPr id="3087" name="Picture 3" descr="C:\Documents and Settings\Сайдалиев\Мои документы\Мои рисунки\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73323" y="1385874"/>
              <a:ext cx="71438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8" name="TextBox 24"/>
            <p:cNvSpPr txBox="1">
              <a:spLocks noChangeArrowheads="1"/>
            </p:cNvSpPr>
            <p:nvPr/>
          </p:nvSpPr>
          <p:spPr bwMode="auto">
            <a:xfrm>
              <a:off x="12773059" y="1331940"/>
              <a:ext cx="2000264" cy="554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ru-RU" sz="1000">
                  <a:solidFill>
                    <a:srgbClr val="000000"/>
                  </a:solidFill>
                  <a:latin typeface="Times New Roman Tj" pitchFamily="18" charset="-52"/>
                </a:rPr>
                <a:t>ХУКУМАТИ </a:t>
              </a:r>
            </a:p>
            <a:p>
              <a:pPr algn="ctr"/>
              <a:r>
                <a:rPr lang="ru-RU" sz="1000">
                  <a:solidFill>
                    <a:srgbClr val="000000"/>
                  </a:solidFill>
                  <a:latin typeface="Times New Roman Tj" pitchFamily="18" charset="-52"/>
                </a:rPr>
                <a:t>ЧУМХУРИИ </a:t>
              </a:r>
            </a:p>
            <a:p>
              <a:pPr algn="ctr"/>
              <a:r>
                <a:rPr lang="ru-RU" sz="1000">
                  <a:solidFill>
                    <a:srgbClr val="000000"/>
                  </a:solidFill>
                  <a:latin typeface="Times New Roman Tj" pitchFamily="18" charset="-52"/>
                </a:rPr>
                <a:t>ТОЧИКИСТОН </a:t>
              </a:r>
            </a:p>
          </p:txBody>
        </p:sp>
        <p:sp>
          <p:nvSpPr>
            <p:cNvPr id="3089" name="TextBox 25"/>
            <p:cNvSpPr txBox="1">
              <a:spLocks noChangeArrowheads="1"/>
            </p:cNvSpPr>
            <p:nvPr/>
          </p:nvSpPr>
          <p:spPr bwMode="auto">
            <a:xfrm>
              <a:off x="13038769" y="2562140"/>
              <a:ext cx="2786078" cy="2246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200" b="1">
                  <a:solidFill>
                    <a:srgbClr val="000000"/>
                  </a:solidFill>
                  <a:latin typeface="Times New Roman Tj" pitchFamily="18" charset="-52"/>
                </a:rPr>
                <a:t> </a:t>
              </a:r>
              <a:r>
                <a:rPr lang="ru-RU" sz="1600" b="1">
                  <a:solidFill>
                    <a:srgbClr val="000000"/>
                  </a:solidFill>
                  <a:latin typeface="Times New Roman Tj" pitchFamily="18" charset="-52"/>
                </a:rPr>
                <a:t>«Барномаи миллии химояи ахоли аз бемории сил дар Чумхурии Точикистон барои солхои 2010-2015»</a:t>
              </a:r>
            </a:p>
            <a:p>
              <a:pPr algn="ctr"/>
              <a:endParaRPr lang="ru-RU" sz="1200" b="1">
                <a:solidFill>
                  <a:srgbClr val="000000"/>
                </a:solidFill>
                <a:latin typeface="Times New Roman Tj" pitchFamily="18" charset="-52"/>
              </a:endParaRPr>
            </a:p>
            <a:p>
              <a:pPr algn="ctr"/>
              <a:r>
                <a:rPr lang="ru-RU" sz="1200" b="1">
                  <a:solidFill>
                    <a:srgbClr val="000000"/>
                  </a:solidFill>
                  <a:latin typeface="Times New Roman Tj" pitchFamily="18" charset="-52"/>
                </a:rPr>
                <a:t>КАРОРИ ХУКУМАТИ ЧУМХУРИИ </a:t>
              </a:r>
            </a:p>
            <a:p>
              <a:pPr algn="ctr"/>
              <a:r>
                <a:rPr lang="ru-RU" sz="1200" b="1">
                  <a:solidFill>
                    <a:srgbClr val="000000"/>
                  </a:solidFill>
                  <a:latin typeface="Times New Roman Tj" pitchFamily="18" charset="-52"/>
                </a:rPr>
                <a:t>ТОЧИКИСТОН </a:t>
              </a:r>
            </a:p>
            <a:p>
              <a:pPr algn="ctr"/>
              <a:r>
                <a:rPr lang="ru-RU" sz="1200">
                  <a:solidFill>
                    <a:srgbClr val="000000"/>
                  </a:solidFill>
                  <a:latin typeface="Times New Roman Tj" pitchFamily="18" charset="-52"/>
                </a:rPr>
                <a:t>            аз 30. 12.с.2009 №694  </a:t>
              </a:r>
            </a:p>
          </p:txBody>
        </p:sp>
        <p:sp>
          <p:nvSpPr>
            <p:cNvPr id="3090" name="TextBox 26"/>
            <p:cNvSpPr txBox="1">
              <a:spLocks noChangeArrowheads="1"/>
            </p:cNvSpPr>
            <p:nvPr/>
          </p:nvSpPr>
          <p:spPr bwMode="auto">
            <a:xfrm>
              <a:off x="13643930" y="5239815"/>
              <a:ext cx="2035762" cy="246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000">
                  <a:solidFill>
                    <a:srgbClr val="000000"/>
                  </a:solidFill>
                  <a:latin typeface="Times New Roman" pitchFamily="18" charset="0"/>
                  <a:cs typeface="Times New Roman" pitchFamily="18" charset="0"/>
                </a:rPr>
                <a:t>ш. Душанбе 2009</a:t>
              </a:r>
            </a:p>
          </p:txBody>
        </p:sp>
      </p:grpSp>
      <p:grpSp>
        <p:nvGrpSpPr>
          <p:cNvPr id="3080" name="Группа 36"/>
          <p:cNvGrpSpPr>
            <a:grpSpLocks/>
          </p:cNvGrpSpPr>
          <p:nvPr/>
        </p:nvGrpSpPr>
        <p:grpSpPr bwMode="auto">
          <a:xfrm>
            <a:off x="9355138" y="1173163"/>
            <a:ext cx="2836862" cy="4548187"/>
            <a:chOff x="12667349" y="1264566"/>
            <a:chExt cx="2857520" cy="4357718"/>
          </a:xfrm>
        </p:grpSpPr>
        <p:sp>
          <p:nvSpPr>
            <p:cNvPr id="45" name="Прямоугольник 44"/>
            <p:cNvSpPr/>
            <p:nvPr/>
          </p:nvSpPr>
          <p:spPr>
            <a:xfrm>
              <a:off x="12667349" y="1264566"/>
              <a:ext cx="2857520" cy="4357718"/>
            </a:xfrm>
            <a:prstGeom prst="rect">
              <a:avLst/>
            </a:prstGeom>
            <a:solidFill>
              <a:schemeClr val="bg2">
                <a:lumMod val="90000"/>
              </a:schemeClr>
            </a:solidFill>
            <a:ln/>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ru-RU">
                <a:solidFill>
                  <a:srgbClr val="000000"/>
                </a:solidFill>
              </a:endParaRPr>
            </a:p>
          </p:txBody>
        </p:sp>
        <p:pic>
          <p:nvPicPr>
            <p:cNvPr id="3082" name="Picture 3" descr="C:\Documents and Settings\Сайдалиев\Мои документы\Мои рисунки\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73323" y="1385874"/>
              <a:ext cx="71438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TextBox 24"/>
            <p:cNvSpPr txBox="1">
              <a:spLocks noChangeArrowheads="1"/>
            </p:cNvSpPr>
            <p:nvPr/>
          </p:nvSpPr>
          <p:spPr bwMode="auto">
            <a:xfrm>
              <a:off x="12788255" y="1357191"/>
              <a:ext cx="2000264" cy="530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r>
                <a:rPr lang="ru-RU" sz="1000">
                  <a:solidFill>
                    <a:srgbClr val="000000"/>
                  </a:solidFill>
                  <a:latin typeface="Times New Roman Tj" pitchFamily="18" charset="-52"/>
                </a:rPr>
                <a:t>ҲУКУМАТИ </a:t>
              </a:r>
            </a:p>
            <a:p>
              <a:pPr algn="ctr"/>
              <a:r>
                <a:rPr lang="ru-RU" sz="1000">
                  <a:solidFill>
                    <a:srgbClr val="000000"/>
                  </a:solidFill>
                  <a:latin typeface="Times New Roman Tj" pitchFamily="18" charset="-52"/>
                </a:rPr>
                <a:t>ҶУМХУРИИ </a:t>
              </a:r>
            </a:p>
            <a:p>
              <a:pPr algn="ctr"/>
              <a:r>
                <a:rPr lang="ru-RU" sz="1000">
                  <a:solidFill>
                    <a:srgbClr val="000000"/>
                  </a:solidFill>
                  <a:latin typeface="Times New Roman Tj" pitchFamily="18" charset="-52"/>
                </a:rPr>
                <a:t>ТОҶИКИСТОН </a:t>
              </a:r>
            </a:p>
          </p:txBody>
        </p:sp>
        <p:sp>
          <p:nvSpPr>
            <p:cNvPr id="3084" name="TextBox 25"/>
            <p:cNvSpPr txBox="1">
              <a:spLocks noChangeArrowheads="1"/>
            </p:cNvSpPr>
            <p:nvPr/>
          </p:nvSpPr>
          <p:spPr bwMode="auto">
            <a:xfrm>
              <a:off x="12925899" y="2034583"/>
              <a:ext cx="2598970" cy="2152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200" b="1">
                  <a:solidFill>
                    <a:srgbClr val="000000"/>
                  </a:solidFill>
                  <a:latin typeface="Times New Roman Tj" pitchFamily="18" charset="-52"/>
                </a:rPr>
                <a:t> </a:t>
              </a:r>
              <a:r>
                <a:rPr lang="ru-RU" sz="1600" b="1">
                  <a:solidFill>
                    <a:srgbClr val="000000"/>
                  </a:solidFill>
                  <a:latin typeface="Times New Roman Tj" pitchFamily="18" charset="-52"/>
                </a:rPr>
                <a:t>«Барномаи миллии ҳимояи аҳоли аз бемории сил дар Ҷумхурии Тоҷикистон барои солҳои</a:t>
              </a:r>
              <a:endParaRPr lang="ru-RU" sz="1600" b="1">
                <a:solidFill>
                  <a:srgbClr val="000000"/>
                </a:solidFill>
              </a:endParaRPr>
            </a:p>
            <a:p>
              <a:pPr algn="ctr" eaLnBrk="1" hangingPunct="1"/>
              <a:r>
                <a:rPr lang="ru-RU" sz="1600" b="1">
                  <a:solidFill>
                    <a:srgbClr val="000000"/>
                  </a:solidFill>
                </a:rPr>
                <a:t> 2021-2025»</a:t>
              </a:r>
            </a:p>
            <a:p>
              <a:pPr algn="ctr"/>
              <a:endParaRPr lang="ru-RU" sz="1200" b="1">
                <a:solidFill>
                  <a:srgbClr val="000000"/>
                </a:solidFill>
              </a:endParaRPr>
            </a:p>
            <a:p>
              <a:pPr algn="ctr"/>
              <a:r>
                <a:rPr lang="ru-RU" sz="1200" b="1">
                  <a:solidFill>
                    <a:srgbClr val="000000"/>
                  </a:solidFill>
                  <a:latin typeface="Times New Roman Tj" pitchFamily="18" charset="-52"/>
                </a:rPr>
                <a:t>ҚАРОРИ ҲУКУМАТИ ҶУМХУРИИ </a:t>
              </a:r>
            </a:p>
            <a:p>
              <a:pPr algn="ctr"/>
              <a:r>
                <a:rPr lang="ru-RU" sz="1200" b="1">
                  <a:solidFill>
                    <a:srgbClr val="000000"/>
                  </a:solidFill>
                  <a:latin typeface="Times New Roman Tj" pitchFamily="18" charset="-52"/>
                </a:rPr>
                <a:t>ТОҶИКИСТОН </a:t>
              </a:r>
            </a:p>
            <a:p>
              <a:pPr algn="ctr" eaLnBrk="1" hangingPunct="1"/>
              <a:r>
                <a:rPr lang="ru-RU" sz="1200">
                  <a:solidFill>
                    <a:srgbClr val="000000"/>
                  </a:solidFill>
                </a:rPr>
                <a:t>аз 27.02 2021 № </a:t>
              </a:r>
              <a:r>
                <a:rPr lang="ru-RU" sz="1200">
                  <a:solidFill>
                    <a:srgbClr val="000000"/>
                  </a:solidFill>
                  <a:latin typeface="Times New Roman" pitchFamily="18" charset="0"/>
                  <a:cs typeface="Times New Roman" pitchFamily="18" charset="0"/>
                </a:rPr>
                <a:t>49</a:t>
              </a:r>
            </a:p>
          </p:txBody>
        </p:sp>
        <p:sp>
          <p:nvSpPr>
            <p:cNvPr id="3085" name="TextBox 26"/>
            <p:cNvSpPr txBox="1">
              <a:spLocks noChangeArrowheads="1"/>
            </p:cNvSpPr>
            <p:nvPr/>
          </p:nvSpPr>
          <p:spPr bwMode="auto">
            <a:xfrm>
              <a:off x="13416001" y="5351808"/>
              <a:ext cx="1500198" cy="239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ru-RU" sz="1000">
                  <a:solidFill>
                    <a:srgbClr val="000000"/>
                  </a:solidFill>
                  <a:latin typeface="Times New Roman" pitchFamily="18" charset="0"/>
                  <a:cs typeface="Times New Roman" pitchFamily="18" charset="0"/>
                </a:rPr>
                <a:t>ш. Душанбе 2021</a:t>
              </a:r>
            </a:p>
          </p:txBody>
        </p:sp>
      </p:grpSp>
    </p:spTree>
  </p:cSld>
  <p:clrMapOvr>
    <a:masterClrMapping/>
  </p:clrMapOvr>
  <p:transition spd="slow">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3741" y="260649"/>
            <a:ext cx="11026588" cy="576064"/>
          </a:xfrm>
        </p:spPr>
        <p:txBody>
          <a:bodyPr anchor="ctr">
            <a:noAutofit/>
          </a:bodyPr>
          <a:lstStyle/>
          <a:p>
            <a:r>
              <a:rPr lang="ru-RU" sz="2400" b="1" dirty="0" err="1">
                <a:latin typeface="Times New Roman" panose="02020603050405020304" pitchFamily="18" charset="0"/>
                <a:cs typeface="Times New Roman" panose="02020603050405020304" pitchFamily="18" charset="0"/>
              </a:rPr>
              <a:t>Натичахои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асосии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амалинамоии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Барнома</a:t>
            </a:r>
            <a:r>
              <a:rPr lang="ru-RU" sz="2400" b="1" dirty="0">
                <a:latin typeface="Times New Roman" panose="02020603050405020304" pitchFamily="18" charset="0"/>
                <a:cs typeface="Times New Roman" panose="02020603050405020304" pitchFamily="18" charset="0"/>
              </a:rPr>
              <a:t> (2)</a:t>
            </a:r>
            <a:endParaRPr lang="ru-RU" sz="24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64776" y="863600"/>
            <a:ext cx="11044518" cy="5579534"/>
          </a:xfrm>
        </p:spPr>
        <p:txBody>
          <a:bodyPr anchor="ctr">
            <a:normAutofit/>
          </a:bodyPr>
          <a:lstStyle/>
          <a:p>
            <a:pPr marL="177800" lvl="0" indent="-177800" algn="l">
              <a:buFont typeface="Wingdings" pitchFamily="2" charset="2"/>
              <a:buChar char="§"/>
            </a:pPr>
            <a:r>
              <a:rPr lang="ru-RU" sz="2600" dirty="0" smtClean="0">
                <a:latin typeface="Times New Roman Tj" pitchFamily="18" charset="-52"/>
              </a:rPr>
              <a:t>Аз </a:t>
            </a:r>
            <a:r>
              <a:rPr lang="ru-RU" sz="2600" dirty="0">
                <a:latin typeface="Times New Roman Tj" pitchFamily="18" charset="-52"/>
              </a:rPr>
              <a:t>соли 2021 </a:t>
            </a:r>
            <a:r>
              <a:rPr lang="ru-RU" sz="2600" dirty="0" err="1">
                <a:latin typeface="Times New Roman Tj" pitchFamily="18" charset="-52"/>
              </a:rPr>
              <a:t>харидории</a:t>
            </a:r>
            <a:r>
              <a:rPr lang="ru-RU" sz="2600" dirty="0">
                <a:latin typeface="Times New Roman Tj" pitchFamily="18" charset="-52"/>
              </a:rPr>
              <a:t> </a:t>
            </a:r>
            <a:r>
              <a:rPr lang="ru-RU" sz="2600" dirty="0" err="1" smtClean="0">
                <a:latin typeface="Times New Roman Tj" pitchFamily="18" charset="-52"/>
              </a:rPr>
              <a:t>доруҳои</a:t>
            </a:r>
            <a:r>
              <a:rPr lang="ru-RU" sz="2600" dirty="0" smtClean="0">
                <a:latin typeface="Times New Roman Tj" pitchFamily="18" charset="-52"/>
              </a:rPr>
              <a:t> </a:t>
            </a:r>
            <a:r>
              <a:rPr lang="ru-RU" sz="2600" dirty="0" err="1">
                <a:latin typeface="Times New Roman Tj" pitchFamily="18" charset="-52"/>
              </a:rPr>
              <a:t>қ</a:t>
            </a:r>
            <a:r>
              <a:rPr lang="ru-RU" sz="2600" dirty="0" err="1" smtClean="0">
                <a:latin typeface="Times New Roman Tj" pitchFamily="18" charset="-52"/>
              </a:rPr>
              <a:t>атори</a:t>
            </a:r>
            <a:r>
              <a:rPr lang="ru-RU" sz="2600" dirty="0" smtClean="0">
                <a:latin typeface="Times New Roman Tj" pitchFamily="18" charset="-52"/>
              </a:rPr>
              <a:t> </a:t>
            </a:r>
            <a:r>
              <a:rPr lang="ru-RU" sz="2600" dirty="0" err="1">
                <a:latin typeface="Times New Roman Tj" pitchFamily="18" charset="-52"/>
              </a:rPr>
              <a:t>дуюм</a:t>
            </a:r>
            <a:r>
              <a:rPr lang="ru-RU" sz="2600" dirty="0">
                <a:latin typeface="Times New Roman Tj" pitchFamily="18" charset="-52"/>
              </a:rPr>
              <a:t> </a:t>
            </a:r>
            <a:r>
              <a:rPr lang="ru-RU" sz="2600" dirty="0" err="1">
                <a:latin typeface="Times New Roman Tj" pitchFamily="18" charset="-52"/>
              </a:rPr>
              <a:t>барои</a:t>
            </a:r>
            <a:r>
              <a:rPr lang="ru-RU" sz="2600" dirty="0">
                <a:latin typeface="Times New Roman Tj" pitchFamily="18" charset="-52"/>
              </a:rPr>
              <a:t> </a:t>
            </a:r>
            <a:r>
              <a:rPr lang="ru-RU" sz="2600" dirty="0" err="1">
                <a:latin typeface="Times New Roman Tj" pitchFamily="18" charset="-52"/>
              </a:rPr>
              <a:t>табобати</a:t>
            </a:r>
            <a:r>
              <a:rPr lang="ru-RU" sz="2600" dirty="0">
                <a:latin typeface="Times New Roman Tj" pitchFamily="18" charset="-52"/>
              </a:rPr>
              <a:t> </a:t>
            </a:r>
            <a:r>
              <a:rPr lang="ru-RU" sz="2600" dirty="0" err="1">
                <a:latin typeface="Times New Roman Tj" pitchFamily="18" charset="-52"/>
              </a:rPr>
              <a:t>беморони</a:t>
            </a:r>
            <a:r>
              <a:rPr lang="ru-RU" sz="2600" dirty="0">
                <a:latin typeface="Times New Roman Tj" pitchFamily="18" charset="-52"/>
              </a:rPr>
              <a:t> </a:t>
            </a:r>
            <a:r>
              <a:rPr lang="ru-RU" sz="2600" dirty="0" err="1">
                <a:latin typeface="Times New Roman Tj" pitchFamily="18" charset="-52"/>
              </a:rPr>
              <a:t>сили</a:t>
            </a:r>
            <a:r>
              <a:rPr lang="ru-RU" sz="2600" dirty="0">
                <a:latin typeface="Times New Roman Tj" pitchFamily="18" charset="-52"/>
              </a:rPr>
              <a:t> моно </a:t>
            </a:r>
            <a:r>
              <a:rPr lang="ru-RU" sz="2600" dirty="0" err="1">
                <a:latin typeface="Times New Roman Tj" pitchFamily="18" charset="-52"/>
              </a:rPr>
              <a:t>ва</a:t>
            </a:r>
            <a:r>
              <a:rPr lang="ru-RU" sz="2600" dirty="0">
                <a:latin typeface="Times New Roman Tj" pitchFamily="18" charset="-52"/>
              </a:rPr>
              <a:t> </a:t>
            </a:r>
            <a:r>
              <a:rPr lang="ru-RU" sz="2600" dirty="0" err="1">
                <a:latin typeface="Times New Roman Tj" pitchFamily="18" charset="-52"/>
              </a:rPr>
              <a:t>полирезистенти</a:t>
            </a:r>
            <a:r>
              <a:rPr lang="ru-RU" sz="2600" dirty="0">
                <a:latin typeface="Times New Roman Tj" pitchFamily="18" charset="-52"/>
              </a:rPr>
              <a:t> аз </a:t>
            </a:r>
            <a:r>
              <a:rPr lang="ru-RU" sz="2600" dirty="0" err="1">
                <a:latin typeface="Times New Roman Tj" pitchFamily="18" charset="-52"/>
              </a:rPr>
              <a:t>ҳ</a:t>
            </a:r>
            <a:r>
              <a:rPr lang="ru-RU" sz="2600" dirty="0" err="1" smtClean="0">
                <a:latin typeface="Times New Roman Tj" pitchFamily="18" charset="-52"/>
              </a:rPr>
              <a:t>исоби</a:t>
            </a:r>
            <a:r>
              <a:rPr lang="ru-RU" sz="2600" dirty="0" smtClean="0">
                <a:latin typeface="Times New Roman Tj" pitchFamily="18" charset="-52"/>
              </a:rPr>
              <a:t> </a:t>
            </a:r>
            <a:r>
              <a:rPr lang="ru-RU" sz="2600" dirty="0" err="1" smtClean="0">
                <a:latin typeface="Times New Roman Tj" pitchFamily="18" charset="-52"/>
              </a:rPr>
              <a:t>маблағҳои</a:t>
            </a:r>
            <a:r>
              <a:rPr lang="ru-RU" sz="2600" dirty="0" smtClean="0">
                <a:latin typeface="Times New Roman Tj" pitchFamily="18" charset="-52"/>
              </a:rPr>
              <a:t> </a:t>
            </a:r>
            <a:r>
              <a:rPr lang="ru-RU" sz="2600" dirty="0" err="1" smtClean="0">
                <a:latin typeface="Times New Roman Tj" pitchFamily="18" charset="-52"/>
              </a:rPr>
              <a:t>буҷети</a:t>
            </a:r>
            <a:r>
              <a:rPr lang="ru-RU" sz="2600" dirty="0" smtClean="0">
                <a:latin typeface="Times New Roman Tj" pitchFamily="18" charset="-52"/>
              </a:rPr>
              <a:t> </a:t>
            </a:r>
            <a:r>
              <a:rPr lang="ru-RU" sz="2600" dirty="0" err="1" smtClean="0">
                <a:latin typeface="Times New Roman Tj" pitchFamily="18" charset="-52"/>
              </a:rPr>
              <a:t>оғоз</a:t>
            </a:r>
            <a:r>
              <a:rPr lang="ru-RU" sz="2600" dirty="0" smtClean="0">
                <a:latin typeface="Times New Roman Tj" pitchFamily="18" charset="-52"/>
              </a:rPr>
              <a:t> </a:t>
            </a:r>
            <a:r>
              <a:rPr lang="ru-RU" sz="2600" dirty="0" err="1">
                <a:latin typeface="Times New Roman Tj" pitchFamily="18" charset="-52"/>
              </a:rPr>
              <a:t>гардид</a:t>
            </a:r>
            <a:r>
              <a:rPr lang="ru-RU" sz="2600" dirty="0">
                <a:latin typeface="Times New Roman Tj" pitchFamily="18" charset="-52"/>
              </a:rPr>
              <a:t>;</a:t>
            </a:r>
          </a:p>
          <a:p>
            <a:pPr marL="177800" lvl="0" indent="-177800" algn="l">
              <a:buFont typeface="Wingdings" pitchFamily="2" charset="2"/>
              <a:buChar char="§"/>
            </a:pPr>
            <a:r>
              <a:rPr lang="ru-RU" sz="2600" dirty="0" err="1">
                <a:latin typeface="Times New Roman Tj" pitchFamily="18" charset="-52"/>
              </a:rPr>
              <a:t>Дастурамал</a:t>
            </a:r>
            <a:r>
              <a:rPr lang="ru-RU" sz="2600" dirty="0">
                <a:latin typeface="Times New Roman Tj" pitchFamily="18" charset="-52"/>
              </a:rPr>
              <a:t> </a:t>
            </a:r>
            <a:r>
              <a:rPr lang="ru-RU" sz="2600" dirty="0" err="1">
                <a:latin typeface="Times New Roman Tj" pitchFamily="18" charset="-52"/>
              </a:rPr>
              <a:t>оиди</a:t>
            </a:r>
            <a:r>
              <a:rPr lang="ru-RU" sz="2600" dirty="0">
                <a:latin typeface="Times New Roman Tj" pitchFamily="18" charset="-52"/>
              </a:rPr>
              <a:t> </a:t>
            </a:r>
            <a:r>
              <a:rPr lang="ru-RU" sz="2600" dirty="0" err="1">
                <a:latin typeface="Times New Roman Tj" pitchFamily="18" charset="-52"/>
              </a:rPr>
              <a:t>ташхис</a:t>
            </a:r>
            <a:r>
              <a:rPr lang="ru-RU" sz="2600" dirty="0">
                <a:latin typeface="Times New Roman Tj" pitchFamily="18" charset="-52"/>
              </a:rPr>
              <a:t> </a:t>
            </a:r>
            <a:r>
              <a:rPr lang="ru-RU" sz="2600" dirty="0" err="1">
                <a:latin typeface="Times New Roman Tj" pitchFamily="18" charset="-52"/>
              </a:rPr>
              <a:t>ва</a:t>
            </a:r>
            <a:r>
              <a:rPr lang="ru-RU" sz="2600" dirty="0">
                <a:latin typeface="Times New Roman Tj" pitchFamily="18" charset="-52"/>
              </a:rPr>
              <a:t> </a:t>
            </a:r>
            <a:r>
              <a:rPr lang="ru-RU" sz="2600" dirty="0" err="1">
                <a:latin typeface="Times New Roman Tj" pitchFamily="18" charset="-52"/>
              </a:rPr>
              <a:t>табобати</a:t>
            </a:r>
            <a:r>
              <a:rPr lang="ru-RU" sz="2600" dirty="0">
                <a:latin typeface="Times New Roman Tj" pitchFamily="18" charset="-52"/>
              </a:rPr>
              <a:t> </a:t>
            </a:r>
            <a:r>
              <a:rPr lang="ru-RU" sz="2600" dirty="0" err="1">
                <a:latin typeface="Times New Roman Tj" pitchFamily="18" charset="-52"/>
              </a:rPr>
              <a:t>сили</a:t>
            </a:r>
            <a:r>
              <a:rPr lang="ru-RU" sz="2600" dirty="0">
                <a:latin typeface="Times New Roman Tj" pitchFamily="18" charset="-52"/>
              </a:rPr>
              <a:t> </a:t>
            </a:r>
            <a:r>
              <a:rPr lang="ru-RU" sz="2600" dirty="0" err="1" smtClean="0">
                <a:latin typeface="Times New Roman Tj" pitchFamily="18" charset="-52"/>
              </a:rPr>
              <a:t>ниҳони</a:t>
            </a:r>
            <a:r>
              <a:rPr lang="ru-RU" sz="2600" dirty="0" smtClean="0">
                <a:latin typeface="Times New Roman Tj" pitchFamily="18" charset="-52"/>
              </a:rPr>
              <a:t> </a:t>
            </a:r>
            <a:r>
              <a:rPr lang="ru-RU" sz="2600" dirty="0" err="1">
                <a:latin typeface="Times New Roman Tj" pitchFamily="18" charset="-52"/>
              </a:rPr>
              <a:t>тасдик</a:t>
            </a:r>
            <a:r>
              <a:rPr lang="ru-RU" sz="2600" dirty="0">
                <a:latin typeface="Times New Roman Tj" pitchFamily="18" charset="-52"/>
              </a:rPr>
              <a:t> карда </a:t>
            </a:r>
            <a:r>
              <a:rPr lang="ru-RU" sz="2600" dirty="0" err="1">
                <a:latin typeface="Times New Roman Tj" pitchFamily="18" charset="-52"/>
              </a:rPr>
              <a:t>шуда</a:t>
            </a:r>
            <a:r>
              <a:rPr lang="ru-RU" sz="2600" dirty="0">
                <a:latin typeface="Times New Roman Tj" pitchFamily="18" charset="-52"/>
              </a:rPr>
              <a:t>, </a:t>
            </a:r>
            <a:r>
              <a:rPr lang="ru-RU" sz="2600" dirty="0" err="1" smtClean="0">
                <a:latin typeface="Times New Roman Tj" pitchFamily="18" charset="-52"/>
              </a:rPr>
              <a:t>доруҳо</a:t>
            </a:r>
            <a:r>
              <a:rPr lang="ru-RU" sz="2600" dirty="0" smtClean="0">
                <a:latin typeface="Times New Roman Tj" pitchFamily="18" charset="-52"/>
              </a:rPr>
              <a:t> </a:t>
            </a:r>
            <a:r>
              <a:rPr lang="ru-RU" sz="2600" dirty="0" err="1">
                <a:latin typeface="Times New Roman Tj" pitchFamily="18" charset="-52"/>
              </a:rPr>
              <a:t>барои</a:t>
            </a:r>
            <a:r>
              <a:rPr lang="ru-RU" sz="2600" dirty="0">
                <a:latin typeface="Times New Roman Tj" pitchFamily="18" charset="-52"/>
              </a:rPr>
              <a:t> </a:t>
            </a:r>
            <a:r>
              <a:rPr lang="ru-RU" sz="2600" dirty="0" err="1">
                <a:latin typeface="Times New Roman Tj" pitchFamily="18" charset="-52"/>
              </a:rPr>
              <a:t>табобати</a:t>
            </a:r>
            <a:r>
              <a:rPr lang="ru-RU" sz="2600" dirty="0">
                <a:latin typeface="Times New Roman Tj" pitchFamily="18" charset="-52"/>
              </a:rPr>
              <a:t> ин </a:t>
            </a:r>
            <a:r>
              <a:rPr lang="ru-RU" sz="2600" dirty="0" err="1">
                <a:latin typeface="Times New Roman Tj" pitchFamily="18" charset="-52"/>
              </a:rPr>
              <a:t>сироятёфтагон</a:t>
            </a:r>
            <a:r>
              <a:rPr lang="ru-RU" sz="2600" dirty="0">
                <a:latin typeface="Times New Roman Tj" pitchFamily="18" charset="-52"/>
              </a:rPr>
              <a:t> аз </a:t>
            </a:r>
            <a:r>
              <a:rPr lang="ru-RU" sz="2600" dirty="0" err="1">
                <a:latin typeface="Times New Roman Tj" pitchFamily="18" charset="-52"/>
              </a:rPr>
              <a:t>хисоби</a:t>
            </a:r>
            <a:r>
              <a:rPr lang="ru-RU" sz="2600" dirty="0">
                <a:latin typeface="Times New Roman Tj" pitchFamily="18" charset="-52"/>
              </a:rPr>
              <a:t> </a:t>
            </a:r>
            <a:r>
              <a:rPr lang="ru-RU" sz="2600" dirty="0" err="1" smtClean="0">
                <a:latin typeface="Times New Roman Tj" pitchFamily="18" charset="-52"/>
              </a:rPr>
              <a:t>маблағхои</a:t>
            </a:r>
            <a:r>
              <a:rPr lang="ru-RU" sz="2600" dirty="0" smtClean="0">
                <a:latin typeface="Times New Roman Tj" pitchFamily="18" charset="-52"/>
              </a:rPr>
              <a:t> </a:t>
            </a:r>
            <a:r>
              <a:rPr lang="ru-RU" sz="2600" dirty="0" err="1" smtClean="0">
                <a:latin typeface="Times New Roman Tj" pitchFamily="18" charset="-52"/>
              </a:rPr>
              <a:t>буҷети</a:t>
            </a:r>
            <a:r>
              <a:rPr lang="ru-RU" sz="2600" dirty="0" smtClean="0">
                <a:latin typeface="Times New Roman Tj" pitchFamily="18" charset="-52"/>
              </a:rPr>
              <a:t> </a:t>
            </a:r>
            <a:r>
              <a:rPr lang="ru-RU" sz="2600" dirty="0" err="1">
                <a:latin typeface="Times New Roman Tj" pitchFamily="18" charset="-52"/>
              </a:rPr>
              <a:t>харидори</a:t>
            </a:r>
            <a:r>
              <a:rPr lang="ru-RU" sz="2600" dirty="0">
                <a:latin typeface="Times New Roman Tj" pitchFamily="18" charset="-52"/>
              </a:rPr>
              <a:t> карда </a:t>
            </a:r>
            <a:r>
              <a:rPr lang="ru-RU" sz="2600" dirty="0" err="1">
                <a:latin typeface="Times New Roman Tj" pitchFamily="18" charset="-52"/>
              </a:rPr>
              <a:t>шуд</a:t>
            </a:r>
            <a:r>
              <a:rPr lang="ru-RU" sz="2600" dirty="0">
                <a:latin typeface="Times New Roman Tj" pitchFamily="18" charset="-52"/>
              </a:rPr>
              <a:t>. </a:t>
            </a:r>
            <a:r>
              <a:rPr lang="ru-RU" sz="2600" dirty="0" smtClean="0">
                <a:latin typeface="Times New Roman Tj" pitchFamily="18" charset="-52"/>
              </a:rPr>
              <a:t> </a:t>
            </a:r>
            <a:endParaRPr lang="ru-RU" sz="2600" dirty="0">
              <a:latin typeface="Times New Roman Tj" pitchFamily="18" charset="-52"/>
            </a:endParaRPr>
          </a:p>
          <a:p>
            <a:pPr marL="177800" lvl="0" indent="-177800" algn="l">
              <a:buFont typeface="Wingdings" pitchFamily="2" charset="2"/>
              <a:buChar char="§"/>
            </a:pPr>
            <a:r>
              <a:rPr lang="ru-RU" sz="2600" dirty="0" err="1">
                <a:latin typeface="Times New Roman Tj" pitchFamily="18" charset="-52"/>
              </a:rPr>
              <a:t>Зиёдшавии</a:t>
            </a:r>
            <a:r>
              <a:rPr lang="ru-RU" sz="2600" dirty="0">
                <a:latin typeface="Times New Roman Tj" pitchFamily="18" charset="-52"/>
              </a:rPr>
              <a:t> </a:t>
            </a:r>
            <a:r>
              <a:rPr lang="ru-RU" sz="2600" dirty="0" err="1">
                <a:latin typeface="Times New Roman Tj" pitchFamily="18" charset="-52"/>
              </a:rPr>
              <a:t>микдори</a:t>
            </a:r>
            <a:r>
              <a:rPr lang="ru-RU" sz="2600" dirty="0">
                <a:latin typeface="Times New Roman Tj" pitchFamily="18" charset="-52"/>
              </a:rPr>
              <a:t> </a:t>
            </a:r>
            <a:r>
              <a:rPr lang="ru-RU" sz="2600" dirty="0" err="1">
                <a:latin typeface="Times New Roman Tj" pitchFamily="18" charset="-52"/>
              </a:rPr>
              <a:t>муоинашудагон</a:t>
            </a:r>
            <a:r>
              <a:rPr lang="ru-RU" sz="2600" dirty="0">
                <a:latin typeface="Times New Roman Tj" pitchFamily="18" charset="-52"/>
              </a:rPr>
              <a:t> дар </a:t>
            </a:r>
            <a:r>
              <a:rPr lang="ru-RU" sz="2600" dirty="0" err="1">
                <a:latin typeface="Times New Roman Tj" pitchFamily="18" charset="-52"/>
              </a:rPr>
              <a:t>байни</a:t>
            </a:r>
            <a:r>
              <a:rPr lang="ru-RU" sz="2600" dirty="0">
                <a:latin typeface="Times New Roman Tj" pitchFamily="18" charset="-52"/>
              </a:rPr>
              <a:t> </a:t>
            </a:r>
            <a:r>
              <a:rPr lang="ru-RU" sz="2600" dirty="0" err="1">
                <a:latin typeface="Times New Roman Tj" pitchFamily="18" charset="-52"/>
              </a:rPr>
              <a:t>ҳ</a:t>
            </a:r>
            <a:r>
              <a:rPr lang="ru-RU" sz="2600" dirty="0" err="1" smtClean="0">
                <a:latin typeface="Times New Roman Tj" pitchFamily="18" charset="-52"/>
              </a:rPr>
              <a:t>амсухбатон</a:t>
            </a:r>
            <a:r>
              <a:rPr lang="ru-RU" sz="2600" dirty="0" smtClean="0">
                <a:latin typeface="Times New Roman Tj" pitchFamily="18" charset="-52"/>
              </a:rPr>
              <a:t> </a:t>
            </a:r>
            <a:r>
              <a:rPr lang="ru-RU" sz="2600" dirty="0" err="1">
                <a:latin typeface="Times New Roman Tj" pitchFamily="18" charset="-52"/>
              </a:rPr>
              <a:t>бо</a:t>
            </a:r>
            <a:r>
              <a:rPr lang="ru-RU" sz="2600" dirty="0">
                <a:latin typeface="Times New Roman Tj" pitchFamily="18" charset="-52"/>
              </a:rPr>
              <a:t> </a:t>
            </a:r>
            <a:r>
              <a:rPr lang="ru-RU" sz="2600" dirty="0" err="1">
                <a:latin typeface="Times New Roman Tj" pitchFamily="18" charset="-52"/>
              </a:rPr>
              <a:t>бемории</a:t>
            </a:r>
            <a:r>
              <a:rPr lang="ru-RU" sz="2600" dirty="0">
                <a:latin typeface="Times New Roman Tj" pitchFamily="18" charset="-52"/>
              </a:rPr>
              <a:t> сил </a:t>
            </a:r>
            <a:r>
              <a:rPr lang="ru-RU" sz="2600" dirty="0" err="1">
                <a:latin typeface="Times New Roman Tj" pitchFamily="18" charset="-52"/>
              </a:rPr>
              <a:t>ва</a:t>
            </a:r>
            <a:r>
              <a:rPr lang="ru-RU" sz="2600" dirty="0">
                <a:latin typeface="Times New Roman Tj" pitchFamily="18" charset="-52"/>
              </a:rPr>
              <a:t> </a:t>
            </a:r>
            <a:r>
              <a:rPr lang="ru-RU" sz="2600" dirty="0" err="1" smtClean="0">
                <a:latin typeface="Times New Roman Tj" pitchFamily="18" charset="-52"/>
              </a:rPr>
              <a:t>гуруҳҳои</a:t>
            </a:r>
            <a:r>
              <a:rPr lang="ru-RU" sz="2600" dirty="0" smtClean="0">
                <a:latin typeface="Times New Roman Tj" pitchFamily="18" charset="-52"/>
              </a:rPr>
              <a:t> </a:t>
            </a:r>
            <a:r>
              <a:rPr lang="ru-RU" sz="2600" dirty="0" err="1">
                <a:latin typeface="Times New Roman Tj" pitchFamily="18" charset="-52"/>
              </a:rPr>
              <a:t>хавф</a:t>
            </a:r>
            <a:r>
              <a:rPr lang="ru-RU" sz="2600" dirty="0">
                <a:latin typeface="Times New Roman Tj" pitchFamily="18" charset="-52"/>
              </a:rPr>
              <a:t> </a:t>
            </a:r>
            <a:r>
              <a:rPr lang="ru-RU" sz="2600" dirty="0" err="1">
                <a:latin typeface="Times New Roman Tj" pitchFamily="18" charset="-52"/>
              </a:rPr>
              <a:t>бо</a:t>
            </a:r>
            <a:r>
              <a:rPr lang="ru-RU" sz="2600" dirty="0">
                <a:latin typeface="Times New Roman Tj" pitchFamily="18" charset="-52"/>
              </a:rPr>
              <a:t> </a:t>
            </a:r>
            <a:r>
              <a:rPr lang="ru-RU" sz="2600" dirty="0" err="1">
                <a:latin typeface="Times New Roman Tj" pitchFamily="18" charset="-52"/>
              </a:rPr>
              <a:t>дастгирии</a:t>
            </a:r>
            <a:r>
              <a:rPr lang="ru-RU" sz="2600" dirty="0">
                <a:latin typeface="Times New Roman Tj" pitchFamily="18" charset="-52"/>
              </a:rPr>
              <a:t> </a:t>
            </a:r>
            <a:r>
              <a:rPr lang="ru-RU" sz="2600" dirty="0" err="1">
                <a:latin typeface="Times New Roman Tj" pitchFamily="18" charset="-52"/>
              </a:rPr>
              <a:t>техникии</a:t>
            </a:r>
            <a:r>
              <a:rPr lang="ru-RU" sz="2600" dirty="0">
                <a:latin typeface="Times New Roman Tj" pitchFamily="18" charset="-52"/>
              </a:rPr>
              <a:t> </a:t>
            </a:r>
            <a:r>
              <a:rPr lang="ru-RU" sz="2600" dirty="0" err="1" smtClean="0">
                <a:latin typeface="Times New Roman Tj" pitchFamily="18" charset="-52"/>
              </a:rPr>
              <a:t>ташкилотҳои</a:t>
            </a:r>
            <a:r>
              <a:rPr lang="ru-RU" sz="2600" dirty="0" smtClean="0">
                <a:latin typeface="Times New Roman Tj" pitchFamily="18" charset="-52"/>
              </a:rPr>
              <a:t> </a:t>
            </a:r>
            <a:r>
              <a:rPr lang="ru-RU" sz="2600" dirty="0" err="1" smtClean="0">
                <a:latin typeface="Times New Roman Tj" pitchFamily="18" charset="-52"/>
              </a:rPr>
              <a:t>ғайридавлатӣ</a:t>
            </a:r>
            <a:r>
              <a:rPr lang="ru-RU" sz="2600" dirty="0" smtClean="0">
                <a:latin typeface="Times New Roman Tj" pitchFamily="18" charset="-52"/>
              </a:rPr>
              <a:t>  </a:t>
            </a:r>
            <a:r>
              <a:rPr lang="ru-RU" sz="2600" dirty="0">
                <a:latin typeface="Times New Roman Tj" pitchFamily="18" charset="-52"/>
              </a:rPr>
              <a:t>ба </a:t>
            </a:r>
            <a:r>
              <a:rPr lang="ru-RU" sz="2600" dirty="0" err="1">
                <a:latin typeface="Times New Roman Tj" pitchFamily="18" charset="-52"/>
              </a:rPr>
              <a:t>назар</a:t>
            </a:r>
            <a:r>
              <a:rPr lang="ru-RU" sz="2600" dirty="0">
                <a:latin typeface="Times New Roman Tj" pitchFamily="18" charset="-52"/>
              </a:rPr>
              <a:t> </a:t>
            </a:r>
            <a:r>
              <a:rPr lang="ru-RU" sz="2600" dirty="0" err="1">
                <a:latin typeface="Times New Roman Tj" pitchFamily="18" charset="-52"/>
              </a:rPr>
              <a:t>мерасад</a:t>
            </a:r>
            <a:r>
              <a:rPr lang="ru-RU" sz="2600" dirty="0">
                <a:latin typeface="Times New Roman Tj" pitchFamily="18" charset="-52"/>
              </a:rPr>
              <a:t>;</a:t>
            </a:r>
          </a:p>
          <a:p>
            <a:pPr marL="177800" lvl="0" indent="-177800" algn="l">
              <a:buFont typeface="Wingdings" pitchFamily="2" charset="2"/>
              <a:buChar char="§"/>
            </a:pPr>
            <a:r>
              <a:rPr lang="ru-RU" sz="2600" dirty="0" err="1">
                <a:latin typeface="Times New Roman Tj" pitchFamily="18" charset="-52"/>
              </a:rPr>
              <a:t>Фисати</a:t>
            </a:r>
            <a:r>
              <a:rPr lang="ru-RU" sz="2600" dirty="0">
                <a:latin typeface="Times New Roman Tj" pitchFamily="18" charset="-52"/>
              </a:rPr>
              <a:t> </a:t>
            </a:r>
            <a:r>
              <a:rPr lang="ru-RU" sz="2600" dirty="0" err="1">
                <a:latin typeface="Times New Roman Tj" pitchFamily="18" charset="-52"/>
              </a:rPr>
              <a:t>баланди</a:t>
            </a:r>
            <a:r>
              <a:rPr lang="ru-RU" sz="2600" dirty="0">
                <a:latin typeface="Times New Roman Tj" pitchFamily="18" charset="-52"/>
              </a:rPr>
              <a:t> ба </a:t>
            </a:r>
            <a:r>
              <a:rPr lang="ru-RU" sz="2600" dirty="0" err="1">
                <a:latin typeface="Times New Roman Tj" pitchFamily="18" charset="-52"/>
              </a:rPr>
              <a:t>табобат</a:t>
            </a:r>
            <a:r>
              <a:rPr lang="ru-RU" sz="2600" dirty="0">
                <a:latin typeface="Times New Roman Tj" pitchFamily="18" charset="-52"/>
              </a:rPr>
              <a:t> </a:t>
            </a:r>
            <a:r>
              <a:rPr lang="ru-RU" sz="2600" dirty="0" err="1">
                <a:latin typeface="Times New Roman Tj" pitchFamily="18" charset="-52"/>
              </a:rPr>
              <a:t>фаро</a:t>
            </a:r>
            <a:r>
              <a:rPr lang="ru-RU" sz="2600" dirty="0">
                <a:latin typeface="Times New Roman Tj" pitchFamily="18" charset="-52"/>
              </a:rPr>
              <a:t> </a:t>
            </a:r>
            <a:r>
              <a:rPr lang="ru-RU" sz="2600" dirty="0" err="1">
                <a:latin typeface="Times New Roman Tj" pitchFamily="18" charset="-52"/>
              </a:rPr>
              <a:t>гирифта</a:t>
            </a:r>
            <a:r>
              <a:rPr lang="ru-RU" sz="2600" dirty="0">
                <a:latin typeface="Times New Roman Tj" pitchFamily="18" charset="-52"/>
              </a:rPr>
              <a:t> </a:t>
            </a:r>
            <a:r>
              <a:rPr lang="ru-RU" sz="2600" dirty="0" err="1">
                <a:latin typeface="Times New Roman Tj" pitchFamily="18" charset="-52"/>
              </a:rPr>
              <a:t>шудагон</a:t>
            </a:r>
            <a:r>
              <a:rPr lang="ru-RU" sz="2600" dirty="0">
                <a:latin typeface="Times New Roman Tj" pitchFamily="18" charset="-52"/>
              </a:rPr>
              <a:t> дар </a:t>
            </a:r>
            <a:r>
              <a:rPr lang="ru-RU" sz="2600" dirty="0" err="1">
                <a:latin typeface="Times New Roman Tj" pitchFamily="18" charset="-52"/>
              </a:rPr>
              <a:t>байни</a:t>
            </a:r>
            <a:r>
              <a:rPr lang="ru-RU" sz="2600" dirty="0">
                <a:latin typeface="Times New Roman Tj" pitchFamily="18" charset="-52"/>
              </a:rPr>
              <a:t> </a:t>
            </a:r>
            <a:r>
              <a:rPr lang="ru-RU" sz="2600" dirty="0" err="1">
                <a:latin typeface="Times New Roman Tj" pitchFamily="18" charset="-52"/>
              </a:rPr>
              <a:t>беморони</a:t>
            </a:r>
            <a:r>
              <a:rPr lang="ru-RU" sz="2600" dirty="0">
                <a:latin typeface="Times New Roman Tj" pitchFamily="18" charset="-52"/>
              </a:rPr>
              <a:t> </a:t>
            </a:r>
            <a:r>
              <a:rPr lang="ru-RU" sz="2600" dirty="0" err="1">
                <a:latin typeface="Times New Roman Tj" pitchFamily="18" charset="-52"/>
              </a:rPr>
              <a:t>сили</a:t>
            </a:r>
            <a:r>
              <a:rPr lang="ru-RU" sz="2600" dirty="0">
                <a:latin typeface="Times New Roman Tj" pitchFamily="18" charset="-52"/>
              </a:rPr>
              <a:t> </a:t>
            </a:r>
            <a:r>
              <a:rPr lang="ru-RU" sz="2600" dirty="0" err="1" smtClean="0">
                <a:latin typeface="Times New Roman Tj" pitchFamily="18" charset="-52"/>
              </a:rPr>
              <a:t>ҳасос</a:t>
            </a:r>
            <a:r>
              <a:rPr lang="ru-RU" sz="2600" dirty="0" smtClean="0">
                <a:latin typeface="Times New Roman Tj" pitchFamily="18" charset="-52"/>
              </a:rPr>
              <a:t> </a:t>
            </a:r>
            <a:r>
              <a:rPr lang="ru-RU" sz="2600" dirty="0" err="1">
                <a:latin typeface="Times New Roman Tj" pitchFamily="18" charset="-52"/>
              </a:rPr>
              <a:t>ва</a:t>
            </a:r>
            <a:r>
              <a:rPr lang="ru-RU" sz="2600" dirty="0">
                <a:latin typeface="Times New Roman Tj" pitchFamily="18" charset="-52"/>
              </a:rPr>
              <a:t> БСДУ дар соли </a:t>
            </a:r>
            <a:r>
              <a:rPr lang="ru-RU" sz="2600" dirty="0" err="1" smtClean="0">
                <a:latin typeface="Times New Roman Tj" pitchFamily="18" charset="-52"/>
              </a:rPr>
              <a:t>ҷори</a:t>
            </a:r>
            <a:r>
              <a:rPr lang="ru-RU" sz="2600" dirty="0" smtClean="0">
                <a:latin typeface="Times New Roman Tj" pitchFamily="18" charset="-52"/>
              </a:rPr>
              <a:t> </a:t>
            </a:r>
            <a:r>
              <a:rPr lang="ru-RU" sz="2600" dirty="0">
                <a:latin typeface="Times New Roman Tj" pitchFamily="18" charset="-52"/>
              </a:rPr>
              <a:t>ба </a:t>
            </a:r>
            <a:r>
              <a:rPr lang="ru-RU" sz="2600" dirty="0" err="1">
                <a:latin typeface="Times New Roman Tj" pitchFamily="18" charset="-52"/>
              </a:rPr>
              <a:t>қ</a:t>
            </a:r>
            <a:r>
              <a:rPr lang="ru-RU" sz="2600" dirty="0" err="1" smtClean="0">
                <a:latin typeface="Times New Roman Tj" pitchFamily="18" charset="-52"/>
              </a:rPr>
              <a:t>айд</a:t>
            </a:r>
            <a:r>
              <a:rPr lang="ru-RU" sz="2600" dirty="0" smtClean="0">
                <a:latin typeface="Times New Roman Tj" pitchFamily="18" charset="-52"/>
              </a:rPr>
              <a:t> </a:t>
            </a:r>
            <a:r>
              <a:rPr lang="ru-RU" sz="2600" dirty="0" err="1">
                <a:latin typeface="Times New Roman Tj" pitchFamily="18" charset="-52"/>
              </a:rPr>
              <a:t>гирифта</a:t>
            </a:r>
            <a:r>
              <a:rPr lang="ru-RU" sz="2600" dirty="0">
                <a:latin typeface="Times New Roman Tj" pitchFamily="18" charset="-52"/>
              </a:rPr>
              <a:t> </a:t>
            </a:r>
            <a:r>
              <a:rPr lang="ru-RU" sz="2600" dirty="0" err="1">
                <a:latin typeface="Times New Roman Tj" pitchFamily="18" charset="-52"/>
              </a:rPr>
              <a:t>шуд</a:t>
            </a:r>
            <a:r>
              <a:rPr lang="ru-RU" sz="2600" dirty="0">
                <a:latin typeface="Times New Roman Tj" pitchFamily="18" charset="-52"/>
              </a:rPr>
              <a:t>, то– 98% дар </a:t>
            </a:r>
            <a:r>
              <a:rPr lang="ru-RU" sz="2600" dirty="0" err="1">
                <a:latin typeface="Times New Roman Tj" pitchFamily="18" charset="-52"/>
              </a:rPr>
              <a:t>байни</a:t>
            </a:r>
            <a:r>
              <a:rPr lang="ru-RU" sz="2600" dirty="0">
                <a:latin typeface="Times New Roman Tj" pitchFamily="18" charset="-52"/>
              </a:rPr>
              <a:t> </a:t>
            </a:r>
            <a:r>
              <a:rPr lang="ru-RU" sz="2600" dirty="0" err="1">
                <a:latin typeface="Times New Roman Tj" pitchFamily="18" charset="-52"/>
              </a:rPr>
              <a:t>беморони</a:t>
            </a:r>
            <a:r>
              <a:rPr lang="ru-RU" sz="2600" dirty="0">
                <a:latin typeface="Times New Roman Tj" pitchFamily="18" charset="-52"/>
              </a:rPr>
              <a:t> </a:t>
            </a:r>
            <a:r>
              <a:rPr lang="ru-RU" sz="2600" dirty="0" err="1">
                <a:latin typeface="Times New Roman Tj" pitchFamily="18" charset="-52"/>
              </a:rPr>
              <a:t>сили</a:t>
            </a:r>
            <a:r>
              <a:rPr lang="ru-RU" sz="2600" dirty="0">
                <a:latin typeface="Times New Roman Tj" pitchFamily="18" charset="-52"/>
              </a:rPr>
              <a:t> </a:t>
            </a:r>
            <a:r>
              <a:rPr lang="ru-RU" sz="2600" dirty="0" err="1">
                <a:latin typeface="Times New Roman Tj" pitchFamily="18" charset="-52"/>
              </a:rPr>
              <a:t>ҳ</a:t>
            </a:r>
            <a:r>
              <a:rPr lang="ru-RU" sz="2600" dirty="0" err="1" smtClean="0">
                <a:latin typeface="Times New Roman Tj" pitchFamily="18" charset="-52"/>
              </a:rPr>
              <a:t>асос</a:t>
            </a:r>
            <a:r>
              <a:rPr lang="ru-RU" sz="2600" dirty="0" smtClean="0">
                <a:latin typeface="Times New Roman Tj" pitchFamily="18" charset="-52"/>
              </a:rPr>
              <a:t> </a:t>
            </a:r>
            <a:r>
              <a:rPr lang="ru-RU" sz="2600" dirty="0" err="1">
                <a:latin typeface="Times New Roman Tj" pitchFamily="18" charset="-52"/>
              </a:rPr>
              <a:t>ва</a:t>
            </a:r>
            <a:r>
              <a:rPr lang="ru-RU" sz="2600" dirty="0">
                <a:latin typeface="Times New Roman Tj" pitchFamily="18" charset="-52"/>
              </a:rPr>
              <a:t> дар </a:t>
            </a:r>
            <a:r>
              <a:rPr lang="ru-RU" sz="2600" dirty="0" err="1">
                <a:latin typeface="Times New Roman Tj" pitchFamily="18" charset="-52"/>
              </a:rPr>
              <a:t>байни</a:t>
            </a:r>
            <a:r>
              <a:rPr lang="ru-RU" sz="2600" dirty="0">
                <a:latin typeface="Times New Roman Tj" pitchFamily="18" charset="-52"/>
              </a:rPr>
              <a:t> БСДУ то- 97%;</a:t>
            </a:r>
          </a:p>
          <a:p>
            <a:pPr marL="177800" lvl="0" indent="-177800" algn="l">
              <a:buFont typeface="Wingdings" pitchFamily="2" charset="2"/>
              <a:buChar char="§"/>
            </a:pPr>
            <a:endParaRPr lang="ru-RU" sz="2600" dirty="0">
              <a:latin typeface="Times New Roman Tj" pitchFamily="18" charset="-52"/>
            </a:endParaRPr>
          </a:p>
          <a:p>
            <a:pPr marL="342900" lvl="0" indent="-342900" algn="l">
              <a:spcAft>
                <a:spcPts val="0"/>
              </a:spcAft>
              <a:buFont typeface="Wingdings" panose="05000000000000000000" pitchFamily="2" charset="2"/>
              <a:buChar char="§"/>
            </a:pPr>
            <a:endParaRPr lang="ru-RU" dirty="0">
              <a:latin typeface="Times New Roman Tj" pitchFamily="18" charset="-52"/>
              <a:ea typeface="Times New Roman"/>
              <a:cs typeface="Times New Roman" panose="02020603050405020304" pitchFamily="18" charset="0"/>
            </a:endParaRPr>
          </a:p>
        </p:txBody>
      </p:sp>
    </p:spTree>
    <p:extLst>
      <p:ext uri="{BB962C8B-B14F-4D97-AF65-F5344CB8AC3E}">
        <p14:creationId xmlns:p14="http://schemas.microsoft.com/office/powerpoint/2010/main" val="2929954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ctrTitle"/>
          </p:nvPr>
        </p:nvSpPr>
        <p:spPr>
          <a:xfrm>
            <a:off x="719138" y="260350"/>
            <a:ext cx="10363200" cy="492125"/>
          </a:xfrm>
        </p:spPr>
        <p:txBody>
          <a:bodyPr anchor="ctr"/>
          <a:lstStyle/>
          <a:p>
            <a:r>
              <a:rPr lang="ru-RU" sz="2400" b="1" smtClean="0">
                <a:latin typeface="Times New Roman" pitchFamily="18" charset="0"/>
                <a:cs typeface="Times New Roman" pitchFamily="18" charset="0"/>
              </a:rPr>
              <a:t>Мушкилихо ва камбудихои чойдошта</a:t>
            </a:r>
            <a:endParaRPr lang="ru-RU" sz="2400" smtClean="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85763" y="827088"/>
            <a:ext cx="11320462" cy="5834062"/>
          </a:xfrm>
        </p:spPr>
        <p:txBody>
          <a:bodyPr anchor="ctr">
            <a:normAutofit/>
          </a:bodyPr>
          <a:lstStyle/>
          <a:p>
            <a:pPr marL="177800" indent="-177800" algn="l">
              <a:defRPr/>
            </a:pPr>
            <a:endParaRPr lang="ru-RU" sz="2200" dirty="0">
              <a:latin typeface="Times New Roman Tj" pitchFamily="18" charset="-52"/>
            </a:endParaRPr>
          </a:p>
          <a:p>
            <a:pPr marL="177800" indent="-177800" algn="l">
              <a:buFont typeface="Wingdings" pitchFamily="2" charset="2"/>
              <a:buChar char="§"/>
              <a:defRPr/>
            </a:pPr>
            <a:r>
              <a:rPr lang="ru-RU" sz="2200" dirty="0" err="1" smtClean="0">
                <a:latin typeface="Times New Roman Tj" pitchFamily="18" charset="-52"/>
              </a:rPr>
              <a:t>Коҳиши</a:t>
            </a:r>
            <a:r>
              <a:rPr lang="ru-RU" sz="2200" dirty="0" smtClean="0">
                <a:latin typeface="Times New Roman Tj" pitchFamily="18" charset="-52"/>
              </a:rPr>
              <a:t> </a:t>
            </a:r>
            <a:r>
              <a:rPr lang="ru-RU" sz="2200" dirty="0" err="1">
                <a:latin typeface="Times New Roman Tj" pitchFamily="18" charset="-52"/>
              </a:rPr>
              <a:t>зиёди</a:t>
            </a:r>
            <a:r>
              <a:rPr lang="ru-RU" sz="2200" dirty="0">
                <a:latin typeface="Times New Roman Tj" pitchFamily="18" charset="-52"/>
              </a:rPr>
              <a:t> </a:t>
            </a:r>
            <a:r>
              <a:rPr lang="ru-RU" sz="2200" dirty="0" err="1">
                <a:latin typeface="Times New Roman Tj" pitchFamily="18" charset="-52"/>
              </a:rPr>
              <a:t>дарёфти</a:t>
            </a:r>
            <a:r>
              <a:rPr lang="ru-RU" sz="2200" dirty="0">
                <a:latin typeface="Times New Roman Tj" pitchFamily="18" charset="-52"/>
              </a:rPr>
              <a:t> </a:t>
            </a:r>
            <a:r>
              <a:rPr lang="ru-RU" sz="2200" dirty="0" err="1">
                <a:latin typeface="Times New Roman Tj" pitchFamily="18" charset="-52"/>
              </a:rPr>
              <a:t>бемории</a:t>
            </a:r>
            <a:r>
              <a:rPr lang="ru-RU" sz="2200" dirty="0">
                <a:latin typeface="Times New Roman Tj" pitchFamily="18" charset="-52"/>
              </a:rPr>
              <a:t> </a:t>
            </a:r>
            <a:r>
              <a:rPr lang="ru-RU" sz="2200" dirty="0" err="1">
                <a:latin typeface="Times New Roman Tj" pitchFamily="18" charset="-52"/>
              </a:rPr>
              <a:t>сили</a:t>
            </a:r>
            <a:r>
              <a:rPr lang="ru-RU" sz="2200" dirty="0">
                <a:latin typeface="Times New Roman Tj" pitchFamily="18" charset="-52"/>
              </a:rPr>
              <a:t> </a:t>
            </a:r>
            <a:r>
              <a:rPr lang="tg-Cyrl-TJ" sz="2200" dirty="0" err="1">
                <a:latin typeface="Times New Roman Tj" pitchFamily="18" charset="-52"/>
              </a:rPr>
              <a:t>ҳ</a:t>
            </a:r>
            <a:r>
              <a:rPr lang="ru-RU" sz="2200" dirty="0" err="1" smtClean="0">
                <a:latin typeface="Times New Roman Tj" pitchFamily="18" charset="-52"/>
              </a:rPr>
              <a:t>ассос</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БСДУ, </a:t>
            </a:r>
            <a:r>
              <a:rPr lang="ru-RU" sz="2200" dirty="0" err="1">
                <a:latin typeface="Times New Roman Tj" pitchFamily="18" charset="-52"/>
              </a:rPr>
              <a:t>бинобар</a:t>
            </a:r>
            <a:r>
              <a:rPr lang="ru-RU" sz="2200" dirty="0">
                <a:latin typeface="Times New Roman Tj" pitchFamily="18" charset="-52"/>
              </a:rPr>
              <a:t> </a:t>
            </a:r>
            <a:r>
              <a:rPr lang="ru-RU" sz="2200" dirty="0" err="1">
                <a:latin typeface="Times New Roman Tj" pitchFamily="18" charset="-52"/>
              </a:rPr>
              <a:t>сабаби</a:t>
            </a:r>
            <a:r>
              <a:rPr lang="ru-RU" sz="2200" dirty="0">
                <a:latin typeface="Times New Roman Tj" pitchFamily="18" charset="-52"/>
              </a:rPr>
              <a:t> </a:t>
            </a:r>
            <a:r>
              <a:rPr lang="ru-RU" sz="2200" dirty="0" err="1">
                <a:latin typeface="Times New Roman Tj" pitchFamily="18" charset="-52"/>
              </a:rPr>
              <a:t>пандемияи</a:t>
            </a:r>
            <a:r>
              <a:rPr lang="ru-RU" sz="2200" dirty="0">
                <a:latin typeface="Times New Roman Tj" pitchFamily="18" charset="-52"/>
              </a:rPr>
              <a:t> КОВИД-19, </a:t>
            </a:r>
            <a:r>
              <a:rPr lang="ru-RU" sz="2200" dirty="0" err="1">
                <a:latin typeface="Times New Roman Tj" pitchFamily="18" charset="-52"/>
              </a:rPr>
              <a:t>ки</a:t>
            </a:r>
            <a:r>
              <a:rPr lang="ru-RU" sz="2200" dirty="0">
                <a:latin typeface="Times New Roman Tj" pitchFamily="18" charset="-52"/>
              </a:rPr>
              <a:t> </a:t>
            </a:r>
            <a:r>
              <a:rPr lang="ru-RU" sz="2200" dirty="0" err="1">
                <a:latin typeface="Times New Roman Tj" pitchFamily="18" charset="-52"/>
              </a:rPr>
              <a:t>барои</a:t>
            </a:r>
            <a:r>
              <a:rPr lang="ru-RU" sz="2200" dirty="0">
                <a:latin typeface="Times New Roman Tj" pitchFamily="18" charset="-52"/>
              </a:rPr>
              <a:t> </a:t>
            </a:r>
            <a:r>
              <a:rPr lang="ru-RU" sz="2200" dirty="0" err="1">
                <a:latin typeface="Times New Roman Tj" pitchFamily="18" charset="-52"/>
              </a:rPr>
              <a:t>расидан</a:t>
            </a:r>
            <a:r>
              <a:rPr lang="ru-RU" sz="2200" dirty="0">
                <a:latin typeface="Times New Roman Tj" pitchFamily="18" charset="-52"/>
              </a:rPr>
              <a:t> ба </a:t>
            </a:r>
            <a:r>
              <a:rPr lang="ru-RU" sz="2200" dirty="0" err="1">
                <a:latin typeface="Times New Roman Tj" pitchFamily="18" charset="-52"/>
              </a:rPr>
              <a:t>ҳ</a:t>
            </a:r>
            <a:r>
              <a:rPr lang="ru-RU" sz="2200" dirty="0" err="1" smtClean="0">
                <a:latin typeface="Times New Roman Tj" pitchFamily="18" charset="-52"/>
              </a:rPr>
              <a:t>адафхои</a:t>
            </a:r>
            <a:r>
              <a:rPr lang="ru-RU" sz="2200" dirty="0" smtClean="0">
                <a:latin typeface="Times New Roman Tj" pitchFamily="18" charset="-52"/>
              </a:rPr>
              <a:t> </a:t>
            </a:r>
            <a:r>
              <a:rPr lang="ru-RU" sz="2200" dirty="0" err="1">
                <a:latin typeface="Times New Roman Tj" pitchFamily="18" charset="-52"/>
              </a:rPr>
              <a:t>пешгузоштаи</a:t>
            </a:r>
            <a:r>
              <a:rPr lang="ru-RU" sz="2200" dirty="0">
                <a:latin typeface="Times New Roman Tj" pitchFamily="18" charset="-52"/>
              </a:rPr>
              <a:t> </a:t>
            </a:r>
            <a:r>
              <a:rPr lang="ru-RU" sz="2200" dirty="0" err="1">
                <a:latin typeface="Times New Roman Tj" pitchFamily="18" charset="-52"/>
              </a:rPr>
              <a:t>Барнома</a:t>
            </a:r>
            <a:r>
              <a:rPr lang="ru-RU" sz="2200" dirty="0">
                <a:latin typeface="Times New Roman Tj" pitchFamily="18" charset="-52"/>
              </a:rPr>
              <a:t> </a:t>
            </a:r>
            <a:r>
              <a:rPr lang="ru-RU" sz="2200" dirty="0" err="1">
                <a:latin typeface="Times New Roman Tj" pitchFamily="18" charset="-52"/>
              </a:rPr>
              <a:t>мушкили</a:t>
            </a:r>
            <a:r>
              <a:rPr lang="ru-RU" sz="2200" dirty="0">
                <a:latin typeface="Times New Roman Tj" pitchFamily="18" charset="-52"/>
              </a:rPr>
              <a:t> </a:t>
            </a:r>
            <a:r>
              <a:rPr lang="ru-RU" sz="2200" dirty="0" err="1" smtClean="0">
                <a:latin typeface="Times New Roman Tj" pitchFamily="18" charset="-52"/>
              </a:rPr>
              <a:t>эҷод</a:t>
            </a:r>
            <a:r>
              <a:rPr lang="ru-RU" sz="2200" dirty="0" smtClean="0">
                <a:latin typeface="Times New Roman Tj" pitchFamily="18" charset="-52"/>
              </a:rPr>
              <a:t> </a:t>
            </a:r>
            <a:r>
              <a:rPr lang="ru-RU" sz="2200" dirty="0" err="1">
                <a:latin typeface="Times New Roman Tj" pitchFamily="18" charset="-52"/>
              </a:rPr>
              <a:t>менамояд</a:t>
            </a:r>
            <a:r>
              <a:rPr lang="ru-RU" sz="2200" dirty="0">
                <a:latin typeface="Times New Roman Tj" pitchFamily="18" charset="-52"/>
              </a:rPr>
              <a:t>;</a:t>
            </a:r>
          </a:p>
          <a:p>
            <a:pPr marL="177800" indent="-177800" algn="l">
              <a:buFont typeface="Wingdings" pitchFamily="2" charset="2"/>
              <a:buChar char="§"/>
              <a:defRPr/>
            </a:pPr>
            <a:r>
              <a:rPr lang="ru-RU" sz="2200" dirty="0">
                <a:latin typeface="Times New Roman Tj" pitchFamily="18" charset="-52"/>
              </a:rPr>
              <a:t>Дар </a:t>
            </a:r>
            <a:r>
              <a:rPr lang="ru-RU" sz="2200" dirty="0" err="1">
                <a:latin typeface="Times New Roman Tj" pitchFamily="18" charset="-52"/>
              </a:rPr>
              <a:t>сатхи</a:t>
            </a:r>
            <a:r>
              <a:rPr lang="ru-RU" sz="2200" dirty="0">
                <a:latin typeface="Times New Roman Tj" pitchFamily="18" charset="-52"/>
              </a:rPr>
              <a:t> паст </a:t>
            </a:r>
            <a:r>
              <a:rPr lang="ru-RU" sz="2200" dirty="0" err="1">
                <a:latin typeface="Times New Roman Tj" pitchFamily="18" charset="-52"/>
              </a:rPr>
              <a:t>карор</a:t>
            </a:r>
            <a:r>
              <a:rPr lang="ru-RU" sz="2200" dirty="0">
                <a:latin typeface="Times New Roman Tj" pitchFamily="18" charset="-52"/>
              </a:rPr>
              <a:t> </a:t>
            </a:r>
            <a:r>
              <a:rPr lang="ru-RU" sz="2200" dirty="0" err="1">
                <a:latin typeface="Times New Roman Tj" pitchFamily="18" charset="-52"/>
              </a:rPr>
              <a:t>доштани</a:t>
            </a:r>
            <a:r>
              <a:rPr lang="ru-RU" sz="2200" dirty="0">
                <a:latin typeface="Times New Roman Tj" pitchFamily="18" charset="-52"/>
              </a:rPr>
              <a:t> </a:t>
            </a:r>
            <a:r>
              <a:rPr lang="ru-RU" sz="2200" dirty="0" err="1">
                <a:latin typeface="Times New Roman Tj" pitchFamily="18" charset="-52"/>
              </a:rPr>
              <a:t>муоина</a:t>
            </a:r>
            <a:r>
              <a:rPr lang="ru-RU" sz="2200" dirty="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скрининг дар </a:t>
            </a:r>
            <a:r>
              <a:rPr lang="ru-RU" sz="2200" dirty="0" err="1">
                <a:latin typeface="Times New Roman Tj" pitchFamily="18" charset="-52"/>
              </a:rPr>
              <a:t>байни</a:t>
            </a:r>
            <a:r>
              <a:rPr lang="ru-RU" sz="2200" dirty="0">
                <a:latin typeface="Times New Roman Tj" pitchFamily="18" charset="-52"/>
              </a:rPr>
              <a:t> </a:t>
            </a:r>
            <a:r>
              <a:rPr lang="ru-RU" sz="2200" dirty="0" err="1">
                <a:latin typeface="Times New Roman Tj" pitchFamily="18" charset="-52"/>
              </a:rPr>
              <a:t>ҳ</a:t>
            </a:r>
            <a:r>
              <a:rPr lang="ru-RU" sz="2200" dirty="0" err="1" smtClean="0">
                <a:latin typeface="Times New Roman Tj" pitchFamily="18" charset="-52"/>
              </a:rPr>
              <a:t>амсухбатон</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гумонбарон</a:t>
            </a:r>
            <a:r>
              <a:rPr lang="ru-RU" sz="2200" dirty="0">
                <a:latin typeface="Times New Roman Tj" pitchFamily="18" charset="-52"/>
              </a:rPr>
              <a:t> ба </a:t>
            </a:r>
            <a:r>
              <a:rPr lang="ru-RU" sz="2200" dirty="0" err="1">
                <a:latin typeface="Times New Roman Tj" pitchFamily="18" charset="-52"/>
              </a:rPr>
              <a:t>бемории</a:t>
            </a:r>
            <a:r>
              <a:rPr lang="ru-RU" sz="2200" dirty="0">
                <a:latin typeface="Times New Roman Tj" pitchFamily="18" charset="-52"/>
              </a:rPr>
              <a:t> сил; </a:t>
            </a:r>
          </a:p>
          <a:p>
            <a:pPr marL="177800" indent="-177800" algn="l">
              <a:buFont typeface="Wingdings" pitchFamily="2" charset="2"/>
              <a:buChar char="§"/>
              <a:defRPr/>
            </a:pPr>
            <a:r>
              <a:rPr lang="ru-RU" sz="2200" dirty="0">
                <a:latin typeface="Times New Roman Tj" pitchFamily="18" charset="-52"/>
              </a:rPr>
              <a:t>Дар </a:t>
            </a:r>
            <a:r>
              <a:rPr lang="ru-RU" sz="2200" dirty="0" err="1">
                <a:latin typeface="Times New Roman Tj" pitchFamily="18" charset="-52"/>
              </a:rPr>
              <a:t>сатҳи</a:t>
            </a:r>
            <a:r>
              <a:rPr lang="ru-RU" sz="2200" dirty="0">
                <a:latin typeface="Times New Roman Tj" pitchFamily="18" charset="-52"/>
              </a:rPr>
              <a:t> паст </a:t>
            </a:r>
            <a:r>
              <a:rPr lang="ru-RU" sz="2200" dirty="0" err="1">
                <a:latin typeface="Times New Roman Tj" pitchFamily="18" charset="-52"/>
              </a:rPr>
              <a:t>доштани</a:t>
            </a:r>
            <a:r>
              <a:rPr lang="ru-RU" sz="2200" dirty="0">
                <a:latin typeface="Times New Roman Tj" pitchFamily="18" charset="-52"/>
              </a:rPr>
              <a:t> </a:t>
            </a:r>
            <a:r>
              <a:rPr lang="ru-RU" sz="2200" dirty="0" err="1">
                <a:latin typeface="Times New Roman Tj" pitchFamily="18" charset="-52"/>
              </a:rPr>
              <a:t>маълумотнокии</a:t>
            </a:r>
            <a:r>
              <a:rPr lang="ru-RU" sz="2200" dirty="0">
                <a:latin typeface="Times New Roman Tj" pitchFamily="18" charset="-52"/>
              </a:rPr>
              <a:t> </a:t>
            </a:r>
            <a:r>
              <a:rPr lang="ru-RU" sz="2200" dirty="0" err="1" smtClean="0">
                <a:latin typeface="Times New Roman Tj" pitchFamily="18" charset="-52"/>
              </a:rPr>
              <a:t>аҳоли</a:t>
            </a:r>
            <a:r>
              <a:rPr lang="ru-RU" sz="2200" dirty="0" smtClean="0">
                <a:latin typeface="Times New Roman Tj" pitchFamily="18" charset="-52"/>
              </a:rPr>
              <a:t> </a:t>
            </a:r>
            <a:r>
              <a:rPr lang="ru-RU" sz="2200" dirty="0" err="1">
                <a:latin typeface="Times New Roman Tj" pitchFamily="18" charset="-52"/>
              </a:rPr>
              <a:t>оиди</a:t>
            </a:r>
            <a:r>
              <a:rPr lang="ru-RU" sz="2200" dirty="0">
                <a:latin typeface="Times New Roman Tj" pitchFamily="18" charset="-52"/>
              </a:rPr>
              <a:t> </a:t>
            </a:r>
            <a:r>
              <a:rPr lang="ru-RU" sz="2200" dirty="0" err="1">
                <a:latin typeface="Times New Roman Tj" pitchFamily="18" charset="-52"/>
              </a:rPr>
              <a:t>бемории</a:t>
            </a:r>
            <a:r>
              <a:rPr lang="ru-RU" sz="2200" dirty="0">
                <a:latin typeface="Times New Roman Tj" pitchFamily="18" charset="-52"/>
              </a:rPr>
              <a:t> сил, </a:t>
            </a:r>
            <a:r>
              <a:rPr lang="ru-RU" sz="2200" dirty="0" err="1">
                <a:latin typeface="Times New Roman Tj" pitchFamily="18" charset="-52"/>
              </a:rPr>
              <a:t>алалхусус</a:t>
            </a:r>
            <a:r>
              <a:rPr lang="ru-RU" sz="2200" dirty="0">
                <a:latin typeface="Times New Roman Tj" pitchFamily="18" charset="-52"/>
              </a:rPr>
              <a:t> дар </a:t>
            </a:r>
            <a:r>
              <a:rPr lang="ru-RU" sz="2200" dirty="0" err="1">
                <a:latin typeface="Times New Roman Tj" pitchFamily="18" charset="-52"/>
              </a:rPr>
              <a:t>байни</a:t>
            </a:r>
            <a:r>
              <a:rPr lang="ru-RU" sz="2200" dirty="0">
                <a:latin typeface="Times New Roman Tj" pitchFamily="18" charset="-52"/>
              </a:rPr>
              <a:t> </a:t>
            </a:r>
            <a:r>
              <a:rPr lang="ru-RU" sz="2200" dirty="0" err="1">
                <a:latin typeface="Times New Roman Tj" pitchFamily="18" charset="-52"/>
              </a:rPr>
              <a:t>ҷ</a:t>
            </a:r>
            <a:r>
              <a:rPr lang="ru-RU" sz="2200" dirty="0" err="1" smtClean="0">
                <a:latin typeface="Times New Roman Tj" pitchFamily="18" charset="-52"/>
              </a:rPr>
              <a:t>авонон</a:t>
            </a:r>
            <a:r>
              <a:rPr lang="ru-RU" sz="2200" dirty="0">
                <a:latin typeface="Times New Roman Tj" pitchFamily="18" charset="-52"/>
              </a:rPr>
              <a:t>, </a:t>
            </a:r>
            <a:r>
              <a:rPr lang="ru-RU" sz="2200" dirty="0" err="1">
                <a:latin typeface="Times New Roman Tj" pitchFamily="18" charset="-52"/>
              </a:rPr>
              <a:t>занон</a:t>
            </a:r>
            <a:r>
              <a:rPr lang="ru-RU" sz="2200" dirty="0">
                <a:latin typeface="Times New Roman Tj" pitchFamily="18" charset="-52"/>
              </a:rPr>
              <a:t> дар </a:t>
            </a:r>
            <a:r>
              <a:rPr lang="ru-RU" sz="2200" dirty="0" err="1" smtClean="0">
                <a:latin typeface="Times New Roman Tj" pitchFamily="18" charset="-52"/>
              </a:rPr>
              <a:t>сатҳи</a:t>
            </a:r>
            <a:r>
              <a:rPr lang="ru-RU" sz="2200" dirty="0" smtClean="0">
                <a:latin typeface="Times New Roman Tj" pitchFamily="18" charset="-52"/>
              </a:rPr>
              <a:t> </a:t>
            </a:r>
            <a:r>
              <a:rPr lang="ru-RU" sz="2200" dirty="0" err="1" smtClean="0">
                <a:latin typeface="Times New Roman Tj" pitchFamily="18" charset="-52"/>
              </a:rPr>
              <a:t>ноҳияҳо</a:t>
            </a:r>
            <a:r>
              <a:rPr lang="ru-RU" sz="2200" dirty="0">
                <a:latin typeface="Times New Roman Tj" pitchFamily="18" charset="-52"/>
              </a:rPr>
              <a:t>;</a:t>
            </a:r>
          </a:p>
          <a:p>
            <a:pPr marL="177800" indent="-177800" algn="l">
              <a:buFont typeface="Wingdings" pitchFamily="2" charset="2"/>
              <a:buChar char="§"/>
              <a:defRPr/>
            </a:pPr>
            <a:r>
              <a:rPr lang="ru-RU" sz="2200" dirty="0">
                <a:latin typeface="Times New Roman Tj" pitchFamily="18" charset="-52"/>
              </a:rPr>
              <a:t>На </a:t>
            </a:r>
            <a:r>
              <a:rPr lang="ru-RU" sz="2200" dirty="0" err="1" smtClean="0">
                <a:latin typeface="Times New Roman Tj" pitchFamily="18" charset="-52"/>
              </a:rPr>
              <a:t>ҳама</a:t>
            </a:r>
            <a:r>
              <a:rPr lang="ru-RU" sz="2200" dirty="0" smtClean="0">
                <a:latin typeface="Times New Roman Tj" pitchFamily="18" charset="-52"/>
              </a:rPr>
              <a:t> </a:t>
            </a:r>
            <a:r>
              <a:rPr lang="ru-RU" sz="2200" dirty="0" err="1" smtClean="0">
                <a:latin typeface="Times New Roman Tj" pitchFamily="18" charset="-52"/>
              </a:rPr>
              <a:t>марказҳои</a:t>
            </a:r>
            <a:r>
              <a:rPr lang="ru-RU" sz="2200" dirty="0" smtClean="0">
                <a:latin typeface="Times New Roman Tj" pitchFamily="18" charset="-52"/>
              </a:rPr>
              <a:t> </a:t>
            </a:r>
            <a:r>
              <a:rPr lang="ru-RU" sz="2200" dirty="0" err="1">
                <a:latin typeface="Times New Roman Tj" pitchFamily="18" charset="-52"/>
              </a:rPr>
              <a:t>ҳ</a:t>
            </a:r>
            <a:r>
              <a:rPr lang="ru-RU" sz="2200" dirty="0" err="1" smtClean="0">
                <a:latin typeface="Times New Roman Tj" pitchFamily="18" charset="-52"/>
              </a:rPr>
              <a:t>имояи</a:t>
            </a:r>
            <a:r>
              <a:rPr lang="ru-RU" sz="2200" dirty="0" smtClean="0">
                <a:latin typeface="Times New Roman Tj" pitchFamily="18" charset="-52"/>
              </a:rPr>
              <a:t> </a:t>
            </a:r>
            <a:r>
              <a:rPr lang="ru-RU" sz="2200" dirty="0" err="1" smtClean="0">
                <a:latin typeface="Times New Roman Tj" pitchFamily="18" charset="-52"/>
              </a:rPr>
              <a:t>аҳолӣ</a:t>
            </a:r>
            <a:r>
              <a:rPr lang="ru-RU" sz="2200" dirty="0" smtClean="0">
                <a:latin typeface="Times New Roman Tj" pitchFamily="18" charset="-52"/>
              </a:rPr>
              <a:t> </a:t>
            </a:r>
            <a:r>
              <a:rPr lang="ru-RU" sz="2200" dirty="0">
                <a:latin typeface="Times New Roman Tj" pitchFamily="18" charset="-52"/>
              </a:rPr>
              <a:t>аз </a:t>
            </a:r>
            <a:r>
              <a:rPr lang="ru-RU" sz="2200" dirty="0" err="1">
                <a:latin typeface="Times New Roman Tj" pitchFamily="18" charset="-52"/>
              </a:rPr>
              <a:t>бемории</a:t>
            </a:r>
            <a:r>
              <a:rPr lang="ru-RU" sz="2200" dirty="0">
                <a:latin typeface="Times New Roman Tj" pitchFamily="18" charset="-52"/>
              </a:rPr>
              <a:t> сил </a:t>
            </a:r>
            <a:r>
              <a:rPr lang="ru-RU" sz="2200" dirty="0" err="1">
                <a:latin typeface="Times New Roman Tj" pitchFamily="18" charset="-52"/>
              </a:rPr>
              <a:t>бо</a:t>
            </a:r>
            <a:r>
              <a:rPr lang="ru-RU" sz="2200" dirty="0">
                <a:latin typeface="Times New Roman Tj" pitchFamily="18" charset="-52"/>
              </a:rPr>
              <a:t> </a:t>
            </a:r>
            <a:r>
              <a:rPr lang="ru-RU" sz="2200" dirty="0" err="1">
                <a:latin typeface="Times New Roman Tj" pitchFamily="18" charset="-52"/>
              </a:rPr>
              <a:t>мутахассисони</a:t>
            </a:r>
            <a:r>
              <a:rPr lang="ru-RU" sz="2200" dirty="0">
                <a:latin typeface="Times New Roman Tj" pitchFamily="18" charset="-52"/>
              </a:rPr>
              <a:t> </a:t>
            </a:r>
            <a:r>
              <a:rPr lang="ru-RU" sz="2200" dirty="0" err="1">
                <a:latin typeface="Times New Roman Tj" pitchFamily="18" charset="-52"/>
              </a:rPr>
              <a:t>силшинос</a:t>
            </a:r>
            <a:r>
              <a:rPr lang="ru-RU" sz="2200" dirty="0">
                <a:latin typeface="Times New Roman Tj" pitchFamily="18" charset="-52"/>
              </a:rPr>
              <a:t> </a:t>
            </a:r>
            <a:r>
              <a:rPr lang="ru-RU" sz="2200" dirty="0" err="1">
                <a:latin typeface="Times New Roman Tj" pitchFamily="18" charset="-52"/>
              </a:rPr>
              <a:t>таъмин</a:t>
            </a:r>
            <a:r>
              <a:rPr lang="ru-RU" sz="2200" dirty="0">
                <a:latin typeface="Times New Roman Tj" pitchFamily="18" charset="-52"/>
              </a:rPr>
              <a:t> </a:t>
            </a:r>
            <a:r>
              <a:rPr lang="ru-RU" sz="2200" dirty="0" err="1" smtClean="0">
                <a:latin typeface="Times New Roman Tj" pitchFamily="18" charset="-52"/>
              </a:rPr>
              <a:t>мебошанд</a:t>
            </a:r>
            <a:r>
              <a:rPr lang="ru-RU" sz="2200" dirty="0">
                <a:latin typeface="Times New Roman Tj" pitchFamily="18" charset="-52"/>
              </a:rPr>
              <a:t>;</a:t>
            </a:r>
          </a:p>
          <a:p>
            <a:pPr marL="177800" indent="-177800" algn="l">
              <a:buFont typeface="Wingdings" pitchFamily="2" charset="2"/>
              <a:buChar char="§"/>
              <a:defRPr/>
            </a:pPr>
            <a:r>
              <a:rPr lang="ru-RU" sz="2200" dirty="0" err="1" smtClean="0">
                <a:latin typeface="Times New Roman Tj" pitchFamily="18" charset="-52"/>
              </a:rPr>
              <a:t>Сатҳи</a:t>
            </a:r>
            <a:r>
              <a:rPr lang="ru-RU" sz="2200" dirty="0" smtClean="0">
                <a:latin typeface="Times New Roman Tj" pitchFamily="18" charset="-52"/>
              </a:rPr>
              <a:t> </a:t>
            </a:r>
            <a:r>
              <a:rPr lang="ru-RU" sz="2200" dirty="0" err="1">
                <a:latin typeface="Times New Roman Tj" pitchFamily="18" charset="-52"/>
              </a:rPr>
              <a:t>баланди</a:t>
            </a:r>
            <a:r>
              <a:rPr lang="ru-RU" sz="2200" dirty="0">
                <a:latin typeface="Times New Roman Tj" pitchFamily="18" charset="-52"/>
              </a:rPr>
              <a:t> </a:t>
            </a:r>
            <a:r>
              <a:rPr lang="ru-RU" sz="2200" dirty="0" err="1" smtClean="0">
                <a:latin typeface="Times New Roman Tj" pitchFamily="18" charset="-52"/>
              </a:rPr>
              <a:t>тамғанокии</a:t>
            </a:r>
            <a:r>
              <a:rPr lang="ru-RU" sz="2200" dirty="0" smtClean="0">
                <a:latin typeface="Times New Roman Tj" pitchFamily="18" charset="-52"/>
              </a:rPr>
              <a:t> </a:t>
            </a:r>
            <a:r>
              <a:rPr lang="ru-RU" sz="2200" dirty="0" err="1" smtClean="0">
                <a:latin typeface="Times New Roman Tj" pitchFamily="18" charset="-52"/>
              </a:rPr>
              <a:t>нисбати</a:t>
            </a:r>
            <a:r>
              <a:rPr lang="ru-RU" sz="2200" dirty="0" smtClean="0">
                <a:latin typeface="Times New Roman Tj" pitchFamily="18" charset="-52"/>
              </a:rPr>
              <a:t> </a:t>
            </a:r>
            <a:r>
              <a:rPr lang="ru-RU" sz="2200" dirty="0" err="1">
                <a:latin typeface="Times New Roman Tj" pitchFamily="18" charset="-52"/>
              </a:rPr>
              <a:t>бемории</a:t>
            </a:r>
            <a:r>
              <a:rPr lang="ru-RU" sz="2200" dirty="0">
                <a:latin typeface="Times New Roman Tj" pitchFamily="18" charset="-52"/>
              </a:rPr>
              <a:t> сил дар </a:t>
            </a:r>
            <a:r>
              <a:rPr lang="ru-RU" sz="2200" dirty="0" err="1" smtClean="0">
                <a:latin typeface="Times New Roman Tj" pitchFamily="18" charset="-52"/>
              </a:rPr>
              <a:t>баъзе</a:t>
            </a:r>
            <a:r>
              <a:rPr lang="ru-RU" sz="2200" dirty="0" smtClean="0">
                <a:latin typeface="Times New Roman Tj" pitchFamily="18" charset="-52"/>
              </a:rPr>
              <a:t> </a:t>
            </a:r>
            <a:r>
              <a:rPr lang="ru-RU" sz="2200" dirty="0" err="1" smtClean="0">
                <a:latin typeface="Times New Roman Tj" pitchFamily="18" charset="-52"/>
              </a:rPr>
              <a:t>шаҳру</a:t>
            </a:r>
            <a:r>
              <a:rPr lang="ru-RU" sz="2200" dirty="0" smtClean="0">
                <a:latin typeface="Times New Roman Tj" pitchFamily="18" charset="-52"/>
              </a:rPr>
              <a:t> </a:t>
            </a:r>
            <a:r>
              <a:rPr lang="ru-RU" sz="2200" dirty="0" err="1" smtClean="0">
                <a:latin typeface="Times New Roman Tj" pitchFamily="18" charset="-52"/>
              </a:rPr>
              <a:t>ноҳияҳо</a:t>
            </a:r>
            <a:r>
              <a:rPr lang="ru-RU" sz="2200" dirty="0" smtClean="0">
                <a:latin typeface="Times New Roman Tj" pitchFamily="18" charset="-52"/>
              </a:rPr>
              <a:t> </a:t>
            </a:r>
            <a:r>
              <a:rPr lang="ru-RU" sz="2200" dirty="0">
                <a:latin typeface="Times New Roman Tj" pitchFamily="18" charset="-52"/>
              </a:rPr>
              <a:t>ба </a:t>
            </a:r>
            <a:r>
              <a:rPr lang="ru-RU" sz="2200" dirty="0" err="1">
                <a:latin typeface="Times New Roman Tj" pitchFamily="18" charset="-52"/>
              </a:rPr>
              <a:t>назар</a:t>
            </a:r>
            <a:r>
              <a:rPr lang="ru-RU" sz="2200" dirty="0">
                <a:latin typeface="Times New Roman Tj" pitchFamily="18" charset="-52"/>
              </a:rPr>
              <a:t> </a:t>
            </a:r>
            <a:r>
              <a:rPr lang="ru-RU" sz="2200" dirty="0" err="1">
                <a:latin typeface="Times New Roman Tj" pitchFamily="18" charset="-52"/>
              </a:rPr>
              <a:t>мерасад</a:t>
            </a:r>
            <a:r>
              <a:rPr lang="ru-RU" sz="2200" dirty="0">
                <a:latin typeface="Times New Roman Tj" pitchFamily="18" charset="-52"/>
              </a:rPr>
              <a:t>;</a:t>
            </a:r>
          </a:p>
          <a:p>
            <a:pPr marL="177800" indent="-177800" algn="l">
              <a:buFont typeface="Wingdings" pitchFamily="2" charset="2"/>
              <a:buChar char="§"/>
              <a:defRPr/>
            </a:pPr>
            <a:r>
              <a:rPr lang="ru-RU" sz="2200" dirty="0" err="1">
                <a:latin typeface="Times New Roman Tj" pitchFamily="18" charset="-52"/>
              </a:rPr>
              <a:t>Норасогии</a:t>
            </a:r>
            <a:r>
              <a:rPr lang="ru-RU" sz="2200" dirty="0">
                <a:latin typeface="Times New Roman Tj" pitchFamily="18" charset="-52"/>
              </a:rPr>
              <a:t> </a:t>
            </a:r>
            <a:r>
              <a:rPr lang="ru-RU" sz="2200" dirty="0" err="1" smtClean="0">
                <a:latin typeface="Times New Roman Tj" pitchFamily="18" charset="-52"/>
              </a:rPr>
              <a:t>маблағгузори</a:t>
            </a:r>
            <a:r>
              <a:rPr lang="ru-RU" sz="2200" dirty="0" smtClean="0">
                <a:latin typeface="Times New Roman Tj" pitchFamily="18" charset="-52"/>
              </a:rPr>
              <a:t> </a:t>
            </a:r>
            <a:r>
              <a:rPr lang="ru-RU" sz="2200" dirty="0" err="1">
                <a:latin typeface="Times New Roman Tj" pitchFamily="18" charset="-52"/>
              </a:rPr>
              <a:t>барои</a:t>
            </a:r>
            <a:r>
              <a:rPr lang="ru-RU" sz="2200" dirty="0">
                <a:latin typeface="Times New Roman Tj" pitchFamily="18" charset="-52"/>
              </a:rPr>
              <a:t> </a:t>
            </a:r>
            <a:r>
              <a:rPr lang="ru-RU" sz="2200" dirty="0" err="1">
                <a:latin typeface="Times New Roman Tj" pitchFamily="18" charset="-52"/>
              </a:rPr>
              <a:t>хариди</a:t>
            </a:r>
            <a:r>
              <a:rPr lang="ru-RU" sz="2200" dirty="0">
                <a:latin typeface="Times New Roman Tj" pitchFamily="18" charset="-52"/>
              </a:rPr>
              <a:t> </a:t>
            </a:r>
            <a:r>
              <a:rPr lang="ru-RU" sz="2200" dirty="0" err="1" smtClean="0">
                <a:latin typeface="Times New Roman Tj" pitchFamily="18" charset="-52"/>
              </a:rPr>
              <a:t>маводҳои</a:t>
            </a:r>
            <a:r>
              <a:rPr lang="ru-RU" sz="2200" dirty="0" smtClean="0">
                <a:latin typeface="Times New Roman Tj" pitchFamily="18" charset="-52"/>
              </a:rPr>
              <a:t> </a:t>
            </a:r>
            <a:r>
              <a:rPr lang="ru-RU" sz="2200" dirty="0" err="1">
                <a:latin typeface="Times New Roman Tj" pitchFamily="18" charset="-52"/>
              </a:rPr>
              <a:t>ташхиси</a:t>
            </a:r>
            <a:r>
              <a:rPr lang="ru-RU" sz="2200" dirty="0">
                <a:latin typeface="Times New Roman Tj" pitchFamily="18" charset="-52"/>
              </a:rPr>
              <a:t> (</a:t>
            </a:r>
            <a:r>
              <a:rPr lang="ru-RU" sz="2200" dirty="0" err="1">
                <a:latin typeface="Times New Roman Tj" pitchFamily="18" charset="-52"/>
              </a:rPr>
              <a:t>маводхои</a:t>
            </a:r>
            <a:r>
              <a:rPr lang="ru-RU" sz="2200" dirty="0">
                <a:latin typeface="Times New Roman Tj" pitchFamily="18" charset="-52"/>
              </a:rPr>
              <a:t> </a:t>
            </a:r>
            <a:r>
              <a:rPr lang="ru-RU" sz="2200" dirty="0" err="1" smtClean="0">
                <a:latin typeface="Times New Roman Tj" pitchFamily="18" charset="-52"/>
              </a:rPr>
              <a:t>биохимиявӣ</a:t>
            </a:r>
            <a:r>
              <a:rPr lang="ru-RU" sz="2200" dirty="0" smtClean="0">
                <a:latin typeface="Times New Roman Tj" pitchFamily="18" charset="-52"/>
              </a:rPr>
              <a:t>), </a:t>
            </a:r>
            <a:r>
              <a:rPr lang="ru-RU" sz="2200" dirty="0" err="1">
                <a:latin typeface="Times New Roman Tj" pitchFamily="18" charset="-52"/>
              </a:rPr>
              <a:t>ки</a:t>
            </a:r>
            <a:r>
              <a:rPr lang="ru-RU" sz="2200" dirty="0">
                <a:latin typeface="Times New Roman Tj" pitchFamily="18" charset="-52"/>
              </a:rPr>
              <a:t> дар </a:t>
            </a:r>
            <a:r>
              <a:rPr lang="ru-RU" sz="2200" dirty="0" err="1">
                <a:latin typeface="Times New Roman Tj" pitchFamily="18" charset="-52"/>
              </a:rPr>
              <a:t>рафти</a:t>
            </a:r>
            <a:r>
              <a:rPr lang="ru-RU" sz="2200" dirty="0">
                <a:latin typeface="Times New Roman Tj" pitchFamily="18" charset="-52"/>
              </a:rPr>
              <a:t> </a:t>
            </a:r>
            <a:r>
              <a:rPr lang="ru-RU" sz="2200" dirty="0" err="1">
                <a:latin typeface="Times New Roman Tj" pitchFamily="18" charset="-52"/>
              </a:rPr>
              <a:t>табобат</a:t>
            </a:r>
            <a:r>
              <a:rPr lang="ru-RU" sz="2200" dirty="0">
                <a:latin typeface="Times New Roman Tj" pitchFamily="18" charset="-52"/>
              </a:rPr>
              <a:t> ба </a:t>
            </a:r>
            <a:r>
              <a:rPr lang="ru-RU" sz="2200" dirty="0" err="1">
                <a:latin typeface="Times New Roman Tj" pitchFamily="18" charset="-52"/>
              </a:rPr>
              <a:t>беморони</a:t>
            </a:r>
            <a:r>
              <a:rPr lang="ru-RU" sz="2200" dirty="0">
                <a:latin typeface="Times New Roman Tj" pitchFamily="18" charset="-52"/>
              </a:rPr>
              <a:t> сил </a:t>
            </a:r>
            <a:r>
              <a:rPr lang="ru-RU" sz="2200" dirty="0" err="1">
                <a:latin typeface="Times New Roman Tj" pitchFamily="18" charset="-52"/>
              </a:rPr>
              <a:t>зарур</a:t>
            </a:r>
            <a:r>
              <a:rPr lang="ru-RU" sz="2200" dirty="0">
                <a:latin typeface="Times New Roman Tj" pitchFamily="18" charset="-52"/>
              </a:rPr>
              <a:t> </a:t>
            </a:r>
            <a:r>
              <a:rPr lang="ru-RU" sz="2200" dirty="0" err="1">
                <a:latin typeface="Times New Roman Tj" pitchFamily="18" charset="-52"/>
              </a:rPr>
              <a:t>аст</a:t>
            </a:r>
            <a:r>
              <a:rPr lang="ru-RU" sz="2200" dirty="0">
                <a:latin typeface="Times New Roman Tj" pitchFamily="18" charset="-52"/>
              </a:rPr>
              <a:t> ба </a:t>
            </a:r>
            <a:r>
              <a:rPr lang="ru-RU" sz="2200" dirty="0" err="1">
                <a:latin typeface="Times New Roman Tj" pitchFamily="18" charset="-52"/>
              </a:rPr>
              <a:t>назар</a:t>
            </a:r>
            <a:r>
              <a:rPr lang="ru-RU" sz="2200" dirty="0">
                <a:latin typeface="Times New Roman Tj" pitchFamily="18" charset="-52"/>
              </a:rPr>
              <a:t> </a:t>
            </a:r>
            <a:r>
              <a:rPr lang="ru-RU" sz="2200" dirty="0" err="1">
                <a:latin typeface="Times New Roman Tj" pitchFamily="18" charset="-52"/>
              </a:rPr>
              <a:t>мерасад</a:t>
            </a:r>
            <a:r>
              <a:rPr lang="ru-RU" sz="2200" dirty="0">
                <a:latin typeface="Times New Roman Tj" pitchFamily="18" charset="-52"/>
              </a:rPr>
              <a:t>;</a:t>
            </a:r>
          </a:p>
          <a:p>
            <a:pPr marL="177800" indent="-177800" algn="l">
              <a:buFont typeface="Wingdings" pitchFamily="2" charset="2"/>
              <a:buChar char="§"/>
              <a:defRPr/>
            </a:pPr>
            <a:r>
              <a:rPr lang="ru-RU" sz="2200" dirty="0" err="1">
                <a:latin typeface="Times New Roman Tj" pitchFamily="18" charset="-52"/>
              </a:rPr>
              <a:t>Норасогии</a:t>
            </a:r>
            <a:r>
              <a:rPr lang="ru-RU" sz="2200" dirty="0">
                <a:latin typeface="Times New Roman Tj" pitchFamily="18" charset="-52"/>
              </a:rPr>
              <a:t> </a:t>
            </a:r>
            <a:r>
              <a:rPr lang="ru-RU" sz="2200" dirty="0" err="1" smtClean="0">
                <a:latin typeface="Times New Roman Tj" pitchFamily="18" charset="-52"/>
              </a:rPr>
              <a:t>маблагғузори</a:t>
            </a:r>
            <a:r>
              <a:rPr lang="ru-RU" sz="2200" dirty="0" smtClean="0">
                <a:latin typeface="Times New Roman Tj" pitchFamily="18" charset="-52"/>
              </a:rPr>
              <a:t> </a:t>
            </a:r>
            <a:r>
              <a:rPr lang="ru-RU" sz="2200" dirty="0" err="1">
                <a:latin typeface="Times New Roman Tj" pitchFamily="18" charset="-52"/>
              </a:rPr>
              <a:t>барои</a:t>
            </a:r>
            <a:r>
              <a:rPr lang="ru-RU" sz="2200" dirty="0">
                <a:latin typeface="Times New Roman Tj" pitchFamily="18" charset="-52"/>
              </a:rPr>
              <a:t> </a:t>
            </a:r>
            <a:r>
              <a:rPr lang="ru-RU" sz="2200" dirty="0" err="1">
                <a:latin typeface="Times New Roman Tj" pitchFamily="18" charset="-52"/>
              </a:rPr>
              <a:t>хариди</a:t>
            </a:r>
            <a:r>
              <a:rPr lang="ru-RU" sz="2200" dirty="0">
                <a:latin typeface="Times New Roman Tj" pitchFamily="18" charset="-52"/>
              </a:rPr>
              <a:t> </a:t>
            </a:r>
            <a:r>
              <a:rPr lang="ru-RU" sz="2200" dirty="0" err="1">
                <a:latin typeface="Times New Roman Tj" pitchFamily="18" charset="-52"/>
              </a:rPr>
              <a:t>ғ</a:t>
            </a:r>
            <a:r>
              <a:rPr lang="ru-RU" sz="2200" dirty="0" err="1" smtClean="0">
                <a:latin typeface="Times New Roman Tj" pitchFamily="18" charset="-52"/>
              </a:rPr>
              <a:t>изои</a:t>
            </a:r>
            <a:r>
              <a:rPr lang="ru-RU" sz="2200" dirty="0" smtClean="0">
                <a:latin typeface="Times New Roman Tj" pitchFamily="18" charset="-52"/>
              </a:rPr>
              <a:t> </a:t>
            </a:r>
            <a:r>
              <a:rPr lang="ru-RU" sz="2200" dirty="0">
                <a:latin typeface="Times New Roman Tj" pitchFamily="18" charset="-52"/>
              </a:rPr>
              <a:t>солим </a:t>
            </a:r>
            <a:r>
              <a:rPr lang="ru-RU" sz="2200" dirty="0" err="1">
                <a:latin typeface="Times New Roman Tj" pitchFamily="18" charset="-52"/>
              </a:rPr>
              <a:t>ва</a:t>
            </a:r>
            <a:r>
              <a:rPr lang="ru-RU" sz="2200" dirty="0">
                <a:latin typeface="Times New Roman Tj" pitchFamily="18" charset="-52"/>
              </a:rPr>
              <a:t> </a:t>
            </a:r>
            <a:r>
              <a:rPr lang="ru-RU" sz="2200" dirty="0" err="1" smtClean="0">
                <a:latin typeface="Times New Roman Tj" pitchFamily="18" charset="-52"/>
              </a:rPr>
              <a:t>доруҳои</a:t>
            </a:r>
            <a:r>
              <a:rPr lang="ru-RU" sz="2200" dirty="0" smtClean="0">
                <a:latin typeface="Times New Roman Tj" pitchFamily="18" charset="-52"/>
              </a:rPr>
              <a:t> </a:t>
            </a:r>
            <a:r>
              <a:rPr lang="ru-RU" sz="2200" dirty="0" err="1" smtClean="0">
                <a:latin typeface="Times New Roman Tj" pitchFamily="18" charset="-52"/>
              </a:rPr>
              <a:t>қувватбахшанда</a:t>
            </a:r>
            <a:r>
              <a:rPr lang="ru-RU" sz="2200" dirty="0" smtClean="0">
                <a:latin typeface="Times New Roman Tj" pitchFamily="18" charset="-52"/>
              </a:rPr>
              <a:t> </a:t>
            </a:r>
            <a:r>
              <a:rPr lang="ru-RU" sz="2200" dirty="0" err="1">
                <a:latin typeface="Times New Roman Tj" pitchFamily="18" charset="-52"/>
              </a:rPr>
              <a:t>хусусан</a:t>
            </a:r>
            <a:r>
              <a:rPr lang="ru-RU" sz="2200" dirty="0">
                <a:latin typeface="Times New Roman Tj" pitchFamily="18" charset="-52"/>
              </a:rPr>
              <a:t> дар </a:t>
            </a:r>
            <a:r>
              <a:rPr lang="ru-RU" sz="2200" dirty="0" err="1" smtClean="0">
                <a:latin typeface="Times New Roman Tj" pitchFamily="18" charset="-52"/>
              </a:rPr>
              <a:t>сатҳи</a:t>
            </a:r>
            <a:r>
              <a:rPr lang="ru-RU" sz="2200" dirty="0" smtClean="0">
                <a:latin typeface="Times New Roman Tj" pitchFamily="18" charset="-52"/>
              </a:rPr>
              <a:t> </a:t>
            </a:r>
            <a:r>
              <a:rPr lang="ru-RU" sz="2200" dirty="0" err="1" smtClean="0">
                <a:latin typeface="Times New Roman Tj" pitchFamily="18" charset="-52"/>
              </a:rPr>
              <a:t>шаҳру</a:t>
            </a:r>
            <a:r>
              <a:rPr lang="ru-RU" sz="2200" dirty="0" smtClean="0">
                <a:latin typeface="Times New Roman Tj" pitchFamily="18" charset="-52"/>
              </a:rPr>
              <a:t> </a:t>
            </a:r>
            <a:r>
              <a:rPr lang="ru-RU" sz="2200" dirty="0" err="1" smtClean="0">
                <a:latin typeface="Times New Roman Tj" pitchFamily="18" charset="-52"/>
              </a:rPr>
              <a:t>ноҳияҳо</a:t>
            </a:r>
            <a:r>
              <a:rPr lang="ru-RU" sz="2200" dirty="0">
                <a:latin typeface="Times New Roman Tj" pitchFamily="18" charset="-52"/>
              </a:rPr>
              <a:t>. </a:t>
            </a:r>
          </a:p>
          <a:p>
            <a:pPr marL="685800" indent="-685800" algn="l">
              <a:lnSpc>
                <a:spcPct val="100000"/>
              </a:lnSpc>
              <a:buFont typeface="Wingdings" panose="05000000000000000000" pitchFamily="2" charset="2"/>
              <a:buChar char="§"/>
              <a:defRPr/>
            </a:pPr>
            <a:endParaRPr lang="ru-RU" sz="2200" dirty="0">
              <a:latin typeface="Times New Roman Tj" pitchFamily="18" charset="-52"/>
              <a:cs typeface="Times New Roman" pitchFamily="18" charset="0"/>
            </a:endParaRPr>
          </a:p>
          <a:p>
            <a:pPr marL="342900" indent="-342900">
              <a:lnSpc>
                <a:spcPct val="100000"/>
              </a:lnSpc>
              <a:buFont typeface="Wingdings" panose="05000000000000000000" pitchFamily="2" charset="2"/>
              <a:buChar char="§"/>
              <a:defRPr/>
            </a:pPr>
            <a:endParaRPr lang="ru-RU" sz="1000" dirty="0">
              <a:latin typeface="Times New Roman Tj" pitchFamily="18" charset="-5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ctrTitle"/>
          </p:nvPr>
        </p:nvSpPr>
        <p:spPr>
          <a:xfrm>
            <a:off x="328613" y="179388"/>
            <a:ext cx="11534775" cy="466725"/>
          </a:xfrm>
        </p:spPr>
        <p:txBody>
          <a:bodyPr anchor="ctr"/>
          <a:lstStyle/>
          <a:p>
            <a:r>
              <a:rPr lang="ru-RU" sz="2400" b="1" smtClean="0">
                <a:latin typeface="Times New Roman" pitchFamily="18" charset="0"/>
                <a:cs typeface="Times New Roman" pitchFamily="18" charset="0"/>
              </a:rPr>
              <a:t>Пешниходхо барои бо муввафакият амалигардонии Барнома</a:t>
            </a:r>
            <a:endParaRPr lang="ru-RU" sz="2400" smtClean="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07963" y="787400"/>
            <a:ext cx="11682412" cy="5943600"/>
          </a:xfrm>
        </p:spPr>
        <p:txBody>
          <a:bodyPr>
            <a:noAutofit/>
          </a:bodyPr>
          <a:lstStyle/>
          <a:p>
            <a:pPr marL="177800" indent="-177800" algn="l">
              <a:buFont typeface="Wingdings" pitchFamily="2" charset="2"/>
              <a:buChar char="§"/>
              <a:defRPr/>
            </a:pPr>
            <a:r>
              <a:rPr lang="ru-RU" sz="2200" dirty="0" smtClean="0">
                <a:latin typeface="Times New Roman Tj" pitchFamily="18" charset="-52"/>
              </a:rPr>
              <a:t>Сари </a:t>
            </a:r>
            <a:r>
              <a:rPr lang="ru-RU" sz="2200" dirty="0" err="1" smtClean="0">
                <a:latin typeface="Times New Roman Tj" pitchFamily="18" charset="-52"/>
              </a:rPr>
              <a:t>вақт</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пурра</a:t>
            </a:r>
            <a:r>
              <a:rPr lang="ru-RU" sz="2200" dirty="0">
                <a:latin typeface="Times New Roman Tj" pitchFamily="18" charset="-52"/>
              </a:rPr>
              <a:t> </a:t>
            </a:r>
            <a:r>
              <a:rPr lang="ru-RU" sz="2200" dirty="0" err="1" smtClean="0">
                <a:latin typeface="Times New Roman Tj" pitchFamily="18" charset="-52"/>
              </a:rPr>
              <a:t>иҷро</a:t>
            </a:r>
            <a:r>
              <a:rPr lang="ru-RU" sz="2200" dirty="0" smtClean="0">
                <a:latin typeface="Times New Roman Tj" pitchFamily="18" charset="-52"/>
              </a:rPr>
              <a:t> </a:t>
            </a:r>
            <a:r>
              <a:rPr lang="ru-RU" sz="2200" dirty="0" err="1">
                <a:latin typeface="Times New Roman Tj" pitchFamily="18" charset="-52"/>
              </a:rPr>
              <a:t>кардани</a:t>
            </a:r>
            <a:r>
              <a:rPr lang="ru-RU" sz="2200" dirty="0">
                <a:latin typeface="Times New Roman Tj" pitchFamily="18" charset="-52"/>
              </a:rPr>
              <a:t> </a:t>
            </a:r>
            <a:r>
              <a:rPr lang="ru-RU" sz="2200" dirty="0" err="1" smtClean="0">
                <a:latin typeface="Times New Roman Tj" pitchFamily="18" charset="-52"/>
              </a:rPr>
              <a:t>самтҳои</a:t>
            </a:r>
            <a:r>
              <a:rPr lang="ru-RU" sz="2200" dirty="0" smtClean="0">
                <a:latin typeface="Times New Roman Tj" pitchFamily="18" charset="-52"/>
              </a:rPr>
              <a:t> </a:t>
            </a:r>
            <a:r>
              <a:rPr lang="ru-RU" sz="2200" dirty="0" err="1">
                <a:latin typeface="Times New Roman Tj" pitchFamily="18" charset="-52"/>
              </a:rPr>
              <a:t>фаъолият</a:t>
            </a:r>
            <a:r>
              <a:rPr lang="ru-RU" sz="2200" dirty="0">
                <a:latin typeface="Times New Roman Tj" pitchFamily="18" charset="-52"/>
              </a:rPr>
              <a:t> аз </a:t>
            </a:r>
            <a:r>
              <a:rPr lang="ru-RU" sz="2200" dirty="0" err="1">
                <a:latin typeface="Times New Roman Tj" pitchFamily="18" charset="-52"/>
              </a:rPr>
              <a:t>тарафи</a:t>
            </a:r>
            <a:r>
              <a:rPr lang="ru-RU" sz="2200" dirty="0">
                <a:latin typeface="Times New Roman Tj" pitchFamily="18" charset="-52"/>
              </a:rPr>
              <a:t> </a:t>
            </a:r>
            <a:r>
              <a:rPr lang="ru-RU" sz="2200" dirty="0" err="1" smtClean="0">
                <a:latin typeface="Times New Roman Tj" pitchFamily="18" charset="-52"/>
              </a:rPr>
              <a:t>ҳама</a:t>
            </a:r>
            <a:r>
              <a:rPr lang="ru-RU" sz="2200" dirty="0" smtClean="0">
                <a:latin typeface="Times New Roman Tj" pitchFamily="18" charset="-52"/>
              </a:rPr>
              <a:t> </a:t>
            </a:r>
            <a:r>
              <a:rPr lang="ru-RU" sz="2200" dirty="0" err="1" smtClean="0">
                <a:latin typeface="Times New Roman Tj" pitchFamily="18" charset="-52"/>
              </a:rPr>
              <a:t>вазорату</a:t>
            </a:r>
            <a:r>
              <a:rPr lang="ru-RU" sz="2200" dirty="0" smtClean="0">
                <a:latin typeface="Times New Roman Tj" pitchFamily="18" charset="-52"/>
              </a:rPr>
              <a:t> </a:t>
            </a:r>
            <a:r>
              <a:rPr lang="ru-RU" sz="2200" dirty="0" err="1" smtClean="0">
                <a:latin typeface="Times New Roman Tj" pitchFamily="18" charset="-52"/>
              </a:rPr>
              <a:t>кумитаҳо</a:t>
            </a:r>
            <a:r>
              <a:rPr lang="ru-RU" sz="2200" dirty="0">
                <a:latin typeface="Times New Roman Tj" pitchFamily="18" charset="-52"/>
              </a:rPr>
              <a:t>, </a:t>
            </a:r>
            <a:r>
              <a:rPr lang="ru-RU" sz="2200" dirty="0" err="1">
                <a:latin typeface="Times New Roman Tj" pitchFamily="18" charset="-52"/>
              </a:rPr>
              <a:t>ҷ</a:t>
            </a:r>
            <a:r>
              <a:rPr lang="ru-RU" sz="2200" dirty="0" err="1" smtClean="0">
                <a:latin typeface="Times New Roman Tj" pitchFamily="18" charset="-52"/>
              </a:rPr>
              <a:t>амъиятхо</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smtClean="0">
                <a:latin typeface="Times New Roman Tj" pitchFamily="18" charset="-52"/>
              </a:rPr>
              <a:t>ташкилотҳои</a:t>
            </a:r>
            <a:r>
              <a:rPr lang="ru-RU" sz="2200" dirty="0" smtClean="0">
                <a:latin typeface="Times New Roman Tj" pitchFamily="18" charset="-52"/>
              </a:rPr>
              <a:t> </a:t>
            </a:r>
            <a:r>
              <a:rPr lang="ru-RU" sz="2200" dirty="0" err="1">
                <a:latin typeface="Times New Roman Tj" pitchFamily="18" charset="-52"/>
              </a:rPr>
              <a:t>байналмиллали</a:t>
            </a:r>
            <a:r>
              <a:rPr lang="ru-RU" sz="2200" dirty="0">
                <a:latin typeface="Times New Roman Tj" pitchFamily="18" charset="-52"/>
              </a:rPr>
              <a:t>, </a:t>
            </a:r>
            <a:r>
              <a:rPr lang="ru-RU" sz="2200" dirty="0" err="1">
                <a:latin typeface="Times New Roman Tj" pitchFamily="18" charset="-52"/>
              </a:rPr>
              <a:t>мувофики</a:t>
            </a:r>
            <a:r>
              <a:rPr lang="ru-RU" sz="2200" dirty="0">
                <a:latin typeface="Times New Roman Tj" pitchFamily="18" charset="-52"/>
              </a:rPr>
              <a:t> </a:t>
            </a:r>
            <a:r>
              <a:rPr lang="ru-RU" sz="2200" dirty="0" err="1" smtClean="0">
                <a:latin typeface="Times New Roman Tj" pitchFamily="18" charset="-52"/>
              </a:rPr>
              <a:t>нақшаи</a:t>
            </a:r>
            <a:r>
              <a:rPr lang="ru-RU" sz="2200" dirty="0" smtClean="0">
                <a:latin typeface="Times New Roman Tj" pitchFamily="18" charset="-52"/>
              </a:rPr>
              <a:t> </a:t>
            </a:r>
            <a:r>
              <a:rPr lang="ru-RU" sz="2200" dirty="0" err="1" smtClean="0">
                <a:latin typeface="Times New Roman Tj" pitchFamily="18" charset="-52"/>
              </a:rPr>
              <a:t>тадбиқи</a:t>
            </a:r>
            <a:r>
              <a:rPr lang="ru-RU" sz="2200" dirty="0" smtClean="0">
                <a:latin typeface="Times New Roman Tj" pitchFamily="18" charset="-52"/>
              </a:rPr>
              <a:t> </a:t>
            </a:r>
            <a:r>
              <a:rPr lang="ru-RU" sz="2200" dirty="0" err="1">
                <a:latin typeface="Times New Roman Tj" pitchFamily="18" charset="-52"/>
              </a:rPr>
              <a:t>Барномаи</a:t>
            </a:r>
            <a:r>
              <a:rPr lang="ru-RU" sz="2200" dirty="0">
                <a:latin typeface="Times New Roman Tj" pitchFamily="18" charset="-52"/>
              </a:rPr>
              <a:t> </a:t>
            </a:r>
            <a:r>
              <a:rPr lang="ru-RU" sz="2200" dirty="0" err="1" smtClean="0">
                <a:latin typeface="Times New Roman Tj" pitchFamily="18" charset="-52"/>
              </a:rPr>
              <a:t>миллӣ</a:t>
            </a:r>
            <a:r>
              <a:rPr lang="ru-RU" sz="2200" dirty="0" smtClean="0">
                <a:latin typeface="Times New Roman Tj" pitchFamily="18" charset="-52"/>
              </a:rPr>
              <a:t>;</a:t>
            </a:r>
            <a:endParaRPr lang="ru-RU" sz="2200" dirty="0">
              <a:latin typeface="Times New Roman Tj" pitchFamily="18" charset="-52"/>
            </a:endParaRPr>
          </a:p>
          <a:p>
            <a:pPr marL="177800" indent="-177800" algn="l">
              <a:buFont typeface="Wingdings" pitchFamily="2" charset="2"/>
              <a:buChar char="§"/>
              <a:defRPr/>
            </a:pPr>
            <a:r>
              <a:rPr lang="ru-RU" sz="2200" dirty="0" err="1" smtClean="0">
                <a:latin typeface="Times New Roman Tj" pitchFamily="18" charset="-52"/>
              </a:rPr>
              <a:t>Маблағгузории</a:t>
            </a:r>
            <a:r>
              <a:rPr lang="ru-RU" sz="2200" dirty="0" smtClean="0">
                <a:latin typeface="Times New Roman Tj" pitchFamily="18" charset="-52"/>
              </a:rPr>
              <a:t> </a:t>
            </a:r>
            <a:r>
              <a:rPr lang="ru-RU" sz="2200" dirty="0" err="1" smtClean="0">
                <a:latin typeface="Times New Roman Tj" pitchFamily="18" charset="-52"/>
              </a:rPr>
              <a:t>чорабиниҳо</a:t>
            </a:r>
            <a:r>
              <a:rPr lang="ru-RU" sz="2200" dirty="0" smtClean="0">
                <a:latin typeface="Times New Roman Tj" pitchFamily="18" charset="-52"/>
              </a:rPr>
              <a:t> </a:t>
            </a:r>
            <a:r>
              <a:rPr lang="ru-RU" sz="2200" dirty="0" err="1">
                <a:latin typeface="Times New Roman Tj" pitchFamily="18" charset="-52"/>
              </a:rPr>
              <a:t>нисбати</a:t>
            </a:r>
            <a:r>
              <a:rPr lang="ru-RU" sz="2200" dirty="0">
                <a:latin typeface="Times New Roman Tj" pitchFamily="18" charset="-52"/>
              </a:rPr>
              <a:t> </a:t>
            </a:r>
            <a:r>
              <a:rPr lang="ru-RU" sz="2200" dirty="0" err="1">
                <a:latin typeface="Times New Roman Tj" pitchFamily="18" charset="-52"/>
              </a:rPr>
              <a:t>ташхис</a:t>
            </a:r>
            <a:r>
              <a:rPr lang="ru-RU" sz="2200" dirty="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табобати</a:t>
            </a:r>
            <a:r>
              <a:rPr lang="ru-RU" sz="2200" dirty="0">
                <a:latin typeface="Times New Roman Tj" pitchFamily="18" charset="-52"/>
              </a:rPr>
              <a:t> </a:t>
            </a:r>
            <a:r>
              <a:rPr lang="ru-RU" sz="2200" dirty="0" err="1">
                <a:latin typeface="Times New Roman Tj" pitchFamily="18" charset="-52"/>
              </a:rPr>
              <a:t>ҳ</a:t>
            </a:r>
            <a:r>
              <a:rPr lang="ru-RU" sz="2200" dirty="0" err="1" smtClean="0">
                <a:latin typeface="Times New Roman Tj" pitchFamily="18" charset="-52"/>
              </a:rPr>
              <a:t>амсухбатони</a:t>
            </a:r>
            <a:r>
              <a:rPr lang="ru-RU" sz="2200" dirty="0" smtClean="0">
                <a:latin typeface="Times New Roman Tj" pitchFamily="18" charset="-52"/>
              </a:rPr>
              <a:t> </a:t>
            </a:r>
            <a:r>
              <a:rPr lang="ru-RU" sz="2200" dirty="0" err="1">
                <a:latin typeface="Times New Roman Tj" pitchFamily="18" charset="-52"/>
              </a:rPr>
              <a:t>бемории</a:t>
            </a:r>
            <a:r>
              <a:rPr lang="ru-RU" sz="2200" dirty="0">
                <a:latin typeface="Times New Roman Tj" pitchFamily="18" charset="-52"/>
              </a:rPr>
              <a:t> сил, </a:t>
            </a:r>
            <a:r>
              <a:rPr lang="ru-RU" sz="2200" dirty="0" err="1" smtClean="0">
                <a:latin typeface="Times New Roman Tj" pitchFamily="18" charset="-52"/>
              </a:rPr>
              <a:t>муҳоҷирони</a:t>
            </a:r>
            <a:r>
              <a:rPr lang="ru-RU" sz="2200" dirty="0" smtClean="0">
                <a:latin typeface="Times New Roman Tj" pitchFamily="18" charset="-52"/>
              </a:rPr>
              <a:t> </a:t>
            </a:r>
            <a:r>
              <a:rPr lang="ru-RU" sz="2200" dirty="0" err="1" smtClean="0">
                <a:latin typeface="Times New Roman Tj" pitchFamily="18" charset="-52"/>
              </a:rPr>
              <a:t>меҳнатӣ</a:t>
            </a:r>
            <a:r>
              <a:rPr lang="ru-RU" sz="2200" dirty="0" smtClean="0">
                <a:latin typeface="Times New Roman Tj" pitchFamily="18" charset="-52"/>
              </a:rPr>
              <a:t>, </a:t>
            </a:r>
            <a:r>
              <a:rPr lang="ru-RU" sz="2200" dirty="0" err="1">
                <a:latin typeface="Times New Roman Tj" pitchFamily="18" charset="-52"/>
              </a:rPr>
              <a:t>ҳ</a:t>
            </a:r>
            <a:r>
              <a:rPr lang="ru-RU" sz="2200" dirty="0" err="1" smtClean="0">
                <a:latin typeface="Times New Roman Tj" pitchFamily="18" charset="-52"/>
              </a:rPr>
              <a:t>амчунин</a:t>
            </a:r>
            <a:r>
              <a:rPr lang="ru-RU" sz="2200" dirty="0" smtClean="0">
                <a:latin typeface="Times New Roman Tj" pitchFamily="18" charset="-52"/>
              </a:rPr>
              <a:t> </a:t>
            </a:r>
            <a:r>
              <a:rPr lang="ru-RU" sz="2200" dirty="0" err="1">
                <a:latin typeface="Times New Roman Tj" pitchFamily="18" charset="-52"/>
              </a:rPr>
              <a:t>таъмини</a:t>
            </a:r>
            <a:r>
              <a:rPr lang="ru-RU" sz="2200" dirty="0">
                <a:latin typeface="Times New Roman Tj" pitchFamily="18" charset="-52"/>
              </a:rPr>
              <a:t> </a:t>
            </a:r>
            <a:r>
              <a:rPr lang="ru-RU" sz="2200" dirty="0" err="1" smtClean="0">
                <a:latin typeface="Times New Roman Tj" pitchFamily="18" charset="-52"/>
              </a:rPr>
              <a:t>маводҳои</a:t>
            </a:r>
            <a:r>
              <a:rPr lang="ru-RU" sz="2200" dirty="0" smtClean="0">
                <a:latin typeface="Times New Roman Tj" pitchFamily="18" charset="-52"/>
              </a:rPr>
              <a:t> </a:t>
            </a:r>
            <a:r>
              <a:rPr lang="ru-RU" sz="2200" dirty="0" err="1">
                <a:latin typeface="Times New Roman Tj" pitchFamily="18" charset="-52"/>
              </a:rPr>
              <a:t>иттилооти</a:t>
            </a:r>
            <a:r>
              <a:rPr lang="ru-RU" sz="2200" dirty="0">
                <a:latin typeface="Times New Roman Tj" pitchFamily="18" charset="-52"/>
              </a:rPr>
              <a:t> пеш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баъд</a:t>
            </a:r>
            <a:r>
              <a:rPr lang="ru-RU" sz="2200" dirty="0">
                <a:latin typeface="Times New Roman Tj" pitchFamily="18" charset="-52"/>
              </a:rPr>
              <a:t> аз </a:t>
            </a:r>
            <a:r>
              <a:rPr lang="ru-RU" sz="2200" dirty="0" err="1">
                <a:latin typeface="Times New Roman Tj" pitchFamily="18" charset="-52"/>
              </a:rPr>
              <a:t>ворид</a:t>
            </a:r>
            <a:r>
              <a:rPr lang="ru-RU" sz="2200" dirty="0">
                <a:latin typeface="Times New Roman Tj" pitchFamily="18" charset="-52"/>
              </a:rPr>
              <a:t> </a:t>
            </a:r>
            <a:r>
              <a:rPr lang="ru-RU" sz="2200" dirty="0" err="1">
                <a:latin typeface="Times New Roman Tj" pitchFamily="18" charset="-52"/>
              </a:rPr>
              <a:t>гаштани</a:t>
            </a:r>
            <a:r>
              <a:rPr lang="ru-RU" sz="2200" dirty="0">
                <a:latin typeface="Times New Roman Tj" pitchFamily="18" charset="-52"/>
              </a:rPr>
              <a:t> </a:t>
            </a:r>
            <a:r>
              <a:rPr lang="ru-RU" sz="2200" dirty="0" err="1" smtClean="0">
                <a:latin typeface="Times New Roman Tj" pitchFamily="18" charset="-52"/>
              </a:rPr>
              <a:t>муҳоҷирони</a:t>
            </a:r>
            <a:r>
              <a:rPr lang="ru-RU" sz="2200" dirty="0" smtClean="0">
                <a:latin typeface="Times New Roman Tj" pitchFamily="18" charset="-52"/>
              </a:rPr>
              <a:t> </a:t>
            </a:r>
            <a:r>
              <a:rPr lang="ru-RU" sz="2200" dirty="0" err="1" smtClean="0">
                <a:latin typeface="Times New Roman Tj" pitchFamily="18" charset="-52"/>
              </a:rPr>
              <a:t>меҳнатӣ</a:t>
            </a:r>
            <a:r>
              <a:rPr lang="ru-RU" sz="2200" dirty="0" smtClean="0">
                <a:latin typeface="Times New Roman Tj" pitchFamily="18" charset="-52"/>
              </a:rPr>
              <a:t>;</a:t>
            </a:r>
            <a:endParaRPr lang="ru-RU" sz="2200" dirty="0">
              <a:latin typeface="Times New Roman Tj" pitchFamily="18" charset="-52"/>
            </a:endParaRPr>
          </a:p>
          <a:p>
            <a:pPr marL="177800" indent="-177800" algn="l">
              <a:buFont typeface="Wingdings" pitchFamily="2" charset="2"/>
              <a:buChar char="§"/>
              <a:defRPr/>
            </a:pPr>
            <a:r>
              <a:rPr lang="ru-RU" sz="2200" dirty="0" err="1">
                <a:latin typeface="Times New Roman Tj" pitchFamily="18" charset="-52"/>
              </a:rPr>
              <a:t>Зиёд</a:t>
            </a:r>
            <a:r>
              <a:rPr lang="ru-RU" sz="2200" dirty="0">
                <a:latin typeface="Times New Roman Tj" pitchFamily="18" charset="-52"/>
              </a:rPr>
              <a:t> </a:t>
            </a:r>
            <a:r>
              <a:rPr lang="ru-RU" sz="2200" dirty="0" err="1">
                <a:latin typeface="Times New Roman Tj" pitchFamily="18" charset="-52"/>
              </a:rPr>
              <a:t>намудани</a:t>
            </a:r>
            <a:r>
              <a:rPr lang="ru-RU" sz="2200" dirty="0">
                <a:latin typeface="Times New Roman Tj" pitchFamily="18" charset="-52"/>
              </a:rPr>
              <a:t> </a:t>
            </a:r>
            <a:r>
              <a:rPr lang="ru-RU" sz="2200" dirty="0" err="1" smtClean="0">
                <a:latin typeface="Times New Roman Tj" pitchFamily="18" charset="-52"/>
              </a:rPr>
              <a:t>чораҳои</a:t>
            </a:r>
            <a:r>
              <a:rPr lang="ru-RU" sz="2200" dirty="0" smtClean="0">
                <a:latin typeface="Times New Roman Tj" pitchFamily="18" charset="-52"/>
              </a:rPr>
              <a:t> </a:t>
            </a:r>
            <a:r>
              <a:rPr lang="ru-RU" sz="2200" dirty="0" err="1">
                <a:latin typeface="Times New Roman Tj" pitchFamily="18" charset="-52"/>
              </a:rPr>
              <a:t>маърифатноки</a:t>
            </a:r>
            <a:r>
              <a:rPr lang="ru-RU" sz="2200" dirty="0">
                <a:latin typeface="Times New Roman Tj" pitchFamily="18" charset="-52"/>
              </a:rPr>
              <a:t> дар </a:t>
            </a:r>
            <a:r>
              <a:rPr lang="ru-RU" sz="2200" dirty="0" err="1">
                <a:latin typeface="Times New Roman Tj" pitchFamily="18" charset="-52"/>
              </a:rPr>
              <a:t>байни</a:t>
            </a:r>
            <a:r>
              <a:rPr lang="ru-RU" sz="2200" dirty="0">
                <a:latin typeface="Times New Roman Tj" pitchFamily="18" charset="-52"/>
              </a:rPr>
              <a:t> </a:t>
            </a:r>
            <a:r>
              <a:rPr lang="ru-RU" sz="2200" dirty="0" err="1">
                <a:latin typeface="Times New Roman Tj" pitchFamily="18" charset="-52"/>
              </a:rPr>
              <a:t>ҷ</a:t>
            </a:r>
            <a:r>
              <a:rPr lang="ru-RU" sz="2200" dirty="0" err="1" smtClean="0">
                <a:latin typeface="Times New Roman Tj" pitchFamily="18" charset="-52"/>
              </a:rPr>
              <a:t>авонон</a:t>
            </a:r>
            <a:r>
              <a:rPr lang="ru-RU" sz="2200" dirty="0">
                <a:latin typeface="Times New Roman Tj" pitchFamily="18" charset="-52"/>
              </a:rPr>
              <a:t>, </a:t>
            </a:r>
            <a:r>
              <a:rPr lang="ru-RU" sz="2200" dirty="0" err="1">
                <a:latin typeface="Times New Roman Tj" pitchFamily="18" charset="-52"/>
              </a:rPr>
              <a:t>занон</a:t>
            </a:r>
            <a:r>
              <a:rPr lang="ru-RU" sz="2200" dirty="0">
                <a:latin typeface="Times New Roman Tj" pitchFamily="18" charset="-52"/>
              </a:rPr>
              <a:t>, </a:t>
            </a:r>
            <a:r>
              <a:rPr lang="ru-RU" sz="2200" dirty="0" err="1" smtClean="0">
                <a:latin typeface="Times New Roman Tj" pitchFamily="18" charset="-52"/>
              </a:rPr>
              <a:t>муҳоҷирони</a:t>
            </a:r>
            <a:r>
              <a:rPr lang="ru-RU" sz="2200" dirty="0" smtClean="0">
                <a:latin typeface="Times New Roman Tj" pitchFamily="18" charset="-52"/>
              </a:rPr>
              <a:t> </a:t>
            </a:r>
            <a:r>
              <a:rPr lang="ru-RU" sz="2200" dirty="0" err="1" smtClean="0">
                <a:latin typeface="Times New Roman Tj" pitchFamily="18" charset="-52"/>
              </a:rPr>
              <a:t>меҳнатӣ</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smtClean="0">
                <a:latin typeface="Times New Roman Tj" pitchFamily="18" charset="-52"/>
              </a:rPr>
              <a:t>гуруҳҳои</a:t>
            </a:r>
            <a:r>
              <a:rPr lang="ru-RU" sz="2200" dirty="0" smtClean="0">
                <a:latin typeface="Times New Roman Tj" pitchFamily="18" charset="-52"/>
              </a:rPr>
              <a:t> </a:t>
            </a:r>
            <a:r>
              <a:rPr lang="ru-RU" sz="2200" dirty="0" err="1">
                <a:latin typeface="Times New Roman Tj" pitchFamily="18" charset="-52"/>
              </a:rPr>
              <a:t>зери</a:t>
            </a:r>
            <a:r>
              <a:rPr lang="ru-RU" sz="2200" dirty="0">
                <a:latin typeface="Times New Roman Tj" pitchFamily="18" charset="-52"/>
              </a:rPr>
              <a:t> </a:t>
            </a:r>
            <a:r>
              <a:rPr lang="ru-RU" sz="2200" dirty="0" err="1">
                <a:latin typeface="Times New Roman Tj" pitchFamily="18" charset="-52"/>
              </a:rPr>
              <a:t>хавф</a:t>
            </a:r>
            <a:r>
              <a:rPr lang="ru-RU" sz="2200" dirty="0">
                <a:latin typeface="Times New Roman Tj" pitchFamily="18" charset="-52"/>
              </a:rPr>
              <a:t> </a:t>
            </a:r>
            <a:r>
              <a:rPr lang="ru-RU" sz="2200" dirty="0" err="1">
                <a:latin typeface="Times New Roman Tj" pitchFamily="18" charset="-52"/>
              </a:rPr>
              <a:t>қ</a:t>
            </a:r>
            <a:r>
              <a:rPr lang="ru-RU" sz="2200" dirty="0" err="1" smtClean="0">
                <a:latin typeface="Times New Roman Tj" pitchFamily="18" charset="-52"/>
              </a:rPr>
              <a:t>арор</a:t>
            </a:r>
            <a:r>
              <a:rPr lang="ru-RU" sz="2200" dirty="0" smtClean="0">
                <a:latin typeface="Times New Roman Tj" pitchFamily="18" charset="-52"/>
              </a:rPr>
              <a:t> </a:t>
            </a:r>
            <a:r>
              <a:rPr lang="ru-RU" sz="2200" dirty="0" err="1">
                <a:latin typeface="Times New Roman Tj" pitchFamily="18" charset="-52"/>
              </a:rPr>
              <a:t>дошта</a:t>
            </a:r>
            <a:r>
              <a:rPr lang="ru-RU" sz="2200" dirty="0">
                <a:latin typeface="Times New Roman Tj" pitchFamily="18" charset="-52"/>
              </a:rPr>
              <a:t> </a:t>
            </a:r>
            <a:r>
              <a:rPr lang="ru-RU" sz="2200" dirty="0" err="1">
                <a:latin typeface="Times New Roman Tj" pitchFamily="18" charset="-52"/>
              </a:rPr>
              <a:t>нисбати</a:t>
            </a:r>
            <a:r>
              <a:rPr lang="ru-RU" sz="2200" dirty="0">
                <a:latin typeface="Times New Roman Tj" pitchFamily="18" charset="-52"/>
              </a:rPr>
              <a:t> </a:t>
            </a:r>
            <a:r>
              <a:rPr lang="ru-RU" sz="2200" dirty="0" err="1" smtClean="0">
                <a:latin typeface="Times New Roman Tj" pitchFamily="18" charset="-52"/>
              </a:rPr>
              <a:t>нишонаҳо</a:t>
            </a:r>
            <a:r>
              <a:rPr lang="ru-RU" sz="2200" dirty="0">
                <a:latin typeface="Times New Roman Tj" pitchFamily="18" charset="-52"/>
              </a:rPr>
              <a:t>, </a:t>
            </a:r>
            <a:r>
              <a:rPr lang="ru-RU" sz="2200" dirty="0" err="1">
                <a:latin typeface="Times New Roman Tj" pitchFamily="18" charset="-52"/>
              </a:rPr>
              <a:t>пешгири</a:t>
            </a:r>
            <a:r>
              <a:rPr lang="ru-RU" sz="2200" dirty="0">
                <a:latin typeface="Times New Roman Tj" pitchFamily="18" charset="-52"/>
              </a:rPr>
              <a:t>, </a:t>
            </a:r>
            <a:r>
              <a:rPr lang="ru-RU" sz="2200" dirty="0" err="1">
                <a:latin typeface="Times New Roman Tj" pitchFamily="18" charset="-52"/>
              </a:rPr>
              <a:t>ташхис</a:t>
            </a:r>
            <a:r>
              <a:rPr lang="ru-RU" sz="2200" dirty="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табобати</a:t>
            </a:r>
            <a:r>
              <a:rPr lang="ru-RU" sz="2200" dirty="0">
                <a:latin typeface="Times New Roman Tj" pitchFamily="18" charset="-52"/>
              </a:rPr>
              <a:t> </a:t>
            </a:r>
            <a:r>
              <a:rPr lang="ru-RU" sz="2200" dirty="0" err="1">
                <a:latin typeface="Times New Roman Tj" pitchFamily="18" charset="-52"/>
              </a:rPr>
              <a:t>бемории</a:t>
            </a:r>
            <a:r>
              <a:rPr lang="ru-RU" sz="2200" dirty="0">
                <a:latin typeface="Times New Roman Tj" pitchFamily="18" charset="-52"/>
              </a:rPr>
              <a:t> сил аз </a:t>
            </a:r>
            <a:r>
              <a:rPr lang="ru-RU" sz="2200" dirty="0" err="1">
                <a:latin typeface="Times New Roman Tj" pitchFamily="18" charset="-52"/>
              </a:rPr>
              <a:t>тарафи</a:t>
            </a:r>
            <a:r>
              <a:rPr lang="ru-RU" sz="2200" dirty="0">
                <a:latin typeface="Times New Roman Tj" pitchFamily="18" charset="-52"/>
              </a:rPr>
              <a:t> </a:t>
            </a:r>
            <a:r>
              <a:rPr lang="ru-RU" sz="2200" dirty="0" err="1">
                <a:latin typeface="Times New Roman Tj" pitchFamily="18" charset="-52"/>
              </a:rPr>
              <a:t>тамоми</a:t>
            </a:r>
            <a:r>
              <a:rPr lang="ru-RU" sz="2200" dirty="0">
                <a:latin typeface="Times New Roman Tj" pitchFamily="18" charset="-52"/>
              </a:rPr>
              <a:t> </a:t>
            </a:r>
            <a:r>
              <a:rPr lang="ru-RU" sz="2200" dirty="0" err="1">
                <a:latin typeface="Times New Roman Tj" pitchFamily="18" charset="-52"/>
              </a:rPr>
              <a:t>вазорату</a:t>
            </a:r>
            <a:r>
              <a:rPr lang="ru-RU" sz="2200" dirty="0">
                <a:latin typeface="Times New Roman Tj" pitchFamily="18" charset="-52"/>
              </a:rPr>
              <a:t> </a:t>
            </a:r>
            <a:r>
              <a:rPr lang="ru-RU" sz="2200" dirty="0" err="1" smtClean="0">
                <a:latin typeface="Times New Roman Tj" pitchFamily="18" charset="-52"/>
              </a:rPr>
              <a:t>идораҳо</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smtClean="0">
                <a:latin typeface="Times New Roman Tj" pitchFamily="18" charset="-52"/>
              </a:rPr>
              <a:t>мақомотҳои</a:t>
            </a:r>
            <a:r>
              <a:rPr lang="ru-RU" sz="2200" dirty="0" smtClean="0">
                <a:latin typeface="Times New Roman Tj" pitchFamily="18" charset="-52"/>
              </a:rPr>
              <a:t> </a:t>
            </a:r>
            <a:r>
              <a:rPr lang="ru-RU" sz="2200" dirty="0" err="1">
                <a:latin typeface="Times New Roman Tj" pitchFamily="18" charset="-52"/>
              </a:rPr>
              <a:t>ҷумҳурӣ</a:t>
            </a:r>
            <a:r>
              <a:rPr lang="ru-RU" sz="2200" dirty="0">
                <a:latin typeface="Times New Roman Tj" pitchFamily="18" charset="-52"/>
              </a:rPr>
              <a:t>;</a:t>
            </a:r>
          </a:p>
          <a:p>
            <a:pPr marL="177800" indent="-177800" algn="l">
              <a:buFont typeface="Wingdings" pitchFamily="2" charset="2"/>
              <a:buChar char="§"/>
              <a:defRPr/>
            </a:pPr>
            <a:r>
              <a:rPr lang="ru-RU" sz="2200" dirty="0" err="1">
                <a:latin typeface="Times New Roman Tj" pitchFamily="18" charset="-52"/>
              </a:rPr>
              <a:t>Зиёд</a:t>
            </a:r>
            <a:r>
              <a:rPr lang="ru-RU" sz="2200" dirty="0">
                <a:latin typeface="Times New Roman Tj" pitchFamily="18" charset="-52"/>
              </a:rPr>
              <a:t> </a:t>
            </a:r>
            <a:r>
              <a:rPr lang="ru-RU" sz="2200" dirty="0" err="1">
                <a:latin typeface="Times New Roman Tj" pitchFamily="18" charset="-52"/>
              </a:rPr>
              <a:t>намудани</a:t>
            </a:r>
            <a:r>
              <a:rPr lang="ru-RU" sz="2200" dirty="0">
                <a:latin typeface="Times New Roman Tj" pitchFamily="18" charset="-52"/>
              </a:rPr>
              <a:t> </a:t>
            </a:r>
            <a:r>
              <a:rPr lang="ru-RU" sz="2200" dirty="0" err="1" smtClean="0">
                <a:latin typeface="Times New Roman Tj" pitchFamily="18" charset="-52"/>
              </a:rPr>
              <a:t>маблағгузори</a:t>
            </a:r>
            <a:r>
              <a:rPr lang="ru-RU" sz="2200" dirty="0" smtClean="0">
                <a:latin typeface="Times New Roman Tj" pitchFamily="18" charset="-52"/>
              </a:rPr>
              <a:t> </a:t>
            </a:r>
            <a:r>
              <a:rPr lang="ru-RU" sz="2200" dirty="0" err="1" smtClean="0">
                <a:latin typeface="Times New Roman Tj" pitchFamily="18" charset="-52"/>
              </a:rPr>
              <a:t>буҷети</a:t>
            </a:r>
            <a:r>
              <a:rPr lang="ru-RU" sz="2200" dirty="0" smtClean="0">
                <a:latin typeface="Times New Roman Tj" pitchFamily="18" charset="-52"/>
              </a:rPr>
              <a:t> </a:t>
            </a:r>
            <a:r>
              <a:rPr lang="ru-RU" sz="2200" dirty="0">
                <a:latin typeface="Times New Roman Tj" pitchFamily="18" charset="-52"/>
              </a:rPr>
              <a:t>дар </a:t>
            </a:r>
            <a:r>
              <a:rPr lang="ru-RU" sz="2200" dirty="0" err="1" smtClean="0">
                <a:latin typeface="Times New Roman Tj" pitchFamily="18" charset="-52"/>
              </a:rPr>
              <a:t>сатҳи</a:t>
            </a:r>
            <a:r>
              <a:rPr lang="ru-RU" sz="2200" dirty="0" smtClean="0">
                <a:latin typeface="Times New Roman Tj" pitchFamily="18" charset="-52"/>
              </a:rPr>
              <a:t> </a:t>
            </a:r>
            <a:r>
              <a:rPr lang="ru-RU" sz="2200" dirty="0" err="1" smtClean="0">
                <a:latin typeface="Times New Roman Tj" pitchFamily="18" charset="-52"/>
              </a:rPr>
              <a:t>шаҳру</a:t>
            </a:r>
            <a:r>
              <a:rPr lang="ru-RU" sz="2200" dirty="0" smtClean="0">
                <a:latin typeface="Times New Roman Tj" pitchFamily="18" charset="-52"/>
              </a:rPr>
              <a:t> </a:t>
            </a:r>
            <a:r>
              <a:rPr lang="ru-RU" sz="2200" dirty="0" err="1" smtClean="0">
                <a:latin typeface="Times New Roman Tj" pitchFamily="18" charset="-52"/>
              </a:rPr>
              <a:t>ноҳияҳо</a:t>
            </a:r>
            <a:r>
              <a:rPr lang="ru-RU" sz="2200" dirty="0" smtClean="0">
                <a:latin typeface="Times New Roman Tj" pitchFamily="18" charset="-52"/>
              </a:rPr>
              <a:t> </a:t>
            </a:r>
            <a:r>
              <a:rPr lang="ru-RU" sz="2200" dirty="0" err="1">
                <a:latin typeface="Times New Roman Tj" pitchFamily="18" charset="-52"/>
              </a:rPr>
              <a:t>барои</a:t>
            </a:r>
            <a:r>
              <a:rPr lang="ru-RU" sz="2200" dirty="0">
                <a:latin typeface="Times New Roman Tj" pitchFamily="18" charset="-52"/>
              </a:rPr>
              <a:t> </a:t>
            </a:r>
            <a:r>
              <a:rPr lang="ru-RU" sz="2200" dirty="0" err="1">
                <a:latin typeface="Times New Roman Tj" pitchFamily="18" charset="-52"/>
              </a:rPr>
              <a:t>хариди</a:t>
            </a:r>
            <a:r>
              <a:rPr lang="ru-RU" sz="2200" dirty="0">
                <a:latin typeface="Times New Roman Tj" pitchFamily="18" charset="-52"/>
              </a:rPr>
              <a:t> </a:t>
            </a:r>
            <a:r>
              <a:rPr lang="ru-RU" sz="2200" dirty="0" err="1" smtClean="0">
                <a:latin typeface="Times New Roman Tj" pitchFamily="18" charset="-52"/>
              </a:rPr>
              <a:t>маводҳои</a:t>
            </a:r>
            <a:r>
              <a:rPr lang="ru-RU" sz="2200" dirty="0" smtClean="0">
                <a:latin typeface="Times New Roman Tj" pitchFamily="18" charset="-52"/>
              </a:rPr>
              <a:t> </a:t>
            </a:r>
            <a:r>
              <a:rPr lang="ru-RU" sz="2200" dirty="0" err="1">
                <a:latin typeface="Times New Roman Tj" pitchFamily="18" charset="-52"/>
              </a:rPr>
              <a:t>ташхиси</a:t>
            </a:r>
            <a:r>
              <a:rPr lang="ru-RU" sz="2200" dirty="0">
                <a:latin typeface="Times New Roman Tj" pitchFamily="18" charset="-52"/>
              </a:rPr>
              <a:t> (</a:t>
            </a:r>
            <a:r>
              <a:rPr lang="ru-RU" sz="2200" dirty="0" err="1" smtClean="0">
                <a:latin typeface="Times New Roman Tj" pitchFamily="18" charset="-52"/>
              </a:rPr>
              <a:t>биохимиявӣ</a:t>
            </a:r>
            <a:r>
              <a:rPr lang="ru-RU" sz="2200" dirty="0" smtClean="0">
                <a:latin typeface="Times New Roman Tj" pitchFamily="18" charset="-52"/>
              </a:rPr>
              <a:t>), </a:t>
            </a:r>
            <a:r>
              <a:rPr lang="ru-RU" sz="2200" dirty="0" err="1" smtClean="0">
                <a:latin typeface="Times New Roman Tj" pitchFamily="18" charset="-52"/>
              </a:rPr>
              <a:t>таҳлилҳои</a:t>
            </a:r>
            <a:r>
              <a:rPr lang="ru-RU" sz="2200" dirty="0" smtClean="0">
                <a:latin typeface="Times New Roman Tj" pitchFamily="18" charset="-52"/>
              </a:rPr>
              <a:t> </a:t>
            </a:r>
            <a:r>
              <a:rPr lang="ru-RU" sz="2200" dirty="0" err="1">
                <a:latin typeface="Times New Roman Tj" pitchFamily="18" charset="-52"/>
              </a:rPr>
              <a:t>умуми</a:t>
            </a:r>
            <a:r>
              <a:rPr lang="ru-RU" sz="2200" dirty="0">
                <a:latin typeface="Times New Roman Tj" pitchFamily="18" charset="-52"/>
              </a:rPr>
              <a:t> </a:t>
            </a:r>
            <a:r>
              <a:rPr lang="ru-RU" sz="2200" dirty="0" err="1">
                <a:latin typeface="Times New Roman Tj" pitchFamily="18" charset="-52"/>
              </a:rPr>
              <a:t>хун</a:t>
            </a:r>
            <a:r>
              <a:rPr lang="ru-RU" sz="2200" dirty="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пешоб</a:t>
            </a:r>
            <a:r>
              <a:rPr lang="ru-RU" sz="2200" dirty="0">
                <a:latin typeface="Times New Roman Tj" pitchFamily="18" charset="-52"/>
              </a:rPr>
              <a:t>, </a:t>
            </a:r>
            <a:r>
              <a:rPr lang="ru-RU" sz="2200" dirty="0" err="1" smtClean="0">
                <a:latin typeface="Times New Roman Tj" pitchFamily="18" charset="-52"/>
              </a:rPr>
              <a:t>доруҳои</a:t>
            </a:r>
            <a:r>
              <a:rPr lang="ru-RU" sz="2200" dirty="0" smtClean="0">
                <a:latin typeface="Times New Roman Tj" pitchFamily="18" charset="-52"/>
              </a:rPr>
              <a:t> </a:t>
            </a:r>
            <a:r>
              <a:rPr lang="ru-RU" sz="2200" dirty="0" err="1">
                <a:latin typeface="Times New Roman Tj" pitchFamily="18" charset="-52"/>
              </a:rPr>
              <a:t>қ</a:t>
            </a:r>
            <a:r>
              <a:rPr lang="ru-RU" sz="2200" dirty="0" err="1" smtClean="0">
                <a:latin typeface="Times New Roman Tj" pitchFamily="18" charset="-52"/>
              </a:rPr>
              <a:t>увватбахшанда</a:t>
            </a:r>
            <a:r>
              <a:rPr lang="ru-RU" sz="2200" dirty="0" smtClean="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smtClean="0">
                <a:latin typeface="Times New Roman Tj" pitchFamily="18" charset="-52"/>
              </a:rPr>
              <a:t>маводҳои</a:t>
            </a:r>
            <a:r>
              <a:rPr lang="ru-RU" sz="2200" dirty="0" smtClean="0">
                <a:latin typeface="Times New Roman Tj" pitchFamily="18" charset="-52"/>
              </a:rPr>
              <a:t> </a:t>
            </a:r>
            <a:r>
              <a:rPr lang="ru-RU" sz="2200" dirty="0" err="1">
                <a:latin typeface="Times New Roman Tj" pitchFamily="18" charset="-52"/>
              </a:rPr>
              <a:t>хурокаи</a:t>
            </a:r>
            <a:r>
              <a:rPr lang="ru-RU" sz="2200" dirty="0">
                <a:latin typeface="Times New Roman Tj" pitchFamily="18" charset="-52"/>
              </a:rPr>
              <a:t> </a:t>
            </a:r>
            <a:r>
              <a:rPr lang="ru-RU" sz="2200" dirty="0" err="1" smtClean="0">
                <a:latin typeface="Times New Roman Tj" pitchFamily="18" charset="-52"/>
              </a:rPr>
              <a:t>серғизо</a:t>
            </a:r>
            <a:r>
              <a:rPr lang="ru-RU" sz="2200" dirty="0">
                <a:latin typeface="Times New Roman Tj" pitchFamily="18" charset="-52"/>
              </a:rPr>
              <a:t>;</a:t>
            </a:r>
          </a:p>
          <a:p>
            <a:pPr marL="177800" indent="-177800" algn="l">
              <a:buFont typeface="Wingdings" pitchFamily="2" charset="2"/>
              <a:buChar char="§"/>
              <a:defRPr/>
            </a:pPr>
            <a:r>
              <a:rPr lang="ru-RU" sz="2200" dirty="0" err="1">
                <a:latin typeface="Times New Roman Tj" pitchFamily="18" charset="-52"/>
              </a:rPr>
              <a:t>Таъминоти</a:t>
            </a:r>
            <a:r>
              <a:rPr lang="ru-RU" sz="2200" dirty="0">
                <a:latin typeface="Times New Roman Tj" pitchFamily="18" charset="-52"/>
              </a:rPr>
              <a:t> </a:t>
            </a:r>
            <a:r>
              <a:rPr lang="ru-RU" sz="2200" dirty="0" err="1" smtClean="0">
                <a:latin typeface="Times New Roman Tj" pitchFamily="18" charset="-52"/>
              </a:rPr>
              <a:t>марказҳои</a:t>
            </a:r>
            <a:r>
              <a:rPr lang="ru-RU" sz="2200" dirty="0" smtClean="0">
                <a:latin typeface="Times New Roman Tj" pitchFamily="18" charset="-52"/>
              </a:rPr>
              <a:t> </a:t>
            </a:r>
            <a:r>
              <a:rPr lang="ru-RU" sz="2200" dirty="0" err="1">
                <a:latin typeface="Times New Roman Tj" pitchFamily="18" charset="-52"/>
              </a:rPr>
              <a:t>ҳ</a:t>
            </a:r>
            <a:r>
              <a:rPr lang="ru-RU" sz="2200" dirty="0" err="1" smtClean="0">
                <a:latin typeface="Times New Roman Tj" pitchFamily="18" charset="-52"/>
              </a:rPr>
              <a:t>имояи</a:t>
            </a:r>
            <a:r>
              <a:rPr lang="ru-RU" sz="2200" dirty="0" smtClean="0">
                <a:latin typeface="Times New Roman Tj" pitchFamily="18" charset="-52"/>
              </a:rPr>
              <a:t> </a:t>
            </a:r>
            <a:r>
              <a:rPr lang="ru-RU" sz="2200" dirty="0" err="1" smtClean="0">
                <a:latin typeface="Times New Roman Tj" pitchFamily="18" charset="-52"/>
              </a:rPr>
              <a:t>аҳолии</a:t>
            </a:r>
            <a:r>
              <a:rPr lang="ru-RU" sz="2200" dirty="0" smtClean="0">
                <a:latin typeface="Times New Roman Tj" pitchFamily="18" charset="-52"/>
              </a:rPr>
              <a:t> </a:t>
            </a:r>
            <a:r>
              <a:rPr lang="ru-RU" sz="2200" dirty="0" err="1">
                <a:latin typeface="Times New Roman Tj" pitchFamily="18" charset="-52"/>
              </a:rPr>
              <a:t>шаҳру</a:t>
            </a:r>
            <a:r>
              <a:rPr lang="ru-RU" sz="2200" dirty="0">
                <a:latin typeface="Times New Roman Tj" pitchFamily="18" charset="-52"/>
              </a:rPr>
              <a:t> </a:t>
            </a:r>
            <a:r>
              <a:rPr lang="ru-RU" sz="2200" dirty="0" err="1">
                <a:latin typeface="Times New Roman Tj" pitchFamily="18" charset="-52"/>
              </a:rPr>
              <a:t>ноҳияҳо</a:t>
            </a:r>
            <a:r>
              <a:rPr lang="ru-RU" sz="2200" dirty="0">
                <a:latin typeface="Times New Roman Tj" pitchFamily="18" charset="-52"/>
              </a:rPr>
              <a:t> </a:t>
            </a:r>
            <a:r>
              <a:rPr lang="ru-RU" sz="2200" dirty="0" err="1">
                <a:latin typeface="Times New Roman Tj" pitchFamily="18" charset="-52"/>
              </a:rPr>
              <a:t>бо</a:t>
            </a:r>
            <a:r>
              <a:rPr lang="ru-RU" sz="2200" dirty="0">
                <a:latin typeface="Times New Roman Tj" pitchFamily="18" charset="-52"/>
              </a:rPr>
              <a:t> </a:t>
            </a:r>
            <a:r>
              <a:rPr lang="ru-RU" sz="2200" dirty="0" err="1">
                <a:latin typeface="Times New Roman Tj" pitchFamily="18" charset="-52"/>
              </a:rPr>
              <a:t>мутахассисони</a:t>
            </a:r>
            <a:r>
              <a:rPr lang="ru-RU" sz="2200" dirty="0">
                <a:latin typeface="Times New Roman Tj" pitchFamily="18" charset="-52"/>
              </a:rPr>
              <a:t> </a:t>
            </a:r>
            <a:r>
              <a:rPr lang="ru-RU" sz="2200" dirty="0" err="1">
                <a:latin typeface="Times New Roman Tj" pitchFamily="18" charset="-52"/>
              </a:rPr>
              <a:t>силшинос</a:t>
            </a:r>
            <a:endParaRPr lang="ru-RU" sz="2200" dirty="0">
              <a:latin typeface="Times New Roman Tj" pitchFamily="18" charset="-52"/>
            </a:endParaRPr>
          </a:p>
          <a:p>
            <a:pPr marL="177800" indent="-177800" algn="l">
              <a:buFont typeface="Wingdings" pitchFamily="2" charset="2"/>
              <a:buChar char="§"/>
              <a:defRPr/>
            </a:pPr>
            <a:r>
              <a:rPr lang="ru-RU" sz="2200" dirty="0" err="1">
                <a:latin typeface="Times New Roman Tj" pitchFamily="18" charset="-52"/>
              </a:rPr>
              <a:t>Ташкил</a:t>
            </a:r>
            <a:r>
              <a:rPr lang="ru-RU" sz="2200" dirty="0">
                <a:latin typeface="Times New Roman Tj" pitchFamily="18" charset="-52"/>
              </a:rPr>
              <a:t> </a:t>
            </a:r>
            <a:r>
              <a:rPr lang="ru-RU" sz="2200" dirty="0" err="1">
                <a:latin typeface="Times New Roman Tj" pitchFamily="18" charset="-52"/>
              </a:rPr>
              <a:t>намудани</a:t>
            </a:r>
            <a:r>
              <a:rPr lang="ru-RU" sz="2200" dirty="0">
                <a:latin typeface="Times New Roman Tj" pitchFamily="18" charset="-52"/>
              </a:rPr>
              <a:t> </a:t>
            </a:r>
            <a:r>
              <a:rPr lang="ru-RU" sz="2200" dirty="0" err="1">
                <a:latin typeface="Times New Roman Tj" pitchFamily="18" charset="-52"/>
              </a:rPr>
              <a:t>анбори</a:t>
            </a:r>
            <a:r>
              <a:rPr lang="ru-RU" sz="2200" dirty="0">
                <a:latin typeface="Times New Roman Tj" pitchFamily="18" charset="-52"/>
              </a:rPr>
              <a:t> </a:t>
            </a:r>
            <a:r>
              <a:rPr lang="ru-RU" sz="2200" dirty="0" err="1">
                <a:latin typeface="Times New Roman Tj" pitchFamily="18" charset="-52"/>
              </a:rPr>
              <a:t>маркази</a:t>
            </a:r>
            <a:r>
              <a:rPr lang="ru-RU" sz="2200" dirty="0">
                <a:latin typeface="Times New Roman Tj" pitchFamily="18" charset="-52"/>
              </a:rPr>
              <a:t> </a:t>
            </a:r>
            <a:r>
              <a:rPr lang="ru-RU" sz="2200" dirty="0" err="1">
                <a:latin typeface="Times New Roman Tj" pitchFamily="18" charset="-52"/>
              </a:rPr>
              <a:t>барои</a:t>
            </a:r>
            <a:r>
              <a:rPr lang="ru-RU" sz="2200" dirty="0">
                <a:latin typeface="Times New Roman Tj" pitchFamily="18" charset="-52"/>
              </a:rPr>
              <a:t> </a:t>
            </a:r>
            <a:r>
              <a:rPr lang="ru-RU" sz="2200" dirty="0" err="1" smtClean="0">
                <a:latin typeface="Times New Roman Tj" pitchFamily="18" charset="-52"/>
              </a:rPr>
              <a:t>нигоҳдории</a:t>
            </a:r>
            <a:r>
              <a:rPr lang="ru-RU" sz="2200" dirty="0" smtClean="0">
                <a:latin typeface="Times New Roman Tj" pitchFamily="18" charset="-52"/>
              </a:rPr>
              <a:t> </a:t>
            </a:r>
            <a:r>
              <a:rPr lang="ru-RU" sz="2200" dirty="0" err="1" smtClean="0">
                <a:latin typeface="Times New Roman Tj" pitchFamily="18" charset="-52"/>
              </a:rPr>
              <a:t>маводҳои</a:t>
            </a:r>
            <a:r>
              <a:rPr lang="ru-RU" sz="2200" dirty="0" smtClean="0">
                <a:latin typeface="Times New Roman Tj" pitchFamily="18" charset="-52"/>
              </a:rPr>
              <a:t> </a:t>
            </a:r>
            <a:r>
              <a:rPr lang="ru-RU" sz="2200" dirty="0" err="1">
                <a:latin typeface="Times New Roman Tj" pitchFamily="18" charset="-52"/>
              </a:rPr>
              <a:t>дорувори</a:t>
            </a:r>
            <a:r>
              <a:rPr lang="ru-RU" sz="2200" dirty="0">
                <a:latin typeface="Times New Roman Tj" pitchFamily="18" charset="-52"/>
              </a:rPr>
              <a:t> </a:t>
            </a:r>
            <a:r>
              <a:rPr lang="ru-RU" sz="2200" dirty="0" err="1">
                <a:latin typeface="Times New Roman Tj" pitchFamily="18" charset="-52"/>
              </a:rPr>
              <a:t>ва</a:t>
            </a:r>
            <a:r>
              <a:rPr lang="ru-RU" sz="2200" dirty="0">
                <a:latin typeface="Times New Roman Tj" pitchFamily="18" charset="-52"/>
              </a:rPr>
              <a:t> </a:t>
            </a:r>
            <a:r>
              <a:rPr lang="ru-RU" sz="2200" dirty="0" err="1">
                <a:latin typeface="Times New Roman Tj" pitchFamily="18" charset="-52"/>
              </a:rPr>
              <a:t>ташхиси</a:t>
            </a:r>
            <a:r>
              <a:rPr lang="ru-RU" sz="2200" dirty="0">
                <a:latin typeface="Times New Roman Tj" pitchFamily="18" charset="-52"/>
              </a:rPr>
              <a:t> дар </a:t>
            </a:r>
            <a:r>
              <a:rPr lang="ru-RU" sz="2200" dirty="0" err="1" smtClean="0">
                <a:latin typeface="Times New Roman Tj" pitchFamily="18" charset="-52"/>
              </a:rPr>
              <a:t>сатҳи</a:t>
            </a:r>
            <a:r>
              <a:rPr lang="ru-RU" sz="2200" dirty="0" smtClean="0">
                <a:latin typeface="Times New Roman Tj" pitchFamily="18" charset="-52"/>
              </a:rPr>
              <a:t> </a:t>
            </a:r>
            <a:r>
              <a:rPr lang="ru-RU" sz="2200" dirty="0" err="1">
                <a:latin typeface="Times New Roman Tj" pitchFamily="18" charset="-52"/>
              </a:rPr>
              <a:t>вилоят</a:t>
            </a:r>
            <a:r>
              <a:rPr lang="ru-RU" sz="2200" dirty="0">
                <a:latin typeface="Times New Roman Tj" pitchFamily="18" charset="-52"/>
              </a:rPr>
              <a:t>;</a:t>
            </a:r>
          </a:p>
          <a:p>
            <a:pPr marL="342900" indent="-342900" algn="l">
              <a:defRPr/>
            </a:pPr>
            <a:endParaRPr lang="ru-RU" sz="2200" dirty="0">
              <a:latin typeface="Times New Roman Tj" pitchFamily="18" charset="-52"/>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Рисунок 3" descr=" Квадрат Ismail Samani эмира в Душанбе стоковые фотографии r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588" y="887413"/>
            <a:ext cx="11450637" cy="571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Заголовок 1"/>
          <p:cNvSpPr>
            <a:spLocks noGrp="1"/>
          </p:cNvSpPr>
          <p:nvPr>
            <p:ph type="title"/>
          </p:nvPr>
        </p:nvSpPr>
        <p:spPr>
          <a:xfrm>
            <a:off x="382588" y="109538"/>
            <a:ext cx="11450637" cy="754062"/>
          </a:xfrm>
        </p:spPr>
        <p:style>
          <a:lnRef idx="1">
            <a:schemeClr val="accent5"/>
          </a:lnRef>
          <a:fillRef idx="2">
            <a:schemeClr val="accent5"/>
          </a:fillRef>
          <a:effectRef idx="1">
            <a:schemeClr val="accent5"/>
          </a:effectRef>
          <a:fontRef idx="minor">
            <a:schemeClr val="dk1"/>
          </a:fontRef>
        </p:style>
        <p:txBody>
          <a:bodyPr rtlCol="0">
            <a:normAutofit/>
          </a:bodyPr>
          <a:lstStyle/>
          <a:p>
            <a:pPr algn="ctr" eaLnBrk="1" fontAlgn="auto" hangingPunct="1">
              <a:spcAft>
                <a:spcPts val="0"/>
              </a:spcAft>
              <a:defRPr/>
            </a:pPr>
            <a:r>
              <a:rPr lang="ru-RU" b="1" dirty="0" err="1" smtClean="0">
                <a:solidFill>
                  <a:srgbClr val="265A9A"/>
                </a:solidFill>
                <a:latin typeface="Arial" pitchFamily="34" charset="0"/>
                <a:cs typeface="Arial" pitchFamily="34" charset="0"/>
              </a:rPr>
              <a:t>Ташшакур</a:t>
            </a:r>
            <a:r>
              <a:rPr lang="ru-RU" b="1" dirty="0" smtClean="0">
                <a:solidFill>
                  <a:srgbClr val="265A9A"/>
                </a:solidFill>
                <a:latin typeface="Arial" pitchFamily="34" charset="0"/>
                <a:cs typeface="Arial" pitchFamily="34" charset="0"/>
              </a:rPr>
              <a:t> </a:t>
            </a:r>
            <a:r>
              <a:rPr lang="ru-RU" b="1" dirty="0" err="1" smtClean="0">
                <a:solidFill>
                  <a:srgbClr val="265A9A"/>
                </a:solidFill>
                <a:latin typeface="Arial" pitchFamily="34" charset="0"/>
                <a:cs typeface="Arial" pitchFamily="34" charset="0"/>
              </a:rPr>
              <a:t>барои</a:t>
            </a:r>
            <a:r>
              <a:rPr lang="ru-RU" b="1" dirty="0" smtClean="0">
                <a:solidFill>
                  <a:srgbClr val="265A9A"/>
                </a:solidFill>
                <a:latin typeface="Arial" pitchFamily="34" charset="0"/>
                <a:cs typeface="Arial" pitchFamily="34" charset="0"/>
              </a:rPr>
              <a:t>  </a:t>
            </a:r>
            <a:r>
              <a:rPr lang="ru-RU" b="1" dirty="0" err="1" smtClean="0">
                <a:solidFill>
                  <a:srgbClr val="265A9A"/>
                </a:solidFill>
                <a:latin typeface="Arial" pitchFamily="34" charset="0"/>
                <a:cs typeface="Arial" pitchFamily="34" charset="0"/>
              </a:rPr>
              <a:t>таваҷҷуҳ</a:t>
            </a:r>
            <a:endParaRPr lang="ru-RU" b="1" dirty="0">
              <a:solidFill>
                <a:srgbClr val="265A9A"/>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839788" y="365125"/>
            <a:ext cx="10515600" cy="1019175"/>
          </a:xfrm>
        </p:spPr>
        <p:txBody>
          <a:bodyPr/>
          <a:lstStyle/>
          <a:p>
            <a:pPr algn="ctr" eaLnBrk="1" hangingPunct="1"/>
            <a:r>
              <a:rPr lang="ru-RU" smtClean="0">
                <a:latin typeface="Times New Roman Tj" pitchFamily="18" charset="-52"/>
              </a:rPr>
              <a:t>Ма</a:t>
            </a:r>
            <a:r>
              <a:rPr lang="tg-Cyrl-TJ" smtClean="0">
                <a:latin typeface="Times New Roman Tj" pitchFamily="18" charset="-52"/>
              </a:rPr>
              <a:t>қ</a:t>
            </a:r>
            <a:r>
              <a:rPr lang="ru-RU" smtClean="0">
                <a:latin typeface="Times New Roman Tj" pitchFamily="18" charset="-52"/>
              </a:rPr>
              <a:t>сади Барнома</a:t>
            </a:r>
          </a:p>
        </p:txBody>
      </p:sp>
      <p:sp>
        <p:nvSpPr>
          <p:cNvPr id="4099" name="Прямоугольник 6"/>
          <p:cNvSpPr>
            <a:spLocks noChangeArrowheads="1"/>
          </p:cNvSpPr>
          <p:nvPr/>
        </p:nvSpPr>
        <p:spPr bwMode="auto">
          <a:xfrm>
            <a:off x="506413" y="1268413"/>
            <a:ext cx="11541125"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tg-Cyrl-TJ" sz="2800">
                <a:latin typeface="Times New Roman Tj" pitchFamily="18" charset="-52"/>
              </a:rPr>
              <a:t>	Барномаи миллии њимояи ањолї аз бемории сил дар Љумњурии Тољикистон барои солњои 2021-2025  -  бо маќсади кам кардани сатҳи бемории сил ва таъсири он ба рушди умумии иҷтимоӣ ва иқтисодии кишвар ба роҳи таъмини дастрасии умумӣ ба ташхису табобати саривақтию босифати ҳама намудҳои бемории сил, аз ҷумла сили ниҳонӣ, ки имконияти паст кардани сатҳи беморшавӣ ва фавт, инчунин пешгирӣ намудани инкишофи минбаъдаи устуворӣ ба доруҳоро медиҳад, таҳия карда шудааст. </a:t>
            </a:r>
          </a:p>
          <a:p>
            <a:endParaRPr lang="ru-RU" sz="2800">
              <a:latin typeface="Times New Roman Tj" pitchFamily="18" charset="-5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additive="base">
                                        <p:cTn id="7" dur="500" fill="hold"/>
                                        <p:tgtEl>
                                          <p:spTgt spid="4099"/>
                                        </p:tgtEl>
                                        <p:attrNameLst>
                                          <p:attrName>ppt_x</p:attrName>
                                        </p:attrNameLst>
                                      </p:cBhvr>
                                      <p:tavLst>
                                        <p:tav tm="0">
                                          <p:val>
                                            <p:strVal val="#ppt_x"/>
                                          </p:val>
                                        </p:tav>
                                        <p:tav tm="100000">
                                          <p:val>
                                            <p:strVal val="#ppt_x"/>
                                          </p:val>
                                        </p:tav>
                                      </p:tavLst>
                                    </p:anim>
                                    <p:anim calcmode="lin" valueType="num">
                                      <p:cBhvr additive="base">
                                        <p:cTn id="8"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76238" y="211138"/>
            <a:ext cx="11436350" cy="1223962"/>
          </a:xfrm>
          <a:solidFill>
            <a:schemeClr val="accent1">
              <a:lumMod val="20000"/>
              <a:lumOff val="80000"/>
            </a:schemeClr>
          </a:solidFill>
          <a:ln>
            <a:solidFill>
              <a:schemeClr val="accent1"/>
            </a:solidFill>
          </a:ln>
        </p:spPr>
        <p:txBody>
          <a:bodyPr rtlCol="0">
            <a:noAutofit/>
          </a:bodyPr>
          <a:lstStyle/>
          <a:p>
            <a:pPr algn="ctr" eaLnBrk="1" fontAlgn="auto" hangingPunct="1">
              <a:spcAft>
                <a:spcPts val="0"/>
              </a:spcAft>
              <a:defRPr/>
            </a:pPr>
            <a:r>
              <a:rPr lang="ru-RU" sz="2400" b="1" dirty="0" err="1">
                <a:latin typeface="Times New Roman Tj" panose="02020603050405020304" pitchFamily="18" charset="-52"/>
              </a:rPr>
              <a:t>Самтхои</a:t>
            </a:r>
            <a:r>
              <a:rPr lang="ru-RU" sz="2400" b="1" dirty="0">
                <a:latin typeface="Times New Roman Tj" panose="02020603050405020304" pitchFamily="18" charset="-52"/>
              </a:rPr>
              <a:t> </a:t>
            </a:r>
            <a:r>
              <a:rPr lang="ru-RU" sz="2400" b="1" dirty="0" err="1">
                <a:latin typeface="Times New Roman Tj" panose="02020603050405020304" pitchFamily="18" charset="-52"/>
              </a:rPr>
              <a:t>афзалиятноки</a:t>
            </a:r>
            <a:r>
              <a:rPr lang="ru-RU" sz="2400" b="1" dirty="0">
                <a:latin typeface="Times New Roman Tj" panose="02020603050405020304" pitchFamily="18" charset="-52"/>
              </a:rPr>
              <a:t> «</a:t>
            </a:r>
            <a:r>
              <a:rPr lang="ru-RU" sz="2400" b="1" dirty="0" err="1">
                <a:latin typeface="Times New Roman Tj" panose="02020603050405020304" pitchFamily="18" charset="-52"/>
              </a:rPr>
              <a:t>Барномаи</a:t>
            </a:r>
            <a:r>
              <a:rPr lang="ru-RU" sz="2400" b="1" dirty="0">
                <a:latin typeface="Times New Roman Tj" panose="02020603050405020304" pitchFamily="18" charset="-52"/>
              </a:rPr>
              <a:t> </a:t>
            </a:r>
            <a:r>
              <a:rPr lang="ru-RU" sz="2400" b="1" dirty="0" err="1">
                <a:latin typeface="Times New Roman Tj" panose="02020603050405020304" pitchFamily="18" charset="-52"/>
              </a:rPr>
              <a:t>милли</a:t>
            </a:r>
            <a:r>
              <a:rPr lang="ru-RU" sz="2400" b="1" dirty="0">
                <a:latin typeface="Times New Roman Tj" panose="02020603050405020304" pitchFamily="18" charset="-52"/>
              </a:rPr>
              <a:t> </a:t>
            </a:r>
            <a:r>
              <a:rPr lang="ru-RU" sz="2400" b="1" dirty="0" err="1" smtClean="0">
                <a:latin typeface="Times New Roman Tj" panose="02020603050405020304" pitchFamily="18" charset="-52"/>
              </a:rPr>
              <a:t>ҳимояи</a:t>
            </a:r>
            <a:r>
              <a:rPr lang="ru-RU" sz="2400" b="1" dirty="0" smtClean="0">
                <a:latin typeface="Times New Roman Tj" panose="02020603050405020304" pitchFamily="18" charset="-52"/>
              </a:rPr>
              <a:t> </a:t>
            </a:r>
            <a:r>
              <a:rPr lang="ru-RU" sz="2400" b="1" dirty="0" err="1">
                <a:latin typeface="Times New Roman Tj" panose="02020603050405020304" pitchFamily="18" charset="-52"/>
              </a:rPr>
              <a:t>ахоли</a:t>
            </a:r>
            <a:r>
              <a:rPr lang="ru-RU" sz="2400" b="1" dirty="0">
                <a:latin typeface="Times New Roman Tj" panose="02020603050405020304" pitchFamily="18" charset="-52"/>
              </a:rPr>
              <a:t> аз </a:t>
            </a:r>
            <a:r>
              <a:rPr lang="ru-RU" sz="2400" b="1" dirty="0" err="1">
                <a:latin typeface="Times New Roman Tj" panose="02020603050405020304" pitchFamily="18" charset="-52"/>
              </a:rPr>
              <a:t>бемории</a:t>
            </a:r>
            <a:r>
              <a:rPr lang="ru-RU" sz="2400" b="1" dirty="0">
                <a:latin typeface="Times New Roman Tj" panose="02020603050405020304" pitchFamily="18" charset="-52"/>
              </a:rPr>
              <a:t> сил дар </a:t>
            </a:r>
            <a:r>
              <a:rPr lang="ru-RU" sz="2400" b="1" dirty="0" err="1" smtClean="0">
                <a:latin typeface="Times New Roman Tj" panose="02020603050405020304" pitchFamily="18" charset="-52"/>
              </a:rPr>
              <a:t>Ҷумхурии</a:t>
            </a:r>
            <a:r>
              <a:rPr lang="ru-RU" sz="2400" b="1" dirty="0" smtClean="0">
                <a:latin typeface="Times New Roman Tj" panose="02020603050405020304" pitchFamily="18" charset="-52"/>
              </a:rPr>
              <a:t> </a:t>
            </a:r>
            <a:r>
              <a:rPr lang="ru-RU" sz="2400" b="1" dirty="0" err="1" smtClean="0">
                <a:latin typeface="Times New Roman Tj" panose="02020603050405020304" pitchFamily="18" charset="-52"/>
              </a:rPr>
              <a:t>Тоҷикистон</a:t>
            </a:r>
            <a:r>
              <a:rPr lang="ru-RU" sz="2400" b="1" dirty="0" smtClean="0">
                <a:latin typeface="Times New Roman Tj" panose="02020603050405020304" pitchFamily="18" charset="-52"/>
              </a:rPr>
              <a:t> </a:t>
            </a:r>
            <a:r>
              <a:rPr lang="ru-RU" sz="2400" b="1" dirty="0" err="1">
                <a:latin typeface="Times New Roman Tj" panose="02020603050405020304" pitchFamily="18" charset="-52"/>
              </a:rPr>
              <a:t>барои</a:t>
            </a:r>
            <a:r>
              <a:rPr lang="ru-RU" sz="2400" b="1" dirty="0">
                <a:latin typeface="Times New Roman Tj" panose="02020603050405020304" pitchFamily="18" charset="-52"/>
              </a:rPr>
              <a:t> </a:t>
            </a:r>
            <a:r>
              <a:rPr lang="ru-RU" sz="2400" b="1" dirty="0" err="1" smtClean="0">
                <a:latin typeface="Times New Roman Tj" panose="02020603050405020304" pitchFamily="18" charset="-52"/>
              </a:rPr>
              <a:t>солҳои</a:t>
            </a:r>
            <a:r>
              <a:rPr lang="ru-RU" sz="2400" b="1" dirty="0" smtClean="0">
                <a:latin typeface="Times New Roman Tj" panose="02020603050405020304" pitchFamily="18" charset="-52"/>
              </a:rPr>
              <a:t> </a:t>
            </a:r>
            <a:r>
              <a:rPr lang="ru-RU" sz="2400" b="1" dirty="0">
                <a:latin typeface="Times New Roman Tj" panose="02020603050405020304" pitchFamily="18" charset="-52"/>
              </a:rPr>
              <a:t>2021-2025»</a:t>
            </a:r>
          </a:p>
        </p:txBody>
      </p:sp>
      <p:sp>
        <p:nvSpPr>
          <p:cNvPr id="5" name="Объект 4"/>
          <p:cNvSpPr>
            <a:spLocks noGrp="1"/>
          </p:cNvSpPr>
          <p:nvPr>
            <p:ph sz="half" idx="2"/>
          </p:nvPr>
        </p:nvSpPr>
        <p:spPr>
          <a:xfrm>
            <a:off x="376238" y="1557338"/>
            <a:ext cx="11436350" cy="4967287"/>
          </a:xfrm>
          <a:solidFill>
            <a:schemeClr val="accent3">
              <a:lumMod val="20000"/>
              <a:lumOff val="80000"/>
            </a:schemeClr>
          </a:solidFill>
          <a:ln>
            <a:solidFill>
              <a:schemeClr val="accent1"/>
            </a:solidFill>
          </a:ln>
        </p:spPr>
        <p:txBody>
          <a:bodyPr rtlCol="0" anchor="ctr">
            <a:noAutofit/>
          </a:bodyPr>
          <a:lstStyle/>
          <a:p>
            <a:pPr eaLnBrk="1" fontAlgn="auto" hangingPunct="1">
              <a:spcAft>
                <a:spcPts val="0"/>
              </a:spcAft>
              <a:buFont typeface="Arial" pitchFamily="34" charset="0"/>
              <a:buNone/>
              <a:defRPr/>
            </a:pPr>
            <a:r>
              <a:rPr lang="tg-Cyrl-TJ" sz="2400" dirty="0">
                <a:latin typeface="Times New Roman Tj" pitchFamily="18" charset="-52"/>
              </a:rPr>
              <a:t>1) Таъмин намудани дастрасии омма ба ташхиси саривақтӣ ва босифати ҳамаи намудҳои  бемории сил бо аҳамияти махсус ба санҷиши тамосҳо ва аҳолии хатари баланди осебпазиридошта;</a:t>
            </a:r>
            <a:endParaRPr lang="ru-RU" sz="2400" dirty="0">
              <a:latin typeface="Times New Roman Tj" pitchFamily="18" charset="-52"/>
            </a:endParaRPr>
          </a:p>
          <a:p>
            <a:pPr eaLnBrk="1" fontAlgn="auto" hangingPunct="1">
              <a:spcAft>
                <a:spcPts val="0"/>
              </a:spcAft>
              <a:buFont typeface="Arial" pitchFamily="34" charset="0"/>
              <a:buNone/>
              <a:defRPr/>
            </a:pPr>
            <a:r>
              <a:rPr lang="tg-Cyrl-TJ" sz="2400" dirty="0">
                <a:latin typeface="Times New Roman Tj" pitchFamily="18" charset="-52"/>
              </a:rPr>
              <a:t>2) Таъмин намудани дастрасии умум ба табобати босифат ва муосири ҳамаи намудҳои  бемории сил бо дастгирии мувофиқи беморон ба воситаи усулҳои ба бемор нигаронидашуда;</a:t>
            </a:r>
            <a:endParaRPr lang="ru-RU" sz="2400" dirty="0">
              <a:latin typeface="Times New Roman Tj" pitchFamily="18" charset="-52"/>
            </a:endParaRPr>
          </a:p>
          <a:p>
            <a:pPr eaLnBrk="1" fontAlgn="auto" hangingPunct="1">
              <a:spcAft>
                <a:spcPts val="0"/>
              </a:spcAft>
              <a:buFont typeface="Arial" pitchFamily="34" charset="0"/>
              <a:buNone/>
              <a:defRPr/>
            </a:pPr>
            <a:r>
              <a:rPr lang="tg-Cyrl-TJ" sz="2400" dirty="0">
                <a:latin typeface="Times New Roman Tj" pitchFamily="18" charset="-52"/>
              </a:rPr>
              <a:t>3) Роҳандозии чораҳои </a:t>
            </a:r>
            <a:r>
              <a:rPr lang="tg-Cyrl-TJ" sz="2400" dirty="0" smtClean="0">
                <a:latin typeface="Times New Roman Tj" pitchFamily="18" charset="-52"/>
              </a:rPr>
              <a:t>муътамаъ </a:t>
            </a:r>
            <a:r>
              <a:rPr lang="tg-Cyrl-TJ" sz="2400" dirty="0">
                <a:latin typeface="Times New Roman Tj" pitchFamily="18" charset="-52"/>
              </a:rPr>
              <a:t>ва самараноки пешгирии  бемории сил байни мубталоёни бемории сил ва тамоми аҳоли, инчунин таъсиррасонӣ ба кам шудани сироятёбӣ аз  бемории сил дар кишвар;</a:t>
            </a:r>
            <a:endParaRPr lang="ru-RU" sz="2400" dirty="0">
              <a:latin typeface="Times New Roman Tj" pitchFamily="18" charset="-52"/>
            </a:endParaRPr>
          </a:p>
          <a:p>
            <a:pPr eaLnBrk="1" fontAlgn="auto" hangingPunct="1">
              <a:spcAft>
                <a:spcPts val="0"/>
              </a:spcAft>
              <a:buFont typeface="Arial" pitchFamily="34" charset="0"/>
              <a:buNone/>
              <a:defRPr/>
            </a:pPr>
            <a:r>
              <a:rPr lang="tg-Cyrl-TJ" sz="2400" dirty="0">
                <a:latin typeface="Times New Roman Tj" pitchFamily="18" charset="-52"/>
              </a:rPr>
              <a:t>4) Ташкили низом ва фароҳам овардани шароити мусоид барои амалигардонии барномаи самараноки мубориза бо  бемории сил.</a:t>
            </a:r>
            <a:endParaRPr lang="ru-RU" sz="2400" dirty="0">
              <a:latin typeface="Times New Roman Tj" pitchFamily="18" charset="-52"/>
            </a:endParaRPr>
          </a:p>
          <a:p>
            <a:pPr eaLnBrk="1" fontAlgn="auto" hangingPunct="1">
              <a:spcAft>
                <a:spcPts val="0"/>
              </a:spcAft>
              <a:buFont typeface="Arial" pitchFamily="34" charset="0"/>
              <a:buNone/>
              <a:defRPr/>
            </a:pPr>
            <a:r>
              <a:rPr lang="ru-RU" sz="2400" dirty="0">
                <a:latin typeface="Times New Roman Tj" pitchFamily="18" charset="-52"/>
              </a:rPr>
              <a:t>5) </a:t>
            </a:r>
            <a:r>
              <a:rPr lang="ru-RU" sz="2400" dirty="0" err="1">
                <a:latin typeface="Times New Roman Tj" pitchFamily="18" charset="-52"/>
              </a:rPr>
              <a:t>Мунтазам</a:t>
            </a:r>
            <a:r>
              <a:rPr lang="ru-RU" sz="2400" dirty="0">
                <a:latin typeface="Times New Roman Tj" pitchFamily="18" charset="-52"/>
              </a:rPr>
              <a:t> </a:t>
            </a:r>
            <a:r>
              <a:rPr lang="ru-RU" sz="2400" dirty="0" err="1">
                <a:latin typeface="Times New Roman Tj" pitchFamily="18" charset="-52"/>
              </a:rPr>
              <a:t>гузаронидани</a:t>
            </a:r>
            <a:r>
              <a:rPr lang="ru-RU" sz="2400" dirty="0">
                <a:latin typeface="Times New Roman Tj" pitchFamily="18" charset="-52"/>
              </a:rPr>
              <a:t> </a:t>
            </a:r>
            <a:r>
              <a:rPr lang="ru-RU" sz="2400" dirty="0" err="1">
                <a:latin typeface="Times New Roman Tj" pitchFamily="18" charset="-52"/>
              </a:rPr>
              <a:t>баходихии</a:t>
            </a:r>
            <a:r>
              <a:rPr lang="ru-RU" sz="2400" dirty="0">
                <a:latin typeface="Times New Roman Tj" pitchFamily="18" charset="-52"/>
              </a:rPr>
              <a:t> </a:t>
            </a:r>
            <a:r>
              <a:rPr lang="ru-RU" sz="2400" dirty="0" err="1">
                <a:latin typeface="Times New Roman Tj" pitchFamily="18" charset="-52"/>
              </a:rPr>
              <a:t>тадбики</a:t>
            </a:r>
            <a:r>
              <a:rPr lang="ru-RU" sz="2400" dirty="0">
                <a:latin typeface="Times New Roman Tj" pitchFamily="18" charset="-52"/>
              </a:rPr>
              <a:t> «</a:t>
            </a:r>
            <a:r>
              <a:rPr lang="ru-RU" sz="2400" dirty="0" err="1">
                <a:latin typeface="Times New Roman Tj" pitchFamily="18" charset="-52"/>
              </a:rPr>
              <a:t>Барномаи</a:t>
            </a:r>
            <a:r>
              <a:rPr lang="ru-RU" sz="2400" dirty="0">
                <a:latin typeface="Times New Roman Tj" pitchFamily="18" charset="-52"/>
              </a:rPr>
              <a:t> </a:t>
            </a:r>
            <a:r>
              <a:rPr lang="ru-RU" sz="2400" dirty="0" err="1">
                <a:latin typeface="Times New Roman Tj" pitchFamily="18" charset="-52"/>
              </a:rPr>
              <a:t>милли</a:t>
            </a:r>
            <a:r>
              <a:rPr lang="ru-RU" sz="2400" dirty="0">
                <a:latin typeface="Times New Roman Tj" pitchFamily="18" charset="-52"/>
              </a:rPr>
              <a:t> </a:t>
            </a:r>
            <a:r>
              <a:rPr lang="ru-RU" sz="2400" dirty="0" err="1" smtClean="0">
                <a:latin typeface="Times New Roman Tj" pitchFamily="18" charset="-52"/>
              </a:rPr>
              <a:t>ҳимояи</a:t>
            </a:r>
            <a:r>
              <a:rPr lang="ru-RU" sz="2400" dirty="0" smtClean="0">
                <a:latin typeface="Times New Roman Tj" pitchFamily="18" charset="-52"/>
              </a:rPr>
              <a:t> </a:t>
            </a:r>
            <a:r>
              <a:rPr lang="ru-RU" sz="2400" dirty="0" err="1" smtClean="0">
                <a:latin typeface="Times New Roman Tj" pitchFamily="18" charset="-52"/>
              </a:rPr>
              <a:t>аҳоли</a:t>
            </a:r>
            <a:r>
              <a:rPr lang="ru-RU" sz="2400" dirty="0" smtClean="0">
                <a:latin typeface="Times New Roman Tj" pitchFamily="18" charset="-52"/>
              </a:rPr>
              <a:t> </a:t>
            </a:r>
            <a:r>
              <a:rPr lang="ru-RU" sz="2400" dirty="0">
                <a:latin typeface="Times New Roman Tj" pitchFamily="18" charset="-52"/>
              </a:rPr>
              <a:t>аз </a:t>
            </a:r>
            <a:r>
              <a:rPr lang="ru-RU" sz="2400" dirty="0" err="1">
                <a:latin typeface="Times New Roman Tj" pitchFamily="18" charset="-52"/>
              </a:rPr>
              <a:t>бемории</a:t>
            </a:r>
            <a:r>
              <a:rPr lang="ru-RU" sz="2400" dirty="0">
                <a:latin typeface="Times New Roman Tj" pitchFamily="18" charset="-52"/>
              </a:rPr>
              <a:t> сил дар </a:t>
            </a:r>
            <a:r>
              <a:rPr lang="ru-RU" sz="2400" dirty="0" err="1" smtClean="0">
                <a:latin typeface="Times New Roman Tj" pitchFamily="18" charset="-52"/>
              </a:rPr>
              <a:t>Ҷумхурии</a:t>
            </a:r>
            <a:r>
              <a:rPr lang="ru-RU" sz="2400" dirty="0" smtClean="0">
                <a:latin typeface="Times New Roman Tj" pitchFamily="18" charset="-52"/>
              </a:rPr>
              <a:t> </a:t>
            </a:r>
            <a:r>
              <a:rPr lang="ru-RU" sz="2400" dirty="0" err="1" smtClean="0">
                <a:latin typeface="Times New Roman Tj" pitchFamily="18" charset="-52"/>
              </a:rPr>
              <a:t>Тоҷикистон</a:t>
            </a:r>
            <a:r>
              <a:rPr lang="ru-RU" sz="2400" dirty="0" smtClean="0">
                <a:latin typeface="Times New Roman Tj" pitchFamily="18" charset="-52"/>
              </a:rPr>
              <a:t> </a:t>
            </a:r>
            <a:r>
              <a:rPr lang="ru-RU" sz="2400" dirty="0" err="1">
                <a:latin typeface="Times New Roman Tj" pitchFamily="18" charset="-52"/>
              </a:rPr>
              <a:t>барои</a:t>
            </a:r>
            <a:r>
              <a:rPr lang="ru-RU" sz="2400" dirty="0">
                <a:latin typeface="Times New Roman Tj" pitchFamily="18" charset="-52"/>
              </a:rPr>
              <a:t> </a:t>
            </a:r>
            <a:r>
              <a:rPr lang="ru-RU" sz="2400" dirty="0" err="1" smtClean="0">
                <a:latin typeface="Times New Roman Tj" pitchFamily="18" charset="-52"/>
              </a:rPr>
              <a:t>солҳои</a:t>
            </a:r>
            <a:r>
              <a:rPr lang="ru-RU" sz="2400" dirty="0" smtClean="0">
                <a:latin typeface="Times New Roman Tj" pitchFamily="18" charset="-52"/>
              </a:rPr>
              <a:t> </a:t>
            </a:r>
            <a:r>
              <a:rPr lang="ru-RU" sz="2400" dirty="0">
                <a:latin typeface="Times New Roman Tj" pitchFamily="18" charset="-52"/>
              </a:rPr>
              <a:t>2021-2025».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87338" y="0"/>
            <a:ext cx="11615737" cy="1019175"/>
          </a:xfrm>
          <a:solidFill>
            <a:schemeClr val="accent1">
              <a:lumMod val="20000"/>
              <a:lumOff val="80000"/>
            </a:schemeClr>
          </a:solidFill>
          <a:ln>
            <a:solidFill>
              <a:schemeClr val="accent1"/>
            </a:solidFill>
          </a:ln>
        </p:spPr>
        <p:txBody>
          <a:bodyPr rtlCol="0">
            <a:noAutofit/>
          </a:bodyPr>
          <a:lstStyle/>
          <a:p>
            <a:pPr algn="ctr" eaLnBrk="1" fontAlgn="auto" hangingPunct="1">
              <a:spcAft>
                <a:spcPts val="0"/>
              </a:spcAft>
              <a:defRPr/>
            </a:pPr>
            <a:r>
              <a:rPr lang="ru-RU" sz="2400" b="1" dirty="0" err="1">
                <a:latin typeface="Times New Roman Tj" panose="02020603050405020304" pitchFamily="18" charset="-52"/>
              </a:rPr>
              <a:t>Нишондодхои</a:t>
            </a:r>
            <a:r>
              <a:rPr lang="ru-RU" sz="2400" b="1" dirty="0">
                <a:latin typeface="Times New Roman Tj" panose="02020603050405020304" pitchFamily="18" charset="-52"/>
              </a:rPr>
              <a:t> </a:t>
            </a:r>
            <a:r>
              <a:rPr lang="ru-RU" sz="2400" b="1" dirty="0" err="1">
                <a:latin typeface="Times New Roman Tj" panose="02020603050405020304" pitchFamily="18" charset="-52"/>
              </a:rPr>
              <a:t>асосии</a:t>
            </a:r>
            <a:r>
              <a:rPr lang="ru-RU" sz="2400" b="1" dirty="0">
                <a:latin typeface="Times New Roman Tj" panose="02020603050405020304" pitchFamily="18" charset="-52"/>
              </a:rPr>
              <a:t> </a:t>
            </a:r>
            <a:r>
              <a:rPr lang="ru-RU" sz="2400" b="1" dirty="0" smtClean="0">
                <a:latin typeface="Times New Roman Tj" panose="02020603050405020304" pitchFamily="18" charset="-52"/>
              </a:rPr>
              <a:t> «</a:t>
            </a:r>
            <a:r>
              <a:rPr lang="ru-RU" sz="2400" b="1" dirty="0" err="1">
                <a:latin typeface="Times New Roman Tj" panose="02020603050405020304" pitchFamily="18" charset="-52"/>
              </a:rPr>
              <a:t>Барномаи</a:t>
            </a:r>
            <a:r>
              <a:rPr lang="ru-RU" sz="2400" b="1" dirty="0">
                <a:latin typeface="Times New Roman Tj" panose="02020603050405020304" pitchFamily="18" charset="-52"/>
              </a:rPr>
              <a:t> </a:t>
            </a:r>
            <a:r>
              <a:rPr lang="ru-RU" sz="2400" b="1" dirty="0" err="1">
                <a:latin typeface="Times New Roman Tj" panose="02020603050405020304" pitchFamily="18" charset="-52"/>
              </a:rPr>
              <a:t>милли</a:t>
            </a:r>
            <a:r>
              <a:rPr lang="ru-RU" sz="2400" b="1" dirty="0">
                <a:latin typeface="Times New Roman Tj" panose="02020603050405020304" pitchFamily="18" charset="-52"/>
              </a:rPr>
              <a:t> </a:t>
            </a:r>
            <a:r>
              <a:rPr lang="ru-RU" sz="2400" b="1" dirty="0" err="1" smtClean="0">
                <a:latin typeface="Times New Roman Tj" panose="02020603050405020304" pitchFamily="18" charset="-52"/>
              </a:rPr>
              <a:t>ҳимояи</a:t>
            </a:r>
            <a:r>
              <a:rPr lang="ru-RU" sz="2400" b="1" dirty="0" smtClean="0">
                <a:latin typeface="Times New Roman Tj" panose="02020603050405020304" pitchFamily="18" charset="-52"/>
              </a:rPr>
              <a:t> </a:t>
            </a:r>
            <a:r>
              <a:rPr lang="ru-RU" sz="2400" b="1" dirty="0" err="1" smtClean="0">
                <a:latin typeface="Times New Roman Tj" panose="02020603050405020304" pitchFamily="18" charset="-52"/>
              </a:rPr>
              <a:t>аҳоли</a:t>
            </a:r>
            <a:r>
              <a:rPr lang="ru-RU" sz="2400" b="1" dirty="0" smtClean="0">
                <a:latin typeface="Times New Roman Tj" panose="02020603050405020304" pitchFamily="18" charset="-52"/>
              </a:rPr>
              <a:t> </a:t>
            </a:r>
            <a:r>
              <a:rPr lang="ru-RU" sz="2400" b="1" dirty="0">
                <a:latin typeface="Times New Roman Tj" panose="02020603050405020304" pitchFamily="18" charset="-52"/>
              </a:rPr>
              <a:t>аз </a:t>
            </a:r>
            <a:r>
              <a:rPr lang="ru-RU" sz="2400" b="1" dirty="0" err="1">
                <a:latin typeface="Times New Roman Tj" panose="02020603050405020304" pitchFamily="18" charset="-52"/>
              </a:rPr>
              <a:t>бемории</a:t>
            </a:r>
            <a:r>
              <a:rPr lang="ru-RU" sz="2400" b="1" dirty="0">
                <a:latin typeface="Times New Roman Tj" panose="02020603050405020304" pitchFamily="18" charset="-52"/>
              </a:rPr>
              <a:t> сил дар </a:t>
            </a:r>
            <a:r>
              <a:rPr lang="ru-RU" sz="2400" b="1" dirty="0" err="1" smtClean="0">
                <a:latin typeface="Times New Roman Tj" panose="02020603050405020304" pitchFamily="18" charset="-52"/>
              </a:rPr>
              <a:t>Ҷумхурии</a:t>
            </a:r>
            <a:r>
              <a:rPr lang="ru-RU" sz="2400" b="1" dirty="0" smtClean="0">
                <a:latin typeface="Times New Roman Tj" panose="02020603050405020304" pitchFamily="18" charset="-52"/>
              </a:rPr>
              <a:t> </a:t>
            </a:r>
            <a:r>
              <a:rPr lang="ru-RU" sz="2400" b="1" dirty="0" err="1" smtClean="0">
                <a:latin typeface="Times New Roman Tj" panose="02020603050405020304" pitchFamily="18" charset="-52"/>
              </a:rPr>
              <a:t>Тоҷикистон</a:t>
            </a:r>
            <a:r>
              <a:rPr lang="ru-RU" sz="2400" b="1" dirty="0" smtClean="0">
                <a:latin typeface="Times New Roman Tj" panose="02020603050405020304" pitchFamily="18" charset="-52"/>
              </a:rPr>
              <a:t> </a:t>
            </a:r>
            <a:r>
              <a:rPr lang="ru-RU" sz="2400" b="1" dirty="0">
                <a:latin typeface="Times New Roman Tj" panose="02020603050405020304" pitchFamily="18" charset="-52"/>
              </a:rPr>
              <a:t>дар </a:t>
            </a:r>
            <a:r>
              <a:rPr lang="ru-RU" sz="2400" b="1" dirty="0" err="1" smtClean="0">
                <a:latin typeface="Times New Roman Tj" panose="02020603050405020304" pitchFamily="18" charset="-52"/>
              </a:rPr>
              <a:t>солҳои</a:t>
            </a:r>
            <a:r>
              <a:rPr lang="ru-RU" sz="2400" b="1" dirty="0" smtClean="0">
                <a:latin typeface="Times New Roman Tj" panose="02020603050405020304" pitchFamily="18" charset="-52"/>
              </a:rPr>
              <a:t> </a:t>
            </a:r>
            <a:r>
              <a:rPr lang="ru-RU" sz="2400" b="1" dirty="0">
                <a:latin typeface="Times New Roman Tj" panose="02020603050405020304" pitchFamily="18" charset="-52"/>
              </a:rPr>
              <a:t>2021-2025»</a:t>
            </a:r>
            <a:endParaRPr lang="ru-RU" sz="2400" b="1" u="sng" dirty="0"/>
          </a:p>
        </p:txBody>
      </p:sp>
      <p:sp>
        <p:nvSpPr>
          <p:cNvPr id="5" name="Объект 4"/>
          <p:cNvSpPr>
            <a:spLocks noGrp="1"/>
          </p:cNvSpPr>
          <p:nvPr>
            <p:ph sz="half" idx="2"/>
          </p:nvPr>
        </p:nvSpPr>
        <p:spPr>
          <a:xfrm>
            <a:off x="287338" y="989013"/>
            <a:ext cx="11615737" cy="5732462"/>
          </a:xfrm>
          <a:solidFill>
            <a:schemeClr val="accent3">
              <a:lumMod val="20000"/>
              <a:lumOff val="80000"/>
            </a:schemeClr>
          </a:solidFill>
          <a:ln>
            <a:solidFill>
              <a:schemeClr val="accent1"/>
            </a:solidFill>
          </a:ln>
        </p:spPr>
        <p:txBody>
          <a:bodyPr rtlCol="0" anchor="ctr">
            <a:noAutofit/>
          </a:bodyPr>
          <a:lstStyle/>
          <a:p>
            <a:pPr eaLnBrk="1" fontAlgn="auto" hangingPunct="1">
              <a:spcAft>
                <a:spcPts val="0"/>
              </a:spcAft>
              <a:buFont typeface="Arial" pitchFamily="34" charset="0"/>
              <a:buNone/>
              <a:defRPr/>
            </a:pPr>
            <a:r>
              <a:rPr lang="tg-Cyrl-TJ" sz="2000" dirty="0" smtClean="0">
                <a:latin typeface="Times New Roman Tj" pitchFamily="18" charset="-52"/>
              </a:rPr>
              <a:t> </a:t>
            </a:r>
            <a:endParaRPr lang="ru-RU" sz="2000" dirty="0">
              <a:latin typeface="Times New Roman Tj" pitchFamily="18" charset="-52"/>
            </a:endParaRPr>
          </a:p>
          <a:p>
            <a:pPr eaLnBrk="1" fontAlgn="auto" hangingPunct="1">
              <a:spcAft>
                <a:spcPts val="0"/>
              </a:spcAft>
              <a:buFont typeface="Arial" pitchFamily="34" charset="0"/>
              <a:buNone/>
              <a:defRPr/>
            </a:pPr>
            <a:r>
              <a:rPr lang="tg-Cyrl-TJ" sz="2000" dirty="0">
                <a:latin typeface="Times New Roman Tj" pitchFamily="18" charset="-52"/>
              </a:rPr>
              <a:t>1) сатҳи фавт аз бемории сил дар муқоиса бо соли 2020 ҳадди ақал 35 фоиз коҳиш меёбад (ё ин ки тибқи маълумоти Созмони умумиҷаҳонии тандурусти дар муқоиса бо соли 2015  75 фоиз кам карда мешавад);</a:t>
            </a:r>
            <a:endParaRPr lang="ru-RU" sz="2000" dirty="0">
              <a:latin typeface="Times New Roman Tj" pitchFamily="18" charset="-52"/>
            </a:endParaRPr>
          </a:p>
          <a:p>
            <a:pPr eaLnBrk="1" fontAlgn="auto" hangingPunct="1">
              <a:spcAft>
                <a:spcPts val="0"/>
              </a:spcAft>
              <a:buFont typeface="Arial" pitchFamily="34" charset="0"/>
              <a:buNone/>
              <a:defRPr/>
            </a:pPr>
            <a:r>
              <a:rPr lang="tg-Cyrl-TJ" sz="2000" dirty="0">
                <a:latin typeface="Times New Roman Tj" pitchFamily="18" charset="-52"/>
              </a:rPr>
              <a:t>2) сатҳи беморшавӣ бо бемории сил ҳадди ақал 30 фоиз кам карда мешавад (ё ин ки тибқи маълумоти Созмони умумиҷаҳонии тандурусти дар муқоиса бо соли 2015  50 фоиз паст мешавад); </a:t>
            </a:r>
            <a:endParaRPr lang="ru-RU" sz="2000" dirty="0">
              <a:latin typeface="Times New Roman Tj" pitchFamily="18" charset="-52"/>
            </a:endParaRPr>
          </a:p>
          <a:p>
            <a:pPr eaLnBrk="1" fontAlgn="auto" hangingPunct="1">
              <a:spcAft>
                <a:spcPts val="0"/>
              </a:spcAft>
              <a:buFont typeface="Arial" pitchFamily="34" charset="0"/>
              <a:buNone/>
              <a:defRPr/>
            </a:pPr>
            <a:r>
              <a:rPr lang="tg-Cyrl-TJ" sz="2000" dirty="0">
                <a:latin typeface="Times New Roman Tj" pitchFamily="18" charset="-52"/>
              </a:rPr>
              <a:t>3) фоизи бемории сили ба дорувори устувор байни ҳолатҳои нав пасттар аз 10 фоиз ва байни ҳолатҳои беморшавии такрори камтар аз 35 фоиз мешавад;</a:t>
            </a:r>
            <a:endParaRPr lang="ru-RU" sz="2000" dirty="0">
              <a:latin typeface="Times New Roman Tj" pitchFamily="18" charset="-52"/>
            </a:endParaRPr>
          </a:p>
          <a:p>
            <a:pPr eaLnBrk="1" fontAlgn="auto" hangingPunct="1">
              <a:spcAft>
                <a:spcPts val="0"/>
              </a:spcAft>
              <a:buFont typeface="Arial" pitchFamily="34" charset="0"/>
              <a:buNone/>
              <a:defRPr/>
            </a:pPr>
            <a:r>
              <a:rPr lang="tg-Cyrl-TJ" sz="2000" dirty="0">
                <a:latin typeface="Times New Roman Tj" pitchFamily="18" charset="-52"/>
              </a:rPr>
              <a:t>4) дастрасии умум ба ташхис ва табобати ҳама намудҳои бемории сил, аз ҷумла бемории сили ба дорувори устувор таъмин мешавад, яъне:</a:t>
            </a:r>
            <a:endParaRPr lang="ru-RU" sz="2000" dirty="0">
              <a:latin typeface="Times New Roman Tj" pitchFamily="18" charset="-52"/>
            </a:endParaRPr>
          </a:p>
          <a:p>
            <a:pPr eaLnBrk="1" fontAlgn="auto" hangingPunct="1">
              <a:spcAft>
                <a:spcPts val="0"/>
              </a:spcAft>
              <a:buFont typeface="Arial" pitchFamily="34" charset="0"/>
              <a:buChar char="•"/>
              <a:defRPr/>
            </a:pPr>
            <a:r>
              <a:rPr lang="tg-Cyrl-TJ" sz="2000" dirty="0">
                <a:latin typeface="Times New Roman Tj" pitchFamily="18" charset="-52"/>
              </a:rPr>
              <a:t>ҳадди ақал 85 фоизи ҳолатҳои бемории сили навдарёфтшудаи олудаи балғамаш мусби муайян мегарданд; </a:t>
            </a:r>
            <a:endParaRPr lang="ru-RU" sz="2000" dirty="0">
              <a:latin typeface="Times New Roman Tj" pitchFamily="18" charset="-52"/>
            </a:endParaRPr>
          </a:p>
          <a:p>
            <a:pPr eaLnBrk="1" fontAlgn="auto" hangingPunct="1">
              <a:spcAft>
                <a:spcPts val="0"/>
              </a:spcAft>
              <a:buFont typeface="Arial" pitchFamily="34" charset="0"/>
              <a:buChar char="•"/>
              <a:defRPr/>
            </a:pPr>
            <a:r>
              <a:rPr lang="tg-Cyrl-TJ" sz="2000" dirty="0">
                <a:latin typeface="Times New Roman Tj" pitchFamily="18" charset="-52"/>
              </a:rPr>
              <a:t>ҳадди ақал 90 фоизи ҳолатҳои бемории сили навдарёфтшудаи олудаи балғамаш мусби, ки табобатро оғоз кардаанд, онро ба итмом мерасонанд;</a:t>
            </a:r>
            <a:endParaRPr lang="ru-RU" sz="2000" dirty="0">
              <a:latin typeface="Times New Roman Tj" pitchFamily="18" charset="-52"/>
            </a:endParaRPr>
          </a:p>
          <a:p>
            <a:pPr eaLnBrk="1" fontAlgn="auto" hangingPunct="1">
              <a:spcAft>
                <a:spcPts val="0"/>
              </a:spcAft>
              <a:buFont typeface="Arial" pitchFamily="34" charset="0"/>
              <a:buChar char="•"/>
              <a:defRPr/>
            </a:pPr>
            <a:r>
              <a:rPr lang="tg-Cyrl-TJ" sz="2000" dirty="0">
                <a:latin typeface="Times New Roman Tj" pitchFamily="18" charset="-52"/>
              </a:rPr>
              <a:t>ҳадди ақал 90 фоизи ҳолатҳои пешбинишудаи бемории сили ба дорувори устувор аз ташхис мегузаранд; </a:t>
            </a:r>
            <a:endParaRPr lang="ru-RU" sz="2000" dirty="0">
              <a:latin typeface="Times New Roman Tj" pitchFamily="18" charset="-52"/>
            </a:endParaRPr>
          </a:p>
          <a:p>
            <a:pPr eaLnBrk="1" fontAlgn="auto" hangingPunct="1">
              <a:spcAft>
                <a:spcPts val="0"/>
              </a:spcAft>
              <a:buFont typeface="Arial" pitchFamily="34" charset="0"/>
              <a:buChar char="•"/>
              <a:defRPr/>
            </a:pPr>
            <a:r>
              <a:rPr lang="tg-Cyrl-TJ" sz="2000" dirty="0">
                <a:latin typeface="Times New Roman Tj" pitchFamily="18" charset="-52"/>
              </a:rPr>
              <a:t>ҳадди ақал 75 фоиз аз ҳамаи ҳолатҳои муаянгардидаи  бемории сили ба дорувори устувор бомуваффақият муолиҷа мешаванд.</a:t>
            </a:r>
            <a:endParaRPr lang="ru-RU" sz="2000" dirty="0">
              <a:latin typeface="Times New Roman Tj" pitchFamily="18" charset="-52"/>
            </a:endParaRPr>
          </a:p>
          <a:p>
            <a:pPr algn="just" eaLnBrk="1" fontAlgn="auto" hangingPunct="1">
              <a:spcAft>
                <a:spcPts val="0"/>
              </a:spcAft>
              <a:buFont typeface="Arial" pitchFamily="34" charset="0"/>
              <a:buNone/>
              <a:defRPr/>
            </a:pPr>
            <a:endParaRPr lang="ru-RU" sz="1600" dirty="0">
              <a:latin typeface="Times New Roman Tj" pitchFamily="18" charset="-5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3850" y="84138"/>
            <a:ext cx="11615738" cy="1019175"/>
          </a:xfrm>
          <a:solidFill>
            <a:schemeClr val="accent1">
              <a:lumMod val="20000"/>
              <a:lumOff val="80000"/>
            </a:schemeClr>
          </a:solidFill>
          <a:ln>
            <a:solidFill>
              <a:schemeClr val="accent1"/>
            </a:solidFill>
          </a:ln>
        </p:spPr>
        <p:txBody>
          <a:bodyPr>
            <a:noAutofit/>
          </a:bodyPr>
          <a:lstStyle/>
          <a:p>
            <a:pPr algn="ctr" eaLnBrk="1" hangingPunct="1">
              <a:defRPr/>
            </a:pPr>
            <a:r>
              <a:rPr lang="ru-RU" sz="3600" b="1" dirty="0">
                <a:solidFill>
                  <a:srgbClr val="000000"/>
                </a:solidFill>
                <a:latin typeface="Times New Roman Tj" pitchFamily="18" charset="-52"/>
                <a:cs typeface="Times New Roman" pitchFamily="18" charset="0"/>
              </a:rPr>
              <a:t> </a:t>
            </a:r>
            <a:r>
              <a:rPr lang="ru-RU" sz="3600" b="1" dirty="0" err="1" smtClean="0">
                <a:solidFill>
                  <a:srgbClr val="000000"/>
                </a:solidFill>
                <a:latin typeface="Times New Roman Tj" pitchFamily="18" charset="-52"/>
                <a:cs typeface="Times New Roman" pitchFamily="18" charset="0"/>
              </a:rPr>
              <a:t>Оиди</a:t>
            </a:r>
            <a:r>
              <a:rPr lang="ru-RU" sz="3600" b="1" dirty="0" smtClean="0">
                <a:solidFill>
                  <a:srgbClr val="000000"/>
                </a:solidFill>
                <a:latin typeface="Times New Roman Tj" pitchFamily="18" charset="-52"/>
                <a:cs typeface="Times New Roman" pitchFamily="18" charset="0"/>
              </a:rPr>
              <a:t> </a:t>
            </a:r>
            <a:r>
              <a:rPr lang="ru-RU" sz="3600" b="1" dirty="0" err="1" smtClean="0">
                <a:solidFill>
                  <a:srgbClr val="000000"/>
                </a:solidFill>
                <a:latin typeface="Times New Roman Tj" pitchFamily="18" charset="-52"/>
                <a:cs typeface="Times New Roman" pitchFamily="18" charset="0"/>
              </a:rPr>
              <a:t>раванди</a:t>
            </a:r>
            <a:r>
              <a:rPr lang="ru-RU" sz="3600" b="1" dirty="0" smtClean="0">
                <a:solidFill>
                  <a:srgbClr val="000000"/>
                </a:solidFill>
                <a:latin typeface="Times New Roman Tj" pitchFamily="18" charset="-52"/>
                <a:cs typeface="Times New Roman" pitchFamily="18" charset="0"/>
              </a:rPr>
              <a:t> </a:t>
            </a:r>
            <a:r>
              <a:rPr lang="ru-RU" sz="3600" b="1" dirty="0" err="1" smtClean="0">
                <a:solidFill>
                  <a:srgbClr val="000000"/>
                </a:solidFill>
                <a:latin typeface="Times New Roman Tj" pitchFamily="18" charset="-52"/>
                <a:cs typeface="Times New Roman" pitchFamily="18" charset="0"/>
              </a:rPr>
              <a:t>Барномаи</a:t>
            </a:r>
            <a:r>
              <a:rPr lang="ru-RU" sz="3600" b="1" dirty="0" smtClean="0">
                <a:solidFill>
                  <a:srgbClr val="000000"/>
                </a:solidFill>
                <a:latin typeface="Times New Roman Tj" pitchFamily="18" charset="-52"/>
                <a:cs typeface="Times New Roman" pitchFamily="18" charset="0"/>
              </a:rPr>
              <a:t> </a:t>
            </a:r>
            <a:r>
              <a:rPr lang="ru-RU" sz="3600" b="1" dirty="0" err="1" smtClean="0">
                <a:solidFill>
                  <a:srgbClr val="000000"/>
                </a:solidFill>
                <a:latin typeface="Times New Roman Tj" pitchFamily="18" charset="-52"/>
                <a:cs typeface="Times New Roman" pitchFamily="18" charset="0"/>
              </a:rPr>
              <a:t>миллии</a:t>
            </a:r>
            <a:r>
              <a:rPr lang="ru-RU" sz="3600" b="1" dirty="0" smtClean="0">
                <a:solidFill>
                  <a:srgbClr val="000000"/>
                </a:solidFill>
                <a:latin typeface="Times New Roman Tj" pitchFamily="18" charset="-52"/>
                <a:cs typeface="Times New Roman" pitchFamily="18" charset="0"/>
              </a:rPr>
              <a:t> </a:t>
            </a:r>
            <a:r>
              <a:rPr lang="ru-RU" sz="3600" b="1" dirty="0" err="1" smtClean="0">
                <a:solidFill>
                  <a:srgbClr val="000000"/>
                </a:solidFill>
                <a:latin typeface="Times New Roman Tj" pitchFamily="18" charset="-52"/>
                <a:cs typeface="Times New Roman" pitchFamily="18" charset="0"/>
              </a:rPr>
              <a:t>ҳимояи</a:t>
            </a:r>
            <a:r>
              <a:rPr lang="ru-RU" sz="3600" b="1" dirty="0" smtClean="0">
                <a:solidFill>
                  <a:srgbClr val="000000"/>
                </a:solidFill>
                <a:latin typeface="Times New Roman Tj" pitchFamily="18" charset="-52"/>
                <a:cs typeface="Times New Roman" pitchFamily="18" charset="0"/>
              </a:rPr>
              <a:t> </a:t>
            </a:r>
            <a:r>
              <a:rPr lang="ru-RU" sz="3600" b="1" dirty="0" err="1" smtClean="0">
                <a:solidFill>
                  <a:srgbClr val="000000"/>
                </a:solidFill>
                <a:latin typeface="Times New Roman Tj" pitchFamily="18" charset="-52"/>
                <a:cs typeface="Times New Roman" pitchFamily="18" charset="0"/>
              </a:rPr>
              <a:t>аҳолӣ</a:t>
            </a:r>
            <a:r>
              <a:rPr lang="ru-RU" sz="3600" b="1" dirty="0" smtClean="0">
                <a:solidFill>
                  <a:srgbClr val="000000"/>
                </a:solidFill>
                <a:latin typeface="Times New Roman Tj" pitchFamily="18" charset="-52"/>
                <a:cs typeface="Times New Roman" pitchFamily="18" charset="0"/>
              </a:rPr>
              <a:t> аз </a:t>
            </a:r>
            <a:r>
              <a:rPr lang="ru-RU" sz="3600" b="1" dirty="0" err="1" smtClean="0">
                <a:solidFill>
                  <a:srgbClr val="000000"/>
                </a:solidFill>
                <a:latin typeface="Times New Roman Tj" pitchFamily="18" charset="-52"/>
                <a:cs typeface="Times New Roman" pitchFamily="18" charset="0"/>
              </a:rPr>
              <a:t>бемории</a:t>
            </a:r>
            <a:r>
              <a:rPr lang="ru-RU" sz="3600" b="1" dirty="0" smtClean="0">
                <a:solidFill>
                  <a:srgbClr val="000000"/>
                </a:solidFill>
                <a:latin typeface="Times New Roman Tj" pitchFamily="18" charset="-52"/>
                <a:cs typeface="Times New Roman" pitchFamily="18" charset="0"/>
              </a:rPr>
              <a:t> сил дар 4 </a:t>
            </a:r>
            <a:r>
              <a:rPr lang="ru-RU" sz="3600" b="1" dirty="0" err="1" smtClean="0">
                <a:solidFill>
                  <a:srgbClr val="000000"/>
                </a:solidFill>
                <a:latin typeface="Times New Roman Tj" pitchFamily="18" charset="-52"/>
                <a:cs typeface="Times New Roman" pitchFamily="18" charset="0"/>
              </a:rPr>
              <a:t>моҳи</a:t>
            </a:r>
            <a:r>
              <a:rPr lang="ru-RU" sz="3600" b="1" dirty="0" smtClean="0">
                <a:solidFill>
                  <a:srgbClr val="000000"/>
                </a:solidFill>
                <a:latin typeface="Times New Roman Tj" pitchFamily="18" charset="-52"/>
                <a:cs typeface="Times New Roman" pitchFamily="18" charset="0"/>
              </a:rPr>
              <a:t> соли 2024</a:t>
            </a:r>
            <a:endParaRPr lang="ru-RU" sz="2400" b="1" u="sng" dirty="0" smtClean="0"/>
          </a:p>
        </p:txBody>
      </p:sp>
      <p:sp>
        <p:nvSpPr>
          <p:cNvPr id="7171" name="Прямоугольник 3"/>
          <p:cNvSpPr>
            <a:spLocks noChangeArrowheads="1"/>
          </p:cNvSpPr>
          <p:nvPr/>
        </p:nvSpPr>
        <p:spPr bwMode="auto">
          <a:xfrm>
            <a:off x="336550" y="1096963"/>
            <a:ext cx="11439525"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449263" algn="just">
              <a:lnSpc>
                <a:spcPct val="115000"/>
              </a:lnSpc>
            </a:pPr>
            <a:r>
              <a:rPr lang="tg-Cyrl-TJ" sz="2300">
                <a:solidFill>
                  <a:srgbClr val="000000"/>
                </a:solidFill>
                <a:latin typeface="Times New Roman Tj" pitchFamily="18" charset="-52"/>
                <a:cs typeface="Times New Roman" pitchFamily="18" charset="0"/>
              </a:rPr>
              <a:t> </a:t>
            </a:r>
            <a:r>
              <a:rPr lang="ru-RU" sz="2300">
                <a:solidFill>
                  <a:srgbClr val="000000"/>
                </a:solidFill>
                <a:latin typeface="Times New Roman Tj" pitchFamily="18" charset="-52"/>
                <a:cs typeface="Times New Roman" pitchFamily="18" charset="0"/>
              </a:rPr>
              <a:t>Иљрои тадбирњо ва ба даст овардани нишондињандањо ба таври доимї тањлил </a:t>
            </a:r>
            <a:r>
              <a:rPr lang="tg-Cyrl-TJ" sz="2300">
                <a:solidFill>
                  <a:srgbClr val="000000"/>
                </a:solidFill>
                <a:latin typeface="Times New Roman Tj" pitchFamily="18" charset="-52"/>
                <a:cs typeface="Times New Roman" pitchFamily="18" charset="0"/>
              </a:rPr>
              <a:t>гардида</a:t>
            </a:r>
            <a:r>
              <a:rPr lang="ru-RU" sz="2300">
                <a:solidFill>
                  <a:srgbClr val="000000"/>
                </a:solidFill>
                <a:latin typeface="Times New Roman Tj" pitchFamily="18" charset="-52"/>
                <a:cs typeface="Times New Roman" pitchFamily="18" charset="0"/>
              </a:rPr>
              <a:t>, дар чорабинињои сатњ</a:t>
            </a:r>
            <a:r>
              <a:rPr lang="tg-Cyrl-TJ" sz="2300">
                <a:solidFill>
                  <a:srgbClr val="000000"/>
                </a:solidFill>
                <a:latin typeface="Times New Roman Tj" pitchFamily="18" charset="-52"/>
                <a:cs typeface="Times New Roman" pitchFamily="18" charset="0"/>
              </a:rPr>
              <a:t>ҳо</a:t>
            </a:r>
            <a:r>
              <a:rPr lang="ru-RU" sz="2300">
                <a:solidFill>
                  <a:srgbClr val="000000"/>
                </a:solidFill>
                <a:latin typeface="Times New Roman Tj" pitchFamily="18" charset="-52"/>
                <a:cs typeface="Times New Roman" pitchFamily="18" charset="0"/>
              </a:rPr>
              <a:t>и гуногун, аз љумла дар сатҳи Кумитаи миллии ҳамоҳангсозӣ, мушоварањои солонаи Вазорати тандурустї ва њифзи иљтимоии ањолии Љумњурии Тољикистон мавриди муњокима ќарор мегиранд.</a:t>
            </a:r>
          </a:p>
        </p:txBody>
      </p:sp>
      <p:graphicFrame>
        <p:nvGraphicFramePr>
          <p:cNvPr id="4" name="Таблица 3"/>
          <p:cNvGraphicFramePr>
            <a:graphicFrameLocks noGrp="1"/>
          </p:cNvGraphicFramePr>
          <p:nvPr/>
        </p:nvGraphicFramePr>
        <p:xfrm>
          <a:off x="336550" y="2817813"/>
          <a:ext cx="11636375" cy="3917950"/>
        </p:xfrm>
        <a:graphic>
          <a:graphicData uri="http://schemas.openxmlformats.org/drawingml/2006/table">
            <a:tbl>
              <a:tblPr firstRow="1" firstCol="1" bandRow="1"/>
              <a:tblGrid>
                <a:gridCol w="2587249"/>
                <a:gridCol w="1462359"/>
                <a:gridCol w="6796032"/>
                <a:gridCol w="790735"/>
              </a:tblGrid>
              <a:tr h="1793423">
                <a:tc rowSpan="2">
                  <a:txBody>
                    <a:bodyPr/>
                    <a:lstStyle/>
                    <a:p>
                      <a:pPr>
                        <a:lnSpc>
                          <a:spcPct val="115000"/>
                        </a:lnSpc>
                        <a:spcAft>
                          <a:spcPts val="0"/>
                        </a:spcAft>
                      </a:pPr>
                      <a:r>
                        <a:rPr lang="tg-Cyrl-TJ" sz="1600" b="1" dirty="0">
                          <a:solidFill>
                            <a:schemeClr val="tx1"/>
                          </a:solidFill>
                          <a:effectLst/>
                          <a:latin typeface="Times New Roman Tj" pitchFamily="18" charset="-52"/>
                          <a:ea typeface="Calibri"/>
                          <a:cs typeface="Times New Roman"/>
                        </a:rPr>
                        <a:t>Барномаи миллии ҳимояи аҳолӣ аз бемории сил барои солҳои </a:t>
                      </a:r>
                      <a:r>
                        <a:rPr lang="tg-Cyrl-TJ" sz="1600" b="1" dirty="0" smtClean="0">
                          <a:solidFill>
                            <a:schemeClr val="tx1"/>
                          </a:solidFill>
                          <a:effectLst/>
                          <a:latin typeface="Times New Roman Tj" pitchFamily="18" charset="-52"/>
                          <a:ea typeface="Calibri"/>
                          <a:cs typeface="Times New Roman"/>
                        </a:rPr>
                        <a:t>2021-2025 </a:t>
                      </a:r>
                      <a:r>
                        <a:rPr lang="tg-Cyrl-TJ" sz="1600" b="1" dirty="0">
                          <a:solidFill>
                            <a:schemeClr val="tx1"/>
                          </a:solidFill>
                          <a:effectLst/>
                          <a:latin typeface="Times New Roman Tj" pitchFamily="18" charset="-52"/>
                          <a:ea typeface="Calibri"/>
                          <a:cs typeface="Times New Roman"/>
                        </a:rPr>
                        <a:t>дар Ҷумҳурии Тоҷикистон</a:t>
                      </a:r>
                      <a:endParaRPr lang="ru-RU" sz="1600" b="1" dirty="0">
                        <a:solidFill>
                          <a:schemeClr val="tx1"/>
                        </a:solidFill>
                        <a:effectLst/>
                        <a:latin typeface="Times New Roman Tj" pitchFamily="18" charset="-52"/>
                        <a:ea typeface="Calibri"/>
                        <a:cs typeface="Times New Roman"/>
                      </a:endParaRPr>
                    </a:p>
                  </a:txBody>
                  <a:tcPr marL="68572" marR="685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rowSpan="2">
                  <a:txBody>
                    <a:bodyPr/>
                    <a:lstStyle/>
                    <a:p>
                      <a:pPr>
                        <a:lnSpc>
                          <a:spcPct val="115000"/>
                        </a:lnSpc>
                        <a:spcAft>
                          <a:spcPts val="0"/>
                        </a:spcAft>
                      </a:pPr>
                      <a:r>
                        <a:rPr lang="tg-Cyrl-TJ" sz="1400" b="1" dirty="0">
                          <a:solidFill>
                            <a:schemeClr val="tx1"/>
                          </a:solidFill>
                          <a:effectLst/>
                          <a:latin typeface="Times New Roman Tj" pitchFamily="18" charset="-52"/>
                          <a:ea typeface="Calibri"/>
                          <a:cs typeface="Times New Roman"/>
                        </a:rPr>
                        <a:t>27 феврали соли 2021</a:t>
                      </a:r>
                      <a:endParaRPr lang="ru-RU" sz="1400" b="1" dirty="0">
                        <a:solidFill>
                          <a:schemeClr val="tx1"/>
                        </a:solidFill>
                        <a:effectLst/>
                        <a:latin typeface="Times New Roman Tj" pitchFamily="18" charset="-52"/>
                        <a:ea typeface="Calibri"/>
                        <a:cs typeface="Times New Roman"/>
                      </a:endParaRPr>
                    </a:p>
                  </a:txBody>
                  <a:tcPr marL="68572" marR="685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nSpc>
                          <a:spcPct val="115000"/>
                        </a:lnSpc>
                        <a:spcAft>
                          <a:spcPts val="0"/>
                        </a:spcAft>
                      </a:pPr>
                      <a:r>
                        <a:rPr lang="tg-Cyrl-TJ" sz="1800" dirty="0">
                          <a:solidFill>
                            <a:schemeClr val="tx1"/>
                          </a:solidFill>
                          <a:effectLst/>
                          <a:latin typeface="Times New Roman Tj" pitchFamily="18" charset="-52"/>
                          <a:ea typeface="Calibri"/>
                          <a:cs typeface="Times New Roman"/>
                        </a:rPr>
                        <a:t>Барномаи милли ҳимояи аҳолӣ аз бемории сил барои солҳои 2021-2025 аз 5 банду 105 зербанд иборат буда, то имруз т101 зербанд (96,2%) ба пуррагӣ иҷро шудааст; Иҷроиши 4 (3,8%) зербанди дигар </a:t>
                      </a:r>
                      <a:r>
                        <a:rPr lang="tg-Cyrl-TJ" sz="1800" dirty="0" smtClean="0">
                          <a:solidFill>
                            <a:schemeClr val="tx1"/>
                          </a:solidFill>
                          <a:effectLst/>
                          <a:latin typeface="Times New Roman Tj" pitchFamily="18" charset="-52"/>
                          <a:ea typeface="Calibri"/>
                          <a:cs typeface="Times New Roman"/>
                        </a:rPr>
                        <a:t>(14</a:t>
                      </a:r>
                      <a:r>
                        <a:rPr lang="tg-Cyrl-TJ" sz="1800" dirty="0">
                          <a:solidFill>
                            <a:schemeClr val="tx1"/>
                          </a:solidFill>
                          <a:effectLst/>
                          <a:latin typeface="Times New Roman Tj" pitchFamily="18" charset="-52"/>
                          <a:ea typeface="Calibri"/>
                          <a:cs typeface="Times New Roman"/>
                        </a:rPr>
                        <a:t>, </a:t>
                      </a:r>
                      <a:r>
                        <a:rPr lang="tg-Cyrl-TJ" sz="1800">
                          <a:solidFill>
                            <a:schemeClr val="tx1"/>
                          </a:solidFill>
                          <a:effectLst/>
                          <a:latin typeface="Times New Roman Tj" pitchFamily="18" charset="-52"/>
                          <a:ea typeface="Calibri"/>
                          <a:cs typeface="Times New Roman"/>
                        </a:rPr>
                        <a:t>40</a:t>
                      </a:r>
                      <a:r>
                        <a:rPr lang="tg-Cyrl-TJ" sz="1800" smtClean="0">
                          <a:solidFill>
                            <a:schemeClr val="tx1"/>
                          </a:solidFill>
                          <a:effectLst/>
                          <a:latin typeface="Times New Roman Tj" pitchFamily="18" charset="-52"/>
                          <a:ea typeface="Calibri"/>
                          <a:cs typeface="Times New Roman"/>
                        </a:rPr>
                        <a:t>, 46 </a:t>
                      </a:r>
                      <a:r>
                        <a:rPr lang="tg-Cyrl-TJ" sz="1800" dirty="0">
                          <a:solidFill>
                            <a:schemeClr val="tx1"/>
                          </a:solidFill>
                          <a:effectLst/>
                          <a:latin typeface="Times New Roman Tj" pitchFamily="18" charset="-52"/>
                          <a:ea typeface="Calibri"/>
                          <a:cs typeface="Times New Roman"/>
                        </a:rPr>
                        <a:t>ва 88) дар соли 2025 ба нақша гирифта шудааст.</a:t>
                      </a:r>
                      <a:endParaRPr lang="ru-RU" sz="1800" dirty="0">
                        <a:solidFill>
                          <a:schemeClr val="tx1"/>
                        </a:solidFill>
                        <a:effectLst/>
                        <a:latin typeface="Times New Roman Tj" pitchFamily="18" charset="-52"/>
                        <a:ea typeface="Calibri"/>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15000"/>
                        </a:lnSpc>
                        <a:spcAft>
                          <a:spcPts val="0"/>
                        </a:spcAft>
                      </a:pPr>
                      <a:r>
                        <a:rPr lang="tg-Cyrl-TJ" sz="1600" b="1" dirty="0">
                          <a:solidFill>
                            <a:schemeClr val="tx1"/>
                          </a:solidFill>
                          <a:effectLst/>
                          <a:latin typeface="Times New Roman Tj" pitchFamily="18" charset="-52"/>
                          <a:ea typeface="Calibri"/>
                          <a:cs typeface="Times New Roman"/>
                        </a:rPr>
                        <a:t>96,2%</a:t>
                      </a:r>
                      <a:endParaRPr lang="ru-RU" sz="1600" b="1" dirty="0">
                        <a:solidFill>
                          <a:schemeClr val="tx1"/>
                        </a:solidFill>
                        <a:effectLst/>
                        <a:latin typeface="Times New Roman Tj" pitchFamily="18" charset="-52"/>
                        <a:ea typeface="Calibri"/>
                        <a:cs typeface="Times New Roman"/>
                      </a:endParaRPr>
                    </a:p>
                  </a:txBody>
                  <a:tcPr marL="68572" marR="685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124527">
                <a:tc vMerge="1">
                  <a:txBody>
                    <a:bodyPr/>
                    <a:lstStyle/>
                    <a:p>
                      <a:endParaRPr lang="ru-RU"/>
                    </a:p>
                  </a:txBody>
                  <a:tcPr/>
                </a:tc>
                <a:tc vMerge="1">
                  <a:txBody>
                    <a:bodyPr/>
                    <a:lstStyle/>
                    <a:p>
                      <a:endParaRPr lang="ru-RU"/>
                    </a:p>
                  </a:txBody>
                  <a:tcPr/>
                </a:tc>
                <a:tc>
                  <a:txBody>
                    <a:bodyPr/>
                    <a:lstStyle/>
                    <a:p>
                      <a:pPr>
                        <a:lnSpc>
                          <a:spcPct val="115000"/>
                        </a:lnSpc>
                        <a:spcAft>
                          <a:spcPts val="0"/>
                        </a:spcAft>
                      </a:pPr>
                      <a:r>
                        <a:rPr lang="tg-Cyrl-TJ" sz="1800" dirty="0">
                          <a:effectLst/>
                          <a:latin typeface="Times New Roman Tj" pitchFamily="18" charset="-52"/>
                          <a:ea typeface="Calibri"/>
                          <a:cs typeface="Times New Roman"/>
                        </a:rPr>
                        <a:t>Нақшаи чорабиниҳои Барномаи миллии ҳимояи аҳолӣ аз бемории сил барои соли 2024 аз 101 зербанд иборат буда, дар давоми чор моҳи соли 2024, 17 (16,8%)-зербанд ба пурраги иҷро гардида, 84 (83,2%)-зербанди дигар бо назардошти муҳлатҳои дар нақшаи чорабиниҳо пешбинишуда, дар ҷараёни амалишавӣ қарор дошта, то охири соли 2024 ба пурраги амалӣ хоҳад шуд.</a:t>
                      </a:r>
                      <a:endParaRPr lang="ru-RU" sz="1800" dirty="0">
                        <a:effectLst/>
                        <a:latin typeface="Times New Roman Tj" pitchFamily="18" charset="-52"/>
                        <a:ea typeface="Calibri"/>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15000"/>
                        </a:lnSpc>
                        <a:spcAft>
                          <a:spcPts val="0"/>
                        </a:spcAft>
                      </a:pPr>
                      <a:r>
                        <a:rPr lang="tg-Cyrl-TJ" sz="1600" b="1" dirty="0">
                          <a:effectLst/>
                          <a:latin typeface="Times New Roman Tj" pitchFamily="18" charset="-52"/>
                          <a:ea typeface="Calibri"/>
                          <a:cs typeface="Times New Roman"/>
                        </a:rPr>
                        <a:t>16,8%</a:t>
                      </a:r>
                      <a:endParaRPr lang="ru-RU" sz="1600" b="1" dirty="0">
                        <a:effectLst/>
                        <a:latin typeface="Times New Roman Tj" pitchFamily="18" charset="-52"/>
                        <a:ea typeface="Calibri"/>
                        <a:cs typeface="Times New Roman"/>
                      </a:endParaRPr>
                    </a:p>
                  </a:txBody>
                  <a:tcPr marL="68572" marR="6857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431800" y="274638"/>
            <a:ext cx="11328400" cy="862012"/>
          </a:xfrm>
        </p:spPr>
        <p:txBody>
          <a:bodyPr/>
          <a:lstStyle/>
          <a:p>
            <a:pPr algn="ctr"/>
            <a:r>
              <a:rPr lang="tg-Cyrl-TJ" sz="2800" b="1" smtClean="0">
                <a:latin typeface="Times New Roman Tj" pitchFamily="18" charset="-52"/>
              </a:rPr>
              <a:t>Нишондоди беморшави аз сил дар Ҷумҳурии Тоҷикистон </a:t>
            </a:r>
            <a:br>
              <a:rPr lang="tg-Cyrl-TJ" sz="2800" b="1" smtClean="0">
                <a:latin typeface="Times New Roman Tj" pitchFamily="18" charset="-52"/>
              </a:rPr>
            </a:br>
            <a:r>
              <a:rPr lang="tg-Cyrl-TJ" sz="2800" b="1" smtClean="0">
                <a:latin typeface="Times New Roman Tj" pitchFamily="18" charset="-52"/>
              </a:rPr>
              <a:t>2014-2023 сол</a:t>
            </a:r>
            <a:endParaRPr lang="ru-RU" sz="2800" b="1" smtClean="0">
              <a:latin typeface="Times New Roman Tj" pitchFamily="18" charset="-52"/>
            </a:endParaRPr>
          </a:p>
        </p:txBody>
      </p:sp>
      <p:graphicFrame>
        <p:nvGraphicFramePr>
          <p:cNvPr id="8195" name="Диаграмма 3"/>
          <p:cNvGraphicFramePr>
            <a:graphicFrameLocks/>
          </p:cNvGraphicFramePr>
          <p:nvPr/>
        </p:nvGraphicFramePr>
        <p:xfrm>
          <a:off x="368300" y="1271588"/>
          <a:ext cx="11334750" cy="5130800"/>
        </p:xfrm>
        <a:graphic>
          <a:graphicData uri="http://schemas.openxmlformats.org/presentationml/2006/ole">
            <mc:AlternateContent xmlns:mc="http://schemas.openxmlformats.org/markup-compatibility/2006">
              <mc:Choice xmlns:v="urn:schemas-microsoft-com:vml" Requires="v">
                <p:oleObj spid="_x0000_s8201" r:id="rId3" imgW="11339543" imgH="5127180" progId="Excel.Chart.8">
                  <p:embed/>
                </p:oleObj>
              </mc:Choice>
              <mc:Fallback>
                <p:oleObj r:id="rId3" imgW="11339543" imgH="5127180" progId="Excel.Chart.8">
                  <p:embed/>
                  <p:pic>
                    <p:nvPicPr>
                      <p:cNvPr id="0" name="Диаграмма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300" y="1271588"/>
                        <a:ext cx="11334750" cy="513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31800" y="188913"/>
            <a:ext cx="10972800" cy="1143000"/>
          </a:xfrm>
        </p:spPr>
        <p:txBody>
          <a:bodyPr/>
          <a:lstStyle/>
          <a:p>
            <a:pPr algn="ctr"/>
            <a:r>
              <a:rPr lang="tg-Cyrl-TJ" sz="3200" b="1" smtClean="0">
                <a:latin typeface="Times New Roman Tj" pitchFamily="18" charset="-52"/>
              </a:rPr>
              <a:t>Нишондоди Фавт аз бемории сил дар Ҷумҳурии Тоҷикистон 2014-2023 сол</a:t>
            </a:r>
            <a:endParaRPr lang="ru-RU" sz="3200" smtClean="0"/>
          </a:p>
        </p:txBody>
      </p:sp>
      <p:graphicFrame>
        <p:nvGraphicFramePr>
          <p:cNvPr id="9219" name="Диаграмма 3"/>
          <p:cNvGraphicFramePr>
            <a:graphicFrameLocks/>
          </p:cNvGraphicFramePr>
          <p:nvPr/>
        </p:nvGraphicFramePr>
        <p:xfrm>
          <a:off x="573088" y="1290638"/>
          <a:ext cx="11045825" cy="5141912"/>
        </p:xfrm>
        <a:graphic>
          <a:graphicData uri="http://schemas.openxmlformats.org/presentationml/2006/ole">
            <mc:AlternateContent xmlns:mc="http://schemas.openxmlformats.org/markup-compatibility/2006">
              <mc:Choice xmlns:v="urn:schemas-microsoft-com:vml" Requires="v">
                <p:oleObj spid="_x0000_s9225" r:id="rId3" imgW="11046909" imgH="5139373" progId="Excel.Chart.8">
                  <p:embed/>
                </p:oleObj>
              </mc:Choice>
              <mc:Fallback>
                <p:oleObj r:id="rId3" imgW="11046909" imgH="5139373" progId="Excel.Chart.8">
                  <p:embed/>
                  <p:pic>
                    <p:nvPicPr>
                      <p:cNvPr id="0" name="Диаграмма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088" y="1290638"/>
                        <a:ext cx="11045825" cy="5141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296863" y="123825"/>
            <a:ext cx="11590337" cy="914400"/>
          </a:xfrm>
        </p:spPr>
        <p:txBody>
          <a:bodyPr/>
          <a:lstStyle/>
          <a:p>
            <a:pPr algn="ctr"/>
            <a:r>
              <a:rPr lang="tg-Cyrl-TJ" sz="2800" b="1" smtClean="0">
                <a:latin typeface="Times New Roman Tj" pitchFamily="18" charset="-52"/>
              </a:rPr>
              <a:t>Нишондоди беморшави аз сил дар сатҳи минтақаҳои ҷумҳурӣ 2014-2023 сол</a:t>
            </a:r>
            <a:endParaRPr lang="ru-RU" sz="2800" b="1" smtClean="0">
              <a:latin typeface="Times New Roman Tj" pitchFamily="18" charset="-52"/>
            </a:endParaRPr>
          </a:p>
        </p:txBody>
      </p:sp>
      <p:graphicFrame>
        <p:nvGraphicFramePr>
          <p:cNvPr id="4" name="Таблица 3"/>
          <p:cNvGraphicFramePr>
            <a:graphicFrameLocks noGrp="1"/>
          </p:cNvGraphicFramePr>
          <p:nvPr/>
        </p:nvGraphicFramePr>
        <p:xfrm>
          <a:off x="539750" y="1052513"/>
          <a:ext cx="11137900" cy="4710111"/>
        </p:xfrm>
        <a:graphic>
          <a:graphicData uri="http://schemas.openxmlformats.org/drawingml/2006/table">
            <a:tbl>
              <a:tblPr/>
              <a:tblGrid>
                <a:gridCol w="164200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gridCol w="949590">
                  <a:extLst>
                    <a:ext uri="{9D8B030D-6E8A-4147-A177-3AD203B41FA5}"/>
                  </a:extLst>
                </a:gridCol>
              </a:tblGrid>
              <a:tr h="746667">
                <a:tc>
                  <a:txBody>
                    <a:bodyPr/>
                    <a:lstStyle/>
                    <a:p>
                      <a:pPr algn="ctr" fontAlgn="b"/>
                      <a:r>
                        <a:rPr lang="ru-RU" sz="2400" b="1" i="0" u="none" strike="noStrike" dirty="0">
                          <a:solidFill>
                            <a:srgbClr val="000000"/>
                          </a:solidFill>
                          <a:effectLst/>
                          <a:latin typeface="Times New Roman Tj" pitchFamily="18" charset="-52"/>
                        </a:rPr>
                        <a:t> </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2014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2015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2016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g-Cyrl-TJ" sz="2400" b="1" i="0" u="none" strike="noStrike" dirty="0" smtClean="0">
                          <a:solidFill>
                            <a:srgbClr val="000000"/>
                          </a:solidFill>
                          <a:effectLst/>
                          <a:latin typeface="Calibri"/>
                        </a:rPr>
                        <a:t>2017</a:t>
                      </a:r>
                      <a:r>
                        <a:rPr lang="en-US" sz="2400" b="1" i="0" u="none" strike="noStrike" dirty="0" smtClean="0">
                          <a:solidFill>
                            <a:srgbClr val="000000"/>
                          </a:solidFill>
                          <a:effectLst/>
                          <a:latin typeface="Calibri"/>
                        </a:rPr>
                        <a:t> </a:t>
                      </a:r>
                      <a:r>
                        <a:rPr lang="en-US" sz="2400" b="1" i="0" u="none" strike="noStrike" dirty="0">
                          <a:solidFill>
                            <a:srgbClr val="000000"/>
                          </a:solidFill>
                          <a:effectLst/>
                          <a:latin typeface="Calibri"/>
                        </a:rPr>
                        <a:t>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2018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2019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2020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2021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a:solidFill>
                            <a:srgbClr val="000000"/>
                          </a:solidFill>
                          <a:effectLst/>
                          <a:latin typeface="Calibri"/>
                        </a:rPr>
                        <a:t>2022 c</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2023 с</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851640">
                <a:tc>
                  <a:txBody>
                    <a:bodyPr/>
                    <a:lstStyle/>
                    <a:p>
                      <a:pPr algn="ctr" fontAlgn="b"/>
                      <a:r>
                        <a:rPr lang="ru-RU" sz="2400" b="1" i="0" u="none" strike="noStrike" dirty="0" err="1">
                          <a:solidFill>
                            <a:srgbClr val="000000"/>
                          </a:solidFill>
                          <a:effectLst/>
                          <a:latin typeface="Times New Roman Tj" pitchFamily="18" charset="-52"/>
                        </a:rPr>
                        <a:t>Вилояти</a:t>
                      </a:r>
                      <a:r>
                        <a:rPr lang="ru-RU" sz="2400" b="1" i="0" u="none" strike="noStrike" dirty="0">
                          <a:solidFill>
                            <a:srgbClr val="000000"/>
                          </a:solidFill>
                          <a:effectLst/>
                          <a:latin typeface="Times New Roman Tj" pitchFamily="18" charset="-52"/>
                        </a:rPr>
                        <a:t> </a:t>
                      </a:r>
                      <a:r>
                        <a:rPr lang="ru-RU" sz="2400" b="1" i="0" u="none" strike="noStrike" dirty="0" err="1">
                          <a:solidFill>
                            <a:srgbClr val="000000"/>
                          </a:solidFill>
                          <a:effectLst/>
                          <a:latin typeface="Times New Roman Tj" pitchFamily="18" charset="-52"/>
                        </a:rPr>
                        <a:t>Хатлон</a:t>
                      </a:r>
                      <a:endParaRPr lang="ru-RU" sz="2400" b="1" i="0" u="none" strike="noStrike" dirty="0">
                        <a:solidFill>
                          <a:srgbClr val="000000"/>
                        </a:solidFill>
                        <a:effectLst/>
                        <a:latin typeface="Times New Roman Tj" pitchFamily="18" charset="-52"/>
                      </a:endParaRP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74,0</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71,9</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71,3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66,0</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65,4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61,6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46,3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45,8</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48,0</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48,3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851640">
                <a:tc>
                  <a:txBody>
                    <a:bodyPr/>
                    <a:lstStyle/>
                    <a:p>
                      <a:pPr algn="ctr" fontAlgn="b"/>
                      <a:r>
                        <a:rPr lang="ru-RU" sz="2400" b="1" i="0" u="none" strike="noStrike">
                          <a:solidFill>
                            <a:srgbClr val="000000"/>
                          </a:solidFill>
                          <a:effectLst/>
                          <a:latin typeface="Times New Roman Tj" pitchFamily="18" charset="-52"/>
                        </a:rPr>
                        <a:t>Вилояти Суғд</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39,1</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40,1</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39,2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39,4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36,9</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37,9</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27,0</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28,3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27,4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27,5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455149">
                <a:tc>
                  <a:txBody>
                    <a:bodyPr/>
                    <a:lstStyle/>
                    <a:p>
                      <a:pPr algn="ctr" fontAlgn="b"/>
                      <a:r>
                        <a:rPr lang="ru-RU" sz="2400" b="1" i="0" u="none" strike="noStrike">
                          <a:solidFill>
                            <a:srgbClr val="000000"/>
                          </a:solidFill>
                          <a:effectLst/>
                          <a:latin typeface="Times New Roman Tj" pitchFamily="18" charset="-52"/>
                        </a:rPr>
                        <a:t>ВМКБ</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111,6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112,6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125,2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115,4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93,7</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103,6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60,6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63,9</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64,3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71,1</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431294">
                <a:tc>
                  <a:txBody>
                    <a:bodyPr/>
                    <a:lstStyle/>
                    <a:p>
                      <a:pPr algn="ctr" fontAlgn="b"/>
                      <a:r>
                        <a:rPr lang="ru-RU" sz="2400" b="1" i="0" u="none" strike="noStrike">
                          <a:solidFill>
                            <a:srgbClr val="000000"/>
                          </a:solidFill>
                          <a:effectLst/>
                          <a:latin typeface="Times New Roman Tj" pitchFamily="18" charset="-52"/>
                        </a:rPr>
                        <a:t>НТҶ</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57,6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59,3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59,2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62,2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58,7</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61,2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41,8</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39,5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39,5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40,0</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522081">
                <a:tc>
                  <a:txBody>
                    <a:bodyPr/>
                    <a:lstStyle/>
                    <a:p>
                      <a:pPr algn="ctr" fontAlgn="b"/>
                      <a:r>
                        <a:rPr lang="ru-RU" sz="2400" b="1" i="0" u="none" strike="noStrike">
                          <a:solidFill>
                            <a:srgbClr val="000000"/>
                          </a:solidFill>
                          <a:effectLst/>
                          <a:latin typeface="Times New Roman Tj" pitchFamily="18" charset="-52"/>
                        </a:rPr>
                        <a:t>ш.Душанбе</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57,9</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59,4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63,5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63,4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55,4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60,3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60,3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47,2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a:solidFill>
                            <a:srgbClr val="000000"/>
                          </a:solidFill>
                          <a:effectLst/>
                          <a:latin typeface="Times New Roman Tj" pitchFamily="18" charset="-52"/>
                        </a:rPr>
                        <a:t>35,2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33,4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r h="851640">
                <a:tc>
                  <a:txBody>
                    <a:bodyPr/>
                    <a:lstStyle/>
                    <a:p>
                      <a:pPr algn="ctr" fontAlgn="b"/>
                      <a:r>
                        <a:rPr lang="ru-RU" sz="2400" b="1" i="0" u="none" strike="noStrike">
                          <a:solidFill>
                            <a:srgbClr val="000000"/>
                          </a:solidFill>
                          <a:effectLst/>
                          <a:latin typeface="Times New Roman Tj" pitchFamily="18" charset="-52"/>
                        </a:rPr>
                        <a:t>дар ҷумҳурӣ</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60,8</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60,4</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60,6</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59,2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56,5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56,5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40,5</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40,3</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39,7</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1" i="0" u="none" strike="noStrike" dirty="0">
                          <a:solidFill>
                            <a:srgbClr val="000000"/>
                          </a:solidFill>
                          <a:effectLst/>
                          <a:latin typeface="Times New Roman Tj" pitchFamily="18" charset="-52"/>
                        </a:rPr>
                        <a:t>40,2</a:t>
                      </a:r>
                    </a:p>
                  </a:txBody>
                  <a:tcPr marL="12701" marR="12701"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extLst>
              </a:tr>
            </a:tbl>
          </a:graphicData>
        </a:graphic>
      </p:graphicFrame>
      <p:sp>
        <p:nvSpPr>
          <p:cNvPr id="10341" name="Заголовок 1"/>
          <p:cNvSpPr txBox="1">
            <a:spLocks/>
          </p:cNvSpPr>
          <p:nvPr/>
        </p:nvSpPr>
        <p:spPr bwMode="auto">
          <a:xfrm>
            <a:off x="415925" y="5762625"/>
            <a:ext cx="11590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lnSpc>
                <a:spcPct val="90000"/>
              </a:lnSpc>
            </a:pPr>
            <a:r>
              <a:rPr lang="tg-Cyrl-TJ" sz="2800" b="1">
                <a:solidFill>
                  <a:srgbClr val="FF0000"/>
                </a:solidFill>
                <a:latin typeface="Times New Roman Tj" pitchFamily="18" charset="-52"/>
              </a:rPr>
              <a:t>Нишондоди баланди беморшави аз сил дар сатҳи минтақаҳои ҷумҳурӣ  дар ВМКБ ва вилояти Хатлон ба қайд гирифта шудааст.</a:t>
            </a:r>
            <a:endParaRPr lang="ru-RU" sz="2800" b="1">
              <a:solidFill>
                <a:srgbClr val="FF0000"/>
              </a:solidFill>
              <a:latin typeface="Times New Roman Tj" pitchFamily="18" charset="-52"/>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5800</TotalTime>
  <Words>2435</Words>
  <Application>Microsoft Office PowerPoint</Application>
  <PresentationFormat>Произвольный</PresentationFormat>
  <Paragraphs>275</Paragraphs>
  <Slides>23</Slides>
  <Notes>5</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23</vt:i4>
      </vt:variant>
    </vt:vector>
  </HeadingPairs>
  <TitlesOfParts>
    <vt:vector size="25" baseType="lpstr">
      <vt:lpstr>Тема Office</vt:lpstr>
      <vt:lpstr>Диаграмма Microsoft Excel</vt:lpstr>
      <vt:lpstr> «Барномаи миллии ҳимояи аҳоли аз бемории сил дар Ҷумхурии Тоҷикистон барои солхои 2021-2025»   </vt:lpstr>
      <vt:lpstr>Презентация PowerPoint</vt:lpstr>
      <vt:lpstr>Мақсади Барнома</vt:lpstr>
      <vt:lpstr>Самтхои афзалиятноки «Барномаи милли ҳимояи ахоли аз бемории сил дар Ҷумхурии Тоҷикистон барои солҳои 2021-2025»</vt:lpstr>
      <vt:lpstr>Нишондодхои асосии  «Барномаи милли ҳимояи аҳоли аз бемории сил дар Ҷумхурии Тоҷикистон дар солҳои 2021-2025»</vt:lpstr>
      <vt:lpstr> Оиди раванди Барномаи миллии ҳимояи аҳолӣ аз бемории сил дар 4 моҳи соли 2024</vt:lpstr>
      <vt:lpstr>Нишондоди беморшави аз сил дар Ҷумҳурии Тоҷикистон  2014-2023 сол</vt:lpstr>
      <vt:lpstr>Нишондоди Фавт аз бемории сил дар Ҷумҳурии Тоҷикистон 2014-2023 сол</vt:lpstr>
      <vt:lpstr>Нишондоди беморшави аз сил дар сатҳи минтақаҳои ҷумҳурӣ 2014-2023 сол</vt:lpstr>
      <vt:lpstr>Фаъолияти дастгоҳҳои муосири дарёфти бемории сил GeneXpert солҳои 2022-2023</vt:lpstr>
      <vt:lpstr>Нишондоди дарёфти беморони бори аввал ва такрории сил 2021-2023 сол</vt:lpstr>
      <vt:lpstr>Нишондоди дарёфти беморони сили шуш бо хориҷкунии МБС+ 2021-2023 сол</vt:lpstr>
      <vt:lpstr>Дарёфти бемории шакли Устувори сил  дар муқоисаи соли 2018  ба андозаи 45,6% коҳиш ёфта аст, новобаста ба он, ки ҳамаи беморони сили дарёфтшуда аз санҷиш  бо усулҳои муосир гузаронида мешаванд</vt:lpstr>
      <vt:lpstr>Нишондоди дарёфти бемории СИЛ/ВНМО 2018-2023 сол</vt:lpstr>
      <vt:lpstr>Дарёфти бемории сил аз ҳисоби муҳоҷирони меҳнатӣ 2021-2023 сол</vt:lpstr>
      <vt:lpstr>Дарёфти бемории сил аз ҳисоби алоқамандон 2021-2023 сол</vt:lpstr>
      <vt:lpstr>Натиҷаи табобати беморони шакли Устувори сил 2018-2021 сол</vt:lpstr>
      <vt:lpstr>Табобати бемории шакли Устувори сил бо реҷаҳо   соли 2023</vt:lpstr>
      <vt:lpstr>Натичахои асосии амалинамоии Барнома</vt:lpstr>
      <vt:lpstr>Натичахои асосии амалинамоии Барнома (2)</vt:lpstr>
      <vt:lpstr>Мушкилихо ва камбудихои чойдошта</vt:lpstr>
      <vt:lpstr>Пешниходхо барои бо муввафакият амалигардонии Барнома</vt:lpstr>
      <vt:lpstr>Ташшакур барои  таваҷҷуҳ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Admin</cp:lastModifiedBy>
  <cp:revision>788</cp:revision>
  <cp:lastPrinted>2020-12-28T12:01:31Z</cp:lastPrinted>
  <dcterms:created xsi:type="dcterms:W3CDTF">2020-07-27T11:49:15Z</dcterms:created>
  <dcterms:modified xsi:type="dcterms:W3CDTF">2024-05-16T10:43:34Z</dcterms:modified>
</cp:coreProperties>
</file>