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3368" r:id="rId3"/>
    <p:sldId id="3365" r:id="rId4"/>
    <p:sldId id="3366" r:id="rId5"/>
    <p:sldId id="336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78F92-22B2-3B68-C16F-EE602C7228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4847AB-7FCC-298C-1A0A-07670413D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5FAD2D-DBF7-A68B-CC1F-C16816B8E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FC2C15-06C8-3921-B5B6-655FBABA0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BF97E4-5882-60F7-796C-27888F697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807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44E7C8-E59F-C569-E96B-EB6C75BEE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21B5300-F585-DF0F-6A8E-B2AAB932F7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92CDDA-7C8E-C67B-2155-F4428B630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A44ADE-6DD1-3B29-0AB4-4059CBF6A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F0FFA7-ACFD-7282-A264-ECCC5E38D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47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6D5689F-A980-6855-CF1C-1FE355E5B4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8974C3-7689-5C45-98A8-C4816B2BBE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7F1727-A784-F35A-3581-C78B38C60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4F78B6-B133-A31F-D66C-8E558CB09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885ED9-67E1-DB07-E467-7CA9D10E9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866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"/>
            <a:ext cx="12192000" cy="5840307"/>
          </a:xfrm>
          <a:custGeom>
            <a:avLst/>
            <a:gdLst/>
            <a:ahLst/>
            <a:cxnLst/>
            <a:rect l="l" t="t" r="r" b="b"/>
            <a:pathLst>
              <a:path w="18288000" h="8760460">
                <a:moveTo>
                  <a:pt x="0" y="8759928"/>
                </a:moveTo>
                <a:lnTo>
                  <a:pt x="18287998" y="8759928"/>
                </a:lnTo>
                <a:lnTo>
                  <a:pt x="18287998" y="0"/>
                </a:lnTo>
                <a:lnTo>
                  <a:pt x="0" y="0"/>
                </a:lnTo>
                <a:lnTo>
                  <a:pt x="0" y="8759928"/>
                </a:lnTo>
                <a:close/>
              </a:path>
            </a:pathLst>
          </a:custGeom>
          <a:solidFill>
            <a:srgbClr val="4959D4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33" b="1" i="0">
                <a:solidFill>
                  <a:srgbClr val="E98517"/>
                </a:solidFill>
                <a:latin typeface="DM Sans"/>
                <a:cs typeface="DM Sa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6/11/2024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934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FC4481-6375-77B6-621C-4BD768593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1219BE-0BD0-324F-BE5C-2A4E72581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F36D42-65FE-FFD5-2F23-03623636A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CAA637-F9AF-B442-E2C0-26ADCBADA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8F6FBDA-5D26-93B5-2199-B4E780BFC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99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C47A84-0F3F-1D44-E0E0-0E029533C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52E381-6BD2-25C0-DF16-ABCC80923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E03F5C-7928-5F2C-4C3F-B0F405D38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DB1CF0-6B14-4016-2A87-0BE6C120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094E0D-F32C-A49F-8B8D-9188473A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621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31A603-7944-F460-1ECF-A7BB5A942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65EA7B-0C89-DA51-49B2-769AFB46A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CCB765-5A1D-72DA-C4E2-AD3104C8D5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56C12B8-5277-F355-4B4E-268080370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AB16FB-DA19-A46B-2807-E618C4625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B11755-A480-164C-508F-B84D5D41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611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10A647-4A29-115B-BA08-219DDFA01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EFBF65-CBFF-C31D-4B00-9BA49A767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C77B484-B0E5-0A0E-B60A-F87D93C72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7EAE931-9817-8DA4-AAD3-E2C682FEE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D2BBFC5-0246-09B1-AEAC-4CF3FA3198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5AD0ECA-863A-B192-BC23-900D5FFE7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E9E856E-2450-74B4-C34A-2095F1461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2D2590B-F688-C58D-2DC6-959B98340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9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82EA11-BA04-2C09-3406-1D670E31C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EBCB6E-FF7C-8F9B-785C-336770E2E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8FFEF7D-C9E0-1E97-4010-0A6318EA9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1D7B4E-C8F1-4B87-6F87-0A2762C6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85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9DB20EE-279D-27FC-332B-0D93CDDE6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02ED1C7-0CB3-1F74-39B2-F47F7A5BA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90EB650-05EB-14B3-87DD-6B9766722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148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A4E6BC-9104-F313-042A-EE99EBAF6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C81938-4865-6EF0-B5C7-4200BFF63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97749C5-9A7C-09EE-B5F5-426E66CBC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A93730-DD9D-9F5E-9AC2-F59F2A3E5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B1FB05-A9CF-9E5A-1310-A4D95DFBD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9B597D-7A92-53BF-EAFF-17048A052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731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383BD0-EB77-07F2-5B1E-90DC464CC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C3CD380-6A9E-314E-ABF0-856C23CB4B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910DC72-CF87-A62F-D627-9CF5FA9112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ADEB90-A1A0-5998-DAFE-0CEBA2BCF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D250F1-A0EE-F560-7344-26CF20503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8D3091-2D06-00E3-5A1A-4091BE51C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04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FE1A90-B464-A910-3A7C-B54FE4DA5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2221F5-B3AC-F990-B70E-9DDA21C5E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3B7251-CB64-55C8-DBD1-27CE2D7194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DCEEF-9804-4481-B18D-E5832356D14A}" type="datetimeFigureOut">
              <a:rPr lang="ru-RU" smtClean="0"/>
              <a:t>11.06.2024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398153-782A-B9D6-37F2-4DC88CE17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46F331-D7D4-5073-72CC-855BB82A4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6A320-B5CE-437C-A509-160C5892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26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68"/>
          <a:stretch/>
        </p:blipFill>
        <p:spPr>
          <a:xfrm>
            <a:off x="9519366" y="119308"/>
            <a:ext cx="2686045" cy="234449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61690" y="3872165"/>
            <a:ext cx="2530309" cy="300911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-17626"/>
            <a:ext cx="2585255" cy="336916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610097" y="6141739"/>
            <a:ext cx="672677" cy="329577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8467">
              <a:spcBef>
                <a:spcPts val="50"/>
              </a:spcBef>
            </a:pPr>
            <a:r>
              <a:rPr sz="2100" spc="-7" dirty="0">
                <a:solidFill>
                  <a:srgbClr val="D9D9D9"/>
                </a:solidFill>
                <a:latin typeface="DM Sans"/>
                <a:cs typeface="DM Sans"/>
              </a:rPr>
              <a:t>logos</a:t>
            </a:r>
            <a:endParaRPr sz="2100" dirty="0">
              <a:latin typeface="DM Sans"/>
              <a:cs typeface="DM Sans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A55A9C0-EE9E-646E-C040-5930EB4C38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81" y="5876546"/>
            <a:ext cx="1083054" cy="90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3F0B519-F757-23FE-93FE-7511814005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03" y="5825579"/>
            <a:ext cx="1012194" cy="1009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Picture background">
            <a:extLst>
              <a:ext uri="{FF2B5EF4-FFF2-40B4-BE49-F238E27FC236}">
                <a16:creationId xmlns:a16="http://schemas.microsoft.com/office/drawing/2014/main" id="{585A4371-8019-4A19-1703-CE296C99287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913" y="5863987"/>
            <a:ext cx="981455" cy="981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AA47EB0-D06C-49FA-A07D-29E7E6C7FB1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453" y="5947152"/>
            <a:ext cx="2281207" cy="76366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5A6306D-2377-337E-0EDD-5A5915A05819}"/>
              </a:ext>
            </a:extLst>
          </p:cNvPr>
          <p:cNvSpPr txBox="1"/>
          <p:nvPr/>
        </p:nvSpPr>
        <p:spPr>
          <a:xfrm>
            <a:off x="2148792" y="2212746"/>
            <a:ext cx="7620991" cy="2841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РУШДИ АРЗЁБӢ ДАР ТОҶИКИСТОН: ИМКОНИЯТҲОИ ШАРИКӢ ВА ҲАМКОРӢ  ДАР ДОИРАИ  АРЗЁБИИ БМР 2021-2025</a:t>
            </a:r>
          </a:p>
          <a:p>
            <a:pPr algn="ctr"/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67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867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</a:t>
            </a:r>
            <a:r>
              <a:rPr lang="ru-RU" sz="1867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Душанбе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B6FF11-CD39-DA95-3669-8FF81838D534}"/>
              </a:ext>
            </a:extLst>
          </p:cNvPr>
          <p:cNvSpPr txBox="1"/>
          <p:nvPr/>
        </p:nvSpPr>
        <p:spPr>
          <a:xfrm>
            <a:off x="3668867" y="950812"/>
            <a:ext cx="61009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630">
              <a:defRPr/>
            </a:pPr>
            <a:r>
              <a:rPr lang="ru-RU" sz="4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МИЗЗИ МУДАВВАР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853229-2B8E-2857-FCE3-A307AD635AA9}"/>
              </a:ext>
            </a:extLst>
          </p:cNvPr>
          <p:cNvSpPr txBox="1"/>
          <p:nvPr/>
        </p:nvSpPr>
        <p:spPr>
          <a:xfrm>
            <a:off x="10109200" y="2309911"/>
            <a:ext cx="19338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kern="0" dirty="0">
                <a:solidFill>
                  <a:srgbClr val="E98517"/>
                </a:solidFill>
                <a:latin typeface="DM Sans"/>
                <a:ea typeface="+mj-ea"/>
              </a:rPr>
              <a:t>3</a:t>
            </a:r>
            <a:r>
              <a:rPr lang="en-GB" sz="1600" b="1" kern="0" spc="-3" dirty="0">
                <a:solidFill>
                  <a:srgbClr val="E98517"/>
                </a:solidFill>
                <a:latin typeface="DM Sans"/>
                <a:ea typeface="+mj-ea"/>
              </a:rPr>
              <a:t> </a:t>
            </a:r>
            <a:r>
              <a:rPr lang="en-GB" sz="1600" b="1" kern="0" dirty="0">
                <a:solidFill>
                  <a:srgbClr val="E98517"/>
                </a:solidFill>
                <a:latin typeface="DM Sans"/>
                <a:ea typeface="+mj-ea"/>
              </a:rPr>
              <a:t>- 7</a:t>
            </a:r>
            <a:r>
              <a:rPr lang="en-GB" sz="1600" b="1" kern="0" spc="-7" dirty="0">
                <a:solidFill>
                  <a:srgbClr val="E98517"/>
                </a:solidFill>
                <a:latin typeface="DM Sans"/>
                <a:ea typeface="+mj-ea"/>
              </a:rPr>
              <a:t> </a:t>
            </a:r>
            <a:r>
              <a:rPr lang="en-GB" sz="1600" b="1" kern="0" dirty="0">
                <a:solidFill>
                  <a:srgbClr val="E98517"/>
                </a:solidFill>
                <a:latin typeface="DM Sans"/>
                <a:ea typeface="+mj-ea"/>
              </a:rPr>
              <a:t>June</a:t>
            </a:r>
            <a:r>
              <a:rPr lang="en-GB" sz="1600" b="1" kern="0" spc="-3" dirty="0">
                <a:solidFill>
                  <a:srgbClr val="E98517"/>
                </a:solidFill>
                <a:latin typeface="DM Sans"/>
                <a:ea typeface="+mj-ea"/>
              </a:rPr>
              <a:t> </a:t>
            </a:r>
            <a:r>
              <a:rPr lang="en-GB" sz="1600" b="1" kern="0" spc="-33" dirty="0">
                <a:solidFill>
                  <a:srgbClr val="E98517"/>
                </a:solidFill>
                <a:latin typeface="DM Sans"/>
                <a:ea typeface="+mj-ea"/>
              </a:rPr>
              <a:t>2024</a:t>
            </a:r>
            <a:endParaRPr lang="ru-RU" sz="1200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2051F1C-9B0A-B0AF-0EA8-E104F2FD161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81" y="5885876"/>
            <a:ext cx="1083054" cy="90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113EC34-7871-073C-E4FE-C14B8AEE45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03" y="5834909"/>
            <a:ext cx="1012194" cy="1009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Picture background">
            <a:extLst>
              <a:ext uri="{FF2B5EF4-FFF2-40B4-BE49-F238E27FC236}">
                <a16:creationId xmlns:a16="http://schemas.microsoft.com/office/drawing/2014/main" id="{6512AE66-BBFA-63B3-A111-D4D3EF0FA58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913" y="5873317"/>
            <a:ext cx="981455" cy="981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9E27889-9109-CC95-9BD9-F795FB8F971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453" y="5956482"/>
            <a:ext cx="2281207" cy="7636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AA1B58-A3E6-CCC1-C866-88526A392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4848" y="2235200"/>
            <a:ext cx="9144000" cy="2387600"/>
          </a:xfrm>
        </p:spPr>
        <p:txBody>
          <a:bodyPr>
            <a:normAutofit fontScale="90000"/>
          </a:bodyPr>
          <a:lstStyle/>
          <a:p>
            <a:br>
              <a:rPr lang="tg-Cyrl-TJ" dirty="0"/>
            </a:br>
            <a:r>
              <a:rPr lang="tg-Cyrl-TJ" dirty="0"/>
              <a:t>Предложения по итогам круглого стола 7 июня 2024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C5499A-C1D3-164C-35E9-6AAFB4821E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476" y="475482"/>
            <a:ext cx="1083054" cy="90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43846B-9FAA-F331-40D5-2FFF1E71F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598" y="424515"/>
            <a:ext cx="1012194" cy="1009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Picture background">
            <a:extLst>
              <a:ext uri="{FF2B5EF4-FFF2-40B4-BE49-F238E27FC236}">
                <a16:creationId xmlns:a16="http://schemas.microsoft.com/office/drawing/2014/main" id="{626AF3BB-733D-270D-20AF-05ABEE4875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308" y="462923"/>
            <a:ext cx="981455" cy="981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691B37-1A43-122E-046E-E2A319E687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848" y="546088"/>
            <a:ext cx="2281207" cy="76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6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5F274-64E2-4D8C-DB24-1A5DDE2C9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ru-RU" dirty="0"/>
              <a:t>Усовершенствование методологии МиО ПСР 2021-2025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13B3D-7C2D-FFCF-312F-51B839F0F7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933590" cy="477936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Разработка единого формата отчетности со стороны МЭРТ и его распространение среди министерств и ведомств. Необходимо апробировать его с 13 группой по МиО, для адаптации к отраслевым спецификам. </a:t>
            </a:r>
          </a:p>
          <a:p>
            <a:r>
              <a:rPr lang="ru-RU" dirty="0"/>
              <a:t>Обоснование и источники формирования базовых индикаторов- методические пояснения к матрице действий БМР (метаданные) – предложить министерствам и ведомствам каждому в соответствии с предложенными индикаторами представить методические пояснения к данному индикатору (как производился расчет, на какие источники данных опираться при расчете индикатора на промежуточном и финальном этапе оценки).</a:t>
            </a:r>
          </a:p>
          <a:p>
            <a:r>
              <a:rPr lang="ru-RU" dirty="0"/>
              <a:t> Продвигать разработку отдельных должностных инструкций по МиО в целевых министерств (в отделах экономики)</a:t>
            </a:r>
          </a:p>
          <a:p>
            <a:r>
              <a:rPr lang="ru-RU" dirty="0"/>
              <a:t>Создать базу данных и информационную систему обмена информацией</a:t>
            </a:r>
          </a:p>
          <a:p>
            <a:r>
              <a:rPr lang="ru-RU" dirty="0"/>
              <a:t>Верификация данных для исключения дублирования информации </a:t>
            </a:r>
          </a:p>
          <a:p>
            <a:r>
              <a:rPr lang="ru-RU" dirty="0"/>
              <a:t>Определение одного координатора на каждый индикатор как ответственного лица</a:t>
            </a:r>
          </a:p>
          <a:p>
            <a:r>
              <a:rPr lang="ru-RU" dirty="0"/>
              <a:t>Вовлечение сотрудников из статистических отделов секторальных министерств в группу </a:t>
            </a:r>
            <a:r>
              <a:rPr lang="ru-RU" dirty="0" err="1"/>
              <a:t>МиО</a:t>
            </a:r>
            <a:r>
              <a:rPr lang="ru-RU" dirty="0"/>
              <a:t>, что способствует лучшему пониманию целей и задач </a:t>
            </a:r>
            <a:r>
              <a:rPr lang="ru-RU" dirty="0" err="1"/>
              <a:t>МиО</a:t>
            </a:r>
            <a:r>
              <a:rPr lang="ru-RU" dirty="0"/>
              <a:t> ПСР </a:t>
            </a:r>
          </a:p>
          <a:p>
            <a:r>
              <a:rPr lang="ru-RU" dirty="0"/>
              <a:t>Интеграция в программу электронного Правительства, может способствовать усовершенствованию системы МиО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368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3C6DB-F5DC-6789-8A64-369484D0B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Подготовка кадров в сфере МиО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F4077-98D3-CF3B-64E6-7ACF5E73D0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Организация выездных тренингов по МиО со стороны Академии госуправления</a:t>
            </a:r>
          </a:p>
          <a:p>
            <a:r>
              <a:rPr lang="ru-RU" dirty="0"/>
              <a:t>Внедрение обучающего модуля по МиО в систему образования</a:t>
            </a:r>
          </a:p>
          <a:p>
            <a:r>
              <a:rPr lang="ru-RU" dirty="0">
                <a:solidFill>
                  <a:srgbClr val="FF0000"/>
                </a:solidFill>
              </a:rPr>
              <a:t>В систему аттестации госслужащих включить критерии по уровню знаний по мониторингу и оценке</a:t>
            </a:r>
          </a:p>
          <a:p>
            <a:r>
              <a:rPr lang="ru-RU" dirty="0"/>
              <a:t>Усилить работу по повышению информированности, знаний и навыков (руководство и модули) по оценке среди госслужащих</a:t>
            </a:r>
          </a:p>
          <a:p>
            <a:r>
              <a:rPr lang="ru-RU" dirty="0"/>
              <a:t>Учредить специальность по МиО в ВУЗах ( бюджетники и квоты, магистратуры) в частности </a:t>
            </a:r>
          </a:p>
          <a:p>
            <a:r>
              <a:rPr lang="ru-RU" dirty="0"/>
              <a:t>Активнее вовлекать гражданское общество в процесс МиО, для обеспечения объективности взглядов на конкретную проблему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585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5791B-C50C-4CF1-520B-73AD04AF8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Вовлечение партнеров по развитию и ГО в процесс оценки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6D07A-E9A4-FDF9-7180-8C2C5AD9B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Усилить работу гражданского общества по оценке и обеспечение подотчетности и широкого освещения перед МВГ</a:t>
            </a:r>
          </a:p>
          <a:p>
            <a:r>
              <a:rPr lang="ru-RU" dirty="0"/>
              <a:t>Использовать общественные слушания парламента для встреч с общественностью и инструмента МиО. </a:t>
            </a:r>
          </a:p>
          <a:p>
            <a:r>
              <a:rPr lang="ru-RU" dirty="0"/>
              <a:t>Анализ существующих положений и регламентов и их усовершенствования реализации программы</a:t>
            </a:r>
          </a:p>
          <a:p>
            <a:r>
              <a:rPr lang="ru-RU" dirty="0"/>
              <a:t>Координация между партнерами развития по усовершенствованию МиО </a:t>
            </a:r>
          </a:p>
          <a:p>
            <a:r>
              <a:rPr lang="ru-RU" dirty="0"/>
              <a:t>Развитие периодических встреч как Клуба оценки</a:t>
            </a:r>
          </a:p>
          <a:p>
            <a:r>
              <a:rPr lang="ru-RU" dirty="0"/>
              <a:t>Следующая ПСР должна быть легковоспринимаемой и выражена в визуально, не более 2-3 страниц на каждую отрасль</a:t>
            </a:r>
          </a:p>
          <a:p>
            <a:r>
              <a:rPr lang="ru-RU"/>
              <a:t>Работать над вебсайтом и  ПРом в целом.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2446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360</Words>
  <Application>Microsoft Office PowerPoint</Application>
  <PresentationFormat>Широкоэкранный</PresentationFormat>
  <Paragraphs>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DM Sans</vt:lpstr>
      <vt:lpstr>Times New Roman</vt:lpstr>
      <vt:lpstr>Тема Office</vt:lpstr>
      <vt:lpstr>Презентация PowerPoint</vt:lpstr>
      <vt:lpstr> Предложения по итогам круглого стола 7 июня 2024</vt:lpstr>
      <vt:lpstr>1. Усовершенствование методологии МиО ПСР 2021-2025</vt:lpstr>
      <vt:lpstr>Подготовка кадров в сфере МиО</vt:lpstr>
      <vt:lpstr>Вовлечение партнеров по развитию и ГО в процесс оценки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Хайринисо Расулова</dc:creator>
  <cp:lastModifiedBy>Хайринисо Расулова</cp:lastModifiedBy>
  <cp:revision>1</cp:revision>
  <dcterms:created xsi:type="dcterms:W3CDTF">2024-06-11T06:49:35Z</dcterms:created>
  <dcterms:modified xsi:type="dcterms:W3CDTF">2024-06-11T06:55:51Z</dcterms:modified>
</cp:coreProperties>
</file>