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1" r:id="rId1"/>
  </p:sldMasterIdLst>
  <p:notesMasterIdLst>
    <p:notesMasterId r:id="rId18"/>
  </p:notesMasterIdLst>
  <p:handoutMasterIdLst>
    <p:handoutMasterId r:id="rId19"/>
  </p:handoutMasterIdLst>
  <p:sldIdLst>
    <p:sldId id="578" r:id="rId2"/>
    <p:sldId id="361" r:id="rId3"/>
    <p:sldId id="494" r:id="rId4"/>
    <p:sldId id="577" r:id="rId5"/>
    <p:sldId id="479" r:id="rId6"/>
    <p:sldId id="480" r:id="rId7"/>
    <p:sldId id="481" r:id="rId8"/>
    <p:sldId id="493" r:id="rId9"/>
    <p:sldId id="483" r:id="rId10"/>
    <p:sldId id="486" r:id="rId11"/>
    <p:sldId id="576" r:id="rId12"/>
    <p:sldId id="484" r:id="rId13"/>
    <p:sldId id="485" r:id="rId14"/>
    <p:sldId id="489" r:id="rId15"/>
    <p:sldId id="491" r:id="rId16"/>
    <p:sldId id="477" r:id="rId17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ёев Сохибджон" initials="ЗСС" lastIdx="1" clrIdx="0">
    <p:extLst>
      <p:ext uri="{19B8F6BF-5375-455C-9EA6-DF929625EA0E}">
        <p15:presenceInfo xmlns:p15="http://schemas.microsoft.com/office/powerpoint/2012/main" userId="Зиёев Сохибджо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6600"/>
    <a:srgbClr val="000099"/>
    <a:srgbClr val="1F6B5A"/>
    <a:srgbClr val="A3E7FF"/>
    <a:srgbClr val="CFE6BC"/>
    <a:srgbClr val="BA8CE0"/>
    <a:srgbClr val="107EC6"/>
    <a:srgbClr val="E6E6E6"/>
    <a:srgbClr val="609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2" autoAdjust="0"/>
    <p:restoredTop sz="89467" autoAdjust="0"/>
  </p:normalViewPr>
  <p:slideViewPr>
    <p:cSldViewPr>
      <p:cViewPr varScale="1">
        <p:scale>
          <a:sx n="72" d="100"/>
          <a:sy n="72" d="100"/>
        </p:scale>
        <p:origin x="54" y="6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36.pn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3859D"/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freezing" dir="t"/>
            </a:scene3d>
            <a:sp3d prstMaterial="softEdge">
              <a:bevelT w="152400" h="38100"/>
              <a:bevelB w="152400" h="38100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chilly" dir="t"/>
              </a:scene3d>
              <a:sp3d prstMaterial="softEdge">
                <a:bevelT w="152400" h="38100"/>
                <a:bevelB w="152400" h="381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72-426A-A57E-F4D394AA3C1D}"/>
              </c:ext>
            </c:extLst>
          </c:dPt>
          <c:dLbls>
            <c:dLbl>
              <c:idx val="0"/>
              <c:layout>
                <c:manualLayout>
                  <c:x val="-9.366774957326152E-3"/>
                  <c:y val="-1.640165393375424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72-426A-A57E-F4D394AA3C1D}"/>
                </c:ext>
              </c:extLst>
            </c:dLbl>
            <c:spPr>
              <a:noFill/>
              <a:ln w="17712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number of permits (number)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72-426A-A57E-F4D394AA3C1D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B6709A"/>
            </a:solidFill>
            <a:scene3d>
              <a:camera prst="orthographicFront"/>
              <a:lightRig rig="sunset" dir="t"/>
            </a:scene3d>
            <a:sp3d>
              <a:bevelT w="152400" h="50800"/>
              <a:bevelB w="1524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C7CAB"/>
              </a:solidFill>
              <a:ln>
                <a:solidFill>
                  <a:srgbClr val="B36E97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152400" h="50800"/>
                <a:bevelB w="152400" h="50800"/>
              </a:sp3d>
            </c:spPr>
            <c:extLst>
              <c:ext xmlns:c16="http://schemas.microsoft.com/office/drawing/2014/chart" uri="{C3380CC4-5D6E-409C-BE32-E72D297353CC}">
                <c16:uniqueId val="{00000005-0C72-426A-A57E-F4D394AA3C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balanced" dir="t"/>
              </a:scene3d>
              <a:sp3d prstMaterial="matte">
                <a:bevelT w="152400" h="50800"/>
                <a:bevelB w="152400" h="50800"/>
              </a:sp3d>
            </c:spPr>
            <c:extLst>
              <c:ext xmlns:c16="http://schemas.microsoft.com/office/drawing/2014/chart" uri="{C3380CC4-5D6E-409C-BE32-E72D297353CC}">
                <c16:uniqueId val="{00000007-0C72-426A-A57E-F4D394AA3C1D}"/>
              </c:ext>
            </c:extLst>
          </c:dPt>
          <c:dLbls>
            <c:spPr>
              <a:noFill/>
              <a:ln w="1773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number of permits (number)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72-426A-A57E-F4D394AA3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-30"/>
        <c:axId val="205972864"/>
        <c:axId val="1"/>
      </c:barChart>
      <c:catAx>
        <c:axId val="2059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428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5972864"/>
        <c:crosses val="autoZero"/>
        <c:crossBetween val="between"/>
      </c:valAx>
      <c:spPr>
        <a:noFill/>
        <a:ln w="17776">
          <a:noFill/>
        </a:ln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256" b="1">
          <a:latin typeface="Times New Roman Tj" panose="02020603050405020304" pitchFamily="18" charset="-52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powder">
              <a:bevelT w="127000" h="44450"/>
              <a:bevelB w="127000" h="44450"/>
              <a:contourClr>
                <a:schemeClr val="bg1">
                  <a:lumMod val="8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morning" dir="t"/>
              </a:scene3d>
              <a:sp3d prstMaterial="dkEdge">
                <a:bevelT w="152400" h="38100"/>
                <a:bevelB w="152400" h="381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03-4511-89CA-5A22E119272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481-41FB-8355-14FEAF2ADA61}"/>
              </c:ext>
            </c:extLst>
          </c:dPt>
          <c:dLbls>
            <c:dLbl>
              <c:idx val="0"/>
              <c:layout>
                <c:manualLayout>
                  <c:x val="2.0255198789003021E-2"/>
                  <c:y val="-1.986836824619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03-4511-89CA-5A22E1192722}"/>
                </c:ext>
              </c:extLst>
            </c:dLbl>
            <c:spPr>
              <a:noFill/>
              <a:ln w="17712">
                <a:noFill/>
              </a:ln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number of taxes (number)</c:v>
                </c:pt>
                <c:pt idx="1">
                  <c:v>number of inspection authorities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31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C803-4511-89CA-5A22E1192722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2E78B9"/>
            </a:solidFill>
            <a:scene3d>
              <a:camera prst="orthographicFront"/>
              <a:lightRig rig="morning" dir="t"/>
            </a:scene3d>
            <a:sp3d prstMaterial="dkEdge">
              <a:bevelT w="152400" h="38100"/>
              <a:bevelB w="1524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082CE"/>
              </a:solidFill>
              <a:scene3d>
                <a:camera prst="orthographicFront"/>
                <a:lightRig rig="morning" dir="t"/>
              </a:scene3d>
              <a:sp3d prstMaterial="dkEdge">
                <a:bevelT w="152400" h="38100"/>
                <a:bevelB w="152400" h="38100"/>
              </a:sp3d>
            </c:spPr>
            <c:extLst>
              <c:ext xmlns:c16="http://schemas.microsoft.com/office/drawing/2014/chart" uri="{C3380CC4-5D6E-409C-BE32-E72D297353CC}">
                <c16:uniqueId val="{00000004-C803-4511-89CA-5A22E1192722}"/>
              </c:ext>
            </c:extLst>
          </c:dPt>
          <c:dPt>
            <c:idx val="1"/>
            <c:invertIfNegative val="0"/>
            <c:bubble3D val="0"/>
            <c:spPr>
              <a:solidFill>
                <a:srgbClr val="BAE0FF"/>
              </a:solidFill>
              <a:scene3d>
                <a:camera prst="orthographicFront"/>
                <a:lightRig rig="morning" dir="t"/>
              </a:scene3d>
              <a:sp3d prstMaterial="dkEdge">
                <a:bevelT w="152400" h="38100"/>
                <a:bevelB w="152400" h="38100"/>
              </a:sp3d>
            </c:spPr>
            <c:extLst>
              <c:ext xmlns:c16="http://schemas.microsoft.com/office/drawing/2014/chart" uri="{C3380CC4-5D6E-409C-BE32-E72D297353CC}">
                <c16:uniqueId val="{00000006-C803-4511-89CA-5A22E1192722}"/>
              </c:ext>
            </c:extLst>
          </c:dPt>
          <c:dLbls>
            <c:dLbl>
              <c:idx val="0"/>
              <c:layout>
                <c:manualLayout>
                  <c:x val="2.4197956157331901E-2"/>
                  <c:y val="3.2850118585138781E-3"/>
                </c:manualLayout>
              </c:layout>
              <c:spPr>
                <a:noFill/>
                <a:ln w="17712">
                  <a:noFill/>
                </a:ln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03-4511-89CA-5A22E1192722}"/>
                </c:ext>
              </c:extLst>
            </c:dLbl>
            <c:dLbl>
              <c:idx val="1"/>
              <c:layout>
                <c:manualLayout>
                  <c:x val="2.4197956157331901E-2"/>
                  <c:y val="-5.9421237150157737E-3"/>
                </c:manualLayout>
              </c:layout>
              <c:spPr>
                <a:noFill/>
                <a:ln w="1773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03-4511-89CA-5A22E1192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number of taxes (number)</c:v>
                </c:pt>
                <c:pt idx="1">
                  <c:v>number of inspection authorities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23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C803-4511-89CA-5A22E1192722}"/>
            </c:ext>
          </c:extLst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F7FC9"/>
            </a:solidFill>
            <a:scene3d>
              <a:camera prst="orthographicFront"/>
              <a:lightRig rig="threePt" dir="t"/>
            </a:scene3d>
            <a:sp3d prstMaterial="dkEdge">
              <a:bevelT w="152400" h="38100"/>
              <a:bevelB w="152400" h="38100"/>
            </a:sp3d>
          </c:spPr>
          <c:invertIfNegative val="0"/>
          <c:dLbls>
            <c:dLbl>
              <c:idx val="0"/>
              <c:layout>
                <c:manualLayout>
                  <c:x val="3.11116579165695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03-4511-89CA-5A22E1192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number of taxes (number)</c:v>
                </c:pt>
                <c:pt idx="1">
                  <c:v>number of inspection authorities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9-C803-4511-89CA-5A22E1192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7"/>
        <c:gapDepth val="80"/>
        <c:shape val="box"/>
        <c:axId val="215929088"/>
        <c:axId val="1"/>
        <c:axId val="0"/>
      </c:bar3DChart>
      <c:catAx>
        <c:axId val="21592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428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15929088"/>
        <c:crosses val="autoZero"/>
        <c:crossBetween val="between"/>
      </c:valAx>
      <c:spPr>
        <a:noFill/>
        <a:ln w="17776">
          <a:noFill/>
        </a:ln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117" b="1">
          <a:latin typeface="Times New Roman Tj" panose="02020603050405020304" pitchFamily="18" charset="-52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6B5A"/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freezing" dir="t"/>
            </a:scene3d>
            <a:sp3d prstMaterial="softEdge">
              <a:bevelT w="152400" h="38100"/>
              <a:bevelB w="152400" h="38100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1F6B5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chilly" dir="t"/>
              </a:scene3d>
              <a:sp3d prstMaterial="softEdge">
                <a:bevelT w="152400" h="38100"/>
                <a:bevelB w="152400" h="381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C6-4FE4-85AE-7B022F2DA6E0}"/>
              </c:ext>
            </c:extLst>
          </c:dPt>
          <c:dLbls>
            <c:dLbl>
              <c:idx val="0"/>
              <c:layout>
                <c:manualLayout>
                  <c:x val="-9.366774957326152E-3"/>
                  <c:y val="-1.640165393375424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C6-4FE4-85AE-7B022F2DA6E0}"/>
                </c:ext>
              </c:extLst>
            </c:dLbl>
            <c:spPr>
              <a:noFill/>
              <a:ln w="17699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</c:f>
              <c:strCache>
                <c:ptCount val="1"/>
                <c:pt idx="0">
                  <c:v>number of permit issuing authorities 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C6-4FE4-85AE-7B022F2DA6E0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1F6B5A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freezing" dir="t"/>
            </a:scene3d>
            <a:sp3d prstMaterial="softEdge">
              <a:bevelT w="152400" h="50800"/>
              <a:bevelB w="152400" h="508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5C6-4FE4-85AE-7B022F2DA6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5C6-4FE4-85AE-7B022F2DA6E0}"/>
              </c:ext>
            </c:extLst>
          </c:dPt>
          <c:dLbls>
            <c:spPr>
              <a:noFill/>
              <a:ln w="1771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</c:f>
              <c:strCache>
                <c:ptCount val="1"/>
                <c:pt idx="0">
                  <c:v>number of permit issuing authorities </c:v>
                </c:pt>
              </c:strCache>
            </c:strRef>
          </c:cat>
          <c:val>
            <c:numRef>
              <c:f>Лист1!$C$2:$C$2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C6-4FE4-85AE-7B022F2DA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-30"/>
        <c:axId val="206844096"/>
        <c:axId val="1"/>
      </c:barChart>
      <c:catAx>
        <c:axId val="2068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425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6844096"/>
        <c:crosses val="autoZero"/>
        <c:crossBetween val="between"/>
      </c:valAx>
      <c:spPr>
        <a:noFill/>
        <a:ln w="17763">
          <a:noFill/>
        </a:ln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255" b="1">
          <a:latin typeface="Times New Roman Tj" panose="02020603050405020304" pitchFamily="18" charset="-52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767258258487E-2"/>
          <c:y val="2.6622213598170137E-2"/>
          <c:w val="0.93989229323082768"/>
          <c:h val="0.746267059453039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Tajikistan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h="25400"/>
                <a:bevelB w="165100" h="25400"/>
              </a:sp3d>
            </c:spPr>
          </c:marker>
          <c:dLbls>
            <c:dLbl>
              <c:idx val="0"/>
              <c:layout>
                <c:manualLayout>
                  <c:x val="-7.9562029106988123E-3"/>
                  <c:y val="-4.236746438129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24-4068-B13E-AAA31F47970E}"/>
                </c:ext>
              </c:extLst>
            </c:dLbl>
            <c:dLbl>
              <c:idx val="1"/>
              <c:layout>
                <c:manualLayout>
                  <c:x val="-1.4294308204978769E-2"/>
                  <c:y val="-4.0921986912736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4-4068-B13E-AAA31F47970E}"/>
                </c:ext>
              </c:extLst>
            </c:dLbl>
            <c:dLbl>
              <c:idx val="2"/>
              <c:layout>
                <c:manualLayout>
                  <c:x val="-1.9364831139299387E-2"/>
                  <c:y val="-4.6161017692041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24-4068-B13E-AAA31F47970E}"/>
                </c:ext>
              </c:extLst>
            </c:dLbl>
            <c:dLbl>
              <c:idx val="3"/>
              <c:layout>
                <c:manualLayout>
                  <c:x val="-1.6829569672139076E-2"/>
                  <c:y val="-3.9476509444178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24-4068-B13E-AAA31F47970E}"/>
                </c:ext>
              </c:extLst>
            </c:dLbl>
            <c:dLbl>
              <c:idx val="4"/>
              <c:layout>
                <c:manualLayout>
                  <c:x val="-1.9442712668819098E-2"/>
                  <c:y val="-3.80308257145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4-4068-B13E-AAA31F47970E}"/>
                </c:ext>
              </c:extLst>
            </c:dLbl>
            <c:dLbl>
              <c:idx val="5"/>
              <c:layout>
                <c:manualLayout>
                  <c:x val="-4.003670806815509E-2"/>
                  <c:y val="-7.12175061718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4-4068-B13E-AAA31F47970E}"/>
                </c:ext>
              </c:extLst>
            </c:dLbl>
            <c:dLbl>
              <c:idx val="6"/>
              <c:layout>
                <c:manualLayout>
                  <c:x val="-2.1900092606459788E-2"/>
                  <c:y val="-3.974794899164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4-4068-B13E-AAA31F47970E}"/>
                </c:ext>
              </c:extLst>
            </c:dLbl>
            <c:dLbl>
              <c:idx val="7"/>
              <c:layout>
                <c:manualLayout>
                  <c:x val="-2.5586162512920684E-2"/>
                  <c:y val="-3.8302471523083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4-4068-B13E-AAA31F47970E}"/>
                </c:ext>
              </c:extLst>
            </c:dLbl>
            <c:dLbl>
              <c:idx val="8"/>
              <c:layout>
                <c:manualLayout>
                  <c:x val="-1.5808494348474641E-2"/>
                  <c:y val="-3.907456892742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24-4068-B13E-AAA31F47970E}"/>
                </c:ext>
              </c:extLst>
            </c:dLbl>
            <c:dLbl>
              <c:idx val="9"/>
              <c:layout>
                <c:manualLayout>
                  <c:x val="-2.804354245056128E-2"/>
                  <c:y val="-3.80087557817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24-4068-B13E-AAA31F47970E}"/>
                </c:ext>
              </c:extLst>
            </c:dLbl>
            <c:dLbl>
              <c:idx val="10"/>
              <c:layout>
                <c:manualLayout>
                  <c:x val="-2.5741925571959926E-2"/>
                  <c:y val="-3.252035538779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24-4068-B13E-AAA31F47970E}"/>
                </c:ext>
              </c:extLst>
            </c:dLbl>
            <c:dLbl>
              <c:idx val="11"/>
              <c:layout>
                <c:manualLayout>
                  <c:x val="-1.6107158018817725E-2"/>
                  <c:y val="-4.9682925194272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24-4068-B13E-AAA31F47970E}"/>
                </c:ext>
              </c:extLst>
            </c:dLbl>
            <c:dLbl>
              <c:idx val="12"/>
              <c:layout>
                <c:manualLayout>
                  <c:x val="-2.2700482536542402E-2"/>
                  <c:y val="-4.209602483383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24-4068-B13E-AAA31F47970E}"/>
                </c:ext>
              </c:extLst>
            </c:dLbl>
            <c:dLbl>
              <c:idx val="13"/>
              <c:layout>
                <c:manualLayout>
                  <c:x val="-2.1744329547420272E-2"/>
                  <c:y val="3.097896652898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24-4068-B13E-AAA31F47970E}"/>
                </c:ext>
              </c:extLst>
            </c:dLbl>
            <c:dLbl>
              <c:idx val="14"/>
              <c:layout>
                <c:manualLayout>
                  <c:x val="-2.693172314964128E-2"/>
                  <c:y val="-4.036405076084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24-4068-B13E-AAA31F47970E}"/>
                </c:ext>
              </c:extLst>
            </c:dLbl>
            <c:dLbl>
              <c:idx val="15"/>
              <c:layout>
                <c:manualLayout>
                  <c:x val="-2.4357472544100294E-2"/>
                  <c:y val="-4.0503483233554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24-4068-B13E-AAA31F47970E}"/>
                </c:ext>
              </c:extLst>
            </c:dLbl>
            <c:dLbl>
              <c:idx val="16"/>
              <c:layout>
                <c:manualLayout>
                  <c:x val="-2.5352560289186872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24-4068-B13E-AAA31F47970E}"/>
                </c:ext>
              </c:extLst>
            </c:dLbl>
            <c:dLbl>
              <c:idx val="17"/>
              <c:layout>
                <c:manualLayout>
                  <c:x val="-3.2958328375943029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24-4068-B13E-AAA31F47970E}"/>
                </c:ext>
              </c:extLst>
            </c:dLbl>
            <c:dLbl>
              <c:idx val="18"/>
              <c:layout>
                <c:manualLayout>
                  <c:x val="-4.3099352491617775E-2"/>
                  <c:y val="-4.442174995378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24-4068-B13E-AAA31F47970E}"/>
                </c:ext>
              </c:extLst>
            </c:dLbl>
            <c:dLbl>
              <c:idx val="19"/>
              <c:layout>
                <c:manualLayout>
                  <c:x val="-3.2958328375943029E-2"/>
                  <c:y val="-4.602151602818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24-4068-B13E-AAA31F47970E}"/>
                </c:ext>
              </c:extLst>
            </c:dLbl>
            <c:dLbl>
              <c:idx val="20"/>
              <c:layout>
                <c:manualLayout>
                  <c:x val="-3.4225956390402282E-2"/>
                  <c:y val="-5.240515618248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24-4068-B13E-AAA31F47970E}"/>
                </c:ext>
              </c:extLst>
            </c:dLbl>
            <c:dLbl>
              <c:idx val="21"/>
              <c:layout>
                <c:manualLayout>
                  <c:x val="-5.0705120578373744E-2"/>
                  <c:y val="-2.394978420320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624-4068-B13E-AAA31F47970E}"/>
                </c:ext>
              </c:extLst>
            </c:dLbl>
            <c:dLbl>
              <c:idx val="22"/>
              <c:layout>
                <c:manualLayout>
                  <c:x val="-2.2817304260268186E-2"/>
                  <c:y val="-3.75977613702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24-4068-B13E-AAA31F47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B050"/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0.0</c:formatCode>
                <c:ptCount val="9"/>
                <c:pt idx="0">
                  <c:v>6</c:v>
                </c:pt>
                <c:pt idx="1">
                  <c:v>6.9</c:v>
                </c:pt>
                <c:pt idx="2">
                  <c:v>7.1</c:v>
                </c:pt>
                <c:pt idx="3">
                  <c:v>7.6</c:v>
                </c:pt>
                <c:pt idx="4">
                  <c:v>7.4</c:v>
                </c:pt>
                <c:pt idx="5">
                  <c:v>4.4000000000000004</c:v>
                </c:pt>
                <c:pt idx="6">
                  <c:v>9.4</c:v>
                </c:pt>
                <c:pt idx="7">
                  <c:v>8</c:v>
                </c:pt>
                <c:pt idx="8">
                  <c:v>8.3000000000000007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B624-4068-B13E-AAA31F4797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World </c:v>
                </c:pt>
              </c:strCache>
            </c:strRef>
          </c:tx>
          <c:spPr>
            <a:ln w="28575" cap="rnd">
              <a:solidFill>
                <a:srgbClr val="107EC6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107EC6"/>
              </a:solidFill>
              <a:ln w="9525">
                <a:solidFill>
                  <a:srgbClr val="107EC6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h="25400"/>
                <a:bevelB w="165100" h="25400"/>
              </a:sp3d>
            </c:spPr>
          </c:marker>
          <c:dLbls>
            <c:dLbl>
              <c:idx val="0"/>
              <c:layout>
                <c:manualLayout>
                  <c:x val="-4.0745558091843055E-2"/>
                  <c:y val="-4.738203178747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624-4068-B13E-AAA31F47970E}"/>
                </c:ext>
              </c:extLst>
            </c:dLbl>
            <c:dLbl>
              <c:idx val="4"/>
              <c:layout>
                <c:manualLayout>
                  <c:x val="-5.7575611000493701E-2"/>
                  <c:y val="6.3139115760259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624-4068-B13E-AAA31F47970E}"/>
                </c:ext>
              </c:extLst>
            </c:dLbl>
            <c:dLbl>
              <c:idx val="5"/>
              <c:layout>
                <c:manualLayout>
                  <c:x val="2.457187724662985E-3"/>
                  <c:y val="3.39795492364762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624-4068-B13E-AAA31F47970E}"/>
                </c:ext>
              </c:extLst>
            </c:dLbl>
            <c:dLbl>
              <c:idx val="6"/>
              <c:layout>
                <c:manualLayout>
                  <c:x val="-2.5598510474057534E-2"/>
                  <c:y val="6.9113231843920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624-4068-B13E-AAA31F47970E}"/>
                </c:ext>
              </c:extLst>
            </c:dLbl>
            <c:dLbl>
              <c:idx val="7"/>
              <c:layout>
                <c:manualLayout>
                  <c:x val="-2.3915505183192475E-2"/>
                  <c:y val="-5.9330263954794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624-4068-B13E-AAA31F47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107EC6"/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Лист1!$C$2:$C$10</c:f>
              <c:numCache>
                <c:formatCode>0.0</c:formatCode>
                <c:ptCount val="9"/>
                <c:pt idx="0">
                  <c:v>3.1</c:v>
                </c:pt>
                <c:pt idx="1">
                  <c:v>2.8</c:v>
                </c:pt>
                <c:pt idx="2">
                  <c:v>3.4</c:v>
                </c:pt>
                <c:pt idx="3">
                  <c:v>3.3</c:v>
                </c:pt>
                <c:pt idx="4">
                  <c:v>2.6</c:v>
                </c:pt>
                <c:pt idx="5">
                  <c:v>-3.1</c:v>
                </c:pt>
                <c:pt idx="6">
                  <c:v>6</c:v>
                </c:pt>
                <c:pt idx="7">
                  <c:v>3.1</c:v>
                </c:pt>
                <c:pt idx="8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F-B624-4068-B13E-AAA31F4797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CIS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696542219247882E-2"/>
                  <c:y val="5.6343441114384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37-4ECC-930B-BBD31276708F}"/>
                </c:ext>
              </c:extLst>
            </c:dLbl>
            <c:dLbl>
              <c:idx val="5"/>
              <c:layout>
                <c:manualLayout>
                  <c:x val="-4.2983955128693581E-2"/>
                  <c:y val="-9.300946097714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FA-4CAE-B3DA-1A16B99728BD}"/>
                </c:ext>
              </c:extLst>
            </c:dLbl>
            <c:dLbl>
              <c:idx val="7"/>
              <c:layout>
                <c:manualLayout>
                  <c:x val="-4.0745558091843055E-2"/>
                  <c:y val="5.0369325030723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7-4ECC-930B-BBD3127670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7030A0"/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Лист1!$D$2:$D$10</c:f>
              <c:numCache>
                <c:formatCode>0.0</c:formatCode>
                <c:ptCount val="9"/>
                <c:pt idx="0">
                  <c:v>2.1</c:v>
                </c:pt>
                <c:pt idx="1">
                  <c:v>3.1</c:v>
                </c:pt>
                <c:pt idx="2">
                  <c:v>4.4000000000000004</c:v>
                </c:pt>
                <c:pt idx="3">
                  <c:v>4.5</c:v>
                </c:pt>
                <c:pt idx="4">
                  <c:v>4.0999999999999996</c:v>
                </c:pt>
                <c:pt idx="5">
                  <c:v>-2.6</c:v>
                </c:pt>
                <c:pt idx="6">
                  <c:v>6.3</c:v>
                </c:pt>
                <c:pt idx="7">
                  <c:v>0.9</c:v>
                </c:pt>
                <c:pt idx="8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AFA-4CAE-B3DA-1A16B9972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031856"/>
        <c:axId val="286034376"/>
      </c:lineChart>
      <c:catAx>
        <c:axId val="2860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+mn-cs"/>
              </a:defRPr>
            </a:pPr>
            <a:endParaRPr lang="ru-RU"/>
          </a:p>
        </c:txPr>
        <c:crossAx val="286034376"/>
        <c:crosses val="autoZero"/>
        <c:auto val="1"/>
        <c:lblAlgn val="ctr"/>
        <c:lblOffset val="100"/>
        <c:noMultiLvlLbl val="0"/>
      </c:catAx>
      <c:valAx>
        <c:axId val="28603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+mn-cs"/>
              </a:defRPr>
            </a:pPr>
            <a:endParaRPr lang="ru-RU"/>
          </a:p>
        </c:txPr>
        <c:crossAx val="28603185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619050139062842"/>
          <c:w val="0.99792500024847519"/>
          <c:h val="7.3809498609371596E-2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 Tj" panose="02020603050405020304" pitchFamily="18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92117112149015E-2"/>
          <c:y val="2.8717277121549763E-2"/>
          <c:w val="0.93989229323082768"/>
          <c:h val="0.746267059453039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Tajikistan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h="25400"/>
                <a:bevelB w="165100" h="25400"/>
              </a:sp3d>
            </c:spPr>
          </c:marker>
          <c:dLbls>
            <c:dLbl>
              <c:idx val="0"/>
              <c:layout>
                <c:manualLayout>
                  <c:x val="-4.8501549028416517E-2"/>
                  <c:y val="3.1721371403309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24-4068-B13E-AAA31F47970E}"/>
                </c:ext>
              </c:extLst>
            </c:dLbl>
            <c:dLbl>
              <c:idx val="1"/>
              <c:layout>
                <c:manualLayout>
                  <c:x val="-2.8981838891349743E-2"/>
                  <c:y val="3.9101972015543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4-4068-B13E-AAA31F47970E}"/>
                </c:ext>
              </c:extLst>
            </c:dLbl>
            <c:dLbl>
              <c:idx val="2"/>
              <c:layout>
                <c:manualLayout>
                  <c:x val="-2.7684158300524484E-2"/>
                  <c:y val="5.176561248096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24-4068-B13E-AAA31F47970E}"/>
                </c:ext>
              </c:extLst>
            </c:dLbl>
            <c:dLbl>
              <c:idx val="3"/>
              <c:layout>
                <c:manualLayout>
                  <c:x val="-3.1938271017807433E-2"/>
                  <c:y val="4.3514864128206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24-4068-B13E-AAA31F47970E}"/>
                </c:ext>
              </c:extLst>
            </c:dLbl>
            <c:dLbl>
              <c:idx val="4"/>
              <c:layout>
                <c:manualLayout>
                  <c:x val="-1.9442712668819098E-2"/>
                  <c:y val="-3.80308257145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4-4068-B13E-AAA31F47970E}"/>
                </c:ext>
              </c:extLst>
            </c:dLbl>
            <c:dLbl>
              <c:idx val="5"/>
              <c:layout>
                <c:manualLayout>
                  <c:x val="-4.8145456565431982E-2"/>
                  <c:y val="-4.447123220070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4-4068-B13E-AAA31F47970E}"/>
                </c:ext>
              </c:extLst>
            </c:dLbl>
            <c:dLbl>
              <c:idx val="6"/>
              <c:layout>
                <c:manualLayout>
                  <c:x val="-5.0109205619029012E-2"/>
                  <c:y val="3.7328263235113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4-4068-B13E-AAA31F47970E}"/>
                </c:ext>
              </c:extLst>
            </c:dLbl>
            <c:dLbl>
              <c:idx val="7"/>
              <c:layout>
                <c:manualLayout>
                  <c:x val="-1.7094534426136419E-2"/>
                  <c:y val="-3.924029840179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4-4068-B13E-AAA31F47970E}"/>
                </c:ext>
              </c:extLst>
            </c:dLbl>
            <c:dLbl>
              <c:idx val="8"/>
              <c:layout>
                <c:manualLayout>
                  <c:x val="-1.081693087338698E-2"/>
                  <c:y val="3.807971198203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24-4068-B13E-AAA31F47970E}"/>
                </c:ext>
              </c:extLst>
            </c:dLbl>
            <c:dLbl>
              <c:idx val="9"/>
              <c:layout>
                <c:manualLayout>
                  <c:x val="-2.804354245056128E-2"/>
                  <c:y val="-3.80087557817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24-4068-B13E-AAA31F47970E}"/>
                </c:ext>
              </c:extLst>
            </c:dLbl>
            <c:dLbl>
              <c:idx val="10"/>
              <c:layout>
                <c:manualLayout>
                  <c:x val="-2.5741925571959926E-2"/>
                  <c:y val="-3.252035538779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24-4068-B13E-AAA31F47970E}"/>
                </c:ext>
              </c:extLst>
            </c:dLbl>
            <c:dLbl>
              <c:idx val="11"/>
              <c:layout>
                <c:manualLayout>
                  <c:x val="-1.6107158018817725E-2"/>
                  <c:y val="-4.9682925194272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24-4068-B13E-AAA31F47970E}"/>
                </c:ext>
              </c:extLst>
            </c:dLbl>
            <c:dLbl>
              <c:idx val="12"/>
              <c:layout>
                <c:manualLayout>
                  <c:x val="-2.2700482536542402E-2"/>
                  <c:y val="-4.209602483383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24-4068-B13E-AAA31F47970E}"/>
                </c:ext>
              </c:extLst>
            </c:dLbl>
            <c:dLbl>
              <c:idx val="13"/>
              <c:layout>
                <c:manualLayout>
                  <c:x val="-2.1744329547420272E-2"/>
                  <c:y val="3.097896652898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24-4068-B13E-AAA31F47970E}"/>
                </c:ext>
              </c:extLst>
            </c:dLbl>
            <c:dLbl>
              <c:idx val="14"/>
              <c:layout>
                <c:manualLayout>
                  <c:x val="-2.693172314964128E-2"/>
                  <c:y val="-4.036405076084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24-4068-B13E-AAA31F47970E}"/>
                </c:ext>
              </c:extLst>
            </c:dLbl>
            <c:dLbl>
              <c:idx val="15"/>
              <c:layout>
                <c:manualLayout>
                  <c:x val="-2.4357472544100294E-2"/>
                  <c:y val="-4.0503483233554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24-4068-B13E-AAA31F47970E}"/>
                </c:ext>
              </c:extLst>
            </c:dLbl>
            <c:dLbl>
              <c:idx val="16"/>
              <c:layout>
                <c:manualLayout>
                  <c:x val="-2.5352560289186872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24-4068-B13E-AAA31F47970E}"/>
                </c:ext>
              </c:extLst>
            </c:dLbl>
            <c:dLbl>
              <c:idx val="17"/>
              <c:layout>
                <c:manualLayout>
                  <c:x val="-3.2958328375943029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24-4068-B13E-AAA31F47970E}"/>
                </c:ext>
              </c:extLst>
            </c:dLbl>
            <c:dLbl>
              <c:idx val="18"/>
              <c:layout>
                <c:manualLayout>
                  <c:x val="-4.3099352491617775E-2"/>
                  <c:y val="-4.442174995378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24-4068-B13E-AAA31F47970E}"/>
                </c:ext>
              </c:extLst>
            </c:dLbl>
            <c:dLbl>
              <c:idx val="19"/>
              <c:layout>
                <c:manualLayout>
                  <c:x val="-3.2958328375943029E-2"/>
                  <c:y val="-4.602151602818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24-4068-B13E-AAA31F47970E}"/>
                </c:ext>
              </c:extLst>
            </c:dLbl>
            <c:dLbl>
              <c:idx val="20"/>
              <c:layout>
                <c:manualLayout>
                  <c:x val="-3.4225956390402282E-2"/>
                  <c:y val="-5.240515618248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24-4068-B13E-AAA31F47970E}"/>
                </c:ext>
              </c:extLst>
            </c:dLbl>
            <c:dLbl>
              <c:idx val="21"/>
              <c:layout>
                <c:manualLayout>
                  <c:x val="-5.0705120578373744E-2"/>
                  <c:y val="-2.394978420320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624-4068-B13E-AAA31F47970E}"/>
                </c:ext>
              </c:extLst>
            </c:dLbl>
            <c:dLbl>
              <c:idx val="22"/>
              <c:layout>
                <c:manualLayout>
                  <c:x val="-2.2817304260268186E-2"/>
                  <c:y val="-3.75977613702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24-4068-B13E-AAA31F47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5AB50"/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0.0</c:formatCode>
                <c:ptCount val="9"/>
                <c:pt idx="0">
                  <c:v>5.0999999999999996</c:v>
                </c:pt>
                <c:pt idx="1">
                  <c:v>6.1</c:v>
                </c:pt>
                <c:pt idx="2">
                  <c:v>6.7</c:v>
                </c:pt>
                <c:pt idx="3">
                  <c:v>5.4</c:v>
                </c:pt>
                <c:pt idx="4">
                  <c:v>8</c:v>
                </c:pt>
                <c:pt idx="5">
                  <c:v>9.4</c:v>
                </c:pt>
                <c:pt idx="6">
                  <c:v>8</c:v>
                </c:pt>
                <c:pt idx="7">
                  <c:v>4.2</c:v>
                </c:pt>
                <c:pt idx="8">
                  <c:v>3.8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B624-4068-B13E-AAA31F47970E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rgbClr val="107EC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07EC6"/>
              </a:solidFill>
              <a:ln w="9525">
                <a:solidFill>
                  <a:srgbClr val="107EC6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h="25400"/>
                <a:bevelB w="165100" h="25400"/>
              </a:sp3d>
            </c:spPr>
          </c:marker>
          <c:dLbls>
            <c:dLbl>
              <c:idx val="0"/>
              <c:layout>
                <c:manualLayout>
                  <c:x val="-5.5848347058876716E-2"/>
                  <c:y val="-4.7154810825816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624-4068-B13E-AAA31F47970E}"/>
                </c:ext>
              </c:extLst>
            </c:dLbl>
            <c:dLbl>
              <c:idx val="1"/>
              <c:layout>
                <c:manualLayout>
                  <c:x val="-5.5393471035520288E-2"/>
                  <c:y val="-1.848760191348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624-4068-B13E-AAA31F47970E}"/>
                </c:ext>
              </c:extLst>
            </c:dLbl>
            <c:dLbl>
              <c:idx val="2"/>
              <c:layout>
                <c:manualLayout>
                  <c:x val="-2.8204016612931877E-2"/>
                  <c:y val="-4.0014645773463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624-4068-B13E-AAA31F47970E}"/>
                </c:ext>
              </c:extLst>
            </c:dLbl>
            <c:dLbl>
              <c:idx val="3"/>
              <c:layout>
                <c:manualLayout>
                  <c:x val="-1.5271361977683624E-2"/>
                  <c:y val="-3.614267525567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624-4068-B13E-AAA31F47970E}"/>
                </c:ext>
              </c:extLst>
            </c:dLbl>
            <c:dLbl>
              <c:idx val="4"/>
              <c:layout>
                <c:manualLayout>
                  <c:x val="-3.0552418893653007E-2"/>
                  <c:y val="3.642633781126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624-4068-B13E-AAA31F47970E}"/>
                </c:ext>
              </c:extLst>
            </c:dLbl>
            <c:dLbl>
              <c:idx val="5"/>
              <c:layout>
                <c:manualLayout>
                  <c:x val="-2.1022818609407835E-2"/>
                  <c:y val="3.5409451944782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624-4068-B13E-AAA31F47970E}"/>
                </c:ext>
              </c:extLst>
            </c:dLbl>
            <c:dLbl>
              <c:idx val="6"/>
              <c:layout>
                <c:manualLayout>
                  <c:x val="-4.8436697752046358E-3"/>
                  <c:y val="2.700869423396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624-4068-B13E-AAA31F47970E}"/>
                </c:ext>
              </c:extLst>
            </c:dLbl>
            <c:dLbl>
              <c:idx val="7"/>
              <c:layout>
                <c:manualLayout>
                  <c:x val="-4.3914926130465833E-2"/>
                  <c:y val="4.554653292623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624-4068-B13E-AAA31F47970E}"/>
                </c:ext>
              </c:extLst>
            </c:dLbl>
            <c:dLbl>
              <c:idx val="8"/>
              <c:layout>
                <c:manualLayout>
                  <c:x val="-6.4960016895396376E-3"/>
                  <c:y val="3.581298179115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624-4068-B13E-AAA31F47970E}"/>
                </c:ext>
              </c:extLst>
            </c:dLbl>
            <c:dLbl>
              <c:idx val="9"/>
              <c:layout>
                <c:manualLayout>
                  <c:x val="-2.1549676245808936E-2"/>
                  <c:y val="4.0650406504064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624-4068-B13E-AAA31F47970E}"/>
                </c:ext>
              </c:extLst>
            </c:dLbl>
            <c:dLbl>
              <c:idx val="10"/>
              <c:layout>
                <c:manualLayout>
                  <c:x val="-1.5211536173512124E-2"/>
                  <c:y val="4.0650406504064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624-4068-B13E-AAA31F47970E}"/>
                </c:ext>
              </c:extLst>
            </c:dLbl>
            <c:dLbl>
              <c:idx val="11"/>
              <c:layout>
                <c:manualLayout>
                  <c:x val="-1.7746792202430813E-2"/>
                  <c:y val="4.06504065040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624-4068-B13E-AAA31F47970E}"/>
                </c:ext>
              </c:extLst>
            </c:dLbl>
            <c:dLbl>
              <c:idx val="12"/>
              <c:layout>
                <c:manualLayout>
                  <c:x val="-1.6479164187971469E-2"/>
                  <c:y val="4.8780487804877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624-4068-B13E-AAA31F47970E}"/>
                </c:ext>
              </c:extLst>
            </c:dLbl>
            <c:dLbl>
              <c:idx val="13"/>
              <c:layout>
                <c:manualLayout>
                  <c:x val="-2.1549676245808842E-2"/>
                  <c:y val="3.6585365853658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624-4068-B13E-AAA31F47970E}"/>
                </c:ext>
              </c:extLst>
            </c:dLbl>
            <c:dLbl>
              <c:idx val="14"/>
              <c:layout>
                <c:manualLayout>
                  <c:x val="-2.0165221069382091E-2"/>
                  <c:y val="3.2703308942963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624-4068-B13E-AAA31F47970E}"/>
                </c:ext>
              </c:extLst>
            </c:dLbl>
            <c:dLbl>
              <c:idx val="15"/>
              <c:layout>
                <c:manualLayout>
                  <c:x val="-1.9014412630081502E-2"/>
                  <c:y val="3.676108266427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624-4068-B13E-AAA31F47970E}"/>
                </c:ext>
              </c:extLst>
            </c:dLbl>
            <c:dLbl>
              <c:idx val="16"/>
              <c:layout>
                <c:manualLayout>
                  <c:x val="-1.6479164187971469E-2"/>
                  <c:y val="-5.284552845528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624-4068-B13E-AAA31F47970E}"/>
                </c:ext>
              </c:extLst>
            </c:dLbl>
            <c:dLbl>
              <c:idx val="17"/>
              <c:layout>
                <c:manualLayout>
                  <c:x val="-2.6620188303646309E-2"/>
                  <c:y val="-5.284552845528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624-4068-B13E-AAA31F47970E}"/>
                </c:ext>
              </c:extLst>
            </c:dLbl>
            <c:dLbl>
              <c:idx val="18"/>
              <c:layout>
                <c:manualLayout>
                  <c:x val="-2.1549676245808842E-2"/>
                  <c:y val="-4.06504065040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624-4068-B13E-AAA31F47970E}"/>
                </c:ext>
              </c:extLst>
            </c:dLbl>
            <c:dLbl>
              <c:idx val="19"/>
              <c:layout>
                <c:manualLayout>
                  <c:x val="-2.2817304260268186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624-4068-B13E-AAA31F47970E}"/>
                </c:ext>
              </c:extLst>
            </c:dLbl>
            <c:dLbl>
              <c:idx val="20"/>
              <c:layout>
                <c:manualLayout>
                  <c:x val="-2.9155444332564905E-2"/>
                  <c:y val="-5.284552845528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624-4068-B13E-AAA31F47970E}"/>
                </c:ext>
              </c:extLst>
            </c:dLbl>
            <c:dLbl>
              <c:idx val="21"/>
              <c:layout>
                <c:manualLayout>
                  <c:x val="-2.5352560289187059E-2"/>
                  <c:y val="-3.6585365853658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624-4068-B13E-AAA31F47970E}"/>
                </c:ext>
              </c:extLst>
            </c:dLbl>
            <c:dLbl>
              <c:idx val="22"/>
              <c:layout>
                <c:manualLayout>
                  <c:x val="-1.6479164187971469E-2"/>
                  <c:y val="-3.252032520325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624-4068-B13E-AAA31F479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107EC6"/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F-B624-4068-B13E-AAA31F47970E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CIS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h="25400"/>
                <a:bevelB w="165100" h="25400"/>
              </a:sp3d>
            </c:spPr>
          </c:marker>
          <c:dLbls>
            <c:dLbl>
              <c:idx val="0"/>
              <c:layout>
                <c:manualLayout>
                  <c:x val="-4.3260386783493296E-2"/>
                  <c:y val="-3.560969808163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82-455C-9602-B6C872B43398}"/>
                </c:ext>
              </c:extLst>
            </c:dLbl>
            <c:dLbl>
              <c:idx val="1"/>
              <c:layout>
                <c:manualLayout>
                  <c:x val="-1.3310888241074889E-2"/>
                  <c:y val="-4.1544647761904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82-455C-9602-B6C872B43398}"/>
                </c:ext>
              </c:extLst>
            </c:dLbl>
            <c:dLbl>
              <c:idx val="2"/>
              <c:layout>
                <c:manualLayout>
                  <c:x val="0"/>
                  <c:y val="-1.1869899360544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82-455C-9602-B6C872B43398}"/>
                </c:ext>
              </c:extLst>
            </c:dLbl>
            <c:dLbl>
              <c:idx val="3"/>
              <c:layout>
                <c:manualLayout>
                  <c:x val="-2.9949498542418372E-2"/>
                  <c:y val="-3.560969808163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82-455C-9602-B6C872B43398}"/>
                </c:ext>
              </c:extLst>
            </c:dLbl>
            <c:dLbl>
              <c:idx val="4"/>
              <c:layout>
                <c:manualLayout>
                  <c:x val="-2.9949498542418435E-2"/>
                  <c:y val="3.5609698081632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82-455C-9602-B6C872B43398}"/>
                </c:ext>
              </c:extLst>
            </c:dLbl>
            <c:dLbl>
              <c:idx val="5"/>
              <c:layout>
                <c:manualLayout>
                  <c:x val="-1.9966332361612289E-2"/>
                  <c:y val="3.2642223241496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82-455C-9602-B6C872B43398}"/>
                </c:ext>
              </c:extLst>
            </c:dLbl>
            <c:dLbl>
              <c:idx val="6"/>
              <c:layout>
                <c:manualLayout>
                  <c:x val="-6.8218302235508649E-2"/>
                  <c:y val="-2.373979872108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82-455C-9602-B6C872B43398}"/>
                </c:ext>
              </c:extLst>
            </c:dLbl>
            <c:dLbl>
              <c:idx val="7"/>
              <c:layout>
                <c:manualLayout>
                  <c:x val="-2.6621776482149841E-2"/>
                  <c:y val="-2.967474840136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82-455C-9602-B6C872B43398}"/>
                </c:ext>
              </c:extLst>
            </c:dLbl>
            <c:dLbl>
              <c:idx val="8"/>
              <c:layout>
                <c:manualLayout>
                  <c:x val="-4.9915830904031944E-3"/>
                  <c:y val="2.670727356122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82-455C-9602-B6C872B43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7E3AAA"/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Лист1!$C$2:$C$10</c:f>
              <c:numCache>
                <c:formatCode>0.0</c:formatCode>
                <c:ptCount val="9"/>
                <c:pt idx="0">
                  <c:v>11.12</c:v>
                </c:pt>
                <c:pt idx="1">
                  <c:v>7.32</c:v>
                </c:pt>
                <c:pt idx="2">
                  <c:v>7.29</c:v>
                </c:pt>
                <c:pt idx="3">
                  <c:v>5.4269999999999996</c:v>
                </c:pt>
                <c:pt idx="4">
                  <c:v>5.2039999999999997</c:v>
                </c:pt>
                <c:pt idx="5">
                  <c:v>5.9320000000000004</c:v>
                </c:pt>
                <c:pt idx="6">
                  <c:v>10.068</c:v>
                </c:pt>
                <c:pt idx="7">
                  <c:v>15.351000000000001</c:v>
                </c:pt>
                <c:pt idx="8">
                  <c:v>5.4039999999999999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582-455C-9602-B6C872B43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031856"/>
        <c:axId val="286034376"/>
      </c:lineChart>
      <c:catAx>
        <c:axId val="28603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+mn-cs"/>
              </a:defRPr>
            </a:pPr>
            <a:endParaRPr lang="ru-RU"/>
          </a:p>
        </c:txPr>
        <c:crossAx val="286034376"/>
        <c:crosses val="autoZero"/>
        <c:auto val="1"/>
        <c:lblAlgn val="ctr"/>
        <c:lblOffset val="100"/>
        <c:noMultiLvlLbl val="0"/>
      </c:catAx>
      <c:valAx>
        <c:axId val="28603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+mn-cs"/>
              </a:defRPr>
            </a:pPr>
            <a:endParaRPr lang="ru-RU"/>
          </a:p>
        </c:txPr>
        <c:crossAx val="28603185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 Tj" panose="02020603050405020304" pitchFamily="18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1.1344387921207386E-3"/>
          <c:y val="0.92025553930583992"/>
          <c:w val="0.99886556120787928"/>
          <c:h val="7.6707589001463405E-2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 Tj" panose="02020603050405020304" pitchFamily="18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tg-Cyrl-TJ" sz="1800" b="1" i="0" u="none" strike="noStrike" kern="1200" baseline="0" dirty="0">
                <a:solidFill>
                  <a:prstClr val="black"/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defRPr>
            </a:pPr>
            <a:r>
              <a:rPr lang="en-US" sz="1800" b="1" i="0" u="none" strike="noStrike" kern="1200" baseline="0" dirty="0">
                <a:solidFill>
                  <a:schemeClr val="accent4">
                    <a:lumMod val="75000"/>
                  </a:schemeClr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rPr>
              <a:t>The average annual housing stock growth (SDG 11.3.1.) </a:t>
            </a:r>
            <a:endParaRPr lang="ru-RU" sz="1800" b="1" i="0" u="none" strike="noStrike" kern="1200" baseline="0" dirty="0">
              <a:solidFill>
                <a:schemeClr val="accent4">
                  <a:lumMod val="75000"/>
                </a:schemeClr>
              </a:solidFill>
              <a:latin typeface="Times New Roman Tj" panose="02020603050405020304" pitchFamily="18" charset="-52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099565068901809"/>
          <c:y val="1.8907627343056368E-2"/>
        </c:manualLayout>
      </c:layout>
      <c:overlay val="0"/>
      <c:spPr>
        <a:noFill/>
        <a:ln w="24753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89854633555421"/>
          <c:y val="0.24071917273437365"/>
          <c:w val="0.85546992417602685"/>
          <c:h val="0.63875360331252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Housing stock growth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4753">
              <a:noFill/>
            </a:ln>
            <a:scene3d>
              <a:camera prst="orthographicFront"/>
              <a:lightRig rig="threePt" dir="t"/>
            </a:scene3d>
            <a:sp3d>
              <a:bevelT w="152400" h="38100"/>
              <a:bevelB w="152400" h="38100"/>
            </a:sp3d>
          </c:spPr>
          <c:invertIfNegative val="0"/>
          <c:pictureOptions>
            <c:pictureFormat val="stretch"/>
          </c:pictureOptions>
          <c:dLbls>
            <c:dLbl>
              <c:idx val="0"/>
              <c:layout>
                <c:manualLayout>
                  <c:x val="2.6161031710762239E-2"/>
                  <c:y val="-9.9048447791233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2F-417F-A3FE-256053B8DE1B}"/>
                </c:ext>
              </c:extLst>
            </c:dLbl>
            <c:spPr>
              <a:noFill/>
              <a:ln w="24753">
                <a:noFill/>
              </a:ln>
            </c:spPr>
            <c:txPr>
              <a:bodyPr rot="0" vert="horz"/>
              <a:lstStyle/>
              <a:p>
                <a:pPr>
                  <a:defRPr sz="1593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F-417F-A3FE-256053B8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84397472"/>
        <c:axId val="1"/>
        <c:axId val="0"/>
      </c:bar3DChart>
      <c:catAx>
        <c:axId val="843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7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27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84397472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"/>
          <c:y val="0.85948622452070755"/>
          <c:w val="1"/>
          <c:h val="0.1035102047124094"/>
        </c:manualLayout>
      </c:layout>
      <c:overlay val="1"/>
      <c:spPr>
        <a:noFill/>
        <a:ln w="24753">
          <a:noFill/>
        </a:ln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B9B1F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84">
                <a:solidFill>
                  <a:schemeClr val="accent2">
                    <a:lumMod val="50000"/>
                  </a:schemeClr>
                </a:solidFill>
              </a:defRPr>
            </a:pPr>
            <a:r>
              <a:rPr lang="en-US" sz="1384" dirty="0">
                <a:solidFill>
                  <a:schemeClr val="accent2">
                    <a:lumMod val="50000"/>
                  </a:schemeClr>
                </a:solidFill>
              </a:rPr>
              <a:t>Stunted Children </a:t>
            </a:r>
            <a:r>
              <a:rPr lang="ru-RU" sz="1384" baseline="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1384" baseline="0" dirty="0">
                <a:solidFill>
                  <a:schemeClr val="accent2">
                    <a:lumMod val="50000"/>
                  </a:schemeClr>
                </a:solidFill>
              </a:rPr>
              <a:t>SDG</a:t>
            </a:r>
            <a:r>
              <a:rPr lang="ru-RU" sz="1384" baseline="0" dirty="0">
                <a:solidFill>
                  <a:schemeClr val="accent2">
                    <a:lumMod val="50000"/>
                  </a:schemeClr>
                </a:solidFill>
              </a:rPr>
              <a:t> 2.2.1.)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60384513941425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3859D"/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freezing" dir="t"/>
            </a:scene3d>
            <a:sp3d prstMaterial="softEdge">
              <a:bevelT w="152400" h="38100"/>
              <a:bevelB w="152400" h="38100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chilly" dir="t"/>
              </a:scene3d>
              <a:sp3d prstMaterial="softEdge">
                <a:bevelT w="152400" h="38100"/>
                <a:bevelB w="152400" h="381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8731-4E74-AA8A-C856ADC7E4EB}"/>
              </c:ext>
            </c:extLst>
          </c:dPt>
          <c:dLbls>
            <c:spPr>
              <a:noFill/>
              <a:ln w="24953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Proportion of Children Retarded (%)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1-4E74-AA8A-C856ADC7E4EB}"/>
            </c:ext>
          </c:extLst>
        </c:ser>
        <c:ser>
          <c:idx val="4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B6709A"/>
            </a:solidFill>
            <a:scene3d>
              <a:camera prst="orthographicFront"/>
              <a:lightRig rig="sunset" dir="t"/>
            </a:scene3d>
            <a:sp3d>
              <a:bevelT w="152400" h="50800"/>
              <a:bevelB w="1524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C7CAB"/>
              </a:solidFill>
              <a:ln>
                <a:solidFill>
                  <a:srgbClr val="B36E97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152400" h="50800"/>
                <a:bevelB w="152400" h="50800"/>
              </a:sp3d>
            </c:spPr>
            <c:extLst>
              <c:ext xmlns:c16="http://schemas.microsoft.com/office/drawing/2014/chart" uri="{C3380CC4-5D6E-409C-BE32-E72D297353CC}">
                <c16:uniqueId val="{00000002-8731-4E74-AA8A-C856ADC7E4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balanced" dir="t"/>
              </a:scene3d>
              <a:sp3d prstMaterial="matte">
                <a:bevelT w="152400" h="50800"/>
                <a:bevelB w="152400" h="50800"/>
              </a:sp3d>
            </c:spPr>
            <c:extLst>
              <c:ext xmlns:c16="http://schemas.microsoft.com/office/drawing/2014/chart" uri="{C3380CC4-5D6E-409C-BE32-E72D297353CC}">
                <c16:uniqueId val="{00000003-8731-4E74-AA8A-C856ADC7E4EB}"/>
              </c:ext>
            </c:extLst>
          </c:dPt>
          <c:dLbls>
            <c:spPr>
              <a:noFill/>
              <a:ln w="2498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Proportion of Children Retarded (%)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31-4E74-AA8A-C856ADC7E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7106752"/>
        <c:axId val="1"/>
      </c:barChart>
      <c:catAx>
        <c:axId val="2171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384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7106752"/>
        <c:crosses val="autoZero"/>
        <c:crossBetween val="between"/>
      </c:valAx>
      <c:spPr>
        <a:noFill/>
        <a:ln w="25108">
          <a:noFill/>
        </a:ln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769" b="1">
          <a:latin typeface="Times New Roman Tj" panose="02020603050405020304" pitchFamily="18" charset="-52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 dirty="0" err="1">
                <a:solidFill>
                  <a:schemeClr val="accent6">
                    <a:lumMod val="50000"/>
                  </a:schemeClr>
                </a:solidFill>
                <a:latin typeface="Times New Roman Tj" panose="02020603050405020304" pitchFamily="18" charset="-52"/>
                <a:ea typeface="+mn-ea"/>
                <a:cs typeface="Times New Roman" panose="02020603050405020304" pitchFamily="18" charset="0"/>
              </a:defRPr>
            </a:pPr>
            <a:r>
              <a:rPr lang="en-US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Access to Sanitation</a:t>
            </a:r>
            <a:r>
              <a:rPr lang="tg-Cyrl-TJ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SDG 6.1.1) and Safe Water </a:t>
            </a:r>
            <a:r>
              <a:rPr lang="ru-RU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SDG</a:t>
            </a:r>
            <a:r>
              <a:rPr lang="ru-RU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ru-RU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.1.</a:t>
            </a:r>
            <a:r>
              <a:rPr lang="en-US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ru-RU" sz="1800" b="1" i="0" u="none" strike="noStrike" kern="1200" spc="0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1257694041307087"/>
          <c:y val="2.7777861628765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spc="0" baseline="0" dirty="0" err="1">
              <a:solidFill>
                <a:schemeClr val="accent6">
                  <a:lumMod val="50000"/>
                </a:schemeClr>
              </a:solidFill>
              <a:latin typeface="Times New Roman Tj" panose="02020603050405020304" pitchFamily="18" charset="-52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030855191044906E-2"/>
          <c:y val="0.27185303470978084"/>
          <c:w val="0.90305993000874896"/>
          <c:h val="0.44447793312203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0A-4EEA-A5D3-CFC0BCA55B27}"/>
                </c:ext>
              </c:extLst>
            </c:dLbl>
            <c:dLbl>
              <c:idx val="1"/>
              <c:layout>
                <c:manualLayout>
                  <c:x val="6.9696379885880871E-3"/>
                  <c:y val="-4.630349816244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0A-4EEA-A5D3-CFC0BCA55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PowerPoint]Лист1'!$A$2:$A$3</c:f>
              <c:strCache>
                <c:ptCount val="2"/>
                <c:pt idx="0">
                  <c:v>дастрасӣ ба беҳдошти муташаккил (фоиз)</c:v>
                </c:pt>
                <c:pt idx="1">
                  <c:v>идоракунии бехатари обтаъминкунӣ (фоиз)</c:v>
                </c:pt>
              </c:strCache>
            </c:strRef>
          </c:cat>
          <c:val>
            <c:numRef>
              <c:f>'[Диаграмма в Microsoft PowerPoint]Лист1'!$B$2:$B$3</c:f>
              <c:numCache>
                <c:formatCode>General</c:formatCode>
                <c:ptCount val="2"/>
                <c:pt idx="0">
                  <c:v>34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A-4EEA-A5D3-CFC0BCA55B27}"/>
            </c:ext>
          </c:extLst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616063314313477E-2"/>
                  <c:y val="-4.630349816244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0A-4EEA-A5D3-CFC0BCA55B27}"/>
                </c:ext>
              </c:extLst>
            </c:dLbl>
            <c:dLbl>
              <c:idx val="1"/>
              <c:layout>
                <c:manualLayout>
                  <c:x val="1.6262488640038868E-2"/>
                  <c:y val="-2.057933251664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0A-4EEA-A5D3-CFC0BCA55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PowerPoint]Лист1'!$A$2:$A$3</c:f>
              <c:strCache>
                <c:ptCount val="2"/>
                <c:pt idx="0">
                  <c:v>дастрасӣ ба беҳдошти муташаккил (фоиз)</c:v>
                </c:pt>
                <c:pt idx="1">
                  <c:v>идоракунии бехатари обтаъминкунӣ (фоиз)</c:v>
                </c:pt>
              </c:strCache>
            </c:strRef>
          </c:cat>
          <c:val>
            <c:numRef>
              <c:f>'[Диаграмма в Microsoft PowerPoint]Лист1'!$C$2:$C$3</c:f>
              <c:numCache>
                <c:formatCode>General</c:formatCode>
                <c:ptCount val="2"/>
                <c:pt idx="0">
                  <c:v>59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0A-4EEA-A5D3-CFC0BCA55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9939400"/>
        <c:axId val="369937960"/>
        <c:axId val="0"/>
      </c:bar3DChart>
      <c:catAx>
        <c:axId val="36993940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spcBef>
                    <a:spcPts val="0"/>
                  </a:spcBef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Access to sanitation (%)     Access to safely   </a:t>
                </a:r>
              </a:p>
              <a:p>
                <a:pPr>
                  <a:spcBef>
                    <a:spcPts val="0"/>
                  </a:spcBef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managed water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(%)  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spcBef>
                  <a:spcPts val="0"/>
                </a:spcBef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369937960"/>
        <c:crosses val="autoZero"/>
        <c:auto val="1"/>
        <c:lblAlgn val="ctr"/>
        <c:lblOffset val="100"/>
        <c:noMultiLvlLbl val="0"/>
      </c:catAx>
      <c:valAx>
        <c:axId val="36993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939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155790616708691"/>
          <c:y val="0.87347011777206585"/>
          <c:w val="0.6218779314553482"/>
          <c:h val="0.12652988222793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58685939182343E-2"/>
          <c:y val="7.301577870682735E-2"/>
          <c:w val="0.90923076923076918"/>
          <c:h val="0.71406089889357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Cement production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dLbls>
            <c:dLbl>
              <c:idx val="2"/>
              <c:layout>
                <c:manualLayout>
                  <c:x val="-1.4223330024262545E-3"/>
                  <c:y val="4.4650453747052017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 Tj" panose="02020603050405020304" pitchFamily="18" charset="-52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22-4485-96FD-540C3E21DC1D}"/>
                </c:ext>
              </c:extLst>
            </c:dLbl>
            <c:dLbl>
              <c:idx val="3"/>
              <c:layout>
                <c:manualLayout>
                  <c:x val="1.4223330024262545E-3"/>
                  <c:y val="-1.757891879805223E-7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 Tj" panose="02020603050405020304" pitchFamily="18" charset="-52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2-4485-96FD-540C3E21D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 Tj" panose="02020603050405020304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0</c:formatCode>
                <c:ptCount val="9"/>
                <c:pt idx="0">
                  <c:v>1418</c:v>
                </c:pt>
                <c:pt idx="1">
                  <c:v>2001</c:v>
                </c:pt>
                <c:pt idx="2">
                  <c:v>3117.2</c:v>
                </c:pt>
                <c:pt idx="3">
                  <c:v>3844</c:v>
                </c:pt>
                <c:pt idx="4">
                  <c:v>4202</c:v>
                </c:pt>
                <c:pt idx="5" formatCode="General">
                  <c:v>4242</c:v>
                </c:pt>
                <c:pt idx="6">
                  <c:v>4280</c:v>
                </c:pt>
                <c:pt idx="7">
                  <c:v>4353</c:v>
                </c:pt>
                <c:pt idx="8">
                  <c:v>4455.6000000000004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2-4485-96FD-540C3E21D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Export 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CC6600"/>
              </a:solidFill>
              <a:ln>
                <a:solidFill>
                  <a:srgbClr val="FFC000"/>
                </a:solidFill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  <c:extLst>
              <c:ext xmlns:c16="http://schemas.microsoft.com/office/drawing/2014/chart" uri="{C3380CC4-5D6E-409C-BE32-E72D297353CC}">
                <c16:uniqueId val="{00000005-0722-4485-96FD-540C3E21DC1D}"/>
              </c:ext>
            </c:extLst>
          </c:dPt>
          <c:dLbls>
            <c:dLbl>
              <c:idx val="0"/>
              <c:layout>
                <c:manualLayout>
                  <c:x val="2.1251051787675858E-3"/>
                  <c:y val="4.4651150473794376E-3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 Tj" panose="02020603050405020304" pitchFamily="18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22-4485-96FD-540C3E21DC1D}"/>
                </c:ext>
              </c:extLst>
            </c:dLbl>
            <c:dLbl>
              <c:idx val="1"/>
              <c:layout>
                <c:manualLayout>
                  <c:x val="3.324362353926013E-3"/>
                  <c:y val="-1.0506872910833008E-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 Tj" panose="02020603050405020304" pitchFamily="18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22-4485-96FD-540C3E21DC1D}"/>
                </c:ext>
              </c:extLst>
            </c:dLbl>
            <c:dLbl>
              <c:idx val="2"/>
              <c:layout>
                <c:manualLayout>
                  <c:x val="6.2873639023721161E-3"/>
                  <c:y val="-2.3993699045990594E-3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 Tj" panose="02020603050405020304" pitchFamily="18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22-4485-96FD-540C3E21DC1D}"/>
                </c:ext>
              </c:extLst>
            </c:dLbl>
            <c:dLbl>
              <c:idx val="3"/>
              <c:layout>
                <c:manualLayout>
                  <c:x val="1.1172344236936405E-2"/>
                  <c:y val="9.7138370217961494E-4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 Tj" panose="02020603050405020304" pitchFamily="18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22-4485-96FD-540C3E21DC1D}"/>
                </c:ext>
              </c:extLst>
            </c:dLbl>
            <c:dLbl>
              <c:idx val="4"/>
              <c:layout>
                <c:manualLayout>
                  <c:x val="7.8312291908331274E-3"/>
                  <c:y val="3.5192096042203232E-3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/>
                      </a:solidFill>
                      <a:latin typeface="Times New Roman Tj" panose="02020603050405020304" pitchFamily="18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22-4485-96FD-540C3E21DC1D}"/>
                </c:ext>
              </c:extLst>
            </c:dLbl>
            <c:dLbl>
              <c:idx val="5"/>
              <c:layout>
                <c:manualLayout>
                  <c:x val="9.9730870617780396E-3"/>
                  <c:y val="-9.34192038882108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A2-4C82-AB61-5AD5A7ACA882}"/>
                </c:ext>
              </c:extLst>
            </c:dLbl>
            <c:dLbl>
              <c:idx val="6"/>
              <c:layout>
                <c:manualLayout>
                  <c:x val="1.3297449415704052E-2"/>
                  <c:y val="-5.0956518040814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2-4C82-AB61-5AD5A7ACA882}"/>
                </c:ext>
              </c:extLst>
            </c:dLbl>
            <c:dLbl>
              <c:idx val="7"/>
              <c:layout>
                <c:manualLayout>
                  <c:x val="9.9730870617780396E-3"/>
                  <c:y val="-2.547825902040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A2-4C82-AB61-5AD5A7ACA882}"/>
                </c:ext>
              </c:extLst>
            </c:dLbl>
            <c:dLbl>
              <c:idx val="8"/>
              <c:layout>
                <c:manualLayout>
                  <c:x val="6.6487247078520261E-3"/>
                  <c:y val="-5.0956518040814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A2-4C82-AB61-5AD5A7ACA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tx1"/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Лист1!$C$2:$C$10</c:f>
              <c:numCache>
                <c:formatCode>0</c:formatCode>
                <c:ptCount val="9"/>
                <c:pt idx="0">
                  <c:v>1</c:v>
                </c:pt>
                <c:pt idx="1">
                  <c:v>290</c:v>
                </c:pt>
                <c:pt idx="2">
                  <c:v>970</c:v>
                </c:pt>
                <c:pt idx="3">
                  <c:v>1437</c:v>
                </c:pt>
                <c:pt idx="4">
                  <c:v>1537</c:v>
                </c:pt>
                <c:pt idx="5">
                  <c:v>1313</c:v>
                </c:pt>
                <c:pt idx="6">
                  <c:v>1236.4000000000001</c:v>
                </c:pt>
                <c:pt idx="7">
                  <c:v>1380</c:v>
                </c:pt>
                <c:pt idx="8">
                  <c:v>939.9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22-4485-96FD-540C3E21D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Import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-3.0472969551310505E-17"/>
                  <c:y val="1.2739129510203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062679805140015E-2"/>
                      <c:h val="0.106114366816225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722-4485-96FD-540C3E21DC1D}"/>
                </c:ext>
              </c:extLst>
            </c:dLbl>
            <c:dLbl>
              <c:idx val="1"/>
              <c:layout>
                <c:manualLayout>
                  <c:x val="3.32436235392604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A2-4C82-AB61-5AD5A7ACA882}"/>
                </c:ext>
              </c:extLst>
            </c:dLbl>
            <c:dLbl>
              <c:idx val="2"/>
              <c:layout>
                <c:manualLayout>
                  <c:x val="1.6621811769630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2-4C82-AB61-5AD5A7ACA882}"/>
                </c:ext>
              </c:extLst>
            </c:dLbl>
            <c:dLbl>
              <c:idx val="4"/>
              <c:layout>
                <c:manualLayout>
                  <c:x val="4.9865435308890198E-3"/>
                  <c:y val="-7.6434777061222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A2-4C82-AB61-5AD5A7ACA882}"/>
                </c:ext>
              </c:extLst>
            </c:dLbl>
            <c:dLbl>
              <c:idx val="7"/>
              <c:layout>
                <c:manualLayout>
                  <c:x val="1.6621811769628847E-3"/>
                  <c:y val="-7.6434777061222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A2-4C82-AB61-5AD5A7ACA882}"/>
                </c:ext>
              </c:extLst>
            </c:dLbl>
            <c:dLbl>
              <c:idx val="8"/>
              <c:layout>
                <c:manualLayout>
                  <c:x val="6.6487247078519038E-3"/>
                  <c:y val="-2.5478259020407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A2-4C82-AB61-5AD5A7ACA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400" b="0" i="0" u="none" strike="noStrike" kern="1200" baseline="0">
                    <a:solidFill>
                      <a:schemeClr val="tx1"/>
                    </a:solidFill>
                    <a:latin typeface="Times New Roman Tj" panose="02020603050405020304" pitchFamily="18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Лист1!$D$2:$D$10</c:f>
              <c:numCache>
                <c:formatCode>0</c:formatCode>
                <c:ptCount val="9"/>
                <c:pt idx="0">
                  <c:v>131</c:v>
                </c:pt>
                <c:pt idx="1">
                  <c:v>104</c:v>
                </c:pt>
                <c:pt idx="2">
                  <c:v>46.2</c:v>
                </c:pt>
                <c:pt idx="3">
                  <c:v>39</c:v>
                </c:pt>
                <c:pt idx="4">
                  <c:v>20.9</c:v>
                </c:pt>
                <c:pt idx="5">
                  <c:v>8.5</c:v>
                </c:pt>
                <c:pt idx="6">
                  <c:v>13.8</c:v>
                </c:pt>
                <c:pt idx="7">
                  <c:v>25.5</c:v>
                </c:pt>
                <c:pt idx="8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722-4485-96FD-540C3E21D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69203872"/>
        <c:axId val="1"/>
      </c:barChart>
      <c:catAx>
        <c:axId val="16920387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/>
          <a:lstStyle/>
          <a:p>
            <a:pPr>
              <a:defRPr>
                <a:latin typeface="Times New Roman Tj" panose="02020603050405020304" pitchFamily="18" charset="-52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 Tj" panose="02020603050405020304" pitchFamily="18" charset="-52"/>
              </a:defRPr>
            </a:pPr>
            <a:endParaRPr lang="ru-RU"/>
          </a:p>
        </c:txPr>
        <c:crossAx val="169203872"/>
        <c:crosses val="autoZero"/>
        <c:crossBetween val="between"/>
        <c:minorUnit val="30"/>
      </c:valAx>
      <c:spPr>
        <a:noFill/>
        <a:ln w="36604">
          <a:noFill/>
        </a:ln>
      </c:spPr>
    </c:plotArea>
    <c:legend>
      <c:legendPos val="b"/>
      <c:layout>
        <c:manualLayout>
          <c:xMode val="edge"/>
          <c:yMode val="edge"/>
          <c:x val="1.3604958817227912E-2"/>
          <c:y val="0.89475291987087469"/>
          <c:w val="0.97838300659257693"/>
          <c:h val="7.5150627231938466E-2"/>
        </c:manualLayout>
      </c:layout>
      <c:overlay val="0"/>
      <c:txPr>
        <a:bodyPr/>
        <a:lstStyle/>
        <a:p>
          <a:pPr>
            <a:defRPr sz="1600">
              <a:latin typeface="Times New Roman Tj" panose="02020603050405020304" pitchFamily="18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35639-1A73-43BF-BF7C-93405F17191C}" type="doc">
      <dgm:prSet loTypeId="urn:microsoft.com/office/officeart/2005/8/layout/hProcess9" loCatId="process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AFAC4B46-813C-4A6D-AF42-26CB560B4DD7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tg-Cyrl-TJ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17 – </a:t>
          </a:r>
          <a:r>
            <a: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Concepts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gm:t>
    </dgm:pt>
    <dgm:pt modelId="{9108B1A4-54BE-4A65-88A5-4C312C7A214C}" type="parTrans" cxnId="{E9C64BA1-F960-4722-8F6D-8AF30CC87D51}">
      <dgm:prSet/>
      <dgm:spPr/>
      <dgm:t>
        <a:bodyPr/>
        <a:lstStyle/>
        <a:p>
          <a:endParaRPr lang="ru-RU" sz="2400">
            <a:latin typeface="Times New Roman Tj" panose="02020603050405020304" pitchFamily="18" charset="-52"/>
          </a:endParaRPr>
        </a:p>
      </dgm:t>
    </dgm:pt>
    <dgm:pt modelId="{C169361F-EC55-4055-90D0-9D669C36E063}" type="sibTrans" cxnId="{E9C64BA1-F960-4722-8F6D-8AF30CC87D51}">
      <dgm:prSet/>
      <dgm:spPr/>
      <dgm:t>
        <a:bodyPr/>
        <a:lstStyle/>
        <a:p>
          <a:endParaRPr lang="ru-RU" sz="2400">
            <a:latin typeface="Times New Roman Tj" panose="02020603050405020304" pitchFamily="18" charset="-52"/>
          </a:endParaRPr>
        </a:p>
      </dgm:t>
    </dgm:pt>
    <dgm:pt modelId="{7E46528D-83D9-4CD3-BCEE-A16FE46D02F7}">
      <dgm:prSet custT="1"/>
      <dgm:spPr>
        <a:solidFill>
          <a:srgbClr val="CC6600"/>
        </a:solidFill>
      </dgm:spPr>
      <dgm:t>
        <a:bodyPr/>
        <a:lstStyle/>
        <a:p>
          <a:pPr rtl="0"/>
          <a:r>
            <a:rPr lang="tg-Cyrl-TJ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68 – </a:t>
          </a:r>
          <a:r>
            <a: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Local Programs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gm:t>
    </dgm:pt>
    <dgm:pt modelId="{46A6AC4D-3FA2-424E-AFA3-17855AFA06CA}" type="parTrans" cxnId="{8B5F027B-1C7C-4F7C-839E-C66C93D42A65}">
      <dgm:prSet/>
      <dgm:spPr/>
      <dgm:t>
        <a:bodyPr/>
        <a:lstStyle/>
        <a:p>
          <a:endParaRPr lang="ru-RU"/>
        </a:p>
      </dgm:t>
    </dgm:pt>
    <dgm:pt modelId="{4F235E78-905E-44A3-A872-66141C738900}" type="sibTrans" cxnId="{8B5F027B-1C7C-4F7C-839E-C66C93D42A65}">
      <dgm:prSet/>
      <dgm:spPr/>
      <dgm:t>
        <a:bodyPr/>
        <a:lstStyle/>
        <a:p>
          <a:endParaRPr lang="ru-RU"/>
        </a:p>
      </dgm:t>
    </dgm:pt>
    <dgm:pt modelId="{AF17D728-7058-4039-9FFF-822E386A377F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tg-Cyrl-TJ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115 – </a:t>
          </a:r>
          <a:r>
            <a: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Sectoral Programs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gm:t>
    </dgm:pt>
    <dgm:pt modelId="{1BCA6348-953C-4D67-AB0D-BA3ED44930FE}" type="parTrans" cxnId="{033FB826-AB16-4F9D-84DF-B280964D8C49}">
      <dgm:prSet/>
      <dgm:spPr/>
      <dgm:t>
        <a:bodyPr/>
        <a:lstStyle/>
        <a:p>
          <a:endParaRPr lang="ru-RU"/>
        </a:p>
      </dgm:t>
    </dgm:pt>
    <dgm:pt modelId="{FA1110D6-5ABB-4810-A485-08CFA6A7678F}" type="sibTrans" cxnId="{033FB826-AB16-4F9D-84DF-B280964D8C49}">
      <dgm:prSet/>
      <dgm:spPr/>
      <dgm:t>
        <a:bodyPr/>
        <a:lstStyle/>
        <a:p>
          <a:endParaRPr lang="ru-RU"/>
        </a:p>
      </dgm:t>
    </dgm:pt>
    <dgm:pt modelId="{8E2D42F5-1928-4BA2-8ED2-3A56E3F618FD}">
      <dgm:prSet custT="1"/>
      <dgm:spPr>
        <a:solidFill>
          <a:srgbClr val="107EC6"/>
        </a:solidFill>
      </dgm:spPr>
      <dgm:t>
        <a:bodyPr/>
        <a:lstStyle/>
        <a:p>
          <a:pPr rtl="0"/>
          <a:r>
            <a:rPr lang="tg-Cyrl-TJ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 – </a:t>
          </a:r>
          <a:r>
            <a: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Strategies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gm:t>
    </dgm:pt>
    <dgm:pt modelId="{0F97A301-93A9-4096-A1FC-9FC8ACCEFE5B}" type="parTrans" cxnId="{02AAD548-650F-4300-AE2E-EDB86BA86CBF}">
      <dgm:prSet/>
      <dgm:spPr/>
      <dgm:t>
        <a:bodyPr/>
        <a:lstStyle/>
        <a:p>
          <a:endParaRPr lang="ru-RU"/>
        </a:p>
      </dgm:t>
    </dgm:pt>
    <dgm:pt modelId="{AEC99DDE-92B1-474F-A8EC-EDFBF4F874A5}" type="sibTrans" cxnId="{02AAD548-650F-4300-AE2E-EDB86BA86CBF}">
      <dgm:prSet/>
      <dgm:spPr/>
      <dgm:t>
        <a:bodyPr/>
        <a:lstStyle/>
        <a:p>
          <a:endParaRPr lang="ru-RU"/>
        </a:p>
      </dgm:t>
    </dgm:pt>
    <dgm:pt modelId="{5F18B88B-96C4-45C3-A919-655EA7F730C0}" type="pres">
      <dgm:prSet presAssocID="{CA135639-1A73-43BF-BF7C-93405F17191C}" presName="CompostProcess" presStyleCnt="0">
        <dgm:presLayoutVars>
          <dgm:dir/>
          <dgm:resizeHandles val="exact"/>
        </dgm:presLayoutVars>
      </dgm:prSet>
      <dgm:spPr/>
    </dgm:pt>
    <dgm:pt modelId="{30E8E38F-72EF-41B7-AF50-DFCE3AB8791A}" type="pres">
      <dgm:prSet presAssocID="{CA135639-1A73-43BF-BF7C-93405F17191C}" presName="arrow" presStyleLbl="bgShp" presStyleIdx="0" presStyleCnt="1" custScaleX="117647" custLinFactNeighborX="-847" custLinFactNeighborY="-19905"/>
      <dgm:spPr/>
    </dgm:pt>
    <dgm:pt modelId="{86B75219-406C-4BFE-AA97-42C59FE7C3BD}" type="pres">
      <dgm:prSet presAssocID="{CA135639-1A73-43BF-BF7C-93405F17191C}" presName="linearProcess" presStyleCnt="0"/>
      <dgm:spPr/>
    </dgm:pt>
    <dgm:pt modelId="{18C26E4E-BD58-4B07-9E8A-9995F05D91AD}" type="pres">
      <dgm:prSet presAssocID="{AFAC4B46-813C-4A6D-AF42-26CB560B4DD7}" presName="textNode" presStyleLbl="node1" presStyleIdx="0" presStyleCnt="4" custLinFactNeighborX="-20106">
        <dgm:presLayoutVars>
          <dgm:bulletEnabled val="1"/>
        </dgm:presLayoutVars>
      </dgm:prSet>
      <dgm:spPr/>
    </dgm:pt>
    <dgm:pt modelId="{DA771911-1660-46A6-ACB8-CE656930AAE1}" type="pres">
      <dgm:prSet presAssocID="{C169361F-EC55-4055-90D0-9D669C36E063}" presName="sibTrans" presStyleCnt="0"/>
      <dgm:spPr/>
    </dgm:pt>
    <dgm:pt modelId="{3DE48D0B-3923-4B81-BEE2-E19A805651F5}" type="pres">
      <dgm:prSet presAssocID="{8E2D42F5-1928-4BA2-8ED2-3A56E3F618FD}" presName="textNode" presStyleLbl="node1" presStyleIdx="1" presStyleCnt="4" custScaleX="88557" custLinFactNeighborX="-73733">
        <dgm:presLayoutVars>
          <dgm:bulletEnabled val="1"/>
        </dgm:presLayoutVars>
      </dgm:prSet>
      <dgm:spPr/>
    </dgm:pt>
    <dgm:pt modelId="{0B9501DB-4577-4DE9-B313-6517BE2183CA}" type="pres">
      <dgm:prSet presAssocID="{AEC99DDE-92B1-474F-A8EC-EDFBF4F874A5}" presName="sibTrans" presStyleCnt="0"/>
      <dgm:spPr/>
    </dgm:pt>
    <dgm:pt modelId="{21A454D9-428D-41F3-862A-58FEE74DE54B}" type="pres">
      <dgm:prSet presAssocID="{AF17D728-7058-4039-9FFF-822E386A377F}" presName="textNode" presStyleLbl="node1" presStyleIdx="2" presStyleCnt="4" custLinFactX="-3446" custLinFactNeighborX="-100000">
        <dgm:presLayoutVars>
          <dgm:bulletEnabled val="1"/>
        </dgm:presLayoutVars>
      </dgm:prSet>
      <dgm:spPr/>
    </dgm:pt>
    <dgm:pt modelId="{3FE5CEA5-9738-4D3F-887A-F28745725B46}" type="pres">
      <dgm:prSet presAssocID="{FA1110D6-5ABB-4810-A485-08CFA6A7678F}" presName="sibTrans" presStyleCnt="0"/>
      <dgm:spPr/>
    </dgm:pt>
    <dgm:pt modelId="{5C36E705-6921-42A9-8B63-8BBE00B067D3}" type="pres">
      <dgm:prSet presAssocID="{7E46528D-83D9-4CD3-BCEE-A16FE46D02F7}" presName="textNode" presStyleLbl="node1" presStyleIdx="3" presStyleCnt="4" custLinFactX="-9596" custLinFactNeighborX="-100000">
        <dgm:presLayoutVars>
          <dgm:bulletEnabled val="1"/>
        </dgm:presLayoutVars>
      </dgm:prSet>
      <dgm:spPr/>
    </dgm:pt>
  </dgm:ptLst>
  <dgm:cxnLst>
    <dgm:cxn modelId="{139A0B01-6DA2-4387-AF9D-353E35619D6E}" type="presOf" srcId="{7E46528D-83D9-4CD3-BCEE-A16FE46D02F7}" destId="{5C36E705-6921-42A9-8B63-8BBE00B067D3}" srcOrd="0" destOrd="0" presId="urn:microsoft.com/office/officeart/2005/8/layout/hProcess9"/>
    <dgm:cxn modelId="{033FB826-AB16-4F9D-84DF-B280964D8C49}" srcId="{CA135639-1A73-43BF-BF7C-93405F17191C}" destId="{AF17D728-7058-4039-9FFF-822E386A377F}" srcOrd="2" destOrd="0" parTransId="{1BCA6348-953C-4D67-AB0D-BA3ED44930FE}" sibTransId="{FA1110D6-5ABB-4810-A485-08CFA6A7678F}"/>
    <dgm:cxn modelId="{62473744-C16A-4FE1-9840-E11611012D52}" type="presOf" srcId="{AFAC4B46-813C-4A6D-AF42-26CB560B4DD7}" destId="{18C26E4E-BD58-4B07-9E8A-9995F05D91AD}" srcOrd="0" destOrd="0" presId="urn:microsoft.com/office/officeart/2005/8/layout/hProcess9"/>
    <dgm:cxn modelId="{02AAD548-650F-4300-AE2E-EDB86BA86CBF}" srcId="{CA135639-1A73-43BF-BF7C-93405F17191C}" destId="{8E2D42F5-1928-4BA2-8ED2-3A56E3F618FD}" srcOrd="1" destOrd="0" parTransId="{0F97A301-93A9-4096-A1FC-9FC8ACCEFE5B}" sibTransId="{AEC99DDE-92B1-474F-A8EC-EDFBF4F874A5}"/>
    <dgm:cxn modelId="{8B5F027B-1C7C-4F7C-839E-C66C93D42A65}" srcId="{CA135639-1A73-43BF-BF7C-93405F17191C}" destId="{7E46528D-83D9-4CD3-BCEE-A16FE46D02F7}" srcOrd="3" destOrd="0" parTransId="{46A6AC4D-3FA2-424E-AFA3-17855AFA06CA}" sibTransId="{4F235E78-905E-44A3-A872-66141C738900}"/>
    <dgm:cxn modelId="{E9C64BA1-F960-4722-8F6D-8AF30CC87D51}" srcId="{CA135639-1A73-43BF-BF7C-93405F17191C}" destId="{AFAC4B46-813C-4A6D-AF42-26CB560B4DD7}" srcOrd="0" destOrd="0" parTransId="{9108B1A4-54BE-4A65-88A5-4C312C7A214C}" sibTransId="{C169361F-EC55-4055-90D0-9D669C36E063}"/>
    <dgm:cxn modelId="{1C90ECAE-C080-48B4-8377-31F7930B6C23}" type="presOf" srcId="{CA135639-1A73-43BF-BF7C-93405F17191C}" destId="{5F18B88B-96C4-45C3-A919-655EA7F730C0}" srcOrd="0" destOrd="0" presId="urn:microsoft.com/office/officeart/2005/8/layout/hProcess9"/>
    <dgm:cxn modelId="{02A4F2B8-8FD3-4790-BCE9-FCB6CF3F19F5}" type="presOf" srcId="{8E2D42F5-1928-4BA2-8ED2-3A56E3F618FD}" destId="{3DE48D0B-3923-4B81-BEE2-E19A805651F5}" srcOrd="0" destOrd="0" presId="urn:microsoft.com/office/officeart/2005/8/layout/hProcess9"/>
    <dgm:cxn modelId="{6B4819F0-4E0B-43B3-85B2-4DC307571D20}" type="presOf" srcId="{AF17D728-7058-4039-9FFF-822E386A377F}" destId="{21A454D9-428D-41F3-862A-58FEE74DE54B}" srcOrd="0" destOrd="0" presId="urn:microsoft.com/office/officeart/2005/8/layout/hProcess9"/>
    <dgm:cxn modelId="{A346C6BA-1655-4591-8719-F4E834A333EB}" type="presParOf" srcId="{5F18B88B-96C4-45C3-A919-655EA7F730C0}" destId="{30E8E38F-72EF-41B7-AF50-DFCE3AB8791A}" srcOrd="0" destOrd="0" presId="urn:microsoft.com/office/officeart/2005/8/layout/hProcess9"/>
    <dgm:cxn modelId="{7B644943-AC7D-464E-9C16-EF6760F4E12A}" type="presParOf" srcId="{5F18B88B-96C4-45C3-A919-655EA7F730C0}" destId="{86B75219-406C-4BFE-AA97-42C59FE7C3BD}" srcOrd="1" destOrd="0" presId="urn:microsoft.com/office/officeart/2005/8/layout/hProcess9"/>
    <dgm:cxn modelId="{36428010-0DB2-4AC4-A611-CB1E85AB7B01}" type="presParOf" srcId="{86B75219-406C-4BFE-AA97-42C59FE7C3BD}" destId="{18C26E4E-BD58-4B07-9E8A-9995F05D91AD}" srcOrd="0" destOrd="0" presId="urn:microsoft.com/office/officeart/2005/8/layout/hProcess9"/>
    <dgm:cxn modelId="{2510798D-8FEF-4B93-B97B-4E43F9E2A65C}" type="presParOf" srcId="{86B75219-406C-4BFE-AA97-42C59FE7C3BD}" destId="{DA771911-1660-46A6-ACB8-CE656930AAE1}" srcOrd="1" destOrd="0" presId="urn:microsoft.com/office/officeart/2005/8/layout/hProcess9"/>
    <dgm:cxn modelId="{A3F5AD4A-F8B7-470F-A7B0-97443E33DBF8}" type="presParOf" srcId="{86B75219-406C-4BFE-AA97-42C59FE7C3BD}" destId="{3DE48D0B-3923-4B81-BEE2-E19A805651F5}" srcOrd="2" destOrd="0" presId="urn:microsoft.com/office/officeart/2005/8/layout/hProcess9"/>
    <dgm:cxn modelId="{31A8FDB2-6C94-4A92-94F5-2E76148237BA}" type="presParOf" srcId="{86B75219-406C-4BFE-AA97-42C59FE7C3BD}" destId="{0B9501DB-4577-4DE9-B313-6517BE2183CA}" srcOrd="3" destOrd="0" presId="urn:microsoft.com/office/officeart/2005/8/layout/hProcess9"/>
    <dgm:cxn modelId="{93B2A2E2-657B-47D7-8373-AA4EFE9CE007}" type="presParOf" srcId="{86B75219-406C-4BFE-AA97-42C59FE7C3BD}" destId="{21A454D9-428D-41F3-862A-58FEE74DE54B}" srcOrd="4" destOrd="0" presId="urn:microsoft.com/office/officeart/2005/8/layout/hProcess9"/>
    <dgm:cxn modelId="{5D762108-0862-450D-9812-A329F46C17F8}" type="presParOf" srcId="{86B75219-406C-4BFE-AA97-42C59FE7C3BD}" destId="{3FE5CEA5-9738-4D3F-887A-F28745725B46}" srcOrd="5" destOrd="0" presId="urn:microsoft.com/office/officeart/2005/8/layout/hProcess9"/>
    <dgm:cxn modelId="{4572ED20-0955-4DFB-86CA-4CE9CD8D7280}" type="presParOf" srcId="{86B75219-406C-4BFE-AA97-42C59FE7C3BD}" destId="{5C36E705-6921-42A9-8B63-8BBE00B067D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8E38F-72EF-41B7-AF50-DFCE3AB8791A}">
      <dsp:nvSpPr>
        <dsp:cNvPr id="0" name=""/>
        <dsp:cNvSpPr/>
      </dsp:nvSpPr>
      <dsp:spPr>
        <a:xfrm>
          <a:off x="0" y="0"/>
          <a:ext cx="7676588" cy="279281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26E4E-BD58-4B07-9E8A-9995F05D91AD}">
      <dsp:nvSpPr>
        <dsp:cNvPr id="0" name=""/>
        <dsp:cNvSpPr/>
      </dsp:nvSpPr>
      <dsp:spPr>
        <a:xfrm>
          <a:off x="41802" y="837844"/>
          <a:ext cx="1705296" cy="1117126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17 – </a:t>
          </a:r>
          <a:r>
            <a:rPr 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Concepts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sp:txBody>
      <dsp:txXfrm>
        <a:off x="96336" y="892378"/>
        <a:ext cx="1596228" cy="1008058"/>
      </dsp:txXfrm>
    </dsp:sp>
    <dsp:sp modelId="{3DE48D0B-3923-4B81-BEE2-E19A805651F5}">
      <dsp:nvSpPr>
        <dsp:cNvPr id="0" name=""/>
        <dsp:cNvSpPr/>
      </dsp:nvSpPr>
      <dsp:spPr>
        <a:xfrm>
          <a:off x="1878898" y="837844"/>
          <a:ext cx="1510159" cy="1117126"/>
        </a:xfrm>
        <a:prstGeom prst="roundRect">
          <a:avLst/>
        </a:prstGeom>
        <a:solidFill>
          <a:srgbClr val="107EC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30 – </a:t>
          </a:r>
          <a:r>
            <a:rPr 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Strategies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sp:txBody>
      <dsp:txXfrm>
        <a:off x="1933432" y="892378"/>
        <a:ext cx="1401091" cy="1008058"/>
      </dsp:txXfrm>
    </dsp:sp>
    <dsp:sp modelId="{21A454D9-428D-41F3-862A-58FEE74DE54B}">
      <dsp:nvSpPr>
        <dsp:cNvPr id="0" name=""/>
        <dsp:cNvSpPr/>
      </dsp:nvSpPr>
      <dsp:spPr>
        <a:xfrm>
          <a:off x="3539854" y="837844"/>
          <a:ext cx="1705296" cy="1117126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115 – </a:t>
          </a:r>
          <a:r>
            <a:rPr 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Sectoral Programs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sp:txBody>
      <dsp:txXfrm>
        <a:off x="3594388" y="892378"/>
        <a:ext cx="1596228" cy="1008058"/>
      </dsp:txXfrm>
    </dsp:sp>
    <dsp:sp modelId="{5C36E705-6921-42A9-8B63-8BBE00B067D3}">
      <dsp:nvSpPr>
        <dsp:cNvPr id="0" name=""/>
        <dsp:cNvSpPr/>
      </dsp:nvSpPr>
      <dsp:spPr>
        <a:xfrm>
          <a:off x="5424491" y="837844"/>
          <a:ext cx="1705296" cy="1117126"/>
        </a:xfrm>
        <a:prstGeom prst="roundRect">
          <a:avLst/>
        </a:prstGeom>
        <a:solidFill>
          <a:srgbClr val="CC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g-Cyrl-TJ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68 – </a:t>
          </a:r>
          <a:r>
            <a:rPr 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Local Programs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j" panose="02020603050405020304" pitchFamily="18" charset="-52"/>
          </a:endParaRPr>
        </a:p>
      </dsp:txBody>
      <dsp:txXfrm>
        <a:off x="5479025" y="892378"/>
        <a:ext cx="1596228" cy="100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0.86242</cdr:x>
      <cdr:y>0.61829</cdr:y>
    </cdr:from>
    <cdr:to>
      <cdr:x>0.94172</cdr:x>
      <cdr:y>0.98094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24380" y="1913994"/>
          <a:ext cx="268898" cy="112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r>
            <a:rPr lang="tg-Cyrl-TJ" altLang="ru-RU" sz="1200" b="1" dirty="0">
              <a:solidFill>
                <a:schemeClr val="bg1"/>
              </a:solidFill>
              <a:latin typeface="Times New Roman Tj" panose="02020603050405020304" pitchFamily="18" charset="-52"/>
            </a:rPr>
            <a:t>-19,8 %</a:t>
          </a:r>
          <a:endParaRPr lang="en-US" altLang="ru-RU" sz="1200" b="1" dirty="0">
            <a:solidFill>
              <a:schemeClr val="bg1"/>
            </a:solidFill>
            <a:latin typeface="Times New Roman Tj" panose="02020603050405020304" pitchFamily="18" charset="-5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0.86242</cdr:x>
      <cdr:y>0.61829</cdr:y>
    </cdr:from>
    <cdr:to>
      <cdr:x>0.94172</cdr:x>
      <cdr:y>0.98094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95798" y="1913994"/>
          <a:ext cx="238685" cy="112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r>
            <a:rPr lang="tg-Cyrl-TJ" altLang="ru-RU" sz="1200" b="1" dirty="0">
              <a:solidFill>
                <a:schemeClr val="bg1"/>
              </a:solidFill>
              <a:latin typeface="Times New Roman Tj" panose="02020603050405020304" pitchFamily="18" charset="-52"/>
            </a:rPr>
            <a:t>-19,8 %</a:t>
          </a:r>
          <a:endParaRPr lang="en-US" altLang="ru-RU" sz="1200" b="1" dirty="0">
            <a:solidFill>
              <a:schemeClr val="bg1"/>
            </a:solidFill>
            <a:latin typeface="Times New Roman Tj" panose="02020603050405020304" pitchFamily="18" charset="-5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0.1114</cdr:x>
      <cdr:y>0.51348</cdr:y>
    </cdr:from>
    <cdr:to>
      <cdr:x>0.34426</cdr:x>
      <cdr:y>0.75108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729DE063-96D2-5986-A6EC-8FB2BD4E339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3153" y="1626885"/>
          <a:ext cx="905494" cy="752800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0.86242</cdr:x>
      <cdr:y>0.61829</cdr:y>
    </cdr:from>
    <cdr:to>
      <cdr:x>0.94172</cdr:x>
      <cdr:y>0.98094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24380" y="1913994"/>
          <a:ext cx="268898" cy="11226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r>
            <a:rPr lang="tg-Cyrl-TJ" altLang="ru-RU" sz="1200" b="1" dirty="0">
              <a:solidFill>
                <a:schemeClr val="bg1"/>
              </a:solidFill>
              <a:latin typeface="Times New Roman Tj" panose="02020603050405020304" pitchFamily="18" charset="-52"/>
            </a:rPr>
            <a:t>-19,8 %</a:t>
          </a:r>
          <a:endParaRPr lang="en-US" altLang="ru-RU" sz="1200" b="1" dirty="0">
            <a:solidFill>
              <a:schemeClr val="bg1"/>
            </a:solidFill>
            <a:latin typeface="Times New Roman Tj" panose="02020603050405020304" pitchFamily="18" charset="-52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0.36912</cdr:x>
      <cdr:y>0.87162</cdr:y>
    </cdr:from>
    <cdr:to>
      <cdr:x>0.52917</cdr:x>
      <cdr:y>1</cdr:y>
    </cdr:to>
    <cdr:sp macro="" textlink="">
      <cdr:nvSpPr>
        <cdr:cNvPr id="3" name="Скругленный прямоугольник 34">
          <a:extLst xmlns:a="http://schemas.openxmlformats.org/drawingml/2006/main">
            <a:ext uri="{FF2B5EF4-FFF2-40B4-BE49-F238E27FC236}">
              <a16:creationId xmlns:a16="http://schemas.microsoft.com/office/drawing/2014/main" id="{495E4D83-C56D-79EC-C567-17D22928B8AB}"/>
            </a:ext>
          </a:extLst>
        </cdr:cNvPr>
        <cdr:cNvSpPr/>
      </cdr:nvSpPr>
      <cdr:spPr>
        <a:xfrm xmlns:a="http://schemas.openxmlformats.org/drawingml/2006/main">
          <a:off x="1983645" y="2309980"/>
          <a:ext cx="860092" cy="34022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tg-Cyrl-TJ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  <a:endParaRPr lang="en-US" alt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28535A5C-0CEE-470B-8429-CCB603C03C0C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2215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2215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97054A57-9FE4-4367-A432-BDDA47568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24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016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016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506E9-2F61-4649-ACFF-282B19B042F0}" type="datetimeFigureOut">
              <a:rPr lang="ru-RU"/>
              <a:pPr>
                <a:defRPr/>
              </a:pPr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6" tIns="45628" rIns="91256" bIns="456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110"/>
            <a:ext cx="5438140" cy="4468891"/>
          </a:xfrm>
          <a:prstGeom prst="rect">
            <a:avLst/>
          </a:prstGeom>
        </p:spPr>
        <p:txBody>
          <a:bodyPr vert="horz" lIns="91256" tIns="45628" rIns="91256" bIns="4562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2214"/>
            <a:ext cx="2945659" cy="496016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2214"/>
            <a:ext cx="2945659" cy="496016"/>
          </a:xfrm>
          <a:prstGeom prst="rect">
            <a:avLst/>
          </a:prstGeom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318968-2572-4AE4-9499-B4FB14BE3E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497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16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321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351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07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185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48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34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47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69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29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15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3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9458" indent="-284407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7628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679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7730" indent="-22752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FEF33BD-74E3-4ADA-B651-7E83BD806133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47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4CE51-24C6-46F6-A580-C9D3DA9DC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5D3C2B-A5A5-4CD5-BB58-7ACD831C0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23D1F-BDE4-4951-A645-DDF01FCC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BE9F5-2524-4FE3-87B4-F9BAC4FB9AD8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A84C5-93EF-4AB1-A838-E737C2FD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276C51-6B30-4ED1-80F5-9C9449C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7C679-2FE8-4A12-838A-4B82B615B8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0067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1B3CB-122F-44A4-A5C9-80E3932F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36201-AC4B-469E-B5A3-8F7DAF6A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92989-2344-49A7-81BC-BB3BBA2F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6FBB3-5093-4E29-8EA3-5961EFB1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1A8A1-B721-4551-8BE3-DB3AE92B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6783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830C4C-5BF5-4041-BA7A-33B6D26CE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3676EB-F857-4700-92F6-1D3656E59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FB149-5BDF-4ED5-A3A6-60E9931F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14A3E-5AFD-4A8B-B9C7-5B8DB04F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444A6-5CEE-48DA-ADB2-44B6A476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8134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E608-AB5D-4ED3-B09F-D90D5D47655F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A973-EBCC-42C6-A16C-8222046F3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4129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7890D-927F-4323-8C3A-05FEF8AC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41C63-EABF-4A5A-BADC-66F032361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ED471-7ACA-4E85-BEE5-6F6CE153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C73DB-DB82-44BD-A67A-581DC681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8C619-C670-4D1D-A19E-DBC6A9F3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3423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117FB-FC66-4564-8814-F7F19BEE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D16267-2C5F-4C94-8DA0-3B85BEBC5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1D193-4DCE-4D96-9FF6-1126F646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81C8-BBFC-4C8E-BB0F-56C0904BB326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68D6E-DA75-44E7-8F7E-55BC8C90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97D306-855C-42CB-9C16-1402F6EE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1B033-188C-48A2-8010-0A6E14F24E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5071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42C79-552D-441F-8E01-FF1B9717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47CA4-7BD8-4CA6-8A32-38E9C5807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C4CD80-4515-485F-96CC-626F5CB11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E226D-161D-4941-BA2C-257E010F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5E09AD-2505-4703-A84A-968AA467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3451C4-5AF4-4F1F-A49E-753E3A76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5343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C0633-39FC-429B-ABA8-887B7000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B0272-4C6D-4FA4-98C8-80771972F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A90943-8BBC-4753-8443-6025E5A0C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309DB-3800-4828-8249-D1DCDB2A7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332D70-6E9B-4572-87E0-BF9B0EE45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390A96-932D-481E-AE91-D2977E2B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7BCB33-9FA8-4595-8BBB-F50B704A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BBEA5F-2BA8-4945-BF49-E91DBE0B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777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1D4E4-C395-4255-9524-233D34CC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8C9E3E-C2F0-4E61-836B-5BA97ED9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5B54A-202E-413D-A32F-9FDF8986D7E5}" type="datetime1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AAEC08-DC0C-44C9-A38F-FDD3C3DF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020280-E9C7-46AB-9564-2BA76933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4336-28C6-411F-BC3F-2DC1DE9220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1703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C036E9-142C-4307-9550-D88AF5AD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8181C-B679-4127-9298-A7CD0A97BD9E}" type="datetime1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2F0160-F196-4515-8648-73F54FE4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D1B431-08E1-4814-AFAB-9679CFBE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DD26-1550-46FB-9DA4-0DC985B5232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8230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07CDB-61FA-4F70-9ACA-7C9800D8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95C63-263D-4195-B092-CDAD2869A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602473-F7C1-4AFB-9455-A996A4AD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97638B-6146-4397-A36E-1325E67D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0CE79-A8E5-48F4-9F62-5FFF13D4153E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56CDC-6C34-425A-8E53-CDE68BDA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511012-6119-402C-8AC0-EAEB5158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564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08B98-2B57-42AF-9399-FD1153C4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9279C5-A958-4A07-8062-FFDB41B8B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52395-31AD-43F1-8BA7-B9872E1D5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9B1BB9-C702-46A8-8C6D-398CF7C7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E1EF9-38AB-4E6A-A4F4-F116931A8235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A7A59E-0246-4634-BCEE-1E98A1B2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7495CD-929E-4DC1-8B81-F6BDCD78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D97F5-FD92-452B-B8DB-E434973BE8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2894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EC9E-EE6D-49E7-AE5A-A704ACA9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C6D3AE-75A2-4D62-A351-CCE42B2D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B8E47-103C-499B-8D90-B1D00254D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A0CE79-A8E5-48F4-9F62-5FFF13D4153E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A86AF-840F-4403-9A22-613C5F265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7E4DDA-8A48-45AA-8758-04DF52B11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F87804-E025-45B8-8FE6-F02E4CB031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3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11" Type="http://schemas.openxmlformats.org/officeDocument/2006/relationships/image" Target="../media/image39.png"/><Relationship Id="rId5" Type="http://schemas.openxmlformats.org/officeDocument/2006/relationships/image" Target="../media/image3.jpeg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31.png"/><Relationship Id="rId5" Type="http://schemas.openxmlformats.org/officeDocument/2006/relationships/image" Target="../media/image3.jpe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2.jpeg"/><Relationship Id="rId9" Type="http://schemas.openxmlformats.org/officeDocument/2006/relationships/image" Target="../media/image35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3.jpeg"/><Relationship Id="rId10" Type="http://schemas.openxmlformats.org/officeDocument/2006/relationships/image" Target="../media/image53.png"/><Relationship Id="rId4" Type="http://schemas.openxmlformats.org/officeDocument/2006/relationships/image" Target="../media/image2.jpe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6.jpg"/><Relationship Id="rId26" Type="http://schemas.openxmlformats.org/officeDocument/2006/relationships/image" Target="../media/image23.png"/><Relationship Id="rId3" Type="http://schemas.openxmlformats.org/officeDocument/2006/relationships/image" Target="../media/image3.jpeg"/><Relationship Id="rId21" Type="http://schemas.microsoft.com/office/2007/relationships/hdphoto" Target="../media/hdphoto5.wdp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21.jpeg"/><Relationship Id="rId5" Type="http://schemas.openxmlformats.org/officeDocument/2006/relationships/image" Target="../media/image2.jpeg"/><Relationship Id="rId15" Type="http://schemas.microsoft.com/office/2007/relationships/hdphoto" Target="../media/hdphoto4.wdp"/><Relationship Id="rId23" Type="http://schemas.openxmlformats.org/officeDocument/2006/relationships/image" Target="../media/image20.jpeg"/><Relationship Id="rId10" Type="http://schemas.microsoft.com/office/2007/relationships/hdphoto" Target="../media/hdphoto2.wdp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3" y="142080"/>
            <a:ext cx="1530890" cy="11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/>
          <p:nvPr/>
        </p:nvSpPr>
        <p:spPr>
          <a:xfrm>
            <a:off x="2267743" y="142080"/>
            <a:ext cx="6408713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of the National Development Council under the Chairmanship of the Founder of Peace and National Unity - Leader of the Nation, President of the Republic of Tajikistan, Chairman of the Council, His Excellency Esteemed Emomali Rahmon</a:t>
            </a:r>
            <a:endParaRPr lang="tg-Cyrl-TJ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000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2828308" y="5289284"/>
            <a:ext cx="611267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eaLnBrk="1" hangingPunct="1">
              <a:defRPr/>
            </a:pPr>
            <a:r>
              <a:rPr lang="en-US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INTERIM IMPLEMENTATION OF THE National development strategy of the republic of Tajikistan for the period up to 2030: ACHIEVEMENTS and Next Priorities   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AE3D5F-59F2-C8DA-6B1B-3A2662C0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1915376"/>
            <a:ext cx="8139881" cy="34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2" descr="11">
            <a:extLst>
              <a:ext uri="{FF2B5EF4-FFF2-40B4-BE49-F238E27FC236}">
                <a16:creationId xmlns:a16="http://schemas.microsoft.com/office/drawing/2014/main" id="{668E0117-41EF-5560-CE6A-FFB2B4EE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/>
          <a:stretch>
            <a:fillRect/>
          </a:stretch>
        </p:blipFill>
        <p:spPr bwMode="auto">
          <a:xfrm>
            <a:off x="551086" y="5552819"/>
            <a:ext cx="2143527" cy="1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id="{F0C853D8-BDEC-9421-AB8C-FEB16C215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93" y="6411987"/>
            <a:ext cx="7539038" cy="3416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18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June 10 , </a:t>
            </a:r>
            <a:r>
              <a:rPr lang="ru-RU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2024, </a:t>
            </a:r>
            <a:r>
              <a:rPr lang="en-US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Dushanbe</a:t>
            </a:r>
            <a:r>
              <a:rPr lang="ru-RU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1633858" y="84526"/>
            <a:ext cx="675605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target Indicators </a:t>
            </a:r>
          </a:p>
          <a:p>
            <a:pPr algn="ctr" eaLnBrk="1" hangingPunct="1">
              <a:defRPr/>
            </a:pPr>
            <a:r>
              <a:rPr lang="en-US" altLang="ru-RU" sz="2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 NDS – </a:t>
            </a:r>
            <a:r>
              <a:rPr lang="en-US" alt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(2)</a:t>
            </a:r>
            <a:endPara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9">
            <a:extLst>
              <a:ext uri="{FF2B5EF4-FFF2-40B4-BE49-F238E27FC236}">
                <a16:creationId xmlns:a16="http://schemas.microsoft.com/office/drawing/2014/main" id="{4225C0B3-5196-623C-DC85-6B713D41B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692574"/>
              </p:ext>
            </p:extLst>
          </p:nvPr>
        </p:nvGraphicFramePr>
        <p:xfrm>
          <a:off x="827584" y="1039367"/>
          <a:ext cx="3888432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C8988852-B1C2-1C47-85A2-B89404C45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775995"/>
              </p:ext>
            </p:extLst>
          </p:nvPr>
        </p:nvGraphicFramePr>
        <p:xfrm>
          <a:off x="4838824" y="1094979"/>
          <a:ext cx="3685276" cy="306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" name="Picture 10" descr="2 | Zero Hunger – Textile Exchange – SDGS">
            <a:extLst>
              <a:ext uri="{FF2B5EF4-FFF2-40B4-BE49-F238E27FC236}">
                <a16:creationId xmlns:a16="http://schemas.microsoft.com/office/drawing/2014/main" id="{9D4812D9-76E1-171C-BAFE-4D02053C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62751" y="1406302"/>
            <a:ext cx="827161" cy="7829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62E27EB-F5A5-4D64-04AE-2D162F196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836703"/>
              </p:ext>
            </p:extLst>
          </p:nvPr>
        </p:nvGraphicFramePr>
        <p:xfrm>
          <a:off x="2750528" y="4153079"/>
          <a:ext cx="5373930" cy="265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2" name="Picture 22" descr="Sustainable Development Goal 6 - Wikipedia">
            <a:extLst>
              <a:ext uri="{FF2B5EF4-FFF2-40B4-BE49-F238E27FC236}">
                <a16:creationId xmlns:a16="http://schemas.microsoft.com/office/drawing/2014/main" id="{AA288183-4C8C-05AF-B6DA-35CF9C90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67161" y="5955654"/>
            <a:ext cx="914594" cy="8725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EA276654-9591-E6AE-D6A7-2876134E9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8223" y="4497744"/>
            <a:ext cx="914594" cy="8725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5" name="Скругленный прямоугольник 34">
            <a:extLst>
              <a:ext uri="{FF2B5EF4-FFF2-40B4-BE49-F238E27FC236}">
                <a16:creationId xmlns:a16="http://schemas.microsoft.com/office/drawing/2014/main" id="{ADFACC48-0C59-A470-09F9-FDAC344D02F9}"/>
              </a:ext>
            </a:extLst>
          </p:cNvPr>
          <p:cNvSpPr/>
          <p:nvPr/>
        </p:nvSpPr>
        <p:spPr>
          <a:xfrm>
            <a:off x="602647" y="4386820"/>
            <a:ext cx="1267337" cy="8587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2,400 km roads 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34">
            <a:extLst>
              <a:ext uri="{FF2B5EF4-FFF2-40B4-BE49-F238E27FC236}">
                <a16:creationId xmlns:a16="http://schemas.microsoft.com/office/drawing/2014/main" id="{C2A1DB7B-292B-B516-CBB6-4C9786BD22A2}"/>
              </a:ext>
            </a:extLst>
          </p:cNvPr>
          <p:cNvSpPr/>
          <p:nvPr/>
        </p:nvSpPr>
        <p:spPr>
          <a:xfrm>
            <a:off x="1057888" y="5414437"/>
            <a:ext cx="1601787" cy="6762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 km of railways</a:t>
            </a:r>
          </a:p>
        </p:txBody>
      </p:sp>
      <p:sp>
        <p:nvSpPr>
          <p:cNvPr id="17" name="Скругленный прямоугольник 34">
            <a:extLst>
              <a:ext uri="{FF2B5EF4-FFF2-40B4-BE49-F238E27FC236}">
                <a16:creationId xmlns:a16="http://schemas.microsoft.com/office/drawing/2014/main" id="{D792F9F7-B671-1538-BBB4-37BF1C67DB54}"/>
              </a:ext>
            </a:extLst>
          </p:cNvPr>
          <p:cNvSpPr/>
          <p:nvPr/>
        </p:nvSpPr>
        <p:spPr>
          <a:xfrm>
            <a:off x="1914274" y="4391810"/>
            <a:ext cx="1501786" cy="85226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 bridges</a:t>
            </a:r>
            <a:r>
              <a:rPr lang="tg-Cyrl-TJ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g-Cyrl-TJ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r-TR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</a:t>
            </a:r>
            <a:r>
              <a:rPr lang="en-US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altLang="ru-RU" sz="16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603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6" y="28748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11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5CF4597-C428-7917-A2F2-296E28D7DD71}"/>
              </a:ext>
            </a:extLst>
          </p:cNvPr>
          <p:cNvSpPr/>
          <p:nvPr/>
        </p:nvSpPr>
        <p:spPr>
          <a:xfrm>
            <a:off x="2483768" y="985211"/>
            <a:ext cx="477195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antimony, lead and copper metals in </a:t>
            </a:r>
            <a:r>
              <a:rPr lang="tg-Cyrl-TJ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2015-2023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years</a:t>
            </a:r>
            <a:r>
              <a:rPr lang="tg-Cyrl-TJ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tons</a:t>
            </a:r>
            <a:r>
              <a:rPr lang="tg-Cyrl-TJ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AAA458D-1FA7-457F-A136-1D9C7444346C}"/>
              </a:ext>
            </a:extLst>
          </p:cNvPr>
          <p:cNvSpPr/>
          <p:nvPr/>
        </p:nvSpPr>
        <p:spPr>
          <a:xfrm>
            <a:off x="1806005" y="84753"/>
            <a:ext cx="623457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target Indicators of  NDS – </a:t>
            </a:r>
            <a:r>
              <a:rPr lang="en-US" altLang="ru-RU" sz="22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(3)</a:t>
            </a:r>
            <a:endPara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A0B5B6D-DAF2-5E0D-0E06-45164CE8B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925275"/>
              </p:ext>
            </p:extLst>
          </p:nvPr>
        </p:nvGraphicFramePr>
        <p:xfrm>
          <a:off x="684213" y="1641475"/>
          <a:ext cx="7937500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6" imgW="11803415" imgH="8564723" progId="Excel.Sheet.8">
                  <p:embed/>
                </p:oleObj>
              </mc:Choice>
              <mc:Fallback>
                <p:oleObj name="Лист" r:id="rId6" imgW="11803415" imgH="8564723" progId="Excel.Sheet.8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A0B5B6D-DAF2-5E0D-0E06-45164CE8BAE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41475"/>
                        <a:ext cx="7937500" cy="4735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50498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12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2236291" y="1044601"/>
            <a:ext cx="488442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b="1" dirty="0">
                <a:latin typeface="Times New Roman Tj" panose="02020603050405020304" pitchFamily="18" charset="-52"/>
                <a:cs typeface="Times New Roman" panose="02020603050405020304" pitchFamily="18" charset="0"/>
              </a:rPr>
              <a:t>Production</a:t>
            </a:r>
            <a:r>
              <a:rPr lang="ru-RU" altLang="ru-RU" b="1" dirty="0">
                <a:latin typeface="Times New Roman Tj" panose="02020603050405020304" pitchFamily="18" charset="-52"/>
                <a:cs typeface="Times New Roman" panose="02020603050405020304" pitchFamily="18" charset="0"/>
              </a:rPr>
              <a:t>, </a:t>
            </a:r>
            <a:r>
              <a:rPr lang="en-US" altLang="ru-RU" b="1" dirty="0">
                <a:latin typeface="Times New Roman Tj" panose="02020603050405020304" pitchFamily="18" charset="-52"/>
                <a:cs typeface="Times New Roman" panose="02020603050405020304" pitchFamily="18" charset="0"/>
              </a:rPr>
              <a:t>export and import of  cement during 2015-2023 years (thousand tons)</a:t>
            </a:r>
            <a:endParaRPr lang="ru-RU" altLang="ru-RU" b="1" dirty="0">
              <a:latin typeface="Times New Roman Tj" panose="020206030504050203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4F44D450-77B5-059E-6517-90D44D355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861973"/>
              </p:ext>
            </p:extLst>
          </p:nvPr>
        </p:nvGraphicFramePr>
        <p:xfrm>
          <a:off x="536575" y="1628800"/>
          <a:ext cx="8078378" cy="511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86F57A85-4B1B-433D-A4D3-52A0C8832FD5}"/>
              </a:ext>
            </a:extLst>
          </p:cNvPr>
          <p:cNvSpPr/>
          <p:nvPr/>
        </p:nvSpPr>
        <p:spPr>
          <a:xfrm>
            <a:off x="1713484" y="68196"/>
            <a:ext cx="675605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target Indicators of  NDS – </a:t>
            </a:r>
            <a:r>
              <a:rPr lang="en-US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(</a:t>
            </a:r>
            <a:r>
              <a:rPr lang="ru-RU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0791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13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2237799" y="981900"/>
            <a:ext cx="488442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b="1" dirty="0">
                <a:latin typeface="Times New Roman Tj" panose="02020603050405020304" pitchFamily="18" charset="-52"/>
                <a:cs typeface="Times New Roman" panose="02020603050405020304" pitchFamily="18" charset="0"/>
              </a:rPr>
              <a:t>Production and Import of Chicken in 2015-2023 years (thousand tons)</a:t>
            </a:r>
            <a:endParaRPr lang="ru-RU" altLang="ru-RU" b="1" dirty="0">
              <a:latin typeface="Times New Roman Tj" panose="020206030504050203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8001C1B5-CF68-A950-D7C9-25913A88E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415078"/>
              </p:ext>
            </p:extLst>
          </p:nvPr>
        </p:nvGraphicFramePr>
        <p:xfrm>
          <a:off x="652463" y="1628775"/>
          <a:ext cx="7921625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810627" imgH="4829329" progId="Excel.Sheet.8">
                  <p:embed/>
                </p:oleObj>
              </mc:Choice>
              <mc:Fallback>
                <p:oleObj name="Worksheet" r:id="rId6" imgW="9810627" imgH="4829329" progId="Excel.Sheet.8">
                  <p:embed/>
                  <p:pic>
                    <p:nvPicPr>
                      <p:cNvPr id="9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628775"/>
                        <a:ext cx="7921625" cy="4962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6A6A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AA1DD29C-CE9F-4267-A118-893DF8897BD6}"/>
              </a:ext>
            </a:extLst>
          </p:cNvPr>
          <p:cNvSpPr/>
          <p:nvPr/>
        </p:nvSpPr>
        <p:spPr>
          <a:xfrm>
            <a:off x="1713484" y="52398"/>
            <a:ext cx="675605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target Indicators of  NDS – </a:t>
            </a:r>
            <a:r>
              <a:rPr lang="en-US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(</a:t>
            </a:r>
            <a:r>
              <a:rPr lang="ru-RU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719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3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333698" y="138099"/>
            <a:ext cx="543636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GB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TAJIKISTAN IN INTERNATIONAL RANKINGS </a:t>
            </a:r>
            <a:endParaRPr lang="en-US" sz="24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2">
            <a:extLst>
              <a:ext uri="{FF2B5EF4-FFF2-40B4-BE49-F238E27FC236}">
                <a16:creationId xmlns:a16="http://schemas.microsoft.com/office/drawing/2014/main" id="{23611B76-FC14-71B9-9F6C-9167ECF6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8231" y="1014082"/>
            <a:ext cx="772212" cy="743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8" name="Picture 26" descr="Sustainable Development Goal 7 - Wikipedia">
            <a:extLst>
              <a:ext uri="{FF2B5EF4-FFF2-40B4-BE49-F238E27FC236}">
                <a16:creationId xmlns:a16="http://schemas.microsoft.com/office/drawing/2014/main" id="{1362D1C5-40F4-5DCC-4E0D-B5302390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0958" y="1630018"/>
            <a:ext cx="795441" cy="8125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32" descr="Sustainable Development Goal 9 - Wikipedia">
            <a:extLst>
              <a:ext uri="{FF2B5EF4-FFF2-40B4-BE49-F238E27FC236}">
                <a16:creationId xmlns:a16="http://schemas.microsoft.com/office/drawing/2014/main" id="{9BFDDA97-5208-6E43-9DA4-31D655E4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8231" y="2442522"/>
            <a:ext cx="772211" cy="8042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" name="Picture 34" descr="Sustainable Development Goal 10 - Wikipedia">
            <a:extLst>
              <a:ext uri="{FF2B5EF4-FFF2-40B4-BE49-F238E27FC236}">
                <a16:creationId xmlns:a16="http://schemas.microsoft.com/office/drawing/2014/main" id="{7FE6500C-5709-3B1C-8BC6-77F8B7DB6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3758" y="3247788"/>
            <a:ext cx="772210" cy="7824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1" name="Picture 44" descr="Sustainable Development Goal 13 - Wikipedia">
            <a:extLst>
              <a:ext uri="{FF2B5EF4-FFF2-40B4-BE49-F238E27FC236}">
                <a16:creationId xmlns:a16="http://schemas.microsoft.com/office/drawing/2014/main" id="{AED9D0D9-0B15-18A8-881A-B542B97C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9776" y="4843369"/>
            <a:ext cx="772211" cy="7824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Picture 42" descr="Sustainable Development Goal 12 - Wikipedia">
            <a:extLst>
              <a:ext uri="{FF2B5EF4-FFF2-40B4-BE49-F238E27FC236}">
                <a16:creationId xmlns:a16="http://schemas.microsoft.com/office/drawing/2014/main" id="{96870FA0-7627-B90A-45BB-504B6344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68231" y="4100243"/>
            <a:ext cx="772211" cy="7431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158C344-79A9-AE37-D9ED-EC4EB998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68232" y="5650519"/>
            <a:ext cx="845526" cy="83586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60172106-8B57-DBEF-5B79-5C5B766C2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17" y="1310776"/>
            <a:ext cx="3144482" cy="59400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79413" indent="-3794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Pct val="120000"/>
              <a:buBlip>
                <a:blip r:embed="rId13"/>
              </a:buBlip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hydropower capacity</a:t>
            </a:r>
            <a:endParaRPr lang="tg-Cyrl-TJ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20000"/>
              <a:buFont typeface="Arial" panose="020B0604020202020204" pitchFamily="34" charset="0"/>
              <a:buBlip>
                <a:blip r:embed="rId13"/>
              </a:buBlip>
            </a:pPr>
            <a:endParaRPr lang="ru-RU" altLang="ru-RU" sz="2000" b="1" dirty="0">
              <a:solidFill>
                <a:srgbClr val="843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Pct val="120000"/>
              <a:buBlip>
                <a:blip r:embed="rId13"/>
              </a:buBlip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security among the 142 countries worldwide in the Gallup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20000"/>
              <a:buFont typeface="Arial" panose="020B0604020202020204" pitchFamily="34" charset="0"/>
              <a:buBlip>
                <a:blip r:embed="rId13"/>
              </a:buBlip>
            </a:pP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20000"/>
              <a:buBlip>
                <a:blip r:embed="rId13"/>
              </a:buBlip>
            </a:pPr>
            <a:r>
              <a:rPr lang="en-US" sz="20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Fedchenko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Glacier</a:t>
            </a:r>
            <a:r>
              <a:rPr lang="ru-RU" sz="2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world's largest non-polar glacier (70 km long and 6,200 m above sea level).</a:t>
            </a:r>
            <a:endParaRPr lang="ru-RU" sz="20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20000"/>
              <a:buBlip>
                <a:blip r:embed="rId13"/>
              </a:buBlip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20000"/>
              <a:buBlip>
                <a:blip r:embed="rId13"/>
              </a:buBlip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terms of the access to electricity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20000"/>
              <a:buBlip>
                <a:blip r:embed="rId13"/>
              </a:buBlip>
            </a:pPr>
            <a:endParaRPr lang="en-US" sz="20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20000"/>
              <a:buFont typeface="Arial" panose="020B0604020202020204" pitchFamily="34" charset="0"/>
              <a:buBlip>
                <a:blip r:embed="rId13"/>
              </a:buBlip>
            </a:pPr>
            <a:endParaRPr lang="en-US" altLang="ru-RU" sz="2000" b="1" dirty="0">
              <a:solidFill>
                <a:srgbClr val="843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SzPct val="120000"/>
              <a:buNone/>
              <a:defRPr/>
            </a:pP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0AA21B-0EF8-0A96-A69F-90E8F59CD779}"/>
              </a:ext>
            </a:extLst>
          </p:cNvPr>
          <p:cNvSpPr/>
          <p:nvPr/>
        </p:nvSpPr>
        <p:spPr>
          <a:xfrm>
            <a:off x="5535303" y="1041259"/>
            <a:ext cx="3091424" cy="57554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SzPct val="120000"/>
              <a:buFont typeface="Arial" panose="020B0604020202020204" pitchFamily="34" charset="0"/>
              <a:buBlip>
                <a:blip r:embed="rId13"/>
              </a:buBlip>
            </a:pPr>
            <a:r>
              <a:rPr lang="en-US" altLang="ru-RU" sz="20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ru-RU" altLang="ru-RU" sz="20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Top-10 Reformer in  the World Bank “Doing Business” Ranking  in </a:t>
            </a:r>
            <a:r>
              <a:rPr lang="ru-RU" altLang="ru-RU" sz="20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2010, 2011, 2015</a:t>
            </a:r>
            <a:r>
              <a:rPr lang="en-US" altLang="ru-RU" sz="20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g-Cyrl-TJ" altLang="ru-RU" sz="20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altLang="ru-RU" sz="2000" b="1" dirty="0">
              <a:solidFill>
                <a:srgbClr val="843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Pct val="120000"/>
            </a:pPr>
            <a:endParaRPr lang="ru-RU" altLang="ru-RU" sz="500" b="1" dirty="0">
              <a:solidFill>
                <a:srgbClr val="843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Pct val="120000"/>
              <a:buBlip>
                <a:blip r:embed="rId13"/>
              </a:buBlip>
            </a:pPr>
            <a:r>
              <a:rPr lang="en-US" altLang="ru-RU" sz="2000" b="1" dirty="0">
                <a:solidFill>
                  <a:srgbClr val="00B050"/>
                </a:solidFill>
                <a:latin typeface="Times New Roman Tj" panose="02020603050405020304" pitchFamily="18" charset="-52"/>
                <a:cs typeface="Times New Roman" panose="02020603050405020304" pitchFamily="18" charset="0"/>
              </a:rPr>
              <a:t>Among Top -10 “Best in Travel” countries released by 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Wanderlust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Lonely   Planet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Pct val="120000"/>
            </a:pPr>
            <a:endParaRPr lang="en-US" altLang="ru-RU" sz="500" b="1" dirty="0">
              <a:solidFill>
                <a:srgbClr val="843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SzPct val="120000"/>
              <a:buFont typeface="Arial" panose="020B0604020202020204" pitchFamily="34" charset="0"/>
              <a:buBlip>
                <a:blip r:embed="rId13"/>
              </a:buBlip>
            </a:pPr>
            <a:r>
              <a:rPr lang="en-US" altLang="ru-RU" sz="20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Top-8 countries recommended for tourists to visit in the Financial Times</a:t>
            </a:r>
            <a:endParaRPr lang="ru-RU" altLang="ru-RU" sz="2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tg-Cyrl-TJ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indent="-174625" algn="just">
              <a:buSzPct val="120000"/>
              <a:buBlip>
                <a:blip r:embed="rId13"/>
              </a:buBlip>
            </a:pPr>
            <a:r>
              <a:rPr lang="tg-Cyrl-TJ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000" b="1" baseline="30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of 141 countries in terms of the road infrastructure quality in the WEF </a:t>
            </a:r>
            <a:endParaRPr lang="tg-Cyrl-TJ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8">
            <a:extLst>
              <a:ext uri="{FF2B5EF4-FFF2-40B4-BE49-F238E27FC236}">
                <a16:creationId xmlns:a16="http://schemas.microsoft.com/office/drawing/2014/main" id="{7FE5DAD7-9350-6831-9E1E-9C922103E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7"/>
          <a:stretch>
            <a:fillRect/>
          </a:stretch>
        </p:blipFill>
        <p:spPr bwMode="auto">
          <a:xfrm>
            <a:off x="2118335" y="36104"/>
            <a:ext cx="430726" cy="86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2">
            <a:extLst>
              <a:ext uri="{FF2B5EF4-FFF2-40B4-BE49-F238E27FC236}">
                <a16:creationId xmlns:a16="http://schemas.microsoft.com/office/drawing/2014/main" id="{84981390-36D4-6D7A-3CDC-00D4F78D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65" y="-21304"/>
            <a:ext cx="195104" cy="95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1083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065516" y="231192"/>
            <a:ext cx="553082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Next </a:t>
            </a:r>
            <a:r>
              <a:rPr lang="tr-TR" altLang="ru-RU" sz="28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priorities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15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>
            <a:extLst>
              <a:ext uri="{FF2B5EF4-FFF2-40B4-BE49-F238E27FC236}">
                <a16:creationId xmlns:a16="http://schemas.microsoft.com/office/drawing/2014/main" id="{01EA437D-4C26-AB62-E217-CE6508DEB99B}"/>
              </a:ext>
            </a:extLst>
          </p:cNvPr>
          <p:cNvGrpSpPr>
            <a:grpSpLocks/>
          </p:cNvGrpSpPr>
          <p:nvPr/>
        </p:nvGrpSpPr>
        <p:grpSpPr bwMode="auto">
          <a:xfrm>
            <a:off x="575858" y="2703998"/>
            <a:ext cx="2209380" cy="2007335"/>
            <a:chOff x="140" y="1419"/>
            <a:chExt cx="1684" cy="1683"/>
          </a:xfrm>
        </p:grpSpPr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18C9493C-EC55-3B4E-C0E4-30D84F0FA9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2DE5907C-4E6D-3CA2-AB23-D7435F69B2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EF203514-2CF4-5A05-CC2E-B19736F529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3C5CA2C0-2FDD-4F24-E455-2EC222132F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D30DA283-A229-7F19-C711-F147E7C37F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D8F75ED9-6B2D-6DCE-7D2A-3AE1D02F93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D32C510B-7ED0-E0B5-FA4C-A7BA71FB25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4FA50735-67C4-FC5B-BB1C-E75121BAF6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983664B0-2888-FF59-71DE-DC434C80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2" y="2989531"/>
            <a:ext cx="1553388" cy="146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20">
            <a:extLst>
              <a:ext uri="{FF2B5EF4-FFF2-40B4-BE49-F238E27FC236}">
                <a16:creationId xmlns:a16="http://schemas.microsoft.com/office/drawing/2014/main" id="{B7372623-057E-605D-0636-667C623D9E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91484" y="1120430"/>
            <a:ext cx="6223470" cy="6123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 algn="just"/>
            <a:r>
              <a:rPr lang="en-US" b="1" dirty="0">
                <a:solidFill>
                  <a:srgbClr val="1F6B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national economy’s competitiveness</a:t>
            </a:r>
            <a:endParaRPr lang="ru-RU" b="1" dirty="0">
              <a:solidFill>
                <a:srgbClr val="1F6B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29">
            <a:extLst>
              <a:ext uri="{FF2B5EF4-FFF2-40B4-BE49-F238E27FC236}">
                <a16:creationId xmlns:a16="http://schemas.microsoft.com/office/drawing/2014/main" id="{CF6FFDA4-A720-1CAE-88AB-41900EF8BB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64581" y="1806335"/>
            <a:ext cx="5837057" cy="6944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 algn="just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Expanding the country's transit capacity</a:t>
            </a:r>
            <a:r>
              <a:rPr lang="tg-Cyrl-TJ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civil </a:t>
            </a:r>
          </a:p>
          <a:p>
            <a:pPr lvl="0" algn="just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aviation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D08D5C84-E8B5-013C-EF32-458A64F03A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90506" y="2584656"/>
            <a:ext cx="5707859" cy="65789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 algn="just"/>
            <a:r>
              <a:rPr lang="en-US" sz="20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ICT sector </a:t>
            </a:r>
          </a:p>
        </p:txBody>
      </p:sp>
      <p:sp>
        <p:nvSpPr>
          <p:cNvPr id="24" name="Line 5">
            <a:extLst>
              <a:ext uri="{FF2B5EF4-FFF2-40B4-BE49-F238E27FC236}">
                <a16:creationId xmlns:a16="http://schemas.microsoft.com/office/drawing/2014/main" id="{03BB32C9-EED6-18FB-8606-6E0575164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6069" y="1473236"/>
            <a:ext cx="753992" cy="1230762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" name="AutoShape 32">
            <a:extLst>
              <a:ext uri="{FF2B5EF4-FFF2-40B4-BE49-F238E27FC236}">
                <a16:creationId xmlns:a16="http://schemas.microsoft.com/office/drawing/2014/main" id="{B36D85A4-1658-E85A-ED13-636DB666ED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8955" y="3342683"/>
            <a:ext cx="5434525" cy="821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 algn="just"/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Continuing the construction of tourist infrastructure</a:t>
            </a:r>
          </a:p>
          <a:p>
            <a:pPr lvl="0" algn="just"/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the international standards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AutoShape 32">
            <a:extLst>
              <a:ext uri="{FF2B5EF4-FFF2-40B4-BE49-F238E27FC236}">
                <a16:creationId xmlns:a16="http://schemas.microsoft.com/office/drawing/2014/main" id="{AC99323E-35D8-26F1-901F-87E98F5651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23728" y="5877806"/>
            <a:ext cx="6477911" cy="70124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 algn="just"/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Leveraging development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partners’ financial resources, FDI and </a:t>
            </a:r>
          </a:p>
          <a:p>
            <a:pPr lvl="0" algn="just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investments for implementation of strategic priorities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Рисунок 2051">
            <a:extLst>
              <a:ext uri="{FF2B5EF4-FFF2-40B4-BE49-F238E27FC236}">
                <a16:creationId xmlns:a16="http://schemas.microsoft.com/office/drawing/2014/main" id="{CF68D70B-F0FA-8D38-F59C-F045307AF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4389" y="1163638"/>
            <a:ext cx="548805" cy="411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Рисунок 2053">
            <a:extLst>
              <a:ext uri="{FF2B5EF4-FFF2-40B4-BE49-F238E27FC236}">
                <a16:creationId xmlns:a16="http://schemas.microsoft.com/office/drawing/2014/main" id="{1B08DA30-1CBD-9DC1-B6FC-D5B5BAB1B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450" y="4410082"/>
            <a:ext cx="350859" cy="520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Рисунок 2055">
            <a:extLst>
              <a:ext uri="{FF2B5EF4-FFF2-40B4-BE49-F238E27FC236}">
                <a16:creationId xmlns:a16="http://schemas.microsoft.com/office/drawing/2014/main" id="{E5EFD6E0-D052-B965-5702-CFE899BEF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880" y="1886071"/>
            <a:ext cx="385726" cy="39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Рисунок 2058">
            <a:extLst>
              <a:ext uri="{FF2B5EF4-FFF2-40B4-BE49-F238E27FC236}">
                <a16:creationId xmlns:a16="http://schemas.microsoft.com/office/drawing/2014/main" id="{A17F1ECD-125F-FC66-CE8F-F871C96B7E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9127" y="3530711"/>
            <a:ext cx="388646" cy="533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Рисунок 2060">
            <a:extLst>
              <a:ext uri="{FF2B5EF4-FFF2-40B4-BE49-F238E27FC236}">
                <a16:creationId xmlns:a16="http://schemas.microsoft.com/office/drawing/2014/main" id="{AE4ACE20-8D0C-177C-610B-6E28482FEE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425" y="2642177"/>
            <a:ext cx="385726" cy="688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1DA03507-471B-CA66-5235-049EC18A3C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0697" y="5285972"/>
            <a:ext cx="536575" cy="401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A5C0AE14-79C0-639B-749A-566DE17542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6129" y="6059636"/>
            <a:ext cx="375195" cy="399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6" name="Line 5">
            <a:extLst>
              <a:ext uri="{FF2B5EF4-FFF2-40B4-BE49-F238E27FC236}">
                <a16:creationId xmlns:a16="http://schemas.microsoft.com/office/drawing/2014/main" id="{EF5DE514-3ACB-F1FC-FFB2-19E2D47A9F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3587" y="2025051"/>
            <a:ext cx="753992" cy="694451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7" name="Line 5">
            <a:extLst>
              <a:ext uri="{FF2B5EF4-FFF2-40B4-BE49-F238E27FC236}">
                <a16:creationId xmlns:a16="http://schemas.microsoft.com/office/drawing/2014/main" id="{F2542A96-1F61-A947-030A-D7EED59048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8266" y="2858481"/>
            <a:ext cx="350858" cy="102992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8" name="Line 5">
            <a:extLst>
              <a:ext uri="{FF2B5EF4-FFF2-40B4-BE49-F238E27FC236}">
                <a16:creationId xmlns:a16="http://schemas.microsoft.com/office/drawing/2014/main" id="{6E846A2A-5929-5642-507E-510D103C56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3114" y="3794265"/>
            <a:ext cx="418604" cy="25588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9" name="Line 5">
            <a:extLst>
              <a:ext uri="{FF2B5EF4-FFF2-40B4-BE49-F238E27FC236}">
                <a16:creationId xmlns:a16="http://schemas.microsoft.com/office/drawing/2014/main" id="{0327B94B-8F48-A7D8-E4E2-E14A03843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649" y="4745204"/>
            <a:ext cx="670740" cy="1431287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0" name="Line 5">
            <a:extLst>
              <a:ext uri="{FF2B5EF4-FFF2-40B4-BE49-F238E27FC236}">
                <a16:creationId xmlns:a16="http://schemas.microsoft.com/office/drawing/2014/main" id="{4F7DA974-F8DB-FF4B-946D-C0A47D986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9372" y="4780650"/>
            <a:ext cx="385726" cy="604113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1" name="Line 5">
            <a:extLst>
              <a:ext uri="{FF2B5EF4-FFF2-40B4-BE49-F238E27FC236}">
                <a16:creationId xmlns:a16="http://schemas.microsoft.com/office/drawing/2014/main" id="{9D8DC777-BD7C-5CAE-7754-031DF0D32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6723" y="4441780"/>
            <a:ext cx="278760" cy="128813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AutoShape 32">
            <a:extLst>
              <a:ext uri="{FF2B5EF4-FFF2-40B4-BE49-F238E27FC236}">
                <a16:creationId xmlns:a16="http://schemas.microsoft.com/office/drawing/2014/main" id="{546017A7-CBAA-4B27-BF66-2EF6E1E5C9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7366" y="4222609"/>
            <a:ext cx="5434525" cy="821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 algn="just"/>
            <a:r>
              <a:rPr lang="en-US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access to safe water and health services,</a:t>
            </a:r>
          </a:p>
          <a:p>
            <a:pPr lvl="0" algn="just"/>
            <a:r>
              <a:rPr lang="en-US" b="1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namely in rural areas</a:t>
            </a:r>
            <a:endParaRPr lang="ru-RU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utoShape 32">
            <a:extLst>
              <a:ext uri="{FF2B5EF4-FFF2-40B4-BE49-F238E27FC236}">
                <a16:creationId xmlns:a16="http://schemas.microsoft.com/office/drawing/2014/main" id="{F5597FFE-DA77-4EDE-A5F2-A9E6F58A4D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07325" y="5151183"/>
            <a:ext cx="5985541" cy="65426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lvl="0" algn="just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Expanding coverage of children with preschool education </a:t>
            </a:r>
          </a:p>
          <a:p>
            <a:pPr lvl="0" algn="just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children with disabilities with education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1866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44" y="67309"/>
            <a:ext cx="1530890" cy="11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348038" y="6119813"/>
            <a:ext cx="3240087" cy="5715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62" y="1213015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317655" y="5186148"/>
            <a:ext cx="4759667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 !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16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C:\Users\TajUSER\Desktop\366738088.jpg">
            <a:extLst>
              <a:ext uri="{FF2B5EF4-FFF2-40B4-BE49-F238E27FC236}">
                <a16:creationId xmlns:a16="http://schemas.microsoft.com/office/drawing/2014/main" id="{FDCD96F7-8AEC-E1D1-418D-C6112662F17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213016"/>
            <a:ext cx="8078378" cy="380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62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4"/>
            <a:ext cx="1530890" cy="11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348038" y="6119813"/>
            <a:ext cx="3240087" cy="5715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1862" y="1213015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/>
          <p:nvPr/>
        </p:nvSpPr>
        <p:spPr>
          <a:xfrm>
            <a:off x="1914352" y="160848"/>
            <a:ext cx="6840759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5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Meating of the National Development Council under the President of the Republic of Tajikistan</a:t>
            </a:r>
            <a:endParaRPr lang="tg-Cyrl-TJ" alt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1945126" y="1160815"/>
            <a:ext cx="666982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eaLnBrk="1" hangingPunct="1">
              <a:defRPr/>
            </a:pPr>
            <a:r>
              <a:rPr lang="en-US" alt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INTERIM IMPLEMENTATION OF THE National development strategy of the republic of Tajikistan for the period up to 2030: ACHIEVEMENTS and Next Priorities 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2554632" y="5375504"/>
            <a:ext cx="611267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Zavqizoda</a:t>
            </a:r>
            <a:r>
              <a:rPr lang="en-US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Zavqi</a:t>
            </a:r>
            <a:r>
              <a:rPr lang="en-US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</a:t>
            </a:r>
            <a:r>
              <a:rPr lang="ru-RU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>
              <a:defRPr/>
            </a:pPr>
            <a:r>
              <a:rPr lang="en-US" altLang="ru-RU" sz="16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 of economic development and trade</a:t>
            </a:r>
            <a:endParaRPr 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AE3D5F-59F2-C8DA-6B1B-3A2662C04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2218833"/>
            <a:ext cx="8139881" cy="306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039E334C-8A7A-0280-C0AB-686548EC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7"/>
          <a:stretch>
            <a:fillRect/>
          </a:stretch>
        </p:blipFill>
        <p:spPr bwMode="auto">
          <a:xfrm>
            <a:off x="1321750" y="1253580"/>
            <a:ext cx="619800" cy="10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66F22A8-67D8-B5A3-7F78-EB7A9D9C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1375" y="1233411"/>
            <a:ext cx="144322" cy="10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" descr="11">
            <a:extLst>
              <a:ext uri="{FF2B5EF4-FFF2-40B4-BE49-F238E27FC236}">
                <a16:creationId xmlns:a16="http://schemas.microsoft.com/office/drawing/2014/main" id="{668E0117-41EF-5560-CE6A-FFB2B4EE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/>
          <a:stretch>
            <a:fillRect/>
          </a:stretch>
        </p:blipFill>
        <p:spPr bwMode="auto">
          <a:xfrm>
            <a:off x="559887" y="5457513"/>
            <a:ext cx="2143527" cy="1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id="{F0C853D8-BDEC-9421-AB8C-FEB16C215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93" y="6450540"/>
            <a:ext cx="7539038" cy="3416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June</a:t>
            </a:r>
            <a:r>
              <a:rPr lang="ru-RU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2024, </a:t>
            </a:r>
            <a:r>
              <a:rPr lang="en-US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Dushanbe </a:t>
            </a:r>
            <a:r>
              <a:rPr lang="ru-RU" alt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6" y="28810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1660283" y="143748"/>
            <a:ext cx="711435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Development Strategy of the Republic of Tajikistan for the Period up to 2030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856E51-686E-8943-2C93-A6C57950952F}"/>
              </a:ext>
            </a:extLst>
          </p:cNvPr>
          <p:cNvSpPr/>
          <p:nvPr/>
        </p:nvSpPr>
        <p:spPr>
          <a:xfrm>
            <a:off x="1391720" y="3063587"/>
            <a:ext cx="2817208" cy="75924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energy security and efficient use of electricity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46466E-32DB-E014-D8F4-C0920FF459CF}"/>
              </a:ext>
            </a:extLst>
          </p:cNvPr>
          <p:cNvSpPr/>
          <p:nvPr/>
        </p:nvSpPr>
        <p:spPr>
          <a:xfrm>
            <a:off x="1390050" y="1796135"/>
            <a:ext cx="2802650" cy="7439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87313" algn="ctr" eaLnBrk="1" hangingPunct="1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food security and people's access to good quality nutrition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68E7363-A7FC-D135-2FA6-F2B705224103}"/>
              </a:ext>
            </a:extLst>
          </p:cNvPr>
          <p:cNvSpPr/>
          <p:nvPr/>
        </p:nvSpPr>
        <p:spPr>
          <a:xfrm>
            <a:off x="4425716" y="4586253"/>
            <a:ext cx="3530661" cy="77621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no less than </a:t>
            </a:r>
            <a:r>
              <a:rPr lang="tg-Cyrl-TJ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thousands jobs annually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447F27-FB77-9636-4026-40D0306431AB}"/>
              </a:ext>
            </a:extLst>
          </p:cNvPr>
          <p:cNvSpPr/>
          <p:nvPr/>
        </p:nvSpPr>
        <p:spPr>
          <a:xfrm>
            <a:off x="4274384" y="2205540"/>
            <a:ext cx="3881442" cy="78108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annual economic growth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8-9% under the industrial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scenario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31">
            <a:extLst>
              <a:ext uri="{FF2B5EF4-FFF2-40B4-BE49-F238E27FC236}">
                <a16:creationId xmlns:a16="http://schemas.microsoft.com/office/drawing/2014/main" id="{087F6CEB-F035-4481-1C4D-0E3794DB10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7" r="41093" b="62167"/>
          <a:stretch>
            <a:fillRect/>
          </a:stretch>
        </p:blipFill>
        <p:spPr bwMode="auto">
          <a:xfrm>
            <a:off x="489559" y="1582607"/>
            <a:ext cx="1211893" cy="119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32">
            <a:extLst>
              <a:ext uri="{FF2B5EF4-FFF2-40B4-BE49-F238E27FC236}">
                <a16:creationId xmlns:a16="http://schemas.microsoft.com/office/drawing/2014/main" id="{9827D000-45AC-0864-9D0A-5F51C0DDB6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2" t="3098" r="10561" b="62389"/>
          <a:stretch>
            <a:fillRect/>
          </a:stretch>
        </p:blipFill>
        <p:spPr bwMode="auto">
          <a:xfrm>
            <a:off x="478454" y="2879550"/>
            <a:ext cx="1148583" cy="113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9F6FC8-671F-A88C-3D37-659BE52EB6F8}"/>
              </a:ext>
            </a:extLst>
          </p:cNvPr>
          <p:cNvSpPr/>
          <p:nvPr/>
        </p:nvSpPr>
        <p:spPr>
          <a:xfrm>
            <a:off x="4867503" y="3517903"/>
            <a:ext cx="3088874" cy="57727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expansion of GDP </a:t>
            </a:r>
            <a:endParaRPr lang="ru-RU" alt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4">
            <a:extLst>
              <a:ext uri="{FF2B5EF4-FFF2-40B4-BE49-F238E27FC236}">
                <a16:creationId xmlns:a16="http://schemas.microsoft.com/office/drawing/2014/main" id="{30DC33E0-1A28-BA6B-7275-3128A3BD69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>
            <a:fillRect/>
          </a:stretch>
        </p:blipFill>
        <p:spPr bwMode="auto">
          <a:xfrm>
            <a:off x="7678940" y="3232703"/>
            <a:ext cx="1068120" cy="10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0">
            <a:extLst>
              <a:ext uri="{FF2B5EF4-FFF2-40B4-BE49-F238E27FC236}">
                <a16:creationId xmlns:a16="http://schemas.microsoft.com/office/drawing/2014/main" id="{1A5A5D55-6A78-79E5-8C99-76AA94BBA2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7" r="71127" b="62167"/>
          <a:stretch>
            <a:fillRect/>
          </a:stretch>
        </p:blipFill>
        <p:spPr bwMode="auto">
          <a:xfrm>
            <a:off x="7723425" y="4397740"/>
            <a:ext cx="1066994" cy="10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C7FD9B8-0399-3680-A757-4B8BC8C64E44}"/>
              </a:ext>
            </a:extLst>
          </p:cNvPr>
          <p:cNvSpPr/>
          <p:nvPr/>
        </p:nvSpPr>
        <p:spPr>
          <a:xfrm>
            <a:off x="1414916" y="4324478"/>
            <a:ext cx="2866613" cy="94080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 from communication deadlock and turn into a transit country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48">
            <a:extLst>
              <a:ext uri="{FF2B5EF4-FFF2-40B4-BE49-F238E27FC236}">
                <a16:creationId xmlns:a16="http://schemas.microsoft.com/office/drawing/2014/main" id="{CECCBEE3-2D4C-10D1-53BA-F3C19BCD81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2" b="18913"/>
          <a:stretch>
            <a:fillRect/>
          </a:stretch>
        </p:blipFill>
        <p:spPr bwMode="auto">
          <a:xfrm>
            <a:off x="478454" y="4126238"/>
            <a:ext cx="1149790" cy="113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Пятиугольник 11">
            <a:extLst>
              <a:ext uri="{FF2B5EF4-FFF2-40B4-BE49-F238E27FC236}">
                <a16:creationId xmlns:a16="http://schemas.microsoft.com/office/drawing/2014/main" id="{2AAF00AE-7949-E14E-AACF-CB5279AA28F9}"/>
              </a:ext>
            </a:extLst>
          </p:cNvPr>
          <p:cNvSpPr/>
          <p:nvPr/>
        </p:nvSpPr>
        <p:spPr bwMode="auto">
          <a:xfrm>
            <a:off x="1332393" y="1147185"/>
            <a:ext cx="2802650" cy="45049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Нашивка 12">
            <a:extLst>
              <a:ext uri="{FF2B5EF4-FFF2-40B4-BE49-F238E27FC236}">
                <a16:creationId xmlns:a16="http://schemas.microsoft.com/office/drawing/2014/main" id="{D0AA1932-0E6F-DAFD-A905-31E576A0A3AE}"/>
              </a:ext>
            </a:extLst>
          </p:cNvPr>
          <p:cNvSpPr/>
          <p:nvPr/>
        </p:nvSpPr>
        <p:spPr bwMode="auto">
          <a:xfrm>
            <a:off x="4417859" y="1133270"/>
            <a:ext cx="4248789" cy="485433"/>
          </a:xfrm>
          <a:prstGeom prst="chevron">
            <a:avLst>
              <a:gd name="adj" fmla="val 53902"/>
            </a:avLst>
          </a:prstGeom>
          <a:solidFill>
            <a:schemeClr val="accent1">
              <a:lumMod val="20000"/>
              <a:lumOff val="80000"/>
            </a:schemeClr>
          </a:solidFill>
          <a:ln w="3175" cap="rnd" cmpd="sng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TARGET INDICATORS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Прямоугольник 2052">
            <a:extLst>
              <a:ext uri="{FF2B5EF4-FFF2-40B4-BE49-F238E27FC236}">
                <a16:creationId xmlns:a16="http://schemas.microsoft.com/office/drawing/2014/main" id="{B33286CE-DAEC-9D7A-D15F-5F7DD5836AF8}"/>
              </a:ext>
            </a:extLst>
          </p:cNvPr>
          <p:cNvSpPr/>
          <p:nvPr/>
        </p:nvSpPr>
        <p:spPr>
          <a:xfrm>
            <a:off x="1378573" y="5495310"/>
            <a:ext cx="2756470" cy="8086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altLang="ru-RU" sz="1600" b="1" dirty="0">
                <a:solidFill>
                  <a:srgbClr val="10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industrialization and e</a:t>
            </a:r>
            <a:r>
              <a:rPr lang="tr-TR" sz="1600" b="1" dirty="0">
                <a:solidFill>
                  <a:srgbClr val="10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xpand productive employment</a:t>
            </a:r>
            <a:r>
              <a:rPr lang="en-US" altLang="ru-RU" sz="1600" b="1" dirty="0">
                <a:solidFill>
                  <a:srgbClr val="10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4" name="Рисунок 31">
            <a:extLst>
              <a:ext uri="{FF2B5EF4-FFF2-40B4-BE49-F238E27FC236}">
                <a16:creationId xmlns:a16="http://schemas.microsoft.com/office/drawing/2014/main" id="{EBA9BB3B-285A-6806-FB85-37A9ACC1F8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7" r="41093" b="62167"/>
          <a:stretch>
            <a:fillRect/>
          </a:stretch>
        </p:blipFill>
        <p:spPr bwMode="auto">
          <a:xfrm>
            <a:off x="499028" y="5349907"/>
            <a:ext cx="1149063" cy="113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Картинки по запросу ИКОНКИ ДОРОГИ ДЛЯ ПРЕЗЕНТАЦИИ">
            <a:extLst>
              <a:ext uri="{FF2B5EF4-FFF2-40B4-BE49-F238E27FC236}">
                <a16:creationId xmlns:a16="http://schemas.microsoft.com/office/drawing/2014/main" id="{B919D627-5449-5679-E551-31CA6813D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/>
          <a:srcRect l="942" t="3077" r="41187" b="-3077"/>
          <a:stretch/>
        </p:blipFill>
        <p:spPr bwMode="auto">
          <a:xfrm>
            <a:off x="724577" y="4374195"/>
            <a:ext cx="634899" cy="641166"/>
          </a:xfrm>
          <a:prstGeom prst="ellipse">
            <a:avLst/>
          </a:prstGeom>
          <a:solidFill>
            <a:schemeClr val="bg1"/>
          </a:solidFill>
          <a:ln w="3175" cap="rnd">
            <a:solidFill>
              <a:srgbClr val="FFC000"/>
            </a:solidFill>
          </a:ln>
          <a:effectLst>
            <a:glow>
              <a:schemeClr val="accent1"/>
            </a:glow>
          </a:effectLst>
          <a:scene3d>
            <a:camera prst="orthographicFront">
              <a:rot lat="0" lon="0" rev="0"/>
            </a:camera>
            <a:lightRig rig="chilly" dir="t">
              <a:rot lat="0" lon="0" rev="0"/>
            </a:lightRig>
          </a:scene3d>
          <a:sp3d prstMaterial="clear">
            <a:bevelT w="0" h="0"/>
          </a:sp3d>
        </p:spPr>
      </p:pic>
      <p:pic>
        <p:nvPicPr>
          <p:cNvPr id="2059" name="Picture 2" descr="Картинки по запросу иконка пшеница">
            <a:extLst>
              <a:ext uri="{FF2B5EF4-FFF2-40B4-BE49-F238E27FC236}">
                <a16:creationId xmlns:a16="http://schemas.microsoft.com/office/drawing/2014/main" id="{18DE3308-C44D-7536-682C-45CD60AF3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/>
          <a:srcRect l="17976" t="17882" r="17901" b="18103"/>
          <a:stretch/>
        </p:blipFill>
        <p:spPr bwMode="auto">
          <a:xfrm>
            <a:off x="784569" y="1846297"/>
            <a:ext cx="630348" cy="626702"/>
          </a:xfrm>
          <a:prstGeom prst="ellipse">
            <a:avLst/>
          </a:prstGeom>
          <a:noFill/>
        </p:spPr>
      </p:pic>
      <p:pic>
        <p:nvPicPr>
          <p:cNvPr id="2060" name="Рисунок 2059">
            <a:extLst>
              <a:ext uri="{FF2B5EF4-FFF2-40B4-BE49-F238E27FC236}">
                <a16:creationId xmlns:a16="http://schemas.microsoft.com/office/drawing/2014/main" id="{82CFF588-FBFE-56DC-2AF0-F71E6A8A99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0785" y="5607218"/>
            <a:ext cx="630831" cy="55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Рисунок 32">
            <a:extLst>
              <a:ext uri="{FF2B5EF4-FFF2-40B4-BE49-F238E27FC236}">
                <a16:creationId xmlns:a16="http://schemas.microsoft.com/office/drawing/2014/main" id="{CE74EC16-D748-D23C-86C2-BAE76B2590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2" t="3098" r="10561" b="62389"/>
          <a:stretch>
            <a:fillRect/>
          </a:stretch>
        </p:blipFill>
        <p:spPr bwMode="auto">
          <a:xfrm>
            <a:off x="7678939" y="2027551"/>
            <a:ext cx="1055219" cy="10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Прямоугольник 2063">
            <a:extLst>
              <a:ext uri="{FF2B5EF4-FFF2-40B4-BE49-F238E27FC236}">
                <a16:creationId xmlns:a16="http://schemas.microsoft.com/office/drawing/2014/main" id="{231E60E9-A775-B0A3-0951-C77A29C615D0}"/>
              </a:ext>
            </a:extLst>
          </p:cNvPr>
          <p:cNvSpPr/>
          <p:nvPr/>
        </p:nvSpPr>
        <p:spPr>
          <a:xfrm>
            <a:off x="4360084" y="5671064"/>
            <a:ext cx="3840759" cy="97069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the poverty rate twice 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5" name="Рисунок 33">
            <a:extLst>
              <a:ext uri="{FF2B5EF4-FFF2-40B4-BE49-F238E27FC236}">
                <a16:creationId xmlns:a16="http://schemas.microsoft.com/office/drawing/2014/main" id="{246189F1-0493-167A-9E37-5250BA84076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2" b="18913"/>
          <a:stretch>
            <a:fillRect/>
          </a:stretch>
        </p:blipFill>
        <p:spPr bwMode="auto">
          <a:xfrm>
            <a:off x="7584857" y="5553696"/>
            <a:ext cx="1146429" cy="11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4" descr="Картинки по запросу иконка экономический рост">
            <a:extLst>
              <a:ext uri="{FF2B5EF4-FFF2-40B4-BE49-F238E27FC236}">
                <a16:creationId xmlns:a16="http://schemas.microsoft.com/office/drawing/2014/main" id="{16816205-E740-787D-07D4-D9E3FD42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900571" y="2313152"/>
            <a:ext cx="579952" cy="5421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67" name="Picture 8" descr="Похожее изображение">
            <a:extLst>
              <a:ext uri="{FF2B5EF4-FFF2-40B4-BE49-F238E27FC236}">
                <a16:creationId xmlns:a16="http://schemas.microsoft.com/office/drawing/2014/main" id="{1FA77DE4-6DFC-BC8C-F68B-1E84398A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919746" y="3517923"/>
            <a:ext cx="573604" cy="51600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4" name="Picture 18" descr="Nouve икона Набор: сила энергия электричество">
            <a:extLst>
              <a:ext uri="{FF2B5EF4-FFF2-40B4-BE49-F238E27FC236}">
                <a16:creationId xmlns:a16="http://schemas.microsoft.com/office/drawing/2014/main" id="{0B13B281-F408-42D5-B7B4-7398C8CFD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/>
          <a:srcRect l="36015" r="31986" b="75254"/>
          <a:stretch/>
        </p:blipFill>
        <p:spPr bwMode="auto">
          <a:xfrm>
            <a:off x="699943" y="3150455"/>
            <a:ext cx="659307" cy="62207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DBFB1A-8611-33AC-8C8B-AF6A9C701E4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62" y="4696368"/>
            <a:ext cx="471501" cy="4309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60E7D8-EE67-B2DF-0ABF-FB679E302E5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72" y="5978788"/>
            <a:ext cx="475453" cy="325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615303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96" y="28748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4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F4A6595C-7A65-AF8E-DDA0-244B28AA7AFF}"/>
              </a:ext>
            </a:extLst>
          </p:cNvPr>
          <p:cNvSpPr/>
          <p:nvPr/>
        </p:nvSpPr>
        <p:spPr>
          <a:xfrm>
            <a:off x="2071964" y="-123"/>
            <a:ext cx="62009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Reforms Conducted in the framework of the NDS -2030</a:t>
            </a:r>
            <a:r>
              <a:rPr lang="ru-RU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320CE6B-455E-DBA9-643F-3A617E8CA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928106"/>
              </p:ext>
            </p:extLst>
          </p:nvPr>
        </p:nvGraphicFramePr>
        <p:xfrm>
          <a:off x="842124" y="3210078"/>
          <a:ext cx="7676592" cy="279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Стрелка углом 24">
            <a:extLst>
              <a:ext uri="{FF2B5EF4-FFF2-40B4-BE49-F238E27FC236}">
                <a16:creationId xmlns:a16="http://schemas.microsoft.com/office/drawing/2014/main" id="{B3C9BD01-4853-2137-5A37-4032AD8E2FB5}"/>
              </a:ext>
            </a:extLst>
          </p:cNvPr>
          <p:cNvSpPr/>
          <p:nvPr/>
        </p:nvSpPr>
        <p:spPr>
          <a:xfrm rot="5400000">
            <a:off x="3830216" y="2782179"/>
            <a:ext cx="1288995" cy="868745"/>
          </a:xfrm>
          <a:prstGeom prst="bentArrow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E6E29B0-1CB2-B186-9DF5-45B1F9A7BC94}"/>
              </a:ext>
            </a:extLst>
          </p:cNvPr>
          <p:cNvSpPr/>
          <p:nvPr/>
        </p:nvSpPr>
        <p:spPr>
          <a:xfrm>
            <a:off x="1042070" y="1565492"/>
            <a:ext cx="7346304" cy="1287444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period of implementation of NDS-2030 more than 335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Planning Documents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adopted by the Government of the Republic of Tajikistan, out of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105 documents have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implemented and 230 are being implemented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particular</a:t>
            </a:r>
            <a:r>
              <a:rPr lang="tg-Cyrl-TJ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814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214941" y="144539"/>
            <a:ext cx="591918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Reforms Conducted in the framework of the </a:t>
            </a:r>
            <a:r>
              <a:rPr lang="en-US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NDS – </a:t>
            </a:r>
            <a:r>
              <a:rPr lang="en-US" altLang="ru-RU" sz="2400" b="1" cap="all" dirty="0">
                <a:solidFill>
                  <a:srgbClr val="002060"/>
                </a:solidFill>
                <a:latin typeface="Times New Roman Tj" pitchFamily="18" charset="-52"/>
              </a:rPr>
              <a:t>2030 (2)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5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25BDB86-0CBC-901F-345C-4FA7701AC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4944424" y="1076143"/>
            <a:ext cx="3780257" cy="53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7D735F-6C1F-29C5-818B-42B6914600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43" y="5421179"/>
            <a:ext cx="587711" cy="81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97EFE3-0861-B5DE-5982-627C3E596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92049"/>
            <a:ext cx="587711" cy="81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83841F2-98D3-2067-31FA-47017818CA52}"/>
              </a:ext>
            </a:extLst>
          </p:cNvPr>
          <p:cNvSpPr/>
          <p:nvPr/>
        </p:nvSpPr>
        <p:spPr>
          <a:xfrm>
            <a:off x="761616" y="2847060"/>
            <a:ext cx="4276306" cy="869972"/>
          </a:xfrm>
          <a:prstGeom prst="roundRect">
            <a:avLst/>
          </a:prstGeom>
          <a:solidFill>
            <a:srgbClr val="008D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 Tj" panose="02020603050405020304" pitchFamily="18" charset="-52"/>
              </a:rPr>
              <a:t>Tajikistan's Accession to the WTO</a:t>
            </a:r>
            <a:r>
              <a:rPr lang="ru-RU" sz="1600" b="1" dirty="0">
                <a:latin typeface="Times New Roman Tj" panose="02020603050405020304" pitchFamily="18" charset="-52"/>
              </a:rPr>
              <a:t>, </a:t>
            </a:r>
          </a:p>
          <a:p>
            <a:pPr algn="ctr"/>
            <a:r>
              <a:rPr lang="tr-TR" sz="1600" b="1" dirty="0">
                <a:solidFill>
                  <a:schemeClr val="bg1"/>
                </a:solidFill>
                <a:latin typeface="Times New Roman Tj" panose="02020603050405020304" pitchFamily="18" charset="-52"/>
                <a:cs typeface="Arial" charset="0"/>
              </a:rPr>
              <a:t>Apostille Convention, International Arbitration Convention and Paperless Trade Convention</a:t>
            </a:r>
            <a:endParaRPr lang="ru-RU" altLang="ru-RU" sz="1600" b="1" dirty="0">
              <a:solidFill>
                <a:schemeClr val="bg1"/>
              </a:solidFill>
              <a:latin typeface="Times New Roman Tj" panose="02020603050405020304" pitchFamily="18" charset="-52"/>
              <a:cs typeface="Arial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A763CA6-1271-456D-DDFC-7AF46FD77AE2}"/>
              </a:ext>
            </a:extLst>
          </p:cNvPr>
          <p:cNvSpPr/>
          <p:nvPr/>
        </p:nvSpPr>
        <p:spPr>
          <a:xfrm>
            <a:off x="761614" y="3933056"/>
            <a:ext cx="4276307" cy="1221277"/>
          </a:xfrm>
          <a:prstGeom prst="roundRect">
            <a:avLst/>
          </a:prstGeom>
          <a:solidFill>
            <a:srgbClr val="738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1550" b="1" dirty="0">
                <a:solidFill>
                  <a:schemeClr val="bg1"/>
                </a:solidFill>
                <a:latin typeface="Times New Roman Tj" panose="02020603050405020304" pitchFamily="18" charset="-52"/>
                <a:cs typeface="Arial" charset="0"/>
              </a:rPr>
              <a:t>More than 40 government Action Plans were adopted to improve the investment climate in the socio-economic sectors</a:t>
            </a:r>
            <a:endParaRPr lang="tg-Cyrl-TJ" sz="1550" b="1" dirty="0">
              <a:solidFill>
                <a:schemeClr val="bg1"/>
              </a:solidFill>
              <a:latin typeface="Times New Roman Tj" panose="02020603050405020304" pitchFamily="18" charset="-52"/>
              <a:cs typeface="Arial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45BBA2D-176C-81CC-1874-4AEFD02FD7DC}"/>
              </a:ext>
            </a:extLst>
          </p:cNvPr>
          <p:cNvSpPr/>
          <p:nvPr/>
        </p:nvSpPr>
        <p:spPr>
          <a:xfrm>
            <a:off x="761616" y="5400209"/>
            <a:ext cx="4276305" cy="981119"/>
          </a:xfrm>
          <a:prstGeom prst="roundRect">
            <a:avLst/>
          </a:prstGeom>
          <a:solidFill>
            <a:srgbClr val="D97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Times New Roman Tj" panose="02020603050405020304" pitchFamily="18" charset="-52"/>
              <a:cs typeface="Arial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 Tj" panose="02020603050405020304" pitchFamily="18" charset="-52"/>
                <a:cs typeface="Arial" charset="0"/>
              </a:rPr>
              <a:t>Establishment of new system of Public-Private Partnership with the Council and the Center for Implementation of PPP Projects</a:t>
            </a:r>
            <a:endParaRPr lang="ru-RU" sz="1600" b="1" dirty="0">
              <a:solidFill>
                <a:schemeClr val="bg1"/>
              </a:solidFill>
              <a:latin typeface="Times New Roman Tj" panose="02020603050405020304" pitchFamily="18" charset="-52"/>
              <a:cs typeface="Arial" charset="0"/>
            </a:endParaRPr>
          </a:p>
          <a:p>
            <a:pPr algn="ctr"/>
            <a:endParaRPr lang="ru-RU" sz="1600" b="1" dirty="0">
              <a:latin typeface="Times New Roman Tj" panose="02020603050405020304" pitchFamily="18" charset="-52"/>
            </a:endParaRPr>
          </a:p>
          <a:p>
            <a:pPr algn="ctr">
              <a:spcBef>
                <a:spcPct val="0"/>
              </a:spcBef>
            </a:pPr>
            <a:endParaRPr lang="tg-Cyrl-TJ" sz="1600" b="1" dirty="0">
              <a:solidFill>
                <a:schemeClr val="bg1"/>
              </a:solidFill>
              <a:latin typeface="Times New Roman Tj" panose="02020603050405020304" pitchFamily="18" charset="-52"/>
              <a:cs typeface="Arial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FC306B5-6D1A-893F-A4F5-48456F500A8C}"/>
              </a:ext>
            </a:extLst>
          </p:cNvPr>
          <p:cNvSpPr/>
          <p:nvPr/>
        </p:nvSpPr>
        <p:spPr>
          <a:xfrm>
            <a:off x="761616" y="1493065"/>
            <a:ext cx="4276306" cy="981116"/>
          </a:xfrm>
          <a:prstGeom prst="roundRect">
            <a:avLst/>
          </a:prstGeom>
          <a:solidFill>
            <a:srgbClr val="FD5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 Tj" panose="02020603050405020304" pitchFamily="18" charset="-52"/>
              </a:rPr>
              <a:t>The country's sovereign credit rating by Standard &amp; Poor's and Moody's Investors Service</a:t>
            </a:r>
            <a:endParaRPr lang="ru-RU" sz="1600" b="1" dirty="0">
              <a:latin typeface="Times New Roman Tj" panose="020206030504050203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8FF4B94-E7DE-B208-3462-7CB4FE650E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943" y="2946946"/>
            <a:ext cx="590550" cy="816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24F70F-353B-02FF-77D2-9A95C8D418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104" y="1739353"/>
            <a:ext cx="590550" cy="753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597520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1716414" y="84526"/>
            <a:ext cx="652799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Reforms Conducted in the framework of NDS – </a:t>
            </a:r>
            <a:r>
              <a:rPr lang="en-US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(3)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DA7635-FCAD-C1EE-6D48-54E7913DA5D0}"/>
              </a:ext>
            </a:extLst>
          </p:cNvPr>
          <p:cNvSpPr/>
          <p:nvPr/>
        </p:nvSpPr>
        <p:spPr>
          <a:xfrm>
            <a:off x="2321586" y="959393"/>
            <a:ext cx="432048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 of Registration Procedures for Business Entities</a:t>
            </a:r>
            <a:r>
              <a:rPr lang="tg-Cyrl-TJ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8477222-0B87-B2B5-BC6C-C10501D95079}"/>
              </a:ext>
            </a:extLst>
          </p:cNvPr>
          <p:cNvSpPr/>
          <p:nvPr/>
        </p:nvSpPr>
        <p:spPr>
          <a:xfrm>
            <a:off x="595809" y="4017622"/>
            <a:ext cx="432048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 System Reforms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4507543" y="3855506"/>
            <a:ext cx="432048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Reforms of the Tax System and inspection of the businesses’ activity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4E844346-BFEC-C285-FCAA-D76BBC028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113083"/>
              </p:ext>
            </p:extLst>
          </p:nvPr>
        </p:nvGraphicFramePr>
        <p:xfrm>
          <a:off x="800379" y="4477415"/>
          <a:ext cx="1899413" cy="211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FE9B3FBF-2C91-8154-641B-00DA0CF77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152578"/>
              </p:ext>
            </p:extLst>
          </p:nvPr>
        </p:nvGraphicFramePr>
        <p:xfrm>
          <a:off x="4756545" y="4527907"/>
          <a:ext cx="3673864" cy="213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Объект 5">
            <a:extLst>
              <a:ext uri="{FF2B5EF4-FFF2-40B4-BE49-F238E27FC236}">
                <a16:creationId xmlns:a16="http://schemas.microsoft.com/office/drawing/2014/main" id="{E0DD989F-DB4C-4DCE-0407-7466F92EE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896825"/>
              </p:ext>
            </p:extLst>
          </p:nvPr>
        </p:nvGraphicFramePr>
        <p:xfrm>
          <a:off x="2683434" y="4478709"/>
          <a:ext cx="2037178" cy="213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id="{EA8AFC71-BF78-CB6B-A6A6-D8DA50F80D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008750"/>
              </p:ext>
            </p:extLst>
          </p:nvPr>
        </p:nvGraphicFramePr>
        <p:xfrm>
          <a:off x="2173773" y="1520439"/>
          <a:ext cx="4803982" cy="225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4230991" imgH="3225064" progId="Excel.Chart.8">
                  <p:embed/>
                </p:oleObj>
              </mc:Choice>
              <mc:Fallback>
                <p:oleObj name="Chart" r:id="rId9" imgW="4230991" imgH="3225064" progId="Excel.Chart.8">
                  <p:embed/>
                  <p:pic>
                    <p:nvPicPr>
                      <p:cNvPr id="10244" name="Объект 5">
                        <a:extLst>
                          <a:ext uri="{FF2B5EF4-FFF2-40B4-BE49-F238E27FC236}">
                            <a16:creationId xmlns:a16="http://schemas.microsoft.com/office/drawing/2014/main" id="{B9361D8B-C199-B8BC-D199-B2D36DF794E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773" y="1520439"/>
                        <a:ext cx="4803982" cy="2259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2822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2165138" y="105328"/>
            <a:ext cx="62343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achievements in Implementation of  NDS – </a:t>
            </a:r>
            <a:r>
              <a:rPr lang="en-US" altLang="ru-RU" sz="2400" b="1" cap="all" dirty="0">
                <a:solidFill>
                  <a:srgbClr val="002060"/>
                </a:solidFill>
                <a:latin typeface="Times New Roman Tj" pitchFamily="18" charset="-52"/>
              </a:rPr>
              <a:t>2030 (1)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7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2279863" y="1088629"/>
            <a:ext cx="458427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b="1" dirty="0">
                <a:latin typeface="Times New Roman Tj" panose="02020603050405020304" pitchFamily="18" charset="-52"/>
                <a:cs typeface="Times New Roman" panose="02020603050405020304" pitchFamily="18" charset="0"/>
              </a:rPr>
              <a:t>Economic Growth  in Tajikistan comparing to the World and CIS (percent, annually)</a:t>
            </a:r>
            <a:endParaRPr lang="ru-RU" altLang="ru-RU" b="1" dirty="0">
              <a:latin typeface="Times New Roman Tj" panose="020206030504050203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7" name="Picture 30" descr="Goal 8 | Department of Economic and Social Affairs">
            <a:extLst>
              <a:ext uri="{FF2B5EF4-FFF2-40B4-BE49-F238E27FC236}">
                <a16:creationId xmlns:a16="http://schemas.microsoft.com/office/drawing/2014/main" id="{B0DD0E86-CD87-06FB-960B-12888A7E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4682" y="1079026"/>
            <a:ext cx="1147942" cy="77500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BCE12F8F-1B92-207C-88E6-377527135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454081"/>
              </p:ext>
            </p:extLst>
          </p:nvPr>
        </p:nvGraphicFramePr>
        <p:xfrm>
          <a:off x="914407" y="1985637"/>
          <a:ext cx="7546025" cy="425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3197407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1862718" y="84526"/>
            <a:ext cx="638397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Tj" pitchFamily="18" charset="-52"/>
              </a:rPr>
              <a:t>achievements in implementation of  NDS </a:t>
            </a:r>
            <a:r>
              <a:rPr lang="en-US" altLang="ru-RU" sz="2400" b="1" cap="all" dirty="0">
                <a:solidFill>
                  <a:srgbClr val="002060"/>
                </a:solidFill>
                <a:latin typeface="Times New Roman Tj" pitchFamily="18" charset="-52"/>
              </a:rPr>
              <a:t>2030 (2)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Tj" pitchFamily="18" charset="-52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 Tj" panose="02020603050405020304" pitchFamily="18" charset="-52"/>
              </a:rPr>
              <a:pPr>
                <a:defRPr/>
              </a:pPr>
              <a:t>8</a:t>
            </a:fld>
            <a:endParaRPr lang="ru-RU" altLang="ru-RU" dirty="0">
              <a:latin typeface="Times New Roman Tj" panose="02020603050405020304" pitchFamily="18" charset="-52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1559C24-940B-C30C-3219-2F11C4A4E852}"/>
              </a:ext>
            </a:extLst>
          </p:cNvPr>
          <p:cNvSpPr/>
          <p:nvPr/>
        </p:nvSpPr>
        <p:spPr>
          <a:xfrm>
            <a:off x="2279863" y="1088629"/>
            <a:ext cx="458427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b="1" dirty="0">
                <a:latin typeface="Times New Roman Tj" panose="02020603050405020304" pitchFamily="18" charset="-52"/>
                <a:cs typeface="Times New Roman" panose="02020603050405020304" pitchFamily="18" charset="0"/>
              </a:rPr>
              <a:t>Inflation rate in Tajikistan and CIS</a:t>
            </a:r>
            <a:endParaRPr lang="ru-RU" altLang="ru-RU" b="1" dirty="0">
              <a:solidFill>
                <a:schemeClr val="accent3">
                  <a:lumMod val="50000"/>
                </a:schemeClr>
              </a:solidFill>
              <a:latin typeface="Times New Roman Tj" panose="020206030504050203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BCE12F8F-1B92-207C-88E6-377527135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23377"/>
              </p:ext>
            </p:extLst>
          </p:nvPr>
        </p:nvGraphicFramePr>
        <p:xfrm>
          <a:off x="749775" y="1590251"/>
          <a:ext cx="7632849" cy="464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929546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" y="-123"/>
            <a:ext cx="1200869" cy="89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31862" y="956339"/>
            <a:ext cx="84963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1716414" y="84526"/>
            <a:ext cx="682305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Implementation of target Indicators of  NDS – </a:t>
            </a:r>
            <a:r>
              <a:rPr lang="en-US" altLang="ru-RU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(1)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0B3823-4D30-472B-9E38-385071FA85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89912" y="6463059"/>
            <a:ext cx="573087" cy="365125"/>
          </a:xfrm>
        </p:spPr>
        <p:txBody>
          <a:bodyPr/>
          <a:lstStyle/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89DB9FD3-59E2-183E-5D8C-3F1C5C5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61BAD4-33BB-D6D9-2245-C7C8F0A1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3" y="1"/>
            <a:ext cx="5905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Номер слайда 1">
            <a:extLst>
              <a:ext uri="{FF2B5EF4-FFF2-40B4-BE49-F238E27FC236}">
                <a16:creationId xmlns:a16="http://schemas.microsoft.com/office/drawing/2014/main" id="{81D5BDE8-C1EE-C0E5-8642-400A36C5FC1B}"/>
              </a:ext>
            </a:extLst>
          </p:cNvPr>
          <p:cNvSpPr txBox="1">
            <a:spLocks/>
          </p:cNvSpPr>
          <p:nvPr/>
        </p:nvSpPr>
        <p:spPr>
          <a:xfrm>
            <a:off x="8389912" y="6463059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E32BA973-EBCC-42C6-A16C-8222046F3C3B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3" name="Picture 42" descr="Sustainable Development Goal 12 - Wikipedia">
            <a:extLst>
              <a:ext uri="{FF2B5EF4-FFF2-40B4-BE49-F238E27FC236}">
                <a16:creationId xmlns:a16="http://schemas.microsoft.com/office/drawing/2014/main" id="{C4609C73-C0D9-2FE5-A251-D3DA10BE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9745" y="1310080"/>
            <a:ext cx="924912" cy="8577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064" name="Скругленный прямоугольник 34">
            <a:extLst>
              <a:ext uri="{FF2B5EF4-FFF2-40B4-BE49-F238E27FC236}">
                <a16:creationId xmlns:a16="http://schemas.microsoft.com/office/drawing/2014/main" id="{649C244C-190A-F202-DAE1-F0BF3B7C4735}"/>
              </a:ext>
            </a:extLst>
          </p:cNvPr>
          <p:cNvSpPr/>
          <p:nvPr/>
        </p:nvSpPr>
        <p:spPr>
          <a:xfrm>
            <a:off x="623941" y="1355699"/>
            <a:ext cx="2028389" cy="646329"/>
          </a:xfrm>
          <a:prstGeom prst="roundRect">
            <a:avLst/>
          </a:prstGeom>
          <a:solidFill>
            <a:srgbClr val="A3E7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output 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Скругленный прямоугольник 28">
            <a:extLst>
              <a:ext uri="{FF2B5EF4-FFF2-40B4-BE49-F238E27FC236}">
                <a16:creationId xmlns:a16="http://schemas.microsoft.com/office/drawing/2014/main" id="{09DF0165-1A48-0EDA-38A6-410014615870}"/>
              </a:ext>
            </a:extLst>
          </p:cNvPr>
          <p:cNvSpPr/>
          <p:nvPr/>
        </p:nvSpPr>
        <p:spPr>
          <a:xfrm>
            <a:off x="2906666" y="1347871"/>
            <a:ext cx="1258958" cy="671850"/>
          </a:xfrm>
          <a:prstGeom prst="roundRect">
            <a:avLst/>
          </a:prstGeom>
          <a:solidFill>
            <a:srgbClr val="A3E7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tg-Cyrl-TJ" sz="15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r>
              <a:rPr lang="en-US" sz="15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more</a:t>
            </a:r>
            <a:endParaRPr lang="ru-RU" sz="15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72" name="Прямая соединительная линия 2071">
            <a:extLst>
              <a:ext uri="{FF2B5EF4-FFF2-40B4-BE49-F238E27FC236}">
                <a16:creationId xmlns:a16="http://schemas.microsoft.com/office/drawing/2014/main" id="{C5EA8FAE-8F98-6012-1B3D-52CB91CF6E4D}"/>
              </a:ext>
            </a:extLst>
          </p:cNvPr>
          <p:cNvCxnSpPr>
            <a:cxnSpLocks/>
          </p:cNvCxnSpPr>
          <p:nvPr/>
        </p:nvCxnSpPr>
        <p:spPr>
          <a:xfrm flipH="1">
            <a:off x="2682270" y="1700674"/>
            <a:ext cx="1666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6" name="Скругленный прямоугольник 34">
            <a:extLst>
              <a:ext uri="{FF2B5EF4-FFF2-40B4-BE49-F238E27FC236}">
                <a16:creationId xmlns:a16="http://schemas.microsoft.com/office/drawing/2014/main" id="{5C9FA6BE-45A4-4095-44DD-7589DBC749ED}"/>
              </a:ext>
            </a:extLst>
          </p:cNvPr>
          <p:cNvSpPr/>
          <p:nvPr/>
        </p:nvSpPr>
        <p:spPr>
          <a:xfrm>
            <a:off x="5265123" y="1368194"/>
            <a:ext cx="1758560" cy="741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lectricity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7" name="Скругленный прямоугольник 28">
            <a:extLst>
              <a:ext uri="{FF2B5EF4-FFF2-40B4-BE49-F238E27FC236}">
                <a16:creationId xmlns:a16="http://schemas.microsoft.com/office/drawing/2014/main" id="{A8DFA2BD-D63A-64A4-C75B-832FFE8AC1A0}"/>
              </a:ext>
            </a:extLst>
          </p:cNvPr>
          <p:cNvSpPr/>
          <p:nvPr/>
        </p:nvSpPr>
        <p:spPr>
          <a:xfrm>
            <a:off x="7236079" y="1441751"/>
            <a:ext cx="1455989" cy="669925"/>
          </a:xfrm>
          <a:prstGeom prst="roundRect">
            <a:avLst/>
          </a:prstGeom>
          <a:solidFill>
            <a:srgbClr val="CFE6B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17,2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21,9 </a:t>
            </a:r>
            <a:r>
              <a:rPr lang="tr-TR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bln kW hours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484" name="Прямая соединительная линия 20483">
            <a:extLst>
              <a:ext uri="{FF2B5EF4-FFF2-40B4-BE49-F238E27FC236}">
                <a16:creationId xmlns:a16="http://schemas.microsoft.com/office/drawing/2014/main" id="{B636F055-55FC-0713-01F8-BA6013C44D0E}"/>
              </a:ext>
            </a:extLst>
          </p:cNvPr>
          <p:cNvCxnSpPr>
            <a:cxnSpLocks/>
          </p:cNvCxnSpPr>
          <p:nvPr/>
        </p:nvCxnSpPr>
        <p:spPr>
          <a:xfrm flipH="1">
            <a:off x="7034402" y="1824433"/>
            <a:ext cx="2016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4" name="Скругленный прямоугольник 28">
            <a:extLst>
              <a:ext uri="{FF2B5EF4-FFF2-40B4-BE49-F238E27FC236}">
                <a16:creationId xmlns:a16="http://schemas.microsoft.com/office/drawing/2014/main" id="{A002138E-1D73-B888-209B-FC33E0F23DE6}"/>
              </a:ext>
            </a:extLst>
          </p:cNvPr>
          <p:cNvSpPr/>
          <p:nvPr/>
        </p:nvSpPr>
        <p:spPr>
          <a:xfrm>
            <a:off x="7440050" y="3583698"/>
            <a:ext cx="1211478" cy="775007"/>
          </a:xfrm>
          <a:prstGeom prst="roundRect">
            <a:avLst/>
          </a:prstGeom>
          <a:solidFill>
            <a:srgbClr val="DABEE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100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5" name="Скругленный прямоугольник 34">
            <a:extLst>
              <a:ext uri="{FF2B5EF4-FFF2-40B4-BE49-F238E27FC236}">
                <a16:creationId xmlns:a16="http://schemas.microsoft.com/office/drawing/2014/main" id="{B1FD2CCA-0318-85A0-0189-9EB0899D8DE2}"/>
              </a:ext>
            </a:extLst>
          </p:cNvPr>
          <p:cNvSpPr/>
          <p:nvPr/>
        </p:nvSpPr>
        <p:spPr>
          <a:xfrm>
            <a:off x="5385300" y="3439480"/>
            <a:ext cx="1921101" cy="1007729"/>
          </a:xfrm>
          <a:prstGeom prst="roundRect">
            <a:avLst/>
          </a:prstGeom>
          <a:solidFill>
            <a:srgbClr val="DABEE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overage with primary and secondary education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6" name="Скругленный прямоугольник 34">
            <a:extLst>
              <a:ext uri="{FF2B5EF4-FFF2-40B4-BE49-F238E27FC236}">
                <a16:creationId xmlns:a16="http://schemas.microsoft.com/office/drawing/2014/main" id="{7083B757-0084-81D3-FD1F-4902B07D101B}"/>
              </a:ext>
            </a:extLst>
          </p:cNvPr>
          <p:cNvSpPr/>
          <p:nvPr/>
        </p:nvSpPr>
        <p:spPr>
          <a:xfrm>
            <a:off x="544425" y="2529661"/>
            <a:ext cx="1733317" cy="605423"/>
          </a:xfrm>
          <a:prstGeom prst="roundRect">
            <a:avLst/>
          </a:prstGeom>
          <a:solidFill>
            <a:srgbClr val="F0D7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of export in foreign trade turnover</a:t>
            </a:r>
            <a:endParaRPr 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7" name="Скругленный прямоугольник 28">
            <a:extLst>
              <a:ext uri="{FF2B5EF4-FFF2-40B4-BE49-F238E27FC236}">
                <a16:creationId xmlns:a16="http://schemas.microsoft.com/office/drawing/2014/main" id="{7F4E9CBF-90DC-1827-C81D-DF6509289DC2}"/>
              </a:ext>
            </a:extLst>
          </p:cNvPr>
          <p:cNvSpPr/>
          <p:nvPr/>
        </p:nvSpPr>
        <p:spPr>
          <a:xfrm>
            <a:off x="2492144" y="2529661"/>
            <a:ext cx="1673480" cy="605423"/>
          </a:xfrm>
          <a:prstGeom prst="roundRect">
            <a:avLst/>
          </a:prstGeom>
          <a:solidFill>
            <a:srgbClr val="F0D7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19" name="Прямая соединительная линия 20518">
            <a:extLst>
              <a:ext uri="{FF2B5EF4-FFF2-40B4-BE49-F238E27FC236}">
                <a16:creationId xmlns:a16="http://schemas.microsoft.com/office/drawing/2014/main" id="{5B3CE742-E24C-AABE-BCF7-3AC2D955AFDF}"/>
              </a:ext>
            </a:extLst>
          </p:cNvPr>
          <p:cNvCxnSpPr>
            <a:cxnSpLocks/>
          </p:cNvCxnSpPr>
          <p:nvPr/>
        </p:nvCxnSpPr>
        <p:spPr>
          <a:xfrm flipH="1">
            <a:off x="2313277" y="2855935"/>
            <a:ext cx="1666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20" name="Прямая соединительная линия 20519">
            <a:extLst>
              <a:ext uri="{FF2B5EF4-FFF2-40B4-BE49-F238E27FC236}">
                <a16:creationId xmlns:a16="http://schemas.microsoft.com/office/drawing/2014/main" id="{9B79D872-D795-88E0-EBCE-B3A8D70AE57C}"/>
              </a:ext>
            </a:extLst>
          </p:cNvPr>
          <p:cNvCxnSpPr>
            <a:cxnSpLocks/>
          </p:cNvCxnSpPr>
          <p:nvPr/>
        </p:nvCxnSpPr>
        <p:spPr>
          <a:xfrm flipH="1">
            <a:off x="7266784" y="3932679"/>
            <a:ext cx="2016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1" name="Скругленный прямоугольник 34">
            <a:extLst>
              <a:ext uri="{FF2B5EF4-FFF2-40B4-BE49-F238E27FC236}">
                <a16:creationId xmlns:a16="http://schemas.microsoft.com/office/drawing/2014/main" id="{F38888A2-D2C6-88CC-21FE-62B1B688B12B}"/>
              </a:ext>
            </a:extLst>
          </p:cNvPr>
          <p:cNvSpPr/>
          <p:nvPr/>
        </p:nvSpPr>
        <p:spPr>
          <a:xfrm>
            <a:off x="5287765" y="4804990"/>
            <a:ext cx="2056437" cy="1306281"/>
          </a:xfrm>
          <a:prstGeom prst="roundRect">
            <a:avLst/>
          </a:prstGeom>
          <a:solidFill>
            <a:srgbClr val="CFE6B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persons with disabilities with technical support facilities for rehabilitation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2" name="Скругленный прямоугольник 28">
            <a:extLst>
              <a:ext uri="{FF2B5EF4-FFF2-40B4-BE49-F238E27FC236}">
                <a16:creationId xmlns:a16="http://schemas.microsoft.com/office/drawing/2014/main" id="{05C2B32B-B04C-06ED-42A6-5E2378D5BC48}"/>
              </a:ext>
            </a:extLst>
          </p:cNvPr>
          <p:cNvSpPr/>
          <p:nvPr/>
        </p:nvSpPr>
        <p:spPr>
          <a:xfrm>
            <a:off x="7577423" y="5110711"/>
            <a:ext cx="1052961" cy="723827"/>
          </a:xfrm>
          <a:prstGeom prst="roundRect">
            <a:avLst/>
          </a:prstGeom>
          <a:solidFill>
            <a:srgbClr val="CFE6B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5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80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4" name="Скругленный прямоугольник 34">
            <a:extLst>
              <a:ext uri="{FF2B5EF4-FFF2-40B4-BE49-F238E27FC236}">
                <a16:creationId xmlns:a16="http://schemas.microsoft.com/office/drawing/2014/main" id="{96985BA5-0605-1EC5-833F-E53F0FAEB787}"/>
              </a:ext>
            </a:extLst>
          </p:cNvPr>
          <p:cNvSpPr/>
          <p:nvPr/>
        </p:nvSpPr>
        <p:spPr>
          <a:xfrm>
            <a:off x="5294542" y="2500717"/>
            <a:ext cx="1997569" cy="635733"/>
          </a:xfrm>
          <a:prstGeom prst="roundRect">
            <a:avLst/>
          </a:prstGeom>
          <a:solidFill>
            <a:srgbClr val="F0D7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of import in foreign trade turnover</a:t>
            </a:r>
            <a:endParaRPr 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5" name="Скругленный прямоугольник 28">
            <a:extLst>
              <a:ext uri="{FF2B5EF4-FFF2-40B4-BE49-F238E27FC236}">
                <a16:creationId xmlns:a16="http://schemas.microsoft.com/office/drawing/2014/main" id="{DD9CA3E1-1E9B-63F6-C956-773ED6DE71B3}"/>
              </a:ext>
            </a:extLst>
          </p:cNvPr>
          <p:cNvSpPr/>
          <p:nvPr/>
        </p:nvSpPr>
        <p:spPr>
          <a:xfrm>
            <a:off x="7444375" y="2500717"/>
            <a:ext cx="1306460" cy="608215"/>
          </a:xfrm>
          <a:prstGeom prst="roundRect">
            <a:avLst/>
          </a:prstGeom>
          <a:solidFill>
            <a:srgbClr val="F0D7B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00"/>
              </a:spcBef>
              <a:defRPr/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to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6" name="Picture 22" descr="Sustainable Development Goal 6 - Wikipedia">
            <a:extLst>
              <a:ext uri="{FF2B5EF4-FFF2-40B4-BE49-F238E27FC236}">
                <a16:creationId xmlns:a16="http://schemas.microsoft.com/office/drawing/2014/main" id="{219D2857-06F5-0925-A9FA-CB9399A5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1767" y="3581452"/>
            <a:ext cx="784739" cy="7519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20527" name="Прямая соединительная линия 20526">
            <a:extLst>
              <a:ext uri="{FF2B5EF4-FFF2-40B4-BE49-F238E27FC236}">
                <a16:creationId xmlns:a16="http://schemas.microsoft.com/office/drawing/2014/main" id="{A6C53E1E-3E94-8213-CEBD-3CE9E899B721}"/>
              </a:ext>
            </a:extLst>
          </p:cNvPr>
          <p:cNvCxnSpPr>
            <a:cxnSpLocks/>
          </p:cNvCxnSpPr>
          <p:nvPr/>
        </p:nvCxnSpPr>
        <p:spPr>
          <a:xfrm flipH="1">
            <a:off x="7292111" y="2818583"/>
            <a:ext cx="1666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28" name="Прямая соединительная линия 20527">
            <a:extLst>
              <a:ext uri="{FF2B5EF4-FFF2-40B4-BE49-F238E27FC236}">
                <a16:creationId xmlns:a16="http://schemas.microsoft.com/office/drawing/2014/main" id="{C83E732C-E53A-D5B4-5420-2EF109B930B3}"/>
              </a:ext>
            </a:extLst>
          </p:cNvPr>
          <p:cNvCxnSpPr>
            <a:cxnSpLocks/>
          </p:cNvCxnSpPr>
          <p:nvPr/>
        </p:nvCxnSpPr>
        <p:spPr>
          <a:xfrm flipH="1">
            <a:off x="7342514" y="5429791"/>
            <a:ext cx="2016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34">
            <a:extLst>
              <a:ext uri="{FF2B5EF4-FFF2-40B4-BE49-F238E27FC236}">
                <a16:creationId xmlns:a16="http://schemas.microsoft.com/office/drawing/2014/main" id="{96985BA5-0605-1EC5-833F-E53F0FAEB787}"/>
              </a:ext>
            </a:extLst>
          </p:cNvPr>
          <p:cNvSpPr/>
          <p:nvPr/>
        </p:nvSpPr>
        <p:spPr>
          <a:xfrm>
            <a:off x="575914" y="3465731"/>
            <a:ext cx="1714943" cy="1000491"/>
          </a:xfrm>
          <a:prstGeom prst="roundRect">
            <a:avLst/>
          </a:prstGeom>
          <a:solidFill>
            <a:srgbClr val="DABEE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 to basic drinking water</a:t>
            </a:r>
            <a:endParaRPr lang="ru-RU" altLang="ru-RU" sz="16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28">
            <a:extLst>
              <a:ext uri="{FF2B5EF4-FFF2-40B4-BE49-F238E27FC236}">
                <a16:creationId xmlns:a16="http://schemas.microsoft.com/office/drawing/2014/main" id="{DD9CA3E1-1E9B-63F6-C956-773ED6DE71B3}"/>
              </a:ext>
            </a:extLst>
          </p:cNvPr>
          <p:cNvSpPr/>
          <p:nvPr/>
        </p:nvSpPr>
        <p:spPr>
          <a:xfrm>
            <a:off x="2499040" y="3585740"/>
            <a:ext cx="1087242" cy="751945"/>
          </a:xfrm>
          <a:prstGeom prst="roundRect">
            <a:avLst/>
          </a:prstGeom>
          <a:solidFill>
            <a:srgbClr val="DABEE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g-Cyrl-TJ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A6C53E1E-3E94-8213-CEBD-3CE9E899B721}"/>
              </a:ext>
            </a:extLst>
          </p:cNvPr>
          <p:cNvCxnSpPr>
            <a:cxnSpLocks/>
          </p:cNvCxnSpPr>
          <p:nvPr/>
        </p:nvCxnSpPr>
        <p:spPr>
          <a:xfrm flipH="1">
            <a:off x="2320173" y="3904230"/>
            <a:ext cx="1666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2">
            <a:extLst>
              <a:ext uri="{FF2B5EF4-FFF2-40B4-BE49-F238E27FC236}">
                <a16:creationId xmlns:a16="http://schemas.microsoft.com/office/drawing/2014/main" id="{B7319CC9-BBEE-48BE-BCF8-AEAD2ABF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77" y="2417715"/>
            <a:ext cx="980800" cy="8730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DABD8E7-3858-471A-8874-1ADAF3E34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7467" y="3567253"/>
            <a:ext cx="823651" cy="765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8" name="Скругленный прямоугольник 34">
            <a:extLst>
              <a:ext uri="{FF2B5EF4-FFF2-40B4-BE49-F238E27FC236}">
                <a16:creationId xmlns:a16="http://schemas.microsoft.com/office/drawing/2014/main" id="{E772C138-BA25-4CC1-B6CA-0C4A3D16F118}"/>
              </a:ext>
            </a:extLst>
          </p:cNvPr>
          <p:cNvSpPr/>
          <p:nvPr/>
        </p:nvSpPr>
        <p:spPr>
          <a:xfrm>
            <a:off x="562890" y="4972300"/>
            <a:ext cx="2063638" cy="1000491"/>
          </a:xfrm>
          <a:prstGeom prst="roundRect">
            <a:avLst/>
          </a:prstGeom>
          <a:solidFill>
            <a:srgbClr val="CFE6B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ru-RU" sz="16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of children with disabilities to education  </a:t>
            </a:r>
            <a:endParaRPr lang="ru-RU" altLang="ru-RU" sz="16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34" descr="Sustainable Development Goal 10 - Wikipedia">
            <a:extLst>
              <a:ext uri="{FF2B5EF4-FFF2-40B4-BE49-F238E27FC236}">
                <a16:creationId xmlns:a16="http://schemas.microsoft.com/office/drawing/2014/main" id="{786B43BC-1EFC-4970-A706-6B771C4F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05" y="4842249"/>
            <a:ext cx="1122467" cy="117508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Скругленный прямоугольник 28">
            <a:extLst>
              <a:ext uri="{FF2B5EF4-FFF2-40B4-BE49-F238E27FC236}">
                <a16:creationId xmlns:a16="http://schemas.microsoft.com/office/drawing/2014/main" id="{AC168CFC-EAAB-494A-8172-B28BD6FAE72B}"/>
              </a:ext>
            </a:extLst>
          </p:cNvPr>
          <p:cNvSpPr/>
          <p:nvPr/>
        </p:nvSpPr>
        <p:spPr>
          <a:xfrm>
            <a:off x="2860598" y="5018501"/>
            <a:ext cx="1087242" cy="908087"/>
          </a:xfrm>
          <a:prstGeom prst="roundRect">
            <a:avLst/>
          </a:prstGeom>
          <a:solidFill>
            <a:srgbClr val="CFE6B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g-Cyrl-TJ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to</a:t>
            </a:r>
            <a:r>
              <a:rPr lang="tg-Cyrl-TJ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78 </a:t>
            </a:r>
            <a:r>
              <a:rPr lang="en-US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percent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E9DC1DC-6F69-436D-81D6-E8C8353A1771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2640829" y="5464336"/>
            <a:ext cx="219769" cy="82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3239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13047</TotalTime>
  <Words>937</Words>
  <Application>Microsoft Office PowerPoint</Application>
  <PresentationFormat>Экран (4:3)</PresentationFormat>
  <Paragraphs>162</Paragraphs>
  <Slides>16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Constantia</vt:lpstr>
      <vt:lpstr>Georgia</vt:lpstr>
      <vt:lpstr>Times New Roman</vt:lpstr>
      <vt:lpstr>Times New Roman Tj</vt:lpstr>
      <vt:lpstr>Тема Office</vt:lpstr>
      <vt:lpstr>Chart</vt:lpstr>
      <vt:lpstr>Лист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Љадвали 1. Нишондињандањои дурнамои рушди иљтимоию иќтисодии Љумњурии Тољикистон барои солњои 2021-2023 Нишондињандањои асосии умумииќтисодї _________________________________________________________________________________________________ (вазорату идорањо, корхонањо ва маќомоти иљроияи њокимияти давлатї)</dc:title>
  <dc:creator>Пользователь</dc:creator>
  <cp:lastModifiedBy>Manuchehra Madjonova</cp:lastModifiedBy>
  <cp:revision>811</cp:revision>
  <cp:lastPrinted>2023-11-14T10:09:52Z</cp:lastPrinted>
  <dcterms:created xsi:type="dcterms:W3CDTF">2019-11-28T05:35:20Z</dcterms:created>
  <dcterms:modified xsi:type="dcterms:W3CDTF">2024-06-11T03:37:41Z</dcterms:modified>
</cp:coreProperties>
</file>