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1" r:id="rId1"/>
  </p:sldMasterIdLst>
  <p:notesMasterIdLst>
    <p:notesMasterId r:id="rId19"/>
  </p:notesMasterIdLst>
  <p:handoutMasterIdLst>
    <p:handoutMasterId r:id="rId20"/>
  </p:handoutMasterIdLst>
  <p:sldIdLst>
    <p:sldId id="361" r:id="rId2"/>
    <p:sldId id="578" r:id="rId3"/>
    <p:sldId id="478" r:id="rId4"/>
    <p:sldId id="577" r:id="rId5"/>
    <p:sldId id="479" r:id="rId6"/>
    <p:sldId id="480" r:id="rId7"/>
    <p:sldId id="481" r:id="rId8"/>
    <p:sldId id="493" r:id="rId9"/>
    <p:sldId id="483" r:id="rId10"/>
    <p:sldId id="486" r:id="rId11"/>
    <p:sldId id="576" r:id="rId12"/>
    <p:sldId id="484" r:id="rId13"/>
    <p:sldId id="485" r:id="rId14"/>
    <p:sldId id="489" r:id="rId15"/>
    <p:sldId id="491" r:id="rId16"/>
    <p:sldId id="477" r:id="rId17"/>
    <p:sldId id="579" r:id="rId18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2DD"/>
    <a:srgbClr val="AEDCFB"/>
    <a:srgbClr val="CFE6BC"/>
    <a:srgbClr val="DABEED"/>
    <a:srgbClr val="F0D7B2"/>
    <a:srgbClr val="404040"/>
    <a:srgbClr val="A7A7A5"/>
    <a:srgbClr val="AAAAA8"/>
    <a:srgbClr val="107EC6"/>
    <a:srgbClr val="AD7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2" autoAdjust="0"/>
    <p:restoredTop sz="89467" autoAdjust="0"/>
  </p:normalViewPr>
  <p:slideViewPr>
    <p:cSldViewPr>
      <p:cViewPr varScale="1">
        <p:scale>
          <a:sx n="101" d="100"/>
          <a:sy n="101" d="100"/>
        </p:scale>
        <p:origin x="1908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37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3859D"/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freezing" dir="t"/>
            </a:scene3d>
            <a:sp3d prstMaterial="softEdge">
              <a:bevelT w="152400" h="38100"/>
              <a:bevelB w="152400" h="38100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/>
                <a:lightRig rig="chilly" dir="t"/>
              </a:scene3d>
              <a:sp3d prstMaterial="softEdge">
                <a:bevelT w="152400" h="38100"/>
                <a:bevelB w="152400" h="381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72-426A-A57E-F4D394AA3C1D}"/>
              </c:ext>
            </c:extLst>
          </c:dPt>
          <c:dLbls>
            <c:dLbl>
              <c:idx val="0"/>
              <c:layout>
                <c:manualLayout>
                  <c:x val="-9.366774957326152E-3"/>
                  <c:y val="-1.640165393375424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72-426A-A57E-F4D394AA3C1D}"/>
                </c:ext>
              </c:extLst>
            </c:dLbl>
            <c:spPr>
              <a:noFill/>
              <a:ln w="17712">
                <a:noFill/>
              </a:ln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 шумораи иҷозатҳо (адад)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72-426A-A57E-F4D394AA3C1D}"/>
            </c:ext>
          </c:extLst>
        </c:ser>
        <c:ser>
          <c:idx val="4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B6709A"/>
            </a:solidFill>
            <a:scene3d>
              <a:camera prst="orthographicFront"/>
              <a:lightRig rig="sunset" dir="t"/>
            </a:scene3d>
            <a:sp3d>
              <a:bevelT w="152400" h="50800"/>
              <a:bevelB w="1524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C7CAB"/>
              </a:solidFill>
              <a:ln>
                <a:solidFill>
                  <a:srgbClr val="B36E97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152400" h="50800"/>
                <a:bevelB w="152400" h="50800"/>
              </a:sp3d>
            </c:spPr>
            <c:extLst>
              <c:ext xmlns:c16="http://schemas.microsoft.com/office/drawing/2014/chart" uri="{C3380CC4-5D6E-409C-BE32-E72D297353CC}">
                <c16:uniqueId val="{00000005-0C72-426A-A57E-F4D394AA3C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balanced" dir="t"/>
              </a:scene3d>
              <a:sp3d prstMaterial="matte">
                <a:bevelT w="152400" h="50800"/>
                <a:bevelB w="152400" h="50800"/>
              </a:sp3d>
            </c:spPr>
            <c:extLst>
              <c:ext xmlns:c16="http://schemas.microsoft.com/office/drawing/2014/chart" uri="{C3380CC4-5D6E-409C-BE32-E72D297353CC}">
                <c16:uniqueId val="{00000007-0C72-426A-A57E-F4D394AA3C1D}"/>
              </c:ext>
            </c:extLst>
          </c:dPt>
          <c:dLbls>
            <c:spPr>
              <a:noFill/>
              <a:ln w="1773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 шумораи иҷозатҳо (адад)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72-426A-A57E-F4D394AA3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-30"/>
        <c:axId val="205972864"/>
        <c:axId val="1"/>
      </c:barChart>
      <c:catAx>
        <c:axId val="20597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428">
            <a:noFill/>
          </a:ln>
        </c:spPr>
        <c:txPr>
          <a:bodyPr rot="-6000000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5972864"/>
        <c:crosses val="autoZero"/>
        <c:crossBetween val="between"/>
      </c:valAx>
      <c:spPr>
        <a:noFill/>
        <a:ln w="17776">
          <a:noFill/>
        </a:ln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256" b="1">
          <a:latin typeface="Times New Roman Tj" panose="02020603050405020304" pitchFamily="18" charset="-52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powder">
              <a:bevelT w="127000" h="44450"/>
              <a:bevelB w="127000" h="44450"/>
              <a:contourClr>
                <a:schemeClr val="bg1">
                  <a:lumMod val="8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/>
                <a:lightRig rig="morning" dir="t"/>
              </a:scene3d>
              <a:sp3d prstMaterial="dkEdge">
                <a:bevelT w="152400" h="38100"/>
                <a:bevelB w="152400" h="381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803-4511-89CA-5A22E119272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rgbClr val="AEDCFB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 w="127000" h="44450"/>
                <a:bevelB w="127000" h="44450"/>
                <a:contourClr>
                  <a:schemeClr val="bg1">
                    <a:lumMod val="8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B8D6-4A55-BC58-3A48380E0595}"/>
              </c:ext>
            </c:extLst>
          </c:dPt>
          <c:dLbls>
            <c:dLbl>
              <c:idx val="0"/>
              <c:layout>
                <c:manualLayout>
                  <c:x val="2.0255198789003021E-2"/>
                  <c:y val="-1.986836824619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03-4511-89CA-5A22E1192722}"/>
                </c:ext>
              </c:extLst>
            </c:dLbl>
            <c:spPr>
              <a:noFill/>
              <a:ln w="17712">
                <a:noFill/>
              </a:ln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шумораи андозҳо (адад)</c:v>
                </c:pt>
                <c:pt idx="1">
                  <c:v>шумораи мақомоти санҷишӣ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31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C803-4511-89CA-5A22E1192722}"/>
            </c:ext>
          </c:extLst>
        </c:ser>
        <c:ser>
          <c:idx val="4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2E78B9"/>
            </a:solidFill>
            <a:scene3d>
              <a:camera prst="orthographicFront"/>
              <a:lightRig rig="morning" dir="t"/>
            </a:scene3d>
            <a:sp3d prstMaterial="dkEdge">
              <a:bevelT w="152400" h="38100"/>
              <a:bevelB w="1524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1082CE"/>
              </a:solidFill>
              <a:scene3d>
                <a:camera prst="orthographicFront"/>
                <a:lightRig rig="morning" dir="t"/>
              </a:scene3d>
              <a:sp3d prstMaterial="dkEdge">
                <a:bevelT w="152400" h="38100"/>
                <a:bevelB w="152400" h="38100"/>
              </a:sp3d>
            </c:spPr>
            <c:extLst>
              <c:ext xmlns:c16="http://schemas.microsoft.com/office/drawing/2014/chart" uri="{C3380CC4-5D6E-409C-BE32-E72D297353CC}">
                <c16:uniqueId val="{00000004-C803-4511-89CA-5A22E119272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morning" dir="t"/>
              </a:scene3d>
              <a:sp3d prstMaterial="dkEdge">
                <a:bevelT w="152400" h="38100"/>
                <a:bevelB w="152400" h="38100"/>
              </a:sp3d>
            </c:spPr>
            <c:extLst>
              <c:ext xmlns:c16="http://schemas.microsoft.com/office/drawing/2014/chart" uri="{C3380CC4-5D6E-409C-BE32-E72D297353CC}">
                <c16:uniqueId val="{00000006-C803-4511-89CA-5A22E1192722}"/>
              </c:ext>
            </c:extLst>
          </c:dPt>
          <c:dLbls>
            <c:dLbl>
              <c:idx val="0"/>
              <c:layout>
                <c:manualLayout>
                  <c:x val="1.0370552638856528E-2"/>
                  <c:y val="2.1111383003561062E-2"/>
                </c:manualLayout>
              </c:layout>
              <c:spPr>
                <a:noFill/>
                <a:ln w="17712">
                  <a:noFill/>
                </a:ln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03-4511-89CA-5A22E1192722}"/>
                </c:ext>
              </c:extLst>
            </c:dLbl>
            <c:dLbl>
              <c:idx val="1"/>
              <c:layout>
                <c:manualLayout>
                  <c:x val="1.7284254398094213E-2"/>
                  <c:y val="-5.9421237150157737E-3"/>
                </c:manualLayout>
              </c:layout>
              <c:spPr>
                <a:noFill/>
                <a:ln w="1773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03-4511-89CA-5A22E1192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шумораи андозҳо (адад)</c:v>
                </c:pt>
                <c:pt idx="1">
                  <c:v>шумораи мақомоти санҷишӣ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23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C803-4511-89CA-5A22E1192722}"/>
            </c:ext>
          </c:extLst>
        </c:ser>
        <c:ser>
          <c:idx val="0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F7FC9"/>
            </a:solidFill>
            <a:scene3d>
              <a:camera prst="orthographicFront"/>
              <a:lightRig rig="threePt" dir="t"/>
            </a:scene3d>
            <a:sp3d prstMaterial="dkEdge">
              <a:bevelT w="152400" h="38100"/>
              <a:bevelB w="152400" h="38100"/>
            </a:sp3d>
          </c:spPr>
          <c:invertIfNegative val="0"/>
          <c:dLbls>
            <c:dLbl>
              <c:idx val="0"/>
              <c:layout>
                <c:manualLayout>
                  <c:x val="1.0370552638856528E-2"/>
                  <c:y val="2.376849486006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03-4511-89CA-5A22E1192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шумораи андозҳо (адад)</c:v>
                </c:pt>
                <c:pt idx="1">
                  <c:v>шумораи мақомоти санҷишӣ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9-C803-4511-89CA-5A22E1192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7"/>
        <c:gapDepth val="80"/>
        <c:shape val="box"/>
        <c:axId val="215929088"/>
        <c:axId val="1"/>
        <c:axId val="0"/>
      </c:bar3DChart>
      <c:catAx>
        <c:axId val="21592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428">
            <a:noFill/>
          </a:ln>
        </c:spPr>
        <c:txPr>
          <a:bodyPr rot="-6000000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15929088"/>
        <c:crosses val="autoZero"/>
        <c:crossBetween val="between"/>
      </c:valAx>
      <c:spPr>
        <a:noFill/>
        <a:ln w="17776">
          <a:noFill/>
        </a:ln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117" b="1">
          <a:latin typeface="Times New Roman Tj" panose="02020603050405020304" pitchFamily="18" charset="-52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freezing" dir="t"/>
            </a:scene3d>
            <a:sp3d prstMaterial="softEdge">
              <a:bevelT w="152400" h="38100"/>
              <a:bevelB w="152400" h="38100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/>
                <a:lightRig rig="chilly" dir="t"/>
              </a:scene3d>
              <a:sp3d prstMaterial="softEdge">
                <a:bevelT w="152400" h="38100"/>
                <a:bevelB w="152400" h="381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5C6-4FE4-85AE-7B022F2DA6E0}"/>
              </c:ext>
            </c:extLst>
          </c:dPt>
          <c:dLbls>
            <c:dLbl>
              <c:idx val="0"/>
              <c:layout>
                <c:manualLayout>
                  <c:x val="-9.366774957326152E-3"/>
                  <c:y val="-1.640165393375424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C6-4FE4-85AE-7B022F2DA6E0}"/>
                </c:ext>
              </c:extLst>
            </c:dLbl>
            <c:spPr>
              <a:noFill/>
              <a:ln w="17699">
                <a:noFill/>
              </a:ln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</c:f>
              <c:strCache>
                <c:ptCount val="1"/>
                <c:pt idx="0">
                  <c:v>шумораи мақомоти иҷозатдиҳӣ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C6-4FE4-85AE-7B022F2DA6E0}"/>
            </c:ext>
          </c:extLst>
        </c:ser>
        <c:ser>
          <c:idx val="4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freezing" dir="t"/>
            </a:scene3d>
            <a:sp3d prstMaterial="softEdge">
              <a:bevelT w="152400" h="50800"/>
              <a:bevelB w="152400" h="508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5C6-4FE4-85AE-7B022F2DA6E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5C6-4FE4-85AE-7B022F2DA6E0}"/>
              </c:ext>
            </c:extLst>
          </c:dPt>
          <c:dLbls>
            <c:spPr>
              <a:noFill/>
              <a:ln w="1771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</c:f>
              <c:strCache>
                <c:ptCount val="1"/>
                <c:pt idx="0">
                  <c:v>шумораи мақомоти иҷозатдиҳӣ</c:v>
                </c:pt>
              </c:strCache>
            </c:strRef>
          </c:cat>
          <c:val>
            <c:numRef>
              <c:f>Лист1!$C$2:$C$2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C6-4FE4-85AE-7B022F2DA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-30"/>
        <c:axId val="206844096"/>
        <c:axId val="1"/>
      </c:barChart>
      <c:catAx>
        <c:axId val="20684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425">
            <a:noFill/>
          </a:ln>
        </c:spPr>
        <c:txPr>
          <a:bodyPr rot="-60000000" vert="horz"/>
          <a:lstStyle/>
          <a:p>
            <a:pPr>
              <a:defRPr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6844096"/>
        <c:crosses val="autoZero"/>
        <c:crossBetween val="between"/>
      </c:valAx>
      <c:spPr>
        <a:noFill/>
        <a:ln w="17763">
          <a:noFill/>
        </a:ln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255" b="1">
          <a:latin typeface="Times New Roman Tj" panose="02020603050405020304" pitchFamily="18" charset="-52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92117112149015E-2"/>
          <c:y val="2.8717277121549763E-2"/>
          <c:w val="0.93989229323082768"/>
          <c:h val="0.7462670594530390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Тоҷикистон (рушди миёнасолона 7,2 фоиз)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h="25400"/>
                <a:bevelB w="165100" h="25400"/>
              </a:sp3d>
            </c:spPr>
          </c:marker>
          <c:dLbls>
            <c:dLbl>
              <c:idx val="0"/>
              <c:layout>
                <c:manualLayout>
                  <c:x val="-7.9562029106988123E-3"/>
                  <c:y val="-4.2367464381294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24-4068-B13E-AAA31F47970E}"/>
                </c:ext>
              </c:extLst>
            </c:dLbl>
            <c:dLbl>
              <c:idx val="1"/>
              <c:layout>
                <c:manualLayout>
                  <c:x val="-1.4294308204978769E-2"/>
                  <c:y val="-4.0921986912736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24-4068-B13E-AAA31F47970E}"/>
                </c:ext>
              </c:extLst>
            </c:dLbl>
            <c:dLbl>
              <c:idx val="2"/>
              <c:layout>
                <c:manualLayout>
                  <c:x val="-1.9364831139299387E-2"/>
                  <c:y val="-4.6161017692041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24-4068-B13E-AAA31F47970E}"/>
                </c:ext>
              </c:extLst>
            </c:dLbl>
            <c:dLbl>
              <c:idx val="3"/>
              <c:layout>
                <c:manualLayout>
                  <c:x val="-1.6829569672139076E-2"/>
                  <c:y val="-3.9476509444178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24-4068-B13E-AAA31F47970E}"/>
                </c:ext>
              </c:extLst>
            </c:dLbl>
            <c:dLbl>
              <c:idx val="4"/>
              <c:layout>
                <c:manualLayout>
                  <c:x val="-1.9442712668819098E-2"/>
                  <c:y val="-3.803082571456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24-4068-B13E-AAA31F47970E}"/>
                </c:ext>
              </c:extLst>
            </c:dLbl>
            <c:dLbl>
              <c:idx val="5"/>
              <c:layout>
                <c:manualLayout>
                  <c:x val="-4.003670806815509E-2"/>
                  <c:y val="-7.121750617186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24-4068-B13E-AAA31F47970E}"/>
                </c:ext>
              </c:extLst>
            </c:dLbl>
            <c:dLbl>
              <c:idx val="6"/>
              <c:layout>
                <c:manualLayout>
                  <c:x val="-2.1900092606459788E-2"/>
                  <c:y val="-3.9747948991641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24-4068-B13E-AAA31F47970E}"/>
                </c:ext>
              </c:extLst>
            </c:dLbl>
            <c:dLbl>
              <c:idx val="7"/>
              <c:layout>
                <c:manualLayout>
                  <c:x val="-2.5586162512920684E-2"/>
                  <c:y val="-3.8302471523083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24-4068-B13E-AAA31F47970E}"/>
                </c:ext>
              </c:extLst>
            </c:dLbl>
            <c:dLbl>
              <c:idx val="8"/>
              <c:layout>
                <c:manualLayout>
                  <c:x val="-1.5808494348474641E-2"/>
                  <c:y val="-3.9074568927429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24-4068-B13E-AAA31F47970E}"/>
                </c:ext>
              </c:extLst>
            </c:dLbl>
            <c:dLbl>
              <c:idx val="9"/>
              <c:layout>
                <c:manualLayout>
                  <c:x val="-2.804354245056128E-2"/>
                  <c:y val="-3.80087557817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24-4068-B13E-AAA31F47970E}"/>
                </c:ext>
              </c:extLst>
            </c:dLbl>
            <c:dLbl>
              <c:idx val="10"/>
              <c:layout>
                <c:manualLayout>
                  <c:x val="-2.5741925571959926E-2"/>
                  <c:y val="-3.2520355387796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24-4068-B13E-AAA31F47970E}"/>
                </c:ext>
              </c:extLst>
            </c:dLbl>
            <c:dLbl>
              <c:idx val="11"/>
              <c:layout>
                <c:manualLayout>
                  <c:x val="-1.6107158018817725E-2"/>
                  <c:y val="-4.9682925194272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24-4068-B13E-AAA31F47970E}"/>
                </c:ext>
              </c:extLst>
            </c:dLbl>
            <c:dLbl>
              <c:idx val="12"/>
              <c:layout>
                <c:manualLayout>
                  <c:x val="-2.2700482536542402E-2"/>
                  <c:y val="-4.2096024833830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24-4068-B13E-AAA31F47970E}"/>
                </c:ext>
              </c:extLst>
            </c:dLbl>
            <c:dLbl>
              <c:idx val="13"/>
              <c:layout>
                <c:manualLayout>
                  <c:x val="-2.1744329547420272E-2"/>
                  <c:y val="3.097896652898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24-4068-B13E-AAA31F47970E}"/>
                </c:ext>
              </c:extLst>
            </c:dLbl>
            <c:dLbl>
              <c:idx val="14"/>
              <c:layout>
                <c:manualLayout>
                  <c:x val="-2.693172314964128E-2"/>
                  <c:y val="-4.0364050760845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24-4068-B13E-AAA31F47970E}"/>
                </c:ext>
              </c:extLst>
            </c:dLbl>
            <c:dLbl>
              <c:idx val="15"/>
              <c:layout>
                <c:manualLayout>
                  <c:x val="-2.4357472544100294E-2"/>
                  <c:y val="-4.0503483233554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24-4068-B13E-AAA31F47970E}"/>
                </c:ext>
              </c:extLst>
            </c:dLbl>
            <c:dLbl>
              <c:idx val="16"/>
              <c:layout>
                <c:manualLayout>
                  <c:x val="-2.5352560289186872E-2"/>
                  <c:y val="-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624-4068-B13E-AAA31F47970E}"/>
                </c:ext>
              </c:extLst>
            </c:dLbl>
            <c:dLbl>
              <c:idx val="17"/>
              <c:layout>
                <c:manualLayout>
                  <c:x val="-3.2958328375943029E-2"/>
                  <c:y val="-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624-4068-B13E-AAA31F47970E}"/>
                </c:ext>
              </c:extLst>
            </c:dLbl>
            <c:dLbl>
              <c:idx val="18"/>
              <c:layout>
                <c:manualLayout>
                  <c:x val="-4.3099352491617775E-2"/>
                  <c:y val="-4.442174995378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624-4068-B13E-AAA31F47970E}"/>
                </c:ext>
              </c:extLst>
            </c:dLbl>
            <c:dLbl>
              <c:idx val="19"/>
              <c:layout>
                <c:manualLayout>
                  <c:x val="-3.2958328375943029E-2"/>
                  <c:y val="-4.6021516028183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624-4068-B13E-AAA31F47970E}"/>
                </c:ext>
              </c:extLst>
            </c:dLbl>
            <c:dLbl>
              <c:idx val="20"/>
              <c:layout>
                <c:manualLayout>
                  <c:x val="-3.4225956390402282E-2"/>
                  <c:y val="-5.2405156182485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624-4068-B13E-AAA31F47970E}"/>
                </c:ext>
              </c:extLst>
            </c:dLbl>
            <c:dLbl>
              <c:idx val="21"/>
              <c:layout>
                <c:manualLayout>
                  <c:x val="-5.0705120578373744E-2"/>
                  <c:y val="-2.3949784203200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624-4068-B13E-AAA31F47970E}"/>
                </c:ext>
              </c:extLst>
            </c:dLbl>
            <c:dLbl>
              <c:idx val="22"/>
              <c:layout>
                <c:manualLayout>
                  <c:x val="-2.2817304260268186E-2"/>
                  <c:y val="-3.759776137025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624-4068-B13E-AAA31F479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0.0</c:formatCode>
                <c:ptCount val="9"/>
                <c:pt idx="0">
                  <c:v>6</c:v>
                </c:pt>
                <c:pt idx="1">
                  <c:v>6.9</c:v>
                </c:pt>
                <c:pt idx="2">
                  <c:v>7.1</c:v>
                </c:pt>
                <c:pt idx="3">
                  <c:v>7.6</c:v>
                </c:pt>
                <c:pt idx="4">
                  <c:v>7.4</c:v>
                </c:pt>
                <c:pt idx="5">
                  <c:v>4.4000000000000004</c:v>
                </c:pt>
                <c:pt idx="6">
                  <c:v>9.4</c:v>
                </c:pt>
                <c:pt idx="7">
                  <c:v>8</c:v>
                </c:pt>
                <c:pt idx="8">
                  <c:v>8.3000000000000007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B624-4068-B13E-AAA31F4797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Ҷаҳон (2,7 фоиз)</c:v>
                </c:pt>
              </c:strCache>
            </c:strRef>
          </c:tx>
          <c:spPr>
            <a:ln w="28575" cap="rnd">
              <a:solidFill>
                <a:srgbClr val="107EC6"/>
              </a:solidFill>
              <a:round/>
            </a:ln>
            <a:effectLst>
              <a:softEdge rad="0"/>
            </a:effectLst>
          </c:spPr>
          <c:marker>
            <c:symbol val="triangle"/>
            <c:size val="5"/>
            <c:spPr>
              <a:solidFill>
                <a:srgbClr val="107EC6"/>
              </a:solidFill>
              <a:ln w="9525">
                <a:solidFill>
                  <a:srgbClr val="107EC6"/>
                </a:solidFill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h="25400"/>
                <a:bevelB w="165100" h="25400"/>
              </a:sp3d>
            </c:spPr>
          </c:marker>
          <c:dLbls>
            <c:dLbl>
              <c:idx val="0"/>
              <c:layout>
                <c:manualLayout>
                  <c:x val="-3.3359640666828394E-2"/>
                  <c:y val="-4.9772012149309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624-4068-B13E-AAA31F47970E}"/>
                </c:ext>
              </c:extLst>
            </c:dLbl>
            <c:dLbl>
              <c:idx val="4"/>
              <c:layout>
                <c:manualLayout>
                  <c:x val="-4.8561502236522343E-2"/>
                  <c:y val="5.7843149254602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624-4068-B13E-AAA31F47970E}"/>
                </c:ext>
              </c:extLst>
            </c:dLbl>
            <c:dLbl>
              <c:idx val="5"/>
              <c:layout>
                <c:manualLayout>
                  <c:x val="-3.8422671867485644E-2"/>
                  <c:y val="4.2896599059614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624-4068-B13E-AAA31F47970E}"/>
                </c:ext>
              </c:extLst>
            </c:dLbl>
            <c:dLbl>
              <c:idx val="6"/>
              <c:layout>
                <c:manualLayout>
                  <c:x val="-2.8292353476930411E-2"/>
                  <c:y val="5.1864529176607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624-4068-B13E-AAA31F47970E}"/>
                </c:ext>
              </c:extLst>
            </c:dLbl>
            <c:dLbl>
              <c:idx val="7"/>
              <c:layout>
                <c:manualLayout>
                  <c:x val="-2.322506628703255E-2"/>
                  <c:y val="-4.3793392071314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624-4068-B13E-AAA31F479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107EC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Лист1!$C$2:$C$10</c:f>
              <c:numCache>
                <c:formatCode>0.0</c:formatCode>
                <c:ptCount val="9"/>
                <c:pt idx="0">
                  <c:v>3.1</c:v>
                </c:pt>
                <c:pt idx="1">
                  <c:v>2.8</c:v>
                </c:pt>
                <c:pt idx="2">
                  <c:v>3.4</c:v>
                </c:pt>
                <c:pt idx="3">
                  <c:v>3.3</c:v>
                </c:pt>
                <c:pt idx="4">
                  <c:v>2.6</c:v>
                </c:pt>
                <c:pt idx="5">
                  <c:v>-3.1</c:v>
                </c:pt>
                <c:pt idx="6">
                  <c:v>6</c:v>
                </c:pt>
                <c:pt idx="7">
                  <c:v>3.1</c:v>
                </c:pt>
                <c:pt idx="8">
                  <c:v>3.2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F-B624-4068-B13E-AAA31F47970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ИДМ (3,1 фоиз)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3359640666828394E-2"/>
                  <c:y val="5.2761322188306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66-47A5-809F-E1811573AC27}"/>
                </c:ext>
              </c:extLst>
            </c:dLbl>
            <c:dLbl>
              <c:idx val="5"/>
              <c:layout>
                <c:manualLayout>
                  <c:x val="-4.6868150517315493E-2"/>
                  <c:y val="-6.3821769332597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66-47A5-809F-E1811573AC27}"/>
                </c:ext>
              </c:extLst>
            </c:dLbl>
            <c:dLbl>
              <c:idx val="7"/>
              <c:layout>
                <c:manualLayout>
                  <c:x val="-3.6737832126760385E-2"/>
                  <c:y val="4.6782702110311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66-47A5-809F-E1811573AC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Лист1!$D$2:$D$10</c:f>
              <c:numCache>
                <c:formatCode>0.0</c:formatCode>
                <c:ptCount val="9"/>
                <c:pt idx="0">
                  <c:v>2.1</c:v>
                </c:pt>
                <c:pt idx="1">
                  <c:v>3.1</c:v>
                </c:pt>
                <c:pt idx="2">
                  <c:v>4.4000000000000004</c:v>
                </c:pt>
                <c:pt idx="3">
                  <c:v>4.5</c:v>
                </c:pt>
                <c:pt idx="4">
                  <c:v>4.0999999999999996</c:v>
                </c:pt>
                <c:pt idx="5">
                  <c:v>-2.6</c:v>
                </c:pt>
                <c:pt idx="6">
                  <c:v>6.3</c:v>
                </c:pt>
                <c:pt idx="7">
                  <c:v>0.9</c:v>
                </c:pt>
                <c:pt idx="8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5A6-45B7-9AA2-D9C00A6BB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031856"/>
        <c:axId val="286034376"/>
      </c:lineChart>
      <c:catAx>
        <c:axId val="28603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6034376"/>
        <c:crosses val="autoZero"/>
        <c:auto val="1"/>
        <c:lblAlgn val="ctr"/>
        <c:lblOffset val="100"/>
        <c:noMultiLvlLbl val="0"/>
      </c:catAx>
      <c:valAx>
        <c:axId val="28603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 Tj" panose="02020603050405020304" pitchFamily="18" charset="-52"/>
                <a:ea typeface="+mn-ea"/>
                <a:cs typeface="+mn-cs"/>
              </a:defRPr>
            </a:pPr>
            <a:endParaRPr lang="ru-RU"/>
          </a:p>
        </c:txPr>
        <c:crossAx val="28603185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2.7983172171778181E-3"/>
          <c:y val="0.92619053422833519"/>
          <c:w val="0.99458930767823017"/>
          <c:h val="7.0376361195272089E-2"/>
        </c:manualLayout>
      </c:layout>
      <c:overlay val="0"/>
      <c:spPr>
        <a:noFill/>
        <a:ln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92117112149015E-2"/>
          <c:y val="2.8717277121549763E-2"/>
          <c:w val="0.93989229323082768"/>
          <c:h val="0.7462670594530390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Тоҷикистон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h="25400"/>
                <a:bevelB w="165100" h="25400"/>
              </a:sp3d>
            </c:spPr>
          </c:marker>
          <c:dLbls>
            <c:dLbl>
              <c:idx val="0"/>
              <c:layout>
                <c:manualLayout>
                  <c:x val="-4.8501549028416517E-2"/>
                  <c:y val="3.1721371403309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24-4068-B13E-AAA31F47970E}"/>
                </c:ext>
              </c:extLst>
            </c:dLbl>
            <c:dLbl>
              <c:idx val="1"/>
              <c:layout>
                <c:manualLayout>
                  <c:x val="-2.8981838891349743E-2"/>
                  <c:y val="3.9101972015543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24-4068-B13E-AAA31F47970E}"/>
                </c:ext>
              </c:extLst>
            </c:dLbl>
            <c:dLbl>
              <c:idx val="2"/>
              <c:layout>
                <c:manualLayout>
                  <c:x val="-2.7684158300524484E-2"/>
                  <c:y val="5.176561248096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24-4068-B13E-AAA31F47970E}"/>
                </c:ext>
              </c:extLst>
            </c:dLbl>
            <c:dLbl>
              <c:idx val="3"/>
              <c:layout>
                <c:manualLayout>
                  <c:x val="-3.1938271017807433E-2"/>
                  <c:y val="4.3514864128206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24-4068-B13E-AAA31F47970E}"/>
                </c:ext>
              </c:extLst>
            </c:dLbl>
            <c:dLbl>
              <c:idx val="4"/>
              <c:layout>
                <c:manualLayout>
                  <c:x val="-4.1072868073244999E-2"/>
                  <c:y val="-5.44212536453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24-4068-B13E-AAA31F47970E}"/>
                </c:ext>
              </c:extLst>
            </c:dLbl>
            <c:dLbl>
              <c:idx val="5"/>
              <c:layout>
                <c:manualLayout>
                  <c:x val="-4.8145456565431982E-2"/>
                  <c:y val="-4.4471232200700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24-4068-B13E-AAA31F47970E}"/>
                </c:ext>
              </c:extLst>
            </c:dLbl>
            <c:dLbl>
              <c:idx val="6"/>
              <c:layout>
                <c:manualLayout>
                  <c:x val="-5.0109205619029012E-2"/>
                  <c:y val="3.7328263235113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24-4068-B13E-AAA31F47970E}"/>
                </c:ext>
              </c:extLst>
            </c:dLbl>
            <c:dLbl>
              <c:idx val="7"/>
              <c:layout>
                <c:manualLayout>
                  <c:x val="-3.7060866787748704E-2"/>
                  <c:y val="4.5443321303676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24-4068-B13E-AAA31F47970E}"/>
                </c:ext>
              </c:extLst>
            </c:dLbl>
            <c:dLbl>
              <c:idx val="8"/>
              <c:layout>
                <c:manualLayout>
                  <c:x val="-1.081693087338698E-2"/>
                  <c:y val="3.8079711982032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24-4068-B13E-AAA31F47970E}"/>
                </c:ext>
              </c:extLst>
            </c:dLbl>
            <c:dLbl>
              <c:idx val="9"/>
              <c:layout>
                <c:manualLayout>
                  <c:x val="-2.804354245056128E-2"/>
                  <c:y val="-3.80087557817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24-4068-B13E-AAA31F47970E}"/>
                </c:ext>
              </c:extLst>
            </c:dLbl>
            <c:dLbl>
              <c:idx val="10"/>
              <c:layout>
                <c:manualLayout>
                  <c:x val="-2.5741925571959926E-2"/>
                  <c:y val="-3.2520355387796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24-4068-B13E-AAA31F47970E}"/>
                </c:ext>
              </c:extLst>
            </c:dLbl>
            <c:dLbl>
              <c:idx val="11"/>
              <c:layout>
                <c:manualLayout>
                  <c:x val="-1.6107158018817725E-2"/>
                  <c:y val="-4.9682925194272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24-4068-B13E-AAA31F47970E}"/>
                </c:ext>
              </c:extLst>
            </c:dLbl>
            <c:dLbl>
              <c:idx val="12"/>
              <c:layout>
                <c:manualLayout>
                  <c:x val="-2.2700482536542402E-2"/>
                  <c:y val="-4.2096024833830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24-4068-B13E-AAA31F47970E}"/>
                </c:ext>
              </c:extLst>
            </c:dLbl>
            <c:dLbl>
              <c:idx val="13"/>
              <c:layout>
                <c:manualLayout>
                  <c:x val="-2.1744329547420272E-2"/>
                  <c:y val="3.097896652898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24-4068-B13E-AAA31F47970E}"/>
                </c:ext>
              </c:extLst>
            </c:dLbl>
            <c:dLbl>
              <c:idx val="14"/>
              <c:layout>
                <c:manualLayout>
                  <c:x val="-2.693172314964128E-2"/>
                  <c:y val="-4.0364050760845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24-4068-B13E-AAA31F47970E}"/>
                </c:ext>
              </c:extLst>
            </c:dLbl>
            <c:dLbl>
              <c:idx val="15"/>
              <c:layout>
                <c:manualLayout>
                  <c:x val="-2.4357472544100294E-2"/>
                  <c:y val="-4.0503483233554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24-4068-B13E-AAA31F47970E}"/>
                </c:ext>
              </c:extLst>
            </c:dLbl>
            <c:dLbl>
              <c:idx val="16"/>
              <c:layout>
                <c:manualLayout>
                  <c:x val="-2.5352560289186872E-2"/>
                  <c:y val="-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624-4068-B13E-AAA31F47970E}"/>
                </c:ext>
              </c:extLst>
            </c:dLbl>
            <c:dLbl>
              <c:idx val="17"/>
              <c:layout>
                <c:manualLayout>
                  <c:x val="-3.2958328375943029E-2"/>
                  <c:y val="-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624-4068-B13E-AAA31F47970E}"/>
                </c:ext>
              </c:extLst>
            </c:dLbl>
            <c:dLbl>
              <c:idx val="18"/>
              <c:layout>
                <c:manualLayout>
                  <c:x val="-4.3099352491617775E-2"/>
                  <c:y val="-4.442174995378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624-4068-B13E-AAA31F47970E}"/>
                </c:ext>
              </c:extLst>
            </c:dLbl>
            <c:dLbl>
              <c:idx val="19"/>
              <c:layout>
                <c:manualLayout>
                  <c:x val="-3.2958328375943029E-2"/>
                  <c:y val="-4.6021516028183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624-4068-B13E-AAA31F47970E}"/>
                </c:ext>
              </c:extLst>
            </c:dLbl>
            <c:dLbl>
              <c:idx val="20"/>
              <c:layout>
                <c:manualLayout>
                  <c:x val="-3.4225956390402282E-2"/>
                  <c:y val="-5.2405156182485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624-4068-B13E-AAA31F47970E}"/>
                </c:ext>
              </c:extLst>
            </c:dLbl>
            <c:dLbl>
              <c:idx val="21"/>
              <c:layout>
                <c:manualLayout>
                  <c:x val="-5.0705120578373744E-2"/>
                  <c:y val="-2.3949784203200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624-4068-B13E-AAA31F47970E}"/>
                </c:ext>
              </c:extLst>
            </c:dLbl>
            <c:dLbl>
              <c:idx val="22"/>
              <c:layout>
                <c:manualLayout>
                  <c:x val="-2.2817304260268186E-2"/>
                  <c:y val="-3.759776137025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624-4068-B13E-AAA31F479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Times New Roman Tj" panose="02020603050405020304" pitchFamily="18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0.0</c:formatCode>
                <c:ptCount val="9"/>
                <c:pt idx="0">
                  <c:v>5.0999999999999996</c:v>
                </c:pt>
                <c:pt idx="1">
                  <c:v>6.1</c:v>
                </c:pt>
                <c:pt idx="2">
                  <c:v>6.7</c:v>
                </c:pt>
                <c:pt idx="3">
                  <c:v>5.4</c:v>
                </c:pt>
                <c:pt idx="4">
                  <c:v>8</c:v>
                </c:pt>
                <c:pt idx="5">
                  <c:v>9.4</c:v>
                </c:pt>
                <c:pt idx="6">
                  <c:v>8</c:v>
                </c:pt>
                <c:pt idx="7">
                  <c:v>4.2</c:v>
                </c:pt>
                <c:pt idx="8">
                  <c:v>3.8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B624-4068-B13E-AAA31F47970E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ИДМ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h="25400"/>
                <a:bevelB w="165100" h="25400"/>
              </a:sp3d>
            </c:spPr>
          </c:marker>
          <c:dLbls>
            <c:dLbl>
              <c:idx val="6"/>
              <c:layout>
                <c:manualLayout>
                  <c:x val="-5.8584546871030846E-2"/>
                  <c:y val="-6.5937115110863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82-455C-9602-B6C872B43398}"/>
                </c:ext>
              </c:extLst>
            </c:dLbl>
            <c:dLbl>
              <c:idx val="8"/>
              <c:layout>
                <c:manualLayout>
                  <c:x val="-1.1035066984817857E-2"/>
                  <c:y val="-5.22784576514938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82-455C-9602-B6C872B433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7E3AAA"/>
                    </a:solidFill>
                    <a:latin typeface="Times New Roman Tj" panose="02020603050405020304" pitchFamily="18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Лист1!$C$2:$C$10</c:f>
              <c:numCache>
                <c:formatCode>0.0</c:formatCode>
                <c:ptCount val="9"/>
                <c:pt idx="0">
                  <c:v>11.12</c:v>
                </c:pt>
                <c:pt idx="1">
                  <c:v>7.32</c:v>
                </c:pt>
                <c:pt idx="2">
                  <c:v>7.29</c:v>
                </c:pt>
                <c:pt idx="3">
                  <c:v>5.4269999999999996</c:v>
                </c:pt>
                <c:pt idx="4">
                  <c:v>5.2039999999999997</c:v>
                </c:pt>
                <c:pt idx="5">
                  <c:v>5.9320000000000004</c:v>
                </c:pt>
                <c:pt idx="6">
                  <c:v>10.068</c:v>
                </c:pt>
                <c:pt idx="7">
                  <c:v>15.351000000000001</c:v>
                </c:pt>
                <c:pt idx="8">
                  <c:v>5.4039999999999999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582-455C-9602-B6C872B43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031856"/>
        <c:axId val="286034376"/>
      </c:lineChart>
      <c:catAx>
        <c:axId val="28603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 Tj" panose="02020603050405020304" pitchFamily="18" charset="-52"/>
                <a:ea typeface="+mn-ea"/>
                <a:cs typeface="+mn-cs"/>
              </a:defRPr>
            </a:pPr>
            <a:endParaRPr lang="ru-RU"/>
          </a:p>
        </c:txPr>
        <c:crossAx val="286034376"/>
        <c:crosses val="autoZero"/>
        <c:auto val="1"/>
        <c:lblAlgn val="ctr"/>
        <c:lblOffset val="100"/>
        <c:noMultiLvlLbl val="0"/>
      </c:catAx>
      <c:valAx>
        <c:axId val="28603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 Tj" panose="02020603050405020304" pitchFamily="18" charset="-52"/>
                <a:ea typeface="+mn-ea"/>
                <a:cs typeface="+mn-cs"/>
              </a:defRPr>
            </a:pPr>
            <a:endParaRPr lang="ru-RU"/>
          </a:p>
        </c:txPr>
        <c:crossAx val="28603185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 Tj" panose="02020603050405020304" pitchFamily="18" charset="-52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605868660574839E-2"/>
          <c:y val="0.92025553930583992"/>
          <c:w val="0.93427473804342254"/>
          <c:h val="7.6707589001463405E-2"/>
        </c:manualLayout>
      </c:layout>
      <c:overlay val="0"/>
      <c:spPr>
        <a:noFill/>
        <a:ln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 Tj" panose="02020603050405020304" pitchFamily="18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lang="tg-Cyrl-TJ" b="1" kern="1200" dirty="0">
                <a:solidFill>
                  <a:schemeClr val="tx1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defRPr>
            </a:pPr>
            <a:r>
              <a:rPr lang="tg-Cyrl-TJ" b="1" kern="1200" dirty="0">
                <a:solidFill>
                  <a:schemeClr val="accent4">
                    <a:lumMod val="75000"/>
                  </a:schemeClr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  <a:t>Афзоиши фонди манзил    </a:t>
            </a:r>
          </a:p>
          <a:p>
            <a:pPr>
              <a:defRPr lang="tg-Cyrl-TJ" b="1" kern="1200" dirty="0">
                <a:solidFill>
                  <a:schemeClr val="tx1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defRPr>
            </a:pPr>
            <a:r>
              <a:rPr lang="tg-Cyrl-TJ" b="1" kern="1200" dirty="0">
                <a:solidFill>
                  <a:schemeClr val="accent4">
                    <a:lumMod val="75000"/>
                  </a:schemeClr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  <a:t>(ҲРУ11.3.1.) </a:t>
            </a:r>
          </a:p>
        </c:rich>
      </c:tx>
      <c:layout>
        <c:manualLayout>
          <c:xMode val="edge"/>
          <c:yMode val="edge"/>
          <c:x val="0.21938212222451473"/>
          <c:y val="2.6924487446274951E-2"/>
        </c:manualLayout>
      </c:layout>
      <c:overlay val="0"/>
      <c:spPr>
        <a:noFill/>
        <a:ln w="24753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89854633555421"/>
          <c:y val="0.24071917273437365"/>
          <c:w val="0.85546992417602685"/>
          <c:h val="0.638753603312522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афзоиши фонди манзил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4753">
              <a:noFill/>
            </a:ln>
            <a:scene3d>
              <a:camera prst="orthographicFront"/>
              <a:lightRig rig="threePt" dir="t"/>
            </a:scene3d>
            <a:sp3d>
              <a:bevelT w="152400" h="38100"/>
              <a:bevelB w="152400" h="38100"/>
            </a:sp3d>
          </c:spPr>
          <c:invertIfNegative val="0"/>
          <c:pictureOptions>
            <c:pictureFormat val="stretch"/>
          </c:pictureOptions>
          <c:dLbls>
            <c:dLbl>
              <c:idx val="0"/>
              <c:layout>
                <c:manualLayout>
                  <c:x val="2.6161031710762239E-2"/>
                  <c:y val="-9.9048447791233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2F-417F-A3FE-256053B8DE1B}"/>
                </c:ext>
              </c:extLst>
            </c:dLbl>
            <c:spPr>
              <a:noFill/>
              <a:ln w="24753">
                <a:noFill/>
              </a:ln>
            </c:spPr>
            <c:txPr>
              <a:bodyPr rot="0" vert="horz"/>
              <a:lstStyle/>
              <a:p>
                <a:pPr>
                  <a:defRPr sz="1593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0.0%</c:formatCode>
                <c:ptCount val="1"/>
                <c:pt idx="0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2F-417F-A3FE-256053B8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84397472"/>
        <c:axId val="1"/>
        <c:axId val="0"/>
      </c:bar3DChart>
      <c:catAx>
        <c:axId val="8439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27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27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84397472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egendEntry>
        <c:idx val="0"/>
        <c:txPr>
          <a:bodyPr rot="0" vert="horz"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"/>
          <c:y val="0.85948622452070755"/>
          <c:w val="1"/>
          <c:h val="0.1035102047124094"/>
        </c:manualLayout>
      </c:layout>
      <c:overlay val="1"/>
      <c:spPr>
        <a:noFill/>
        <a:ln w="24753">
          <a:noFill/>
        </a:ln>
      </c:spPr>
      <c:txPr>
        <a:bodyPr rot="0" vert="horz"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FB9B1F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spc="0" baseline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kern="1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Дастрасии аҳолӣ ба беҳдошт (ҲРУ 6.1.1.) ва оби ошомиданӣ (ҲРУ 1.4.1.а)</a:t>
            </a:r>
          </a:p>
        </c:rich>
      </c:tx>
      <c:layout>
        <c:manualLayout>
          <c:xMode val="edge"/>
          <c:yMode val="edge"/>
          <c:x val="0.1350623359580052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1" i="0" u="none" strike="noStrike" kern="1200" spc="0" baseline="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384514435695541E-2"/>
          <c:y val="0.27185298254483703"/>
          <c:w val="0.90305993000874896"/>
          <c:h val="0.44447793312203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0A-4EEA-A5D3-CFC0BCA55B27}"/>
                </c:ext>
              </c:extLst>
            </c:dLbl>
            <c:dLbl>
              <c:idx val="1"/>
              <c:layout>
                <c:manualLayout>
                  <c:x val="6.9696379885880871E-3"/>
                  <c:y val="-4.6303498162443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0A-4EEA-A5D3-CFC0BCA55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PowerPoint]Лист1'!$A$2:$A$3</c:f>
              <c:strCache>
                <c:ptCount val="2"/>
                <c:pt idx="0">
                  <c:v>дастрасӣ ба беҳдошти муташаккил (фоиз)</c:v>
                </c:pt>
                <c:pt idx="1">
                  <c:v>идоракунии бехатари обтаъминкунӣ (фоиз)</c:v>
                </c:pt>
              </c:strCache>
            </c:strRef>
          </c:cat>
          <c:val>
            <c:numRef>
              <c:f>'[Диаграмма в Microsoft PowerPoint]Лист1'!$B$2:$B$3</c:f>
              <c:numCache>
                <c:formatCode>General</c:formatCode>
                <c:ptCount val="2"/>
                <c:pt idx="0">
                  <c:v>34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0A-4EEA-A5D3-CFC0BCA55B27}"/>
            </c:ext>
          </c:extLst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616063314313477E-2"/>
                  <c:y val="-4.6303498162443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0A-4EEA-A5D3-CFC0BCA55B27}"/>
                </c:ext>
              </c:extLst>
            </c:dLbl>
            <c:dLbl>
              <c:idx val="1"/>
              <c:layout>
                <c:manualLayout>
                  <c:x val="1.6262488640038868E-2"/>
                  <c:y val="-2.0579332516641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0A-4EEA-A5D3-CFC0BCA55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PowerPoint]Лист1'!$A$2:$A$3</c:f>
              <c:strCache>
                <c:ptCount val="2"/>
                <c:pt idx="0">
                  <c:v>дастрасӣ ба беҳдошти муташаккил (фоиз)</c:v>
                </c:pt>
                <c:pt idx="1">
                  <c:v>идоракунии бехатари обтаъминкунӣ (фоиз)</c:v>
                </c:pt>
              </c:strCache>
            </c:strRef>
          </c:cat>
          <c:val>
            <c:numRef>
              <c:f>'[Диаграмма в Microsoft PowerPoint]Лист1'!$C$2:$C$3</c:f>
              <c:numCache>
                <c:formatCode>General</c:formatCode>
                <c:ptCount val="2"/>
                <c:pt idx="0">
                  <c:v>59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0A-4EEA-A5D3-CFC0BCA55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9939400"/>
        <c:axId val="369937960"/>
        <c:axId val="0"/>
      </c:bar3DChart>
      <c:catAx>
        <c:axId val="369939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9937960"/>
        <c:crosses val="autoZero"/>
        <c:auto val="1"/>
        <c:lblAlgn val="ctr"/>
        <c:lblOffset val="100"/>
        <c:noMultiLvlLbl val="0"/>
      </c:catAx>
      <c:valAx>
        <c:axId val="36993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939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4048053368328958"/>
          <c:y val="0.91806995028551797"/>
          <c:w val="0.67737226596675415"/>
          <c:h val="8.193004971448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30769230769225E-2"/>
          <c:y val="7.301587301587302E-2"/>
          <c:w val="0.90923076923076918"/>
          <c:h val="0.62222222222222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Истеҳсоли семент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rgbClr val="0070C0">
                  <a:alpha val="82000"/>
                </a:srgbClr>
              </a:solidFill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invertIfNegative val="0"/>
          <c:dLbls>
            <c:dLbl>
              <c:idx val="2"/>
              <c:layout>
                <c:manualLayout>
                  <c:x val="-1.4223330024262545E-3"/>
                  <c:y val="4.4650453747052017E-3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22-4485-96FD-540C3E21DC1D}"/>
                </c:ext>
              </c:extLst>
            </c:dLbl>
            <c:dLbl>
              <c:idx val="3"/>
              <c:layout>
                <c:manualLayout>
                  <c:x val="1.4223330024262545E-3"/>
                  <c:y val="-1.757891879805223E-7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22-4485-96FD-540C3E21DC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0</c:formatCode>
                <c:ptCount val="9"/>
                <c:pt idx="0">
                  <c:v>1418</c:v>
                </c:pt>
                <c:pt idx="1">
                  <c:v>2001</c:v>
                </c:pt>
                <c:pt idx="2">
                  <c:v>3117.2</c:v>
                </c:pt>
                <c:pt idx="3">
                  <c:v>3844</c:v>
                </c:pt>
                <c:pt idx="4">
                  <c:v>4202</c:v>
                </c:pt>
                <c:pt idx="5" formatCode="General">
                  <c:v>4242</c:v>
                </c:pt>
                <c:pt idx="6">
                  <c:v>4280</c:v>
                </c:pt>
                <c:pt idx="7">
                  <c:v>4353</c:v>
                </c:pt>
                <c:pt idx="8">
                  <c:v>4455.6000000000004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22-4485-96FD-540C3E21DC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Содироти семент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invertIfNegative val="0"/>
          <c:dLbls>
            <c:dLbl>
              <c:idx val="0"/>
              <c:layout>
                <c:manualLayout>
                  <c:x val="2.1251051787675858E-3"/>
                  <c:y val="4.4651150473794376E-3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22-4485-96FD-540C3E21DC1D}"/>
                </c:ext>
              </c:extLst>
            </c:dLbl>
            <c:dLbl>
              <c:idx val="1"/>
              <c:layout>
                <c:manualLayout>
                  <c:x val="3.324362353926013E-3"/>
                  <c:y val="-1.0506872910833008E-2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22-4485-96FD-540C3E21DC1D}"/>
                </c:ext>
              </c:extLst>
            </c:dLbl>
            <c:dLbl>
              <c:idx val="2"/>
              <c:layout>
                <c:manualLayout>
                  <c:x val="6.2873639023721161E-3"/>
                  <c:y val="-2.3993699045990594E-3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22-4485-96FD-540C3E21DC1D}"/>
                </c:ext>
              </c:extLst>
            </c:dLbl>
            <c:dLbl>
              <c:idx val="3"/>
              <c:layout>
                <c:manualLayout>
                  <c:x val="1.1172344236936405E-2"/>
                  <c:y val="9.7138370217961494E-4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22-4485-96FD-540C3E21DC1D}"/>
                </c:ext>
              </c:extLst>
            </c:dLbl>
            <c:dLbl>
              <c:idx val="4"/>
              <c:layout>
                <c:manualLayout>
                  <c:x val="7.8312291908331274E-3"/>
                  <c:y val="3.5192096042203232E-3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22-4485-96FD-540C3E21DC1D}"/>
                </c:ext>
              </c:extLst>
            </c:dLbl>
            <c:dLbl>
              <c:idx val="5"/>
              <c:layout>
                <c:manualLayout>
                  <c:x val="9.9730870617780396E-3"/>
                  <c:y val="-9.34192038882108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A2-4C82-AB61-5AD5A7ACA882}"/>
                </c:ext>
              </c:extLst>
            </c:dLbl>
            <c:dLbl>
              <c:idx val="6"/>
              <c:layout>
                <c:manualLayout>
                  <c:x val="1.3297449415704052E-2"/>
                  <c:y val="-5.0956518040814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A2-4C82-AB61-5AD5A7ACA882}"/>
                </c:ext>
              </c:extLst>
            </c:dLbl>
            <c:dLbl>
              <c:idx val="7"/>
              <c:layout>
                <c:manualLayout>
                  <c:x val="9.9730870617780396E-3"/>
                  <c:y val="-2.5478259020407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A2-4C82-AB61-5AD5A7ACA882}"/>
                </c:ext>
              </c:extLst>
            </c:dLbl>
            <c:dLbl>
              <c:idx val="8"/>
              <c:layout>
                <c:manualLayout>
                  <c:x val="6.6487247078520261E-3"/>
                  <c:y val="-5.0956518040814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A2-4C82-AB61-5AD5A7ACA8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Лист1!$C$2:$C$10</c:f>
              <c:numCache>
                <c:formatCode>0</c:formatCode>
                <c:ptCount val="9"/>
                <c:pt idx="0">
                  <c:v>1</c:v>
                </c:pt>
                <c:pt idx="1">
                  <c:v>290</c:v>
                </c:pt>
                <c:pt idx="2">
                  <c:v>970</c:v>
                </c:pt>
                <c:pt idx="3">
                  <c:v>1437</c:v>
                </c:pt>
                <c:pt idx="4">
                  <c:v>1537</c:v>
                </c:pt>
                <c:pt idx="5">
                  <c:v>1313</c:v>
                </c:pt>
                <c:pt idx="6">
                  <c:v>1236.4000000000001</c:v>
                </c:pt>
                <c:pt idx="7">
                  <c:v>1380</c:v>
                </c:pt>
                <c:pt idx="8">
                  <c:v>939.9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22-4485-96FD-540C3E21DC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Воридот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-3.0472969551310505E-17"/>
                  <c:y val="1.2739129510203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062679805140015E-2"/>
                      <c:h val="0.106114366816225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722-4485-96FD-540C3E21DC1D}"/>
                </c:ext>
              </c:extLst>
            </c:dLbl>
            <c:dLbl>
              <c:idx val="1"/>
              <c:layout>
                <c:manualLayout>
                  <c:x val="3.32436235392604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A2-4C82-AB61-5AD5A7ACA882}"/>
                </c:ext>
              </c:extLst>
            </c:dLbl>
            <c:dLbl>
              <c:idx val="2"/>
              <c:layout>
                <c:manualLayout>
                  <c:x val="1.6621811769630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A2-4C82-AB61-5AD5A7ACA882}"/>
                </c:ext>
              </c:extLst>
            </c:dLbl>
            <c:dLbl>
              <c:idx val="4"/>
              <c:layout>
                <c:manualLayout>
                  <c:x val="4.9865435308890198E-3"/>
                  <c:y val="-7.6434777061222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A2-4C82-AB61-5AD5A7ACA882}"/>
                </c:ext>
              </c:extLst>
            </c:dLbl>
            <c:dLbl>
              <c:idx val="7"/>
              <c:layout>
                <c:manualLayout>
                  <c:x val="1.6621811769628847E-3"/>
                  <c:y val="-7.6434777061222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A2-4C82-AB61-5AD5A7ACA882}"/>
                </c:ext>
              </c:extLst>
            </c:dLbl>
            <c:dLbl>
              <c:idx val="8"/>
              <c:layout>
                <c:manualLayout>
                  <c:x val="6.6487247078519038E-3"/>
                  <c:y val="-2.5478259020407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A2-4C82-AB61-5AD5A7ACA8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Лист1!$D$2:$D$10</c:f>
              <c:numCache>
                <c:formatCode>0</c:formatCode>
                <c:ptCount val="9"/>
                <c:pt idx="0">
                  <c:v>131</c:v>
                </c:pt>
                <c:pt idx="1">
                  <c:v>104</c:v>
                </c:pt>
                <c:pt idx="2">
                  <c:v>46.2</c:v>
                </c:pt>
                <c:pt idx="3">
                  <c:v>39</c:v>
                </c:pt>
                <c:pt idx="4">
                  <c:v>20.9</c:v>
                </c:pt>
                <c:pt idx="5">
                  <c:v>8.5</c:v>
                </c:pt>
                <c:pt idx="6">
                  <c:v>13.8</c:v>
                </c:pt>
                <c:pt idx="7">
                  <c:v>25.5</c:v>
                </c:pt>
                <c:pt idx="8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722-4485-96FD-540C3E21D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69203872"/>
        <c:axId val="1"/>
      </c:barChart>
      <c:catAx>
        <c:axId val="16920387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9203872"/>
        <c:crosses val="autoZero"/>
        <c:crossBetween val="between"/>
        <c:minorUnit val="30"/>
      </c:valAx>
      <c:spPr>
        <a:noFill/>
        <a:ln w="36604">
          <a:noFill/>
        </a:ln>
      </c:spPr>
    </c:plotArea>
    <c:legend>
      <c:legendPos val="b"/>
      <c:layout>
        <c:manualLayout>
          <c:xMode val="edge"/>
          <c:yMode val="edge"/>
          <c:x val="8.8886120041154013E-3"/>
          <c:y val="0.81532487191305958"/>
          <c:w val="0.97838300659257693"/>
          <c:h val="7.5150627231938466E-2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35639-1A73-43BF-BF7C-93405F17191C}" type="doc">
      <dgm:prSet loTypeId="urn:microsoft.com/office/officeart/2005/8/layout/hProcess9" loCatId="process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AFAC4B46-813C-4A6D-AF42-26CB560B4DD7}">
      <dgm:prSet custT="1"/>
      <dgm:spPr/>
      <dgm:t>
        <a:bodyPr/>
        <a:lstStyle/>
        <a:p>
          <a:pPr rtl="0"/>
          <a:r>
            <a:rPr lang="tg-Cyrl-TJ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17 – консепсия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j" panose="02020603050405020304" pitchFamily="18" charset="-52"/>
          </a:endParaRPr>
        </a:p>
      </dgm:t>
    </dgm:pt>
    <dgm:pt modelId="{9108B1A4-54BE-4A65-88A5-4C312C7A214C}" type="parTrans" cxnId="{E9C64BA1-F960-4722-8F6D-8AF30CC87D51}">
      <dgm:prSet/>
      <dgm:spPr/>
      <dgm:t>
        <a:bodyPr/>
        <a:lstStyle/>
        <a:p>
          <a:endParaRPr lang="ru-RU" sz="2400">
            <a:latin typeface="Times New Roman Tj" panose="02020603050405020304" pitchFamily="18" charset="-52"/>
          </a:endParaRPr>
        </a:p>
      </dgm:t>
    </dgm:pt>
    <dgm:pt modelId="{C169361F-EC55-4055-90D0-9D669C36E063}" type="sibTrans" cxnId="{E9C64BA1-F960-4722-8F6D-8AF30CC87D51}">
      <dgm:prSet/>
      <dgm:spPr/>
      <dgm:t>
        <a:bodyPr/>
        <a:lstStyle/>
        <a:p>
          <a:endParaRPr lang="ru-RU" sz="2400">
            <a:latin typeface="Times New Roman Tj" panose="02020603050405020304" pitchFamily="18" charset="-52"/>
          </a:endParaRPr>
        </a:p>
      </dgm:t>
    </dgm:pt>
    <dgm:pt modelId="{7E46528D-83D9-4CD3-BCEE-A16FE46D02F7}">
      <dgm:prSet custT="1"/>
      <dgm:spPr/>
      <dgm:t>
        <a:bodyPr/>
        <a:lstStyle/>
        <a:p>
          <a:pPr rtl="0"/>
          <a:r>
            <a:rPr lang="tg-Cyrl-TJ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68 – барномаи маҳаллӣ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j" panose="02020603050405020304" pitchFamily="18" charset="-52"/>
          </a:endParaRPr>
        </a:p>
      </dgm:t>
    </dgm:pt>
    <dgm:pt modelId="{46A6AC4D-3FA2-424E-AFA3-17855AFA06CA}" type="parTrans" cxnId="{8B5F027B-1C7C-4F7C-839E-C66C93D42A65}">
      <dgm:prSet/>
      <dgm:spPr/>
      <dgm:t>
        <a:bodyPr/>
        <a:lstStyle/>
        <a:p>
          <a:endParaRPr lang="ru-RU"/>
        </a:p>
      </dgm:t>
    </dgm:pt>
    <dgm:pt modelId="{4F235E78-905E-44A3-A872-66141C738900}" type="sibTrans" cxnId="{8B5F027B-1C7C-4F7C-839E-C66C93D42A65}">
      <dgm:prSet/>
      <dgm:spPr/>
      <dgm:t>
        <a:bodyPr/>
        <a:lstStyle/>
        <a:p>
          <a:endParaRPr lang="ru-RU"/>
        </a:p>
      </dgm:t>
    </dgm:pt>
    <dgm:pt modelId="{AF17D728-7058-4039-9FFF-822E386A377F}">
      <dgm:prSet custT="1"/>
      <dgm:spPr/>
      <dgm:t>
        <a:bodyPr/>
        <a:lstStyle/>
        <a:p>
          <a:pPr rtl="0"/>
          <a:r>
            <a:rPr lang="tg-Cyrl-TJ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115 – барномаи соҳавӣ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j" panose="02020603050405020304" pitchFamily="18" charset="-52"/>
          </a:endParaRPr>
        </a:p>
      </dgm:t>
    </dgm:pt>
    <dgm:pt modelId="{1BCA6348-953C-4D67-AB0D-BA3ED44930FE}" type="parTrans" cxnId="{033FB826-AB16-4F9D-84DF-B280964D8C49}">
      <dgm:prSet/>
      <dgm:spPr/>
      <dgm:t>
        <a:bodyPr/>
        <a:lstStyle/>
        <a:p>
          <a:endParaRPr lang="ru-RU"/>
        </a:p>
      </dgm:t>
    </dgm:pt>
    <dgm:pt modelId="{FA1110D6-5ABB-4810-A485-08CFA6A7678F}" type="sibTrans" cxnId="{033FB826-AB16-4F9D-84DF-B280964D8C49}">
      <dgm:prSet/>
      <dgm:spPr/>
      <dgm:t>
        <a:bodyPr/>
        <a:lstStyle/>
        <a:p>
          <a:endParaRPr lang="ru-RU"/>
        </a:p>
      </dgm:t>
    </dgm:pt>
    <dgm:pt modelId="{8E2D42F5-1928-4BA2-8ED2-3A56E3F618FD}">
      <dgm:prSet custT="1"/>
      <dgm:spPr/>
      <dgm:t>
        <a:bodyPr/>
        <a:lstStyle/>
        <a:p>
          <a:pPr rtl="0"/>
          <a:r>
            <a:rPr lang="tg-Cyrl-TJ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30 – стратегия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j" panose="02020603050405020304" pitchFamily="18" charset="-52"/>
          </a:endParaRPr>
        </a:p>
      </dgm:t>
    </dgm:pt>
    <dgm:pt modelId="{0F97A301-93A9-4096-A1FC-9FC8ACCEFE5B}" type="parTrans" cxnId="{02AAD548-650F-4300-AE2E-EDB86BA86CBF}">
      <dgm:prSet/>
      <dgm:spPr/>
      <dgm:t>
        <a:bodyPr/>
        <a:lstStyle/>
        <a:p>
          <a:endParaRPr lang="ru-RU"/>
        </a:p>
      </dgm:t>
    </dgm:pt>
    <dgm:pt modelId="{AEC99DDE-92B1-474F-A8EC-EDFBF4F874A5}" type="sibTrans" cxnId="{02AAD548-650F-4300-AE2E-EDB86BA86CBF}">
      <dgm:prSet/>
      <dgm:spPr/>
      <dgm:t>
        <a:bodyPr/>
        <a:lstStyle/>
        <a:p>
          <a:endParaRPr lang="ru-RU"/>
        </a:p>
      </dgm:t>
    </dgm:pt>
    <dgm:pt modelId="{5F18B88B-96C4-45C3-A919-655EA7F730C0}" type="pres">
      <dgm:prSet presAssocID="{CA135639-1A73-43BF-BF7C-93405F17191C}" presName="CompostProcess" presStyleCnt="0">
        <dgm:presLayoutVars>
          <dgm:dir/>
          <dgm:resizeHandles val="exact"/>
        </dgm:presLayoutVars>
      </dgm:prSet>
      <dgm:spPr/>
    </dgm:pt>
    <dgm:pt modelId="{30E8E38F-72EF-41B7-AF50-DFCE3AB8791A}" type="pres">
      <dgm:prSet presAssocID="{CA135639-1A73-43BF-BF7C-93405F17191C}" presName="arrow" presStyleLbl="bgShp" presStyleIdx="0" presStyleCnt="1" custScaleX="117647" custLinFactNeighborX="-847" custLinFactNeighborY="-19905"/>
      <dgm:spPr/>
    </dgm:pt>
    <dgm:pt modelId="{86B75219-406C-4BFE-AA97-42C59FE7C3BD}" type="pres">
      <dgm:prSet presAssocID="{CA135639-1A73-43BF-BF7C-93405F17191C}" presName="linearProcess" presStyleCnt="0"/>
      <dgm:spPr/>
    </dgm:pt>
    <dgm:pt modelId="{18C26E4E-BD58-4B07-9E8A-9995F05D91AD}" type="pres">
      <dgm:prSet presAssocID="{AFAC4B46-813C-4A6D-AF42-26CB560B4DD7}" presName="textNode" presStyleLbl="node1" presStyleIdx="0" presStyleCnt="4" custLinFactNeighborX="-20106">
        <dgm:presLayoutVars>
          <dgm:bulletEnabled val="1"/>
        </dgm:presLayoutVars>
      </dgm:prSet>
      <dgm:spPr/>
    </dgm:pt>
    <dgm:pt modelId="{DA771911-1660-46A6-ACB8-CE656930AAE1}" type="pres">
      <dgm:prSet presAssocID="{C169361F-EC55-4055-90D0-9D669C36E063}" presName="sibTrans" presStyleCnt="0"/>
      <dgm:spPr/>
    </dgm:pt>
    <dgm:pt modelId="{3DE48D0B-3923-4B81-BEE2-E19A805651F5}" type="pres">
      <dgm:prSet presAssocID="{8E2D42F5-1928-4BA2-8ED2-3A56E3F618FD}" presName="textNode" presStyleLbl="node1" presStyleIdx="1" presStyleCnt="4" custScaleX="88557" custLinFactNeighborX="-73733">
        <dgm:presLayoutVars>
          <dgm:bulletEnabled val="1"/>
        </dgm:presLayoutVars>
      </dgm:prSet>
      <dgm:spPr/>
    </dgm:pt>
    <dgm:pt modelId="{0B9501DB-4577-4DE9-B313-6517BE2183CA}" type="pres">
      <dgm:prSet presAssocID="{AEC99DDE-92B1-474F-A8EC-EDFBF4F874A5}" presName="sibTrans" presStyleCnt="0"/>
      <dgm:spPr/>
    </dgm:pt>
    <dgm:pt modelId="{21A454D9-428D-41F3-862A-58FEE74DE54B}" type="pres">
      <dgm:prSet presAssocID="{AF17D728-7058-4039-9FFF-822E386A377F}" presName="textNode" presStyleLbl="node1" presStyleIdx="2" presStyleCnt="4" custLinFactX="-3446" custLinFactNeighborX="-100000">
        <dgm:presLayoutVars>
          <dgm:bulletEnabled val="1"/>
        </dgm:presLayoutVars>
      </dgm:prSet>
      <dgm:spPr/>
    </dgm:pt>
    <dgm:pt modelId="{3FE5CEA5-9738-4D3F-887A-F28745725B46}" type="pres">
      <dgm:prSet presAssocID="{FA1110D6-5ABB-4810-A485-08CFA6A7678F}" presName="sibTrans" presStyleCnt="0"/>
      <dgm:spPr/>
    </dgm:pt>
    <dgm:pt modelId="{5C36E705-6921-42A9-8B63-8BBE00B067D3}" type="pres">
      <dgm:prSet presAssocID="{7E46528D-83D9-4CD3-BCEE-A16FE46D02F7}" presName="textNode" presStyleLbl="node1" presStyleIdx="3" presStyleCnt="4" custLinFactX="-9596" custLinFactNeighborX="-100000">
        <dgm:presLayoutVars>
          <dgm:bulletEnabled val="1"/>
        </dgm:presLayoutVars>
      </dgm:prSet>
      <dgm:spPr/>
    </dgm:pt>
  </dgm:ptLst>
  <dgm:cxnLst>
    <dgm:cxn modelId="{139A0B01-6DA2-4387-AF9D-353E35619D6E}" type="presOf" srcId="{7E46528D-83D9-4CD3-BCEE-A16FE46D02F7}" destId="{5C36E705-6921-42A9-8B63-8BBE00B067D3}" srcOrd="0" destOrd="0" presId="urn:microsoft.com/office/officeart/2005/8/layout/hProcess9"/>
    <dgm:cxn modelId="{033FB826-AB16-4F9D-84DF-B280964D8C49}" srcId="{CA135639-1A73-43BF-BF7C-93405F17191C}" destId="{AF17D728-7058-4039-9FFF-822E386A377F}" srcOrd="2" destOrd="0" parTransId="{1BCA6348-953C-4D67-AB0D-BA3ED44930FE}" sibTransId="{FA1110D6-5ABB-4810-A485-08CFA6A7678F}"/>
    <dgm:cxn modelId="{62473744-C16A-4FE1-9840-E11611012D52}" type="presOf" srcId="{AFAC4B46-813C-4A6D-AF42-26CB560B4DD7}" destId="{18C26E4E-BD58-4B07-9E8A-9995F05D91AD}" srcOrd="0" destOrd="0" presId="urn:microsoft.com/office/officeart/2005/8/layout/hProcess9"/>
    <dgm:cxn modelId="{02AAD548-650F-4300-AE2E-EDB86BA86CBF}" srcId="{CA135639-1A73-43BF-BF7C-93405F17191C}" destId="{8E2D42F5-1928-4BA2-8ED2-3A56E3F618FD}" srcOrd="1" destOrd="0" parTransId="{0F97A301-93A9-4096-A1FC-9FC8ACCEFE5B}" sibTransId="{AEC99DDE-92B1-474F-A8EC-EDFBF4F874A5}"/>
    <dgm:cxn modelId="{8B5F027B-1C7C-4F7C-839E-C66C93D42A65}" srcId="{CA135639-1A73-43BF-BF7C-93405F17191C}" destId="{7E46528D-83D9-4CD3-BCEE-A16FE46D02F7}" srcOrd="3" destOrd="0" parTransId="{46A6AC4D-3FA2-424E-AFA3-17855AFA06CA}" sibTransId="{4F235E78-905E-44A3-A872-66141C738900}"/>
    <dgm:cxn modelId="{E9C64BA1-F960-4722-8F6D-8AF30CC87D51}" srcId="{CA135639-1A73-43BF-BF7C-93405F17191C}" destId="{AFAC4B46-813C-4A6D-AF42-26CB560B4DD7}" srcOrd="0" destOrd="0" parTransId="{9108B1A4-54BE-4A65-88A5-4C312C7A214C}" sibTransId="{C169361F-EC55-4055-90D0-9D669C36E063}"/>
    <dgm:cxn modelId="{1C90ECAE-C080-48B4-8377-31F7930B6C23}" type="presOf" srcId="{CA135639-1A73-43BF-BF7C-93405F17191C}" destId="{5F18B88B-96C4-45C3-A919-655EA7F730C0}" srcOrd="0" destOrd="0" presId="urn:microsoft.com/office/officeart/2005/8/layout/hProcess9"/>
    <dgm:cxn modelId="{02A4F2B8-8FD3-4790-BCE9-FCB6CF3F19F5}" type="presOf" srcId="{8E2D42F5-1928-4BA2-8ED2-3A56E3F618FD}" destId="{3DE48D0B-3923-4B81-BEE2-E19A805651F5}" srcOrd="0" destOrd="0" presId="urn:microsoft.com/office/officeart/2005/8/layout/hProcess9"/>
    <dgm:cxn modelId="{6B4819F0-4E0B-43B3-85B2-4DC307571D20}" type="presOf" srcId="{AF17D728-7058-4039-9FFF-822E386A377F}" destId="{21A454D9-428D-41F3-862A-58FEE74DE54B}" srcOrd="0" destOrd="0" presId="urn:microsoft.com/office/officeart/2005/8/layout/hProcess9"/>
    <dgm:cxn modelId="{A346C6BA-1655-4591-8719-F4E834A333EB}" type="presParOf" srcId="{5F18B88B-96C4-45C3-A919-655EA7F730C0}" destId="{30E8E38F-72EF-41B7-AF50-DFCE3AB8791A}" srcOrd="0" destOrd="0" presId="urn:microsoft.com/office/officeart/2005/8/layout/hProcess9"/>
    <dgm:cxn modelId="{7B644943-AC7D-464E-9C16-EF6760F4E12A}" type="presParOf" srcId="{5F18B88B-96C4-45C3-A919-655EA7F730C0}" destId="{86B75219-406C-4BFE-AA97-42C59FE7C3BD}" srcOrd="1" destOrd="0" presId="urn:microsoft.com/office/officeart/2005/8/layout/hProcess9"/>
    <dgm:cxn modelId="{36428010-0DB2-4AC4-A611-CB1E85AB7B01}" type="presParOf" srcId="{86B75219-406C-4BFE-AA97-42C59FE7C3BD}" destId="{18C26E4E-BD58-4B07-9E8A-9995F05D91AD}" srcOrd="0" destOrd="0" presId="urn:microsoft.com/office/officeart/2005/8/layout/hProcess9"/>
    <dgm:cxn modelId="{2510798D-8FEF-4B93-B97B-4E43F9E2A65C}" type="presParOf" srcId="{86B75219-406C-4BFE-AA97-42C59FE7C3BD}" destId="{DA771911-1660-46A6-ACB8-CE656930AAE1}" srcOrd="1" destOrd="0" presId="urn:microsoft.com/office/officeart/2005/8/layout/hProcess9"/>
    <dgm:cxn modelId="{A3F5AD4A-F8B7-470F-A7B0-97443E33DBF8}" type="presParOf" srcId="{86B75219-406C-4BFE-AA97-42C59FE7C3BD}" destId="{3DE48D0B-3923-4B81-BEE2-E19A805651F5}" srcOrd="2" destOrd="0" presId="urn:microsoft.com/office/officeart/2005/8/layout/hProcess9"/>
    <dgm:cxn modelId="{31A8FDB2-6C94-4A92-94F5-2E76148237BA}" type="presParOf" srcId="{86B75219-406C-4BFE-AA97-42C59FE7C3BD}" destId="{0B9501DB-4577-4DE9-B313-6517BE2183CA}" srcOrd="3" destOrd="0" presId="urn:microsoft.com/office/officeart/2005/8/layout/hProcess9"/>
    <dgm:cxn modelId="{93B2A2E2-657B-47D7-8373-AA4EFE9CE007}" type="presParOf" srcId="{86B75219-406C-4BFE-AA97-42C59FE7C3BD}" destId="{21A454D9-428D-41F3-862A-58FEE74DE54B}" srcOrd="4" destOrd="0" presId="urn:microsoft.com/office/officeart/2005/8/layout/hProcess9"/>
    <dgm:cxn modelId="{5D762108-0862-450D-9812-A329F46C17F8}" type="presParOf" srcId="{86B75219-406C-4BFE-AA97-42C59FE7C3BD}" destId="{3FE5CEA5-9738-4D3F-887A-F28745725B46}" srcOrd="5" destOrd="0" presId="urn:microsoft.com/office/officeart/2005/8/layout/hProcess9"/>
    <dgm:cxn modelId="{4572ED20-0955-4DFB-86CA-4CE9CD8D7280}" type="presParOf" srcId="{86B75219-406C-4BFE-AA97-42C59FE7C3BD}" destId="{5C36E705-6921-42A9-8B63-8BBE00B067D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8E38F-72EF-41B7-AF50-DFCE3AB8791A}">
      <dsp:nvSpPr>
        <dsp:cNvPr id="0" name=""/>
        <dsp:cNvSpPr/>
      </dsp:nvSpPr>
      <dsp:spPr>
        <a:xfrm>
          <a:off x="0" y="0"/>
          <a:ext cx="7676588" cy="279281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26E4E-BD58-4B07-9E8A-9995F05D91AD}">
      <dsp:nvSpPr>
        <dsp:cNvPr id="0" name=""/>
        <dsp:cNvSpPr/>
      </dsp:nvSpPr>
      <dsp:spPr>
        <a:xfrm>
          <a:off x="41802" y="837844"/>
          <a:ext cx="1705296" cy="11171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17 – консепсия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j" panose="02020603050405020304" pitchFamily="18" charset="-52"/>
          </a:endParaRPr>
        </a:p>
      </dsp:txBody>
      <dsp:txXfrm>
        <a:off x="96336" y="892378"/>
        <a:ext cx="1596228" cy="1008058"/>
      </dsp:txXfrm>
    </dsp:sp>
    <dsp:sp modelId="{3DE48D0B-3923-4B81-BEE2-E19A805651F5}">
      <dsp:nvSpPr>
        <dsp:cNvPr id="0" name=""/>
        <dsp:cNvSpPr/>
      </dsp:nvSpPr>
      <dsp:spPr>
        <a:xfrm>
          <a:off x="1878898" y="837844"/>
          <a:ext cx="1510159" cy="11171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30 – стратегия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j" panose="02020603050405020304" pitchFamily="18" charset="-52"/>
          </a:endParaRPr>
        </a:p>
      </dsp:txBody>
      <dsp:txXfrm>
        <a:off x="1933432" y="892378"/>
        <a:ext cx="1401091" cy="1008058"/>
      </dsp:txXfrm>
    </dsp:sp>
    <dsp:sp modelId="{21A454D9-428D-41F3-862A-58FEE74DE54B}">
      <dsp:nvSpPr>
        <dsp:cNvPr id="0" name=""/>
        <dsp:cNvSpPr/>
      </dsp:nvSpPr>
      <dsp:spPr>
        <a:xfrm>
          <a:off x="3539854" y="837844"/>
          <a:ext cx="1705296" cy="11171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115 – барномаи соҳавӣ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j" panose="02020603050405020304" pitchFamily="18" charset="-52"/>
          </a:endParaRPr>
        </a:p>
      </dsp:txBody>
      <dsp:txXfrm>
        <a:off x="3594388" y="892378"/>
        <a:ext cx="1596228" cy="1008058"/>
      </dsp:txXfrm>
    </dsp:sp>
    <dsp:sp modelId="{5C36E705-6921-42A9-8B63-8BBE00B067D3}">
      <dsp:nvSpPr>
        <dsp:cNvPr id="0" name=""/>
        <dsp:cNvSpPr/>
      </dsp:nvSpPr>
      <dsp:spPr>
        <a:xfrm>
          <a:off x="5424491" y="837844"/>
          <a:ext cx="1705296" cy="11171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68 – барномаи маҳаллӣ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j" panose="02020603050405020304" pitchFamily="18" charset="-52"/>
          </a:endParaRPr>
        </a:p>
      </dsp:txBody>
      <dsp:txXfrm>
        <a:off x="5479025" y="892378"/>
        <a:ext cx="1596228" cy="1008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0.86242</cdr:x>
      <cdr:y>0.61829</cdr:y>
    </cdr:from>
    <cdr:to>
      <cdr:x>0.94172</cdr:x>
      <cdr:y>0.98094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24380" y="1913994"/>
          <a:ext cx="268898" cy="11226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FontTx/>
            <a:buNone/>
          </a:pPr>
          <a:r>
            <a:rPr lang="tg-Cyrl-TJ" altLang="ru-RU" sz="1200" b="1" dirty="0">
              <a:solidFill>
                <a:schemeClr val="bg1"/>
              </a:solidFill>
              <a:latin typeface="Times New Roman Tj" panose="02020603050405020304" pitchFamily="18" charset="-52"/>
            </a:rPr>
            <a:t>-19,8 %</a:t>
          </a:r>
          <a:endParaRPr lang="en-US" altLang="ru-RU" sz="1200" b="1" dirty="0">
            <a:solidFill>
              <a:schemeClr val="bg1"/>
            </a:solidFill>
            <a:latin typeface="Times New Roman Tj" panose="02020603050405020304" pitchFamily="18" charset="-5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0.86242</cdr:x>
      <cdr:y>0.61829</cdr:y>
    </cdr:from>
    <cdr:to>
      <cdr:x>0.94172</cdr:x>
      <cdr:y>0.98094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95798" y="1913994"/>
          <a:ext cx="238685" cy="11226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FontTx/>
            <a:buNone/>
          </a:pPr>
          <a:r>
            <a:rPr lang="tg-Cyrl-TJ" altLang="ru-RU" sz="1200" b="1" dirty="0">
              <a:solidFill>
                <a:schemeClr val="bg1"/>
              </a:solidFill>
              <a:latin typeface="Times New Roman Tj" panose="02020603050405020304" pitchFamily="18" charset="-52"/>
            </a:rPr>
            <a:t>-19,8 %</a:t>
          </a:r>
          <a:endParaRPr lang="en-US" altLang="ru-RU" sz="1200" b="1" dirty="0">
            <a:solidFill>
              <a:schemeClr val="bg1"/>
            </a:solidFill>
            <a:latin typeface="Times New Roman Tj" panose="02020603050405020304" pitchFamily="18" charset="-52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0.1114</cdr:x>
      <cdr:y>0.51348</cdr:y>
    </cdr:from>
    <cdr:to>
      <cdr:x>0.34426</cdr:x>
      <cdr:y>0.75108</cdr:y>
    </cdr:to>
    <cdr:pic>
      <cdr:nvPicPr>
        <cdr:cNvPr id="10" name="chart">
          <a:extLst xmlns:a="http://schemas.openxmlformats.org/drawingml/2006/main">
            <a:ext uri="{FF2B5EF4-FFF2-40B4-BE49-F238E27FC236}">
              <a16:creationId xmlns:a16="http://schemas.microsoft.com/office/drawing/2014/main" id="{729DE063-96D2-5986-A6EC-8FB2BD4E33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3153" y="1626885"/>
          <a:ext cx="905494" cy="752800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28535A5C-0CEE-470B-8429-CCB603C03C0C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32215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32215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97054A57-9FE4-4367-A432-BDDA47568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24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016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016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0506E9-2F61-4649-ACFF-282B19B042F0}" type="datetimeFigureOut">
              <a:rPr lang="ru-RU"/>
              <a:pPr>
                <a:defRPr/>
              </a:pPr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6" tIns="45628" rIns="91256" bIns="4562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110"/>
            <a:ext cx="5438140" cy="4468891"/>
          </a:xfrm>
          <a:prstGeom prst="rect">
            <a:avLst/>
          </a:prstGeom>
        </p:spPr>
        <p:txBody>
          <a:bodyPr vert="horz" lIns="91256" tIns="45628" rIns="91256" bIns="45628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2214"/>
            <a:ext cx="2945659" cy="496016"/>
          </a:xfrm>
          <a:prstGeom prst="rect">
            <a:avLst/>
          </a:prstGeom>
        </p:spPr>
        <p:txBody>
          <a:bodyPr vert="horz" lIns="91256" tIns="45628" rIns="91256" bIns="4562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2214"/>
            <a:ext cx="2945659" cy="496016"/>
          </a:xfrm>
          <a:prstGeom prst="rect">
            <a:avLst/>
          </a:prstGeom>
        </p:spPr>
        <p:txBody>
          <a:bodyPr vert="horz" wrap="square" lIns="91256" tIns="45628" rIns="91256" bIns="456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318968-2572-4AE4-9499-B4FB14BE3E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497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216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321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351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4071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185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6486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58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01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1348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547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9697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6291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15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3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47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6C6E0-E33F-453F-944B-617D94BB3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A339BC-E0A7-449C-986E-904EE01DD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E41C3-DE1B-48C9-B476-0A1D1567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BE9F5-2524-4FE3-87B4-F9BAC4FB9AD8}" type="datetime1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46F2F2-4199-4332-B30A-5FD9AC43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E9227-CBC1-430B-B8C1-938C7F64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7C679-2FE8-4A12-838A-4B82B615B8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590383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6DFDC-7426-49A9-BEE4-82F003C4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FCB998-7F18-4181-9B29-DF5C278A9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518D2C-87EC-4E72-83B7-64457AB2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0CE79-A8E5-48F4-9F62-5FFF13D4153E}" type="datetime1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059128-1EE8-4B30-A18A-BEA865AA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5DEFB-110B-4138-8FA9-9E9F0149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7804-E025-45B8-8FE6-F02E4CB031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29459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CAF62B-DCA8-479C-8E26-4872AA64E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CCEA9-E659-4696-99E7-2D5672B98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8E1283-741D-4C5D-9E1B-6B20E3F4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0CE79-A8E5-48F4-9F62-5FFF13D4153E}" type="datetime1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B95A7A-AACF-4A0E-89C9-2E94B363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1A985-BBE2-4996-A008-8422711F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7804-E025-45B8-8FE6-F02E4CB031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0025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DE608-AB5D-4ED3-B09F-D90D5D47655F}" type="datetime1">
              <a:rPr lang="ru-RU" smtClean="0"/>
              <a:t>06.06.2024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A973-EBCC-42C6-A16C-8222046F3C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62541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D82E1-EC8F-44B0-B8C1-66F5CAD6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0D855-D173-49C2-A96B-76C037E4D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8056BB-52B7-4441-A7C2-028C0180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0CE79-A8E5-48F4-9F62-5FFF13D4153E}" type="datetime1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B9968D-B4E9-425C-BFEA-38F8DE9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64067E-9077-4543-9495-9E89D55B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7804-E025-45B8-8FE6-F02E4CB031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18940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9E523-E37E-4740-9083-4334BE490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16C13D-2D09-4179-BEEA-51BE6054B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9D6FFD-235A-4D55-9949-512572F42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181C8-BBFC-4C8E-BB0F-56C0904BB326}" type="datetime1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55ACAF-E090-404C-A145-853EC94B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8548CC-0178-4B62-8D89-5A1D3CC9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1B033-188C-48A2-8010-0A6E14F24E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33062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F17E8-B790-4553-A096-E324D271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638DD1-83D0-4B29-8204-D989B3A9D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650B8A-3072-49EF-B6F6-4C68501B4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873239-E9B6-49B8-82F8-28771BA0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0CE79-A8E5-48F4-9F62-5FFF13D4153E}" type="datetime1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74F32C-E9A9-4187-B2FC-BE6B13C8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870B2F-6A11-4993-BF82-CC9C4AD0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7804-E025-45B8-8FE6-F02E4CB031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011583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992E0-00B5-4B0E-A692-F7606766C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14A610-512E-49B9-BDE4-608FFD77B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D4F50F-2B85-4317-963D-ED4C4F53F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5B6197-BB47-4407-89A2-F6C9FA356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2D6D1D-4211-48E3-9C1D-BCC44CA16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36CC77-F02A-4F51-81E5-9885F08E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0CE79-A8E5-48F4-9F62-5FFF13D4153E}" type="datetime1">
              <a:rPr lang="ru-RU" smtClean="0"/>
              <a:t>06.06.2024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397A8A-CD65-4518-9BD2-ED0FEAC0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CB5069-1C6C-4710-A809-57F6F172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7804-E025-45B8-8FE6-F02E4CB031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529157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AD0C9-17D6-4797-8116-406736C3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9205E0-39C3-4D13-A07C-9A50F0E6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5B54A-202E-413D-A32F-9FDF8986D7E5}" type="datetime1">
              <a:rPr lang="ru-RU" smtClean="0"/>
              <a:t>06.06.2024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BBBEBA-ACA3-4300-9FA8-B2CE1B241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21EFE-B10D-4252-B5C1-9C53BB48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F4336-28C6-411F-BC3F-2DC1DE92200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310676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F05E25-2963-4E16-83B8-D208CB1A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8181C-B679-4127-9298-A7CD0A97BD9E}" type="datetime1">
              <a:rPr lang="ru-RU" smtClean="0"/>
              <a:t>06.06.2024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00AA37C-C69A-4578-B9B8-C2084694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A7DD66-8AF2-439B-A845-48B18920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ADD26-1550-46FB-9DA4-0DC985B5232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46960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87C1B-2F94-45AC-A18B-22E99C28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D19F0-28D9-4562-A4BE-ED37148FF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E891A3-F6C8-4627-BB2D-4D3AFEDC9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B346C5-311C-4EF7-B8F3-2E1B8065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0CE79-A8E5-48F4-9F62-5FFF13D4153E}" type="datetime1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D9DC50-B620-4200-B107-7D935A59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B3607D-B9AB-4114-861A-561DB3C8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7804-E025-45B8-8FE6-F02E4CB031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51122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6493E-3D1E-4312-AB5D-2BBF8B72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6A9D29-C799-4B79-9721-9250D511D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DEDD29-4C3A-4D5D-B486-5F8836556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DCBEE7-3026-4715-8F95-90148EF9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E1EF9-38AB-4E6A-A4F4-F116931A8235}" type="datetime1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127EF8-EFF4-4DEF-93D9-2DF13E1E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7D4BFB-B10D-4691-AB86-DF12369B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D97F5-FD92-452B-B8DB-E434973BE84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85147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8E9CA-201D-44FC-8C55-39E305A5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2FE204-1A0B-4670-BD5D-BAA0497F9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24145-2EC0-48AE-BEA7-2F0B220DF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A0CE79-A8E5-48F4-9F62-5FFF13D4153E}" type="datetime1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17A4-BB3C-44BE-A58C-1F10E7A93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D922-AA59-49B0-B5A5-F9371243A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F87804-E025-45B8-8FE6-F02E4CB031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448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</p:sldLayoutIdLst>
  <p:transition spd="med"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11" Type="http://schemas.openxmlformats.org/officeDocument/2006/relationships/image" Target="../media/image33.png"/><Relationship Id="rId5" Type="http://schemas.openxmlformats.org/officeDocument/2006/relationships/image" Target="../media/image2.jpeg"/><Relationship Id="rId10" Type="http://schemas.openxmlformats.org/officeDocument/2006/relationships/chart" Target="../charts/chart7.xml"/><Relationship Id="rId4" Type="http://schemas.openxmlformats.org/officeDocument/2006/relationships/image" Target="../media/image1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3" Type="http://schemas.openxmlformats.org/officeDocument/2006/relationships/image" Target="../media/image3.jpeg"/><Relationship Id="rId7" Type="http://schemas.openxmlformats.org/officeDocument/2006/relationships/image" Target="../media/image41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2.jpeg"/><Relationship Id="rId15" Type="http://schemas.openxmlformats.org/officeDocument/2006/relationships/hyperlink" Target="https://news.gallup.com/poll/513494/confidence-police-rises-world-doesn-feel-safer.aspx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1.png"/><Relationship Id="rId9" Type="http://schemas.openxmlformats.org/officeDocument/2006/relationships/image" Target="../media/image46.pn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1.png"/><Relationship Id="rId10" Type="http://schemas.openxmlformats.org/officeDocument/2006/relationships/image" Target="../media/image54.png"/><Relationship Id="rId4" Type="http://schemas.openxmlformats.org/officeDocument/2006/relationships/image" Target="../media/image2.jpe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6.jpg"/><Relationship Id="rId26" Type="http://schemas.openxmlformats.org/officeDocument/2006/relationships/image" Target="../media/image23.png"/><Relationship Id="rId3" Type="http://schemas.openxmlformats.org/officeDocument/2006/relationships/image" Target="../media/image3.jpeg"/><Relationship Id="rId21" Type="http://schemas.microsoft.com/office/2007/relationships/hdphoto" Target="../media/hdphoto5.wdp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24" Type="http://schemas.openxmlformats.org/officeDocument/2006/relationships/image" Target="../media/image21.jpeg"/><Relationship Id="rId5" Type="http://schemas.openxmlformats.org/officeDocument/2006/relationships/image" Target="../media/image2.jpeg"/><Relationship Id="rId15" Type="http://schemas.microsoft.com/office/2007/relationships/hdphoto" Target="../media/hdphoto4.wdp"/><Relationship Id="rId23" Type="http://schemas.openxmlformats.org/officeDocument/2006/relationships/image" Target="../media/image20.jpeg"/><Relationship Id="rId10" Type="http://schemas.microsoft.com/office/2007/relationships/hdphoto" Target="../media/hdphoto2.wdp"/><Relationship Id="rId19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Relationship Id="rId22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2.jpeg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.jpeg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10" Type="http://schemas.openxmlformats.org/officeDocument/2006/relationships/chart" Target="../charts/chart3.xml"/><Relationship Id="rId4" Type="http://schemas.openxmlformats.org/officeDocument/2006/relationships/image" Target="../media/image1.png"/><Relationship Id="rId9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.jpeg"/><Relationship Id="rId10" Type="http://schemas.openxmlformats.org/officeDocument/2006/relationships/image" Target="../media/image35.png"/><Relationship Id="rId4" Type="http://schemas.openxmlformats.org/officeDocument/2006/relationships/image" Target="../media/image2.jpe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3" y="142080"/>
            <a:ext cx="1530890" cy="11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/>
          <p:nvPr/>
        </p:nvSpPr>
        <p:spPr>
          <a:xfrm>
            <a:off x="2267743" y="142080"/>
            <a:ext cx="6408713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tg-Cyrl-TJ" sz="2000" b="1" noProof="1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Ҷа</a:t>
            </a:r>
            <a:r>
              <a:rPr lang="tg-Cyrl-TJ" altLang="ru-RU" sz="2000" b="1" dirty="0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ласаи Шурои миллии рушд т</a:t>
            </a:r>
            <a:r>
              <a:rPr lang="tg-Cyrl-TJ" sz="2000" b="1" noProof="1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аҳти раисии 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Асосгузори сул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ҳ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у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ва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ҳ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дати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милл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ӣ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Пешвои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миллат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Президенти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Ҷ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ум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ҳ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урии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То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ҷ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икистон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Раиси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Ш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ӯ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ро,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Ҷаноби Олӣ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му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ҳ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тарам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Эмомал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ӣ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Ра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ҳ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мон</a:t>
            </a:r>
            <a:endParaRPr lang="en-US" sz="20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2828308" y="5289284"/>
            <a:ext cx="611267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ТАТБИҚИ ФОСИЛАВИИ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РУШДИ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БАРОИ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давраи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СОЛИ 2030: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дастовардҳо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афзалиятҳои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минбаъда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AE3D5F-59F2-C8DA-6B1B-3A2662C04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" y="1915376"/>
            <a:ext cx="8139881" cy="34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2" descr="11">
            <a:extLst>
              <a:ext uri="{FF2B5EF4-FFF2-40B4-BE49-F238E27FC236}">
                <a16:creationId xmlns:a16="http://schemas.microsoft.com/office/drawing/2014/main" id="{668E0117-41EF-5560-CE6A-FFB2B4EE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"/>
          <a:stretch>
            <a:fillRect/>
          </a:stretch>
        </p:blipFill>
        <p:spPr bwMode="auto">
          <a:xfrm>
            <a:off x="551086" y="5552819"/>
            <a:ext cx="2143527" cy="1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2">
            <a:extLst>
              <a:ext uri="{FF2B5EF4-FFF2-40B4-BE49-F238E27FC236}">
                <a16:creationId xmlns:a16="http://schemas.microsoft.com/office/drawing/2014/main" id="{F0C853D8-BDEC-9421-AB8C-FEB16C215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93" y="6411987"/>
            <a:ext cx="7539038" cy="3416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tg-Cyrl-TJ" alt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июни </a:t>
            </a:r>
            <a:r>
              <a:rPr lang="ru-RU" alt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соли 2024, Душанбе 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28" y="29655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2405499" y="307704"/>
            <a:ext cx="5530822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Иҷрои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индикаторҳои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мақсаднок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СМР-2030 (2)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10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9">
            <a:extLst>
              <a:ext uri="{FF2B5EF4-FFF2-40B4-BE49-F238E27FC236}">
                <a16:creationId xmlns:a16="http://schemas.microsoft.com/office/drawing/2014/main" id="{4225C0B3-5196-623C-DC85-6B713D41B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136877"/>
              </p:ext>
            </p:extLst>
          </p:nvPr>
        </p:nvGraphicFramePr>
        <p:xfrm>
          <a:off x="827584" y="1039367"/>
          <a:ext cx="3888432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C8988852-B1C2-1C47-85A2-B89404C45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079145"/>
              </p:ext>
            </p:extLst>
          </p:nvPr>
        </p:nvGraphicFramePr>
        <p:xfrm>
          <a:off x="4788024" y="1044179"/>
          <a:ext cx="3786876" cy="31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7" imgW="3688400" imgH="3200677" progId="Excel.Chart.8">
                  <p:embed/>
                </p:oleObj>
              </mc:Choice>
              <mc:Fallback>
                <p:oleObj name="Chart" r:id="rId7" imgW="3688400" imgH="3200677" progId="Excel.Chart.8">
                  <p:embed/>
                  <p:pic>
                    <p:nvPicPr>
                      <p:cNvPr id="17414" name="Объект 5">
                        <a:extLst>
                          <a:ext uri="{FF2B5EF4-FFF2-40B4-BE49-F238E27FC236}">
                            <a16:creationId xmlns:a16="http://schemas.microsoft.com/office/drawing/2014/main" id="{ED597A45-675F-69D7-CAF0-2D0F4CA19AC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044179"/>
                        <a:ext cx="3786876" cy="31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2 | Zero Hunger – Textile Exchange – SDGS">
            <a:extLst>
              <a:ext uri="{FF2B5EF4-FFF2-40B4-BE49-F238E27FC236}">
                <a16:creationId xmlns:a16="http://schemas.microsoft.com/office/drawing/2014/main" id="{9D4812D9-76E1-171C-BAFE-4D02053CE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62751" y="1406302"/>
            <a:ext cx="827161" cy="7829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62E27EB-F5A5-4D64-04AE-2D162F196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07039"/>
              </p:ext>
            </p:extLst>
          </p:nvPr>
        </p:nvGraphicFramePr>
        <p:xfrm>
          <a:off x="2675760" y="4177979"/>
          <a:ext cx="5466568" cy="2595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2" name="Picture 22" descr="Sustainable Development Goal 6 - Wikipedia">
            <a:extLst>
              <a:ext uri="{FF2B5EF4-FFF2-40B4-BE49-F238E27FC236}">
                <a16:creationId xmlns:a16="http://schemas.microsoft.com/office/drawing/2014/main" id="{AA288183-4C8C-05AF-B6DA-35CF9C90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33963" y="5311416"/>
            <a:ext cx="914594" cy="8725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" name="Рисунок 7">
            <a:extLst>
              <a:ext uri="{FF2B5EF4-FFF2-40B4-BE49-F238E27FC236}">
                <a16:creationId xmlns:a16="http://schemas.microsoft.com/office/drawing/2014/main" id="{EA276654-9591-E6AE-D6A7-2876134E9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33963" y="4177979"/>
            <a:ext cx="914594" cy="8725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5" name="Скругленный прямоугольник 34">
            <a:extLst>
              <a:ext uri="{FF2B5EF4-FFF2-40B4-BE49-F238E27FC236}">
                <a16:creationId xmlns:a16="http://schemas.microsoft.com/office/drawing/2014/main" id="{ADFACC48-0C59-A470-09F9-FDAC344D02F9}"/>
              </a:ext>
            </a:extLst>
          </p:cNvPr>
          <p:cNvSpPr/>
          <p:nvPr/>
        </p:nvSpPr>
        <p:spPr>
          <a:xfrm>
            <a:off x="712375" y="4191748"/>
            <a:ext cx="1267337" cy="8587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tg-Cyrl-TJ" alt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Зиёда аз </a:t>
            </a:r>
            <a:r>
              <a:rPr lang="en-US" alt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2,400 </a:t>
            </a:r>
            <a:r>
              <a:rPr lang="tg-Cyrl-TJ" alt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роҳ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34">
            <a:extLst>
              <a:ext uri="{FF2B5EF4-FFF2-40B4-BE49-F238E27FC236}">
                <a16:creationId xmlns:a16="http://schemas.microsoft.com/office/drawing/2014/main" id="{C2A1DB7B-292B-B516-CBB6-4C9786BD22A2}"/>
              </a:ext>
            </a:extLst>
          </p:cNvPr>
          <p:cNvSpPr/>
          <p:nvPr/>
        </p:nvSpPr>
        <p:spPr>
          <a:xfrm>
            <a:off x="1170013" y="5225386"/>
            <a:ext cx="1601787" cy="6762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219 </a:t>
            </a:r>
            <a:r>
              <a:rPr lang="tg-Cyrl-TJ" alt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роҳи оҳан</a:t>
            </a:r>
            <a:r>
              <a:rPr lang="en-US" alt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Скругленный прямоугольник 34">
            <a:extLst>
              <a:ext uri="{FF2B5EF4-FFF2-40B4-BE49-F238E27FC236}">
                <a16:creationId xmlns:a16="http://schemas.microsoft.com/office/drawing/2014/main" id="{D792F9F7-B671-1538-BBB4-37BF1C67DB54}"/>
              </a:ext>
            </a:extLst>
          </p:cNvPr>
          <p:cNvSpPr/>
          <p:nvPr/>
        </p:nvSpPr>
        <p:spPr>
          <a:xfrm>
            <a:off x="2072997" y="4198239"/>
            <a:ext cx="1267337" cy="8522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endParaRPr lang="en-US" altLang="ru-RU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326 </a:t>
            </a:r>
            <a:r>
              <a:rPr lang="tg-Cyrl-TJ" alt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 ва </a:t>
            </a:r>
            <a:r>
              <a:rPr lang="en-US" alt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tg-Cyrl-TJ" alt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тунелҳо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ru-RU" altLang="ru-RU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34">
            <a:extLst>
              <a:ext uri="{FF2B5EF4-FFF2-40B4-BE49-F238E27FC236}">
                <a16:creationId xmlns:a16="http://schemas.microsoft.com/office/drawing/2014/main" id="{495E4D83-C56D-79EC-C567-17D22928B8AB}"/>
              </a:ext>
            </a:extLst>
          </p:cNvPr>
          <p:cNvSpPr/>
          <p:nvPr/>
        </p:nvSpPr>
        <p:spPr>
          <a:xfrm>
            <a:off x="4435512" y="6557440"/>
            <a:ext cx="713251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tg-Cyrl-TJ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6033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96" y="28748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11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A0B5B6D-DAF2-5E0D-0E06-45164CE8B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964494"/>
              </p:ext>
            </p:extLst>
          </p:nvPr>
        </p:nvGraphicFramePr>
        <p:xfrm>
          <a:off x="601663" y="1668463"/>
          <a:ext cx="8026400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0439429" imgH="5915025" progId="Excel.Sheet.8">
                  <p:embed/>
                </p:oleObj>
              </mc:Choice>
              <mc:Fallback>
                <p:oleObj name="Worksheet" r:id="rId6" imgW="10439429" imgH="5915025" progId="Excel.Sheet.8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A0B5B6D-DAF2-5E0D-0E06-45164CE8BAE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668463"/>
                        <a:ext cx="8026400" cy="4819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6A6A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75CF4597-C428-7917-A2F2-296E28D7DD71}"/>
              </a:ext>
            </a:extLst>
          </p:cNvPr>
          <p:cNvSpPr/>
          <p:nvPr/>
        </p:nvSpPr>
        <p:spPr>
          <a:xfrm>
            <a:off x="2483768" y="985211"/>
            <a:ext cx="477195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tg-Cyrl-TJ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Ҳаҷми истеҳсоли металлҳои сурма, сурб ва мис дар солҳои 2015-2023 (бо тонна)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4A6595C-7A65-AF8E-DDA0-244B28AA7AFF}"/>
              </a:ext>
            </a:extLst>
          </p:cNvPr>
          <p:cNvSpPr/>
          <p:nvPr/>
        </p:nvSpPr>
        <p:spPr>
          <a:xfrm>
            <a:off x="2110027" y="290596"/>
            <a:ext cx="5530822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Иҷрои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индикаторҳои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мақсаднок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СМР-2030 (3)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0498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98" y="44668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2398806" y="324751"/>
            <a:ext cx="5530822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Иҷрои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индикаторҳои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мақсаднок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СМР-2030 (4)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12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D1559C24-940B-C30C-3219-2F11C4A4E852}"/>
              </a:ext>
            </a:extLst>
          </p:cNvPr>
          <p:cNvSpPr/>
          <p:nvPr/>
        </p:nvSpPr>
        <p:spPr>
          <a:xfrm>
            <a:off x="2722005" y="1052736"/>
            <a:ext cx="488442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Истеҳсол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содирот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воридоти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семент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солҳои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2015-2023 (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ҳазор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тонна)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4F44D450-77B5-059E-6517-90D44D355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761829"/>
              </p:ext>
            </p:extLst>
          </p:nvPr>
        </p:nvGraphicFramePr>
        <p:xfrm>
          <a:off x="858223" y="1628800"/>
          <a:ext cx="7640563" cy="511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6330791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9" y="0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2337767" y="280083"/>
            <a:ext cx="5530822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Иҷрои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индикаторҳои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мақсаднок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СМР-2030 (5)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13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D1559C24-940B-C30C-3219-2F11C4A4E852}"/>
              </a:ext>
            </a:extLst>
          </p:cNvPr>
          <p:cNvSpPr/>
          <p:nvPr/>
        </p:nvSpPr>
        <p:spPr>
          <a:xfrm>
            <a:off x="2237799" y="981900"/>
            <a:ext cx="488442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Истеҳсол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воридоти</a:t>
            </a:r>
            <a:r>
              <a:rPr lang="tg-Cyrl-TJ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гӯшти мурғ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солҳои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2015-2023 (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ҳазор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тонна)</a:t>
            </a: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8001C1B5-CF68-A950-D7C9-25913A88EA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864598"/>
              </p:ext>
            </p:extLst>
          </p:nvPr>
        </p:nvGraphicFramePr>
        <p:xfrm>
          <a:off x="652463" y="1628775"/>
          <a:ext cx="7927975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9820344" imgH="4695876" progId="Excel.Sheet.8">
                  <p:embed/>
                </p:oleObj>
              </mc:Choice>
              <mc:Fallback>
                <p:oleObj name="Worksheet" r:id="rId6" imgW="9820344" imgH="4695876" progId="Excel.Sheet.8">
                  <p:embed/>
                  <p:pic>
                    <p:nvPicPr>
                      <p:cNvPr id="9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1628775"/>
                        <a:ext cx="7927975" cy="482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6A6A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12719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93" y="15182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04" y="51376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2736034" y="138099"/>
            <a:ext cx="3894565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арзёбиҳои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байналмилалӣ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14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84981390-36D4-6D7A-3CDC-00D4F78D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98" y="-13118"/>
            <a:ext cx="195104" cy="95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2">
            <a:extLst>
              <a:ext uri="{FF2B5EF4-FFF2-40B4-BE49-F238E27FC236}">
                <a16:creationId xmlns:a16="http://schemas.microsoft.com/office/drawing/2014/main" id="{23611B76-FC14-71B9-9F6C-9167ECF6D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8681" y="1127876"/>
            <a:ext cx="676037" cy="6798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8" name="Picture 26" descr="Sustainable Development Goal 7 - Wikipedia">
            <a:extLst>
              <a:ext uri="{FF2B5EF4-FFF2-40B4-BE49-F238E27FC236}">
                <a16:creationId xmlns:a16="http://schemas.microsoft.com/office/drawing/2014/main" id="{1362D1C5-40F4-5DCC-4E0D-B53023907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56551" y="1861512"/>
            <a:ext cx="731835" cy="7922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9" name="Picture 32" descr="Sustainable Development Goal 9 - Wikipedia">
            <a:extLst>
              <a:ext uri="{FF2B5EF4-FFF2-40B4-BE49-F238E27FC236}">
                <a16:creationId xmlns:a16="http://schemas.microsoft.com/office/drawing/2014/main" id="{9BFDDA97-5208-6E43-9DA4-31D655E4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6492" y="2698323"/>
            <a:ext cx="731835" cy="7885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" name="Picture 34" descr="Sustainable Development Goal 10 - Wikipedia">
            <a:extLst>
              <a:ext uri="{FF2B5EF4-FFF2-40B4-BE49-F238E27FC236}">
                <a16:creationId xmlns:a16="http://schemas.microsoft.com/office/drawing/2014/main" id="{7FE6500C-5709-3B1C-8BC6-77F8B7DB6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1383" y="3511862"/>
            <a:ext cx="707003" cy="8134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1" name="Picture 44" descr="Sustainable Development Goal 13 - Wikipedia">
            <a:extLst>
              <a:ext uri="{FF2B5EF4-FFF2-40B4-BE49-F238E27FC236}">
                <a16:creationId xmlns:a16="http://schemas.microsoft.com/office/drawing/2014/main" id="{AED9D0D9-0B15-18A8-881A-B542B97C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63397" y="5174494"/>
            <a:ext cx="749821" cy="76307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2" name="Picture 42" descr="Sustainable Development Goal 12 - Wikipedia">
            <a:extLst>
              <a:ext uri="{FF2B5EF4-FFF2-40B4-BE49-F238E27FC236}">
                <a16:creationId xmlns:a16="http://schemas.microsoft.com/office/drawing/2014/main" id="{96870FA0-7627-B90A-45BB-504B6344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14385" y="4348721"/>
            <a:ext cx="832641" cy="7431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158C344-79A9-AE37-D9ED-EC4EB9988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66116" y="5982470"/>
            <a:ext cx="772211" cy="7431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4" name="Rectangle 8">
            <a:extLst>
              <a:ext uri="{FF2B5EF4-FFF2-40B4-BE49-F238E27FC236}">
                <a16:creationId xmlns:a16="http://schemas.microsoft.com/office/drawing/2014/main" id="{60172106-8B57-DBEF-5B79-5C5B766C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32" y="916994"/>
            <a:ext cx="2860318" cy="5514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79413" indent="-3794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72000" algn="just" eaLnBrk="1" hangingPunct="1">
              <a:lnSpc>
                <a:spcPct val="100000"/>
              </a:lnSpc>
              <a:spcBef>
                <a:spcPct val="0"/>
              </a:spcBef>
              <a:buSzPct val="120000"/>
              <a:buFont typeface="Arial" panose="020B0604020202020204" pitchFamily="34" charset="0"/>
              <a:buBlip>
                <a:blip r:embed="rId14"/>
              </a:buBlip>
              <a:defRPr/>
            </a:pPr>
            <a:endParaRPr lang="ru-RU" alt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 algn="just" eaLnBrk="1" hangingPunct="1">
              <a:buSzPct val="120000"/>
              <a:buBlip>
                <a:blip r:embed="rId14"/>
              </a:buBlip>
            </a:pPr>
            <a:r>
              <a:rPr lang="tg-Cyrl-TJ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Мавқеи 1-ум оид ба иқтидорҳои гидроэнергетикӣ</a:t>
            </a:r>
          </a:p>
          <a:p>
            <a:pPr marL="174625" indent="-174625" algn="just" eaLnBrk="1" hangingPunct="1">
              <a:buSzPct val="120000"/>
              <a:buBlip>
                <a:blip r:embed="rId14"/>
              </a:buBlip>
            </a:pPr>
            <a:r>
              <a:rPr lang="tg-Cyrl-TJ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Мавқеи 1-ум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байни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142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ҷаҳон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лиҳози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амният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</a:t>
            </a:r>
            <a:r>
              <a:rPr lang="tg-Cyrl-TJ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 арзёбии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Gallup</a:t>
            </a:r>
            <a:r>
              <a:rPr lang="tg-Cyrl-TJ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4625" indent="-174625" algn="just" eaLnBrk="1" hangingPunct="1">
              <a:buSzPct val="120000"/>
              <a:buBlip>
                <a:blip r:embed="rId14"/>
              </a:buBlip>
            </a:pP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Пиряхи Федченко – калонтарин пиряхи ҷаҳон дар хушкӣ (77 км дарозӣ, 6200м  баландӣ аз сатҳи баҳр) </a:t>
            </a:r>
          </a:p>
          <a:p>
            <a:pPr marL="174625" indent="-174625" algn="just" eaLnBrk="1" hangingPunct="1">
              <a:buSzPct val="120000"/>
              <a:buBlip>
                <a:blip r:embed="rId14"/>
              </a:buBlip>
            </a:pPr>
            <a:r>
              <a:rPr lang="tg-Cyrl-TJ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Мавқеи 2-юм оид ба дастрасӣ ба неруи барқ </a:t>
            </a:r>
            <a:endParaRPr lang="tg-Cyrl-TJ" alt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SzPct val="120000"/>
              <a:buNone/>
              <a:defRPr/>
            </a:pPr>
            <a:endParaRPr lang="tg-Cyrl-TJ" alt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50AA21B-0EF8-0A96-A69F-90E8F59CD779}"/>
              </a:ext>
            </a:extLst>
          </p:cNvPr>
          <p:cNvSpPr/>
          <p:nvPr/>
        </p:nvSpPr>
        <p:spPr>
          <a:xfrm>
            <a:off x="5013218" y="943240"/>
            <a:ext cx="3621456" cy="57246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4625" indent="-174625" algn="just" eaLnBrk="1" hangingPunct="1">
              <a:buSzPct val="120000"/>
              <a:buBlip>
                <a:blip r:embed="rId14"/>
              </a:buBlip>
            </a:pPr>
            <a:r>
              <a:rPr lang="ru-RU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 р</a:t>
            </a:r>
            <a:r>
              <a:rPr lang="tg-Cyrl-TJ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ӯ</a:t>
            </a:r>
            <a:r>
              <a:rPr lang="ru-RU" altLang="ru-RU" sz="19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йхати</a:t>
            </a:r>
            <a:r>
              <a:rPr lang="ru-RU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altLang="ru-RU" sz="19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кишвари</a:t>
            </a:r>
            <a:r>
              <a:rPr lang="ru-RU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пеш</a:t>
            </a:r>
            <a:r>
              <a:rPr lang="tg-Cyrl-TJ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altLang="ru-RU" sz="19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адами</a:t>
            </a:r>
            <a:r>
              <a:rPr lang="ru-RU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исло</a:t>
            </a:r>
            <a:r>
              <a:rPr lang="tg-Cyrl-TJ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</a:t>
            </a:r>
            <a:r>
              <a:rPr lang="ru-RU" altLang="ru-RU" sz="19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отгар</a:t>
            </a:r>
            <a:r>
              <a:rPr lang="ru-RU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altLang="ru-RU" sz="19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Пешбурди</a:t>
            </a:r>
            <a:r>
              <a:rPr lang="ru-RU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соҳибкории</a:t>
            </a:r>
            <a:r>
              <a:rPr lang="ru-RU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Бонки </a:t>
            </a:r>
            <a:r>
              <a:rPr lang="tg-Cyrl-TJ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Ҷ</a:t>
            </a:r>
            <a:r>
              <a:rPr lang="ru-RU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tg-Cyrl-TJ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</a:t>
            </a:r>
            <a:r>
              <a:rPr lang="ru-RU" altLang="ru-RU" sz="19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онӣ</a:t>
            </a:r>
            <a:r>
              <a:rPr lang="ru-RU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altLang="ru-RU" sz="19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tg-Cyrl-TJ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</a:t>
            </a:r>
            <a:r>
              <a:rPr lang="ru-RU" altLang="ru-RU" sz="19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</a:t>
            </a:r>
            <a:r>
              <a:rPr lang="ru-RU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2010, 2011, 2015</a:t>
            </a:r>
            <a:r>
              <a:rPr lang="en-US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g-Cyrl-TJ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altLang="ru-RU" sz="19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SzPct val="120000"/>
            </a:pPr>
            <a:endParaRPr lang="ru-RU" altLang="ru-RU" sz="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 algn="just" eaLnBrk="1" hangingPunct="1">
              <a:buSzPct val="120000"/>
              <a:buBlip>
                <a:blip r:embed="rId14"/>
              </a:buBlip>
            </a:pPr>
            <a:r>
              <a:rPr lang="ru-RU" altLang="ru-RU" sz="1950" b="1" dirty="0">
                <a:solidFill>
                  <a:srgbClr val="00B050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Дар </a:t>
            </a:r>
            <a:r>
              <a:rPr lang="tg-Cyrl-TJ" altLang="ru-RU" sz="1950" b="1" dirty="0">
                <a:solidFill>
                  <a:srgbClr val="00B050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рӯйхати 10 кишвари ҷолибтарин барои сайёҳон тибқи арзёбии </a:t>
            </a:r>
            <a:r>
              <a:rPr lang="ru-RU" sz="1950" i="0" dirty="0">
                <a:solidFill>
                  <a:srgbClr val="00B050"/>
                </a:solidFill>
                <a:effectLst/>
                <a:latin typeface="Times New Roman Tj" panose="02020603050405020304" pitchFamily="18" charset="-52"/>
              </a:rPr>
              <a:t>«</a:t>
            </a:r>
            <a:r>
              <a:rPr lang="ru-RU" sz="195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Wanderlust</a:t>
            </a:r>
            <a:r>
              <a:rPr lang="ru-RU" sz="19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95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9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«Lonely Planet»</a:t>
            </a:r>
          </a:p>
          <a:p>
            <a:pPr algn="just" eaLnBrk="1" hangingPunct="1">
              <a:buSzPct val="120000"/>
            </a:pPr>
            <a:endParaRPr lang="en-US" sz="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 algn="just" eaLnBrk="1" hangingPunct="1">
              <a:buSzPct val="120000"/>
              <a:buBlip>
                <a:blip r:embed="rId14"/>
              </a:buBlip>
            </a:pPr>
            <a:r>
              <a:rPr lang="ru-RU" altLang="ru-RU" sz="1950" b="1" dirty="0">
                <a:solidFill>
                  <a:schemeClr val="accent4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Дар </a:t>
            </a:r>
            <a:r>
              <a:rPr lang="tg-Cyrl-TJ" altLang="ru-RU" sz="1950" b="1" dirty="0">
                <a:solidFill>
                  <a:schemeClr val="accent4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рӯйхати 8</a:t>
            </a:r>
            <a:r>
              <a:rPr lang="en-US" altLang="ru-RU" sz="1950" b="1" dirty="0">
                <a:solidFill>
                  <a:schemeClr val="accent4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-</a:t>
            </a:r>
            <a:r>
              <a:rPr lang="tg-Cyrl-TJ" altLang="ru-RU" sz="1950" b="1" dirty="0">
                <a:solidFill>
                  <a:schemeClr val="accent4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гонаи кишварҳо барои боздид тибқи тавсияи </a:t>
            </a:r>
            <a:r>
              <a:rPr lang="en-US" altLang="ru-RU" sz="1950" b="1" dirty="0">
                <a:solidFill>
                  <a:schemeClr val="accent4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Financial Times</a:t>
            </a:r>
          </a:p>
          <a:p>
            <a:pPr algn="just" eaLnBrk="1" hangingPunct="1">
              <a:buSzPct val="120000"/>
            </a:pPr>
            <a:endParaRPr lang="ru-RU" altLang="ru-RU" sz="5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 algn="just" eaLnBrk="1" hangingPunct="1">
              <a:buSzPct val="120000"/>
              <a:buBlip>
                <a:blip r:embed="rId14"/>
              </a:buBlip>
            </a:pPr>
            <a:r>
              <a:rPr lang="tg-Cyrl-TJ" sz="195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Мавқеи 50-ум байни 141 кишвар аз рӯи сифати инфрасохтори роҳ тибқи арзёбии Форуми ҷаҳонии иқтисодӣ (</a:t>
            </a: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WEF)</a:t>
            </a:r>
            <a:endParaRPr lang="tg-Cyrl-TJ" sz="195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0833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2348791" y="240616"/>
            <a:ext cx="553082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афзалиятҳои</a:t>
            </a:r>
            <a:r>
              <a:rPr lang="ru-RU" alt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минбаъда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15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>
            <a:extLst>
              <a:ext uri="{FF2B5EF4-FFF2-40B4-BE49-F238E27FC236}">
                <a16:creationId xmlns:a16="http://schemas.microsoft.com/office/drawing/2014/main" id="{01EA437D-4C26-AB62-E217-CE6508DEB99B}"/>
              </a:ext>
            </a:extLst>
          </p:cNvPr>
          <p:cNvGrpSpPr>
            <a:grpSpLocks/>
          </p:cNvGrpSpPr>
          <p:nvPr/>
        </p:nvGrpSpPr>
        <p:grpSpPr bwMode="auto">
          <a:xfrm>
            <a:off x="575858" y="2703998"/>
            <a:ext cx="2209380" cy="2007335"/>
            <a:chOff x="140" y="1419"/>
            <a:chExt cx="1684" cy="1683"/>
          </a:xfrm>
        </p:grpSpPr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18C9493C-EC55-3B4E-C0E4-30D84F0FA9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2DE5907C-4E6D-3CA2-AB23-D7435F69B2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EF203514-2CF4-5A05-CC2E-B19736F529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3C5CA2C0-2FDD-4F24-E455-2EC222132F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D30DA283-A229-7F19-C711-F147E7C37F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D8F75ED9-6B2D-6DCE-7D2A-3AE1D02F93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D32C510B-7ED0-E0B5-FA4C-A7BA71FB25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8">
              <a:extLst>
                <a:ext uri="{FF2B5EF4-FFF2-40B4-BE49-F238E27FC236}">
                  <a16:creationId xmlns:a16="http://schemas.microsoft.com/office/drawing/2014/main" id="{4FA50735-67C4-FC5B-BB1C-E75121BAF6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983664B0-2888-FF59-71DE-DC434C801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2" y="2989531"/>
            <a:ext cx="1553388" cy="146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0">
            <a:extLst>
              <a:ext uri="{FF2B5EF4-FFF2-40B4-BE49-F238E27FC236}">
                <a16:creationId xmlns:a16="http://schemas.microsoft.com/office/drawing/2014/main" id="{B7372623-057E-605D-0636-667C623D9E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91483" y="989016"/>
            <a:ext cx="6223470" cy="61239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Баланд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бардоштани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рақобатпазирии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</a:t>
            </a:r>
            <a:r>
              <a:rPr lang="tg-Cyrl-TJ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ӣ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29">
            <a:extLst>
              <a:ext uri="{FF2B5EF4-FFF2-40B4-BE49-F238E27FC236}">
                <a16:creationId xmlns:a16="http://schemas.microsoft.com/office/drawing/2014/main" id="{CF6FFDA4-A720-1CAE-88AB-41900EF8BB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85401" y="1714037"/>
            <a:ext cx="5488130" cy="72042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lvl="0"/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Тавсеаи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имкониятҳои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транзитии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кишвар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авиатсияи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гражданӣ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32">
            <a:extLst>
              <a:ext uri="{FF2B5EF4-FFF2-40B4-BE49-F238E27FC236}">
                <a16:creationId xmlns:a16="http://schemas.microsoft.com/office/drawing/2014/main" id="{D08D5C84-E8B5-013C-EF32-458A64F03A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84790" y="2558508"/>
            <a:ext cx="5488130" cy="68890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Рушди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соҳаи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иттилоотию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коммуникатсионӣ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Line 5">
            <a:extLst>
              <a:ext uri="{FF2B5EF4-FFF2-40B4-BE49-F238E27FC236}">
                <a16:creationId xmlns:a16="http://schemas.microsoft.com/office/drawing/2014/main" id="{03BB32C9-EED6-18FB-8606-6E05751649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6069" y="1473236"/>
            <a:ext cx="753992" cy="1230762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" name="AutoShape 32">
            <a:extLst>
              <a:ext uri="{FF2B5EF4-FFF2-40B4-BE49-F238E27FC236}">
                <a16:creationId xmlns:a16="http://schemas.microsoft.com/office/drawing/2014/main" id="{B36D85A4-1658-E85A-ED13-636DB666EDE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26262" y="3384476"/>
            <a:ext cx="5288691" cy="7316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lvl="0"/>
            <a:r>
              <a:rPr lang="ru-RU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Идомаи</a:t>
            </a:r>
            <a:r>
              <a:rPr lang="ru-RU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бунёди</a:t>
            </a:r>
            <a:r>
              <a:rPr lang="ru-RU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инфрасохтори</a:t>
            </a:r>
            <a:r>
              <a:rPr lang="ru-RU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сайёҳии</a:t>
            </a:r>
            <a:r>
              <a:rPr lang="ru-RU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ҷавобгӯй</a:t>
            </a:r>
            <a:r>
              <a:rPr lang="ru-RU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стандартҳои</a:t>
            </a:r>
            <a:r>
              <a:rPr lang="ru-RU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баналмилалӣ</a:t>
            </a:r>
            <a:endParaRPr lang="ru-RU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" name="AutoShape 32">
            <a:extLst>
              <a:ext uri="{FF2B5EF4-FFF2-40B4-BE49-F238E27FC236}">
                <a16:creationId xmlns:a16="http://schemas.microsoft.com/office/drawing/2014/main" id="{AC99323E-35D8-26F1-901F-87E98F5651B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3268" y="5915417"/>
            <a:ext cx="6477911" cy="7871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Ҷалби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бештари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маблағҳои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шарикони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рушд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сармояи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хориҷиву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ватанӣ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барои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амалӣ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намудани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ҳадафу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афзалиятҳои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стратегӣ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Рисунок 2051">
            <a:extLst>
              <a:ext uri="{FF2B5EF4-FFF2-40B4-BE49-F238E27FC236}">
                <a16:creationId xmlns:a16="http://schemas.microsoft.com/office/drawing/2014/main" id="{CF68D70B-F0FA-8D38-F59C-F045307AF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4389" y="1163638"/>
            <a:ext cx="548805" cy="411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Рисунок 2053">
            <a:extLst>
              <a:ext uri="{FF2B5EF4-FFF2-40B4-BE49-F238E27FC236}">
                <a16:creationId xmlns:a16="http://schemas.microsoft.com/office/drawing/2014/main" id="{1B08DA30-1CBD-9DC1-B6FC-D5B5BAB1B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8218" y="4395085"/>
            <a:ext cx="350859" cy="520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Рисунок 2055">
            <a:extLst>
              <a:ext uri="{FF2B5EF4-FFF2-40B4-BE49-F238E27FC236}">
                <a16:creationId xmlns:a16="http://schemas.microsoft.com/office/drawing/2014/main" id="{E5EFD6E0-D052-B965-5702-CFE899BEFE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137" y="2005227"/>
            <a:ext cx="385726" cy="391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Рисунок 2058">
            <a:extLst>
              <a:ext uri="{FF2B5EF4-FFF2-40B4-BE49-F238E27FC236}">
                <a16:creationId xmlns:a16="http://schemas.microsoft.com/office/drawing/2014/main" id="{A17F1ECD-125F-FC66-CE8F-F871C96B7E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4619" y="5241987"/>
            <a:ext cx="388646" cy="533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Рисунок 2060">
            <a:extLst>
              <a:ext uri="{FF2B5EF4-FFF2-40B4-BE49-F238E27FC236}">
                <a16:creationId xmlns:a16="http://schemas.microsoft.com/office/drawing/2014/main" id="{AE4ACE20-8D0C-177C-610B-6E28482FEE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3718" y="2584224"/>
            <a:ext cx="385726" cy="688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3" name="Рисунок 2062">
            <a:extLst>
              <a:ext uri="{FF2B5EF4-FFF2-40B4-BE49-F238E27FC236}">
                <a16:creationId xmlns:a16="http://schemas.microsoft.com/office/drawing/2014/main" id="{1DA03507-471B-CA66-5235-049EC18A3C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2935" y="3622205"/>
            <a:ext cx="536575" cy="401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5" name="Рисунок 2064">
            <a:extLst>
              <a:ext uri="{FF2B5EF4-FFF2-40B4-BE49-F238E27FC236}">
                <a16:creationId xmlns:a16="http://schemas.microsoft.com/office/drawing/2014/main" id="{A5C0AE14-79C0-639B-749A-566DE17542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6129" y="6059636"/>
            <a:ext cx="375195" cy="399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6" name="Line 5">
            <a:extLst>
              <a:ext uri="{FF2B5EF4-FFF2-40B4-BE49-F238E27FC236}">
                <a16:creationId xmlns:a16="http://schemas.microsoft.com/office/drawing/2014/main" id="{EF5DE514-3ACB-F1FC-FFB2-19E2D47A9F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8643" y="2238143"/>
            <a:ext cx="753992" cy="586389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7" name="Line 5">
            <a:extLst>
              <a:ext uri="{FF2B5EF4-FFF2-40B4-BE49-F238E27FC236}">
                <a16:creationId xmlns:a16="http://schemas.microsoft.com/office/drawing/2014/main" id="{F2542A96-1F61-A947-030A-D7EED59048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8266" y="2920721"/>
            <a:ext cx="381786" cy="40752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8" name="Line 5">
            <a:extLst>
              <a:ext uri="{FF2B5EF4-FFF2-40B4-BE49-F238E27FC236}">
                <a16:creationId xmlns:a16="http://schemas.microsoft.com/office/drawing/2014/main" id="{6E846A2A-5929-5642-507E-510D103C5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888" y="3670612"/>
            <a:ext cx="310316" cy="126875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9" name="Line 5">
            <a:extLst>
              <a:ext uri="{FF2B5EF4-FFF2-40B4-BE49-F238E27FC236}">
                <a16:creationId xmlns:a16="http://schemas.microsoft.com/office/drawing/2014/main" id="{0327B94B-8F48-A7D8-E4E2-E14A03843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649" y="4745204"/>
            <a:ext cx="670740" cy="1431287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0" name="Line 5">
            <a:extLst>
              <a:ext uri="{FF2B5EF4-FFF2-40B4-BE49-F238E27FC236}">
                <a16:creationId xmlns:a16="http://schemas.microsoft.com/office/drawing/2014/main" id="{4F7DA974-F8DB-FF4B-946D-C0A47D986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9372" y="4780650"/>
            <a:ext cx="385726" cy="604113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1" name="Line 5">
            <a:extLst>
              <a:ext uri="{FF2B5EF4-FFF2-40B4-BE49-F238E27FC236}">
                <a16:creationId xmlns:a16="http://schemas.microsoft.com/office/drawing/2014/main" id="{9D8DC777-BD7C-5CAE-7754-031DF0D32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6723" y="4441780"/>
            <a:ext cx="278760" cy="128813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" name="AutoShape 29">
            <a:extLst>
              <a:ext uri="{FF2B5EF4-FFF2-40B4-BE49-F238E27FC236}">
                <a16:creationId xmlns:a16="http://schemas.microsoft.com/office/drawing/2014/main" id="{2D172DC4-A166-46D3-A5AA-FF3D35B804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39291" y="5070296"/>
            <a:ext cx="5949436" cy="7614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Васеъ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намудани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фарогирии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кӯдакон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бо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таҳсилоти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 </a:t>
            </a: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томактабӣ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кӯдакони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маъюб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бо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</a:rPr>
              <a:t>таълим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41" name="AutoShape 29">
            <a:extLst>
              <a:ext uri="{FF2B5EF4-FFF2-40B4-BE49-F238E27FC236}">
                <a16:creationId xmlns:a16="http://schemas.microsoft.com/office/drawing/2014/main" id="{8D38EBCD-435C-4B0E-8D14-BDC1DAA56AF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62453" y="4250275"/>
            <a:ext cx="5552499" cy="70914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lvl="0"/>
            <a:r>
              <a:rPr lang="tg-Cyrl-TJ" b="1" dirty="0">
                <a:solidFill>
                  <a:schemeClr val="accent5">
                    <a:lumMod val="75000"/>
                  </a:schemeClr>
                </a:solidFill>
                <a:latin typeface="Times New Roman Tj" panose="02020603050405020304" pitchFamily="18" charset="-52"/>
              </a:rPr>
              <a:t>Тавсеаи дастрасии аҳолӣ ба оби тозаи нушокӣ ва </a:t>
            </a:r>
          </a:p>
          <a:p>
            <a:pPr lvl="0"/>
            <a:r>
              <a:rPr lang="tg-Cyrl-TJ" b="1" dirty="0">
                <a:solidFill>
                  <a:schemeClr val="accent5">
                    <a:lumMod val="75000"/>
                  </a:schemeClr>
                </a:solidFill>
                <a:latin typeface="Times New Roman Tj" panose="02020603050405020304" pitchFamily="18" charset="-52"/>
              </a:rPr>
              <a:t>хизматрасониҳои тандурустӣ, бахусус дар деҳот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4251866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44" y="-17367"/>
            <a:ext cx="1530890" cy="11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348038" y="6119813"/>
            <a:ext cx="3240087" cy="5715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Font typeface="Georgia" pitchFamily="18" charset="0"/>
              <a:buNone/>
              <a:defRPr/>
            </a:pP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1862" y="1213015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1763688" y="5063888"/>
            <a:ext cx="616991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 </a:t>
            </a:r>
            <a:r>
              <a:rPr lang="ru-RU" alt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таваҷҷуҳатон</a:t>
            </a: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alt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сипосгузорам</a:t>
            </a: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16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C:\Users\TajUSER\Desktop\366738088.jpg">
            <a:extLst>
              <a:ext uri="{FF2B5EF4-FFF2-40B4-BE49-F238E27FC236}">
                <a16:creationId xmlns:a16="http://schemas.microsoft.com/office/drawing/2014/main" id="{FDCD96F7-8AEC-E1D1-418D-C6112662F17E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4" y="1213015"/>
            <a:ext cx="8175563" cy="3872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762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3" y="142080"/>
            <a:ext cx="1530890" cy="11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/>
          <p:nvPr/>
        </p:nvSpPr>
        <p:spPr>
          <a:xfrm>
            <a:off x="2267743" y="142080"/>
            <a:ext cx="6408713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tg-Cyrl-TJ" sz="2000" b="1" noProof="1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Ҷа</a:t>
            </a:r>
            <a:r>
              <a:rPr lang="tg-Cyrl-TJ" altLang="ru-RU" sz="2000" b="1" dirty="0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ласаи Шурои миллии рушд т</a:t>
            </a:r>
            <a:r>
              <a:rPr lang="tg-Cyrl-TJ" sz="2000" b="1" noProof="1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аҳти раисии 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Асосгузори сул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ҳ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у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ва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ҳ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дати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милл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ӣ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Пешвои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миллат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Президенти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Ҷ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ум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ҳ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урии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То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ҷ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икистон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Раиси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Ш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ӯ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ро,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Ҷаноби Олӣ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му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ҳ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тарам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Эмомал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ӣ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Ра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Cambria" panose="02040503050406030204" pitchFamily="18" charset="0"/>
              </a:rPr>
              <a:t>ҳ</a:t>
            </a:r>
            <a:r>
              <a:rPr lang="tg-Cyrl-TJ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 Tj" panose="02020603050405020304" pitchFamily="18" charset="-52"/>
                <a:ea typeface="Times New Roman" panose="02020603050405020304" pitchFamily="18" charset="0"/>
                <a:cs typeface="Times New Roman Tj" panose="02020603050405020304" pitchFamily="18" charset="-52"/>
              </a:rPr>
              <a:t>мон</a:t>
            </a:r>
            <a:endParaRPr lang="en-US" sz="20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2828308" y="5289284"/>
            <a:ext cx="611267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ТАТБИҚИ ФОСИЛАВИИ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РУШДИ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БАРОИ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давраи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СОЛИ 2030: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дастовардҳо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афзалиятҳои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минбаъда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17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AE3D5F-59F2-C8DA-6B1B-3A2662C04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" y="1915376"/>
            <a:ext cx="8139881" cy="34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2" descr="11">
            <a:extLst>
              <a:ext uri="{FF2B5EF4-FFF2-40B4-BE49-F238E27FC236}">
                <a16:creationId xmlns:a16="http://schemas.microsoft.com/office/drawing/2014/main" id="{668E0117-41EF-5560-CE6A-FFB2B4EE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"/>
          <a:stretch>
            <a:fillRect/>
          </a:stretch>
        </p:blipFill>
        <p:spPr bwMode="auto">
          <a:xfrm>
            <a:off x="551086" y="5552819"/>
            <a:ext cx="2143527" cy="1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2">
            <a:extLst>
              <a:ext uri="{FF2B5EF4-FFF2-40B4-BE49-F238E27FC236}">
                <a16:creationId xmlns:a16="http://schemas.microsoft.com/office/drawing/2014/main" id="{F0C853D8-BDEC-9421-AB8C-FEB16C215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93" y="6411987"/>
            <a:ext cx="7539038" cy="3416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tg-Cyrl-TJ" alt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июни </a:t>
            </a:r>
            <a:r>
              <a:rPr lang="ru-RU" alt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соли 2024, Душанбе </a:t>
            </a:r>
          </a:p>
        </p:txBody>
      </p:sp>
    </p:spTree>
    <p:extLst>
      <p:ext uri="{BB962C8B-B14F-4D97-AF65-F5344CB8AC3E}">
        <p14:creationId xmlns:p14="http://schemas.microsoft.com/office/powerpoint/2010/main" val="41649232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05" y="29834"/>
            <a:ext cx="1530890" cy="11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1213015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/>
          <p:nvPr/>
        </p:nvSpPr>
        <p:spPr>
          <a:xfrm>
            <a:off x="2267743" y="142080"/>
            <a:ext cx="6408713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tg-Cyrl-TJ" sz="28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Ҷа</a:t>
            </a:r>
            <a:r>
              <a:rPr lang="tg-Cyrl-TJ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ласаи Шурои миллии рушди назди Президенти </a:t>
            </a:r>
            <a:r>
              <a:rPr lang="ru-RU" altLang="ru-RU" sz="28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Ҷ</a:t>
            </a:r>
            <a:r>
              <a:rPr lang="en-US" sz="28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</a:t>
            </a:r>
            <a:r>
              <a:rPr lang="ru-RU" sz="28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</a:t>
            </a:r>
            <a:r>
              <a:rPr lang="en-US" sz="28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урии То</a:t>
            </a:r>
            <a:r>
              <a:rPr lang="ru-RU" sz="28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ҷ</a:t>
            </a:r>
            <a:r>
              <a:rPr lang="en-US" sz="28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икистон</a:t>
            </a:r>
            <a:endParaRPr lang="en-US" sz="2800" b="1" cap="all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/>
          <p:nvPr/>
        </p:nvSpPr>
        <p:spPr>
          <a:xfrm>
            <a:off x="1945127" y="1221775"/>
            <a:ext cx="666229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alt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ТАТБИҚИ ФОСИЛАВИИ </a:t>
            </a:r>
            <a:r>
              <a:rPr lang="ru-RU" altLang="ru-RU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Стратегияи</a:t>
            </a:r>
            <a:r>
              <a:rPr lang="ru-RU" alt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миллии</a:t>
            </a:r>
            <a:r>
              <a:rPr lang="ru-RU" alt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РУШДИ </a:t>
            </a:r>
            <a:r>
              <a:rPr lang="ru-RU" altLang="ru-RU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alt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alt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БАРОИ </a:t>
            </a:r>
            <a:r>
              <a:rPr lang="ru-RU" altLang="ru-RU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давраи</a:t>
            </a:r>
            <a:r>
              <a:rPr lang="ru-RU" alt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СОЛИ 2030: </a:t>
            </a:r>
            <a:r>
              <a:rPr lang="ru-RU" altLang="ru-RU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дастовардҳо</a:t>
            </a:r>
            <a:r>
              <a:rPr lang="ru-RU" alt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афзалиятҳои</a:t>
            </a:r>
            <a:r>
              <a:rPr lang="ru-RU" alt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минбаъда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2820780" y="5457513"/>
            <a:ext cx="611267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баромадкунанда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Зав</a:t>
            </a:r>
            <a:r>
              <a:rPr lang="ru-RU" sz="1600" b="1" cap="all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изода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</a:t>
            </a:r>
            <a:r>
              <a:rPr lang="ru-RU" sz="1600" b="1" cap="all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ӣ Амин - </a:t>
            </a:r>
          </a:p>
          <a:p>
            <a:pPr>
              <a:defRPr/>
            </a:pP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Вазири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рушди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1600" b="1" cap="all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тисод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савдо</a:t>
            </a:r>
            <a:endParaRPr lang="ru-RU" sz="16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AE3D5F-59F2-C8DA-6B1B-3A2662C04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" y="2159094"/>
            <a:ext cx="8139881" cy="322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039E334C-8A7A-0280-C0AB-686548ECB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7"/>
          <a:stretch>
            <a:fillRect/>
          </a:stretch>
        </p:blipFill>
        <p:spPr bwMode="auto">
          <a:xfrm>
            <a:off x="1356361" y="1184068"/>
            <a:ext cx="619800" cy="104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E66F22A8-67D8-B5A3-7F78-EB7A9D9C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3567" y="1172451"/>
            <a:ext cx="144322" cy="104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" descr="11">
            <a:extLst>
              <a:ext uri="{FF2B5EF4-FFF2-40B4-BE49-F238E27FC236}">
                <a16:creationId xmlns:a16="http://schemas.microsoft.com/office/drawing/2014/main" id="{668E0117-41EF-5560-CE6A-FFB2B4EE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"/>
          <a:stretch>
            <a:fillRect/>
          </a:stretch>
        </p:blipFill>
        <p:spPr bwMode="auto">
          <a:xfrm>
            <a:off x="559887" y="5457513"/>
            <a:ext cx="2143527" cy="1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2">
            <a:extLst>
              <a:ext uri="{FF2B5EF4-FFF2-40B4-BE49-F238E27FC236}">
                <a16:creationId xmlns:a16="http://schemas.microsoft.com/office/drawing/2014/main" id="{F0C853D8-BDEC-9421-AB8C-FEB16C215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93" y="6411987"/>
            <a:ext cx="7539038" cy="3416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tg-Cyrl-TJ" alt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июни </a:t>
            </a:r>
            <a:r>
              <a:rPr lang="ru-RU" alt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соли 2024, Душанбе </a:t>
            </a:r>
          </a:p>
        </p:txBody>
      </p:sp>
    </p:spTree>
    <p:extLst>
      <p:ext uri="{BB962C8B-B14F-4D97-AF65-F5344CB8AC3E}">
        <p14:creationId xmlns:p14="http://schemas.microsoft.com/office/powerpoint/2010/main" val="427437339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59" y="91380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2392792" y="176276"/>
            <a:ext cx="553082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Стратегияи</a:t>
            </a:r>
            <a:r>
              <a:rPr lang="ru-RU" alt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миллии</a:t>
            </a:r>
            <a:r>
              <a:rPr lang="ru-RU" alt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РУШДИ </a:t>
            </a:r>
            <a:r>
              <a:rPr lang="ru-RU" altLang="ru-RU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alt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alt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БАРОИ </a:t>
            </a:r>
            <a:r>
              <a:rPr lang="ru-RU" altLang="ru-RU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давраи</a:t>
            </a:r>
            <a:r>
              <a:rPr lang="ru-RU" alt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СОЛИ 2030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856E51-686E-8943-2C93-A6C57950952F}"/>
              </a:ext>
            </a:extLst>
          </p:cNvPr>
          <p:cNvSpPr/>
          <p:nvPr/>
        </p:nvSpPr>
        <p:spPr>
          <a:xfrm>
            <a:off x="1391720" y="3063587"/>
            <a:ext cx="2817208" cy="75924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Таъмини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истиқлолияти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энергетикӣ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истифодаи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самараноки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қувваи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барқ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46466E-32DB-E014-D8F4-C0920FF459CF}"/>
              </a:ext>
            </a:extLst>
          </p:cNvPr>
          <p:cNvSpPr/>
          <p:nvPr/>
        </p:nvSpPr>
        <p:spPr>
          <a:xfrm>
            <a:off x="1390050" y="1796135"/>
            <a:ext cx="2802650" cy="74393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87313" algn="ctr" eaLnBrk="1" hangingPunct="1"/>
            <a:r>
              <a:rPr lang="ru-RU" alt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Таъмини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амнияти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озуқаворӣ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дастрасии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мардум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alt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ғизои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хушсифат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68E7363-A7FC-D135-2FA6-F2B705224103}"/>
              </a:ext>
            </a:extLst>
          </p:cNvPr>
          <p:cNvSpPr/>
          <p:nvPr/>
        </p:nvSpPr>
        <p:spPr>
          <a:xfrm>
            <a:off x="4425716" y="4586253"/>
            <a:ext cx="3530661" cy="77621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tg-Cyrl-TJ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Таъсиси ҷойҳои нави корӣ на кам аз 100 ҳазор нафар ҳар сол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8447F27-FB77-9636-4026-40D0306431AB}"/>
              </a:ext>
            </a:extLst>
          </p:cNvPr>
          <p:cNvSpPr/>
          <p:nvPr/>
        </p:nvSpPr>
        <p:spPr>
          <a:xfrm>
            <a:off x="4274384" y="2205540"/>
            <a:ext cx="3881442" cy="78108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Таъмини</a:t>
            </a: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рушди</a:t>
            </a: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солонаи</a:t>
            </a: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иқтисодӣ</a:t>
            </a: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    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 </a:t>
            </a:r>
            <a:r>
              <a:rPr lang="ru-RU" alt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сатҳи</a:t>
            </a: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8-9% </a:t>
            </a:r>
            <a:r>
              <a:rPr lang="ru-RU" alt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тибқи</a:t>
            </a: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сенарияи</a:t>
            </a: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индустриалӣ-инноватсионӣ</a:t>
            </a:r>
            <a:endParaRPr lang="ru-RU" alt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31">
            <a:extLst>
              <a:ext uri="{FF2B5EF4-FFF2-40B4-BE49-F238E27FC236}">
                <a16:creationId xmlns:a16="http://schemas.microsoft.com/office/drawing/2014/main" id="{087F6CEB-F035-4481-1C4D-0E3794DB10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89" t="3317" r="41093" b="62167"/>
          <a:stretch>
            <a:fillRect/>
          </a:stretch>
        </p:blipFill>
        <p:spPr bwMode="auto">
          <a:xfrm>
            <a:off x="489559" y="1582607"/>
            <a:ext cx="1211893" cy="119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32">
            <a:extLst>
              <a:ext uri="{FF2B5EF4-FFF2-40B4-BE49-F238E27FC236}">
                <a16:creationId xmlns:a16="http://schemas.microsoft.com/office/drawing/2014/main" id="{9827D000-45AC-0864-9D0A-5F51C0DDB6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2" t="3098" r="10561" b="62389"/>
          <a:stretch>
            <a:fillRect/>
          </a:stretch>
        </p:blipFill>
        <p:spPr bwMode="auto">
          <a:xfrm>
            <a:off x="478454" y="2879550"/>
            <a:ext cx="1148583" cy="113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69F6FC8-671F-A88C-3D37-659BE52EB6F8}"/>
              </a:ext>
            </a:extLst>
          </p:cNvPr>
          <p:cNvSpPr/>
          <p:nvPr/>
        </p:nvSpPr>
        <p:spPr>
          <a:xfrm>
            <a:off x="4867503" y="3517903"/>
            <a:ext cx="3088874" cy="57727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маротиба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ё </a:t>
            </a:r>
            <a:r>
              <a:rPr lang="ru-RU" alt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зиёда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</a:t>
            </a:r>
            <a:r>
              <a:rPr lang="en-US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афзудани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ММД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34">
            <a:extLst>
              <a:ext uri="{FF2B5EF4-FFF2-40B4-BE49-F238E27FC236}">
                <a16:creationId xmlns:a16="http://schemas.microsoft.com/office/drawing/2014/main" id="{30DC33E0-1A28-BA6B-7275-3128A3BD69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>
            <a:fillRect/>
          </a:stretch>
        </p:blipFill>
        <p:spPr bwMode="auto">
          <a:xfrm>
            <a:off x="7678940" y="3232703"/>
            <a:ext cx="1068120" cy="105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0">
            <a:extLst>
              <a:ext uri="{FF2B5EF4-FFF2-40B4-BE49-F238E27FC236}">
                <a16:creationId xmlns:a16="http://schemas.microsoft.com/office/drawing/2014/main" id="{1A5A5D55-6A78-79E5-8C99-76AA94BBA2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317" r="71127" b="62167"/>
          <a:stretch>
            <a:fillRect/>
          </a:stretch>
        </p:blipFill>
        <p:spPr bwMode="auto">
          <a:xfrm>
            <a:off x="7723425" y="4397740"/>
            <a:ext cx="1066994" cy="10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C7FD9B8-0399-3680-A757-4B8BC8C64E44}"/>
              </a:ext>
            </a:extLst>
          </p:cNvPr>
          <p:cNvSpPr/>
          <p:nvPr/>
        </p:nvSpPr>
        <p:spPr>
          <a:xfrm>
            <a:off x="1359250" y="4324478"/>
            <a:ext cx="2922280" cy="94080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87313" algn="ctr" eaLnBrk="1" hangingPunct="1"/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algn="ctr" eaLnBrk="1" hangingPunct="1"/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Баромадан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бумбасти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коммуникатсионӣ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табдил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кишвари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транзитӣ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algn="ctr" eaLnBrk="1" hangingPunct="1"/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48">
            <a:extLst>
              <a:ext uri="{FF2B5EF4-FFF2-40B4-BE49-F238E27FC236}">
                <a16:creationId xmlns:a16="http://schemas.microsoft.com/office/drawing/2014/main" id="{CECCBEE3-2D4C-10D1-53BA-F3C19BCD81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2" b="18913"/>
          <a:stretch>
            <a:fillRect/>
          </a:stretch>
        </p:blipFill>
        <p:spPr bwMode="auto">
          <a:xfrm>
            <a:off x="478454" y="4126238"/>
            <a:ext cx="1149790" cy="113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Пятиугольник 11">
            <a:extLst>
              <a:ext uri="{FF2B5EF4-FFF2-40B4-BE49-F238E27FC236}">
                <a16:creationId xmlns:a16="http://schemas.microsoft.com/office/drawing/2014/main" id="{2AAF00AE-7949-E14E-AACF-CB5279AA28F9}"/>
              </a:ext>
            </a:extLst>
          </p:cNvPr>
          <p:cNvSpPr/>
          <p:nvPr/>
        </p:nvSpPr>
        <p:spPr bwMode="auto">
          <a:xfrm>
            <a:off x="1332393" y="1147185"/>
            <a:ext cx="2802650" cy="45049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ҲАДАФҲО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" name="Нашивка 12">
            <a:extLst>
              <a:ext uri="{FF2B5EF4-FFF2-40B4-BE49-F238E27FC236}">
                <a16:creationId xmlns:a16="http://schemas.microsoft.com/office/drawing/2014/main" id="{D0AA1932-0E6F-DAFD-A905-31E576A0A3AE}"/>
              </a:ext>
            </a:extLst>
          </p:cNvPr>
          <p:cNvSpPr/>
          <p:nvPr/>
        </p:nvSpPr>
        <p:spPr bwMode="auto">
          <a:xfrm>
            <a:off x="4417859" y="1133270"/>
            <a:ext cx="4248789" cy="485433"/>
          </a:xfrm>
          <a:prstGeom prst="chevron">
            <a:avLst>
              <a:gd name="adj" fmla="val 53902"/>
            </a:avLst>
          </a:prstGeom>
          <a:solidFill>
            <a:schemeClr val="accent1">
              <a:lumMod val="20000"/>
              <a:lumOff val="80000"/>
            </a:schemeClr>
          </a:solidFill>
          <a:ln w="3175" cap="rnd" cmpd="sng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БАЪЗЕ НИШОНДИҲАНДАҲОИ МАҚСАДНОК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Прямоугольник 2052">
            <a:extLst>
              <a:ext uri="{FF2B5EF4-FFF2-40B4-BE49-F238E27FC236}">
                <a16:creationId xmlns:a16="http://schemas.microsoft.com/office/drawing/2014/main" id="{B33286CE-DAEC-9D7A-D15F-5F7DD5836AF8}"/>
              </a:ext>
            </a:extLst>
          </p:cNvPr>
          <p:cNvSpPr/>
          <p:nvPr/>
        </p:nvSpPr>
        <p:spPr>
          <a:xfrm>
            <a:off x="1378573" y="5495310"/>
            <a:ext cx="2756470" cy="8086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Саноатикунонии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босуръат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тавсеаи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шуғли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пурмаҳсул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Рисунок 31">
            <a:extLst>
              <a:ext uri="{FF2B5EF4-FFF2-40B4-BE49-F238E27FC236}">
                <a16:creationId xmlns:a16="http://schemas.microsoft.com/office/drawing/2014/main" id="{EBA9BB3B-285A-6806-FB85-37A9ACC1F83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89" t="3317" r="41093" b="62167"/>
          <a:stretch>
            <a:fillRect/>
          </a:stretch>
        </p:blipFill>
        <p:spPr bwMode="auto">
          <a:xfrm>
            <a:off x="499028" y="5349907"/>
            <a:ext cx="1149063" cy="113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Картинки по запросу ИКОНКИ ДОРОГИ ДЛЯ ПРЕЗЕНТАЦИИ">
            <a:extLst>
              <a:ext uri="{FF2B5EF4-FFF2-40B4-BE49-F238E27FC236}">
                <a16:creationId xmlns:a16="http://schemas.microsoft.com/office/drawing/2014/main" id="{B919D627-5449-5679-E551-31CA6813D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/>
          <a:srcRect l="942" t="3077" r="41187" b="-3077"/>
          <a:stretch/>
        </p:blipFill>
        <p:spPr bwMode="auto">
          <a:xfrm>
            <a:off x="724577" y="4374195"/>
            <a:ext cx="634899" cy="641166"/>
          </a:xfrm>
          <a:prstGeom prst="ellipse">
            <a:avLst/>
          </a:prstGeom>
          <a:solidFill>
            <a:schemeClr val="bg1"/>
          </a:solidFill>
          <a:ln w="3175" cap="rnd">
            <a:solidFill>
              <a:srgbClr val="FFC000"/>
            </a:solidFill>
          </a:ln>
          <a:effectLst>
            <a:glow>
              <a:schemeClr val="accent1"/>
            </a:glow>
          </a:effectLst>
          <a:scene3d>
            <a:camera prst="orthographicFront">
              <a:rot lat="0" lon="0" rev="0"/>
            </a:camera>
            <a:lightRig rig="chilly" dir="t">
              <a:rot lat="0" lon="0" rev="0"/>
            </a:lightRig>
          </a:scene3d>
          <a:sp3d prstMaterial="clear">
            <a:bevelT w="0" h="0"/>
          </a:sp3d>
        </p:spPr>
      </p:pic>
      <p:pic>
        <p:nvPicPr>
          <p:cNvPr id="2059" name="Picture 2" descr="Картинки по запросу иконка пшеница">
            <a:extLst>
              <a:ext uri="{FF2B5EF4-FFF2-40B4-BE49-F238E27FC236}">
                <a16:creationId xmlns:a16="http://schemas.microsoft.com/office/drawing/2014/main" id="{18DE3308-C44D-7536-682C-45CD60AF3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/>
          <a:srcRect l="17976" t="17882" r="17901" b="18103"/>
          <a:stretch/>
        </p:blipFill>
        <p:spPr bwMode="auto">
          <a:xfrm>
            <a:off x="784569" y="1846297"/>
            <a:ext cx="630348" cy="626702"/>
          </a:xfrm>
          <a:prstGeom prst="ellipse">
            <a:avLst/>
          </a:prstGeom>
          <a:noFill/>
        </p:spPr>
      </p:pic>
      <p:pic>
        <p:nvPicPr>
          <p:cNvPr id="2060" name="Рисунок 2059">
            <a:extLst>
              <a:ext uri="{FF2B5EF4-FFF2-40B4-BE49-F238E27FC236}">
                <a16:creationId xmlns:a16="http://schemas.microsoft.com/office/drawing/2014/main" id="{82CFF588-FBFE-56DC-2AF0-F71E6A8A99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0785" y="5607218"/>
            <a:ext cx="630831" cy="55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Рисунок 32">
            <a:extLst>
              <a:ext uri="{FF2B5EF4-FFF2-40B4-BE49-F238E27FC236}">
                <a16:creationId xmlns:a16="http://schemas.microsoft.com/office/drawing/2014/main" id="{CE74EC16-D748-D23C-86C2-BAE76B25901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2" t="3098" r="10561" b="62389"/>
          <a:stretch>
            <a:fillRect/>
          </a:stretch>
        </p:blipFill>
        <p:spPr bwMode="auto">
          <a:xfrm>
            <a:off x="7678939" y="2027551"/>
            <a:ext cx="1055219" cy="10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Прямоугольник 2063">
            <a:extLst>
              <a:ext uri="{FF2B5EF4-FFF2-40B4-BE49-F238E27FC236}">
                <a16:creationId xmlns:a16="http://schemas.microsoft.com/office/drawing/2014/main" id="{231E60E9-A775-B0A3-0951-C77A29C615D0}"/>
              </a:ext>
            </a:extLst>
          </p:cNvPr>
          <p:cNvSpPr/>
          <p:nvPr/>
        </p:nvSpPr>
        <p:spPr>
          <a:xfrm>
            <a:off x="4379009" y="5724730"/>
            <a:ext cx="3926108" cy="97069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Зиёда</a:t>
            </a:r>
            <a:r>
              <a:rPr lang="ru-RU" alt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 2 </a:t>
            </a:r>
            <a:r>
              <a:rPr lang="ru-RU" altLang="ru-RU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маротиба</a:t>
            </a:r>
            <a:r>
              <a:rPr lang="ru-RU" alt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коҳиш</a:t>
            </a:r>
            <a:r>
              <a:rPr lang="ru-RU" alt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ru-RU" altLang="ru-RU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додани</a:t>
            </a:r>
            <a:r>
              <a:rPr lang="ru-RU" alt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сатҳи</a:t>
            </a:r>
            <a:r>
              <a:rPr lang="ru-RU" alt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камбизоатӣ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5" name="Рисунок 33">
            <a:extLst>
              <a:ext uri="{FF2B5EF4-FFF2-40B4-BE49-F238E27FC236}">
                <a16:creationId xmlns:a16="http://schemas.microsoft.com/office/drawing/2014/main" id="{246189F1-0493-167A-9E37-5250BA84076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2" b="18913"/>
          <a:stretch>
            <a:fillRect/>
          </a:stretch>
        </p:blipFill>
        <p:spPr bwMode="auto">
          <a:xfrm>
            <a:off x="7584857" y="5553696"/>
            <a:ext cx="1146429" cy="118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4" descr="Картинки по запросу иконка экономический рост">
            <a:extLst>
              <a:ext uri="{FF2B5EF4-FFF2-40B4-BE49-F238E27FC236}">
                <a16:creationId xmlns:a16="http://schemas.microsoft.com/office/drawing/2014/main" id="{16816205-E740-787D-07D4-D9E3FD42C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900571" y="2313152"/>
            <a:ext cx="579952" cy="5421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67" name="Picture 8" descr="Похожее изображение">
            <a:extLst>
              <a:ext uri="{FF2B5EF4-FFF2-40B4-BE49-F238E27FC236}">
                <a16:creationId xmlns:a16="http://schemas.microsoft.com/office/drawing/2014/main" id="{1FA77DE4-6DFC-BC8C-F68B-1E84398A7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919746" y="3517923"/>
            <a:ext cx="573604" cy="51600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4" name="Picture 18" descr="Nouve икона Набор: сила энергия электричество">
            <a:extLst>
              <a:ext uri="{FF2B5EF4-FFF2-40B4-BE49-F238E27FC236}">
                <a16:creationId xmlns:a16="http://schemas.microsoft.com/office/drawing/2014/main" id="{0B13B281-F408-42D5-B7B4-7398C8CFD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/>
          <a:srcRect l="36015" r="31986" b="75254"/>
          <a:stretch/>
        </p:blipFill>
        <p:spPr bwMode="auto">
          <a:xfrm>
            <a:off x="699943" y="3150455"/>
            <a:ext cx="659307" cy="62207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DBFB1A-8611-33AC-8C8B-AF6A9C701E4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62" y="4696368"/>
            <a:ext cx="471501" cy="4309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60E7D8-EE67-B2DF-0ABF-FB679E302E5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72" y="5978788"/>
            <a:ext cx="475453" cy="325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449391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96" y="28748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4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F4A6595C-7A65-AF8E-DDA0-244B28AA7AFF}"/>
              </a:ext>
            </a:extLst>
          </p:cNvPr>
          <p:cNvSpPr/>
          <p:nvPr/>
        </p:nvSpPr>
        <p:spPr>
          <a:xfrm>
            <a:off x="2071964" y="217859"/>
            <a:ext cx="6200940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Ислоҳоти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гузаронидашуда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доираи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СМР-2030 (1)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3320CE6B-455E-DBA9-643F-3A617E8CA6AD}"/>
              </a:ext>
            </a:extLst>
          </p:cNvPr>
          <p:cNvGraphicFramePr/>
          <p:nvPr/>
        </p:nvGraphicFramePr>
        <p:xfrm>
          <a:off x="842124" y="3210078"/>
          <a:ext cx="7676592" cy="279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Стрелка углом 24">
            <a:extLst>
              <a:ext uri="{FF2B5EF4-FFF2-40B4-BE49-F238E27FC236}">
                <a16:creationId xmlns:a16="http://schemas.microsoft.com/office/drawing/2014/main" id="{B3C9BD01-4853-2137-5A37-4032AD8E2FB5}"/>
              </a:ext>
            </a:extLst>
          </p:cNvPr>
          <p:cNvSpPr/>
          <p:nvPr/>
        </p:nvSpPr>
        <p:spPr>
          <a:xfrm rot="5400000">
            <a:off x="3830216" y="2782179"/>
            <a:ext cx="1288995" cy="868745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E6E29B0-1CB2-B186-9DF5-45B1F9A7BC94}"/>
              </a:ext>
            </a:extLst>
          </p:cNvPr>
          <p:cNvSpPr/>
          <p:nvPr/>
        </p:nvSpPr>
        <p:spPr>
          <a:xfrm>
            <a:off x="1006860" y="1756192"/>
            <a:ext cx="734630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 давраи татбиқи СМР-2030 аз ҷониби Ҳукумати Ҷумҳурии Тоҷикистон беш аз 335 ҳуҷҷатҳои банақшагирии стратегӣ қабул гардиданд, ки зиёда аз </a:t>
            </a:r>
            <a:r>
              <a:rPr lang="tg-Cyrl-TJ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tg-Cyrl-TJ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тои он амалӣ гардида, иҷрои 230-тои онҳо идома доранд, аз ҷумла: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8146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1" y="46390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2272510" y="178852"/>
            <a:ext cx="553082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Ислоҳоти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гузаронидашуда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доираи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татбиқи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СМР-2030 (2)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5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25BDB86-0CBC-901F-345C-4FA7701AC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/>
          <a:stretch/>
        </p:blipFill>
        <p:spPr bwMode="auto">
          <a:xfrm>
            <a:off x="4944424" y="1076143"/>
            <a:ext cx="3780257" cy="53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7D735F-6C1F-29C5-818B-42B6914600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62" y="1708819"/>
            <a:ext cx="587711" cy="816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97EFE3-0861-B5DE-5982-627C3E5968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92049"/>
            <a:ext cx="587711" cy="816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83841F2-98D3-2067-31FA-47017818CA52}"/>
              </a:ext>
            </a:extLst>
          </p:cNvPr>
          <p:cNvSpPr/>
          <p:nvPr/>
        </p:nvSpPr>
        <p:spPr>
          <a:xfrm>
            <a:off x="761616" y="2847060"/>
            <a:ext cx="4276306" cy="869972"/>
          </a:xfrm>
          <a:prstGeom prst="roundRect">
            <a:avLst/>
          </a:prstGeom>
          <a:solidFill>
            <a:srgbClr val="008D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 ба СУС, Конвенсияи Апостил, Конвенсияи арбитражи байналхалқӣ ва Конвенсияи савдои бекоғаз шомил шуд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A763CA6-1271-456D-DDFC-7AF46FD77AE2}"/>
              </a:ext>
            </a:extLst>
          </p:cNvPr>
          <p:cNvSpPr/>
          <p:nvPr/>
        </p:nvSpPr>
        <p:spPr>
          <a:xfrm>
            <a:off x="761614" y="3933056"/>
            <a:ext cx="4276307" cy="1221277"/>
          </a:xfrm>
          <a:prstGeom prst="roundRect">
            <a:avLst/>
          </a:prstGeom>
          <a:solidFill>
            <a:srgbClr val="738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tg-Cyrl-TJ" sz="15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Беш аз 40 нақшаҳои чорабиниҳои Ҳукумат оид ба беҳтар намудани фазои сармоягузорӣ қабул гардид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45BBA2D-176C-81CC-1874-4AEFD02FD7DC}"/>
              </a:ext>
            </a:extLst>
          </p:cNvPr>
          <p:cNvSpPr/>
          <p:nvPr/>
        </p:nvSpPr>
        <p:spPr>
          <a:xfrm>
            <a:off x="761616" y="5400209"/>
            <a:ext cx="4276305" cy="981119"/>
          </a:xfrm>
          <a:prstGeom prst="roundRect">
            <a:avLst/>
          </a:prstGeom>
          <a:solidFill>
            <a:srgbClr val="D97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Низоми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нави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шарикии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давлат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бахши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хусусӣ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Шўро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Маркази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татбиқи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лоиҳаҳои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ШДБХ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таъсис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шуд</a:t>
            </a:r>
            <a:endParaRPr lang="tg-Cyrl-TJ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FC306B5-6D1A-893F-A4F5-48456F500A8C}"/>
              </a:ext>
            </a:extLst>
          </p:cNvPr>
          <p:cNvSpPr/>
          <p:nvPr/>
        </p:nvSpPr>
        <p:spPr>
          <a:xfrm>
            <a:off x="761616" y="1493065"/>
            <a:ext cx="4276306" cy="981116"/>
          </a:xfrm>
          <a:prstGeom prst="roundRect">
            <a:avLst/>
          </a:prstGeom>
          <a:solidFill>
            <a:srgbClr val="FD5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Рейтинги кредитии соҳибихтиёрии кишвар аз ҷониби  ширкатҳои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бонуфузи</a:t>
            </a:r>
            <a:r>
              <a:rPr lang="tg-Cyrl-TJ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«Standard &amp; Poor's» ва «Moody's Investors Service» оғоз гардид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8FF4B94-E7DE-B208-3462-7CB4FE650E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943" y="2946946"/>
            <a:ext cx="590550" cy="816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24F70F-353B-02FF-77D2-9A95C8D418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9462" y="5465420"/>
            <a:ext cx="590550" cy="7535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597520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5" y="-123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1991134" y="125232"/>
            <a:ext cx="553082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Ислоҳоти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гузаронидашуда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доираи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татбиқи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СМР-2030 (3)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6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DA7635-FCAD-C1EE-6D48-54E7913DA5D0}"/>
              </a:ext>
            </a:extLst>
          </p:cNvPr>
          <p:cNvSpPr/>
          <p:nvPr/>
        </p:nvSpPr>
        <p:spPr>
          <a:xfrm>
            <a:off x="2321586" y="959393"/>
            <a:ext cx="432048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Содагардонии расмиёти бақайдгирии субъект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</a:t>
            </a:r>
            <a:r>
              <a:rPr lang="tg-Cyrl-TJ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ҳ</a:t>
            </a:r>
            <a:r>
              <a:rPr lang="tg-Cyrl-TJ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ибкор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ӣ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C54DF2D8-9D35-2294-D780-72C8079E3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610259"/>
              </p:ext>
            </p:extLst>
          </p:nvPr>
        </p:nvGraphicFramePr>
        <p:xfrm>
          <a:off x="1889537" y="1513699"/>
          <a:ext cx="5184577" cy="228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230991" imgH="3225064" progId="Excel.Chart.8">
                  <p:embed/>
                </p:oleObj>
              </mc:Choice>
              <mc:Fallback>
                <p:oleObj name="Chart" r:id="rId6" imgW="4230991" imgH="3225064" progId="Excel.Chart.8">
                  <p:embed/>
                  <p:pic>
                    <p:nvPicPr>
                      <p:cNvPr id="10244" name="Объект 5">
                        <a:extLst>
                          <a:ext uri="{FF2B5EF4-FFF2-40B4-BE49-F238E27FC236}">
                            <a16:creationId xmlns:a16="http://schemas.microsoft.com/office/drawing/2014/main" id="{ACE5638B-404B-7CDB-116A-02E09406175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537" y="1513699"/>
                        <a:ext cx="5184577" cy="228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08477222-0B87-B2B5-BC6C-C10501D95079}"/>
              </a:ext>
            </a:extLst>
          </p:cNvPr>
          <p:cNvSpPr/>
          <p:nvPr/>
        </p:nvSpPr>
        <p:spPr>
          <a:xfrm>
            <a:off x="417567" y="3959968"/>
            <a:ext cx="4320480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1600" b="1" dirty="0">
                <a:latin typeface="Times New Roman Tj" panose="02020603050405020304" pitchFamily="18" charset="-52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Ислоҳоти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низоми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иҷозатдиҳӣ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1559C24-940B-C30C-3219-2F11C4A4E852}"/>
              </a:ext>
            </a:extLst>
          </p:cNvPr>
          <p:cNvSpPr/>
          <p:nvPr/>
        </p:nvSpPr>
        <p:spPr>
          <a:xfrm>
            <a:off x="4481826" y="3892332"/>
            <a:ext cx="432048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1600" b="1" dirty="0">
                <a:latin typeface="Times New Roman Tj" panose="02020603050405020304" pitchFamily="18" charset="-52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Ислоҳоти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низоми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андоз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санҷишҳои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фаъолияти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субъектҳои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соҳибкорӣ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id="{4E844346-BFEC-C285-FCAA-D76BBC028C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650898"/>
              </p:ext>
            </p:extLst>
          </p:nvPr>
        </p:nvGraphicFramePr>
        <p:xfrm>
          <a:off x="800379" y="4477415"/>
          <a:ext cx="1899413" cy="211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id="{FE9B3FBF-2C91-8154-641B-00DA0CF77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799716"/>
              </p:ext>
            </p:extLst>
          </p:nvPr>
        </p:nvGraphicFramePr>
        <p:xfrm>
          <a:off x="4756545" y="4527907"/>
          <a:ext cx="3673864" cy="213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Объект 5">
            <a:extLst>
              <a:ext uri="{FF2B5EF4-FFF2-40B4-BE49-F238E27FC236}">
                <a16:creationId xmlns:a16="http://schemas.microsoft.com/office/drawing/2014/main" id="{E0DD989F-DB4C-4DCE-0407-7466F92EE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566211"/>
              </p:ext>
            </p:extLst>
          </p:nvPr>
        </p:nvGraphicFramePr>
        <p:xfrm>
          <a:off x="2683434" y="4478709"/>
          <a:ext cx="2037178" cy="213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20302822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96" y="28748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2277831" y="213489"/>
            <a:ext cx="553082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Дастовардҳои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татбиқи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СМР-2030 (1)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7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D1559C24-940B-C30C-3219-2F11C4A4E852}"/>
              </a:ext>
            </a:extLst>
          </p:cNvPr>
          <p:cNvSpPr/>
          <p:nvPr/>
        </p:nvSpPr>
        <p:spPr>
          <a:xfrm>
            <a:off x="2071965" y="1088629"/>
            <a:ext cx="479217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tg-Cyrl-TJ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Суръати рушди иқтисодии Тоҷикистон дар қиёс бо рушди иқтисоди глобалӣ ва ИДМ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0" descr="Goal 8 | Department of Economic and Social Affairs">
            <a:extLst>
              <a:ext uri="{FF2B5EF4-FFF2-40B4-BE49-F238E27FC236}">
                <a16:creationId xmlns:a16="http://schemas.microsoft.com/office/drawing/2014/main" id="{B0DD0E86-CD87-06FB-960B-12888A7EC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4682" y="1079026"/>
            <a:ext cx="1147942" cy="77500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id="{BCE12F8F-1B92-207C-88E6-377527135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507247"/>
              </p:ext>
            </p:extLst>
          </p:nvPr>
        </p:nvGraphicFramePr>
        <p:xfrm>
          <a:off x="871097" y="1988841"/>
          <a:ext cx="75188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3197407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5" y="-123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1771209" y="269567"/>
            <a:ext cx="5530822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Дастовардҳои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татбиқи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СМР-2030 (2)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  <a:cs typeface="Arial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8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D1559C24-940B-C30C-3219-2F11C4A4E852}"/>
              </a:ext>
            </a:extLst>
          </p:cNvPr>
          <p:cNvSpPr/>
          <p:nvPr/>
        </p:nvSpPr>
        <p:spPr>
          <a:xfrm>
            <a:off x="2309807" y="1087970"/>
            <a:ext cx="4740409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tg-Cyrl-TJ" altLang="ru-RU" b="1" dirty="0">
                <a:latin typeface="Times New Roman Tj" panose="02020603050405020304" pitchFamily="18" charset="-52"/>
                <a:cs typeface="Times New Roman" panose="02020603050405020304" pitchFamily="18" charset="0"/>
              </a:rPr>
              <a:t>Сатҳи таваррум дар Тоҷикистон ва ИДМ</a:t>
            </a:r>
            <a:endParaRPr lang="ru-RU" altLang="ru-RU" b="1" dirty="0">
              <a:solidFill>
                <a:schemeClr val="accent3">
                  <a:lumMod val="50000"/>
                </a:schemeClr>
              </a:solidFill>
              <a:latin typeface="Times New Roman Tj" panose="020206030504050203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id="{BCE12F8F-1B92-207C-88E6-377527135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386098"/>
              </p:ext>
            </p:extLst>
          </p:nvPr>
        </p:nvGraphicFramePr>
        <p:xfrm>
          <a:off x="749775" y="1588933"/>
          <a:ext cx="7632849" cy="464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9295462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2" y="22385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2256349" y="302468"/>
            <a:ext cx="5530822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Иҷрои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индикаторҳои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мақсаднок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СМР-2030 (1)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9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Номер слайда 1">
            <a:extLst>
              <a:ext uri="{FF2B5EF4-FFF2-40B4-BE49-F238E27FC236}">
                <a16:creationId xmlns:a16="http://schemas.microsoft.com/office/drawing/2014/main" id="{81D5BDE8-C1EE-C0E5-8642-400A36C5FC1B}"/>
              </a:ext>
            </a:extLst>
          </p:cNvPr>
          <p:cNvSpPr txBox="1">
            <a:spLocks/>
          </p:cNvSpPr>
          <p:nvPr/>
        </p:nvSpPr>
        <p:spPr>
          <a:xfrm>
            <a:off x="8389912" y="6463059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9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2063" name="Picture 42" descr="Sustainable Development Goal 12 - Wikipedia">
            <a:extLst>
              <a:ext uri="{FF2B5EF4-FFF2-40B4-BE49-F238E27FC236}">
                <a16:creationId xmlns:a16="http://schemas.microsoft.com/office/drawing/2014/main" id="{C4609C73-C0D9-2FE5-A251-D3DA10BEF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8855" y="1382060"/>
            <a:ext cx="924912" cy="85777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064" name="Скругленный прямоугольник 34">
            <a:extLst>
              <a:ext uri="{FF2B5EF4-FFF2-40B4-BE49-F238E27FC236}">
                <a16:creationId xmlns:a16="http://schemas.microsoft.com/office/drawing/2014/main" id="{649C244C-190A-F202-DAE1-F0BF3B7C4735}"/>
              </a:ext>
            </a:extLst>
          </p:cNvPr>
          <p:cNvSpPr/>
          <p:nvPr/>
        </p:nvSpPr>
        <p:spPr>
          <a:xfrm>
            <a:off x="636755" y="1505577"/>
            <a:ext cx="2028389" cy="6463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Ҳаҷми истеҳсоли маҳсулоти саноатӣ 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5" name="Скругленный прямоугольник 28">
            <a:extLst>
              <a:ext uri="{FF2B5EF4-FFF2-40B4-BE49-F238E27FC236}">
                <a16:creationId xmlns:a16="http://schemas.microsoft.com/office/drawing/2014/main" id="{09DF0165-1A48-0EDA-38A6-410014615870}"/>
              </a:ext>
            </a:extLst>
          </p:cNvPr>
          <p:cNvSpPr/>
          <p:nvPr/>
        </p:nvSpPr>
        <p:spPr>
          <a:xfrm>
            <a:off x="2847337" y="1473642"/>
            <a:ext cx="1183191" cy="67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tg-Cyrl-TJ" sz="15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 маротиба зиёд</a:t>
            </a:r>
            <a:endParaRPr lang="ru-RU" sz="15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72" name="Прямая соединительная линия 2071">
            <a:extLst>
              <a:ext uri="{FF2B5EF4-FFF2-40B4-BE49-F238E27FC236}">
                <a16:creationId xmlns:a16="http://schemas.microsoft.com/office/drawing/2014/main" id="{C5EA8FAE-8F98-6012-1B3D-52CB91CF6E4D}"/>
              </a:ext>
            </a:extLst>
          </p:cNvPr>
          <p:cNvCxnSpPr>
            <a:cxnSpLocks/>
          </p:cNvCxnSpPr>
          <p:nvPr/>
        </p:nvCxnSpPr>
        <p:spPr>
          <a:xfrm flipH="1">
            <a:off x="2684424" y="1806183"/>
            <a:ext cx="1666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5" name="Скругленный прямоугольник 28">
            <a:extLst>
              <a:ext uri="{FF2B5EF4-FFF2-40B4-BE49-F238E27FC236}">
                <a16:creationId xmlns:a16="http://schemas.microsoft.com/office/drawing/2014/main" id="{7F17715E-1F68-D4BE-C97F-3ACB00EFE326}"/>
              </a:ext>
            </a:extLst>
          </p:cNvPr>
          <p:cNvSpPr/>
          <p:nvPr/>
        </p:nvSpPr>
        <p:spPr>
          <a:xfrm>
            <a:off x="7408685" y="1455696"/>
            <a:ext cx="1155743" cy="7096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 17,2 то 21,9 млрд кВт. соат 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" name="Скругленный прямоугольник 34">
            <a:extLst>
              <a:ext uri="{FF2B5EF4-FFF2-40B4-BE49-F238E27FC236}">
                <a16:creationId xmlns:a16="http://schemas.microsoft.com/office/drawing/2014/main" id="{693A1644-4326-38B8-D061-FD7185DB7CDA}"/>
              </a:ext>
            </a:extLst>
          </p:cNvPr>
          <p:cNvSpPr/>
          <p:nvPr/>
        </p:nvSpPr>
        <p:spPr>
          <a:xfrm>
            <a:off x="5204716" y="1455696"/>
            <a:ext cx="2028388" cy="7096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Истеҳсоли неруи барқ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483" name="Прямая соединительная линия 20482">
            <a:extLst>
              <a:ext uri="{FF2B5EF4-FFF2-40B4-BE49-F238E27FC236}">
                <a16:creationId xmlns:a16="http://schemas.microsoft.com/office/drawing/2014/main" id="{BE7F6FB6-DCC1-B8E9-7348-7E2462817082}"/>
              </a:ext>
            </a:extLst>
          </p:cNvPr>
          <p:cNvCxnSpPr>
            <a:cxnSpLocks/>
          </p:cNvCxnSpPr>
          <p:nvPr/>
        </p:nvCxnSpPr>
        <p:spPr>
          <a:xfrm flipH="1">
            <a:off x="7223902" y="1810502"/>
            <a:ext cx="1666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16" name="Скругленный прямоугольник 34">
            <a:extLst>
              <a:ext uri="{FF2B5EF4-FFF2-40B4-BE49-F238E27FC236}">
                <a16:creationId xmlns:a16="http://schemas.microsoft.com/office/drawing/2014/main" id="{7083B757-0084-81D3-FD1F-4902B07D101B}"/>
              </a:ext>
            </a:extLst>
          </p:cNvPr>
          <p:cNvSpPr/>
          <p:nvPr/>
        </p:nvSpPr>
        <p:spPr>
          <a:xfrm>
            <a:off x="602155" y="2667926"/>
            <a:ext cx="1733317" cy="6054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Ҳиссаи содирот дар ГСХ</a:t>
            </a:r>
            <a:endParaRPr lang="ru-RU" altLang="ru-RU" sz="1600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7" name="Скругленный прямоугольник 28">
            <a:extLst>
              <a:ext uri="{FF2B5EF4-FFF2-40B4-BE49-F238E27FC236}">
                <a16:creationId xmlns:a16="http://schemas.microsoft.com/office/drawing/2014/main" id="{7F4E9CBF-90DC-1827-C81D-DF6509289DC2}"/>
              </a:ext>
            </a:extLst>
          </p:cNvPr>
          <p:cNvSpPr/>
          <p:nvPr/>
        </p:nvSpPr>
        <p:spPr>
          <a:xfrm>
            <a:off x="2569625" y="2645155"/>
            <a:ext cx="1279158" cy="6205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tg-Cyrl-TJ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 20 то 30 фоиз зиёд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19" name="Прямая соединительная линия 20518">
            <a:extLst>
              <a:ext uri="{FF2B5EF4-FFF2-40B4-BE49-F238E27FC236}">
                <a16:creationId xmlns:a16="http://schemas.microsoft.com/office/drawing/2014/main" id="{5B3CE742-E24C-AABE-BCF7-3AC2D955AFDF}"/>
              </a:ext>
            </a:extLst>
          </p:cNvPr>
          <p:cNvCxnSpPr>
            <a:cxnSpLocks/>
            <a:stCxn id="20517" idx="1"/>
            <a:endCxn id="20516" idx="3"/>
          </p:cNvCxnSpPr>
          <p:nvPr/>
        </p:nvCxnSpPr>
        <p:spPr>
          <a:xfrm flipH="1">
            <a:off x="2335472" y="2955444"/>
            <a:ext cx="234153" cy="1519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1" name="Скругленный прямоугольник 34">
            <a:extLst>
              <a:ext uri="{FF2B5EF4-FFF2-40B4-BE49-F238E27FC236}">
                <a16:creationId xmlns:a16="http://schemas.microsoft.com/office/drawing/2014/main" id="{F38888A2-D2C6-88CC-21FE-62B1B688B12B}"/>
              </a:ext>
            </a:extLst>
          </p:cNvPr>
          <p:cNvSpPr/>
          <p:nvPr/>
        </p:nvSpPr>
        <p:spPr>
          <a:xfrm>
            <a:off x="5488591" y="3754902"/>
            <a:ext cx="2100818" cy="7586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Фарогирӣ бо таҳсилоти ибтидоӣ ва миёна 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2" name="Скругленный прямоугольник 28">
            <a:extLst>
              <a:ext uri="{FF2B5EF4-FFF2-40B4-BE49-F238E27FC236}">
                <a16:creationId xmlns:a16="http://schemas.microsoft.com/office/drawing/2014/main" id="{05C2B32B-B04C-06ED-42A6-5E2378D5BC48}"/>
              </a:ext>
            </a:extLst>
          </p:cNvPr>
          <p:cNvSpPr/>
          <p:nvPr/>
        </p:nvSpPr>
        <p:spPr>
          <a:xfrm>
            <a:off x="7716671" y="3749166"/>
            <a:ext cx="946450" cy="7238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 86 то </a:t>
            </a: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зиёд</a:t>
            </a: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3" name="Picture 14" descr="Goal 3 | Department of Economic and Social Affairs">
            <a:extLst>
              <a:ext uri="{FF2B5EF4-FFF2-40B4-BE49-F238E27FC236}">
                <a16:creationId xmlns:a16="http://schemas.microsoft.com/office/drawing/2014/main" id="{D26E21CB-A86B-5E50-12CD-D2FC80E92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2408" y="3787131"/>
            <a:ext cx="636075" cy="75043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</p:pic>
      <p:sp>
        <p:nvSpPr>
          <p:cNvPr id="20524" name="Скругленный прямоугольник 34">
            <a:extLst>
              <a:ext uri="{FF2B5EF4-FFF2-40B4-BE49-F238E27FC236}">
                <a16:creationId xmlns:a16="http://schemas.microsoft.com/office/drawing/2014/main" id="{96985BA5-0605-1EC5-833F-E53F0FAEB787}"/>
              </a:ext>
            </a:extLst>
          </p:cNvPr>
          <p:cNvSpPr/>
          <p:nvPr/>
        </p:nvSpPr>
        <p:spPr>
          <a:xfrm>
            <a:off x="5735812" y="2622933"/>
            <a:ext cx="1323526" cy="605423"/>
          </a:xfrm>
          <a:prstGeom prst="roundRect">
            <a:avLst/>
          </a:prstGeom>
          <a:solidFill>
            <a:srgbClr val="F0D7B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Ҳиссаи воридот дар ГСХ</a:t>
            </a:r>
            <a:endParaRPr lang="ru-RU" altLang="ru-RU" sz="1600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5" name="Скругленный прямоугольник 28">
            <a:extLst>
              <a:ext uri="{FF2B5EF4-FFF2-40B4-BE49-F238E27FC236}">
                <a16:creationId xmlns:a16="http://schemas.microsoft.com/office/drawing/2014/main" id="{DD9CA3E1-1E9B-63F6-C956-773ED6DE71B3}"/>
              </a:ext>
            </a:extLst>
          </p:cNvPr>
          <p:cNvSpPr/>
          <p:nvPr/>
        </p:nvSpPr>
        <p:spPr>
          <a:xfrm>
            <a:off x="7310111" y="2622070"/>
            <a:ext cx="1254318" cy="589344"/>
          </a:xfrm>
          <a:prstGeom prst="roundRect">
            <a:avLst/>
          </a:prstGeom>
          <a:solidFill>
            <a:srgbClr val="F0D7B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tg-Cyrl-TJ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то 70 фоиз коҳиш 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6" name="Picture 22" descr="Sustainable Development Goal 6 - Wikipedia">
            <a:extLst>
              <a:ext uri="{FF2B5EF4-FFF2-40B4-BE49-F238E27FC236}">
                <a16:creationId xmlns:a16="http://schemas.microsoft.com/office/drawing/2014/main" id="{219D2857-06F5-0925-A9FA-CB9399A5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2428" y="3779950"/>
            <a:ext cx="642519" cy="75194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cxnSp>
        <p:nvCxnSpPr>
          <p:cNvPr id="20527" name="Прямая соединительная линия 20526">
            <a:extLst>
              <a:ext uri="{FF2B5EF4-FFF2-40B4-BE49-F238E27FC236}">
                <a16:creationId xmlns:a16="http://schemas.microsoft.com/office/drawing/2014/main" id="{A6C53E1E-3E94-8213-CEBD-3CE9E899B721}"/>
              </a:ext>
            </a:extLst>
          </p:cNvPr>
          <p:cNvCxnSpPr>
            <a:cxnSpLocks/>
            <a:stCxn id="20525" idx="1"/>
          </p:cNvCxnSpPr>
          <p:nvPr/>
        </p:nvCxnSpPr>
        <p:spPr>
          <a:xfrm flipH="1">
            <a:off x="7083754" y="2916742"/>
            <a:ext cx="22635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28" name="Прямая соединительная линия 20527">
            <a:extLst>
              <a:ext uri="{FF2B5EF4-FFF2-40B4-BE49-F238E27FC236}">
                <a16:creationId xmlns:a16="http://schemas.microsoft.com/office/drawing/2014/main" id="{C83E732C-E53A-D5B4-5420-2EF109B930B3}"/>
              </a:ext>
            </a:extLst>
          </p:cNvPr>
          <p:cNvCxnSpPr>
            <a:cxnSpLocks/>
            <a:stCxn id="20522" idx="1"/>
          </p:cNvCxnSpPr>
          <p:nvPr/>
        </p:nvCxnSpPr>
        <p:spPr>
          <a:xfrm flipH="1" flipV="1">
            <a:off x="7595853" y="4106816"/>
            <a:ext cx="120818" cy="426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34">
            <a:extLst>
              <a:ext uri="{FF2B5EF4-FFF2-40B4-BE49-F238E27FC236}">
                <a16:creationId xmlns:a16="http://schemas.microsoft.com/office/drawing/2014/main" id="{96985BA5-0605-1EC5-833F-E53F0FAEB787}"/>
              </a:ext>
            </a:extLst>
          </p:cNvPr>
          <p:cNvSpPr/>
          <p:nvPr/>
        </p:nvSpPr>
        <p:spPr>
          <a:xfrm>
            <a:off x="624117" y="3799319"/>
            <a:ext cx="2004847" cy="779463"/>
          </a:xfrm>
          <a:prstGeom prst="roundRect">
            <a:avLst/>
          </a:prstGeom>
          <a:solidFill>
            <a:srgbClr val="DABEE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Дастрасии аҳолӣ бо оби тозаи нушокӣ</a:t>
            </a:r>
            <a:endParaRPr lang="ru-RU" altLang="ru-RU" sz="1600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28">
            <a:extLst>
              <a:ext uri="{FF2B5EF4-FFF2-40B4-BE49-F238E27FC236}">
                <a16:creationId xmlns:a16="http://schemas.microsoft.com/office/drawing/2014/main" id="{DD9CA3E1-1E9B-63F6-C956-773ED6DE71B3}"/>
              </a:ext>
            </a:extLst>
          </p:cNvPr>
          <p:cNvSpPr/>
          <p:nvPr/>
        </p:nvSpPr>
        <p:spPr>
          <a:xfrm>
            <a:off x="2787226" y="3799319"/>
            <a:ext cx="1087242" cy="751945"/>
          </a:xfrm>
          <a:prstGeom prst="roundRect">
            <a:avLst/>
          </a:prstGeom>
          <a:solidFill>
            <a:srgbClr val="DABEE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tg-Cyrl-TJ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 60 то 82 фоиз зиёд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A6C53E1E-3E94-8213-CEBD-3CE9E899B721}"/>
              </a:ext>
            </a:extLst>
          </p:cNvPr>
          <p:cNvCxnSpPr>
            <a:cxnSpLocks/>
          </p:cNvCxnSpPr>
          <p:nvPr/>
        </p:nvCxnSpPr>
        <p:spPr>
          <a:xfrm flipH="1">
            <a:off x="2628964" y="4155921"/>
            <a:ext cx="1666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258272-6D3A-A1F7-CCEE-2BB0A7B343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9185" y="3773070"/>
            <a:ext cx="642519" cy="7657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8" name="Скругленный прямоугольник 34">
            <a:extLst>
              <a:ext uri="{FF2B5EF4-FFF2-40B4-BE49-F238E27FC236}">
                <a16:creationId xmlns:a16="http://schemas.microsoft.com/office/drawing/2014/main" id="{1C4467C5-B028-41A6-AB8E-834A5A57742D}"/>
              </a:ext>
            </a:extLst>
          </p:cNvPr>
          <p:cNvSpPr/>
          <p:nvPr/>
        </p:nvSpPr>
        <p:spPr>
          <a:xfrm>
            <a:off x="645686" y="5024466"/>
            <a:ext cx="2100818" cy="7586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Фарогирии кудакони маъюб бо таълим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28">
            <a:extLst>
              <a:ext uri="{FF2B5EF4-FFF2-40B4-BE49-F238E27FC236}">
                <a16:creationId xmlns:a16="http://schemas.microsoft.com/office/drawing/2014/main" id="{D62388C3-F0EF-46F9-9B89-4BBB507F1F81}"/>
              </a:ext>
            </a:extLst>
          </p:cNvPr>
          <p:cNvSpPr/>
          <p:nvPr/>
        </p:nvSpPr>
        <p:spPr>
          <a:xfrm>
            <a:off x="2948849" y="5022198"/>
            <a:ext cx="1087242" cy="7519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tg-Cyrl-TJ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 22 то 78 фоиз зиёд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3E41E96A-B92A-4066-8B3E-55A0D5DE2C48}"/>
              </a:ext>
            </a:extLst>
          </p:cNvPr>
          <p:cNvCxnSpPr>
            <a:cxnSpLocks/>
          </p:cNvCxnSpPr>
          <p:nvPr/>
        </p:nvCxnSpPr>
        <p:spPr>
          <a:xfrm flipH="1">
            <a:off x="2753347" y="5403775"/>
            <a:ext cx="1666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34" descr="Sustainable Development Goal 10 - Wikipedia">
            <a:extLst>
              <a:ext uri="{FF2B5EF4-FFF2-40B4-BE49-F238E27FC236}">
                <a16:creationId xmlns:a16="http://schemas.microsoft.com/office/drawing/2014/main" id="{9477A24C-CFB4-47A9-844C-CF3F64493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153" y="5024467"/>
            <a:ext cx="921676" cy="85585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Скругленный прямоугольник 34">
            <a:extLst>
              <a:ext uri="{FF2B5EF4-FFF2-40B4-BE49-F238E27FC236}">
                <a16:creationId xmlns:a16="http://schemas.microsoft.com/office/drawing/2014/main" id="{4714A370-17DD-4D52-B6BB-A6ED9449E47E}"/>
              </a:ext>
            </a:extLst>
          </p:cNvPr>
          <p:cNvSpPr/>
          <p:nvPr/>
        </p:nvSpPr>
        <p:spPr>
          <a:xfrm>
            <a:off x="5278871" y="5027722"/>
            <a:ext cx="2100818" cy="8730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Таъмини шахсони маъюб бо воситаҳои эҳёгарии техникии ёрирасон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28">
            <a:extLst>
              <a:ext uri="{FF2B5EF4-FFF2-40B4-BE49-F238E27FC236}">
                <a16:creationId xmlns:a16="http://schemas.microsoft.com/office/drawing/2014/main" id="{1D8FB03B-7180-4B07-904F-C7200D55D623}"/>
              </a:ext>
            </a:extLst>
          </p:cNvPr>
          <p:cNvSpPr/>
          <p:nvPr/>
        </p:nvSpPr>
        <p:spPr>
          <a:xfrm>
            <a:off x="7582034" y="5025455"/>
            <a:ext cx="1087242" cy="8753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tg-Cyrl-TJ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 50 то 80 фоиз зиёд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CFF1B429-0443-44C0-B138-DD62D33474C4}"/>
              </a:ext>
            </a:extLst>
          </p:cNvPr>
          <p:cNvCxnSpPr>
            <a:cxnSpLocks/>
          </p:cNvCxnSpPr>
          <p:nvPr/>
        </p:nvCxnSpPr>
        <p:spPr>
          <a:xfrm flipH="1">
            <a:off x="7386532" y="5407032"/>
            <a:ext cx="1666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2">
            <a:extLst>
              <a:ext uri="{FF2B5EF4-FFF2-40B4-BE49-F238E27FC236}">
                <a16:creationId xmlns:a16="http://schemas.microsoft.com/office/drawing/2014/main" id="{7AD56DA2-7AA2-4E72-A988-50DED5D4A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42" y="2530000"/>
            <a:ext cx="980800" cy="8730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73239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13893</TotalTime>
  <Words>872</Words>
  <Application>Microsoft Office PowerPoint</Application>
  <PresentationFormat>Экран (4:3)</PresentationFormat>
  <Paragraphs>144</Paragraphs>
  <Slides>17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Constantia</vt:lpstr>
      <vt:lpstr>Georgia</vt:lpstr>
      <vt:lpstr>Times New Roman</vt:lpstr>
      <vt:lpstr>Times New Roman Tj</vt:lpstr>
      <vt:lpstr>Тема Office</vt:lpstr>
      <vt:lpstr>Chart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Љадвали 1. Нишондињандањои дурнамои рушди иљтимоию иќтисодии Љумњурии Тољикистон барои солњои 2021-2023 Нишондињандањои асосии умумииќтисодї _________________________________________________________________________________________________ (вазорату идорањо, корхонањо ва маќомоти иљроияи њокимияти давлатї)</dc:title>
  <dc:creator>Пользователь</dc:creator>
  <cp:lastModifiedBy>Manuchehra Madjonova</cp:lastModifiedBy>
  <cp:revision>816</cp:revision>
  <cp:lastPrinted>2024-06-05T11:01:32Z</cp:lastPrinted>
  <dcterms:created xsi:type="dcterms:W3CDTF">2019-11-28T05:35:20Z</dcterms:created>
  <dcterms:modified xsi:type="dcterms:W3CDTF">2024-06-07T03:10:37Z</dcterms:modified>
</cp:coreProperties>
</file>