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13"/>
  </p:notesMasterIdLst>
  <p:handoutMasterIdLst>
    <p:handoutMasterId r:id="rId14"/>
  </p:handoutMasterIdLst>
  <p:sldIdLst>
    <p:sldId id="256" r:id="rId2"/>
    <p:sldId id="259" r:id="rId3"/>
    <p:sldId id="258" r:id="rId4"/>
    <p:sldId id="257" r:id="rId5"/>
    <p:sldId id="260" r:id="rId6"/>
    <p:sldId id="261" r:id="rId7"/>
    <p:sldId id="262" r:id="rId8"/>
    <p:sldId id="263" r:id="rId9"/>
    <p:sldId id="264" r:id="rId10"/>
    <p:sldId id="266" r:id="rId11"/>
    <p:sldId id="267"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33" autoAdjust="0"/>
  </p:normalViewPr>
  <p:slideViewPr>
    <p:cSldViewPr snapToGrid="0">
      <p:cViewPr varScale="1">
        <p:scale>
          <a:sx n="112" d="100"/>
          <a:sy n="112" d="100"/>
        </p:scale>
        <p:origin x="516" y="1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_rels/data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diagrams/_rels/data3.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800875-4459-49DC-9718-C221F964FC79}"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ru-RU"/>
        </a:p>
      </dgm:t>
    </dgm:pt>
    <dgm:pt modelId="{1CB45FBE-2C84-4DB8-8917-551F17527268}">
      <dgm:prSet phldrT="[Текст]"/>
      <dgm:spPr/>
      <dgm:t>
        <a:bodyPr/>
        <a:lstStyle/>
        <a:p>
          <a:r>
            <a:rPr lang="tg-Cyrl-TJ" dirty="0" smtClean="0">
              <a:solidFill>
                <a:schemeClr val="tx1"/>
              </a:solidFill>
              <a:latin typeface="Times New Roman Tj" panose="02020603050405020304" pitchFamily="18" charset="-52"/>
            </a:rPr>
            <a:t>Муқаррароти умумӣ</a:t>
          </a:r>
          <a:endParaRPr lang="ru-RU" dirty="0">
            <a:solidFill>
              <a:schemeClr val="tx1"/>
            </a:solidFill>
            <a:latin typeface="Times New Roman Tj" panose="02020603050405020304" pitchFamily="18" charset="-52"/>
          </a:endParaRPr>
        </a:p>
      </dgm:t>
    </dgm:pt>
    <dgm:pt modelId="{E925F12E-6F76-4F96-BC83-10E0633FA173}" type="parTrans" cxnId="{5E84E70A-7D40-4224-8595-841DC2D7E33E}">
      <dgm:prSet/>
      <dgm:spPr/>
      <dgm:t>
        <a:bodyPr/>
        <a:lstStyle/>
        <a:p>
          <a:endParaRPr lang="ru-RU"/>
        </a:p>
      </dgm:t>
    </dgm:pt>
    <dgm:pt modelId="{8E513449-7AD8-47F6-ACC3-78136997A066}" type="sibTrans" cxnId="{5E84E70A-7D40-4224-8595-841DC2D7E33E}">
      <dgm:prSet/>
      <dgm:spPr/>
      <dgm:t>
        <a:bodyPr/>
        <a:lstStyle/>
        <a:p>
          <a:endParaRPr lang="ru-RU"/>
        </a:p>
      </dgm:t>
    </dgm:pt>
    <dgm:pt modelId="{3C9D33E2-8137-4063-A40E-2D2DEA091E49}">
      <dgm:prSet phldrT="[Текст]"/>
      <dgm:spPr/>
      <dgm:t>
        <a:bodyPr/>
        <a:lstStyle/>
        <a:p>
          <a:r>
            <a:rPr lang="tg-Cyrl-TJ" dirty="0" smtClean="0">
              <a:solidFill>
                <a:schemeClr val="tx1"/>
              </a:solidFill>
              <a:latin typeface="Times New Roman Tj" panose="02020603050405020304" pitchFamily="18" charset="-52"/>
            </a:rPr>
            <a:t>Ҳадаф, вазифа ва мақсади асосӣ</a:t>
          </a:r>
          <a:endParaRPr lang="ru-RU" dirty="0">
            <a:solidFill>
              <a:schemeClr val="tx1"/>
            </a:solidFill>
            <a:latin typeface="Times New Roman Tj" panose="02020603050405020304" pitchFamily="18" charset="-52"/>
          </a:endParaRPr>
        </a:p>
      </dgm:t>
    </dgm:pt>
    <dgm:pt modelId="{6C6FFAFE-AED7-4888-8869-AE155F760C8B}" type="parTrans" cxnId="{0C9EF3BF-18DB-4566-9BD9-AE27B4CA8FD6}">
      <dgm:prSet/>
      <dgm:spPr/>
      <dgm:t>
        <a:bodyPr/>
        <a:lstStyle/>
        <a:p>
          <a:endParaRPr lang="ru-RU"/>
        </a:p>
      </dgm:t>
    </dgm:pt>
    <dgm:pt modelId="{F6D795B5-7D77-49AA-8DE4-980079237C79}" type="sibTrans" cxnId="{0C9EF3BF-18DB-4566-9BD9-AE27B4CA8FD6}">
      <dgm:prSet/>
      <dgm:spPr/>
      <dgm:t>
        <a:bodyPr/>
        <a:lstStyle/>
        <a:p>
          <a:endParaRPr lang="ru-RU"/>
        </a:p>
      </dgm:t>
    </dgm:pt>
    <dgm:pt modelId="{3DB2BC8D-E3E8-468E-8C34-984F49713063}">
      <dgm:prSet phldrT="[Текст]"/>
      <dgm:spPr/>
      <dgm:t>
        <a:bodyPr/>
        <a:lstStyle/>
        <a:p>
          <a:r>
            <a:rPr lang="tg-Cyrl-TJ" dirty="0" smtClean="0">
              <a:solidFill>
                <a:schemeClr val="tx1"/>
              </a:solidFill>
              <a:latin typeface="Times New Roman Tj" panose="02020603050405020304" pitchFamily="18" charset="-52"/>
            </a:rPr>
            <a:t>Нақшаи амал</a:t>
          </a:r>
          <a:endParaRPr lang="ru-RU" dirty="0">
            <a:solidFill>
              <a:schemeClr val="tx1"/>
            </a:solidFill>
            <a:latin typeface="Times New Roman Tj" panose="02020603050405020304" pitchFamily="18" charset="-52"/>
          </a:endParaRPr>
        </a:p>
      </dgm:t>
    </dgm:pt>
    <dgm:pt modelId="{8EA5B022-8C7B-4A35-BFC7-72084A8C8D8E}" type="parTrans" cxnId="{DA01C881-1336-471D-95DE-336990FD4645}">
      <dgm:prSet/>
      <dgm:spPr/>
      <dgm:t>
        <a:bodyPr/>
        <a:lstStyle/>
        <a:p>
          <a:endParaRPr lang="ru-RU"/>
        </a:p>
      </dgm:t>
    </dgm:pt>
    <dgm:pt modelId="{9B54F51F-8C68-4BFB-ADFB-8BA6531496EF}" type="sibTrans" cxnId="{DA01C881-1336-471D-95DE-336990FD4645}">
      <dgm:prSet/>
      <dgm:spPr/>
      <dgm:t>
        <a:bodyPr/>
        <a:lstStyle/>
        <a:p>
          <a:endParaRPr lang="ru-RU"/>
        </a:p>
      </dgm:t>
    </dgm:pt>
    <dgm:pt modelId="{F3DD6E58-2330-49D0-9457-E701F8CF2196}">
      <dgm:prSet/>
      <dgm:spPr/>
      <dgm:t>
        <a:bodyPr/>
        <a:lstStyle/>
        <a:p>
          <a:r>
            <a:rPr lang="tg-Cyrl-TJ" dirty="0" smtClean="0">
              <a:solidFill>
                <a:schemeClr val="tx1"/>
              </a:solidFill>
              <a:latin typeface="Times New Roman Tj" panose="02020603050405020304" pitchFamily="18" charset="-52"/>
            </a:rPr>
            <a:t>Мониторинг ва арзёбӣ</a:t>
          </a:r>
          <a:endParaRPr lang="ru-RU" dirty="0">
            <a:solidFill>
              <a:schemeClr val="tx1"/>
            </a:solidFill>
            <a:latin typeface="Times New Roman Tj" panose="02020603050405020304" pitchFamily="18" charset="-52"/>
          </a:endParaRPr>
        </a:p>
      </dgm:t>
    </dgm:pt>
    <dgm:pt modelId="{6BA55FF6-2C2C-45BA-BFFE-44C556A979E8}" type="parTrans" cxnId="{25A9FE7F-9B8C-43B4-817F-E10E16B93B1D}">
      <dgm:prSet/>
      <dgm:spPr/>
      <dgm:t>
        <a:bodyPr/>
        <a:lstStyle/>
        <a:p>
          <a:endParaRPr lang="ru-RU"/>
        </a:p>
      </dgm:t>
    </dgm:pt>
    <dgm:pt modelId="{DC427385-9180-4088-82B4-8195AFAA6990}" type="sibTrans" cxnId="{25A9FE7F-9B8C-43B4-817F-E10E16B93B1D}">
      <dgm:prSet/>
      <dgm:spPr/>
      <dgm:t>
        <a:bodyPr/>
        <a:lstStyle/>
        <a:p>
          <a:endParaRPr lang="ru-RU"/>
        </a:p>
      </dgm:t>
    </dgm:pt>
    <dgm:pt modelId="{B371CF3E-B20E-4703-91A6-55912DD7C101}">
      <dgm:prSet/>
      <dgm:spPr/>
      <dgm:t>
        <a:bodyPr/>
        <a:lstStyle/>
        <a:p>
          <a:r>
            <a:rPr lang="tg-Cyrl-TJ" dirty="0" smtClean="0">
              <a:solidFill>
                <a:schemeClr val="tx1"/>
              </a:solidFill>
              <a:latin typeface="Times New Roman Tj" panose="02020603050405020304" pitchFamily="18" charset="-52"/>
            </a:rPr>
            <a:t>Таҳлили вазъи кунунӣ ва афзалиятҳо</a:t>
          </a:r>
          <a:endParaRPr lang="ru-RU" dirty="0">
            <a:solidFill>
              <a:schemeClr val="tx1"/>
            </a:solidFill>
            <a:latin typeface="Times New Roman Tj" panose="02020603050405020304" pitchFamily="18" charset="-52"/>
          </a:endParaRPr>
        </a:p>
      </dgm:t>
    </dgm:pt>
    <dgm:pt modelId="{06B652D5-2066-43DB-9C89-AC1D1EFA8464}" type="parTrans" cxnId="{8786B431-5AA5-42D9-A9F6-713D77D2F200}">
      <dgm:prSet/>
      <dgm:spPr/>
      <dgm:t>
        <a:bodyPr/>
        <a:lstStyle/>
        <a:p>
          <a:endParaRPr lang="ru-RU"/>
        </a:p>
      </dgm:t>
    </dgm:pt>
    <dgm:pt modelId="{E4C36F93-7124-44EE-8575-5C3480451A61}" type="sibTrans" cxnId="{8786B431-5AA5-42D9-A9F6-713D77D2F200}">
      <dgm:prSet/>
      <dgm:spPr/>
      <dgm:t>
        <a:bodyPr/>
        <a:lstStyle/>
        <a:p>
          <a:endParaRPr lang="ru-RU"/>
        </a:p>
      </dgm:t>
    </dgm:pt>
    <dgm:pt modelId="{F2AB2530-CDC6-4AB1-893E-FE213322D2C7}">
      <dgm:prSet/>
      <dgm:spPr/>
      <dgm:t>
        <a:bodyPr/>
        <a:lstStyle/>
        <a:p>
          <a:r>
            <a:rPr lang="tg-Cyrl-TJ" dirty="0" smtClean="0">
              <a:solidFill>
                <a:schemeClr val="tx1"/>
              </a:solidFill>
              <a:latin typeface="Times New Roman Tj" panose="02020603050405020304" pitchFamily="18" charset="-52"/>
            </a:rPr>
            <a:t>Дурнамои миёнамуҳлат ва нақшаи молиявӣ </a:t>
          </a:r>
          <a:endParaRPr lang="ru-RU" dirty="0">
            <a:solidFill>
              <a:schemeClr val="tx1"/>
            </a:solidFill>
            <a:latin typeface="Times New Roman Tj" panose="02020603050405020304" pitchFamily="18" charset="-52"/>
          </a:endParaRPr>
        </a:p>
      </dgm:t>
    </dgm:pt>
    <dgm:pt modelId="{7FA06326-CBD5-438F-AFF2-8BEA073C4698}" type="parTrans" cxnId="{BCD3DFB4-24A1-4F72-BBBA-7092FFC1940A}">
      <dgm:prSet/>
      <dgm:spPr/>
      <dgm:t>
        <a:bodyPr/>
        <a:lstStyle/>
        <a:p>
          <a:endParaRPr lang="ru-RU"/>
        </a:p>
      </dgm:t>
    </dgm:pt>
    <dgm:pt modelId="{03431900-994C-4D81-8737-DF69C8991CDE}" type="sibTrans" cxnId="{BCD3DFB4-24A1-4F72-BBBA-7092FFC1940A}">
      <dgm:prSet/>
      <dgm:spPr/>
      <dgm:t>
        <a:bodyPr/>
        <a:lstStyle/>
        <a:p>
          <a:endParaRPr lang="ru-RU"/>
        </a:p>
      </dgm:t>
    </dgm:pt>
    <dgm:pt modelId="{7A82198A-9C39-4E5D-B0F9-54F751D2D2F7}" type="pres">
      <dgm:prSet presAssocID="{75800875-4459-49DC-9718-C221F964FC79}" presName="Name0" presStyleCnt="0">
        <dgm:presLayoutVars>
          <dgm:chMax val="7"/>
          <dgm:chPref val="7"/>
          <dgm:dir/>
        </dgm:presLayoutVars>
      </dgm:prSet>
      <dgm:spPr/>
      <dgm:t>
        <a:bodyPr/>
        <a:lstStyle/>
        <a:p>
          <a:endParaRPr lang="ru-RU"/>
        </a:p>
      </dgm:t>
    </dgm:pt>
    <dgm:pt modelId="{70E8C62D-11EC-4F26-9997-F84FFC8D60CD}" type="pres">
      <dgm:prSet presAssocID="{75800875-4459-49DC-9718-C221F964FC79}" presName="Name1" presStyleCnt="0"/>
      <dgm:spPr/>
    </dgm:pt>
    <dgm:pt modelId="{44567409-2C0C-4C7D-8F77-7F42C26CBE16}" type="pres">
      <dgm:prSet presAssocID="{75800875-4459-49DC-9718-C221F964FC79}" presName="cycle" presStyleCnt="0"/>
      <dgm:spPr/>
    </dgm:pt>
    <dgm:pt modelId="{5865AAF4-138F-441E-9763-60A1C970663A}" type="pres">
      <dgm:prSet presAssocID="{75800875-4459-49DC-9718-C221F964FC79}" presName="srcNode" presStyleLbl="node1" presStyleIdx="0" presStyleCnt="6"/>
      <dgm:spPr/>
    </dgm:pt>
    <dgm:pt modelId="{6A9C4DFF-5D5B-4767-804D-B9792B7A19FB}" type="pres">
      <dgm:prSet presAssocID="{75800875-4459-49DC-9718-C221F964FC79}" presName="conn" presStyleLbl="parChTrans1D2" presStyleIdx="0" presStyleCnt="1"/>
      <dgm:spPr/>
      <dgm:t>
        <a:bodyPr/>
        <a:lstStyle/>
        <a:p>
          <a:endParaRPr lang="ru-RU"/>
        </a:p>
      </dgm:t>
    </dgm:pt>
    <dgm:pt modelId="{4CDD1F26-B76F-4416-831B-5D689752839B}" type="pres">
      <dgm:prSet presAssocID="{75800875-4459-49DC-9718-C221F964FC79}" presName="extraNode" presStyleLbl="node1" presStyleIdx="0" presStyleCnt="6"/>
      <dgm:spPr/>
    </dgm:pt>
    <dgm:pt modelId="{19FCC94C-590C-42E2-A5FF-AB134B644947}" type="pres">
      <dgm:prSet presAssocID="{75800875-4459-49DC-9718-C221F964FC79}" presName="dstNode" presStyleLbl="node1" presStyleIdx="0" presStyleCnt="6"/>
      <dgm:spPr/>
    </dgm:pt>
    <dgm:pt modelId="{FB11E04D-200A-461F-BB58-D7DC2462CD56}" type="pres">
      <dgm:prSet presAssocID="{1CB45FBE-2C84-4DB8-8917-551F17527268}" presName="text_1" presStyleLbl="node1" presStyleIdx="0" presStyleCnt="6">
        <dgm:presLayoutVars>
          <dgm:bulletEnabled val="1"/>
        </dgm:presLayoutVars>
      </dgm:prSet>
      <dgm:spPr/>
      <dgm:t>
        <a:bodyPr/>
        <a:lstStyle/>
        <a:p>
          <a:endParaRPr lang="ru-RU"/>
        </a:p>
      </dgm:t>
    </dgm:pt>
    <dgm:pt modelId="{C9D31EDE-B437-447C-A16F-5EFA27B603CC}" type="pres">
      <dgm:prSet presAssocID="{1CB45FBE-2C84-4DB8-8917-551F17527268}" presName="accent_1" presStyleCnt="0"/>
      <dgm:spPr/>
    </dgm:pt>
    <dgm:pt modelId="{5BF00CCA-5D0E-4944-B6BA-721939261F23}" type="pres">
      <dgm:prSet presAssocID="{1CB45FBE-2C84-4DB8-8917-551F17527268}" presName="accentRepeatNode" presStyleLbl="solidFgAcc1" presStyleIdx="0" presStyleCnt="6"/>
      <dgm:spPr>
        <a:prstGeom prst="flowChartDecision">
          <a:avLst/>
        </a:prstGeom>
        <a:solidFill>
          <a:schemeClr val="accent2"/>
        </a:solidFill>
      </dgm:spPr>
    </dgm:pt>
    <dgm:pt modelId="{65AAD78E-2D3F-4811-9E0B-467498B372AB}" type="pres">
      <dgm:prSet presAssocID="{3C9D33E2-8137-4063-A40E-2D2DEA091E49}" presName="text_2" presStyleLbl="node1" presStyleIdx="1" presStyleCnt="6">
        <dgm:presLayoutVars>
          <dgm:bulletEnabled val="1"/>
        </dgm:presLayoutVars>
      </dgm:prSet>
      <dgm:spPr/>
      <dgm:t>
        <a:bodyPr/>
        <a:lstStyle/>
        <a:p>
          <a:endParaRPr lang="ru-RU"/>
        </a:p>
      </dgm:t>
    </dgm:pt>
    <dgm:pt modelId="{E28C403A-9361-40BE-9572-D3A1EE69233E}" type="pres">
      <dgm:prSet presAssocID="{3C9D33E2-8137-4063-A40E-2D2DEA091E49}" presName="accent_2" presStyleCnt="0"/>
      <dgm:spPr/>
    </dgm:pt>
    <dgm:pt modelId="{EAE6B863-5E7A-4AA0-AE56-E8530AAA6E9B}" type="pres">
      <dgm:prSet presAssocID="{3C9D33E2-8137-4063-A40E-2D2DEA091E49}" presName="accentRepeatNode" presStyleLbl="solidFgAcc1" presStyleIdx="1" presStyleCnt="6"/>
      <dgm:spPr>
        <a:prstGeom prst="flowChartDecision">
          <a:avLst/>
        </a:prstGeom>
        <a:solidFill>
          <a:schemeClr val="accent2"/>
        </a:solidFill>
      </dgm:spPr>
    </dgm:pt>
    <dgm:pt modelId="{A45EE0BC-7C01-4709-8570-8CA5F5CF1E4B}" type="pres">
      <dgm:prSet presAssocID="{B371CF3E-B20E-4703-91A6-55912DD7C101}" presName="text_3" presStyleLbl="node1" presStyleIdx="2" presStyleCnt="6">
        <dgm:presLayoutVars>
          <dgm:bulletEnabled val="1"/>
        </dgm:presLayoutVars>
      </dgm:prSet>
      <dgm:spPr/>
      <dgm:t>
        <a:bodyPr/>
        <a:lstStyle/>
        <a:p>
          <a:endParaRPr lang="ru-RU"/>
        </a:p>
      </dgm:t>
    </dgm:pt>
    <dgm:pt modelId="{A074C280-F84A-4ADA-9D5D-49D3476B7182}" type="pres">
      <dgm:prSet presAssocID="{B371CF3E-B20E-4703-91A6-55912DD7C101}" presName="accent_3" presStyleCnt="0"/>
      <dgm:spPr/>
    </dgm:pt>
    <dgm:pt modelId="{0C3ACD15-BDAB-4585-AF1B-DF9E5CC26D23}" type="pres">
      <dgm:prSet presAssocID="{B371CF3E-B20E-4703-91A6-55912DD7C101}" presName="accentRepeatNode" presStyleLbl="solidFgAcc1" presStyleIdx="2" presStyleCnt="6"/>
      <dgm:spPr>
        <a:prstGeom prst="flowChartDecision">
          <a:avLst/>
        </a:prstGeom>
        <a:solidFill>
          <a:schemeClr val="accent2"/>
        </a:solidFill>
      </dgm:spPr>
    </dgm:pt>
    <dgm:pt modelId="{37D049ED-D596-412A-B675-D7983287A119}" type="pres">
      <dgm:prSet presAssocID="{F2AB2530-CDC6-4AB1-893E-FE213322D2C7}" presName="text_4" presStyleLbl="node1" presStyleIdx="3" presStyleCnt="6">
        <dgm:presLayoutVars>
          <dgm:bulletEnabled val="1"/>
        </dgm:presLayoutVars>
      </dgm:prSet>
      <dgm:spPr/>
      <dgm:t>
        <a:bodyPr/>
        <a:lstStyle/>
        <a:p>
          <a:endParaRPr lang="ru-RU"/>
        </a:p>
      </dgm:t>
    </dgm:pt>
    <dgm:pt modelId="{5CB61F4D-49A3-428C-AB0A-56132D7CE4B3}" type="pres">
      <dgm:prSet presAssocID="{F2AB2530-CDC6-4AB1-893E-FE213322D2C7}" presName="accent_4" presStyleCnt="0"/>
      <dgm:spPr/>
    </dgm:pt>
    <dgm:pt modelId="{326FE1D7-5A09-424A-AFD6-161DD80CBED4}" type="pres">
      <dgm:prSet presAssocID="{F2AB2530-CDC6-4AB1-893E-FE213322D2C7}" presName="accentRepeatNode" presStyleLbl="solidFgAcc1" presStyleIdx="3" presStyleCnt="6"/>
      <dgm:spPr>
        <a:prstGeom prst="flowChartDecision">
          <a:avLst/>
        </a:prstGeom>
        <a:solidFill>
          <a:schemeClr val="accent2"/>
        </a:solidFill>
      </dgm:spPr>
    </dgm:pt>
    <dgm:pt modelId="{D11FC2C1-4640-4BEF-9970-93774F38B8CA}" type="pres">
      <dgm:prSet presAssocID="{F3DD6E58-2330-49D0-9457-E701F8CF2196}" presName="text_5" presStyleLbl="node1" presStyleIdx="4" presStyleCnt="6">
        <dgm:presLayoutVars>
          <dgm:bulletEnabled val="1"/>
        </dgm:presLayoutVars>
      </dgm:prSet>
      <dgm:spPr/>
      <dgm:t>
        <a:bodyPr/>
        <a:lstStyle/>
        <a:p>
          <a:endParaRPr lang="ru-RU"/>
        </a:p>
      </dgm:t>
    </dgm:pt>
    <dgm:pt modelId="{241A5E0A-D7DF-4350-A5B7-6FC7F1B3774A}" type="pres">
      <dgm:prSet presAssocID="{F3DD6E58-2330-49D0-9457-E701F8CF2196}" presName="accent_5" presStyleCnt="0"/>
      <dgm:spPr/>
    </dgm:pt>
    <dgm:pt modelId="{24C4C28D-FCF6-48B5-9ABE-8E3649D9AF54}" type="pres">
      <dgm:prSet presAssocID="{F3DD6E58-2330-49D0-9457-E701F8CF2196}" presName="accentRepeatNode" presStyleLbl="solidFgAcc1" presStyleIdx="4" presStyleCnt="6"/>
      <dgm:spPr>
        <a:prstGeom prst="flowChartDecision">
          <a:avLst/>
        </a:prstGeom>
        <a:solidFill>
          <a:schemeClr val="accent2"/>
        </a:solidFill>
      </dgm:spPr>
    </dgm:pt>
    <dgm:pt modelId="{46D99FD7-28A5-446E-9783-9CBAB40D2975}" type="pres">
      <dgm:prSet presAssocID="{3DB2BC8D-E3E8-468E-8C34-984F49713063}" presName="text_6" presStyleLbl="node1" presStyleIdx="5" presStyleCnt="6">
        <dgm:presLayoutVars>
          <dgm:bulletEnabled val="1"/>
        </dgm:presLayoutVars>
      </dgm:prSet>
      <dgm:spPr/>
      <dgm:t>
        <a:bodyPr/>
        <a:lstStyle/>
        <a:p>
          <a:endParaRPr lang="ru-RU"/>
        </a:p>
      </dgm:t>
    </dgm:pt>
    <dgm:pt modelId="{2F0D2A37-D662-45E6-AE24-528BB9A45A4F}" type="pres">
      <dgm:prSet presAssocID="{3DB2BC8D-E3E8-468E-8C34-984F49713063}" presName="accent_6" presStyleCnt="0"/>
      <dgm:spPr/>
    </dgm:pt>
    <dgm:pt modelId="{2054F134-3944-41BE-A7C0-C825425D21B6}" type="pres">
      <dgm:prSet presAssocID="{3DB2BC8D-E3E8-468E-8C34-984F49713063}" presName="accentRepeatNode" presStyleLbl="solidFgAcc1" presStyleIdx="5" presStyleCnt="6"/>
      <dgm:spPr>
        <a:prstGeom prst="flowChartDecision">
          <a:avLst/>
        </a:prstGeom>
        <a:solidFill>
          <a:schemeClr val="accent2"/>
        </a:solidFill>
      </dgm:spPr>
    </dgm:pt>
  </dgm:ptLst>
  <dgm:cxnLst>
    <dgm:cxn modelId="{8786B431-5AA5-42D9-A9F6-713D77D2F200}" srcId="{75800875-4459-49DC-9718-C221F964FC79}" destId="{B371CF3E-B20E-4703-91A6-55912DD7C101}" srcOrd="2" destOrd="0" parTransId="{06B652D5-2066-43DB-9C89-AC1D1EFA8464}" sibTransId="{E4C36F93-7124-44EE-8575-5C3480451A61}"/>
    <dgm:cxn modelId="{358ABB24-B547-457C-B726-9A945D2D3DBE}" type="presOf" srcId="{1CB45FBE-2C84-4DB8-8917-551F17527268}" destId="{FB11E04D-200A-461F-BB58-D7DC2462CD56}" srcOrd="0" destOrd="0" presId="urn:microsoft.com/office/officeart/2008/layout/VerticalCurvedList"/>
    <dgm:cxn modelId="{DA0CEA6D-BBAF-4292-997A-6162B7CD2A00}" type="presOf" srcId="{F2AB2530-CDC6-4AB1-893E-FE213322D2C7}" destId="{37D049ED-D596-412A-B675-D7983287A119}" srcOrd="0" destOrd="0" presId="urn:microsoft.com/office/officeart/2008/layout/VerticalCurvedList"/>
    <dgm:cxn modelId="{DA01C881-1336-471D-95DE-336990FD4645}" srcId="{75800875-4459-49DC-9718-C221F964FC79}" destId="{3DB2BC8D-E3E8-468E-8C34-984F49713063}" srcOrd="5" destOrd="0" parTransId="{8EA5B022-8C7B-4A35-BFC7-72084A8C8D8E}" sibTransId="{9B54F51F-8C68-4BFB-ADFB-8BA6531496EF}"/>
    <dgm:cxn modelId="{5E84E70A-7D40-4224-8595-841DC2D7E33E}" srcId="{75800875-4459-49DC-9718-C221F964FC79}" destId="{1CB45FBE-2C84-4DB8-8917-551F17527268}" srcOrd="0" destOrd="0" parTransId="{E925F12E-6F76-4F96-BC83-10E0633FA173}" sibTransId="{8E513449-7AD8-47F6-ACC3-78136997A066}"/>
    <dgm:cxn modelId="{3F0AB393-FA6C-4DD7-92BC-71A0551EF76F}" type="presOf" srcId="{3DB2BC8D-E3E8-468E-8C34-984F49713063}" destId="{46D99FD7-28A5-446E-9783-9CBAB40D2975}" srcOrd="0" destOrd="0" presId="urn:microsoft.com/office/officeart/2008/layout/VerticalCurvedList"/>
    <dgm:cxn modelId="{00E52D5D-8D65-4077-A5E8-5E21736DA807}" type="presOf" srcId="{75800875-4459-49DC-9718-C221F964FC79}" destId="{7A82198A-9C39-4E5D-B0F9-54F751D2D2F7}" srcOrd="0" destOrd="0" presId="urn:microsoft.com/office/officeart/2008/layout/VerticalCurvedList"/>
    <dgm:cxn modelId="{0DBF0005-B32B-4E82-A0C0-640A45CD446D}" type="presOf" srcId="{B371CF3E-B20E-4703-91A6-55912DD7C101}" destId="{A45EE0BC-7C01-4709-8570-8CA5F5CF1E4B}" srcOrd="0" destOrd="0" presId="urn:microsoft.com/office/officeart/2008/layout/VerticalCurvedList"/>
    <dgm:cxn modelId="{BCD3DFB4-24A1-4F72-BBBA-7092FFC1940A}" srcId="{75800875-4459-49DC-9718-C221F964FC79}" destId="{F2AB2530-CDC6-4AB1-893E-FE213322D2C7}" srcOrd="3" destOrd="0" parTransId="{7FA06326-CBD5-438F-AFF2-8BEA073C4698}" sibTransId="{03431900-994C-4D81-8737-DF69C8991CDE}"/>
    <dgm:cxn modelId="{0C9EF3BF-18DB-4566-9BD9-AE27B4CA8FD6}" srcId="{75800875-4459-49DC-9718-C221F964FC79}" destId="{3C9D33E2-8137-4063-A40E-2D2DEA091E49}" srcOrd="1" destOrd="0" parTransId="{6C6FFAFE-AED7-4888-8869-AE155F760C8B}" sibTransId="{F6D795B5-7D77-49AA-8DE4-980079237C79}"/>
    <dgm:cxn modelId="{B6FBB926-E29D-4673-A0C4-E5DF868B95ED}" type="presOf" srcId="{8E513449-7AD8-47F6-ACC3-78136997A066}" destId="{6A9C4DFF-5D5B-4767-804D-B9792B7A19FB}" srcOrd="0" destOrd="0" presId="urn:microsoft.com/office/officeart/2008/layout/VerticalCurvedList"/>
    <dgm:cxn modelId="{60B81EAC-5639-46E5-A39C-F62297F2E86C}" type="presOf" srcId="{3C9D33E2-8137-4063-A40E-2D2DEA091E49}" destId="{65AAD78E-2D3F-4811-9E0B-467498B372AB}" srcOrd="0" destOrd="0" presId="urn:microsoft.com/office/officeart/2008/layout/VerticalCurvedList"/>
    <dgm:cxn modelId="{0FA4F276-3EF7-4156-90E2-2B2D753F688A}" type="presOf" srcId="{F3DD6E58-2330-49D0-9457-E701F8CF2196}" destId="{D11FC2C1-4640-4BEF-9970-93774F38B8CA}" srcOrd="0" destOrd="0" presId="urn:microsoft.com/office/officeart/2008/layout/VerticalCurvedList"/>
    <dgm:cxn modelId="{25A9FE7F-9B8C-43B4-817F-E10E16B93B1D}" srcId="{75800875-4459-49DC-9718-C221F964FC79}" destId="{F3DD6E58-2330-49D0-9457-E701F8CF2196}" srcOrd="4" destOrd="0" parTransId="{6BA55FF6-2C2C-45BA-BFFE-44C556A979E8}" sibTransId="{DC427385-9180-4088-82B4-8195AFAA6990}"/>
    <dgm:cxn modelId="{1B13F26D-C605-472A-BB2A-55026C40AABB}" type="presParOf" srcId="{7A82198A-9C39-4E5D-B0F9-54F751D2D2F7}" destId="{70E8C62D-11EC-4F26-9997-F84FFC8D60CD}" srcOrd="0" destOrd="0" presId="urn:microsoft.com/office/officeart/2008/layout/VerticalCurvedList"/>
    <dgm:cxn modelId="{D807D0E4-32EA-4279-AA80-B58CC1F34D22}" type="presParOf" srcId="{70E8C62D-11EC-4F26-9997-F84FFC8D60CD}" destId="{44567409-2C0C-4C7D-8F77-7F42C26CBE16}" srcOrd="0" destOrd="0" presId="urn:microsoft.com/office/officeart/2008/layout/VerticalCurvedList"/>
    <dgm:cxn modelId="{DD468A0B-0698-4FEC-A8F5-2829E31B4CC3}" type="presParOf" srcId="{44567409-2C0C-4C7D-8F77-7F42C26CBE16}" destId="{5865AAF4-138F-441E-9763-60A1C970663A}" srcOrd="0" destOrd="0" presId="urn:microsoft.com/office/officeart/2008/layout/VerticalCurvedList"/>
    <dgm:cxn modelId="{076D1354-6755-449F-8EB0-7DE758F1C223}" type="presParOf" srcId="{44567409-2C0C-4C7D-8F77-7F42C26CBE16}" destId="{6A9C4DFF-5D5B-4767-804D-B9792B7A19FB}" srcOrd="1" destOrd="0" presId="urn:microsoft.com/office/officeart/2008/layout/VerticalCurvedList"/>
    <dgm:cxn modelId="{D7353336-91C3-46CC-BB7B-A2186027C380}" type="presParOf" srcId="{44567409-2C0C-4C7D-8F77-7F42C26CBE16}" destId="{4CDD1F26-B76F-4416-831B-5D689752839B}" srcOrd="2" destOrd="0" presId="urn:microsoft.com/office/officeart/2008/layout/VerticalCurvedList"/>
    <dgm:cxn modelId="{D1DEEF57-9CEA-4AD4-84BB-F21018C6AACB}" type="presParOf" srcId="{44567409-2C0C-4C7D-8F77-7F42C26CBE16}" destId="{19FCC94C-590C-42E2-A5FF-AB134B644947}" srcOrd="3" destOrd="0" presId="urn:microsoft.com/office/officeart/2008/layout/VerticalCurvedList"/>
    <dgm:cxn modelId="{D406E2A1-2AD4-41DA-AF4F-F4B5ACA34EAB}" type="presParOf" srcId="{70E8C62D-11EC-4F26-9997-F84FFC8D60CD}" destId="{FB11E04D-200A-461F-BB58-D7DC2462CD56}" srcOrd="1" destOrd="0" presId="urn:microsoft.com/office/officeart/2008/layout/VerticalCurvedList"/>
    <dgm:cxn modelId="{66B8AB2B-3276-4AA6-853C-AC8337615E44}" type="presParOf" srcId="{70E8C62D-11EC-4F26-9997-F84FFC8D60CD}" destId="{C9D31EDE-B437-447C-A16F-5EFA27B603CC}" srcOrd="2" destOrd="0" presId="urn:microsoft.com/office/officeart/2008/layout/VerticalCurvedList"/>
    <dgm:cxn modelId="{E8B1EA35-F71C-4F54-9B51-02CBF0B26158}" type="presParOf" srcId="{C9D31EDE-B437-447C-A16F-5EFA27B603CC}" destId="{5BF00CCA-5D0E-4944-B6BA-721939261F23}" srcOrd="0" destOrd="0" presId="urn:microsoft.com/office/officeart/2008/layout/VerticalCurvedList"/>
    <dgm:cxn modelId="{8D29B1A1-0F8D-4CB0-9D7D-FD8FFCF3AFF2}" type="presParOf" srcId="{70E8C62D-11EC-4F26-9997-F84FFC8D60CD}" destId="{65AAD78E-2D3F-4811-9E0B-467498B372AB}" srcOrd="3" destOrd="0" presId="urn:microsoft.com/office/officeart/2008/layout/VerticalCurvedList"/>
    <dgm:cxn modelId="{BD3D5600-BF4D-4B06-85D9-11C4B0F04323}" type="presParOf" srcId="{70E8C62D-11EC-4F26-9997-F84FFC8D60CD}" destId="{E28C403A-9361-40BE-9572-D3A1EE69233E}" srcOrd="4" destOrd="0" presId="urn:microsoft.com/office/officeart/2008/layout/VerticalCurvedList"/>
    <dgm:cxn modelId="{5F52AC48-7891-4459-B942-CFD88D5D9595}" type="presParOf" srcId="{E28C403A-9361-40BE-9572-D3A1EE69233E}" destId="{EAE6B863-5E7A-4AA0-AE56-E8530AAA6E9B}" srcOrd="0" destOrd="0" presId="urn:microsoft.com/office/officeart/2008/layout/VerticalCurvedList"/>
    <dgm:cxn modelId="{FA137372-2C9C-4419-8D37-B450E802FD97}" type="presParOf" srcId="{70E8C62D-11EC-4F26-9997-F84FFC8D60CD}" destId="{A45EE0BC-7C01-4709-8570-8CA5F5CF1E4B}" srcOrd="5" destOrd="0" presId="urn:microsoft.com/office/officeart/2008/layout/VerticalCurvedList"/>
    <dgm:cxn modelId="{7BF1301F-04C9-4B77-9575-8B8F5F6605C0}" type="presParOf" srcId="{70E8C62D-11EC-4F26-9997-F84FFC8D60CD}" destId="{A074C280-F84A-4ADA-9D5D-49D3476B7182}" srcOrd="6" destOrd="0" presId="urn:microsoft.com/office/officeart/2008/layout/VerticalCurvedList"/>
    <dgm:cxn modelId="{BCE1BD67-F685-41D2-BDC0-ABF976B8B0A0}" type="presParOf" srcId="{A074C280-F84A-4ADA-9D5D-49D3476B7182}" destId="{0C3ACD15-BDAB-4585-AF1B-DF9E5CC26D23}" srcOrd="0" destOrd="0" presId="urn:microsoft.com/office/officeart/2008/layout/VerticalCurvedList"/>
    <dgm:cxn modelId="{B54C20D3-F898-4A02-B5FB-4EE290BD3D34}" type="presParOf" srcId="{70E8C62D-11EC-4F26-9997-F84FFC8D60CD}" destId="{37D049ED-D596-412A-B675-D7983287A119}" srcOrd="7" destOrd="0" presId="urn:microsoft.com/office/officeart/2008/layout/VerticalCurvedList"/>
    <dgm:cxn modelId="{6ACC9D1C-F952-4A32-A49C-46F47A901EBE}" type="presParOf" srcId="{70E8C62D-11EC-4F26-9997-F84FFC8D60CD}" destId="{5CB61F4D-49A3-428C-AB0A-56132D7CE4B3}" srcOrd="8" destOrd="0" presId="urn:microsoft.com/office/officeart/2008/layout/VerticalCurvedList"/>
    <dgm:cxn modelId="{B838B6AC-90AA-4778-8718-B3637844A8D9}" type="presParOf" srcId="{5CB61F4D-49A3-428C-AB0A-56132D7CE4B3}" destId="{326FE1D7-5A09-424A-AFD6-161DD80CBED4}" srcOrd="0" destOrd="0" presId="urn:microsoft.com/office/officeart/2008/layout/VerticalCurvedList"/>
    <dgm:cxn modelId="{E008BC79-37F5-41C4-9771-F050F3B48CDF}" type="presParOf" srcId="{70E8C62D-11EC-4F26-9997-F84FFC8D60CD}" destId="{D11FC2C1-4640-4BEF-9970-93774F38B8CA}" srcOrd="9" destOrd="0" presId="urn:microsoft.com/office/officeart/2008/layout/VerticalCurvedList"/>
    <dgm:cxn modelId="{79C6513C-FBDC-4098-8898-28F637EDA98B}" type="presParOf" srcId="{70E8C62D-11EC-4F26-9997-F84FFC8D60CD}" destId="{241A5E0A-D7DF-4350-A5B7-6FC7F1B3774A}" srcOrd="10" destOrd="0" presId="urn:microsoft.com/office/officeart/2008/layout/VerticalCurvedList"/>
    <dgm:cxn modelId="{D9451358-ED32-4139-9E84-34F647F0A277}" type="presParOf" srcId="{241A5E0A-D7DF-4350-A5B7-6FC7F1B3774A}" destId="{24C4C28D-FCF6-48B5-9ABE-8E3649D9AF54}" srcOrd="0" destOrd="0" presId="urn:microsoft.com/office/officeart/2008/layout/VerticalCurvedList"/>
    <dgm:cxn modelId="{8DF3A839-BC3C-4544-8E67-04F51D24EC0E}" type="presParOf" srcId="{70E8C62D-11EC-4F26-9997-F84FFC8D60CD}" destId="{46D99FD7-28A5-446E-9783-9CBAB40D2975}" srcOrd="11" destOrd="0" presId="urn:microsoft.com/office/officeart/2008/layout/VerticalCurvedList"/>
    <dgm:cxn modelId="{99901028-B6D0-4F51-AE77-664B7FEF4FED}" type="presParOf" srcId="{70E8C62D-11EC-4F26-9997-F84FFC8D60CD}" destId="{2F0D2A37-D662-45E6-AE24-528BB9A45A4F}" srcOrd="12" destOrd="0" presId="urn:microsoft.com/office/officeart/2008/layout/VerticalCurvedList"/>
    <dgm:cxn modelId="{DE811A21-074C-4039-9FD6-703CD0932EC4}" type="presParOf" srcId="{2F0D2A37-D662-45E6-AE24-528BB9A45A4F}" destId="{2054F134-3944-41BE-A7C0-C825425D21B6}" srcOrd="0" destOrd="0" presId="urn:microsoft.com/office/officeart/2008/layout/VerticalCurvedList"/>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1E34E8-F13D-43B0-95AD-7E6CA618707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398B8D2A-E972-4CA2-9EA8-4372B078B80E}">
      <dgm:prSet phldrT="[Текст]"/>
      <dgm:spPr/>
      <dgm:t>
        <a:bodyPr/>
        <a:lstStyle/>
        <a:p>
          <a:r>
            <a:rPr lang="tg-Cyrl-TJ" dirty="0" smtClean="0">
              <a:solidFill>
                <a:schemeClr val="tx1"/>
              </a:solidFill>
              <a:latin typeface="Times New Roman Tj" panose="02020603050405020304" pitchFamily="18" charset="-52"/>
            </a:rPr>
            <a:t>Беҳтар намудани нишондиҳандаҳои фаъолият ва вазъи молиявии кохонаҳои азими давлатӣ</a:t>
          </a:r>
          <a:endParaRPr lang="ru-RU" dirty="0">
            <a:solidFill>
              <a:schemeClr val="tx1"/>
            </a:solidFill>
            <a:latin typeface="Times New Roman Tj" panose="02020603050405020304" pitchFamily="18" charset="-52"/>
          </a:endParaRPr>
        </a:p>
      </dgm:t>
    </dgm:pt>
    <dgm:pt modelId="{7346426B-A99B-4C68-A79F-58B80121EDA3}" type="parTrans" cxnId="{39BC67F9-EA8D-47D0-B14E-EA1F793D48BC}">
      <dgm:prSet/>
      <dgm:spPr/>
      <dgm:t>
        <a:bodyPr/>
        <a:lstStyle/>
        <a:p>
          <a:endParaRPr lang="ru-RU"/>
        </a:p>
      </dgm:t>
    </dgm:pt>
    <dgm:pt modelId="{481F9AB5-EFFF-472A-AE8D-B9A86CCCC55D}" type="sibTrans" cxnId="{39BC67F9-EA8D-47D0-B14E-EA1F793D48BC}">
      <dgm:prSet/>
      <dgm:spPr/>
      <dgm:t>
        <a:bodyPr/>
        <a:lstStyle/>
        <a:p>
          <a:endParaRPr lang="ru-RU"/>
        </a:p>
      </dgm:t>
    </dgm:pt>
    <dgm:pt modelId="{98F2A22B-7AFA-4876-A273-00F9A16D0ED5}">
      <dgm:prSet phldrT="[Текст]"/>
      <dgm:spPr/>
      <dgm:t>
        <a:bodyPr/>
        <a:lstStyle/>
        <a:p>
          <a:r>
            <a:rPr lang="tg-Cyrl-TJ" dirty="0" smtClean="0">
              <a:solidFill>
                <a:schemeClr val="tx1"/>
              </a:solidFill>
              <a:latin typeface="Times New Roman Tj" panose="02020603050405020304" pitchFamily="18" charset="-52"/>
            </a:rPr>
            <a:t>Мониториг ва баҳодиҳии натиҷаҳои фаъолияти молиявӣ</a:t>
          </a:r>
          <a:endParaRPr lang="ru-RU" dirty="0">
            <a:solidFill>
              <a:schemeClr val="tx1"/>
            </a:solidFill>
            <a:latin typeface="Times New Roman Tj" panose="02020603050405020304" pitchFamily="18" charset="-52"/>
          </a:endParaRPr>
        </a:p>
      </dgm:t>
    </dgm:pt>
    <dgm:pt modelId="{DF413E2F-AFF1-4AA1-B19E-BBF8200A2CD8}" type="parTrans" cxnId="{EAED72F9-FD8F-460E-A898-AFCE7A6E2DE5}">
      <dgm:prSet/>
      <dgm:spPr/>
      <dgm:t>
        <a:bodyPr/>
        <a:lstStyle/>
        <a:p>
          <a:endParaRPr lang="ru-RU"/>
        </a:p>
      </dgm:t>
    </dgm:pt>
    <dgm:pt modelId="{86DBAC2C-4349-46B2-9518-F4BDC0DFC4F2}" type="sibTrans" cxnId="{EAED72F9-FD8F-460E-A898-AFCE7A6E2DE5}">
      <dgm:prSet/>
      <dgm:spPr/>
      <dgm:t>
        <a:bodyPr/>
        <a:lstStyle/>
        <a:p>
          <a:endParaRPr lang="ru-RU"/>
        </a:p>
      </dgm:t>
    </dgm:pt>
    <dgm:pt modelId="{D7771EE7-22A1-4EC2-A5EB-9D26C1EE7FC9}">
      <dgm:prSet phldrT="[Текст]"/>
      <dgm:spPr/>
      <dgm:t>
        <a:bodyPr/>
        <a:lstStyle/>
        <a:p>
          <a:r>
            <a:rPr lang="tg-Cyrl-TJ" dirty="0" smtClean="0">
              <a:solidFill>
                <a:schemeClr val="tx1"/>
              </a:solidFill>
              <a:latin typeface="Times New Roman Tj" panose="02020603050405020304" pitchFamily="18" charset="-52"/>
            </a:rPr>
            <a:t>Баҳогузорӣ ва ифшои маълумот оид ба хавфҳои фислкалӣ</a:t>
          </a:r>
          <a:endParaRPr lang="ru-RU" dirty="0">
            <a:solidFill>
              <a:schemeClr val="tx1"/>
            </a:solidFill>
            <a:latin typeface="Times New Roman Tj" panose="02020603050405020304" pitchFamily="18" charset="-52"/>
          </a:endParaRPr>
        </a:p>
      </dgm:t>
    </dgm:pt>
    <dgm:pt modelId="{139C4467-2D1B-4017-80D5-D9A2F3D1B2D1}" type="parTrans" cxnId="{8CC52441-63DE-4416-931F-F7E2EC0E1ACD}">
      <dgm:prSet/>
      <dgm:spPr/>
      <dgm:t>
        <a:bodyPr/>
        <a:lstStyle/>
        <a:p>
          <a:endParaRPr lang="ru-RU"/>
        </a:p>
      </dgm:t>
    </dgm:pt>
    <dgm:pt modelId="{A2355BB1-35D0-46BC-B1E2-DA249CD75769}" type="sibTrans" cxnId="{8CC52441-63DE-4416-931F-F7E2EC0E1ACD}">
      <dgm:prSet/>
      <dgm:spPr/>
      <dgm:t>
        <a:bodyPr/>
        <a:lstStyle/>
        <a:p>
          <a:endParaRPr lang="ru-RU"/>
        </a:p>
      </dgm:t>
    </dgm:pt>
    <dgm:pt modelId="{A48F58E4-DF2A-446D-97BA-2455095E13C6}">
      <dgm:prSet/>
      <dgm:spPr/>
      <dgm:t>
        <a:bodyPr/>
        <a:lstStyle/>
        <a:p>
          <a:r>
            <a:rPr lang="tg-Cyrl-TJ" dirty="0" smtClean="0">
              <a:solidFill>
                <a:schemeClr val="tx1"/>
              </a:solidFill>
              <a:latin typeface="Times New Roman Tj" panose="02020603050405020304" pitchFamily="18" charset="-52"/>
            </a:rPr>
            <a:t>Таъмини шафофият ҳангоми сиёсати молиявӣ ва қарзӣ нисбати корхонаҳои азими далатӣ</a:t>
          </a:r>
          <a:endParaRPr lang="ru-RU" dirty="0">
            <a:solidFill>
              <a:schemeClr val="tx1"/>
            </a:solidFill>
            <a:latin typeface="Times New Roman Tj" panose="02020603050405020304" pitchFamily="18" charset="-52"/>
          </a:endParaRPr>
        </a:p>
      </dgm:t>
    </dgm:pt>
    <dgm:pt modelId="{3C7F93DB-857A-42B1-93F2-FC8B684D2B6B}" type="parTrans" cxnId="{D2F5EFB2-C78B-4B1A-B37B-979CA1B30D35}">
      <dgm:prSet/>
      <dgm:spPr/>
      <dgm:t>
        <a:bodyPr/>
        <a:lstStyle/>
        <a:p>
          <a:endParaRPr lang="ru-RU"/>
        </a:p>
      </dgm:t>
    </dgm:pt>
    <dgm:pt modelId="{D930203F-98CC-4632-AC9D-7FA604218108}" type="sibTrans" cxnId="{D2F5EFB2-C78B-4B1A-B37B-979CA1B30D35}">
      <dgm:prSet/>
      <dgm:spPr/>
      <dgm:t>
        <a:bodyPr/>
        <a:lstStyle/>
        <a:p>
          <a:endParaRPr lang="ru-RU"/>
        </a:p>
      </dgm:t>
    </dgm:pt>
    <dgm:pt modelId="{0E7ED5E4-C8B4-471F-90DC-DB655E42E59A}" type="pres">
      <dgm:prSet presAssocID="{181E34E8-F13D-43B0-95AD-7E6CA618707E}" presName="Name0" presStyleCnt="0">
        <dgm:presLayoutVars>
          <dgm:dir/>
          <dgm:resizeHandles val="exact"/>
        </dgm:presLayoutVars>
      </dgm:prSet>
      <dgm:spPr/>
      <dgm:t>
        <a:bodyPr/>
        <a:lstStyle/>
        <a:p>
          <a:endParaRPr lang="ru-RU"/>
        </a:p>
      </dgm:t>
    </dgm:pt>
    <dgm:pt modelId="{A60CEE19-AC5A-4DA1-919A-9C97B63DE5E9}" type="pres">
      <dgm:prSet presAssocID="{398B8D2A-E972-4CA2-9EA8-4372B078B80E}" presName="composite" presStyleCnt="0"/>
      <dgm:spPr/>
    </dgm:pt>
    <dgm:pt modelId="{6B9280A8-B851-4166-AE31-2133AC57C35F}" type="pres">
      <dgm:prSet presAssocID="{398B8D2A-E972-4CA2-9EA8-4372B078B80E}" presName="rect1" presStyleLbl="trAlignAcc1" presStyleIdx="0" presStyleCnt="4" custLinFactNeighborX="302" custLinFactNeighborY="-968">
        <dgm:presLayoutVars>
          <dgm:bulletEnabled val="1"/>
        </dgm:presLayoutVars>
      </dgm:prSet>
      <dgm:spPr/>
      <dgm:t>
        <a:bodyPr/>
        <a:lstStyle/>
        <a:p>
          <a:endParaRPr lang="ru-RU"/>
        </a:p>
      </dgm:t>
    </dgm:pt>
    <dgm:pt modelId="{8BE47225-81E9-4325-BAC1-6F182FE2BAE8}" type="pres">
      <dgm:prSet presAssocID="{398B8D2A-E972-4CA2-9EA8-4372B078B80E}" presName="rect2"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2000" r="-62000"/>
          </a:stretch>
        </a:blipFill>
      </dgm:spPr>
    </dgm:pt>
    <dgm:pt modelId="{401AE224-285C-47AC-A5E8-0C4C4AC5A9BB}" type="pres">
      <dgm:prSet presAssocID="{481F9AB5-EFFF-472A-AE8D-B9A86CCCC55D}" presName="sibTrans" presStyleCnt="0"/>
      <dgm:spPr/>
    </dgm:pt>
    <dgm:pt modelId="{68979DC4-B8AF-4614-B1FB-21B77E329ACE}" type="pres">
      <dgm:prSet presAssocID="{98F2A22B-7AFA-4876-A273-00F9A16D0ED5}" presName="composite" presStyleCnt="0"/>
      <dgm:spPr/>
    </dgm:pt>
    <dgm:pt modelId="{40598827-1EB3-414B-A732-A1CFC9573B18}" type="pres">
      <dgm:prSet presAssocID="{98F2A22B-7AFA-4876-A273-00F9A16D0ED5}" presName="rect1" presStyleLbl="trAlignAcc1" presStyleIdx="1" presStyleCnt="4">
        <dgm:presLayoutVars>
          <dgm:bulletEnabled val="1"/>
        </dgm:presLayoutVars>
      </dgm:prSet>
      <dgm:spPr/>
      <dgm:t>
        <a:bodyPr/>
        <a:lstStyle/>
        <a:p>
          <a:endParaRPr lang="ru-RU"/>
        </a:p>
      </dgm:t>
    </dgm:pt>
    <dgm:pt modelId="{293CDC32-BD3F-417F-8987-EF952E1040E7}" type="pres">
      <dgm:prSet presAssocID="{98F2A22B-7AFA-4876-A273-00F9A16D0ED5}" presName="rect2"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ru-RU"/>
        </a:p>
      </dgm:t>
    </dgm:pt>
    <dgm:pt modelId="{00F57F8B-B564-4C33-A593-D8190469A898}" type="pres">
      <dgm:prSet presAssocID="{86DBAC2C-4349-46B2-9518-F4BDC0DFC4F2}" presName="sibTrans" presStyleCnt="0"/>
      <dgm:spPr/>
    </dgm:pt>
    <dgm:pt modelId="{B25E3C84-6C52-42A9-91E1-CC3A048BD68C}" type="pres">
      <dgm:prSet presAssocID="{D7771EE7-22A1-4EC2-A5EB-9D26C1EE7FC9}" presName="composite" presStyleCnt="0"/>
      <dgm:spPr/>
    </dgm:pt>
    <dgm:pt modelId="{FBF90883-8384-4969-86E5-2934191FBDFF}" type="pres">
      <dgm:prSet presAssocID="{D7771EE7-22A1-4EC2-A5EB-9D26C1EE7FC9}" presName="rect1" presStyleLbl="trAlignAcc1" presStyleIdx="2" presStyleCnt="4">
        <dgm:presLayoutVars>
          <dgm:bulletEnabled val="1"/>
        </dgm:presLayoutVars>
      </dgm:prSet>
      <dgm:spPr/>
      <dgm:t>
        <a:bodyPr/>
        <a:lstStyle/>
        <a:p>
          <a:endParaRPr lang="ru-RU"/>
        </a:p>
      </dgm:t>
    </dgm:pt>
    <dgm:pt modelId="{49BAA6C9-BA28-46A8-8CCC-BFF7098A02EE}" type="pres">
      <dgm:prSet presAssocID="{D7771EE7-22A1-4EC2-A5EB-9D26C1EE7FC9}" presName="rect2"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19000" r="-119000"/>
          </a:stretch>
        </a:blipFill>
      </dgm:spPr>
    </dgm:pt>
    <dgm:pt modelId="{6D860879-B1D4-4C1A-887F-BD4EB996E896}" type="pres">
      <dgm:prSet presAssocID="{A2355BB1-35D0-46BC-B1E2-DA249CD75769}" presName="sibTrans" presStyleCnt="0"/>
      <dgm:spPr/>
    </dgm:pt>
    <dgm:pt modelId="{C12FA204-72D9-4780-84E0-7487AC65D505}" type="pres">
      <dgm:prSet presAssocID="{A48F58E4-DF2A-446D-97BA-2455095E13C6}" presName="composite" presStyleCnt="0"/>
      <dgm:spPr/>
    </dgm:pt>
    <dgm:pt modelId="{645376D1-2A76-48C5-84F7-3C6D7A7525EB}" type="pres">
      <dgm:prSet presAssocID="{A48F58E4-DF2A-446D-97BA-2455095E13C6}" presName="rect1" presStyleLbl="trAlignAcc1" presStyleIdx="3" presStyleCnt="4">
        <dgm:presLayoutVars>
          <dgm:bulletEnabled val="1"/>
        </dgm:presLayoutVars>
      </dgm:prSet>
      <dgm:spPr/>
      <dgm:t>
        <a:bodyPr/>
        <a:lstStyle/>
        <a:p>
          <a:endParaRPr lang="ru-RU"/>
        </a:p>
      </dgm:t>
    </dgm:pt>
    <dgm:pt modelId="{6260B545-4217-4D5F-A21B-88BC3002C2CD}" type="pres">
      <dgm:prSet presAssocID="{A48F58E4-DF2A-446D-97BA-2455095E13C6}" presName="rect2"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Lst>
  <dgm:cxnLst>
    <dgm:cxn modelId="{F860BE9E-DD7F-4DD6-B102-C91645E55B69}" type="presOf" srcId="{D7771EE7-22A1-4EC2-A5EB-9D26C1EE7FC9}" destId="{FBF90883-8384-4969-86E5-2934191FBDFF}" srcOrd="0" destOrd="0" presId="urn:microsoft.com/office/officeart/2008/layout/PictureStrips"/>
    <dgm:cxn modelId="{E4613FCA-0230-48A4-8AC7-613CF2762FF9}" type="presOf" srcId="{98F2A22B-7AFA-4876-A273-00F9A16D0ED5}" destId="{40598827-1EB3-414B-A732-A1CFC9573B18}" srcOrd="0" destOrd="0" presId="urn:microsoft.com/office/officeart/2008/layout/PictureStrips"/>
    <dgm:cxn modelId="{C97E0832-A994-42EA-8494-2436BACB9FFE}" type="presOf" srcId="{398B8D2A-E972-4CA2-9EA8-4372B078B80E}" destId="{6B9280A8-B851-4166-AE31-2133AC57C35F}" srcOrd="0" destOrd="0" presId="urn:microsoft.com/office/officeart/2008/layout/PictureStrips"/>
    <dgm:cxn modelId="{39BC67F9-EA8D-47D0-B14E-EA1F793D48BC}" srcId="{181E34E8-F13D-43B0-95AD-7E6CA618707E}" destId="{398B8D2A-E972-4CA2-9EA8-4372B078B80E}" srcOrd="0" destOrd="0" parTransId="{7346426B-A99B-4C68-A79F-58B80121EDA3}" sibTransId="{481F9AB5-EFFF-472A-AE8D-B9A86CCCC55D}"/>
    <dgm:cxn modelId="{8CC52441-63DE-4416-931F-F7E2EC0E1ACD}" srcId="{181E34E8-F13D-43B0-95AD-7E6CA618707E}" destId="{D7771EE7-22A1-4EC2-A5EB-9D26C1EE7FC9}" srcOrd="2" destOrd="0" parTransId="{139C4467-2D1B-4017-80D5-D9A2F3D1B2D1}" sibTransId="{A2355BB1-35D0-46BC-B1E2-DA249CD75769}"/>
    <dgm:cxn modelId="{708DE4EC-4F1C-4910-887E-86313FB29380}" type="presOf" srcId="{181E34E8-F13D-43B0-95AD-7E6CA618707E}" destId="{0E7ED5E4-C8B4-471F-90DC-DB655E42E59A}" srcOrd="0" destOrd="0" presId="urn:microsoft.com/office/officeart/2008/layout/PictureStrips"/>
    <dgm:cxn modelId="{D2F5EFB2-C78B-4B1A-B37B-979CA1B30D35}" srcId="{181E34E8-F13D-43B0-95AD-7E6CA618707E}" destId="{A48F58E4-DF2A-446D-97BA-2455095E13C6}" srcOrd="3" destOrd="0" parTransId="{3C7F93DB-857A-42B1-93F2-FC8B684D2B6B}" sibTransId="{D930203F-98CC-4632-AC9D-7FA604218108}"/>
    <dgm:cxn modelId="{EAED72F9-FD8F-460E-A898-AFCE7A6E2DE5}" srcId="{181E34E8-F13D-43B0-95AD-7E6CA618707E}" destId="{98F2A22B-7AFA-4876-A273-00F9A16D0ED5}" srcOrd="1" destOrd="0" parTransId="{DF413E2F-AFF1-4AA1-B19E-BBF8200A2CD8}" sibTransId="{86DBAC2C-4349-46B2-9518-F4BDC0DFC4F2}"/>
    <dgm:cxn modelId="{4365D651-61A1-4545-A06B-3B969C52089A}" type="presOf" srcId="{A48F58E4-DF2A-446D-97BA-2455095E13C6}" destId="{645376D1-2A76-48C5-84F7-3C6D7A7525EB}" srcOrd="0" destOrd="0" presId="urn:microsoft.com/office/officeart/2008/layout/PictureStrips"/>
    <dgm:cxn modelId="{47D9B173-25B4-4300-BA5D-9F272784F800}" type="presParOf" srcId="{0E7ED5E4-C8B4-471F-90DC-DB655E42E59A}" destId="{A60CEE19-AC5A-4DA1-919A-9C97B63DE5E9}" srcOrd="0" destOrd="0" presId="urn:microsoft.com/office/officeart/2008/layout/PictureStrips"/>
    <dgm:cxn modelId="{D9F5FD10-2128-4E69-8A08-DC2DC2A5BBFF}" type="presParOf" srcId="{A60CEE19-AC5A-4DA1-919A-9C97B63DE5E9}" destId="{6B9280A8-B851-4166-AE31-2133AC57C35F}" srcOrd="0" destOrd="0" presId="urn:microsoft.com/office/officeart/2008/layout/PictureStrips"/>
    <dgm:cxn modelId="{FC8BE14B-C93E-4E6D-92EA-4EEDFE1DF2A4}" type="presParOf" srcId="{A60CEE19-AC5A-4DA1-919A-9C97B63DE5E9}" destId="{8BE47225-81E9-4325-BAC1-6F182FE2BAE8}" srcOrd="1" destOrd="0" presId="urn:microsoft.com/office/officeart/2008/layout/PictureStrips"/>
    <dgm:cxn modelId="{5E7BBFBA-8CE1-411F-B71A-2DE37B1AAC41}" type="presParOf" srcId="{0E7ED5E4-C8B4-471F-90DC-DB655E42E59A}" destId="{401AE224-285C-47AC-A5E8-0C4C4AC5A9BB}" srcOrd="1" destOrd="0" presId="urn:microsoft.com/office/officeart/2008/layout/PictureStrips"/>
    <dgm:cxn modelId="{A4CA6559-232B-47FF-A2A5-9847B0A5EDEE}" type="presParOf" srcId="{0E7ED5E4-C8B4-471F-90DC-DB655E42E59A}" destId="{68979DC4-B8AF-4614-B1FB-21B77E329ACE}" srcOrd="2" destOrd="0" presId="urn:microsoft.com/office/officeart/2008/layout/PictureStrips"/>
    <dgm:cxn modelId="{C8663C9E-5810-46D5-A97F-448802E507FF}" type="presParOf" srcId="{68979DC4-B8AF-4614-B1FB-21B77E329ACE}" destId="{40598827-1EB3-414B-A732-A1CFC9573B18}" srcOrd="0" destOrd="0" presId="urn:microsoft.com/office/officeart/2008/layout/PictureStrips"/>
    <dgm:cxn modelId="{E39FECD5-5AD7-445A-AB44-E52C7C73DCCB}" type="presParOf" srcId="{68979DC4-B8AF-4614-B1FB-21B77E329ACE}" destId="{293CDC32-BD3F-417F-8987-EF952E1040E7}" srcOrd="1" destOrd="0" presId="urn:microsoft.com/office/officeart/2008/layout/PictureStrips"/>
    <dgm:cxn modelId="{01A9EB1F-C6C3-4884-BE33-9452B31B6750}" type="presParOf" srcId="{0E7ED5E4-C8B4-471F-90DC-DB655E42E59A}" destId="{00F57F8B-B564-4C33-A593-D8190469A898}" srcOrd="3" destOrd="0" presId="urn:microsoft.com/office/officeart/2008/layout/PictureStrips"/>
    <dgm:cxn modelId="{403C4C31-BDB4-4824-A568-820D33BB3C26}" type="presParOf" srcId="{0E7ED5E4-C8B4-471F-90DC-DB655E42E59A}" destId="{B25E3C84-6C52-42A9-91E1-CC3A048BD68C}" srcOrd="4" destOrd="0" presId="urn:microsoft.com/office/officeart/2008/layout/PictureStrips"/>
    <dgm:cxn modelId="{F6C24E5C-13F5-44F7-8687-2C42D021334E}" type="presParOf" srcId="{B25E3C84-6C52-42A9-91E1-CC3A048BD68C}" destId="{FBF90883-8384-4969-86E5-2934191FBDFF}" srcOrd="0" destOrd="0" presId="urn:microsoft.com/office/officeart/2008/layout/PictureStrips"/>
    <dgm:cxn modelId="{8AADB546-C2AD-4D79-BAC3-4F1A1336C63E}" type="presParOf" srcId="{B25E3C84-6C52-42A9-91E1-CC3A048BD68C}" destId="{49BAA6C9-BA28-46A8-8CCC-BFF7098A02EE}" srcOrd="1" destOrd="0" presId="urn:microsoft.com/office/officeart/2008/layout/PictureStrips"/>
    <dgm:cxn modelId="{CB4FE697-3684-44C2-B32E-B0723EFE1D33}" type="presParOf" srcId="{0E7ED5E4-C8B4-471F-90DC-DB655E42E59A}" destId="{6D860879-B1D4-4C1A-887F-BD4EB996E896}" srcOrd="5" destOrd="0" presId="urn:microsoft.com/office/officeart/2008/layout/PictureStrips"/>
    <dgm:cxn modelId="{1C69724E-9C95-49C6-B1AC-BA9335D767E5}" type="presParOf" srcId="{0E7ED5E4-C8B4-471F-90DC-DB655E42E59A}" destId="{C12FA204-72D9-4780-84E0-7487AC65D505}" srcOrd="6" destOrd="0" presId="urn:microsoft.com/office/officeart/2008/layout/PictureStrips"/>
    <dgm:cxn modelId="{F0AC3CF4-1F2C-4289-93CC-EE15BB20457D}" type="presParOf" srcId="{C12FA204-72D9-4780-84E0-7487AC65D505}" destId="{645376D1-2A76-48C5-84F7-3C6D7A7525EB}" srcOrd="0" destOrd="0" presId="urn:microsoft.com/office/officeart/2008/layout/PictureStrips"/>
    <dgm:cxn modelId="{0B67991B-A842-41EC-8A15-9072CC209D5B}" type="presParOf" srcId="{C12FA204-72D9-4780-84E0-7487AC65D505}" destId="{6260B545-4217-4D5F-A21B-88BC3002C2CD}" srcOrd="1" destOrd="0" presId="urn:microsoft.com/office/officeart/2008/layout/PictureStrips"/>
  </dgm:cxnLst>
  <dgm:bg>
    <a:blipFill>
      <a:blip xmlns:r="http://schemas.openxmlformats.org/officeDocument/2006/relationships" r:embed="rId5"/>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D28D5D-28C7-4313-AEC1-698484B25D8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23DE16F7-AB1E-4FAA-82C5-EE039152D35F}">
      <dgm:prSet phldrT="[Текст]" custT="1"/>
      <dgm:spPr/>
      <dgm:t>
        <a:bodyPr/>
        <a:lstStyle/>
        <a:p>
          <a:r>
            <a:rPr lang="tg-Cyrl-TJ" sz="2500" b="0" dirty="0" smtClean="0">
              <a:solidFill>
                <a:schemeClr val="tx1"/>
              </a:solidFill>
              <a:latin typeface="Times New Roman Tj" panose="02020603050405020304" pitchFamily="18" charset="-52"/>
            </a:rPr>
            <a:t>Татбиқи </a:t>
          </a:r>
          <a:r>
            <a:rPr lang="tg-Cyrl-TJ" sz="2500" b="0" dirty="0" smtClean="0">
              <a:solidFill>
                <a:schemeClr val="tx1"/>
              </a:solidFill>
              <a:latin typeface="Times New Roman Tj" panose="02020603050405020304" pitchFamily="18" charset="-52"/>
            </a:rPr>
            <a:t>сиёсати давлатӣ оид ба идоракунии моликияти давлатӣ</a:t>
          </a:r>
          <a:endParaRPr lang="ru-RU" sz="2500" b="0" dirty="0">
            <a:solidFill>
              <a:schemeClr val="tx1"/>
            </a:solidFill>
            <a:latin typeface="Times New Roman Tj" panose="02020603050405020304" pitchFamily="18" charset="-52"/>
          </a:endParaRPr>
        </a:p>
      </dgm:t>
    </dgm:pt>
    <dgm:pt modelId="{DE257659-B09E-4416-B804-82993B5BAB7B}" type="parTrans" cxnId="{CEE222E6-0797-4099-A445-9541B17742FE}">
      <dgm:prSet/>
      <dgm:spPr/>
      <dgm:t>
        <a:bodyPr/>
        <a:lstStyle/>
        <a:p>
          <a:endParaRPr lang="ru-RU"/>
        </a:p>
      </dgm:t>
    </dgm:pt>
    <dgm:pt modelId="{3877025E-6E60-4A79-92CB-AE8DD7C70417}" type="sibTrans" cxnId="{CEE222E6-0797-4099-A445-9541B17742FE}">
      <dgm:prSet/>
      <dgm:spPr/>
      <dgm:t>
        <a:bodyPr/>
        <a:lstStyle/>
        <a:p>
          <a:endParaRPr lang="ru-RU"/>
        </a:p>
      </dgm:t>
    </dgm:pt>
    <dgm:pt modelId="{BD7D8486-EDDE-4183-A140-55F496A30B76}">
      <dgm:prSet phldrT="[Текст]" custT="1"/>
      <dgm:spPr/>
      <dgm:t>
        <a:bodyPr/>
        <a:lstStyle/>
        <a:p>
          <a:r>
            <a:rPr lang="tg-Cyrl-TJ" sz="2500" b="0" dirty="0" smtClean="0">
              <a:solidFill>
                <a:schemeClr val="tx1"/>
              </a:solidFill>
              <a:latin typeface="Times New Roman Tj" panose="02020603050405020304" pitchFamily="18" charset="-52"/>
            </a:rPr>
            <a:t>Татбиқи </a:t>
          </a:r>
          <a:r>
            <a:rPr lang="tg-Cyrl-TJ" sz="2500" b="0" dirty="0" smtClean="0">
              <a:solidFill>
                <a:schemeClr val="tx1"/>
              </a:solidFill>
              <a:latin typeface="Times New Roman Tj" panose="02020603050405020304" pitchFamily="18" charset="-52"/>
            </a:rPr>
            <a:t>сиёсати давлатӣ дар самти баҳисобгирии муҳосибӣ ва </a:t>
          </a:r>
        </a:p>
        <a:p>
          <a:r>
            <a:rPr lang="tg-Cyrl-TJ" sz="2500" b="0" dirty="0" smtClean="0">
              <a:solidFill>
                <a:schemeClr val="tx1"/>
              </a:solidFill>
              <a:latin typeface="Times New Roman Tj" panose="02020603050405020304" pitchFamily="18" charset="-52"/>
            </a:rPr>
            <a:t>пешниҳоди ҳисоботи молиявӣ ва аудити солонаи ҳатмӣ</a:t>
          </a:r>
          <a:endParaRPr lang="ru-RU" sz="2500" b="0" dirty="0">
            <a:solidFill>
              <a:schemeClr val="tx1"/>
            </a:solidFill>
            <a:latin typeface="Times New Roman Tj" panose="02020603050405020304" pitchFamily="18" charset="-52"/>
          </a:endParaRPr>
        </a:p>
      </dgm:t>
    </dgm:pt>
    <dgm:pt modelId="{7C954125-FB1F-4A42-A637-978DB5A15701}" type="parTrans" cxnId="{6827CB4D-E439-44E0-8BA8-DFBA76A91180}">
      <dgm:prSet/>
      <dgm:spPr/>
      <dgm:t>
        <a:bodyPr/>
        <a:lstStyle/>
        <a:p>
          <a:endParaRPr lang="ru-RU"/>
        </a:p>
      </dgm:t>
    </dgm:pt>
    <dgm:pt modelId="{4048C053-6F68-47CC-B66B-76BE04C380D1}" type="sibTrans" cxnId="{6827CB4D-E439-44E0-8BA8-DFBA76A91180}">
      <dgm:prSet/>
      <dgm:spPr/>
      <dgm:t>
        <a:bodyPr/>
        <a:lstStyle/>
        <a:p>
          <a:endParaRPr lang="ru-RU"/>
        </a:p>
      </dgm:t>
    </dgm:pt>
    <dgm:pt modelId="{5BDD3526-A548-4160-9BD0-6E90492ACE8C}">
      <dgm:prSet phldrT="[Текст]" custT="1"/>
      <dgm:spPr/>
      <dgm:t>
        <a:bodyPr/>
        <a:lstStyle/>
        <a:p>
          <a:r>
            <a:rPr lang="tg-Cyrl-TJ" sz="2500" b="0" dirty="0" smtClean="0">
              <a:solidFill>
                <a:schemeClr val="tx1"/>
              </a:solidFill>
              <a:latin typeface="Times New Roman Tj" panose="02020603050405020304" pitchFamily="18" charset="-52"/>
            </a:rPr>
            <a:t>Такмили идоракунии корпаративӣ ва таъсис додани Шӯрои нозирон дар КАД </a:t>
          </a:r>
          <a:endParaRPr lang="ru-RU" sz="2500" b="0" dirty="0">
            <a:solidFill>
              <a:schemeClr val="tx1"/>
            </a:solidFill>
            <a:latin typeface="Times New Roman Tj" panose="02020603050405020304" pitchFamily="18" charset="-52"/>
          </a:endParaRPr>
        </a:p>
      </dgm:t>
    </dgm:pt>
    <dgm:pt modelId="{6EA8F7B4-9D4D-4B1C-A17B-F59BF1C951E4}" type="parTrans" cxnId="{67C0FEDE-CF4B-4055-931E-8567D3304992}">
      <dgm:prSet/>
      <dgm:spPr/>
      <dgm:t>
        <a:bodyPr/>
        <a:lstStyle/>
        <a:p>
          <a:endParaRPr lang="ru-RU"/>
        </a:p>
      </dgm:t>
    </dgm:pt>
    <dgm:pt modelId="{5CE0DC2D-401F-495D-985F-9D391651A0B7}" type="sibTrans" cxnId="{67C0FEDE-CF4B-4055-931E-8567D3304992}">
      <dgm:prSet/>
      <dgm:spPr/>
      <dgm:t>
        <a:bodyPr/>
        <a:lstStyle/>
        <a:p>
          <a:endParaRPr lang="ru-RU"/>
        </a:p>
      </dgm:t>
    </dgm:pt>
    <dgm:pt modelId="{04216B34-B54D-4987-A58B-65865B549FAB}">
      <dgm:prSet custT="1"/>
      <dgm:spPr/>
      <dgm:t>
        <a:bodyPr/>
        <a:lstStyle/>
        <a:p>
          <a:r>
            <a:rPr lang="tg-Cyrl-TJ" sz="2500" b="0" dirty="0" smtClean="0">
              <a:solidFill>
                <a:schemeClr val="tx1"/>
              </a:solidFill>
              <a:latin typeface="Times New Roman Tj" panose="02020603050405020304" pitchFamily="18" charset="-52"/>
            </a:rPr>
            <a:t>Таҳия ва тартиб додани руйхати корхонаҳои азими давлатӣ</a:t>
          </a:r>
          <a:endParaRPr lang="ru-RU" sz="2500" b="0" dirty="0">
            <a:solidFill>
              <a:schemeClr val="tx1"/>
            </a:solidFill>
            <a:latin typeface="Times New Roman Tj" panose="02020603050405020304" pitchFamily="18" charset="-52"/>
          </a:endParaRPr>
        </a:p>
      </dgm:t>
    </dgm:pt>
    <dgm:pt modelId="{54F48233-4792-4357-B6A4-782BD2D630CD}" type="parTrans" cxnId="{DA114B2D-9AFB-4BCF-A3A1-3DB54370D73C}">
      <dgm:prSet/>
      <dgm:spPr/>
      <dgm:t>
        <a:bodyPr/>
        <a:lstStyle/>
        <a:p>
          <a:endParaRPr lang="ru-RU"/>
        </a:p>
      </dgm:t>
    </dgm:pt>
    <dgm:pt modelId="{BD5136B0-C550-4A46-B65C-66B4AD0893D1}" type="sibTrans" cxnId="{DA114B2D-9AFB-4BCF-A3A1-3DB54370D73C}">
      <dgm:prSet/>
      <dgm:spPr/>
      <dgm:t>
        <a:bodyPr/>
        <a:lstStyle/>
        <a:p>
          <a:endParaRPr lang="ru-RU"/>
        </a:p>
      </dgm:t>
    </dgm:pt>
    <dgm:pt modelId="{502F3594-413C-49F1-A141-4420D2A08D7C}" type="pres">
      <dgm:prSet presAssocID="{26D28D5D-28C7-4313-AEC1-698484B25D84}" presName="linear" presStyleCnt="0">
        <dgm:presLayoutVars>
          <dgm:dir/>
          <dgm:animLvl val="lvl"/>
          <dgm:resizeHandles val="exact"/>
        </dgm:presLayoutVars>
      </dgm:prSet>
      <dgm:spPr/>
      <dgm:t>
        <a:bodyPr/>
        <a:lstStyle/>
        <a:p>
          <a:endParaRPr lang="ru-RU"/>
        </a:p>
      </dgm:t>
    </dgm:pt>
    <dgm:pt modelId="{F82EA8ED-9192-4DD9-914B-B5CA5E7FE3DB}" type="pres">
      <dgm:prSet presAssocID="{23DE16F7-AB1E-4FAA-82C5-EE039152D35F}" presName="parentLin" presStyleCnt="0"/>
      <dgm:spPr/>
    </dgm:pt>
    <dgm:pt modelId="{82A7C9EB-21AF-4E69-BDF3-EFD926A01095}" type="pres">
      <dgm:prSet presAssocID="{23DE16F7-AB1E-4FAA-82C5-EE039152D35F}" presName="parentLeftMargin" presStyleLbl="node1" presStyleIdx="0" presStyleCnt="4"/>
      <dgm:spPr/>
      <dgm:t>
        <a:bodyPr/>
        <a:lstStyle/>
        <a:p>
          <a:endParaRPr lang="ru-RU"/>
        </a:p>
      </dgm:t>
    </dgm:pt>
    <dgm:pt modelId="{1638C10A-F709-4E8E-B46B-FB003B6656E1}" type="pres">
      <dgm:prSet presAssocID="{23DE16F7-AB1E-4FAA-82C5-EE039152D35F}" presName="parentText" presStyleLbl="node1" presStyleIdx="0" presStyleCnt="4" custScaleX="120556" custScaleY="219622" custLinFactX="-173" custLinFactNeighborX="-100000" custLinFactNeighborY="8266">
        <dgm:presLayoutVars>
          <dgm:chMax val="0"/>
          <dgm:bulletEnabled val="1"/>
        </dgm:presLayoutVars>
      </dgm:prSet>
      <dgm:spPr/>
      <dgm:t>
        <a:bodyPr/>
        <a:lstStyle/>
        <a:p>
          <a:endParaRPr lang="ru-RU"/>
        </a:p>
      </dgm:t>
    </dgm:pt>
    <dgm:pt modelId="{8729F8D2-683C-4FD4-AF11-B079970F70CB}" type="pres">
      <dgm:prSet presAssocID="{23DE16F7-AB1E-4FAA-82C5-EE039152D35F}" presName="negativeSpace" presStyleCnt="0"/>
      <dgm:spPr/>
    </dgm:pt>
    <dgm:pt modelId="{D732E15D-FBF3-42A3-B8BF-9135495ED5E0}" type="pres">
      <dgm:prSet presAssocID="{23DE16F7-AB1E-4FAA-82C5-EE039152D35F}" presName="childText" presStyleLbl="conFgAcc1" presStyleIdx="0" presStyleCnt="4">
        <dgm:presLayoutVars>
          <dgm:bulletEnabled val="1"/>
        </dgm:presLayoutVars>
      </dgm:prSet>
      <dgm:spPr/>
    </dgm:pt>
    <dgm:pt modelId="{B467E78C-049F-4013-A54D-BA5F36065698}" type="pres">
      <dgm:prSet presAssocID="{3877025E-6E60-4A79-92CB-AE8DD7C70417}" presName="spaceBetweenRectangles" presStyleCnt="0"/>
      <dgm:spPr/>
    </dgm:pt>
    <dgm:pt modelId="{AFC308D8-ADBE-459C-905D-36301DB93764}" type="pres">
      <dgm:prSet presAssocID="{BD7D8486-EDDE-4183-A140-55F496A30B76}" presName="parentLin" presStyleCnt="0"/>
      <dgm:spPr/>
    </dgm:pt>
    <dgm:pt modelId="{D33E8060-84CF-4AA7-96D0-4BFB0ED08A54}" type="pres">
      <dgm:prSet presAssocID="{BD7D8486-EDDE-4183-A140-55F496A30B76}" presName="parentLeftMargin" presStyleLbl="node1" presStyleIdx="0" presStyleCnt="4"/>
      <dgm:spPr/>
      <dgm:t>
        <a:bodyPr/>
        <a:lstStyle/>
        <a:p>
          <a:endParaRPr lang="ru-RU"/>
        </a:p>
      </dgm:t>
    </dgm:pt>
    <dgm:pt modelId="{C3811BAA-407B-43A4-B828-DE9C04CC6116}" type="pres">
      <dgm:prSet presAssocID="{BD7D8486-EDDE-4183-A140-55F496A30B76}" presName="parentText" presStyleLbl="node1" presStyleIdx="1" presStyleCnt="4" custScaleX="120556" custScaleY="237295" custLinFactX="7842" custLinFactNeighborX="100000" custLinFactNeighborY="-17577">
        <dgm:presLayoutVars>
          <dgm:chMax val="0"/>
          <dgm:bulletEnabled val="1"/>
        </dgm:presLayoutVars>
      </dgm:prSet>
      <dgm:spPr/>
      <dgm:t>
        <a:bodyPr/>
        <a:lstStyle/>
        <a:p>
          <a:endParaRPr lang="ru-RU"/>
        </a:p>
      </dgm:t>
    </dgm:pt>
    <dgm:pt modelId="{8E31E01C-6C24-46B5-80CA-BF0F07EE1422}" type="pres">
      <dgm:prSet presAssocID="{BD7D8486-EDDE-4183-A140-55F496A30B76}" presName="negativeSpace" presStyleCnt="0"/>
      <dgm:spPr/>
    </dgm:pt>
    <dgm:pt modelId="{1BC54DD5-30AD-4B19-8628-543F18B6D271}" type="pres">
      <dgm:prSet presAssocID="{BD7D8486-EDDE-4183-A140-55F496A30B76}" presName="childText" presStyleLbl="conFgAcc1" presStyleIdx="1" presStyleCnt="4">
        <dgm:presLayoutVars>
          <dgm:bulletEnabled val="1"/>
        </dgm:presLayoutVars>
      </dgm:prSet>
      <dgm:spPr/>
    </dgm:pt>
    <dgm:pt modelId="{9496CAD3-3CBD-4586-AD63-E2C6005B1F64}" type="pres">
      <dgm:prSet presAssocID="{4048C053-6F68-47CC-B66B-76BE04C380D1}" presName="spaceBetweenRectangles" presStyleCnt="0"/>
      <dgm:spPr/>
    </dgm:pt>
    <dgm:pt modelId="{7C8245C4-C851-4D4C-92FF-FCA0C1748F73}" type="pres">
      <dgm:prSet presAssocID="{04216B34-B54D-4987-A58B-65865B549FAB}" presName="parentLin" presStyleCnt="0"/>
      <dgm:spPr/>
    </dgm:pt>
    <dgm:pt modelId="{1AE8696E-4903-480D-A0BC-CEEA61A182DC}" type="pres">
      <dgm:prSet presAssocID="{04216B34-B54D-4987-A58B-65865B549FAB}" presName="parentLeftMargin" presStyleLbl="node1" presStyleIdx="1" presStyleCnt="4"/>
      <dgm:spPr/>
      <dgm:t>
        <a:bodyPr/>
        <a:lstStyle/>
        <a:p>
          <a:endParaRPr lang="ru-RU"/>
        </a:p>
      </dgm:t>
    </dgm:pt>
    <dgm:pt modelId="{5B58E7F5-3E38-4B55-81D6-F14A22C46EF2}" type="pres">
      <dgm:prSet presAssocID="{04216B34-B54D-4987-A58B-65865B549FAB}" presName="parentText" presStyleLbl="node1" presStyleIdx="2" presStyleCnt="4" custScaleX="120556" custScaleY="199942" custLinFactX="-173" custLinFactNeighborX="-100000" custLinFactNeighborY="-54946">
        <dgm:presLayoutVars>
          <dgm:chMax val="0"/>
          <dgm:bulletEnabled val="1"/>
        </dgm:presLayoutVars>
      </dgm:prSet>
      <dgm:spPr/>
      <dgm:t>
        <a:bodyPr/>
        <a:lstStyle/>
        <a:p>
          <a:endParaRPr lang="ru-RU"/>
        </a:p>
      </dgm:t>
    </dgm:pt>
    <dgm:pt modelId="{221C63BE-C16D-4DA7-B3FE-E8424BB19270}" type="pres">
      <dgm:prSet presAssocID="{04216B34-B54D-4987-A58B-65865B549FAB}" presName="negativeSpace" presStyleCnt="0"/>
      <dgm:spPr/>
    </dgm:pt>
    <dgm:pt modelId="{D3040416-02AE-4E5E-8EF9-6F1FB1060885}" type="pres">
      <dgm:prSet presAssocID="{04216B34-B54D-4987-A58B-65865B549FAB}" presName="childText" presStyleLbl="conFgAcc1" presStyleIdx="2" presStyleCnt="4">
        <dgm:presLayoutVars>
          <dgm:bulletEnabled val="1"/>
        </dgm:presLayoutVars>
      </dgm:prSet>
      <dgm:spPr/>
    </dgm:pt>
    <dgm:pt modelId="{6C0A6337-4547-4325-92EC-4706D51176D7}" type="pres">
      <dgm:prSet presAssocID="{BD5136B0-C550-4A46-B65C-66B4AD0893D1}" presName="spaceBetweenRectangles" presStyleCnt="0"/>
      <dgm:spPr/>
    </dgm:pt>
    <dgm:pt modelId="{F12914F8-CC8C-43E2-BECF-EB0080486D10}" type="pres">
      <dgm:prSet presAssocID="{5BDD3526-A548-4160-9BD0-6E90492ACE8C}" presName="parentLin" presStyleCnt="0"/>
      <dgm:spPr/>
    </dgm:pt>
    <dgm:pt modelId="{DB8255D7-24AB-4D82-BACD-F0FA8FA95066}" type="pres">
      <dgm:prSet presAssocID="{5BDD3526-A548-4160-9BD0-6E90492ACE8C}" presName="parentLeftMargin" presStyleLbl="node1" presStyleIdx="2" presStyleCnt="4"/>
      <dgm:spPr/>
      <dgm:t>
        <a:bodyPr/>
        <a:lstStyle/>
        <a:p>
          <a:endParaRPr lang="ru-RU"/>
        </a:p>
      </dgm:t>
    </dgm:pt>
    <dgm:pt modelId="{4C444CB8-F643-44E9-A427-A55C948B9110}" type="pres">
      <dgm:prSet presAssocID="{5BDD3526-A548-4160-9BD0-6E90492ACE8C}" presName="parentText" presStyleLbl="node1" presStyleIdx="3" presStyleCnt="4" custScaleX="120556" custScaleY="198987" custLinFactX="8015" custLinFactNeighborX="100000" custLinFactNeighborY="-76701">
        <dgm:presLayoutVars>
          <dgm:chMax val="0"/>
          <dgm:bulletEnabled val="1"/>
        </dgm:presLayoutVars>
      </dgm:prSet>
      <dgm:spPr/>
      <dgm:t>
        <a:bodyPr/>
        <a:lstStyle/>
        <a:p>
          <a:endParaRPr lang="ru-RU"/>
        </a:p>
      </dgm:t>
    </dgm:pt>
    <dgm:pt modelId="{ABC480A3-935B-484A-AD92-39C6FFD8F15B}" type="pres">
      <dgm:prSet presAssocID="{5BDD3526-A548-4160-9BD0-6E90492ACE8C}" presName="negativeSpace" presStyleCnt="0"/>
      <dgm:spPr/>
    </dgm:pt>
    <dgm:pt modelId="{2B956AF4-FABA-4AB7-8886-E37F1ABF22FB}" type="pres">
      <dgm:prSet presAssocID="{5BDD3526-A548-4160-9BD0-6E90492ACE8C}" presName="childText" presStyleLbl="conFgAcc1" presStyleIdx="3" presStyleCnt="4" custFlipVert="0" custScaleY="30270" custLinFactY="-100000" custLinFactNeighborX="-1077" custLinFactNeighborY="-194798">
        <dgm:presLayoutVars>
          <dgm:bulletEnabled val="1"/>
        </dgm:presLayoutVars>
      </dgm:prSet>
      <dgm:spPr/>
      <dgm:t>
        <a:bodyPr/>
        <a:lstStyle/>
        <a:p>
          <a:endParaRPr lang="ru-RU"/>
        </a:p>
      </dgm:t>
    </dgm:pt>
  </dgm:ptLst>
  <dgm:cxnLst>
    <dgm:cxn modelId="{8C3F08FC-DBAA-4F10-B3D7-156772204109}" type="presOf" srcId="{23DE16F7-AB1E-4FAA-82C5-EE039152D35F}" destId="{82A7C9EB-21AF-4E69-BDF3-EFD926A01095}" srcOrd="0" destOrd="0" presId="urn:microsoft.com/office/officeart/2005/8/layout/list1"/>
    <dgm:cxn modelId="{32379EF2-95B9-4C3F-A400-8421D853DA68}" type="presOf" srcId="{5BDD3526-A548-4160-9BD0-6E90492ACE8C}" destId="{DB8255D7-24AB-4D82-BACD-F0FA8FA95066}" srcOrd="0" destOrd="0" presId="urn:microsoft.com/office/officeart/2005/8/layout/list1"/>
    <dgm:cxn modelId="{259AC1E9-6AAF-48AB-8F39-4557208D59A1}" type="presOf" srcId="{26D28D5D-28C7-4313-AEC1-698484B25D84}" destId="{502F3594-413C-49F1-A141-4420D2A08D7C}" srcOrd="0" destOrd="0" presId="urn:microsoft.com/office/officeart/2005/8/layout/list1"/>
    <dgm:cxn modelId="{6827CB4D-E439-44E0-8BA8-DFBA76A91180}" srcId="{26D28D5D-28C7-4313-AEC1-698484B25D84}" destId="{BD7D8486-EDDE-4183-A140-55F496A30B76}" srcOrd="1" destOrd="0" parTransId="{7C954125-FB1F-4A42-A637-978DB5A15701}" sibTransId="{4048C053-6F68-47CC-B66B-76BE04C380D1}"/>
    <dgm:cxn modelId="{C79C462A-DD38-4C6B-94A9-D11B5EE0D1E7}" type="presOf" srcId="{23DE16F7-AB1E-4FAA-82C5-EE039152D35F}" destId="{1638C10A-F709-4E8E-B46B-FB003B6656E1}" srcOrd="1" destOrd="0" presId="urn:microsoft.com/office/officeart/2005/8/layout/list1"/>
    <dgm:cxn modelId="{E6E0581C-B920-4DFE-B978-57AB49352DFF}" type="presOf" srcId="{04216B34-B54D-4987-A58B-65865B549FAB}" destId="{1AE8696E-4903-480D-A0BC-CEEA61A182DC}" srcOrd="0" destOrd="0" presId="urn:microsoft.com/office/officeart/2005/8/layout/list1"/>
    <dgm:cxn modelId="{E9429A1C-9347-41AA-B111-45A7B9FDA2EC}" type="presOf" srcId="{BD7D8486-EDDE-4183-A140-55F496A30B76}" destId="{C3811BAA-407B-43A4-B828-DE9C04CC6116}" srcOrd="1" destOrd="0" presId="urn:microsoft.com/office/officeart/2005/8/layout/list1"/>
    <dgm:cxn modelId="{011053FF-8FB3-463D-AD5D-245D2466AFA5}" type="presOf" srcId="{04216B34-B54D-4987-A58B-65865B549FAB}" destId="{5B58E7F5-3E38-4B55-81D6-F14A22C46EF2}" srcOrd="1" destOrd="0" presId="urn:microsoft.com/office/officeart/2005/8/layout/list1"/>
    <dgm:cxn modelId="{CEE222E6-0797-4099-A445-9541B17742FE}" srcId="{26D28D5D-28C7-4313-AEC1-698484B25D84}" destId="{23DE16F7-AB1E-4FAA-82C5-EE039152D35F}" srcOrd="0" destOrd="0" parTransId="{DE257659-B09E-4416-B804-82993B5BAB7B}" sibTransId="{3877025E-6E60-4A79-92CB-AE8DD7C70417}"/>
    <dgm:cxn modelId="{DA114B2D-9AFB-4BCF-A3A1-3DB54370D73C}" srcId="{26D28D5D-28C7-4313-AEC1-698484B25D84}" destId="{04216B34-B54D-4987-A58B-65865B549FAB}" srcOrd="2" destOrd="0" parTransId="{54F48233-4792-4357-B6A4-782BD2D630CD}" sibTransId="{BD5136B0-C550-4A46-B65C-66B4AD0893D1}"/>
    <dgm:cxn modelId="{F52430C1-048A-47A7-85B0-34E52B684472}" type="presOf" srcId="{BD7D8486-EDDE-4183-A140-55F496A30B76}" destId="{D33E8060-84CF-4AA7-96D0-4BFB0ED08A54}" srcOrd="0" destOrd="0" presId="urn:microsoft.com/office/officeart/2005/8/layout/list1"/>
    <dgm:cxn modelId="{D8EA8840-0D48-48DF-BFB4-6F9EEFAF8267}" type="presOf" srcId="{5BDD3526-A548-4160-9BD0-6E90492ACE8C}" destId="{4C444CB8-F643-44E9-A427-A55C948B9110}" srcOrd="1" destOrd="0" presId="urn:microsoft.com/office/officeart/2005/8/layout/list1"/>
    <dgm:cxn modelId="{67C0FEDE-CF4B-4055-931E-8567D3304992}" srcId="{26D28D5D-28C7-4313-AEC1-698484B25D84}" destId="{5BDD3526-A548-4160-9BD0-6E90492ACE8C}" srcOrd="3" destOrd="0" parTransId="{6EA8F7B4-9D4D-4B1C-A17B-F59BF1C951E4}" sibTransId="{5CE0DC2D-401F-495D-985F-9D391651A0B7}"/>
    <dgm:cxn modelId="{CFFB20AA-205D-48DD-9F5A-426130EF9378}" type="presParOf" srcId="{502F3594-413C-49F1-A141-4420D2A08D7C}" destId="{F82EA8ED-9192-4DD9-914B-B5CA5E7FE3DB}" srcOrd="0" destOrd="0" presId="urn:microsoft.com/office/officeart/2005/8/layout/list1"/>
    <dgm:cxn modelId="{E8C55FB2-B1D8-426D-94A9-E5B501FCD07C}" type="presParOf" srcId="{F82EA8ED-9192-4DD9-914B-B5CA5E7FE3DB}" destId="{82A7C9EB-21AF-4E69-BDF3-EFD926A01095}" srcOrd="0" destOrd="0" presId="urn:microsoft.com/office/officeart/2005/8/layout/list1"/>
    <dgm:cxn modelId="{34AFF859-7748-44AF-8611-9C94C6426A65}" type="presParOf" srcId="{F82EA8ED-9192-4DD9-914B-B5CA5E7FE3DB}" destId="{1638C10A-F709-4E8E-B46B-FB003B6656E1}" srcOrd="1" destOrd="0" presId="urn:microsoft.com/office/officeart/2005/8/layout/list1"/>
    <dgm:cxn modelId="{163CE36C-B0AA-4B31-B387-3D074626D43A}" type="presParOf" srcId="{502F3594-413C-49F1-A141-4420D2A08D7C}" destId="{8729F8D2-683C-4FD4-AF11-B079970F70CB}" srcOrd="1" destOrd="0" presId="urn:microsoft.com/office/officeart/2005/8/layout/list1"/>
    <dgm:cxn modelId="{938B0525-78BD-4586-85C6-AB21DA4B415C}" type="presParOf" srcId="{502F3594-413C-49F1-A141-4420D2A08D7C}" destId="{D732E15D-FBF3-42A3-B8BF-9135495ED5E0}" srcOrd="2" destOrd="0" presId="urn:microsoft.com/office/officeart/2005/8/layout/list1"/>
    <dgm:cxn modelId="{5AED91E3-8AB6-472F-8232-0F05CC74650D}" type="presParOf" srcId="{502F3594-413C-49F1-A141-4420D2A08D7C}" destId="{B467E78C-049F-4013-A54D-BA5F36065698}" srcOrd="3" destOrd="0" presId="urn:microsoft.com/office/officeart/2005/8/layout/list1"/>
    <dgm:cxn modelId="{06AC3515-1D8D-4198-A3D9-7318C58D544D}" type="presParOf" srcId="{502F3594-413C-49F1-A141-4420D2A08D7C}" destId="{AFC308D8-ADBE-459C-905D-36301DB93764}" srcOrd="4" destOrd="0" presId="urn:microsoft.com/office/officeart/2005/8/layout/list1"/>
    <dgm:cxn modelId="{F48FFB77-10FA-4B53-9A87-6CD561FBC845}" type="presParOf" srcId="{AFC308D8-ADBE-459C-905D-36301DB93764}" destId="{D33E8060-84CF-4AA7-96D0-4BFB0ED08A54}" srcOrd="0" destOrd="0" presId="urn:microsoft.com/office/officeart/2005/8/layout/list1"/>
    <dgm:cxn modelId="{72305543-E29B-43A5-B642-CB242ED503AA}" type="presParOf" srcId="{AFC308D8-ADBE-459C-905D-36301DB93764}" destId="{C3811BAA-407B-43A4-B828-DE9C04CC6116}" srcOrd="1" destOrd="0" presId="urn:microsoft.com/office/officeart/2005/8/layout/list1"/>
    <dgm:cxn modelId="{D1E49A41-468D-4D72-962D-EF45D207CF72}" type="presParOf" srcId="{502F3594-413C-49F1-A141-4420D2A08D7C}" destId="{8E31E01C-6C24-46B5-80CA-BF0F07EE1422}" srcOrd="5" destOrd="0" presId="urn:microsoft.com/office/officeart/2005/8/layout/list1"/>
    <dgm:cxn modelId="{FA6B4896-0FA5-4D37-86E0-D966A186D0DD}" type="presParOf" srcId="{502F3594-413C-49F1-A141-4420D2A08D7C}" destId="{1BC54DD5-30AD-4B19-8628-543F18B6D271}" srcOrd="6" destOrd="0" presId="urn:microsoft.com/office/officeart/2005/8/layout/list1"/>
    <dgm:cxn modelId="{04E40A79-7D7E-4501-A3BD-6E042D511E42}" type="presParOf" srcId="{502F3594-413C-49F1-A141-4420D2A08D7C}" destId="{9496CAD3-3CBD-4586-AD63-E2C6005B1F64}" srcOrd="7" destOrd="0" presId="urn:microsoft.com/office/officeart/2005/8/layout/list1"/>
    <dgm:cxn modelId="{37BDB321-E938-46AB-9739-6A85E17252D5}" type="presParOf" srcId="{502F3594-413C-49F1-A141-4420D2A08D7C}" destId="{7C8245C4-C851-4D4C-92FF-FCA0C1748F73}" srcOrd="8" destOrd="0" presId="urn:microsoft.com/office/officeart/2005/8/layout/list1"/>
    <dgm:cxn modelId="{E355203E-429D-4FC9-BC12-10D12A55BE0E}" type="presParOf" srcId="{7C8245C4-C851-4D4C-92FF-FCA0C1748F73}" destId="{1AE8696E-4903-480D-A0BC-CEEA61A182DC}" srcOrd="0" destOrd="0" presId="urn:microsoft.com/office/officeart/2005/8/layout/list1"/>
    <dgm:cxn modelId="{060F585B-5422-449F-9E5C-9AA7BEB75637}" type="presParOf" srcId="{7C8245C4-C851-4D4C-92FF-FCA0C1748F73}" destId="{5B58E7F5-3E38-4B55-81D6-F14A22C46EF2}" srcOrd="1" destOrd="0" presId="urn:microsoft.com/office/officeart/2005/8/layout/list1"/>
    <dgm:cxn modelId="{5187695F-8777-4159-9EA7-FA3CE3E27C43}" type="presParOf" srcId="{502F3594-413C-49F1-A141-4420D2A08D7C}" destId="{221C63BE-C16D-4DA7-B3FE-E8424BB19270}" srcOrd="9" destOrd="0" presId="urn:microsoft.com/office/officeart/2005/8/layout/list1"/>
    <dgm:cxn modelId="{8EF5A6F5-BD26-4ECD-B87C-43891EB1C622}" type="presParOf" srcId="{502F3594-413C-49F1-A141-4420D2A08D7C}" destId="{D3040416-02AE-4E5E-8EF9-6F1FB1060885}" srcOrd="10" destOrd="0" presId="urn:microsoft.com/office/officeart/2005/8/layout/list1"/>
    <dgm:cxn modelId="{60F38A87-E231-48A2-9646-F79DF02577DA}" type="presParOf" srcId="{502F3594-413C-49F1-A141-4420D2A08D7C}" destId="{6C0A6337-4547-4325-92EC-4706D51176D7}" srcOrd="11" destOrd="0" presId="urn:microsoft.com/office/officeart/2005/8/layout/list1"/>
    <dgm:cxn modelId="{2C4CAF07-3E4C-4971-958A-069F7B087EEF}" type="presParOf" srcId="{502F3594-413C-49F1-A141-4420D2A08D7C}" destId="{F12914F8-CC8C-43E2-BECF-EB0080486D10}" srcOrd="12" destOrd="0" presId="urn:microsoft.com/office/officeart/2005/8/layout/list1"/>
    <dgm:cxn modelId="{F2A7FF46-770E-41C5-9E2E-8468EF0CE8C5}" type="presParOf" srcId="{F12914F8-CC8C-43E2-BECF-EB0080486D10}" destId="{DB8255D7-24AB-4D82-BACD-F0FA8FA95066}" srcOrd="0" destOrd="0" presId="urn:microsoft.com/office/officeart/2005/8/layout/list1"/>
    <dgm:cxn modelId="{9DF59C12-A375-4BE2-8CC8-CE8A7AFDFB36}" type="presParOf" srcId="{F12914F8-CC8C-43E2-BECF-EB0080486D10}" destId="{4C444CB8-F643-44E9-A427-A55C948B9110}" srcOrd="1" destOrd="0" presId="urn:microsoft.com/office/officeart/2005/8/layout/list1"/>
    <dgm:cxn modelId="{7C0C36C6-59AE-43A6-A7F8-4D7E7462C25B}" type="presParOf" srcId="{502F3594-413C-49F1-A141-4420D2A08D7C}" destId="{ABC480A3-935B-484A-AD92-39C6FFD8F15B}" srcOrd="13" destOrd="0" presId="urn:microsoft.com/office/officeart/2005/8/layout/list1"/>
    <dgm:cxn modelId="{CB7FABF7-57E2-446E-8CCA-FEE003C7CC0B}" type="presParOf" srcId="{502F3594-413C-49F1-A141-4420D2A08D7C}" destId="{2B956AF4-FABA-4AB7-8886-E37F1ABF22FB}" srcOrd="14" destOrd="0" presId="urn:microsoft.com/office/officeart/2005/8/layout/list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C4DFF-5D5B-4767-804D-B9792B7A19FB}">
      <dsp:nvSpPr>
        <dsp:cNvPr id="0" name=""/>
        <dsp:cNvSpPr/>
      </dsp:nvSpPr>
      <dsp:spPr>
        <a:xfrm>
          <a:off x="-6420371" y="-982013"/>
          <a:ext cx="7642014" cy="7642014"/>
        </a:xfrm>
        <a:prstGeom prst="blockArc">
          <a:avLst>
            <a:gd name="adj1" fmla="val 18900000"/>
            <a:gd name="adj2" fmla="val 2700000"/>
            <a:gd name="adj3" fmla="val 283"/>
          </a:avLst>
        </a:prstGeom>
        <a:noFill/>
        <a:ln w="127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11E04D-200A-461F-BB58-D7DC2462CD56}">
      <dsp:nvSpPr>
        <dsp:cNvPr id="0" name=""/>
        <dsp:cNvSpPr/>
      </dsp:nvSpPr>
      <dsp:spPr>
        <a:xfrm>
          <a:off x="454756" y="299002"/>
          <a:ext cx="11212428" cy="597778"/>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4487" tIns="81280" rIns="81280" bIns="81280" numCol="1" spcCol="1270" anchor="ctr" anchorCtr="0">
          <a:noAutofit/>
        </a:bodyPr>
        <a:lstStyle/>
        <a:p>
          <a:pPr lvl="0" algn="l" defTabSz="1422400">
            <a:lnSpc>
              <a:spcPct val="90000"/>
            </a:lnSpc>
            <a:spcBef>
              <a:spcPct val="0"/>
            </a:spcBef>
            <a:spcAft>
              <a:spcPct val="35000"/>
            </a:spcAft>
          </a:pPr>
          <a:r>
            <a:rPr lang="tg-Cyrl-TJ" sz="3200" kern="1200" dirty="0" smtClean="0">
              <a:solidFill>
                <a:schemeClr val="tx1"/>
              </a:solidFill>
              <a:latin typeface="Times New Roman Tj" panose="02020603050405020304" pitchFamily="18" charset="-52"/>
            </a:rPr>
            <a:t>Муқаррароти умумӣ</a:t>
          </a:r>
          <a:endParaRPr lang="ru-RU" sz="3200" kern="1200" dirty="0">
            <a:solidFill>
              <a:schemeClr val="tx1"/>
            </a:solidFill>
            <a:latin typeface="Times New Roman Tj" panose="02020603050405020304" pitchFamily="18" charset="-52"/>
          </a:endParaRPr>
        </a:p>
      </dsp:txBody>
      <dsp:txXfrm>
        <a:off x="454756" y="299002"/>
        <a:ext cx="11212428" cy="597778"/>
      </dsp:txXfrm>
    </dsp:sp>
    <dsp:sp modelId="{5BF00CCA-5D0E-4944-B6BA-721939261F23}">
      <dsp:nvSpPr>
        <dsp:cNvPr id="0" name=""/>
        <dsp:cNvSpPr/>
      </dsp:nvSpPr>
      <dsp:spPr>
        <a:xfrm>
          <a:off x="81144" y="224280"/>
          <a:ext cx="747223" cy="747223"/>
        </a:xfrm>
        <a:prstGeom prst="flowChartDecision">
          <a:avLst/>
        </a:prstGeom>
        <a:solidFill>
          <a:schemeClr val="accent2"/>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5AAD78E-2D3F-4811-9E0B-467498B372AB}">
      <dsp:nvSpPr>
        <dsp:cNvPr id="0" name=""/>
        <dsp:cNvSpPr/>
      </dsp:nvSpPr>
      <dsp:spPr>
        <a:xfrm>
          <a:off x="946470" y="1195556"/>
          <a:ext cx="10720715" cy="597778"/>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4487" tIns="81280" rIns="81280" bIns="81280" numCol="1" spcCol="1270" anchor="ctr" anchorCtr="0">
          <a:noAutofit/>
        </a:bodyPr>
        <a:lstStyle/>
        <a:p>
          <a:pPr lvl="0" algn="l" defTabSz="1422400">
            <a:lnSpc>
              <a:spcPct val="90000"/>
            </a:lnSpc>
            <a:spcBef>
              <a:spcPct val="0"/>
            </a:spcBef>
            <a:spcAft>
              <a:spcPct val="35000"/>
            </a:spcAft>
          </a:pPr>
          <a:r>
            <a:rPr lang="tg-Cyrl-TJ" sz="3200" kern="1200" dirty="0" smtClean="0">
              <a:solidFill>
                <a:schemeClr val="tx1"/>
              </a:solidFill>
              <a:latin typeface="Times New Roman Tj" panose="02020603050405020304" pitchFamily="18" charset="-52"/>
            </a:rPr>
            <a:t>Ҳадаф, вазифа ва мақсади асосӣ</a:t>
          </a:r>
          <a:endParaRPr lang="ru-RU" sz="3200" kern="1200" dirty="0">
            <a:solidFill>
              <a:schemeClr val="tx1"/>
            </a:solidFill>
            <a:latin typeface="Times New Roman Tj" panose="02020603050405020304" pitchFamily="18" charset="-52"/>
          </a:endParaRPr>
        </a:p>
      </dsp:txBody>
      <dsp:txXfrm>
        <a:off x="946470" y="1195556"/>
        <a:ext cx="10720715" cy="597778"/>
      </dsp:txXfrm>
    </dsp:sp>
    <dsp:sp modelId="{EAE6B863-5E7A-4AA0-AE56-E8530AAA6E9B}">
      <dsp:nvSpPr>
        <dsp:cNvPr id="0" name=""/>
        <dsp:cNvSpPr/>
      </dsp:nvSpPr>
      <dsp:spPr>
        <a:xfrm>
          <a:off x="572858" y="1120834"/>
          <a:ext cx="747223" cy="747223"/>
        </a:xfrm>
        <a:prstGeom prst="flowChartDecision">
          <a:avLst/>
        </a:prstGeom>
        <a:solidFill>
          <a:schemeClr val="accent2"/>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45EE0BC-7C01-4709-8570-8CA5F5CF1E4B}">
      <dsp:nvSpPr>
        <dsp:cNvPr id="0" name=""/>
        <dsp:cNvSpPr/>
      </dsp:nvSpPr>
      <dsp:spPr>
        <a:xfrm>
          <a:off x="1171318" y="2092111"/>
          <a:ext cx="10495866" cy="597778"/>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4487" tIns="81280" rIns="81280" bIns="81280" numCol="1" spcCol="1270" anchor="ctr" anchorCtr="0">
          <a:noAutofit/>
        </a:bodyPr>
        <a:lstStyle/>
        <a:p>
          <a:pPr lvl="0" algn="l" defTabSz="1422400">
            <a:lnSpc>
              <a:spcPct val="90000"/>
            </a:lnSpc>
            <a:spcBef>
              <a:spcPct val="0"/>
            </a:spcBef>
            <a:spcAft>
              <a:spcPct val="35000"/>
            </a:spcAft>
          </a:pPr>
          <a:r>
            <a:rPr lang="tg-Cyrl-TJ" sz="3200" kern="1200" dirty="0" smtClean="0">
              <a:solidFill>
                <a:schemeClr val="tx1"/>
              </a:solidFill>
              <a:latin typeface="Times New Roman Tj" panose="02020603050405020304" pitchFamily="18" charset="-52"/>
            </a:rPr>
            <a:t>Таҳлили вазъи кунунӣ ва афзалиятҳо</a:t>
          </a:r>
          <a:endParaRPr lang="ru-RU" sz="3200" kern="1200" dirty="0">
            <a:solidFill>
              <a:schemeClr val="tx1"/>
            </a:solidFill>
            <a:latin typeface="Times New Roman Tj" panose="02020603050405020304" pitchFamily="18" charset="-52"/>
          </a:endParaRPr>
        </a:p>
      </dsp:txBody>
      <dsp:txXfrm>
        <a:off x="1171318" y="2092111"/>
        <a:ext cx="10495866" cy="597778"/>
      </dsp:txXfrm>
    </dsp:sp>
    <dsp:sp modelId="{0C3ACD15-BDAB-4585-AF1B-DF9E5CC26D23}">
      <dsp:nvSpPr>
        <dsp:cNvPr id="0" name=""/>
        <dsp:cNvSpPr/>
      </dsp:nvSpPr>
      <dsp:spPr>
        <a:xfrm>
          <a:off x="797706" y="2017388"/>
          <a:ext cx="747223" cy="747223"/>
        </a:xfrm>
        <a:prstGeom prst="flowChartDecision">
          <a:avLst/>
        </a:prstGeom>
        <a:solidFill>
          <a:schemeClr val="accent2"/>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7D049ED-D596-412A-B675-D7983287A119}">
      <dsp:nvSpPr>
        <dsp:cNvPr id="0" name=""/>
        <dsp:cNvSpPr/>
      </dsp:nvSpPr>
      <dsp:spPr>
        <a:xfrm>
          <a:off x="1171318" y="2988097"/>
          <a:ext cx="10495866" cy="597778"/>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4487" tIns="81280" rIns="81280" bIns="81280" numCol="1" spcCol="1270" anchor="ctr" anchorCtr="0">
          <a:noAutofit/>
        </a:bodyPr>
        <a:lstStyle/>
        <a:p>
          <a:pPr lvl="0" algn="l" defTabSz="1422400">
            <a:lnSpc>
              <a:spcPct val="90000"/>
            </a:lnSpc>
            <a:spcBef>
              <a:spcPct val="0"/>
            </a:spcBef>
            <a:spcAft>
              <a:spcPct val="35000"/>
            </a:spcAft>
          </a:pPr>
          <a:r>
            <a:rPr lang="tg-Cyrl-TJ" sz="3200" kern="1200" dirty="0" smtClean="0">
              <a:solidFill>
                <a:schemeClr val="tx1"/>
              </a:solidFill>
              <a:latin typeface="Times New Roman Tj" panose="02020603050405020304" pitchFamily="18" charset="-52"/>
            </a:rPr>
            <a:t>Дурнамои миёнамуҳлат ва нақшаи молиявӣ </a:t>
          </a:r>
          <a:endParaRPr lang="ru-RU" sz="3200" kern="1200" dirty="0">
            <a:solidFill>
              <a:schemeClr val="tx1"/>
            </a:solidFill>
            <a:latin typeface="Times New Roman Tj" panose="02020603050405020304" pitchFamily="18" charset="-52"/>
          </a:endParaRPr>
        </a:p>
      </dsp:txBody>
      <dsp:txXfrm>
        <a:off x="1171318" y="2988097"/>
        <a:ext cx="10495866" cy="597778"/>
      </dsp:txXfrm>
    </dsp:sp>
    <dsp:sp modelId="{326FE1D7-5A09-424A-AFD6-161DD80CBED4}">
      <dsp:nvSpPr>
        <dsp:cNvPr id="0" name=""/>
        <dsp:cNvSpPr/>
      </dsp:nvSpPr>
      <dsp:spPr>
        <a:xfrm>
          <a:off x="797706" y="2913375"/>
          <a:ext cx="747223" cy="747223"/>
        </a:xfrm>
        <a:prstGeom prst="flowChartDecision">
          <a:avLst/>
        </a:prstGeom>
        <a:solidFill>
          <a:schemeClr val="accent2"/>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11FC2C1-4640-4BEF-9970-93774F38B8CA}">
      <dsp:nvSpPr>
        <dsp:cNvPr id="0" name=""/>
        <dsp:cNvSpPr/>
      </dsp:nvSpPr>
      <dsp:spPr>
        <a:xfrm>
          <a:off x="946470" y="3884651"/>
          <a:ext cx="10720715" cy="597778"/>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4487" tIns="81280" rIns="81280" bIns="81280" numCol="1" spcCol="1270" anchor="ctr" anchorCtr="0">
          <a:noAutofit/>
        </a:bodyPr>
        <a:lstStyle/>
        <a:p>
          <a:pPr lvl="0" algn="l" defTabSz="1422400">
            <a:lnSpc>
              <a:spcPct val="90000"/>
            </a:lnSpc>
            <a:spcBef>
              <a:spcPct val="0"/>
            </a:spcBef>
            <a:spcAft>
              <a:spcPct val="35000"/>
            </a:spcAft>
          </a:pPr>
          <a:r>
            <a:rPr lang="tg-Cyrl-TJ" sz="3200" kern="1200" dirty="0" smtClean="0">
              <a:solidFill>
                <a:schemeClr val="tx1"/>
              </a:solidFill>
              <a:latin typeface="Times New Roman Tj" panose="02020603050405020304" pitchFamily="18" charset="-52"/>
            </a:rPr>
            <a:t>Мониторинг ва арзёбӣ</a:t>
          </a:r>
          <a:endParaRPr lang="ru-RU" sz="3200" kern="1200" dirty="0">
            <a:solidFill>
              <a:schemeClr val="tx1"/>
            </a:solidFill>
            <a:latin typeface="Times New Roman Tj" panose="02020603050405020304" pitchFamily="18" charset="-52"/>
          </a:endParaRPr>
        </a:p>
      </dsp:txBody>
      <dsp:txXfrm>
        <a:off x="946470" y="3884651"/>
        <a:ext cx="10720715" cy="597778"/>
      </dsp:txXfrm>
    </dsp:sp>
    <dsp:sp modelId="{24C4C28D-FCF6-48B5-9ABE-8E3649D9AF54}">
      <dsp:nvSpPr>
        <dsp:cNvPr id="0" name=""/>
        <dsp:cNvSpPr/>
      </dsp:nvSpPr>
      <dsp:spPr>
        <a:xfrm>
          <a:off x="572858" y="3809929"/>
          <a:ext cx="747223" cy="747223"/>
        </a:xfrm>
        <a:prstGeom prst="flowChartDecision">
          <a:avLst/>
        </a:prstGeom>
        <a:solidFill>
          <a:schemeClr val="accent2"/>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6D99FD7-28A5-446E-9783-9CBAB40D2975}">
      <dsp:nvSpPr>
        <dsp:cNvPr id="0" name=""/>
        <dsp:cNvSpPr/>
      </dsp:nvSpPr>
      <dsp:spPr>
        <a:xfrm>
          <a:off x="454756" y="4781205"/>
          <a:ext cx="11212428" cy="597778"/>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4487" tIns="81280" rIns="81280" bIns="81280" numCol="1" spcCol="1270" anchor="ctr" anchorCtr="0">
          <a:noAutofit/>
        </a:bodyPr>
        <a:lstStyle/>
        <a:p>
          <a:pPr lvl="0" algn="l" defTabSz="1422400">
            <a:lnSpc>
              <a:spcPct val="90000"/>
            </a:lnSpc>
            <a:spcBef>
              <a:spcPct val="0"/>
            </a:spcBef>
            <a:spcAft>
              <a:spcPct val="35000"/>
            </a:spcAft>
          </a:pPr>
          <a:r>
            <a:rPr lang="tg-Cyrl-TJ" sz="3200" kern="1200" dirty="0" smtClean="0">
              <a:solidFill>
                <a:schemeClr val="tx1"/>
              </a:solidFill>
              <a:latin typeface="Times New Roman Tj" panose="02020603050405020304" pitchFamily="18" charset="-52"/>
            </a:rPr>
            <a:t>Нақшаи амал</a:t>
          </a:r>
          <a:endParaRPr lang="ru-RU" sz="3200" kern="1200" dirty="0">
            <a:solidFill>
              <a:schemeClr val="tx1"/>
            </a:solidFill>
            <a:latin typeface="Times New Roman Tj" panose="02020603050405020304" pitchFamily="18" charset="-52"/>
          </a:endParaRPr>
        </a:p>
      </dsp:txBody>
      <dsp:txXfrm>
        <a:off x="454756" y="4781205"/>
        <a:ext cx="11212428" cy="597778"/>
      </dsp:txXfrm>
    </dsp:sp>
    <dsp:sp modelId="{2054F134-3944-41BE-A7C0-C825425D21B6}">
      <dsp:nvSpPr>
        <dsp:cNvPr id="0" name=""/>
        <dsp:cNvSpPr/>
      </dsp:nvSpPr>
      <dsp:spPr>
        <a:xfrm>
          <a:off x="81144" y="4706483"/>
          <a:ext cx="747223" cy="747223"/>
        </a:xfrm>
        <a:prstGeom prst="flowChartDecision">
          <a:avLst/>
        </a:prstGeom>
        <a:solidFill>
          <a:schemeClr val="accent2"/>
        </a:solidFill>
        <a:ln w="9525" cap="flat" cmpd="sng" algn="ctr">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280A8-B851-4166-AE31-2133AC57C35F}">
      <dsp:nvSpPr>
        <dsp:cNvPr id="0" name=""/>
        <dsp:cNvSpPr/>
      </dsp:nvSpPr>
      <dsp:spPr>
        <a:xfrm>
          <a:off x="254648" y="1093613"/>
          <a:ext cx="5652192" cy="176631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96381" tIns="99060" rIns="99060" bIns="99060" numCol="1" spcCol="1270" anchor="ctr" anchorCtr="0">
          <a:noAutofit/>
        </a:bodyPr>
        <a:lstStyle/>
        <a:p>
          <a:pPr lvl="0" algn="l" defTabSz="1155700">
            <a:lnSpc>
              <a:spcPct val="90000"/>
            </a:lnSpc>
            <a:spcBef>
              <a:spcPct val="0"/>
            </a:spcBef>
            <a:spcAft>
              <a:spcPct val="35000"/>
            </a:spcAft>
          </a:pPr>
          <a:r>
            <a:rPr lang="tg-Cyrl-TJ" sz="2600" kern="1200" dirty="0" smtClean="0">
              <a:solidFill>
                <a:schemeClr val="tx1"/>
              </a:solidFill>
              <a:latin typeface="Times New Roman Tj" panose="02020603050405020304" pitchFamily="18" charset="-52"/>
            </a:rPr>
            <a:t>Беҳтар намудани нишондиҳандаҳои фаъолият ва вазъи молиявии кохонаҳои азими давлатӣ</a:t>
          </a:r>
          <a:endParaRPr lang="ru-RU" sz="2600" kern="1200" dirty="0">
            <a:solidFill>
              <a:schemeClr val="tx1"/>
            </a:solidFill>
            <a:latin typeface="Times New Roman Tj" panose="02020603050405020304" pitchFamily="18" charset="-52"/>
          </a:endParaRPr>
        </a:p>
      </dsp:txBody>
      <dsp:txXfrm>
        <a:off x="254648" y="1093613"/>
        <a:ext cx="5652192" cy="1766310"/>
      </dsp:txXfrm>
    </dsp:sp>
    <dsp:sp modelId="{8BE47225-81E9-4325-BAC1-6F182FE2BAE8}">
      <dsp:nvSpPr>
        <dsp:cNvPr id="0" name=""/>
        <dsp:cNvSpPr/>
      </dsp:nvSpPr>
      <dsp:spPr>
        <a:xfrm>
          <a:off x="2070" y="855577"/>
          <a:ext cx="1236417" cy="185462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2000" r="-6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598827-1EB3-414B-A732-A1CFC9573B18}">
      <dsp:nvSpPr>
        <dsp:cNvPr id="0" name=""/>
        <dsp:cNvSpPr/>
      </dsp:nvSpPr>
      <dsp:spPr>
        <a:xfrm>
          <a:off x="6415817" y="1110711"/>
          <a:ext cx="5652192" cy="176631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96381" tIns="99060" rIns="99060" bIns="99060" numCol="1" spcCol="1270" anchor="ctr" anchorCtr="0">
          <a:noAutofit/>
        </a:bodyPr>
        <a:lstStyle/>
        <a:p>
          <a:pPr lvl="0" algn="l" defTabSz="1155700">
            <a:lnSpc>
              <a:spcPct val="90000"/>
            </a:lnSpc>
            <a:spcBef>
              <a:spcPct val="0"/>
            </a:spcBef>
            <a:spcAft>
              <a:spcPct val="35000"/>
            </a:spcAft>
          </a:pPr>
          <a:r>
            <a:rPr lang="tg-Cyrl-TJ" sz="2600" kern="1200" dirty="0" smtClean="0">
              <a:solidFill>
                <a:schemeClr val="tx1"/>
              </a:solidFill>
              <a:latin typeface="Times New Roman Tj" panose="02020603050405020304" pitchFamily="18" charset="-52"/>
            </a:rPr>
            <a:t>Мониториг ва баҳодиҳии натиҷаҳои фаъолияти молиявӣ</a:t>
          </a:r>
          <a:endParaRPr lang="ru-RU" sz="2600" kern="1200" dirty="0">
            <a:solidFill>
              <a:schemeClr val="tx1"/>
            </a:solidFill>
            <a:latin typeface="Times New Roman Tj" panose="02020603050405020304" pitchFamily="18" charset="-52"/>
          </a:endParaRPr>
        </a:p>
      </dsp:txBody>
      <dsp:txXfrm>
        <a:off x="6415817" y="1110711"/>
        <a:ext cx="5652192" cy="1766310"/>
      </dsp:txXfrm>
    </dsp:sp>
    <dsp:sp modelId="{293CDC32-BD3F-417F-8987-EF952E1040E7}">
      <dsp:nvSpPr>
        <dsp:cNvPr id="0" name=""/>
        <dsp:cNvSpPr/>
      </dsp:nvSpPr>
      <dsp:spPr>
        <a:xfrm>
          <a:off x="6180309" y="855577"/>
          <a:ext cx="1236417" cy="185462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F90883-8384-4969-86E5-2934191FBDFF}">
      <dsp:nvSpPr>
        <dsp:cNvPr id="0" name=""/>
        <dsp:cNvSpPr/>
      </dsp:nvSpPr>
      <dsp:spPr>
        <a:xfrm>
          <a:off x="237578" y="3334299"/>
          <a:ext cx="5652192" cy="176631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96381" tIns="99060" rIns="99060" bIns="99060" numCol="1" spcCol="1270" anchor="ctr" anchorCtr="0">
          <a:noAutofit/>
        </a:bodyPr>
        <a:lstStyle/>
        <a:p>
          <a:pPr lvl="0" algn="l" defTabSz="1155700">
            <a:lnSpc>
              <a:spcPct val="90000"/>
            </a:lnSpc>
            <a:spcBef>
              <a:spcPct val="0"/>
            </a:spcBef>
            <a:spcAft>
              <a:spcPct val="35000"/>
            </a:spcAft>
          </a:pPr>
          <a:r>
            <a:rPr lang="tg-Cyrl-TJ" sz="2600" kern="1200" dirty="0" smtClean="0">
              <a:solidFill>
                <a:schemeClr val="tx1"/>
              </a:solidFill>
              <a:latin typeface="Times New Roman Tj" panose="02020603050405020304" pitchFamily="18" charset="-52"/>
            </a:rPr>
            <a:t>Баҳогузорӣ ва ифшои маълумот оид ба хавфҳои фислкалӣ</a:t>
          </a:r>
          <a:endParaRPr lang="ru-RU" sz="2600" kern="1200" dirty="0">
            <a:solidFill>
              <a:schemeClr val="tx1"/>
            </a:solidFill>
            <a:latin typeface="Times New Roman Tj" panose="02020603050405020304" pitchFamily="18" charset="-52"/>
          </a:endParaRPr>
        </a:p>
      </dsp:txBody>
      <dsp:txXfrm>
        <a:off x="237578" y="3334299"/>
        <a:ext cx="5652192" cy="1766310"/>
      </dsp:txXfrm>
    </dsp:sp>
    <dsp:sp modelId="{49BAA6C9-BA28-46A8-8CCC-BFF7098A02EE}">
      <dsp:nvSpPr>
        <dsp:cNvPr id="0" name=""/>
        <dsp:cNvSpPr/>
      </dsp:nvSpPr>
      <dsp:spPr>
        <a:xfrm>
          <a:off x="2070" y="3079165"/>
          <a:ext cx="1236417" cy="185462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9000" r="-11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376D1-2A76-48C5-84F7-3C6D7A7525EB}">
      <dsp:nvSpPr>
        <dsp:cNvPr id="0" name=""/>
        <dsp:cNvSpPr/>
      </dsp:nvSpPr>
      <dsp:spPr>
        <a:xfrm>
          <a:off x="6415817" y="3334299"/>
          <a:ext cx="5652192" cy="176631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96381" tIns="99060" rIns="99060" bIns="99060" numCol="1" spcCol="1270" anchor="ctr" anchorCtr="0">
          <a:noAutofit/>
        </a:bodyPr>
        <a:lstStyle/>
        <a:p>
          <a:pPr lvl="0" algn="l" defTabSz="1155700">
            <a:lnSpc>
              <a:spcPct val="90000"/>
            </a:lnSpc>
            <a:spcBef>
              <a:spcPct val="0"/>
            </a:spcBef>
            <a:spcAft>
              <a:spcPct val="35000"/>
            </a:spcAft>
          </a:pPr>
          <a:r>
            <a:rPr lang="tg-Cyrl-TJ" sz="2600" kern="1200" dirty="0" smtClean="0">
              <a:solidFill>
                <a:schemeClr val="tx1"/>
              </a:solidFill>
              <a:latin typeface="Times New Roman Tj" panose="02020603050405020304" pitchFamily="18" charset="-52"/>
            </a:rPr>
            <a:t>Таъмини шафофият ҳангоми сиёсати молиявӣ ва қарзӣ нисбати корхонаҳои азими далатӣ</a:t>
          </a:r>
          <a:endParaRPr lang="ru-RU" sz="2600" kern="1200" dirty="0">
            <a:solidFill>
              <a:schemeClr val="tx1"/>
            </a:solidFill>
            <a:latin typeface="Times New Roman Tj" panose="02020603050405020304" pitchFamily="18" charset="-52"/>
          </a:endParaRPr>
        </a:p>
      </dsp:txBody>
      <dsp:txXfrm>
        <a:off x="6415817" y="3334299"/>
        <a:ext cx="5652192" cy="1766310"/>
      </dsp:txXfrm>
    </dsp:sp>
    <dsp:sp modelId="{6260B545-4217-4D5F-A21B-88BC3002C2CD}">
      <dsp:nvSpPr>
        <dsp:cNvPr id="0" name=""/>
        <dsp:cNvSpPr/>
      </dsp:nvSpPr>
      <dsp:spPr>
        <a:xfrm>
          <a:off x="6180309" y="3079165"/>
          <a:ext cx="1236417" cy="185462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2E15D-FBF3-42A3-B8BF-9135495ED5E0}">
      <dsp:nvSpPr>
        <dsp:cNvPr id="0" name=""/>
        <dsp:cNvSpPr/>
      </dsp:nvSpPr>
      <dsp:spPr>
        <a:xfrm>
          <a:off x="0" y="985953"/>
          <a:ext cx="1170432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38C10A-F709-4E8E-B46B-FB003B6656E1}">
      <dsp:nvSpPr>
        <dsp:cNvPr id="0" name=""/>
        <dsp:cNvSpPr/>
      </dsp:nvSpPr>
      <dsp:spPr>
        <a:xfrm>
          <a:off x="0" y="128572"/>
          <a:ext cx="9877182" cy="11669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677" tIns="0" rIns="309677" bIns="0" numCol="1" spcCol="1270" anchor="ctr" anchorCtr="0">
          <a:noAutofit/>
        </a:bodyPr>
        <a:lstStyle/>
        <a:p>
          <a:pPr lvl="0" algn="l" defTabSz="1111250">
            <a:lnSpc>
              <a:spcPct val="90000"/>
            </a:lnSpc>
            <a:spcBef>
              <a:spcPct val="0"/>
            </a:spcBef>
            <a:spcAft>
              <a:spcPct val="35000"/>
            </a:spcAft>
          </a:pPr>
          <a:r>
            <a:rPr lang="tg-Cyrl-TJ" sz="2500" b="0" kern="1200" dirty="0" smtClean="0">
              <a:solidFill>
                <a:schemeClr val="tx1"/>
              </a:solidFill>
              <a:latin typeface="Times New Roman Tj" panose="02020603050405020304" pitchFamily="18" charset="-52"/>
            </a:rPr>
            <a:t>Татбиқи </a:t>
          </a:r>
          <a:r>
            <a:rPr lang="tg-Cyrl-TJ" sz="2500" b="0" kern="1200" dirty="0" smtClean="0">
              <a:solidFill>
                <a:schemeClr val="tx1"/>
              </a:solidFill>
              <a:latin typeface="Times New Roman Tj" panose="02020603050405020304" pitchFamily="18" charset="-52"/>
            </a:rPr>
            <a:t>сиёсати давлатӣ оид ба идоракунии моликияти давлатӣ</a:t>
          </a:r>
          <a:endParaRPr lang="ru-RU" sz="2500" b="0" kern="1200" dirty="0">
            <a:solidFill>
              <a:schemeClr val="tx1"/>
            </a:solidFill>
            <a:latin typeface="Times New Roman Tj" panose="02020603050405020304" pitchFamily="18" charset="-52"/>
          </a:endParaRPr>
        </a:p>
      </dsp:txBody>
      <dsp:txXfrm>
        <a:off x="56967" y="185539"/>
        <a:ext cx="9763248" cy="1053049"/>
      </dsp:txXfrm>
    </dsp:sp>
    <dsp:sp modelId="{1BC54DD5-30AD-4B19-8628-543F18B6D271}">
      <dsp:nvSpPr>
        <dsp:cNvPr id="0" name=""/>
        <dsp:cNvSpPr/>
      </dsp:nvSpPr>
      <dsp:spPr>
        <a:xfrm>
          <a:off x="0" y="2531964"/>
          <a:ext cx="1170432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811BAA-407B-43A4-B828-DE9C04CC6116}">
      <dsp:nvSpPr>
        <dsp:cNvPr id="0" name=""/>
        <dsp:cNvSpPr/>
      </dsp:nvSpPr>
      <dsp:spPr>
        <a:xfrm>
          <a:off x="1812928" y="1443356"/>
          <a:ext cx="9877182" cy="12608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677" tIns="0" rIns="309677" bIns="0" numCol="1" spcCol="1270" anchor="ctr" anchorCtr="0">
          <a:noAutofit/>
        </a:bodyPr>
        <a:lstStyle/>
        <a:p>
          <a:pPr lvl="0" algn="l" defTabSz="1111250">
            <a:lnSpc>
              <a:spcPct val="90000"/>
            </a:lnSpc>
            <a:spcBef>
              <a:spcPct val="0"/>
            </a:spcBef>
            <a:spcAft>
              <a:spcPct val="35000"/>
            </a:spcAft>
          </a:pPr>
          <a:r>
            <a:rPr lang="tg-Cyrl-TJ" sz="2500" b="0" kern="1200" dirty="0" smtClean="0">
              <a:solidFill>
                <a:schemeClr val="tx1"/>
              </a:solidFill>
              <a:latin typeface="Times New Roman Tj" panose="02020603050405020304" pitchFamily="18" charset="-52"/>
            </a:rPr>
            <a:t>Татбиқи </a:t>
          </a:r>
          <a:r>
            <a:rPr lang="tg-Cyrl-TJ" sz="2500" b="0" kern="1200" dirty="0" smtClean="0">
              <a:solidFill>
                <a:schemeClr val="tx1"/>
              </a:solidFill>
              <a:latin typeface="Times New Roman Tj" panose="02020603050405020304" pitchFamily="18" charset="-52"/>
            </a:rPr>
            <a:t>сиёсати давлатӣ дар самти баҳисобгирии муҳосибӣ ва </a:t>
          </a:r>
        </a:p>
        <a:p>
          <a:pPr lvl="0" algn="l" defTabSz="1111250">
            <a:lnSpc>
              <a:spcPct val="90000"/>
            </a:lnSpc>
            <a:spcBef>
              <a:spcPct val="0"/>
            </a:spcBef>
            <a:spcAft>
              <a:spcPct val="35000"/>
            </a:spcAft>
          </a:pPr>
          <a:r>
            <a:rPr lang="tg-Cyrl-TJ" sz="2500" b="0" kern="1200" dirty="0" smtClean="0">
              <a:solidFill>
                <a:schemeClr val="tx1"/>
              </a:solidFill>
              <a:latin typeface="Times New Roman Tj" panose="02020603050405020304" pitchFamily="18" charset="-52"/>
            </a:rPr>
            <a:t>пешниҳоди ҳисоботи молиявӣ ва аудити солонаи ҳатмӣ</a:t>
          </a:r>
          <a:endParaRPr lang="ru-RU" sz="2500" b="0" kern="1200" dirty="0">
            <a:solidFill>
              <a:schemeClr val="tx1"/>
            </a:solidFill>
            <a:latin typeface="Times New Roman Tj" panose="02020603050405020304" pitchFamily="18" charset="-52"/>
          </a:endParaRPr>
        </a:p>
      </dsp:txBody>
      <dsp:txXfrm>
        <a:off x="1874480" y="1504908"/>
        <a:ext cx="9754078" cy="1137786"/>
      </dsp:txXfrm>
    </dsp:sp>
    <dsp:sp modelId="{D3040416-02AE-4E5E-8EF9-6F1FB1060885}">
      <dsp:nvSpPr>
        <dsp:cNvPr id="0" name=""/>
        <dsp:cNvSpPr/>
      </dsp:nvSpPr>
      <dsp:spPr>
        <a:xfrm>
          <a:off x="0" y="3879495"/>
          <a:ext cx="1170432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58E7F5-3E38-4B55-81D6-F14A22C46EF2}">
      <dsp:nvSpPr>
        <dsp:cNvPr id="0" name=""/>
        <dsp:cNvSpPr/>
      </dsp:nvSpPr>
      <dsp:spPr>
        <a:xfrm>
          <a:off x="0" y="2790802"/>
          <a:ext cx="9877182" cy="10624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677" tIns="0" rIns="309677" bIns="0" numCol="1" spcCol="1270" anchor="ctr" anchorCtr="0">
          <a:noAutofit/>
        </a:bodyPr>
        <a:lstStyle/>
        <a:p>
          <a:pPr lvl="0" algn="l" defTabSz="1111250">
            <a:lnSpc>
              <a:spcPct val="90000"/>
            </a:lnSpc>
            <a:spcBef>
              <a:spcPct val="0"/>
            </a:spcBef>
            <a:spcAft>
              <a:spcPct val="35000"/>
            </a:spcAft>
          </a:pPr>
          <a:r>
            <a:rPr lang="tg-Cyrl-TJ" sz="2500" b="0" kern="1200" dirty="0" smtClean="0">
              <a:solidFill>
                <a:schemeClr val="tx1"/>
              </a:solidFill>
              <a:latin typeface="Times New Roman Tj" panose="02020603050405020304" pitchFamily="18" charset="-52"/>
            </a:rPr>
            <a:t>Таҳия ва тартиб додани руйхати корхонаҳои азими давлатӣ</a:t>
          </a:r>
          <a:endParaRPr lang="ru-RU" sz="2500" b="0" kern="1200" dirty="0">
            <a:solidFill>
              <a:schemeClr val="tx1"/>
            </a:solidFill>
            <a:latin typeface="Times New Roman Tj" panose="02020603050405020304" pitchFamily="18" charset="-52"/>
          </a:endParaRPr>
        </a:p>
      </dsp:txBody>
      <dsp:txXfrm>
        <a:off x="51863" y="2842665"/>
        <a:ext cx="9773456" cy="958685"/>
      </dsp:txXfrm>
    </dsp:sp>
    <dsp:sp modelId="{2B956AF4-FABA-4AB7-8886-E37F1ABF22FB}">
      <dsp:nvSpPr>
        <dsp:cNvPr id="0" name=""/>
        <dsp:cNvSpPr/>
      </dsp:nvSpPr>
      <dsp:spPr>
        <a:xfrm>
          <a:off x="0" y="4250813"/>
          <a:ext cx="11704320" cy="13730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444CB8-F643-44E9-A427-A55C948B9110}">
      <dsp:nvSpPr>
        <dsp:cNvPr id="0" name=""/>
        <dsp:cNvSpPr/>
      </dsp:nvSpPr>
      <dsp:spPr>
        <a:xfrm>
          <a:off x="1827102" y="4022737"/>
          <a:ext cx="9877182" cy="10573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677" tIns="0" rIns="309677" bIns="0" numCol="1" spcCol="1270" anchor="ctr" anchorCtr="0">
          <a:noAutofit/>
        </a:bodyPr>
        <a:lstStyle/>
        <a:p>
          <a:pPr lvl="0" algn="l" defTabSz="1111250">
            <a:lnSpc>
              <a:spcPct val="90000"/>
            </a:lnSpc>
            <a:spcBef>
              <a:spcPct val="0"/>
            </a:spcBef>
            <a:spcAft>
              <a:spcPct val="35000"/>
            </a:spcAft>
          </a:pPr>
          <a:r>
            <a:rPr lang="tg-Cyrl-TJ" sz="2500" b="0" kern="1200" dirty="0" smtClean="0">
              <a:solidFill>
                <a:schemeClr val="tx1"/>
              </a:solidFill>
              <a:latin typeface="Times New Roman Tj" panose="02020603050405020304" pitchFamily="18" charset="-52"/>
            </a:rPr>
            <a:t>Такмили идоракунии корпаративӣ ва таъсис додани Шӯрои нозирон дар КАД </a:t>
          </a:r>
          <a:endParaRPr lang="ru-RU" sz="2500" b="0" kern="1200" dirty="0">
            <a:solidFill>
              <a:schemeClr val="tx1"/>
            </a:solidFill>
            <a:latin typeface="Times New Roman Tj" panose="02020603050405020304" pitchFamily="18" charset="-52"/>
          </a:endParaRPr>
        </a:p>
      </dsp:txBody>
      <dsp:txXfrm>
        <a:off x="1878717" y="4074352"/>
        <a:ext cx="9773952" cy="95410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D1538D-C115-4B5B-BBF4-DB615E9A8E65}" type="datetimeFigureOut">
              <a:rPr lang="ru-RU" smtClean="0"/>
              <a:t>01.04.2024</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3934E1-B9E3-4A93-9FB8-E8211ED52494}" type="slidenum">
              <a:rPr lang="ru-RU" smtClean="0"/>
              <a:t>‹#›</a:t>
            </a:fld>
            <a:endParaRPr lang="ru-RU"/>
          </a:p>
        </p:txBody>
      </p:sp>
    </p:spTree>
    <p:extLst>
      <p:ext uri="{BB962C8B-B14F-4D97-AF65-F5344CB8AC3E}">
        <p14:creationId xmlns:p14="http://schemas.microsoft.com/office/powerpoint/2010/main" val="817832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E1BBD-2F3F-49C9-BD6D-44E62EE9F99F}" type="datetimeFigureOut">
              <a:rPr lang="ru-RU" smtClean="0"/>
              <a:t>01.04.2024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42C36-7C03-479B-99BA-F67D1694B6F0}" type="slidenum">
              <a:rPr lang="ru-RU" smtClean="0"/>
              <a:t>‹#›</a:t>
            </a:fld>
            <a:endParaRPr lang="ru-RU"/>
          </a:p>
        </p:txBody>
      </p:sp>
    </p:spTree>
    <p:extLst>
      <p:ext uri="{BB962C8B-B14F-4D97-AF65-F5344CB8AC3E}">
        <p14:creationId xmlns:p14="http://schemas.microsoft.com/office/powerpoint/2010/main" val="2473093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FA42C36-7C03-479B-99BA-F67D1694B6F0}" type="slidenum">
              <a:rPr lang="ru-RU" smtClean="0"/>
              <a:t>1</a:t>
            </a:fld>
            <a:endParaRPr lang="ru-RU"/>
          </a:p>
        </p:txBody>
      </p:sp>
    </p:spTree>
    <p:extLst>
      <p:ext uri="{BB962C8B-B14F-4D97-AF65-F5344CB8AC3E}">
        <p14:creationId xmlns:p14="http://schemas.microsoft.com/office/powerpoint/2010/main" val="4110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FA42C36-7C03-479B-99BA-F67D1694B6F0}" type="slidenum">
              <a:rPr lang="ru-RU" smtClean="0"/>
              <a:t>10</a:t>
            </a:fld>
            <a:endParaRPr lang="ru-RU"/>
          </a:p>
        </p:txBody>
      </p:sp>
    </p:spTree>
    <p:extLst>
      <p:ext uri="{BB962C8B-B14F-4D97-AF65-F5344CB8AC3E}">
        <p14:creationId xmlns:p14="http://schemas.microsoft.com/office/powerpoint/2010/main" val="1436640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FA42C36-7C03-479B-99BA-F67D1694B6F0}" type="slidenum">
              <a:rPr lang="ru-RU" smtClean="0"/>
              <a:t>11</a:t>
            </a:fld>
            <a:endParaRPr lang="ru-RU"/>
          </a:p>
        </p:txBody>
      </p:sp>
    </p:spTree>
    <p:extLst>
      <p:ext uri="{BB962C8B-B14F-4D97-AF65-F5344CB8AC3E}">
        <p14:creationId xmlns:p14="http://schemas.microsoft.com/office/powerpoint/2010/main" val="2380548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FA42C36-7C03-479B-99BA-F67D1694B6F0}" type="slidenum">
              <a:rPr lang="ru-RU" smtClean="0"/>
              <a:t>2</a:t>
            </a:fld>
            <a:endParaRPr lang="ru-RU"/>
          </a:p>
        </p:txBody>
      </p:sp>
    </p:spTree>
    <p:extLst>
      <p:ext uri="{BB962C8B-B14F-4D97-AF65-F5344CB8AC3E}">
        <p14:creationId xmlns:p14="http://schemas.microsoft.com/office/powerpoint/2010/main" val="4083034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FA42C36-7C03-479B-99BA-F67D1694B6F0}" type="slidenum">
              <a:rPr lang="ru-RU" smtClean="0"/>
              <a:t>3</a:t>
            </a:fld>
            <a:endParaRPr lang="ru-RU"/>
          </a:p>
        </p:txBody>
      </p:sp>
    </p:spTree>
    <p:extLst>
      <p:ext uri="{BB962C8B-B14F-4D97-AF65-F5344CB8AC3E}">
        <p14:creationId xmlns:p14="http://schemas.microsoft.com/office/powerpoint/2010/main" val="621634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FA42C36-7C03-479B-99BA-F67D1694B6F0}" type="slidenum">
              <a:rPr lang="ru-RU" smtClean="0"/>
              <a:t>4</a:t>
            </a:fld>
            <a:endParaRPr lang="ru-RU"/>
          </a:p>
        </p:txBody>
      </p:sp>
    </p:spTree>
    <p:extLst>
      <p:ext uri="{BB962C8B-B14F-4D97-AF65-F5344CB8AC3E}">
        <p14:creationId xmlns:p14="http://schemas.microsoft.com/office/powerpoint/2010/main" val="3140168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FA42C36-7C03-479B-99BA-F67D1694B6F0}" type="slidenum">
              <a:rPr lang="ru-RU" smtClean="0"/>
              <a:t>5</a:t>
            </a:fld>
            <a:endParaRPr lang="ru-RU"/>
          </a:p>
        </p:txBody>
      </p:sp>
    </p:spTree>
    <p:extLst>
      <p:ext uri="{BB962C8B-B14F-4D97-AF65-F5344CB8AC3E}">
        <p14:creationId xmlns:p14="http://schemas.microsoft.com/office/powerpoint/2010/main" val="354743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FA42C36-7C03-479B-99BA-F67D1694B6F0}" type="slidenum">
              <a:rPr lang="ru-RU" smtClean="0"/>
              <a:t>6</a:t>
            </a:fld>
            <a:endParaRPr lang="ru-RU"/>
          </a:p>
        </p:txBody>
      </p:sp>
    </p:spTree>
    <p:extLst>
      <p:ext uri="{BB962C8B-B14F-4D97-AF65-F5344CB8AC3E}">
        <p14:creationId xmlns:p14="http://schemas.microsoft.com/office/powerpoint/2010/main" val="1306497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FA42C36-7C03-479B-99BA-F67D1694B6F0}" type="slidenum">
              <a:rPr lang="ru-RU" smtClean="0"/>
              <a:t>7</a:t>
            </a:fld>
            <a:endParaRPr lang="ru-RU"/>
          </a:p>
        </p:txBody>
      </p:sp>
    </p:spTree>
    <p:extLst>
      <p:ext uri="{BB962C8B-B14F-4D97-AF65-F5344CB8AC3E}">
        <p14:creationId xmlns:p14="http://schemas.microsoft.com/office/powerpoint/2010/main" val="2338420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FA42C36-7C03-479B-99BA-F67D1694B6F0}" type="slidenum">
              <a:rPr lang="ru-RU" smtClean="0"/>
              <a:t>8</a:t>
            </a:fld>
            <a:endParaRPr lang="ru-RU"/>
          </a:p>
        </p:txBody>
      </p:sp>
    </p:spTree>
    <p:extLst>
      <p:ext uri="{BB962C8B-B14F-4D97-AF65-F5344CB8AC3E}">
        <p14:creationId xmlns:p14="http://schemas.microsoft.com/office/powerpoint/2010/main" val="540034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FA42C36-7C03-479B-99BA-F67D1694B6F0}" type="slidenum">
              <a:rPr lang="ru-RU" smtClean="0"/>
              <a:t>9</a:t>
            </a:fld>
            <a:endParaRPr lang="ru-RU"/>
          </a:p>
        </p:txBody>
      </p:sp>
    </p:spTree>
    <p:extLst>
      <p:ext uri="{BB962C8B-B14F-4D97-AF65-F5344CB8AC3E}">
        <p14:creationId xmlns:p14="http://schemas.microsoft.com/office/powerpoint/2010/main" val="266319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477F992-A3D1-4EB3-99C5-4C596D5A4025}" type="datetimeFigureOut">
              <a:rPr lang="ru-RU" smtClean="0"/>
              <a:t>01.04.2024</a:t>
            </a:fld>
            <a:endParaRPr lang="ru-R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794FF168-608C-453D-B509-CC441CEDE474}" type="slidenum">
              <a:rPr lang="ru-RU" smtClean="0"/>
              <a:t>‹#›</a:t>
            </a:fld>
            <a:endParaRPr lang="ru-RU"/>
          </a:p>
        </p:txBody>
      </p:sp>
    </p:spTree>
    <p:extLst>
      <p:ext uri="{BB962C8B-B14F-4D97-AF65-F5344CB8AC3E}">
        <p14:creationId xmlns:p14="http://schemas.microsoft.com/office/powerpoint/2010/main" val="317811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477F992-A3D1-4EB3-99C5-4C596D5A4025}" type="datetimeFigureOut">
              <a:rPr lang="ru-RU" smtClean="0"/>
              <a:t>01.04.2024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4FF168-608C-453D-B509-CC441CEDE474}" type="slidenum">
              <a:rPr lang="ru-RU" smtClean="0"/>
              <a:t>‹#›</a:t>
            </a:fld>
            <a:endParaRPr lang="ru-RU"/>
          </a:p>
        </p:txBody>
      </p:sp>
    </p:spTree>
    <p:extLst>
      <p:ext uri="{BB962C8B-B14F-4D97-AF65-F5344CB8AC3E}">
        <p14:creationId xmlns:p14="http://schemas.microsoft.com/office/powerpoint/2010/main" val="46120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477F992-A3D1-4EB3-99C5-4C596D5A4025}" type="datetimeFigureOut">
              <a:rPr lang="ru-RU" smtClean="0"/>
              <a:t>01.04.2024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4FF168-608C-453D-B509-CC441CEDE474}" type="slidenum">
              <a:rPr lang="ru-RU" smtClean="0"/>
              <a:t>‹#›</a:t>
            </a:fld>
            <a:endParaRPr lang="ru-RU"/>
          </a:p>
        </p:txBody>
      </p:sp>
    </p:spTree>
    <p:extLst>
      <p:ext uri="{BB962C8B-B14F-4D97-AF65-F5344CB8AC3E}">
        <p14:creationId xmlns:p14="http://schemas.microsoft.com/office/powerpoint/2010/main" val="51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477F992-A3D1-4EB3-99C5-4C596D5A4025}" type="datetimeFigureOut">
              <a:rPr lang="ru-RU" smtClean="0"/>
              <a:t>01.04.2024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4FF168-608C-453D-B509-CC441CEDE474}" type="slidenum">
              <a:rPr lang="ru-RU" smtClean="0"/>
              <a:t>‹#›</a:t>
            </a:fld>
            <a:endParaRPr lang="ru-RU"/>
          </a:p>
        </p:txBody>
      </p:sp>
    </p:spTree>
    <p:extLst>
      <p:ext uri="{BB962C8B-B14F-4D97-AF65-F5344CB8AC3E}">
        <p14:creationId xmlns:p14="http://schemas.microsoft.com/office/powerpoint/2010/main" val="4259096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477F992-A3D1-4EB3-99C5-4C596D5A4025}" type="datetimeFigureOut">
              <a:rPr lang="ru-RU" smtClean="0"/>
              <a:t>01.04.2024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4FF168-608C-453D-B509-CC441CEDE474}" type="slidenum">
              <a:rPr lang="ru-RU" smtClean="0"/>
              <a:t>‹#›</a:t>
            </a:fld>
            <a:endParaRPr lang="ru-RU"/>
          </a:p>
        </p:txBody>
      </p:sp>
    </p:spTree>
    <p:extLst>
      <p:ext uri="{BB962C8B-B14F-4D97-AF65-F5344CB8AC3E}">
        <p14:creationId xmlns:p14="http://schemas.microsoft.com/office/powerpoint/2010/main" val="28071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477F992-A3D1-4EB3-99C5-4C596D5A4025}" type="datetimeFigureOut">
              <a:rPr lang="ru-RU" smtClean="0"/>
              <a:t>01.04.2024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4FF168-608C-453D-B509-CC441CEDE474}" type="slidenum">
              <a:rPr lang="ru-RU" smtClean="0"/>
              <a:t>‹#›</a:t>
            </a:fld>
            <a:endParaRPr lang="ru-RU"/>
          </a:p>
        </p:txBody>
      </p:sp>
    </p:spTree>
    <p:extLst>
      <p:ext uri="{BB962C8B-B14F-4D97-AF65-F5344CB8AC3E}">
        <p14:creationId xmlns:p14="http://schemas.microsoft.com/office/powerpoint/2010/main" val="306997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477F992-A3D1-4EB3-99C5-4C596D5A4025}" type="datetimeFigureOut">
              <a:rPr lang="ru-RU" smtClean="0"/>
              <a:t>01.04.2024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94FF168-608C-453D-B509-CC441CEDE474}" type="slidenum">
              <a:rPr lang="ru-RU" smtClean="0"/>
              <a:t>‹#›</a:t>
            </a:fld>
            <a:endParaRPr lang="ru-RU"/>
          </a:p>
        </p:txBody>
      </p:sp>
    </p:spTree>
    <p:extLst>
      <p:ext uri="{BB962C8B-B14F-4D97-AF65-F5344CB8AC3E}">
        <p14:creationId xmlns:p14="http://schemas.microsoft.com/office/powerpoint/2010/main" val="3965998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477F992-A3D1-4EB3-99C5-4C596D5A4025}" type="datetimeFigureOut">
              <a:rPr lang="ru-RU" smtClean="0"/>
              <a:t>01.04.2024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94FF168-608C-453D-B509-CC441CEDE474}" type="slidenum">
              <a:rPr lang="ru-RU" smtClean="0"/>
              <a:t>‹#›</a:t>
            </a:fld>
            <a:endParaRPr lang="ru-RU"/>
          </a:p>
        </p:txBody>
      </p:sp>
    </p:spTree>
    <p:extLst>
      <p:ext uri="{BB962C8B-B14F-4D97-AF65-F5344CB8AC3E}">
        <p14:creationId xmlns:p14="http://schemas.microsoft.com/office/powerpoint/2010/main" val="90826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7F992-A3D1-4EB3-99C5-4C596D5A4025}" type="datetimeFigureOut">
              <a:rPr lang="ru-RU" smtClean="0"/>
              <a:t>01.04.2024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94FF168-608C-453D-B509-CC441CEDE474}" type="slidenum">
              <a:rPr lang="ru-RU" smtClean="0"/>
              <a:t>‹#›</a:t>
            </a:fld>
            <a:endParaRPr lang="ru-RU"/>
          </a:p>
        </p:txBody>
      </p:sp>
    </p:spTree>
    <p:extLst>
      <p:ext uri="{BB962C8B-B14F-4D97-AF65-F5344CB8AC3E}">
        <p14:creationId xmlns:p14="http://schemas.microsoft.com/office/powerpoint/2010/main" val="155305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smtClean="0"/>
              <a:t>Образец текста</a:t>
            </a:r>
          </a:p>
        </p:txBody>
      </p:sp>
      <p:sp>
        <p:nvSpPr>
          <p:cNvPr id="5" name="Date Placeholder 4"/>
          <p:cNvSpPr>
            <a:spLocks noGrp="1"/>
          </p:cNvSpPr>
          <p:nvPr>
            <p:ph type="dt" sz="half" idx="10"/>
          </p:nvPr>
        </p:nvSpPr>
        <p:spPr/>
        <p:txBody>
          <a:bodyPr/>
          <a:lstStyle/>
          <a:p>
            <a:fld id="{3477F992-A3D1-4EB3-99C5-4C596D5A4025}" type="datetimeFigureOut">
              <a:rPr lang="ru-RU" smtClean="0"/>
              <a:t>01.04.2024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94FF168-608C-453D-B509-CC441CEDE474}" type="slidenum">
              <a:rPr lang="ru-RU" smtClean="0"/>
              <a:t>‹#›</a:t>
            </a:fld>
            <a:endParaRPr lang="ru-RU"/>
          </a:p>
        </p:txBody>
      </p:sp>
    </p:spTree>
    <p:extLst>
      <p:ext uri="{BB962C8B-B14F-4D97-AF65-F5344CB8AC3E}">
        <p14:creationId xmlns:p14="http://schemas.microsoft.com/office/powerpoint/2010/main" val="2665460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477F992-A3D1-4EB3-99C5-4C596D5A4025}" type="datetimeFigureOut">
              <a:rPr lang="ru-RU" smtClean="0"/>
              <a:t>01.04.2024</a:t>
            </a:fld>
            <a:endParaRPr lang="ru-R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794FF168-608C-453D-B509-CC441CEDE474}" type="slidenum">
              <a:rPr lang="ru-RU" smtClean="0"/>
              <a:t>‹#›</a:t>
            </a:fld>
            <a:endParaRPr lang="ru-RU"/>
          </a:p>
        </p:txBody>
      </p:sp>
    </p:spTree>
    <p:extLst>
      <p:ext uri="{BB962C8B-B14F-4D97-AF65-F5344CB8AC3E}">
        <p14:creationId xmlns:p14="http://schemas.microsoft.com/office/powerpoint/2010/main" val="174300388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477F992-A3D1-4EB3-99C5-4C596D5A4025}" type="datetimeFigureOut">
              <a:rPr lang="ru-RU" smtClean="0"/>
              <a:t>01.04.2024</a:t>
            </a:fld>
            <a:endParaRPr lang="ru-RU"/>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ru-RU"/>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794FF168-608C-453D-B509-CC441CEDE474}" type="slidenum">
              <a:rPr lang="ru-RU" smtClean="0"/>
              <a:t>‹#›</a:t>
            </a:fld>
            <a:endParaRPr lang="ru-RU"/>
          </a:p>
        </p:txBody>
      </p:sp>
    </p:spTree>
    <p:extLst>
      <p:ext uri="{BB962C8B-B14F-4D97-AF65-F5344CB8AC3E}">
        <p14:creationId xmlns:p14="http://schemas.microsoft.com/office/powerpoint/2010/main" val="398912835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0.jpeg"/><Relationship Id="rId4" Type="http://schemas.openxmlformats.org/officeDocument/2006/relationships/diagramLayout" Target="../diagrams/layout3.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7550" y="1751117"/>
            <a:ext cx="9853746" cy="2423298"/>
          </a:xfrm>
        </p:spPr>
        <p:txBody>
          <a:bodyPr>
            <a:noAutofit/>
          </a:bodyPr>
          <a:lstStyle/>
          <a:p>
            <a:pPr algn="ctr">
              <a:lnSpc>
                <a:spcPct val="114000"/>
              </a:lnSpc>
            </a:pPr>
            <a:r>
              <a:rPr lang="tg-Cyrl-TJ" sz="3000" b="1" dirty="0" smtClean="0">
                <a:solidFill>
                  <a:schemeClr val="tx1"/>
                </a:solidFill>
                <a:latin typeface="Times New Roman Tj" panose="02020603050405020304" pitchFamily="18" charset="-52"/>
                <a:cs typeface="Times New Roman" panose="02020603050405020304" pitchFamily="18" charset="0"/>
              </a:rPr>
              <a:t>Барномаи миёнамӯҳлат барои солҳои 2023-2027 оид ба идоракунии хавфҳои фискалии корхонаҳои азими давлатӣ ва ҷамъиятҳое, ки саҳмияи онҳо ба давлат тааллуқ доранд</a:t>
            </a:r>
            <a:endParaRPr lang="ru-RU" sz="3000" b="1" dirty="0">
              <a:solidFill>
                <a:schemeClr val="tx1"/>
              </a:solidFill>
              <a:latin typeface="Times New Roman Tj" panose="02020603050405020304" pitchFamily="18" charset="-52"/>
              <a:cs typeface="Times New Roman" panose="02020603050405020304" pitchFamily="18" charset="0"/>
            </a:endParaRPr>
          </a:p>
        </p:txBody>
      </p:sp>
      <p:pic>
        <p:nvPicPr>
          <p:cNvPr id="4" name="Picture 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097" y="76912"/>
            <a:ext cx="1726250" cy="131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517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38200" y="112737"/>
            <a:ext cx="10515600" cy="557983"/>
          </a:xfrm>
        </p:spPr>
        <p:txBody>
          <a:bodyPr>
            <a:noAutofit/>
          </a:bodyPr>
          <a:lstStyle/>
          <a:p>
            <a:r>
              <a:rPr lang="tg-Cyrl-TJ" sz="3000" b="1" dirty="0" smtClean="0">
                <a:solidFill>
                  <a:schemeClr val="accent1">
                    <a:lumMod val="75000"/>
                  </a:schemeClr>
                </a:solidFill>
                <a:latin typeface="Times New Roman Tj" panose="02020603050405020304" pitchFamily="18" charset="-52"/>
              </a:rPr>
              <a:t>Нақшаи амали </a:t>
            </a:r>
            <a:r>
              <a:rPr lang="tg-Cyrl-TJ" sz="3000" b="1" dirty="0" smtClean="0">
                <a:solidFill>
                  <a:schemeClr val="accent1">
                    <a:lumMod val="75000"/>
                  </a:schemeClr>
                </a:solidFill>
                <a:latin typeface="Times New Roman Tj" panose="02020603050405020304" pitchFamily="18" charset="-52"/>
                <a:cs typeface="Times New Roman" panose="02020603050405020304" pitchFamily="18" charset="0"/>
              </a:rPr>
              <a:t>Барнома:</a:t>
            </a:r>
            <a:endParaRPr lang="ru-RU" sz="3000" b="1" dirty="0">
              <a:solidFill>
                <a:schemeClr val="accent1">
                  <a:lumMod val="75000"/>
                </a:schemeClr>
              </a:solidFill>
              <a:latin typeface="Times New Roman Tj" panose="02020603050405020304" pitchFamily="18" charset="-52"/>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4023333249"/>
              </p:ext>
            </p:extLst>
          </p:nvPr>
        </p:nvGraphicFramePr>
        <p:xfrm>
          <a:off x="120650" y="723924"/>
          <a:ext cx="11836219" cy="9663240"/>
        </p:xfrm>
        <a:graphic>
          <a:graphicData uri="http://schemas.openxmlformats.org/drawingml/2006/table">
            <a:tbl>
              <a:tblPr firstRow="1" bandRow="1">
                <a:tableStyleId>{5C22544A-7EE6-4342-B048-85BDC9FD1C3A}</a:tableStyleId>
              </a:tblPr>
              <a:tblGrid>
                <a:gridCol w="1126421"/>
                <a:gridCol w="5136312"/>
                <a:gridCol w="5573486"/>
              </a:tblGrid>
              <a:tr h="6125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latin typeface="Times New Roman Tj" panose="02020603050405020304" pitchFamily="18" charset="-52"/>
                          <a:cs typeface="Times New Roman" panose="02020603050405020304" pitchFamily="18" charset="0"/>
                        </a:rPr>
                        <a:t>Бандҳои</a:t>
                      </a:r>
                      <a:r>
                        <a:rPr lang="tg-Cyrl-TJ" sz="1800" b="1" baseline="0" dirty="0" smtClean="0">
                          <a:solidFill>
                            <a:schemeClr val="tx1"/>
                          </a:solidFill>
                          <a:latin typeface="Times New Roman Tj" panose="02020603050405020304" pitchFamily="18" charset="-52"/>
                          <a:cs typeface="Times New Roman" panose="02020603050405020304" pitchFamily="18" charset="0"/>
                        </a:rPr>
                        <a:t> нақша</a:t>
                      </a:r>
                      <a:endParaRPr lang="ru-RU" b="1" dirty="0">
                        <a:solidFill>
                          <a:schemeClr val="tx1"/>
                        </a:solidFill>
                      </a:endParaRPr>
                    </a:p>
                  </a:txBody>
                  <a:tcPr>
                    <a:cell3D prstMaterial="dkEdge">
                      <a:bevel w="77470" h="12700" prst="softRound"/>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g-Cyrl-TJ" sz="4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Тадбирҳои пешбинишуда</a:t>
                      </a:r>
                      <a:endParaRPr lang="ru-RU" b="1" dirty="0">
                        <a:solidFill>
                          <a:schemeClr val="tx1"/>
                        </a:solidFill>
                      </a:endParaRPr>
                    </a:p>
                  </a:txBody>
                  <a:tcPr>
                    <a:cell3D prstMaterial="dkEdge">
                      <a:bevel w="77470" h="12700" prst="softRound"/>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g-Cyrl-TJ" sz="5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Раванди иҷроиш</a:t>
                      </a:r>
                      <a:endParaRPr lang="ru-RU"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txBody>
                  <a:tcPr>
                    <a:cell3D prstMaterial="dkEdge">
                      <a:bevel w="77470" h="12700" prst="softRound"/>
                      <a:lightRig rig="flood" dir="t"/>
                    </a:cell3D>
                  </a:tcPr>
                </a:tc>
              </a:tr>
              <a:tr h="2543972">
                <a:tc>
                  <a:txBody>
                    <a:bodyPr/>
                    <a:lstStyle/>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rPr>
                        <a:t>Банди 11</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nSpc>
                          <a:spcPct val="115000"/>
                        </a:lnSpc>
                        <a:spcAft>
                          <a:spcPts val="0"/>
                        </a:spcAft>
                      </a:pPr>
                      <a:r>
                        <a:rPr lang="ru-RU" sz="1800" b="1" dirty="0">
                          <a:effectLst/>
                          <a:latin typeface="Times New Roman Tj" panose="02020603050405020304" pitchFamily="18" charset="-52"/>
                          <a:ea typeface="Calibri" panose="020F0502020204030204" pitchFamily="34" charset="0"/>
                          <a:cs typeface="Times New Roman" panose="02020603050405020304" pitchFamily="18" charset="0"/>
                        </a:rPr>
                        <a:t> </a:t>
                      </a:r>
                    </a:p>
                  </a:txBody>
                  <a:tcPr marL="68580" marR="68580" marT="0" marB="0">
                    <a:cell3D prstMaterial="dkEdge">
                      <a:bevel w="77470" h="12700" prst="softRound"/>
                      <a:lightRig rig="flood" dir="t"/>
                    </a:cell3D>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tg-Cyrl-TJ" sz="1700" kern="1200" dirty="0" smtClean="0">
                          <a:solidFill>
                            <a:schemeClr val="dk1"/>
                          </a:solidFill>
                          <a:effectLst/>
                          <a:latin typeface="Times New Roman Tj" panose="02020603050405020304" pitchFamily="18" charset="-52"/>
                          <a:ea typeface="+mn-ea"/>
                          <a:cs typeface="+mn-cs"/>
                        </a:rPr>
                        <a:t>Бо мақсади гузариши саривақтӣ ба стандартҳои байналмилалии ҳисоботи молиявӣ (МСФО) таъмин намудани иштироки ширкатҳои аудитории 6-гонаи ҷаҳонӣ ба бозорҳои ҷумҳурӣ ва фароҳам овардани шароити мусоид барои фаъолияти онҳо</a:t>
                      </a:r>
                      <a:endParaRPr lang="ru-RU" sz="1700" kern="1200" dirty="0" smtClean="0">
                        <a:solidFill>
                          <a:schemeClr val="dk1"/>
                        </a:solidFill>
                        <a:effectLst/>
                        <a:latin typeface="Times New Roman Tj" panose="02020603050405020304" pitchFamily="18" charset="-52"/>
                        <a:ea typeface="+mn-ea"/>
                        <a:cs typeface="+mn-cs"/>
                      </a:endParaRPr>
                    </a:p>
                    <a:p>
                      <a:pPr algn="just">
                        <a:lnSpc>
                          <a:spcPct val="115000"/>
                        </a:lnSpc>
                        <a:spcAft>
                          <a:spcPts val="0"/>
                        </a:spcAft>
                      </a:pP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indent="449580" algn="just">
                        <a:lnSpc>
                          <a:spcPct val="107000"/>
                        </a:lnSpc>
                        <a:spcAft>
                          <a:spcPts val="0"/>
                        </a:spcAft>
                      </a:pP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Вобаста ба иљрои банди мазкур бояд ќайд намоем, ки асос</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ои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у</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қ</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у</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қ</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ии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фаъолияти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аудиторї ва </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муносибат</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ои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ҷ</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амъиятиеро</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ки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дар</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ҷ</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араёни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амал</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ӣ</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намудани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он</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ба</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миён</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меоянд</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меъёрњои Ќонуни Љумњурии Тољикистон “Дар бораи фаъолияти аудиторї”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танзим</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менамояд</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Тибќи моддаи 17 Ќонуни мазкур Фармоишгари аудит </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у</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қ</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у</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қ</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дорад</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ташкилоти аудитор</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ӣ</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ё </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аудитори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инфиродиро</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бо</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назардошти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талаботи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Қ</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онуни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мазкур</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муста</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қ</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илона</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интихоб</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намояд. </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g-Cyrl-TJ" sz="1700" kern="1200" dirty="0" smtClean="0">
                          <a:solidFill>
                            <a:schemeClr val="dk1"/>
                          </a:solidFill>
                          <a:effectLst/>
                          <a:latin typeface="Times New Roman Tj" panose="02020603050405020304" pitchFamily="18" charset="-52"/>
                          <a:ea typeface="+mn-ea"/>
                          <a:cs typeface="+mn-cs"/>
                        </a:rPr>
                        <a:t> Аз 27 корхонаҳои азими давлатӣ айни ҳол 18 корхона хулосаи аудити ҳатмии берунаро (бо ҷалби ширкатҳои аудитории бонуфузи байналмилалӣ) гузаронида ба унвонии Вазорати молия пешниҳод намудаанд</a:t>
                      </a:r>
                      <a:r>
                        <a:rPr lang="tg-Cyrl-TJ" sz="1700" kern="1200" baseline="0" dirty="0" smtClean="0">
                          <a:solidFill>
                            <a:schemeClr val="dk1"/>
                          </a:solidFill>
                          <a:effectLst/>
                          <a:latin typeface="Times New Roman Tj" panose="02020603050405020304" pitchFamily="18" charset="-52"/>
                          <a:ea typeface="+mn-ea"/>
                          <a:cs typeface="+mn-cs"/>
                        </a:rPr>
                        <a:t> ва дар сомона ҷойгир карда шудааст. </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r>
              <a:tr h="2759620">
                <a:tc>
                  <a:txBody>
                    <a:bodyPr/>
                    <a:lstStyle/>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Банди </a:t>
                      </a:r>
                      <a:r>
                        <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rPr>
                        <a:t>12</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tg-Cyrl-TJ" sz="1700" kern="1200" dirty="0" smtClean="0">
                          <a:solidFill>
                            <a:schemeClr val="dk1"/>
                          </a:solidFill>
                          <a:effectLst/>
                          <a:latin typeface="Times New Roman Tj" panose="02020603050405020304" pitchFamily="18" charset="-52"/>
                          <a:ea typeface="+mn-ea"/>
                          <a:cs typeface="+mn-cs"/>
                        </a:rPr>
                        <a:t>Баргузор намудани ҷаласаҳои Шӯрои ҳамоҳангсоз оид ба масъалаҳои идоракунии хавфҳои фискалии корхонаҳои азими давлатӣ ва ҷамъиятҳое, ки саҳмияи онҳо ба давлат тааллуқ дорад бо мақсади баррасии натиҷаҳои молиявӣ ва хавфҳои фискалии бахши корхонаҳои давлатӣ ва қабули қарор оид ба тадбирҳои беҳтар намудани самаранокӣ ва паст кардани хавфҳо</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indent="450215" algn="just">
                        <a:lnSpc>
                          <a:spcPct val="115000"/>
                        </a:lnSpc>
                        <a:spcAft>
                          <a:spcPts val="0"/>
                        </a:spcAft>
                      </a:pP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Вобаста ба иљрои банди мазкур бояд ќайд намуд, ки бо ќарори Њукумати Љумњурии Тољикистон аз 31 майи соли 2019, №272 њайати Шўрои іамоіангсоз оид ба масъалаіои идоракунии хавфіои фискалии корхонаіои давлатњ ва Низомномаи он тасдиќ гардидааст. </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Тибќи ќарори мазкур Раиси шўрои мазкур муовини якуми сарвазири Љумњурии Тољикистон мањсуб меёбад. То инљониб љаласањои Шурои мазкур гузаронида нашудааст. </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g-Cyrl-TJ" sz="1700" dirty="0" smtClean="0">
                          <a:effectLst/>
                          <a:latin typeface="Times New Roman Tj" panose="02020603050405020304" pitchFamily="18" charset="-52"/>
                          <a:ea typeface="Calibri" panose="020F0502020204030204" pitchFamily="34" charset="0"/>
                          <a:cs typeface="Times New Roman" panose="02020603050405020304" pitchFamily="18" charset="0"/>
                        </a:rPr>
                        <a:t>Гузаронидани</a:t>
                      </a:r>
                      <a:r>
                        <a:rPr lang="tg-Cyrl-TJ" sz="1700" baseline="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baseline="0" dirty="0" smtClean="0">
                          <a:effectLst/>
                          <a:latin typeface="Times New Roman Tj" panose="02020603050405020304" pitchFamily="18" charset="-52"/>
                          <a:ea typeface="Calibri" panose="020F0502020204030204" pitchFamily="34" charset="0"/>
                          <a:cs typeface="Times New Roman" panose="02020603050405020304" pitchFamily="18" charset="0"/>
                        </a:rPr>
                        <a:t>ҷаласаи </a:t>
                      </a:r>
                      <a:r>
                        <a:rPr lang="tg-Cyrl-TJ" sz="1700" kern="1200" dirty="0" smtClean="0">
                          <a:solidFill>
                            <a:schemeClr val="dk1"/>
                          </a:solidFill>
                          <a:effectLst/>
                          <a:latin typeface="Times New Roman Tj" panose="02020603050405020304" pitchFamily="18" charset="-52"/>
                          <a:ea typeface="+mn-ea"/>
                          <a:cs typeface="+mn-cs"/>
                        </a:rPr>
                        <a:t>Шӯрои ҳамоҳангсоз оид ба масъалаҳои идоракунии хавфҳои фискалии корхонаҳои азими давлатӣ ва ҷамъиятҳое, ки саҳмияи онҳо ба давлат тааллуқ дорад дар нимсолаи якуми соли 2024 дар назар дошта шудааст.</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r>
            </a:tbl>
          </a:graphicData>
        </a:graphic>
      </p:graphicFrame>
      <p:pic>
        <p:nvPicPr>
          <p:cNvPr id="5" name="Picture 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50" y="59532"/>
            <a:ext cx="7175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65245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38200" y="112737"/>
            <a:ext cx="10515600" cy="557983"/>
          </a:xfrm>
        </p:spPr>
        <p:txBody>
          <a:bodyPr>
            <a:noAutofit/>
          </a:bodyPr>
          <a:lstStyle/>
          <a:p>
            <a:r>
              <a:rPr lang="tg-Cyrl-TJ" sz="3000" b="1" dirty="0" smtClean="0">
                <a:solidFill>
                  <a:schemeClr val="accent1">
                    <a:lumMod val="75000"/>
                  </a:schemeClr>
                </a:solidFill>
                <a:latin typeface="Times New Roman Tj" panose="02020603050405020304" pitchFamily="18" charset="-52"/>
              </a:rPr>
              <a:t>Нақшаи амали </a:t>
            </a:r>
            <a:r>
              <a:rPr lang="tg-Cyrl-TJ" sz="3000" b="1" dirty="0" smtClean="0">
                <a:solidFill>
                  <a:schemeClr val="accent1">
                    <a:lumMod val="75000"/>
                  </a:schemeClr>
                </a:solidFill>
                <a:latin typeface="Times New Roman Tj" panose="02020603050405020304" pitchFamily="18" charset="-52"/>
                <a:cs typeface="Times New Roman" panose="02020603050405020304" pitchFamily="18" charset="0"/>
              </a:rPr>
              <a:t>Барнома:</a:t>
            </a:r>
            <a:endParaRPr lang="ru-RU" sz="3000" b="1" dirty="0">
              <a:solidFill>
                <a:schemeClr val="accent1">
                  <a:lumMod val="75000"/>
                </a:schemeClr>
              </a:solidFill>
              <a:latin typeface="Times New Roman Tj" panose="02020603050405020304" pitchFamily="18" charset="-52"/>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2537530708"/>
              </p:ext>
            </p:extLst>
          </p:nvPr>
        </p:nvGraphicFramePr>
        <p:xfrm>
          <a:off x="120650" y="723924"/>
          <a:ext cx="11836219" cy="6259671"/>
        </p:xfrm>
        <a:graphic>
          <a:graphicData uri="http://schemas.openxmlformats.org/drawingml/2006/table">
            <a:tbl>
              <a:tblPr firstRow="1" bandRow="1">
                <a:tableStyleId>{5C22544A-7EE6-4342-B048-85BDC9FD1C3A}</a:tableStyleId>
              </a:tblPr>
              <a:tblGrid>
                <a:gridCol w="1126421"/>
                <a:gridCol w="5136312"/>
                <a:gridCol w="5573486"/>
              </a:tblGrid>
              <a:tr h="5708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latin typeface="Times New Roman Tj" panose="02020603050405020304" pitchFamily="18" charset="-52"/>
                          <a:cs typeface="Times New Roman" panose="02020603050405020304" pitchFamily="18" charset="0"/>
                        </a:rPr>
                        <a:t>Бандҳои</a:t>
                      </a:r>
                      <a:r>
                        <a:rPr lang="tg-Cyrl-TJ" sz="1800" b="1" baseline="0" dirty="0" smtClean="0">
                          <a:solidFill>
                            <a:schemeClr val="tx1"/>
                          </a:solidFill>
                          <a:latin typeface="Times New Roman Tj" panose="02020603050405020304" pitchFamily="18" charset="-52"/>
                          <a:cs typeface="Times New Roman" panose="02020603050405020304" pitchFamily="18" charset="0"/>
                        </a:rPr>
                        <a:t> нақша</a:t>
                      </a:r>
                      <a:endParaRPr lang="ru-RU" b="1" dirty="0">
                        <a:solidFill>
                          <a:schemeClr val="tx1"/>
                        </a:solidFill>
                      </a:endParaRPr>
                    </a:p>
                  </a:txBody>
                  <a:tcPr>
                    <a:cell3D prstMaterial="dkEdge">
                      <a:bevel w="77470" h="12700" prst="softRound"/>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g-Cyrl-TJ" sz="4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Тадбирҳои пешбинишуда</a:t>
                      </a:r>
                      <a:endParaRPr lang="ru-RU" b="1" dirty="0">
                        <a:solidFill>
                          <a:schemeClr val="tx1"/>
                        </a:solidFill>
                      </a:endParaRPr>
                    </a:p>
                  </a:txBody>
                  <a:tcPr>
                    <a:cell3D prstMaterial="dkEdge">
                      <a:bevel w="77470" h="12700" prst="softRound"/>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g-Cyrl-TJ" sz="5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Раванди иҷроиш</a:t>
                      </a:r>
                      <a:endParaRPr lang="ru-RU"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txBody>
                  <a:tcPr>
                    <a:cell3D prstMaterial="dkEdge">
                      <a:bevel w="77470" h="12700" prst="softRound"/>
                      <a:lightRig rig="flood" dir="t"/>
                    </a:cell3D>
                  </a:tcPr>
                </a:tc>
              </a:tr>
              <a:tr h="1473200">
                <a:tc>
                  <a:txBody>
                    <a:bodyPr/>
                    <a:lstStyle/>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rPr>
                        <a:t>Банди 13</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nSpc>
                          <a:spcPct val="115000"/>
                        </a:lnSpc>
                        <a:spcAft>
                          <a:spcPts val="0"/>
                        </a:spcAft>
                      </a:pPr>
                      <a:r>
                        <a:rPr lang="ru-RU" sz="1800" b="1" dirty="0">
                          <a:effectLst/>
                          <a:latin typeface="Times New Roman Tj" panose="02020603050405020304" pitchFamily="18" charset="-52"/>
                          <a:ea typeface="Calibri" panose="020F0502020204030204" pitchFamily="34" charset="0"/>
                          <a:cs typeface="Times New Roman" panose="02020603050405020304" pitchFamily="18" charset="0"/>
                        </a:rPr>
                        <a:t> </a:t>
                      </a:r>
                    </a:p>
                  </a:txBody>
                  <a:tcPr marL="68580" marR="68580" marT="0" marB="0">
                    <a:cell3D prstMaterial="dkEdge">
                      <a:bevel w="77470" h="12700" prst="softRound"/>
                      <a:lightRig rig="flood" dir="t"/>
                    </a:cell3D>
                  </a:tcPr>
                </a:tc>
                <a:tc>
                  <a:txBody>
                    <a:bodyPr/>
                    <a:lstStyle/>
                    <a:p>
                      <a:pPr algn="just"/>
                      <a:r>
                        <a:rPr lang="tg-Cyrl-TJ" sz="1800" kern="1200" dirty="0" smtClean="0">
                          <a:solidFill>
                            <a:schemeClr val="dk1"/>
                          </a:solidFill>
                          <a:effectLst/>
                          <a:latin typeface="Times New Roman Tj" panose="02020603050405020304" pitchFamily="18" charset="-52"/>
                          <a:ea typeface="+mn-ea"/>
                          <a:cs typeface="+mn-cs"/>
                        </a:rPr>
                        <a:t>Таъсиси Шӯрои нозирон дар ҳамаи корхонањои азими давлатї бо мақсади баланд бардоштани устуворӣ ва самаранокии фаъолияти корхонањои азими давлатї ва љамъиятњое, ки сањмияи онњо ба давлат тааллуќ доранд </a:t>
                      </a:r>
                      <a:endParaRPr lang="ru-RU" sz="1800" kern="1200" dirty="0" smtClean="0">
                        <a:solidFill>
                          <a:schemeClr val="dk1"/>
                        </a:solidFill>
                        <a:effectLst/>
                        <a:latin typeface="Times New Roman Tj" panose="02020603050405020304" pitchFamily="18" charset="-52"/>
                        <a:ea typeface="+mn-ea"/>
                        <a:cs typeface="+mn-cs"/>
                      </a:endParaRPr>
                    </a:p>
                    <a:p>
                      <a:pPr algn="just">
                        <a:lnSpc>
                          <a:spcPct val="115000"/>
                        </a:lnSpc>
                        <a:spcAft>
                          <a:spcPts val="0"/>
                        </a:spcAft>
                      </a:pP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rowSpan="2">
                  <a:txBody>
                    <a:bodyPr/>
                    <a:lstStyle/>
                    <a:p>
                      <a:pPr indent="450215" algn="just">
                        <a:lnSpc>
                          <a:spcPct val="115000"/>
                        </a:lnSpc>
                        <a:spcAft>
                          <a:spcPts val="0"/>
                        </a:spcAft>
                      </a:pP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Аз 27 корхона</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азими</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давлат</a:t>
                      </a:r>
                      <a:r>
                        <a:rPr lang="tg-Cyrl-TJ" sz="1800" dirty="0" smtClean="0">
                          <a:effectLst/>
                          <a:latin typeface="Times New Roman Tj" panose="02020603050405020304" pitchFamily="18" charset="-52"/>
                          <a:ea typeface="Calibri" panose="020F0502020204030204" pitchFamily="34" charset="0"/>
                          <a:cs typeface="Cambria" panose="02040503050406030204" pitchFamily="18" charset="0"/>
                        </a:rPr>
                        <a:t>ї</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айни</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ол</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дар</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24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адад корхонањо</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Шўрои</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нозирон</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таъсис</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дода</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шуд</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Танњо</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дар</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соли</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љ</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ор</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бо</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пешни</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оди</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Вазорати</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молия</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дар</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асоси</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қ</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арори</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ЊЉ</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Т</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Ш</a:t>
                      </a:r>
                      <a:r>
                        <a:rPr lang="tg-Cyrl-TJ" sz="1800" dirty="0" smtClean="0">
                          <a:effectLst/>
                          <a:latin typeface="Times New Roman Tj" panose="02020603050405020304" pitchFamily="18" charset="-52"/>
                          <a:ea typeface="Calibri" panose="020F0502020204030204" pitchFamily="34" charset="0"/>
                          <a:cs typeface="Cambria" panose="02040503050406030204" pitchFamily="18" charset="0"/>
                        </a:rPr>
                        <a:t>ў</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рои</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нозирон</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дар</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“Амонатбонк” ва бо </a:t>
                      </a:r>
                      <a:r>
                        <a:rPr lang="tg-Cyrl-TJ" sz="1800" dirty="0" smtClean="0">
                          <a:effectLst/>
                          <a:latin typeface="Times New Roman Tj" panose="02020603050405020304" pitchFamily="18" charset="-52"/>
                          <a:ea typeface="Calibri" panose="020F0502020204030204" pitchFamily="34" charset="0"/>
                          <a:cs typeface="Cambria" panose="02040503050406030204" pitchFamily="18" charset="0"/>
                        </a:rPr>
                        <a:t>ќ</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арори</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Кумитаи</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давлатии</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сармоягузорї</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дар</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Љ</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СК</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“Фурудго</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и</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байналмилалии</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Душанбе”таъсис дода шудааст</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r>
              <a:tr h="1990947">
                <a:tc>
                  <a:txBody>
                    <a:bodyPr/>
                    <a:lstStyle/>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Банди </a:t>
                      </a:r>
                      <a:r>
                        <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rPr>
                        <a:t>14</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solidFill>
                      <a:schemeClr val="accent1">
                        <a:lumMod val="20000"/>
                        <a:lumOff val="80000"/>
                      </a:schemeClr>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tg-Cyrl-TJ" sz="1800" kern="1200" dirty="0" smtClean="0">
                          <a:solidFill>
                            <a:schemeClr val="dk1"/>
                          </a:solidFill>
                          <a:effectLst/>
                          <a:latin typeface="Times New Roman Tj" panose="02020603050405020304" pitchFamily="18" charset="-52"/>
                          <a:ea typeface="+mn-ea"/>
                          <a:cs typeface="+mn-cs"/>
                        </a:rPr>
                        <a:t>Марҳила ба марҳила иваз намудани шакли ҳуқуқии корхонаҳои азими давлатӣ ба ҷамъиятҳои саҳомӣ ё аққалан ба ҷамъиятҳои дорои масъулияти маҳдуд (ҶДММ) ҷиҳати ҷорӣ намудани низоми идоракунии корпоративӣ</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solidFill>
                      <a:schemeClr val="accent1">
                        <a:lumMod val="20000"/>
                        <a:lumOff val="80000"/>
                      </a:schemeClr>
                    </a:solidFill>
                  </a:tcPr>
                </a:tc>
                <a:tc vMerge="1">
                  <a:txBody>
                    <a:bodyPr/>
                    <a:lstStyle/>
                    <a:p>
                      <a:pPr algn="just">
                        <a:lnSpc>
                          <a:spcPct val="115000"/>
                        </a:lnSpc>
                        <a:spcAft>
                          <a:spcPts val="0"/>
                        </a:spcAft>
                      </a:pPr>
                      <a:endParaRPr lang="ru-RU" sz="16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tc>
              </a:tr>
              <a:tr h="1556772">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endPar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endPar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rPr>
                        <a:t>Банди 15</a:t>
                      </a:r>
                      <a:endParaRPr lang="ru-RU" sz="1800" b="1" dirty="0" smtClean="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solidFill>
                      <a:schemeClr val="accent1">
                        <a:lumMod val="20000"/>
                        <a:lumOff val="80000"/>
                      </a:schemeClr>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tg-Cyrl-TJ" sz="1800" kern="1200" dirty="0" smtClean="0">
                          <a:solidFill>
                            <a:schemeClr val="dk1"/>
                          </a:solidFill>
                          <a:effectLst/>
                          <a:latin typeface="Times New Roman Tj" panose="02020603050405020304" pitchFamily="18" charset="-52"/>
                          <a:ea typeface="+mn-ea"/>
                          <a:cs typeface="+mn-cs"/>
                        </a:rPr>
                        <a:t>Аз ҷониби корхонаҳои азими давлатӣ ва љамъиятњое, ки сањмияи онњо ба давлат тааллуќ дорад, таҳия ва пешниҳоди наќшаи тиљоратие, ки аз ташаббусњои стратегї бармеоянд</a:t>
                      </a:r>
                      <a:endParaRPr lang="ru-RU" sz="18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solidFill>
                      <a:schemeClr val="accent1">
                        <a:lumMod val="20000"/>
                        <a:lumOff val="80000"/>
                      </a:schemeClr>
                    </a:solidFill>
                  </a:tcPr>
                </a:tc>
                <a:tc>
                  <a:txBody>
                    <a:bodyPr/>
                    <a:lstStyle/>
                    <a:p>
                      <a:pPr indent="450215" algn="just">
                        <a:lnSpc>
                          <a:spcPct val="115000"/>
                        </a:lnSpc>
                        <a:spcAft>
                          <a:spcPts val="0"/>
                        </a:spcAft>
                      </a:pP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Дар соли </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ҷ</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ор</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аз</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ҷ</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ониби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27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корхонаи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азими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давлат</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на</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қ</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ша</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молияв</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барои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с</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оли 2023 ва дурнамои фаъолият барои сол</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2024-2026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пешни</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од</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гардид</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Айни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ол</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аз</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ҷ</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ониби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Раёсат</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лои</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аи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фармоиши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Вазорати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молия</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дар</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хусуси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тартиби намунавї оид ба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та</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ияи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наќша</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ти</a:t>
                      </a:r>
                      <a:r>
                        <a:rPr lang="tg-Cyrl-TJ" sz="1600" dirty="0" smtClean="0">
                          <a:effectLst/>
                          <a:latin typeface="Times New Roman Tj" panose="02020603050405020304" pitchFamily="18" charset="-52"/>
                          <a:ea typeface="Calibri" panose="020F0502020204030204" pitchFamily="34" charset="0"/>
                          <a:cs typeface="Cambria" panose="02040503050406030204" pitchFamily="18" charset="0"/>
                        </a:rPr>
                        <a:t>љ</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орат</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омода</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гардидааст</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a:t>
                      </a:r>
                      <a:endParaRPr lang="ru-RU" sz="120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ru-RU" sz="16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r>
            </a:tbl>
          </a:graphicData>
        </a:graphic>
      </p:graphicFrame>
      <p:pic>
        <p:nvPicPr>
          <p:cNvPr id="5" name="Picture 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50" y="59532"/>
            <a:ext cx="7175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653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4504"/>
            <a:ext cx="10515600" cy="611188"/>
          </a:xfrm>
        </p:spPr>
        <p:txBody>
          <a:bodyPr>
            <a:normAutofit/>
          </a:bodyPr>
          <a:lstStyle/>
          <a:p>
            <a:r>
              <a:rPr lang="tg-Cyrl-TJ" sz="2700" b="1" dirty="0" smtClean="0">
                <a:solidFill>
                  <a:schemeClr val="accent1">
                    <a:lumMod val="75000"/>
                  </a:schemeClr>
                </a:solidFill>
                <a:latin typeface="Times New Roman Tj" panose="02020603050405020304" pitchFamily="18" charset="-52"/>
              </a:rPr>
              <a:t>Барномаи тасдиқшуда аз қисматҳои зерин:</a:t>
            </a:r>
            <a:endParaRPr lang="ru-RU" sz="2700" b="1" dirty="0">
              <a:solidFill>
                <a:schemeClr val="accent1">
                  <a:lumMod val="75000"/>
                </a:schemeClr>
              </a:solidFill>
              <a:latin typeface="Times New Roman Tj" panose="02020603050405020304" pitchFamily="18" charset="-52"/>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572250623"/>
              </p:ext>
            </p:extLst>
          </p:nvPr>
        </p:nvGraphicFramePr>
        <p:xfrm>
          <a:off x="287383" y="984070"/>
          <a:ext cx="11747863" cy="5677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3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649" y="104503"/>
            <a:ext cx="7175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83694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40" y="134029"/>
            <a:ext cx="10515600" cy="462189"/>
          </a:xfrm>
        </p:spPr>
        <p:txBody>
          <a:bodyPr>
            <a:noAutofit/>
          </a:bodyPr>
          <a:lstStyle/>
          <a:p>
            <a:r>
              <a:rPr lang="tg-Cyrl-TJ" sz="3000" b="1" dirty="0" smtClean="0">
                <a:solidFill>
                  <a:schemeClr val="accent1">
                    <a:lumMod val="75000"/>
                  </a:schemeClr>
                </a:solidFill>
                <a:latin typeface="Times New Roman Tj" panose="02020603050405020304" pitchFamily="18" charset="-52"/>
              </a:rPr>
              <a:t>Мақсади асосии тасдиқи Барнома:</a:t>
            </a:r>
            <a:endParaRPr lang="ru-RU" sz="3000" b="1" dirty="0">
              <a:solidFill>
                <a:schemeClr val="accent1">
                  <a:lumMod val="75000"/>
                </a:schemeClr>
              </a:solidFill>
              <a:latin typeface="Times New Roman Tj" panose="02020603050405020304" pitchFamily="18" charset="-52"/>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831549470"/>
              </p:ext>
            </p:extLst>
          </p:nvPr>
        </p:nvGraphicFramePr>
        <p:xfrm>
          <a:off x="0" y="901813"/>
          <a:ext cx="12070081" cy="5956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3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085" y="59530"/>
            <a:ext cx="7175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7831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55444"/>
            <a:ext cx="10515600" cy="610235"/>
          </a:xfrm>
        </p:spPr>
        <p:txBody>
          <a:bodyPr>
            <a:normAutofit/>
          </a:bodyPr>
          <a:lstStyle/>
          <a:p>
            <a:r>
              <a:rPr lang="tg-Cyrl-TJ" sz="3000" b="1" dirty="0" smtClean="0">
                <a:solidFill>
                  <a:schemeClr val="accent1">
                    <a:lumMod val="75000"/>
                  </a:schemeClr>
                </a:solidFill>
                <a:latin typeface="Times New Roman Tj" panose="02020603050405020304" pitchFamily="18" charset="-52"/>
              </a:rPr>
              <a:t>Ҳадафҳои асосии тадбиқи Барнома:</a:t>
            </a:r>
            <a:endParaRPr lang="ru-RU" sz="3000" b="1" dirty="0">
              <a:solidFill>
                <a:schemeClr val="accent1">
                  <a:lumMod val="75000"/>
                </a:schemeClr>
              </a:solidFill>
              <a:latin typeface="Times New Roman Tj" panose="02020603050405020304" pitchFamily="18" charset="-52"/>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687368578"/>
              </p:ext>
            </p:extLst>
          </p:nvPr>
        </p:nvGraphicFramePr>
        <p:xfrm>
          <a:off x="313509" y="1020105"/>
          <a:ext cx="11704320" cy="5572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3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650" y="143305"/>
            <a:ext cx="7175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15978" y="12315"/>
            <a:ext cx="2155372" cy="1007790"/>
          </a:xfrm>
          <a:prstGeom prst="rect">
            <a:avLst/>
          </a:prstGeom>
        </p:spPr>
      </p:pic>
      <p:pic>
        <p:nvPicPr>
          <p:cNvPr id="7" name="Рисунок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3509" y="6081736"/>
            <a:ext cx="1793964" cy="776264"/>
          </a:xfrm>
          <a:prstGeom prst="rect">
            <a:avLst/>
          </a:prstGeom>
        </p:spPr>
      </p:pic>
    </p:spTree>
    <p:extLst>
      <p:ext uri="{BB962C8B-B14F-4D97-AF65-F5344CB8AC3E}">
        <p14:creationId xmlns:p14="http://schemas.microsoft.com/office/powerpoint/2010/main" val="6518372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7869" y="207418"/>
            <a:ext cx="10515600" cy="497976"/>
          </a:xfrm>
        </p:spPr>
        <p:txBody>
          <a:bodyPr>
            <a:normAutofit fontScale="90000"/>
          </a:bodyPr>
          <a:lstStyle/>
          <a:p>
            <a:r>
              <a:rPr lang="tg-Cyrl-TJ" sz="3300" b="1" dirty="0" smtClean="0">
                <a:solidFill>
                  <a:schemeClr val="accent1">
                    <a:lumMod val="75000"/>
                  </a:schemeClr>
                </a:solidFill>
                <a:latin typeface="Times New Roman Tj" panose="02020603050405020304" pitchFamily="18" charset="-52"/>
              </a:rPr>
              <a:t>Нақшаи амали </a:t>
            </a:r>
            <a:r>
              <a:rPr lang="tg-Cyrl-TJ" sz="3300" b="1" dirty="0" smtClean="0">
                <a:solidFill>
                  <a:schemeClr val="accent1">
                    <a:lumMod val="75000"/>
                  </a:schemeClr>
                </a:solidFill>
                <a:latin typeface="Times New Roman Tj" panose="02020603050405020304" pitchFamily="18" charset="-52"/>
                <a:cs typeface="Times New Roman" panose="02020603050405020304" pitchFamily="18" charset="0"/>
              </a:rPr>
              <a:t>Барнома</a:t>
            </a:r>
            <a:r>
              <a:rPr lang="ru-RU" sz="3300" b="1" dirty="0">
                <a:solidFill>
                  <a:schemeClr val="accent1">
                    <a:lumMod val="75000"/>
                  </a:schemeClr>
                </a:solidFill>
                <a:latin typeface="Times New Roman Tj" panose="02020603050405020304" pitchFamily="18" charset="-52"/>
                <a:cs typeface="Times New Roman" panose="02020603050405020304" pitchFamily="18" charset="0"/>
              </a:rPr>
              <a:t>:</a:t>
            </a:r>
            <a:endParaRPr lang="ru-RU" b="1" dirty="0">
              <a:solidFill>
                <a:schemeClr val="tx1"/>
              </a:solidFill>
              <a:latin typeface="Times New Roman Tj" panose="02020603050405020304" pitchFamily="18" charset="-52"/>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583243204"/>
              </p:ext>
            </p:extLst>
          </p:nvPr>
        </p:nvGraphicFramePr>
        <p:xfrm>
          <a:off x="120649" y="931491"/>
          <a:ext cx="11640276" cy="5614328"/>
        </p:xfrm>
        <a:graphic>
          <a:graphicData uri="http://schemas.openxmlformats.org/drawingml/2006/table">
            <a:tbl>
              <a:tblPr firstRow="1" bandRow="1">
                <a:tableStyleId>{5C22544A-7EE6-4342-B048-85BDC9FD1C3A}</a:tableStyleId>
              </a:tblPr>
              <a:tblGrid>
                <a:gridCol w="1173669"/>
                <a:gridCol w="5128469"/>
                <a:gridCol w="5338138"/>
              </a:tblGrid>
              <a:tr h="812881">
                <a:tc>
                  <a:txBody>
                    <a:bodyPr/>
                    <a:lstStyle/>
                    <a:p>
                      <a:pPr algn="ctr"/>
                      <a:r>
                        <a:rPr lang="tg-Cyrl-TJ" sz="1800" dirty="0" smtClean="0">
                          <a:solidFill>
                            <a:schemeClr val="tx1"/>
                          </a:solidFill>
                          <a:latin typeface="Times New Roman Tj" panose="02020603050405020304" pitchFamily="18" charset="-52"/>
                          <a:cs typeface="Times New Roman" panose="02020603050405020304" pitchFamily="18" charset="0"/>
                        </a:rPr>
                        <a:t>Бандҳои</a:t>
                      </a:r>
                      <a:r>
                        <a:rPr lang="tg-Cyrl-TJ" sz="1800" baseline="0" dirty="0" smtClean="0">
                          <a:solidFill>
                            <a:schemeClr val="tx1"/>
                          </a:solidFill>
                          <a:latin typeface="Times New Roman Tj" panose="02020603050405020304" pitchFamily="18" charset="-52"/>
                          <a:cs typeface="Times New Roman" panose="02020603050405020304" pitchFamily="18" charset="0"/>
                        </a:rPr>
                        <a:t> нақша</a:t>
                      </a:r>
                      <a:endParaRPr lang="ru-RU" sz="1800" dirty="0">
                        <a:solidFill>
                          <a:schemeClr val="tx1"/>
                        </a:solidFill>
                        <a:latin typeface="Times New Roman Tj" panose="02020603050405020304" pitchFamily="18" charset="-52"/>
                        <a:cs typeface="Times New Roman" panose="02020603050405020304" pitchFamily="18" charset="0"/>
                      </a:endParaRPr>
                    </a:p>
                  </a:txBody>
                  <a:tcPr>
                    <a:cell3D prstMaterial="dkEdge">
                      <a:bevel w="77470" h="12700" prst="softRound"/>
                      <a:lightRig rig="flood" dir="t"/>
                    </a:cell3D>
                  </a:tcPr>
                </a:tc>
                <a:tc>
                  <a:txBody>
                    <a:bodyPr/>
                    <a:lstStyle/>
                    <a:p>
                      <a:pPr algn="ctr">
                        <a:lnSpc>
                          <a:spcPct val="115000"/>
                        </a:lnSpc>
                        <a:spcAft>
                          <a:spcPts val="0"/>
                        </a:spcAft>
                      </a:pP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Тадбирҳои пешбинишуда</a:t>
                      </a:r>
                      <a:endParaRPr lang="ru-RU"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nchor="ctr">
                    <a:cell3D prstMaterial="dkEdge">
                      <a:bevel w="77470" h="12700" prst="softRound"/>
                      <a:lightRig rig="flood" dir="t"/>
                    </a:cell3D>
                  </a:tcPr>
                </a:tc>
                <a:tc>
                  <a:txBody>
                    <a:bodyPr/>
                    <a:lstStyle/>
                    <a:p>
                      <a:pPr algn="ctr">
                        <a:lnSpc>
                          <a:spcPct val="115000"/>
                        </a:lnSpc>
                        <a:spcAft>
                          <a:spcPts val="0"/>
                        </a:spcAft>
                      </a:pP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Раванди иҷроиш</a:t>
                      </a:r>
                      <a:endParaRPr lang="ru-RU"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nchor="ctr">
                    <a:cell3D prstMaterial="dkEdge">
                      <a:bevel w="77470" h="12700" prst="softRound"/>
                      <a:lightRig rig="flood" dir="t"/>
                    </a:cell3D>
                  </a:tcPr>
                </a:tc>
              </a:tr>
              <a:tr h="2477250">
                <a:tc>
                  <a:txBody>
                    <a:bodyPr/>
                    <a:lstStyle/>
                    <a:p>
                      <a:endParaRPr lang="tg-Cyrl-TJ" sz="1800" kern="1200" dirty="0" smtClean="0">
                        <a:solidFill>
                          <a:schemeClr val="dk1"/>
                        </a:solidFill>
                        <a:effectLst/>
                        <a:latin typeface="Times New Roman Tj" panose="02020603050405020304" pitchFamily="18" charset="-52"/>
                        <a:ea typeface="+mn-ea"/>
                        <a:cs typeface="+mn-cs"/>
                      </a:endParaRPr>
                    </a:p>
                    <a:p>
                      <a:endParaRPr lang="tg-Cyrl-TJ" sz="1800" kern="1200" dirty="0" smtClean="0">
                        <a:solidFill>
                          <a:schemeClr val="dk1"/>
                        </a:solidFill>
                        <a:effectLst/>
                        <a:latin typeface="Times New Roman Tj" panose="02020603050405020304" pitchFamily="18" charset="-52"/>
                        <a:ea typeface="+mn-ea"/>
                        <a:cs typeface="+mn-cs"/>
                      </a:endParaRPr>
                    </a:p>
                    <a:p>
                      <a:endParaRPr lang="tg-Cyrl-TJ" sz="1800" kern="1200" dirty="0" smtClean="0">
                        <a:solidFill>
                          <a:schemeClr val="dk1"/>
                        </a:solidFill>
                        <a:effectLst/>
                        <a:latin typeface="Times New Roman Tj" panose="02020603050405020304" pitchFamily="18" charset="-52"/>
                        <a:ea typeface="+mn-ea"/>
                        <a:cs typeface="+mn-cs"/>
                      </a:endParaRPr>
                    </a:p>
                    <a:p>
                      <a:endParaRPr lang="tg-Cyrl-TJ" sz="1800" kern="1200" dirty="0" smtClean="0">
                        <a:solidFill>
                          <a:schemeClr val="dk1"/>
                        </a:solidFill>
                        <a:effectLst/>
                        <a:latin typeface="Times New Roman Tj" panose="02020603050405020304" pitchFamily="18" charset="-52"/>
                        <a:ea typeface="+mn-ea"/>
                        <a:cs typeface="+mn-cs"/>
                      </a:endParaRPr>
                    </a:p>
                    <a:p>
                      <a:r>
                        <a:rPr lang="tg-Cyrl-TJ" sz="1800" b="1" kern="1200" dirty="0" smtClean="0">
                          <a:solidFill>
                            <a:schemeClr val="dk1"/>
                          </a:solidFill>
                          <a:effectLst/>
                          <a:latin typeface="Times New Roman Tj" panose="02020603050405020304" pitchFamily="18" charset="-52"/>
                          <a:ea typeface="+mn-ea"/>
                          <a:cs typeface="+mn-cs"/>
                        </a:rPr>
                        <a:t>Банди</a:t>
                      </a:r>
                      <a:r>
                        <a:rPr lang="tg-Cyrl-TJ" sz="1800" b="1" kern="1200" dirty="0" smtClean="0">
                          <a:solidFill>
                            <a:schemeClr val="dk1"/>
                          </a:solidFill>
                          <a:effectLst/>
                          <a:latin typeface="Times New Roman Tj" panose="02020603050405020304" pitchFamily="18" charset="-52"/>
                          <a:ea typeface="+mn-ea"/>
                          <a:cs typeface="Times New Roman" panose="02020603050405020304" pitchFamily="18" charset="0"/>
                        </a:rPr>
                        <a:t> </a:t>
                      </a:r>
                      <a:r>
                        <a:rPr lang="en-US" sz="1800" b="1" kern="1200" dirty="0" smtClean="0">
                          <a:solidFill>
                            <a:schemeClr val="dk1"/>
                          </a:solidFill>
                          <a:effectLst/>
                          <a:latin typeface="Times New Roman" panose="02020603050405020304" pitchFamily="18" charset="0"/>
                          <a:ea typeface="+mn-ea"/>
                          <a:cs typeface="Times New Roman" panose="02020603050405020304" pitchFamily="18" charset="0"/>
                        </a:rPr>
                        <a:t>1</a:t>
                      </a:r>
                      <a:endParaRPr lang="ru-RU" sz="1800" b="1" dirty="0">
                        <a:latin typeface="Times New Roman Tj" panose="02020603050405020304" pitchFamily="18" charset="-52"/>
                        <a:cs typeface="Times New Roman" panose="02020603050405020304" pitchFamily="18" charset="0"/>
                      </a:endParaRPr>
                    </a:p>
                  </a:txBody>
                  <a:tcPr>
                    <a:cell3D prstMaterial="dkEdge">
                      <a:bevel w="77470" h="12700" prst="softRound"/>
                      <a:lightRig rig="flood" dir="t"/>
                    </a:cell3D>
                  </a:tcPr>
                </a:tc>
                <a:tc>
                  <a:txBody>
                    <a:bodyPr/>
                    <a:lstStyle/>
                    <a:p>
                      <a:pPr algn="just"/>
                      <a:r>
                        <a:rPr lang="tg-Cyrl-TJ" sz="1800" kern="1200" dirty="0" smtClean="0">
                          <a:solidFill>
                            <a:schemeClr val="dk1"/>
                          </a:solidFill>
                          <a:effectLst/>
                          <a:latin typeface="Times New Roman Tj" panose="02020603050405020304" pitchFamily="18" charset="-52"/>
                          <a:ea typeface="+mn-ea"/>
                          <a:cs typeface="Times New Roman" panose="02020603050405020304" pitchFamily="18" charset="0"/>
                        </a:rPr>
                        <a:t>Таъсис додани махзани ягонаи корхонаҳои давлатӣ, ки он маълумот дар бораи дороиҳо ва уҳдадориҳо, ҳиссаи моликияти давлатӣ, фаъолияти соҳавӣ, шумораи кормандон ва дигар маълумоти дахлдорро тибқи тавсифи Дастурамал оид ба омори молияи давлатӣ (РСГФ) ХБА барои корпоратсияҳои давлатӣ </a:t>
                      </a:r>
                      <a:endParaRPr lang="ru-RU" sz="1800" dirty="0">
                        <a:latin typeface="Times New Roman Tj" panose="02020603050405020304" pitchFamily="18" charset="-52"/>
                        <a:cs typeface="Times New Roman" panose="02020603050405020304" pitchFamily="18" charset="0"/>
                      </a:endParaRPr>
                    </a:p>
                  </a:txBody>
                  <a:tcPr>
                    <a:cell3D prstMaterial="dkEdge">
                      <a:bevel w="77470" h="12700" prst="softRound"/>
                      <a:lightRig rig="flood" dir="t"/>
                    </a:cell3D>
                  </a:tcPr>
                </a:tc>
                <a:tc rowSpan="2">
                  <a:txBody>
                    <a:bodyPr/>
                    <a:lstStyle/>
                    <a:p>
                      <a:pPr algn="just"/>
                      <a:r>
                        <a:rPr lang="tg-Cyrl-TJ" sz="1800" kern="1200" dirty="0" smtClean="0">
                          <a:solidFill>
                            <a:schemeClr val="dk1"/>
                          </a:solidFill>
                          <a:effectLst/>
                          <a:latin typeface="Times New Roman Taj" panose="02020603050405020304" pitchFamily="18" charset="0"/>
                          <a:ea typeface="+mn-ea"/>
                          <a:cs typeface="+mn-cs"/>
                        </a:rPr>
                        <a:t>Вобаста ба иҷрои бандҳои мазкур мактуби дархост унвонии Вазорати саноат ва технологияҳои нав, Кумитаи давлатии сармоиягузорӣ, Кумитаи андоз ва Агентии омор ирсол шуда, маводҳо оид ба тартиб додани рӯйхати корхонаҳои давлатӣ мутобиқ ба талаботи омори молияи давлатӣ қисман дастрас карда шудааст. </a:t>
                      </a:r>
                      <a:endParaRPr lang="ru-RU" sz="1800" kern="1200" dirty="0" smtClean="0">
                        <a:solidFill>
                          <a:schemeClr val="dk1"/>
                        </a:solidFill>
                        <a:effectLst/>
                        <a:latin typeface="Times New Roman Taj" panose="02020603050405020304" pitchFamily="18" charset="0"/>
                        <a:ea typeface="+mn-ea"/>
                        <a:cs typeface="+mn-cs"/>
                      </a:endParaRPr>
                    </a:p>
                    <a:p>
                      <a:pPr algn="just"/>
                      <a:r>
                        <a:rPr lang="tg-Cyrl-TJ" sz="1800" kern="1200" dirty="0" smtClean="0">
                          <a:solidFill>
                            <a:schemeClr val="dk1"/>
                          </a:solidFill>
                          <a:effectLst/>
                          <a:latin typeface="Times New Roman Taj" panose="02020603050405020304" pitchFamily="18" charset="0"/>
                          <a:ea typeface="+mn-ea"/>
                          <a:cs typeface="+mn-cs"/>
                        </a:rPr>
                        <a:t>Инчунин банди мазкур дар Барномаи Хазинаи байналмилалии асъор моҳи июли соли 2024 пешбин карда шудааст ва вобаста ба ин аз чониби Вазорати молия корбарӣ гардида истодааст. </a:t>
                      </a:r>
                      <a:endParaRPr lang="ru-RU" sz="1800" kern="1200" dirty="0" smtClean="0">
                        <a:solidFill>
                          <a:schemeClr val="dk1"/>
                        </a:solidFill>
                        <a:effectLst/>
                        <a:latin typeface="Times New Roman Taj"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tg-Cyrl-TJ" sz="1800" kern="1200" dirty="0" smtClean="0">
                        <a:solidFill>
                          <a:schemeClr val="dk1"/>
                        </a:solidFill>
                        <a:effectLst/>
                        <a:latin typeface="Times New Roman Tj" panose="02020603050405020304" pitchFamily="18" charset="-52"/>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tg-Cyrl-TJ" sz="1800" kern="1200" dirty="0" smtClean="0">
                        <a:solidFill>
                          <a:schemeClr val="dk1"/>
                        </a:solidFill>
                        <a:effectLst/>
                        <a:latin typeface="Times New Roman Tj" panose="02020603050405020304" pitchFamily="18" charset="-52"/>
                        <a:ea typeface="+mn-ea"/>
                        <a:cs typeface="+mn-cs"/>
                      </a:endParaRPr>
                    </a:p>
                    <a:p>
                      <a:endParaRPr lang="ru-RU" sz="1800" dirty="0">
                        <a:latin typeface="Times New Roman Tj" panose="02020603050405020304" pitchFamily="18" charset="-52"/>
                      </a:endParaRPr>
                    </a:p>
                  </a:txBody>
                  <a:tcPr>
                    <a:cell3D prstMaterial="dkEdge">
                      <a:bevel w="77470" h="12700" prst="softRound"/>
                      <a:lightRig rig="flood" dir="t"/>
                    </a:cell3D>
                  </a:tcPr>
                </a:tc>
              </a:tr>
              <a:tr h="2324197">
                <a:tc>
                  <a:txBody>
                    <a:bodyPr/>
                    <a:lstStyle/>
                    <a:p>
                      <a:endParaRPr lang="tg-Cyrl-TJ" sz="1800" dirty="0" smtClean="0">
                        <a:latin typeface="Times New Roman Tj" panose="02020603050405020304" pitchFamily="18" charset="-52"/>
                      </a:endParaRPr>
                    </a:p>
                    <a:p>
                      <a:endParaRPr lang="tg-Cyrl-TJ" sz="1800" dirty="0" smtClean="0">
                        <a:latin typeface="Times New Roman Tj" panose="02020603050405020304" pitchFamily="18" charset="-52"/>
                      </a:endParaRPr>
                    </a:p>
                    <a:p>
                      <a:endParaRPr lang="tg-Cyrl-TJ" sz="1800" dirty="0" smtClean="0">
                        <a:latin typeface="Times New Roman Tj" panose="02020603050405020304" pitchFamily="18" charset="-52"/>
                      </a:endParaRPr>
                    </a:p>
                    <a:p>
                      <a:r>
                        <a:rPr lang="tg-Cyrl-TJ" sz="1800" b="1" dirty="0" smtClean="0">
                          <a:latin typeface="Times New Roman Tj" panose="02020603050405020304" pitchFamily="18" charset="-52"/>
                        </a:rPr>
                        <a:t>Банди 2</a:t>
                      </a:r>
                      <a:endParaRPr lang="ru-RU" sz="1800" b="1" dirty="0">
                        <a:latin typeface="Times New Roman Tj" panose="02020603050405020304" pitchFamily="18" charset="-52"/>
                      </a:endParaRPr>
                    </a:p>
                  </a:txBody>
                  <a:tcPr>
                    <a:cell3D prstMaterial="dkEdge">
                      <a:bevel w="77470" h="12700" prst="softRound"/>
                      <a:lightRig rig="flood" dir="t"/>
                    </a:cell3D>
                    <a:solidFill>
                      <a:schemeClr val="accent1">
                        <a:lumMod val="20000"/>
                        <a:lumOff val="80000"/>
                      </a:schemeClr>
                    </a:solidFill>
                  </a:tcPr>
                </a:tc>
                <a:tc>
                  <a:txBody>
                    <a:bodyPr/>
                    <a:lstStyle/>
                    <a:p>
                      <a:pPr algn="just"/>
                      <a:r>
                        <a:rPr lang="tg-Cyrl-TJ" sz="1800" kern="1200" dirty="0" smtClean="0">
                          <a:solidFill>
                            <a:schemeClr val="dk1"/>
                          </a:solidFill>
                          <a:effectLst/>
                          <a:latin typeface="Times New Roman Tj" panose="02020603050405020304" pitchFamily="18" charset="-52"/>
                          <a:ea typeface="+mn-ea"/>
                          <a:cs typeface="Times New Roman" panose="02020603050405020304" pitchFamily="18" charset="0"/>
                        </a:rPr>
                        <a:t>Гузаронидани гурӯҳбандии омории корхонањои азими давлатї ва љамъиятњое, ки сањмияи онњо ба давлат тааллуќ дорад бо мақсади ба корпоратсияҳои давлатӣ ва субъекти бахши идоракунии давлатӣ људо намудани онњо </a:t>
                      </a:r>
                      <a:endParaRPr lang="ru-RU" sz="1800" dirty="0">
                        <a:latin typeface="Times New Roman Tj" panose="02020603050405020304" pitchFamily="18" charset="-52"/>
                        <a:cs typeface="Times New Roman" panose="02020603050405020304" pitchFamily="18" charset="0"/>
                      </a:endParaRPr>
                    </a:p>
                  </a:txBody>
                  <a:tcPr>
                    <a:cell3D prstMaterial="dkEdge">
                      <a:bevel w="77470" h="12700" prst="softRound"/>
                      <a:lightRig rig="flood" dir="t"/>
                    </a:cell3D>
                    <a:solidFill>
                      <a:schemeClr val="accent1">
                        <a:lumMod val="20000"/>
                        <a:lumOff val="80000"/>
                      </a:schemeClr>
                    </a:solidFill>
                  </a:tcPr>
                </a:tc>
                <a:tc vMerge="1">
                  <a:txBody>
                    <a:bodyPr/>
                    <a:lstStyle/>
                    <a:p>
                      <a:endParaRPr lang="ru-RU" sz="1800" dirty="0">
                        <a:latin typeface="Times New Roman Tj" panose="02020603050405020304" pitchFamily="18" charset="-52"/>
                      </a:endParaRPr>
                    </a:p>
                  </a:txBody>
                  <a:tcPr/>
                </a:tc>
              </a:tr>
            </a:tbl>
          </a:graphicData>
        </a:graphic>
      </p:graphicFrame>
      <p:pic>
        <p:nvPicPr>
          <p:cNvPr id="10" name="Picture 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50" y="181292"/>
            <a:ext cx="7175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754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838200" y="160891"/>
            <a:ext cx="10515600" cy="427355"/>
          </a:xfrm>
        </p:spPr>
        <p:txBody>
          <a:bodyPr>
            <a:noAutofit/>
          </a:bodyPr>
          <a:lstStyle/>
          <a:p>
            <a:r>
              <a:rPr lang="tg-Cyrl-TJ" sz="3000" b="1" dirty="0" smtClean="0">
                <a:solidFill>
                  <a:schemeClr val="accent1">
                    <a:lumMod val="75000"/>
                  </a:schemeClr>
                </a:solidFill>
                <a:latin typeface="Times New Roman Tj" panose="02020603050405020304" pitchFamily="18" charset="-52"/>
              </a:rPr>
              <a:t>Нақшаи амали </a:t>
            </a:r>
            <a:r>
              <a:rPr lang="tg-Cyrl-TJ" sz="3000" b="1" dirty="0" smtClean="0">
                <a:solidFill>
                  <a:schemeClr val="accent1">
                    <a:lumMod val="75000"/>
                  </a:schemeClr>
                </a:solidFill>
                <a:latin typeface="Times New Roman Tj" panose="02020603050405020304" pitchFamily="18" charset="-52"/>
                <a:cs typeface="Times New Roman" panose="02020603050405020304" pitchFamily="18" charset="0"/>
              </a:rPr>
              <a:t>Барнома:</a:t>
            </a:r>
            <a:endParaRPr lang="ru-RU" sz="3000" b="1" dirty="0">
              <a:solidFill>
                <a:schemeClr val="accent1">
                  <a:lumMod val="75000"/>
                </a:schemeClr>
              </a:solidFill>
              <a:latin typeface="Times New Roman Tj" panose="02020603050405020304" pitchFamily="18" charset="-52"/>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3138631818"/>
              </p:ext>
            </p:extLst>
          </p:nvPr>
        </p:nvGraphicFramePr>
        <p:xfrm>
          <a:off x="235131" y="772080"/>
          <a:ext cx="11695612" cy="10981504"/>
        </p:xfrm>
        <a:graphic>
          <a:graphicData uri="http://schemas.openxmlformats.org/drawingml/2006/table">
            <a:tbl>
              <a:tblPr firstRow="1" bandRow="1">
                <a:tableStyleId>{5C22544A-7EE6-4342-B048-85BDC9FD1C3A}</a:tableStyleId>
              </a:tblPr>
              <a:tblGrid>
                <a:gridCol w="1158240"/>
                <a:gridCol w="4699780"/>
                <a:gridCol w="5837592"/>
              </a:tblGrid>
              <a:tr h="791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dirty="0" smtClean="0">
                          <a:solidFill>
                            <a:schemeClr val="tx1"/>
                          </a:solidFill>
                          <a:latin typeface="Times New Roman Tj" panose="02020603050405020304" pitchFamily="18" charset="-52"/>
                          <a:cs typeface="Times New Roman" panose="02020603050405020304" pitchFamily="18" charset="0"/>
                        </a:rPr>
                        <a:t>Бандҳои</a:t>
                      </a:r>
                      <a:r>
                        <a:rPr lang="tg-Cyrl-TJ" sz="1800" baseline="0" dirty="0" smtClean="0">
                          <a:solidFill>
                            <a:schemeClr val="tx1"/>
                          </a:solidFill>
                          <a:latin typeface="Times New Roman Tj" panose="02020603050405020304" pitchFamily="18" charset="-52"/>
                          <a:cs typeface="Times New Roman" panose="02020603050405020304" pitchFamily="18" charset="0"/>
                        </a:rPr>
                        <a:t> нақша</a:t>
                      </a:r>
                      <a:endParaRPr lang="ru-RU" dirty="0">
                        <a:solidFill>
                          <a:schemeClr val="tx1"/>
                        </a:solidFill>
                        <a:latin typeface="Times New Roman Tj" panose="02020603050405020304" pitchFamily="18" charset="-52"/>
                      </a:endParaRPr>
                    </a:p>
                  </a:txBody>
                  <a:tcPr>
                    <a:cell3D prstMaterial="dkEdge">
                      <a:bevel w="77470" h="12700" prst="softRound"/>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g-Cyrl-TJ" sz="1000"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Тадбирҳои пешбинишуда</a:t>
                      </a:r>
                      <a:endParaRPr lang="ru-RU" dirty="0">
                        <a:solidFill>
                          <a:schemeClr val="tx1"/>
                        </a:solidFill>
                        <a:latin typeface="Times New Roman Tj" panose="02020603050405020304" pitchFamily="18" charset="-52"/>
                      </a:endParaRPr>
                    </a:p>
                  </a:txBody>
                  <a:tcPr>
                    <a:cell3D prstMaterial="dkEdge">
                      <a:bevel w="77470" h="12700" prst="softRound"/>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g-Cyrl-TJ" sz="1050"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Раванди иҷроиш</a:t>
                      </a:r>
                      <a:endParaRPr lang="ru-RU" sz="1800"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algn="ctr"/>
                      <a:endParaRPr lang="ru-RU" dirty="0">
                        <a:solidFill>
                          <a:schemeClr val="tx1"/>
                        </a:solidFill>
                        <a:latin typeface="Times New Roman Tj" panose="02020603050405020304" pitchFamily="18" charset="-52"/>
                      </a:endParaRPr>
                    </a:p>
                  </a:txBody>
                  <a:tcPr>
                    <a:cell3D prstMaterial="dkEdge">
                      <a:bevel w="77470" h="12700" prst="softRound"/>
                      <a:lightRig rig="flood" dir="t"/>
                    </a:cell3D>
                  </a:tcPr>
                </a:tc>
              </a:tr>
              <a:tr h="2140810">
                <a:tc>
                  <a:txBody>
                    <a:bodyPr/>
                    <a:lstStyle/>
                    <a:p>
                      <a:endParaRPr lang="tg-Cyrl-TJ" dirty="0" smtClean="0">
                        <a:latin typeface="Times New Roman Tj" panose="02020603050405020304" pitchFamily="18" charset="-52"/>
                      </a:endParaRPr>
                    </a:p>
                    <a:p>
                      <a:endParaRPr lang="tg-Cyrl-TJ" dirty="0" smtClean="0">
                        <a:latin typeface="Times New Roman Tj" panose="02020603050405020304" pitchFamily="18" charset="-52"/>
                      </a:endParaRPr>
                    </a:p>
                    <a:p>
                      <a:endParaRPr lang="tg-Cyrl-TJ" dirty="0" smtClean="0">
                        <a:latin typeface="Times New Roman Tj" panose="02020603050405020304" pitchFamily="18" charset="-52"/>
                      </a:endParaRPr>
                    </a:p>
                    <a:p>
                      <a:r>
                        <a:rPr lang="tg-Cyrl-TJ" b="1" dirty="0" smtClean="0">
                          <a:latin typeface="Times New Roman Tj" panose="02020603050405020304" pitchFamily="18" charset="-52"/>
                        </a:rPr>
                        <a:t>Банди 3</a:t>
                      </a:r>
                      <a:endParaRPr lang="ru-RU" b="1" dirty="0">
                        <a:latin typeface="Times New Roman Tj" panose="02020603050405020304" pitchFamily="18" charset="-52"/>
                      </a:endParaRPr>
                    </a:p>
                  </a:txBody>
                  <a:tcPr>
                    <a:cell3D prstMaterial="dkEdge">
                      <a:bevel w="77470" h="12700" prst="softRound"/>
                      <a:lightRig rig="flood" dir="t"/>
                    </a:cell3D>
                  </a:tcPr>
                </a:tc>
                <a:tc>
                  <a:txBody>
                    <a:bodyPr/>
                    <a:lstStyle/>
                    <a:p>
                      <a:pPr algn="just">
                        <a:lnSpc>
                          <a:spcPct val="115000"/>
                        </a:lnSpc>
                        <a:spcAft>
                          <a:spcPts val="0"/>
                        </a:spcAft>
                      </a:pP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Ворид намудани таѓйиру иловањо ба </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қ</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арори Њукумати Љумњурии Тољикистон аз 28 декабри соли 2019, №632 </a:t>
                      </a:r>
                      <a:r>
                        <a:rPr lang="tg-Cyrl-TJ" sz="1700" dirty="0" smtClean="0">
                          <a:effectLst/>
                          <a:latin typeface="Times New Roman Tj" panose="02020603050405020304" pitchFamily="18" charset="-52"/>
                          <a:ea typeface="Calibri" panose="020F0502020204030204" pitchFamily="34" charset="0"/>
                          <a:cs typeface="Times New Roman" panose="02020603050405020304" pitchFamily="18" charset="0"/>
                        </a:rPr>
                        <a:t>“Дар </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бораи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корхона</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ҳ</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азими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давлат</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ӣ</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 ва</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ҷ</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амъият</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ҳ</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ое</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ки</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са</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ҳ</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мия</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ҳ</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он</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ҳ</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о</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ба</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давлат</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тааллу</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қ</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smtClean="0">
                          <a:effectLst/>
                          <a:latin typeface="Times New Roman Tj" panose="02020603050405020304" pitchFamily="18" charset="-52"/>
                          <a:ea typeface="Calibri" panose="020F0502020204030204" pitchFamily="34" charset="0"/>
                          <a:cs typeface="Times New Roman Tj" panose="02020603050405020304" pitchFamily="18" charset="-52"/>
                        </a:rPr>
                        <a:t>дорад</a:t>
                      </a:r>
                      <a:r>
                        <a:rPr lang="tg-Cyrl-TJ" sz="17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ва </a:t>
                      </a:r>
                      <a:r>
                        <a:rPr lang="tg-Cyrl-TJ" sz="1700" dirty="0" smtClean="0">
                          <a:effectLst/>
                          <a:latin typeface="Times New Roman Tj" panose="02020603050405020304" pitchFamily="18" charset="-52"/>
                          <a:ea typeface="Calibri" panose="020F0502020204030204" pitchFamily="34" charset="0"/>
                          <a:cs typeface="Times New Roman" panose="02020603050405020304" pitchFamily="18" charset="0"/>
                        </a:rPr>
                        <a:t>ба санади </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мазкур дохил намудани корхона</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ҳ</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ои дигаре, ки њамчун субъектњои дорои манфиати умум эътироф гардидаанд</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indent="450215" algn="just">
                        <a:lnSpc>
                          <a:spcPct val="115000"/>
                        </a:lnSpc>
                        <a:spcAft>
                          <a:spcPts val="0"/>
                        </a:spcAft>
                      </a:pP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Вобаста ба и</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ҷ</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рои</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банди</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мазкур</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қ</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арори Њукумати Љумњурии Тољикистон аз 28 марти соли 2024, тањти № 189 ба тасвиб расид.  </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Мутоби</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қ</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ин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таѓй</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ирот ва ќарори ќабулшуда шумораи чунин корхонањо тибќи замимњои алоњида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ба</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77 адад, аз </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ҷ</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умла</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корхонањои азими давлатї бо сањми давлат фаъолияткунанда (корхона</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ои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во</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иди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давлат</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ӣ</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20 адад,  љамъиятњои хољагидорие, ки дар сармояи оинномавии онњо сањми давлат 100 дарсадро ташкил медињад 42 адад, љамъиятњои хољагидорие, ки дар сармояи оинномавии онњо сањми давлат зиёда аз 50 дарсадро ташкил медињад 6 адад ва љамъиятњои хољагидорие, ки дар сармояи оинномавии онњо сањми давлат зиёда аз 20 то 50 дарсадро ташкил медињад 9 адад расонида шудааст.</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Њамчунин</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зимни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та</a:t>
                      </a:r>
                      <a:r>
                        <a:rPr lang="tg-Cyrl-TJ" sz="1800" dirty="0" smtClean="0">
                          <a:effectLst/>
                          <a:latin typeface="Times New Roman Tj" panose="02020603050405020304" pitchFamily="18" charset="-52"/>
                          <a:ea typeface="Times New Roman" panose="02020603050405020304" pitchFamily="18" charset="0"/>
                          <a:cs typeface="Cambria" panose="02040503050406030204" pitchFamily="18" charset="0"/>
                        </a:rPr>
                        <a:t>ѓ</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й</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ирот љињати аз љониби Кумита ва идорањои дахлдор ба Вазорати молия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пешни</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од намудани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рўйхати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корхонањои азими давлатї ва љамъиятњои сањомии бо сањми давлат фаъолияткунада меъёрњои дахлдор пешбинї гардид.</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Му</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қ</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аррароти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мазкур</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ҷ</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и</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ати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таъмини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и</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ҷ</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рои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банд</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ои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1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ва</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2 на</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қ</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шаи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амали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барнома</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заминаи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у</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қ</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у</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қӣ</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мегузорад</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1700" dirty="0">
                        <a:latin typeface="Times New Roman Tj" panose="02020603050405020304" pitchFamily="18" charset="-52"/>
                      </a:endParaRPr>
                    </a:p>
                  </a:txBody>
                  <a:tcPr>
                    <a:cell3D prstMaterial="dkEdge">
                      <a:bevel w="77470" h="12700" prst="softRound"/>
                      <a:lightRig rig="flood" dir="t"/>
                    </a:cell3D>
                  </a:tcPr>
                </a:tc>
              </a:tr>
              <a:tr h="2948627">
                <a:tc>
                  <a:txBody>
                    <a:bodyPr/>
                    <a:lstStyle/>
                    <a:p>
                      <a:endParaRPr lang="tg-Cyrl-TJ" dirty="0" smtClean="0">
                        <a:latin typeface="Times New Roman Tj" panose="02020603050405020304" pitchFamily="18" charset="-52"/>
                      </a:endParaRPr>
                    </a:p>
                    <a:p>
                      <a:endParaRPr lang="tg-Cyrl-TJ" dirty="0" smtClean="0">
                        <a:latin typeface="Times New Roman Tj" panose="02020603050405020304" pitchFamily="18" charset="-52"/>
                      </a:endParaRPr>
                    </a:p>
                    <a:p>
                      <a:endParaRPr lang="tg-Cyrl-TJ" dirty="0" smtClean="0">
                        <a:latin typeface="Times New Roman Tj" panose="02020603050405020304" pitchFamily="18" charset="-52"/>
                      </a:endParaRPr>
                    </a:p>
                    <a:p>
                      <a:endParaRPr lang="tg-Cyrl-TJ" dirty="0" smtClean="0">
                        <a:latin typeface="Times New Roman Tj" panose="02020603050405020304" pitchFamily="18" charset="-52"/>
                      </a:endParaRPr>
                    </a:p>
                    <a:p>
                      <a:r>
                        <a:rPr lang="tg-Cyrl-TJ" b="1" dirty="0" smtClean="0">
                          <a:latin typeface="Times New Roman Tj" panose="02020603050405020304" pitchFamily="18" charset="-52"/>
                        </a:rPr>
                        <a:t>Банди 4</a:t>
                      </a:r>
                      <a:endParaRPr lang="ru-RU" b="1" dirty="0">
                        <a:latin typeface="Times New Roman Tj" panose="02020603050405020304" pitchFamily="18" charset="-52"/>
                      </a:endParaRPr>
                    </a:p>
                  </a:txBody>
                  <a:tcPr>
                    <a:cell3D prstMaterial="dkEdge">
                      <a:bevel w="77470" h="12700" prst="softRound"/>
                      <a:lightRig rig="flood" dir="t"/>
                    </a:cell3D>
                  </a:tcPr>
                </a:tc>
                <a:tc>
                  <a:txBody>
                    <a:bodyPr/>
                    <a:lstStyle/>
                    <a:p>
                      <a:pPr algn="just">
                        <a:lnSpc>
                          <a:spcPct val="115000"/>
                        </a:lnSpc>
                        <a:spcAft>
                          <a:spcPts val="0"/>
                        </a:spcAft>
                      </a:pPr>
                      <a:r>
                        <a:rPr lang="tg-Cyrl-TJ" sz="1700" dirty="0" smtClean="0">
                          <a:effectLst/>
                          <a:latin typeface="Times New Roman Tj" panose="02020603050405020304" pitchFamily="18" charset="-52"/>
                          <a:ea typeface="Calibri" panose="020F0502020204030204" pitchFamily="34" charset="0"/>
                          <a:cs typeface="Times New Roman" panose="02020603050405020304" pitchFamily="18" charset="0"/>
                        </a:rPr>
                        <a:t>Ворид </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намудани таѓйиру иловањо ба Низомномаи Вазорати молияи </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Ҷ</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ум</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ҳ</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урии</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То</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ҷ</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икистон</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бо</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ма</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қ</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сади</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додани</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хулосаи</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пешак</a:t>
                      </a:r>
                      <a:r>
                        <a:rPr lang="tg-Cyrl-TJ" sz="1700" dirty="0">
                          <a:effectLst/>
                          <a:latin typeface="Times New Roman Tj" panose="02020603050405020304" pitchFamily="18" charset="-52"/>
                          <a:ea typeface="Calibri" panose="020F0502020204030204" pitchFamily="34" charset="0"/>
                          <a:cs typeface="Cambria" panose="02040503050406030204" pitchFamily="18" charset="0"/>
                        </a:rPr>
                        <a:t>ӣ</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оид</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ба</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вазъи</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effectLst/>
                          <a:latin typeface="Times New Roman Tj" panose="02020603050405020304" pitchFamily="18" charset="-52"/>
                          <a:ea typeface="Calibri" panose="020F0502020204030204" pitchFamily="34" charset="0"/>
                          <a:cs typeface="Times New Roman Tj" panose="02020603050405020304" pitchFamily="18" charset="-52"/>
                        </a:rPr>
                        <a:t>молиявии</a:t>
                      </a:r>
                      <a:r>
                        <a:rPr lang="tg-Cyrl-TJ" sz="17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корхонањ</a:t>
                      </a:r>
                      <a:r>
                        <a:rPr lang="tg-Cyrl-TJ" sz="17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7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азими</a:t>
                      </a:r>
                      <a:r>
                        <a:rPr lang="tg-Cyrl-TJ" sz="17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давлатї</a:t>
                      </a:r>
                      <a:r>
                        <a:rPr lang="tg-Cyrl-TJ" sz="17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ва љ</a:t>
                      </a:r>
                      <a:r>
                        <a:rPr lang="tg-Cyrl-TJ" sz="17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амъиятњое</a:t>
                      </a:r>
                      <a:r>
                        <a:rPr lang="tg-Cyrl-TJ" sz="17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ки</a:t>
                      </a:r>
                      <a:r>
                        <a:rPr lang="tg-Cyrl-TJ" sz="17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сањмияи</a:t>
                      </a:r>
                      <a:r>
                        <a:rPr lang="tg-Cyrl-TJ" sz="17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онњо</a:t>
                      </a:r>
                      <a:r>
                        <a:rPr lang="tg-Cyrl-TJ" sz="17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б</a:t>
                      </a:r>
                      <a:r>
                        <a:rPr lang="tg-Cyrl-TJ" sz="17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а давлат тааллу</a:t>
                      </a:r>
                      <a:r>
                        <a:rPr lang="tg-Cyrl-TJ" sz="17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қ</a:t>
                      </a:r>
                      <a:r>
                        <a:rPr lang="tg-Cyrl-TJ" sz="17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дорад,</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вобаста ба и</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ҷ</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рои</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кафолат</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ои</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давлат</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ӣ</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баргардонидани </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қ</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арз</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аз</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р</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ӯ</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йи шартнома</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ои</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зер</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қ</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арз</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ӣ</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ва</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қ</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арз</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о</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аз</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исоби</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бу</a:t>
                      </a:r>
                      <a:r>
                        <a:rPr lang="tg-Cyrl-TJ" sz="17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ҷ</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ет</a:t>
                      </a:r>
                      <a:r>
                        <a:rPr lang="tg-Cyrl-TJ" sz="17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и </a:t>
                      </a:r>
                      <a:r>
                        <a:rPr lang="tg-Cyrl-TJ" sz="1700" dirty="0" smtClean="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давлат</a:t>
                      </a:r>
                      <a:r>
                        <a:rPr lang="tg-Cyrl-TJ" sz="1700" dirty="0" smtClean="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ӣ</a:t>
                      </a: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indent="450215" algn="just">
                        <a:lnSpc>
                          <a:spcPct val="115000"/>
                        </a:lnSpc>
                        <a:spcAft>
                          <a:spcPts val="0"/>
                        </a:spcAft>
                      </a:pP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Вобаста ба и</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ҷ</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рои банди мазкур </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қ</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арори</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Њукумати Љумњурии Тољикистон “Дар бораи ворид намудани та</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ғ</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йиру илова</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о ба Низомномаи Вазорати молияи </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Ҷ</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ум</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урии То</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ҷ</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икистон” аз 2 апрели соли 2015, №187” тасдиќ гардид ва меъёри дахлдор </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ҷ</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и</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ати пешни</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оди хулосаи пешакии молияв</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барои гирифтани </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қ</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арзи давлат</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ба корхона</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ои азими давлат</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пешбинї гардид. </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ru-RU" sz="17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r>
            </a:tbl>
          </a:graphicData>
        </a:graphic>
      </p:graphicFrame>
      <p:pic>
        <p:nvPicPr>
          <p:cNvPr id="10" name="Picture 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50" y="59531"/>
            <a:ext cx="7175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175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38200" y="181291"/>
            <a:ext cx="10515600" cy="532812"/>
          </a:xfrm>
        </p:spPr>
        <p:txBody>
          <a:bodyPr>
            <a:noAutofit/>
          </a:bodyPr>
          <a:lstStyle/>
          <a:p>
            <a:r>
              <a:rPr lang="tg-Cyrl-TJ" sz="3000" b="1" dirty="0" smtClean="0">
                <a:solidFill>
                  <a:schemeClr val="accent1">
                    <a:lumMod val="75000"/>
                  </a:schemeClr>
                </a:solidFill>
                <a:latin typeface="Times New Roman Tj" panose="02020603050405020304" pitchFamily="18" charset="-52"/>
              </a:rPr>
              <a:t>Нақшаи амали </a:t>
            </a:r>
            <a:r>
              <a:rPr lang="tg-Cyrl-TJ" sz="3000" b="1" dirty="0" smtClean="0">
                <a:solidFill>
                  <a:schemeClr val="accent1">
                    <a:lumMod val="75000"/>
                  </a:schemeClr>
                </a:solidFill>
                <a:latin typeface="Times New Roman Tj" panose="02020603050405020304" pitchFamily="18" charset="-52"/>
                <a:cs typeface="Times New Roman" panose="02020603050405020304" pitchFamily="18" charset="0"/>
              </a:rPr>
              <a:t>Барнома:</a:t>
            </a:r>
            <a:endParaRPr lang="ru-RU" sz="3000" b="1" dirty="0">
              <a:solidFill>
                <a:schemeClr val="accent1">
                  <a:lumMod val="75000"/>
                </a:schemeClr>
              </a:solidFill>
              <a:latin typeface="Times New Roman Tj" panose="02020603050405020304" pitchFamily="18" charset="-52"/>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723554616"/>
              </p:ext>
            </p:extLst>
          </p:nvPr>
        </p:nvGraphicFramePr>
        <p:xfrm>
          <a:off x="120651" y="792479"/>
          <a:ext cx="11871052" cy="7873712"/>
        </p:xfrm>
        <a:graphic>
          <a:graphicData uri="http://schemas.openxmlformats.org/drawingml/2006/table">
            <a:tbl>
              <a:tblPr firstRow="1" bandRow="1">
                <a:tableStyleId>{5C22544A-7EE6-4342-B048-85BDC9FD1C3A}</a:tableStyleId>
              </a:tblPr>
              <a:tblGrid>
                <a:gridCol w="1124433"/>
                <a:gridCol w="5216402"/>
                <a:gridCol w="5530217"/>
              </a:tblGrid>
              <a:tr h="6781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latin typeface="Times New Roman Tj" panose="02020603050405020304" pitchFamily="18" charset="-52"/>
                          <a:cs typeface="Times New Roman" panose="02020603050405020304" pitchFamily="18" charset="0"/>
                        </a:rPr>
                        <a:t>Бандҳои</a:t>
                      </a:r>
                      <a:r>
                        <a:rPr lang="tg-Cyrl-TJ" sz="1800" b="1" baseline="0" dirty="0" smtClean="0">
                          <a:solidFill>
                            <a:schemeClr val="tx1"/>
                          </a:solidFill>
                          <a:latin typeface="Times New Roman Tj" panose="02020603050405020304" pitchFamily="18" charset="-52"/>
                          <a:cs typeface="Times New Roman" panose="02020603050405020304" pitchFamily="18" charset="0"/>
                        </a:rPr>
                        <a:t> нақша</a:t>
                      </a:r>
                      <a:endParaRPr lang="ru-RU" sz="1800" b="1" dirty="0">
                        <a:solidFill>
                          <a:schemeClr val="tx1"/>
                        </a:solidFill>
                        <a:latin typeface="Times New Roman Tj" panose="02020603050405020304" pitchFamily="18" charset="-52"/>
                      </a:endParaRPr>
                    </a:p>
                  </a:txBody>
                  <a:tcPr>
                    <a:cell3D prstMaterial="dkEdge">
                      <a:bevel w="77470" h="12700" prst="softRound"/>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g-Cyrl-TJ" sz="7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Тадбирҳои пешбинишуда</a:t>
                      </a:r>
                      <a:endParaRPr lang="ru-RU" sz="1800" b="1" dirty="0">
                        <a:solidFill>
                          <a:schemeClr val="tx1"/>
                        </a:solidFill>
                        <a:latin typeface="Times New Roman Tj" panose="02020603050405020304" pitchFamily="18" charset="-52"/>
                      </a:endParaRPr>
                    </a:p>
                  </a:txBody>
                  <a:tcPr>
                    <a:cell3D prstMaterial="dkEdge">
                      <a:bevel w="77470" h="12700" prst="softRound"/>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g-Cyrl-TJ" sz="7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Раванди иҷроиш</a:t>
                      </a:r>
                      <a:endParaRPr lang="ru-RU"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txBody>
                  <a:tcPr>
                    <a:cell3D prstMaterial="dkEdge">
                      <a:bevel w="77470" h="12700" prst="softRound"/>
                      <a:lightRig rig="flood" dir="t"/>
                    </a:cell3D>
                  </a:tcPr>
                </a:tc>
              </a:tr>
              <a:tr h="2647985">
                <a:tc>
                  <a:txBody>
                    <a:bodyPr/>
                    <a:lstStyle/>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rPr>
                        <a:t>Банди </a:t>
                      </a: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5</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algn="just">
                        <a:lnSpc>
                          <a:spcPct val="115000"/>
                        </a:lnSpc>
                        <a:spcAft>
                          <a:spcPts val="0"/>
                        </a:spcAft>
                      </a:pP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Тањия ва </a:t>
                      </a:r>
                      <a:r>
                        <a:rPr lang="tg-Cyrl-TJ" sz="1500" dirty="0" smtClean="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бо ќарорњои Њукумати Љумњурии Тољикистон</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 </a:t>
                      </a:r>
                      <a:r>
                        <a:rPr lang="tg-Cyrl-TJ" sz="1500" dirty="0" smtClean="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тасдиќ намудани д</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астурамали методї</a:t>
                      </a:r>
                      <a:r>
                        <a:rPr lang="tg-Cyrl-TJ" sz="1500" dirty="0" smtClean="0">
                          <a:effectLst/>
                          <a:latin typeface="Times New Roman Tj" panose="02020603050405020304" pitchFamily="18" charset="-52"/>
                          <a:ea typeface="Calibri" panose="020F0502020204030204" pitchFamily="34" charset="0"/>
                          <a:cs typeface="Cambria" panose="02040503050406030204" pitchFamily="18" charset="0"/>
                        </a:rPr>
                        <a:t> ва тағ</a:t>
                      </a:r>
                      <a:r>
                        <a:rPr lang="tg-Cyrl-TJ" sz="1500" dirty="0" smtClean="0">
                          <a:effectLst/>
                          <a:latin typeface="Times New Roman Tj" panose="02020603050405020304" pitchFamily="18" charset="-52"/>
                          <a:ea typeface="Calibri" panose="020F0502020204030204" pitchFamily="34" charset="0"/>
                          <a:cs typeface="Times New Roman Tj" panose="02020603050405020304" pitchFamily="18" charset="-52"/>
                        </a:rPr>
                        <a:t>йирот</a:t>
                      </a:r>
                      <a:r>
                        <a:rPr lang="tg-Cyrl-TJ" sz="1500" dirty="0" smtClean="0">
                          <a:effectLst/>
                          <a:latin typeface="Times New Roman Tj" panose="02020603050405020304" pitchFamily="18" charset="-52"/>
                          <a:ea typeface="Calibri" panose="020F0502020204030204" pitchFamily="34" charset="0"/>
                          <a:cs typeface="Cambria" panose="02040503050406030204" pitchFamily="18" charset="0"/>
                        </a:rPr>
                        <a:t> </a:t>
                      </a:r>
                      <a:r>
                        <a:rPr lang="tg-Cyrl-TJ" sz="1500" dirty="0" smtClean="0">
                          <a:effectLst/>
                          <a:latin typeface="Times New Roman Tj" panose="02020603050405020304" pitchFamily="18" charset="-52"/>
                          <a:ea typeface="Calibri" panose="020F0502020204030204" pitchFamily="34" charset="0"/>
                          <a:cs typeface="Times New Roman Tj" panose="02020603050405020304" pitchFamily="18" charset="-52"/>
                        </a:rPr>
                        <a:t>ба</a:t>
                      </a:r>
                      <a:r>
                        <a:rPr lang="tg-Cyrl-TJ" sz="1500" dirty="0" smtClean="0">
                          <a:effectLst/>
                          <a:latin typeface="Times New Roman Tj" panose="02020603050405020304" pitchFamily="18" charset="-52"/>
                          <a:ea typeface="Calibri" panose="020F0502020204030204" pitchFamily="34" charset="0"/>
                          <a:cs typeface="Cambria" panose="02040503050406030204" pitchFamily="18" charset="0"/>
                        </a:rPr>
                        <a:t> </a:t>
                      </a:r>
                      <a:r>
                        <a:rPr lang="tg-Cyrl-TJ" sz="1500" dirty="0" smtClean="0">
                          <a:effectLst/>
                          <a:latin typeface="Times New Roman Tj" panose="02020603050405020304" pitchFamily="18" charset="-52"/>
                          <a:ea typeface="Calibri" panose="020F0502020204030204" pitchFamily="34" charset="0"/>
                          <a:cs typeface="Times New Roman Tj" panose="02020603050405020304" pitchFamily="18" charset="-52"/>
                        </a:rPr>
                        <a:t>заминаи</a:t>
                      </a:r>
                      <a:r>
                        <a:rPr lang="tg-Cyrl-TJ" sz="1500" dirty="0" smtClean="0">
                          <a:effectLst/>
                          <a:latin typeface="Times New Roman Tj" panose="02020603050405020304" pitchFamily="18" charset="-52"/>
                          <a:ea typeface="Calibri" panose="020F0502020204030204" pitchFamily="34" charset="0"/>
                          <a:cs typeface="Cambria" panose="02040503050406030204" pitchFamily="18" charset="0"/>
                        </a:rPr>
                        <a:t> </a:t>
                      </a:r>
                      <a:r>
                        <a:rPr lang="tg-Cyrl-TJ" sz="1500" dirty="0" smtClean="0">
                          <a:effectLst/>
                          <a:latin typeface="Times New Roman Tj" panose="02020603050405020304" pitchFamily="18" charset="-52"/>
                          <a:ea typeface="Calibri" panose="020F0502020204030204" pitchFamily="34" charset="0"/>
                          <a:cs typeface="Times New Roman Tj" panose="02020603050405020304" pitchFamily="18" charset="-52"/>
                        </a:rPr>
                        <a:t>меъёрию</a:t>
                      </a:r>
                      <a:r>
                        <a:rPr lang="tg-Cyrl-TJ" sz="1500" dirty="0" smtClean="0">
                          <a:effectLst/>
                          <a:latin typeface="Times New Roman Tj" panose="02020603050405020304" pitchFamily="18" charset="-52"/>
                          <a:ea typeface="Calibri" panose="020F0502020204030204" pitchFamily="34" charset="0"/>
                          <a:cs typeface="Cambria" panose="02040503050406030204" pitchFamily="18" charset="0"/>
                        </a:rPr>
                        <a:t> ҳ</a:t>
                      </a:r>
                      <a:r>
                        <a:rPr lang="tg-Cyrl-TJ" sz="1500" dirty="0" smtClean="0">
                          <a:effectLst/>
                          <a:latin typeface="Times New Roman Tj" panose="02020603050405020304" pitchFamily="18" charset="-52"/>
                          <a:ea typeface="Calibri" panose="020F0502020204030204" pitchFamily="34" charset="0"/>
                          <a:cs typeface="Times New Roman Tj" panose="02020603050405020304" pitchFamily="18" charset="-52"/>
                        </a:rPr>
                        <a:t>у</a:t>
                      </a:r>
                      <a:r>
                        <a:rPr lang="tg-Cyrl-TJ" sz="1500" dirty="0" smtClean="0">
                          <a:effectLst/>
                          <a:latin typeface="Times New Roman Tj" panose="02020603050405020304" pitchFamily="18" charset="-52"/>
                          <a:ea typeface="Calibri" panose="020F0502020204030204" pitchFamily="34" charset="0"/>
                          <a:cs typeface="Cambria" panose="02040503050406030204" pitchFamily="18" charset="0"/>
                        </a:rPr>
                        <a:t>қ</a:t>
                      </a:r>
                      <a:r>
                        <a:rPr lang="tg-Cyrl-TJ" sz="1500" dirty="0" smtClean="0">
                          <a:effectLst/>
                          <a:latin typeface="Times New Roman Tj" panose="02020603050405020304" pitchFamily="18" charset="-52"/>
                          <a:ea typeface="Calibri" panose="020F0502020204030204" pitchFamily="34" charset="0"/>
                          <a:cs typeface="Times New Roman Tj" panose="02020603050405020304" pitchFamily="18" charset="-52"/>
                        </a:rPr>
                        <a:t>у</a:t>
                      </a:r>
                      <a:r>
                        <a:rPr lang="tg-Cyrl-TJ" sz="1500" dirty="0" smtClean="0">
                          <a:effectLst/>
                          <a:latin typeface="Times New Roman Tj" panose="02020603050405020304" pitchFamily="18" charset="-52"/>
                          <a:ea typeface="Calibri" panose="020F0502020204030204" pitchFamily="34" charset="0"/>
                          <a:cs typeface="Cambria" panose="02040503050406030204" pitchFamily="18" charset="0"/>
                        </a:rPr>
                        <a:t>қӣ </a:t>
                      </a:r>
                      <a:r>
                        <a:rPr lang="tg-Cyrl-TJ" sz="1500" dirty="0" smtClean="0">
                          <a:effectLst/>
                          <a:latin typeface="Times New Roman Tj" panose="02020603050405020304" pitchFamily="18" charset="-52"/>
                          <a:ea typeface="Calibri" panose="020F0502020204030204" pitchFamily="34" charset="0"/>
                          <a:cs typeface="Times New Roman Tj" panose="02020603050405020304" pitchFamily="18" charset="-52"/>
                        </a:rPr>
                        <a:t>оид</a:t>
                      </a:r>
                      <a:r>
                        <a:rPr lang="tg-Cyrl-TJ" sz="1500" dirty="0" smtClean="0">
                          <a:effectLst/>
                          <a:latin typeface="Times New Roman Tj" panose="02020603050405020304" pitchFamily="18" charset="-52"/>
                          <a:ea typeface="Calibri" panose="020F0502020204030204" pitchFamily="34" charset="0"/>
                          <a:cs typeface="Cambria" panose="02040503050406030204" pitchFamily="18" charset="0"/>
                        </a:rPr>
                        <a:t> </a:t>
                      </a:r>
                      <a:r>
                        <a:rPr lang="tg-Cyrl-TJ" sz="1500" dirty="0" smtClean="0">
                          <a:effectLst/>
                          <a:latin typeface="Times New Roman Tj" panose="02020603050405020304" pitchFamily="18" charset="-52"/>
                          <a:ea typeface="Calibri" panose="020F0502020204030204" pitchFamily="34" charset="0"/>
                          <a:cs typeface="Times New Roman Tj" panose="02020603050405020304" pitchFamily="18" charset="-52"/>
                        </a:rPr>
                        <a:t>ба</a:t>
                      </a:r>
                      <a:r>
                        <a:rPr lang="tg-Cyrl-TJ" sz="1500" dirty="0" smtClean="0">
                          <a:effectLst/>
                          <a:latin typeface="Times New Roman Tj" panose="02020603050405020304" pitchFamily="18" charset="-52"/>
                          <a:ea typeface="Calibri" panose="020F0502020204030204" pitchFamily="34" charset="0"/>
                          <a:cs typeface="Cambria" panose="02040503050406030204" pitchFamily="18" charset="0"/>
                        </a:rPr>
                        <a:t>:</a:t>
                      </a:r>
                      <a:endParaRPr lang="ru-RU" sz="1500" dirty="0" smtClean="0">
                        <a:effectLst/>
                        <a:latin typeface="Times New Roman Tj" panose="02020603050405020304" pitchFamily="18" charset="-52"/>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mbria" panose="02040503050406030204" pitchFamily="18" charset="0"/>
                        <a:buChar char="-"/>
                      </a:pP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тањлил ва мониторинги самаранокии фаъолияти молиявию хољагидории корхонаҳ</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 азими давлатӣ;</a:t>
                      </a:r>
                      <a:endParaRPr lang="ru-RU" sz="1500" dirty="0" smtClean="0">
                        <a:effectLst/>
                        <a:latin typeface="Times New Roman Tj" panose="02020603050405020304" pitchFamily="18" charset="-52"/>
                        <a:ea typeface="Calibri" panose="020F0502020204030204" pitchFamily="34" charset="0"/>
                        <a:cs typeface="Cambria" panose="02040503050406030204" pitchFamily="18" charset="0"/>
                      </a:endParaRPr>
                    </a:p>
                    <a:p>
                      <a:pPr marL="342900" lvl="0" indent="-342900" algn="just">
                        <a:lnSpc>
                          <a:spcPct val="115000"/>
                        </a:lnSpc>
                        <a:spcAft>
                          <a:spcPts val="0"/>
                        </a:spcAft>
                        <a:buFont typeface="Cambria" panose="02040503050406030204" pitchFamily="18" charset="0"/>
                        <a:buChar char="-"/>
                      </a:pP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бањодињии </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х</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авфњои фискалии </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корхонањ</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 </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азими</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 </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давлатї</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 ва љ</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амъиятњое</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 </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ки</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 </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сањмияи</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 </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онњо</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 </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б</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а давлат тааллуқ </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дорад;</a:t>
                      </a:r>
                      <a:endParaRPr lang="ru-RU" sz="1500" dirty="0" smtClean="0">
                        <a:effectLst/>
                        <a:latin typeface="Times New Roman Tj" panose="02020603050405020304" pitchFamily="18" charset="-52"/>
                        <a:ea typeface="Calibri" panose="020F0502020204030204" pitchFamily="34" charset="0"/>
                        <a:cs typeface="Cambria" panose="02040503050406030204" pitchFamily="18" charset="0"/>
                      </a:endParaRPr>
                    </a:p>
                    <a:p>
                      <a:pPr marL="342900" lvl="0" indent="-342900" algn="just">
                        <a:lnSpc>
                          <a:spcPct val="115000"/>
                        </a:lnSpc>
                        <a:spcAft>
                          <a:spcPts val="0"/>
                        </a:spcAft>
                        <a:buFont typeface="Cambria" panose="02040503050406030204" pitchFamily="18" charset="0"/>
                        <a:buChar char="-"/>
                      </a:pP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талабот нисбати пешни</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оди </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исоботи </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атм</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 ва сарива</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қ</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т</a:t>
                      </a:r>
                      <a:r>
                        <a:rPr lang="tg-Cyrl-TJ" sz="1500" dirty="0" smtClean="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5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 ба Вазорати молия</a:t>
                      </a:r>
                      <a:r>
                        <a:rPr lang="tg-Cyrl-TJ" sz="1500" dirty="0" smtClean="0">
                          <a:effectLst/>
                          <a:latin typeface="Times New Roman Tj" panose="02020603050405020304" pitchFamily="18" charset="-52"/>
                          <a:ea typeface="Calibri" panose="020F0502020204030204" pitchFamily="34" charset="0"/>
                          <a:cs typeface="Cambria" panose="02040503050406030204" pitchFamily="18" charset="0"/>
                        </a:rPr>
                        <a:t> </a:t>
                      </a:r>
                      <a:endParaRPr lang="ru-RU" sz="1500" dirty="0">
                        <a:effectLst/>
                        <a:latin typeface="Times New Roman Tj" panose="02020603050405020304" pitchFamily="18" charset="-52"/>
                        <a:ea typeface="Calibri" panose="020F0502020204030204" pitchFamily="34" charset="0"/>
                        <a:cs typeface="Cambria" panose="02040503050406030204" pitchFamily="18" charset="0"/>
                      </a:endParaRPr>
                    </a:p>
                  </a:txBody>
                  <a:tcPr marL="68580" marR="68580" marT="0" marB="0">
                    <a:cell3D prstMaterial="dkEdge">
                      <a:bevel w="77470" h="12700" prst="softRound"/>
                      <a:lightRig rig="flood" dir="t"/>
                    </a:cell3D>
                  </a:tcPr>
                </a:tc>
                <a:tc>
                  <a:txBody>
                    <a:bodyPr/>
                    <a:lstStyle/>
                    <a:p>
                      <a:pPr indent="450215" algn="just">
                        <a:lnSpc>
                          <a:spcPct val="115000"/>
                        </a:lnSpc>
                        <a:spcAft>
                          <a:spcPts val="0"/>
                        </a:spcAft>
                      </a:pPr>
                      <a:r>
                        <a:rPr lang="tg-Cyrl-TJ" sz="1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Вобаста ба иљрои банди мазкур лои</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аи </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қ</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арори Њукумати Љумњурии Тољикистон ва лои</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аи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“Дастурамал</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оид</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ба</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ба</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огузории идоракунии хавф</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ои фискал</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та</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ия гардида ва барои хулоса ва мувофи</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қ</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а ба Хазинаи Авруосиёгии рушд пешни</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од шуд. Лои</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а дар корбарии сохтори дахлдори вазорати молия </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қ</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арор дорад.</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ru-RU" sz="15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r>
              <a:tr h="2647985">
                <a:tc>
                  <a:txBody>
                    <a:bodyPr/>
                    <a:lstStyle/>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Банди 6</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algn="just">
                        <a:lnSpc>
                          <a:spcPct val="115000"/>
                        </a:lnSpc>
                        <a:spcAft>
                          <a:spcPts val="0"/>
                        </a:spcAft>
                      </a:pP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Тиб</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қ</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стандарт</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байналмилалии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исоботи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молияв</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гузаронидани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инвентаризатсияи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қ</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арз</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дебит</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ор</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кредитор</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ва</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дорои</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 дигар</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аз</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ҷ</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умла</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восита</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асос</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ва</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дорои</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молиявии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корхона</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азими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давлат</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ва </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ҷ</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амъият</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ое</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ки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са</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мия</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он</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ба</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давлат</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тааллу</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қ</a:t>
                      </a: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доранд ва мувофи</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қ</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и талабот</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 </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қ</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онунгузор</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 аз эътибор со</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қ</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ит намудани  </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қ</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арз</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  му</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лати даъвояшон гузашта, аз </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ҷ</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умла у</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дадори</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 андоз</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 ва дигар у</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ададори</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 пардохт, ки аз </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исоби бу</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ҷ</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ети давлат</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 п</a:t>
                      </a:r>
                      <a:r>
                        <a:rPr lang="tg-Cyrl-TJ" sz="15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ӯ</a:t>
                      </a:r>
                      <a:r>
                        <a:rPr lang="tg-Cyrl-TJ" sz="15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шонида мешаванд. </a:t>
                      </a:r>
                      <a:endParaRPr lang="ru-RU" sz="15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indent="450215" algn="just">
                        <a:lnSpc>
                          <a:spcPct val="115000"/>
                        </a:lnSpc>
                        <a:spcAft>
                          <a:spcPts val="0"/>
                        </a:spcAft>
                      </a:pPr>
                      <a:r>
                        <a:rPr lang="tg-Cyrl-TJ" sz="15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Инвентаризатсияи </a:t>
                      </a:r>
                      <a:r>
                        <a:rPr lang="tg-Cyrl-TJ" sz="1600" dirty="0" smtClean="0">
                          <a:effectLst/>
                          <a:latin typeface="Cambria" panose="02040503050406030204" pitchFamily="18" charset="0"/>
                          <a:ea typeface="Times New Roman" panose="02020603050405020304" pitchFamily="18" charset="0"/>
                          <a:cs typeface="Cambria" panose="02040503050406030204" pitchFamily="18" charset="0"/>
                        </a:rPr>
                        <a:t>қ</a:t>
                      </a:r>
                      <a:r>
                        <a:rPr lang="tg-Cyrl-TJ" sz="16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арз</a:t>
                      </a:r>
                      <a:r>
                        <a:rPr lang="tg-Cyrl-TJ" sz="16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6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ои дебитор</a:t>
                      </a:r>
                      <a:r>
                        <a:rPr lang="tg-Cyrl-TJ" sz="1600" dirty="0" smtClean="0">
                          <a:effectLst/>
                          <a:latin typeface="Cambria" panose="02040503050406030204" pitchFamily="18" charset="0"/>
                          <a:ea typeface="Times New Roman" panose="02020603050405020304" pitchFamily="18" charset="0"/>
                          <a:cs typeface="Cambria" panose="02040503050406030204" pitchFamily="18" charset="0"/>
                        </a:rPr>
                        <a:t>ӣ</a:t>
                      </a:r>
                      <a:r>
                        <a:rPr lang="tg-Cyrl-TJ" sz="16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ва кредитории корхона</a:t>
                      </a:r>
                      <a:r>
                        <a:rPr lang="tg-Cyrl-TJ" sz="16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600" dirty="0" smtClean="0">
                          <a:effectLst/>
                          <a:latin typeface="Times New Roman Tj" panose="02020603050405020304" pitchFamily="18" charset="-52"/>
                          <a:ea typeface="Times New Roman" panose="02020603050405020304" pitchFamily="18" charset="0"/>
                          <a:cs typeface="Cambria" panose="02040503050406030204" pitchFamily="18" charset="0"/>
                        </a:rPr>
                        <a:t>о</a:t>
                      </a:r>
                      <a:r>
                        <a:rPr lang="tg-Cyrl-TJ" sz="16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и азими давлат</a:t>
                      </a:r>
                      <a:r>
                        <a:rPr lang="tg-Cyrl-TJ" sz="1600" dirty="0" smtClean="0">
                          <a:effectLst/>
                          <a:latin typeface="Cambria" panose="02040503050406030204" pitchFamily="18" charset="0"/>
                          <a:ea typeface="Times New Roman" panose="02020603050405020304" pitchFamily="18" charset="0"/>
                          <a:cs typeface="Cambria" panose="02040503050406030204" pitchFamily="18" charset="0"/>
                        </a:rPr>
                        <a:t>ӣ</a:t>
                      </a:r>
                      <a:r>
                        <a:rPr lang="tg-Cyrl-TJ" sz="16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аз р</a:t>
                      </a:r>
                      <a:r>
                        <a:rPr lang="tg-Cyrl-TJ" sz="1600" dirty="0" smtClean="0">
                          <a:effectLst/>
                          <a:latin typeface="Cambria" panose="02040503050406030204" pitchFamily="18" charset="0"/>
                          <a:ea typeface="Times New Roman" panose="02020603050405020304" pitchFamily="18" charset="0"/>
                          <a:cs typeface="Cambria" panose="02040503050406030204" pitchFamily="18" charset="0"/>
                        </a:rPr>
                        <a:t>ӯ</a:t>
                      </a:r>
                      <a:r>
                        <a:rPr lang="tg-Cyrl-TJ" sz="16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и тавозуни му</a:t>
                      </a:r>
                      <a:r>
                        <a:rPr lang="tg-Cyrl-TJ" sz="16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6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осиб</a:t>
                      </a:r>
                      <a:r>
                        <a:rPr lang="tg-Cyrl-TJ" sz="1600" dirty="0" smtClean="0">
                          <a:effectLst/>
                          <a:latin typeface="Cambria" panose="02040503050406030204" pitchFamily="18" charset="0"/>
                          <a:ea typeface="Times New Roman" panose="02020603050405020304" pitchFamily="18" charset="0"/>
                          <a:cs typeface="Cambria" panose="02040503050406030204" pitchFamily="18" charset="0"/>
                        </a:rPr>
                        <a:t>ӣ</a:t>
                      </a:r>
                      <a:r>
                        <a:rPr lang="tg-Cyrl-TJ" sz="16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барои давраи соли 2022 ва нимсолаи якуми соли 2023 гузаронида шуд. </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Т</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ибќи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њисоботњои пешнињодшуда њ</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а</a:t>
                      </a:r>
                      <a:r>
                        <a:rPr lang="tg-Cyrl-TJ" sz="1600" dirty="0" smtClean="0">
                          <a:effectLst/>
                          <a:latin typeface="Times New Roman Tj" panose="02020603050405020304" pitchFamily="18" charset="-52"/>
                          <a:ea typeface="Calibri" panose="020F0502020204030204" pitchFamily="34" charset="0"/>
                          <a:cs typeface="Cambria" panose="02040503050406030204" pitchFamily="18" charset="0"/>
                        </a:rPr>
                        <a:t>љ</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ми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умумии </a:t>
                      </a:r>
                      <a:r>
                        <a:rPr lang="tg-Cyrl-TJ" sz="1600" dirty="0" smtClean="0">
                          <a:effectLst/>
                          <a:latin typeface="Times New Roman Tj" panose="02020603050405020304" pitchFamily="18" charset="-52"/>
                          <a:ea typeface="Calibri" panose="020F0502020204030204" pitchFamily="34" charset="0"/>
                          <a:cs typeface="Cambria" panose="02040503050406030204" pitchFamily="18" charset="0"/>
                        </a:rPr>
                        <a:t>ќ</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арзњои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кредитории корхона ва љамъиятњои болозикр дар давраи соли 2022, маблаѓи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52</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645</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133,64 </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азор</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сомон</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ва дар давраи нимсолаи якуми 2023, мабла</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ғ</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57 269 520,71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сомониро</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ташкил</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дода, нисбат ба давраи соли 2022, ба маблаѓи 4 624 387,07 </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азор</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сомон</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ё ба андозаи 9 фоиз афзоиш ёфтааст. </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Њаљми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умумии ќ</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арзњои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дебитории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корхона</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азими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давлатї</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дар</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давраи соли 2022,</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маблаѓи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15</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989</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134,46 </a:t>
                      </a:r>
                      <a:r>
                        <a:rPr lang="tg-Cyrl-TJ" sz="1600" dirty="0" smtClean="0">
                          <a:effectLst/>
                          <a:latin typeface="Times New Roman Tj" panose="02020603050405020304" pitchFamily="18" charset="-52"/>
                          <a:ea typeface="Calibri" panose="020F0502020204030204" pitchFamily="34" charset="0"/>
                          <a:cs typeface="Cambria" panose="02040503050406030204" pitchFamily="18" charset="0"/>
                        </a:rPr>
                        <a:t>њ</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азор</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сомон</a:t>
                      </a:r>
                      <a:r>
                        <a:rPr lang="tg-Cyrl-TJ" sz="1600" dirty="0" smtClean="0">
                          <a:effectLst/>
                          <a:latin typeface="Times New Roman Tj" panose="02020603050405020304" pitchFamily="18" charset="-52"/>
                          <a:ea typeface="Calibri" panose="020F0502020204030204" pitchFamily="34" charset="0"/>
                          <a:cs typeface="Cambria" panose="02040503050406030204" pitchFamily="18" charset="0"/>
                        </a:rPr>
                        <a:t>ї ва дар давраи нимсолаи якуми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соли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2023,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маблаѓи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16</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012</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767,0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сомониро</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ташкил</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медињад</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ки</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дар ќиёс ба давраи соли 2022</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23 632,54 њ</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азор</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сомонї ё ба андозаи 0,15 фоиз</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афзоиш</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ёфтааст</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a:t>
                      </a:r>
                      <a:endParaRPr lang="ru-RU" sz="15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r>
            </a:tbl>
          </a:graphicData>
        </a:graphic>
      </p:graphicFrame>
      <p:pic>
        <p:nvPicPr>
          <p:cNvPr id="5" name="Picture 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50" y="142103"/>
            <a:ext cx="7175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014415"/>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38200" y="233543"/>
            <a:ext cx="10515600" cy="427355"/>
          </a:xfrm>
        </p:spPr>
        <p:txBody>
          <a:bodyPr>
            <a:noAutofit/>
          </a:bodyPr>
          <a:lstStyle/>
          <a:p>
            <a:r>
              <a:rPr lang="tg-Cyrl-TJ" sz="3000" b="1" dirty="0" smtClean="0">
                <a:solidFill>
                  <a:schemeClr val="accent1">
                    <a:lumMod val="75000"/>
                  </a:schemeClr>
                </a:solidFill>
                <a:latin typeface="Times New Roman Tj" panose="02020603050405020304" pitchFamily="18" charset="-52"/>
              </a:rPr>
              <a:t>Нақшаи амали </a:t>
            </a:r>
            <a:r>
              <a:rPr lang="tg-Cyrl-TJ" sz="3000" b="1" dirty="0" smtClean="0">
                <a:solidFill>
                  <a:schemeClr val="accent1">
                    <a:lumMod val="75000"/>
                  </a:schemeClr>
                </a:solidFill>
                <a:latin typeface="Times New Roman Tj" panose="02020603050405020304" pitchFamily="18" charset="-52"/>
                <a:cs typeface="Times New Roman" panose="02020603050405020304" pitchFamily="18" charset="0"/>
              </a:rPr>
              <a:t>Барнома:</a:t>
            </a:r>
            <a:endParaRPr lang="ru-RU" sz="3000" b="1" dirty="0">
              <a:solidFill>
                <a:schemeClr val="accent1">
                  <a:lumMod val="75000"/>
                </a:schemeClr>
              </a:solidFill>
              <a:latin typeface="Times New Roman Tj" panose="02020603050405020304" pitchFamily="18" charset="-52"/>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3041665003"/>
              </p:ext>
            </p:extLst>
          </p:nvPr>
        </p:nvGraphicFramePr>
        <p:xfrm>
          <a:off x="313507" y="844732"/>
          <a:ext cx="11530149" cy="6093273"/>
        </p:xfrm>
        <a:graphic>
          <a:graphicData uri="http://schemas.openxmlformats.org/drawingml/2006/table">
            <a:tbl>
              <a:tblPr firstRow="1" bandRow="1">
                <a:tableStyleId>{5C22544A-7EE6-4342-B048-85BDC9FD1C3A}</a:tableStyleId>
              </a:tblPr>
              <a:tblGrid>
                <a:gridCol w="1097282"/>
                <a:gridCol w="4629598"/>
                <a:gridCol w="5803269"/>
              </a:tblGrid>
              <a:tr h="603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dirty="0" smtClean="0">
                          <a:solidFill>
                            <a:schemeClr val="tx1"/>
                          </a:solidFill>
                          <a:latin typeface="Times New Roman Tj" panose="02020603050405020304" pitchFamily="18" charset="-52"/>
                          <a:cs typeface="Times New Roman" panose="02020603050405020304" pitchFamily="18" charset="0"/>
                        </a:rPr>
                        <a:t>Бандҳои</a:t>
                      </a:r>
                      <a:r>
                        <a:rPr lang="tg-Cyrl-TJ" sz="1800" baseline="0" dirty="0" smtClean="0">
                          <a:solidFill>
                            <a:schemeClr val="tx1"/>
                          </a:solidFill>
                          <a:latin typeface="Times New Roman Tj" panose="02020603050405020304" pitchFamily="18" charset="-52"/>
                          <a:cs typeface="Times New Roman" panose="02020603050405020304" pitchFamily="18" charset="0"/>
                        </a:rPr>
                        <a:t> нақша</a:t>
                      </a:r>
                      <a:endParaRPr lang="ru-RU" dirty="0">
                        <a:solidFill>
                          <a:schemeClr val="tx1"/>
                        </a:solidFill>
                        <a:latin typeface="Times New Roman Tj" panose="02020603050405020304" pitchFamily="18" charset="-52"/>
                      </a:endParaRPr>
                    </a:p>
                  </a:txBody>
                  <a:tcPr>
                    <a:cell3D prstMaterial="dkEdge">
                      <a:bevel w="77470" h="12700" prst="softRound"/>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g-Cyrl-TJ" sz="700"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Тадбирҳои пешбинишуда</a:t>
                      </a:r>
                      <a:endParaRPr lang="ru-RU" dirty="0">
                        <a:solidFill>
                          <a:schemeClr val="tx1"/>
                        </a:solidFill>
                        <a:latin typeface="Times New Roman Tj" panose="02020603050405020304" pitchFamily="18" charset="-52"/>
                      </a:endParaRPr>
                    </a:p>
                  </a:txBody>
                  <a:tcPr>
                    <a:cell3D prstMaterial="dkEdge">
                      <a:bevel w="77470" h="12700" prst="softRound"/>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g-Cyrl-TJ" sz="1050"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Раванди иҷроиш</a:t>
                      </a:r>
                      <a:endParaRPr lang="ru-RU" sz="1800"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txBody>
                  <a:tcPr>
                    <a:cell3D prstMaterial="dkEdge">
                      <a:bevel w="77470" h="12700" prst="softRound"/>
                      <a:lightRig rig="flood" dir="t"/>
                    </a:cell3D>
                  </a:tcPr>
                </a:tc>
              </a:tr>
              <a:tr h="2357694">
                <a:tc>
                  <a:txBody>
                    <a:bodyPr/>
                    <a:lstStyle/>
                    <a:p>
                      <a:pPr algn="ctr">
                        <a:lnSpc>
                          <a:spcPct val="115000"/>
                        </a:lnSpc>
                        <a:spcAft>
                          <a:spcPts val="0"/>
                        </a:spcAft>
                      </a:pPr>
                      <a:endPar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endPar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endPar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rPr>
                        <a:t>Банди 7</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algn="just">
                        <a:lnSpc>
                          <a:spcPct val="115000"/>
                        </a:lnSpc>
                        <a:spcAft>
                          <a:spcPts val="0"/>
                        </a:spcAft>
                      </a:pP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Пешни</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од</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намудани</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исобот оид ба хавф</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ои фискалии корхона</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ои азими давлат</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 ва </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љ</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амъият</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њ</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о</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и сањом</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ии бо сањми давлат фаъолияткунанда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ба Ма</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ҷ</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лиси Ол</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 ва</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укумати</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Љумњурии Тољикистон</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ва мунтазам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љойгир намудани он дар</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сомонаи Вазорати</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молия</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indent="450215" algn="just">
                        <a:lnSpc>
                          <a:spcPct val="115000"/>
                        </a:lnSpc>
                        <a:spcAft>
                          <a:spcPts val="0"/>
                        </a:spcAft>
                      </a:pP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Вобаста ба банди мазкур омода ва пешни</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оди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исобот оид ба хавф</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ои фискалии корхона</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ои азими давлат</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ӣ</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аз тасди</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қ</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и дастурмалаи хавф</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ои фискал</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ӣ</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бо назардошти та</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ҷ</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рибаи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кишвар</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о</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омода</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ва</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пешни</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од</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карда мешавад. Тадбири мазкур низ дар матрисаи чорабини</a:t>
                      </a:r>
                      <a:r>
                        <a:rPr lang="tg-Cyrl-TJ" sz="1800" dirty="0" smtClean="0">
                          <a:effectLst/>
                          <a:latin typeface="Cambria" panose="02040503050406030204" pitchFamily="18" charset="0"/>
                          <a:ea typeface="Times New Roman" panose="02020603050405020304" pitchFamily="18" charset="0"/>
                          <a:cs typeface="Cambria" panose="02040503050406030204" pitchFamily="18" charset="0"/>
                        </a:rPr>
                        <a:t>ҳ</a:t>
                      </a:r>
                      <a:r>
                        <a:rPr lang="tg-Cyrl-TJ" sz="1800" dirty="0" smtClean="0">
                          <a:effectLst/>
                          <a:latin typeface="Times New Roman Tj" panose="02020603050405020304" pitchFamily="18" charset="-52"/>
                          <a:ea typeface="Times New Roman" panose="02020603050405020304" pitchFamily="18" charset="0"/>
                          <a:cs typeface="Times New Roman Tj" panose="02020603050405020304" pitchFamily="18" charset="-52"/>
                        </a:rPr>
                        <a:t>ои</a:t>
                      </a:r>
                      <a:r>
                        <a:rPr lang="tg-Cyrl-TJ" sz="1800" dirty="0" smtClean="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Хазинаи Авруосиёгии рушд дар соли 2025 пешбин</a:t>
                      </a:r>
                      <a:r>
                        <a:rPr lang="tg-Cyrl-TJ" sz="18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карда</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smtClean="0">
                          <a:effectLst/>
                          <a:latin typeface="Times New Roman Tj" panose="02020603050405020304" pitchFamily="18" charset="-52"/>
                          <a:ea typeface="Calibri" panose="020F0502020204030204" pitchFamily="34" charset="0"/>
                          <a:cs typeface="Times New Roman Tj" panose="02020603050405020304" pitchFamily="18" charset="-52"/>
                        </a:rPr>
                        <a:t>шудааст</a:t>
                      </a: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ru-RU"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r>
              <a:tr h="2953452">
                <a:tc>
                  <a:txBody>
                    <a:bodyPr/>
                    <a:lstStyle/>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endPar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rPr>
                        <a:t>Банди </a:t>
                      </a: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8</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algn="just">
                        <a:lnSpc>
                          <a:spcPct val="115000"/>
                        </a:lnSpc>
                        <a:spcAft>
                          <a:spcPts val="0"/>
                        </a:spcAft>
                      </a:pPr>
                      <a:r>
                        <a:rPr lang="tg-Cyrl-TJ" sz="1800" dirty="0" smtClean="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Ворид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намудани та</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ғ</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йиру илова</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о ба </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Қ</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онуни </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Ҷ</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ум</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урии То</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ҷ</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икистон “</a:t>
                      </a:r>
                      <a:r>
                        <a:rPr lang="tg-Cyrl-TJ" sz="1800" dirty="0">
                          <a:solidFill>
                            <a:schemeClr val="tx1"/>
                          </a:solidFill>
                          <a:effectLst/>
                          <a:latin typeface="Times New Roman Tj" panose="02020603050405020304" pitchFamily="18" charset="-52"/>
                          <a:ea typeface="Times New Roman" panose="02020603050405020304" pitchFamily="18" charset="0"/>
                          <a:cs typeface="Times New Roman" panose="02020603050405020304" pitchFamily="18" charset="0"/>
                        </a:rPr>
                        <a:t>Дар бораи бањисобгирии муњосибї ва њисоботи молиявї” бо ма</a:t>
                      </a:r>
                      <a:r>
                        <a:rPr lang="tg-Cyrl-TJ" sz="1800" dirty="0">
                          <a:solidFill>
                            <a:schemeClr val="tx1"/>
                          </a:solidFill>
                          <a:effectLst/>
                          <a:latin typeface="Times New Roman Tj" panose="02020603050405020304" pitchFamily="18" charset="-52"/>
                          <a:ea typeface="Times New Roman" panose="02020603050405020304" pitchFamily="18" charset="0"/>
                          <a:cs typeface="Cambria" panose="02040503050406030204" pitchFamily="18" charset="0"/>
                        </a:rPr>
                        <a:t>қ</a:t>
                      </a:r>
                      <a:r>
                        <a:rPr lang="tg-Cyrl-TJ" sz="1800" dirty="0">
                          <a:solidFill>
                            <a:schemeClr val="tx1"/>
                          </a:solidFill>
                          <a:effectLst/>
                          <a:latin typeface="Times New Roman Tj" panose="02020603050405020304" pitchFamily="18" charset="-52"/>
                          <a:ea typeface="Times New Roman" panose="02020603050405020304" pitchFamily="18" charset="0"/>
                          <a:cs typeface="Times New Roman Tj" panose="02020603050405020304" pitchFamily="18" charset="-52"/>
                        </a:rPr>
                        <a:t>сади</a:t>
                      </a:r>
                      <a:r>
                        <a:rPr lang="tg-Cyrl-TJ" sz="1800" dirty="0">
                          <a:solidFill>
                            <a:schemeClr val="tx1"/>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Times New Roman" panose="02020603050405020304" pitchFamily="18" charset="0"/>
                          <a:cs typeface="Times New Roman Tj" panose="02020603050405020304" pitchFamily="18" charset="-52"/>
                        </a:rPr>
                        <a:t>пешбинї</a:t>
                      </a:r>
                      <a:r>
                        <a:rPr lang="tg-Cyrl-TJ" sz="1800" dirty="0">
                          <a:solidFill>
                            <a:schemeClr val="tx1"/>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Times New Roman" panose="02020603050405020304" pitchFamily="18" charset="0"/>
                          <a:cs typeface="Times New Roman Tj" panose="02020603050405020304" pitchFamily="18" charset="-52"/>
                        </a:rPr>
                        <a:t>намудани</a:t>
                      </a:r>
                      <a:r>
                        <a:rPr lang="tg-Cyrl-TJ" sz="1800" dirty="0">
                          <a:solidFill>
                            <a:schemeClr val="tx1"/>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Times New Roman" panose="02020603050405020304" pitchFamily="18" charset="0"/>
                          <a:cs typeface="Times New Roman Tj" panose="02020603050405020304" pitchFamily="18" charset="-52"/>
                        </a:rPr>
                        <a:t>талабот</a:t>
                      </a:r>
                      <a:r>
                        <a:rPr lang="tg-Cyrl-TJ" sz="1800" dirty="0">
                          <a:solidFill>
                            <a:schemeClr val="tx1"/>
                          </a:solidFill>
                          <a:effectLst/>
                          <a:latin typeface="Times New Roman Tj" panose="02020603050405020304" pitchFamily="18" charset="-52"/>
                          <a:ea typeface="Times New Roman" panose="02020603050405020304" pitchFamily="18" charset="0"/>
                          <a:cs typeface="Times New Roman" panose="02020603050405020304" pitchFamily="18" charset="0"/>
                        </a:rPr>
                        <a:t> ба</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нашри</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исоботи</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молиявии</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солона</a:t>
                      </a:r>
                      <a:r>
                        <a:rPr lang="tg-Cyrl-TJ" sz="1800" dirty="0">
                          <a:solidFill>
                            <a:schemeClr val="tx1"/>
                          </a:solidFill>
                          <a:effectLst/>
                          <a:latin typeface="Times New Roman Tj" panose="02020603050405020304" pitchFamily="18" charset="-52"/>
                          <a:ea typeface="Times New Roman" panose="02020603050405020304" pitchFamily="18" charset="0"/>
                          <a:cs typeface="Times New Roman" panose="02020603050405020304" pitchFamily="18" charset="0"/>
                        </a:rPr>
                        <a:t> аз љониби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корхона</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давлат</a:t>
                      </a:r>
                      <a:r>
                        <a:rPr lang="tg-Cyrl-TJ" sz="1800" dirty="0">
                          <a:solidFill>
                            <a:schemeClr val="tx1"/>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 </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ки субъект</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и</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дорои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манфиати</a:t>
                      </a:r>
                      <a:r>
                        <a:rPr lang="tg-Cyrl-TJ"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 умум </a:t>
                      </a:r>
                      <a:r>
                        <a:rPr lang="tg-Cyrl-TJ" sz="1800" dirty="0">
                          <a:solidFill>
                            <a:schemeClr val="tx1"/>
                          </a:solidFill>
                          <a:effectLst/>
                          <a:latin typeface="Times New Roman Tj" panose="02020603050405020304" pitchFamily="18" charset="-52"/>
                          <a:ea typeface="Calibri" panose="020F0502020204030204" pitchFamily="34" charset="0"/>
                          <a:cs typeface="Times New Roman Tj" panose="02020603050405020304" pitchFamily="18" charset="-52"/>
                        </a:rPr>
                        <a:t>мебошанд</a:t>
                      </a:r>
                      <a:endParaRPr lang="ru-RU"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indent="450215" algn="just">
                        <a:lnSpc>
                          <a:spcPct val="115000"/>
                        </a:lnSpc>
                        <a:spcAft>
                          <a:spcPts val="0"/>
                        </a:spcAft>
                      </a:pPr>
                      <a:r>
                        <a:rPr lang="tg-Cyrl-TJ" sz="1800" dirty="0" smtClean="0">
                          <a:effectLst/>
                          <a:latin typeface="Times New Roman Tj" panose="02020603050405020304" pitchFamily="18" charset="-52"/>
                          <a:ea typeface="Calibri" panose="020F0502020204030204" pitchFamily="34" charset="0"/>
                          <a:cs typeface="Times New Roman" panose="02020603050405020304" pitchFamily="18" charset="0"/>
                        </a:rPr>
                        <a:t>Вобаста ба банди мазкур ќайд менамоем, ки меъёри моддаи 24 Ќонуни Љумњурии Тољикистон “Дар бораи бањисобгирии муњосибї ва њисоботи молиявї” љамъиятњои сањомї, аз љумла корхонањои азими давлатиро вазифадор менамояд, ки њисоботи солонаи молиявиро дар муњлати на дертар аз 1 июни соли баъд аз соли њисоботї дар воситањои ахбори омма нашр намоянд.</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ru-RU" sz="1800" dirty="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r>
            </a:tbl>
          </a:graphicData>
        </a:graphic>
      </p:graphicFrame>
      <p:pic>
        <p:nvPicPr>
          <p:cNvPr id="5" name="Picture 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50" y="181292"/>
            <a:ext cx="7175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678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38200" y="112737"/>
            <a:ext cx="10515600" cy="557983"/>
          </a:xfrm>
        </p:spPr>
        <p:txBody>
          <a:bodyPr>
            <a:noAutofit/>
          </a:bodyPr>
          <a:lstStyle/>
          <a:p>
            <a:r>
              <a:rPr lang="tg-Cyrl-TJ" sz="3000" b="1" dirty="0" smtClean="0">
                <a:solidFill>
                  <a:schemeClr val="accent1">
                    <a:lumMod val="75000"/>
                  </a:schemeClr>
                </a:solidFill>
                <a:latin typeface="Times New Roman Tj" panose="02020603050405020304" pitchFamily="18" charset="-52"/>
              </a:rPr>
              <a:t>Нақшаи амали </a:t>
            </a:r>
            <a:r>
              <a:rPr lang="tg-Cyrl-TJ" sz="3000" b="1" dirty="0" smtClean="0">
                <a:solidFill>
                  <a:schemeClr val="accent1">
                    <a:lumMod val="75000"/>
                  </a:schemeClr>
                </a:solidFill>
                <a:latin typeface="Times New Roman Tj" panose="02020603050405020304" pitchFamily="18" charset="-52"/>
                <a:cs typeface="Times New Roman" panose="02020603050405020304" pitchFamily="18" charset="0"/>
              </a:rPr>
              <a:t>Барнома:</a:t>
            </a:r>
            <a:endParaRPr lang="ru-RU" sz="3000" b="1" dirty="0">
              <a:solidFill>
                <a:schemeClr val="accent1">
                  <a:lumMod val="75000"/>
                </a:schemeClr>
              </a:solidFill>
              <a:latin typeface="Times New Roman Tj" panose="02020603050405020304" pitchFamily="18" charset="-52"/>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480997083"/>
              </p:ext>
            </p:extLst>
          </p:nvPr>
        </p:nvGraphicFramePr>
        <p:xfrm>
          <a:off x="120650" y="723924"/>
          <a:ext cx="11836219" cy="6813309"/>
        </p:xfrm>
        <a:graphic>
          <a:graphicData uri="http://schemas.openxmlformats.org/drawingml/2006/table">
            <a:tbl>
              <a:tblPr firstRow="1" bandRow="1">
                <a:tableStyleId>{5C22544A-7EE6-4342-B048-85BDC9FD1C3A}</a:tableStyleId>
              </a:tblPr>
              <a:tblGrid>
                <a:gridCol w="1126421"/>
                <a:gridCol w="4127276"/>
                <a:gridCol w="6582522"/>
              </a:tblGrid>
              <a:tr h="6396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latin typeface="Times New Roman Tj" panose="02020603050405020304" pitchFamily="18" charset="-52"/>
                          <a:cs typeface="Times New Roman" panose="02020603050405020304" pitchFamily="18" charset="0"/>
                        </a:rPr>
                        <a:t>Бандҳои</a:t>
                      </a:r>
                      <a:r>
                        <a:rPr lang="tg-Cyrl-TJ" sz="1800" b="1" baseline="0" dirty="0" smtClean="0">
                          <a:solidFill>
                            <a:schemeClr val="tx1"/>
                          </a:solidFill>
                          <a:latin typeface="Times New Roman Tj" panose="02020603050405020304" pitchFamily="18" charset="-52"/>
                          <a:cs typeface="Times New Roman" panose="02020603050405020304" pitchFamily="18" charset="0"/>
                        </a:rPr>
                        <a:t> нақша</a:t>
                      </a:r>
                      <a:endParaRPr lang="ru-RU" b="1" dirty="0">
                        <a:solidFill>
                          <a:schemeClr val="tx1"/>
                        </a:solidFill>
                        <a:latin typeface="Times New Roman Tj" panose="02020603050405020304" pitchFamily="18" charset="-52"/>
                      </a:endParaRPr>
                    </a:p>
                  </a:txBody>
                  <a:tcPr>
                    <a:cell3D prstMaterial="dkEdge">
                      <a:bevel w="77470" h="12700" prst="softRound"/>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g-Cyrl-TJ" sz="6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Тадбирҳои пешбинишуда</a:t>
                      </a:r>
                      <a:endParaRPr lang="ru-RU" b="1" dirty="0">
                        <a:solidFill>
                          <a:schemeClr val="tx1"/>
                        </a:solidFill>
                        <a:latin typeface="Times New Roman Tj" panose="02020603050405020304" pitchFamily="18" charset="-52"/>
                      </a:endParaRPr>
                    </a:p>
                  </a:txBody>
                  <a:tcPr>
                    <a:cell3D prstMaterial="dkEdge">
                      <a:bevel w="77470" h="12700" prst="softRound"/>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g-Cyrl-TJ" sz="7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g-Cyrl-TJ"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rPr>
                        <a:t>Раванди иҷроиш</a:t>
                      </a:r>
                      <a:endParaRPr lang="ru-RU" sz="1800" b="1" dirty="0" smtClean="0">
                        <a:solidFill>
                          <a:schemeClr val="tx1"/>
                        </a:solidFill>
                        <a:effectLst/>
                        <a:latin typeface="Times New Roman Tj" panose="02020603050405020304" pitchFamily="18" charset="-52"/>
                        <a:ea typeface="Calibri" panose="020F0502020204030204" pitchFamily="34" charset="0"/>
                        <a:cs typeface="Times New Roman" panose="02020603050405020304" pitchFamily="18" charset="0"/>
                      </a:endParaRPr>
                    </a:p>
                  </a:txBody>
                  <a:tcPr>
                    <a:cell3D prstMaterial="dkEdge">
                      <a:bevel w="77470" h="12700" prst="softRound"/>
                      <a:lightRig rig="flood" dir="t"/>
                    </a:cell3D>
                  </a:tcPr>
                </a:tc>
              </a:tr>
              <a:tr h="2802410">
                <a:tc>
                  <a:txBody>
                    <a:bodyPr/>
                    <a:lstStyle/>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smtClean="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smtClean="0">
                          <a:effectLst/>
                          <a:latin typeface="Times New Roman Tj" panose="02020603050405020304" pitchFamily="18" charset="-52"/>
                          <a:ea typeface="Calibri" panose="020F0502020204030204" pitchFamily="34" charset="0"/>
                          <a:cs typeface="Times New Roman" panose="02020603050405020304" pitchFamily="18" charset="0"/>
                        </a:rPr>
                        <a:t>Банди </a:t>
                      </a: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9</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nSpc>
                          <a:spcPct val="115000"/>
                        </a:lnSpc>
                        <a:spcAft>
                          <a:spcPts val="0"/>
                        </a:spcAft>
                      </a:pPr>
                      <a:r>
                        <a:rPr lang="ru-RU" sz="1800" b="1" dirty="0">
                          <a:effectLst/>
                          <a:latin typeface="Times New Roman Tj" panose="02020603050405020304" pitchFamily="18" charset="-52"/>
                          <a:ea typeface="Calibri" panose="020F0502020204030204" pitchFamily="34" charset="0"/>
                          <a:cs typeface="Times New Roman" panose="02020603050405020304" pitchFamily="18" charset="0"/>
                        </a:rPr>
                        <a:t> </a:t>
                      </a:r>
                    </a:p>
                  </a:txBody>
                  <a:tcPr marL="68580" marR="68580" marT="0" marB="0">
                    <a:cell3D prstMaterial="dkEdge">
                      <a:bevel w="77470" h="12700" prst="softRound"/>
                      <a:lightRig rig="flood" dir="t"/>
                    </a:cell3D>
                  </a:tcPr>
                </a:tc>
                <a:tc>
                  <a:txBody>
                    <a:bodyPr/>
                    <a:lstStyle/>
                    <a:p>
                      <a:pPr algn="just">
                        <a:lnSpc>
                          <a:spcPct val="115000"/>
                        </a:lnSpc>
                        <a:spcAft>
                          <a:spcPts val="0"/>
                        </a:spcAft>
                      </a:pP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endParaRPr lang="ru-RU" sz="1600" dirty="0">
                        <a:effectLst/>
                        <a:latin typeface="Times New Roman Tj" panose="02020603050405020304" pitchFamily="18" charset="-52"/>
                        <a:ea typeface="Calibri" panose="020F0502020204030204" pitchFamily="34" charset="0"/>
                        <a:cs typeface="Times New Roman" panose="02020603050405020304" pitchFamily="18" charset="0"/>
                      </a:endParaRPr>
                    </a:p>
                    <a:p>
                      <a:pPr algn="just">
                        <a:lnSpc>
                          <a:spcPct val="115000"/>
                        </a:lnSpc>
                        <a:spcAft>
                          <a:spcPts val="0"/>
                        </a:spcAft>
                      </a:pP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Ташкил намудани курс</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ои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омўзиш</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ї барои </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сармуњ</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осиб</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ва</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муњосибони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корхонањои азими давлатї ва љамъиятњое, ки сањмияи онњо ба давлат тааллуќ дорад</a:t>
                      </a:r>
                      <a:r>
                        <a:rPr lang="tg-Cyrl-TJ" sz="16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 бо</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 </a:t>
                      </a:r>
                      <a:r>
                        <a:rPr lang="tg-Cyrl-TJ" sz="16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гирифтани сертификати муњосиби касбї. </a:t>
                      </a:r>
                      <a:r>
                        <a:rPr lang="tg-Cyrl-TJ" sz="16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Ҷ</a:t>
                      </a:r>
                      <a:r>
                        <a:rPr lang="tg-Cyrl-TJ" sz="16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ор</a:t>
                      </a:r>
                      <a:r>
                        <a:rPr lang="tg-Cyrl-TJ" sz="16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6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 намудани талабот оид ба гирифтани сертификати муњосиби касбї аз </a:t>
                      </a:r>
                      <a:r>
                        <a:rPr lang="tg-Cyrl-TJ" sz="16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ҷ</a:t>
                      </a:r>
                      <a:r>
                        <a:rPr lang="tg-Cyrl-TJ" sz="16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ониби сарму</a:t>
                      </a:r>
                      <a:r>
                        <a:rPr lang="tg-Cyrl-TJ" sz="16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6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осибони корхона</a:t>
                      </a:r>
                      <a:r>
                        <a:rPr lang="tg-Cyrl-TJ" sz="16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ҳ</a:t>
                      </a:r>
                      <a:r>
                        <a:rPr lang="tg-Cyrl-TJ" sz="16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ои азими давлат</a:t>
                      </a:r>
                      <a:r>
                        <a:rPr lang="tg-Cyrl-TJ" sz="1600" dirty="0">
                          <a:solidFill>
                            <a:srgbClr val="000000"/>
                          </a:solidFill>
                          <a:effectLst/>
                          <a:latin typeface="Times New Roman Tj" panose="02020603050405020304" pitchFamily="18" charset="-52"/>
                          <a:ea typeface="Calibri" panose="020F0502020204030204" pitchFamily="34" charset="0"/>
                          <a:cs typeface="Cambria" panose="02040503050406030204" pitchFamily="18" charset="0"/>
                        </a:rPr>
                        <a:t>ӣ</a:t>
                      </a:r>
                      <a:r>
                        <a:rPr lang="tg-Cyrl-TJ" sz="1600" dirty="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 то охири соли </a:t>
                      </a:r>
                      <a:r>
                        <a:rPr lang="tg-Cyrl-TJ" sz="1600" dirty="0" smtClean="0">
                          <a:solidFill>
                            <a:srgbClr val="000000"/>
                          </a:solidFill>
                          <a:effectLst/>
                          <a:latin typeface="Times New Roman Tj" panose="02020603050405020304" pitchFamily="18" charset="-52"/>
                          <a:ea typeface="Calibri" panose="020F0502020204030204" pitchFamily="34" charset="0"/>
                          <a:cs typeface="Times New Roman Tj" panose="02020603050405020304" pitchFamily="18" charset="-52"/>
                        </a:rPr>
                        <a:t>2026</a:t>
                      </a:r>
                      <a:r>
                        <a:rPr lang="tg-Cyrl-TJ" sz="16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6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indent="449580" algn="just">
                        <a:lnSpc>
                          <a:spcPct val="107000"/>
                        </a:lnSpc>
                        <a:spcAft>
                          <a:spcPts val="0"/>
                        </a:spcAft>
                      </a:pPr>
                      <a:r>
                        <a:rPr lang="tg-Cyrl-TJ" sz="1600"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Вобаста ба иљрои банди мазкур ќайд менамоем, ки бо фармоиши дахлдори Вазорати молия </a:t>
                      </a:r>
                      <a:r>
                        <a:rPr lang="tg-Cyrl-TJ" sz="1600" dirty="0" smtClean="0">
                          <a:effectLst/>
                          <a:latin typeface="Times New Roman Tj" panose="02020603050405020304" pitchFamily="18" charset="-52"/>
                          <a:ea typeface="Times New Roman" panose="02020603050405020304" pitchFamily="18" charset="0"/>
                          <a:cs typeface="Times New Roman" panose="02020603050405020304" pitchFamily="18" charset="0"/>
                        </a:rPr>
                        <a:t>Тартиби додани сертификат ва шартњои сертификатсиякунонии муњосибони касбии Љумњурии Тољикистон тасдиќ гардидааст.</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tg-Cyrl-TJ" sz="1600" dirty="0" smtClean="0">
                          <a:effectLst/>
                          <a:latin typeface="Times New Roman Tj" panose="02020603050405020304" pitchFamily="18" charset="-52"/>
                          <a:ea typeface="Times New Roman" panose="02020603050405020304" pitchFamily="18" charset="0"/>
                          <a:cs typeface="Times New Roman" panose="02020603050405020304" pitchFamily="18" charset="0"/>
                        </a:rPr>
                        <a:t>Вобаста ба ин бо таври мунтазам </a:t>
                      </a:r>
                      <a:r>
                        <a:rPr lang="tg-Cyrl-TJ" sz="1600" b="1" dirty="0" smtClean="0">
                          <a:effectLst/>
                          <a:latin typeface="Times New Roman Tj" panose="02020603050405020304" pitchFamily="18" charset="-52"/>
                          <a:ea typeface="Calibri" panose="020F0502020204030204" pitchFamily="34" charset="0"/>
                          <a:cs typeface="Times New Roman" panose="02020603050405020304" pitchFamily="18" charset="0"/>
                        </a:rPr>
                        <a:t>курсњои омўзишї барои сармуњосиб ва муњосибон барои гирифтани сертификати муњосиби касбї ташкил карда шудааст. </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Аз 27 корхона</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ои азими давлат</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айни </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ол 21 нафар сарму</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осиб  дорои сертификати му</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осиби касбї  мебошанд. Инчунин бо дастгирии Бонки </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Ҷ</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а</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он</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курси ом</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ӯ</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зиш</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дар хусуси гирифтани сертификати му</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осибии байналмилал</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АССА дар кишвар ташкил карда шуда, айни </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ол дар курси мазкур 17 сарму</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осиб ва му</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осибони корхона</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ои азими давлат</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ӣ</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давраи омузишро гузаронида истодаанд.</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ru-RU" sz="16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r>
              <a:tr h="2522169">
                <a:tc>
                  <a:txBody>
                    <a:bodyPr/>
                    <a:lstStyle/>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p>
                      <a:pPr algn="ctr">
                        <a:lnSpc>
                          <a:spcPct val="115000"/>
                        </a:lnSpc>
                        <a:spcAft>
                          <a:spcPts val="0"/>
                        </a:spcAft>
                      </a:pPr>
                      <a:r>
                        <a:rPr lang="tg-Cyrl-TJ" sz="1800" b="1" dirty="0">
                          <a:effectLst/>
                          <a:latin typeface="Times New Roman Tj" panose="02020603050405020304" pitchFamily="18" charset="-52"/>
                          <a:ea typeface="Calibri" panose="020F0502020204030204" pitchFamily="34" charset="0"/>
                          <a:cs typeface="Times New Roman" panose="02020603050405020304" pitchFamily="18" charset="0"/>
                        </a:rPr>
                        <a:t>Банди 10</a:t>
                      </a:r>
                      <a:endParaRPr lang="ru-RU" sz="1800" b="1"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algn="just">
                        <a:lnSpc>
                          <a:spcPct val="115000"/>
                        </a:lnSpc>
                        <a:spcAft>
                          <a:spcPts val="0"/>
                        </a:spcAft>
                      </a:pPr>
                      <a:r>
                        <a:rPr lang="tg-Cyrl-TJ" sz="1600" dirty="0" smtClean="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Та</a:t>
                      </a:r>
                      <a:r>
                        <a:rPr lang="tg-Cyrl-TJ" sz="1600" dirty="0" smtClean="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қ</a:t>
                      </a:r>
                      <a:r>
                        <a:rPr lang="tg-Cyrl-TJ" sz="1600" dirty="0" smtClean="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вият</a:t>
                      </a:r>
                      <a:r>
                        <a:rPr lang="tg-Cyrl-TJ" sz="1600" dirty="0" smtClean="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бахшидани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раванди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гузариши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корхона</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ои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азими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давлат</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ӣ</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ва</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ҷ</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амъият</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ои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са</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омии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бо</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са</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ми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давлат</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фаъолияткунанда</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ба</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стандарт</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ои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байналмилалии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исоботи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молияв</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ӣ</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МСФО</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бо ро</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и</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ҷ</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ор</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ӣ</a:t>
                      </a:r>
                      <a:r>
                        <a:rPr lang="tg-Cyrl-TJ" sz="1600" dirty="0">
                          <a:solidFill>
                            <a:srgbClr val="000000"/>
                          </a:solidFill>
                          <a:effectLst/>
                          <a:latin typeface="Times New Roman Tj" panose="02020603050405020304" pitchFamily="18" charset="-52"/>
                          <a:ea typeface="Times New Roman" panose="02020603050405020304" pitchFamily="18" charset="0"/>
                          <a:cs typeface="Calibri" panose="020F0502020204030204" pitchFamily="34" charset="0"/>
                        </a:rPr>
                        <a:t> </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намудани </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ҷ</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арима дар заминаи меъёрии </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ҳ</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у</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қ</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у</a:t>
                      </a:r>
                      <a:r>
                        <a:rPr lang="tg-Cyrl-TJ" sz="1600" dirty="0">
                          <a:solidFill>
                            <a:srgbClr val="000000"/>
                          </a:solidFill>
                          <a:effectLst/>
                          <a:latin typeface="Times New Roman Tj" panose="02020603050405020304" pitchFamily="18" charset="-52"/>
                          <a:ea typeface="Times New Roman" panose="02020603050405020304" pitchFamily="18" charset="0"/>
                          <a:cs typeface="Cambria" panose="02040503050406030204" pitchFamily="18" charset="0"/>
                        </a:rPr>
                        <a:t>қӣ</a:t>
                      </a:r>
                      <a:r>
                        <a:rPr lang="tg-Cyrl-TJ" sz="1600" dirty="0">
                          <a:solidFill>
                            <a:srgbClr val="000000"/>
                          </a:solidFill>
                          <a:effectLst/>
                          <a:latin typeface="Times New Roman Tj" panose="02020603050405020304" pitchFamily="18" charset="-52"/>
                          <a:ea typeface="Times New Roman" panose="02020603050405020304" pitchFamily="18" charset="0"/>
                          <a:cs typeface="Times New Roman Tj" panose="02020603050405020304" pitchFamily="18" charset="-52"/>
                        </a:rPr>
                        <a:t> барои риоя накардани ин талабот</a:t>
                      </a:r>
                      <a:endParaRPr lang="ru-RU" sz="16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c>
                  <a:txBody>
                    <a:bodyPr/>
                    <a:lstStyle/>
                    <a:p>
                      <a:pPr indent="450215" algn="just">
                        <a:lnSpc>
                          <a:spcPct val="115000"/>
                        </a:lnSpc>
                        <a:spcAft>
                          <a:spcPts val="0"/>
                        </a:spcAft>
                      </a:pP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Вобаста ба ин лоињаи ќарори Њукумати Љумњурии Тољикистон “Дар бораи ворид намудани таѓйиру иловањо ба Кодекси њуќуќвайронкунии маъмурии Љумњурии Тољикистон” омода гардид. Лоињаи мазкур бо вазорату идорањои дахлдор мувофиќа гардида, унвонии Њукумати Љумњурии Тољикистон ирсол гардидааст. Лоињаи мазкур аз љониби Њукумати Љумњурии Тољикистон барои такмилдињї ба вазорат ирсол гардидааст ва айни замон аз љониби сохтори дахлдор мавриди такмилди</a:t>
                      </a:r>
                      <a:r>
                        <a:rPr lang="tg-Cyrl-TJ" sz="1600" dirty="0" smtClean="0">
                          <a:effectLst/>
                          <a:latin typeface="Cambria" panose="02040503050406030204" pitchFamily="18" charset="0"/>
                          <a:ea typeface="Calibri" panose="020F0502020204030204" pitchFamily="34" charset="0"/>
                          <a:cs typeface="Cambria" panose="02040503050406030204" pitchFamily="18" charset="0"/>
                        </a:rPr>
                        <a:t>ҳӣ</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ва</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баррасї</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ќарор</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1600" dirty="0" smtClean="0">
                          <a:effectLst/>
                          <a:latin typeface="Times New Roman Tj" panose="02020603050405020304" pitchFamily="18" charset="-52"/>
                          <a:ea typeface="Calibri" panose="020F0502020204030204" pitchFamily="34" charset="0"/>
                          <a:cs typeface="Times New Roman Tj" panose="02020603050405020304" pitchFamily="18" charset="-52"/>
                        </a:rPr>
                        <a:t>дорад</a:t>
                      </a:r>
                      <a:r>
                        <a:rPr lang="tg-Cyrl-TJ" sz="1600" dirty="0" smtClean="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ru-RU" sz="16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68580" marR="68580" marT="0" marB="0">
                    <a:cell3D prstMaterial="dkEdge">
                      <a:bevel w="77470" h="12700" prst="softRound"/>
                      <a:lightRig rig="flood" dir="t"/>
                    </a:cell3D>
                  </a:tcPr>
                </a:tc>
              </a:tr>
            </a:tbl>
          </a:graphicData>
        </a:graphic>
      </p:graphicFrame>
      <p:pic>
        <p:nvPicPr>
          <p:cNvPr id="5" name="Picture 1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50" y="59532"/>
            <a:ext cx="7175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475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Метрополия">
  <a:themeElements>
    <a:clrScheme name="Метрополия">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Метрополи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TM03457491[[fn=Метрополия]]</Template>
  <TotalTime>13199</TotalTime>
  <Words>1497</Words>
  <Application>Microsoft Office PowerPoint</Application>
  <PresentationFormat>Широкоэкранный</PresentationFormat>
  <Paragraphs>179</Paragraphs>
  <Slides>11</Slides>
  <Notes>11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11</vt:i4>
      </vt:variant>
    </vt:vector>
  </HeadingPairs>
  <TitlesOfParts>
    <vt:vector size="19" baseType="lpstr">
      <vt:lpstr>Arial</vt:lpstr>
      <vt:lpstr>Calibri</vt:lpstr>
      <vt:lpstr>Calibri Light</vt:lpstr>
      <vt:lpstr>Cambria</vt:lpstr>
      <vt:lpstr>Times New Roman</vt:lpstr>
      <vt:lpstr>Times New Roman Taj</vt:lpstr>
      <vt:lpstr>Times New Roman Tj</vt:lpstr>
      <vt:lpstr>Метрополия</vt:lpstr>
      <vt:lpstr>Барномаи миёнамӯҳлат барои солҳои 2023-2027 оид ба идоракунии хавфҳои фискалии корхонаҳои азими давлатӣ ва ҷамъиятҳое, ки саҳмияи онҳо ба давлат тааллуқ доранд</vt:lpstr>
      <vt:lpstr>Барномаи тасдиқшуда аз қисматҳои зерин:</vt:lpstr>
      <vt:lpstr>Мақсади асосии тасдиқи Барнома:</vt:lpstr>
      <vt:lpstr>Ҳадафҳои асосии тадбиқи Барнома:</vt:lpstr>
      <vt:lpstr>Нақшаи амали Барнома:</vt:lpstr>
      <vt:lpstr>Нақшаи амали Барнома:</vt:lpstr>
      <vt:lpstr>Нақшаи амали Барнома:</vt:lpstr>
      <vt:lpstr>Нақшаи амали Барнома:</vt:lpstr>
      <vt:lpstr>Нақшаи амали Барнома:</vt:lpstr>
      <vt:lpstr>Нақшаи амали Барнома:</vt:lpstr>
      <vt:lpstr>Нақшаи амали Барнома: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Abdurauf Zugurov</dc:creator>
  <cp:lastModifiedBy>Mehrubon Umarov</cp:lastModifiedBy>
  <cp:revision>71</cp:revision>
  <cp:lastPrinted>2023-11-05T13:18:02Z</cp:lastPrinted>
  <dcterms:created xsi:type="dcterms:W3CDTF">2023-10-30T05:36:35Z</dcterms:created>
  <dcterms:modified xsi:type="dcterms:W3CDTF">2024-04-01T11:58:10Z</dcterms:modified>
</cp:coreProperties>
</file>