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94" r:id="rId3"/>
    <p:sldId id="295" r:id="rId4"/>
    <p:sldId id="297" r:id="rId5"/>
    <p:sldId id="299" r:id="rId6"/>
    <p:sldId id="298" r:id="rId7"/>
    <p:sldId id="300" r:id="rId8"/>
    <p:sldId id="301" r:id="rId9"/>
    <p:sldId id="302" r:id="rId10"/>
    <p:sldId id="293" r:id="rId11"/>
  </p:sldIdLst>
  <p:sldSz cx="12192000" cy="6858000"/>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8300"/>
    <a:srgbClr val="8A0000"/>
    <a:srgbClr val="639729"/>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B15212EC-0EDE-4E36-8B8B-FAB493748876}" type="datetimeFigureOut">
              <a:rPr lang="ru-RU" smtClean="0"/>
              <a:t>30.03.2024</a:t>
            </a:fld>
            <a:endParaRPr lang="ru-RU"/>
          </a:p>
        </p:txBody>
      </p:sp>
      <p:sp>
        <p:nvSpPr>
          <p:cNvPr id="4" name="Образ слайда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A3B6ACBA-542E-4BC4-8D1E-030FA61D77C1}" type="slidenum">
              <a:rPr lang="ru-RU" smtClean="0"/>
              <a:t>‹#›</a:t>
            </a:fld>
            <a:endParaRPr lang="ru-RU"/>
          </a:p>
        </p:txBody>
      </p:sp>
    </p:spTree>
    <p:extLst>
      <p:ext uri="{BB962C8B-B14F-4D97-AF65-F5344CB8AC3E}">
        <p14:creationId xmlns:p14="http://schemas.microsoft.com/office/powerpoint/2010/main" val="360198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1</a:t>
            </a:fld>
            <a:endParaRPr lang="ru-RU" altLang="ru-RU" sz="1400"/>
          </a:p>
        </p:txBody>
      </p:sp>
    </p:spTree>
    <p:extLst>
      <p:ext uri="{BB962C8B-B14F-4D97-AF65-F5344CB8AC3E}">
        <p14:creationId xmlns:p14="http://schemas.microsoft.com/office/powerpoint/2010/main" val="139673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870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BAD9B3B-BFC2-4F74-B8D7-93F395CC69A2}" type="slidenum">
              <a:rPr lang="ru-RU" altLang="ru-RU" sz="1400"/>
              <a:pPr>
                <a:spcBef>
                  <a:spcPct val="0"/>
                </a:spcBef>
              </a:pPr>
              <a:t>10</a:t>
            </a:fld>
            <a:endParaRPr lang="ru-RU" altLang="ru-RU" sz="1400"/>
          </a:p>
        </p:txBody>
      </p:sp>
    </p:spTree>
    <p:extLst>
      <p:ext uri="{BB962C8B-B14F-4D97-AF65-F5344CB8AC3E}">
        <p14:creationId xmlns:p14="http://schemas.microsoft.com/office/powerpoint/2010/main" val="380835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2</a:t>
            </a:fld>
            <a:endParaRPr lang="ru-RU" altLang="ru-RU" sz="1400"/>
          </a:p>
        </p:txBody>
      </p:sp>
    </p:spTree>
    <p:extLst>
      <p:ext uri="{BB962C8B-B14F-4D97-AF65-F5344CB8AC3E}">
        <p14:creationId xmlns:p14="http://schemas.microsoft.com/office/powerpoint/2010/main" val="341484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3</a:t>
            </a:fld>
            <a:endParaRPr lang="ru-RU" altLang="ru-RU" sz="1400"/>
          </a:p>
        </p:txBody>
      </p:sp>
    </p:spTree>
    <p:extLst>
      <p:ext uri="{BB962C8B-B14F-4D97-AF65-F5344CB8AC3E}">
        <p14:creationId xmlns:p14="http://schemas.microsoft.com/office/powerpoint/2010/main" val="1641121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4</a:t>
            </a:fld>
            <a:endParaRPr lang="ru-RU" altLang="ru-RU" sz="1400"/>
          </a:p>
        </p:txBody>
      </p:sp>
    </p:spTree>
    <p:extLst>
      <p:ext uri="{BB962C8B-B14F-4D97-AF65-F5344CB8AC3E}">
        <p14:creationId xmlns:p14="http://schemas.microsoft.com/office/powerpoint/2010/main" val="407588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5</a:t>
            </a:fld>
            <a:endParaRPr lang="ru-RU" altLang="ru-RU" sz="1400"/>
          </a:p>
        </p:txBody>
      </p:sp>
    </p:spTree>
    <p:extLst>
      <p:ext uri="{BB962C8B-B14F-4D97-AF65-F5344CB8AC3E}">
        <p14:creationId xmlns:p14="http://schemas.microsoft.com/office/powerpoint/2010/main" val="418498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6</a:t>
            </a:fld>
            <a:endParaRPr lang="ru-RU" altLang="ru-RU" sz="1400"/>
          </a:p>
        </p:txBody>
      </p:sp>
    </p:spTree>
    <p:extLst>
      <p:ext uri="{BB962C8B-B14F-4D97-AF65-F5344CB8AC3E}">
        <p14:creationId xmlns:p14="http://schemas.microsoft.com/office/powerpoint/2010/main" val="59051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7</a:t>
            </a:fld>
            <a:endParaRPr lang="ru-RU" altLang="ru-RU" sz="1400"/>
          </a:p>
        </p:txBody>
      </p:sp>
    </p:spTree>
    <p:extLst>
      <p:ext uri="{BB962C8B-B14F-4D97-AF65-F5344CB8AC3E}">
        <p14:creationId xmlns:p14="http://schemas.microsoft.com/office/powerpoint/2010/main" val="29655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8</a:t>
            </a:fld>
            <a:endParaRPr lang="ru-RU" altLang="ru-RU" sz="1400"/>
          </a:p>
        </p:txBody>
      </p:sp>
    </p:spTree>
    <p:extLst>
      <p:ext uri="{BB962C8B-B14F-4D97-AF65-F5344CB8AC3E}">
        <p14:creationId xmlns:p14="http://schemas.microsoft.com/office/powerpoint/2010/main" val="303679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001" indent="-301923">
              <a:spcBef>
                <a:spcPct val="30000"/>
              </a:spcBef>
              <a:defRPr sz="1300">
                <a:solidFill>
                  <a:schemeClr val="tx1"/>
                </a:solidFill>
                <a:latin typeface="Calibri" panose="020F0502020204030204" pitchFamily="34" charset="0"/>
              </a:defRPr>
            </a:lvl2pPr>
            <a:lvl3pPr marL="1207694" indent="-241539">
              <a:spcBef>
                <a:spcPct val="30000"/>
              </a:spcBef>
              <a:defRPr sz="1300">
                <a:solidFill>
                  <a:schemeClr val="tx1"/>
                </a:solidFill>
                <a:latin typeface="Calibri" panose="020F0502020204030204" pitchFamily="34" charset="0"/>
              </a:defRPr>
            </a:lvl3pPr>
            <a:lvl4pPr marL="1690771" indent="-241539">
              <a:spcBef>
                <a:spcPct val="30000"/>
              </a:spcBef>
              <a:defRPr sz="1300">
                <a:solidFill>
                  <a:schemeClr val="tx1"/>
                </a:solidFill>
                <a:latin typeface="Calibri" panose="020F0502020204030204" pitchFamily="34" charset="0"/>
              </a:defRPr>
            </a:lvl4pPr>
            <a:lvl5pPr marL="2173849" indent="-241539">
              <a:spcBef>
                <a:spcPct val="30000"/>
              </a:spcBef>
              <a:defRPr sz="1300">
                <a:solidFill>
                  <a:schemeClr val="tx1"/>
                </a:solidFill>
                <a:latin typeface="Calibri" panose="020F0502020204030204" pitchFamily="34" charset="0"/>
              </a:defRPr>
            </a:lvl5pPr>
            <a:lvl6pPr marL="2656926" indent="-241539" eaLnBrk="0" fontAlgn="base" hangingPunct="0">
              <a:spcBef>
                <a:spcPct val="30000"/>
              </a:spcBef>
              <a:spcAft>
                <a:spcPct val="0"/>
              </a:spcAft>
              <a:defRPr sz="1300">
                <a:solidFill>
                  <a:schemeClr val="tx1"/>
                </a:solidFill>
                <a:latin typeface="Calibri" panose="020F0502020204030204" pitchFamily="34" charset="0"/>
              </a:defRPr>
            </a:lvl6pPr>
            <a:lvl7pPr marL="3140004" indent="-241539" eaLnBrk="0" fontAlgn="base" hangingPunct="0">
              <a:spcBef>
                <a:spcPct val="30000"/>
              </a:spcBef>
              <a:spcAft>
                <a:spcPct val="0"/>
              </a:spcAft>
              <a:defRPr sz="1300">
                <a:solidFill>
                  <a:schemeClr val="tx1"/>
                </a:solidFill>
                <a:latin typeface="Calibri" panose="020F0502020204030204" pitchFamily="34" charset="0"/>
              </a:defRPr>
            </a:lvl7pPr>
            <a:lvl8pPr marL="3623081" indent="-241539" eaLnBrk="0" fontAlgn="base" hangingPunct="0">
              <a:spcBef>
                <a:spcPct val="30000"/>
              </a:spcBef>
              <a:spcAft>
                <a:spcPct val="0"/>
              </a:spcAft>
              <a:defRPr sz="1300">
                <a:solidFill>
                  <a:schemeClr val="tx1"/>
                </a:solidFill>
                <a:latin typeface="Calibri" panose="020F0502020204030204" pitchFamily="34" charset="0"/>
              </a:defRPr>
            </a:lvl8pPr>
            <a:lvl9pPr marL="4106159" indent="-24153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4315F8-4D29-4182-A648-980867A0CEB2}" type="slidenum">
              <a:rPr lang="ru-RU" altLang="ru-RU" sz="1400"/>
              <a:pPr>
                <a:spcBef>
                  <a:spcPct val="0"/>
                </a:spcBef>
              </a:pPr>
              <a:t>9</a:t>
            </a:fld>
            <a:endParaRPr lang="ru-RU" altLang="ru-RU" sz="1400"/>
          </a:p>
        </p:txBody>
      </p:sp>
    </p:spTree>
    <p:extLst>
      <p:ext uri="{BB962C8B-B14F-4D97-AF65-F5344CB8AC3E}">
        <p14:creationId xmlns:p14="http://schemas.microsoft.com/office/powerpoint/2010/main" val="277324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5" name="Овал 4"/>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lang="ru-RU"/>
              <a:t>Образец заголовка</a:t>
            </a:r>
            <a:endParaRPr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fld id="{159572BE-F558-4DD6-A26D-C2CE1F3B3F50}" type="datetimeFigureOut">
              <a:rPr lang="ru-RU" smtClean="0"/>
              <a:t>30.03.2024</a:t>
            </a:fld>
            <a:endParaRPr lang="ru-RU"/>
          </a:p>
        </p:txBody>
      </p:sp>
      <p:sp>
        <p:nvSpPr>
          <p:cNvPr id="7" name="Нижний колонтитул 19"/>
          <p:cNvSpPr>
            <a:spLocks noGrp="1"/>
          </p:cNvSpPr>
          <p:nvPr>
            <p:ph type="ftr" sz="quarter" idx="11"/>
          </p:nvPr>
        </p:nvSpPr>
        <p:spPr/>
        <p:txBody>
          <a:bodyPr/>
          <a:lstStyle>
            <a:lvl1pPr>
              <a:defRPr/>
            </a:lvl1pPr>
            <a:extLst/>
          </a:lstStyle>
          <a:p>
            <a:endParaRPr lang="ru-RU"/>
          </a:p>
        </p:txBody>
      </p:sp>
      <p:sp>
        <p:nvSpPr>
          <p:cNvPr id="8" name="Номер слайда 9"/>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113229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fld id="{159572BE-F558-4DD6-A26D-C2CE1F3B3F50}" type="datetimeFigureOut">
              <a:rPr lang="ru-RU" smtClean="0"/>
              <a:t>30.03.2024</a:t>
            </a:fld>
            <a:endParaRPr lang="ru-RU"/>
          </a:p>
        </p:txBody>
      </p:sp>
      <p:sp>
        <p:nvSpPr>
          <p:cNvPr id="5" name="Нижний колонтитул 9"/>
          <p:cNvSpPr>
            <a:spLocks noGrp="1"/>
          </p:cNvSpPr>
          <p:nvPr>
            <p:ph type="ftr" sz="quarter" idx="11"/>
          </p:nvPr>
        </p:nvSpPr>
        <p:spPr/>
        <p:txBody>
          <a:bodyPr/>
          <a:lstStyle>
            <a:lvl1pPr>
              <a:defRPr/>
            </a:lvl1pPr>
          </a:lstStyle>
          <a:p>
            <a:endParaRPr lang="ru-RU"/>
          </a:p>
        </p:txBody>
      </p:sp>
      <p:sp>
        <p:nvSpPr>
          <p:cNvPr id="6" name="Номер слайда 21"/>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298778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fld id="{159572BE-F558-4DD6-A26D-C2CE1F3B3F50}" type="datetimeFigureOut">
              <a:rPr lang="ru-RU" smtClean="0"/>
              <a:t>30.03.2024</a:t>
            </a:fld>
            <a:endParaRPr lang="ru-RU"/>
          </a:p>
        </p:txBody>
      </p:sp>
      <p:sp>
        <p:nvSpPr>
          <p:cNvPr id="5" name="Нижний колонтитул 9"/>
          <p:cNvSpPr>
            <a:spLocks noGrp="1"/>
          </p:cNvSpPr>
          <p:nvPr>
            <p:ph type="ftr" sz="quarter" idx="11"/>
          </p:nvPr>
        </p:nvSpPr>
        <p:spPr/>
        <p:txBody>
          <a:bodyPr/>
          <a:lstStyle>
            <a:lvl1pPr>
              <a:defRPr/>
            </a:lvl1pPr>
          </a:lstStyle>
          <a:p>
            <a:endParaRPr lang="ru-RU"/>
          </a:p>
        </p:txBody>
      </p:sp>
      <p:sp>
        <p:nvSpPr>
          <p:cNvPr id="6" name="Номер слайда 21"/>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346307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fld id="{159572BE-F558-4DD6-A26D-C2CE1F3B3F50}" type="datetimeFigureOut">
              <a:rPr lang="ru-RU" smtClean="0"/>
              <a:t>30.03.2024</a:t>
            </a:fld>
            <a:endParaRPr lang="ru-RU"/>
          </a:p>
        </p:txBody>
      </p:sp>
      <p:sp>
        <p:nvSpPr>
          <p:cNvPr id="5" name="Нижний колонтитул 9"/>
          <p:cNvSpPr>
            <a:spLocks noGrp="1"/>
          </p:cNvSpPr>
          <p:nvPr>
            <p:ph type="ftr" sz="quarter" idx="11"/>
          </p:nvPr>
        </p:nvSpPr>
        <p:spPr/>
        <p:txBody>
          <a:bodyPr/>
          <a:lstStyle>
            <a:lvl1pPr>
              <a:defRPr/>
            </a:lvl1pPr>
          </a:lstStyle>
          <a:p>
            <a:endParaRPr lang="ru-RU"/>
          </a:p>
        </p:txBody>
      </p:sp>
      <p:sp>
        <p:nvSpPr>
          <p:cNvPr id="6" name="Номер слайда 21"/>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232723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Прямоугольник 4"/>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6" name="Овал 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7" name="Овал 6"/>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ru-RU"/>
              <a:t>Образец заголовка</a:t>
            </a:r>
            <a:endParaRPr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8" name="Дата 3"/>
          <p:cNvSpPr>
            <a:spLocks noGrp="1"/>
          </p:cNvSpPr>
          <p:nvPr>
            <p:ph type="dt" sz="half" idx="10"/>
          </p:nvPr>
        </p:nvSpPr>
        <p:spPr/>
        <p:txBody>
          <a:bodyPr/>
          <a:lstStyle>
            <a:lvl1pPr>
              <a:defRPr/>
            </a:lvl1pPr>
            <a:extLst/>
          </a:lstStyle>
          <a:p>
            <a:fld id="{159572BE-F558-4DD6-A26D-C2CE1F3B3F50}" type="datetimeFigureOut">
              <a:rPr lang="ru-RU" smtClean="0"/>
              <a:t>30.03.2024</a:t>
            </a:fld>
            <a:endParaRPr lang="ru-RU"/>
          </a:p>
        </p:txBody>
      </p:sp>
      <p:sp>
        <p:nvSpPr>
          <p:cNvPr id="9" name="Нижний колонтитул 4"/>
          <p:cNvSpPr>
            <a:spLocks noGrp="1"/>
          </p:cNvSpPr>
          <p:nvPr>
            <p:ph type="ftr" sz="quarter" idx="11"/>
          </p:nvPr>
        </p:nvSpPr>
        <p:spPr/>
        <p:txBody>
          <a:bodyPr/>
          <a:lstStyle>
            <a:lvl1pPr>
              <a:defRPr/>
            </a:lvl1pPr>
            <a:extLst/>
          </a:lstStyle>
          <a:p>
            <a:endParaRPr lang="ru-RU"/>
          </a:p>
        </p:txBody>
      </p:sp>
      <p:sp>
        <p:nvSpPr>
          <p:cNvPr id="10" name="Номер слайда 5"/>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180634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23"/>
          <p:cNvSpPr>
            <a:spLocks noGrp="1"/>
          </p:cNvSpPr>
          <p:nvPr>
            <p:ph type="dt" sz="half" idx="10"/>
          </p:nvPr>
        </p:nvSpPr>
        <p:spPr/>
        <p:txBody>
          <a:bodyPr/>
          <a:lstStyle>
            <a:lvl1pPr>
              <a:defRPr/>
            </a:lvl1pPr>
          </a:lstStyle>
          <a:p>
            <a:fld id="{159572BE-F558-4DD6-A26D-C2CE1F3B3F50}" type="datetimeFigureOut">
              <a:rPr lang="ru-RU" smtClean="0"/>
              <a:t>30.03.2024</a:t>
            </a:fld>
            <a:endParaRPr lang="ru-RU"/>
          </a:p>
        </p:txBody>
      </p:sp>
      <p:sp>
        <p:nvSpPr>
          <p:cNvPr id="6" name="Нижний колонтитул 9"/>
          <p:cNvSpPr>
            <a:spLocks noGrp="1"/>
          </p:cNvSpPr>
          <p:nvPr>
            <p:ph type="ftr" sz="quarter" idx="11"/>
          </p:nvPr>
        </p:nvSpPr>
        <p:spPr/>
        <p:txBody>
          <a:bodyPr/>
          <a:lstStyle>
            <a:lvl1pPr>
              <a:defRPr/>
            </a:lvl1pPr>
          </a:lstStyle>
          <a:p>
            <a:endParaRPr lang="ru-RU"/>
          </a:p>
        </p:txBody>
      </p:sp>
      <p:sp>
        <p:nvSpPr>
          <p:cNvPr id="7" name="Номер слайда 21"/>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15709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lstStyle>
            <a:lvl1pPr algn="ctr">
              <a:defRPr sz="4500" b="1" cap="none" baseline="0"/>
            </a:lvl1pPr>
            <a:extLst/>
          </a:lstStyle>
          <a:p>
            <a:r>
              <a:rPr lang="ru-RU"/>
              <a:t>Образец заголовка</a:t>
            </a:r>
            <a:endParaRPr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Содержимое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extLst/>
          </a:lstStyle>
          <a:p>
            <a:fld id="{159572BE-F558-4DD6-A26D-C2CE1F3B3F50}" type="datetimeFigureOut">
              <a:rPr lang="ru-RU" smtClean="0"/>
              <a:t>30.03.2024</a:t>
            </a:fld>
            <a:endParaRPr lang="ru-RU"/>
          </a:p>
        </p:txBody>
      </p:sp>
      <p:sp>
        <p:nvSpPr>
          <p:cNvPr id="8" name="Нижний колонтитул 7"/>
          <p:cNvSpPr>
            <a:spLocks noGrp="1"/>
          </p:cNvSpPr>
          <p:nvPr>
            <p:ph type="ftr" sz="quarter" idx="11"/>
          </p:nvPr>
        </p:nvSpPr>
        <p:spPr/>
        <p:txBody>
          <a:bodyPr/>
          <a:lstStyle>
            <a:lvl1pPr>
              <a:defRPr/>
            </a:lvl1pPr>
            <a:extLst/>
          </a:lstStyle>
          <a:p>
            <a:endParaRPr lang="ru-RU"/>
          </a:p>
        </p:txBody>
      </p:sp>
      <p:sp>
        <p:nvSpPr>
          <p:cNvPr id="9" name="Номер слайда 8"/>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387558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p>
            <a:r>
              <a:rPr lang="ru-RU"/>
              <a:t>Образец заголовка</a:t>
            </a:r>
            <a:endParaRPr lang="en-US"/>
          </a:p>
        </p:txBody>
      </p:sp>
      <p:sp>
        <p:nvSpPr>
          <p:cNvPr id="3" name="Дата 23"/>
          <p:cNvSpPr>
            <a:spLocks noGrp="1"/>
          </p:cNvSpPr>
          <p:nvPr>
            <p:ph type="dt" sz="half" idx="10"/>
          </p:nvPr>
        </p:nvSpPr>
        <p:spPr/>
        <p:txBody>
          <a:bodyPr/>
          <a:lstStyle>
            <a:lvl1pPr>
              <a:defRPr/>
            </a:lvl1pPr>
          </a:lstStyle>
          <a:p>
            <a:fld id="{159572BE-F558-4DD6-A26D-C2CE1F3B3F50}" type="datetimeFigureOut">
              <a:rPr lang="ru-RU" smtClean="0"/>
              <a:t>30.03.2024</a:t>
            </a:fld>
            <a:endParaRPr lang="ru-RU"/>
          </a:p>
        </p:txBody>
      </p:sp>
      <p:sp>
        <p:nvSpPr>
          <p:cNvPr id="4" name="Нижний колонтитул 9"/>
          <p:cNvSpPr>
            <a:spLocks noGrp="1"/>
          </p:cNvSpPr>
          <p:nvPr>
            <p:ph type="ftr" sz="quarter" idx="11"/>
          </p:nvPr>
        </p:nvSpPr>
        <p:spPr/>
        <p:txBody>
          <a:bodyPr/>
          <a:lstStyle>
            <a:lvl1pPr>
              <a:defRPr/>
            </a:lvl1pPr>
          </a:lstStyle>
          <a:p>
            <a:endParaRPr lang="ru-RU"/>
          </a:p>
        </p:txBody>
      </p:sp>
      <p:sp>
        <p:nvSpPr>
          <p:cNvPr id="5" name="Номер слайда 21"/>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13041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 name="Прямоугольник 2"/>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4" name="Дата 1"/>
          <p:cNvSpPr>
            <a:spLocks noGrp="1"/>
          </p:cNvSpPr>
          <p:nvPr>
            <p:ph type="dt" sz="half" idx="10"/>
          </p:nvPr>
        </p:nvSpPr>
        <p:spPr/>
        <p:txBody>
          <a:bodyPr/>
          <a:lstStyle>
            <a:lvl1pPr>
              <a:defRPr/>
            </a:lvl1pPr>
            <a:extLst/>
          </a:lstStyle>
          <a:p>
            <a:fld id="{159572BE-F558-4DD6-A26D-C2CE1F3B3F50}" type="datetimeFigureOut">
              <a:rPr lang="ru-RU" smtClean="0"/>
              <a:t>30.03.2024</a:t>
            </a:fld>
            <a:endParaRPr lang="ru-RU"/>
          </a:p>
        </p:txBody>
      </p:sp>
      <p:sp>
        <p:nvSpPr>
          <p:cNvPr id="5" name="Нижний колонтитул 2"/>
          <p:cNvSpPr>
            <a:spLocks noGrp="1"/>
          </p:cNvSpPr>
          <p:nvPr>
            <p:ph type="ftr" sz="quarter" idx="11"/>
          </p:nvPr>
        </p:nvSpPr>
        <p:spPr/>
        <p:txBody>
          <a:bodyPr/>
          <a:lstStyle>
            <a:lvl1pPr>
              <a:defRPr/>
            </a:lvl1pPr>
            <a:extLst/>
          </a:lstStyle>
          <a:p>
            <a:endParaRPr lang="ru-RU"/>
          </a:p>
        </p:txBody>
      </p:sp>
      <p:sp>
        <p:nvSpPr>
          <p:cNvPr id="6" name="Номер слайда 3"/>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173810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ru-RU"/>
              <a:t>Образец заголовка</a:t>
            </a:r>
            <a:endParaRPr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Содержимое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extLst/>
          </a:lstStyle>
          <a:p>
            <a:fld id="{159572BE-F558-4DD6-A26D-C2CE1F3B3F50}" type="datetimeFigureOut">
              <a:rPr lang="ru-RU" smtClean="0"/>
              <a:t>30.03.2024</a:t>
            </a:fld>
            <a:endParaRPr lang="ru-RU"/>
          </a:p>
        </p:txBody>
      </p:sp>
      <p:sp>
        <p:nvSpPr>
          <p:cNvPr id="6" name="Нижний колонтитул 5"/>
          <p:cNvSpPr>
            <a:spLocks noGrp="1"/>
          </p:cNvSpPr>
          <p:nvPr>
            <p:ph type="ftr" sz="quarter" idx="11"/>
          </p:nvPr>
        </p:nvSpPr>
        <p:spPr/>
        <p:txBody>
          <a:bodyPr/>
          <a:lstStyle>
            <a:lvl1pPr>
              <a:defRPr/>
            </a:lvl1pPr>
            <a:extLst/>
          </a:lstStyle>
          <a:p>
            <a:endParaRPr lang="ru-RU"/>
          </a:p>
        </p:txBody>
      </p:sp>
      <p:sp>
        <p:nvSpPr>
          <p:cNvPr id="7" name="Номер слайда 6"/>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23151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Блок-схема: процесс 5"/>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7" name="Блок-схема: процесс 6"/>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ru-RU"/>
              <a:t>Образец заголовка</a:t>
            </a:r>
            <a:endParaRPr lang="en-US"/>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a:t>Вставка рисунка</a:t>
            </a:r>
            <a:endParaRPr lang="en-US" noProof="0" dirty="0"/>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a:t>Образец текста</a:t>
            </a:r>
          </a:p>
        </p:txBody>
      </p:sp>
      <p:sp>
        <p:nvSpPr>
          <p:cNvPr id="8" name="Дата 4"/>
          <p:cNvSpPr>
            <a:spLocks noGrp="1"/>
          </p:cNvSpPr>
          <p:nvPr>
            <p:ph type="dt" sz="half" idx="10"/>
          </p:nvPr>
        </p:nvSpPr>
        <p:spPr/>
        <p:txBody>
          <a:bodyPr/>
          <a:lstStyle>
            <a:lvl1pPr>
              <a:defRPr/>
            </a:lvl1pPr>
            <a:extLst/>
          </a:lstStyle>
          <a:p>
            <a:fld id="{159572BE-F558-4DD6-A26D-C2CE1F3B3F50}" type="datetimeFigureOut">
              <a:rPr lang="ru-RU" smtClean="0"/>
              <a:t>30.03.2024</a:t>
            </a:fld>
            <a:endParaRPr lang="ru-RU"/>
          </a:p>
        </p:txBody>
      </p:sp>
      <p:sp>
        <p:nvSpPr>
          <p:cNvPr id="9" name="Нижний колонтитул 5"/>
          <p:cNvSpPr>
            <a:spLocks noGrp="1"/>
          </p:cNvSpPr>
          <p:nvPr>
            <p:ph type="ftr" sz="quarter" idx="11"/>
          </p:nvPr>
        </p:nvSpPr>
        <p:spPr/>
        <p:txBody>
          <a:bodyPr/>
          <a:lstStyle>
            <a:lvl1pPr>
              <a:defRPr/>
            </a:lvl1pPr>
            <a:extLst/>
          </a:lstStyle>
          <a:p>
            <a:endParaRPr lang="ru-RU"/>
          </a:p>
        </p:txBody>
      </p:sp>
      <p:sp>
        <p:nvSpPr>
          <p:cNvPr id="10" name="Номер слайда 6"/>
          <p:cNvSpPr>
            <a:spLocks noGrp="1"/>
          </p:cNvSpPr>
          <p:nvPr>
            <p:ph type="sldNum" sz="quarter" idx="12"/>
          </p:nvPr>
        </p:nvSpPr>
        <p:spPr/>
        <p:txBody>
          <a:bodyPr/>
          <a:lstStyle>
            <a:lvl1pPr>
              <a:defRPr/>
            </a:lvl1pPr>
          </a:lstStyle>
          <a:p>
            <a:fld id="{2F203938-0541-4722-9433-C881DF6384E0}" type="slidenum">
              <a:rPr lang="ru-RU" smtClean="0"/>
              <a:t>‹#›</a:t>
            </a:fld>
            <a:endParaRPr lang="ru-RU"/>
          </a:p>
        </p:txBody>
      </p:sp>
    </p:spTree>
    <p:extLst>
      <p:ext uri="{BB962C8B-B14F-4D97-AF65-F5344CB8AC3E}">
        <p14:creationId xmlns:p14="http://schemas.microsoft.com/office/powerpoint/2010/main" val="365733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ирог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8" name="Овал 7"/>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2" name="Прямоугольник 11"/>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Заголовок 4"/>
          <p:cNvSpPr>
            <a:spLocks noGrp="1"/>
          </p:cNvSpPr>
          <p:nvPr>
            <p:ph type="title"/>
          </p:nvPr>
        </p:nvSpPr>
        <p:spPr>
          <a:xfrm>
            <a:off x="1913467" y="274638"/>
            <a:ext cx="9999133" cy="1143000"/>
          </a:xfrm>
          <a:prstGeom prst="rect">
            <a:avLst/>
          </a:prstGeom>
        </p:spPr>
        <p:txBody>
          <a:bodyPr anchor="ctr">
            <a:normAutofit/>
          </a:bodyPr>
          <a:lstStyle/>
          <a:p>
            <a:r>
              <a:rPr lang="ru-RU"/>
              <a:t>Образец заголовка</a:t>
            </a:r>
            <a:endParaRPr lang="en-US"/>
          </a:p>
        </p:txBody>
      </p:sp>
      <p:sp>
        <p:nvSpPr>
          <p:cNvPr id="1033" name="Текст 8"/>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cs typeface="+mn-cs"/>
              </a:defRPr>
            </a:lvl1pPr>
            <a:extLst/>
          </a:lstStyle>
          <a:p>
            <a:fld id="{159572BE-F558-4DD6-A26D-C2CE1F3B3F50}" type="datetimeFigureOut">
              <a:rPr lang="ru-RU" smtClean="0"/>
              <a:t>30.03.2024</a:t>
            </a:fld>
            <a:endParaRPr lang="ru-RU"/>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cs typeface="+mn-cs"/>
              </a:defRPr>
            </a:lvl1pPr>
            <a:extLst/>
          </a:lstStyle>
          <a:p>
            <a:endParaRPr lang="ru-RU"/>
          </a:p>
        </p:txBody>
      </p:sp>
      <p:sp>
        <p:nvSpPr>
          <p:cNvPr id="22" name="Номер слайда 21"/>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fld id="{2F203938-0541-4722-9433-C881DF6384E0}" type="slidenum">
              <a:rPr lang="ru-RU" smtClean="0"/>
              <a:t>‹#›</a:t>
            </a:fld>
            <a:endParaRPr lang="ru-RU"/>
          </a:p>
        </p:txBody>
      </p:sp>
      <p:sp>
        <p:nvSpPr>
          <p:cNvPr id="15" name="Прямоугольник 14"/>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4209592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72314"/>
          </a:solidFill>
          <a:latin typeface="Corbel" pitchFamily="34" charset="0"/>
        </a:defRPr>
      </a:lvl2pPr>
      <a:lvl3pPr algn="l" rtl="0" eaLnBrk="1" fontAlgn="base" hangingPunct="1">
        <a:spcBef>
          <a:spcPct val="0"/>
        </a:spcBef>
        <a:spcAft>
          <a:spcPct val="0"/>
        </a:spcAft>
        <a:defRPr sz="4300">
          <a:solidFill>
            <a:srgbClr val="572314"/>
          </a:solidFill>
          <a:latin typeface="Corbel" pitchFamily="34" charset="0"/>
        </a:defRPr>
      </a:lvl3pPr>
      <a:lvl4pPr algn="l" rtl="0" eaLnBrk="1" fontAlgn="base" hangingPunct="1">
        <a:spcBef>
          <a:spcPct val="0"/>
        </a:spcBef>
        <a:spcAft>
          <a:spcPct val="0"/>
        </a:spcAft>
        <a:defRPr sz="4300">
          <a:solidFill>
            <a:srgbClr val="572314"/>
          </a:solidFill>
          <a:latin typeface="Corbel" pitchFamily="34" charset="0"/>
        </a:defRPr>
      </a:lvl4pPr>
      <a:lvl5pPr algn="l" rtl="0" eaLnBrk="1" fontAlgn="base" hangingPunct="1">
        <a:spcBef>
          <a:spcPct val="0"/>
        </a:spcBef>
        <a:spcAft>
          <a:spcPct val="0"/>
        </a:spcAft>
        <a:defRPr sz="4300">
          <a:solidFill>
            <a:srgbClr val="572314"/>
          </a:solidFill>
          <a:latin typeface="Corbel" pitchFamily="34" charset="0"/>
        </a:defRPr>
      </a:lvl5pPr>
      <a:lvl6pPr marL="457200" algn="l" rtl="0" eaLnBrk="1" fontAlgn="base" hangingPunct="1">
        <a:spcBef>
          <a:spcPct val="0"/>
        </a:spcBef>
        <a:spcAft>
          <a:spcPct val="0"/>
        </a:spcAft>
        <a:defRPr sz="4300">
          <a:solidFill>
            <a:srgbClr val="572314"/>
          </a:solidFill>
          <a:latin typeface="Corbel" pitchFamily="34" charset="0"/>
        </a:defRPr>
      </a:lvl6pPr>
      <a:lvl7pPr marL="914400" algn="l" rtl="0" eaLnBrk="1" fontAlgn="base" hangingPunct="1">
        <a:spcBef>
          <a:spcPct val="0"/>
        </a:spcBef>
        <a:spcAft>
          <a:spcPct val="0"/>
        </a:spcAft>
        <a:defRPr sz="4300">
          <a:solidFill>
            <a:srgbClr val="572314"/>
          </a:solidFill>
          <a:latin typeface="Corbel" pitchFamily="34" charset="0"/>
        </a:defRPr>
      </a:lvl7pPr>
      <a:lvl8pPr marL="1371600" algn="l" rtl="0" eaLnBrk="1" fontAlgn="base" hangingPunct="1">
        <a:spcBef>
          <a:spcPct val="0"/>
        </a:spcBef>
        <a:spcAft>
          <a:spcPct val="0"/>
        </a:spcAft>
        <a:defRPr sz="4300">
          <a:solidFill>
            <a:srgbClr val="572314"/>
          </a:solidFill>
          <a:latin typeface="Corbel" pitchFamily="34" charset="0"/>
        </a:defRPr>
      </a:lvl8pPr>
      <a:lvl9pPr marL="1828800" algn="l" rtl="0" eaLnBrk="1" fontAlgn="base" hangingPunct="1">
        <a:spcBef>
          <a:spcPct val="0"/>
        </a:spcBef>
        <a:spcAft>
          <a:spcPct val="0"/>
        </a:spcAft>
        <a:defRPr sz="4300">
          <a:solidFill>
            <a:srgbClr val="572314"/>
          </a:solidFill>
          <a:latin typeface="Corbel"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webp"/><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5706" y="261504"/>
            <a:ext cx="8479633" cy="1227138"/>
          </a:xfrm>
        </p:spPr>
        <p:txBody>
          <a:bodyPr>
            <a:noAutofit/>
          </a:bodyPr>
          <a:lstStyle/>
          <a:p>
            <a:pPr algn="ctr">
              <a:defRPr/>
            </a:pPr>
            <a:r>
              <a:rPr lang="ru-RU"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ВАЗОРАТИ КИШОВАРЗИИ</a:t>
            </a:r>
            <a:br>
              <a:rPr lang="ru-RU"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g-Cyrl-TJ"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a:t>
            </a:r>
            <a:r>
              <a:rPr lang="ru-RU"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a:t>
            </a:r>
            <a:r>
              <a:rPr lang="tg-Cyrl-TJ"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Ҳ</a:t>
            </a:r>
            <a:r>
              <a:rPr lang="ru-RU"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УРИИ ТО</a:t>
            </a:r>
            <a:r>
              <a:rPr lang="tg-Cyrl-TJ"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Ҷ</a:t>
            </a:r>
            <a:r>
              <a:rPr lang="ru-RU" sz="40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ИКИСТОН</a:t>
            </a:r>
          </a:p>
        </p:txBody>
      </p:sp>
      <p:sp>
        <p:nvSpPr>
          <p:cNvPr id="12" name="Rectangle 66"/>
          <p:cNvSpPr txBox="1">
            <a:spLocks noChangeArrowheads="1"/>
          </p:cNvSpPr>
          <p:nvPr/>
        </p:nvSpPr>
        <p:spPr bwMode="auto">
          <a:xfrm>
            <a:off x="1418227" y="6198477"/>
            <a:ext cx="10594589" cy="43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algn="ctr">
              <a:buNone/>
              <a:defRPr/>
            </a:pPr>
            <a:r>
              <a:rPr lang="ru-RU" sz="2400" b="1" dirty="0">
                <a:solidFill>
                  <a:srgbClr val="0070C0"/>
                </a:solidFill>
                <a:effectLst>
                  <a:outerShdw blurRad="38100" dist="38100" dir="2700000" algn="tl">
                    <a:srgbClr val="000000">
                      <a:alpha val="43137"/>
                    </a:srgbClr>
                  </a:outerShdw>
                </a:effectLst>
                <a:latin typeface="TAJIKAN" pitchFamily="2" charset="0"/>
              </a:rPr>
              <a:t>ДУШАНБЕ, </a:t>
            </a:r>
            <a:r>
              <a:rPr lang="ru-RU" sz="2400" b="1" dirty="0">
                <a:solidFill>
                  <a:srgbClr val="0070C0"/>
                </a:solidFill>
                <a:effectLst>
                  <a:outerShdw blurRad="38100" dist="38100" dir="2700000" algn="tl">
                    <a:srgbClr val="000000">
                      <a:alpha val="43137"/>
                    </a:srgbClr>
                  </a:outerShdw>
                </a:effectLst>
                <a:latin typeface="Bookman Old Style" pitchFamily="18" charset="0"/>
              </a:rPr>
              <a:t>2024</a:t>
            </a:r>
          </a:p>
        </p:txBody>
      </p:sp>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E5F2AD0-F4C9-40AA-C3F3-61132F64D222}"/>
              </a:ext>
            </a:extLst>
          </p:cNvPr>
          <p:cNvSpPr txBox="1"/>
          <p:nvPr/>
        </p:nvSpPr>
        <p:spPr>
          <a:xfrm>
            <a:off x="1508489" y="2984938"/>
            <a:ext cx="10485075" cy="171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ru-RU"/>
            </a:defPPr>
            <a:lvl1pPr marL="82550" indent="0" algn="ctr" fontAlgn="base">
              <a:spcBef>
                <a:spcPts val="600"/>
              </a:spcBef>
              <a:spcAft>
                <a:spcPct val="0"/>
              </a:spcAft>
              <a:buClr>
                <a:schemeClr val="accent1"/>
              </a:buClr>
              <a:buSzPct val="80000"/>
              <a:buFont typeface="Wingdings 2" panose="05020102010507070707" pitchFamily="18" charset="2"/>
              <a:buNone/>
              <a:defRPr sz="36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vl2pPr marL="639763" indent="-236538" fontAlgn="base">
              <a:spcBef>
                <a:spcPts val="550"/>
              </a:spcBef>
              <a:spcAft>
                <a:spcPct val="0"/>
              </a:spcAft>
              <a:buClr>
                <a:schemeClr val="accent1"/>
              </a:buClr>
              <a:buFont typeface="Verdana" panose="020B0604030504040204" pitchFamily="34" charset="0"/>
              <a:buChar char="◦"/>
              <a:defRPr sz="2800"/>
            </a:lvl2pPr>
            <a:lvl3pPr marL="885825" indent="-228600" fontAlgn="base">
              <a:spcBef>
                <a:spcPct val="20000"/>
              </a:spcBef>
              <a:spcAft>
                <a:spcPct val="0"/>
              </a:spcAft>
              <a:buClr>
                <a:schemeClr val="accent2"/>
              </a:buClr>
              <a:buFont typeface="Wingdings 2" panose="05020102010507070707" pitchFamily="18" charset="2"/>
              <a:buChar char=""/>
              <a:defRPr sz="2400"/>
            </a:lvl3pPr>
            <a:lvl4pPr marL="1096963" indent="-173038" fontAlgn="base">
              <a:spcBef>
                <a:spcPct val="20000"/>
              </a:spcBef>
              <a:spcAft>
                <a:spcPct val="0"/>
              </a:spcAft>
              <a:buClr>
                <a:srgbClr val="C32D2E"/>
              </a:buClr>
              <a:buFont typeface="Wingdings 2" panose="05020102010507070707" pitchFamily="18" charset="2"/>
              <a:buChar char=""/>
              <a:defRPr sz="2000"/>
            </a:lvl4pPr>
            <a:lvl5pPr marL="1296988" indent="-182563" fontAlgn="base">
              <a:spcBef>
                <a:spcPct val="20000"/>
              </a:spcBef>
              <a:spcAft>
                <a:spcPct val="0"/>
              </a:spcAft>
              <a:buClr>
                <a:srgbClr val="84AA33"/>
              </a:buClr>
              <a:buFont typeface="Wingdings 2" panose="05020102010507070707" pitchFamily="18" charset="2"/>
              <a:buChar char=""/>
              <a:defRPr sz="2000"/>
            </a:lvl5pPr>
            <a:lvl6pPr marL="1508760" indent="-182880">
              <a:lnSpc>
                <a:spcPct val="100000"/>
              </a:lnSpc>
              <a:spcBef>
                <a:spcPct val="20000"/>
              </a:spcBef>
              <a:buClr>
                <a:schemeClr val="accent5"/>
              </a:buClr>
              <a:buFont typeface="Wingdings 2"/>
              <a:buChar char=""/>
              <a:defRPr kumimoji="0" sz="2000"/>
            </a:lvl6pPr>
            <a:lvl7pPr marL="1719072" indent="-182880">
              <a:lnSpc>
                <a:spcPct val="100000"/>
              </a:lnSpc>
              <a:spcBef>
                <a:spcPct val="20000"/>
              </a:spcBef>
              <a:buClr>
                <a:schemeClr val="accent6"/>
              </a:buClr>
              <a:buFont typeface="Wingdings 2"/>
              <a:buChar char=""/>
              <a:defRPr kumimoji="0" sz="2000"/>
            </a:lvl7pPr>
            <a:lvl8pPr marL="1920240" indent="-182880">
              <a:lnSpc>
                <a:spcPct val="100000"/>
              </a:lnSpc>
              <a:spcBef>
                <a:spcPct val="20000"/>
              </a:spcBef>
              <a:buClr>
                <a:schemeClr val="accent6"/>
              </a:buClr>
              <a:buFont typeface="Wingdings 2"/>
              <a:buChar char=""/>
              <a:defRPr kumimoji="0" sz="2000"/>
            </a:lvl8pPr>
            <a:lvl9pPr marL="2130552" indent="-182880">
              <a:lnSpc>
                <a:spcPct val="100000"/>
              </a:lnSpc>
              <a:spcBef>
                <a:spcPct val="20000"/>
              </a:spcBef>
              <a:buClr>
                <a:schemeClr val="accent6"/>
              </a:buClr>
              <a:buFont typeface="Wingdings 2"/>
              <a:buChar char=""/>
              <a:defRPr kumimoji="0" sz="2000"/>
            </a:lvl9pPr>
          </a:lstStyle>
          <a:p>
            <a:r>
              <a:rPr lang="tg-Cyrl-TJ" sz="2400" dirty="0">
                <a:effectLst/>
                <a:latin typeface="Times New Roman Tj" panose="02020603050405020304" pitchFamily="18" charset="-52"/>
              </a:rPr>
              <a:t>РАФТИ ИЉРОИ БАРНОМАИ МАЉМЎАВИИ РУШДИ СОЊАИ ЧОРВОДОРЇ, ПАРАНДАПАРВАРӢ, МОҲИПАРВАРӢ ВА ЗАНБЎРИАСАЛПАРВАРӢ ДАР ЉУМЊУРИИ ТОЉИКИСТОН БАРОИ СОЛЊОИ 2023-2027 </a:t>
            </a:r>
            <a:r>
              <a:rPr lang="tg-Cyrl-TJ" sz="2400" dirty="0">
                <a:solidFill>
                  <a:srgbClr val="C00000"/>
                </a:solidFill>
                <a:effectLst/>
                <a:latin typeface="Times New Roman Tj" panose="02020603050405020304" pitchFamily="18" charset="-52"/>
              </a:rPr>
              <a:t>ДАР СОЛИ 2023</a:t>
            </a:r>
            <a:endParaRPr lang="ru-RU" sz="2400" dirty="0">
              <a:solidFill>
                <a:srgbClr val="C00000"/>
              </a:solidFill>
              <a:effectLst/>
              <a:latin typeface="Times New Roman Tj" panose="02020603050405020304" pitchFamily="18" charset="-52"/>
            </a:endParaRPr>
          </a:p>
        </p:txBody>
      </p:sp>
    </p:spTree>
    <p:extLst>
      <p:ext uri="{BB962C8B-B14F-4D97-AF65-F5344CB8AC3E}">
        <p14:creationId xmlns:p14="http://schemas.microsoft.com/office/powerpoint/2010/main" val="23422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49829" y="2212152"/>
            <a:ext cx="10842171" cy="2554545"/>
          </a:xfrm>
          <a:prstGeom prst="rect">
            <a:avLst/>
          </a:prstGeom>
          <a:noFill/>
        </p:spPr>
        <p:txBody>
          <a:bodyPr wrap="square">
            <a:spAutoFit/>
          </a:bodyPr>
          <a:lstStyle/>
          <a:p>
            <a:pPr algn="ctr">
              <a:defRPr/>
            </a:pPr>
            <a:r>
              <a:rPr lang="ru-RU"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JIKAN" pitchFamily="2" charset="0"/>
              </a:rPr>
              <a:t>ТАШАККУР</a:t>
            </a:r>
          </a:p>
          <a:p>
            <a:pPr algn="ctr">
              <a:defRPr/>
            </a:pPr>
            <a:r>
              <a:rPr lang="ru-RU"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JIKAN" pitchFamily="2" charset="0"/>
              </a:rPr>
              <a:t>БА ДИЫАТАТОН</a:t>
            </a:r>
          </a:p>
        </p:txBody>
      </p:sp>
      <p:pic>
        <p:nvPicPr>
          <p:cNvPr id="6" name="Рисунок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Users\Бахтиш\Desktop\ЛОГОТИ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5339" y="50867"/>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683975"/>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432008C-5853-26DA-A65A-55F7F14B07A4}"/>
              </a:ext>
            </a:extLst>
          </p:cNvPr>
          <p:cNvSpPr txBox="1"/>
          <p:nvPr/>
        </p:nvSpPr>
        <p:spPr>
          <a:xfrm>
            <a:off x="2475706" y="107950"/>
            <a:ext cx="8479633" cy="1039813"/>
          </a:xfrm>
          <a:prstGeom prst="rect">
            <a:avLst/>
          </a:prstGeom>
        </p:spPr>
        <p:txBody>
          <a:bodyPr anchor="ctr">
            <a:noAutofit/>
          </a:bodyPr>
          <a:lstStyle>
            <a:lvl1pPr algn="ctr" fontAlgn="base">
              <a:spcBef>
                <a:spcPct val="0"/>
              </a:spcBef>
              <a:spcAft>
                <a:spcPct val="0"/>
              </a:spcAft>
              <a:defRPr sz="4000" b="1">
                <a:solidFill>
                  <a:srgbClr val="008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az-Cyrl-AZ" sz="2000" dirty="0">
                <a:latin typeface="Times New Roman Tj" panose="02020603050405020304" pitchFamily="18" charset="-52"/>
              </a:rPr>
              <a:t>МАТРИТСАИ АМАЛИЁТ ОИД БА ЧОРВОИ КАЛОНИ ШОХДОР, ГЎСФАНДУ БУЗ, ЗОТПАРВАРЇ ВА ХУШЗОТКУНИИ ЧОРВО</a:t>
            </a:r>
            <a:endParaRPr lang="ru-RU" sz="2000" dirty="0">
              <a:latin typeface="Times New Roman Tj" panose="02020603050405020304" pitchFamily="18" charset="-52"/>
            </a:endParaRPr>
          </a:p>
        </p:txBody>
      </p:sp>
      <p:sp>
        <p:nvSpPr>
          <p:cNvPr id="9" name="TextBox 8">
            <a:extLst>
              <a:ext uri="{FF2B5EF4-FFF2-40B4-BE49-F238E27FC236}">
                <a16:creationId xmlns:a16="http://schemas.microsoft.com/office/drawing/2014/main" id="{0AC1FC02-43E8-AFE0-75F9-6B87B65B20D9}"/>
              </a:ext>
            </a:extLst>
          </p:cNvPr>
          <p:cNvSpPr txBox="1"/>
          <p:nvPr/>
        </p:nvSpPr>
        <p:spPr>
          <a:xfrm>
            <a:off x="1439068" y="1166770"/>
            <a:ext cx="10554495" cy="1754326"/>
          </a:xfrm>
          <a:prstGeom prst="rect">
            <a:avLst/>
          </a:prstGeom>
          <a:noFill/>
        </p:spPr>
        <p:txBody>
          <a:bodyPr wrap="square">
            <a:spAutoFit/>
          </a:bodyPr>
          <a:lstStyle/>
          <a:p>
            <a:pPr indent="268288" algn="just"/>
            <a:r>
              <a:rPr lang="az-Cyrl-AZ" sz="1800" b="1" dirty="0">
                <a:latin typeface="Times New Roman Tj" panose="02020603050405020304" pitchFamily="18" charset="-52"/>
                <a:ea typeface="Times New Roman" panose="02020603050405020304" pitchFamily="18" charset="0"/>
                <a:cs typeface="Times New Roman" panose="02020603050405020304" pitchFamily="18" charset="0"/>
              </a:rPr>
              <a:t>Дар ин давра барои амали</a:t>
            </a:r>
            <a:r>
              <a:rPr lang="az-Cyrl-AZ" sz="1800" b="1" dirty="0">
                <a:latin typeface="Times New Roman" panose="02020603050405020304" pitchFamily="18" charset="0"/>
                <a:ea typeface="Times New Roman" panose="02020603050405020304" pitchFamily="18" charset="0"/>
              </a:rPr>
              <a:t>шавии матритсаи мазкур аз </a:t>
            </a:r>
            <a:r>
              <a:rPr lang="az-Cyrl-AZ" sz="1800" b="1" dirty="0">
                <a:latin typeface="Times New Roman Tj" panose="02020603050405020304" pitchFamily="18" charset="-52"/>
                <a:ea typeface="Times New Roman" panose="02020603050405020304" pitchFamily="18" charset="0"/>
                <a:cs typeface="Times New Roman" panose="02020603050405020304" pitchFamily="18" charset="0"/>
              </a:rPr>
              <a:t>њ</a:t>
            </a:r>
            <a:r>
              <a:rPr lang="az-Cyrl-AZ" sz="1800" b="1" dirty="0">
                <a:latin typeface="Times New Roman" panose="02020603050405020304" pitchFamily="18" charset="0"/>
                <a:ea typeface="Times New Roman" panose="02020603050405020304" pitchFamily="18" charset="0"/>
              </a:rPr>
              <a:t>исоби бу</a:t>
            </a:r>
            <a:r>
              <a:rPr lang="az-Cyrl-AZ" sz="1800" b="1" dirty="0">
                <a:latin typeface="Times New Roman Tj" panose="02020603050405020304" pitchFamily="18" charset="-52"/>
                <a:ea typeface="Times New Roman" panose="02020603050405020304" pitchFamily="18" charset="0"/>
                <a:cs typeface="Times New Roman" panose="02020603050405020304" pitchFamily="18" charset="0"/>
              </a:rPr>
              <a:t>љетї љумњурї </a:t>
            </a:r>
            <a:r>
              <a:rPr lang="az-Cyrl-AZ" sz="1800" b="1" dirty="0">
                <a:solidFill>
                  <a:srgbClr val="C00000"/>
                </a:solidFill>
                <a:latin typeface="Bookman Old Style" panose="02050604050505020204" pitchFamily="18" charset="0"/>
                <a:ea typeface="Times New Roman" panose="02020603050405020304" pitchFamily="18" charset="0"/>
                <a:cs typeface="Times New Roman" panose="02020603050405020304" pitchFamily="18" charset="0"/>
              </a:rPr>
              <a:t>300.0</a:t>
            </a:r>
            <a:r>
              <a:rPr lang="az-Cyrl-AZ" sz="1800" b="1" dirty="0">
                <a:latin typeface="Times New Roman Tj" panose="02020603050405020304" pitchFamily="18" charset="-52"/>
                <a:ea typeface="Times New Roman" panose="02020603050405020304" pitchFamily="18" charset="0"/>
                <a:cs typeface="Times New Roman" panose="02020603050405020304" pitchFamily="18" charset="0"/>
              </a:rPr>
              <a:t> њазор сомонї људо гардид. </a:t>
            </a:r>
            <a:r>
              <a:rPr lang="az-Cyrl-AZ" sz="1800" b="1" dirty="0">
                <a:latin typeface="Times New Roman" panose="02020603050405020304" pitchFamily="18" charset="0"/>
                <a:ea typeface="Times New Roman" panose="02020603050405020304" pitchFamily="18" charset="0"/>
              </a:rPr>
              <a:t>Б</a:t>
            </a:r>
            <a:r>
              <a:rPr lang="az-Cyrl-AZ" sz="1800" b="1" dirty="0">
                <a:latin typeface="Times New Roman Tj" panose="02020603050405020304" pitchFamily="18" charset="-52"/>
                <a:ea typeface="Times New Roman" panose="02020603050405020304" pitchFamily="18" charset="0"/>
                <a:cs typeface="Times New Roman" panose="02020603050405020304" pitchFamily="18" charset="0"/>
              </a:rPr>
              <a:t>о истифодаи маблаѓњои људогардида аз дохили кишвар </a:t>
            </a:r>
            <a:r>
              <a:rPr lang="tg-Cyrl-TJ" sz="1800" b="1"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15</a:t>
            </a:r>
            <a:r>
              <a:rPr lang="tg-Cyrl-TJ" sz="1800" b="1" dirty="0">
                <a:latin typeface="Times New Roman Tj" panose="02020603050405020304" pitchFamily="18" charset="-52"/>
                <a:ea typeface="Times New Roman" panose="02020603050405020304" pitchFamily="18" charset="0"/>
                <a:cs typeface="Times New Roman" panose="02020603050405020304" pitchFamily="18" charset="0"/>
              </a:rPr>
              <a:t> сар буќќачањои хушзот харидорї карда шуда ва ба филиалњои муассисаи љумњуриявии зотпарварї ва хушзоткунии чорво ва мутахассисони нуќтањои бордоркунии сунъии чорво дастрас карда шудааст. Дар ин давра аз њисоби хољагињо ва соњибкорони </a:t>
            </a:r>
            <a:r>
              <a:rPr lang="tg-Cyrl-TJ" sz="1800" b="1" dirty="0">
                <a:latin typeface="Times New Roman" panose="02020603050405020304" pitchFamily="18" charset="0"/>
                <a:ea typeface="Times New Roman" panose="02020603050405020304" pitchFamily="18" charset="0"/>
              </a:rPr>
              <a:t>ҷумҳурӣ</a:t>
            </a:r>
            <a:r>
              <a:rPr lang="tg-Cyrl-TJ" sz="1800" b="1" dirty="0">
                <a:solidFill>
                  <a:srgbClr val="0D0D0D"/>
                </a:solidFill>
                <a:latin typeface="Times New Roman Tj" panose="02020603050405020304" pitchFamily="18" charset="-52"/>
                <a:ea typeface="Times New Roman" panose="02020603050405020304" pitchFamily="18" charset="0"/>
                <a:cs typeface="Times New Roman" panose="02020603050405020304" pitchFamily="18" charset="0"/>
              </a:rPr>
              <a:t> </a:t>
            </a:r>
            <a:r>
              <a:rPr lang="tg-Cyrl-TJ" b="1" dirty="0">
                <a:solidFill>
                  <a:srgbClr val="0070C0"/>
                </a:solidFill>
                <a:latin typeface="Bookman Old Style" panose="02050604050505020204" pitchFamily="18" charset="0"/>
                <a:cs typeface="Times New Roman" panose="02020603050405020304" pitchFamily="18" charset="0"/>
              </a:rPr>
              <a:t>4331</a:t>
            </a:r>
            <a:r>
              <a:rPr lang="tg-Cyrl-TJ" sz="1800" b="1" dirty="0">
                <a:latin typeface="Times New Roman Tj" panose="02020603050405020304" pitchFamily="18" charset="-52"/>
                <a:ea typeface="Times New Roman" panose="02020603050405020304" pitchFamily="18" charset="0"/>
                <a:cs typeface="Times New Roman" panose="02020603050405020304" pitchFamily="18" charset="0"/>
              </a:rPr>
              <a:t> сар чорвои калони зотї харидорї ва ба љумњурї ворид гардидааст.</a:t>
            </a:r>
            <a:endParaRPr lang="ru-RU" b="1" dirty="0"/>
          </a:p>
        </p:txBody>
      </p:sp>
      <p:sp>
        <p:nvSpPr>
          <p:cNvPr id="14" name="TextBox 13">
            <a:extLst>
              <a:ext uri="{FF2B5EF4-FFF2-40B4-BE49-F238E27FC236}">
                <a16:creationId xmlns:a16="http://schemas.microsoft.com/office/drawing/2014/main" id="{8020E59D-A7FD-8D24-6ABA-90C4CFFCB4D2}"/>
              </a:ext>
            </a:extLst>
          </p:cNvPr>
          <p:cNvSpPr txBox="1"/>
          <p:nvPr/>
        </p:nvSpPr>
        <p:spPr>
          <a:xfrm>
            <a:off x="1439068" y="2967276"/>
            <a:ext cx="5368132" cy="3785652"/>
          </a:xfrm>
          <a:prstGeom prst="rect">
            <a:avLst/>
          </a:prstGeom>
          <a:noFill/>
        </p:spPr>
        <p:txBody>
          <a:bodyPr wrap="square">
            <a:spAutoFit/>
          </a:bodyPr>
          <a:lstStyle/>
          <a:p>
            <a:pPr indent="360363" algn="just"/>
            <a:r>
              <a:rPr lang="ru-RU" sz="2400" dirty="0">
                <a:effectLst/>
                <a:latin typeface="Times New Roman Tj" panose="02020603050405020304" pitchFamily="18" charset="-52"/>
                <a:ea typeface="Times New Roman" panose="02020603050405020304" pitchFamily="18" charset="0"/>
              </a:rPr>
              <a:t>Дар </a:t>
            </a:r>
            <a:r>
              <a:rPr lang="tg-Cyrl-TJ" sz="2400" dirty="0">
                <a:effectLst/>
                <a:latin typeface="Times New Roman Tj" panose="02020603050405020304" pitchFamily="18" charset="-52"/>
                <a:ea typeface="Times New Roman" panose="02020603050405020304" pitchFamily="18" charset="0"/>
              </a:rPr>
              <a:t>соли 2023 бояд саршумори чорвои калон ба </a:t>
            </a:r>
            <a:r>
              <a:rPr lang="tg-Cyrl-TJ" sz="24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2453790</a:t>
            </a:r>
            <a:r>
              <a:rPr lang="tg-Cyrl-TJ" sz="2400" dirty="0">
                <a:effectLst/>
                <a:latin typeface="Times New Roman Tj" panose="02020603050405020304" pitchFamily="18" charset="-52"/>
                <a:ea typeface="Times New Roman" panose="02020603050405020304" pitchFamily="18" charset="0"/>
              </a:rPr>
              <a:t> сар расонида мешуд. Тибќи маълумотњои оморї ба њолати 01.01.2024 дар њамаи шаклњои хољагидорї љумњурї саршумори чорвои калон ба </a:t>
            </a:r>
            <a:r>
              <a:rPr lang="tg-Cyrl-TJ" sz="24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2661986</a:t>
            </a:r>
            <a:r>
              <a:rPr lang="tg-Cyrl-TJ" sz="2400" dirty="0">
                <a:effectLst/>
                <a:latin typeface="Times New Roman Tj" panose="02020603050405020304" pitchFamily="18" charset="-52"/>
                <a:ea typeface="Times New Roman" panose="02020603050405020304" pitchFamily="18" charset="0"/>
              </a:rPr>
              <a:t> сар расонида шудааст, ки нисбати дурнамои Барнома </a:t>
            </a:r>
            <a:r>
              <a:rPr lang="tg-Cyrl-TJ" sz="24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208196</a:t>
            </a:r>
            <a:r>
              <a:rPr lang="tg-Cyrl-TJ" sz="2400" dirty="0">
                <a:effectLst/>
                <a:latin typeface="Times New Roman Tj" panose="02020603050405020304" pitchFamily="18" charset="-52"/>
                <a:ea typeface="Times New Roman" panose="02020603050405020304" pitchFamily="18" charset="0"/>
              </a:rPr>
              <a:t> сар зиёд мебошад. </a:t>
            </a:r>
            <a:endParaRPr lang="ru-RU" sz="2400" dirty="0">
              <a:effectLst/>
              <a:latin typeface="Times New Roman Tj" panose="02020603050405020304" pitchFamily="18" charset="-52"/>
              <a:ea typeface="Times New Roman" panose="02020603050405020304" pitchFamily="18" charset="0"/>
            </a:endParaRPr>
          </a:p>
        </p:txBody>
      </p:sp>
      <p:pic>
        <p:nvPicPr>
          <p:cNvPr id="18" name="Рисунок 17">
            <a:extLst>
              <a:ext uri="{FF2B5EF4-FFF2-40B4-BE49-F238E27FC236}">
                <a16:creationId xmlns:a16="http://schemas.microsoft.com/office/drawing/2014/main" id="{0641A990-EF10-CA3A-DA80-80745BB7E6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164" y="2680951"/>
            <a:ext cx="5197763" cy="4069099"/>
          </a:xfrm>
          <a:prstGeom prst="rect">
            <a:avLst/>
          </a:prstGeom>
        </p:spPr>
      </p:pic>
    </p:spTree>
    <p:extLst>
      <p:ext uri="{BB962C8B-B14F-4D97-AF65-F5344CB8AC3E}">
        <p14:creationId xmlns:p14="http://schemas.microsoft.com/office/powerpoint/2010/main" val="320684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432008C-5853-26DA-A65A-55F7F14B07A4}"/>
              </a:ext>
            </a:extLst>
          </p:cNvPr>
          <p:cNvSpPr txBox="1"/>
          <p:nvPr/>
        </p:nvSpPr>
        <p:spPr>
          <a:xfrm>
            <a:off x="2475706" y="107950"/>
            <a:ext cx="8479633" cy="1039813"/>
          </a:xfrm>
          <a:prstGeom prst="rect">
            <a:avLst/>
          </a:prstGeom>
        </p:spPr>
        <p:txBody>
          <a:bodyPr anchor="ctr">
            <a:noAutofit/>
          </a:bodyPr>
          <a:lstStyle>
            <a:lvl1pPr algn="ctr" fontAlgn="base">
              <a:spcBef>
                <a:spcPct val="0"/>
              </a:spcBef>
              <a:spcAft>
                <a:spcPct val="0"/>
              </a:spcAft>
              <a:defRPr sz="4000" b="1">
                <a:solidFill>
                  <a:srgbClr val="008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az-Cyrl-AZ" sz="2000" dirty="0">
                <a:latin typeface="Times New Roman Tj" panose="02020603050405020304" pitchFamily="18" charset="-52"/>
              </a:rPr>
              <a:t>МАТРИТСАИ АМАЛИЁТ ОИД БА ЧОРВОИ КАЛОНИ ШОХДОР, ГЎСФАНДУ БУЗ, ЗОТПАРВАРЇ ВА ХУШЗОТКУНИИ ЧОРВО</a:t>
            </a:r>
            <a:endParaRPr lang="ru-RU" sz="2000" dirty="0">
              <a:latin typeface="Times New Roman Tj" panose="02020603050405020304" pitchFamily="18" charset="-52"/>
            </a:endParaRPr>
          </a:p>
        </p:txBody>
      </p:sp>
      <p:sp>
        <p:nvSpPr>
          <p:cNvPr id="3" name="TextBox 2">
            <a:extLst>
              <a:ext uri="{FF2B5EF4-FFF2-40B4-BE49-F238E27FC236}">
                <a16:creationId xmlns:a16="http://schemas.microsoft.com/office/drawing/2014/main" id="{E883AEB5-D0E1-2243-F08C-2544B68E6431}"/>
              </a:ext>
            </a:extLst>
          </p:cNvPr>
          <p:cNvSpPr txBox="1"/>
          <p:nvPr/>
        </p:nvSpPr>
        <p:spPr>
          <a:xfrm>
            <a:off x="1439069" y="1196451"/>
            <a:ext cx="10623621" cy="1631216"/>
          </a:xfrm>
          <a:prstGeom prst="rect">
            <a:avLst/>
          </a:prstGeom>
          <a:noFill/>
        </p:spPr>
        <p:txBody>
          <a:bodyPr wrap="square">
            <a:spAutoFit/>
          </a:bodyPr>
          <a:lstStyle>
            <a:defPPr>
              <a:defRPr lang="ru-RU"/>
            </a:defPPr>
            <a:lvl1pPr algn="just">
              <a:tabLst>
                <a:tab pos="360363" algn="l"/>
              </a:tabLst>
              <a:defRPr b="1">
                <a:effectLst>
                  <a:outerShdw blurRad="38100" dist="38100" dir="2700000" algn="tl">
                    <a:srgbClr val="000000">
                      <a:alpha val="43137"/>
                    </a:srgbClr>
                  </a:outerShdw>
                </a:effectLst>
                <a:latin typeface="Times New Roman Tj" panose="02020603050405020304" pitchFamily="18" charset="-52"/>
                <a:ea typeface="Times New Roman" panose="02020603050405020304" pitchFamily="18" charset="0"/>
                <a:cs typeface="Times New Roman" panose="02020603050405020304" pitchFamily="18" charset="0"/>
              </a:defRPr>
            </a:lvl1pPr>
          </a:lstStyle>
          <a:p>
            <a:pPr indent="360363">
              <a:tabLst/>
            </a:pPr>
            <a:r>
              <a:rPr lang="tg-Cyrl-TJ" sz="2000" dirty="0">
                <a:effectLst/>
              </a:rPr>
              <a:t>Ба њолати 01.01.2024 дар њамаи шаклњои хољагидории љумњурї </a:t>
            </a:r>
            <a:r>
              <a:rPr lang="tg-Cyrl-TJ" sz="2000" dirty="0">
                <a:solidFill>
                  <a:srgbClr val="0070C0"/>
                </a:solidFill>
                <a:latin typeface="Bookman Old Style" panose="02050604050505020204" pitchFamily="18" charset="0"/>
                <a:ea typeface="+mn-ea"/>
              </a:rPr>
              <a:t>6660152</a:t>
            </a:r>
            <a:r>
              <a:rPr lang="tg-Cyrl-TJ" sz="2000" dirty="0">
                <a:effectLst/>
              </a:rPr>
              <a:t> сар гўсфанду буз мављуд аст, ки нисбати дурнамои Барнома </a:t>
            </a:r>
            <a:r>
              <a:rPr lang="tg-Cyrl-TJ" sz="2000" dirty="0">
                <a:solidFill>
                  <a:srgbClr val="0070C0"/>
                </a:solidFill>
                <a:latin typeface="Bookman Old Style" panose="02050604050505020204" pitchFamily="18" charset="0"/>
                <a:ea typeface="+mn-ea"/>
              </a:rPr>
              <a:t>547131</a:t>
            </a:r>
            <a:r>
              <a:rPr lang="tg-Cyrl-TJ" sz="2000" dirty="0">
                <a:effectLst/>
              </a:rPr>
              <a:t> сар зиёд аст. Дар ин давра бояд </a:t>
            </a:r>
            <a:r>
              <a:rPr lang="tg-Cyrl-TJ" sz="2000" dirty="0">
                <a:solidFill>
                  <a:srgbClr val="0070C0"/>
                </a:solidFill>
                <a:latin typeface="Bookman Old Style" panose="02050604050505020204" pitchFamily="18" charset="0"/>
                <a:ea typeface="+mn-ea"/>
              </a:rPr>
              <a:t>45120</a:t>
            </a:r>
            <a:r>
              <a:rPr lang="tg-Cyrl-TJ" sz="2000" dirty="0">
                <a:effectLst/>
              </a:rPr>
              <a:t> сар чорво ба таври сунъї бордор карда мешуд ва айни замон нишондињандаи мазкур ба </a:t>
            </a:r>
            <a:r>
              <a:rPr lang="tg-Cyrl-TJ" sz="2000" dirty="0">
                <a:solidFill>
                  <a:srgbClr val="0070C0"/>
                </a:solidFill>
                <a:latin typeface="Bookman Old Style" panose="02050604050505020204" pitchFamily="18" charset="0"/>
                <a:ea typeface="+mn-ea"/>
              </a:rPr>
              <a:t>43082</a:t>
            </a:r>
            <a:r>
              <a:rPr lang="tg-Cyrl-TJ" sz="2000" dirty="0">
                <a:effectLst/>
              </a:rPr>
              <a:t> њазор сар расонида шудааст, ки нисбати Барнома </a:t>
            </a:r>
            <a:r>
              <a:rPr lang="tg-Cyrl-TJ" sz="2000" dirty="0">
                <a:solidFill>
                  <a:srgbClr val="0070C0"/>
                </a:solidFill>
                <a:latin typeface="Bookman Old Style" panose="02050604050505020204" pitchFamily="18" charset="0"/>
                <a:ea typeface="+mn-ea"/>
              </a:rPr>
              <a:t>2038</a:t>
            </a:r>
            <a:r>
              <a:rPr lang="tg-Cyrl-TJ" sz="2000" dirty="0">
                <a:effectLst/>
              </a:rPr>
              <a:t> сар кам мебошад.</a:t>
            </a:r>
            <a:endParaRPr lang="ru-RU" sz="2000" dirty="0">
              <a:effectLst/>
            </a:endParaRPr>
          </a:p>
        </p:txBody>
      </p:sp>
      <p:sp>
        <p:nvSpPr>
          <p:cNvPr id="6" name="TextBox 5">
            <a:extLst>
              <a:ext uri="{FF2B5EF4-FFF2-40B4-BE49-F238E27FC236}">
                <a16:creationId xmlns:a16="http://schemas.microsoft.com/office/drawing/2014/main" id="{99539135-DEAE-676C-9C82-981A63119329}"/>
              </a:ext>
            </a:extLst>
          </p:cNvPr>
          <p:cNvSpPr txBox="1"/>
          <p:nvPr/>
        </p:nvSpPr>
        <p:spPr>
          <a:xfrm>
            <a:off x="5846618" y="2568578"/>
            <a:ext cx="6146945" cy="2893100"/>
          </a:xfrm>
          <a:prstGeom prst="rect">
            <a:avLst/>
          </a:prstGeom>
          <a:noFill/>
        </p:spPr>
        <p:txBody>
          <a:bodyPr wrap="square">
            <a:spAutoFit/>
          </a:bodyPr>
          <a:lstStyle/>
          <a:p>
            <a:pPr indent="360363" algn="just"/>
            <a:r>
              <a:rPr lang="ru-RU" sz="2600" dirty="0" err="1">
                <a:effectLst/>
                <a:latin typeface="Times New Roman Tj" panose="02020603050405020304" pitchFamily="18" charset="-52"/>
                <a:ea typeface="Times New Roman" panose="02020603050405020304" pitchFamily="18" charset="0"/>
                <a:cs typeface="Times New Roman" panose="02020603050405020304" pitchFamily="18" charset="0"/>
              </a:rPr>
              <a:t>Истењсоли</a:t>
            </a:r>
            <a:r>
              <a:rPr lang="ru-RU" sz="2600"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cs typeface="Times New Roman" panose="02020603050405020304" pitchFamily="18" charset="0"/>
              </a:rPr>
              <a:t>гўшт</a:t>
            </a:r>
            <a:r>
              <a:rPr lang="ru-RU" sz="2600" dirty="0">
                <a:effectLst/>
                <a:latin typeface="Times New Roman Tj" panose="02020603050405020304" pitchFamily="18" charset="-52"/>
                <a:ea typeface="Times New Roman" panose="02020603050405020304" pitchFamily="18" charset="0"/>
                <a:cs typeface="Times New Roman" panose="02020603050405020304" pitchFamily="18" charset="0"/>
              </a:rPr>
              <a:t> дар љ</a:t>
            </a:r>
            <a:r>
              <a:rPr lang="tg-Cyrl-TJ" sz="2600" dirty="0">
                <a:effectLst/>
                <a:latin typeface="Times New Roman Tj" panose="02020603050405020304" pitchFamily="18" charset="-52"/>
                <a:ea typeface="Times New Roman" panose="02020603050405020304" pitchFamily="18" charset="0"/>
                <a:cs typeface="Times New Roman" panose="02020603050405020304" pitchFamily="18" charset="0"/>
              </a:rPr>
              <a:t>амъбасти соли 2023 тиб</a:t>
            </a:r>
            <a:r>
              <a:rPr lang="tg-Cyrl-TJ" sz="2600" dirty="0">
                <a:effectLst/>
                <a:latin typeface="Times New Roman Tj" panose="02020603050405020304" pitchFamily="18" charset="-52"/>
                <a:ea typeface="Times New Roman" panose="02020603050405020304" pitchFamily="18" charset="0"/>
              </a:rPr>
              <a:t>қи дурнамои </a:t>
            </a:r>
            <a:r>
              <a:rPr lang="tg-Cyrl-TJ" sz="2600" dirty="0">
                <a:effectLst/>
                <a:latin typeface="Times New Roman Tj" panose="02020603050405020304" pitchFamily="18" charset="-52"/>
                <a:ea typeface="Times New Roman" panose="02020603050405020304" pitchFamily="18" charset="0"/>
                <a:cs typeface="Times New Roman" panose="02020603050405020304" pitchFamily="18" charset="0"/>
              </a:rPr>
              <a:t>Барнома бояд </a:t>
            </a:r>
            <a:r>
              <a:rPr lang="tg-Cyrl-TJ" sz="2600" b="1" dirty="0">
                <a:solidFill>
                  <a:srgbClr val="00B0F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350,6</a:t>
            </a:r>
            <a:r>
              <a:rPr lang="tg-Cyrl-TJ" sz="2600" dirty="0">
                <a:effectLst/>
                <a:latin typeface="Times New Roman Tj" panose="02020603050405020304" pitchFamily="18" charset="-52"/>
                <a:ea typeface="Times New Roman" panose="02020603050405020304" pitchFamily="18" charset="0"/>
                <a:cs typeface="Times New Roman" panose="02020603050405020304" pitchFamily="18" charset="0"/>
              </a:rPr>
              <a:t> њазор тоннаро ташкил медод. Дар соли 2023 ин нишондињанда ба </a:t>
            </a:r>
            <a:r>
              <a:rPr lang="tg-Cyrl-TJ" sz="2600" b="1" dirty="0">
                <a:solidFill>
                  <a:srgbClr val="00B0F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398,0</a:t>
            </a:r>
            <a:r>
              <a:rPr lang="tg-Cyrl-TJ" sz="2600" dirty="0">
                <a:effectLst/>
                <a:latin typeface="Times New Roman Tj" panose="02020603050405020304" pitchFamily="18" charset="-52"/>
                <a:ea typeface="Times New Roman" panose="02020603050405020304" pitchFamily="18" charset="0"/>
                <a:cs typeface="Times New Roman" panose="02020603050405020304" pitchFamily="18" charset="0"/>
              </a:rPr>
              <a:t> њазор тонна расонида шудааст, ки нисбати талаботи Барнома </a:t>
            </a:r>
            <a:r>
              <a:rPr lang="tg-Cyrl-TJ" sz="2600" b="1" dirty="0">
                <a:solidFill>
                  <a:srgbClr val="00B0F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47,4</a:t>
            </a:r>
            <a:r>
              <a:rPr lang="tg-Cyrl-TJ" sz="2600" dirty="0">
                <a:effectLst/>
                <a:latin typeface="Times New Roman Tj" panose="02020603050405020304" pitchFamily="18" charset="-52"/>
                <a:ea typeface="Times New Roman" panose="02020603050405020304" pitchFamily="18" charset="0"/>
                <a:cs typeface="Times New Roman" panose="02020603050405020304" pitchFamily="18" charset="0"/>
              </a:rPr>
              <a:t> њазор тонна зиёд мебошад.</a:t>
            </a:r>
            <a:endParaRPr lang="ru-RU" sz="2600" dirty="0">
              <a:latin typeface="Times New Roman Tj" panose="02020603050405020304" pitchFamily="18" charset="-52"/>
            </a:endParaRPr>
          </a:p>
        </p:txBody>
      </p:sp>
      <p:sp>
        <p:nvSpPr>
          <p:cNvPr id="8" name="TextBox 7">
            <a:extLst>
              <a:ext uri="{FF2B5EF4-FFF2-40B4-BE49-F238E27FC236}">
                <a16:creationId xmlns:a16="http://schemas.microsoft.com/office/drawing/2014/main" id="{986CD02D-8083-C87D-6BD8-C9215A4B0DB7}"/>
              </a:ext>
            </a:extLst>
          </p:cNvPr>
          <p:cNvSpPr txBox="1"/>
          <p:nvPr/>
        </p:nvSpPr>
        <p:spPr>
          <a:xfrm>
            <a:off x="1439069" y="5526330"/>
            <a:ext cx="10623621" cy="1107996"/>
          </a:xfrm>
          <a:prstGeom prst="rect">
            <a:avLst/>
          </a:prstGeom>
          <a:noFill/>
        </p:spPr>
        <p:txBody>
          <a:bodyPr wrap="square">
            <a:spAutoFit/>
          </a:bodyPr>
          <a:lstStyle/>
          <a:p>
            <a:pPr indent="360363" algn="just"/>
            <a:r>
              <a:rPr lang="ru-RU" sz="2200" dirty="0">
                <a:effectLst/>
                <a:latin typeface="Times New Roman Tj" panose="02020603050405020304" pitchFamily="18" charset="-52"/>
                <a:ea typeface="Times New Roman" panose="02020603050405020304" pitchFamily="18" charset="0"/>
              </a:rPr>
              <a:t>Дар </a:t>
            </a:r>
            <a:r>
              <a:rPr lang="tg-Cyrl-TJ" sz="2200" dirty="0">
                <a:effectLst/>
                <a:latin typeface="Times New Roman Tj" panose="02020603050405020304" pitchFamily="18" charset="-52"/>
                <a:ea typeface="Times New Roman" panose="02020603050405020304" pitchFamily="18" charset="0"/>
              </a:rPr>
              <a:t>асоси дурнамои Барнома истењсоли шир соли 2023 бояд ба </a:t>
            </a:r>
            <a:r>
              <a:rPr lang="tg-Cyrl-TJ" sz="2200" b="1" dirty="0">
                <a:solidFill>
                  <a:srgbClr val="00B0F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1064512</a:t>
            </a:r>
            <a:r>
              <a:rPr lang="tg-Cyrl-TJ" sz="2200" dirty="0">
                <a:effectLst/>
                <a:latin typeface="Times New Roman Tj" panose="02020603050405020304" pitchFamily="18" charset="-52"/>
                <a:ea typeface="Times New Roman" panose="02020603050405020304" pitchFamily="18" charset="0"/>
              </a:rPr>
              <a:t> тонна расонида мешуд. Ба њолати 01.01.2024 ин нишондињанда ба </a:t>
            </a:r>
            <a:r>
              <a:rPr lang="tg-Cyrl-TJ" sz="2200" b="1" dirty="0">
                <a:solidFill>
                  <a:srgbClr val="00B0F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1118536</a:t>
            </a:r>
            <a:r>
              <a:rPr lang="tg-Cyrl-TJ" sz="2200" dirty="0">
                <a:effectLst/>
                <a:latin typeface="Times New Roman Tj" panose="02020603050405020304" pitchFamily="18" charset="-52"/>
                <a:ea typeface="Times New Roman" panose="02020603050405020304" pitchFamily="18" charset="0"/>
              </a:rPr>
              <a:t> тонна баробар гардид, ки нисб</a:t>
            </a:r>
            <a:r>
              <a:rPr lang="tg-Cyrl-TJ" sz="2200" dirty="0">
                <a:effectLst/>
                <a:latin typeface="Times New Roman" panose="02020603050405020304" pitchFamily="18" charset="0"/>
                <a:ea typeface="Times New Roman" panose="02020603050405020304" pitchFamily="18" charset="0"/>
              </a:rPr>
              <a:t>ати дурнамои Барнома </a:t>
            </a:r>
            <a:r>
              <a:rPr lang="tg-Cyrl-TJ" sz="2200" b="1" dirty="0">
                <a:solidFill>
                  <a:srgbClr val="00B0F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54024</a:t>
            </a:r>
            <a:r>
              <a:rPr lang="tg-Cyrl-TJ" sz="2200" dirty="0">
                <a:effectLst/>
                <a:latin typeface="Times New Roman" panose="02020603050405020304" pitchFamily="18" charset="0"/>
                <a:ea typeface="Times New Roman" panose="02020603050405020304" pitchFamily="18" charset="0"/>
              </a:rPr>
              <a:t> тонна зиёд аст.      </a:t>
            </a:r>
            <a:endParaRPr lang="ru-RU" sz="2200" dirty="0">
              <a:effectLst/>
              <a:latin typeface="Times New Roman" panose="02020603050405020304" pitchFamily="18" charset="0"/>
              <a:ea typeface="Times New Roman" panose="02020603050405020304" pitchFamily="18" charset="0"/>
            </a:endParaRPr>
          </a:p>
        </p:txBody>
      </p:sp>
      <p:pic>
        <p:nvPicPr>
          <p:cNvPr id="11" name="Рисунок 10">
            <a:extLst>
              <a:ext uri="{FF2B5EF4-FFF2-40B4-BE49-F238E27FC236}">
                <a16:creationId xmlns:a16="http://schemas.microsoft.com/office/drawing/2014/main" id="{A3E4320B-EEED-D539-E3F3-3D9209D99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9384" y="2891366"/>
            <a:ext cx="4184218" cy="2562028"/>
          </a:xfrm>
          <a:prstGeom prst="rect">
            <a:avLst/>
          </a:prstGeom>
        </p:spPr>
      </p:pic>
    </p:spTree>
    <p:extLst>
      <p:ext uri="{BB962C8B-B14F-4D97-AF65-F5344CB8AC3E}">
        <p14:creationId xmlns:p14="http://schemas.microsoft.com/office/powerpoint/2010/main" val="307144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A031286-B2B7-8353-F990-DA0173D64258}"/>
              </a:ext>
            </a:extLst>
          </p:cNvPr>
          <p:cNvSpPr txBox="1"/>
          <p:nvPr/>
        </p:nvSpPr>
        <p:spPr>
          <a:xfrm>
            <a:off x="2475706" y="107951"/>
            <a:ext cx="8479633" cy="1039812"/>
          </a:xfrm>
          <a:prstGeom prst="rect">
            <a:avLst/>
          </a:prstGeom>
        </p:spPr>
        <p:txBody>
          <a:bodyPr anchor="ctr">
            <a:noAutofit/>
          </a:bodyPr>
          <a:lstStyle>
            <a:defPPr>
              <a:defRPr lang="ru-RU"/>
            </a:defPPr>
            <a:lvl1pPr algn="ctr" fontAlgn="base">
              <a:spcBef>
                <a:spcPct val="0"/>
              </a:spcBef>
              <a:spcAft>
                <a:spcPct val="0"/>
              </a:spcAft>
              <a:defRPr sz="2000" b="1">
                <a:solidFill>
                  <a:srgbClr val="008000"/>
                </a:solidFill>
                <a:effectLst>
                  <a:outerShdw blurRad="38100" dist="38100" dir="2700000" algn="tl">
                    <a:srgbClr val="000000">
                      <a:alpha val="43137"/>
                    </a:srgbClr>
                  </a:outerShdw>
                </a:effectLst>
                <a:latin typeface="Times New Roman Tj" panose="02020603050405020304" pitchFamily="18" charset="-52"/>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az-Cyrl-AZ" sz="2800" dirty="0"/>
              <a:t>МАТРИТСАИ АМАЛИЁТ ОИД БА РУШДИ СОЊАИ АСППАРВАРЇ</a:t>
            </a:r>
            <a:endParaRPr lang="ru-RU" sz="2800" dirty="0"/>
          </a:p>
        </p:txBody>
      </p:sp>
      <p:sp>
        <p:nvSpPr>
          <p:cNvPr id="9" name="TextBox 8">
            <a:extLst>
              <a:ext uri="{FF2B5EF4-FFF2-40B4-BE49-F238E27FC236}">
                <a16:creationId xmlns:a16="http://schemas.microsoft.com/office/drawing/2014/main" id="{AF271279-26A5-EBC6-E8AF-E46EEC238442}"/>
              </a:ext>
            </a:extLst>
          </p:cNvPr>
          <p:cNvSpPr txBox="1"/>
          <p:nvPr/>
        </p:nvSpPr>
        <p:spPr>
          <a:xfrm>
            <a:off x="1565526" y="1399507"/>
            <a:ext cx="5292474" cy="4324261"/>
          </a:xfrm>
          <a:prstGeom prst="rect">
            <a:avLst/>
          </a:prstGeom>
          <a:noFill/>
        </p:spPr>
        <p:txBody>
          <a:bodyPr wrap="square">
            <a:spAutoFit/>
          </a:bodyPr>
          <a:lstStyle/>
          <a:p>
            <a:pPr marL="21590" indent="338455" algn="just"/>
            <a:r>
              <a:rPr lang="tg-Cyrl-TJ" sz="2500" dirty="0">
                <a:effectLst/>
                <a:latin typeface="Times New Roman Tj" panose="02020603050405020304" pitchFamily="18" charset="-52"/>
                <a:ea typeface="Times New Roman" panose="02020603050405020304" pitchFamily="18" charset="0"/>
              </a:rPr>
              <a:t>Дар соли 2023 барои харидории аспњо тибќи Барнома људо намудани </a:t>
            </a:r>
            <a:r>
              <a:rPr lang="tg-Cyrl-TJ" sz="2500" b="1" dirty="0">
                <a:solidFill>
                  <a:srgbClr val="C00000"/>
                </a:solidFill>
                <a:latin typeface="Bookman Old Style" panose="02050604050505020204" pitchFamily="18" charset="0"/>
                <a:cs typeface="Times New Roman" panose="02020603050405020304" pitchFamily="18" charset="0"/>
              </a:rPr>
              <a:t>200.0</a:t>
            </a:r>
            <a:r>
              <a:rPr lang="tg-Cyrl-TJ" sz="2500" dirty="0">
                <a:effectLst/>
                <a:latin typeface="Times New Roman Tj" panose="02020603050405020304" pitchFamily="18" charset="-52"/>
                <a:ea typeface="Times New Roman" panose="02020603050405020304" pitchFamily="18" charset="0"/>
              </a:rPr>
              <a:t> њазор сомонї дар назар дошта шуда буд.</a:t>
            </a:r>
            <a:r>
              <a:rPr lang="ru-RU" sz="2500" dirty="0">
                <a:latin typeface="Times New Roman" panose="02020603050405020304" pitchFamily="18" charset="0"/>
                <a:ea typeface="Times New Roman" panose="02020603050405020304" pitchFamily="18" charset="0"/>
              </a:rPr>
              <a:t> </a:t>
            </a:r>
            <a:r>
              <a:rPr lang="tg-Cyrl-TJ" sz="2500" dirty="0">
                <a:effectLst/>
                <a:latin typeface="Times New Roman Tj" panose="02020603050405020304" pitchFamily="18" charset="-52"/>
                <a:ea typeface="Times New Roman" panose="02020603050405020304" pitchFamily="18" charset="0"/>
                <a:cs typeface="Times New Roman" panose="02020603050405020304" pitchFamily="18" charset="0"/>
              </a:rPr>
              <a:t>Бо истифодаи маблаѓи људогардида </a:t>
            </a:r>
            <a:r>
              <a:rPr lang="tg-Cyrl-TJ" sz="25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16</a:t>
            </a:r>
            <a:r>
              <a:rPr lang="tg-Cyrl-TJ" sz="2500" dirty="0">
                <a:effectLst/>
                <a:latin typeface="Times New Roman Tj" panose="02020603050405020304" pitchFamily="18" charset="-52"/>
                <a:ea typeface="Times New Roman" panose="02020603050405020304" pitchFamily="18" charset="0"/>
                <a:cs typeface="Times New Roman" panose="02020603050405020304" pitchFamily="18" charset="0"/>
              </a:rPr>
              <a:t> сар аспњои зотї харидорї карда шуда ба Муассисаи љумњуриявии зотпарварї, хушзоткун</a:t>
            </a:r>
            <a:r>
              <a:rPr lang="tg-Cyrl-TJ" sz="2500" dirty="0">
                <a:effectLst/>
                <a:latin typeface="Times New Roman" panose="02020603050405020304" pitchFamily="18" charset="0"/>
                <a:ea typeface="Times New Roman" panose="02020603050405020304" pitchFamily="18" charset="0"/>
              </a:rPr>
              <a:t>ӣ, бордоркунии сунъи ва хариду фурӯши чорвои зотӣ</a:t>
            </a:r>
            <a:r>
              <a:rPr lang="tg-Cyrl-TJ" sz="2500" dirty="0">
                <a:effectLst/>
                <a:latin typeface="Times New Roman Tj" panose="02020603050405020304" pitchFamily="18" charset="-52"/>
                <a:ea typeface="Times New Roman" panose="02020603050405020304" pitchFamily="18" charset="0"/>
                <a:cs typeface="Times New Roman" panose="02020603050405020304" pitchFamily="18" charset="0"/>
              </a:rPr>
              <a:t> чорво супорида шудааст. </a:t>
            </a:r>
            <a:endParaRPr lang="ru-RU" sz="2500" dirty="0"/>
          </a:p>
        </p:txBody>
      </p:sp>
      <p:sp>
        <p:nvSpPr>
          <p:cNvPr id="12" name="TextBox 11">
            <a:extLst>
              <a:ext uri="{FF2B5EF4-FFF2-40B4-BE49-F238E27FC236}">
                <a16:creationId xmlns:a16="http://schemas.microsoft.com/office/drawing/2014/main" id="{2FC15711-AA9A-EC52-F8B2-7385645B8C0A}"/>
              </a:ext>
            </a:extLst>
          </p:cNvPr>
          <p:cNvSpPr txBox="1"/>
          <p:nvPr/>
        </p:nvSpPr>
        <p:spPr>
          <a:xfrm>
            <a:off x="1439069" y="5801830"/>
            <a:ext cx="10623622" cy="830997"/>
          </a:xfrm>
          <a:prstGeom prst="rect">
            <a:avLst/>
          </a:prstGeom>
          <a:noFill/>
        </p:spPr>
        <p:txBody>
          <a:bodyPr wrap="square">
            <a:spAutoFit/>
          </a:bodyPr>
          <a:lstStyle/>
          <a:p>
            <a:pPr indent="360363" algn="just">
              <a:tabLst>
                <a:tab pos="2000250" algn="l"/>
              </a:tabLst>
            </a:pPr>
            <a:r>
              <a:rPr lang="tg-Cyrl-TJ" sz="2400" dirty="0">
                <a:effectLst/>
                <a:latin typeface="Times New Roman Tj" panose="02020603050405020304" pitchFamily="18" charset="-52"/>
                <a:ea typeface="Times New Roman" panose="02020603050405020304" pitchFamily="18" charset="0"/>
              </a:rPr>
              <a:t>Дар соли 2023 аз љониби хољагињо ва соњибкорон ба маблаѓи </a:t>
            </a:r>
            <a:r>
              <a:rPr lang="tg-Cyrl-TJ" sz="2400" b="1" dirty="0">
                <a:solidFill>
                  <a:srgbClr val="C00000"/>
                </a:solidFill>
                <a:latin typeface="Bookman Old Style" panose="02050604050505020204" pitchFamily="18" charset="0"/>
                <a:cs typeface="Times New Roman" panose="02020603050405020304" pitchFamily="18" charset="0"/>
              </a:rPr>
              <a:t>200000</a:t>
            </a:r>
            <a:r>
              <a:rPr lang="tg-Cyrl-TJ" sz="2400" dirty="0">
                <a:effectLst/>
                <a:latin typeface="Times New Roman Tj" panose="02020603050405020304" pitchFamily="18" charset="-52"/>
                <a:ea typeface="Times New Roman" panose="02020603050405020304" pitchFamily="18" charset="0"/>
              </a:rPr>
              <a:t> сомонї аз дохили кишвар аспњои зотї харидорї карда шудааст.</a:t>
            </a:r>
            <a:endParaRPr lang="ru-RU" sz="2400" dirty="0">
              <a:effectLst/>
              <a:latin typeface="Times New Roman" panose="02020603050405020304" pitchFamily="18" charset="0"/>
              <a:ea typeface="Times New Roman" panose="02020603050405020304" pitchFamily="18" charset="0"/>
            </a:endParaRPr>
          </a:p>
        </p:txBody>
      </p:sp>
      <p:pic>
        <p:nvPicPr>
          <p:cNvPr id="3" name="Рисунок 2">
            <a:extLst>
              <a:ext uri="{FF2B5EF4-FFF2-40B4-BE49-F238E27FC236}">
                <a16:creationId xmlns:a16="http://schemas.microsoft.com/office/drawing/2014/main" id="{E0C226FD-B3F7-2DC5-7BD6-5F7D8C357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1332269"/>
            <a:ext cx="5204691" cy="4232668"/>
          </a:xfrm>
          <a:prstGeom prst="rect">
            <a:avLst/>
          </a:prstGeom>
        </p:spPr>
      </p:pic>
    </p:spTree>
    <p:extLst>
      <p:ext uri="{BB962C8B-B14F-4D97-AF65-F5344CB8AC3E}">
        <p14:creationId xmlns:p14="http://schemas.microsoft.com/office/powerpoint/2010/main" val="187134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2521A27-7DF3-2060-A4C7-50E66EEF9BBA}"/>
              </a:ext>
            </a:extLst>
          </p:cNvPr>
          <p:cNvSpPr txBox="1"/>
          <p:nvPr/>
        </p:nvSpPr>
        <p:spPr>
          <a:xfrm>
            <a:off x="2475706" y="150802"/>
            <a:ext cx="8479633" cy="954107"/>
          </a:xfrm>
          <a:prstGeom prst="rect">
            <a:avLst/>
          </a:prstGeom>
        </p:spPr>
        <p:txBody>
          <a:bodyPr anchor="ctr">
            <a:noAutofit/>
          </a:bodyPr>
          <a:lstStyle>
            <a:defPPr>
              <a:defRPr lang="ru-RU"/>
            </a:defPPr>
            <a:lvl1pPr algn="ctr" fontAlgn="base">
              <a:spcBef>
                <a:spcPct val="0"/>
              </a:spcBef>
              <a:spcAft>
                <a:spcPct val="0"/>
              </a:spcAft>
              <a:defRPr sz="2800" b="1">
                <a:solidFill>
                  <a:srgbClr val="008000"/>
                </a:solidFill>
                <a:effectLst>
                  <a:outerShdw blurRad="38100" dist="38100" dir="2700000" algn="tl">
                    <a:srgbClr val="000000">
                      <a:alpha val="43137"/>
                    </a:srgbClr>
                  </a:outerShdw>
                </a:effectLst>
                <a:latin typeface="Times New Roman Tj" panose="02020603050405020304" pitchFamily="18" charset="-52"/>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az-Cyrl-AZ" sz="3200" dirty="0"/>
              <a:t>МАТРИТСАИ АМАЛИЁТ ОИД БА РУШДИ СОЊАИ ПАРАНДАПАРВАРЇ</a:t>
            </a:r>
            <a:r>
              <a:rPr lang="tg-Cyrl-TJ" sz="3200" dirty="0"/>
              <a:t>.</a:t>
            </a:r>
            <a:endParaRPr lang="ru-RU" sz="3200" dirty="0"/>
          </a:p>
        </p:txBody>
      </p:sp>
      <p:sp>
        <p:nvSpPr>
          <p:cNvPr id="6" name="TextBox 5">
            <a:extLst>
              <a:ext uri="{FF2B5EF4-FFF2-40B4-BE49-F238E27FC236}">
                <a16:creationId xmlns:a16="http://schemas.microsoft.com/office/drawing/2014/main" id="{18F0EDFC-00E0-837E-DDDA-FC94EC971487}"/>
              </a:ext>
            </a:extLst>
          </p:cNvPr>
          <p:cNvSpPr txBox="1"/>
          <p:nvPr/>
        </p:nvSpPr>
        <p:spPr>
          <a:xfrm>
            <a:off x="1534320" y="1277144"/>
            <a:ext cx="5523706" cy="5170646"/>
          </a:xfrm>
          <a:prstGeom prst="rect">
            <a:avLst/>
          </a:prstGeom>
          <a:noFill/>
        </p:spPr>
        <p:txBody>
          <a:bodyPr wrap="square">
            <a:spAutoFit/>
          </a:bodyPr>
          <a:lstStyle/>
          <a:p>
            <a:pPr indent="361950" algn="just"/>
            <a:r>
              <a:rPr lang="tg-Cyrl-TJ" sz="2200" dirty="0">
                <a:effectLst/>
                <a:latin typeface="Times New Roman Tj" panose="02020603050405020304" pitchFamily="18" charset="-52"/>
                <a:ea typeface="Times New Roman" panose="02020603050405020304" pitchFamily="18" charset="0"/>
                <a:cs typeface="Times New Roman" panose="02020603050405020304" pitchFamily="18" charset="0"/>
              </a:rPr>
              <a:t>Бояд зикр намуд, ки айни </a:t>
            </a:r>
            <a:r>
              <a:rPr lang="tg-Cyrl-TJ" sz="2200" dirty="0">
                <a:effectLst/>
                <a:latin typeface="Times New Roman Tj" panose="02020603050405020304" pitchFamily="18" charset="-52"/>
                <a:ea typeface="Times New Roman" panose="02020603050405020304" pitchFamily="18" charset="0"/>
              </a:rPr>
              <a:t>ҳол дар ҷумҳурӣ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rPr>
              <a:t>228</a:t>
            </a:r>
            <a:r>
              <a:rPr lang="tg-Cyrl-TJ" sz="2200" dirty="0">
                <a:effectLst/>
                <a:latin typeface="Times New Roman Tj" panose="02020603050405020304" pitchFamily="18" charset="-52"/>
                <a:ea typeface="Times New Roman" panose="02020603050405020304" pitchFamily="18" charset="0"/>
              </a:rPr>
              <a:t> адад корхонаҳои парандапарварӣ фаъолият доранд ва аз он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102</a:t>
            </a:r>
            <a:r>
              <a:rPr lang="tg-Cyrl-TJ" sz="2200" dirty="0">
                <a:effectLst/>
                <a:latin typeface="Times New Roman Tj" panose="02020603050405020304" pitchFamily="18" charset="-52"/>
                <a:ea typeface="Times New Roman" panose="02020603050405020304" pitchFamily="18" charset="0"/>
              </a:rPr>
              <a:t> адад самти тухмӣ,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112</a:t>
            </a:r>
            <a:r>
              <a:rPr lang="tg-Cyrl-TJ" sz="2200" dirty="0">
                <a:effectLst/>
                <a:latin typeface="Times New Roman Tj" panose="02020603050405020304" pitchFamily="18" charset="-52"/>
                <a:ea typeface="Times New Roman" panose="02020603050405020304" pitchFamily="18" charset="0"/>
              </a:rPr>
              <a:t> самти гуштӣ,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8</a:t>
            </a:r>
            <a:r>
              <a:rPr lang="tg-Cyrl-TJ" sz="2200" dirty="0">
                <a:effectLst/>
                <a:latin typeface="Times New Roman Tj" panose="02020603050405020304" pitchFamily="18" charset="-52"/>
                <a:ea typeface="Times New Roman" panose="02020603050405020304" pitchFamily="18" charset="0"/>
              </a:rPr>
              <a:t> адад ду самта ва 6 адад бо истеҳсоли тухми инкубатсионӣ машғул мебошанд.Тибқи маълумотҳои оморӣ ба 01.01.2024 саршумори паранда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10579970</a:t>
            </a:r>
            <a:r>
              <a:rPr lang="tg-Cyrl-TJ" sz="2200" dirty="0">
                <a:effectLst/>
                <a:latin typeface="Times New Roman Tj" panose="02020603050405020304" pitchFamily="18" charset="-52"/>
                <a:ea typeface="Times New Roman" panose="02020603050405020304" pitchFamily="18" charset="0"/>
              </a:rPr>
              <a:t> сар, истеҳсол тухм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1223698</a:t>
            </a:r>
            <a:r>
              <a:rPr lang="tg-Cyrl-TJ" sz="2200" dirty="0">
                <a:effectLst/>
                <a:latin typeface="Times New Roman Tj" panose="02020603050405020304" pitchFamily="18" charset="-52"/>
                <a:ea typeface="Times New Roman" panose="02020603050405020304" pitchFamily="18" charset="0"/>
              </a:rPr>
              <a:t> дона ва истеҳсоли гушт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55343</a:t>
            </a:r>
            <a:r>
              <a:rPr lang="tg-Cyrl-TJ" sz="2200" dirty="0">
                <a:effectLst/>
                <a:latin typeface="Times New Roman Tj" panose="02020603050405020304" pitchFamily="18" charset="-52"/>
                <a:ea typeface="Times New Roman" panose="02020603050405020304" pitchFamily="18" charset="0"/>
              </a:rPr>
              <a:t> тоннаро ташкил медиҳад, ки мутаносибан нисбат ба ҳамин давраи соли гузашта саршумор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706329</a:t>
            </a:r>
            <a:r>
              <a:rPr lang="tg-Cyrl-TJ" sz="2200" dirty="0">
                <a:effectLst/>
                <a:latin typeface="Times New Roman Tj" panose="02020603050405020304" pitchFamily="18" charset="-52"/>
                <a:ea typeface="Times New Roman" panose="02020603050405020304" pitchFamily="18" charset="0"/>
              </a:rPr>
              <a:t> ҳазор сар кам, истеҳсоли тухм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11522</a:t>
            </a:r>
            <a:r>
              <a:rPr lang="tg-Cyrl-TJ" sz="2200" dirty="0">
                <a:effectLst/>
                <a:latin typeface="Times New Roman Tj" panose="02020603050405020304" pitchFamily="18" charset="-52"/>
                <a:ea typeface="Times New Roman" panose="02020603050405020304" pitchFamily="18" charset="0"/>
              </a:rPr>
              <a:t> ҳазор дона ва истеҳсоли гушти паранда </a:t>
            </a:r>
            <a:r>
              <a:rPr lang="tg-Cyrl-TJ" sz="2200" b="1" dirty="0">
                <a:solidFill>
                  <a:srgbClr val="FF0000"/>
                </a:solidFill>
                <a:effectLst>
                  <a:outerShdw blurRad="38100" dist="38100" dir="2700000" algn="tl">
                    <a:srgbClr val="000000">
                      <a:alpha val="43137"/>
                    </a:srgbClr>
                  </a:outerShdw>
                </a:effectLst>
                <a:latin typeface="Bookman Old Style" panose="02050604050505020204" pitchFamily="18" charset="0"/>
              </a:rPr>
              <a:t>6690</a:t>
            </a:r>
            <a:r>
              <a:rPr lang="tg-Cyrl-TJ" sz="2200" dirty="0">
                <a:effectLst/>
                <a:latin typeface="Times New Roman Tj" panose="02020603050405020304" pitchFamily="18" charset="-52"/>
                <a:ea typeface="Times New Roman" panose="02020603050405020304" pitchFamily="18" charset="0"/>
              </a:rPr>
              <a:t> тонна зиёд гардидааст.</a:t>
            </a:r>
            <a:endParaRPr lang="ru-RU" sz="2200" dirty="0">
              <a:latin typeface="Times New Roman Tj" panose="02020603050405020304" pitchFamily="18" charset="-52"/>
            </a:endParaRPr>
          </a:p>
        </p:txBody>
      </p:sp>
      <p:pic>
        <p:nvPicPr>
          <p:cNvPr id="8" name="Рисунок 7">
            <a:extLst>
              <a:ext uri="{FF2B5EF4-FFF2-40B4-BE49-F238E27FC236}">
                <a16:creationId xmlns:a16="http://schemas.microsoft.com/office/drawing/2014/main" id="{6CD54560-9D6D-03BA-E77C-7D5E38B146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8525" y="1557337"/>
            <a:ext cx="4857750" cy="5224463"/>
          </a:xfrm>
          <a:prstGeom prst="rect">
            <a:avLst/>
          </a:prstGeom>
        </p:spPr>
      </p:pic>
    </p:spTree>
    <p:extLst>
      <p:ext uri="{BB962C8B-B14F-4D97-AF65-F5344CB8AC3E}">
        <p14:creationId xmlns:p14="http://schemas.microsoft.com/office/powerpoint/2010/main" val="10809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E7240A57-2F74-AC31-37F3-4A6D222D2B66}"/>
              </a:ext>
            </a:extLst>
          </p:cNvPr>
          <p:cNvSpPr txBox="1"/>
          <p:nvPr/>
        </p:nvSpPr>
        <p:spPr>
          <a:xfrm>
            <a:off x="2425232" y="89247"/>
            <a:ext cx="8580582" cy="1077218"/>
          </a:xfrm>
          <a:prstGeom prst="rect">
            <a:avLst/>
          </a:prstGeom>
        </p:spPr>
        <p:txBody>
          <a:bodyPr anchor="ctr">
            <a:noAutofit/>
          </a:bodyPr>
          <a:lstStyle>
            <a:defPPr>
              <a:defRPr lang="ru-RU"/>
            </a:defPPr>
            <a:lvl1pPr algn="ctr" fontAlgn="base">
              <a:spcBef>
                <a:spcPct val="0"/>
              </a:spcBef>
              <a:spcAft>
                <a:spcPct val="0"/>
              </a:spcAft>
              <a:defRPr sz="3200" b="1">
                <a:solidFill>
                  <a:srgbClr val="008000"/>
                </a:solidFill>
                <a:effectLst>
                  <a:outerShdw blurRad="38100" dist="38100" dir="2700000" algn="tl">
                    <a:srgbClr val="000000">
                      <a:alpha val="43137"/>
                    </a:srgbClr>
                  </a:outerShdw>
                </a:effectLst>
                <a:latin typeface="Times New Roman Tj" panose="02020603050405020304" pitchFamily="18" charset="-52"/>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az-Cyrl-AZ" dirty="0"/>
              <a:t>МАТРИТСАИ АМАЛИЁТ ОИД</a:t>
            </a:r>
          </a:p>
          <a:p>
            <a:r>
              <a:rPr lang="az-Cyrl-AZ" dirty="0"/>
              <a:t>БА РУШДИ СОЊАИ МОЊИПАРВАРЇ</a:t>
            </a:r>
            <a:endParaRPr lang="ru-RU" dirty="0"/>
          </a:p>
        </p:txBody>
      </p:sp>
      <p:sp>
        <p:nvSpPr>
          <p:cNvPr id="15" name="TextBox 14">
            <a:extLst>
              <a:ext uri="{FF2B5EF4-FFF2-40B4-BE49-F238E27FC236}">
                <a16:creationId xmlns:a16="http://schemas.microsoft.com/office/drawing/2014/main" id="{5ABD7FC7-43C8-AFD1-90E7-D5BF3D53446C}"/>
              </a:ext>
            </a:extLst>
          </p:cNvPr>
          <p:cNvSpPr txBox="1"/>
          <p:nvPr/>
        </p:nvSpPr>
        <p:spPr>
          <a:xfrm>
            <a:off x="1439069" y="1353465"/>
            <a:ext cx="10554495" cy="1415772"/>
          </a:xfrm>
          <a:prstGeom prst="rect">
            <a:avLst/>
          </a:prstGeom>
          <a:noFill/>
        </p:spPr>
        <p:txBody>
          <a:bodyPr wrap="square">
            <a:spAutoFit/>
          </a:bodyPr>
          <a:lstStyle>
            <a:defPPr>
              <a:defRPr lang="ru-RU"/>
            </a:defPPr>
            <a:lvl1pPr indent="360363" algn="just">
              <a:tabLst/>
              <a:defRPr sz="2000" b="1">
                <a:effectLst/>
                <a:latin typeface="Times New Roman Tj" panose="02020603050405020304" pitchFamily="18" charset="-52"/>
                <a:ea typeface="Times New Roman" panose="02020603050405020304" pitchFamily="18" charset="0"/>
                <a:cs typeface="Times New Roman" panose="02020603050405020304" pitchFamily="18" charset="0"/>
              </a:defRPr>
            </a:lvl1pPr>
          </a:lstStyle>
          <a:p>
            <a:r>
              <a:rPr lang="tg-Cyrl-TJ" dirty="0"/>
              <a:t>Дар ин давра бо истифодаи </a:t>
            </a:r>
            <a:r>
              <a:rPr lang="tg-Cyrl-TJ" sz="2200" dirty="0">
                <a:solidFill>
                  <a:srgbClr val="FF0000"/>
                </a:solidFill>
                <a:effectLst>
                  <a:outerShdw blurRad="38100" dist="38100" dir="2700000" algn="tl">
                    <a:srgbClr val="000000">
                      <a:alpha val="43137"/>
                    </a:srgbClr>
                  </a:outerShdw>
                </a:effectLst>
                <a:latin typeface="Bookman Old Style" panose="02050604050505020204" pitchFamily="18" charset="0"/>
                <a:cs typeface="+mn-cs"/>
              </a:rPr>
              <a:t>424,0</a:t>
            </a:r>
            <a:r>
              <a:rPr lang="tg-Cyrl-TJ" dirty="0"/>
              <a:t> њазор сомонї маблаѓњои буљетї </a:t>
            </a:r>
            <a:r>
              <a:rPr lang="az-Cyrl-AZ" dirty="0"/>
              <a:t>аз дохили љумњурї </a:t>
            </a:r>
            <a:r>
              <a:rPr lang="tg-Cyrl-TJ" sz="2200" dirty="0">
                <a:solidFill>
                  <a:srgbClr val="0070C0"/>
                </a:solidFill>
                <a:effectLst>
                  <a:outerShdw blurRad="38100" dist="38100" dir="2700000" algn="tl">
                    <a:srgbClr val="000000">
                      <a:alpha val="43137"/>
                    </a:srgbClr>
                  </a:outerShdw>
                </a:effectLst>
                <a:latin typeface="Bookman Old Style" panose="02050604050505020204" pitchFamily="18" charset="0"/>
                <a:cs typeface="+mn-cs"/>
              </a:rPr>
              <a:t>250,0</a:t>
            </a:r>
            <a:r>
              <a:rPr lang="tg-Cyrl-TJ" dirty="0"/>
              <a:t> њазор дона моњича харидорї карда шуда, ба хољагињои моњипарварї дастрас карда шудааст. Аз љониби хољагињои моњипарварї ба маблаѓи </a:t>
            </a:r>
            <a:r>
              <a:rPr lang="tg-Cyrl-TJ" sz="2200" dirty="0">
                <a:solidFill>
                  <a:srgbClr val="FF0000"/>
                </a:solidFill>
                <a:effectLst>
                  <a:outerShdw blurRad="38100" dist="38100" dir="2700000" algn="tl">
                    <a:srgbClr val="000000">
                      <a:alpha val="43137"/>
                    </a:srgbClr>
                  </a:outerShdw>
                </a:effectLst>
                <a:latin typeface="Bookman Old Style" panose="02050604050505020204" pitchFamily="18" charset="0"/>
                <a:cs typeface="+mn-cs"/>
              </a:rPr>
              <a:t>159800</a:t>
            </a:r>
            <a:r>
              <a:rPr lang="tg-Cyrl-TJ" dirty="0"/>
              <a:t> сомонї таљњизот ва асбобу афзори моњипарварию моњидорї харидорї карда шудааст.</a:t>
            </a:r>
            <a:endParaRPr lang="ru-RU" dirty="0"/>
          </a:p>
        </p:txBody>
      </p:sp>
      <p:sp>
        <p:nvSpPr>
          <p:cNvPr id="17" name="TextBox 16">
            <a:extLst>
              <a:ext uri="{FF2B5EF4-FFF2-40B4-BE49-F238E27FC236}">
                <a16:creationId xmlns:a16="http://schemas.microsoft.com/office/drawing/2014/main" id="{9D69BA25-BC07-898C-4050-53B352639BDC}"/>
              </a:ext>
            </a:extLst>
          </p:cNvPr>
          <p:cNvSpPr txBox="1"/>
          <p:nvPr/>
        </p:nvSpPr>
        <p:spPr>
          <a:xfrm>
            <a:off x="7232071" y="3030125"/>
            <a:ext cx="4807673" cy="3539430"/>
          </a:xfrm>
          <a:prstGeom prst="rect">
            <a:avLst/>
          </a:prstGeom>
          <a:noFill/>
        </p:spPr>
        <p:txBody>
          <a:bodyPr wrap="square">
            <a:spAutoFit/>
          </a:bodyPr>
          <a:lstStyle/>
          <a:p>
            <a:pPr indent="360363" algn="just"/>
            <a:r>
              <a:rPr lang="tg-Cyrl-TJ" sz="2800" dirty="0">
                <a:effectLst/>
                <a:latin typeface="Times New Roman Tj" panose="02020603050405020304" pitchFamily="18" charset="-52"/>
                <a:ea typeface="Times New Roman" panose="02020603050405020304" pitchFamily="18" charset="0"/>
                <a:cs typeface="Times New Roman" panose="02020603050405020304" pitchFamily="18" charset="0"/>
              </a:rPr>
              <a:t>Дар соли 2023 бояд истењсоли моњї тиб</a:t>
            </a:r>
            <a:r>
              <a:rPr lang="tg-Cyrl-TJ" sz="2800" dirty="0">
                <a:effectLst/>
                <a:latin typeface="Times New Roman" panose="02020603050405020304" pitchFamily="18" charset="0"/>
                <a:ea typeface="Times New Roman" panose="02020603050405020304" pitchFamily="18" charset="0"/>
              </a:rPr>
              <a:t>қи дурнамои Барнома</a:t>
            </a:r>
            <a:r>
              <a:rPr lang="tg-Cyrl-TJ" sz="2800" dirty="0">
                <a:effectLst/>
                <a:latin typeface="Times New Roman Tj" panose="02020603050405020304" pitchFamily="18" charset="-52"/>
                <a:ea typeface="Times New Roman" panose="02020603050405020304" pitchFamily="18" charset="0"/>
                <a:cs typeface="Times New Roman" panose="02020603050405020304" pitchFamily="18" charset="0"/>
              </a:rPr>
              <a:t> ба </a:t>
            </a:r>
            <a:r>
              <a:rPr lang="tg-Cyrl-TJ" sz="28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5100</a:t>
            </a:r>
            <a:r>
              <a:rPr lang="tg-Cyrl-TJ" sz="2800" dirty="0">
                <a:effectLst/>
                <a:latin typeface="Times New Roman Tj" panose="02020603050405020304" pitchFamily="18" charset="-52"/>
                <a:ea typeface="Times New Roman" panose="02020603050405020304" pitchFamily="18" charset="0"/>
                <a:cs typeface="Times New Roman" panose="02020603050405020304" pitchFamily="18" charset="0"/>
              </a:rPr>
              <a:t> тонна расонида мешуд, дар соли 2023 ба </a:t>
            </a:r>
            <a:r>
              <a:rPr lang="tg-Cyrl-TJ" sz="28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5454,4</a:t>
            </a:r>
            <a:r>
              <a:rPr lang="tg-Cyrl-TJ" sz="2800" dirty="0">
                <a:effectLst/>
                <a:latin typeface="Times New Roman Tj" panose="02020603050405020304" pitchFamily="18" charset="-52"/>
                <a:ea typeface="Times New Roman" panose="02020603050405020304" pitchFamily="18" charset="0"/>
                <a:cs typeface="Times New Roman" panose="02020603050405020304" pitchFamily="18" charset="0"/>
              </a:rPr>
              <a:t> тонна расонида шудааст, ки нисбати дурнамои Барнома </a:t>
            </a:r>
            <a:r>
              <a:rPr lang="tg-Cyrl-TJ" sz="2800"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354,4</a:t>
            </a:r>
            <a:r>
              <a:rPr lang="tg-Cyrl-TJ" sz="2800" dirty="0">
                <a:effectLst/>
                <a:latin typeface="Times New Roman Tj" panose="02020603050405020304" pitchFamily="18" charset="-52"/>
                <a:ea typeface="Times New Roman" panose="02020603050405020304" pitchFamily="18" charset="0"/>
                <a:cs typeface="Times New Roman" panose="02020603050405020304" pitchFamily="18" charset="0"/>
              </a:rPr>
              <a:t> тонна зиёд мебошад.</a:t>
            </a:r>
            <a:endParaRPr lang="ru-RU" sz="2800" dirty="0"/>
          </a:p>
        </p:txBody>
      </p:sp>
      <p:pic>
        <p:nvPicPr>
          <p:cNvPr id="19" name="Рисунок 18">
            <a:extLst>
              <a:ext uri="{FF2B5EF4-FFF2-40B4-BE49-F238E27FC236}">
                <a16:creationId xmlns:a16="http://schemas.microsoft.com/office/drawing/2014/main" id="{F4ABAD61-7F69-DA66-0471-6419715DB6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7614" y="2825689"/>
            <a:ext cx="5552858" cy="3905889"/>
          </a:xfrm>
          <a:prstGeom prst="rect">
            <a:avLst/>
          </a:prstGeom>
        </p:spPr>
      </p:pic>
    </p:spTree>
    <p:extLst>
      <p:ext uri="{BB962C8B-B14F-4D97-AF65-F5344CB8AC3E}">
        <p14:creationId xmlns:p14="http://schemas.microsoft.com/office/powerpoint/2010/main" val="154106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30AEF8D-0002-D7E0-A014-4926C96B1168}"/>
              </a:ext>
            </a:extLst>
          </p:cNvPr>
          <p:cNvSpPr txBox="1"/>
          <p:nvPr/>
        </p:nvSpPr>
        <p:spPr>
          <a:xfrm>
            <a:off x="2475705" y="107950"/>
            <a:ext cx="8479634" cy="1039813"/>
          </a:xfrm>
          <a:prstGeom prst="rect">
            <a:avLst/>
          </a:prstGeom>
        </p:spPr>
        <p:txBody>
          <a:bodyPr anchor="ctr">
            <a:noAutofit/>
          </a:bodyPr>
          <a:lstStyle>
            <a:defPPr>
              <a:defRPr lang="ru-RU"/>
            </a:defPPr>
            <a:lvl1pPr algn="ctr" fontAlgn="base">
              <a:spcBef>
                <a:spcPct val="0"/>
              </a:spcBef>
              <a:spcAft>
                <a:spcPct val="0"/>
              </a:spcAft>
              <a:defRPr sz="3200" b="1">
                <a:solidFill>
                  <a:srgbClr val="008000"/>
                </a:solidFill>
                <a:effectLst>
                  <a:outerShdw blurRad="38100" dist="38100" dir="2700000" algn="tl">
                    <a:srgbClr val="000000">
                      <a:alpha val="43137"/>
                    </a:srgbClr>
                  </a:outerShdw>
                </a:effectLst>
                <a:latin typeface="Times New Roman Tj" panose="02020603050405020304" pitchFamily="18" charset="-52"/>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az-Cyrl-AZ" sz="3000" dirty="0"/>
              <a:t>МАТРИТСАИ АМАЛИЁТ ОИД БА РУШДИ СОЊАИ ЗАНБЎРИАСАЛПАРВАРЇ</a:t>
            </a:r>
            <a:endParaRPr lang="ru-RU" sz="3000" dirty="0"/>
          </a:p>
        </p:txBody>
      </p:sp>
      <p:sp>
        <p:nvSpPr>
          <p:cNvPr id="5" name="TextBox 4">
            <a:extLst>
              <a:ext uri="{FF2B5EF4-FFF2-40B4-BE49-F238E27FC236}">
                <a16:creationId xmlns:a16="http://schemas.microsoft.com/office/drawing/2014/main" id="{F5FEDACD-162E-330F-C8BB-9E0893169CB8}"/>
              </a:ext>
            </a:extLst>
          </p:cNvPr>
          <p:cNvSpPr txBox="1"/>
          <p:nvPr/>
        </p:nvSpPr>
        <p:spPr>
          <a:xfrm>
            <a:off x="1439069" y="1233625"/>
            <a:ext cx="10554495" cy="1384995"/>
          </a:xfrm>
          <a:prstGeom prst="rect">
            <a:avLst/>
          </a:prstGeom>
          <a:noFill/>
        </p:spPr>
        <p:txBody>
          <a:bodyPr wrap="square">
            <a:spAutoFit/>
          </a:bodyPr>
          <a:lstStyle>
            <a:defPPr>
              <a:defRPr lang="ru-RU"/>
            </a:defPPr>
            <a:lvl1pPr indent="360363" algn="just">
              <a:tabLst/>
              <a:defRPr sz="2000" b="1">
                <a:effectLst/>
                <a:latin typeface="Times New Roman Tj" panose="02020603050405020304" pitchFamily="18" charset="-52"/>
                <a:ea typeface="Times New Roman" panose="02020603050405020304" pitchFamily="18" charset="0"/>
                <a:cs typeface="Times New Roman" panose="02020603050405020304" pitchFamily="18" charset="0"/>
              </a:defRPr>
            </a:lvl1pPr>
          </a:lstStyle>
          <a:p>
            <a:r>
              <a:rPr lang="tg-Cyrl-TJ" dirty="0"/>
              <a:t>Барои амалишавии ќисмати занбўриасалпарварї дар соли 2023 аз њисоби буљетї љумњурї </a:t>
            </a:r>
            <a:r>
              <a:rPr lang="tg-Cyrl-TJ" sz="2200" dirty="0">
                <a:solidFill>
                  <a:srgbClr val="FF0000"/>
                </a:solidFill>
                <a:effectLst>
                  <a:outerShdw blurRad="38100" dist="38100" dir="2700000" algn="tl">
                    <a:srgbClr val="000000">
                      <a:alpha val="43137"/>
                    </a:srgbClr>
                  </a:outerShdw>
                </a:effectLst>
                <a:latin typeface="Bookman Old Style" panose="02050604050505020204" pitchFamily="18" charset="0"/>
                <a:cs typeface="+mn-cs"/>
              </a:rPr>
              <a:t>520,0</a:t>
            </a:r>
            <a:r>
              <a:rPr lang="tg-Cyrl-TJ" dirty="0"/>
              <a:t> њазор сомонї људо гардид. Бо истифодаи маблаѓи </a:t>
            </a:r>
            <a:r>
              <a:rPr lang="tg-Cyrl-TJ" sz="2200" dirty="0">
                <a:solidFill>
                  <a:srgbClr val="FF0000"/>
                </a:solidFill>
                <a:effectLst>
                  <a:outerShdw blurRad="38100" dist="38100" dir="2700000" algn="tl">
                    <a:srgbClr val="000000">
                      <a:alpha val="43137"/>
                    </a:srgbClr>
                  </a:outerShdw>
                </a:effectLst>
                <a:latin typeface="Bookman Old Style" panose="02050604050505020204" pitchFamily="18" charset="0"/>
                <a:cs typeface="+mn-cs"/>
              </a:rPr>
              <a:t>520,0</a:t>
            </a:r>
            <a:r>
              <a:rPr lang="tg-Cyrl-TJ" dirty="0"/>
              <a:t> њазор сомонї 200 оилањои хурди занбўри асал аз дохили љумњурї ва </a:t>
            </a:r>
            <a:r>
              <a:rPr lang="tg-Cyrl-TJ" sz="2200" dirty="0">
                <a:solidFill>
                  <a:srgbClr val="0070C0"/>
                </a:solidFill>
                <a:effectLst>
                  <a:outerShdw blurRad="38100" dist="38100" dir="2700000" algn="tl">
                    <a:srgbClr val="000000">
                      <a:alpha val="43137"/>
                    </a:srgbClr>
                  </a:outerShdw>
                </a:effectLst>
                <a:latin typeface="Bookman Old Style" panose="02050604050505020204" pitchFamily="18" charset="0"/>
                <a:cs typeface="+mn-cs"/>
              </a:rPr>
              <a:t>800</a:t>
            </a:r>
            <a:r>
              <a:rPr lang="tg-Cyrl-TJ" dirty="0"/>
              <a:t> модарзанбўри зотӣ аз хориҷи кишвар харидорї ва дар асоси дархост ба занбўрпарварон дастрас карда шудааст. </a:t>
            </a:r>
            <a:endParaRPr lang="ru-RU" dirty="0"/>
          </a:p>
        </p:txBody>
      </p:sp>
      <p:sp>
        <p:nvSpPr>
          <p:cNvPr id="7" name="TextBox 6">
            <a:extLst>
              <a:ext uri="{FF2B5EF4-FFF2-40B4-BE49-F238E27FC236}">
                <a16:creationId xmlns:a16="http://schemas.microsoft.com/office/drawing/2014/main" id="{4D4462D8-ABDD-AEBE-57F7-20D5AA0776E7}"/>
              </a:ext>
            </a:extLst>
          </p:cNvPr>
          <p:cNvSpPr txBox="1"/>
          <p:nvPr/>
        </p:nvSpPr>
        <p:spPr>
          <a:xfrm>
            <a:off x="1466777" y="2613817"/>
            <a:ext cx="5709876" cy="4093428"/>
          </a:xfrm>
          <a:prstGeom prst="rect">
            <a:avLst/>
          </a:prstGeom>
          <a:noFill/>
        </p:spPr>
        <p:txBody>
          <a:bodyPr wrap="square">
            <a:spAutoFit/>
          </a:bodyPr>
          <a:lstStyle/>
          <a:p>
            <a:pPr indent="360363" algn="just">
              <a:tabLst>
                <a:tab pos="2000250" algn="l"/>
              </a:tabLst>
            </a:pPr>
            <a:r>
              <a:rPr lang="tg-Cyrl-TJ" sz="2000" dirty="0">
                <a:effectLst/>
                <a:latin typeface="Times New Roman Tj" panose="02020603050405020304" pitchFamily="18" charset="-52"/>
                <a:ea typeface="Times New Roman" panose="02020603050405020304" pitchFamily="18" charset="0"/>
              </a:rPr>
              <a:t>Дар ин давра аз љониби хољагињои дењќонї ва занбўрпарварони инфиродї ба маблаѓи </a:t>
            </a:r>
            <a:r>
              <a:rPr lang="tg-Cyrl-TJ" sz="2000" b="1" dirty="0">
                <a:solidFill>
                  <a:srgbClr val="FF0000"/>
                </a:solidFill>
                <a:effectLst>
                  <a:outerShdw blurRad="38100" dist="38100" dir="2700000" algn="tl">
                    <a:srgbClr val="000000">
                      <a:alpha val="43137"/>
                    </a:srgbClr>
                  </a:outerShdw>
                </a:effectLst>
                <a:latin typeface="Bookman Old Style" panose="02050604050505020204" pitchFamily="18" charset="0"/>
              </a:rPr>
              <a:t>1620,0</a:t>
            </a:r>
            <a:r>
              <a:rPr lang="tg-Cyrl-TJ" sz="2000" dirty="0">
                <a:effectLst/>
                <a:latin typeface="Times New Roman Tj" panose="02020603050405020304" pitchFamily="18" charset="-52"/>
                <a:ea typeface="Times New Roman" panose="02020603050405020304" pitchFamily="18" charset="0"/>
              </a:rPr>
              <a:t> њазор сомонї ба миќдори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3370</a:t>
            </a:r>
            <a:r>
              <a:rPr lang="tg-Cyrl-TJ" sz="2000" dirty="0">
                <a:effectLst/>
                <a:latin typeface="Times New Roman Tj" panose="02020603050405020304" pitchFamily="18" charset="-52"/>
                <a:ea typeface="Times New Roman" panose="02020603050405020304" pitchFamily="18" charset="0"/>
              </a:rPr>
              <a:t> оилаи хурди занбўри асал харидорї гардидааст. И</a:t>
            </a:r>
            <a:r>
              <a:rPr lang="az-Cyrl-AZ" sz="2000" dirty="0">
                <a:effectLst/>
                <a:latin typeface="Times New Roman Tj" panose="02020603050405020304" pitchFamily="18" charset="-52"/>
                <a:ea typeface="Times New Roman" panose="02020603050405020304" pitchFamily="18" charset="0"/>
                <a:cs typeface="Times New Roman" panose="02020603050405020304" pitchFamily="18" charset="0"/>
              </a:rPr>
              <a:t>стењсоли асал дар њамаи шаклњои хољагидорї бояд ба </a:t>
            </a:r>
            <a:r>
              <a:rPr lang="az-Cyrl-AZ" sz="2000" b="1" dirty="0">
                <a:solidFill>
                  <a:srgbClr val="0070C0"/>
                </a:solidFill>
                <a:effectLst>
                  <a:outerShdw blurRad="38100" dist="38100" dir="2700000" algn="tl">
                    <a:srgbClr val="000000">
                      <a:alpha val="43137"/>
                    </a:srgbClr>
                  </a:outerShdw>
                </a:effectLst>
                <a:latin typeface="Bookman Old Style" panose="02050604050505020204" pitchFamily="18" charset="0"/>
              </a:rPr>
              <a:t>4528</a:t>
            </a:r>
            <a:r>
              <a:rPr lang="az-Cyrl-AZ" sz="2000" dirty="0">
                <a:effectLst/>
                <a:latin typeface="Times New Roman Tj" panose="02020603050405020304" pitchFamily="18" charset="-52"/>
                <a:ea typeface="Times New Roman" panose="02020603050405020304" pitchFamily="18" charset="0"/>
                <a:cs typeface="Times New Roman" panose="02020603050405020304" pitchFamily="18" charset="0"/>
              </a:rPr>
              <a:t> тонна расонида мешуд. Аз рўи маълумоти оморї дар љамъбасти сол ин нишондињанда ба 4565,2 тонна расонида шудааст, ки нисбати дурнамои Барнома </a:t>
            </a:r>
            <a:r>
              <a:rPr lang="az-Cyrl-AZ" sz="2000" b="1" dirty="0">
                <a:solidFill>
                  <a:srgbClr val="0070C0"/>
                </a:solidFill>
                <a:effectLst>
                  <a:outerShdw blurRad="38100" dist="38100" dir="2700000" algn="tl">
                    <a:srgbClr val="000000">
                      <a:alpha val="43137"/>
                    </a:srgbClr>
                  </a:outerShdw>
                </a:effectLst>
                <a:latin typeface="Bookman Old Style" panose="02050604050505020204" pitchFamily="18" charset="0"/>
              </a:rPr>
              <a:t>270,2</a:t>
            </a:r>
            <a:r>
              <a:rPr lang="az-Cyrl-AZ" sz="2000" dirty="0">
                <a:effectLst/>
                <a:latin typeface="Times New Roman Tj" panose="02020603050405020304" pitchFamily="18" charset="-52"/>
                <a:ea typeface="Times New Roman" panose="02020603050405020304" pitchFamily="18" charset="0"/>
                <a:cs typeface="Times New Roman" panose="02020603050405020304" pitchFamily="18" charset="0"/>
              </a:rPr>
              <a:t> тонна зиёд мебошад. Ма</a:t>
            </a:r>
            <a:r>
              <a:rPr lang="az-Cyrl-AZ" sz="2000" dirty="0">
                <a:effectLst/>
                <a:latin typeface="Times New Roman" panose="02020603050405020304" pitchFamily="18" charset="0"/>
                <a:ea typeface="Times New Roman" panose="02020603050405020304" pitchFamily="18" charset="0"/>
              </a:rPr>
              <a:t>ҳсулнокии оилаҳои занбури асал мувофиқи нишондиҳандаҳо дар соли </a:t>
            </a:r>
            <a:r>
              <a:rPr lang="az-Cyrl-AZ" sz="2000" b="1" dirty="0">
                <a:solidFill>
                  <a:srgbClr val="0070C0"/>
                </a:solidFill>
                <a:effectLst>
                  <a:outerShdw blurRad="38100" dist="38100" dir="2700000" algn="tl">
                    <a:srgbClr val="000000">
                      <a:alpha val="43137"/>
                    </a:srgbClr>
                  </a:outerShdw>
                </a:effectLst>
                <a:latin typeface="Bookman Old Style" panose="02050604050505020204" pitchFamily="18" charset="0"/>
              </a:rPr>
              <a:t>2023</a:t>
            </a:r>
            <a:r>
              <a:rPr lang="az-Cyrl-AZ" sz="2000" dirty="0">
                <a:effectLst/>
                <a:latin typeface="Times New Roman" panose="02020603050405020304" pitchFamily="18" charset="0"/>
                <a:ea typeface="Times New Roman" panose="02020603050405020304" pitchFamily="18" charset="0"/>
              </a:rPr>
              <a:t> ба </a:t>
            </a:r>
            <a:r>
              <a:rPr lang="az-Cyrl-AZ" sz="2000" b="1" dirty="0">
                <a:solidFill>
                  <a:srgbClr val="0070C0"/>
                </a:solidFill>
                <a:effectLst>
                  <a:outerShdw blurRad="38100" dist="38100" dir="2700000" algn="tl">
                    <a:srgbClr val="000000">
                      <a:alpha val="43137"/>
                    </a:srgbClr>
                  </a:outerShdw>
                </a:effectLst>
                <a:latin typeface="Bookman Old Style" panose="02050604050505020204" pitchFamily="18" charset="0"/>
              </a:rPr>
              <a:t>17,6</a:t>
            </a:r>
            <a:r>
              <a:rPr lang="az-Cyrl-AZ" sz="2000" dirty="0">
                <a:effectLst/>
                <a:latin typeface="Times New Roman" panose="02020603050405020304" pitchFamily="18" charset="0"/>
                <a:ea typeface="Times New Roman" panose="02020603050405020304" pitchFamily="18" charset="0"/>
              </a:rPr>
              <a:t> кг баробар буда нисбати соли гузашта </a:t>
            </a:r>
            <a:r>
              <a:rPr lang="az-Cyrl-AZ" sz="2000" b="1" dirty="0">
                <a:solidFill>
                  <a:srgbClr val="0070C0"/>
                </a:solidFill>
                <a:effectLst>
                  <a:outerShdw blurRad="38100" dist="38100" dir="2700000" algn="tl">
                    <a:srgbClr val="000000">
                      <a:alpha val="43137"/>
                    </a:srgbClr>
                  </a:outerShdw>
                </a:effectLst>
                <a:latin typeface="Bookman Old Style" panose="02050604050505020204" pitchFamily="18" charset="0"/>
              </a:rPr>
              <a:t>0,3</a:t>
            </a:r>
            <a:r>
              <a:rPr lang="az-Cyrl-AZ" sz="2000" dirty="0">
                <a:effectLst/>
                <a:latin typeface="Times New Roman" panose="02020603050405020304" pitchFamily="18" charset="0"/>
                <a:ea typeface="Times New Roman" panose="02020603050405020304" pitchFamily="18" charset="0"/>
              </a:rPr>
              <a:t> кг зиёд мебошад.</a:t>
            </a:r>
            <a:endParaRPr lang="ru-RU" sz="2000" dirty="0"/>
          </a:p>
        </p:txBody>
      </p:sp>
      <p:pic>
        <p:nvPicPr>
          <p:cNvPr id="8" name="Рисунок 3">
            <a:extLst>
              <a:ext uri="{FF2B5EF4-FFF2-40B4-BE49-F238E27FC236}">
                <a16:creationId xmlns:a16="http://schemas.microsoft.com/office/drawing/2014/main" id="{87F87A2F-EB16-B039-489E-06F8ED1797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04360" y="2613817"/>
            <a:ext cx="4816911"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91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87EA2A3-1D8F-15E4-F380-EF13E75973BF}"/>
              </a:ext>
            </a:extLst>
          </p:cNvPr>
          <p:cNvSpPr txBox="1"/>
          <p:nvPr/>
        </p:nvSpPr>
        <p:spPr>
          <a:xfrm>
            <a:off x="2475706" y="120024"/>
            <a:ext cx="8479633" cy="1015663"/>
          </a:xfrm>
          <a:prstGeom prst="rect">
            <a:avLst/>
          </a:prstGeom>
        </p:spPr>
        <p:txBody>
          <a:bodyPr anchor="ctr">
            <a:noAutofit/>
          </a:bodyPr>
          <a:lstStyle>
            <a:defPPr>
              <a:defRPr lang="ru-RU"/>
            </a:defPPr>
            <a:lvl1pPr algn="ctr" fontAlgn="base">
              <a:spcBef>
                <a:spcPct val="0"/>
              </a:spcBef>
              <a:spcAft>
                <a:spcPct val="0"/>
              </a:spcAft>
              <a:defRPr sz="3000" b="1">
                <a:solidFill>
                  <a:srgbClr val="008000"/>
                </a:solidFill>
                <a:effectLst>
                  <a:outerShdw blurRad="38100" dist="38100" dir="2700000" algn="tl">
                    <a:srgbClr val="000000">
                      <a:alpha val="43137"/>
                    </a:srgbClr>
                  </a:outerShdw>
                </a:effectLst>
                <a:latin typeface="Times New Roman Tj" panose="02020603050405020304" pitchFamily="18" charset="-52"/>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az-Cyrl-AZ" dirty="0"/>
              <a:t>МАТРИТСАИ АМАЛИЁТ ОИД БА РУШДИ БИОТЕХНОЛОГИЯИ ЧОРВО</a:t>
            </a:r>
            <a:endParaRPr lang="ru-RU" dirty="0"/>
          </a:p>
        </p:txBody>
      </p:sp>
      <p:sp>
        <p:nvSpPr>
          <p:cNvPr id="9" name="TextBox 8">
            <a:extLst>
              <a:ext uri="{FF2B5EF4-FFF2-40B4-BE49-F238E27FC236}">
                <a16:creationId xmlns:a16="http://schemas.microsoft.com/office/drawing/2014/main" id="{963AD7FB-3E1E-B804-E9A2-C1CB5D32B993}"/>
              </a:ext>
            </a:extLst>
          </p:cNvPr>
          <p:cNvSpPr txBox="1"/>
          <p:nvPr/>
        </p:nvSpPr>
        <p:spPr>
          <a:xfrm>
            <a:off x="1529304" y="2182044"/>
            <a:ext cx="5397969" cy="3539430"/>
          </a:xfrm>
          <a:prstGeom prst="rect">
            <a:avLst/>
          </a:prstGeom>
          <a:noFill/>
        </p:spPr>
        <p:txBody>
          <a:bodyPr wrap="square">
            <a:spAutoFit/>
          </a:bodyPr>
          <a:lstStyle>
            <a:defPPr>
              <a:defRPr lang="ru-RU"/>
            </a:defPPr>
            <a:lvl1pPr indent="360363" algn="just">
              <a:tabLst/>
              <a:defRPr sz="2000" b="1">
                <a:effectLst/>
                <a:latin typeface="Times New Roman Tj" panose="02020603050405020304" pitchFamily="18" charset="-52"/>
                <a:ea typeface="Times New Roman" panose="02020603050405020304" pitchFamily="18" charset="0"/>
                <a:cs typeface="Times New Roman" panose="02020603050405020304" pitchFamily="18" charset="0"/>
              </a:defRPr>
            </a:lvl1pPr>
          </a:lstStyle>
          <a:p>
            <a:r>
              <a:rPr lang="tg-Cyrl-TJ" sz="2800" dirty="0"/>
              <a:t>Барои амалишавии замимаи мазкур дар соли 2023 аз њисоби буљетї љумњурї </a:t>
            </a:r>
            <a:r>
              <a:rPr lang="tg-Cyrl-TJ" sz="2400" dirty="0">
                <a:solidFill>
                  <a:srgbClr val="FF0000"/>
                </a:solidFill>
                <a:effectLst>
                  <a:outerShdw blurRad="38100" dist="38100" dir="2700000" algn="tl">
                    <a:srgbClr val="000000">
                      <a:alpha val="43137"/>
                    </a:srgbClr>
                  </a:outerShdw>
                </a:effectLst>
                <a:latin typeface="Bookman Old Style" panose="02050604050505020204" pitchFamily="18" charset="0"/>
                <a:cs typeface="+mn-cs"/>
              </a:rPr>
              <a:t>400,0</a:t>
            </a:r>
            <a:r>
              <a:rPr lang="tg-Cyrl-TJ" sz="2800" dirty="0"/>
              <a:t> њазор сомонї људо гардида, як алафдарав ва макадарав тамғаи NARAS ва таҷҳизотҳои озмоишгоҳи бо </a:t>
            </a:r>
            <a:r>
              <a:rPr lang="tg-Cyrl-TJ" sz="2400" dirty="0">
                <a:solidFill>
                  <a:srgbClr val="0070C0"/>
                </a:solidFill>
                <a:effectLst>
                  <a:outerShdw blurRad="38100" dist="38100" dir="2700000" algn="tl">
                    <a:srgbClr val="000000">
                      <a:alpha val="43137"/>
                    </a:srgbClr>
                  </a:outerShdw>
                </a:effectLst>
                <a:latin typeface="Bookman Old Style" panose="02050604050505020204" pitchFamily="18" charset="0"/>
                <a:cs typeface="+mn-cs"/>
              </a:rPr>
              <a:t>11</a:t>
            </a:r>
            <a:r>
              <a:rPr lang="tg-Cyrl-TJ" sz="2800" dirty="0"/>
              <a:t> номгуй хардорї гардид.</a:t>
            </a:r>
            <a:endParaRPr lang="ru-RU" sz="2800" dirty="0"/>
          </a:p>
        </p:txBody>
      </p:sp>
      <p:pic>
        <p:nvPicPr>
          <p:cNvPr id="11" name="Рисунок 10">
            <a:extLst>
              <a:ext uri="{FF2B5EF4-FFF2-40B4-BE49-F238E27FC236}">
                <a16:creationId xmlns:a16="http://schemas.microsoft.com/office/drawing/2014/main" id="{D782605C-77FC-B233-1FD0-4EC429494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2289" y="3345868"/>
            <a:ext cx="4419747" cy="3333750"/>
          </a:xfrm>
          <a:prstGeom prst="rect">
            <a:avLst/>
          </a:prstGeom>
        </p:spPr>
      </p:pic>
      <p:pic>
        <p:nvPicPr>
          <p:cNvPr id="12" name="Рисунок 11" descr="C:\Users\User\Downloads\kosilka-ksp-2.1.jpg">
            <a:extLst>
              <a:ext uri="{FF2B5EF4-FFF2-40B4-BE49-F238E27FC236}">
                <a16:creationId xmlns:a16="http://schemas.microsoft.com/office/drawing/2014/main" id="{DC9E077F-4891-250F-8A3A-E0B646668CAD}"/>
              </a:ext>
            </a:extLst>
          </p:cNvPr>
          <p:cNvPicPr/>
          <p:nvPr/>
        </p:nvPicPr>
        <p:blipFill>
          <a:blip r:embed="rId6"/>
          <a:srcRect/>
          <a:stretch>
            <a:fillRect/>
          </a:stretch>
        </p:blipFill>
        <p:spPr bwMode="auto">
          <a:xfrm>
            <a:off x="7737662" y="1262253"/>
            <a:ext cx="3946338" cy="1957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949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Бахтиш\Desktop\ЛОГОТИ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39" y="55563"/>
            <a:ext cx="10382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069" y="107950"/>
            <a:ext cx="10366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C4DA435-6E50-AB21-F46C-00D967E6527A}"/>
              </a:ext>
            </a:extLst>
          </p:cNvPr>
          <p:cNvSpPr txBox="1"/>
          <p:nvPr/>
        </p:nvSpPr>
        <p:spPr>
          <a:xfrm>
            <a:off x="2475706" y="87858"/>
            <a:ext cx="8479633" cy="1408438"/>
          </a:xfrm>
          <a:prstGeom prst="rect">
            <a:avLst/>
          </a:prstGeom>
        </p:spPr>
        <p:txBody>
          <a:bodyPr anchor="ctr">
            <a:noAutofit/>
          </a:bodyPr>
          <a:lstStyle>
            <a:defPPr>
              <a:defRPr lang="ru-RU"/>
            </a:defPPr>
            <a:lvl1pPr algn="ctr" fontAlgn="base">
              <a:spcBef>
                <a:spcPct val="0"/>
              </a:spcBef>
              <a:spcAft>
                <a:spcPct val="0"/>
              </a:spcAft>
              <a:defRPr sz="3000" b="1">
                <a:solidFill>
                  <a:srgbClr val="008000"/>
                </a:solidFill>
                <a:effectLst>
                  <a:outerShdw blurRad="38100" dist="38100" dir="2700000" algn="tl">
                    <a:srgbClr val="000000">
                      <a:alpha val="43137"/>
                    </a:srgbClr>
                  </a:outerShdw>
                </a:effectLst>
                <a:latin typeface="Times New Roman Tj" panose="02020603050405020304" pitchFamily="18" charset="-52"/>
                <a:ea typeface="+mj-ea"/>
                <a:cs typeface="Times New Roman" panose="02020603050405020304" pitchFamily="18" charset="0"/>
              </a:defRPr>
            </a:lvl1pPr>
            <a:lvl2pPr fontAlgn="base">
              <a:spcBef>
                <a:spcPct val="0"/>
              </a:spcBef>
              <a:spcAft>
                <a:spcPct val="0"/>
              </a:spcAft>
              <a:defRPr sz="4300">
                <a:solidFill>
                  <a:srgbClr val="572314"/>
                </a:solidFill>
                <a:latin typeface="Corbel" pitchFamily="34" charset="0"/>
              </a:defRPr>
            </a:lvl2pPr>
            <a:lvl3pPr fontAlgn="base">
              <a:spcBef>
                <a:spcPct val="0"/>
              </a:spcBef>
              <a:spcAft>
                <a:spcPct val="0"/>
              </a:spcAft>
              <a:defRPr sz="4300">
                <a:solidFill>
                  <a:srgbClr val="572314"/>
                </a:solidFill>
                <a:latin typeface="Corbel" pitchFamily="34" charset="0"/>
              </a:defRPr>
            </a:lvl3pPr>
            <a:lvl4pPr fontAlgn="base">
              <a:spcBef>
                <a:spcPct val="0"/>
              </a:spcBef>
              <a:spcAft>
                <a:spcPct val="0"/>
              </a:spcAft>
              <a:defRPr sz="4300">
                <a:solidFill>
                  <a:srgbClr val="572314"/>
                </a:solidFill>
                <a:latin typeface="Corbel" pitchFamily="34" charset="0"/>
              </a:defRPr>
            </a:lvl4pPr>
            <a:lvl5pPr fontAlgn="base">
              <a:spcBef>
                <a:spcPct val="0"/>
              </a:spcBef>
              <a:spcAft>
                <a:spcPct val="0"/>
              </a:spcAft>
              <a:defRPr sz="4300">
                <a:solidFill>
                  <a:srgbClr val="572314"/>
                </a:solidFill>
                <a:latin typeface="Corbel" pitchFamily="34" charset="0"/>
              </a:defRPr>
            </a:lvl5pPr>
            <a:lvl6pPr marL="457200" fontAlgn="base">
              <a:spcBef>
                <a:spcPct val="0"/>
              </a:spcBef>
              <a:spcAft>
                <a:spcPct val="0"/>
              </a:spcAft>
              <a:defRPr sz="4300">
                <a:solidFill>
                  <a:srgbClr val="572314"/>
                </a:solidFill>
                <a:latin typeface="Corbel" pitchFamily="34" charset="0"/>
              </a:defRPr>
            </a:lvl6pPr>
            <a:lvl7pPr marL="914400" fontAlgn="base">
              <a:spcBef>
                <a:spcPct val="0"/>
              </a:spcBef>
              <a:spcAft>
                <a:spcPct val="0"/>
              </a:spcAft>
              <a:defRPr sz="4300">
                <a:solidFill>
                  <a:srgbClr val="572314"/>
                </a:solidFill>
                <a:latin typeface="Corbel" pitchFamily="34" charset="0"/>
              </a:defRPr>
            </a:lvl7pPr>
            <a:lvl8pPr marL="1371600" fontAlgn="base">
              <a:spcBef>
                <a:spcPct val="0"/>
              </a:spcBef>
              <a:spcAft>
                <a:spcPct val="0"/>
              </a:spcAft>
              <a:defRPr sz="4300">
                <a:solidFill>
                  <a:srgbClr val="572314"/>
                </a:solidFill>
                <a:latin typeface="Corbel" pitchFamily="34" charset="0"/>
              </a:defRPr>
            </a:lvl8pPr>
            <a:lvl9pPr marL="1828800" fontAlgn="base">
              <a:spcBef>
                <a:spcPct val="0"/>
              </a:spcBef>
              <a:spcAft>
                <a:spcPct val="0"/>
              </a:spcAft>
              <a:defRPr sz="4300">
                <a:solidFill>
                  <a:srgbClr val="572314"/>
                </a:solidFill>
                <a:latin typeface="Corbel" pitchFamily="34" charset="0"/>
              </a:defRPr>
            </a:lvl9pPr>
          </a:lstStyle>
          <a:p>
            <a:r>
              <a:rPr lang="az-Cyrl-AZ" sz="2400" dirty="0"/>
              <a:t>МАТРИТСАИ АМАЛИЁТИ </a:t>
            </a:r>
            <a:r>
              <a:rPr lang="tg-Cyrl-TJ" sz="2400" dirty="0"/>
              <a:t>РУШДИ СОЊАИ ЧОРВОДОРЇ, ПАРАНДАПАРВАРӢ, МОҲИПАРВАРӢ ВА ЗАНБУРИАСАЛПАРВАРӢ</a:t>
            </a:r>
            <a:endParaRPr lang="ru-RU" sz="2400" dirty="0"/>
          </a:p>
        </p:txBody>
      </p:sp>
      <p:sp>
        <p:nvSpPr>
          <p:cNvPr id="8" name="TextBox 7">
            <a:extLst>
              <a:ext uri="{FF2B5EF4-FFF2-40B4-BE49-F238E27FC236}">
                <a16:creationId xmlns:a16="http://schemas.microsoft.com/office/drawing/2014/main" id="{F110DB81-9139-FE4D-A5E3-23BF5BBC0607}"/>
              </a:ext>
            </a:extLst>
          </p:cNvPr>
          <p:cNvSpPr txBox="1"/>
          <p:nvPr/>
        </p:nvSpPr>
        <p:spPr>
          <a:xfrm>
            <a:off x="1450116" y="1402316"/>
            <a:ext cx="5606466" cy="5324535"/>
          </a:xfrm>
          <a:prstGeom prst="rect">
            <a:avLst/>
          </a:prstGeom>
          <a:noFill/>
        </p:spPr>
        <p:txBody>
          <a:bodyPr wrap="square">
            <a:spAutoFit/>
          </a:bodyPr>
          <a:lstStyle/>
          <a:p>
            <a:pPr indent="360363" algn="just"/>
            <a:r>
              <a:rPr lang="tg-Cyrl-TJ" sz="2000" dirty="0">
                <a:effectLst/>
                <a:latin typeface="Times New Roman" panose="02020603050405020304" pitchFamily="18" charset="0"/>
                <a:ea typeface="Times New Roman" panose="02020603050405020304" pitchFamily="18" charset="0"/>
              </a:rPr>
              <a:t>Дар давраи амалишавии Барномаи мазкур соли 2023 дар ҷумҳурӣ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10</a:t>
            </a:r>
            <a:r>
              <a:rPr lang="tg-Cyrl-TJ" sz="2000" dirty="0">
                <a:effectLst/>
                <a:latin typeface="Times New Roman" panose="02020603050405020304" pitchFamily="18" charset="0"/>
                <a:ea typeface="Times New Roman" panose="02020603050405020304" pitchFamily="18" charset="0"/>
              </a:rPr>
              <a:t> адад корхонаҳои нави парандапарварӣ ташкил карда шуд, ки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4</a:t>
            </a:r>
            <a:r>
              <a:rPr lang="tg-Cyrl-TJ" sz="2000" dirty="0">
                <a:effectLst/>
                <a:latin typeface="Times New Roman" panose="02020603050405020304" pitchFamily="18" charset="0"/>
                <a:ea typeface="Times New Roman" panose="02020603050405020304" pitchFamily="18" charset="0"/>
              </a:rPr>
              <a:t> адади он бо иштироки бевоситаи Асосгузори сулҳу ваҳдати миллӣ, Пешвои миллат, Президенти Ҷумҳурии Тоҷикистон, муҳтарам Эмомалӣ Раҳмон мавриди истифода </a:t>
            </a:r>
            <a:r>
              <a:rPr lang="tg-Cyrl-TJ" sz="2000" dirty="0">
                <a:effectLst/>
                <a:latin typeface="Times New Roman Tj" panose="02020603050405020304" pitchFamily="18" charset="-52"/>
                <a:ea typeface="Times New Roman" panose="02020603050405020304" pitchFamily="18" charset="0"/>
                <a:cs typeface="Times New Roman" panose="02020603050405020304" pitchFamily="18" charset="0"/>
              </a:rPr>
              <a:t>ќ</a:t>
            </a:r>
            <a:r>
              <a:rPr lang="tg-Cyrl-TJ" sz="2000" dirty="0">
                <a:effectLst/>
                <a:latin typeface="Times New Roman" panose="02020603050405020304" pitchFamily="18" charset="0"/>
                <a:ea typeface="Times New Roman" panose="02020603050405020304" pitchFamily="18" charset="0"/>
              </a:rPr>
              <a:t>арор дода шуд. Маврид ба зикр аст, ки аз ин корхонаҳои ба фаъолият шуруъ намуда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6</a:t>
            </a:r>
            <a:r>
              <a:rPr lang="tg-Cyrl-TJ" sz="2000" dirty="0">
                <a:effectLst/>
                <a:latin typeface="Times New Roman" panose="02020603050405020304" pitchFamily="18" charset="0"/>
                <a:ea typeface="Times New Roman" panose="02020603050405020304" pitchFamily="18" charset="0"/>
              </a:rPr>
              <a:t> адад дар вилояти Суғд ва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4</a:t>
            </a:r>
            <a:r>
              <a:rPr lang="tg-Cyrl-TJ" sz="2000" dirty="0">
                <a:effectLst/>
                <a:latin typeface="Times New Roman" panose="02020603050405020304" pitchFamily="18" charset="0"/>
                <a:ea typeface="Times New Roman" panose="02020603050405020304" pitchFamily="18" charset="0"/>
              </a:rPr>
              <a:t> адад ба вилояти Хатлон мансуб мебошад. Аз ин миқдори корхонаҳои нав тасис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2</a:t>
            </a:r>
            <a:r>
              <a:rPr lang="tg-Cyrl-TJ" sz="2000" dirty="0">
                <a:effectLst/>
                <a:latin typeface="Times New Roman" panose="02020603050405020304" pitchFamily="18" charset="0"/>
                <a:ea typeface="Times New Roman" panose="02020603050405020304" pitchFamily="18" charset="0"/>
              </a:rPr>
              <a:t> адад самти истеҳсоли тухм ва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8</a:t>
            </a:r>
            <a:r>
              <a:rPr lang="tg-Cyrl-TJ" sz="2000" dirty="0">
                <a:effectLst/>
                <a:latin typeface="Times New Roman" panose="02020603050405020304" pitchFamily="18" charset="0"/>
                <a:ea typeface="Times New Roman" panose="02020603050405020304" pitchFamily="18" charset="0"/>
              </a:rPr>
              <a:t> адад ба истеҳсоли гушти паранда равона карда шудааст. Тибқи маълумотҳои Вазорати саноат ва технологияи нави Ҷумҳурии Тоҷикистон дар ҷумҳурӣ </a:t>
            </a:r>
            <a:r>
              <a:rPr lang="tg-Cyrl-TJ" sz="2000" b="1" dirty="0">
                <a:solidFill>
                  <a:srgbClr val="0070C0"/>
                </a:solidFill>
                <a:effectLst>
                  <a:outerShdw blurRad="38100" dist="38100" dir="2700000" algn="tl">
                    <a:srgbClr val="000000">
                      <a:alpha val="43137"/>
                    </a:srgbClr>
                  </a:outerShdw>
                </a:effectLst>
                <a:latin typeface="Bookman Old Style" panose="02050604050505020204" pitchFamily="18" charset="0"/>
              </a:rPr>
              <a:t>14</a:t>
            </a:r>
            <a:r>
              <a:rPr lang="tg-Cyrl-TJ" sz="2000" dirty="0">
                <a:effectLst/>
                <a:latin typeface="Times New Roman" panose="02020603050405020304" pitchFamily="18" charset="0"/>
                <a:ea typeface="Times New Roman" panose="02020603050405020304" pitchFamily="18" charset="0"/>
              </a:rPr>
              <a:t> корхонаҳои истеҳсоли хуроки паранда фаъолият мебаранд.</a:t>
            </a:r>
            <a:endParaRPr lang="ru-RU" sz="2000" dirty="0"/>
          </a:p>
        </p:txBody>
      </p:sp>
      <p:pic>
        <p:nvPicPr>
          <p:cNvPr id="13" name="Рисунок 12">
            <a:extLst>
              <a:ext uri="{FF2B5EF4-FFF2-40B4-BE49-F238E27FC236}">
                <a16:creationId xmlns:a16="http://schemas.microsoft.com/office/drawing/2014/main" id="{9EB5BDA6-DA9D-1235-A482-F06C556F69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9711" y="1971936"/>
            <a:ext cx="4959925" cy="3957809"/>
          </a:xfrm>
          <a:prstGeom prst="rect">
            <a:avLst/>
          </a:prstGeom>
        </p:spPr>
      </p:pic>
    </p:spTree>
    <p:extLst>
      <p:ext uri="{BB962C8B-B14F-4D97-AF65-F5344CB8AC3E}">
        <p14:creationId xmlns:p14="http://schemas.microsoft.com/office/powerpoint/2010/main" val="1256678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1">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Тема1" id="{188BBDA8-1F40-4AC0-89EB-A4DA5E4557B6}" vid="{85801293-3757-4BC5-9BCF-E75A980A7F7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Template>
  <TotalTime>386</TotalTime>
  <Words>888</Words>
  <Application>Microsoft Office PowerPoint</Application>
  <PresentationFormat>Широкоэкранный</PresentationFormat>
  <Paragraphs>38</Paragraphs>
  <Slides>10</Slides>
  <Notes>10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10</vt:i4>
      </vt:variant>
    </vt:vector>
  </HeadingPairs>
  <TitlesOfParts>
    <vt:vector size="21" baseType="lpstr">
      <vt:lpstr>Arial</vt:lpstr>
      <vt:lpstr>Bookman Old Style</vt:lpstr>
      <vt:lpstr>Calibri</vt:lpstr>
      <vt:lpstr>Corbel</vt:lpstr>
      <vt:lpstr>Gill Sans MT</vt:lpstr>
      <vt:lpstr>TAJIKAN</vt:lpstr>
      <vt:lpstr>Times New Roman</vt:lpstr>
      <vt:lpstr>Times New Roman Tj</vt:lpstr>
      <vt:lpstr>Verdana</vt:lpstr>
      <vt:lpstr>Wingdings 2</vt:lpstr>
      <vt:lpstr>Тема1</vt:lpstr>
      <vt:lpstr>ВАЗОРАТИ КИШОВАРЗИИ ҶУМҲУРИИ ТОҶИКИСТОН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ВАЗОРАТИ КИШОВАРЗИИ ҶУМҲУРИИ ТОҶИКИСТОН</dc:title>
  <dc:creator>Пользователь Windows</dc:creator>
  <cp:lastModifiedBy>Саодатшоев Абдимамад</cp:lastModifiedBy>
  <cp:revision>102</cp:revision>
  <cp:lastPrinted>2018-10-10T09:47:19Z</cp:lastPrinted>
  <dcterms:created xsi:type="dcterms:W3CDTF">2018-10-10T01:48:10Z</dcterms:created>
  <dcterms:modified xsi:type="dcterms:W3CDTF">2024-03-30T09:31:40Z</dcterms:modified>
</cp:coreProperties>
</file>