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1.xml" ContentType="application/vnd.openxmlformats-officedocument.drawingml.chartshape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rawings/drawing2.xml" ContentType="application/vnd.openxmlformats-officedocument.drawingml.chartshapes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6" r:id="rId3"/>
    <p:sldId id="257" r:id="rId4"/>
    <p:sldId id="272" r:id="rId5"/>
    <p:sldId id="258" r:id="rId6"/>
    <p:sldId id="271" r:id="rId7"/>
    <p:sldId id="274" r:id="rId8"/>
    <p:sldId id="273" r:id="rId9"/>
    <p:sldId id="259" r:id="rId10"/>
    <p:sldId id="262" r:id="rId11"/>
    <p:sldId id="263" r:id="rId12"/>
    <p:sldId id="264" r:id="rId13"/>
    <p:sldId id="265" r:id="rId14"/>
    <p:sldId id="260" r:id="rId15"/>
    <p:sldId id="261" r:id="rId16"/>
    <p:sldId id="277" r:id="rId17"/>
    <p:sldId id="279" r:id="rId18"/>
    <p:sldId id="267" r:id="rId19"/>
    <p:sldId id="266" r:id="rId20"/>
    <p:sldId id="275" r:id="rId21"/>
    <p:sldId id="276" r:id="rId22"/>
    <p:sldId id="278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168" autoAdjust="0"/>
  </p:normalViewPr>
  <p:slideViewPr>
    <p:cSldViewPr snapToGrid="0">
      <p:cViewPr varScale="1">
        <p:scale>
          <a:sx n="68" d="100"/>
          <a:sy n="68" d="100"/>
        </p:scale>
        <p:origin x="9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1044;&#1048;&#1054;&#1043;&#1056;%20&#1082;%20&#1087;&#1088;&#1077;&#1079;&#1077;&#1085;&#1090;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\\share\&#1054;&#1073;&#1097;&#1072;&#1103;\09.%20&#1056;&#1072;&#1105;&#1089;&#1072;&#1090;&#1080;%20&#1080;&#1179;&#1090;&#1080;&#1089;&#1086;&#1076;%20&#1074;&#1072;%20&#1076;&#1091;&#1088;&#1085;&#1072;&#1084;&#1086;\007_&#1050;&#1077;&#1089;&#1072;&#1084;&#1080;&#1088;&#1086;&#1074;%20&#1057;\&#1061;&#1048;&#1051;&#1058;&#1054;&#1053;%20&#1063;&#1040;&#1051;&#1040;&#1057;&#1040;\&#1044;&#1048;&#1054;&#1043;&#1056;%20&#1082;%20&#1087;&#1088;&#1077;&#1079;&#1077;&#1085;&#1090;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\\share\&#1054;&#1073;&#1097;&#1072;&#1103;\09.%20&#1056;&#1072;&#1105;&#1089;&#1072;&#1090;&#1080;%20&#1080;&#1179;&#1090;&#1080;&#1089;&#1086;&#1076;%20&#1074;&#1072;%20&#1076;&#1091;&#1088;&#1085;&#1072;&#1084;&#1086;\007_&#1050;&#1077;&#1089;&#1072;&#1084;&#1080;&#1088;&#1086;&#1074;%20&#1057;\&#1061;&#1048;&#1051;&#1058;&#1054;&#1053;%20&#1063;&#1040;&#1051;&#1040;&#1057;&#1040;\&#1044;&#1048;&#1054;&#1043;&#1056;%20&#1082;%20&#1087;&#1088;&#1077;&#1079;&#1077;&#1085;&#1090;.xlsx" TargetMode="Externa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chartUserShapes" Target="../drawings/drawing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1050;&#1085;&#1080;&#1075;&#1072;1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C:\Users\user\Desktop\&#1044;&#1048;&#1054;&#1043;&#1056;%20&#1082;%20&#1087;&#1088;&#1077;&#1079;&#1077;&#1085;&#1090;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1044;&#1048;&#1054;&#1043;&#1056;%20&#1082;%20&#1087;&#1088;&#1077;&#1079;&#1077;&#1085;&#1090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1044;&#1048;&#1054;&#1043;&#1056;%20&#1082;%20&#1087;&#1088;&#1077;&#1079;&#1077;&#1085;&#1090;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1061;&#1048;&#1051;&#1058;&#1054;&#1053;%20&#1063;&#1040;&#1051;&#1040;&#1057;&#1040;\&#1044;&#1048;&#1054;&#1043;&#1056;%20&#1082;%20&#1087;&#1088;&#1077;&#1079;&#1077;&#1085;&#1090;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1061;&#1048;&#1051;&#1058;&#1054;&#1053;%20&#1063;&#1040;&#1051;&#1040;&#1057;&#1040;\&#1044;&#1048;&#1054;&#1043;&#1056;%20&#1082;%20&#1087;&#1088;&#1077;&#1079;&#1077;&#1085;&#1090;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1061;&#1048;&#1051;&#1058;&#1054;&#1053;%20&#1063;&#1040;&#1051;&#1040;&#1057;&#1040;\&#1044;&#1048;&#1054;&#1043;&#1056;%20&#1082;%20&#1087;&#1088;&#1077;&#1079;&#1077;&#1085;&#1090;.xlsx" TargetMode="Externa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1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1061;&#1048;&#1051;&#1058;&#1054;&#1053;%20&#1063;&#1040;&#1051;&#1040;&#1057;&#1040;\&#1044;&#1048;&#1054;&#1043;&#1056;%20&#1082;%20&#1087;&#1088;&#1077;&#1079;&#1077;&#1085;&#1090;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1044;&#1048;&#1054;&#1043;&#1056;%20&#1082;%20&#1087;&#1088;&#1077;&#1079;&#1077;&#1085;&#1090;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cap="none" spc="0" baseline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 Tj" panose="02020603050405020304" pitchFamily="18" charset="-52"/>
                <a:ea typeface="+mn-ea"/>
                <a:cs typeface="+mn-cs"/>
              </a:defRPr>
            </a:pPr>
            <a:r>
              <a:rPr lang="ru-RU" sz="2800" b="1" dirty="0" err="1"/>
              <a:t>Њаљми</a:t>
            </a:r>
            <a:r>
              <a:rPr lang="ru-RU" sz="2800" b="1" dirty="0"/>
              <a:t> </a:t>
            </a:r>
            <a:r>
              <a:rPr lang="ru-RU" sz="2800" b="1" dirty="0" err="1"/>
              <a:t>мањсулоти</a:t>
            </a:r>
            <a:r>
              <a:rPr lang="ru-RU" sz="2800" b="1" dirty="0"/>
              <a:t> </a:t>
            </a:r>
            <a:r>
              <a:rPr lang="ru-RU" sz="2800" b="1" dirty="0" err="1"/>
              <a:t>саноатї</a:t>
            </a:r>
            <a:r>
              <a:rPr lang="ru-RU" sz="2800" b="1" dirty="0"/>
              <a:t> </a:t>
            </a:r>
            <a:r>
              <a:rPr lang="ru-RU" sz="2800" b="1" dirty="0" err="1"/>
              <a:t>бо</a:t>
            </a:r>
            <a:r>
              <a:rPr lang="ru-RU" sz="2800" b="1" dirty="0"/>
              <a:t> </a:t>
            </a:r>
            <a:r>
              <a:rPr lang="ru-RU" sz="2800" b="1" dirty="0" err="1"/>
              <a:t>нархњои</a:t>
            </a:r>
            <a:r>
              <a:rPr lang="ru-RU" sz="2800" b="1" dirty="0"/>
              <a:t> </a:t>
            </a:r>
            <a:r>
              <a:rPr lang="ru-RU" sz="2800" b="1" dirty="0" err="1"/>
              <a:t>дурнамои</a:t>
            </a:r>
            <a:r>
              <a:rPr lang="ru-RU" sz="2800" b="1" dirty="0"/>
              <a:t> </a:t>
            </a:r>
            <a:r>
              <a:rPr lang="ru-RU" sz="2800" b="1" dirty="0" err="1"/>
              <a:t>солњои</a:t>
            </a:r>
            <a:r>
              <a:rPr lang="ru-RU" sz="2800" b="1" dirty="0"/>
              <a:t> </a:t>
            </a:r>
            <a:r>
              <a:rPr lang="ru-RU" sz="2800" b="1" dirty="0" err="1"/>
              <a:t>дахлдор</a:t>
            </a:r>
            <a:r>
              <a:rPr lang="ru-RU" sz="2800" b="1" dirty="0"/>
              <a:t> </a:t>
            </a:r>
            <a:r>
              <a:rPr lang="ru-RU" sz="2800" b="1" dirty="0" err="1"/>
              <a:t>тиб</a:t>
            </a:r>
            <a:r>
              <a:rPr lang="tg-Cyrl-TJ" sz="2800" b="1" dirty="0"/>
              <a:t>қи</a:t>
            </a:r>
            <a:r>
              <a:rPr lang="tg-Cyrl-TJ" sz="2800" b="1" baseline="0" dirty="0"/>
              <a:t> барнома</a:t>
            </a:r>
            <a:endParaRPr lang="ru-RU" sz="2800" b="1" dirty="0"/>
          </a:p>
        </c:rich>
      </c:tx>
      <c:layout>
        <c:manualLayout>
          <c:xMode val="edge"/>
          <c:yMode val="edge"/>
          <c:x val="0.15274524278215224"/>
          <c:y val="2.5314016220085337E-2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cap="none" spc="0" baseline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 Tj" panose="02020603050405020304" pitchFamily="18" charset="-52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'диограммаи 1'!$A$4</c:f>
              <c:strCache>
                <c:ptCount val="1"/>
                <c:pt idx="0">
                  <c:v>Њаљми мањсулоти саноатї бо нархњои дурнамои солњои дахлдор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905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D35-44D7-A1FD-C69FC4A2D3E9}"/>
              </c:ext>
            </c:extLst>
          </c:dPt>
          <c:dPt>
            <c:idx val="1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D35-44D7-A1FD-C69FC4A2D3E9}"/>
              </c:ext>
            </c:extLst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D35-44D7-A1FD-C69FC4A2D3E9}"/>
              </c:ext>
            </c:extLst>
          </c:dPt>
          <c:dPt>
            <c:idx val="3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D35-44D7-A1FD-C69FC4A2D3E9}"/>
              </c:ext>
            </c:extLst>
          </c:dPt>
          <c:dPt>
            <c:idx val="4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7D35-44D7-A1FD-C69FC4A2D3E9}"/>
              </c:ext>
            </c:extLst>
          </c:dPt>
          <c:dPt>
            <c:idx val="5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7D35-44D7-A1FD-C69FC4A2D3E9}"/>
              </c:ext>
            </c:extLst>
          </c:dPt>
          <c:dPt>
            <c:idx val="6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7D35-44D7-A1FD-C69FC4A2D3E9}"/>
              </c:ext>
            </c:extLst>
          </c:dPt>
          <c:dPt>
            <c:idx val="7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7D35-44D7-A1FD-C69FC4A2D3E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/>
                    <a:latin typeface="Times New Roman Tj" panose="02020603050405020304" pitchFamily="18" charset="-52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'диограммаи 1'!$B$3:$I$3</c:f>
              <c:strCache>
                <c:ptCount val="8"/>
                <c:pt idx="0">
                  <c:v>Соли 2020</c:v>
                </c:pt>
                <c:pt idx="1">
                  <c:v>Иљроиши соли 2020</c:v>
                </c:pt>
                <c:pt idx="2">
                  <c:v>Соли 2021</c:v>
                </c:pt>
                <c:pt idx="3">
                  <c:v>Иљроиши соли 2021</c:v>
                </c:pt>
                <c:pt idx="4">
                  <c:v>Соли 2022</c:v>
                </c:pt>
                <c:pt idx="5">
                  <c:v>Иљроиши соли 2022</c:v>
                </c:pt>
                <c:pt idx="6">
                  <c:v>Соли 2023</c:v>
                </c:pt>
                <c:pt idx="7">
                  <c:v>Иљроиши соли 2023</c:v>
                </c:pt>
              </c:strCache>
            </c:strRef>
          </c:cat>
          <c:val>
            <c:numRef>
              <c:f>'диограммаи 1'!$B$4:$I$4</c:f>
              <c:numCache>
                <c:formatCode>General</c:formatCode>
                <c:ptCount val="8"/>
                <c:pt idx="0">
                  <c:v>32146.400000000001</c:v>
                </c:pt>
                <c:pt idx="1">
                  <c:v>30820.799999999999</c:v>
                </c:pt>
                <c:pt idx="2">
                  <c:v>37482.699999999997</c:v>
                </c:pt>
                <c:pt idx="3">
                  <c:v>38826.1</c:v>
                </c:pt>
                <c:pt idx="4">
                  <c:v>43742.3</c:v>
                </c:pt>
                <c:pt idx="5">
                  <c:v>42992.7</c:v>
                </c:pt>
                <c:pt idx="6">
                  <c:v>51091</c:v>
                </c:pt>
                <c:pt idx="7">
                  <c:v>46815.5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7D35-44D7-A1FD-C69FC4A2D3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507361376"/>
        <c:axId val="-507354848"/>
      </c:barChart>
      <c:catAx>
        <c:axId val="-507361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cap="none" spc="0" baseline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 Tj" panose="02020603050405020304" pitchFamily="18" charset="-52"/>
                <a:ea typeface="+mn-ea"/>
                <a:cs typeface="+mn-cs"/>
              </a:defRPr>
            </a:pPr>
            <a:endParaRPr lang="en-US"/>
          </a:p>
        </c:txPr>
        <c:crossAx val="-507354848"/>
        <c:crosses val="autoZero"/>
        <c:auto val="1"/>
        <c:lblAlgn val="ctr"/>
        <c:lblOffset val="100"/>
        <c:noMultiLvlLbl val="0"/>
      </c:catAx>
      <c:valAx>
        <c:axId val="-507354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cap="none" spc="0" baseline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 Tj" panose="02020603050405020304" pitchFamily="18" charset="-52"/>
                <a:ea typeface="+mn-ea"/>
                <a:cs typeface="+mn-cs"/>
              </a:defRPr>
            </a:pPr>
            <a:endParaRPr lang="en-US"/>
          </a:p>
        </c:txPr>
        <c:crossAx val="-507361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gradFill>
        <a:gsLst>
          <a:gs pos="74000">
            <a:schemeClr val="accent1">
              <a:lumMod val="45000"/>
              <a:lumOff val="55000"/>
            </a:schemeClr>
          </a:gs>
          <a:gs pos="83000">
            <a:schemeClr val="accent1">
              <a:lumMod val="45000"/>
              <a:lumOff val="55000"/>
            </a:schemeClr>
          </a:gs>
          <a:gs pos="100000">
            <a:schemeClr val="accent1">
              <a:lumMod val="30000"/>
              <a:lumOff val="70000"/>
            </a:schemeClr>
          </a:gs>
        </a:gsLst>
        <a:lin ang="5400000" scaled="1"/>
      </a:gradFill>
      <a:round/>
    </a:ln>
    <a:effectLst/>
  </c:spPr>
  <c:txPr>
    <a:bodyPr/>
    <a:lstStyle/>
    <a:p>
      <a:pPr>
        <a:defRPr sz="1600" b="0" cap="none" spc="0">
          <a:ln w="0"/>
          <a:solidFill>
            <a:schemeClr val="tx1"/>
          </a:solidFill>
          <a:effectLst>
            <a:outerShdw blurRad="38100" dist="19050" dir="2700000" algn="tl" rotWithShape="0">
              <a:schemeClr val="dk1">
                <a:alpha val="40000"/>
              </a:schemeClr>
            </a:outerShdw>
          </a:effectLst>
          <a:latin typeface="Times New Roman Tj" panose="02020603050405020304" pitchFamily="18" charset="-52"/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ysClr val="windowText" lastClr="000000"/>
                </a:solidFill>
                <a:latin typeface="Times New Roman Tj" panose="02020603050405020304" pitchFamily="18" charset="-52"/>
                <a:ea typeface="+mn-ea"/>
                <a:cs typeface="+mn-cs"/>
              </a:defRPr>
            </a:pPr>
            <a:r>
              <a:rPr lang="tg-Cyrl-TJ" b="1" dirty="0" smtClean="0"/>
              <a:t>Дурнамои истењсоли мањсулотњои </a:t>
            </a:r>
            <a:r>
              <a:rPr lang="tg-Cyrl-TJ" b="1" dirty="0"/>
              <a:t>соњаи </a:t>
            </a:r>
            <a:r>
              <a:rPr lang="tg-Cyrl-TJ" b="1" dirty="0" smtClean="0"/>
              <a:t>мошинсозї, </a:t>
            </a:r>
            <a:r>
              <a:rPr lang="tg-Cyrl-TJ" sz="2400" b="1" i="0" u="none" strike="noStrike" baseline="0" dirty="0" smtClean="0">
                <a:effectLst/>
              </a:rPr>
              <a:t>саноати </a:t>
            </a:r>
            <a:r>
              <a:rPr lang="tg-Cyrl-TJ" sz="2400" b="1" i="0" u="none" strike="noStrike" baseline="0" dirty="0">
                <a:effectLst/>
              </a:rPr>
              <a:t>мудофиа ва химия</a:t>
            </a:r>
            <a:endParaRPr lang="ru-RU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ysClr val="windowText" lastClr="000000"/>
              </a:solidFill>
              <a:latin typeface="Times New Roman Tj" panose="02020603050405020304" pitchFamily="18" charset="-52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Лист7!$A$2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Лист7!$B$1:$I$1</c:f>
              <c:strCache>
                <c:ptCount val="8"/>
                <c:pt idx="0">
                  <c:v>Соли 2020</c:v>
                </c:pt>
                <c:pt idx="1">
                  <c:v>Иљрои соли 2020</c:v>
                </c:pt>
                <c:pt idx="2">
                  <c:v>Соли 2021</c:v>
                </c:pt>
                <c:pt idx="3">
                  <c:v>Иљрои соли 2021</c:v>
                </c:pt>
                <c:pt idx="4">
                  <c:v>Соли 2022</c:v>
                </c:pt>
                <c:pt idx="5">
                  <c:v>Иљрои соли 2022</c:v>
                </c:pt>
                <c:pt idx="6">
                  <c:v>Соли 2023</c:v>
                </c:pt>
                <c:pt idx="7">
                  <c:v>Иљрои соли 2023</c:v>
                </c:pt>
              </c:strCache>
            </c:strRef>
          </c:cat>
          <c:val>
            <c:numRef>
              <c:f>Лист7!$B$2:$I$2</c:f>
              <c:numCache>
                <c:formatCode>General</c:formatCode>
                <c:ptCount val="8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5B1-4DC9-8904-6FBE636E4102}"/>
            </c:ext>
          </c:extLst>
        </c:ser>
        <c:ser>
          <c:idx val="1"/>
          <c:order val="1"/>
          <c:tx>
            <c:strRef>
              <c:f>Лист7!$A$3</c:f>
              <c:strCache>
                <c:ptCount val="1"/>
                <c:pt idx="0">
                  <c:v>Саноати мошинсозї (њамагї)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D5A4-4E10-8DC0-172B9A90B1AF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5A4-4E10-8DC0-172B9A90B1AF}"/>
              </c:ext>
            </c:extLst>
          </c:dPt>
          <c:dPt>
            <c:idx val="4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D5A4-4E10-8DC0-172B9A90B1AF}"/>
              </c:ext>
            </c:extLst>
          </c:dPt>
          <c:dPt>
            <c:idx val="6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5A4-4E10-8DC0-172B9A90B1AF}"/>
              </c:ext>
            </c:extLst>
          </c:dPt>
          <c:cat>
            <c:strRef>
              <c:f>Лист7!$B$1:$I$1</c:f>
              <c:strCache>
                <c:ptCount val="8"/>
                <c:pt idx="0">
                  <c:v>Соли 2020</c:v>
                </c:pt>
                <c:pt idx="1">
                  <c:v>Иљрои соли 2020</c:v>
                </c:pt>
                <c:pt idx="2">
                  <c:v>Соли 2021</c:v>
                </c:pt>
                <c:pt idx="3">
                  <c:v>Иљрои соли 2021</c:v>
                </c:pt>
                <c:pt idx="4">
                  <c:v>Соли 2022</c:v>
                </c:pt>
                <c:pt idx="5">
                  <c:v>Иљрои соли 2022</c:v>
                </c:pt>
                <c:pt idx="6">
                  <c:v>Соли 2023</c:v>
                </c:pt>
                <c:pt idx="7">
                  <c:v>Иљрои соли 2023</c:v>
                </c:pt>
              </c:strCache>
            </c:strRef>
          </c:cat>
          <c:val>
            <c:numRef>
              <c:f>Лист7!$B$3:$I$3</c:f>
              <c:numCache>
                <c:formatCode>General</c:formatCode>
                <c:ptCount val="8"/>
                <c:pt idx="0">
                  <c:v>2400</c:v>
                </c:pt>
                <c:pt idx="1">
                  <c:v>1986.3</c:v>
                </c:pt>
                <c:pt idx="2">
                  <c:v>2851</c:v>
                </c:pt>
                <c:pt idx="3">
                  <c:v>2386.1</c:v>
                </c:pt>
                <c:pt idx="4">
                  <c:v>3401</c:v>
                </c:pt>
                <c:pt idx="5">
                  <c:v>3420.3</c:v>
                </c:pt>
                <c:pt idx="6">
                  <c:v>4074</c:v>
                </c:pt>
                <c:pt idx="7">
                  <c:v>3697.5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5B1-4DC9-8904-6FBE636E41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48303040"/>
        <c:axId val="-248293792"/>
      </c:barChart>
      <c:lineChart>
        <c:grouping val="standard"/>
        <c:varyColors val="0"/>
        <c:ser>
          <c:idx val="2"/>
          <c:order val="2"/>
          <c:tx>
            <c:strRef>
              <c:f>Лист7!$A$4</c:f>
              <c:strCache>
                <c:ptCount val="1"/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Лист7!$B$1:$I$1</c:f>
              <c:strCache>
                <c:ptCount val="8"/>
                <c:pt idx="0">
                  <c:v>Соли 2020</c:v>
                </c:pt>
                <c:pt idx="1">
                  <c:v>Иљрои соли 2020</c:v>
                </c:pt>
                <c:pt idx="2">
                  <c:v>Соли 2021</c:v>
                </c:pt>
                <c:pt idx="3">
                  <c:v>Иљрои соли 2021</c:v>
                </c:pt>
                <c:pt idx="4">
                  <c:v>Соли 2022</c:v>
                </c:pt>
                <c:pt idx="5">
                  <c:v>Иљрои соли 2022</c:v>
                </c:pt>
                <c:pt idx="6">
                  <c:v>Соли 2023</c:v>
                </c:pt>
                <c:pt idx="7">
                  <c:v>Иљрои соли 2023</c:v>
                </c:pt>
              </c:strCache>
            </c:strRef>
          </c:cat>
          <c:val>
            <c:numRef>
              <c:f>Лист7!$B$4:$I$4</c:f>
              <c:numCache>
                <c:formatCode>General</c:formatCode>
                <c:ptCount val="8"/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45B1-4DC9-8904-6FBE636E41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48303040"/>
        <c:axId val="-248293792"/>
      </c:lineChart>
      <c:lineChart>
        <c:grouping val="standard"/>
        <c:varyColors val="0"/>
        <c:ser>
          <c:idx val="3"/>
          <c:order val="3"/>
          <c:tx>
            <c:strRef>
              <c:f>Лист7!$A$5</c:f>
              <c:strCache>
                <c:ptCount val="1"/>
                <c:pt idx="0">
                  <c:v>Суръати афзоиш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ysClr val="windowText" lastClr="000000"/>
                    </a:solidFill>
                    <a:latin typeface="Times New Roman Tj" panose="02020603050405020304" pitchFamily="18" charset="-52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Лист7!$B$1:$I$1</c:f>
              <c:strCache>
                <c:ptCount val="8"/>
                <c:pt idx="0">
                  <c:v>Соли 2020</c:v>
                </c:pt>
                <c:pt idx="1">
                  <c:v>Иљрои соли 2020</c:v>
                </c:pt>
                <c:pt idx="2">
                  <c:v>Соли 2021</c:v>
                </c:pt>
                <c:pt idx="3">
                  <c:v>Иљрои соли 2021</c:v>
                </c:pt>
                <c:pt idx="4">
                  <c:v>Соли 2022</c:v>
                </c:pt>
                <c:pt idx="5">
                  <c:v>Иљрои соли 2022</c:v>
                </c:pt>
                <c:pt idx="6">
                  <c:v>Соли 2023</c:v>
                </c:pt>
                <c:pt idx="7">
                  <c:v>Иљрои соли 2023</c:v>
                </c:pt>
              </c:strCache>
            </c:strRef>
          </c:cat>
          <c:val>
            <c:numRef>
              <c:f>Лист7!$B$5:$I$5</c:f>
              <c:numCache>
                <c:formatCode>General</c:formatCode>
                <c:ptCount val="8"/>
                <c:pt idx="0">
                  <c:v>118.2</c:v>
                </c:pt>
                <c:pt idx="1">
                  <c:v>101.3</c:v>
                </c:pt>
                <c:pt idx="2">
                  <c:v>118.8</c:v>
                </c:pt>
                <c:pt idx="3">
                  <c:v>120.1</c:v>
                </c:pt>
                <c:pt idx="4">
                  <c:v>119.3</c:v>
                </c:pt>
                <c:pt idx="5">
                  <c:v>111</c:v>
                </c:pt>
                <c:pt idx="6">
                  <c:v>119.8</c:v>
                </c:pt>
                <c:pt idx="7">
                  <c:v>103.9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45B1-4DC9-8904-6FBE636E41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48301408"/>
        <c:axId val="-248291616"/>
      </c:lineChart>
      <c:catAx>
        <c:axId val="-248303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Times New Roman Tj" panose="02020603050405020304" pitchFamily="18" charset="-52"/>
                <a:ea typeface="+mn-ea"/>
                <a:cs typeface="+mn-cs"/>
              </a:defRPr>
            </a:pPr>
            <a:endParaRPr lang="en-US"/>
          </a:p>
        </c:txPr>
        <c:crossAx val="-248293792"/>
        <c:crosses val="autoZero"/>
        <c:auto val="1"/>
        <c:lblAlgn val="ctr"/>
        <c:lblOffset val="100"/>
        <c:noMultiLvlLbl val="0"/>
      </c:catAx>
      <c:valAx>
        <c:axId val="-248293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Times New Roman Tj" panose="02020603050405020304" pitchFamily="18" charset="-52"/>
                <a:ea typeface="+mn-ea"/>
                <a:cs typeface="+mn-cs"/>
              </a:defRPr>
            </a:pPr>
            <a:endParaRPr lang="en-US"/>
          </a:p>
        </c:txPr>
        <c:crossAx val="-248303040"/>
        <c:crosses val="autoZero"/>
        <c:crossBetween val="between"/>
      </c:valAx>
      <c:valAx>
        <c:axId val="-248291616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Times New Roman Tj" panose="02020603050405020304" pitchFamily="18" charset="-52"/>
                <a:ea typeface="+mn-ea"/>
                <a:cs typeface="+mn-cs"/>
              </a:defRPr>
            </a:pPr>
            <a:endParaRPr lang="en-US"/>
          </a:p>
        </c:txPr>
        <c:crossAx val="-248301408"/>
        <c:crosses val="max"/>
        <c:crossBetween val="between"/>
      </c:valAx>
      <c:catAx>
        <c:axId val="-2483014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24829161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2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ysClr val="windowText" lastClr="000000"/>
              </a:solidFill>
              <a:latin typeface="Times New Roman Tj" panose="02020603050405020304" pitchFamily="18" charset="-52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2000">
          <a:solidFill>
            <a:sysClr val="windowText" lastClr="000000"/>
          </a:solidFill>
          <a:latin typeface="Times New Roman Tj" panose="02020603050405020304" pitchFamily="18" charset="-52"/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ysClr val="windowText" lastClr="000000"/>
                </a:solidFill>
                <a:latin typeface="Times New Roman Tj" panose="02020603050405020304" pitchFamily="18" charset="-52"/>
                <a:ea typeface="+mn-ea"/>
                <a:cs typeface="+mn-cs"/>
              </a:defRPr>
            </a:pPr>
            <a:r>
              <a:rPr lang="ru-RU"/>
              <a:t>Таъсиси корхонаҳои нави саноат</a:t>
            </a:r>
            <a:r>
              <a:rPr lang="tg-Cyrl-TJ"/>
              <a:t>ӣ</a:t>
            </a:r>
            <a:r>
              <a:rPr lang="ru-RU"/>
              <a:t> дар солҳои 2020-2023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ysClr val="windowText" lastClr="000000"/>
              </a:solidFill>
              <a:latin typeface="Times New Roman Tj" panose="02020603050405020304" pitchFamily="18" charset="-52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корхонахо!$A$8</c:f>
              <c:strCache>
                <c:ptCount val="1"/>
                <c:pt idx="0">
                  <c:v>барнома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ysClr val="windowText" lastClr="000000"/>
                    </a:solidFill>
                    <a:latin typeface="Times New Roman Tj" panose="02020603050405020304" pitchFamily="18" charset="-52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корхонахо!$B$7:$E$7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корхонахо!$B$8:$E$8</c:f>
              <c:numCache>
                <c:formatCode>General</c:formatCode>
                <c:ptCount val="4"/>
                <c:pt idx="0">
                  <c:v>95</c:v>
                </c:pt>
                <c:pt idx="1">
                  <c:v>98</c:v>
                </c:pt>
                <c:pt idx="2">
                  <c:v>108</c:v>
                </c:pt>
                <c:pt idx="3">
                  <c:v>128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3AF-43C8-A9DA-E11131542690}"/>
            </c:ext>
          </c:extLst>
        </c:ser>
        <c:ser>
          <c:idx val="1"/>
          <c:order val="1"/>
          <c:tx>
            <c:strRef>
              <c:f>корхонахо!$A$9</c:f>
              <c:strCache>
                <c:ptCount val="1"/>
                <c:pt idx="0">
                  <c:v>ичроиш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ysClr val="windowText" lastClr="000000"/>
                    </a:solidFill>
                    <a:latin typeface="Times New Roman Tj" panose="02020603050405020304" pitchFamily="18" charset="-52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корхонахо!$B$7:$E$7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корхонахо!$B$9:$E$9</c:f>
              <c:numCache>
                <c:formatCode>General</c:formatCode>
                <c:ptCount val="4"/>
                <c:pt idx="0">
                  <c:v>142</c:v>
                </c:pt>
                <c:pt idx="1">
                  <c:v>162</c:v>
                </c:pt>
                <c:pt idx="2">
                  <c:v>487</c:v>
                </c:pt>
                <c:pt idx="3">
                  <c:v>729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3AF-43C8-A9DA-E11131542690}"/>
            </c:ext>
          </c:extLst>
        </c:ser>
        <c:ser>
          <c:idx val="2"/>
          <c:order val="2"/>
          <c:tx>
            <c:strRef>
              <c:f>корхонахо!$A$10</c:f>
              <c:strCache>
                <c:ptCount val="1"/>
                <c:pt idx="0">
                  <c:v>шумораи ҷойҳои кори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ysClr val="windowText" lastClr="000000"/>
                    </a:solidFill>
                    <a:latin typeface="Times New Roman Tj" panose="02020603050405020304" pitchFamily="18" charset="-52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корхонахо!$B$7:$E$7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корхонахо!$B$10:$E$10</c:f>
              <c:numCache>
                <c:formatCode>General</c:formatCode>
                <c:ptCount val="4"/>
                <c:pt idx="0">
                  <c:v>2148</c:v>
                </c:pt>
                <c:pt idx="1">
                  <c:v>2139</c:v>
                </c:pt>
                <c:pt idx="2">
                  <c:v>4052</c:v>
                </c:pt>
                <c:pt idx="3">
                  <c:v>4846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3AF-43C8-A9DA-E111315426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48300320"/>
        <c:axId val="-248306304"/>
      </c:barChart>
      <c:catAx>
        <c:axId val="-248300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Times New Roman Tj" panose="02020603050405020304" pitchFamily="18" charset="-52"/>
                <a:ea typeface="+mn-ea"/>
                <a:cs typeface="+mn-cs"/>
              </a:defRPr>
            </a:pPr>
            <a:endParaRPr lang="en-US"/>
          </a:p>
        </c:txPr>
        <c:crossAx val="-248306304"/>
        <c:crosses val="autoZero"/>
        <c:auto val="1"/>
        <c:lblAlgn val="ctr"/>
        <c:lblOffset val="100"/>
        <c:noMultiLvlLbl val="0"/>
      </c:catAx>
      <c:valAx>
        <c:axId val="-248306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Times New Roman Tj" panose="02020603050405020304" pitchFamily="18" charset="-52"/>
                <a:ea typeface="+mn-ea"/>
                <a:cs typeface="+mn-cs"/>
              </a:defRPr>
            </a:pPr>
            <a:endParaRPr lang="en-US"/>
          </a:p>
        </c:txPr>
        <c:crossAx val="-248300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ysClr val="windowText" lastClr="000000"/>
              </a:solidFill>
              <a:latin typeface="Times New Roman Tj" panose="02020603050405020304" pitchFamily="18" charset="-52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ysClr val="windowText" lastClr="000000"/>
          </a:solidFill>
          <a:latin typeface="Times New Roman Tj" panose="02020603050405020304" pitchFamily="18" charset="-52"/>
        </a:defRPr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g-Cyrl-TJ" dirty="0" smtClean="0"/>
              <a:t>Млн доллар</a:t>
            </a:r>
            <a:endParaRPr lang="en-US" dirty="0"/>
          </a:p>
        </c:rich>
      </c:tx>
      <c:layout>
        <c:manualLayout>
          <c:xMode val="edge"/>
          <c:yMode val="edge"/>
          <c:x val="0.819769438976378"/>
          <c:y val="0.1054687435120113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Содирот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Соли 2020</c:v>
                </c:pt>
                <c:pt idx="1">
                  <c:v>Соли 2021</c:v>
                </c:pt>
                <c:pt idx="2">
                  <c:v>Соли 2022</c:v>
                </c:pt>
                <c:pt idx="3">
                  <c:v>Соли 2023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1406.9</c:v>
                </c:pt>
                <c:pt idx="1">
                  <c:v>2149.6</c:v>
                </c:pt>
                <c:pt idx="2">
                  <c:v>2142</c:v>
                </c:pt>
                <c:pt idx="3">
                  <c:v>2448.8000000000002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901-450D-A7E0-98A25A4B309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Содиротимањсулоти саноатї 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Соли 2020</c:v>
                </c:pt>
                <c:pt idx="1">
                  <c:v>Соли 2021</c:v>
                </c:pt>
                <c:pt idx="2">
                  <c:v>Соли 2022</c:v>
                </c:pt>
                <c:pt idx="3">
                  <c:v>Соли 2023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1236.0999999999999</c:v>
                </c:pt>
                <c:pt idx="1">
                  <c:v>1342.9</c:v>
                </c:pt>
                <c:pt idx="2">
                  <c:v>2075.4</c:v>
                </c:pt>
                <c:pt idx="3">
                  <c:v>2394.4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901-450D-A7E0-98A25A4B30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48299776"/>
        <c:axId val="-248298144"/>
      </c:barChar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48299776"/>
        <c:axId val="-248298144"/>
        <c:extLst>
          <c:ext xmlns:c15="http://schemas.microsoft.com/office/drawing/2012/chart" uri="{02D57815-91ED-43cb-92C2-25804820EDAC}">
            <c15:filteredLine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Лист1!$D$1</c15:sqref>
                        </c15:formulaRef>
                      </c:ext>
                    </c:extLst>
                    <c:strCache>
                      <c:ptCount val="1"/>
                      <c:pt idx="0">
                        <c:v>Фоиз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layout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Лист1!$A$2:$A$5</c15:sqref>
                        </c15:formulaRef>
                      </c:ext>
                    </c:extLst>
                    <c:strCache>
                      <c:ptCount val="4"/>
                      <c:pt idx="0">
                        <c:v>Соли 2020</c:v>
                      </c:pt>
                      <c:pt idx="1">
                        <c:v>Соли 2021</c:v>
                      </c:pt>
                      <c:pt idx="2">
                        <c:v>Соли 2022</c:v>
                      </c:pt>
                      <c:pt idx="3">
                        <c:v>Соли 2023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Лист1!$D$2:$D$5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87.8</c:v>
                      </c:pt>
                      <c:pt idx="1">
                        <c:v>62.5</c:v>
                      </c:pt>
                      <c:pt idx="2">
                        <c:v>96.9</c:v>
                      </c:pt>
                      <c:pt idx="3">
                        <c:v>97.7</c:v>
                      </c:pt>
                    </c:numCache>
                  </c:numRef>
                </c:val>
                <c:smooth val="0"/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2-A901-450D-A7E0-98A25A4B3097}"/>
                  </c:ext>
                </c:extLst>
              </c15:ser>
            </c15:filteredLineSeries>
          </c:ext>
        </c:extLst>
      </c:lineChart>
      <c:catAx>
        <c:axId val="-248299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 Tj" panose="02020603050405020304" pitchFamily="18" charset="-52"/>
                <a:ea typeface="+mn-ea"/>
                <a:cs typeface="+mn-cs"/>
              </a:defRPr>
            </a:pPr>
            <a:endParaRPr lang="en-US"/>
          </a:p>
        </c:txPr>
        <c:crossAx val="-248298144"/>
        <c:crosses val="autoZero"/>
        <c:auto val="1"/>
        <c:lblAlgn val="ctr"/>
        <c:lblOffset val="100"/>
        <c:noMultiLvlLbl val="0"/>
      </c:catAx>
      <c:valAx>
        <c:axId val="-248298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48299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 Tj" panose="02020603050405020304" pitchFamily="18" charset="-52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spc="0" baseline="0">
                <a:solidFill>
                  <a:sysClr val="windowText" lastClr="000000"/>
                </a:solidFill>
                <a:latin typeface="Times New Roman Tj" panose="02020603050405020304" pitchFamily="18" charset="-52"/>
                <a:ea typeface="+mn-ea"/>
                <a:cs typeface="+mn-cs"/>
              </a:defRPr>
            </a:pPr>
            <a:r>
              <a:rPr lang="ru-RU" b="1" dirty="0" err="1"/>
              <a:t>Маблағгузории</a:t>
            </a:r>
            <a:r>
              <a:rPr lang="ru-RU" b="1" dirty="0"/>
              <a:t> </a:t>
            </a:r>
            <a:r>
              <a:rPr lang="ru-RU" b="1" dirty="0" err="1"/>
              <a:t>барнома</a:t>
            </a:r>
            <a:r>
              <a:rPr lang="ru-RU" b="1" dirty="0"/>
              <a:t> аз </a:t>
            </a:r>
            <a:r>
              <a:rPr lang="ru-RU" b="1" dirty="0" err="1"/>
              <a:t>руи</a:t>
            </a:r>
            <a:r>
              <a:rPr lang="ru-RU" b="1" dirty="0"/>
              <a:t> </a:t>
            </a:r>
            <a:r>
              <a:rPr lang="ru-RU" b="1" dirty="0" err="1"/>
              <a:t>сарчашмаҳо</a:t>
            </a:r>
            <a:r>
              <a:rPr lang="ru-RU" b="1" dirty="0"/>
              <a:t> </a:t>
            </a:r>
            <a:r>
              <a:rPr lang="ru-RU" b="1" dirty="0" err="1"/>
              <a:t>барои</a:t>
            </a:r>
            <a:r>
              <a:rPr lang="ru-RU" b="1" dirty="0"/>
              <a:t> </a:t>
            </a:r>
            <a:r>
              <a:rPr lang="ru-RU" b="1" dirty="0" err="1"/>
              <a:t>солҳои</a:t>
            </a:r>
            <a:r>
              <a:rPr lang="ru-RU" b="1" dirty="0"/>
              <a:t> 2020 - 2023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spc="0" baseline="0">
              <a:solidFill>
                <a:sysClr val="windowText" lastClr="000000"/>
              </a:solidFill>
              <a:latin typeface="Times New Roman Tj" panose="02020603050405020304" pitchFamily="18" charset="-52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Лист3!$B$3</c:f>
              <c:strCache>
                <c:ptCount val="1"/>
                <c:pt idx="0">
                  <c:v>Њаљми сармоя дар Барнома пешбинигардида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Times New Roman Tj" panose="02020603050405020304" pitchFamily="18" charset="-52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Лист3!$A$4:$A$7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Лист3!$B$4:$B$7</c:f>
              <c:numCache>
                <c:formatCode>General</c:formatCode>
                <c:ptCount val="4"/>
                <c:pt idx="0">
                  <c:v>3102.1</c:v>
                </c:pt>
                <c:pt idx="1">
                  <c:v>4318.1000000000004</c:v>
                </c:pt>
                <c:pt idx="2">
                  <c:v>3785.3</c:v>
                </c:pt>
                <c:pt idx="3">
                  <c:v>4125.17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85E-4E64-9D84-EEF9233AE6B6}"/>
            </c:ext>
          </c:extLst>
        </c:ser>
        <c:ser>
          <c:idx val="1"/>
          <c:order val="1"/>
          <c:tx>
            <c:strRef>
              <c:f>Лист3!$C$3</c:f>
              <c:strCache>
                <c:ptCount val="1"/>
                <c:pt idx="0">
                  <c:v>иљро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Times New Roman Tj" panose="02020603050405020304" pitchFamily="18" charset="-52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Лист3!$A$4:$A$7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Лист3!$C$4:$C$7</c:f>
              <c:numCache>
                <c:formatCode>General</c:formatCode>
                <c:ptCount val="4"/>
                <c:pt idx="0">
                  <c:v>5651.4</c:v>
                </c:pt>
                <c:pt idx="1">
                  <c:v>5639.2</c:v>
                </c:pt>
                <c:pt idx="2">
                  <c:v>5660</c:v>
                </c:pt>
                <c:pt idx="3">
                  <c:v>7871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85E-4E64-9D84-EEF9233AE6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48305760"/>
        <c:axId val="-248297600"/>
      </c:barChart>
      <c:catAx>
        <c:axId val="-248305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Times New Roman Tj" panose="02020603050405020304" pitchFamily="18" charset="-52"/>
                <a:ea typeface="+mn-ea"/>
                <a:cs typeface="+mn-cs"/>
              </a:defRPr>
            </a:pPr>
            <a:endParaRPr lang="en-US"/>
          </a:p>
        </c:txPr>
        <c:crossAx val="-248297600"/>
        <c:crosses val="autoZero"/>
        <c:auto val="1"/>
        <c:lblAlgn val="ctr"/>
        <c:lblOffset val="100"/>
        <c:noMultiLvlLbl val="0"/>
      </c:catAx>
      <c:valAx>
        <c:axId val="-248297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Times New Roman Tj" panose="02020603050405020304" pitchFamily="18" charset="-52"/>
                <a:ea typeface="+mn-ea"/>
                <a:cs typeface="+mn-cs"/>
              </a:defRPr>
            </a:pPr>
            <a:endParaRPr lang="en-US"/>
          </a:p>
        </c:txPr>
        <c:crossAx val="-248305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ysClr val="windowText" lastClr="000000"/>
              </a:solidFill>
              <a:latin typeface="Times New Roman Tj" panose="02020603050405020304" pitchFamily="18" charset="-52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ysClr val="windowText" lastClr="000000"/>
          </a:solidFill>
          <a:latin typeface="Times New Roman Tj" panose="02020603050405020304" pitchFamily="18" charset="-52"/>
        </a:defRPr>
      </a:pPr>
      <a:endParaRPr lang="en-US"/>
    </a:p>
  </c:txPr>
  <c:externalData r:id="rId3">
    <c:autoUpdate val="0"/>
  </c:externalData>
  <c:userShapes r:id="rId4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r>
              <a:rPr lang="ru-RU" sz="1600" b="1" dirty="0">
                <a:solidFill>
                  <a:srgbClr val="0070C0"/>
                </a:solidFill>
              </a:rPr>
              <a:t>ШУМОРАИ ПАРКҲОИ ТЕХНОЛОГӢ ВА МИНТАҚАҲОИ САНОАТӢ      (БО КОРХОНАҲОИ ҶОЙГИРШУДА)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Лист4!$B$3</c:f>
              <c:strCache>
                <c:ptCount val="1"/>
                <c:pt idx="0">
                  <c:v>Минтақаи саноатӣ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Лист4!$A$4:$A$8</c:f>
              <c:strCache>
                <c:ptCount val="5"/>
                <c:pt idx="0">
                  <c:v>вилояти Суғд</c:v>
                </c:pt>
                <c:pt idx="1">
                  <c:v>вилояти Хатлон</c:v>
                </c:pt>
                <c:pt idx="2">
                  <c:v>ВМКБ</c:v>
                </c:pt>
                <c:pt idx="3">
                  <c:v>шаҳри Душанбе</c:v>
                </c:pt>
                <c:pt idx="4">
                  <c:v>Ҷумҳурӣ</c:v>
                </c:pt>
              </c:strCache>
            </c:strRef>
          </c:cat>
          <c:val>
            <c:numRef>
              <c:f>Лист4!$B$4:$B$8</c:f>
              <c:numCache>
                <c:formatCode>General</c:formatCode>
                <c:ptCount val="5"/>
                <c:pt idx="0">
                  <c:v>7</c:v>
                </c:pt>
                <c:pt idx="1">
                  <c:v>6</c:v>
                </c:pt>
                <c:pt idx="2">
                  <c:v>1</c:v>
                </c:pt>
                <c:pt idx="3">
                  <c:v>1</c:v>
                </c:pt>
                <c:pt idx="4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8E5-4082-8C6D-9C1372A6464F}"/>
            </c:ext>
          </c:extLst>
        </c:ser>
        <c:ser>
          <c:idx val="1"/>
          <c:order val="1"/>
          <c:tx>
            <c:strRef>
              <c:f>Лист4!$C$3</c:f>
              <c:strCache>
                <c:ptCount val="1"/>
                <c:pt idx="0">
                  <c:v>Парки технологӣ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Лист4!$A$4:$A$8</c:f>
              <c:strCache>
                <c:ptCount val="5"/>
                <c:pt idx="0">
                  <c:v>вилояти Суғд</c:v>
                </c:pt>
                <c:pt idx="1">
                  <c:v>вилояти Хатлон</c:v>
                </c:pt>
                <c:pt idx="2">
                  <c:v>ВМКБ</c:v>
                </c:pt>
                <c:pt idx="3">
                  <c:v>шаҳри Душанбе</c:v>
                </c:pt>
                <c:pt idx="4">
                  <c:v>Ҷумҳурӣ</c:v>
                </c:pt>
              </c:strCache>
            </c:strRef>
          </c:cat>
          <c:val>
            <c:numRef>
              <c:f>Лист4!$C$4:$C$8</c:f>
              <c:numCache>
                <c:formatCode>General</c:formatCode>
                <c:ptCount val="5"/>
                <c:pt idx="0">
                  <c:v>0</c:v>
                </c:pt>
                <c:pt idx="1">
                  <c:v>3</c:v>
                </c:pt>
                <c:pt idx="2">
                  <c:v>2</c:v>
                </c:pt>
                <c:pt idx="3">
                  <c:v>3</c:v>
                </c:pt>
                <c:pt idx="4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8E5-4082-8C6D-9C1372A6464F}"/>
            </c:ext>
          </c:extLst>
        </c:ser>
        <c:ser>
          <c:idx val="2"/>
          <c:order val="2"/>
          <c:tx>
            <c:strRef>
              <c:f>Лист4!$D$3</c:f>
              <c:strCache>
                <c:ptCount val="1"/>
                <c:pt idx="0">
                  <c:v>Корхона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Лист4!$A$4:$A$8</c:f>
              <c:strCache>
                <c:ptCount val="5"/>
                <c:pt idx="0">
                  <c:v>вилояти Суғд</c:v>
                </c:pt>
                <c:pt idx="1">
                  <c:v>вилояти Хатлон</c:v>
                </c:pt>
                <c:pt idx="2">
                  <c:v>ВМКБ</c:v>
                </c:pt>
                <c:pt idx="3">
                  <c:v>шаҳри Душанбе</c:v>
                </c:pt>
                <c:pt idx="4">
                  <c:v>Ҷумҳурӣ</c:v>
                </c:pt>
              </c:strCache>
            </c:strRef>
          </c:cat>
          <c:val>
            <c:numRef>
              <c:f>Лист4!$D$4:$D$8</c:f>
              <c:numCache>
                <c:formatCode>General</c:formatCode>
                <c:ptCount val="5"/>
                <c:pt idx="0">
                  <c:v>39</c:v>
                </c:pt>
                <c:pt idx="1">
                  <c:v>18</c:v>
                </c:pt>
                <c:pt idx="2">
                  <c:v>4</c:v>
                </c:pt>
                <c:pt idx="3">
                  <c:v>13</c:v>
                </c:pt>
                <c:pt idx="4">
                  <c:v>74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8E5-4082-8C6D-9C1372A646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48298688"/>
        <c:axId val="-248302496"/>
      </c:barChart>
      <c:catAx>
        <c:axId val="-2482986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en-US"/>
          </a:p>
        </c:txPr>
        <c:crossAx val="-248302496"/>
        <c:crosses val="autoZero"/>
        <c:auto val="1"/>
        <c:lblAlgn val="ctr"/>
        <c:lblOffset val="100"/>
        <c:noMultiLvlLbl val="0"/>
      </c:catAx>
      <c:valAx>
        <c:axId val="-248302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en-US"/>
          </a:p>
        </c:txPr>
        <c:crossAx val="-248298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 baseline="0">
          <a:solidFill>
            <a:sysClr val="windowText" lastClr="000000"/>
          </a:solidFill>
          <a:latin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ysClr val="windowText" lastClr="000000"/>
                </a:solidFill>
                <a:latin typeface="Times New Roman Tj" panose="02020603050405020304" pitchFamily="18" charset="-52"/>
                <a:ea typeface="+mn-ea"/>
                <a:cs typeface="+mn-cs"/>
              </a:defRPr>
            </a:pPr>
            <a:r>
              <a:rPr lang="tg-Cyrl-TJ" sz="2400" b="1"/>
              <a:t>Нишондињандањои рушди њаљми истењсоли мањсулоти  саноати вобаста ба ҳар як соҳа</a:t>
            </a:r>
            <a:endParaRPr lang="ru-RU" sz="2400" b="1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ysClr val="windowText" lastClr="000000"/>
              </a:solidFill>
              <a:latin typeface="Times New Roman Tj" panose="02020603050405020304" pitchFamily="18" charset="-52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'Диограмм 2'!$A$5</c:f>
              <c:strCache>
                <c:ptCount val="1"/>
                <c:pt idx="0">
                  <c:v>Саноати истињрољи маъдан (B)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8.2076201059180197E-3"/>
                  <c:y val="-1.858237681036428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15D9-4629-802F-8D8C6AAD36D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7.0351029479297136E-3"/>
                  <c:y val="-1.161398550647767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15D9-4629-802F-8D8C6AAD36D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8.2076201059179989E-3"/>
                  <c:y val="-6.968391303886606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15D9-4629-802F-8D8C6AAD36D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7.0351029479297136E-3"/>
                  <c:y val="-6.968391303886606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15D9-4629-802F-8D8C6AAD36D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5.8625857899414274E-3"/>
                  <c:y val="-1.393678260777321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15D9-4629-802F-8D8C6AAD36D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9.3801372639062842E-3"/>
                  <c:y val="-1.161398550647767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15D9-4629-802F-8D8C6AAD36D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1.2897688737871314E-2"/>
                  <c:y val="-9.291188405182141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5D9-4629-802F-8D8C6AAD36D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Times New Roman Tj" panose="02020603050405020304" pitchFamily="18" charset="-52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'Диограмм 2'!$B$3:$I$4</c:f>
              <c:strCache>
                <c:ptCount val="8"/>
                <c:pt idx="0">
                  <c:v>Соли 2020</c:v>
                </c:pt>
                <c:pt idx="1">
                  <c:v>Иљроиши соли 2020</c:v>
                </c:pt>
                <c:pt idx="2">
                  <c:v>Соли 2021</c:v>
                </c:pt>
                <c:pt idx="3">
                  <c:v>Иљроиши соли 2021</c:v>
                </c:pt>
                <c:pt idx="4">
                  <c:v>Соли 2022</c:v>
                </c:pt>
                <c:pt idx="5">
                  <c:v>Иљроиши соли 2022</c:v>
                </c:pt>
                <c:pt idx="6">
                  <c:v>Соли 2023</c:v>
                </c:pt>
                <c:pt idx="7">
                  <c:v>Иљроиши соли 2023</c:v>
                </c:pt>
              </c:strCache>
              <c:extLst xmlns:c16r2="http://schemas.microsoft.com/office/drawing/2015/06/chart"/>
            </c:strRef>
          </c:cat>
          <c:val>
            <c:numRef>
              <c:f>'Диограмм 2'!$B$5:$I$5</c:f>
              <c:numCache>
                <c:formatCode>General</c:formatCode>
                <c:ptCount val="8"/>
                <c:pt idx="0">
                  <c:v>5593.5</c:v>
                </c:pt>
                <c:pt idx="1">
                  <c:v>4295.3</c:v>
                </c:pt>
                <c:pt idx="2">
                  <c:v>6334.6</c:v>
                </c:pt>
                <c:pt idx="3">
                  <c:v>8401.1</c:v>
                </c:pt>
                <c:pt idx="4">
                  <c:v>7173.7</c:v>
                </c:pt>
                <c:pt idx="5">
                  <c:v>8890.9</c:v>
                </c:pt>
                <c:pt idx="6">
                  <c:v>8123.5</c:v>
                </c:pt>
                <c:pt idx="7">
                  <c:v>9372.6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46F-4D69-9556-ED951F6C3C79}"/>
            </c:ext>
          </c:extLst>
        </c:ser>
        <c:ser>
          <c:idx val="1"/>
          <c:order val="1"/>
          <c:tx>
            <c:strRef>
              <c:f>'Диограмм 2'!$A$6</c:f>
              <c:strCache>
                <c:ptCount val="1"/>
                <c:pt idx="0">
                  <c:v>Саноати коркард (C)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Times New Roman Tj" panose="02020603050405020304" pitchFamily="18" charset="-52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'Диограмм 2'!$B$3:$I$4</c:f>
              <c:strCache>
                <c:ptCount val="8"/>
                <c:pt idx="0">
                  <c:v>Соли 2020</c:v>
                </c:pt>
                <c:pt idx="1">
                  <c:v>Иљроиши соли 2020</c:v>
                </c:pt>
                <c:pt idx="2">
                  <c:v>Соли 2021</c:v>
                </c:pt>
                <c:pt idx="3">
                  <c:v>Иљроиши соли 2021</c:v>
                </c:pt>
                <c:pt idx="4">
                  <c:v>Соли 2022</c:v>
                </c:pt>
                <c:pt idx="5">
                  <c:v>Иљроиши соли 2022</c:v>
                </c:pt>
                <c:pt idx="6">
                  <c:v>Соли 2023</c:v>
                </c:pt>
                <c:pt idx="7">
                  <c:v>Иљроиши соли 2023</c:v>
                </c:pt>
              </c:strCache>
              <c:extLst xmlns:c16r2="http://schemas.microsoft.com/office/drawing/2015/06/chart"/>
            </c:strRef>
          </c:cat>
          <c:val>
            <c:numRef>
              <c:f>'Диограмм 2'!$B$6:$I$6</c:f>
              <c:numCache>
                <c:formatCode>General</c:formatCode>
                <c:ptCount val="8"/>
                <c:pt idx="0">
                  <c:v>18869.900000000001</c:v>
                </c:pt>
                <c:pt idx="1">
                  <c:v>19005.5</c:v>
                </c:pt>
                <c:pt idx="2">
                  <c:v>22377.1</c:v>
                </c:pt>
                <c:pt idx="3">
                  <c:v>22305.7</c:v>
                </c:pt>
                <c:pt idx="4">
                  <c:v>26551.599999999999</c:v>
                </c:pt>
                <c:pt idx="5">
                  <c:v>26479.9</c:v>
                </c:pt>
                <c:pt idx="6">
                  <c:v>31523.1</c:v>
                </c:pt>
                <c:pt idx="7">
                  <c:v>28459.8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46F-4D69-9556-ED951F6C3C79}"/>
            </c:ext>
          </c:extLst>
        </c:ser>
        <c:ser>
          <c:idx val="2"/>
          <c:order val="2"/>
          <c:tx>
            <c:strRef>
              <c:f>'Диограмм 2'!$A$7</c:f>
              <c:strCache>
                <c:ptCount val="1"/>
                <c:pt idx="0">
                  <c:v>Истењсолу таќсими ќувваи барќ, газ ва об  (D.Е)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8.2076201059179989E-3"/>
                  <c:y val="-1.161398550647767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15D9-4629-802F-8D8C6AAD36D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7.0351029479297136E-3"/>
                  <c:y val="-4.645594202591070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15D9-4629-802F-8D8C6AAD36D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1.0552654421894569E-2"/>
                  <c:y val="-9.291188405182226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15D9-4629-802F-8D8C6AAD36D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1.7587757369824285E-2"/>
                  <c:y val="-1.161398550647776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15D9-4629-802F-8D8C6AAD36D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Times New Roman Tj" panose="02020603050405020304" pitchFamily="18" charset="-52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'Диограмм 2'!$B$3:$I$4</c:f>
              <c:strCache>
                <c:ptCount val="8"/>
                <c:pt idx="0">
                  <c:v>Соли 2020</c:v>
                </c:pt>
                <c:pt idx="1">
                  <c:v>Иљроиши соли 2020</c:v>
                </c:pt>
                <c:pt idx="2">
                  <c:v>Соли 2021</c:v>
                </c:pt>
                <c:pt idx="3">
                  <c:v>Иљроиши соли 2021</c:v>
                </c:pt>
                <c:pt idx="4">
                  <c:v>Соли 2022</c:v>
                </c:pt>
                <c:pt idx="5">
                  <c:v>Иљроиши соли 2022</c:v>
                </c:pt>
                <c:pt idx="6">
                  <c:v>Соли 2023</c:v>
                </c:pt>
                <c:pt idx="7">
                  <c:v>Иљроиши соли 2023</c:v>
                </c:pt>
              </c:strCache>
              <c:extLst xmlns:c16r2="http://schemas.microsoft.com/office/drawing/2015/06/chart"/>
            </c:strRef>
          </c:cat>
          <c:val>
            <c:numRef>
              <c:f>'Диограмм 2'!$B$7:$I$7</c:f>
              <c:numCache>
                <c:formatCode>General</c:formatCode>
                <c:ptCount val="8"/>
                <c:pt idx="0">
                  <c:v>7683</c:v>
                </c:pt>
                <c:pt idx="1">
                  <c:v>7519.9</c:v>
                </c:pt>
                <c:pt idx="2">
                  <c:v>8771</c:v>
                </c:pt>
                <c:pt idx="3">
                  <c:v>8119.3</c:v>
                </c:pt>
                <c:pt idx="4">
                  <c:v>10017</c:v>
                </c:pt>
                <c:pt idx="5">
                  <c:v>7621.8</c:v>
                </c:pt>
                <c:pt idx="6">
                  <c:v>11444.4</c:v>
                </c:pt>
                <c:pt idx="7">
                  <c:v>8983.1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46F-4D69-9556-ED951F6C3C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507360832"/>
        <c:axId val="-507360288"/>
      </c:barChart>
      <c:catAx>
        <c:axId val="-507360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Times New Roman Tj" panose="02020603050405020304" pitchFamily="18" charset="-52"/>
                <a:ea typeface="+mn-ea"/>
                <a:cs typeface="+mn-cs"/>
              </a:defRPr>
            </a:pPr>
            <a:endParaRPr lang="en-US"/>
          </a:p>
        </c:txPr>
        <c:crossAx val="-507360288"/>
        <c:crosses val="autoZero"/>
        <c:auto val="1"/>
        <c:lblAlgn val="ctr"/>
        <c:lblOffset val="100"/>
        <c:noMultiLvlLbl val="0"/>
      </c:catAx>
      <c:valAx>
        <c:axId val="-507360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ysClr val="windowText" lastClr="000000"/>
                </a:solidFill>
                <a:latin typeface="Times New Roman Tj" panose="02020603050405020304" pitchFamily="18" charset="-52"/>
                <a:ea typeface="+mn-ea"/>
                <a:cs typeface="+mn-cs"/>
              </a:defRPr>
            </a:pPr>
            <a:endParaRPr lang="en-US"/>
          </a:p>
        </c:txPr>
        <c:crossAx val="-507360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ysClr val="windowText" lastClr="000000"/>
              </a:solidFill>
              <a:latin typeface="Times New Roman Tj" panose="02020603050405020304" pitchFamily="18" charset="-52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3"/>
      <a:stretch>
        <a:fillRect/>
      </a:stretch>
    </a:blip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100">
          <a:solidFill>
            <a:sysClr val="windowText" lastClr="000000"/>
          </a:solidFill>
          <a:latin typeface="Times New Roman Tj" panose="02020603050405020304" pitchFamily="18" charset="-52"/>
        </a:defRPr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7199243870190942"/>
          <c:y val="2.787356521554642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ysClr val="windowText" lastClr="000000"/>
              </a:solidFill>
              <a:latin typeface="Times New Roman Tj" panose="02020603050405020304" pitchFamily="18" charset="-52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'диограмма 3'!$A$5</c:f>
              <c:strCache>
                <c:ptCount val="1"/>
                <c:pt idx="0">
                  <c:v>Њиссаи соњаи саноат дар таркиби маљмуи мањсулоти дохилї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17E-4AF8-BC81-B794F6C12695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17E-4AF8-BC81-B794F6C12695}"/>
              </c:ext>
            </c:extLst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17E-4AF8-BC81-B794F6C12695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17E-4AF8-BC81-B794F6C12695}"/>
              </c:ext>
            </c:extLst>
          </c:dPt>
          <c:dPt>
            <c:idx val="4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717E-4AF8-BC81-B794F6C12695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717E-4AF8-BC81-B794F6C12695}"/>
              </c:ext>
            </c:extLst>
          </c:dPt>
          <c:dPt>
            <c:idx val="6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717E-4AF8-BC81-B794F6C12695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717E-4AF8-BC81-B794F6C1269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ysClr val="windowText" lastClr="000000"/>
                    </a:solidFill>
                    <a:latin typeface="Times New Roman Tj" panose="02020603050405020304" pitchFamily="18" charset="-52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'диограмма 3'!$B$3:$I$3</c:f>
              <c:strCache>
                <c:ptCount val="8"/>
                <c:pt idx="0">
                  <c:v>Соли 2020</c:v>
                </c:pt>
                <c:pt idx="1">
                  <c:v>Иљроиши соли 2020</c:v>
                </c:pt>
                <c:pt idx="2">
                  <c:v>Соли 2021</c:v>
                </c:pt>
                <c:pt idx="3">
                  <c:v>Иљроиши соли 2021</c:v>
                </c:pt>
                <c:pt idx="4">
                  <c:v>Соли 2022</c:v>
                </c:pt>
                <c:pt idx="5">
                  <c:v>Иљроиши соли 2022</c:v>
                </c:pt>
                <c:pt idx="6">
                  <c:v>Соли 2023</c:v>
                </c:pt>
                <c:pt idx="7">
                  <c:v>Иљроиши соли 2023</c:v>
                </c:pt>
              </c:strCache>
            </c:strRef>
          </c:cat>
          <c:val>
            <c:numRef>
              <c:f>'диограмма 3'!$B$5:$I$5</c:f>
              <c:numCache>
                <c:formatCode>General</c:formatCode>
                <c:ptCount val="8"/>
                <c:pt idx="0">
                  <c:v>21.7</c:v>
                </c:pt>
                <c:pt idx="1">
                  <c:v>23.1</c:v>
                </c:pt>
                <c:pt idx="2">
                  <c:v>22.2</c:v>
                </c:pt>
                <c:pt idx="3">
                  <c:v>23.8</c:v>
                </c:pt>
                <c:pt idx="4">
                  <c:v>22.7</c:v>
                </c:pt>
                <c:pt idx="5">
                  <c:v>23.5</c:v>
                </c:pt>
                <c:pt idx="6">
                  <c:v>23.2</c:v>
                </c:pt>
                <c:pt idx="7">
                  <c:v>23.3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717E-4AF8-BC81-B794F6C126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357944672"/>
        <c:axId val="-357943584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'диограмма 3'!$A$4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'диограмма 3'!$B$3:$I$3</c15:sqref>
                        </c15:formulaRef>
                      </c:ext>
                    </c:extLst>
                    <c:strCache>
                      <c:ptCount val="8"/>
                      <c:pt idx="0">
                        <c:v>Соли 2020</c:v>
                      </c:pt>
                      <c:pt idx="1">
                        <c:v>Иљроиши соли 2020</c:v>
                      </c:pt>
                      <c:pt idx="2">
                        <c:v>Соли 2021</c:v>
                      </c:pt>
                      <c:pt idx="3">
                        <c:v>Иљроиши соли 2021</c:v>
                      </c:pt>
                      <c:pt idx="4">
                        <c:v>Соли 2022</c:v>
                      </c:pt>
                      <c:pt idx="5">
                        <c:v>Иљроиши соли 2022</c:v>
                      </c:pt>
                      <c:pt idx="6">
                        <c:v>Соли 2023</c:v>
                      </c:pt>
                      <c:pt idx="7">
                        <c:v>Иљроиши соли 2023</c:v>
                      </c:pt>
                    </c:strCache>
                  </c:str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'диограмма 3'!$B$4:$I$4</c15:sqref>
                        </c15:formulaRef>
                      </c:ext>
                    </c:extLst>
                    <c:numCache>
                      <c:formatCode>General</c:formatCode>
                      <c:ptCount val="8"/>
                    </c:numCache>
                  </c:numRef>
                </c:val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11-717E-4AF8-BC81-B794F6C12695}"/>
                  </c:ext>
                </c:extLst>
              </c15:ser>
            </c15:filteredBarSeries>
          </c:ext>
        </c:extLst>
      </c:barChart>
      <c:catAx>
        <c:axId val="-357944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imes New Roman Tj" panose="02020603050405020304" pitchFamily="18" charset="-52"/>
                <a:ea typeface="+mn-ea"/>
                <a:cs typeface="+mn-cs"/>
              </a:defRPr>
            </a:pPr>
            <a:endParaRPr lang="en-US"/>
          </a:p>
        </c:txPr>
        <c:crossAx val="-357943584"/>
        <c:crosses val="autoZero"/>
        <c:auto val="1"/>
        <c:lblAlgn val="ctr"/>
        <c:lblOffset val="100"/>
        <c:noMultiLvlLbl val="0"/>
      </c:catAx>
      <c:valAx>
        <c:axId val="-357943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Times New Roman Tj" panose="02020603050405020304" pitchFamily="18" charset="-52"/>
                <a:ea typeface="+mn-ea"/>
                <a:cs typeface="+mn-cs"/>
              </a:defRPr>
            </a:pPr>
            <a:endParaRPr lang="en-US"/>
          </a:p>
        </c:txPr>
        <c:crossAx val="-357944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2000">
          <a:solidFill>
            <a:sysClr val="windowText" lastClr="000000"/>
          </a:solidFill>
          <a:latin typeface="Times New Roman Tj" panose="02020603050405020304" pitchFamily="18" charset="-52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ysClr val="windowText" lastClr="000000"/>
              </a:solidFill>
              <a:latin typeface="Times New Roman Tj" panose="02020603050405020304" pitchFamily="18" charset="-52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'диограмма 4'!$A$5</c:f>
              <c:strCache>
                <c:ptCount val="1"/>
                <c:pt idx="0">
                  <c:v>Суръати афзоиш бо нархњои муќоисавї бо нархњои соли дурнамо нисбат ба соли 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868-4B3E-90D8-0334C7A435EA}"/>
              </c:ext>
            </c:extLst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868-4B3E-90D8-0334C7A435EA}"/>
              </c:ext>
            </c:extLst>
          </c:dPt>
          <c:dPt>
            <c:idx val="2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868-4B3E-90D8-0334C7A435EA}"/>
              </c:ext>
            </c:extLst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868-4B3E-90D8-0334C7A435EA}"/>
              </c:ext>
            </c:extLst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7868-4B3E-90D8-0334C7A435EA}"/>
              </c:ext>
            </c:extLst>
          </c:dPt>
          <c:dPt>
            <c:idx val="5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7868-4B3E-90D8-0334C7A435EA}"/>
              </c:ext>
            </c:extLst>
          </c:dPt>
          <c:dPt>
            <c:idx val="6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7868-4B3E-90D8-0334C7A435EA}"/>
              </c:ext>
            </c:extLst>
          </c:dPt>
          <c:dPt>
            <c:idx val="7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7868-4B3E-90D8-0334C7A435EA}"/>
              </c:ext>
            </c:extLst>
          </c:dPt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ysClr val="windowText" lastClr="000000"/>
                    </a:solidFill>
                    <a:latin typeface="Times New Roman Tj" panose="02020603050405020304" pitchFamily="18" charset="-52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'диограмма 4'!$B$3:$I$4</c:f>
              <c:strCache>
                <c:ptCount val="8"/>
                <c:pt idx="0">
                  <c:v>Соли 2020</c:v>
                </c:pt>
                <c:pt idx="1">
                  <c:v>Иљроиши соли 2020</c:v>
                </c:pt>
                <c:pt idx="2">
                  <c:v>Соли 2021</c:v>
                </c:pt>
                <c:pt idx="3">
                  <c:v>Иљроиши соли 2021</c:v>
                </c:pt>
                <c:pt idx="4">
                  <c:v>Соли 2022</c:v>
                </c:pt>
                <c:pt idx="5">
                  <c:v>Иљроиши соли 2022</c:v>
                </c:pt>
                <c:pt idx="6">
                  <c:v>Соли 2023</c:v>
                </c:pt>
                <c:pt idx="7">
                  <c:v>Иљроиши соли 2023</c:v>
                </c:pt>
              </c:strCache>
              <c:extLst xmlns:c16r2="http://schemas.microsoft.com/office/drawing/2015/06/chart"/>
            </c:strRef>
          </c:cat>
          <c:val>
            <c:numRef>
              <c:f>'диограмма 4'!$B$5:$I$5</c:f>
              <c:numCache>
                <c:formatCode>General</c:formatCode>
                <c:ptCount val="8"/>
                <c:pt idx="0">
                  <c:v>116.5</c:v>
                </c:pt>
                <c:pt idx="1">
                  <c:v>111.7</c:v>
                </c:pt>
                <c:pt idx="2">
                  <c:v>135.9</c:v>
                </c:pt>
                <c:pt idx="3">
                  <c:v>140.69999999999999</c:v>
                </c:pt>
                <c:pt idx="4">
                  <c:v>158.6</c:v>
                </c:pt>
                <c:pt idx="5">
                  <c:v>155.80000000000001</c:v>
                </c:pt>
                <c:pt idx="6">
                  <c:v>185.2</c:v>
                </c:pt>
                <c:pt idx="7">
                  <c:v>169.7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7868-4B3E-90D8-0334C7A435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357934880"/>
        <c:axId val="-357936512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'диограмма 4'!$A$6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'диограмма 4'!$B$3:$I$4</c15:sqref>
                        </c15:formulaRef>
                      </c:ext>
                    </c:extLst>
                    <c:strCache>
                      <c:ptCount val="8"/>
                      <c:pt idx="0">
                        <c:v>Соли 2020</c:v>
                      </c:pt>
                      <c:pt idx="1">
                        <c:v>Иљроиши соли 2020</c:v>
                      </c:pt>
                      <c:pt idx="2">
                        <c:v>Соли 2021</c:v>
                      </c:pt>
                      <c:pt idx="3">
                        <c:v>Иљроиши соли 2021</c:v>
                      </c:pt>
                      <c:pt idx="4">
                        <c:v>Соли 2022</c:v>
                      </c:pt>
                      <c:pt idx="5">
                        <c:v>Иљроиши соли 2022</c:v>
                      </c:pt>
                      <c:pt idx="6">
                        <c:v>Соли 2023</c:v>
                      </c:pt>
                      <c:pt idx="7">
                        <c:v>Иљроиши соли 2023</c:v>
                      </c:pt>
                    </c:strCache>
                  </c:str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'диограмма 4'!$B$6:$I$6</c15:sqref>
                        </c15:formulaRef>
                      </c:ext>
                    </c:extLst>
                    <c:numCache>
                      <c:formatCode>General</c:formatCode>
                      <c:ptCount val="8"/>
                    </c:numCache>
                  </c:numRef>
                </c:val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11-7868-4B3E-90D8-0334C7A435EA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'диограмма 4'!$A$7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'диограмма 4'!$B$3:$I$4</c15:sqref>
                        </c15:formulaRef>
                      </c:ext>
                    </c:extLst>
                    <c:strCache>
                      <c:ptCount val="8"/>
                      <c:pt idx="0">
                        <c:v>Соли 2020</c:v>
                      </c:pt>
                      <c:pt idx="1">
                        <c:v>Иљроиши соли 2020</c:v>
                      </c:pt>
                      <c:pt idx="2">
                        <c:v>Соли 2021</c:v>
                      </c:pt>
                      <c:pt idx="3">
                        <c:v>Иљроиши соли 2021</c:v>
                      </c:pt>
                      <c:pt idx="4">
                        <c:v>Соли 2022</c:v>
                      </c:pt>
                      <c:pt idx="5">
                        <c:v>Иљроиши соли 2022</c:v>
                      </c:pt>
                      <c:pt idx="6">
                        <c:v>Соли 2023</c:v>
                      </c:pt>
                      <c:pt idx="7">
                        <c:v>Иљроиши соли 2023</c:v>
                      </c:pt>
                    </c:strCache>
                  </c:str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'диограмма 4'!$B$7:$I$7</c15:sqref>
                        </c15:formulaRef>
                      </c:ext>
                    </c:extLst>
                    <c:numCache>
                      <c:formatCode>General</c:formatCode>
                      <c:ptCount val="8"/>
                    </c:numCache>
                  </c:numRef>
                </c:val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12-7868-4B3E-90D8-0334C7A435EA}"/>
                  </c:ext>
                </c:extLst>
              </c15:ser>
            </c15:filteredBarSeries>
          </c:ext>
        </c:extLst>
      </c:barChart>
      <c:catAx>
        <c:axId val="-357934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Times New Roman Tj" panose="02020603050405020304" pitchFamily="18" charset="-52"/>
                <a:ea typeface="+mn-ea"/>
                <a:cs typeface="+mn-cs"/>
              </a:defRPr>
            </a:pPr>
            <a:endParaRPr lang="en-US"/>
          </a:p>
        </c:txPr>
        <c:crossAx val="-357936512"/>
        <c:crosses val="autoZero"/>
        <c:auto val="1"/>
        <c:lblAlgn val="ctr"/>
        <c:lblOffset val="100"/>
        <c:noMultiLvlLbl val="0"/>
      </c:catAx>
      <c:valAx>
        <c:axId val="-357936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Times New Roman Tj" panose="02020603050405020304" pitchFamily="18" charset="-52"/>
                <a:ea typeface="+mn-ea"/>
                <a:cs typeface="+mn-cs"/>
              </a:defRPr>
            </a:pPr>
            <a:endParaRPr lang="en-US"/>
          </a:p>
        </c:txPr>
        <c:crossAx val="-357934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2000">
          <a:solidFill>
            <a:sysClr val="windowText" lastClr="000000"/>
          </a:solidFill>
          <a:latin typeface="Times New Roman Tj" panose="02020603050405020304" pitchFamily="18" charset="-52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spc="0" baseline="0">
                <a:solidFill>
                  <a:sysClr val="windowText" lastClr="000000"/>
                </a:solidFill>
                <a:latin typeface="Times New Roman Tj" panose="02020603050405020304" pitchFamily="18" charset="-52"/>
                <a:ea typeface="+mn-ea"/>
                <a:cs typeface="+mn-cs"/>
              </a:defRPr>
            </a:pPr>
            <a:r>
              <a:rPr lang="tg-Cyrl-TJ" b="1" dirty="0"/>
              <a:t>Дурнамои истењсоли мањсулоти корхонањои саноати маъданњои куњї ва металлњои ќиматбањо </a:t>
            </a:r>
            <a:endParaRPr lang="ru-RU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spc="0" baseline="0">
              <a:solidFill>
                <a:sysClr val="windowText" lastClr="000000"/>
              </a:solidFill>
              <a:latin typeface="Times New Roman Tj" panose="02020603050405020304" pitchFamily="18" charset="-52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маъдан!$A$2</c:f>
              <c:strCache>
                <c:ptCount val="1"/>
                <c:pt idx="0">
                  <c:v>Саноати маъдан (њамагї)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73A-4FC5-A856-3C851893F251}"/>
              </c:ext>
            </c:extLst>
          </c:dPt>
          <c:dPt>
            <c:idx val="1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78D3-48BB-9BBA-FF577B28BE5F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73A-4FC5-A856-3C851893F251}"/>
              </c:ext>
            </c:extLst>
          </c:dPt>
          <c:dPt>
            <c:idx val="3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78D3-48BB-9BBA-FF577B28BE5F}"/>
              </c:ext>
            </c:extLst>
          </c:dPt>
          <c:dPt>
            <c:idx val="4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73A-4FC5-A856-3C851893F251}"/>
              </c:ext>
            </c:extLst>
          </c:dPt>
          <c:dPt>
            <c:idx val="5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78D3-48BB-9BBA-FF577B28BE5F}"/>
              </c:ext>
            </c:extLst>
          </c:dPt>
          <c:dPt>
            <c:idx val="6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73A-4FC5-A856-3C851893F251}"/>
              </c:ext>
            </c:extLst>
          </c:dPt>
          <c:dPt>
            <c:idx val="7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78D3-48BB-9BBA-FF577B28BE5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Times New Roman Tj" panose="02020603050405020304" pitchFamily="18" charset="-52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маъдан!$B$1:$I$1</c:f>
              <c:strCache>
                <c:ptCount val="8"/>
                <c:pt idx="0">
                  <c:v>Соли 2020</c:v>
                </c:pt>
                <c:pt idx="1">
                  <c:v>Ичроиши соли 2020</c:v>
                </c:pt>
                <c:pt idx="2">
                  <c:v>Соли 2021</c:v>
                </c:pt>
                <c:pt idx="3">
                  <c:v>Ичроиши соли 2021</c:v>
                </c:pt>
                <c:pt idx="4">
                  <c:v>Соли 2022</c:v>
                </c:pt>
                <c:pt idx="5">
                  <c:v>Ичроиши соли 2022</c:v>
                </c:pt>
                <c:pt idx="6">
                  <c:v>Соли 2023</c:v>
                </c:pt>
                <c:pt idx="7">
                  <c:v>Ичроиши соли 2023</c:v>
                </c:pt>
              </c:strCache>
            </c:strRef>
          </c:cat>
          <c:val>
            <c:numRef>
              <c:f>маъдан!$B$2:$I$2</c:f>
              <c:numCache>
                <c:formatCode>General</c:formatCode>
                <c:ptCount val="8"/>
                <c:pt idx="0">
                  <c:v>8210.1</c:v>
                </c:pt>
                <c:pt idx="1">
                  <c:v>7735.5</c:v>
                </c:pt>
                <c:pt idx="2">
                  <c:v>9696.1</c:v>
                </c:pt>
                <c:pt idx="3">
                  <c:v>12457.5</c:v>
                </c:pt>
                <c:pt idx="4">
                  <c:v>11470.5</c:v>
                </c:pt>
                <c:pt idx="5">
                  <c:v>12511.7</c:v>
                </c:pt>
                <c:pt idx="6">
                  <c:v>13592.5</c:v>
                </c:pt>
                <c:pt idx="7">
                  <c:v>13322.2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173A-4FC5-A856-3C851893F2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357935968"/>
        <c:axId val="-357935424"/>
      </c:barChart>
      <c:lineChart>
        <c:grouping val="standard"/>
        <c:varyColors val="0"/>
        <c:ser>
          <c:idx val="1"/>
          <c:order val="1"/>
          <c:tx>
            <c:strRef>
              <c:f>маъдан!$A$3</c:f>
              <c:strCache>
                <c:ptCount val="1"/>
                <c:pt idx="0">
                  <c:v>Суръати афзоиш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2683845310322564E-2"/>
                  <c:y val="3.67397985133037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BD97-42A1-8B0C-EDE76BC975B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8108298010439873E-2"/>
                  <c:y val="3.21473236991407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BD97-42A1-8B0C-EDE76BC975B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0695197726217043E-2"/>
                  <c:y val="4.82209855487111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2-BD97-42A1-8B0C-EDE76BC975B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2934498578885622E-3"/>
                  <c:y val="4.82209855487112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BD97-42A1-8B0C-EDE76BC975B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0695197726216995E-2"/>
                  <c:y val="4.3628510734548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4-BD97-42A1-8B0C-EDE76BC975B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2.4575547299882684E-2"/>
                  <c:y val="5.28134603628742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5-BD97-42A1-8B0C-EDE76BC975B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5.8205243604985399E-2"/>
                  <c:y val="5.7405935177037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6-BD97-42A1-8B0C-EDE76BC975B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Times New Roman Tj" panose="02020603050405020304" pitchFamily="18" charset="-52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маъдан!$B$1:$I$1</c:f>
              <c:strCache>
                <c:ptCount val="8"/>
                <c:pt idx="0">
                  <c:v>Соли 2020</c:v>
                </c:pt>
                <c:pt idx="1">
                  <c:v>Ичроиши соли 2020</c:v>
                </c:pt>
                <c:pt idx="2">
                  <c:v>Соли 2021</c:v>
                </c:pt>
                <c:pt idx="3">
                  <c:v>Ичроиши соли 2021</c:v>
                </c:pt>
                <c:pt idx="4">
                  <c:v>Соли 2022</c:v>
                </c:pt>
                <c:pt idx="5">
                  <c:v>Ичроиши соли 2022</c:v>
                </c:pt>
                <c:pt idx="6">
                  <c:v>Соли 2023</c:v>
                </c:pt>
                <c:pt idx="7">
                  <c:v>Ичроиши соли 2023</c:v>
                </c:pt>
              </c:strCache>
            </c:strRef>
          </c:cat>
          <c:val>
            <c:numRef>
              <c:f>маъдан!$B$3:$I$3</c:f>
              <c:numCache>
                <c:formatCode>General</c:formatCode>
                <c:ptCount val="8"/>
                <c:pt idx="0">
                  <c:v>117.9</c:v>
                </c:pt>
                <c:pt idx="1">
                  <c:v>111</c:v>
                </c:pt>
                <c:pt idx="2">
                  <c:v>139.19999999999999</c:v>
                </c:pt>
                <c:pt idx="3">
                  <c:v>178.8</c:v>
                </c:pt>
                <c:pt idx="4">
                  <c:v>164.7</c:v>
                </c:pt>
                <c:pt idx="5">
                  <c:v>179.6</c:v>
                </c:pt>
                <c:pt idx="6">
                  <c:v>195.2</c:v>
                </c:pt>
                <c:pt idx="7">
                  <c:v>106.5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9-173A-4FC5-A856-3C851893F2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705771936"/>
        <c:axId val="-357932704"/>
      </c:lineChart>
      <c:catAx>
        <c:axId val="-357935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Times New Roman Tj" panose="02020603050405020304" pitchFamily="18" charset="-52"/>
                <a:ea typeface="+mn-ea"/>
                <a:cs typeface="+mn-cs"/>
              </a:defRPr>
            </a:pPr>
            <a:endParaRPr lang="en-US"/>
          </a:p>
        </c:txPr>
        <c:crossAx val="-357935424"/>
        <c:crosses val="autoZero"/>
        <c:auto val="1"/>
        <c:lblAlgn val="ctr"/>
        <c:lblOffset val="100"/>
        <c:noMultiLvlLbl val="0"/>
      </c:catAx>
      <c:valAx>
        <c:axId val="-357935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Times New Roman Tj" panose="02020603050405020304" pitchFamily="18" charset="-52"/>
                <a:ea typeface="+mn-ea"/>
                <a:cs typeface="+mn-cs"/>
              </a:defRPr>
            </a:pPr>
            <a:endParaRPr lang="en-US"/>
          </a:p>
        </c:txPr>
        <c:crossAx val="-357935968"/>
        <c:crosses val="autoZero"/>
        <c:crossBetween val="between"/>
      </c:valAx>
      <c:valAx>
        <c:axId val="-357932704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Times New Roman Tj" panose="02020603050405020304" pitchFamily="18" charset="-52"/>
                <a:ea typeface="+mn-ea"/>
                <a:cs typeface="+mn-cs"/>
              </a:defRPr>
            </a:pPr>
            <a:endParaRPr lang="en-US"/>
          </a:p>
        </c:txPr>
        <c:crossAx val="-705771936"/>
        <c:crosses val="max"/>
        <c:crossBetween val="between"/>
      </c:valAx>
      <c:catAx>
        <c:axId val="-7057719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35793270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ysClr val="windowText" lastClr="000000"/>
              </a:solidFill>
              <a:latin typeface="Times New Roman Tj" panose="02020603050405020304" pitchFamily="18" charset="-52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600">
          <a:solidFill>
            <a:sysClr val="windowText" lastClr="000000"/>
          </a:solidFill>
          <a:latin typeface="Times New Roman Tj" panose="02020603050405020304" pitchFamily="18" charset="-52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spc="0" baseline="0">
                <a:solidFill>
                  <a:schemeClr val="tx1"/>
                </a:solidFill>
                <a:latin typeface="Times New Roman Tj" panose="02020603050405020304" pitchFamily="18" charset="-52"/>
                <a:ea typeface="+mn-ea"/>
                <a:cs typeface="+mn-cs"/>
              </a:defRPr>
            </a:pPr>
            <a:r>
              <a:rPr lang="tg-Cyrl-TJ" b="1">
                <a:solidFill>
                  <a:schemeClr val="tx1"/>
                </a:solidFill>
              </a:rPr>
              <a:t>Дурнамои истихрољи ангишт </a:t>
            </a:r>
            <a:endParaRPr lang="ru-RU" b="1">
              <a:solidFill>
                <a:schemeClr val="tx1"/>
              </a:solidFill>
            </a:endParaRPr>
          </a:p>
        </c:rich>
      </c:tx>
      <c:layout/>
      <c:overlay val="0"/>
      <c:spPr>
        <a:noFill/>
        <a:ln w="12700" cap="flat" cmpd="sng" algn="ctr">
          <a:solidFill>
            <a:schemeClr val="accent3"/>
          </a:solidFill>
          <a:prstDash val="solid"/>
          <a:miter lim="800000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spc="0" baseline="0">
              <a:solidFill>
                <a:schemeClr val="tx1"/>
              </a:solidFill>
              <a:latin typeface="Times New Roman Tj" panose="02020603050405020304" pitchFamily="18" charset="-52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ангишт!$A$2</c:f>
              <c:strCache>
                <c:ptCount val="1"/>
                <c:pt idx="0">
                  <c:v>Соњаи ангишт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CCEF-4674-B82F-C46F2E79DD08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CEF-4674-B82F-C46F2E79DD08}"/>
              </c:ext>
            </c:extLst>
          </c:dPt>
          <c:dPt>
            <c:idx val="4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CCEF-4674-B82F-C46F2E79DD08}"/>
              </c:ext>
            </c:extLst>
          </c:dPt>
          <c:dPt>
            <c:idx val="6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CEF-4674-B82F-C46F2E79DD0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Times New Roman Tj" panose="02020603050405020304" pitchFamily="18" charset="-52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ангишт!$B$1:$I$1</c:f>
              <c:strCache>
                <c:ptCount val="8"/>
                <c:pt idx="0">
                  <c:v>Наќшаи соли 2020</c:v>
                </c:pt>
                <c:pt idx="1">
                  <c:v>Иљроиши соли 2020</c:v>
                </c:pt>
                <c:pt idx="2">
                  <c:v>Соли 2021</c:v>
                </c:pt>
                <c:pt idx="3">
                  <c:v>Иљроиши соли 2021</c:v>
                </c:pt>
                <c:pt idx="4">
                  <c:v>Соли 2022</c:v>
                </c:pt>
                <c:pt idx="5">
                  <c:v>Иљроиши соли 2022</c:v>
                </c:pt>
                <c:pt idx="6">
                  <c:v>Соли2023</c:v>
                </c:pt>
                <c:pt idx="7">
                  <c:v>Иљроиши соли 2023</c:v>
                </c:pt>
              </c:strCache>
            </c:strRef>
          </c:cat>
          <c:val>
            <c:numRef>
              <c:f>ангишт!$B$2:$I$2</c:f>
              <c:numCache>
                <c:formatCode>General</c:formatCode>
                <c:ptCount val="8"/>
                <c:pt idx="0">
                  <c:v>360.2</c:v>
                </c:pt>
                <c:pt idx="1">
                  <c:v>397.2</c:v>
                </c:pt>
                <c:pt idx="2">
                  <c:v>396.9</c:v>
                </c:pt>
                <c:pt idx="3">
                  <c:v>430.7</c:v>
                </c:pt>
                <c:pt idx="4">
                  <c:v>437.8</c:v>
                </c:pt>
                <c:pt idx="5">
                  <c:v>514.6</c:v>
                </c:pt>
                <c:pt idx="6">
                  <c:v>483.4</c:v>
                </c:pt>
                <c:pt idx="7">
                  <c:v>466.9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CEF-4674-B82F-C46F2E79DD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705769760"/>
        <c:axId val="-705774656"/>
      </c:barChart>
      <c:lineChart>
        <c:grouping val="standard"/>
        <c:varyColors val="0"/>
        <c:ser>
          <c:idx val="1"/>
          <c:order val="1"/>
          <c:tx>
            <c:strRef>
              <c:f>ангишт!$A$3</c:f>
              <c:strCache>
                <c:ptCount val="1"/>
                <c:pt idx="0">
                  <c:v>Суръати афзоиш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2431642144226241E-2"/>
                  <c:y val="-5.07996213119138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F503-4991-AA91-A93E70299D9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3.8453675693205049E-2"/>
                  <c:y val="-4.61814739199216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F503-4991-AA91-A93E70299D9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4475709242183815E-2"/>
                  <c:y val="-5.07996213119138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F503-4991-AA91-A93E70299D9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3.4475709242183815E-2"/>
                  <c:y val="-4.61814739199216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F503-4991-AA91-A93E70299D9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4.1105653327219167E-2"/>
                  <c:y val="-5.07996213119138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F503-4991-AA91-A93E70299D9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2.519378752313433E-2"/>
                  <c:y val="-3.00179580479491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F503-4991-AA91-A93E70299D9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2.7845765157148469E-2"/>
                  <c:y val="-3.92542528319334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F503-4991-AA91-A93E70299D9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3.4475709242183815E-2"/>
                  <c:y val="-3.46361054399412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F503-4991-AA91-A93E70299D9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Times New Roman Tj" panose="02020603050405020304" pitchFamily="18" charset="-52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ангишт!$B$1:$I$1</c:f>
              <c:strCache>
                <c:ptCount val="8"/>
                <c:pt idx="0">
                  <c:v>Наќшаи соли 2020</c:v>
                </c:pt>
                <c:pt idx="1">
                  <c:v>Иљроиши соли 2020</c:v>
                </c:pt>
                <c:pt idx="2">
                  <c:v>Соли 2021</c:v>
                </c:pt>
                <c:pt idx="3">
                  <c:v>Иљроиши соли 2021</c:v>
                </c:pt>
                <c:pt idx="4">
                  <c:v>Соли 2022</c:v>
                </c:pt>
                <c:pt idx="5">
                  <c:v>Иљроиши соли 2022</c:v>
                </c:pt>
                <c:pt idx="6">
                  <c:v>Соли2023</c:v>
                </c:pt>
                <c:pt idx="7">
                  <c:v>Иљроиши соли 2023</c:v>
                </c:pt>
              </c:strCache>
            </c:strRef>
          </c:cat>
          <c:val>
            <c:numRef>
              <c:f>ангишт!$B$3:$I$3</c:f>
              <c:numCache>
                <c:formatCode>General</c:formatCode>
                <c:ptCount val="8"/>
                <c:pt idx="0">
                  <c:v>109.9</c:v>
                </c:pt>
                <c:pt idx="1">
                  <c:v>121.1</c:v>
                </c:pt>
                <c:pt idx="2">
                  <c:v>121.1</c:v>
                </c:pt>
                <c:pt idx="3">
                  <c:v>131.4</c:v>
                </c:pt>
                <c:pt idx="4">
                  <c:v>133.6</c:v>
                </c:pt>
                <c:pt idx="5">
                  <c:v>157</c:v>
                </c:pt>
                <c:pt idx="6">
                  <c:v>147.5</c:v>
                </c:pt>
                <c:pt idx="7">
                  <c:v>142.4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CCEF-4674-B82F-C46F2E79DD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28456448"/>
        <c:axId val="-228460800"/>
      </c:lineChart>
      <c:catAx>
        <c:axId val="-705769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Times New Roman Tj" panose="02020603050405020304" pitchFamily="18" charset="-52"/>
                <a:ea typeface="+mn-ea"/>
                <a:cs typeface="+mn-cs"/>
              </a:defRPr>
            </a:pPr>
            <a:endParaRPr lang="en-US"/>
          </a:p>
        </c:txPr>
        <c:crossAx val="-705774656"/>
        <c:crosses val="autoZero"/>
        <c:auto val="1"/>
        <c:lblAlgn val="ctr"/>
        <c:lblOffset val="100"/>
        <c:noMultiLvlLbl val="0"/>
      </c:catAx>
      <c:valAx>
        <c:axId val="-705774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Times New Roman Tj" panose="02020603050405020304" pitchFamily="18" charset="-52"/>
                <a:ea typeface="+mn-ea"/>
                <a:cs typeface="+mn-cs"/>
              </a:defRPr>
            </a:pPr>
            <a:endParaRPr lang="en-US"/>
          </a:p>
        </c:txPr>
        <c:crossAx val="-705769760"/>
        <c:crosses val="autoZero"/>
        <c:crossBetween val="between"/>
      </c:valAx>
      <c:valAx>
        <c:axId val="-228460800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Times New Roman Tj" panose="02020603050405020304" pitchFamily="18" charset="-52"/>
                <a:ea typeface="+mn-ea"/>
                <a:cs typeface="+mn-cs"/>
              </a:defRPr>
            </a:pPr>
            <a:endParaRPr lang="en-US"/>
          </a:p>
        </c:txPr>
        <c:crossAx val="-228456448"/>
        <c:crosses val="max"/>
        <c:crossBetween val="between"/>
      </c:valAx>
      <c:catAx>
        <c:axId val="-2284564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22846080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ysClr val="windowText" lastClr="000000"/>
              </a:solidFill>
              <a:latin typeface="Times New Roman Tj" panose="02020603050405020304" pitchFamily="18" charset="-52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800">
          <a:solidFill>
            <a:sysClr val="windowText" lastClr="000000"/>
          </a:solidFill>
          <a:latin typeface="Times New Roman Tj" panose="02020603050405020304" pitchFamily="18" charset="-52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/>
                </a:solidFill>
                <a:latin typeface="Times New Roman Tj" panose="02020603050405020304" pitchFamily="18" charset="-52"/>
                <a:ea typeface="+mn-ea"/>
                <a:cs typeface="+mn-cs"/>
              </a:defRPr>
            </a:pPr>
            <a:r>
              <a:rPr lang="tg-Cyrl-TJ" sz="1800" b="1" i="0" u="none" strike="noStrike" baseline="0" dirty="0">
                <a:solidFill>
                  <a:schemeClr val="tx1"/>
                </a:solidFill>
                <a:effectLst/>
              </a:rPr>
              <a:t>Дурнамои истењсоли масолењи сохтмонї </a:t>
            </a:r>
            <a:endParaRPr lang="ru-RU" sz="1800" b="1" dirty="0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/>
              </a:solidFill>
              <a:latin typeface="Times New Roman Tj" panose="02020603050405020304" pitchFamily="18" charset="-52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сохтмон!$A$2</c:f>
              <c:strCache>
                <c:ptCount val="1"/>
                <c:pt idx="0">
                  <c:v>Саноати масолењи сохтмон (њамагї)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0321-4062-BB95-27C46139B8C4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177-467C-9DE6-3F8D2DBC6BD6}"/>
              </c:ext>
            </c:extLst>
          </c:dPt>
          <c:dPt>
            <c:idx val="2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0321-4062-BB95-27C46139B8C4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177-467C-9DE6-3F8D2DBC6BD6}"/>
              </c:ext>
            </c:extLst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0321-4062-BB95-27C46139B8C4}"/>
              </c:ext>
            </c:extLst>
          </c:dPt>
          <c:dPt>
            <c:idx val="5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177-467C-9DE6-3F8D2DBC6BD6}"/>
              </c:ext>
            </c:extLst>
          </c:dPt>
          <c:dPt>
            <c:idx val="6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0321-4062-BB95-27C46139B8C4}"/>
              </c:ext>
            </c:extLst>
          </c:dPt>
          <c:dPt>
            <c:idx val="7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177-467C-9DE6-3F8D2DBC6BD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imes New Roman Tj" panose="02020603050405020304" pitchFamily="18" charset="-52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сохтмон!$B$1:$I$1</c:f>
              <c:strCache>
                <c:ptCount val="8"/>
                <c:pt idx="0">
                  <c:v>Наќша соли 2020</c:v>
                </c:pt>
                <c:pt idx="1">
                  <c:v>Иљро соли 2020</c:v>
                </c:pt>
                <c:pt idx="2">
                  <c:v>Наќша соли 2021</c:v>
                </c:pt>
                <c:pt idx="3">
                  <c:v>Иљро соли 2021</c:v>
                </c:pt>
                <c:pt idx="4">
                  <c:v>Наќша соли 2022</c:v>
                </c:pt>
                <c:pt idx="5">
                  <c:v>Иљро соли 2022</c:v>
                </c:pt>
                <c:pt idx="6">
                  <c:v>Наќша соли 2023</c:v>
                </c:pt>
                <c:pt idx="7">
                  <c:v>Иљро соли 2023</c:v>
                </c:pt>
              </c:strCache>
            </c:strRef>
          </c:cat>
          <c:val>
            <c:numRef>
              <c:f>сохтмон!$B$2:$I$2</c:f>
              <c:numCache>
                <c:formatCode>General</c:formatCode>
                <c:ptCount val="8"/>
                <c:pt idx="0">
                  <c:v>3240.4</c:v>
                </c:pt>
                <c:pt idx="1">
                  <c:v>2824.6</c:v>
                </c:pt>
                <c:pt idx="2">
                  <c:v>3817.1</c:v>
                </c:pt>
                <c:pt idx="3">
                  <c:v>3375.4</c:v>
                </c:pt>
                <c:pt idx="4">
                  <c:v>4500.3999999999996</c:v>
                </c:pt>
                <c:pt idx="5">
                  <c:v>3720</c:v>
                </c:pt>
                <c:pt idx="6">
                  <c:v>5265.5</c:v>
                </c:pt>
                <c:pt idx="7">
                  <c:v>4005.8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3177-467C-9DE6-3F8D2DBC6B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48294336"/>
        <c:axId val="-248294880"/>
      </c:barChart>
      <c:catAx>
        <c:axId val="-248294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 Tj" panose="02020603050405020304" pitchFamily="18" charset="-52"/>
                <a:ea typeface="+mn-ea"/>
                <a:cs typeface="+mn-cs"/>
              </a:defRPr>
            </a:pPr>
            <a:endParaRPr lang="en-US"/>
          </a:p>
        </c:txPr>
        <c:crossAx val="-248294880"/>
        <c:crosses val="autoZero"/>
        <c:auto val="1"/>
        <c:lblAlgn val="ctr"/>
        <c:lblOffset val="100"/>
        <c:noMultiLvlLbl val="0"/>
      </c:catAx>
      <c:valAx>
        <c:axId val="-248294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Times New Roman Tj" panose="02020603050405020304" pitchFamily="18" charset="-52"/>
                <a:ea typeface="+mn-ea"/>
                <a:cs typeface="+mn-cs"/>
              </a:defRPr>
            </a:pPr>
            <a:endParaRPr lang="en-US"/>
          </a:p>
        </c:txPr>
        <c:crossAx val="-248294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>
        <a:lumMod val="95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Times New Roman Tj" panose="02020603050405020304" pitchFamily="18" charset="-52"/>
        </a:defRPr>
      </a:pPr>
      <a:endParaRPr lang="en-US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spc="0" baseline="0">
                <a:solidFill>
                  <a:sysClr val="windowText" lastClr="000000"/>
                </a:solidFill>
                <a:latin typeface="Times New Roman Tj" panose="02020603050405020304" pitchFamily="18" charset="-52"/>
                <a:ea typeface="+mn-ea"/>
                <a:cs typeface="+mn-cs"/>
              </a:defRPr>
            </a:pPr>
            <a:r>
              <a:rPr lang="tt-RU" b="1" dirty="0"/>
              <a:t>Дурнамои ҳаҷми истеҳсоли маҳсулоти саноати хурокворӣ </a:t>
            </a:r>
            <a:endParaRPr lang="ru-RU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spc="0" baseline="0">
              <a:solidFill>
                <a:sysClr val="windowText" lastClr="000000"/>
              </a:solidFill>
              <a:latin typeface="Times New Roman Tj" panose="02020603050405020304" pitchFamily="18" charset="-52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хуроквори!$A$2</c:f>
              <c:strCache>
                <c:ptCount val="1"/>
                <c:pt idx="0">
                  <c:v>Саноати хўрокворї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2A3-4512-9605-58214E311515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2A3-4512-9605-58214E311515}"/>
              </c:ext>
            </c:extLst>
          </c:dPt>
          <c:dPt>
            <c:idx val="2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2A3-4512-9605-58214E311515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F2A3-4512-9605-58214E311515}"/>
              </c:ext>
            </c:extLst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F2A3-4512-9605-58214E311515}"/>
              </c:ext>
            </c:extLst>
          </c:dPt>
          <c:dPt>
            <c:idx val="5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F2A3-4512-9605-58214E311515}"/>
              </c:ext>
            </c:extLst>
          </c:dPt>
          <c:dPt>
            <c:idx val="6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F2A3-4512-9605-58214E311515}"/>
              </c:ext>
            </c:extLst>
          </c:dPt>
          <c:dPt>
            <c:idx val="7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F2A3-4512-9605-58214E31151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Times New Roman Tj" panose="02020603050405020304" pitchFamily="18" charset="-52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хуроквори!$B$1:$I$1</c:f>
              <c:strCache>
                <c:ptCount val="8"/>
                <c:pt idx="0">
                  <c:v>Бањодињи соли 2020</c:v>
                </c:pt>
                <c:pt idx="1">
                  <c:v>Иљро соли 2020</c:v>
                </c:pt>
                <c:pt idx="2">
                  <c:v>Наќша соли 2021</c:v>
                </c:pt>
                <c:pt idx="3">
                  <c:v>Иљро соли 2021</c:v>
                </c:pt>
                <c:pt idx="4">
                  <c:v>Наќша соли 2022</c:v>
                </c:pt>
                <c:pt idx="5">
                  <c:v>Иљро Соли 2022</c:v>
                </c:pt>
                <c:pt idx="6">
                  <c:v>Наќшасоли 2023</c:v>
                </c:pt>
                <c:pt idx="7">
                  <c:v>Иљро соли 2023</c:v>
                </c:pt>
              </c:strCache>
            </c:strRef>
          </c:cat>
          <c:val>
            <c:numRef>
              <c:f>хуроквори!$B$2:$I$2</c:f>
              <c:numCache>
                <c:formatCode>General</c:formatCode>
                <c:ptCount val="8"/>
                <c:pt idx="0">
                  <c:v>6242.3</c:v>
                </c:pt>
                <c:pt idx="1">
                  <c:v>7061.4</c:v>
                </c:pt>
                <c:pt idx="2">
                  <c:v>7259.8</c:v>
                </c:pt>
                <c:pt idx="3">
                  <c:v>7600.9</c:v>
                </c:pt>
                <c:pt idx="4">
                  <c:v>8450.4</c:v>
                </c:pt>
                <c:pt idx="5">
                  <c:v>10381.200000000001</c:v>
                </c:pt>
                <c:pt idx="6">
                  <c:v>9844.7000000000007</c:v>
                </c:pt>
                <c:pt idx="7">
                  <c:v>11609.6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F2A3-4512-9605-58214E3115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48303584"/>
        <c:axId val="-248299232"/>
      </c:barChart>
      <c:lineChart>
        <c:grouping val="standard"/>
        <c:varyColors val="0"/>
        <c:ser>
          <c:idx val="1"/>
          <c:order val="1"/>
          <c:tx>
            <c:strRef>
              <c:f>хуроквори!$A$3</c:f>
              <c:strCache>
                <c:ptCount val="1"/>
                <c:pt idx="0">
                  <c:v>Суръати афзоиш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Times New Roman Tj" panose="02020603050405020304" pitchFamily="18" charset="-52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хуроквори!$B$1:$I$1</c:f>
              <c:strCache>
                <c:ptCount val="8"/>
                <c:pt idx="0">
                  <c:v>Бањодињи соли 2020</c:v>
                </c:pt>
                <c:pt idx="1">
                  <c:v>Иљро соли 2020</c:v>
                </c:pt>
                <c:pt idx="2">
                  <c:v>Наќша соли 2021</c:v>
                </c:pt>
                <c:pt idx="3">
                  <c:v>Иљро соли 2021</c:v>
                </c:pt>
                <c:pt idx="4">
                  <c:v>Наќша соли 2022</c:v>
                </c:pt>
                <c:pt idx="5">
                  <c:v>Иљро Соли 2022</c:v>
                </c:pt>
                <c:pt idx="6">
                  <c:v>Наќшасоли 2023</c:v>
                </c:pt>
                <c:pt idx="7">
                  <c:v>Иљро соли 2023</c:v>
                </c:pt>
              </c:strCache>
            </c:strRef>
          </c:cat>
          <c:val>
            <c:numRef>
              <c:f>хуроквори!$B$3:$I$3</c:f>
              <c:numCache>
                <c:formatCode>General</c:formatCode>
                <c:ptCount val="8"/>
                <c:pt idx="0">
                  <c:v>116.2</c:v>
                </c:pt>
                <c:pt idx="1">
                  <c:v>128.30000000000001</c:v>
                </c:pt>
                <c:pt idx="2">
                  <c:v>135.19999999999999</c:v>
                </c:pt>
                <c:pt idx="3">
                  <c:v>104.7</c:v>
                </c:pt>
                <c:pt idx="4">
                  <c:v>157.19999999999999</c:v>
                </c:pt>
                <c:pt idx="5">
                  <c:v>132</c:v>
                </c:pt>
                <c:pt idx="6">
                  <c:v>183.2</c:v>
                </c:pt>
                <c:pt idx="7">
                  <c:v>127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1-F2A3-4512-9605-58214E3115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48293248"/>
        <c:axId val="-248305216"/>
      </c:lineChart>
      <c:catAx>
        <c:axId val="-248303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Times New Roman Tj" panose="02020603050405020304" pitchFamily="18" charset="-52"/>
                <a:ea typeface="+mn-ea"/>
                <a:cs typeface="+mn-cs"/>
              </a:defRPr>
            </a:pPr>
            <a:endParaRPr lang="en-US"/>
          </a:p>
        </c:txPr>
        <c:crossAx val="-248299232"/>
        <c:crosses val="autoZero"/>
        <c:auto val="1"/>
        <c:lblAlgn val="ctr"/>
        <c:lblOffset val="100"/>
        <c:noMultiLvlLbl val="0"/>
      </c:catAx>
      <c:valAx>
        <c:axId val="-248299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Times New Roman Tj" panose="02020603050405020304" pitchFamily="18" charset="-52"/>
                <a:ea typeface="+mn-ea"/>
                <a:cs typeface="+mn-cs"/>
              </a:defRPr>
            </a:pPr>
            <a:endParaRPr lang="en-US"/>
          </a:p>
        </c:txPr>
        <c:crossAx val="-248303584"/>
        <c:crosses val="autoZero"/>
        <c:crossBetween val="between"/>
      </c:valAx>
      <c:valAx>
        <c:axId val="-248305216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Times New Roman Tj" panose="02020603050405020304" pitchFamily="18" charset="-52"/>
                <a:ea typeface="+mn-ea"/>
                <a:cs typeface="+mn-cs"/>
              </a:defRPr>
            </a:pPr>
            <a:endParaRPr lang="en-US"/>
          </a:p>
        </c:txPr>
        <c:crossAx val="-248293248"/>
        <c:crosses val="max"/>
        <c:crossBetween val="between"/>
      </c:valAx>
      <c:catAx>
        <c:axId val="-2482932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24830521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ysClr val="windowText" lastClr="000000"/>
              </a:solidFill>
              <a:latin typeface="Times New Roman Tj" panose="02020603050405020304" pitchFamily="18" charset="-52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600">
          <a:solidFill>
            <a:sysClr val="windowText" lastClr="000000"/>
          </a:solidFill>
          <a:latin typeface="Times New Roman Tj" panose="02020603050405020304" pitchFamily="18" charset="-52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/>
                </a:solidFill>
                <a:latin typeface="Times New Roman Tj" panose="02020603050405020304" pitchFamily="18" charset="-52"/>
                <a:ea typeface="+mn-ea"/>
                <a:cs typeface="+mn-cs"/>
              </a:defRPr>
            </a:pPr>
            <a:r>
              <a:rPr lang="tg-Cyrl-TJ" b="1" dirty="0">
                <a:solidFill>
                  <a:schemeClr val="tx1"/>
                </a:solidFill>
              </a:rPr>
              <a:t>Дурнамои истењсоли мањсулоти корхонањои саноати сабук</a:t>
            </a:r>
            <a:endParaRPr lang="ru-RU" b="1" dirty="0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/>
              </a:solidFill>
              <a:latin typeface="Times New Roman Tj" panose="02020603050405020304" pitchFamily="18" charset="-52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сабук!$A$2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сабук!$B$1:$I$1</c:f>
              <c:strCache>
                <c:ptCount val="8"/>
                <c:pt idx="0">
                  <c:v>Наќша соли 2020</c:v>
                </c:pt>
                <c:pt idx="1">
                  <c:v>Иљро соли 2020</c:v>
                </c:pt>
                <c:pt idx="2">
                  <c:v>Наќша соли 2021</c:v>
                </c:pt>
                <c:pt idx="3">
                  <c:v>Иљро соли 2021</c:v>
                </c:pt>
                <c:pt idx="4">
                  <c:v>Наќша соли 2022</c:v>
                </c:pt>
                <c:pt idx="5">
                  <c:v>Иљро соли 2022</c:v>
                </c:pt>
                <c:pt idx="6">
                  <c:v>Наќша соли 2023</c:v>
                </c:pt>
                <c:pt idx="7">
                  <c:v>Иљро соли 2023</c:v>
                </c:pt>
              </c:strCache>
            </c:strRef>
          </c:cat>
          <c:val>
            <c:numRef>
              <c:f>сабук!$B$2:$I$2</c:f>
              <c:numCache>
                <c:formatCode>General</c:formatCode>
                <c:ptCount val="8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D03-4646-BEF8-2E44193179F4}"/>
            </c:ext>
          </c:extLst>
        </c:ser>
        <c:ser>
          <c:idx val="1"/>
          <c:order val="1"/>
          <c:tx>
            <c:strRef>
              <c:f>сабук!$A$3</c:f>
              <c:strCache>
                <c:ptCount val="1"/>
                <c:pt idx="0">
                  <c:v>Саноати сабук (њамагї)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EBD4-4896-99F8-2DDD36CCAD17}"/>
              </c:ext>
            </c:extLst>
          </c:dPt>
          <c:dPt>
            <c:idx val="2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BD4-4896-99F8-2DDD36CCAD17}"/>
              </c:ext>
            </c:extLst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BD4-4896-99F8-2DDD36CCAD17}"/>
              </c:ext>
            </c:extLst>
          </c:dPt>
          <c:dPt>
            <c:idx val="6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EBD4-4896-99F8-2DDD36CCAD1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ysClr val="windowText" lastClr="000000"/>
                    </a:solidFill>
                    <a:latin typeface="Times New Roman Tj" panose="02020603050405020304" pitchFamily="18" charset="-52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сабук!$B$1:$I$1</c:f>
              <c:strCache>
                <c:ptCount val="8"/>
                <c:pt idx="0">
                  <c:v>Наќша соли 2020</c:v>
                </c:pt>
                <c:pt idx="1">
                  <c:v>Иљро соли 2020</c:v>
                </c:pt>
                <c:pt idx="2">
                  <c:v>Наќша соли 2021</c:v>
                </c:pt>
                <c:pt idx="3">
                  <c:v>Иљро соли 2021</c:v>
                </c:pt>
                <c:pt idx="4">
                  <c:v>Наќша соли 2022</c:v>
                </c:pt>
                <c:pt idx="5">
                  <c:v>Иљро соли 2022</c:v>
                </c:pt>
                <c:pt idx="6">
                  <c:v>Наќша соли 2023</c:v>
                </c:pt>
                <c:pt idx="7">
                  <c:v>Иљро соли 2023</c:v>
                </c:pt>
              </c:strCache>
            </c:strRef>
          </c:cat>
          <c:val>
            <c:numRef>
              <c:f>сабук!$B$3:$I$3</c:f>
              <c:numCache>
                <c:formatCode>General</c:formatCode>
                <c:ptCount val="8"/>
                <c:pt idx="0">
                  <c:v>3436.2</c:v>
                </c:pt>
                <c:pt idx="1">
                  <c:v>3140.3</c:v>
                </c:pt>
                <c:pt idx="2">
                  <c:v>4001.2</c:v>
                </c:pt>
                <c:pt idx="3">
                  <c:v>4145.3</c:v>
                </c:pt>
                <c:pt idx="4">
                  <c:v>4646.3</c:v>
                </c:pt>
                <c:pt idx="5">
                  <c:v>4694.5</c:v>
                </c:pt>
                <c:pt idx="6">
                  <c:v>5424.8</c:v>
                </c:pt>
                <c:pt idx="7">
                  <c:v>5577.2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D03-4646-BEF8-2E44193179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48291072"/>
        <c:axId val="-248292160"/>
      </c:barChart>
      <c:lineChart>
        <c:grouping val="standard"/>
        <c:varyColors val="0"/>
        <c:ser>
          <c:idx val="2"/>
          <c:order val="2"/>
          <c:tx>
            <c:strRef>
              <c:f>сабук!$A$4</c:f>
              <c:strCache>
                <c:ptCount val="1"/>
                <c:pt idx="0">
                  <c:v>Суръати афзоиш</c:v>
                </c:pt>
              </c:strCache>
            </c:strRef>
          </c:tx>
          <c:spPr>
            <a:ln w="63500" cap="flat" cmpd="sng" algn="ctr">
              <a:solidFill>
                <a:schemeClr val="accent2"/>
              </a:solidFill>
              <a:prstDash val="solid"/>
              <a:miter lim="800000"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rgbClr val="002060"/>
                    </a:solidFill>
                    <a:latin typeface="Times New Roman Tj" panose="02020603050405020304" pitchFamily="18" charset="-52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сабук!$B$1:$I$1</c:f>
              <c:strCache>
                <c:ptCount val="8"/>
                <c:pt idx="0">
                  <c:v>Наќша соли 2020</c:v>
                </c:pt>
                <c:pt idx="1">
                  <c:v>Иљро соли 2020</c:v>
                </c:pt>
                <c:pt idx="2">
                  <c:v>Наќша соли 2021</c:v>
                </c:pt>
                <c:pt idx="3">
                  <c:v>Иљро соли 2021</c:v>
                </c:pt>
                <c:pt idx="4">
                  <c:v>Наќша соли 2022</c:v>
                </c:pt>
                <c:pt idx="5">
                  <c:v>Иљро соли 2022</c:v>
                </c:pt>
                <c:pt idx="6">
                  <c:v>Наќша соли 2023</c:v>
                </c:pt>
                <c:pt idx="7">
                  <c:v>Иљро соли 2023</c:v>
                </c:pt>
              </c:strCache>
            </c:strRef>
          </c:cat>
          <c:val>
            <c:numRef>
              <c:f>сабук!$B$4:$I$4</c:f>
              <c:numCache>
                <c:formatCode>General</c:formatCode>
                <c:ptCount val="8"/>
                <c:pt idx="0">
                  <c:v>118.6</c:v>
                </c:pt>
                <c:pt idx="1">
                  <c:v>112.1</c:v>
                </c:pt>
                <c:pt idx="2">
                  <c:v>138.1</c:v>
                </c:pt>
                <c:pt idx="3">
                  <c:v>132</c:v>
                </c:pt>
                <c:pt idx="4">
                  <c:v>160.30000000000001</c:v>
                </c:pt>
                <c:pt idx="5">
                  <c:v>121.6</c:v>
                </c:pt>
                <c:pt idx="6">
                  <c:v>187.2</c:v>
                </c:pt>
                <c:pt idx="7">
                  <c:v>118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DD03-4646-BEF8-2E44193179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48300864"/>
        <c:axId val="-248292704"/>
      </c:lineChart>
      <c:catAx>
        <c:axId val="-248291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Times New Roman Tj" panose="02020603050405020304" pitchFamily="18" charset="-52"/>
                <a:ea typeface="+mn-ea"/>
                <a:cs typeface="+mn-cs"/>
              </a:defRPr>
            </a:pPr>
            <a:endParaRPr lang="en-US"/>
          </a:p>
        </c:txPr>
        <c:crossAx val="-248292160"/>
        <c:crosses val="autoZero"/>
        <c:auto val="1"/>
        <c:lblAlgn val="ctr"/>
        <c:lblOffset val="100"/>
        <c:noMultiLvlLbl val="0"/>
      </c:catAx>
      <c:valAx>
        <c:axId val="-248292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Times New Roman Tj" panose="02020603050405020304" pitchFamily="18" charset="-52"/>
                <a:ea typeface="+mn-ea"/>
                <a:cs typeface="+mn-cs"/>
              </a:defRPr>
            </a:pPr>
            <a:endParaRPr lang="en-US"/>
          </a:p>
        </c:txPr>
        <c:crossAx val="-248291072"/>
        <c:crosses val="autoZero"/>
        <c:crossBetween val="between"/>
      </c:valAx>
      <c:valAx>
        <c:axId val="-248292704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Times New Roman Tj" panose="02020603050405020304" pitchFamily="18" charset="-52"/>
                <a:ea typeface="+mn-ea"/>
                <a:cs typeface="+mn-cs"/>
              </a:defRPr>
            </a:pPr>
            <a:endParaRPr lang="en-US"/>
          </a:p>
        </c:txPr>
        <c:crossAx val="-248300864"/>
        <c:crosses val="max"/>
        <c:crossBetween val="between"/>
      </c:valAx>
      <c:catAx>
        <c:axId val="-2483008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24829270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ysClr val="windowText" lastClr="000000"/>
              </a:solidFill>
              <a:latin typeface="Times New Roman Tj" panose="02020603050405020304" pitchFamily="18" charset="-52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2000">
          <a:solidFill>
            <a:sysClr val="windowText" lastClr="000000"/>
          </a:solidFill>
          <a:latin typeface="Times New Roman Tj" panose="02020603050405020304" pitchFamily="18" charset="-52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0.84628</cdr:x>
      <cdr:y>0.03853</cdr:y>
    </cdr:from>
    <cdr:to>
      <cdr:x>0.99386</cdr:x>
      <cdr:y>0.0973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7730562" y="211718"/>
          <a:ext cx="1348031" cy="3228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>
            <a:lnSpc>
              <a:spcPct val="107000"/>
            </a:lnSpc>
            <a:spcAft>
              <a:spcPts val="0"/>
            </a:spcAft>
          </a:pPr>
          <a:r>
            <a:rPr lang="tg-Cyrl-TJ" sz="1400" b="1" dirty="0">
              <a:latin typeface="Times New Roman Tj" panose="02020603050405020304" pitchFamily="18" charset="-52"/>
              <a:ea typeface="Times New Roman" panose="02020603050405020304" pitchFamily="18" charset="0"/>
              <a:cs typeface="Times New Roman" panose="02020603050405020304" pitchFamily="18" charset="0"/>
            </a:rPr>
            <a:t>(млн сомонї)</a:t>
          </a:r>
          <a:endParaRPr lang="ru-RU" sz="1100" b="1" dirty="0">
            <a:effectLst/>
            <a:latin typeface="Calibri" panose="020F050202020403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0.82572</cdr:x>
      <cdr:y>0.06784</cdr:y>
    </cdr:from>
    <cdr:to>
      <cdr:x>0.96538</cdr:x>
      <cdr:y>0.13174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7969816" y="342747"/>
          <a:ext cx="1348031" cy="3228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>
            <a:lnSpc>
              <a:spcPct val="107000"/>
            </a:lnSpc>
            <a:spcAft>
              <a:spcPts val="0"/>
            </a:spcAft>
          </a:pPr>
          <a:r>
            <a:rPr lang="tg-Cyrl-TJ" sz="1400" dirty="0">
              <a:solidFill>
                <a:srgbClr val="7030A0"/>
              </a:solidFill>
              <a:latin typeface="Times New Roman Tj" panose="02020603050405020304" pitchFamily="18" charset="-52"/>
              <a:ea typeface="Times New Roman" panose="02020603050405020304" pitchFamily="18" charset="0"/>
              <a:cs typeface="Times New Roman" panose="02020603050405020304" pitchFamily="18" charset="0"/>
            </a:rPr>
            <a:t>(млн сомонї)</a:t>
          </a:r>
          <a:endParaRPr lang="ru-RU" sz="1100" dirty="0">
            <a:solidFill>
              <a:srgbClr val="7030A0"/>
            </a:solidFill>
            <a:effectLst/>
            <a:latin typeface="Calibri" panose="020F050202020403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C2973-CF14-454D-8EB9-9AD01A5E8EE4}" type="datetimeFigureOut">
              <a:rPr lang="ru-RU" smtClean="0"/>
              <a:t>06.06.2024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7B808-F126-42CC-9E65-3360EE660E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141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C2973-CF14-454D-8EB9-9AD01A5E8EE4}" type="datetimeFigureOut">
              <a:rPr lang="ru-RU" smtClean="0"/>
              <a:t>06.06.2024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7B808-F126-42CC-9E65-3360EE660E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0880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C2973-CF14-454D-8EB9-9AD01A5E8EE4}" type="datetimeFigureOut">
              <a:rPr lang="ru-RU" smtClean="0"/>
              <a:t>06.06.2024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7B808-F126-42CC-9E65-3360EE660E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750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C2973-CF14-454D-8EB9-9AD01A5E8EE4}" type="datetimeFigureOut">
              <a:rPr lang="ru-RU" smtClean="0"/>
              <a:t>06.06.2024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7B808-F126-42CC-9E65-3360EE660E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3711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C2973-CF14-454D-8EB9-9AD01A5E8EE4}" type="datetimeFigureOut">
              <a:rPr lang="ru-RU" smtClean="0"/>
              <a:t>06.06.2024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7B808-F126-42CC-9E65-3360EE660E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530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C2973-CF14-454D-8EB9-9AD01A5E8EE4}" type="datetimeFigureOut">
              <a:rPr lang="ru-RU" smtClean="0"/>
              <a:t>06.06.2024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7B808-F126-42CC-9E65-3360EE660E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00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C2973-CF14-454D-8EB9-9AD01A5E8EE4}" type="datetimeFigureOut">
              <a:rPr lang="ru-RU" smtClean="0"/>
              <a:t>06.06.2024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7B808-F126-42CC-9E65-3360EE660E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989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C2973-CF14-454D-8EB9-9AD01A5E8EE4}" type="datetimeFigureOut">
              <a:rPr lang="ru-RU" smtClean="0"/>
              <a:t>06.06.2024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7B808-F126-42CC-9E65-3360EE660E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914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C2973-CF14-454D-8EB9-9AD01A5E8EE4}" type="datetimeFigureOut">
              <a:rPr lang="ru-RU" smtClean="0"/>
              <a:t>06.06.2024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7B808-F126-42CC-9E65-3360EE660E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635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C2973-CF14-454D-8EB9-9AD01A5E8EE4}" type="datetimeFigureOut">
              <a:rPr lang="ru-RU" smtClean="0"/>
              <a:t>06.06.2024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7B808-F126-42CC-9E65-3360EE660E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158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C2973-CF14-454D-8EB9-9AD01A5E8EE4}" type="datetimeFigureOut">
              <a:rPr lang="ru-RU" smtClean="0"/>
              <a:t>06.06.2024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7B808-F126-42CC-9E65-3360EE660E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747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C2973-CF14-454D-8EB9-9AD01A5E8EE4}" type="datetimeFigureOut">
              <a:rPr lang="ru-RU" smtClean="0"/>
              <a:t>06.06.2024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7B808-F126-42CC-9E65-3360EE660E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77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sanoat.tj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5"/>
          <p:cNvSpPr txBox="1">
            <a:spLocks/>
          </p:cNvSpPr>
          <p:nvPr/>
        </p:nvSpPr>
        <p:spPr>
          <a:xfrm>
            <a:off x="5233737" y="2398439"/>
            <a:ext cx="6803522" cy="18127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</a:pPr>
            <a:r>
              <a:rPr lang="ru-RU" sz="2000" b="1" smtClean="0">
                <a:latin typeface="Times New Roman Tj" panose="02020603050405020304" pitchFamily="18" charset="-52"/>
                <a:ea typeface="+mn-ea"/>
                <a:cs typeface="+mn-cs"/>
              </a:rPr>
              <a:t>Љаласаи навбатии Гурўњи кории 4 оид ба</a:t>
            </a:r>
            <a:br>
              <a:rPr lang="ru-RU" sz="2000" b="1" smtClean="0">
                <a:latin typeface="Times New Roman Tj" panose="02020603050405020304" pitchFamily="18" charset="-52"/>
                <a:ea typeface="+mn-ea"/>
                <a:cs typeface="+mn-cs"/>
              </a:rPr>
            </a:br>
            <a:r>
              <a:rPr lang="ru-RU" sz="2200" b="1" smtClean="0">
                <a:latin typeface="Times New Roman Tj" panose="02020603050405020304" pitchFamily="18" charset="-52"/>
                <a:ea typeface="+mn-ea"/>
                <a:cs typeface="+mn-cs"/>
              </a:rPr>
              <a:t/>
            </a:r>
            <a:br>
              <a:rPr lang="ru-RU" sz="2200" b="1" smtClean="0">
                <a:latin typeface="Times New Roman Tj" panose="02020603050405020304" pitchFamily="18" charset="-52"/>
                <a:ea typeface="+mn-ea"/>
                <a:cs typeface="+mn-cs"/>
              </a:rPr>
            </a:br>
            <a:r>
              <a:rPr lang="ru-RU" sz="2200" b="1" smtClean="0">
                <a:latin typeface="Times New Roman Tj" panose="02020603050405020304" pitchFamily="18" charset="-52"/>
                <a:ea typeface="+mn-ea"/>
                <a:cs typeface="+mn-cs"/>
              </a:rPr>
              <a:t> «Саноатикунонии босуръати кишвар ва диверсификатсияи содирот» </a:t>
            </a:r>
            <a:endParaRPr lang="ru-RU" sz="2200" b="1" dirty="0">
              <a:latin typeface="Times New Roman Tj" panose="02020603050405020304" pitchFamily="18" charset="-52"/>
              <a:ea typeface="+mn-ea"/>
              <a:cs typeface="+mn-cs"/>
            </a:endParaRPr>
          </a:p>
        </p:txBody>
      </p:sp>
      <p:sp>
        <p:nvSpPr>
          <p:cNvPr id="5" name="Подзаголовок 6"/>
          <p:cNvSpPr txBox="1">
            <a:spLocks/>
          </p:cNvSpPr>
          <p:nvPr/>
        </p:nvSpPr>
        <p:spPr>
          <a:xfrm>
            <a:off x="4959497" y="6317712"/>
            <a:ext cx="3213831" cy="4268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tg-Cyrl-TJ" altLang="ru-RU" sz="2400" b="1" dirty="0" smtClean="0">
                <a:latin typeface="Times New Roman Tj" panose="02020603050405020304" pitchFamily="18" charset="-52"/>
              </a:rPr>
              <a:t>Душанбе –2024 </a:t>
            </a:r>
            <a:endParaRPr lang="ru-RU" sz="2400" b="1" dirty="0">
              <a:latin typeface="Times New Roman Tj" panose="02020603050405020304" pitchFamily="18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86462" y="245694"/>
            <a:ext cx="83979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ВАЗОРАТИ САНОАТ ВА ТЕХНОЛОГИЯҲОИ НАВИ</a:t>
            </a:r>
            <a:br>
              <a:rPr lang="ru-RU" sz="22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</a:br>
            <a:r>
              <a:rPr lang="ru-RU" sz="22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ҶУМҲУРИИ ТОҶИКИСТОН</a:t>
            </a:r>
            <a:endParaRPr lang="ru-RU" sz="2200" b="1" dirty="0">
              <a:latin typeface="Times New Roman Tj" panose="02020603050405020304" pitchFamily="18" charset="-5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340" y="144784"/>
            <a:ext cx="1254918" cy="1254918"/>
          </a:xfrm>
          <a:prstGeom prst="rect">
            <a:avLst/>
          </a:prstGeom>
        </p:spPr>
      </p:pic>
      <p:pic>
        <p:nvPicPr>
          <p:cNvPr id="8" name="Picture 2" descr="TAJIKF~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12" y="108107"/>
            <a:ext cx="1633424" cy="127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1358049"/>
              </p:ext>
            </p:extLst>
          </p:nvPr>
        </p:nvGraphicFramePr>
        <p:xfrm>
          <a:off x="54112" y="2128196"/>
          <a:ext cx="5179624" cy="3076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CorelDRAW" r:id="rId5" imgW="9873986" imgH="7149849" progId="CorelDraw.Graphic.21">
                  <p:embed/>
                </p:oleObj>
              </mc:Choice>
              <mc:Fallback>
                <p:oleObj name="CorelDRAW" r:id="rId5" imgW="9873986" imgH="7149849" progId="CorelDraw.Graphic.21">
                  <p:embed/>
                  <p:pic>
                    <p:nvPicPr>
                      <p:cNvPr id="23" name="Объект 22"/>
                      <p:cNvPicPr/>
                      <p:nvPr/>
                    </p:nvPicPr>
                    <p:blipFill>
                      <a:blip r:embed="rId6">
                        <a:lum bright="1000" contrast="-8000"/>
                      </a:blip>
                      <a:stretch>
                        <a:fillRect/>
                      </a:stretch>
                    </p:blipFill>
                    <p:spPr>
                      <a:xfrm>
                        <a:off x="54112" y="2128196"/>
                        <a:ext cx="5179624" cy="307645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7335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 rot="5400000">
            <a:off x="-71022" y="65205"/>
            <a:ext cx="1837678" cy="1695635"/>
          </a:xfrm>
          <a:prstGeom prst="rtTriangl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Диагональная полоса 4"/>
          <p:cNvSpPr/>
          <p:nvPr/>
        </p:nvSpPr>
        <p:spPr>
          <a:xfrm>
            <a:off x="248575" y="0"/>
            <a:ext cx="2769833" cy="7341833"/>
          </a:xfrm>
          <a:prstGeom prst="diagStripe">
            <a:avLst>
              <a:gd name="adj" fmla="val 7036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069418"/>
              </p:ext>
            </p:extLst>
          </p:nvPr>
        </p:nvGraphicFramePr>
        <p:xfrm>
          <a:off x="1020932" y="941033"/>
          <a:ext cx="9818703" cy="5530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Прямоугольный треугольник 8"/>
          <p:cNvSpPr/>
          <p:nvPr/>
        </p:nvSpPr>
        <p:spPr>
          <a:xfrm rot="10800000">
            <a:off x="10354322" y="0"/>
            <a:ext cx="1837678" cy="1695635"/>
          </a:xfrm>
          <a:prstGeom prst="rtTriangl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560136" y="1509016"/>
            <a:ext cx="1348031" cy="322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tg-Cyrl-TJ" sz="1400" b="1" dirty="0">
                <a:latin typeface="Times New Roman Tj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(млн сомонї)</a:t>
            </a:r>
            <a:endParaRPr lang="ru-RU" sz="11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006291" y="1509017"/>
            <a:ext cx="1348031" cy="322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</a:pPr>
            <a:r>
              <a:rPr lang="tg-Cyrl-TJ" sz="1400" b="1" dirty="0">
                <a:latin typeface="Times New Roman Tj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(фоиз)</a:t>
            </a:r>
            <a:endParaRPr lang="ru-RU" sz="1400" b="1" dirty="0">
              <a:latin typeface="Times New Roman Tj" panose="02020603050405020304" pitchFamily="18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09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2684886"/>
              </p:ext>
            </p:extLst>
          </p:nvPr>
        </p:nvGraphicFramePr>
        <p:xfrm>
          <a:off x="1180731" y="909637"/>
          <a:ext cx="9577758" cy="5500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оловина рамки 4"/>
          <p:cNvSpPr/>
          <p:nvPr/>
        </p:nvSpPr>
        <p:spPr>
          <a:xfrm>
            <a:off x="0" y="0"/>
            <a:ext cx="1784412" cy="3018408"/>
          </a:xfrm>
          <a:prstGeom prst="halfFram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Месяц 5"/>
          <p:cNvSpPr/>
          <p:nvPr/>
        </p:nvSpPr>
        <p:spPr>
          <a:xfrm rot="10800000">
            <a:off x="9768604" y="-58387"/>
            <a:ext cx="2423396" cy="7436088"/>
          </a:xfrm>
          <a:prstGeom prst="moon">
            <a:avLst>
              <a:gd name="adj" fmla="val 26642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830265" y="1236683"/>
            <a:ext cx="1348031" cy="322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tg-Cyrl-TJ" sz="1400" b="1" dirty="0">
                <a:latin typeface="Times New Roman Tj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(млн сомонї)</a:t>
            </a:r>
            <a:endParaRPr lang="ru-RU" sz="11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276420" y="1236684"/>
            <a:ext cx="1348031" cy="322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</a:pPr>
            <a:r>
              <a:rPr lang="tg-Cyrl-TJ" sz="1400" b="1" dirty="0">
                <a:latin typeface="Times New Roman Tj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(фоиз)</a:t>
            </a:r>
            <a:endParaRPr lang="ru-RU" sz="1400" b="1" dirty="0">
              <a:latin typeface="Times New Roman Tj" panose="02020603050405020304" pitchFamily="18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41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Месяц 8"/>
          <p:cNvSpPr/>
          <p:nvPr/>
        </p:nvSpPr>
        <p:spPr>
          <a:xfrm rot="17286716">
            <a:off x="6440396" y="-1780051"/>
            <a:ext cx="4358936" cy="10018617"/>
          </a:xfrm>
          <a:prstGeom prst="moon">
            <a:avLst>
              <a:gd name="adj" fmla="val 14549"/>
            </a:avLst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Месяц 5"/>
          <p:cNvSpPr/>
          <p:nvPr/>
        </p:nvSpPr>
        <p:spPr>
          <a:xfrm rot="18086230">
            <a:off x="7168923" y="-1153834"/>
            <a:ext cx="4358936" cy="10018617"/>
          </a:xfrm>
          <a:prstGeom prst="moon">
            <a:avLst>
              <a:gd name="adj" fmla="val 14549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Месяц 4"/>
          <p:cNvSpPr/>
          <p:nvPr/>
        </p:nvSpPr>
        <p:spPr>
          <a:xfrm rot="18086230">
            <a:off x="4601796" y="-738062"/>
            <a:ext cx="4358936" cy="10018617"/>
          </a:xfrm>
          <a:prstGeom prst="moon">
            <a:avLst>
              <a:gd name="adj" fmla="val 14549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1586227"/>
              </p:ext>
            </p:extLst>
          </p:nvPr>
        </p:nvGraphicFramePr>
        <p:xfrm>
          <a:off x="1686758" y="702365"/>
          <a:ext cx="9134714" cy="54942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Половина рамки 7"/>
          <p:cNvSpPr/>
          <p:nvPr/>
        </p:nvSpPr>
        <p:spPr>
          <a:xfrm>
            <a:off x="428967" y="90535"/>
            <a:ext cx="1883121" cy="6319319"/>
          </a:xfrm>
          <a:prstGeom prst="halfFrame">
            <a:avLst/>
          </a:prstGeom>
          <a:solidFill>
            <a:srgbClr val="C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91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Диагональная полоса 10"/>
          <p:cNvSpPr/>
          <p:nvPr/>
        </p:nvSpPr>
        <p:spPr>
          <a:xfrm rot="602041">
            <a:off x="551099" y="-323482"/>
            <a:ext cx="706248" cy="6268466"/>
          </a:xfrm>
          <a:prstGeom prst="diagStrip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1579056"/>
              </p:ext>
            </p:extLst>
          </p:nvPr>
        </p:nvGraphicFramePr>
        <p:xfrm>
          <a:off x="1189607" y="732407"/>
          <a:ext cx="9934113" cy="5610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оловина рамки 4"/>
          <p:cNvSpPr/>
          <p:nvPr/>
        </p:nvSpPr>
        <p:spPr>
          <a:xfrm rot="16200000">
            <a:off x="5679613" y="548811"/>
            <a:ext cx="1029810" cy="11422316"/>
          </a:xfrm>
          <a:prstGeom prst="halfFram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Половина рамки 5"/>
          <p:cNvSpPr/>
          <p:nvPr/>
        </p:nvSpPr>
        <p:spPr>
          <a:xfrm rot="5400000">
            <a:off x="5856520" y="-5097870"/>
            <a:ext cx="1029810" cy="11505179"/>
          </a:xfrm>
          <a:prstGeom prst="halfFram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0265" y="1236683"/>
            <a:ext cx="1348031" cy="322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tg-Cyrl-TJ" sz="1400" b="1" dirty="0">
                <a:latin typeface="Times New Roman Tj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(млн сомонї)</a:t>
            </a:r>
            <a:endParaRPr lang="ru-RU" sz="11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276420" y="1236684"/>
            <a:ext cx="1348031" cy="322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</a:pPr>
            <a:r>
              <a:rPr lang="tg-Cyrl-TJ" sz="1400" b="1" dirty="0">
                <a:latin typeface="Times New Roman Tj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(фоиз)</a:t>
            </a:r>
            <a:endParaRPr lang="ru-RU" sz="1400" b="1" dirty="0">
              <a:latin typeface="Times New Roman Tj" panose="02020603050405020304" pitchFamily="18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7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7754436"/>
              </p:ext>
            </p:extLst>
          </p:nvPr>
        </p:nvGraphicFramePr>
        <p:xfrm>
          <a:off x="631596" y="914399"/>
          <a:ext cx="10699423" cy="54557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оловина рамки 4"/>
          <p:cNvSpPr/>
          <p:nvPr/>
        </p:nvSpPr>
        <p:spPr>
          <a:xfrm>
            <a:off x="1" y="0"/>
            <a:ext cx="867266" cy="6858000"/>
          </a:xfrm>
          <a:prstGeom prst="halfFram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6" name="Половина рамки 5"/>
          <p:cNvSpPr/>
          <p:nvPr/>
        </p:nvSpPr>
        <p:spPr>
          <a:xfrm rot="5400000">
            <a:off x="10847108" y="-845268"/>
            <a:ext cx="499623" cy="2190162"/>
          </a:xfrm>
          <a:prstGeom prst="halfFram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Половина рамки 6"/>
          <p:cNvSpPr/>
          <p:nvPr/>
        </p:nvSpPr>
        <p:spPr>
          <a:xfrm rot="5400000">
            <a:off x="10565875" y="-595456"/>
            <a:ext cx="499623" cy="2190162"/>
          </a:xfrm>
          <a:prstGeom prst="halfFram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Половина рамки 7"/>
          <p:cNvSpPr/>
          <p:nvPr/>
        </p:nvSpPr>
        <p:spPr>
          <a:xfrm rot="5400000">
            <a:off x="10284641" y="-296153"/>
            <a:ext cx="499623" cy="2190162"/>
          </a:xfrm>
          <a:prstGeom prst="halfFram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Половина рамки 8"/>
          <p:cNvSpPr/>
          <p:nvPr/>
        </p:nvSpPr>
        <p:spPr>
          <a:xfrm rot="10800000">
            <a:off x="11129911" y="4180000"/>
            <a:ext cx="499623" cy="2190162"/>
          </a:xfrm>
          <a:prstGeom prst="halfFram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Половина рамки 9"/>
          <p:cNvSpPr/>
          <p:nvPr/>
        </p:nvSpPr>
        <p:spPr>
          <a:xfrm rot="10800000">
            <a:off x="11478700" y="4534298"/>
            <a:ext cx="499623" cy="2190162"/>
          </a:xfrm>
          <a:prstGeom prst="halfFram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80557" y="1297175"/>
            <a:ext cx="1348031" cy="322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tg-Cyrl-TJ" sz="1400" dirty="0">
                <a:latin typeface="Times New Roman Tj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(млн сомонї)</a:t>
            </a:r>
            <a:endParaRPr lang="ru-RU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982988" y="1141331"/>
            <a:ext cx="1348031" cy="311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</a:pPr>
            <a:r>
              <a:rPr lang="tg-Cyrl-TJ" sz="1400" dirty="0">
                <a:solidFill>
                  <a:srgbClr val="7030A0"/>
                </a:solidFill>
                <a:latin typeface="Times New Roman Tj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(фоиз)</a:t>
            </a:r>
            <a:endParaRPr lang="ru-RU" sz="1400" dirty="0">
              <a:solidFill>
                <a:srgbClr val="7030A0"/>
              </a:solidFill>
              <a:latin typeface="Times New Roman Tj" panose="02020603050405020304" pitchFamily="18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иагональная полоса 5"/>
          <p:cNvSpPr/>
          <p:nvPr/>
        </p:nvSpPr>
        <p:spPr>
          <a:xfrm rot="11911080">
            <a:off x="10463751" y="1412724"/>
            <a:ext cx="848413" cy="6023728"/>
          </a:xfrm>
          <a:prstGeom prst="diagStrip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1890982"/>
              </p:ext>
            </p:extLst>
          </p:nvPr>
        </p:nvGraphicFramePr>
        <p:xfrm>
          <a:off x="744717" y="1046375"/>
          <a:ext cx="10143241" cy="52601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оловина рамки 4"/>
          <p:cNvSpPr/>
          <p:nvPr/>
        </p:nvSpPr>
        <p:spPr>
          <a:xfrm>
            <a:off x="150829" y="282804"/>
            <a:ext cx="1150070" cy="6297105"/>
          </a:xfrm>
          <a:prstGeom prst="halfFram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7" name="Диагональная полоса 6"/>
          <p:cNvSpPr/>
          <p:nvPr/>
        </p:nvSpPr>
        <p:spPr>
          <a:xfrm rot="11911080">
            <a:off x="10861248" y="1725380"/>
            <a:ext cx="848413" cy="6023728"/>
          </a:xfrm>
          <a:prstGeom prst="diagStrip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26883" y="1585170"/>
            <a:ext cx="1348031" cy="322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tg-Cyrl-TJ" sz="1400" dirty="0">
                <a:solidFill>
                  <a:srgbClr val="7030A0"/>
                </a:solidFill>
                <a:latin typeface="Times New Roman Tj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(млн сомонї)</a:t>
            </a:r>
            <a:endParaRPr lang="ru-RU" sz="1100" dirty="0">
              <a:solidFill>
                <a:srgbClr val="7030A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529138" y="1596327"/>
            <a:ext cx="1348031" cy="311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</a:pPr>
            <a:r>
              <a:rPr lang="tg-Cyrl-TJ" sz="1400" dirty="0">
                <a:solidFill>
                  <a:srgbClr val="7030A0"/>
                </a:solidFill>
                <a:latin typeface="Times New Roman Tj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(фоиз)</a:t>
            </a:r>
            <a:endParaRPr lang="ru-RU" sz="1400" dirty="0">
              <a:solidFill>
                <a:srgbClr val="7030A0"/>
              </a:solidFill>
              <a:latin typeface="Times New Roman Tj" panose="02020603050405020304" pitchFamily="18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02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ятиугольник 7"/>
          <p:cNvSpPr/>
          <p:nvPr/>
        </p:nvSpPr>
        <p:spPr>
          <a:xfrm rot="5400000">
            <a:off x="-297403" y="2170591"/>
            <a:ext cx="4820578" cy="479395"/>
          </a:xfrm>
          <a:prstGeom prst="homePlat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ятиугольник 8"/>
          <p:cNvSpPr/>
          <p:nvPr/>
        </p:nvSpPr>
        <p:spPr>
          <a:xfrm rot="5400000">
            <a:off x="-1185170" y="2472432"/>
            <a:ext cx="5424258" cy="479395"/>
          </a:xfrm>
          <a:prstGeom prst="homePlat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ятиугольник 9"/>
          <p:cNvSpPr/>
          <p:nvPr/>
        </p:nvSpPr>
        <p:spPr>
          <a:xfrm rot="5400000">
            <a:off x="-2135081" y="2836416"/>
            <a:ext cx="6152226" cy="479395"/>
          </a:xfrm>
          <a:prstGeom prst="homePlat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ятиугольник 10"/>
          <p:cNvSpPr/>
          <p:nvPr/>
        </p:nvSpPr>
        <p:spPr>
          <a:xfrm rot="5400000">
            <a:off x="-3073896" y="3189303"/>
            <a:ext cx="6858001" cy="479395"/>
          </a:xfrm>
          <a:prstGeom prst="homePlat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/>
          </p:nvPr>
        </p:nvGraphicFramePr>
        <p:xfrm>
          <a:off x="2459115" y="239697"/>
          <a:ext cx="9499106" cy="63120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5208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ловина рамки 7"/>
          <p:cNvSpPr/>
          <p:nvPr/>
        </p:nvSpPr>
        <p:spPr>
          <a:xfrm>
            <a:off x="428967" y="90535"/>
            <a:ext cx="1883121" cy="6319319"/>
          </a:xfrm>
          <a:prstGeom prst="halfFrame">
            <a:avLst/>
          </a:prstGeom>
          <a:solidFill>
            <a:srgbClr val="C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79075" y="434711"/>
            <a:ext cx="6096000" cy="88267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err="1">
                <a:latin typeface="Times New Roman Tj" panose="02020603050405020304"/>
                <a:ea typeface="Calibri" panose="020F0502020204030204" pitchFamily="34" charset="0"/>
                <a:cs typeface="Times New Roman" panose="02020603050405020304" pitchFamily="18" charset="0"/>
              </a:rPr>
              <a:t>Нишондињандањои</a:t>
            </a:r>
            <a:r>
              <a:rPr lang="ru-RU" sz="2400" b="1" dirty="0">
                <a:latin typeface="Times New Roman Tj" panose="020206030504050203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 Tj" panose="02020603050405020304"/>
                <a:ea typeface="Calibri" panose="020F0502020204030204" pitchFamily="34" charset="0"/>
                <a:cs typeface="Times New Roman" panose="02020603050405020304" pitchFamily="18" charset="0"/>
              </a:rPr>
              <a:t>содироти</a:t>
            </a:r>
            <a:r>
              <a:rPr lang="ru-RU" sz="2400" b="1" dirty="0">
                <a:latin typeface="Times New Roman Tj" panose="020206030504050203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 Tj" panose="02020603050405020304"/>
                <a:ea typeface="Calibri" panose="020F0502020204030204" pitchFamily="34" charset="0"/>
                <a:cs typeface="Times New Roman" panose="02020603050405020304" pitchFamily="18" charset="0"/>
              </a:rPr>
              <a:t>мањсулоти</a:t>
            </a:r>
            <a:r>
              <a:rPr lang="ru-RU" sz="2400" b="1" dirty="0">
                <a:latin typeface="Times New Roman Tj" panose="020206030504050203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 Tj" panose="02020603050405020304"/>
                <a:ea typeface="Calibri" panose="020F0502020204030204" pitchFamily="34" charset="0"/>
                <a:cs typeface="Times New Roman" panose="02020603050405020304" pitchFamily="18" charset="0"/>
              </a:rPr>
              <a:t>саноатї</a:t>
            </a:r>
            <a:r>
              <a:rPr lang="ru-RU" sz="2400" b="1" dirty="0">
                <a:latin typeface="Times New Roman Tj" panose="02020603050405020304"/>
                <a:ea typeface="Calibri" panose="020F0502020204030204" pitchFamily="34" charset="0"/>
                <a:cs typeface="Times New Roman" panose="02020603050405020304" pitchFamily="18" charset="0"/>
              </a:rPr>
              <a:t> дар </a:t>
            </a:r>
            <a:r>
              <a:rPr lang="ru-RU" sz="2400" b="1" dirty="0" err="1">
                <a:latin typeface="Times New Roman Tj" panose="02020603050405020304"/>
                <a:ea typeface="Calibri" panose="020F0502020204030204" pitchFamily="34" charset="0"/>
                <a:cs typeface="Times New Roman" panose="02020603050405020304" pitchFamily="18" charset="0"/>
              </a:rPr>
              <a:t>солњои</a:t>
            </a:r>
            <a:r>
              <a:rPr lang="ru-RU" sz="2400" b="1" dirty="0">
                <a:latin typeface="Times New Roman Tj" panose="02020603050405020304"/>
                <a:ea typeface="Calibri" panose="020F0502020204030204" pitchFamily="34" charset="0"/>
                <a:cs typeface="Times New Roman" panose="02020603050405020304" pitchFamily="18" charset="0"/>
              </a:rPr>
              <a:t> 2020-2024</a:t>
            </a:r>
            <a:endParaRPr lang="ru-RU" sz="2400" dirty="0">
              <a:effectLst/>
              <a:latin typeface="Times New Roman Tj" panose="020206030504050203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641846594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6442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7368660"/>
              </p:ext>
            </p:extLst>
          </p:nvPr>
        </p:nvGraphicFramePr>
        <p:xfrm>
          <a:off x="1300899" y="282804"/>
          <a:ext cx="9652001" cy="50522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916165" y="5300000"/>
            <a:ext cx="10421469" cy="1075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 err="1">
                <a:solidFill>
                  <a:srgbClr val="000000"/>
                </a:solidFill>
                <a:latin typeface="Times New Roman Tj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Њамаѓи</a:t>
            </a:r>
            <a:r>
              <a:rPr lang="ru-RU" sz="1600" b="1" dirty="0">
                <a:solidFill>
                  <a:srgbClr val="000000"/>
                </a:solidFill>
                <a:latin typeface="Times New Roman Tj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17 млрд 568,3 млн </a:t>
            </a:r>
            <a:r>
              <a:rPr lang="ru-RU" sz="1600" b="1" dirty="0" err="1">
                <a:solidFill>
                  <a:srgbClr val="000000"/>
                </a:solidFill>
                <a:latin typeface="Times New Roman Tj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сомонї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 err="1">
                <a:solidFill>
                  <a:srgbClr val="000000"/>
                </a:solidFill>
                <a:latin typeface="Times New Roman Tj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Њаљми</a:t>
            </a:r>
            <a:r>
              <a:rPr lang="ru-RU" sz="1600" b="1" dirty="0">
                <a:solidFill>
                  <a:srgbClr val="000000"/>
                </a:solidFill>
                <a:latin typeface="Times New Roman Tj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rgbClr val="000000"/>
                </a:solidFill>
                <a:latin typeface="Times New Roman Tj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сармоя</a:t>
            </a:r>
            <a:r>
              <a:rPr lang="ru-RU" sz="1600" b="1" dirty="0">
                <a:solidFill>
                  <a:srgbClr val="000000"/>
                </a:solidFill>
                <a:latin typeface="Times New Roman Tj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rgbClr val="000000"/>
                </a:solidFill>
                <a:latin typeface="Times New Roman Tj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тиб</a:t>
            </a:r>
            <a:r>
              <a:rPr lang="tg-Cyrl-TJ" sz="16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қ</a:t>
            </a:r>
            <a:r>
              <a:rPr lang="ru-RU" sz="1600" b="1" dirty="0">
                <a:solidFill>
                  <a:srgbClr val="000000"/>
                </a:solidFill>
                <a:latin typeface="Times New Roman Tj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b="1" dirty="0" err="1">
                <a:solidFill>
                  <a:srgbClr val="000000"/>
                </a:solidFill>
                <a:latin typeface="Times New Roman Tj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наќшаи</a:t>
            </a:r>
            <a:r>
              <a:rPr lang="ru-RU" sz="1600" b="1" dirty="0">
                <a:solidFill>
                  <a:srgbClr val="000000"/>
                </a:solidFill>
                <a:latin typeface="Times New Roman Tj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rgbClr val="000000"/>
                </a:solidFill>
                <a:latin typeface="Times New Roman Tj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амалиёти</a:t>
            </a:r>
            <a:r>
              <a:rPr lang="ru-RU" sz="1600" b="1" dirty="0">
                <a:solidFill>
                  <a:srgbClr val="000000"/>
                </a:solidFill>
                <a:latin typeface="Times New Roman Tj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rgbClr val="000000"/>
                </a:solidFill>
                <a:latin typeface="Times New Roman Tj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Барнома</a:t>
            </a:r>
            <a:r>
              <a:rPr lang="ru-RU" sz="1600" b="1" dirty="0">
                <a:solidFill>
                  <a:srgbClr val="000000"/>
                </a:solidFill>
                <a:latin typeface="Times New Roman Tj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дар </a:t>
            </a:r>
            <a:r>
              <a:rPr lang="ru-RU" sz="1600" b="1" dirty="0" err="1">
                <a:solidFill>
                  <a:srgbClr val="000000"/>
                </a:solidFill>
                <a:latin typeface="Times New Roman Tj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солњои</a:t>
            </a:r>
            <a:r>
              <a:rPr lang="ru-RU" sz="1600" b="1" dirty="0">
                <a:solidFill>
                  <a:srgbClr val="000000"/>
                </a:solidFill>
                <a:latin typeface="Times New Roman Tj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2020-2023 11 млрд 205,5 млн </a:t>
            </a:r>
            <a:r>
              <a:rPr lang="ru-RU" sz="1600" b="1" dirty="0" err="1">
                <a:solidFill>
                  <a:srgbClr val="000000"/>
                </a:solidFill>
                <a:latin typeface="Times New Roman Tj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сомонї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 err="1">
                <a:solidFill>
                  <a:srgbClr val="000000"/>
                </a:solidFill>
                <a:latin typeface="Times New Roman Tj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Њаљми</a:t>
            </a:r>
            <a:r>
              <a:rPr lang="ru-RU" sz="1600" b="1" dirty="0">
                <a:solidFill>
                  <a:srgbClr val="000000"/>
                </a:solidFill>
                <a:latin typeface="Times New Roman Tj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rgbClr val="000000"/>
                </a:solidFill>
                <a:latin typeface="Times New Roman Tj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сармояи</a:t>
            </a:r>
            <a:r>
              <a:rPr lang="ru-RU" sz="1600" b="1" dirty="0">
                <a:solidFill>
                  <a:srgbClr val="000000"/>
                </a:solidFill>
                <a:latin typeface="Times New Roman Tj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дар </a:t>
            </a:r>
            <a:r>
              <a:rPr lang="ru-RU" sz="1600" b="1" dirty="0" err="1">
                <a:solidFill>
                  <a:srgbClr val="000000"/>
                </a:solidFill>
                <a:latin typeface="Times New Roman Tj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амал</a:t>
            </a:r>
            <a:r>
              <a:rPr lang="ru-RU" sz="1600" b="1" dirty="0">
                <a:solidFill>
                  <a:srgbClr val="000000"/>
                </a:solidFill>
                <a:latin typeface="Times New Roman Tj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rgbClr val="000000"/>
                </a:solidFill>
                <a:latin typeface="Times New Roman Tj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татбиќ</a:t>
            </a:r>
            <a:r>
              <a:rPr lang="ru-RU" sz="1600" b="1" dirty="0">
                <a:solidFill>
                  <a:srgbClr val="000000"/>
                </a:solidFill>
                <a:latin typeface="Times New Roman Tj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rgbClr val="000000"/>
                </a:solidFill>
                <a:latin typeface="Times New Roman Tj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гардида</a:t>
            </a:r>
            <a:r>
              <a:rPr lang="ru-RU" sz="1600" b="1" dirty="0">
                <a:solidFill>
                  <a:srgbClr val="000000"/>
                </a:solidFill>
                <a:latin typeface="Times New Roman Tj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дар </a:t>
            </a:r>
            <a:r>
              <a:rPr lang="ru-RU" sz="1600" b="1" dirty="0" err="1">
                <a:solidFill>
                  <a:srgbClr val="000000"/>
                </a:solidFill>
                <a:latin typeface="Times New Roman Tj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солњои</a:t>
            </a:r>
            <a:r>
              <a:rPr lang="ru-RU" sz="1600" b="1" dirty="0">
                <a:solidFill>
                  <a:srgbClr val="000000"/>
                </a:solidFill>
                <a:latin typeface="Times New Roman Tj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2020-2023 24 млрд 821,6 млн </a:t>
            </a:r>
            <a:r>
              <a:rPr lang="ru-RU" sz="1600" b="1" dirty="0" err="1">
                <a:solidFill>
                  <a:srgbClr val="000000"/>
                </a:solidFill>
                <a:latin typeface="Times New Roman Tj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сомонї</a:t>
            </a:r>
            <a:endParaRPr lang="ru-RU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Диагональная полоса 5"/>
          <p:cNvSpPr/>
          <p:nvPr/>
        </p:nvSpPr>
        <p:spPr>
          <a:xfrm rot="11911080">
            <a:off x="10463751" y="1412724"/>
            <a:ext cx="848413" cy="6023728"/>
          </a:xfrm>
          <a:prstGeom prst="diagStrip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Половина рамки 6"/>
          <p:cNvSpPr/>
          <p:nvPr/>
        </p:nvSpPr>
        <p:spPr>
          <a:xfrm>
            <a:off x="150829" y="282804"/>
            <a:ext cx="1150070" cy="6297105"/>
          </a:xfrm>
          <a:prstGeom prst="halfFram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8" name="Диагональная полоса 7"/>
          <p:cNvSpPr/>
          <p:nvPr/>
        </p:nvSpPr>
        <p:spPr>
          <a:xfrm rot="11911080">
            <a:off x="10861248" y="1725380"/>
            <a:ext cx="848413" cy="6023728"/>
          </a:xfrm>
          <a:prstGeom prst="diagStrip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33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xmlns="" id="{70F225D6-3CFB-4B27-844B-8ECC947C5D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2045182"/>
              </p:ext>
            </p:extLst>
          </p:nvPr>
        </p:nvGraphicFramePr>
        <p:xfrm>
          <a:off x="1607128" y="489527"/>
          <a:ext cx="9051636" cy="5288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оловина рамки 4"/>
          <p:cNvSpPr/>
          <p:nvPr/>
        </p:nvSpPr>
        <p:spPr>
          <a:xfrm>
            <a:off x="0" y="0"/>
            <a:ext cx="1717964" cy="1810327"/>
          </a:xfrm>
          <a:prstGeom prst="halfFram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Половина рамки 5"/>
          <p:cNvSpPr/>
          <p:nvPr/>
        </p:nvSpPr>
        <p:spPr>
          <a:xfrm rot="5400000">
            <a:off x="10427855" y="-46181"/>
            <a:ext cx="1717964" cy="1810327"/>
          </a:xfrm>
          <a:prstGeom prst="halfFram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Половина рамки 6"/>
          <p:cNvSpPr/>
          <p:nvPr/>
        </p:nvSpPr>
        <p:spPr>
          <a:xfrm rot="16200000">
            <a:off x="46183" y="5093854"/>
            <a:ext cx="1717964" cy="1810327"/>
          </a:xfrm>
          <a:prstGeom prst="halfFram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Половина рамки 7"/>
          <p:cNvSpPr/>
          <p:nvPr/>
        </p:nvSpPr>
        <p:spPr>
          <a:xfrm rot="10800000">
            <a:off x="10474036" y="5047673"/>
            <a:ext cx="1717964" cy="1810327"/>
          </a:xfrm>
          <a:prstGeom prst="halfFram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319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ловина рамки 10"/>
          <p:cNvSpPr/>
          <p:nvPr/>
        </p:nvSpPr>
        <p:spPr>
          <a:xfrm rot="10800000">
            <a:off x="10374036" y="4769963"/>
            <a:ext cx="1817963" cy="2088037"/>
          </a:xfrm>
          <a:prstGeom prst="halfFrame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Половина рамки 11"/>
          <p:cNvSpPr/>
          <p:nvPr/>
        </p:nvSpPr>
        <p:spPr>
          <a:xfrm>
            <a:off x="1" y="0"/>
            <a:ext cx="1616364" cy="1939636"/>
          </a:xfrm>
          <a:prstGeom prst="halfFram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335314" y="365125"/>
            <a:ext cx="10018486" cy="6145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smtClean="0">
                <a:latin typeface="Times New Roman Tj" panose="02020603050405020304" pitchFamily="18" charset="-52"/>
              </a:rPr>
              <a:t>С</a:t>
            </a:r>
            <a:r>
              <a:rPr lang="tg-Cyrl-TJ" sz="2800" b="1" smtClean="0">
                <a:latin typeface="Times New Roman Tj" panose="02020603050405020304" pitchFamily="18" charset="-52"/>
              </a:rPr>
              <a:t>ОЛҲОИ 2022–2026 «СОЛҲОИ РУШДИ САНОАТ»</a:t>
            </a:r>
            <a:endParaRPr lang="ru-RU" sz="2800" dirty="0">
              <a:latin typeface="Times New Roman Tj" panose="02020603050405020304" pitchFamily="18" charset="-52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 cstate="print"/>
          <a:srcRect l="24996" r="23824"/>
          <a:stretch>
            <a:fillRect/>
          </a:stretch>
        </p:blipFill>
        <p:spPr bwMode="auto">
          <a:xfrm>
            <a:off x="8780809" y="1276986"/>
            <a:ext cx="3342611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713086" y="1196861"/>
            <a:ext cx="7960651" cy="4878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/>
            <a:r>
              <a:rPr lang="ru-RU" b="1" spc="30" dirty="0" smtClean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Бинобар </a:t>
            </a:r>
            <a:r>
              <a:rPr lang="ru-RU" b="1" spc="30" dirty="0" err="1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аҳаммияти</a:t>
            </a:r>
            <a:r>
              <a:rPr lang="ru-RU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 </a:t>
            </a:r>
            <a:r>
              <a:rPr lang="ru-RU" b="1" spc="30" dirty="0" err="1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бузурги</a:t>
            </a:r>
            <a:r>
              <a:rPr lang="ru-RU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 соҳаи </a:t>
            </a:r>
            <a:r>
              <a:rPr lang="ru-RU" b="1" spc="30" dirty="0" err="1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саноат</a:t>
            </a:r>
            <a:r>
              <a:rPr lang="ru-RU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 дар </a:t>
            </a:r>
            <a:r>
              <a:rPr lang="ru-RU" b="1" spc="30" dirty="0" err="1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рушди</a:t>
            </a:r>
            <a:r>
              <a:rPr lang="ru-RU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 </a:t>
            </a:r>
            <a:r>
              <a:rPr lang="ru-RU" b="1" spc="30" dirty="0" err="1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минбаъдаи</a:t>
            </a:r>
            <a:r>
              <a:rPr lang="ru-RU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 </a:t>
            </a:r>
            <a:r>
              <a:rPr lang="ru-RU" b="1" spc="30" dirty="0" err="1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мамлакат</a:t>
            </a:r>
            <a:r>
              <a:rPr lang="ru-RU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, </a:t>
            </a:r>
            <a:r>
              <a:rPr lang="ru-RU" b="1" spc="30" dirty="0" err="1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ҳалли</a:t>
            </a:r>
            <a:r>
              <a:rPr lang="ru-RU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 </a:t>
            </a:r>
            <a:r>
              <a:rPr lang="ru-RU" b="1" spc="30" dirty="0" err="1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масъалаҳои</a:t>
            </a:r>
            <a:r>
              <a:rPr lang="ru-RU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 </a:t>
            </a:r>
            <a:r>
              <a:rPr lang="ru-RU" b="1" spc="30" dirty="0" err="1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иҷтимоиву</a:t>
            </a:r>
            <a:r>
              <a:rPr lang="ru-RU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 </a:t>
            </a:r>
            <a:r>
              <a:rPr lang="ru-RU" b="1" spc="30" dirty="0" err="1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иқтисодӣ</a:t>
            </a:r>
            <a:r>
              <a:rPr lang="ru-RU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 </a:t>
            </a:r>
            <a:r>
              <a:rPr lang="ru-RU" b="1" spc="30" dirty="0" err="1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ва</a:t>
            </a:r>
            <a:r>
              <a:rPr lang="ru-RU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 </a:t>
            </a:r>
            <a:r>
              <a:rPr lang="ru-RU" b="1" spc="30" dirty="0" err="1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таъмин</a:t>
            </a:r>
            <a:r>
              <a:rPr lang="ru-RU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 </a:t>
            </a:r>
            <a:r>
              <a:rPr lang="ru-RU" b="1" spc="30" dirty="0" err="1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намудани</a:t>
            </a:r>
            <a:r>
              <a:rPr lang="ru-RU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 </a:t>
            </a:r>
            <a:r>
              <a:rPr lang="ru-RU" b="1" spc="30" dirty="0" err="1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иҷрои</a:t>
            </a:r>
            <a:r>
              <a:rPr lang="ru-RU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 </a:t>
            </a:r>
            <a:r>
              <a:rPr lang="ru-RU" b="1" spc="30" dirty="0" err="1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ҳадафҳои</a:t>
            </a:r>
            <a:r>
              <a:rPr lang="ru-RU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 стратегии </a:t>
            </a:r>
            <a:r>
              <a:rPr lang="ru-RU" b="1" spc="30" dirty="0" err="1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миллӣ</a:t>
            </a:r>
            <a:r>
              <a:rPr lang="ru-RU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, аз </a:t>
            </a:r>
            <a:r>
              <a:rPr lang="ru-RU" b="1" spc="30" dirty="0" err="1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ҷумла</a:t>
            </a:r>
            <a:r>
              <a:rPr lang="ru-RU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 </a:t>
            </a:r>
            <a:r>
              <a:rPr lang="ru-RU" b="1" spc="30" dirty="0" err="1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раванди</a:t>
            </a:r>
            <a:r>
              <a:rPr lang="ru-RU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 </a:t>
            </a:r>
            <a:r>
              <a:rPr lang="ru-RU" b="1" spc="30" dirty="0" err="1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саноатикунонии</a:t>
            </a:r>
            <a:r>
              <a:rPr lang="ru-RU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 </a:t>
            </a:r>
            <a:r>
              <a:rPr lang="ru-RU" b="1" spc="30" dirty="0" err="1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босуръати</a:t>
            </a:r>
            <a:r>
              <a:rPr lang="ru-RU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 </a:t>
            </a:r>
            <a:r>
              <a:rPr lang="ru-RU" b="1" spc="30" dirty="0" err="1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кишвар</a:t>
            </a:r>
            <a:r>
              <a:rPr lang="ru-RU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, </a:t>
            </a:r>
            <a:r>
              <a:rPr lang="ru-RU" b="1" spc="30" dirty="0" err="1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Солҳои</a:t>
            </a:r>
            <a:r>
              <a:rPr lang="ru-RU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 2022-2026 «</a:t>
            </a:r>
            <a:r>
              <a:rPr lang="ru-RU" b="1" spc="30" dirty="0" err="1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Солҳои</a:t>
            </a:r>
            <a:r>
              <a:rPr lang="ru-RU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 </a:t>
            </a:r>
            <a:r>
              <a:rPr lang="ru-RU" b="1" spc="30" dirty="0" err="1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рушди</a:t>
            </a:r>
            <a:r>
              <a:rPr lang="ru-RU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 </a:t>
            </a:r>
            <a:r>
              <a:rPr lang="ru-RU" b="1" spc="30" dirty="0" err="1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саноат</a:t>
            </a:r>
            <a:r>
              <a:rPr lang="ru-RU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» </a:t>
            </a:r>
            <a:r>
              <a:rPr lang="ru-RU" b="1" spc="30" dirty="0" err="1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эълон</a:t>
            </a:r>
            <a:r>
              <a:rPr lang="ru-RU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 карда </a:t>
            </a:r>
            <a:r>
              <a:rPr lang="ru-RU" b="1" spc="30" dirty="0" err="1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шаванд</a:t>
            </a:r>
            <a:r>
              <a:rPr lang="ru-RU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.</a:t>
            </a:r>
            <a:r>
              <a:rPr lang="tg-Cyrl-TJ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”           </a:t>
            </a:r>
          </a:p>
          <a:p>
            <a:pPr indent="450215" algn="r"/>
            <a:r>
              <a:rPr lang="tg-Cyrl-TJ" b="1" spc="30" dirty="0" smtClean="0">
                <a:solidFill>
                  <a:srgbClr val="514843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(21 </a:t>
            </a:r>
            <a:r>
              <a:rPr lang="tg-Cyrl-TJ" b="1" spc="30" dirty="0">
                <a:solidFill>
                  <a:srgbClr val="514843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декабри соли </a:t>
            </a:r>
            <a:r>
              <a:rPr lang="tg-Cyrl-TJ" b="1" spc="30" dirty="0" smtClean="0">
                <a:solidFill>
                  <a:srgbClr val="514843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2021)</a:t>
            </a:r>
            <a:endParaRPr lang="tg-Cyrl-TJ" b="1" spc="30" dirty="0">
              <a:solidFill>
                <a:srgbClr val="000000"/>
              </a:solidFill>
              <a:latin typeface="Times New Roman Tj" panose="02020603050405020304" pitchFamily="18" charset="-52"/>
            </a:endParaRPr>
          </a:p>
          <a:p>
            <a:pPr indent="450215" algn="just"/>
            <a:r>
              <a:rPr lang="ru-RU" b="1" spc="30" dirty="0" smtClean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Дар </a:t>
            </a:r>
            <a:r>
              <a:rPr lang="ru-RU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ин </a:t>
            </a:r>
            <a:r>
              <a:rPr lang="ru-RU" b="1" spc="30" dirty="0" err="1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раванд</a:t>
            </a:r>
            <a:r>
              <a:rPr lang="ru-RU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, </a:t>
            </a:r>
            <a:r>
              <a:rPr lang="ru-RU" b="1" spc="30" dirty="0" err="1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тавассути</a:t>
            </a:r>
            <a:r>
              <a:rPr lang="ru-RU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 </a:t>
            </a:r>
            <a:r>
              <a:rPr lang="ru-RU" b="1" spc="30" dirty="0" err="1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саноатикунонии</a:t>
            </a:r>
            <a:r>
              <a:rPr lang="ru-RU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 </a:t>
            </a:r>
            <a:r>
              <a:rPr lang="ru-RU" b="1" spc="30" dirty="0" err="1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босуръати</a:t>
            </a:r>
            <a:r>
              <a:rPr lang="ru-RU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 </a:t>
            </a:r>
            <a:r>
              <a:rPr lang="ru-RU" b="1" spc="30" dirty="0" err="1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кишвар</a:t>
            </a:r>
            <a:r>
              <a:rPr lang="ru-RU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 </a:t>
            </a:r>
            <a:r>
              <a:rPr lang="ru-RU" b="1" spc="30" dirty="0" err="1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сифати</a:t>
            </a:r>
            <a:r>
              <a:rPr lang="ru-RU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 </a:t>
            </a:r>
            <a:r>
              <a:rPr lang="ru-RU" b="1" spc="30" dirty="0" err="1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рушди</a:t>
            </a:r>
            <a:r>
              <a:rPr lang="ru-RU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 </a:t>
            </a:r>
            <a:r>
              <a:rPr lang="ru-RU" b="1" spc="30" dirty="0" err="1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иқтисоди</a:t>
            </a:r>
            <a:r>
              <a:rPr lang="ru-RU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 </a:t>
            </a:r>
            <a:r>
              <a:rPr lang="ru-RU" b="1" spc="30" dirty="0" err="1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миллӣ</a:t>
            </a:r>
            <a:r>
              <a:rPr lang="ru-RU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 </a:t>
            </a:r>
            <a:r>
              <a:rPr lang="ru-RU" b="1" spc="30" dirty="0" err="1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таъмин</a:t>
            </a:r>
            <a:r>
              <a:rPr lang="ru-RU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 </a:t>
            </a:r>
            <a:r>
              <a:rPr lang="ru-RU" b="1" spc="30" dirty="0" err="1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гардида</a:t>
            </a:r>
            <a:r>
              <a:rPr lang="ru-RU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, </a:t>
            </a:r>
            <a:r>
              <a:rPr lang="ru-RU" b="1" spc="30" dirty="0" err="1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дастгирии</a:t>
            </a:r>
            <a:r>
              <a:rPr lang="ru-RU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 </a:t>
            </a:r>
            <a:r>
              <a:rPr lang="ru-RU" b="1" spc="30" dirty="0" err="1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соҳибкориву</a:t>
            </a:r>
            <a:r>
              <a:rPr lang="ru-RU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 </a:t>
            </a:r>
            <a:r>
              <a:rPr lang="ru-RU" b="1" spc="30" dirty="0" err="1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сармоягузорӣ</a:t>
            </a:r>
            <a:r>
              <a:rPr lang="ru-RU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 </a:t>
            </a:r>
            <a:r>
              <a:rPr lang="ru-RU" b="1" spc="30" dirty="0" err="1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густариш</a:t>
            </a:r>
            <a:r>
              <a:rPr lang="ru-RU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 </a:t>
            </a:r>
            <a:r>
              <a:rPr lang="ru-RU" b="1" spc="30" dirty="0" err="1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дода</a:t>
            </a:r>
            <a:r>
              <a:rPr lang="ru-RU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 </a:t>
            </a:r>
            <a:r>
              <a:rPr lang="ru-RU" b="1" spc="30" dirty="0" err="1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мешавад</a:t>
            </a:r>
            <a:r>
              <a:rPr lang="ru-RU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. </a:t>
            </a:r>
          </a:p>
          <a:p>
            <a:pPr indent="450215" algn="just">
              <a:lnSpc>
                <a:spcPct val="107000"/>
              </a:lnSpc>
            </a:pPr>
            <a:r>
              <a:rPr lang="ru-RU" b="1" spc="30" dirty="0" err="1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Шиддат</a:t>
            </a:r>
            <a:r>
              <a:rPr lang="ru-RU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 </a:t>
            </a:r>
            <a:r>
              <a:rPr lang="ru-RU" b="1" spc="30" dirty="0" err="1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гирифтани</a:t>
            </a:r>
            <a:r>
              <a:rPr lang="ru-RU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 </a:t>
            </a:r>
            <a:r>
              <a:rPr lang="ru-RU" b="1" spc="30" dirty="0" err="1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рақобати</a:t>
            </a:r>
            <a:r>
              <a:rPr lang="ru-RU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 </a:t>
            </a:r>
            <a:r>
              <a:rPr lang="ru-RU" b="1" spc="30" dirty="0" err="1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тиҷоратӣ</a:t>
            </a:r>
            <a:r>
              <a:rPr lang="ru-RU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 </a:t>
            </a:r>
            <a:r>
              <a:rPr lang="ru-RU" b="1" spc="30" dirty="0" err="1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миёни</a:t>
            </a:r>
            <a:r>
              <a:rPr lang="ru-RU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 </a:t>
            </a:r>
            <a:r>
              <a:rPr lang="ru-RU" b="1" spc="30" dirty="0" err="1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кишварҳо</a:t>
            </a:r>
            <a:r>
              <a:rPr lang="ru-RU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 </a:t>
            </a:r>
            <a:r>
              <a:rPr lang="ru-RU" b="1" spc="30" dirty="0" err="1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моро</a:t>
            </a:r>
            <a:r>
              <a:rPr lang="ru-RU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 </a:t>
            </a:r>
            <a:r>
              <a:rPr lang="ru-RU" b="1" spc="30" dirty="0" err="1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вазифадор</a:t>
            </a:r>
            <a:r>
              <a:rPr lang="ru-RU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 </a:t>
            </a:r>
            <a:r>
              <a:rPr lang="ru-RU" b="1" spc="30" dirty="0" err="1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месозад</a:t>
            </a:r>
            <a:r>
              <a:rPr lang="ru-RU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, </a:t>
            </a:r>
            <a:r>
              <a:rPr lang="ru-RU" b="1" spc="30" dirty="0" err="1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ки</a:t>
            </a:r>
            <a:r>
              <a:rPr lang="ru-RU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 дар </a:t>
            </a:r>
            <a:r>
              <a:rPr lang="ru-RU" b="1" spc="30" dirty="0" err="1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самти</a:t>
            </a:r>
            <a:r>
              <a:rPr lang="ru-RU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 </a:t>
            </a:r>
            <a:r>
              <a:rPr lang="ru-RU" b="1" spc="30" dirty="0" err="1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пешгӯии</a:t>
            </a:r>
            <a:r>
              <a:rPr lang="ru-RU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 </a:t>
            </a:r>
            <a:r>
              <a:rPr lang="ru-RU" b="1" spc="30" dirty="0" err="1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хавфҳо</a:t>
            </a:r>
            <a:r>
              <a:rPr lang="ru-RU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 </a:t>
            </a:r>
            <a:r>
              <a:rPr lang="ru-RU" b="1" spc="30" dirty="0" err="1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ва</a:t>
            </a:r>
            <a:r>
              <a:rPr lang="ru-RU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 </a:t>
            </a:r>
            <a:r>
              <a:rPr lang="ru-RU" b="1" spc="30" dirty="0" err="1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коҳиш</a:t>
            </a:r>
            <a:r>
              <a:rPr lang="ru-RU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 </a:t>
            </a:r>
            <a:r>
              <a:rPr lang="ru-RU" b="1" spc="30" dirty="0" err="1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додани</a:t>
            </a:r>
            <a:r>
              <a:rPr lang="ru-RU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 </a:t>
            </a:r>
            <a:r>
              <a:rPr lang="ru-RU" b="1" spc="30" dirty="0" err="1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таъсири</a:t>
            </a:r>
            <a:r>
              <a:rPr lang="ru-RU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 </a:t>
            </a:r>
            <a:r>
              <a:rPr lang="ru-RU" b="1" spc="30" dirty="0" err="1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онҳо</a:t>
            </a:r>
            <a:r>
              <a:rPr lang="ru-RU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 ба </a:t>
            </a:r>
            <a:r>
              <a:rPr lang="ru-RU" b="1" spc="30" dirty="0" err="1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иқтисоди</a:t>
            </a:r>
            <a:r>
              <a:rPr lang="ru-RU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 </a:t>
            </a:r>
            <a:r>
              <a:rPr lang="ru-RU" b="1" spc="30" dirty="0" err="1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миллӣ</a:t>
            </a:r>
            <a:r>
              <a:rPr lang="ru-RU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, </a:t>
            </a:r>
            <a:r>
              <a:rPr lang="ru-RU" b="1" spc="30" dirty="0" err="1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инчунин</a:t>
            </a:r>
            <a:r>
              <a:rPr lang="ru-RU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, баланд </a:t>
            </a:r>
            <a:r>
              <a:rPr lang="ru-RU" b="1" spc="30" dirty="0" err="1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бардоштани</a:t>
            </a:r>
            <a:r>
              <a:rPr lang="ru-RU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 </a:t>
            </a:r>
            <a:r>
              <a:rPr lang="ru-RU" b="1" spc="30" dirty="0" err="1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рақобатнокии</a:t>
            </a:r>
            <a:r>
              <a:rPr lang="ru-RU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 </a:t>
            </a:r>
            <a:r>
              <a:rPr lang="ru-RU" b="1" spc="30" dirty="0" err="1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маҳсулоти</a:t>
            </a:r>
            <a:r>
              <a:rPr lang="ru-RU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 </a:t>
            </a:r>
            <a:r>
              <a:rPr lang="ru-RU" b="1" spc="30" dirty="0" err="1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истеҳсоли</a:t>
            </a:r>
            <a:r>
              <a:rPr lang="ru-RU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 </a:t>
            </a:r>
            <a:r>
              <a:rPr lang="ru-RU" b="1" spc="30" dirty="0" err="1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ватанӣ</a:t>
            </a:r>
            <a:r>
              <a:rPr lang="ru-RU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 </a:t>
            </a:r>
            <a:r>
              <a:rPr lang="ru-RU" b="1" spc="30" dirty="0" err="1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тадбирҳои</a:t>
            </a:r>
            <a:r>
              <a:rPr lang="ru-RU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 </a:t>
            </a:r>
            <a:r>
              <a:rPr lang="ru-RU" b="1" spc="30" dirty="0" err="1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зарурӣ</a:t>
            </a:r>
            <a:r>
              <a:rPr lang="ru-RU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 </a:t>
            </a:r>
            <a:r>
              <a:rPr lang="ru-RU" b="1" spc="30" dirty="0" err="1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андешем</a:t>
            </a:r>
            <a:r>
              <a:rPr lang="ru-RU" b="1" spc="30" dirty="0" smtClean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.»</a:t>
            </a:r>
          </a:p>
          <a:p>
            <a:pPr lvl="0" indent="450215" algn="just"/>
            <a:r>
              <a:rPr lang="tg-Cyrl-TJ" b="1" spc="30" dirty="0" smtClean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Барномаи </a:t>
            </a:r>
            <a:r>
              <a:rPr lang="tg-Cyrl-TJ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саноатикунонии босуръати ҷумҳурӣ </a:t>
            </a:r>
            <a:r>
              <a:rPr lang="tg-Cyrl-TJ" b="1" spc="30" dirty="0" smtClean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ду марҳиларо дар бар мегирад:</a:t>
            </a:r>
            <a:endParaRPr lang="tg-Cyrl-TJ" b="1" spc="30" dirty="0">
              <a:solidFill>
                <a:srgbClr val="000000"/>
              </a:solidFill>
              <a:latin typeface="Times New Roman Tj" panose="02020603050405020304" pitchFamily="18" charset="-52"/>
              <a:cs typeface="Times New Roman" panose="02020603050405020304" pitchFamily="18" charset="0"/>
            </a:endParaRPr>
          </a:p>
          <a:p>
            <a:pPr lvl="5" indent="450215" algn="just">
              <a:buFont typeface="Wingdings" pitchFamily="2" charset="2"/>
              <a:buChar char="§"/>
            </a:pPr>
            <a:r>
              <a:rPr lang="tg-Cyrl-TJ" b="1" spc="30" dirty="0" smtClean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марҳила </a:t>
            </a:r>
            <a:r>
              <a:rPr lang="tg-Cyrl-TJ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якум барои солҳои 2020-2025; </a:t>
            </a:r>
          </a:p>
          <a:p>
            <a:pPr lvl="5" indent="450215" algn="just">
              <a:buFont typeface="Wingdings" pitchFamily="2" charset="2"/>
              <a:buChar char="§"/>
            </a:pPr>
            <a:r>
              <a:rPr lang="tg-Cyrl-TJ" b="1" spc="30" dirty="0" smtClean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марҳила </a:t>
            </a:r>
            <a:r>
              <a:rPr lang="tg-Cyrl-TJ" b="1" spc="30" dirty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дуюм барои солҳои 2026-2030</a:t>
            </a:r>
            <a:r>
              <a:rPr lang="tg-Cyrl-TJ" b="1" spc="30" dirty="0" smtClean="0">
                <a:solidFill>
                  <a:srgbClr val="000000"/>
                </a:solidFill>
                <a:latin typeface="Times New Roman Tj" panose="02020603050405020304" pitchFamily="18" charset="-52"/>
                <a:cs typeface="Times New Roman" panose="02020603050405020304" pitchFamily="18" charset="0"/>
              </a:rPr>
              <a:t>:</a:t>
            </a:r>
            <a:endParaRPr lang="ru-RU" b="1" spc="30" dirty="0">
              <a:solidFill>
                <a:srgbClr val="000000"/>
              </a:solidFill>
              <a:latin typeface="Times New Roman Tj" panose="02020603050405020304" pitchFamily="18" charset="-52"/>
              <a:cs typeface="Times New Roman" panose="02020603050405020304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1162594" y="979714"/>
            <a:ext cx="9836332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1162594" y="1078348"/>
            <a:ext cx="9836332" cy="7003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261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иагональная полоса 5"/>
          <p:cNvSpPr/>
          <p:nvPr/>
        </p:nvSpPr>
        <p:spPr>
          <a:xfrm rot="11911080">
            <a:off x="10463751" y="1412724"/>
            <a:ext cx="848413" cy="6023728"/>
          </a:xfrm>
          <a:prstGeom prst="diagStrip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Половина рамки 4"/>
          <p:cNvSpPr/>
          <p:nvPr/>
        </p:nvSpPr>
        <p:spPr>
          <a:xfrm>
            <a:off x="150829" y="282804"/>
            <a:ext cx="1150070" cy="6297105"/>
          </a:xfrm>
          <a:prstGeom prst="halfFram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7" name="Диагональная полоса 6"/>
          <p:cNvSpPr/>
          <p:nvPr/>
        </p:nvSpPr>
        <p:spPr>
          <a:xfrm rot="11911080">
            <a:off x="10861248" y="1725380"/>
            <a:ext cx="848413" cy="6023728"/>
          </a:xfrm>
          <a:prstGeom prst="diagStrip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Заголовок 12"/>
          <p:cNvSpPr>
            <a:spLocks noGrp="1"/>
          </p:cNvSpPr>
          <p:nvPr>
            <p:ph type="title"/>
          </p:nvPr>
        </p:nvSpPr>
        <p:spPr>
          <a:xfrm>
            <a:off x="1162594" y="365125"/>
            <a:ext cx="10191206" cy="657559"/>
          </a:xfrm>
        </p:spPr>
        <p:txBody>
          <a:bodyPr rtlCol="0">
            <a:normAutofit/>
          </a:bodyPr>
          <a:lstStyle/>
          <a:p>
            <a:r>
              <a:rPr lang="tg-Cyrl-TJ" sz="2800" dirty="0">
                <a:latin typeface="Times New Roman Tj" panose="02020603050405020304" pitchFamily="18" charset="-52"/>
              </a:rPr>
              <a:t>Мушкилоти асосӣ дар соҳа:</a:t>
            </a:r>
            <a:endParaRPr lang="ru-RU" sz="2800" dirty="0">
              <a:latin typeface="Times New Roman Tj" panose="02020603050405020304" pitchFamily="18" charset="-52"/>
            </a:endParaRPr>
          </a:p>
        </p:txBody>
      </p:sp>
      <p:sp>
        <p:nvSpPr>
          <p:cNvPr id="11" name="Объект 13"/>
          <p:cNvSpPr>
            <a:spLocks noGrp="1"/>
          </p:cNvSpPr>
          <p:nvPr>
            <p:ph idx="1"/>
          </p:nvPr>
        </p:nvSpPr>
        <p:spPr>
          <a:xfrm>
            <a:off x="838200" y="1316317"/>
            <a:ext cx="10515600" cy="4351338"/>
          </a:xfrm>
        </p:spPr>
        <p:txBody>
          <a:bodyPr rtlCol="0">
            <a:noAutofit/>
          </a:bodyPr>
          <a:lstStyle/>
          <a:p>
            <a:pPr marL="342900" indent="-342900" algn="just">
              <a:tabLst>
                <a:tab pos="540385" algn="l"/>
              </a:tabLst>
            </a:pPr>
            <a:r>
              <a:rPr lang="tg-Cyrl-TJ" sz="2400" dirty="0">
                <a:latin typeface="Times New Roman Tj" panose="02020603050405020304" pitchFamily="18" charset="-52"/>
              </a:rPr>
              <a:t>норасоии маблағҳои гардишии корхонаҳо ва фоизи нисбатан баланди қарзҳои бонкӣ; </a:t>
            </a:r>
          </a:p>
          <a:p>
            <a:pPr marL="342900" indent="-342900" algn="just">
              <a:tabLst>
                <a:tab pos="540385" algn="l"/>
              </a:tabLst>
            </a:pPr>
            <a:r>
              <a:rPr lang="tg-Cyrl-TJ" sz="2400" dirty="0">
                <a:latin typeface="Times New Roman Tj" panose="02020603050405020304" pitchFamily="18" charset="-52"/>
              </a:rPr>
              <a:t>боқӣ мондани ақибмонии техникӣ ва технологӣ, дараҷаи баланди фарсудашавии моддию маънавии таҷҳизоти саноатию кишоварзӣ;</a:t>
            </a:r>
          </a:p>
          <a:p>
            <a:pPr marL="342900" indent="-342900" algn="just"/>
            <a:r>
              <a:rPr lang="tg-Cyrl-TJ" sz="2400" dirty="0">
                <a:latin typeface="Times New Roman Tj" panose="02020603050405020304" pitchFamily="18" charset="-52"/>
              </a:rPr>
              <a:t>сатҳи нокифояи рушд, рақобатпазирӣ ва диверсификатсияи саноати коркард;</a:t>
            </a:r>
          </a:p>
          <a:p>
            <a:pPr marL="342900" indent="-342900" algn="just"/>
            <a:r>
              <a:rPr lang="tg-Cyrl-TJ" sz="2400" dirty="0">
                <a:latin typeface="Times New Roman Tj" panose="02020603050405020304" pitchFamily="18" charset="-52"/>
              </a:rPr>
              <a:t>норасоии мутахассисони баландихтисос ба монанди менеҷерони сатҳи болоӣ ва дараҷаи миёна;</a:t>
            </a:r>
          </a:p>
          <a:p>
            <a:pPr marL="342900" indent="-342900" algn="just"/>
            <a:r>
              <a:rPr lang="tg-Cyrl-TJ" sz="2400" dirty="0">
                <a:latin typeface="Times New Roman Tj" panose="02020603050405020304" pitchFamily="18" charset="-52"/>
              </a:rPr>
              <a:t>сатҳи нокифояи ҳамкориҳои дохилӣ, байниминтақавӣ ва рушди муносибатҳои кластерӣ, инчунин тариқи лизинг омода намудани асосноккунии техникӣ-иқтисодӣ ба талаботҳои бонкҳои сармоягузор.</a:t>
            </a:r>
            <a:endParaRPr lang="ru-RU" sz="2400" dirty="0">
              <a:latin typeface="Times New Roman Tj" panose="02020603050405020304" pitchFamily="18" charset="-52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1162594" y="979714"/>
            <a:ext cx="9836332" cy="105637"/>
            <a:chOff x="1162594" y="979714"/>
            <a:chExt cx="9836332" cy="105637"/>
          </a:xfrm>
        </p:grpSpPr>
        <p:cxnSp>
          <p:nvCxnSpPr>
            <p:cNvPr id="13" name="Прямая соединительная линия 12"/>
            <p:cNvCxnSpPr/>
            <p:nvPr/>
          </p:nvCxnSpPr>
          <p:spPr>
            <a:xfrm>
              <a:off x="1162594" y="979714"/>
              <a:ext cx="9836332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flipV="1">
              <a:off x="1162594" y="1078348"/>
              <a:ext cx="9836332" cy="7003"/>
            </a:xfrm>
            <a:prstGeom prst="line">
              <a:avLst/>
            </a:prstGeom>
            <a:ln w="285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872580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овина рамки 4"/>
          <p:cNvSpPr/>
          <p:nvPr/>
        </p:nvSpPr>
        <p:spPr>
          <a:xfrm>
            <a:off x="1" y="0"/>
            <a:ext cx="867266" cy="6858000"/>
          </a:xfrm>
          <a:prstGeom prst="halfFram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6" name="Половина рамки 5"/>
          <p:cNvSpPr/>
          <p:nvPr/>
        </p:nvSpPr>
        <p:spPr>
          <a:xfrm rot="5400000">
            <a:off x="10847108" y="-845268"/>
            <a:ext cx="499623" cy="2190162"/>
          </a:xfrm>
          <a:prstGeom prst="halfFram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Половина рамки 6"/>
          <p:cNvSpPr/>
          <p:nvPr/>
        </p:nvSpPr>
        <p:spPr>
          <a:xfrm rot="5400000">
            <a:off x="10565875" y="-595456"/>
            <a:ext cx="499623" cy="2190162"/>
          </a:xfrm>
          <a:prstGeom prst="halfFram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Половина рамки 7"/>
          <p:cNvSpPr/>
          <p:nvPr/>
        </p:nvSpPr>
        <p:spPr>
          <a:xfrm rot="5400000">
            <a:off x="10284641" y="-296153"/>
            <a:ext cx="499623" cy="2190162"/>
          </a:xfrm>
          <a:prstGeom prst="halfFram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Половина рамки 8"/>
          <p:cNvSpPr/>
          <p:nvPr/>
        </p:nvSpPr>
        <p:spPr>
          <a:xfrm rot="10800000">
            <a:off x="11129911" y="4180000"/>
            <a:ext cx="499623" cy="2190162"/>
          </a:xfrm>
          <a:prstGeom prst="halfFram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Половина рамки 9"/>
          <p:cNvSpPr/>
          <p:nvPr/>
        </p:nvSpPr>
        <p:spPr>
          <a:xfrm rot="10800000">
            <a:off x="11478700" y="4534298"/>
            <a:ext cx="499623" cy="2190162"/>
          </a:xfrm>
          <a:prstGeom prst="halfFram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104900" y="365126"/>
            <a:ext cx="10248900" cy="525212"/>
          </a:xfrm>
        </p:spPr>
        <p:txBody>
          <a:bodyPr rtlCol="0">
            <a:normAutofit/>
          </a:bodyPr>
          <a:lstStyle/>
          <a:p>
            <a:r>
              <a:rPr lang="tg-Cyrl-TJ" sz="2400" b="1" dirty="0">
                <a:latin typeface="Times New Roman Tj" panose="02020603050405020304" pitchFamily="18" charset="-52"/>
              </a:rPr>
              <a:t>Самтҳои фаъолият ва амалҳо барои ноил шудан ба афзалиятҳо:</a:t>
            </a:r>
            <a:endParaRPr lang="ru-RU" sz="2400" b="1" dirty="0">
              <a:latin typeface="Times New Roman Tj" panose="02020603050405020304" pitchFamily="18" charset="-52"/>
            </a:endParaRPr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765266" y="1116916"/>
            <a:ext cx="10515600" cy="4351338"/>
          </a:xfrm>
        </p:spPr>
        <p:txBody>
          <a:bodyPr rtlCol="0">
            <a:noAutofit/>
          </a:bodyPr>
          <a:lstStyle/>
          <a:p>
            <a:pPr marL="342900" indent="-342900" algn="just">
              <a:tabLst>
                <a:tab pos="540385" algn="l"/>
              </a:tabLst>
            </a:pPr>
            <a:r>
              <a:rPr lang="tg-Cyrl-TJ" sz="2400" dirty="0">
                <a:latin typeface="Times New Roman Tj" panose="02020603050405020304" pitchFamily="18" charset="-52"/>
              </a:rPr>
              <a:t>бунёди </a:t>
            </a:r>
            <a:r>
              <a:rPr lang="tg-Cyrl-TJ" sz="2400" dirty="0" smtClean="0">
                <a:latin typeface="Times New Roman Tj" panose="02020603050405020304" pitchFamily="18" charset="-52"/>
              </a:rPr>
              <a:t>асос</a:t>
            </a:r>
            <a:r>
              <a:rPr lang="tg-Cyrl-TJ" sz="2400" dirty="0">
                <a:latin typeface="Times New Roman Tj" panose="02020603050405020304" pitchFamily="18" charset="-52"/>
              </a:rPr>
              <a:t>ҳ</a:t>
            </a:r>
            <a:r>
              <a:rPr lang="tg-Cyrl-TJ" sz="2400" dirty="0" smtClean="0">
                <a:latin typeface="Times New Roman Tj" panose="02020603050405020304" pitchFamily="18" charset="-52"/>
              </a:rPr>
              <a:t>ои институтсионал</a:t>
            </a:r>
            <a:r>
              <a:rPr lang="tg-Cyrl-TJ" sz="2400" dirty="0">
                <a:latin typeface="Times New Roman Tj" panose="02020603050405020304" pitchFamily="18" charset="-52"/>
              </a:rPr>
              <a:t>ӣ</a:t>
            </a:r>
            <a:r>
              <a:rPr lang="tg-Cyrl-TJ" sz="2400" dirty="0" smtClean="0">
                <a:latin typeface="Times New Roman Tj" panose="02020603050405020304" pitchFamily="18" charset="-52"/>
              </a:rPr>
              <a:t> </a:t>
            </a:r>
            <a:r>
              <a:rPr lang="tg-Cyrl-TJ" sz="2400" dirty="0">
                <a:latin typeface="Times New Roman Tj" panose="02020603050405020304" pitchFamily="18" charset="-52"/>
              </a:rPr>
              <a:t>барои рушди устувор ва пешгирикунандаи </a:t>
            </a:r>
            <a:r>
              <a:rPr lang="tg-Cyrl-TJ" sz="2400" dirty="0" smtClean="0">
                <a:latin typeface="Times New Roman Tj" panose="02020603050405020304" pitchFamily="18" charset="-52"/>
              </a:rPr>
              <a:t>соҳа</a:t>
            </a:r>
            <a:r>
              <a:rPr lang="tg-Cyrl-TJ" sz="2400" dirty="0">
                <a:latin typeface="Times New Roman Tj" panose="02020603050405020304" pitchFamily="18" charset="-52"/>
              </a:rPr>
              <a:t>ҳ</a:t>
            </a:r>
            <a:r>
              <a:rPr lang="tg-Cyrl-TJ" sz="2400" dirty="0" smtClean="0">
                <a:latin typeface="Times New Roman Tj" panose="02020603050405020304" pitchFamily="18" charset="-52"/>
              </a:rPr>
              <a:t>ои </a:t>
            </a:r>
            <a:r>
              <a:rPr lang="tg-Cyrl-TJ" sz="2400" dirty="0">
                <a:latin typeface="Times New Roman Tj" panose="02020603050405020304" pitchFamily="18" charset="-52"/>
              </a:rPr>
              <a:t>саноат;</a:t>
            </a:r>
            <a:endParaRPr lang="ru-RU" sz="2400" dirty="0">
              <a:latin typeface="Times New Roman Tj" panose="02020603050405020304" pitchFamily="18" charset="-52"/>
            </a:endParaRPr>
          </a:p>
          <a:p>
            <a:pPr marL="342900" indent="-342900" algn="just">
              <a:tabLst>
                <a:tab pos="540385" algn="l"/>
              </a:tabLst>
            </a:pPr>
            <a:r>
              <a:rPr lang="tg-Cyrl-TJ" sz="2400" dirty="0">
                <a:latin typeface="Times New Roman Tj" panose="02020603050405020304" pitchFamily="18" charset="-52"/>
              </a:rPr>
              <a:t>баланд бардоштани </a:t>
            </a:r>
            <a:r>
              <a:rPr lang="tg-Cyrl-TJ" sz="2400" dirty="0" smtClean="0">
                <a:latin typeface="Times New Roman Tj" panose="02020603050405020304" pitchFamily="18" charset="-52"/>
              </a:rPr>
              <a:t>ра</a:t>
            </a:r>
            <a:r>
              <a:rPr lang="tg-Cyrl-TJ" sz="2400" dirty="0">
                <a:latin typeface="Times New Roman Tj" panose="02020603050405020304" pitchFamily="18" charset="-52"/>
              </a:rPr>
              <a:t>қ</a:t>
            </a:r>
            <a:r>
              <a:rPr lang="tg-Cyrl-TJ" sz="2400" dirty="0" smtClean="0">
                <a:latin typeface="Times New Roman Tj" panose="02020603050405020304" pitchFamily="18" charset="-52"/>
              </a:rPr>
              <a:t>обатпазирӣ </a:t>
            </a:r>
            <a:r>
              <a:rPr lang="tg-Cyrl-TJ" sz="2400" dirty="0">
                <a:latin typeface="Times New Roman Tj" panose="02020603050405020304" pitchFamily="18" charset="-52"/>
              </a:rPr>
              <a:t>ва диверсификасияи саноат;</a:t>
            </a:r>
            <a:endParaRPr lang="ru-RU" sz="2400" dirty="0">
              <a:latin typeface="Times New Roman Tj" panose="02020603050405020304" pitchFamily="18" charset="-52"/>
            </a:endParaRPr>
          </a:p>
          <a:p>
            <a:pPr marL="342900" indent="-342900" algn="just">
              <a:tabLst>
                <a:tab pos="540385" algn="l"/>
              </a:tabLst>
            </a:pPr>
            <a:r>
              <a:rPr lang="tg-Cyrl-TJ" sz="2400" dirty="0">
                <a:latin typeface="Times New Roman Tj" panose="02020603050405020304" pitchFamily="18" charset="-52"/>
              </a:rPr>
              <a:t>афзоиши </a:t>
            </a:r>
            <a:r>
              <a:rPr lang="tg-Cyrl-TJ" sz="2400" dirty="0" smtClean="0">
                <a:latin typeface="Times New Roman Tj" panose="02020603050405020304" pitchFamily="18" charset="-52"/>
              </a:rPr>
              <a:t>ҳа</a:t>
            </a:r>
            <a:r>
              <a:rPr lang="tg-Cyrl-TJ" sz="2400" dirty="0">
                <a:latin typeface="Times New Roman Tj" panose="02020603050405020304" pitchFamily="18" charset="-52"/>
              </a:rPr>
              <a:t>ҷ</a:t>
            </a:r>
            <a:r>
              <a:rPr lang="tg-Cyrl-TJ" sz="2400" dirty="0" smtClean="0">
                <a:latin typeface="Times New Roman Tj" panose="02020603050405020304" pitchFamily="18" charset="-52"/>
              </a:rPr>
              <a:t>ми исте</a:t>
            </a:r>
            <a:r>
              <a:rPr lang="tg-Cyrl-TJ" sz="2400" dirty="0">
                <a:latin typeface="Times New Roman Tj" panose="02020603050405020304" pitchFamily="18" charset="-52"/>
              </a:rPr>
              <a:t>ҳ</a:t>
            </a:r>
            <a:r>
              <a:rPr lang="tg-Cyrl-TJ" sz="2400" dirty="0" smtClean="0">
                <a:latin typeface="Times New Roman Tj" panose="02020603050405020304" pitchFamily="18" charset="-52"/>
              </a:rPr>
              <a:t>сол </a:t>
            </a:r>
            <a:r>
              <a:rPr lang="tg-Cyrl-TJ" sz="2400" dirty="0">
                <a:latin typeface="Times New Roman Tj" panose="02020603050405020304" pitchFamily="18" charset="-52"/>
              </a:rPr>
              <a:t>ва таъмини талаботи бозори </a:t>
            </a:r>
            <a:r>
              <a:rPr lang="tg-Cyrl-TJ" sz="2400" dirty="0" smtClean="0">
                <a:latin typeface="Times New Roman Tj" panose="02020603050405020304" pitchFamily="18" charset="-52"/>
              </a:rPr>
              <a:t>дохил</a:t>
            </a:r>
            <a:r>
              <a:rPr lang="tg-Cyrl-TJ" sz="2400" dirty="0">
                <a:latin typeface="Times New Roman Tj" panose="02020603050405020304" pitchFamily="18" charset="-52"/>
              </a:rPr>
              <a:t>ӣ</a:t>
            </a:r>
            <a:r>
              <a:rPr lang="tg-Cyrl-TJ" sz="2400" dirty="0" smtClean="0">
                <a:latin typeface="Times New Roman Tj" panose="02020603050405020304" pitchFamily="18" charset="-52"/>
              </a:rPr>
              <a:t> </a:t>
            </a:r>
            <a:r>
              <a:rPr lang="tg-Cyrl-TJ" sz="2400" dirty="0">
                <a:latin typeface="Times New Roman Tj" panose="02020603050405020304" pitchFamily="18" charset="-52"/>
              </a:rPr>
              <a:t>бо </a:t>
            </a:r>
            <a:r>
              <a:rPr lang="tg-Cyrl-TJ" sz="2400" dirty="0" smtClean="0">
                <a:latin typeface="Times New Roman Tj" panose="02020603050405020304" pitchFamily="18" charset="-52"/>
              </a:rPr>
              <a:t>ма</a:t>
            </a:r>
            <a:r>
              <a:rPr lang="tg-Cyrl-TJ" sz="2400" dirty="0">
                <a:latin typeface="Times New Roman Tj" panose="02020603050405020304" pitchFamily="18" charset="-52"/>
              </a:rPr>
              <a:t>ҳ</a:t>
            </a:r>
            <a:r>
              <a:rPr lang="tg-Cyrl-TJ" sz="2400" dirty="0" smtClean="0">
                <a:latin typeface="Times New Roman Tj" panose="02020603050405020304" pitchFamily="18" charset="-52"/>
              </a:rPr>
              <a:t>сулоти </a:t>
            </a:r>
            <a:r>
              <a:rPr lang="tg-Cyrl-TJ" sz="2400" dirty="0">
                <a:latin typeface="Times New Roman Tj" panose="02020603050405020304" pitchFamily="18" charset="-52"/>
              </a:rPr>
              <a:t>тайёр;</a:t>
            </a:r>
            <a:endParaRPr lang="ru-RU" sz="2400" dirty="0">
              <a:latin typeface="Times New Roman Tj" panose="02020603050405020304" pitchFamily="18" charset="-52"/>
            </a:endParaRPr>
          </a:p>
          <a:p>
            <a:pPr marL="342900" indent="-342900" algn="just">
              <a:tabLst>
                <a:tab pos="540385" algn="l"/>
              </a:tabLst>
            </a:pPr>
            <a:r>
              <a:rPr lang="tg-Cyrl-TJ" sz="2400" dirty="0">
                <a:latin typeface="Times New Roman Tj" panose="02020603050405020304" pitchFamily="18" charset="-52"/>
              </a:rPr>
              <a:t>афзоиши арзиши иловашудаи </a:t>
            </a:r>
            <a:r>
              <a:rPr lang="tg-Cyrl-TJ" sz="2400" dirty="0" smtClean="0">
                <a:latin typeface="Times New Roman Tj" panose="02020603050405020304" pitchFamily="18" charset="-52"/>
              </a:rPr>
              <a:t>ма</a:t>
            </a:r>
            <a:r>
              <a:rPr lang="tg-Cyrl-TJ" sz="2400" dirty="0">
                <a:latin typeface="Times New Roman Tj" panose="02020603050405020304" pitchFamily="18" charset="-52"/>
              </a:rPr>
              <a:t>ҳ</a:t>
            </a:r>
            <a:r>
              <a:rPr lang="tg-Cyrl-TJ" sz="2400" dirty="0" smtClean="0">
                <a:latin typeface="Times New Roman Tj" panose="02020603050405020304" pitchFamily="18" charset="-52"/>
              </a:rPr>
              <a:t>сулоти саноатӣ равиши </a:t>
            </a:r>
            <a:r>
              <a:rPr lang="tg-Cyrl-TJ" sz="2400" dirty="0">
                <a:latin typeface="Times New Roman Tj" panose="02020603050405020304" pitchFamily="18" charset="-52"/>
              </a:rPr>
              <a:t>рушди </a:t>
            </a:r>
            <a:r>
              <a:rPr lang="tg-Cyrl-TJ" sz="2400" dirty="0" smtClean="0">
                <a:latin typeface="Times New Roman Tj" panose="02020603050405020304" pitchFamily="18" charset="-52"/>
              </a:rPr>
              <a:t>кластер</a:t>
            </a:r>
            <a:r>
              <a:rPr lang="tg-Cyrl-TJ" sz="2400" dirty="0">
                <a:latin typeface="Times New Roman Tj" panose="02020603050405020304" pitchFamily="18" charset="-52"/>
              </a:rPr>
              <a:t>ҳ</a:t>
            </a:r>
            <a:r>
              <a:rPr lang="tg-Cyrl-TJ" sz="2400" dirty="0" smtClean="0">
                <a:latin typeface="Times New Roman Tj" panose="02020603050405020304" pitchFamily="18" charset="-52"/>
              </a:rPr>
              <a:t>о</a:t>
            </a:r>
            <a:r>
              <a:rPr lang="tg-Cyrl-TJ" sz="2400" dirty="0">
                <a:latin typeface="Times New Roman Tj" panose="02020603050405020304" pitchFamily="18" charset="-52"/>
              </a:rPr>
              <a:t>;</a:t>
            </a:r>
            <a:endParaRPr lang="ru-RU" sz="2400" dirty="0">
              <a:latin typeface="Times New Roman Tj" panose="02020603050405020304" pitchFamily="18" charset="-52"/>
            </a:endParaRPr>
          </a:p>
          <a:p>
            <a:pPr marL="342900" indent="-342900" algn="just">
              <a:tabLst>
                <a:tab pos="540385" algn="l"/>
              </a:tabLst>
            </a:pPr>
            <a:r>
              <a:rPr lang="tg-Cyrl-TJ" sz="2400" dirty="0">
                <a:latin typeface="Times New Roman Tj" panose="02020603050405020304" pitchFamily="18" charset="-52"/>
              </a:rPr>
              <a:t>мусоидат ба рушди содирот ва низоми миллии воридотивазкунии </a:t>
            </a:r>
            <a:r>
              <a:rPr lang="tg-Cyrl-TJ" sz="2400" dirty="0" smtClean="0">
                <a:latin typeface="Times New Roman Tj" panose="02020603050405020304" pitchFamily="18" charset="-52"/>
              </a:rPr>
              <a:t>интихоб</a:t>
            </a:r>
            <a:r>
              <a:rPr lang="tg-Cyrl-TJ" sz="2400" dirty="0">
                <a:latin typeface="Times New Roman Tj" panose="02020603050405020304" pitchFamily="18" charset="-52"/>
              </a:rPr>
              <a:t>ӣ</a:t>
            </a:r>
            <a:r>
              <a:rPr lang="tg-Cyrl-TJ" sz="2400" dirty="0" smtClean="0">
                <a:latin typeface="Times New Roman Tj" panose="02020603050405020304" pitchFamily="18" charset="-52"/>
              </a:rPr>
              <a:t>; </a:t>
            </a:r>
            <a:endParaRPr lang="tg-Cyrl-TJ" sz="2400" dirty="0">
              <a:latin typeface="Times New Roman Tj" panose="02020603050405020304" pitchFamily="18" charset="-52"/>
            </a:endParaRPr>
          </a:p>
          <a:p>
            <a:pPr marL="342900" indent="-342900" algn="just">
              <a:tabLst>
                <a:tab pos="540385" algn="l"/>
              </a:tabLst>
            </a:pPr>
            <a:r>
              <a:rPr lang="ru-RU" sz="2400" dirty="0" smtClean="0">
                <a:latin typeface="Times New Roman Tj" panose="02020603050405020304" pitchFamily="18" charset="-52"/>
              </a:rPr>
              <a:t>та</a:t>
            </a:r>
            <a:r>
              <a:rPr lang="tg-Cyrl-TJ" sz="2400" dirty="0">
                <a:latin typeface="Times New Roman Tj" panose="02020603050405020304" pitchFamily="18" charset="-52"/>
              </a:rPr>
              <a:t>ҳ</a:t>
            </a:r>
            <a:r>
              <a:rPr lang="ru-RU" sz="2400" dirty="0" smtClean="0">
                <a:latin typeface="Times New Roman Tj" panose="02020603050405020304" pitchFamily="18" charset="-52"/>
              </a:rPr>
              <a:t>ким </a:t>
            </a:r>
            <a:r>
              <a:rPr lang="ru-RU" sz="2400" dirty="0" err="1">
                <a:latin typeface="Times New Roman Tj" panose="02020603050405020304" pitchFamily="18" charset="-52"/>
              </a:rPr>
              <a:t>ва</a:t>
            </a:r>
            <a:r>
              <a:rPr lang="ru-RU" sz="2400" dirty="0">
                <a:latin typeface="Times New Roman Tj" panose="02020603050405020304" pitchFamily="18" charset="-52"/>
              </a:rPr>
              <a:t> </a:t>
            </a:r>
            <a:r>
              <a:rPr lang="ru-RU" sz="2400" dirty="0" err="1" smtClean="0">
                <a:latin typeface="Times New Roman Tj" panose="02020603050405020304" pitchFamily="18" charset="-52"/>
              </a:rPr>
              <a:t>дигаргунсозии</a:t>
            </a:r>
            <a:r>
              <a:rPr lang="ru-RU" sz="2400" dirty="0" smtClean="0">
                <a:latin typeface="Times New Roman Tj" panose="02020603050405020304" pitchFamily="18" charset="-52"/>
              </a:rPr>
              <a:t> </a:t>
            </a:r>
            <a:r>
              <a:rPr lang="ru-RU" sz="2400" dirty="0" err="1">
                <a:latin typeface="Times New Roman Tj" panose="02020603050405020304" pitchFamily="18" charset="-52"/>
              </a:rPr>
              <a:t>самти</a:t>
            </a:r>
            <a:r>
              <a:rPr lang="ru-RU" sz="2400" dirty="0">
                <a:latin typeface="Times New Roman Tj" panose="02020603050405020304" pitchFamily="18" charset="-52"/>
              </a:rPr>
              <a:t> </a:t>
            </a:r>
            <a:r>
              <a:rPr lang="tg-Cyrl-TJ" sz="2400" dirty="0">
                <a:latin typeface="Times New Roman Tj" panose="02020603050405020304" pitchFamily="18" charset="-52"/>
              </a:rPr>
              <a:t>ҷ</a:t>
            </a:r>
            <a:r>
              <a:rPr lang="ru-RU" sz="2400" dirty="0" err="1" smtClean="0">
                <a:latin typeface="Times New Roman Tj" panose="02020603050405020304" pitchFamily="18" charset="-52"/>
              </a:rPr>
              <a:t>алби</a:t>
            </a:r>
            <a:r>
              <a:rPr lang="ru-RU" sz="2400" dirty="0" smtClean="0">
                <a:latin typeface="Times New Roman Tj" panose="02020603050405020304" pitchFamily="18" charset="-52"/>
              </a:rPr>
              <a:t> </a:t>
            </a:r>
            <a:r>
              <a:rPr lang="ru-RU" sz="2400" dirty="0" err="1" smtClean="0">
                <a:latin typeface="Times New Roman Tj" panose="02020603050405020304" pitchFamily="18" charset="-52"/>
              </a:rPr>
              <a:t>мабла</a:t>
            </a:r>
            <a:r>
              <a:rPr lang="tg-Cyrl-TJ" sz="2400" dirty="0">
                <a:latin typeface="Times New Roman Tj" panose="02020603050405020304" pitchFamily="18" charset="-52"/>
              </a:rPr>
              <a:t>ғ</a:t>
            </a:r>
            <a:r>
              <a:rPr lang="tg-Cyrl-TJ" sz="2400" dirty="0" smtClean="0">
                <a:latin typeface="Times New Roman Tj" panose="02020603050405020304" pitchFamily="18" charset="-52"/>
              </a:rPr>
              <a:t>ҳ</a:t>
            </a:r>
            <a:r>
              <a:rPr lang="ru-RU" sz="2400" dirty="0" err="1" smtClean="0">
                <a:latin typeface="Times New Roman Tj" panose="02020603050405020304" pitchFamily="18" charset="-52"/>
              </a:rPr>
              <a:t>ои</a:t>
            </a:r>
            <a:r>
              <a:rPr lang="ru-RU" sz="2400" dirty="0" smtClean="0">
                <a:latin typeface="Times New Roman Tj" panose="02020603050405020304" pitchFamily="18" charset="-52"/>
              </a:rPr>
              <a:t> </a:t>
            </a:r>
            <a:r>
              <a:rPr lang="ru-RU" sz="2400" dirty="0" err="1" smtClean="0">
                <a:latin typeface="Times New Roman Tj" panose="02020603050405020304" pitchFamily="18" charset="-52"/>
              </a:rPr>
              <a:t>инвеститсион</a:t>
            </a:r>
            <a:r>
              <a:rPr lang="tg-Cyrl-TJ" sz="2400" dirty="0">
                <a:latin typeface="Times New Roman Tj" panose="02020603050405020304" pitchFamily="18" charset="-52"/>
              </a:rPr>
              <a:t>ӣ</a:t>
            </a:r>
            <a:r>
              <a:rPr lang="ru-RU" sz="2400" dirty="0" smtClean="0">
                <a:latin typeface="Times New Roman Tj" panose="02020603050405020304" pitchFamily="18" charset="-52"/>
              </a:rPr>
              <a:t> </a:t>
            </a:r>
            <a:r>
              <a:rPr lang="ru-RU" sz="2400" dirty="0" err="1">
                <a:latin typeface="Times New Roman Tj" panose="02020603050405020304" pitchFamily="18" charset="-52"/>
              </a:rPr>
              <a:t>ва</a:t>
            </a:r>
            <a:r>
              <a:rPr lang="ru-RU" sz="2400" dirty="0">
                <a:latin typeface="Times New Roman Tj" panose="02020603050405020304" pitchFamily="18" charset="-52"/>
              </a:rPr>
              <a:t> </a:t>
            </a:r>
            <a:r>
              <a:rPr lang="ru-RU" sz="2400" dirty="0" err="1" smtClean="0">
                <a:latin typeface="Times New Roman Tj" panose="02020603050405020304" pitchFamily="18" charset="-52"/>
              </a:rPr>
              <a:t>бе</a:t>
            </a:r>
            <a:r>
              <a:rPr lang="tg-Cyrl-TJ" sz="2400" dirty="0">
                <a:latin typeface="Times New Roman Tj" panose="02020603050405020304" pitchFamily="18" charset="-52"/>
              </a:rPr>
              <a:t>ҳ</a:t>
            </a:r>
            <a:r>
              <a:rPr lang="ru-RU" sz="2400" dirty="0" smtClean="0">
                <a:latin typeface="Times New Roman Tj" panose="02020603050405020304" pitchFamily="18" charset="-52"/>
              </a:rPr>
              <a:t>тар </a:t>
            </a:r>
            <a:r>
              <a:rPr lang="ru-RU" sz="2400" dirty="0" err="1">
                <a:latin typeface="Times New Roman Tj" panose="02020603050405020304" pitchFamily="18" charset="-52"/>
              </a:rPr>
              <a:t>намудани</a:t>
            </a:r>
            <a:r>
              <a:rPr lang="ru-RU" sz="2400" dirty="0">
                <a:latin typeface="Times New Roman Tj" panose="02020603050405020304" pitchFamily="18" charset="-52"/>
              </a:rPr>
              <a:t> </a:t>
            </a:r>
            <a:r>
              <a:rPr lang="ru-RU" sz="2400" dirty="0" err="1">
                <a:latin typeface="Times New Roman Tj" panose="02020603050405020304" pitchFamily="18" charset="-52"/>
              </a:rPr>
              <a:t>фазои</a:t>
            </a:r>
            <a:r>
              <a:rPr lang="ru-RU" sz="2400" dirty="0">
                <a:latin typeface="Times New Roman Tj" panose="02020603050405020304" pitchFamily="18" charset="-52"/>
              </a:rPr>
              <a:t> </a:t>
            </a:r>
            <a:r>
              <a:rPr lang="ru-RU" sz="2400" dirty="0" err="1" smtClean="0">
                <a:latin typeface="Times New Roman Tj" panose="02020603050405020304" pitchFamily="18" charset="-52"/>
              </a:rPr>
              <a:t>сармоягузор</a:t>
            </a:r>
            <a:r>
              <a:rPr lang="tg-Cyrl-TJ" sz="2400" dirty="0">
                <a:latin typeface="Times New Roman Tj" panose="02020603050405020304" pitchFamily="18" charset="-52"/>
              </a:rPr>
              <a:t>ӣ</a:t>
            </a:r>
            <a:r>
              <a:rPr lang="ru-RU" sz="2400" dirty="0" smtClean="0">
                <a:latin typeface="Times New Roman Tj" panose="02020603050405020304" pitchFamily="18" charset="-52"/>
              </a:rPr>
              <a:t>.</a:t>
            </a:r>
            <a:endParaRPr lang="ru-RU" sz="2400" dirty="0">
              <a:latin typeface="Times New Roman Tj" panose="02020603050405020304" pitchFamily="18" charset="-52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1104900" y="878466"/>
            <a:ext cx="9836332" cy="105637"/>
            <a:chOff x="1162594" y="979714"/>
            <a:chExt cx="9836332" cy="105637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>
              <a:off x="1162594" y="979714"/>
              <a:ext cx="9836332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flipV="1">
              <a:off x="1162594" y="1078348"/>
              <a:ext cx="9836332" cy="7003"/>
            </a:xfrm>
            <a:prstGeom prst="line">
              <a:avLst/>
            </a:prstGeom>
            <a:ln w="285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679317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иагональная полоса 5"/>
          <p:cNvSpPr/>
          <p:nvPr/>
        </p:nvSpPr>
        <p:spPr>
          <a:xfrm rot="10482147">
            <a:off x="11067319" y="807970"/>
            <a:ext cx="848413" cy="6023728"/>
          </a:xfrm>
          <a:prstGeom prst="diagStrip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Половина рамки 6"/>
          <p:cNvSpPr/>
          <p:nvPr/>
        </p:nvSpPr>
        <p:spPr>
          <a:xfrm>
            <a:off x="150829" y="282804"/>
            <a:ext cx="1150070" cy="6297105"/>
          </a:xfrm>
          <a:prstGeom prst="halfFram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70897"/>
          </a:xfrm>
        </p:spPr>
        <p:txBody>
          <a:bodyPr>
            <a:normAutofit/>
          </a:bodyPr>
          <a:lstStyle/>
          <a:p>
            <a:pPr algn="ctr"/>
            <a:r>
              <a:rPr lang="tg-Cyrl-TJ" altLang="ru-RU" sz="2400" b="1" dirty="0">
                <a:latin typeface="Times New Roman Tj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Вазорати саноат ва технологияҳои нави Ҷумҳурии Тоҷикистон</a:t>
            </a:r>
            <a:endParaRPr lang="ru-RU" sz="2400" b="1" dirty="0">
              <a:latin typeface="Times New Roman Tj" panose="02020603050405020304" pitchFamily="18" charset="-52"/>
            </a:endParaRPr>
          </a:p>
        </p:txBody>
      </p:sp>
      <p:pic>
        <p:nvPicPr>
          <p:cNvPr id="10" name="Picture 2" descr="Возможно, это изображение (на открытом воздухе)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445" y="2165261"/>
            <a:ext cx="6035670" cy="36346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83176" y="3074102"/>
            <a:ext cx="480277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tg-Cyrl-TJ" altLang="ru-RU" sz="2000" dirty="0">
                <a:latin typeface="Times New Roman Tj" panose="02020603050405020304" pitchFamily="18" charset="-52"/>
                <a:cs typeface="Times New Roman" pitchFamily="18" charset="0"/>
              </a:rPr>
              <a:t>Ҷумҳурии Тоҷикистон, 734012,</a:t>
            </a:r>
          </a:p>
          <a:p>
            <a:pPr algn="ctr">
              <a:spcBef>
                <a:spcPct val="0"/>
              </a:spcBef>
            </a:pPr>
            <a:r>
              <a:rPr lang="tg-Cyrl-TJ" altLang="ru-RU" sz="2000" dirty="0">
                <a:latin typeface="Times New Roman Tj" panose="02020603050405020304" pitchFamily="18" charset="-52"/>
                <a:cs typeface="Times New Roman" pitchFamily="18" charset="0"/>
              </a:rPr>
              <a:t>ш. Душанбе,  Рӯдакӣ 22.</a:t>
            </a:r>
          </a:p>
          <a:p>
            <a:pPr algn="ctr">
              <a:spcBef>
                <a:spcPct val="0"/>
              </a:spcBef>
            </a:pPr>
            <a:r>
              <a:rPr lang="tg-Cyrl-TJ" altLang="ru-RU" sz="2000" dirty="0">
                <a:latin typeface="Times New Roman Tj" panose="02020603050405020304" pitchFamily="18" charset="-52"/>
                <a:cs typeface="Times New Roman" pitchFamily="18" charset="0"/>
              </a:rPr>
              <a:t>Тел:  (810992) 221-69-67/221-88-89</a:t>
            </a:r>
          </a:p>
          <a:p>
            <a:pPr algn="ctr">
              <a:spcBef>
                <a:spcPct val="0"/>
              </a:spcBef>
            </a:pPr>
            <a:r>
              <a:rPr lang="tg-Cyrl-TJ" altLang="ru-RU" sz="2000" dirty="0">
                <a:latin typeface="Times New Roman Tj" panose="02020603050405020304" pitchFamily="18" charset="-52"/>
                <a:cs typeface="Times New Roman" pitchFamily="18" charset="0"/>
              </a:rPr>
              <a:t>Факс: (810992)221-82-81</a:t>
            </a:r>
          </a:p>
          <a:p>
            <a:pPr algn="ctr">
              <a:spcBef>
                <a:spcPct val="0"/>
              </a:spcBef>
            </a:pPr>
            <a:r>
              <a:rPr lang="tg-Cyrl-TJ" altLang="ru-RU" sz="2000" dirty="0">
                <a:latin typeface="Times New Roman Tj" panose="02020603050405020304" pitchFamily="18" charset="-52"/>
                <a:cs typeface="Times New Roman" pitchFamily="18" charset="0"/>
              </a:rPr>
              <a:t>Почтаи электронӣ: </a:t>
            </a:r>
            <a:r>
              <a:rPr lang="tg-Cyrl-TJ" altLang="ru-RU" sz="2000" dirty="0">
                <a:latin typeface="Times New Roman Tj" panose="02020603050405020304" pitchFamily="18" charset="-52"/>
                <a:cs typeface="Times New Roman" pitchFamily="18" charset="0"/>
                <a:hlinkClick r:id="rId3"/>
              </a:rPr>
              <a:t>info@sanoat.tj</a:t>
            </a:r>
            <a:endParaRPr lang="tg-Cyrl-TJ" altLang="ru-RU" sz="2000" dirty="0">
              <a:latin typeface="Times New Roman Tj" panose="02020603050405020304" pitchFamily="18" charset="-52"/>
              <a:cs typeface="Times New Roman" pitchFamily="18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1162594" y="898735"/>
            <a:ext cx="9836332" cy="105637"/>
            <a:chOff x="1162594" y="979714"/>
            <a:chExt cx="9836332" cy="105637"/>
          </a:xfrm>
        </p:grpSpPr>
        <p:cxnSp>
          <p:nvCxnSpPr>
            <p:cNvPr id="13" name="Прямая соединительная линия 12"/>
            <p:cNvCxnSpPr/>
            <p:nvPr/>
          </p:nvCxnSpPr>
          <p:spPr>
            <a:xfrm>
              <a:off x="1162594" y="979714"/>
              <a:ext cx="9836332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flipV="1">
              <a:off x="1162594" y="1078348"/>
              <a:ext cx="9836332" cy="7003"/>
            </a:xfrm>
            <a:prstGeom prst="line">
              <a:avLst/>
            </a:prstGeom>
            <a:ln w="285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02023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овина рамки 5"/>
          <p:cNvSpPr/>
          <p:nvPr/>
        </p:nvSpPr>
        <p:spPr>
          <a:xfrm rot="5400000">
            <a:off x="8217034" y="-2296998"/>
            <a:ext cx="1743959" cy="6337956"/>
          </a:xfrm>
          <a:prstGeom prst="halfFram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5" name="Половина рамки 4"/>
          <p:cNvSpPr/>
          <p:nvPr/>
        </p:nvSpPr>
        <p:spPr>
          <a:xfrm>
            <a:off x="0" y="0"/>
            <a:ext cx="1743959" cy="5863472"/>
          </a:xfrm>
          <a:prstGeom prst="halfFram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162594" y="570865"/>
            <a:ext cx="10191206" cy="614589"/>
          </a:xfrm>
        </p:spPr>
        <p:txBody>
          <a:bodyPr>
            <a:normAutofit/>
          </a:bodyPr>
          <a:lstStyle/>
          <a:p>
            <a:r>
              <a:rPr lang="tg-Cyrl-TJ" sz="3200" b="1" dirty="0">
                <a:latin typeface="Times New Roman Tj" panose="02020603050405020304" pitchFamily="18" charset="-52"/>
              </a:rPr>
              <a:t>Мақсади </a:t>
            </a:r>
            <a:r>
              <a:rPr lang="tg-Cyrl-TJ" sz="3200" b="1" dirty="0" smtClean="0">
                <a:latin typeface="Times New Roman Tj" panose="02020603050405020304" pitchFamily="18" charset="-52"/>
              </a:rPr>
              <a:t>Барнома:</a:t>
            </a:r>
            <a:endParaRPr lang="ru-RU" sz="3200" dirty="0">
              <a:latin typeface="Times New Roman Tj" panose="02020603050405020304" pitchFamily="18" charset="-52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1162594" y="1208314"/>
            <a:ext cx="9836332" cy="105637"/>
            <a:chOff x="1162594" y="979714"/>
            <a:chExt cx="9836332" cy="105637"/>
          </a:xfrm>
        </p:grpSpPr>
        <p:cxnSp>
          <p:nvCxnSpPr>
            <p:cNvPr id="10" name="Прямая соединительная линия 9"/>
            <p:cNvCxnSpPr/>
            <p:nvPr/>
          </p:nvCxnSpPr>
          <p:spPr>
            <a:xfrm>
              <a:off x="1162594" y="979714"/>
              <a:ext cx="9836332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 flipV="1">
              <a:off x="1162594" y="1078348"/>
              <a:ext cx="9836332" cy="7003"/>
            </a:xfrm>
            <a:prstGeom prst="line">
              <a:avLst/>
            </a:prstGeom>
            <a:ln w="285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Объект 13"/>
          <p:cNvSpPr txBox="1">
            <a:spLocks/>
          </p:cNvSpPr>
          <p:nvPr/>
        </p:nvSpPr>
        <p:spPr>
          <a:xfrm>
            <a:off x="1104900" y="1422809"/>
            <a:ext cx="10013043" cy="4909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tg-Cyrl-TJ" sz="2400" b="1" dirty="0" smtClean="0">
                <a:latin typeface="Times New Roman Tj" panose="02020603050405020304" pitchFamily="18" charset="-52"/>
              </a:rPr>
              <a:t>Андешидани чораҳо нисбати амалишавии барномаҳои соҳавии қабулгардида;</a:t>
            </a:r>
          </a:p>
          <a:p>
            <a:pPr marL="285750" indent="-285750" algn="just"/>
            <a:r>
              <a:rPr lang="tg-Cyrl-TJ" sz="2400" b="1" dirty="0" smtClean="0">
                <a:latin typeface="Times New Roman Tj" panose="02020603050405020304" pitchFamily="18" charset="-52"/>
              </a:rPr>
              <a:t>татбиқи лоиҳаҳои сармоягузорӣ;</a:t>
            </a:r>
          </a:p>
          <a:p>
            <a:pPr marL="285750" indent="-285750" algn="just"/>
            <a:r>
              <a:rPr lang="tg-Cyrl-TJ" sz="2400" b="1" dirty="0" smtClean="0">
                <a:latin typeface="Times New Roman Tj" panose="02020603050405020304" pitchFamily="18" charset="-52"/>
              </a:rPr>
              <a:t>таъмини самаранокиӣ ва сифати онҳо;</a:t>
            </a:r>
          </a:p>
          <a:p>
            <a:pPr marL="285750" indent="-285750" algn="just"/>
            <a:r>
              <a:rPr lang="tg-Cyrl-TJ" sz="2400" b="1" dirty="0" smtClean="0">
                <a:latin typeface="Times New Roman Tj" panose="02020603050405020304" pitchFamily="18" charset="-52"/>
              </a:rPr>
              <a:t>ҷалби сармояи мустақим;</a:t>
            </a:r>
          </a:p>
          <a:p>
            <a:pPr marL="285750" indent="-285750" algn="just"/>
            <a:r>
              <a:rPr lang="tg-Cyrl-TJ" sz="2400" b="1" dirty="0" smtClean="0">
                <a:latin typeface="Times New Roman Tj" panose="02020603050405020304" pitchFamily="18" charset="-52"/>
              </a:rPr>
              <a:t>бунёди корхонаҳои нави истеҳсолӣ ва ташкили ҷойҳои кории нав;</a:t>
            </a:r>
          </a:p>
          <a:p>
            <a:pPr marL="285750" indent="-285750" algn="just"/>
            <a:r>
              <a:rPr lang="tg-Cyrl-TJ" sz="2400" b="1" dirty="0" smtClean="0">
                <a:latin typeface="Times New Roman Tj" panose="02020603050405020304" pitchFamily="18" charset="-52"/>
              </a:rPr>
              <a:t>то соли 2030 ба 30 фоиз расонидани ҳиссаи соҳаи саноат дар маҷмӯи маҳсулоти дохилӣ. </a:t>
            </a:r>
            <a:endParaRPr lang="tg-Cyrl-TJ" sz="2400" b="1" dirty="0">
              <a:latin typeface="Times New Roman Tj" panose="020206030504050203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24311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овина рамки 5"/>
          <p:cNvSpPr/>
          <p:nvPr/>
        </p:nvSpPr>
        <p:spPr>
          <a:xfrm rot="5400000">
            <a:off x="8217034" y="-2296998"/>
            <a:ext cx="1743959" cy="6337956"/>
          </a:xfrm>
          <a:prstGeom prst="halfFram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5" name="Половина рамки 4"/>
          <p:cNvSpPr/>
          <p:nvPr/>
        </p:nvSpPr>
        <p:spPr>
          <a:xfrm>
            <a:off x="0" y="0"/>
            <a:ext cx="1743959" cy="5863472"/>
          </a:xfrm>
          <a:prstGeom prst="halfFram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162594" y="754380"/>
            <a:ext cx="10191206" cy="682534"/>
          </a:xfrm>
        </p:spPr>
        <p:txBody>
          <a:bodyPr>
            <a:normAutofit fontScale="90000"/>
          </a:bodyPr>
          <a:lstStyle/>
          <a:p>
            <a:r>
              <a:rPr lang="tg-Cyrl-TJ" sz="3200" b="1" dirty="0" smtClean="0">
                <a:latin typeface="Times New Roman Tj" panose="02020603050405020304" pitchFamily="18" charset="-52"/>
              </a:rPr>
              <a:t>Матрисаи амалиёти Барнома аз 2 боб, 14 банд ва 152 номгуи </a:t>
            </a:r>
            <a:r>
              <a:rPr lang="ru-RU" sz="3200" b="1" dirty="0" err="1">
                <a:latin typeface="Times New Roman Tj" panose="02020603050405020304" pitchFamily="18" charset="-52"/>
              </a:rPr>
              <a:t>чорабинињо</a:t>
            </a:r>
            <a:r>
              <a:rPr lang="ru-RU" sz="3200" b="1" dirty="0">
                <a:latin typeface="Times New Roman Tj" panose="02020603050405020304" pitchFamily="18" charset="-52"/>
              </a:rPr>
              <a:t> </a:t>
            </a:r>
            <a:endParaRPr lang="ru-RU" sz="3200" dirty="0">
              <a:latin typeface="Times New Roman Tj" panose="02020603050405020304" pitchFamily="18" charset="-52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1162594" y="1505494"/>
            <a:ext cx="9836332" cy="105637"/>
            <a:chOff x="1162594" y="979714"/>
            <a:chExt cx="9836332" cy="105637"/>
          </a:xfrm>
        </p:grpSpPr>
        <p:cxnSp>
          <p:nvCxnSpPr>
            <p:cNvPr id="10" name="Прямая соединительная линия 9"/>
            <p:cNvCxnSpPr/>
            <p:nvPr/>
          </p:nvCxnSpPr>
          <p:spPr>
            <a:xfrm>
              <a:off x="1162594" y="979714"/>
              <a:ext cx="9836332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 flipV="1">
              <a:off x="1162594" y="1078348"/>
              <a:ext cx="9836332" cy="7003"/>
            </a:xfrm>
            <a:prstGeom prst="line">
              <a:avLst/>
            </a:prstGeom>
            <a:ln w="285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Объект 13"/>
          <p:cNvSpPr txBox="1">
            <a:spLocks/>
          </p:cNvSpPr>
          <p:nvPr/>
        </p:nvSpPr>
        <p:spPr>
          <a:xfrm>
            <a:off x="1104900" y="1697129"/>
            <a:ext cx="10013043" cy="47428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err="1">
                <a:latin typeface="Times New Roman Tj" panose="02020603050405020304" pitchFamily="18" charset="-52"/>
              </a:rPr>
              <a:t>Боби</a:t>
            </a:r>
            <a:r>
              <a:rPr lang="ru-RU" dirty="0">
                <a:latin typeface="Times New Roman Tj" panose="02020603050405020304" pitchFamily="18" charset="-52"/>
              </a:rPr>
              <a:t> 1 аз 6 банд </a:t>
            </a:r>
            <a:r>
              <a:rPr lang="ru-RU" dirty="0" err="1">
                <a:latin typeface="Times New Roman Tj" panose="02020603050405020304" pitchFamily="18" charset="-52"/>
              </a:rPr>
              <a:t>ва</a:t>
            </a:r>
            <a:r>
              <a:rPr lang="ru-RU" dirty="0">
                <a:latin typeface="Times New Roman Tj" panose="02020603050405020304" pitchFamily="18" charset="-52"/>
              </a:rPr>
              <a:t> 73 </a:t>
            </a:r>
            <a:r>
              <a:rPr lang="ru-RU" dirty="0" err="1">
                <a:latin typeface="Times New Roman Tj" panose="02020603050405020304" pitchFamily="18" charset="-52"/>
              </a:rPr>
              <a:t>номгўи</a:t>
            </a:r>
            <a:r>
              <a:rPr lang="ru-RU" dirty="0">
                <a:latin typeface="Times New Roman Tj" panose="02020603050405020304" pitchFamily="18" charset="-52"/>
              </a:rPr>
              <a:t> </a:t>
            </a:r>
            <a:r>
              <a:rPr lang="ru-RU" dirty="0" err="1">
                <a:latin typeface="Times New Roman Tj" panose="02020603050405020304" pitchFamily="18" charset="-52"/>
              </a:rPr>
              <a:t>чорабинињо</a:t>
            </a:r>
            <a:r>
              <a:rPr lang="ru-RU" dirty="0">
                <a:latin typeface="Times New Roman Tj" panose="02020603050405020304" pitchFamily="18" charset="-52"/>
              </a:rPr>
              <a:t> </a:t>
            </a:r>
            <a:r>
              <a:rPr lang="ru-RU" dirty="0" err="1">
                <a:latin typeface="Times New Roman Tj" panose="02020603050405020304" pitchFamily="18" charset="-52"/>
              </a:rPr>
              <a:t>иборат</a:t>
            </a:r>
            <a:r>
              <a:rPr lang="ru-RU" dirty="0">
                <a:latin typeface="Times New Roman Tj" panose="02020603050405020304" pitchFamily="18" charset="-52"/>
              </a:rPr>
              <a:t> </a:t>
            </a:r>
            <a:r>
              <a:rPr lang="ru-RU" dirty="0" err="1">
                <a:latin typeface="Times New Roman Tj" panose="02020603050405020304" pitchFamily="18" charset="-52"/>
              </a:rPr>
              <a:t>буда</a:t>
            </a:r>
            <a:r>
              <a:rPr lang="ru-RU" dirty="0">
                <a:latin typeface="Times New Roman Tj" panose="02020603050405020304" pitchFamily="18" charset="-52"/>
              </a:rPr>
              <a:t>, 52 </a:t>
            </a:r>
            <a:r>
              <a:rPr lang="ru-RU" dirty="0" err="1">
                <a:latin typeface="Times New Roman Tj" panose="02020603050405020304" pitchFamily="18" charset="-52"/>
              </a:rPr>
              <a:t>номгўи</a:t>
            </a:r>
            <a:r>
              <a:rPr lang="ru-RU" dirty="0">
                <a:latin typeface="Times New Roman Tj" panose="02020603050405020304" pitchFamily="18" charset="-52"/>
              </a:rPr>
              <a:t> </a:t>
            </a:r>
            <a:r>
              <a:rPr lang="ru-RU" dirty="0" err="1">
                <a:latin typeface="Times New Roman Tj" panose="02020603050405020304" pitchFamily="18" charset="-52"/>
              </a:rPr>
              <a:t>чорабинињои</a:t>
            </a:r>
            <a:r>
              <a:rPr lang="ru-RU" dirty="0">
                <a:latin typeface="Times New Roman Tj" panose="02020603050405020304" pitchFamily="18" charset="-52"/>
              </a:rPr>
              <a:t> </a:t>
            </a:r>
            <a:r>
              <a:rPr lang="ru-RU" dirty="0" err="1">
                <a:latin typeface="Times New Roman Tj" panose="02020603050405020304" pitchFamily="18" charset="-52"/>
              </a:rPr>
              <a:t>бевосита</a:t>
            </a:r>
            <a:r>
              <a:rPr lang="ru-RU" dirty="0">
                <a:latin typeface="Times New Roman Tj" panose="02020603050405020304" pitchFamily="18" charset="-52"/>
              </a:rPr>
              <a:t> ба </a:t>
            </a:r>
            <a:r>
              <a:rPr lang="ru-RU" dirty="0" err="1">
                <a:latin typeface="Times New Roman Tj" panose="02020603050405020304" pitchFamily="18" charset="-52"/>
              </a:rPr>
              <a:t>Вазорат</a:t>
            </a:r>
            <a:r>
              <a:rPr lang="ru-RU" dirty="0">
                <a:latin typeface="Times New Roman Tj" panose="02020603050405020304" pitchFamily="18" charset="-52"/>
              </a:rPr>
              <a:t> </a:t>
            </a:r>
            <a:r>
              <a:rPr lang="ru-RU" dirty="0" err="1">
                <a:latin typeface="Times New Roman Tj" panose="02020603050405020304" pitchFamily="18" charset="-52"/>
              </a:rPr>
              <a:t>вогузор</a:t>
            </a:r>
            <a:r>
              <a:rPr lang="ru-RU" dirty="0">
                <a:latin typeface="Times New Roman Tj" panose="02020603050405020304" pitchFamily="18" charset="-52"/>
              </a:rPr>
              <a:t> </a:t>
            </a:r>
            <a:r>
              <a:rPr lang="ru-RU" dirty="0" err="1">
                <a:latin typeface="Times New Roman Tj" panose="02020603050405020304" pitchFamily="18" charset="-52"/>
              </a:rPr>
              <a:t>гардидааст</a:t>
            </a:r>
            <a:r>
              <a:rPr lang="ru-RU" dirty="0">
                <a:latin typeface="Times New Roman Tj" panose="02020603050405020304" pitchFamily="18" charset="-52"/>
              </a:rPr>
              <a:t>.</a:t>
            </a:r>
          </a:p>
          <a:p>
            <a:r>
              <a:rPr lang="ru-RU" dirty="0" err="1">
                <a:latin typeface="Times New Roman Tj" panose="02020603050405020304" pitchFamily="18" charset="-52"/>
              </a:rPr>
              <a:t>Боби</a:t>
            </a:r>
            <a:r>
              <a:rPr lang="ru-RU" dirty="0">
                <a:latin typeface="Times New Roman Tj" panose="02020603050405020304" pitchFamily="18" charset="-52"/>
              </a:rPr>
              <a:t> 2 </a:t>
            </a:r>
            <a:r>
              <a:rPr lang="ru-RU" dirty="0" err="1">
                <a:latin typeface="Times New Roman Tj" panose="02020603050405020304" pitchFamily="18" charset="-52"/>
              </a:rPr>
              <a:t>ва</a:t>
            </a:r>
            <a:r>
              <a:rPr lang="ru-RU" dirty="0">
                <a:latin typeface="Times New Roman Tj" panose="02020603050405020304" pitchFamily="18" charset="-52"/>
              </a:rPr>
              <a:t> 8 банд </a:t>
            </a:r>
            <a:r>
              <a:rPr lang="ru-RU" dirty="0" err="1">
                <a:latin typeface="Times New Roman Tj" panose="02020603050405020304" pitchFamily="18" charset="-52"/>
              </a:rPr>
              <a:t>ва</a:t>
            </a:r>
            <a:r>
              <a:rPr lang="ru-RU" dirty="0">
                <a:latin typeface="Times New Roman Tj" panose="02020603050405020304" pitchFamily="18" charset="-52"/>
              </a:rPr>
              <a:t> 79 </a:t>
            </a:r>
            <a:r>
              <a:rPr lang="ru-RU" dirty="0" err="1">
                <a:latin typeface="Times New Roman Tj" panose="02020603050405020304" pitchFamily="18" charset="-52"/>
              </a:rPr>
              <a:t>номгўи</a:t>
            </a:r>
            <a:r>
              <a:rPr lang="ru-RU" dirty="0">
                <a:latin typeface="Times New Roman Tj" panose="02020603050405020304" pitchFamily="18" charset="-52"/>
              </a:rPr>
              <a:t> </a:t>
            </a:r>
            <a:r>
              <a:rPr lang="ru-RU" dirty="0" err="1">
                <a:latin typeface="Times New Roman Tj" panose="02020603050405020304" pitchFamily="18" charset="-52"/>
              </a:rPr>
              <a:t>чорабинї</a:t>
            </a:r>
            <a:r>
              <a:rPr lang="ru-RU" dirty="0">
                <a:latin typeface="Times New Roman Tj" panose="02020603050405020304" pitchFamily="18" charset="-52"/>
              </a:rPr>
              <a:t> </a:t>
            </a:r>
            <a:r>
              <a:rPr lang="ru-RU" dirty="0" err="1">
                <a:latin typeface="Times New Roman Tj" panose="02020603050405020304" pitchFamily="18" charset="-52"/>
              </a:rPr>
              <a:t>иборат</a:t>
            </a:r>
            <a:r>
              <a:rPr lang="ru-RU" dirty="0">
                <a:latin typeface="Times New Roman Tj" panose="02020603050405020304" pitchFamily="18" charset="-52"/>
              </a:rPr>
              <a:t> </a:t>
            </a:r>
            <a:r>
              <a:rPr lang="ru-RU" dirty="0" err="1">
                <a:latin typeface="Times New Roman Tj" panose="02020603050405020304" pitchFamily="18" charset="-52"/>
              </a:rPr>
              <a:t>аст</a:t>
            </a:r>
            <a:r>
              <a:rPr lang="ru-RU" dirty="0">
                <a:latin typeface="Times New Roman Tj" panose="02020603050405020304" pitchFamily="18" charset="-52"/>
              </a:rPr>
              <a:t>, </a:t>
            </a:r>
            <a:r>
              <a:rPr lang="ru-RU" dirty="0" err="1">
                <a:latin typeface="Times New Roman Tj" panose="02020603050405020304" pitchFamily="18" charset="-52"/>
              </a:rPr>
              <a:t>ки</a:t>
            </a:r>
            <a:r>
              <a:rPr lang="ru-RU" dirty="0">
                <a:latin typeface="Times New Roman Tj" panose="02020603050405020304" pitchFamily="18" charset="-52"/>
              </a:rPr>
              <a:t> дар 68 </a:t>
            </a:r>
            <a:r>
              <a:rPr lang="ru-RU" dirty="0" err="1">
                <a:latin typeface="Times New Roman Tj" panose="02020603050405020304" pitchFamily="18" charset="-52"/>
              </a:rPr>
              <a:t>номгўй</a:t>
            </a:r>
            <a:r>
              <a:rPr lang="ru-RU" dirty="0">
                <a:latin typeface="Times New Roman Tj" panose="02020603050405020304" pitchFamily="18" charset="-52"/>
              </a:rPr>
              <a:t> </a:t>
            </a:r>
            <a:r>
              <a:rPr lang="ru-RU" dirty="0" err="1">
                <a:latin typeface="Times New Roman Tj" panose="02020603050405020304" pitchFamily="18" charset="-52"/>
              </a:rPr>
              <a:t>Вазорат</a:t>
            </a:r>
            <a:r>
              <a:rPr lang="ru-RU" dirty="0">
                <a:latin typeface="Times New Roman Tj" panose="02020603050405020304" pitchFamily="18" charset="-52"/>
              </a:rPr>
              <a:t> </a:t>
            </a:r>
            <a:r>
              <a:rPr lang="ru-RU" dirty="0" err="1">
                <a:latin typeface="Times New Roman Tj" panose="02020603050405020304" pitchFamily="18" charset="-52"/>
              </a:rPr>
              <a:t>масъул</a:t>
            </a:r>
            <a:r>
              <a:rPr lang="ru-RU" dirty="0">
                <a:latin typeface="Times New Roman Tj" panose="02020603050405020304" pitchFamily="18" charset="-52"/>
              </a:rPr>
              <a:t> ба </a:t>
            </a:r>
            <a:r>
              <a:rPr lang="ru-RU" dirty="0" err="1">
                <a:latin typeface="Times New Roman Tj" panose="02020603050405020304" pitchFamily="18" charset="-52"/>
              </a:rPr>
              <a:t>њисоб</a:t>
            </a:r>
            <a:r>
              <a:rPr lang="ru-RU" dirty="0">
                <a:latin typeface="Times New Roman Tj" panose="02020603050405020304" pitchFamily="18" charset="-52"/>
              </a:rPr>
              <a:t> </a:t>
            </a:r>
            <a:r>
              <a:rPr lang="ru-RU" dirty="0" err="1">
                <a:latin typeface="Times New Roman Tj" panose="02020603050405020304" pitchFamily="18" charset="-52"/>
              </a:rPr>
              <a:t>рафта</a:t>
            </a:r>
            <a:r>
              <a:rPr lang="ru-RU" dirty="0">
                <a:latin typeface="Times New Roman Tj" panose="02020603050405020304" pitchFamily="18" charset="-52"/>
              </a:rPr>
              <a:t>, </a:t>
            </a:r>
            <a:r>
              <a:rPr lang="ru-RU" dirty="0" err="1">
                <a:latin typeface="Times New Roman Tj" panose="02020603050405020304" pitchFamily="18" charset="-52"/>
              </a:rPr>
              <a:t>иљроиши</a:t>
            </a:r>
            <a:r>
              <a:rPr lang="ru-RU" dirty="0">
                <a:latin typeface="Times New Roman Tj" panose="02020603050405020304" pitchFamily="18" charset="-52"/>
              </a:rPr>
              <a:t> 11 </a:t>
            </a:r>
            <a:r>
              <a:rPr lang="ru-RU" dirty="0" err="1">
                <a:latin typeface="Times New Roman Tj" panose="02020603050405020304" pitchFamily="18" charset="-52"/>
              </a:rPr>
              <a:t>номгўйи</a:t>
            </a:r>
            <a:r>
              <a:rPr lang="ru-RU" dirty="0">
                <a:latin typeface="Times New Roman Tj" panose="02020603050405020304" pitchFamily="18" charset="-52"/>
              </a:rPr>
              <a:t> </a:t>
            </a:r>
            <a:r>
              <a:rPr lang="ru-RU" dirty="0" err="1">
                <a:latin typeface="Times New Roman Tj" panose="02020603050405020304" pitchFamily="18" charset="-52"/>
              </a:rPr>
              <a:t>чорабинињо</a:t>
            </a:r>
            <a:r>
              <a:rPr lang="ru-RU" dirty="0">
                <a:latin typeface="Times New Roman Tj" panose="02020603050405020304" pitchFamily="18" charset="-52"/>
              </a:rPr>
              <a:t> ба </a:t>
            </a:r>
            <a:r>
              <a:rPr lang="ru-RU" dirty="0" err="1">
                <a:latin typeface="Times New Roman Tj" panose="02020603050405020304" pitchFamily="18" charset="-52"/>
              </a:rPr>
              <a:t>дигар</a:t>
            </a:r>
            <a:r>
              <a:rPr lang="ru-RU" dirty="0">
                <a:latin typeface="Times New Roman Tj" panose="02020603050405020304" pitchFamily="18" charset="-52"/>
              </a:rPr>
              <a:t> </a:t>
            </a:r>
            <a:r>
              <a:rPr lang="ru-RU" dirty="0" err="1">
                <a:latin typeface="Times New Roman Tj" panose="02020603050405020304" pitchFamily="18" charset="-52"/>
              </a:rPr>
              <a:t>вазорату</a:t>
            </a:r>
            <a:r>
              <a:rPr lang="ru-RU" dirty="0">
                <a:latin typeface="Times New Roman Tj" panose="02020603050405020304" pitchFamily="18" charset="-52"/>
              </a:rPr>
              <a:t> </a:t>
            </a:r>
            <a:r>
              <a:rPr lang="ru-RU" dirty="0" err="1">
                <a:latin typeface="Times New Roman Tj" panose="02020603050405020304" pitchFamily="18" charset="-52"/>
              </a:rPr>
              <a:t>идорањо</a:t>
            </a:r>
            <a:r>
              <a:rPr lang="ru-RU" dirty="0">
                <a:latin typeface="Times New Roman Tj" panose="02020603050405020304" pitchFamily="18" charset="-52"/>
              </a:rPr>
              <a:t> </a:t>
            </a:r>
            <a:r>
              <a:rPr lang="ru-RU" dirty="0" err="1">
                <a:latin typeface="Times New Roman Tj" panose="02020603050405020304" pitchFamily="18" charset="-52"/>
              </a:rPr>
              <a:t>дахл</a:t>
            </a:r>
            <a:r>
              <a:rPr lang="ru-RU" dirty="0">
                <a:latin typeface="Times New Roman Tj" panose="02020603050405020304" pitchFamily="18" charset="-52"/>
              </a:rPr>
              <a:t> </a:t>
            </a:r>
            <a:r>
              <a:rPr lang="ru-RU" dirty="0" err="1">
                <a:latin typeface="Times New Roman Tj" panose="02020603050405020304" pitchFamily="18" charset="-52"/>
              </a:rPr>
              <a:t>дорад</a:t>
            </a:r>
            <a:r>
              <a:rPr lang="ru-RU" dirty="0" smtClean="0">
                <a:latin typeface="Times New Roman Tj" panose="02020603050405020304" pitchFamily="18" charset="-52"/>
              </a:rPr>
              <a:t>.</a:t>
            </a:r>
          </a:p>
          <a:p>
            <a:pPr marL="0" indent="0">
              <a:buNone/>
            </a:pPr>
            <a:r>
              <a:rPr lang="ru-RU" dirty="0" smtClean="0"/>
              <a:t>	</a:t>
            </a:r>
            <a:r>
              <a:rPr lang="ru-RU" dirty="0" err="1">
                <a:latin typeface="Times New Roman Tj" panose="02020603050405020304" pitchFamily="18" charset="-52"/>
              </a:rPr>
              <a:t>Иљро</a:t>
            </a:r>
            <a:r>
              <a:rPr lang="ru-RU" dirty="0">
                <a:latin typeface="Times New Roman Tj" panose="02020603050405020304" pitchFamily="18" charset="-52"/>
              </a:rPr>
              <a:t> </a:t>
            </a:r>
            <a:r>
              <a:rPr lang="ru-RU" dirty="0" err="1">
                <a:latin typeface="Times New Roman Tj" panose="02020603050405020304" pitchFamily="18" charset="-52"/>
              </a:rPr>
              <a:t>шуданд</a:t>
            </a:r>
            <a:r>
              <a:rPr lang="ru-RU" dirty="0">
                <a:latin typeface="Times New Roman Tj" panose="02020603050405020304" pitchFamily="18" charset="-52"/>
              </a:rPr>
              <a:t> </a:t>
            </a:r>
            <a:r>
              <a:rPr lang="ru-RU" dirty="0" smtClean="0">
                <a:latin typeface="Times New Roman Tj" panose="02020603050405020304" pitchFamily="18" charset="-52"/>
              </a:rPr>
              <a:t>				59 </a:t>
            </a:r>
            <a:r>
              <a:rPr lang="ru-RU" dirty="0">
                <a:latin typeface="Times New Roman Tj" panose="02020603050405020304" pitchFamily="18" charset="-52"/>
              </a:rPr>
              <a:t>банд</a:t>
            </a:r>
          </a:p>
          <a:p>
            <a:pPr marL="0" indent="0">
              <a:buNone/>
            </a:pPr>
            <a:r>
              <a:rPr lang="ru-RU" dirty="0">
                <a:latin typeface="Times New Roman Tj" panose="02020603050405020304" pitchFamily="18" charset="-52"/>
              </a:rPr>
              <a:t>	Дар </a:t>
            </a:r>
            <a:r>
              <a:rPr lang="ru-RU" dirty="0" err="1">
                <a:latin typeface="Times New Roman Tj" panose="02020603050405020304" pitchFamily="18" charset="-52"/>
              </a:rPr>
              <a:t>рафти</a:t>
            </a:r>
            <a:r>
              <a:rPr lang="ru-RU" dirty="0">
                <a:latin typeface="Times New Roman Tj" panose="02020603050405020304" pitchFamily="18" charset="-52"/>
              </a:rPr>
              <a:t> </a:t>
            </a:r>
            <a:r>
              <a:rPr lang="ru-RU" dirty="0" err="1" smtClean="0">
                <a:latin typeface="Times New Roman Tj" panose="02020603050405020304" pitchFamily="18" charset="-52"/>
              </a:rPr>
              <a:t>иљро</a:t>
            </a:r>
            <a:r>
              <a:rPr lang="ru-RU" dirty="0" smtClean="0">
                <a:latin typeface="Times New Roman Tj" panose="02020603050405020304" pitchFamily="18" charset="-52"/>
              </a:rPr>
              <a:t>		 		56 </a:t>
            </a:r>
            <a:r>
              <a:rPr lang="ru-RU" dirty="0">
                <a:latin typeface="Times New Roman Tj" panose="02020603050405020304" pitchFamily="18" charset="-52"/>
              </a:rPr>
              <a:t>банд</a:t>
            </a:r>
          </a:p>
          <a:p>
            <a:pPr marL="0" indent="0">
              <a:buNone/>
            </a:pPr>
            <a:r>
              <a:rPr lang="ru-RU" dirty="0">
                <a:latin typeface="Times New Roman Tj" panose="02020603050405020304" pitchFamily="18" charset="-52"/>
              </a:rPr>
              <a:t>	</a:t>
            </a:r>
            <a:r>
              <a:rPr lang="ru-RU" dirty="0" err="1">
                <a:latin typeface="Times New Roman Tj" panose="02020603050405020304" pitchFamily="18" charset="-52"/>
              </a:rPr>
              <a:t>Умуман</a:t>
            </a:r>
            <a:r>
              <a:rPr lang="ru-RU" dirty="0">
                <a:latin typeface="Times New Roman Tj" panose="02020603050405020304" pitchFamily="18" charset="-52"/>
              </a:rPr>
              <a:t> </a:t>
            </a:r>
            <a:r>
              <a:rPr lang="ru-RU" dirty="0" err="1">
                <a:latin typeface="Times New Roman Tj" panose="02020603050405020304" pitchFamily="18" charset="-52"/>
              </a:rPr>
              <a:t>иљро</a:t>
            </a:r>
            <a:r>
              <a:rPr lang="ru-RU" dirty="0">
                <a:latin typeface="Times New Roman Tj" panose="02020603050405020304" pitchFamily="18" charset="-52"/>
              </a:rPr>
              <a:t> </a:t>
            </a:r>
            <a:r>
              <a:rPr lang="ru-RU" dirty="0" err="1">
                <a:latin typeface="Times New Roman Tj" panose="02020603050405020304" pitchFamily="18" charset="-52"/>
              </a:rPr>
              <a:t>нашудааст</a:t>
            </a:r>
            <a:r>
              <a:rPr lang="ru-RU" dirty="0">
                <a:latin typeface="Times New Roman Tj" panose="02020603050405020304" pitchFamily="18" charset="-52"/>
              </a:rPr>
              <a:t> </a:t>
            </a:r>
            <a:r>
              <a:rPr lang="ru-RU" dirty="0" smtClean="0">
                <a:latin typeface="Times New Roman Tj" panose="02020603050405020304" pitchFamily="18" charset="-52"/>
              </a:rPr>
              <a:t>		37 </a:t>
            </a:r>
            <a:r>
              <a:rPr lang="ru-RU" dirty="0">
                <a:latin typeface="Times New Roman Tj" panose="02020603050405020304" pitchFamily="18" charset="-52"/>
              </a:rPr>
              <a:t>банд</a:t>
            </a:r>
          </a:p>
          <a:p>
            <a:pPr marL="0" indent="0">
              <a:buNone/>
            </a:pPr>
            <a:endParaRPr lang="ru-RU" dirty="0">
              <a:latin typeface="Times New Roman Tj" panose="02020603050405020304" pitchFamily="18" charset="-52"/>
            </a:endParaRPr>
          </a:p>
        </p:txBody>
      </p:sp>
      <p:sp>
        <p:nvSpPr>
          <p:cNvPr id="2" name="Стрелка вправо 1"/>
          <p:cNvSpPr/>
          <p:nvPr/>
        </p:nvSpPr>
        <p:spPr>
          <a:xfrm>
            <a:off x="6074229" y="4781006"/>
            <a:ext cx="770708" cy="1698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6080760" y="5211038"/>
            <a:ext cx="770708" cy="1698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6111421" y="5825513"/>
            <a:ext cx="770708" cy="1698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99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Диагональная полоса 13"/>
          <p:cNvSpPr/>
          <p:nvPr/>
        </p:nvSpPr>
        <p:spPr>
          <a:xfrm rot="16200000">
            <a:off x="9916412" y="4569247"/>
            <a:ext cx="1962727" cy="2588449"/>
          </a:xfrm>
          <a:prstGeom prst="diagStrip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Половина рамки 6"/>
          <p:cNvSpPr/>
          <p:nvPr/>
        </p:nvSpPr>
        <p:spPr>
          <a:xfrm rot="5400000">
            <a:off x="8217034" y="-2296998"/>
            <a:ext cx="1743959" cy="6337956"/>
          </a:xfrm>
          <a:prstGeom prst="halfFrame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0" name="Половина рамки 9"/>
          <p:cNvSpPr/>
          <p:nvPr/>
        </p:nvSpPr>
        <p:spPr>
          <a:xfrm>
            <a:off x="0" y="0"/>
            <a:ext cx="1743959" cy="5863472"/>
          </a:xfrm>
          <a:prstGeom prst="halfFram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Диагональная полоса 15"/>
          <p:cNvSpPr/>
          <p:nvPr/>
        </p:nvSpPr>
        <p:spPr>
          <a:xfrm rot="19206603">
            <a:off x="11100273" y="3052175"/>
            <a:ext cx="1962727" cy="2588449"/>
          </a:xfrm>
          <a:prstGeom prst="diagStrip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Заголовок 12"/>
          <p:cNvSpPr>
            <a:spLocks noGrp="1"/>
          </p:cNvSpPr>
          <p:nvPr>
            <p:ph type="title"/>
          </p:nvPr>
        </p:nvSpPr>
        <p:spPr>
          <a:xfrm>
            <a:off x="1104900" y="662306"/>
            <a:ext cx="10248900" cy="513340"/>
          </a:xfrm>
        </p:spPr>
        <p:txBody>
          <a:bodyPr rtlCol="0">
            <a:noAutofit/>
          </a:bodyPr>
          <a:lstStyle/>
          <a:p>
            <a:r>
              <a:rPr lang="tg-Cyrl-TJ" sz="3200" b="1" dirty="0" smtClean="0">
                <a:latin typeface="Times New Roman Tj" panose="02020603050405020304" pitchFamily="18" charset="-52"/>
              </a:rPr>
              <a:t>Афзалиятҳо</a:t>
            </a:r>
            <a:r>
              <a:rPr lang="tg-Cyrl-TJ" sz="3200" b="1" dirty="0">
                <a:latin typeface="Times New Roman Tj" panose="02020603050405020304" pitchFamily="18" charset="-52"/>
              </a:rPr>
              <a:t>:</a:t>
            </a:r>
            <a:endParaRPr lang="ru-RU" sz="3200" b="1" dirty="0">
              <a:latin typeface="Times New Roman Tj" panose="02020603050405020304" pitchFamily="18" charset="-52"/>
            </a:endParaRPr>
          </a:p>
        </p:txBody>
      </p:sp>
      <p:sp>
        <p:nvSpPr>
          <p:cNvPr id="9" name="Объект 13"/>
          <p:cNvSpPr>
            <a:spLocks noGrp="1"/>
          </p:cNvSpPr>
          <p:nvPr>
            <p:ph idx="1"/>
          </p:nvPr>
        </p:nvSpPr>
        <p:spPr>
          <a:xfrm>
            <a:off x="1031966" y="1581211"/>
            <a:ext cx="9982200" cy="4572000"/>
          </a:xfrm>
        </p:spPr>
        <p:txBody>
          <a:bodyPr rtlCol="0">
            <a:noAutofit/>
          </a:bodyPr>
          <a:lstStyle/>
          <a:p>
            <a:pPr marL="342900" indent="-342900" algn="just"/>
            <a:r>
              <a:rPr lang="tg-Cyrl-TJ" sz="2400" dirty="0" smtClean="0">
                <a:latin typeface="Times New Roman Tj" panose="02020603050405020304" pitchFamily="18" charset="-52"/>
              </a:rPr>
              <a:t>мавҷуд </a:t>
            </a:r>
            <a:r>
              <a:rPr lang="tg-Cyrl-TJ" sz="2400" dirty="0">
                <a:latin typeface="Times New Roman Tj" panose="02020603050405020304" pitchFamily="18" charset="-52"/>
              </a:rPr>
              <a:t>будани </a:t>
            </a:r>
            <a:r>
              <a:rPr lang="tg-Cyrl-TJ" sz="2400" dirty="0" smtClean="0">
                <a:latin typeface="Times New Roman Tj" panose="02020603050405020304" pitchFamily="18" charset="-52"/>
              </a:rPr>
              <a:t>захираҳои маъданӣ, ғайримаъданӣ, </a:t>
            </a:r>
            <a:r>
              <a:rPr lang="tg-Cyrl-TJ" sz="2400" dirty="0">
                <a:latin typeface="Times New Roman Tj" panose="02020603050405020304" pitchFamily="18" charset="-52"/>
              </a:rPr>
              <a:t>ангишт, </a:t>
            </a:r>
            <a:r>
              <a:rPr lang="tg-Cyrl-TJ" sz="2400" dirty="0" smtClean="0">
                <a:latin typeface="Times New Roman Tj" panose="02020603050405020304" pitchFamily="18" charset="-52"/>
              </a:rPr>
              <a:t>канданиҳои  </a:t>
            </a:r>
            <a:r>
              <a:rPr lang="tg-Cyrl-TJ" sz="2400" dirty="0">
                <a:latin typeface="Times New Roman Tj" panose="02020603050405020304" pitchFamily="18" charset="-52"/>
              </a:rPr>
              <a:t>фоиданоки маъмул дар </a:t>
            </a:r>
            <a:r>
              <a:rPr lang="tg-Cyrl-TJ" sz="2400" dirty="0" smtClean="0">
                <a:latin typeface="Times New Roman Tj" panose="02020603050405020304" pitchFamily="18" charset="-52"/>
              </a:rPr>
              <a:t>ҳудуди ҷумҳур</a:t>
            </a:r>
            <a:r>
              <a:rPr lang="tg-Cyrl-TJ" sz="2400" dirty="0" smtClean="0">
                <a:solidFill>
                  <a:srgbClr val="514843"/>
                </a:solidFill>
                <a:latin typeface="Times New Roman Tj" panose="02020603050405020304" pitchFamily="18" charset="-52"/>
              </a:rPr>
              <a:t>ӣ</a:t>
            </a:r>
            <a:r>
              <a:rPr lang="tg-Cyrl-TJ" sz="2400" dirty="0" smtClean="0">
                <a:latin typeface="Times New Roman Tj" panose="02020603050405020304" pitchFamily="18" charset="-52"/>
              </a:rPr>
              <a:t>;</a:t>
            </a:r>
            <a:endParaRPr lang="ru-RU" sz="2400" dirty="0">
              <a:latin typeface="Times New Roman Tj" panose="02020603050405020304" pitchFamily="18" charset="-52"/>
            </a:endParaRPr>
          </a:p>
          <a:p>
            <a:pPr marL="342900" indent="-342900" algn="just"/>
            <a:r>
              <a:rPr lang="tg-Cyrl-TJ" sz="2400" dirty="0" smtClean="0">
                <a:latin typeface="Times New Roman Tj" panose="02020603050405020304" pitchFamily="18" charset="-52"/>
              </a:rPr>
              <a:t>иқтидорҳои истеҳсолӣ </a:t>
            </a:r>
            <a:r>
              <a:rPr lang="tg-Cyrl-TJ" sz="2400" dirty="0">
                <a:latin typeface="Times New Roman Tj" panose="02020603050405020304" pitchFamily="18" charset="-52"/>
              </a:rPr>
              <a:t>барои коркарди ашёи хоми </a:t>
            </a:r>
            <a:r>
              <a:rPr lang="tg-Cyrl-TJ" sz="2400" dirty="0" smtClean="0">
                <a:latin typeface="Times New Roman Tj" panose="02020603050405020304" pitchFamily="18" charset="-52"/>
              </a:rPr>
              <a:t>маҳалл</a:t>
            </a:r>
            <a:r>
              <a:rPr lang="tg-Cyrl-TJ" sz="2400" dirty="0">
                <a:latin typeface="Times New Roman Tj" panose="02020603050405020304" pitchFamily="18" charset="-52"/>
              </a:rPr>
              <a:t>ӣ</a:t>
            </a:r>
            <a:r>
              <a:rPr lang="tg-Cyrl-TJ" sz="2400" dirty="0" smtClean="0">
                <a:latin typeface="Times New Roman Tj" panose="02020603050405020304" pitchFamily="18" charset="-52"/>
              </a:rPr>
              <a:t> </a:t>
            </a:r>
            <a:r>
              <a:rPr lang="tg-Cyrl-TJ" sz="2400" dirty="0">
                <a:latin typeface="Times New Roman Tj" panose="02020603050405020304" pitchFamily="18" charset="-52"/>
              </a:rPr>
              <a:t>то </a:t>
            </a:r>
            <a:r>
              <a:rPr lang="tg-Cyrl-TJ" sz="2400" dirty="0" smtClean="0">
                <a:latin typeface="Times New Roman Tj" panose="02020603050405020304" pitchFamily="18" charset="-52"/>
              </a:rPr>
              <a:t>истеҳсоли маҳсулоти ниҳоӣ;</a:t>
            </a:r>
            <a:endParaRPr lang="ru-RU" sz="2400" dirty="0">
              <a:latin typeface="Times New Roman Tj" panose="02020603050405020304" pitchFamily="18" charset="-52"/>
            </a:endParaRPr>
          </a:p>
          <a:p>
            <a:pPr marL="342900" indent="-342900" algn="just"/>
            <a:r>
              <a:rPr lang="tt-RU" sz="2400" dirty="0" smtClean="0">
                <a:latin typeface="Times New Roman Tj" panose="02020603050405020304" pitchFamily="18" charset="-52"/>
              </a:rPr>
              <a:t>рушд </a:t>
            </a:r>
            <a:r>
              <a:rPr lang="tt-RU" sz="2400" dirty="0">
                <a:latin typeface="Times New Roman Tj" panose="02020603050405020304" pitchFamily="18" charset="-52"/>
              </a:rPr>
              <a:t>ёфтани талабот ба </a:t>
            </a:r>
            <a:r>
              <a:rPr lang="tt-RU" sz="2400" dirty="0" smtClean="0">
                <a:latin typeface="Times New Roman Tj" panose="02020603050405020304" pitchFamily="18" charset="-52"/>
              </a:rPr>
              <a:t>масоле</a:t>
            </a:r>
            <a:r>
              <a:rPr lang="tg-Cyrl-TJ" sz="2400" dirty="0" smtClean="0">
                <a:latin typeface="Times New Roman Tj" panose="02020603050405020304" pitchFamily="18" charset="-52"/>
              </a:rPr>
              <a:t>ҳ</a:t>
            </a:r>
            <a:r>
              <a:rPr lang="tt-RU" sz="2400" dirty="0" smtClean="0">
                <a:latin typeface="Times New Roman Tj" panose="02020603050405020304" pitchFamily="18" charset="-52"/>
              </a:rPr>
              <a:t>и сохтмон</a:t>
            </a:r>
            <a:r>
              <a:rPr lang="tg-Cyrl-TJ" sz="2400" dirty="0" smtClean="0">
                <a:latin typeface="Times New Roman Tj" panose="02020603050405020304" pitchFamily="18" charset="-52"/>
              </a:rPr>
              <a:t>ӣ</a:t>
            </a:r>
            <a:r>
              <a:rPr lang="tt-RU" sz="2400" dirty="0" smtClean="0">
                <a:latin typeface="Times New Roman Tj" panose="02020603050405020304" pitchFamily="18" charset="-52"/>
              </a:rPr>
              <a:t> </a:t>
            </a:r>
            <a:r>
              <a:rPr lang="tt-RU" sz="2400" dirty="0">
                <a:latin typeface="Times New Roman Tj" panose="02020603050405020304" pitchFamily="18" charset="-52"/>
              </a:rPr>
              <a:t>ва дар ин асос таъсис додани </a:t>
            </a:r>
            <a:r>
              <a:rPr lang="tt-RU" sz="2400" dirty="0" smtClean="0">
                <a:latin typeface="Times New Roman Tj" panose="02020603050405020304" pitchFamily="18" charset="-52"/>
              </a:rPr>
              <a:t>корхона</a:t>
            </a:r>
            <a:r>
              <a:rPr lang="tg-Cyrl-TJ" sz="2400" dirty="0" smtClean="0">
                <a:latin typeface="Times New Roman Tj" panose="02020603050405020304" pitchFamily="18" charset="-52"/>
              </a:rPr>
              <a:t>ҳ</a:t>
            </a:r>
            <a:r>
              <a:rPr lang="tt-RU" sz="2400" dirty="0" smtClean="0">
                <a:latin typeface="Times New Roman Tj" panose="02020603050405020304" pitchFamily="18" charset="-52"/>
              </a:rPr>
              <a:t>ои исте</a:t>
            </a:r>
            <a:r>
              <a:rPr lang="tg-Cyrl-TJ" sz="2400" dirty="0" smtClean="0">
                <a:latin typeface="Times New Roman Tj" panose="02020603050405020304" pitchFamily="18" charset="-52"/>
              </a:rPr>
              <a:t>ҳ</a:t>
            </a:r>
            <a:r>
              <a:rPr lang="tt-RU" sz="2400" dirty="0" smtClean="0">
                <a:latin typeface="Times New Roman Tj" panose="02020603050405020304" pitchFamily="18" charset="-52"/>
              </a:rPr>
              <a:t>соли </a:t>
            </a:r>
            <a:r>
              <a:rPr lang="tg-Cyrl-TJ" sz="2400" dirty="0" smtClean="0">
                <a:latin typeface="Times New Roman Tj" panose="02020603050405020304" pitchFamily="18" charset="-52"/>
              </a:rPr>
              <a:t>қ</a:t>
            </a:r>
            <a:r>
              <a:rPr lang="tt-RU" sz="2400" dirty="0" smtClean="0">
                <a:latin typeface="Times New Roman Tj" panose="02020603050405020304" pitchFamily="18" charset="-52"/>
              </a:rPr>
              <a:t>уму ша</a:t>
            </a:r>
            <a:r>
              <a:rPr lang="tg-Cyrl-TJ" sz="2400" dirty="0" smtClean="0">
                <a:latin typeface="Times New Roman Tj" panose="02020603050405020304" pitchFamily="18" charset="-52"/>
              </a:rPr>
              <a:t>ғ</a:t>
            </a:r>
            <a:r>
              <a:rPr lang="tt-RU" sz="2400" dirty="0" smtClean="0">
                <a:latin typeface="Times New Roman Tj" panose="02020603050405020304" pitchFamily="18" charset="-52"/>
              </a:rPr>
              <a:t>ал </a:t>
            </a:r>
            <a:r>
              <a:rPr lang="tt-RU" sz="2400" dirty="0">
                <a:latin typeface="Times New Roman Tj" panose="02020603050405020304" pitchFamily="18" charset="-52"/>
              </a:rPr>
              <a:t>ва хишт дар тамоми </a:t>
            </a:r>
            <a:r>
              <a:rPr lang="tt-RU" sz="2400" dirty="0" smtClean="0">
                <a:latin typeface="Times New Roman Tj" panose="02020603050405020304" pitchFamily="18" charset="-52"/>
              </a:rPr>
              <a:t>ша</a:t>
            </a:r>
            <a:r>
              <a:rPr lang="tg-Cyrl-TJ" sz="2400" dirty="0" smtClean="0">
                <a:latin typeface="Times New Roman Tj" panose="02020603050405020304" pitchFamily="18" charset="-52"/>
              </a:rPr>
              <a:t>ҳ</a:t>
            </a:r>
            <a:r>
              <a:rPr lang="tt-RU" sz="2400" dirty="0" smtClean="0">
                <a:latin typeface="Times New Roman Tj" panose="02020603050405020304" pitchFamily="18" charset="-52"/>
              </a:rPr>
              <a:t>ру но</a:t>
            </a:r>
            <a:r>
              <a:rPr lang="tg-Cyrl-TJ" sz="2400" dirty="0" smtClean="0">
                <a:latin typeface="Times New Roman Tj" panose="02020603050405020304" pitchFamily="18" charset="-52"/>
              </a:rPr>
              <a:t>ҳ</a:t>
            </a:r>
            <a:r>
              <a:rPr lang="tt-RU" sz="2400" dirty="0" smtClean="0">
                <a:latin typeface="Times New Roman Tj" panose="02020603050405020304" pitchFamily="18" charset="-52"/>
              </a:rPr>
              <a:t>ия</a:t>
            </a:r>
            <a:r>
              <a:rPr lang="tg-Cyrl-TJ" sz="2400" dirty="0" smtClean="0">
                <a:latin typeface="Times New Roman Tj" panose="02020603050405020304" pitchFamily="18" charset="-52"/>
              </a:rPr>
              <a:t>ҳ</a:t>
            </a:r>
            <a:r>
              <a:rPr lang="tt-RU" sz="2400" dirty="0" smtClean="0">
                <a:latin typeface="Times New Roman Tj" panose="02020603050405020304" pitchFamily="18" charset="-52"/>
              </a:rPr>
              <a:t>ои </a:t>
            </a:r>
            <a:r>
              <a:rPr lang="tg-Cyrl-TJ" sz="2400" dirty="0" smtClean="0">
                <a:latin typeface="Times New Roman Tj" panose="02020603050405020304" pitchFamily="18" charset="-52"/>
              </a:rPr>
              <a:t>ҷ</a:t>
            </a:r>
            <a:r>
              <a:rPr lang="tt-RU" sz="2400" dirty="0" smtClean="0">
                <a:latin typeface="Times New Roman Tj" panose="02020603050405020304" pitchFamily="18" charset="-52"/>
              </a:rPr>
              <a:t>ум</a:t>
            </a:r>
            <a:r>
              <a:rPr lang="tg-Cyrl-TJ" sz="2400" dirty="0" smtClean="0">
                <a:latin typeface="Times New Roman Tj" panose="02020603050405020304" pitchFamily="18" charset="-52"/>
              </a:rPr>
              <a:t>ҳ</a:t>
            </a:r>
            <a:r>
              <a:rPr lang="tt-RU" sz="2400" dirty="0" smtClean="0">
                <a:latin typeface="Times New Roman Tj" panose="02020603050405020304" pitchFamily="18" charset="-52"/>
              </a:rPr>
              <a:t>ур</a:t>
            </a:r>
            <a:r>
              <a:rPr lang="tg-Cyrl-TJ" sz="2400" dirty="0" smtClean="0">
                <a:latin typeface="Times New Roman Tj" panose="02020603050405020304" pitchFamily="18" charset="-52"/>
              </a:rPr>
              <a:t>ӣ</a:t>
            </a:r>
            <a:r>
              <a:rPr lang="tt-RU" sz="2400" dirty="0" smtClean="0">
                <a:latin typeface="Times New Roman Tj" panose="02020603050405020304" pitchFamily="18" charset="-52"/>
              </a:rPr>
              <a:t>;</a:t>
            </a:r>
            <a:endParaRPr lang="ru-RU" sz="2400" dirty="0">
              <a:latin typeface="Times New Roman Tj" panose="02020603050405020304" pitchFamily="18" charset="-52"/>
            </a:endParaRPr>
          </a:p>
          <a:p>
            <a:pPr marL="342900" indent="-342900" algn="just"/>
            <a:r>
              <a:rPr lang="tt-RU" sz="2400" dirty="0" smtClean="0">
                <a:latin typeface="Times New Roman Tj" panose="02020603050405020304" pitchFamily="18" charset="-52"/>
              </a:rPr>
              <a:t>мав</a:t>
            </a:r>
            <a:r>
              <a:rPr lang="tg-Cyrl-TJ" sz="2400" dirty="0" smtClean="0">
                <a:latin typeface="Times New Roman Tj" panose="02020603050405020304" pitchFamily="18" charset="-52"/>
              </a:rPr>
              <a:t>ҷ</a:t>
            </a:r>
            <a:r>
              <a:rPr lang="tt-RU" sz="2400" dirty="0" smtClean="0">
                <a:latin typeface="Times New Roman Tj" panose="02020603050405020304" pitchFamily="18" charset="-52"/>
              </a:rPr>
              <a:t>удияти </a:t>
            </a:r>
            <a:r>
              <a:rPr lang="tt-RU" sz="2400" dirty="0">
                <a:latin typeface="Times New Roman Tj" panose="02020603050405020304" pitchFamily="18" charset="-52"/>
              </a:rPr>
              <a:t>талаботи </a:t>
            </a:r>
            <a:r>
              <a:rPr lang="tt-RU" sz="2400" dirty="0" smtClean="0">
                <a:latin typeface="Times New Roman Tj" panose="02020603050405020304" pitchFamily="18" charset="-52"/>
              </a:rPr>
              <a:t>доим</a:t>
            </a:r>
            <a:r>
              <a:rPr lang="tg-Cyrl-TJ" sz="2400" dirty="0" smtClean="0">
                <a:latin typeface="Times New Roman Tj" panose="02020603050405020304" pitchFamily="18" charset="-52"/>
              </a:rPr>
              <a:t>ӣ</a:t>
            </a:r>
            <a:r>
              <a:rPr lang="tt-RU" sz="2400" dirty="0" smtClean="0">
                <a:latin typeface="Times New Roman Tj" panose="02020603050405020304" pitchFamily="18" charset="-52"/>
              </a:rPr>
              <a:t> </a:t>
            </a:r>
            <a:r>
              <a:rPr lang="tt-RU" sz="2400" dirty="0">
                <a:latin typeface="Times New Roman Tj" panose="02020603050405020304" pitchFamily="18" charset="-52"/>
              </a:rPr>
              <a:t>ба </a:t>
            </a:r>
            <a:r>
              <a:rPr lang="tt-RU" sz="2400" dirty="0" smtClean="0">
                <a:latin typeface="Times New Roman Tj" panose="02020603050405020304" pitchFamily="18" charset="-52"/>
              </a:rPr>
              <a:t>ма</a:t>
            </a:r>
            <a:r>
              <a:rPr lang="tg-Cyrl-TJ" sz="2400" dirty="0" smtClean="0">
                <a:latin typeface="Times New Roman Tj" panose="02020603050405020304" pitchFamily="18" charset="-52"/>
              </a:rPr>
              <a:t>ҳ</a:t>
            </a:r>
            <a:r>
              <a:rPr lang="tt-RU" sz="2400" dirty="0" smtClean="0">
                <a:latin typeface="Times New Roman Tj" panose="02020603050405020304" pitchFamily="18" charset="-52"/>
              </a:rPr>
              <a:t>сулоти хўроквор</a:t>
            </a:r>
            <a:r>
              <a:rPr lang="tg-Cyrl-TJ" sz="2400" dirty="0" smtClean="0">
                <a:latin typeface="Times New Roman Tj" panose="02020603050405020304" pitchFamily="18" charset="-52"/>
              </a:rPr>
              <a:t>ӣ</a:t>
            </a:r>
            <a:r>
              <a:rPr lang="tt-RU" sz="2400" dirty="0" smtClean="0">
                <a:latin typeface="Times New Roman Tj" panose="02020603050405020304" pitchFamily="18" charset="-52"/>
              </a:rPr>
              <a:t>;</a:t>
            </a:r>
            <a:endParaRPr lang="ru-RU" sz="2400" dirty="0">
              <a:latin typeface="Times New Roman Tj" panose="02020603050405020304" pitchFamily="18" charset="-52"/>
            </a:endParaRPr>
          </a:p>
          <a:p>
            <a:pPr marL="342900" indent="-342900" algn="just"/>
            <a:r>
              <a:rPr lang="tg-Cyrl-TJ" sz="2400" dirty="0" smtClean="0">
                <a:latin typeface="Times New Roman Tj" panose="02020603050405020304" pitchFamily="18" charset="-52"/>
              </a:rPr>
              <a:t>мавҷудияти захираҳои гидроэнергетикӣ;</a:t>
            </a:r>
            <a:endParaRPr lang="ru-RU" sz="2400" dirty="0">
              <a:latin typeface="Times New Roman Tj" panose="02020603050405020304" pitchFamily="18" charset="-52"/>
            </a:endParaRPr>
          </a:p>
          <a:p>
            <a:pPr marL="342900" indent="-342900" algn="just"/>
            <a:r>
              <a:rPr lang="tg-Cyrl-TJ" sz="2400" dirty="0">
                <a:latin typeface="Times New Roman Tj" panose="02020603050405020304" pitchFamily="18" charset="-52"/>
              </a:rPr>
              <a:t>талаботи </a:t>
            </a:r>
            <a:r>
              <a:rPr lang="tg-Cyrl-TJ" sz="2400" dirty="0" smtClean="0">
                <a:latin typeface="Times New Roman Tj" panose="02020603050405020304" pitchFamily="18" charset="-52"/>
              </a:rPr>
              <a:t>доимӣ </a:t>
            </a:r>
            <a:r>
              <a:rPr lang="tg-Cyrl-TJ" sz="2400" dirty="0">
                <a:latin typeface="Times New Roman Tj" panose="02020603050405020304" pitchFamily="18" charset="-52"/>
              </a:rPr>
              <a:t>ба техникаю </a:t>
            </a:r>
            <a:r>
              <a:rPr lang="tg-Cyrl-TJ" sz="2400" dirty="0" smtClean="0">
                <a:latin typeface="Times New Roman Tj" panose="02020603050405020304" pitchFamily="18" charset="-52"/>
              </a:rPr>
              <a:t>мошинолотҳои кишоварзӣ </a:t>
            </a:r>
            <a:r>
              <a:rPr lang="tg-Cyrl-TJ" sz="2400" dirty="0">
                <a:latin typeface="Times New Roman Tj" panose="02020603050405020304" pitchFamily="18" charset="-52"/>
              </a:rPr>
              <a:t>ва </a:t>
            </a:r>
            <a:r>
              <a:rPr lang="tg-Cyrl-TJ" sz="2400" dirty="0" smtClean="0">
                <a:latin typeface="Times New Roman Tj" panose="02020603050405020304" pitchFamily="18" charset="-52"/>
              </a:rPr>
              <a:t>нуриҳои минералӣ </a:t>
            </a:r>
            <a:r>
              <a:rPr lang="tg-Cyrl-TJ" sz="2400" dirty="0">
                <a:latin typeface="Times New Roman Tj" panose="02020603050405020304" pitchFamily="18" charset="-52"/>
              </a:rPr>
              <a:t>дар </a:t>
            </a:r>
            <a:r>
              <a:rPr lang="tg-Cyrl-TJ" sz="2400" dirty="0" smtClean="0">
                <a:latin typeface="Times New Roman Tj" panose="02020603050405020304" pitchFamily="18" charset="-52"/>
              </a:rPr>
              <a:t>хоҷагиҳои </a:t>
            </a:r>
            <a:r>
              <a:rPr lang="tg-Cyrl-TJ" sz="2400" dirty="0">
                <a:latin typeface="Times New Roman Tj" panose="02020603050405020304" pitchFamily="18" charset="-52"/>
              </a:rPr>
              <a:t>кишоварзии </a:t>
            </a:r>
            <a:r>
              <a:rPr lang="tg-Cyrl-TJ" sz="2400" dirty="0" smtClean="0">
                <a:latin typeface="Times New Roman Tj" panose="02020603050405020304" pitchFamily="18" charset="-52"/>
              </a:rPr>
              <a:t>ҷумҳурӣ.</a:t>
            </a:r>
            <a:endParaRPr lang="ru-RU" sz="2400" dirty="0">
              <a:latin typeface="Times New Roman Tj" panose="02020603050405020304" pitchFamily="18" charset="-52"/>
            </a:endParaRPr>
          </a:p>
          <a:p>
            <a:pPr marL="342900" indent="-342900" algn="just">
              <a:tabLst>
                <a:tab pos="540385" algn="l"/>
              </a:tabLst>
            </a:pPr>
            <a:endParaRPr lang="ru-RU" sz="2400" dirty="0">
              <a:latin typeface="Times New Roman Tj" panose="02020603050405020304" pitchFamily="18" charset="-52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1104900" y="1221366"/>
            <a:ext cx="9836332" cy="105637"/>
            <a:chOff x="1162594" y="979714"/>
            <a:chExt cx="9836332" cy="105637"/>
          </a:xfrm>
        </p:grpSpPr>
        <p:cxnSp>
          <p:nvCxnSpPr>
            <p:cNvPr id="13" name="Прямая соединительная линия 12"/>
            <p:cNvCxnSpPr/>
            <p:nvPr/>
          </p:nvCxnSpPr>
          <p:spPr>
            <a:xfrm>
              <a:off x="1162594" y="979714"/>
              <a:ext cx="9836332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 flipV="1">
              <a:off x="1162594" y="1078348"/>
              <a:ext cx="9836332" cy="7003"/>
            </a:xfrm>
            <a:prstGeom prst="line">
              <a:avLst/>
            </a:prstGeom>
            <a:ln w="285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7365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6816965"/>
              </p:ext>
            </p:extLst>
          </p:nvPr>
        </p:nvGraphicFramePr>
        <p:xfrm>
          <a:off x="1027522" y="593889"/>
          <a:ext cx="10369484" cy="53921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9758152" y="1302157"/>
            <a:ext cx="1572866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tg-Cyrl-TJ" dirty="0">
                <a:latin typeface="Times New Roman Tj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(млн сомонї)</a:t>
            </a:r>
            <a:endParaRPr lang="ru-RU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оловина рамки 10"/>
          <p:cNvSpPr/>
          <p:nvPr/>
        </p:nvSpPr>
        <p:spPr>
          <a:xfrm rot="10800000">
            <a:off x="10374036" y="4769963"/>
            <a:ext cx="1817963" cy="2088037"/>
          </a:xfrm>
          <a:prstGeom prst="halfFrame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Половина рамки 11"/>
          <p:cNvSpPr/>
          <p:nvPr/>
        </p:nvSpPr>
        <p:spPr>
          <a:xfrm>
            <a:off x="1" y="0"/>
            <a:ext cx="1616364" cy="1939636"/>
          </a:xfrm>
          <a:prstGeom prst="halfFram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4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овина рамки 5"/>
          <p:cNvSpPr/>
          <p:nvPr/>
        </p:nvSpPr>
        <p:spPr>
          <a:xfrm rot="5400000">
            <a:off x="8217034" y="-2296998"/>
            <a:ext cx="1743959" cy="6337956"/>
          </a:xfrm>
          <a:prstGeom prst="halfFram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7745090"/>
              </p:ext>
            </p:extLst>
          </p:nvPr>
        </p:nvGraphicFramePr>
        <p:xfrm>
          <a:off x="782425" y="820132"/>
          <a:ext cx="10831398" cy="54675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оловина рамки 4"/>
          <p:cNvSpPr/>
          <p:nvPr/>
        </p:nvSpPr>
        <p:spPr>
          <a:xfrm>
            <a:off x="0" y="0"/>
            <a:ext cx="1743959" cy="5863472"/>
          </a:xfrm>
          <a:prstGeom prst="halfFram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974968" y="1355264"/>
            <a:ext cx="1572866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tg-Cyrl-TJ" dirty="0">
                <a:latin typeface="Times New Roman Tj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(млн сомонї)</a:t>
            </a:r>
            <a:endParaRPr lang="ru-RU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42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Диагональная полоса 13"/>
          <p:cNvSpPr/>
          <p:nvPr/>
        </p:nvSpPr>
        <p:spPr>
          <a:xfrm rot="16200000">
            <a:off x="9916412" y="4569247"/>
            <a:ext cx="1962727" cy="2588449"/>
          </a:xfrm>
          <a:prstGeom prst="diagStrip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0646969"/>
              </p:ext>
            </p:extLst>
          </p:nvPr>
        </p:nvGraphicFramePr>
        <p:xfrm>
          <a:off x="1109221" y="871980"/>
          <a:ext cx="10039546" cy="54675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Половина рамки 6"/>
          <p:cNvSpPr/>
          <p:nvPr/>
        </p:nvSpPr>
        <p:spPr>
          <a:xfrm rot="5400000">
            <a:off x="8217034" y="-2296998"/>
            <a:ext cx="1743959" cy="6337956"/>
          </a:xfrm>
          <a:prstGeom prst="halfFrame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0" name="Половина рамки 9"/>
          <p:cNvSpPr/>
          <p:nvPr/>
        </p:nvSpPr>
        <p:spPr>
          <a:xfrm>
            <a:off x="0" y="0"/>
            <a:ext cx="1743959" cy="5863472"/>
          </a:xfrm>
          <a:prstGeom prst="halfFram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575901" y="1704972"/>
            <a:ext cx="1572866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tg-Cyrl-TJ" b="1" dirty="0">
                <a:latin typeface="Times New Roman Tj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(млн сомонї)</a:t>
            </a:r>
            <a:endParaRPr lang="ru-RU" sz="1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Диагональная полоса 15"/>
          <p:cNvSpPr/>
          <p:nvPr/>
        </p:nvSpPr>
        <p:spPr>
          <a:xfrm rot="19206603">
            <a:off x="11100273" y="3052175"/>
            <a:ext cx="1962727" cy="2588449"/>
          </a:xfrm>
          <a:prstGeom prst="diagStrip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55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2665401"/>
              </p:ext>
            </p:extLst>
          </p:nvPr>
        </p:nvGraphicFramePr>
        <p:xfrm>
          <a:off x="1121790" y="989815"/>
          <a:ext cx="10228082" cy="50716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оловина рамки 5"/>
          <p:cNvSpPr/>
          <p:nvPr/>
        </p:nvSpPr>
        <p:spPr>
          <a:xfrm rot="10800000">
            <a:off x="10708849" y="1885361"/>
            <a:ext cx="1282045" cy="4826524"/>
          </a:xfrm>
          <a:prstGeom prst="halfFram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Половина рамки 6"/>
          <p:cNvSpPr/>
          <p:nvPr/>
        </p:nvSpPr>
        <p:spPr>
          <a:xfrm>
            <a:off x="340936" y="425777"/>
            <a:ext cx="1282045" cy="4826524"/>
          </a:xfrm>
          <a:prstGeom prst="halfFram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57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800</Words>
  <Application>Microsoft Office PowerPoint</Application>
  <PresentationFormat>Widescreen</PresentationFormat>
  <Paragraphs>109</Paragraphs>
  <Slides>22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Calibri</vt:lpstr>
      <vt:lpstr>Calibri Light</vt:lpstr>
      <vt:lpstr>Cambria</vt:lpstr>
      <vt:lpstr>Palatino Linotype</vt:lpstr>
      <vt:lpstr>Times New Roman</vt:lpstr>
      <vt:lpstr>Times New Roman Tj</vt:lpstr>
      <vt:lpstr>Wingdings</vt:lpstr>
      <vt:lpstr>Тема Office</vt:lpstr>
      <vt:lpstr>CorelDRAW</vt:lpstr>
      <vt:lpstr>PowerPoint Presentation</vt:lpstr>
      <vt:lpstr>PowerPoint Presentation</vt:lpstr>
      <vt:lpstr>Мақсади Барнома:</vt:lpstr>
      <vt:lpstr>Матрисаи амалиёти Барнома аз 2 боб, 14 банд ва 152 номгуи чорабинињо </vt:lpstr>
      <vt:lpstr>Афзалиятҳо: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Мушкилоти асосӣ дар соҳа:</vt:lpstr>
      <vt:lpstr>Самтҳои фаъолият ва амалҳо барои ноил шудан ба афзалиятҳо:</vt:lpstr>
      <vt:lpstr>Вазорати саноат ва технологияҳои нави Ҷумҳурии Тоҷикистон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EVENT</cp:lastModifiedBy>
  <cp:revision>58</cp:revision>
  <dcterms:created xsi:type="dcterms:W3CDTF">2024-06-04T09:34:47Z</dcterms:created>
  <dcterms:modified xsi:type="dcterms:W3CDTF">2024-06-06T04:33:11Z</dcterms:modified>
</cp:coreProperties>
</file>