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0" r:id="rId10"/>
    <p:sldId id="261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68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44;&#1048;&#1054;&#1043;&#1056;%20&#1082;%20&#1087;&#1088;&#1077;&#1079;&#1077;&#1085;&#1090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50;&#1085;&#1080;&#1075;&#1072;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&#1054;&#1073;&#1097;&#1072;&#1103;\09.%20&#1056;&#1072;&#1105;&#1089;&#1072;&#1090;&#1080;%20&#1080;&#1179;&#1090;&#1080;&#1089;&#1086;&#1076;%20&#1074;&#1072;%20&#1076;&#1091;&#1088;&#1085;&#1072;&#1084;&#1086;\007_&#1050;&#1077;&#1089;&#1072;&#1084;&#1080;&#1088;&#1086;&#1074;%20&#1057;\&#1061;&#1048;&#1051;&#1058;&#1054;&#1053;%20&#1063;&#1040;&#1051;&#1040;&#1057;&#1040;\&#1044;&#1048;&#1054;&#1043;&#1056;%20&#1082;%20&#1087;&#1088;&#1077;&#1079;&#1077;&#1085;&#1090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&#1054;&#1073;&#1097;&#1072;&#1103;\09.%20&#1056;&#1072;&#1105;&#1089;&#1072;&#1090;&#1080;%20&#1080;&#1179;&#1090;&#1080;&#1089;&#1086;&#1076;%20&#1074;&#1072;%20&#1076;&#1091;&#1088;&#1085;&#1072;&#1084;&#1086;\007_&#1050;&#1077;&#1089;&#1072;&#1084;&#1080;&#1088;&#1086;&#1074;%20&#1057;\&#1061;&#1048;&#1051;&#1058;&#1054;&#1053;%20&#1063;&#1040;&#1051;&#1040;&#1057;&#1040;\&#1044;&#1048;&#1054;&#1043;&#1056;%20&#1082;%20&#1087;&#1088;&#1077;&#1079;&#1077;&#1085;&#1090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user\Desktop\&#1044;&#1048;&#1054;&#1043;&#1056;%20&#1082;%20&#1087;&#1088;&#1077;&#1079;&#1077;&#1085;&#1090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44;&#1048;&#1054;&#1043;&#1056;%20&#1082;%20&#1087;&#1088;&#1077;&#1079;&#1077;&#1085;&#109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44;&#1048;&#1054;&#1043;&#1056;%20&#1082;%20&#1087;&#1088;&#1077;&#1079;&#1077;&#1085;&#109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1;&#1048;&#1051;&#1058;&#1054;&#1053;%20&#1063;&#1040;&#1051;&#1040;&#1057;&#1040;\&#1044;&#1048;&#1054;&#1043;&#1056;%20&#1082;%20&#1087;&#1088;&#1077;&#1079;&#1077;&#1085;&#109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1;&#1048;&#1051;&#1058;&#1054;&#1053;%20&#1063;&#1040;&#1051;&#1040;&#1057;&#1040;\&#1044;&#1048;&#1054;&#1043;&#1056;%20&#1082;%20&#1087;&#1088;&#1077;&#1079;&#1077;&#1085;&#109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1;&#1048;&#1051;&#1058;&#1054;&#1053;%20&#1063;&#1040;&#1051;&#1040;&#1057;&#1040;\&#1044;&#1048;&#1054;&#1043;&#1056;%20&#1082;%20&#1087;&#1088;&#1077;&#1079;&#1077;&#1085;&#109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1;&#1048;&#1051;&#1058;&#1054;&#1053;%20&#1063;&#1040;&#1051;&#1040;&#1057;&#1040;\&#1044;&#1048;&#1054;&#1043;&#1056;%20&#1082;%20&#1087;&#1088;&#1077;&#1079;&#1077;&#1085;&#109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44;&#1048;&#1054;&#1043;&#1056;%20&#1082;%20&#1087;&#1088;&#1077;&#1079;&#1077;&#1085;&#109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ru-RU" sz="2800" b="1" dirty="0" err="1"/>
              <a:t>Њаљми</a:t>
            </a:r>
            <a:r>
              <a:rPr lang="ru-RU" sz="2800" b="1" dirty="0"/>
              <a:t> </a:t>
            </a:r>
            <a:r>
              <a:rPr lang="ru-RU" sz="2800" b="1" dirty="0" err="1"/>
              <a:t>мањсулоти</a:t>
            </a:r>
            <a:r>
              <a:rPr lang="ru-RU" sz="2800" b="1" dirty="0"/>
              <a:t> </a:t>
            </a:r>
            <a:r>
              <a:rPr lang="ru-RU" sz="2800" b="1" dirty="0" err="1"/>
              <a:t>саноатї</a:t>
            </a:r>
            <a:r>
              <a:rPr lang="ru-RU" sz="2800" b="1" dirty="0"/>
              <a:t> </a:t>
            </a:r>
            <a:r>
              <a:rPr lang="ru-RU" sz="2800" b="1" dirty="0" err="1"/>
              <a:t>бо</a:t>
            </a:r>
            <a:r>
              <a:rPr lang="ru-RU" sz="2800" b="1" dirty="0"/>
              <a:t> </a:t>
            </a:r>
            <a:r>
              <a:rPr lang="ru-RU" sz="2800" b="1" dirty="0" err="1"/>
              <a:t>нархњои</a:t>
            </a:r>
            <a:r>
              <a:rPr lang="ru-RU" sz="2800" b="1" dirty="0"/>
              <a:t> </a:t>
            </a:r>
            <a:r>
              <a:rPr lang="ru-RU" sz="2800" b="1" dirty="0" err="1"/>
              <a:t>дурнамои</a:t>
            </a:r>
            <a:r>
              <a:rPr lang="ru-RU" sz="2800" b="1" dirty="0"/>
              <a:t> </a:t>
            </a:r>
            <a:r>
              <a:rPr lang="ru-RU" sz="2800" b="1" dirty="0" err="1"/>
              <a:t>солњои</a:t>
            </a:r>
            <a:r>
              <a:rPr lang="ru-RU" sz="2800" b="1" dirty="0"/>
              <a:t> </a:t>
            </a:r>
            <a:r>
              <a:rPr lang="ru-RU" sz="2800" b="1" dirty="0" err="1"/>
              <a:t>дахлдор</a:t>
            </a:r>
            <a:r>
              <a:rPr lang="ru-RU" sz="2800" b="1" dirty="0"/>
              <a:t> </a:t>
            </a:r>
            <a:r>
              <a:rPr lang="ru-RU" sz="2800" b="1" dirty="0" err="1"/>
              <a:t>тиб</a:t>
            </a:r>
            <a:r>
              <a:rPr lang="tg-Cyrl-TJ" sz="2800" b="1" dirty="0"/>
              <a:t>қи</a:t>
            </a:r>
            <a:r>
              <a:rPr lang="tg-Cyrl-TJ" sz="2800" b="1" baseline="0" dirty="0"/>
              <a:t> барнома</a:t>
            </a:r>
            <a:endParaRPr lang="ru-RU" sz="2800" b="1" dirty="0"/>
          </a:p>
        </c:rich>
      </c:tx>
      <c:layout>
        <c:manualLayout>
          <c:xMode val="edge"/>
          <c:yMode val="edge"/>
          <c:x val="0.15274524278215224"/>
          <c:y val="2.5314016220085337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'диограммаи 1'!$A$4</c:f>
              <c:strCache>
                <c:ptCount val="1"/>
                <c:pt idx="0">
                  <c:v>Њаљми мањсулоти саноатї бо нархњои дурнамои солњои дахлдор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</a:sp3d>
            </c:spPr>
            <c:extLst>
              <c:ext xmlns:c16="http://schemas.microsoft.com/office/drawing/2014/chart" uri="{C3380CC4-5D6E-409C-BE32-E72D297353CC}">
                <c16:uniqueId val="{00000001-7D35-44D7-A1FD-C69FC4A2D3E9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</a:sp3d>
            </c:spPr>
            <c:extLst>
              <c:ext xmlns:c16="http://schemas.microsoft.com/office/drawing/2014/chart" uri="{C3380CC4-5D6E-409C-BE32-E72D297353CC}">
                <c16:uniqueId val="{00000003-7D35-44D7-A1FD-C69FC4A2D3E9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</a:sp3d>
            </c:spPr>
            <c:extLst>
              <c:ext xmlns:c16="http://schemas.microsoft.com/office/drawing/2014/chart" uri="{C3380CC4-5D6E-409C-BE32-E72D297353CC}">
                <c16:uniqueId val="{00000005-7D35-44D7-A1FD-C69FC4A2D3E9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</a:sp3d>
            </c:spPr>
            <c:extLst>
              <c:ext xmlns:c16="http://schemas.microsoft.com/office/drawing/2014/chart" uri="{C3380CC4-5D6E-409C-BE32-E72D297353CC}">
                <c16:uniqueId val="{00000007-7D35-44D7-A1FD-C69FC4A2D3E9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</a:sp3d>
            </c:spPr>
            <c:extLst>
              <c:ext xmlns:c16="http://schemas.microsoft.com/office/drawing/2014/chart" uri="{C3380CC4-5D6E-409C-BE32-E72D297353CC}">
                <c16:uniqueId val="{00000009-7D35-44D7-A1FD-C69FC4A2D3E9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</a:sp3d>
            </c:spPr>
            <c:extLst>
              <c:ext xmlns:c16="http://schemas.microsoft.com/office/drawing/2014/chart" uri="{C3380CC4-5D6E-409C-BE32-E72D297353CC}">
                <c16:uniqueId val="{0000000B-7D35-44D7-A1FD-C69FC4A2D3E9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</a:sp3d>
            </c:spPr>
            <c:extLst>
              <c:ext xmlns:c16="http://schemas.microsoft.com/office/drawing/2014/chart" uri="{C3380CC4-5D6E-409C-BE32-E72D297353CC}">
                <c16:uniqueId val="{0000000D-7D35-44D7-A1FD-C69FC4A2D3E9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</a:sp3d>
            </c:spPr>
            <c:extLst>
              <c:ext xmlns:c16="http://schemas.microsoft.com/office/drawing/2014/chart" uri="{C3380CC4-5D6E-409C-BE32-E72D297353CC}">
                <c16:uniqueId val="{0000000F-7D35-44D7-A1FD-C69FC4A2D3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cap="none" spc="0" baseline="0">
                    <a:ln w="0"/>
                    <a:solidFill>
                      <a:schemeClr val="tx1"/>
                    </a:solidFill>
                    <a:effectLst/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'диограммаи 1'!$B$3:$I$3</c:f>
              <c:strCache>
                <c:ptCount val="8"/>
                <c:pt idx="0">
                  <c:v>Соли 2020</c:v>
                </c:pt>
                <c:pt idx="1">
                  <c:v>Иљроиши соли 2020</c:v>
                </c:pt>
                <c:pt idx="2">
                  <c:v>Соли 2021</c:v>
                </c:pt>
                <c:pt idx="3">
                  <c:v>Иљроиши соли 2021</c:v>
                </c:pt>
                <c:pt idx="4">
                  <c:v>Соли 2022</c:v>
                </c:pt>
                <c:pt idx="5">
                  <c:v>Иљроиши соли 2022</c:v>
                </c:pt>
                <c:pt idx="6">
                  <c:v>Соли 2023</c:v>
                </c:pt>
                <c:pt idx="7">
                  <c:v>Иљроиши соли 2023</c:v>
                </c:pt>
              </c:strCache>
            </c:strRef>
          </c:cat>
          <c:val>
            <c:numRef>
              <c:f>'диограммаи 1'!$B$4:$I$4</c:f>
              <c:numCache>
                <c:formatCode>General</c:formatCode>
                <c:ptCount val="8"/>
                <c:pt idx="0">
                  <c:v>32146.400000000001</c:v>
                </c:pt>
                <c:pt idx="1">
                  <c:v>30820.799999999999</c:v>
                </c:pt>
                <c:pt idx="2">
                  <c:v>37482.699999999997</c:v>
                </c:pt>
                <c:pt idx="3">
                  <c:v>38826.1</c:v>
                </c:pt>
                <c:pt idx="4">
                  <c:v>43742.3</c:v>
                </c:pt>
                <c:pt idx="5">
                  <c:v>42992.7</c:v>
                </c:pt>
                <c:pt idx="6">
                  <c:v>51091</c:v>
                </c:pt>
                <c:pt idx="7">
                  <c:v>46815.5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35-44D7-A1FD-C69FC4A2D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967008"/>
        <c:axId val="298967336"/>
      </c:barChart>
      <c:catAx>
        <c:axId val="29896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298967336"/>
        <c:crosses val="autoZero"/>
        <c:auto val="1"/>
        <c:lblAlgn val="ctr"/>
        <c:lblOffset val="100"/>
        <c:noMultiLvlLbl val="0"/>
      </c:catAx>
      <c:valAx>
        <c:axId val="29896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29896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gradFill>
        <a:gsLst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  <a:round/>
    </a:ln>
    <a:effectLst/>
  </c:spPr>
  <c:txPr>
    <a:bodyPr/>
    <a:lstStyle/>
    <a:p>
      <a:pPr>
        <a:defRPr sz="1600" b="0" cap="none" spc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tg-Cyrl-TJ" b="1" dirty="0"/>
              <a:t>Дурнамои истењсоли мањсулотњои соњаи мошинсозї, </a:t>
            </a:r>
            <a:r>
              <a:rPr lang="tg-Cyrl-TJ" sz="2400" b="1" i="0" u="none" strike="noStrike" baseline="0" dirty="0">
                <a:effectLst/>
              </a:rPr>
              <a:t>саноати мудофиа ва химия</a:t>
            </a:r>
            <a:endParaRPr lang="ru-RU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Лист7!$A$2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Лист7!$B$1:$I$1</c:f>
              <c:strCache>
                <c:ptCount val="8"/>
                <c:pt idx="0">
                  <c:v>Соли 2020</c:v>
                </c:pt>
                <c:pt idx="1">
                  <c:v>Иљрои соли 2020</c:v>
                </c:pt>
                <c:pt idx="2">
                  <c:v>Соли 2021</c:v>
                </c:pt>
                <c:pt idx="3">
                  <c:v>Иљрои соли 2021</c:v>
                </c:pt>
                <c:pt idx="4">
                  <c:v>Соли 2022</c:v>
                </c:pt>
                <c:pt idx="5">
                  <c:v>Иљрои соли 2022</c:v>
                </c:pt>
                <c:pt idx="6">
                  <c:v>Соли 2023</c:v>
                </c:pt>
                <c:pt idx="7">
                  <c:v>Иљрои соли 2023</c:v>
                </c:pt>
              </c:strCache>
            </c:strRef>
          </c:cat>
          <c:val>
            <c:numRef>
              <c:f>Лист7!$B$2:$I$2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0-45B1-4DC9-8904-6FBE636E4102}"/>
            </c:ext>
          </c:extLst>
        </c:ser>
        <c:ser>
          <c:idx val="1"/>
          <c:order val="1"/>
          <c:tx>
            <c:strRef>
              <c:f>Лист7!$A$3</c:f>
              <c:strCache>
                <c:ptCount val="1"/>
                <c:pt idx="0">
                  <c:v>Саноати мошинсозї (њамагї)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5A4-4E10-8DC0-172B9A90B1A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A4-4E10-8DC0-172B9A90B1AF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5A4-4E10-8DC0-172B9A90B1AF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5A4-4E10-8DC0-172B9A90B1AF}"/>
              </c:ext>
            </c:extLst>
          </c:dPt>
          <c:cat>
            <c:strRef>
              <c:f>Лист7!$B$1:$I$1</c:f>
              <c:strCache>
                <c:ptCount val="8"/>
                <c:pt idx="0">
                  <c:v>Соли 2020</c:v>
                </c:pt>
                <c:pt idx="1">
                  <c:v>Иљрои соли 2020</c:v>
                </c:pt>
                <c:pt idx="2">
                  <c:v>Соли 2021</c:v>
                </c:pt>
                <c:pt idx="3">
                  <c:v>Иљрои соли 2021</c:v>
                </c:pt>
                <c:pt idx="4">
                  <c:v>Соли 2022</c:v>
                </c:pt>
                <c:pt idx="5">
                  <c:v>Иљрои соли 2022</c:v>
                </c:pt>
                <c:pt idx="6">
                  <c:v>Соли 2023</c:v>
                </c:pt>
                <c:pt idx="7">
                  <c:v>Иљрои соли 2023</c:v>
                </c:pt>
              </c:strCache>
            </c:strRef>
          </c:cat>
          <c:val>
            <c:numRef>
              <c:f>Лист7!$B$3:$I$3</c:f>
              <c:numCache>
                <c:formatCode>General</c:formatCode>
                <c:ptCount val="8"/>
                <c:pt idx="0">
                  <c:v>2400</c:v>
                </c:pt>
                <c:pt idx="1">
                  <c:v>1986.3</c:v>
                </c:pt>
                <c:pt idx="2">
                  <c:v>2851</c:v>
                </c:pt>
                <c:pt idx="3">
                  <c:v>2386.1</c:v>
                </c:pt>
                <c:pt idx="4">
                  <c:v>3401</c:v>
                </c:pt>
                <c:pt idx="5">
                  <c:v>3420.3</c:v>
                </c:pt>
                <c:pt idx="6">
                  <c:v>4074</c:v>
                </c:pt>
                <c:pt idx="7">
                  <c:v>3697.5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B1-4DC9-8904-6FBE636E4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1561968"/>
        <c:axId val="501561640"/>
      </c:barChart>
      <c:lineChart>
        <c:grouping val="standard"/>
        <c:varyColors val="0"/>
        <c:ser>
          <c:idx val="2"/>
          <c:order val="2"/>
          <c:tx>
            <c:strRef>
              <c:f>Лист7!$A$4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Лист7!$B$1:$I$1</c:f>
              <c:strCache>
                <c:ptCount val="8"/>
                <c:pt idx="0">
                  <c:v>Соли 2020</c:v>
                </c:pt>
                <c:pt idx="1">
                  <c:v>Иљрои соли 2020</c:v>
                </c:pt>
                <c:pt idx="2">
                  <c:v>Соли 2021</c:v>
                </c:pt>
                <c:pt idx="3">
                  <c:v>Иљрои соли 2021</c:v>
                </c:pt>
                <c:pt idx="4">
                  <c:v>Соли 2022</c:v>
                </c:pt>
                <c:pt idx="5">
                  <c:v>Иљрои соли 2022</c:v>
                </c:pt>
                <c:pt idx="6">
                  <c:v>Соли 2023</c:v>
                </c:pt>
                <c:pt idx="7">
                  <c:v>Иљрои соли 2023</c:v>
                </c:pt>
              </c:strCache>
            </c:strRef>
          </c:cat>
          <c:val>
            <c:numRef>
              <c:f>Лист7!$B$4:$I$4</c:f>
              <c:numCache>
                <c:formatCode>General</c:formatCode>
                <c:ptCount val="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B1-4DC9-8904-6FBE636E4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561968"/>
        <c:axId val="501561640"/>
      </c:lineChart>
      <c:lineChart>
        <c:grouping val="standard"/>
        <c:varyColors val="0"/>
        <c:ser>
          <c:idx val="3"/>
          <c:order val="3"/>
          <c:tx>
            <c:strRef>
              <c:f>Лист7!$A$5</c:f>
              <c:strCache>
                <c:ptCount val="1"/>
                <c:pt idx="0">
                  <c:v>Суръати афзоиш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Лист7!$B$1:$I$1</c:f>
              <c:strCache>
                <c:ptCount val="8"/>
                <c:pt idx="0">
                  <c:v>Соли 2020</c:v>
                </c:pt>
                <c:pt idx="1">
                  <c:v>Иљрои соли 2020</c:v>
                </c:pt>
                <c:pt idx="2">
                  <c:v>Соли 2021</c:v>
                </c:pt>
                <c:pt idx="3">
                  <c:v>Иљрои соли 2021</c:v>
                </c:pt>
                <c:pt idx="4">
                  <c:v>Соли 2022</c:v>
                </c:pt>
                <c:pt idx="5">
                  <c:v>Иљрои соли 2022</c:v>
                </c:pt>
                <c:pt idx="6">
                  <c:v>Соли 2023</c:v>
                </c:pt>
                <c:pt idx="7">
                  <c:v>Иљрои соли 2023</c:v>
                </c:pt>
              </c:strCache>
            </c:strRef>
          </c:cat>
          <c:val>
            <c:numRef>
              <c:f>Лист7!$B$5:$I$5</c:f>
              <c:numCache>
                <c:formatCode>General</c:formatCode>
                <c:ptCount val="8"/>
                <c:pt idx="0">
                  <c:v>118.2</c:v>
                </c:pt>
                <c:pt idx="1">
                  <c:v>101.3</c:v>
                </c:pt>
                <c:pt idx="2">
                  <c:v>118.8</c:v>
                </c:pt>
                <c:pt idx="3">
                  <c:v>120.1</c:v>
                </c:pt>
                <c:pt idx="4">
                  <c:v>119.3</c:v>
                </c:pt>
                <c:pt idx="5">
                  <c:v>111</c:v>
                </c:pt>
                <c:pt idx="6">
                  <c:v>119.8</c:v>
                </c:pt>
                <c:pt idx="7">
                  <c:v>103.9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5B1-4DC9-8904-6FBE636E4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904536"/>
        <c:axId val="503904208"/>
      </c:lineChart>
      <c:catAx>
        <c:axId val="50156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501561640"/>
        <c:crosses val="autoZero"/>
        <c:auto val="1"/>
        <c:lblAlgn val="ctr"/>
        <c:lblOffset val="100"/>
        <c:noMultiLvlLbl val="0"/>
      </c:catAx>
      <c:valAx>
        <c:axId val="501561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501561968"/>
        <c:crosses val="autoZero"/>
        <c:crossBetween val="between"/>
      </c:valAx>
      <c:valAx>
        <c:axId val="50390420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503904536"/>
        <c:crosses val="max"/>
        <c:crossBetween val="between"/>
      </c:valAx>
      <c:catAx>
        <c:axId val="503904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39042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1600" b="1" dirty="0">
                <a:solidFill>
                  <a:srgbClr val="0070C0"/>
                </a:solidFill>
              </a:rPr>
              <a:t>ШУМОРАИ ПАРКҲОИ ТЕХНОЛОГӢ ВА МИНТАҚАҲОИ САНОАТӢ      (БО КОРХОНАҲОИ ҶОЙГИРШУДА)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Лист4!$B$3</c:f>
              <c:strCache>
                <c:ptCount val="1"/>
                <c:pt idx="0">
                  <c:v>Минтақаи саноатӣ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Лист4!$A$4:$A$8</c:f>
              <c:strCache>
                <c:ptCount val="5"/>
                <c:pt idx="0">
                  <c:v>вилояти Суғд</c:v>
                </c:pt>
                <c:pt idx="1">
                  <c:v>вилояти Хатлон</c:v>
                </c:pt>
                <c:pt idx="2">
                  <c:v>ВМКБ</c:v>
                </c:pt>
                <c:pt idx="3">
                  <c:v>шаҳри Душанбе</c:v>
                </c:pt>
                <c:pt idx="4">
                  <c:v>Ҷумҳурӣ</c:v>
                </c:pt>
              </c:strCache>
            </c:strRef>
          </c:cat>
          <c:val>
            <c:numRef>
              <c:f>Лист4!$B$4:$B$8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E5-4082-8C6D-9C1372A6464F}"/>
            </c:ext>
          </c:extLst>
        </c:ser>
        <c:ser>
          <c:idx val="1"/>
          <c:order val="1"/>
          <c:tx>
            <c:strRef>
              <c:f>Лист4!$C$3</c:f>
              <c:strCache>
                <c:ptCount val="1"/>
                <c:pt idx="0">
                  <c:v>Парки технологӣ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Лист4!$A$4:$A$8</c:f>
              <c:strCache>
                <c:ptCount val="5"/>
                <c:pt idx="0">
                  <c:v>вилояти Суғд</c:v>
                </c:pt>
                <c:pt idx="1">
                  <c:v>вилояти Хатлон</c:v>
                </c:pt>
                <c:pt idx="2">
                  <c:v>ВМКБ</c:v>
                </c:pt>
                <c:pt idx="3">
                  <c:v>шаҳри Душанбе</c:v>
                </c:pt>
                <c:pt idx="4">
                  <c:v>Ҷумҳурӣ</c:v>
                </c:pt>
              </c:strCache>
            </c:strRef>
          </c:cat>
          <c:val>
            <c:numRef>
              <c:f>Лист4!$C$4:$C$8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E5-4082-8C6D-9C1372A6464F}"/>
            </c:ext>
          </c:extLst>
        </c:ser>
        <c:ser>
          <c:idx val="2"/>
          <c:order val="2"/>
          <c:tx>
            <c:strRef>
              <c:f>Лист4!$D$3</c:f>
              <c:strCache>
                <c:ptCount val="1"/>
                <c:pt idx="0">
                  <c:v>Корхона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Лист4!$A$4:$A$8</c:f>
              <c:strCache>
                <c:ptCount val="5"/>
                <c:pt idx="0">
                  <c:v>вилояти Суғд</c:v>
                </c:pt>
                <c:pt idx="1">
                  <c:v>вилояти Хатлон</c:v>
                </c:pt>
                <c:pt idx="2">
                  <c:v>ВМКБ</c:v>
                </c:pt>
                <c:pt idx="3">
                  <c:v>шаҳри Душанбе</c:v>
                </c:pt>
                <c:pt idx="4">
                  <c:v>Ҷумҳурӣ</c:v>
                </c:pt>
              </c:strCache>
            </c:strRef>
          </c:cat>
          <c:val>
            <c:numRef>
              <c:f>Лист4!$D$4:$D$8</c:f>
              <c:numCache>
                <c:formatCode>General</c:formatCode>
                <c:ptCount val="5"/>
                <c:pt idx="0">
                  <c:v>39</c:v>
                </c:pt>
                <c:pt idx="1">
                  <c:v>18</c:v>
                </c:pt>
                <c:pt idx="2">
                  <c:v>4</c:v>
                </c:pt>
                <c:pt idx="3">
                  <c:v>13</c:v>
                </c:pt>
                <c:pt idx="4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E5-4082-8C6D-9C1372A64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9607936"/>
        <c:axId val="359608496"/>
      </c:barChart>
      <c:catAx>
        <c:axId val="359607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59608496"/>
        <c:crosses val="autoZero"/>
        <c:auto val="1"/>
        <c:lblAlgn val="ctr"/>
        <c:lblOffset val="100"/>
        <c:noMultiLvlLbl val="0"/>
      </c:catAx>
      <c:valAx>
        <c:axId val="35960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59607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aseline="0">
          <a:solidFill>
            <a:sysClr val="windowText" lastClr="000000"/>
          </a:solidFill>
          <a:latin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ru-RU" b="1" dirty="0" err="1"/>
              <a:t>Маблағгузории</a:t>
            </a:r>
            <a:r>
              <a:rPr lang="ru-RU" b="1" dirty="0"/>
              <a:t> </a:t>
            </a:r>
            <a:r>
              <a:rPr lang="ru-RU" b="1" dirty="0" err="1"/>
              <a:t>барнома</a:t>
            </a:r>
            <a:r>
              <a:rPr lang="ru-RU" b="1" dirty="0"/>
              <a:t> аз </a:t>
            </a:r>
            <a:r>
              <a:rPr lang="ru-RU" b="1" dirty="0" err="1"/>
              <a:t>руи</a:t>
            </a:r>
            <a:r>
              <a:rPr lang="ru-RU" b="1" dirty="0"/>
              <a:t> </a:t>
            </a:r>
            <a:r>
              <a:rPr lang="ru-RU" b="1" dirty="0" err="1"/>
              <a:t>сарчашмаҳо</a:t>
            </a:r>
            <a:r>
              <a:rPr lang="ru-RU" b="1" dirty="0"/>
              <a:t> </a:t>
            </a:r>
            <a:r>
              <a:rPr lang="ru-RU" b="1" dirty="0" err="1"/>
              <a:t>барои</a:t>
            </a:r>
            <a:r>
              <a:rPr lang="ru-RU" b="1" dirty="0"/>
              <a:t> </a:t>
            </a:r>
            <a:r>
              <a:rPr lang="ru-RU" b="1" dirty="0" err="1"/>
              <a:t>солҳои</a:t>
            </a:r>
            <a:r>
              <a:rPr lang="ru-RU" b="1" dirty="0"/>
              <a:t> 2020 - 2023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Лист3!$B$3</c:f>
              <c:strCache>
                <c:ptCount val="1"/>
                <c:pt idx="0">
                  <c:v>Њаљми сармоя тибқи наќшаи амалиёти Барнома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Лист3!$A$4:$A$7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Лист3!$B$4:$B$7</c:f>
              <c:numCache>
                <c:formatCode>General</c:formatCode>
                <c:ptCount val="4"/>
                <c:pt idx="0">
                  <c:v>3102.1</c:v>
                </c:pt>
                <c:pt idx="1">
                  <c:v>4318.1000000000004</c:v>
                </c:pt>
                <c:pt idx="2">
                  <c:v>3785.3</c:v>
                </c:pt>
                <c:pt idx="3">
                  <c:v>4125.17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5E-4E64-9D84-EEF9233AE6B6}"/>
            </c:ext>
          </c:extLst>
        </c:ser>
        <c:ser>
          <c:idx val="1"/>
          <c:order val="1"/>
          <c:tx>
            <c:strRef>
              <c:f>Лист3!$C$3</c:f>
              <c:strCache>
                <c:ptCount val="1"/>
                <c:pt idx="0">
                  <c:v>иљро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Лист3!$A$4:$A$7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Лист3!$C$4:$C$7</c:f>
              <c:numCache>
                <c:formatCode>General</c:formatCode>
                <c:ptCount val="4"/>
                <c:pt idx="0">
                  <c:v>5651.4</c:v>
                </c:pt>
                <c:pt idx="1">
                  <c:v>5639.2</c:v>
                </c:pt>
                <c:pt idx="2">
                  <c:v>5660</c:v>
                </c:pt>
                <c:pt idx="3">
                  <c:v>7871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5E-4E64-9D84-EEF9233AE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9191880"/>
        <c:axId val="229186960"/>
      </c:barChart>
      <c:catAx>
        <c:axId val="229191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229186960"/>
        <c:crosses val="autoZero"/>
        <c:auto val="1"/>
        <c:lblAlgn val="ctr"/>
        <c:lblOffset val="100"/>
        <c:noMultiLvlLbl val="0"/>
      </c:catAx>
      <c:valAx>
        <c:axId val="22918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229191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ru-RU" b="1" dirty="0" err="1"/>
              <a:t>Таъсиси</a:t>
            </a:r>
            <a:r>
              <a:rPr lang="ru-RU" b="1" dirty="0"/>
              <a:t> </a:t>
            </a:r>
            <a:r>
              <a:rPr lang="ru-RU" b="1" dirty="0" err="1"/>
              <a:t>корхонаҳои</a:t>
            </a:r>
            <a:r>
              <a:rPr lang="ru-RU" b="1" dirty="0"/>
              <a:t> нави </a:t>
            </a:r>
            <a:r>
              <a:rPr lang="ru-RU" b="1" dirty="0" err="1"/>
              <a:t>саноат</a:t>
            </a:r>
            <a:r>
              <a:rPr lang="tg-Cyrl-TJ" b="1" dirty="0"/>
              <a:t>ӣ</a:t>
            </a:r>
            <a:r>
              <a:rPr lang="ru-RU" b="1" dirty="0"/>
              <a:t> дар </a:t>
            </a:r>
            <a:r>
              <a:rPr lang="ru-RU" b="1" dirty="0" err="1"/>
              <a:t>солҳои</a:t>
            </a:r>
            <a:r>
              <a:rPr lang="ru-RU" b="1" dirty="0"/>
              <a:t> 2020-2023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6E-4042-AEFA-26882DCBC754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6E-4042-AEFA-26882DCBC75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06E-4042-AEFA-26882DCBC75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6E-4042-AEFA-26882DCBC75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06E-4042-AEFA-26882DCBC754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06E-4042-AEFA-26882DCBC75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06E-4042-AEFA-26882DCBC754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06E-4042-AEFA-26882DCBC7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корхонахо!$A$1:$H$2</c:f>
              <c:multiLvlStrCache>
                <c:ptCount val="8"/>
                <c:lvl>
                  <c:pt idx="0">
                    <c:v>барнома</c:v>
                  </c:pt>
                  <c:pt idx="1">
                    <c:v>ичроиш</c:v>
                  </c:pt>
                  <c:pt idx="2">
                    <c:v>барнома</c:v>
                  </c:pt>
                  <c:pt idx="3">
                    <c:v>ичроиш</c:v>
                  </c:pt>
                  <c:pt idx="4">
                    <c:v>барнома</c:v>
                  </c:pt>
                  <c:pt idx="5">
                    <c:v>ичроиш</c:v>
                  </c:pt>
                  <c:pt idx="6">
                    <c:v>барнома</c:v>
                  </c:pt>
                  <c:pt idx="7">
                    <c:v>ичроиш</c:v>
                  </c:pt>
                </c:lvl>
                <c:lvl>
                  <c:pt idx="0">
                    <c:v>2020</c:v>
                  </c:pt>
                  <c:pt idx="2">
                    <c:v>2021</c:v>
                  </c:pt>
                  <c:pt idx="4">
                    <c:v>2022</c:v>
                  </c:pt>
                  <c:pt idx="6">
                    <c:v>2023</c:v>
                  </c:pt>
                </c:lvl>
              </c:multiLvlStrCache>
            </c:multiLvlStrRef>
          </c:cat>
          <c:val>
            <c:numRef>
              <c:f>корхонахо!$A$3:$H$3</c:f>
              <c:numCache>
                <c:formatCode>General</c:formatCode>
                <c:ptCount val="8"/>
                <c:pt idx="0">
                  <c:v>95</c:v>
                </c:pt>
                <c:pt idx="1">
                  <c:v>142</c:v>
                </c:pt>
                <c:pt idx="2">
                  <c:v>98</c:v>
                </c:pt>
                <c:pt idx="3">
                  <c:v>162</c:v>
                </c:pt>
                <c:pt idx="4">
                  <c:v>108</c:v>
                </c:pt>
                <c:pt idx="5">
                  <c:v>487</c:v>
                </c:pt>
                <c:pt idx="6">
                  <c:v>128</c:v>
                </c:pt>
                <c:pt idx="7">
                  <c:v>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06E-4042-AEFA-26882DCBC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7369536"/>
        <c:axId val="477369864"/>
      </c:barChart>
      <c:catAx>
        <c:axId val="47736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477369864"/>
        <c:crosses val="autoZero"/>
        <c:auto val="1"/>
        <c:lblAlgn val="ctr"/>
        <c:lblOffset val="100"/>
        <c:noMultiLvlLbl val="0"/>
      </c:catAx>
      <c:valAx>
        <c:axId val="477369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477369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tg-Cyrl-TJ" sz="2400" b="1"/>
              <a:t>Нишондињандањои рушди њаљми истењсоли мањсулоти  саноати вобаста ба ҳар як соҳа</a:t>
            </a:r>
            <a:endParaRPr lang="ru-RU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'Диограмм 2'!$A$5</c:f>
              <c:strCache>
                <c:ptCount val="1"/>
                <c:pt idx="0">
                  <c:v>Саноати истињрољи маъдан (B)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8.2076201059180197E-3"/>
                  <c:y val="-1.85823768103642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5D9-4629-802F-8D8C6AAD36D9}"/>
                </c:ext>
              </c:extLst>
            </c:dLbl>
            <c:dLbl>
              <c:idx val="2"/>
              <c:layout>
                <c:manualLayout>
                  <c:x val="-7.0351029479297136E-3"/>
                  <c:y val="-1.16139855064776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D9-4629-802F-8D8C6AAD36D9}"/>
                </c:ext>
              </c:extLst>
            </c:dLbl>
            <c:dLbl>
              <c:idx val="3"/>
              <c:layout>
                <c:manualLayout>
                  <c:x val="-8.2076201059179989E-3"/>
                  <c:y val="-6.96839130388660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D9-4629-802F-8D8C6AAD36D9}"/>
                </c:ext>
              </c:extLst>
            </c:dLbl>
            <c:dLbl>
              <c:idx val="4"/>
              <c:layout>
                <c:manualLayout>
                  <c:x val="-7.0351029479297136E-3"/>
                  <c:y val="-6.96839130388660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D9-4629-802F-8D8C6AAD36D9}"/>
                </c:ext>
              </c:extLst>
            </c:dLbl>
            <c:dLbl>
              <c:idx val="5"/>
              <c:layout>
                <c:manualLayout>
                  <c:x val="-5.8625857899414274E-3"/>
                  <c:y val="-1.39367826077732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D9-4629-802F-8D8C6AAD36D9}"/>
                </c:ext>
              </c:extLst>
            </c:dLbl>
            <c:dLbl>
              <c:idx val="6"/>
              <c:layout>
                <c:manualLayout>
                  <c:x val="-9.3801372639062842E-3"/>
                  <c:y val="-1.16139855064776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D9-4629-802F-8D8C6AAD36D9}"/>
                </c:ext>
              </c:extLst>
            </c:dLbl>
            <c:dLbl>
              <c:idx val="7"/>
              <c:layout>
                <c:manualLayout>
                  <c:x val="-1.2897688737871314E-2"/>
                  <c:y val="-9.29118840518214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D9-4629-802F-8D8C6AAD36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'Диограмм 2'!$B$3:$I$4</c:f>
              <c:strCache>
                <c:ptCount val="8"/>
                <c:pt idx="0">
                  <c:v>Соли 2020</c:v>
                </c:pt>
                <c:pt idx="1">
                  <c:v>Иљроиши соли 2020</c:v>
                </c:pt>
                <c:pt idx="2">
                  <c:v>Соли 2021</c:v>
                </c:pt>
                <c:pt idx="3">
                  <c:v>Иљроиши соли 2021</c:v>
                </c:pt>
                <c:pt idx="4">
                  <c:v>Соли 2022</c:v>
                </c:pt>
                <c:pt idx="5">
                  <c:v>Иљроиши соли 2022</c:v>
                </c:pt>
                <c:pt idx="6">
                  <c:v>Соли 2023</c:v>
                </c:pt>
                <c:pt idx="7">
                  <c:v>Иљроиши соли 2023</c:v>
                </c:pt>
              </c:strCache>
              <c:extLst/>
            </c:strRef>
          </c:cat>
          <c:val>
            <c:numRef>
              <c:f>'Диограмм 2'!$B$5:$I$5</c:f>
              <c:numCache>
                <c:formatCode>General</c:formatCode>
                <c:ptCount val="8"/>
                <c:pt idx="0">
                  <c:v>5593.5</c:v>
                </c:pt>
                <c:pt idx="1">
                  <c:v>4295.3</c:v>
                </c:pt>
                <c:pt idx="2">
                  <c:v>6334.6</c:v>
                </c:pt>
                <c:pt idx="3">
                  <c:v>8401.1</c:v>
                </c:pt>
                <c:pt idx="4">
                  <c:v>7173.7</c:v>
                </c:pt>
                <c:pt idx="5">
                  <c:v>8890.9</c:v>
                </c:pt>
                <c:pt idx="6">
                  <c:v>8123.5</c:v>
                </c:pt>
                <c:pt idx="7">
                  <c:v>9372.6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6F-4D69-9556-ED951F6C3C79}"/>
            </c:ext>
          </c:extLst>
        </c:ser>
        <c:ser>
          <c:idx val="1"/>
          <c:order val="1"/>
          <c:tx>
            <c:strRef>
              <c:f>'Диограмм 2'!$A$6</c:f>
              <c:strCache>
                <c:ptCount val="1"/>
                <c:pt idx="0">
                  <c:v>Саноати коркард (C)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'Диограмм 2'!$B$3:$I$4</c:f>
              <c:strCache>
                <c:ptCount val="8"/>
                <c:pt idx="0">
                  <c:v>Соли 2020</c:v>
                </c:pt>
                <c:pt idx="1">
                  <c:v>Иљроиши соли 2020</c:v>
                </c:pt>
                <c:pt idx="2">
                  <c:v>Соли 2021</c:v>
                </c:pt>
                <c:pt idx="3">
                  <c:v>Иљроиши соли 2021</c:v>
                </c:pt>
                <c:pt idx="4">
                  <c:v>Соли 2022</c:v>
                </c:pt>
                <c:pt idx="5">
                  <c:v>Иљроиши соли 2022</c:v>
                </c:pt>
                <c:pt idx="6">
                  <c:v>Соли 2023</c:v>
                </c:pt>
                <c:pt idx="7">
                  <c:v>Иљроиши соли 2023</c:v>
                </c:pt>
              </c:strCache>
              <c:extLst/>
            </c:strRef>
          </c:cat>
          <c:val>
            <c:numRef>
              <c:f>'Диограмм 2'!$B$6:$I$6</c:f>
              <c:numCache>
                <c:formatCode>General</c:formatCode>
                <c:ptCount val="8"/>
                <c:pt idx="0">
                  <c:v>18869.900000000001</c:v>
                </c:pt>
                <c:pt idx="1">
                  <c:v>19005.5</c:v>
                </c:pt>
                <c:pt idx="2">
                  <c:v>22377.1</c:v>
                </c:pt>
                <c:pt idx="3">
                  <c:v>22305.7</c:v>
                </c:pt>
                <c:pt idx="4">
                  <c:v>26551.599999999999</c:v>
                </c:pt>
                <c:pt idx="5">
                  <c:v>26479.9</c:v>
                </c:pt>
                <c:pt idx="6">
                  <c:v>31523.1</c:v>
                </c:pt>
                <c:pt idx="7">
                  <c:v>28459.8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6F-4D69-9556-ED951F6C3C79}"/>
            </c:ext>
          </c:extLst>
        </c:ser>
        <c:ser>
          <c:idx val="2"/>
          <c:order val="2"/>
          <c:tx>
            <c:strRef>
              <c:f>'Диограмм 2'!$A$7</c:f>
              <c:strCache>
                <c:ptCount val="1"/>
                <c:pt idx="0">
                  <c:v>Истењсолу таќсими ќувваи барќ, газ ва об  (D.Е)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8.2076201059179989E-3"/>
                  <c:y val="-1.16139855064776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D9-4629-802F-8D8C6AAD36D9}"/>
                </c:ext>
              </c:extLst>
            </c:dLbl>
            <c:dLbl>
              <c:idx val="5"/>
              <c:layout>
                <c:manualLayout>
                  <c:x val="7.0351029479297136E-3"/>
                  <c:y val="-4.64559420259107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D9-4629-802F-8D8C6AAD36D9}"/>
                </c:ext>
              </c:extLst>
            </c:dLbl>
            <c:dLbl>
              <c:idx val="6"/>
              <c:layout>
                <c:manualLayout>
                  <c:x val="1.0552654421894569E-2"/>
                  <c:y val="-9.2911884051822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D9-4629-802F-8D8C6AAD36D9}"/>
                </c:ext>
              </c:extLst>
            </c:dLbl>
            <c:dLbl>
              <c:idx val="7"/>
              <c:layout>
                <c:manualLayout>
                  <c:x val="1.7587757369824285E-2"/>
                  <c:y val="-1.16139855064777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D9-4629-802F-8D8C6AAD36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'Диограмм 2'!$B$3:$I$4</c:f>
              <c:strCache>
                <c:ptCount val="8"/>
                <c:pt idx="0">
                  <c:v>Соли 2020</c:v>
                </c:pt>
                <c:pt idx="1">
                  <c:v>Иљроиши соли 2020</c:v>
                </c:pt>
                <c:pt idx="2">
                  <c:v>Соли 2021</c:v>
                </c:pt>
                <c:pt idx="3">
                  <c:v>Иљроиши соли 2021</c:v>
                </c:pt>
                <c:pt idx="4">
                  <c:v>Соли 2022</c:v>
                </c:pt>
                <c:pt idx="5">
                  <c:v>Иљроиши соли 2022</c:v>
                </c:pt>
                <c:pt idx="6">
                  <c:v>Соли 2023</c:v>
                </c:pt>
                <c:pt idx="7">
                  <c:v>Иљроиши соли 2023</c:v>
                </c:pt>
              </c:strCache>
              <c:extLst/>
            </c:strRef>
          </c:cat>
          <c:val>
            <c:numRef>
              <c:f>'Диограмм 2'!$B$7:$I$7</c:f>
              <c:numCache>
                <c:formatCode>General</c:formatCode>
                <c:ptCount val="8"/>
                <c:pt idx="0">
                  <c:v>7683</c:v>
                </c:pt>
                <c:pt idx="1">
                  <c:v>7519.9</c:v>
                </c:pt>
                <c:pt idx="2">
                  <c:v>8771</c:v>
                </c:pt>
                <c:pt idx="3">
                  <c:v>8119.3</c:v>
                </c:pt>
                <c:pt idx="4">
                  <c:v>10017</c:v>
                </c:pt>
                <c:pt idx="5">
                  <c:v>7621.8</c:v>
                </c:pt>
                <c:pt idx="6">
                  <c:v>11444.4</c:v>
                </c:pt>
                <c:pt idx="7">
                  <c:v>8983.1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6F-4D69-9556-ED951F6C3C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1862616"/>
        <c:axId val="311862944"/>
      </c:barChart>
      <c:catAx>
        <c:axId val="311862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11862944"/>
        <c:crosses val="autoZero"/>
        <c:auto val="1"/>
        <c:lblAlgn val="ctr"/>
        <c:lblOffset val="100"/>
        <c:noMultiLvlLbl val="0"/>
      </c:catAx>
      <c:valAx>
        <c:axId val="311862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11862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3"/>
      <a:stretch>
        <a:fillRect/>
      </a:stretch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7199243870190942"/>
          <c:y val="2.7873565215546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'диограмма 3'!$A$5</c:f>
              <c:strCache>
                <c:ptCount val="1"/>
                <c:pt idx="0">
                  <c:v>Њиссаи соњаи саноат дар таркиби маљмуи мањсулоти дохилї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7E-4AF8-BC81-B794F6C1269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17E-4AF8-BC81-B794F6C12695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17E-4AF8-BC81-B794F6C1269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17E-4AF8-BC81-B794F6C12695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17E-4AF8-BC81-B794F6C12695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17E-4AF8-BC81-B794F6C12695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17E-4AF8-BC81-B794F6C12695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17E-4AF8-BC81-B794F6C126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'диограмма 3'!$B$3:$I$3</c:f>
              <c:strCache>
                <c:ptCount val="8"/>
                <c:pt idx="0">
                  <c:v>Соли 2020</c:v>
                </c:pt>
                <c:pt idx="1">
                  <c:v>Иљроиши соли 2020</c:v>
                </c:pt>
                <c:pt idx="2">
                  <c:v>Соли 2021</c:v>
                </c:pt>
                <c:pt idx="3">
                  <c:v>Иљроиши соли 2021</c:v>
                </c:pt>
                <c:pt idx="4">
                  <c:v>Соли 2022</c:v>
                </c:pt>
                <c:pt idx="5">
                  <c:v>Иљроиши соли 2022</c:v>
                </c:pt>
                <c:pt idx="6">
                  <c:v>Соли 2023</c:v>
                </c:pt>
                <c:pt idx="7">
                  <c:v>Иљроиши соли 2023</c:v>
                </c:pt>
              </c:strCache>
            </c:strRef>
          </c:cat>
          <c:val>
            <c:numRef>
              <c:f>'диограмма 3'!$B$5:$I$5</c:f>
              <c:numCache>
                <c:formatCode>General</c:formatCode>
                <c:ptCount val="8"/>
                <c:pt idx="0">
                  <c:v>21.7</c:v>
                </c:pt>
                <c:pt idx="1">
                  <c:v>23.1</c:v>
                </c:pt>
                <c:pt idx="2">
                  <c:v>22.2</c:v>
                </c:pt>
                <c:pt idx="3">
                  <c:v>23.8</c:v>
                </c:pt>
                <c:pt idx="4">
                  <c:v>22.7</c:v>
                </c:pt>
                <c:pt idx="5">
                  <c:v>23.5</c:v>
                </c:pt>
                <c:pt idx="6">
                  <c:v>23.2</c:v>
                </c:pt>
                <c:pt idx="7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17E-4AF8-BC81-B794F6C126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3843312"/>
        <c:axId val="3338429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'диограмма 3'!$A$4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'диограмма 3'!$B$3:$I$3</c15:sqref>
                        </c15:formulaRef>
                      </c:ext>
                    </c:extLst>
                    <c:strCache>
                      <c:ptCount val="8"/>
                      <c:pt idx="0">
                        <c:v>Соли 2020</c:v>
                      </c:pt>
                      <c:pt idx="1">
                        <c:v>Иљроиши соли 2020</c:v>
                      </c:pt>
                      <c:pt idx="2">
                        <c:v>Соли 2021</c:v>
                      </c:pt>
                      <c:pt idx="3">
                        <c:v>Иљроиши соли 2021</c:v>
                      </c:pt>
                      <c:pt idx="4">
                        <c:v>Соли 2022</c:v>
                      </c:pt>
                      <c:pt idx="5">
                        <c:v>Иљроиши соли 2022</c:v>
                      </c:pt>
                      <c:pt idx="6">
                        <c:v>Соли 2023</c:v>
                      </c:pt>
                      <c:pt idx="7">
                        <c:v>Иљроиши соли 2023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'диограмма 3'!$B$4:$I$4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717E-4AF8-BC81-B794F6C12695}"/>
                  </c:ext>
                </c:extLst>
              </c15:ser>
            </c15:filteredBarSeries>
          </c:ext>
        </c:extLst>
      </c:barChart>
      <c:catAx>
        <c:axId val="33384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33842984"/>
        <c:crosses val="autoZero"/>
        <c:auto val="1"/>
        <c:lblAlgn val="ctr"/>
        <c:lblOffset val="100"/>
        <c:noMultiLvlLbl val="0"/>
      </c:catAx>
      <c:valAx>
        <c:axId val="333842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3384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'диограмма 4'!$A$5</c:f>
              <c:strCache>
                <c:ptCount val="1"/>
                <c:pt idx="0">
                  <c:v>Суръати афзоиш бо нархњои муќоисавї бо нархњои соли дурнамо нисбат ба соли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68-4B3E-90D8-0334C7A435EA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68-4B3E-90D8-0334C7A435EA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868-4B3E-90D8-0334C7A435EA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68-4B3E-90D8-0334C7A435EA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868-4B3E-90D8-0334C7A435EA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868-4B3E-90D8-0334C7A435EA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868-4B3E-90D8-0334C7A435EA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868-4B3E-90D8-0334C7A435EA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'диограмма 4'!$B$3:$I$4</c:f>
              <c:strCache>
                <c:ptCount val="8"/>
                <c:pt idx="0">
                  <c:v>Соли 2020</c:v>
                </c:pt>
                <c:pt idx="1">
                  <c:v>Иљроиши соли 2020</c:v>
                </c:pt>
                <c:pt idx="2">
                  <c:v>Соли 2021</c:v>
                </c:pt>
                <c:pt idx="3">
                  <c:v>Иљроиши соли 2021</c:v>
                </c:pt>
                <c:pt idx="4">
                  <c:v>Соли 2022</c:v>
                </c:pt>
                <c:pt idx="5">
                  <c:v>Иљроиши соли 2022</c:v>
                </c:pt>
                <c:pt idx="6">
                  <c:v>Соли 2023</c:v>
                </c:pt>
                <c:pt idx="7">
                  <c:v>Иљроиши соли 2023</c:v>
                </c:pt>
              </c:strCache>
              <c:extLst/>
            </c:strRef>
          </c:cat>
          <c:val>
            <c:numRef>
              <c:f>'диограмма 4'!$B$5:$I$5</c:f>
              <c:numCache>
                <c:formatCode>General</c:formatCode>
                <c:ptCount val="8"/>
                <c:pt idx="0">
                  <c:v>116.5</c:v>
                </c:pt>
                <c:pt idx="1">
                  <c:v>111.7</c:v>
                </c:pt>
                <c:pt idx="2">
                  <c:v>135.9</c:v>
                </c:pt>
                <c:pt idx="3">
                  <c:v>140.69999999999999</c:v>
                </c:pt>
                <c:pt idx="4">
                  <c:v>158.6</c:v>
                </c:pt>
                <c:pt idx="5">
                  <c:v>155.80000000000001</c:v>
                </c:pt>
                <c:pt idx="6">
                  <c:v>185.2</c:v>
                </c:pt>
                <c:pt idx="7">
                  <c:v>169.7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868-4B3E-90D8-0334C7A435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73560"/>
        <c:axId val="29984317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'диограмма 4'!$A$6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'диограмма 4'!$B$3:$I$4</c15:sqref>
                        </c15:formulaRef>
                      </c:ext>
                    </c:extLst>
                    <c:strCache>
                      <c:ptCount val="8"/>
                      <c:pt idx="0">
                        <c:v>Соли 2020</c:v>
                      </c:pt>
                      <c:pt idx="1">
                        <c:v>Иљроиши соли 2020</c:v>
                      </c:pt>
                      <c:pt idx="2">
                        <c:v>Соли 2021</c:v>
                      </c:pt>
                      <c:pt idx="3">
                        <c:v>Иљроиши соли 2021</c:v>
                      </c:pt>
                      <c:pt idx="4">
                        <c:v>Соли 2022</c:v>
                      </c:pt>
                      <c:pt idx="5">
                        <c:v>Иљроиши соли 2022</c:v>
                      </c:pt>
                      <c:pt idx="6">
                        <c:v>Соли 2023</c:v>
                      </c:pt>
                      <c:pt idx="7">
                        <c:v>Иљроиши соли 2023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'диограмма 4'!$B$6:$I$6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7868-4B3E-90D8-0334C7A435E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'диограмма 4'!$A$7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'диограмма 4'!$B$3:$I$4</c15:sqref>
                        </c15:formulaRef>
                      </c:ext>
                    </c:extLst>
                    <c:strCache>
                      <c:ptCount val="8"/>
                      <c:pt idx="0">
                        <c:v>Соли 2020</c:v>
                      </c:pt>
                      <c:pt idx="1">
                        <c:v>Иљроиши соли 2020</c:v>
                      </c:pt>
                      <c:pt idx="2">
                        <c:v>Соли 2021</c:v>
                      </c:pt>
                      <c:pt idx="3">
                        <c:v>Иљроиши соли 2021</c:v>
                      </c:pt>
                      <c:pt idx="4">
                        <c:v>Соли 2022</c:v>
                      </c:pt>
                      <c:pt idx="5">
                        <c:v>Иљроиши соли 2022</c:v>
                      </c:pt>
                      <c:pt idx="6">
                        <c:v>Соли 2023</c:v>
                      </c:pt>
                      <c:pt idx="7">
                        <c:v>Иљроиши соли 2023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'диограмма 4'!$B$7:$I$7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7868-4B3E-90D8-0334C7A435EA}"/>
                  </c:ext>
                </c:extLst>
              </c15:ser>
            </c15:filteredBarSeries>
          </c:ext>
        </c:extLst>
      </c:barChart>
      <c:catAx>
        <c:axId val="253973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299843176"/>
        <c:crosses val="autoZero"/>
        <c:auto val="1"/>
        <c:lblAlgn val="ctr"/>
        <c:lblOffset val="100"/>
        <c:noMultiLvlLbl val="0"/>
      </c:catAx>
      <c:valAx>
        <c:axId val="299843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253973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tg-Cyrl-TJ" b="1" dirty="0"/>
              <a:t>Дурнамои истењсоли мањсулоти корхонањои саноати маъданњои куњї ва металлњои ќиматбањо </a:t>
            </a:r>
            <a:endParaRPr lang="ru-RU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маъдан!$A$2</c:f>
              <c:strCache>
                <c:ptCount val="1"/>
                <c:pt idx="0">
                  <c:v>Саноати маъдан (њамагї)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73A-4FC5-A856-3C851893F251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78D3-48BB-9BBA-FF577B28BE5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73A-4FC5-A856-3C851893F251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8D3-48BB-9BBA-FF577B28BE5F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73A-4FC5-A856-3C851893F251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8D3-48BB-9BBA-FF577B28BE5F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73A-4FC5-A856-3C851893F251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8D3-48BB-9BBA-FF577B28BE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маъдан!$B$1:$I$1</c:f>
              <c:strCache>
                <c:ptCount val="8"/>
                <c:pt idx="0">
                  <c:v>Соли 2020</c:v>
                </c:pt>
                <c:pt idx="1">
                  <c:v>Ичроиши соли 2020</c:v>
                </c:pt>
                <c:pt idx="2">
                  <c:v>Соли 2021</c:v>
                </c:pt>
                <c:pt idx="3">
                  <c:v>Ичроиши соли 2021</c:v>
                </c:pt>
                <c:pt idx="4">
                  <c:v>Соли 2022</c:v>
                </c:pt>
                <c:pt idx="5">
                  <c:v>Ичроиши соли 2022</c:v>
                </c:pt>
                <c:pt idx="6">
                  <c:v>Соли 2023</c:v>
                </c:pt>
                <c:pt idx="7">
                  <c:v>Ичроиши соли 2023</c:v>
                </c:pt>
              </c:strCache>
            </c:strRef>
          </c:cat>
          <c:val>
            <c:numRef>
              <c:f>маъдан!$B$2:$I$2</c:f>
              <c:numCache>
                <c:formatCode>General</c:formatCode>
                <c:ptCount val="8"/>
                <c:pt idx="0">
                  <c:v>8210.1</c:v>
                </c:pt>
                <c:pt idx="1">
                  <c:v>7735.5</c:v>
                </c:pt>
                <c:pt idx="2">
                  <c:v>9696.1</c:v>
                </c:pt>
                <c:pt idx="3">
                  <c:v>12457.5</c:v>
                </c:pt>
                <c:pt idx="4">
                  <c:v>11470.5</c:v>
                </c:pt>
                <c:pt idx="5">
                  <c:v>12511.7</c:v>
                </c:pt>
                <c:pt idx="6">
                  <c:v>13592.5</c:v>
                </c:pt>
                <c:pt idx="7">
                  <c:v>13322.2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3A-4FC5-A856-3C851893F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4673432"/>
        <c:axId val="384672776"/>
      </c:barChart>
      <c:lineChart>
        <c:grouping val="standard"/>
        <c:varyColors val="0"/>
        <c:ser>
          <c:idx val="1"/>
          <c:order val="1"/>
          <c:tx>
            <c:strRef>
              <c:f>маъдан!$A$3</c:f>
              <c:strCache>
                <c:ptCount val="1"/>
                <c:pt idx="0">
                  <c:v>Суръати афзоиш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маъдан!$B$1:$I$1</c:f>
              <c:strCache>
                <c:ptCount val="8"/>
                <c:pt idx="0">
                  <c:v>Соли 2020</c:v>
                </c:pt>
                <c:pt idx="1">
                  <c:v>Ичроиши соли 2020</c:v>
                </c:pt>
                <c:pt idx="2">
                  <c:v>Соли 2021</c:v>
                </c:pt>
                <c:pt idx="3">
                  <c:v>Ичроиши соли 2021</c:v>
                </c:pt>
                <c:pt idx="4">
                  <c:v>Соли 2022</c:v>
                </c:pt>
                <c:pt idx="5">
                  <c:v>Ичроиши соли 2022</c:v>
                </c:pt>
                <c:pt idx="6">
                  <c:v>Соли 2023</c:v>
                </c:pt>
                <c:pt idx="7">
                  <c:v>Ичроиши соли 2023</c:v>
                </c:pt>
              </c:strCache>
            </c:strRef>
          </c:cat>
          <c:val>
            <c:numRef>
              <c:f>маъдан!$B$3:$I$3</c:f>
              <c:numCache>
                <c:formatCode>General</c:formatCode>
                <c:ptCount val="8"/>
                <c:pt idx="0">
                  <c:v>117.9</c:v>
                </c:pt>
                <c:pt idx="1">
                  <c:v>111</c:v>
                </c:pt>
                <c:pt idx="2">
                  <c:v>139.19999999999999</c:v>
                </c:pt>
                <c:pt idx="3">
                  <c:v>178.8</c:v>
                </c:pt>
                <c:pt idx="4">
                  <c:v>164.7</c:v>
                </c:pt>
                <c:pt idx="5">
                  <c:v>179.6</c:v>
                </c:pt>
                <c:pt idx="6">
                  <c:v>195.2</c:v>
                </c:pt>
                <c:pt idx="7">
                  <c:v>106.5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73A-4FC5-A856-3C851893F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4673760"/>
        <c:axId val="384668840"/>
      </c:lineChart>
      <c:catAx>
        <c:axId val="384673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84672776"/>
        <c:crosses val="autoZero"/>
        <c:auto val="1"/>
        <c:lblAlgn val="ctr"/>
        <c:lblOffset val="100"/>
        <c:noMultiLvlLbl val="0"/>
      </c:catAx>
      <c:valAx>
        <c:axId val="38467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84673432"/>
        <c:crosses val="autoZero"/>
        <c:crossBetween val="between"/>
      </c:valAx>
      <c:valAx>
        <c:axId val="38466884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84673760"/>
        <c:crosses val="max"/>
        <c:crossBetween val="between"/>
      </c:valAx>
      <c:catAx>
        <c:axId val="384673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46688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tg-Cyrl-TJ" b="1">
                <a:solidFill>
                  <a:schemeClr val="tx1"/>
                </a:solidFill>
              </a:rPr>
              <a:t>Дурнамои истихрољи ангишт </a:t>
            </a:r>
            <a:endParaRPr lang="ru-RU" b="1">
              <a:solidFill>
                <a:schemeClr val="tx1"/>
              </a:solidFill>
            </a:endParaRPr>
          </a:p>
        </c:rich>
      </c:tx>
      <c:overlay val="0"/>
      <c:spPr>
        <a:noFill/>
        <a:ln w="12700" cap="flat" cmpd="sng" algn="ctr">
          <a:solidFill>
            <a:schemeClr val="accent3"/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ангишт!$A$2</c:f>
              <c:strCache>
                <c:ptCount val="1"/>
                <c:pt idx="0">
                  <c:v>Соњаи ангишт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CEF-4674-B82F-C46F2E79DD08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EF-4674-B82F-C46F2E79DD08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CEF-4674-B82F-C46F2E79DD08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CEF-4674-B82F-C46F2E79DD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ангишт!$B$1:$I$1</c:f>
              <c:strCache>
                <c:ptCount val="8"/>
                <c:pt idx="0">
                  <c:v>Наќшаи соли 2020</c:v>
                </c:pt>
                <c:pt idx="1">
                  <c:v>Иљроиши соли 2020</c:v>
                </c:pt>
                <c:pt idx="2">
                  <c:v>Соли 2021</c:v>
                </c:pt>
                <c:pt idx="3">
                  <c:v>Иљроиши соли 2021</c:v>
                </c:pt>
                <c:pt idx="4">
                  <c:v>Соли 2022</c:v>
                </c:pt>
                <c:pt idx="5">
                  <c:v>Иљроиши соли 2022</c:v>
                </c:pt>
                <c:pt idx="6">
                  <c:v>Соли2023</c:v>
                </c:pt>
                <c:pt idx="7">
                  <c:v>Иљроиши соли 2023</c:v>
                </c:pt>
              </c:strCache>
            </c:strRef>
          </c:cat>
          <c:val>
            <c:numRef>
              <c:f>ангишт!$B$2:$I$2</c:f>
              <c:numCache>
                <c:formatCode>General</c:formatCode>
                <c:ptCount val="8"/>
                <c:pt idx="0">
                  <c:v>360.2</c:v>
                </c:pt>
                <c:pt idx="1">
                  <c:v>397.2</c:v>
                </c:pt>
                <c:pt idx="2">
                  <c:v>396.9</c:v>
                </c:pt>
                <c:pt idx="3">
                  <c:v>430.7</c:v>
                </c:pt>
                <c:pt idx="4">
                  <c:v>437.8</c:v>
                </c:pt>
                <c:pt idx="5">
                  <c:v>514.6</c:v>
                </c:pt>
                <c:pt idx="6">
                  <c:v>483.4</c:v>
                </c:pt>
                <c:pt idx="7">
                  <c:v>466.9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EF-4674-B82F-C46F2E79D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5761272"/>
        <c:axId val="396011392"/>
      </c:barChart>
      <c:lineChart>
        <c:grouping val="standard"/>
        <c:varyColors val="0"/>
        <c:ser>
          <c:idx val="1"/>
          <c:order val="1"/>
          <c:tx>
            <c:strRef>
              <c:f>ангишт!$A$3</c:f>
              <c:strCache>
                <c:ptCount val="1"/>
                <c:pt idx="0">
                  <c:v>Суръати афзоиш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ангишт!$B$1:$I$1</c:f>
              <c:strCache>
                <c:ptCount val="8"/>
                <c:pt idx="0">
                  <c:v>Наќшаи соли 2020</c:v>
                </c:pt>
                <c:pt idx="1">
                  <c:v>Иљроиши соли 2020</c:v>
                </c:pt>
                <c:pt idx="2">
                  <c:v>Соли 2021</c:v>
                </c:pt>
                <c:pt idx="3">
                  <c:v>Иљроиши соли 2021</c:v>
                </c:pt>
                <c:pt idx="4">
                  <c:v>Соли 2022</c:v>
                </c:pt>
                <c:pt idx="5">
                  <c:v>Иљроиши соли 2022</c:v>
                </c:pt>
                <c:pt idx="6">
                  <c:v>Соли2023</c:v>
                </c:pt>
                <c:pt idx="7">
                  <c:v>Иљроиши соли 2023</c:v>
                </c:pt>
              </c:strCache>
            </c:strRef>
          </c:cat>
          <c:val>
            <c:numRef>
              <c:f>ангишт!$B$3:$I$3</c:f>
              <c:numCache>
                <c:formatCode>General</c:formatCode>
                <c:ptCount val="8"/>
                <c:pt idx="0">
                  <c:v>109.9</c:v>
                </c:pt>
                <c:pt idx="1">
                  <c:v>121.1</c:v>
                </c:pt>
                <c:pt idx="2">
                  <c:v>121.1</c:v>
                </c:pt>
                <c:pt idx="3">
                  <c:v>131.4</c:v>
                </c:pt>
                <c:pt idx="4">
                  <c:v>133.6</c:v>
                </c:pt>
                <c:pt idx="5">
                  <c:v>157</c:v>
                </c:pt>
                <c:pt idx="6">
                  <c:v>147.5</c:v>
                </c:pt>
                <c:pt idx="7">
                  <c:v>142.4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EF-4674-B82F-C46F2E79D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6009424"/>
        <c:axId val="396008768"/>
      </c:lineChart>
      <c:catAx>
        <c:axId val="395761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96011392"/>
        <c:crosses val="autoZero"/>
        <c:auto val="1"/>
        <c:lblAlgn val="ctr"/>
        <c:lblOffset val="100"/>
        <c:noMultiLvlLbl val="0"/>
      </c:catAx>
      <c:valAx>
        <c:axId val="39601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95761272"/>
        <c:crosses val="autoZero"/>
        <c:crossBetween val="between"/>
      </c:valAx>
      <c:valAx>
        <c:axId val="3960087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96009424"/>
        <c:crosses val="max"/>
        <c:crossBetween val="between"/>
      </c:valAx>
      <c:catAx>
        <c:axId val="396009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60087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tg-Cyrl-TJ" sz="1800" b="1" i="0" u="none" strike="noStrike" baseline="0" dirty="0">
                <a:solidFill>
                  <a:schemeClr val="tx1"/>
                </a:solidFill>
                <a:effectLst/>
              </a:rPr>
              <a:t>Дурнамои истењсоли масолењи сохтмонї </a:t>
            </a:r>
            <a:endParaRPr lang="ru-RU" sz="1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сохтмон!$A$2</c:f>
              <c:strCache>
                <c:ptCount val="1"/>
                <c:pt idx="0">
                  <c:v>Саноати масолењи сохтмон (њамагї)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321-4062-BB95-27C46139B8C4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77-467C-9DE6-3F8D2DBC6BD6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321-4062-BB95-27C46139B8C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77-467C-9DE6-3F8D2DBC6BD6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321-4062-BB95-27C46139B8C4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77-467C-9DE6-3F8D2DBC6BD6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321-4062-BB95-27C46139B8C4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77-467C-9DE6-3F8D2DBC6B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сохтмон!$B$1:$I$1</c:f>
              <c:strCache>
                <c:ptCount val="8"/>
                <c:pt idx="0">
                  <c:v>Наќша соли 2020</c:v>
                </c:pt>
                <c:pt idx="1">
                  <c:v>Иљро соли 2020</c:v>
                </c:pt>
                <c:pt idx="2">
                  <c:v>Наќша соли 2021</c:v>
                </c:pt>
                <c:pt idx="3">
                  <c:v>Иљро соли 2021</c:v>
                </c:pt>
                <c:pt idx="4">
                  <c:v>Наќша соли 2022</c:v>
                </c:pt>
                <c:pt idx="5">
                  <c:v>Иљро соли 2022</c:v>
                </c:pt>
                <c:pt idx="6">
                  <c:v>Наќша соли 2023</c:v>
                </c:pt>
                <c:pt idx="7">
                  <c:v>Иљро соли 2023</c:v>
                </c:pt>
              </c:strCache>
            </c:strRef>
          </c:cat>
          <c:val>
            <c:numRef>
              <c:f>сохтмон!$B$2:$I$2</c:f>
              <c:numCache>
                <c:formatCode>General</c:formatCode>
                <c:ptCount val="8"/>
                <c:pt idx="0">
                  <c:v>3240.4</c:v>
                </c:pt>
                <c:pt idx="1">
                  <c:v>2824.6</c:v>
                </c:pt>
                <c:pt idx="2">
                  <c:v>3817.1</c:v>
                </c:pt>
                <c:pt idx="3">
                  <c:v>3375.4</c:v>
                </c:pt>
                <c:pt idx="4">
                  <c:v>4500.3999999999996</c:v>
                </c:pt>
                <c:pt idx="5">
                  <c:v>3720</c:v>
                </c:pt>
                <c:pt idx="6">
                  <c:v>5265.5</c:v>
                </c:pt>
                <c:pt idx="7">
                  <c:v>4005.8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77-467C-9DE6-3F8D2DBC6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6002208"/>
        <c:axId val="396002536"/>
      </c:barChart>
      <c:catAx>
        <c:axId val="39600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96002536"/>
        <c:crosses val="autoZero"/>
        <c:auto val="1"/>
        <c:lblAlgn val="ctr"/>
        <c:lblOffset val="100"/>
        <c:noMultiLvlLbl val="0"/>
      </c:catAx>
      <c:valAx>
        <c:axId val="396002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9600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tt-RU" b="1" dirty="0"/>
              <a:t>Дурнамои ҳаҷми истеҳсоли маҳсулоти саноати хурокворӣ </a:t>
            </a:r>
            <a:endParaRPr lang="ru-RU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хуроквори!$A$2</c:f>
              <c:strCache>
                <c:ptCount val="1"/>
                <c:pt idx="0">
                  <c:v>Саноати хўрокворї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A3-4512-9605-58214E311515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A3-4512-9605-58214E311515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A3-4512-9605-58214E31151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A3-4512-9605-58214E311515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A3-4512-9605-58214E311515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2A3-4512-9605-58214E311515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2A3-4512-9605-58214E311515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2A3-4512-9605-58214E3115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хуроквори!$B$1:$I$1</c:f>
              <c:strCache>
                <c:ptCount val="8"/>
                <c:pt idx="0">
                  <c:v>Бањодињи соли 2020</c:v>
                </c:pt>
                <c:pt idx="1">
                  <c:v>Иљро соли 2020</c:v>
                </c:pt>
                <c:pt idx="2">
                  <c:v>Наќша соли 2021</c:v>
                </c:pt>
                <c:pt idx="3">
                  <c:v>Иљро соли 2021</c:v>
                </c:pt>
                <c:pt idx="4">
                  <c:v>Наќша соли 2022</c:v>
                </c:pt>
                <c:pt idx="5">
                  <c:v>Иљро Соли 2022</c:v>
                </c:pt>
                <c:pt idx="6">
                  <c:v>Наќшасоли 2023</c:v>
                </c:pt>
                <c:pt idx="7">
                  <c:v>Иљро соли 2023</c:v>
                </c:pt>
              </c:strCache>
            </c:strRef>
          </c:cat>
          <c:val>
            <c:numRef>
              <c:f>хуроквори!$B$2:$I$2</c:f>
              <c:numCache>
                <c:formatCode>General</c:formatCode>
                <c:ptCount val="8"/>
                <c:pt idx="0">
                  <c:v>6242.3</c:v>
                </c:pt>
                <c:pt idx="1">
                  <c:v>7061.4</c:v>
                </c:pt>
                <c:pt idx="2">
                  <c:v>7259.8</c:v>
                </c:pt>
                <c:pt idx="3">
                  <c:v>7600.9</c:v>
                </c:pt>
                <c:pt idx="4">
                  <c:v>8450.4</c:v>
                </c:pt>
                <c:pt idx="5">
                  <c:v>10381.200000000001</c:v>
                </c:pt>
                <c:pt idx="6">
                  <c:v>9844.7000000000007</c:v>
                </c:pt>
                <c:pt idx="7">
                  <c:v>11609.6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2A3-4512-9605-58214E311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584568"/>
        <c:axId val="393584240"/>
      </c:barChart>
      <c:lineChart>
        <c:grouping val="standard"/>
        <c:varyColors val="0"/>
        <c:ser>
          <c:idx val="1"/>
          <c:order val="1"/>
          <c:tx>
            <c:strRef>
              <c:f>хуроквори!$A$3</c:f>
              <c:strCache>
                <c:ptCount val="1"/>
                <c:pt idx="0">
                  <c:v>Суръати афзоиш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хуроквори!$B$1:$I$1</c:f>
              <c:strCache>
                <c:ptCount val="8"/>
                <c:pt idx="0">
                  <c:v>Бањодињи соли 2020</c:v>
                </c:pt>
                <c:pt idx="1">
                  <c:v>Иљро соли 2020</c:v>
                </c:pt>
                <c:pt idx="2">
                  <c:v>Наќша соли 2021</c:v>
                </c:pt>
                <c:pt idx="3">
                  <c:v>Иљро соли 2021</c:v>
                </c:pt>
                <c:pt idx="4">
                  <c:v>Наќша соли 2022</c:v>
                </c:pt>
                <c:pt idx="5">
                  <c:v>Иљро Соли 2022</c:v>
                </c:pt>
                <c:pt idx="6">
                  <c:v>Наќшасоли 2023</c:v>
                </c:pt>
                <c:pt idx="7">
                  <c:v>Иљро соли 2023</c:v>
                </c:pt>
              </c:strCache>
            </c:strRef>
          </c:cat>
          <c:val>
            <c:numRef>
              <c:f>хуроквори!$B$3:$I$3</c:f>
              <c:numCache>
                <c:formatCode>General</c:formatCode>
                <c:ptCount val="8"/>
                <c:pt idx="0">
                  <c:v>116.2</c:v>
                </c:pt>
                <c:pt idx="1">
                  <c:v>128.30000000000001</c:v>
                </c:pt>
                <c:pt idx="2">
                  <c:v>135.19999999999999</c:v>
                </c:pt>
                <c:pt idx="3">
                  <c:v>104.7</c:v>
                </c:pt>
                <c:pt idx="4">
                  <c:v>157.19999999999999</c:v>
                </c:pt>
                <c:pt idx="5">
                  <c:v>132</c:v>
                </c:pt>
                <c:pt idx="6">
                  <c:v>183.2</c:v>
                </c:pt>
                <c:pt idx="7">
                  <c:v>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F2A3-4512-9605-58214E311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637752"/>
        <c:axId val="491637424"/>
      </c:lineChart>
      <c:catAx>
        <c:axId val="393584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93584240"/>
        <c:crosses val="autoZero"/>
        <c:auto val="1"/>
        <c:lblAlgn val="ctr"/>
        <c:lblOffset val="100"/>
        <c:noMultiLvlLbl val="0"/>
      </c:catAx>
      <c:valAx>
        <c:axId val="39358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93584568"/>
        <c:crosses val="autoZero"/>
        <c:crossBetween val="between"/>
      </c:valAx>
      <c:valAx>
        <c:axId val="49163742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491637752"/>
        <c:crosses val="max"/>
        <c:crossBetween val="between"/>
      </c:valAx>
      <c:catAx>
        <c:axId val="491637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16374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r>
              <a:rPr lang="tg-Cyrl-TJ" b="1" dirty="0">
                <a:solidFill>
                  <a:schemeClr val="tx1"/>
                </a:solidFill>
              </a:rPr>
              <a:t>Дурнамои истењсоли мањсулоти корхонањои саноати сабук</a:t>
            </a:r>
            <a:endParaRPr lang="ru-RU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сабук!$A$2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сабук!$B$1:$I$1</c:f>
              <c:strCache>
                <c:ptCount val="8"/>
                <c:pt idx="0">
                  <c:v>Наќша соли 2020</c:v>
                </c:pt>
                <c:pt idx="1">
                  <c:v>Иљро соли 2020</c:v>
                </c:pt>
                <c:pt idx="2">
                  <c:v>Наќша соли 2021</c:v>
                </c:pt>
                <c:pt idx="3">
                  <c:v>Иљро соли 2021</c:v>
                </c:pt>
                <c:pt idx="4">
                  <c:v>Наќша соли 2022</c:v>
                </c:pt>
                <c:pt idx="5">
                  <c:v>Иљро соли 2022</c:v>
                </c:pt>
                <c:pt idx="6">
                  <c:v>Наќша соли 2023</c:v>
                </c:pt>
                <c:pt idx="7">
                  <c:v>Иљро соли 2023</c:v>
                </c:pt>
              </c:strCache>
            </c:strRef>
          </c:cat>
          <c:val>
            <c:numRef>
              <c:f>сабук!$B$2:$I$2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0-DD03-4646-BEF8-2E44193179F4}"/>
            </c:ext>
          </c:extLst>
        </c:ser>
        <c:ser>
          <c:idx val="1"/>
          <c:order val="1"/>
          <c:tx>
            <c:strRef>
              <c:f>сабук!$A$3</c:f>
              <c:strCache>
                <c:ptCount val="1"/>
                <c:pt idx="0">
                  <c:v>Саноати сабук (њамагї)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BD4-4896-99F8-2DDD36CCAD17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D4-4896-99F8-2DDD36CCAD17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BD4-4896-99F8-2DDD36CCAD17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BD4-4896-99F8-2DDD36CCAD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сабук!$B$1:$I$1</c:f>
              <c:strCache>
                <c:ptCount val="8"/>
                <c:pt idx="0">
                  <c:v>Наќша соли 2020</c:v>
                </c:pt>
                <c:pt idx="1">
                  <c:v>Иљро соли 2020</c:v>
                </c:pt>
                <c:pt idx="2">
                  <c:v>Наќша соли 2021</c:v>
                </c:pt>
                <c:pt idx="3">
                  <c:v>Иљро соли 2021</c:v>
                </c:pt>
                <c:pt idx="4">
                  <c:v>Наќша соли 2022</c:v>
                </c:pt>
                <c:pt idx="5">
                  <c:v>Иљро соли 2022</c:v>
                </c:pt>
                <c:pt idx="6">
                  <c:v>Наќша соли 2023</c:v>
                </c:pt>
                <c:pt idx="7">
                  <c:v>Иљро соли 2023</c:v>
                </c:pt>
              </c:strCache>
            </c:strRef>
          </c:cat>
          <c:val>
            <c:numRef>
              <c:f>сабук!$B$3:$I$3</c:f>
              <c:numCache>
                <c:formatCode>General</c:formatCode>
                <c:ptCount val="8"/>
                <c:pt idx="0">
                  <c:v>3436.2</c:v>
                </c:pt>
                <c:pt idx="1">
                  <c:v>3140.3</c:v>
                </c:pt>
                <c:pt idx="2">
                  <c:v>4001.2</c:v>
                </c:pt>
                <c:pt idx="3">
                  <c:v>4145.3</c:v>
                </c:pt>
                <c:pt idx="4">
                  <c:v>4646.3</c:v>
                </c:pt>
                <c:pt idx="5">
                  <c:v>4694.5</c:v>
                </c:pt>
                <c:pt idx="6">
                  <c:v>5424.8</c:v>
                </c:pt>
                <c:pt idx="7">
                  <c:v>5577.2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03-4646-BEF8-2E44193179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7918864"/>
        <c:axId val="499875672"/>
      </c:barChart>
      <c:lineChart>
        <c:grouping val="standard"/>
        <c:varyColors val="0"/>
        <c:ser>
          <c:idx val="2"/>
          <c:order val="2"/>
          <c:tx>
            <c:strRef>
              <c:f>сабук!$A$4</c:f>
              <c:strCache>
                <c:ptCount val="1"/>
                <c:pt idx="0">
                  <c:v>Суръати афзоиш</c:v>
                </c:pt>
              </c:strCache>
            </c:strRef>
          </c:tx>
          <c:spPr>
            <a:ln w="63500" cap="flat" cmpd="sng" algn="ctr">
              <a:solidFill>
                <a:schemeClr val="accent2"/>
              </a:solidFill>
              <a:prstDash val="solid"/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002060"/>
                    </a:solidFill>
                    <a:latin typeface="Times New Roman Tj" panose="02020603050405020304" pitchFamily="18" charset="-52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сабук!$B$1:$I$1</c:f>
              <c:strCache>
                <c:ptCount val="8"/>
                <c:pt idx="0">
                  <c:v>Наќша соли 2020</c:v>
                </c:pt>
                <c:pt idx="1">
                  <c:v>Иљро соли 2020</c:v>
                </c:pt>
                <c:pt idx="2">
                  <c:v>Наќша соли 2021</c:v>
                </c:pt>
                <c:pt idx="3">
                  <c:v>Иљро соли 2021</c:v>
                </c:pt>
                <c:pt idx="4">
                  <c:v>Наќша соли 2022</c:v>
                </c:pt>
                <c:pt idx="5">
                  <c:v>Иљро соли 2022</c:v>
                </c:pt>
                <c:pt idx="6">
                  <c:v>Наќша соли 2023</c:v>
                </c:pt>
                <c:pt idx="7">
                  <c:v>Иљро соли 2023</c:v>
                </c:pt>
              </c:strCache>
            </c:strRef>
          </c:cat>
          <c:val>
            <c:numRef>
              <c:f>сабук!$B$4:$I$4</c:f>
              <c:numCache>
                <c:formatCode>General</c:formatCode>
                <c:ptCount val="8"/>
                <c:pt idx="0">
                  <c:v>118.6</c:v>
                </c:pt>
                <c:pt idx="1">
                  <c:v>112.1</c:v>
                </c:pt>
                <c:pt idx="2">
                  <c:v>138.1</c:v>
                </c:pt>
                <c:pt idx="3">
                  <c:v>132</c:v>
                </c:pt>
                <c:pt idx="4">
                  <c:v>160.30000000000001</c:v>
                </c:pt>
                <c:pt idx="5">
                  <c:v>121.6</c:v>
                </c:pt>
                <c:pt idx="6">
                  <c:v>187.2</c:v>
                </c:pt>
                <c:pt idx="7">
                  <c:v>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03-4646-BEF8-2E44193179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0697248"/>
        <c:axId val="300696920"/>
      </c:lineChart>
      <c:catAx>
        <c:axId val="24791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499875672"/>
        <c:crosses val="autoZero"/>
        <c:auto val="1"/>
        <c:lblAlgn val="ctr"/>
        <c:lblOffset val="100"/>
        <c:noMultiLvlLbl val="0"/>
      </c:catAx>
      <c:valAx>
        <c:axId val="499875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247918864"/>
        <c:crosses val="autoZero"/>
        <c:crossBetween val="between"/>
      </c:valAx>
      <c:valAx>
        <c:axId val="3006969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 Tj" panose="02020603050405020304" pitchFamily="18" charset="-52"/>
                <a:ea typeface="+mn-ea"/>
                <a:cs typeface="+mn-cs"/>
              </a:defRPr>
            </a:pPr>
            <a:endParaRPr lang="ru-RU"/>
          </a:p>
        </c:txPr>
        <c:crossAx val="300697248"/>
        <c:crosses val="max"/>
        <c:crossBetween val="between"/>
      </c:valAx>
      <c:catAx>
        <c:axId val="300697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06969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 Tj" panose="02020603050405020304" pitchFamily="18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 Tj" panose="02020603050405020304" pitchFamily="18" charset="-52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14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88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75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1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53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0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8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1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63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15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74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C2973-CF14-454D-8EB9-9AD01A5E8EE4}" type="datetimeFigureOut">
              <a:rPr lang="ru-RU" smtClean="0"/>
              <a:t>ср 05.06.24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B808-F126-42CC-9E65-3360EE660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77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6816965"/>
              </p:ext>
            </p:extLst>
          </p:nvPr>
        </p:nvGraphicFramePr>
        <p:xfrm>
          <a:off x="1027522" y="593889"/>
          <a:ext cx="10369484" cy="5392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758152" y="1302157"/>
            <a:ext cx="15728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tg-Cyrl-TJ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(млн сомонї)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ловина рамки 10"/>
          <p:cNvSpPr/>
          <p:nvPr/>
        </p:nvSpPr>
        <p:spPr>
          <a:xfrm rot="10800000">
            <a:off x="10374036" y="4769963"/>
            <a:ext cx="1817963" cy="2088037"/>
          </a:xfrm>
          <a:prstGeom prst="halfFram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оловина рамки 11"/>
          <p:cNvSpPr/>
          <p:nvPr/>
        </p:nvSpPr>
        <p:spPr>
          <a:xfrm>
            <a:off x="1" y="0"/>
            <a:ext cx="1616364" cy="1939636"/>
          </a:xfrm>
          <a:prstGeom prst="halfFram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616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иагональная полоса 5"/>
          <p:cNvSpPr/>
          <p:nvPr/>
        </p:nvSpPr>
        <p:spPr>
          <a:xfrm rot="11911080">
            <a:off x="10463751" y="1412724"/>
            <a:ext cx="848413" cy="6023728"/>
          </a:xfrm>
          <a:prstGeom prst="diagStrip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890982"/>
              </p:ext>
            </p:extLst>
          </p:nvPr>
        </p:nvGraphicFramePr>
        <p:xfrm>
          <a:off x="744717" y="1046375"/>
          <a:ext cx="10143241" cy="5260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оловина рамки 4"/>
          <p:cNvSpPr/>
          <p:nvPr/>
        </p:nvSpPr>
        <p:spPr>
          <a:xfrm>
            <a:off x="150829" y="282804"/>
            <a:ext cx="1150070" cy="6297105"/>
          </a:xfrm>
          <a:prstGeom prst="halfFram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" name="Диагональная полоса 6"/>
          <p:cNvSpPr/>
          <p:nvPr/>
        </p:nvSpPr>
        <p:spPr>
          <a:xfrm rot="11911080">
            <a:off x="10861248" y="1725380"/>
            <a:ext cx="848413" cy="6023728"/>
          </a:xfrm>
          <a:prstGeom prst="diagStrip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6883" y="1585170"/>
            <a:ext cx="1348031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tg-Cyrl-TJ" sz="1400" dirty="0">
                <a:solidFill>
                  <a:srgbClr val="7030A0"/>
                </a:solidFill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(млн сомонї)</a:t>
            </a:r>
            <a:endParaRPr lang="ru-RU" sz="11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29138" y="1596327"/>
            <a:ext cx="1348031" cy="311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</a:pPr>
            <a:r>
              <a:rPr lang="tg-Cyrl-TJ" sz="1400" dirty="0">
                <a:solidFill>
                  <a:srgbClr val="7030A0"/>
                </a:solidFill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(фоиз)</a:t>
            </a:r>
            <a:endParaRPr lang="ru-RU" sz="1400" dirty="0">
              <a:solidFill>
                <a:srgbClr val="7030A0"/>
              </a:solidFill>
              <a:latin typeface="Times New Roman Tj" panose="02020603050405020304" pitchFamily="18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21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0F225D6-3CFB-4B27-844B-8ECC947C5D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2045182"/>
              </p:ext>
            </p:extLst>
          </p:nvPr>
        </p:nvGraphicFramePr>
        <p:xfrm>
          <a:off x="1607128" y="489527"/>
          <a:ext cx="9051636" cy="5288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оловина рамки 4"/>
          <p:cNvSpPr/>
          <p:nvPr/>
        </p:nvSpPr>
        <p:spPr>
          <a:xfrm>
            <a:off x="0" y="0"/>
            <a:ext cx="1717964" cy="1810327"/>
          </a:xfrm>
          <a:prstGeom prst="halfFram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rot="5400000">
            <a:off x="10427855" y="-46181"/>
            <a:ext cx="1717964" cy="1810327"/>
          </a:xfrm>
          <a:prstGeom prst="halfFram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16200000">
            <a:off x="46183" y="5093854"/>
            <a:ext cx="1717964" cy="1810327"/>
          </a:xfrm>
          <a:prstGeom prst="halfFram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оловина рамки 7"/>
          <p:cNvSpPr/>
          <p:nvPr/>
        </p:nvSpPr>
        <p:spPr>
          <a:xfrm rot="10800000">
            <a:off x="10474036" y="5047673"/>
            <a:ext cx="1717964" cy="1810327"/>
          </a:xfrm>
          <a:prstGeom prst="halfFram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1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784355"/>
              </p:ext>
            </p:extLst>
          </p:nvPr>
        </p:nvGraphicFramePr>
        <p:xfrm>
          <a:off x="1431635" y="877455"/>
          <a:ext cx="9652001" cy="5052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Месяц 1"/>
          <p:cNvSpPr/>
          <p:nvPr/>
        </p:nvSpPr>
        <p:spPr>
          <a:xfrm>
            <a:off x="0" y="-9864"/>
            <a:ext cx="2423604" cy="6826928"/>
          </a:xfrm>
          <a:prstGeom prst="moon">
            <a:avLst>
              <a:gd name="adj" fmla="val 40842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есяц 3"/>
          <p:cNvSpPr/>
          <p:nvPr/>
        </p:nvSpPr>
        <p:spPr>
          <a:xfrm rot="10800000">
            <a:off x="9401451" y="-9864"/>
            <a:ext cx="2885243" cy="6867864"/>
          </a:xfrm>
          <a:prstGeom prst="moon">
            <a:avLst>
              <a:gd name="adj" fmla="val 33516"/>
            </a:avLst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33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10447"/>
              </p:ext>
            </p:extLst>
          </p:nvPr>
        </p:nvGraphicFramePr>
        <p:xfrm>
          <a:off x="2459115" y="577048"/>
          <a:ext cx="9321553" cy="5575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ятиугольник 7"/>
          <p:cNvSpPr/>
          <p:nvPr/>
        </p:nvSpPr>
        <p:spPr>
          <a:xfrm rot="5400000">
            <a:off x="-297403" y="2170591"/>
            <a:ext cx="4820578" cy="479395"/>
          </a:xfrm>
          <a:prstGeom prst="homePlat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ятиугольник 8"/>
          <p:cNvSpPr/>
          <p:nvPr/>
        </p:nvSpPr>
        <p:spPr>
          <a:xfrm rot="5400000">
            <a:off x="-1185170" y="2472432"/>
            <a:ext cx="5424258" cy="479395"/>
          </a:xfrm>
          <a:prstGeom prst="homePlat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ятиугольник 9"/>
          <p:cNvSpPr/>
          <p:nvPr/>
        </p:nvSpPr>
        <p:spPr>
          <a:xfrm rot="5400000">
            <a:off x="-2135081" y="2836416"/>
            <a:ext cx="6152226" cy="479395"/>
          </a:xfrm>
          <a:prstGeom prst="homePlat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ятиугольник 10"/>
          <p:cNvSpPr/>
          <p:nvPr/>
        </p:nvSpPr>
        <p:spPr>
          <a:xfrm rot="5400000">
            <a:off x="-3073896" y="3189303"/>
            <a:ext cx="6858001" cy="479395"/>
          </a:xfrm>
          <a:prstGeom prst="homePlat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809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овина рамки 5"/>
          <p:cNvSpPr/>
          <p:nvPr/>
        </p:nvSpPr>
        <p:spPr>
          <a:xfrm rot="5400000">
            <a:off x="8217034" y="-2296998"/>
            <a:ext cx="1743959" cy="6337956"/>
          </a:xfrm>
          <a:prstGeom prst="halfFram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745090"/>
              </p:ext>
            </p:extLst>
          </p:nvPr>
        </p:nvGraphicFramePr>
        <p:xfrm>
          <a:off x="782425" y="820132"/>
          <a:ext cx="10831398" cy="5467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оловина рамки 4"/>
          <p:cNvSpPr/>
          <p:nvPr/>
        </p:nvSpPr>
        <p:spPr>
          <a:xfrm>
            <a:off x="0" y="0"/>
            <a:ext cx="1743959" cy="5863472"/>
          </a:xfrm>
          <a:prstGeom prst="halfFram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74968" y="1355264"/>
            <a:ext cx="15728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tg-Cyrl-TJ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(млн сомонї)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11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Диагональная полоса 13"/>
          <p:cNvSpPr/>
          <p:nvPr/>
        </p:nvSpPr>
        <p:spPr>
          <a:xfrm rot="16200000">
            <a:off x="9916412" y="4569247"/>
            <a:ext cx="1962727" cy="2588449"/>
          </a:xfrm>
          <a:prstGeom prst="diagStrip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0646969"/>
              </p:ext>
            </p:extLst>
          </p:nvPr>
        </p:nvGraphicFramePr>
        <p:xfrm>
          <a:off x="1109221" y="871980"/>
          <a:ext cx="10039546" cy="5467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оловина рамки 6"/>
          <p:cNvSpPr/>
          <p:nvPr/>
        </p:nvSpPr>
        <p:spPr>
          <a:xfrm rot="5400000">
            <a:off x="8217034" y="-2296998"/>
            <a:ext cx="1743959" cy="6337956"/>
          </a:xfrm>
          <a:prstGeom prst="halfFram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Половина рамки 9"/>
          <p:cNvSpPr/>
          <p:nvPr/>
        </p:nvSpPr>
        <p:spPr>
          <a:xfrm>
            <a:off x="0" y="0"/>
            <a:ext cx="1743959" cy="5863472"/>
          </a:xfrm>
          <a:prstGeom prst="halfFram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575901" y="1704972"/>
            <a:ext cx="15728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tg-Cyrl-TJ" b="1" dirty="0"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(млн сомонї)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Диагональная полоса 15"/>
          <p:cNvSpPr/>
          <p:nvPr/>
        </p:nvSpPr>
        <p:spPr>
          <a:xfrm rot="19206603">
            <a:off x="11100273" y="3052175"/>
            <a:ext cx="1962727" cy="2588449"/>
          </a:xfrm>
          <a:prstGeom prst="diagStrip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65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665401"/>
              </p:ext>
            </p:extLst>
          </p:nvPr>
        </p:nvGraphicFramePr>
        <p:xfrm>
          <a:off x="1121790" y="989815"/>
          <a:ext cx="10228082" cy="5071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оловина рамки 5"/>
          <p:cNvSpPr/>
          <p:nvPr/>
        </p:nvSpPr>
        <p:spPr>
          <a:xfrm rot="10800000">
            <a:off x="10708849" y="1885361"/>
            <a:ext cx="1282045" cy="4826524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оловина рамки 6"/>
          <p:cNvSpPr/>
          <p:nvPr/>
        </p:nvSpPr>
        <p:spPr>
          <a:xfrm>
            <a:off x="340936" y="425777"/>
            <a:ext cx="1282045" cy="4826524"/>
          </a:xfrm>
          <a:prstGeom prst="halfFram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57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rot="5400000">
            <a:off x="-71022" y="65205"/>
            <a:ext cx="1837678" cy="1695635"/>
          </a:xfrm>
          <a:prstGeom prst="rtTriangl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иагональная полоса 4"/>
          <p:cNvSpPr/>
          <p:nvPr/>
        </p:nvSpPr>
        <p:spPr>
          <a:xfrm>
            <a:off x="248575" y="0"/>
            <a:ext cx="2769833" cy="7341833"/>
          </a:xfrm>
          <a:prstGeom prst="diagStripe">
            <a:avLst>
              <a:gd name="adj" fmla="val 703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047928"/>
              </p:ext>
            </p:extLst>
          </p:nvPr>
        </p:nvGraphicFramePr>
        <p:xfrm>
          <a:off x="1020932" y="941033"/>
          <a:ext cx="9818703" cy="5530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ый треугольник 8"/>
          <p:cNvSpPr/>
          <p:nvPr/>
        </p:nvSpPr>
        <p:spPr>
          <a:xfrm rot="10800000">
            <a:off x="10354322" y="0"/>
            <a:ext cx="1837678" cy="1695635"/>
          </a:xfrm>
          <a:prstGeom prst="rtTriangl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092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61163"/>
              </p:ext>
            </p:extLst>
          </p:nvPr>
        </p:nvGraphicFramePr>
        <p:xfrm>
          <a:off x="1180731" y="909637"/>
          <a:ext cx="9577758" cy="550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оловина рамки 4"/>
          <p:cNvSpPr/>
          <p:nvPr/>
        </p:nvSpPr>
        <p:spPr>
          <a:xfrm>
            <a:off x="0" y="0"/>
            <a:ext cx="1784412" cy="3018408"/>
          </a:xfrm>
          <a:prstGeom prst="halfFram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Месяц 5"/>
          <p:cNvSpPr/>
          <p:nvPr/>
        </p:nvSpPr>
        <p:spPr>
          <a:xfrm rot="10800000">
            <a:off x="9768604" y="-58387"/>
            <a:ext cx="2423396" cy="7436088"/>
          </a:xfrm>
          <a:prstGeom prst="moon">
            <a:avLst>
              <a:gd name="adj" fmla="val 26642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414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Месяц 8"/>
          <p:cNvSpPr/>
          <p:nvPr/>
        </p:nvSpPr>
        <p:spPr>
          <a:xfrm rot="17286716">
            <a:off x="6440396" y="-1780051"/>
            <a:ext cx="4358936" cy="10018617"/>
          </a:xfrm>
          <a:prstGeom prst="moon">
            <a:avLst>
              <a:gd name="adj" fmla="val 14549"/>
            </a:avLst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есяц 5"/>
          <p:cNvSpPr/>
          <p:nvPr/>
        </p:nvSpPr>
        <p:spPr>
          <a:xfrm rot="18086230">
            <a:off x="7168923" y="-1153834"/>
            <a:ext cx="4358936" cy="10018617"/>
          </a:xfrm>
          <a:prstGeom prst="moon">
            <a:avLst>
              <a:gd name="adj" fmla="val 14549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 rot="18086230">
            <a:off x="4601796" y="-738062"/>
            <a:ext cx="4358936" cy="10018617"/>
          </a:xfrm>
          <a:prstGeom prst="moon">
            <a:avLst>
              <a:gd name="adj" fmla="val 14549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849599"/>
              </p:ext>
            </p:extLst>
          </p:nvPr>
        </p:nvGraphicFramePr>
        <p:xfrm>
          <a:off x="1686758" y="702365"/>
          <a:ext cx="9134714" cy="5494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оловина рамки 7"/>
          <p:cNvSpPr/>
          <p:nvPr/>
        </p:nvSpPr>
        <p:spPr>
          <a:xfrm>
            <a:off x="428967" y="90535"/>
            <a:ext cx="1883121" cy="6319319"/>
          </a:xfrm>
          <a:prstGeom prst="halfFrame">
            <a:avLst/>
          </a:prstGeom>
          <a:solidFill>
            <a:srgbClr val="C00000"/>
          </a:solidFill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916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Диагональная полоса 10"/>
          <p:cNvSpPr/>
          <p:nvPr/>
        </p:nvSpPr>
        <p:spPr>
          <a:xfrm rot="602041">
            <a:off x="551099" y="-323482"/>
            <a:ext cx="706248" cy="6268466"/>
          </a:xfrm>
          <a:prstGeom prst="diagStrip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579056"/>
              </p:ext>
            </p:extLst>
          </p:nvPr>
        </p:nvGraphicFramePr>
        <p:xfrm>
          <a:off x="1189607" y="732407"/>
          <a:ext cx="9934113" cy="561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оловина рамки 4"/>
          <p:cNvSpPr/>
          <p:nvPr/>
        </p:nvSpPr>
        <p:spPr>
          <a:xfrm rot="16200000">
            <a:off x="5679613" y="548811"/>
            <a:ext cx="1029810" cy="11422316"/>
          </a:xfrm>
          <a:prstGeom prst="halfFram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rot="5400000">
            <a:off x="5856520" y="-5097870"/>
            <a:ext cx="1029810" cy="11505179"/>
          </a:xfrm>
          <a:prstGeom prst="halfFram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754436"/>
              </p:ext>
            </p:extLst>
          </p:nvPr>
        </p:nvGraphicFramePr>
        <p:xfrm>
          <a:off x="631596" y="914399"/>
          <a:ext cx="10699423" cy="5455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оловина рамки 4"/>
          <p:cNvSpPr/>
          <p:nvPr/>
        </p:nvSpPr>
        <p:spPr>
          <a:xfrm>
            <a:off x="1" y="0"/>
            <a:ext cx="867266" cy="6858000"/>
          </a:xfrm>
          <a:prstGeom prst="halfFram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 rot="5400000">
            <a:off x="10847108" y="-845268"/>
            <a:ext cx="499623" cy="2190162"/>
          </a:xfrm>
          <a:prstGeom prst="halfFram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5400000">
            <a:off x="10565875" y="-595456"/>
            <a:ext cx="499623" cy="2190162"/>
          </a:xfrm>
          <a:prstGeom prst="halfFram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оловина рамки 7"/>
          <p:cNvSpPr/>
          <p:nvPr/>
        </p:nvSpPr>
        <p:spPr>
          <a:xfrm rot="5400000">
            <a:off x="10284641" y="-296153"/>
            <a:ext cx="499623" cy="2190162"/>
          </a:xfrm>
          <a:prstGeom prst="halfFram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оловина рамки 8"/>
          <p:cNvSpPr/>
          <p:nvPr/>
        </p:nvSpPr>
        <p:spPr>
          <a:xfrm rot="10800000">
            <a:off x="11129911" y="4180000"/>
            <a:ext cx="499623" cy="2190162"/>
          </a:xfrm>
          <a:prstGeom prst="halfFram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оловина рамки 9"/>
          <p:cNvSpPr/>
          <p:nvPr/>
        </p:nvSpPr>
        <p:spPr>
          <a:xfrm rot="10800000">
            <a:off x="11478700" y="4534298"/>
            <a:ext cx="499623" cy="2190162"/>
          </a:xfrm>
          <a:prstGeom prst="halfFram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7705" y="1048740"/>
            <a:ext cx="1348031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tg-Cyrl-TJ" sz="1400" dirty="0">
                <a:solidFill>
                  <a:srgbClr val="FFC000"/>
                </a:solidFill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(млн сомонї)</a:t>
            </a:r>
            <a:endParaRPr lang="ru-RU" sz="1100" dirty="0">
              <a:solidFill>
                <a:srgbClr val="FFC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982988" y="1141331"/>
            <a:ext cx="1348031" cy="311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</a:pPr>
            <a:r>
              <a:rPr lang="tg-Cyrl-TJ" sz="1400" dirty="0">
                <a:solidFill>
                  <a:srgbClr val="7030A0"/>
                </a:solidFill>
                <a:latin typeface="Times New Roman Tj" panose="020206030504050203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(фоиз)</a:t>
            </a:r>
            <a:endParaRPr lang="ru-RU" sz="1400" dirty="0">
              <a:solidFill>
                <a:srgbClr val="7030A0"/>
              </a:solidFill>
              <a:latin typeface="Times New Roman Tj" panose="02020603050405020304" pitchFamily="18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21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148</Words>
  <Application>Microsoft Office PowerPoint</Application>
  <PresentationFormat>Широкоэкранный</PresentationFormat>
  <Paragraphs>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Times New Roman Tj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34</cp:revision>
  <dcterms:created xsi:type="dcterms:W3CDTF">2024-06-04T09:34:47Z</dcterms:created>
  <dcterms:modified xsi:type="dcterms:W3CDTF">2024-06-05T10:40:12Z</dcterms:modified>
</cp:coreProperties>
</file>