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600" r:id="rId3"/>
    <p:sldId id="601" r:id="rId4"/>
    <p:sldId id="602" r:id="rId5"/>
    <p:sldId id="603" r:id="rId6"/>
    <p:sldId id="292" r:id="rId7"/>
    <p:sldId id="604" r:id="rId8"/>
    <p:sldId id="290" r:id="rId9"/>
    <p:sldId id="605" r:id="rId10"/>
    <p:sldId id="590" r:id="rId11"/>
    <p:sldId id="595" r:id="rId12"/>
    <p:sldId id="614" r:id="rId13"/>
    <p:sldId id="616" r:id="rId14"/>
    <p:sldId id="606" r:id="rId15"/>
    <p:sldId id="613" r:id="rId16"/>
    <p:sldId id="626" r:id="rId17"/>
    <p:sldId id="346" r:id="rId18"/>
    <p:sldId id="624" r:id="rId19"/>
    <p:sldId id="625" r:id="rId20"/>
    <p:sldId id="594" r:id="rId21"/>
    <p:sldId id="611" r:id="rId22"/>
    <p:sldId id="474" r:id="rId23"/>
    <p:sldId id="596"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565FF"/>
    <a:srgbClr val="857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'показатели по экономике  города'!$C$157</c:f>
              <c:strCache>
                <c:ptCount val="1"/>
                <c:pt idx="0">
                  <c:v>население. тыс. чел </c:v>
                </c:pt>
              </c:strCache>
            </c:strRef>
          </c:tx>
          <c:spPr>
            <a:solidFill>
              <a:schemeClr val="accent1"/>
            </a:solidFill>
            <a:ln>
              <a:noFill/>
            </a:ln>
            <a:effectLst/>
          </c:spPr>
          <c:invertIfNegative val="0"/>
          <c:dPt>
            <c:idx val="5"/>
            <c:invertIfNegative val="0"/>
            <c:bubble3D val="0"/>
            <c:spPr>
              <a:solidFill>
                <a:srgbClr val="4472C4">
                  <a:lumMod val="75000"/>
                </a:srgbClr>
              </a:solidFill>
              <a:ln>
                <a:noFill/>
              </a:ln>
              <a:effectLst/>
            </c:spPr>
            <c:extLst>
              <c:ext xmlns:c16="http://schemas.microsoft.com/office/drawing/2014/chart" uri="{C3380CC4-5D6E-409C-BE32-E72D297353CC}">
                <c16:uniqueId val="{00000001-2F4E-4BCE-9A8B-0816349C629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города'!$D$156:$L$156</c:f>
              <c:strCache>
                <c:ptCount val="9"/>
                <c:pt idx="0">
                  <c:v>2015</c:v>
                </c:pt>
                <c:pt idx="1">
                  <c:v>2016</c:v>
                </c:pt>
                <c:pt idx="2">
                  <c:v>2017</c:v>
                </c:pt>
                <c:pt idx="3">
                  <c:v>2018</c:v>
                </c:pt>
                <c:pt idx="4">
                  <c:v>2019</c:v>
                </c:pt>
                <c:pt idx="5">
                  <c:v>2020</c:v>
                </c:pt>
                <c:pt idx="6">
                  <c:v>2021</c:v>
                </c:pt>
                <c:pt idx="7">
                  <c:v>2022</c:v>
                </c:pt>
                <c:pt idx="8">
                  <c:v>2023-оценка</c:v>
                </c:pt>
              </c:strCache>
            </c:strRef>
          </c:cat>
          <c:val>
            <c:numRef>
              <c:f>'показатели по экономике  города'!$D$157:$L$157</c:f>
              <c:numCache>
                <c:formatCode>0.0</c:formatCode>
                <c:ptCount val="9"/>
                <c:pt idx="0">
                  <c:v>802.7</c:v>
                </c:pt>
                <c:pt idx="1">
                  <c:v>816.2</c:v>
                </c:pt>
                <c:pt idx="2">
                  <c:v>831.4</c:v>
                </c:pt>
                <c:pt idx="3">
                  <c:v>846.4</c:v>
                </c:pt>
                <c:pt idx="4">
                  <c:v>863.4</c:v>
                </c:pt>
                <c:pt idx="5">
                  <c:v>1185.4000000000001</c:v>
                </c:pt>
                <c:pt idx="6">
                  <c:v>1201.8</c:v>
                </c:pt>
                <c:pt idx="7">
                  <c:v>1221.0999999999999</c:v>
                </c:pt>
                <c:pt idx="8">
                  <c:v>1242.153916011581</c:v>
                </c:pt>
              </c:numCache>
            </c:numRef>
          </c:val>
          <c:extLst>
            <c:ext xmlns:c16="http://schemas.microsoft.com/office/drawing/2014/chart" uri="{C3380CC4-5D6E-409C-BE32-E72D297353CC}">
              <c16:uniqueId val="{00000002-2F4E-4BCE-9A8B-0816349C629E}"/>
            </c:ext>
          </c:extLst>
        </c:ser>
        <c:dLbls>
          <c:showLegendKey val="0"/>
          <c:showVal val="0"/>
          <c:showCatName val="0"/>
          <c:showSerName val="0"/>
          <c:showPercent val="0"/>
          <c:showBubbleSize val="0"/>
        </c:dLbls>
        <c:gapWidth val="150"/>
        <c:axId val="456147640"/>
        <c:axId val="456148032"/>
      </c:barChart>
      <c:lineChart>
        <c:grouping val="standard"/>
        <c:varyColors val="0"/>
        <c:ser>
          <c:idx val="1"/>
          <c:order val="1"/>
          <c:tx>
            <c:strRef>
              <c:f>'показатели по экономике  города'!$C$158</c:f>
              <c:strCache>
                <c:ptCount val="1"/>
                <c:pt idx="0">
                  <c:v>среднегодовые темпы прироста.% </c:v>
                </c:pt>
              </c:strCache>
            </c:strRef>
          </c:tx>
          <c:spPr>
            <a:ln w="28575" cap="rnd">
              <a:solidFill>
                <a:schemeClr val="accent2"/>
              </a:solidFill>
              <a:round/>
            </a:ln>
            <a:effectLst/>
          </c:spPr>
          <c:marker>
            <c:symbol val="none"/>
          </c:marker>
          <c:cat>
            <c:strRef>
              <c:f>'показатели по экономике  города'!$D$156:$L$156</c:f>
              <c:strCache>
                <c:ptCount val="9"/>
                <c:pt idx="0">
                  <c:v>2015</c:v>
                </c:pt>
                <c:pt idx="1">
                  <c:v>2016</c:v>
                </c:pt>
                <c:pt idx="2">
                  <c:v>2017</c:v>
                </c:pt>
                <c:pt idx="3">
                  <c:v>2018</c:v>
                </c:pt>
                <c:pt idx="4">
                  <c:v>2019</c:v>
                </c:pt>
                <c:pt idx="5">
                  <c:v>2020</c:v>
                </c:pt>
                <c:pt idx="6">
                  <c:v>2021</c:v>
                </c:pt>
                <c:pt idx="7">
                  <c:v>2022</c:v>
                </c:pt>
                <c:pt idx="8">
                  <c:v>2023-оценка</c:v>
                </c:pt>
              </c:strCache>
            </c:strRef>
          </c:cat>
          <c:val>
            <c:numRef>
              <c:f>'показатели по экономике  города'!$D$158:$L$158</c:f>
              <c:numCache>
                <c:formatCode>0.0</c:formatCode>
                <c:ptCount val="9"/>
                <c:pt idx="0">
                  <c:v>1.775072904780032</c:v>
                </c:pt>
                <c:pt idx="1">
                  <c:v>1.6818238445247324</c:v>
                </c:pt>
                <c:pt idx="2">
                  <c:v>1.862288654741473</c:v>
                </c:pt>
                <c:pt idx="3">
                  <c:v>1.804185710849171</c:v>
                </c:pt>
                <c:pt idx="4">
                  <c:v>2.0085066162570886</c:v>
                </c:pt>
                <c:pt idx="5">
                  <c:v>37.294417419504299</c:v>
                </c:pt>
                <c:pt idx="6">
                  <c:v>1.3834992407625979</c:v>
                </c:pt>
                <c:pt idx="7">
                  <c:v>1.6059244466633427</c:v>
                </c:pt>
                <c:pt idx="8">
                  <c:v>1.7241762354910435</c:v>
                </c:pt>
              </c:numCache>
            </c:numRef>
          </c:val>
          <c:smooth val="0"/>
          <c:extLst>
            <c:ext xmlns:c16="http://schemas.microsoft.com/office/drawing/2014/chart" uri="{C3380CC4-5D6E-409C-BE32-E72D297353CC}">
              <c16:uniqueId val="{00000003-2F4E-4BCE-9A8B-0816349C629E}"/>
            </c:ext>
          </c:extLst>
        </c:ser>
        <c:dLbls>
          <c:showLegendKey val="0"/>
          <c:showVal val="0"/>
          <c:showCatName val="0"/>
          <c:showSerName val="0"/>
          <c:showPercent val="0"/>
          <c:showBubbleSize val="0"/>
        </c:dLbls>
        <c:marker val="1"/>
        <c:smooth val="0"/>
        <c:axId val="456148816"/>
        <c:axId val="456140192"/>
      </c:lineChart>
      <c:catAx>
        <c:axId val="45614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56148032"/>
        <c:crosses val="autoZero"/>
        <c:auto val="1"/>
        <c:lblAlgn val="ctr"/>
        <c:lblOffset val="100"/>
        <c:noMultiLvlLbl val="0"/>
      </c:catAx>
      <c:valAx>
        <c:axId val="456148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56147640"/>
        <c:crosses val="autoZero"/>
        <c:crossBetween val="between"/>
      </c:valAx>
      <c:valAx>
        <c:axId val="456140192"/>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56148816"/>
        <c:crosses val="max"/>
        <c:crossBetween val="between"/>
      </c:valAx>
      <c:catAx>
        <c:axId val="456148816"/>
        <c:scaling>
          <c:orientation val="minMax"/>
        </c:scaling>
        <c:delete val="1"/>
        <c:axPos val="b"/>
        <c:numFmt formatCode="General" sourceLinked="1"/>
        <c:majorTickMark val="none"/>
        <c:minorTickMark val="none"/>
        <c:tickLblPos val="nextTo"/>
        <c:crossAx val="4561401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города'!$Q$29:$T$29</c:f>
              <c:strCache>
                <c:ptCount val="4"/>
                <c:pt idx="0">
                  <c:v>2015</c:v>
                </c:pt>
                <c:pt idx="1">
                  <c:v>2020</c:v>
                </c:pt>
                <c:pt idx="2">
                  <c:v>2025 - прогнозные оценки</c:v>
                </c:pt>
                <c:pt idx="3">
                  <c:v>2040 - прогнозные оценки </c:v>
                </c:pt>
              </c:strCache>
            </c:strRef>
          </c:cat>
          <c:val>
            <c:numRef>
              <c:f>'показатели по экономике  города'!$Q$30:$T$30</c:f>
              <c:numCache>
                <c:formatCode>General</c:formatCode>
                <c:ptCount val="4"/>
                <c:pt idx="0">
                  <c:v>12.9</c:v>
                </c:pt>
                <c:pt idx="1">
                  <c:v>20.3</c:v>
                </c:pt>
                <c:pt idx="2">
                  <c:v>25</c:v>
                </c:pt>
                <c:pt idx="3">
                  <c:v>30</c:v>
                </c:pt>
              </c:numCache>
            </c:numRef>
          </c:val>
          <c:extLst>
            <c:ext xmlns:c16="http://schemas.microsoft.com/office/drawing/2014/chart" uri="{C3380CC4-5D6E-409C-BE32-E72D297353CC}">
              <c16:uniqueId val="{00000000-46AC-4BD7-9B4D-2C48FE98F78B}"/>
            </c:ext>
          </c:extLst>
        </c:ser>
        <c:dLbls>
          <c:showLegendKey val="0"/>
          <c:showVal val="0"/>
          <c:showCatName val="0"/>
          <c:showSerName val="0"/>
          <c:showPercent val="0"/>
          <c:showBubbleSize val="0"/>
        </c:dLbls>
        <c:gapWidth val="219"/>
        <c:overlap val="-27"/>
        <c:axId val="615642352"/>
        <c:axId val="615639608"/>
      </c:barChart>
      <c:catAx>
        <c:axId val="61564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15639608"/>
        <c:crosses val="autoZero"/>
        <c:auto val="1"/>
        <c:lblAlgn val="ctr"/>
        <c:lblOffset val="100"/>
        <c:noMultiLvlLbl val="0"/>
      </c:catAx>
      <c:valAx>
        <c:axId val="61563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61564235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23825374270876E-2"/>
          <c:y val="4.7349445902595509E-2"/>
          <c:w val="0.91094197721795245"/>
          <c:h val="0.57922025371828523"/>
        </c:manualLayout>
      </c:layout>
      <c:lineChart>
        <c:grouping val="standard"/>
        <c:varyColors val="0"/>
        <c:ser>
          <c:idx val="0"/>
          <c:order val="0"/>
          <c:tx>
            <c:strRef>
              <c:f>'показатели по экономике  города'!$Q$17</c:f>
              <c:strCache>
                <c:ptCount val="1"/>
                <c:pt idx="0">
                  <c:v>сценарий умеренного роста численности населения</c:v>
                </c:pt>
              </c:strCache>
            </c:strRef>
          </c:tx>
          <c:spPr>
            <a:ln w="28575" cap="rnd">
              <a:solidFill>
                <a:schemeClr val="accent1"/>
              </a:solidFill>
              <a:round/>
            </a:ln>
            <a:effectLst/>
          </c:spPr>
          <c:marker>
            <c:symbol val="none"/>
          </c:marker>
          <c:dLbls>
            <c:dLbl>
              <c:idx val="0"/>
              <c:layout>
                <c:manualLayout>
                  <c:x val="-1.994017946161517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499-43C5-A956-1A55B2BE8AC3}"/>
                </c:ext>
              </c:extLst>
            </c:dLbl>
            <c:dLbl>
              <c:idx val="1"/>
              <c:delete val="1"/>
              <c:extLst>
                <c:ext xmlns:c15="http://schemas.microsoft.com/office/drawing/2012/chart" uri="{CE6537A1-D6FC-4f65-9D91-7224C49458BB}"/>
                <c:ext xmlns:c16="http://schemas.microsoft.com/office/drawing/2014/chart" uri="{C3380CC4-5D6E-409C-BE32-E72D297353CC}">
                  <c16:uniqueId val="{0000000E-A499-43C5-A956-1A55B2BE8AC3}"/>
                </c:ext>
              </c:extLst>
            </c:dLbl>
            <c:dLbl>
              <c:idx val="2"/>
              <c:layout>
                <c:manualLayout>
                  <c:x val="-5.9820538384845467E-3"/>
                  <c:y val="3.703703703703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499-43C5-A956-1A55B2BE8AC3}"/>
                </c:ext>
              </c:extLst>
            </c:dLbl>
            <c:dLbl>
              <c:idx val="3"/>
              <c:layout>
                <c:manualLayout>
                  <c:x val="-2.1934197407776669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99-43C5-A956-1A55B2BE8AC3}"/>
                </c:ext>
              </c:extLst>
            </c:dLbl>
            <c:dLbl>
              <c:idx val="4"/>
              <c:layout>
                <c:manualLayout>
                  <c:x val="-3.9880358923229577E-3"/>
                  <c:y val="4.1666666666666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99-43C5-A956-1A55B2BE8AC3}"/>
                </c:ext>
              </c:extLst>
            </c:dLbl>
            <c:dLbl>
              <c:idx val="5"/>
              <c:layout>
                <c:manualLayout>
                  <c:x val="-9.9700897308075773E-3"/>
                  <c:y val="3.240740740740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99-43C5-A956-1A55B2BE8AC3}"/>
                </c:ext>
              </c:extLst>
            </c:dLbl>
            <c:dLbl>
              <c:idx val="6"/>
              <c:layout>
                <c:manualLayout>
                  <c:x val="-1.9940179461616619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99-43C5-A956-1A55B2BE8AC3}"/>
                </c:ext>
              </c:extLst>
            </c:dLbl>
            <c:dLbl>
              <c:idx val="7"/>
              <c:layout>
                <c:manualLayout>
                  <c:x val="-7.9760717846460612E-3"/>
                  <c:y val="-2.12188906800333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99-43C5-A956-1A55B2BE8AC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города'!$R$16:$Y$16</c:f>
              <c:strCache>
                <c:ptCount val="8"/>
                <c:pt idx="0">
                  <c:v>2023</c:v>
                </c:pt>
                <c:pt idx="1">
                  <c:v>2024 - оценка </c:v>
                </c:pt>
                <c:pt idx="2">
                  <c:v>2025- прогноз</c:v>
                </c:pt>
                <c:pt idx="3">
                  <c:v>2026 - прогноз</c:v>
                </c:pt>
                <c:pt idx="4">
                  <c:v>2027- прогноз</c:v>
                </c:pt>
                <c:pt idx="5">
                  <c:v>2028 - прогноз</c:v>
                </c:pt>
                <c:pt idx="6">
                  <c:v>2029 - прогноз</c:v>
                </c:pt>
                <c:pt idx="7">
                  <c:v>2030 - прогноз</c:v>
                </c:pt>
              </c:strCache>
            </c:strRef>
          </c:cat>
          <c:val>
            <c:numRef>
              <c:f>'показатели по экономике  города'!$R$17:$Y$17</c:f>
              <c:numCache>
                <c:formatCode>0.00</c:formatCode>
                <c:ptCount val="8"/>
                <c:pt idx="0">
                  <c:v>1.2421539160115811</c:v>
                </c:pt>
                <c:pt idx="1">
                  <c:v>1.263570838639674</c:v>
                </c:pt>
                <c:pt idx="2">
                  <c:v>1.4135708386396741</c:v>
                </c:pt>
                <c:pt idx="3">
                  <c:v>1.4379432911113306</c:v>
                </c:pt>
                <c:pt idx="4">
                  <c:v>1.4627359676165099</c:v>
                </c:pt>
                <c:pt idx="5">
                  <c:v>1.4879561135581336</c:v>
                </c:pt>
                <c:pt idx="6">
                  <c:v>1.513611099262639</c:v>
                </c:pt>
                <c:pt idx="7">
                  <c:v>1.5397084221338802</c:v>
                </c:pt>
              </c:numCache>
            </c:numRef>
          </c:val>
          <c:smooth val="0"/>
          <c:extLst>
            <c:ext xmlns:c16="http://schemas.microsoft.com/office/drawing/2014/chart" uri="{C3380CC4-5D6E-409C-BE32-E72D297353CC}">
              <c16:uniqueId val="{00000000-A499-43C5-A956-1A55B2BE8AC3}"/>
            </c:ext>
          </c:extLst>
        </c:ser>
        <c:ser>
          <c:idx val="1"/>
          <c:order val="1"/>
          <c:tx>
            <c:strRef>
              <c:f>'показатели по экономике  города'!$Q$18</c:f>
              <c:strCache>
                <c:ptCount val="1"/>
                <c:pt idx="0">
                  <c:v>сценарий динамичного роста численности населения </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A499-43C5-A956-1A55B2BE8AC3}"/>
                </c:ext>
              </c:extLst>
            </c:dLbl>
            <c:dLbl>
              <c:idx val="2"/>
              <c:layout>
                <c:manualLayout>
                  <c:x val="-3.9880358923230306E-3"/>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99-43C5-A956-1A55B2BE8AC3}"/>
                </c:ext>
              </c:extLst>
            </c:dLbl>
            <c:dLbl>
              <c:idx val="3"/>
              <c:layout>
                <c:manualLayout>
                  <c:x val="-3.1904287138584245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499-43C5-A956-1A55B2BE8AC3}"/>
                </c:ext>
              </c:extLst>
            </c:dLbl>
            <c:dLbl>
              <c:idx val="4"/>
              <c:layout>
                <c:manualLayout>
                  <c:x val="-1.9940179461615153E-3"/>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99-43C5-A956-1A55B2BE8AC3}"/>
                </c:ext>
              </c:extLst>
            </c:dLbl>
            <c:dLbl>
              <c:idx val="5"/>
              <c:layout>
                <c:manualLayout>
                  <c:x val="-9.9700897308075773E-3"/>
                  <c:y val="-2.777777777777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99-43C5-A956-1A55B2BE8AC3}"/>
                </c:ext>
              </c:extLst>
            </c:dLbl>
            <c:dLbl>
              <c:idx val="6"/>
              <c:layout>
                <c:manualLayout>
                  <c:x val="-1.5952143569292272E-2"/>
                  <c:y val="-3.7037037037037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99-43C5-A956-1A55B2BE8AC3}"/>
                </c:ext>
              </c:extLst>
            </c:dLbl>
            <c:dLbl>
              <c:idx val="7"/>
              <c:layout>
                <c:manualLayout>
                  <c:x val="-9.9700897308075773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99-43C5-A956-1A55B2BE8AC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города'!$R$16:$Y$16</c:f>
              <c:strCache>
                <c:ptCount val="8"/>
                <c:pt idx="0">
                  <c:v>2023</c:v>
                </c:pt>
                <c:pt idx="1">
                  <c:v>2024 - оценка </c:v>
                </c:pt>
                <c:pt idx="2">
                  <c:v>2025- прогноз</c:v>
                </c:pt>
                <c:pt idx="3">
                  <c:v>2026 - прогноз</c:v>
                </c:pt>
                <c:pt idx="4">
                  <c:v>2027- прогноз</c:v>
                </c:pt>
                <c:pt idx="5">
                  <c:v>2028 - прогноз</c:v>
                </c:pt>
                <c:pt idx="6">
                  <c:v>2029 - прогноз</c:v>
                </c:pt>
                <c:pt idx="7">
                  <c:v>2030 - прогноз</c:v>
                </c:pt>
              </c:strCache>
            </c:strRef>
          </c:cat>
          <c:val>
            <c:numRef>
              <c:f>'показатели по экономике  города'!$R$18:$Y$18</c:f>
              <c:numCache>
                <c:formatCode>0.00</c:formatCode>
                <c:ptCount val="8"/>
                <c:pt idx="0">
                  <c:v>1.2421539160115811</c:v>
                </c:pt>
                <c:pt idx="1">
                  <c:v>1.2709718868630497</c:v>
                </c:pt>
                <c:pt idx="2">
                  <c:v>1.4709718868630497</c:v>
                </c:pt>
                <c:pt idx="3">
                  <c:v>1.5050984346382728</c:v>
                </c:pt>
                <c:pt idx="4">
                  <c:v>1.5400167183218807</c:v>
                </c:pt>
                <c:pt idx="5">
                  <c:v>1.5757451061869485</c:v>
                </c:pt>
                <c:pt idx="6">
                  <c:v>1.6123023926504858</c:v>
                </c:pt>
                <c:pt idx="7">
                  <c:v>1.6497078081599772</c:v>
                </c:pt>
              </c:numCache>
            </c:numRef>
          </c:val>
          <c:smooth val="0"/>
          <c:extLst>
            <c:ext xmlns:c16="http://schemas.microsoft.com/office/drawing/2014/chart" uri="{C3380CC4-5D6E-409C-BE32-E72D297353CC}">
              <c16:uniqueId val="{00000001-A499-43C5-A956-1A55B2BE8AC3}"/>
            </c:ext>
          </c:extLst>
        </c:ser>
        <c:dLbls>
          <c:showLegendKey val="0"/>
          <c:showVal val="0"/>
          <c:showCatName val="0"/>
          <c:showSerName val="0"/>
          <c:showPercent val="0"/>
          <c:showBubbleSize val="0"/>
        </c:dLbls>
        <c:smooth val="0"/>
        <c:axId val="371053840"/>
        <c:axId val="371054624"/>
      </c:lineChart>
      <c:catAx>
        <c:axId val="37105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71054624"/>
        <c:crosses val="autoZero"/>
        <c:auto val="1"/>
        <c:lblAlgn val="ctr"/>
        <c:lblOffset val="100"/>
        <c:noMultiLvlLbl val="0"/>
      </c:catAx>
      <c:valAx>
        <c:axId val="37105462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7105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'показатели по экономике  города'!$C$166</c:f>
              <c:strCache>
                <c:ptCount val="1"/>
                <c:pt idx="0">
                  <c:v>0-17 лет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города'!$D$166:$F$166</c:f>
              <c:numCache>
                <c:formatCode>0.0</c:formatCode>
                <c:ptCount val="3"/>
                <c:pt idx="0">
                  <c:v>274.67080860901632</c:v>
                </c:pt>
                <c:pt idx="1">
                  <c:v>435.39292403036433</c:v>
                </c:pt>
                <c:pt idx="2">
                  <c:v>555.83865962425716</c:v>
                </c:pt>
              </c:numCache>
            </c:numRef>
          </c:val>
          <c:extLst>
            <c:ext xmlns:c16="http://schemas.microsoft.com/office/drawing/2014/chart" uri="{C3380CC4-5D6E-409C-BE32-E72D297353CC}">
              <c16:uniqueId val="{00000000-C8F0-41DB-A207-CC0AC2253532}"/>
            </c:ext>
          </c:extLst>
        </c:ser>
        <c:ser>
          <c:idx val="1"/>
          <c:order val="1"/>
          <c:tx>
            <c:strRef>
              <c:f>'показатели по экономике  города'!$C$167</c:f>
              <c:strCache>
                <c:ptCount val="1"/>
                <c:pt idx="0">
                  <c:v>18-29 лет</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города'!$D$167:$F$167</c:f>
              <c:numCache>
                <c:formatCode>0.0</c:formatCode>
                <c:ptCount val="3"/>
                <c:pt idx="0">
                  <c:v>229.42919139098365</c:v>
                </c:pt>
                <c:pt idx="1">
                  <c:v>332.62460654759315</c:v>
                </c:pt>
                <c:pt idx="2">
                  <c:v>361.35362054431147</c:v>
                </c:pt>
              </c:numCache>
            </c:numRef>
          </c:val>
          <c:extLst>
            <c:ext xmlns:c16="http://schemas.microsoft.com/office/drawing/2014/chart" uri="{C3380CC4-5D6E-409C-BE32-E72D297353CC}">
              <c16:uniqueId val="{00000001-C8F0-41DB-A207-CC0AC2253532}"/>
            </c:ext>
          </c:extLst>
        </c:ser>
        <c:ser>
          <c:idx val="2"/>
          <c:order val="2"/>
          <c:tx>
            <c:strRef>
              <c:f>'показатели по экономике  города'!$C$168</c:f>
              <c:strCache>
                <c:ptCount val="1"/>
                <c:pt idx="0">
                  <c:v>30-64 года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города'!$D$168:$F$168</c:f>
              <c:numCache>
                <c:formatCode>0.0</c:formatCode>
                <c:ptCount val="3"/>
                <c:pt idx="0">
                  <c:v>274.89999999999998</c:v>
                </c:pt>
                <c:pt idx="1">
                  <c:v>436.90533693143396</c:v>
                </c:pt>
                <c:pt idx="2">
                  <c:v>566.75733725916598</c:v>
                </c:pt>
              </c:numCache>
            </c:numRef>
          </c:val>
          <c:extLst>
            <c:ext xmlns:c16="http://schemas.microsoft.com/office/drawing/2014/chart" uri="{C3380CC4-5D6E-409C-BE32-E72D297353CC}">
              <c16:uniqueId val="{00000002-C8F0-41DB-A207-CC0AC2253532}"/>
            </c:ext>
          </c:extLst>
        </c:ser>
        <c:ser>
          <c:idx val="3"/>
          <c:order val="3"/>
          <c:tx>
            <c:strRef>
              <c:f>'показатели по экономике  города'!$C$169</c:f>
              <c:strCache>
                <c:ptCount val="1"/>
                <c:pt idx="0">
                  <c:v>старше 65 лет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города'!$D$169:$F$169</c:f>
              <c:numCache>
                <c:formatCode>0.0</c:formatCode>
                <c:ptCount val="3"/>
                <c:pt idx="0">
                  <c:v>23.700000000000045</c:v>
                </c:pt>
                <c:pt idx="1">
                  <c:v>37.231048502189537</c:v>
                </c:pt>
                <c:pt idx="2">
                  <c:v>55.758804706145384</c:v>
                </c:pt>
              </c:numCache>
            </c:numRef>
          </c:val>
          <c:extLst>
            <c:ext xmlns:c16="http://schemas.microsoft.com/office/drawing/2014/chart" uri="{C3380CC4-5D6E-409C-BE32-E72D297353CC}">
              <c16:uniqueId val="{00000003-C8F0-41DB-A207-CC0AC2253532}"/>
            </c:ext>
          </c:extLst>
        </c:ser>
        <c:dLbls>
          <c:showLegendKey val="0"/>
          <c:showVal val="0"/>
          <c:showCatName val="0"/>
          <c:showSerName val="0"/>
          <c:showPercent val="0"/>
          <c:showBubbleSize val="0"/>
        </c:dLbls>
        <c:gapWidth val="150"/>
        <c:overlap val="100"/>
        <c:axId val="466617320"/>
        <c:axId val="466617712"/>
      </c:barChart>
      <c:catAx>
        <c:axId val="46661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66617712"/>
        <c:crosses val="autoZero"/>
        <c:auto val="1"/>
        <c:lblAlgn val="ctr"/>
        <c:lblOffset val="100"/>
        <c:noMultiLvlLbl val="0"/>
      </c:catAx>
      <c:valAx>
        <c:axId val="466617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66617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образование!$C$137</c:f>
              <c:strCache>
                <c:ptCount val="1"/>
                <c:pt idx="0">
                  <c:v>Афзоиши МММ (2015=100)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образование!$D$136:$J$136</c:f>
              <c:numCache>
                <c:formatCode>General</c:formatCode>
                <c:ptCount val="7"/>
                <c:pt idx="0">
                  <c:v>2015</c:v>
                </c:pt>
                <c:pt idx="1">
                  <c:v>2016</c:v>
                </c:pt>
                <c:pt idx="2">
                  <c:v>2017</c:v>
                </c:pt>
                <c:pt idx="3">
                  <c:v>2018</c:v>
                </c:pt>
                <c:pt idx="4">
                  <c:v>2019</c:v>
                </c:pt>
                <c:pt idx="5">
                  <c:v>2021</c:v>
                </c:pt>
                <c:pt idx="6">
                  <c:v>2022</c:v>
                </c:pt>
              </c:numCache>
            </c:numRef>
          </c:cat>
          <c:val>
            <c:numRef>
              <c:f>образование!$D$137:$J$137</c:f>
              <c:numCache>
                <c:formatCode>0.0</c:formatCode>
                <c:ptCount val="7"/>
                <c:pt idx="0">
                  <c:v>100</c:v>
                </c:pt>
                <c:pt idx="1">
                  <c:v>106</c:v>
                </c:pt>
                <c:pt idx="2">
                  <c:v>112.572</c:v>
                </c:pt>
                <c:pt idx="3">
                  <c:v>120.78975600000001</c:v>
                </c:pt>
                <c:pt idx="4">
                  <c:v>129.486618432</c:v>
                </c:pt>
                <c:pt idx="5">
                  <c:v>147.05536282085382</c:v>
                </c:pt>
                <c:pt idx="6">
                  <c:v>158.81979184652212</c:v>
                </c:pt>
              </c:numCache>
            </c:numRef>
          </c:val>
          <c:extLst>
            <c:ext xmlns:c16="http://schemas.microsoft.com/office/drawing/2014/chart" uri="{C3380CC4-5D6E-409C-BE32-E72D297353CC}">
              <c16:uniqueId val="{00000000-0062-4B5B-94C4-F68D66538A05}"/>
            </c:ext>
          </c:extLst>
        </c:ser>
        <c:dLbls>
          <c:showLegendKey val="0"/>
          <c:showVal val="0"/>
          <c:showCatName val="0"/>
          <c:showSerName val="0"/>
          <c:showPercent val="0"/>
          <c:showBubbleSize val="0"/>
        </c:dLbls>
        <c:gapWidth val="150"/>
        <c:axId val="400905128"/>
        <c:axId val="400905488"/>
      </c:barChart>
      <c:lineChart>
        <c:grouping val="standard"/>
        <c:varyColors val="0"/>
        <c:ser>
          <c:idx val="1"/>
          <c:order val="1"/>
          <c:tx>
            <c:strRef>
              <c:f>образование!$C$138</c:f>
              <c:strCache>
                <c:ptCount val="1"/>
                <c:pt idx="0">
                  <c:v>сатхи камбизоати </c:v>
                </c:pt>
              </c:strCache>
            </c:strRef>
          </c:tx>
          <c:spPr>
            <a:ln w="28575" cap="rnd">
              <a:solidFill>
                <a:schemeClr val="accent2"/>
              </a:solidFill>
              <a:round/>
            </a:ln>
            <a:effectLst/>
          </c:spPr>
          <c:marker>
            <c:symbol val="none"/>
          </c:marker>
          <c:dLbls>
            <c:dLbl>
              <c:idx val="0"/>
              <c:layout>
                <c:manualLayout>
                  <c:x val="-4.5833333333333344E-2"/>
                  <c:y val="-2.1450319333887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62-4B5B-94C4-F68D66538A05}"/>
                </c:ext>
              </c:extLst>
            </c:dLbl>
            <c:dLbl>
              <c:idx val="1"/>
              <c:delete val="1"/>
              <c:extLst>
                <c:ext xmlns:c15="http://schemas.microsoft.com/office/drawing/2012/chart" uri="{CE6537A1-D6FC-4f65-9D91-7224C49458BB}"/>
                <c:ext xmlns:c16="http://schemas.microsoft.com/office/drawing/2014/chart" uri="{C3380CC4-5D6E-409C-BE32-E72D297353CC}">
                  <c16:uniqueId val="{00000003-0062-4B5B-94C4-F68D66538A05}"/>
                </c:ext>
              </c:extLst>
            </c:dLbl>
            <c:dLbl>
              <c:idx val="2"/>
              <c:delete val="1"/>
              <c:extLst>
                <c:ext xmlns:c15="http://schemas.microsoft.com/office/drawing/2012/chart" uri="{CE6537A1-D6FC-4f65-9D91-7224C49458BB}"/>
                <c:ext xmlns:c16="http://schemas.microsoft.com/office/drawing/2014/chart" uri="{C3380CC4-5D6E-409C-BE32-E72D297353CC}">
                  <c16:uniqueId val="{00000004-0062-4B5B-94C4-F68D66538A05}"/>
                </c:ext>
              </c:extLst>
            </c:dLbl>
            <c:dLbl>
              <c:idx val="3"/>
              <c:delete val="1"/>
              <c:extLst>
                <c:ext xmlns:c15="http://schemas.microsoft.com/office/drawing/2012/chart" uri="{CE6537A1-D6FC-4f65-9D91-7224C49458BB}"/>
                <c:ext xmlns:c16="http://schemas.microsoft.com/office/drawing/2014/chart" uri="{C3380CC4-5D6E-409C-BE32-E72D297353CC}">
                  <c16:uniqueId val="{00000005-0062-4B5B-94C4-F68D66538A05}"/>
                </c:ext>
              </c:extLst>
            </c:dLbl>
            <c:dLbl>
              <c:idx val="4"/>
              <c:delete val="1"/>
              <c:extLst>
                <c:ext xmlns:c15="http://schemas.microsoft.com/office/drawing/2012/chart" uri="{CE6537A1-D6FC-4f65-9D91-7224C49458BB}"/>
                <c:ext xmlns:c16="http://schemas.microsoft.com/office/drawing/2014/chart" uri="{C3380CC4-5D6E-409C-BE32-E72D297353CC}">
                  <c16:uniqueId val="{00000006-0062-4B5B-94C4-F68D66538A05}"/>
                </c:ext>
              </c:extLst>
            </c:dLbl>
            <c:dLbl>
              <c:idx val="5"/>
              <c:delete val="1"/>
              <c:extLst>
                <c:ext xmlns:c15="http://schemas.microsoft.com/office/drawing/2012/chart" uri="{CE6537A1-D6FC-4f65-9D91-7224C49458BB}"/>
                <c:ext xmlns:c16="http://schemas.microsoft.com/office/drawing/2014/chart" uri="{C3380CC4-5D6E-409C-BE32-E72D297353CC}">
                  <c16:uniqueId val="{00000007-0062-4B5B-94C4-F68D66538A0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образование!$D$136:$J$136</c:f>
              <c:numCache>
                <c:formatCode>General</c:formatCode>
                <c:ptCount val="7"/>
                <c:pt idx="0">
                  <c:v>2015</c:v>
                </c:pt>
                <c:pt idx="1">
                  <c:v>2016</c:v>
                </c:pt>
                <c:pt idx="2">
                  <c:v>2017</c:v>
                </c:pt>
                <c:pt idx="3">
                  <c:v>2018</c:v>
                </c:pt>
                <c:pt idx="4">
                  <c:v>2019</c:v>
                </c:pt>
                <c:pt idx="5">
                  <c:v>2021</c:v>
                </c:pt>
                <c:pt idx="6">
                  <c:v>2022</c:v>
                </c:pt>
              </c:numCache>
            </c:numRef>
          </c:cat>
          <c:val>
            <c:numRef>
              <c:f>образование!$D$138:$J$138</c:f>
              <c:numCache>
                <c:formatCode>General</c:formatCode>
                <c:ptCount val="7"/>
                <c:pt idx="0">
                  <c:v>20.399999999999999</c:v>
                </c:pt>
                <c:pt idx="1">
                  <c:v>20.6</c:v>
                </c:pt>
                <c:pt idx="2">
                  <c:v>18.2</c:v>
                </c:pt>
                <c:pt idx="3">
                  <c:v>18</c:v>
                </c:pt>
                <c:pt idx="4">
                  <c:v>18</c:v>
                </c:pt>
                <c:pt idx="5">
                  <c:v>16.899999999999999</c:v>
                </c:pt>
                <c:pt idx="6">
                  <c:v>16.3</c:v>
                </c:pt>
              </c:numCache>
            </c:numRef>
          </c:val>
          <c:smooth val="0"/>
          <c:extLst>
            <c:ext xmlns:c16="http://schemas.microsoft.com/office/drawing/2014/chart" uri="{C3380CC4-5D6E-409C-BE32-E72D297353CC}">
              <c16:uniqueId val="{00000001-0062-4B5B-94C4-F68D66538A05}"/>
            </c:ext>
          </c:extLst>
        </c:ser>
        <c:dLbls>
          <c:showLegendKey val="0"/>
          <c:showVal val="0"/>
          <c:showCatName val="0"/>
          <c:showSerName val="0"/>
          <c:showPercent val="0"/>
          <c:showBubbleSize val="0"/>
        </c:dLbls>
        <c:marker val="1"/>
        <c:smooth val="0"/>
        <c:axId val="400902608"/>
        <c:axId val="400902248"/>
      </c:lineChart>
      <c:catAx>
        <c:axId val="40090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00905488"/>
        <c:crosses val="autoZero"/>
        <c:auto val="1"/>
        <c:lblAlgn val="ctr"/>
        <c:lblOffset val="100"/>
        <c:noMultiLvlLbl val="0"/>
      </c:catAx>
      <c:valAx>
        <c:axId val="400905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00905128"/>
        <c:crosses val="autoZero"/>
        <c:crossBetween val="between"/>
      </c:valAx>
      <c:valAx>
        <c:axId val="40090224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00902608"/>
        <c:crosses val="max"/>
        <c:crossBetween val="between"/>
      </c:valAx>
      <c:catAx>
        <c:axId val="400902608"/>
        <c:scaling>
          <c:orientation val="minMax"/>
        </c:scaling>
        <c:delete val="1"/>
        <c:axPos val="b"/>
        <c:numFmt formatCode="General" sourceLinked="1"/>
        <c:majorTickMark val="none"/>
        <c:minorTickMark val="none"/>
        <c:tickLblPos val="nextTo"/>
        <c:crossAx val="400902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образование!$C$143</c:f>
              <c:strCache>
                <c:ptCount val="1"/>
                <c:pt idx="0">
                  <c:v>Афзоиши МММ </c:v>
                </c:pt>
              </c:strCache>
            </c:strRef>
          </c:tx>
          <c:spPr>
            <a:ln w="28575" cap="rnd">
              <a:solidFill>
                <a:schemeClr val="accent1"/>
              </a:solidFill>
              <a:round/>
            </a:ln>
            <a:effectLst/>
          </c:spPr>
          <c:marker>
            <c:symbol val="none"/>
          </c:marker>
          <c:cat>
            <c:numRef>
              <c:f>образование!$D$142:$L$142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образование!$D$143:$L$143</c:f>
              <c:numCache>
                <c:formatCode>0.0</c:formatCode>
                <c:ptCount val="9"/>
                <c:pt idx="0" formatCode="General">
                  <c:v>100</c:v>
                </c:pt>
                <c:pt idx="1">
                  <c:v>106</c:v>
                </c:pt>
                <c:pt idx="2">
                  <c:v>112.572</c:v>
                </c:pt>
                <c:pt idx="3">
                  <c:v>120.78975600000001</c:v>
                </c:pt>
                <c:pt idx="4">
                  <c:v>129.486618432</c:v>
                </c:pt>
                <c:pt idx="5">
                  <c:v>134.66608316928003</c:v>
                </c:pt>
                <c:pt idx="6">
                  <c:v>147.05536282085382</c:v>
                </c:pt>
                <c:pt idx="7">
                  <c:v>158.81979184652212</c:v>
                </c:pt>
                <c:pt idx="8">
                  <c:v>172.00183456978345</c:v>
                </c:pt>
              </c:numCache>
            </c:numRef>
          </c:val>
          <c:smooth val="0"/>
          <c:extLst>
            <c:ext xmlns:c16="http://schemas.microsoft.com/office/drawing/2014/chart" uri="{C3380CC4-5D6E-409C-BE32-E72D297353CC}">
              <c16:uniqueId val="{00000000-E6A8-4F18-90D4-278DC2DC2CA6}"/>
            </c:ext>
          </c:extLst>
        </c:ser>
        <c:ser>
          <c:idx val="1"/>
          <c:order val="1"/>
          <c:tx>
            <c:strRef>
              <c:f>образование!$C$144</c:f>
              <c:strCache>
                <c:ptCount val="1"/>
                <c:pt idx="0">
                  <c:v>Афзоиши хачмхои истехсоли махсулоти саноати </c:v>
                </c:pt>
              </c:strCache>
            </c:strRef>
          </c:tx>
          <c:spPr>
            <a:ln w="28575" cap="rnd">
              <a:solidFill>
                <a:schemeClr val="accent2"/>
              </a:solidFill>
              <a:round/>
            </a:ln>
            <a:effectLst/>
          </c:spPr>
          <c:marker>
            <c:symbol val="none"/>
          </c:marker>
          <c:cat>
            <c:numRef>
              <c:f>образование!$D$142:$L$142</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образование!$D$144:$L$144</c:f>
              <c:numCache>
                <c:formatCode>0.0</c:formatCode>
                <c:ptCount val="9"/>
                <c:pt idx="0" formatCode="General">
                  <c:v>100</c:v>
                </c:pt>
                <c:pt idx="1">
                  <c:v>101.6</c:v>
                </c:pt>
                <c:pt idx="2">
                  <c:v>106.5784</c:v>
                </c:pt>
                <c:pt idx="3">
                  <c:v>117.68068599428338</c:v>
                </c:pt>
                <c:pt idx="4">
                  <c:v>121.55982033483055</c:v>
                </c:pt>
                <c:pt idx="5">
                  <c:v>120.21233156390363</c:v>
                </c:pt>
                <c:pt idx="6">
                  <c:v>137.77051857901185</c:v>
                </c:pt>
                <c:pt idx="7">
                  <c:v>144.38546345447122</c:v>
                </c:pt>
                <c:pt idx="8">
                  <c:v>174.85079624336467</c:v>
                </c:pt>
              </c:numCache>
            </c:numRef>
          </c:val>
          <c:smooth val="0"/>
          <c:extLst>
            <c:ext xmlns:c16="http://schemas.microsoft.com/office/drawing/2014/chart" uri="{C3380CC4-5D6E-409C-BE32-E72D297353CC}">
              <c16:uniqueId val="{00000001-E6A8-4F18-90D4-278DC2DC2CA6}"/>
            </c:ext>
          </c:extLst>
        </c:ser>
        <c:dLbls>
          <c:showLegendKey val="0"/>
          <c:showVal val="0"/>
          <c:showCatName val="0"/>
          <c:showSerName val="0"/>
          <c:showPercent val="0"/>
          <c:showBubbleSize val="0"/>
        </c:dLbls>
        <c:smooth val="0"/>
        <c:axId val="497176176"/>
        <c:axId val="497176536"/>
      </c:lineChart>
      <c:catAx>
        <c:axId val="49717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497176536"/>
        <c:crosses val="autoZero"/>
        <c:auto val="1"/>
        <c:lblAlgn val="ctr"/>
        <c:lblOffset val="100"/>
        <c:noMultiLvlLbl val="0"/>
      </c:catAx>
      <c:valAx>
        <c:axId val="497176536"/>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49717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800"/>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3A6-4CDA-B841-C50D042C3F2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3A6-4CDA-B841-C50D042C3F2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3A6-4CDA-B841-C50D042C3F2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3A6-4CDA-B841-C50D042C3F2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3A6-4CDA-B841-C50D042C3F21}"/>
              </c:ext>
            </c:extLst>
          </c:dPt>
          <c:dLbls>
            <c:dLbl>
              <c:idx val="0"/>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Arial Narrow" panose="020B0606020202030204" pitchFamily="34" charset="0"/>
                      <a:ea typeface="+mn-ea"/>
                      <a:cs typeface="+mn-cs"/>
                    </a:defRPr>
                  </a:pPr>
                  <a:endParaRPr lang="ru-RU"/>
                </a:p>
              </c:txPr>
              <c:showLegendKey val="0"/>
              <c:showVal val="1"/>
              <c:showCatName val="0"/>
              <c:showSerName val="0"/>
              <c:showPercent val="0"/>
              <c:showBubbleSize val="0"/>
              <c:extLst>
                <c:ext xmlns:c16="http://schemas.microsoft.com/office/drawing/2014/chart" uri="{C3380CC4-5D6E-409C-BE32-E72D297353CC}">
                  <c16:uniqueId val="{00000001-23A6-4CDA-B841-C50D042C3F21}"/>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'показатели по экономике  города'!$J$227:$J$231</c:f>
              <c:strCache>
                <c:ptCount val="5"/>
                <c:pt idx="0">
                  <c:v>промышленность </c:v>
                </c:pt>
                <c:pt idx="1">
                  <c:v>строительство </c:v>
                </c:pt>
                <c:pt idx="2">
                  <c:v>торговля</c:v>
                </c:pt>
                <c:pt idx="3">
                  <c:v>транспорт </c:v>
                </c:pt>
                <c:pt idx="4">
                  <c:v>другие отрасли </c:v>
                </c:pt>
              </c:strCache>
            </c:strRef>
          </c:cat>
          <c:val>
            <c:numRef>
              <c:f>'показатели по экономике  города'!$K$227:$K$231</c:f>
              <c:numCache>
                <c:formatCode>General</c:formatCode>
                <c:ptCount val="5"/>
                <c:pt idx="0">
                  <c:v>8.6</c:v>
                </c:pt>
                <c:pt idx="1">
                  <c:v>10.6</c:v>
                </c:pt>
                <c:pt idx="2">
                  <c:v>18.3</c:v>
                </c:pt>
                <c:pt idx="3">
                  <c:v>20</c:v>
                </c:pt>
                <c:pt idx="4">
                  <c:v>42.500000000000014</c:v>
                </c:pt>
              </c:numCache>
            </c:numRef>
          </c:val>
          <c:extLst>
            <c:ext xmlns:c16="http://schemas.microsoft.com/office/drawing/2014/chart" uri="{C3380CC4-5D6E-409C-BE32-E72D297353CC}">
              <c16:uniqueId val="{0000000A-23A6-4CDA-B841-C50D042C3F2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образование!$G$152</c:f>
              <c:strCache>
                <c:ptCount val="1"/>
                <c:pt idx="0">
                  <c:v>истењсоли мањсулоти хўрокворї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образование!$H$151:$I$151</c:f>
              <c:numCache>
                <c:formatCode>General</c:formatCode>
                <c:ptCount val="2"/>
                <c:pt idx="0">
                  <c:v>2015</c:v>
                </c:pt>
                <c:pt idx="1">
                  <c:v>2023</c:v>
                </c:pt>
              </c:numCache>
            </c:numRef>
          </c:cat>
          <c:val>
            <c:numRef>
              <c:f>образование!$H$152:$I$152</c:f>
              <c:numCache>
                <c:formatCode>0.0</c:formatCode>
                <c:ptCount val="2"/>
                <c:pt idx="0">
                  <c:v>42.533131726407539</c:v>
                </c:pt>
                <c:pt idx="1">
                  <c:v>29.46367779774447</c:v>
                </c:pt>
              </c:numCache>
            </c:numRef>
          </c:val>
          <c:extLst>
            <c:ext xmlns:c16="http://schemas.microsoft.com/office/drawing/2014/chart" uri="{C3380CC4-5D6E-409C-BE32-E72D297353CC}">
              <c16:uniqueId val="{00000000-9CFE-4DF9-8FC9-46F8F3A9E2A7}"/>
            </c:ext>
          </c:extLst>
        </c:ser>
        <c:ser>
          <c:idx val="1"/>
          <c:order val="1"/>
          <c:tx>
            <c:strRef>
              <c:f>образование!$G$153</c:f>
              <c:strCache>
                <c:ptCount val="1"/>
                <c:pt idx="0">
                  <c:v>истењсоли дўзандагї. чарм. маснуот аз чарм ва истењсоли пойафзол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образование!$H$151:$I$151</c:f>
              <c:numCache>
                <c:formatCode>General</c:formatCode>
                <c:ptCount val="2"/>
                <c:pt idx="0">
                  <c:v>2015</c:v>
                </c:pt>
                <c:pt idx="1">
                  <c:v>2023</c:v>
                </c:pt>
              </c:numCache>
            </c:numRef>
          </c:cat>
          <c:val>
            <c:numRef>
              <c:f>образование!$H$153:$I$153</c:f>
              <c:numCache>
                <c:formatCode>0.0</c:formatCode>
                <c:ptCount val="2"/>
                <c:pt idx="0">
                  <c:v>16.164784608950232</c:v>
                </c:pt>
                <c:pt idx="1">
                  <c:v>16.347898235162006</c:v>
                </c:pt>
              </c:numCache>
            </c:numRef>
          </c:val>
          <c:extLst>
            <c:ext xmlns:c16="http://schemas.microsoft.com/office/drawing/2014/chart" uri="{C3380CC4-5D6E-409C-BE32-E72D297353CC}">
              <c16:uniqueId val="{00000001-9CFE-4DF9-8FC9-46F8F3A9E2A7}"/>
            </c:ext>
          </c:extLst>
        </c:ser>
        <c:ser>
          <c:idx val="2"/>
          <c:order val="2"/>
          <c:tx>
            <c:strRef>
              <c:f>образование!$G$154</c:f>
              <c:strCache>
                <c:ptCount val="1"/>
                <c:pt idx="0">
                  <c:v>истењсоли маснуоти резинї ва пластмассї. њаргуна маснуоти ѓайрифилизии маъданї</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CFE-4DF9-8FC9-46F8F3A9E2A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образование!$H$151:$I$151</c:f>
              <c:numCache>
                <c:formatCode>General</c:formatCode>
                <c:ptCount val="2"/>
                <c:pt idx="0">
                  <c:v>2015</c:v>
                </c:pt>
                <c:pt idx="1">
                  <c:v>2023</c:v>
                </c:pt>
              </c:numCache>
            </c:numRef>
          </c:cat>
          <c:val>
            <c:numRef>
              <c:f>образование!$H$154:$I$154</c:f>
              <c:numCache>
                <c:formatCode>0.0</c:formatCode>
                <c:ptCount val="2"/>
                <c:pt idx="0">
                  <c:v>1.7255181001512052</c:v>
                </c:pt>
                <c:pt idx="1">
                  <c:v>22.798109907421683</c:v>
                </c:pt>
              </c:numCache>
            </c:numRef>
          </c:val>
          <c:extLst>
            <c:ext xmlns:c16="http://schemas.microsoft.com/office/drawing/2014/chart" uri="{C3380CC4-5D6E-409C-BE32-E72D297353CC}">
              <c16:uniqueId val="{00000002-9CFE-4DF9-8FC9-46F8F3A9E2A7}"/>
            </c:ext>
          </c:extLst>
        </c:ser>
        <c:ser>
          <c:idx val="3"/>
          <c:order val="3"/>
          <c:tx>
            <c:strRef>
              <c:f>образование!$G$155</c:f>
              <c:strCache>
                <c:ptCount val="1"/>
                <c:pt idx="0">
                  <c:v>истеҳсоли маҳсулот аз чуб ва коғаз. фаъолияти табъу нашр</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9CFE-4DF9-8FC9-46F8F3A9E2A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образование!$H$151:$I$151</c:f>
              <c:numCache>
                <c:formatCode>General</c:formatCode>
                <c:ptCount val="2"/>
                <c:pt idx="0">
                  <c:v>2015</c:v>
                </c:pt>
                <c:pt idx="1">
                  <c:v>2023</c:v>
                </c:pt>
              </c:numCache>
            </c:numRef>
          </c:cat>
          <c:val>
            <c:numRef>
              <c:f>образование!$H$155:$I$155</c:f>
              <c:numCache>
                <c:formatCode>0.0</c:formatCode>
                <c:ptCount val="2"/>
                <c:pt idx="0">
                  <c:v>0.97838655163212662</c:v>
                </c:pt>
                <c:pt idx="1">
                  <c:v>17.71072611855481</c:v>
                </c:pt>
              </c:numCache>
            </c:numRef>
          </c:val>
          <c:extLst>
            <c:ext xmlns:c16="http://schemas.microsoft.com/office/drawing/2014/chart" uri="{C3380CC4-5D6E-409C-BE32-E72D297353CC}">
              <c16:uniqueId val="{00000003-9CFE-4DF9-8FC9-46F8F3A9E2A7}"/>
            </c:ext>
          </c:extLst>
        </c:ser>
        <c:ser>
          <c:idx val="4"/>
          <c:order val="4"/>
          <c:tx>
            <c:strRef>
              <c:f>образование!$G$156</c:f>
              <c:strCache>
                <c:ptCount val="1"/>
                <c:pt idx="0">
                  <c:v>дигар сохахо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образование!$H$151:$I$151</c:f>
              <c:numCache>
                <c:formatCode>General</c:formatCode>
                <c:ptCount val="2"/>
                <c:pt idx="0">
                  <c:v>2015</c:v>
                </c:pt>
                <c:pt idx="1">
                  <c:v>2023</c:v>
                </c:pt>
              </c:numCache>
            </c:numRef>
          </c:cat>
          <c:val>
            <c:numRef>
              <c:f>образование!$H$156:$I$156</c:f>
              <c:numCache>
                <c:formatCode>0.0</c:formatCode>
                <c:ptCount val="2"/>
                <c:pt idx="0">
                  <c:v>38.598179012858893</c:v>
                </c:pt>
                <c:pt idx="1">
                  <c:v>13.679587941117035</c:v>
                </c:pt>
              </c:numCache>
            </c:numRef>
          </c:val>
          <c:extLst>
            <c:ext xmlns:c16="http://schemas.microsoft.com/office/drawing/2014/chart" uri="{C3380CC4-5D6E-409C-BE32-E72D297353CC}">
              <c16:uniqueId val="{00000004-9CFE-4DF9-8FC9-46F8F3A9E2A7}"/>
            </c:ext>
          </c:extLst>
        </c:ser>
        <c:dLbls>
          <c:showLegendKey val="0"/>
          <c:showVal val="0"/>
          <c:showCatName val="0"/>
          <c:showSerName val="0"/>
          <c:showPercent val="0"/>
          <c:showBubbleSize val="0"/>
        </c:dLbls>
        <c:gapWidth val="182"/>
        <c:overlap val="100"/>
        <c:axId val="402960800"/>
        <c:axId val="402961160"/>
      </c:barChart>
      <c:catAx>
        <c:axId val="40296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Tj" panose="02020603050405020304" pitchFamily="18" charset="-52"/>
                <a:ea typeface="+mn-ea"/>
                <a:cs typeface="+mn-cs"/>
              </a:defRPr>
            </a:pPr>
            <a:endParaRPr lang="ru-RU"/>
          </a:p>
        </c:txPr>
        <c:crossAx val="402961160"/>
        <c:crosses val="autoZero"/>
        <c:auto val="1"/>
        <c:lblAlgn val="ctr"/>
        <c:lblOffset val="100"/>
        <c:noMultiLvlLbl val="0"/>
      </c:catAx>
      <c:valAx>
        <c:axId val="4029611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Tj" panose="02020603050405020304" pitchFamily="18" charset="-52"/>
                <a:ea typeface="+mn-ea"/>
                <a:cs typeface="+mn-cs"/>
              </a:defRPr>
            </a:pPr>
            <a:endParaRPr lang="ru-RU"/>
          </a:p>
        </c:txPr>
        <c:crossAx val="40296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Tj" panose="02020603050405020304" pitchFamily="18" charset="-52"/>
              <a:ea typeface="+mn-ea"/>
              <a:cs typeface="+mn-cs"/>
            </a:defRPr>
          </a:pPr>
          <a:endParaRPr lang="ru-RU"/>
        </a:p>
      </c:txPr>
    </c:legend>
    <c:plotVisOnly val="1"/>
    <c:dispBlanksAs val="gap"/>
    <c:showDLblsOverMax val="0"/>
  </c:chart>
  <c:spPr>
    <a:noFill/>
    <a:ln>
      <a:noFill/>
    </a:ln>
    <a:effectLst/>
  </c:spPr>
  <c:txPr>
    <a:bodyPr/>
    <a:lstStyle/>
    <a:p>
      <a:pPr>
        <a:defRPr sz="1600">
          <a:latin typeface="Times New Roman Tj" panose="02020603050405020304" pitchFamily="18" charset="-52"/>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6ED58ABB-D8F1-B9EF-B2DD-8A7590CD88B0}"/>
              </a:ext>
            </a:extLst>
          </p:cNvPr>
          <p:cNvGrpSpPr>
            <a:grpSpLocks/>
          </p:cNvGrpSpPr>
          <p:nvPr/>
        </p:nvGrpSpPr>
        <p:grpSpPr bwMode="auto">
          <a:xfrm>
            <a:off x="0" y="0"/>
            <a:ext cx="9144000" cy="6858000"/>
            <a:chOff x="0" y="0"/>
            <a:chExt cx="5760" cy="4320"/>
          </a:xfrm>
        </p:grpSpPr>
        <p:sp>
          <p:nvSpPr>
            <p:cNvPr id="8195" name="Rectangle 3">
              <a:extLst>
                <a:ext uri="{FF2B5EF4-FFF2-40B4-BE49-F238E27FC236}">
                  <a16:creationId xmlns:a16="http://schemas.microsoft.com/office/drawing/2014/main" id="{B95E1873-19AA-C764-3741-02A1FFF94341}"/>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8196" name="Rectangle 4">
              <a:extLst>
                <a:ext uri="{FF2B5EF4-FFF2-40B4-BE49-F238E27FC236}">
                  <a16:creationId xmlns:a16="http://schemas.microsoft.com/office/drawing/2014/main" id="{3921BE8E-741F-AA73-9EC7-85B8C6AE961C}"/>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grpSp>
          <p:nvGrpSpPr>
            <p:cNvPr id="8197" name="Group 5">
              <a:extLst>
                <a:ext uri="{FF2B5EF4-FFF2-40B4-BE49-F238E27FC236}">
                  <a16:creationId xmlns:a16="http://schemas.microsoft.com/office/drawing/2014/main" id="{5F9011EC-55A8-4E0D-866E-4E6EACA7A1C0}"/>
                </a:ext>
              </a:extLst>
            </p:cNvPr>
            <p:cNvGrpSpPr>
              <a:grpSpLocks/>
            </p:cNvGrpSpPr>
            <p:nvPr/>
          </p:nvGrpSpPr>
          <p:grpSpPr bwMode="auto">
            <a:xfrm>
              <a:off x="0" y="672"/>
              <a:ext cx="1806" cy="1989"/>
              <a:chOff x="0" y="672"/>
              <a:chExt cx="1806" cy="1989"/>
            </a:xfrm>
          </p:grpSpPr>
          <p:sp>
            <p:nvSpPr>
              <p:cNvPr id="8198" name="Rectangle 6">
                <a:extLst>
                  <a:ext uri="{FF2B5EF4-FFF2-40B4-BE49-F238E27FC236}">
                    <a16:creationId xmlns:a16="http://schemas.microsoft.com/office/drawing/2014/main" id="{963EEDDC-E073-99F7-C885-A9850F941778}"/>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199" name="Rectangle 7">
                <a:extLst>
                  <a:ext uri="{FF2B5EF4-FFF2-40B4-BE49-F238E27FC236}">
                    <a16:creationId xmlns:a16="http://schemas.microsoft.com/office/drawing/2014/main" id="{F94A05D3-F567-EAF0-655D-C821C081F867}"/>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0" name="Rectangle 8">
                <a:extLst>
                  <a:ext uri="{FF2B5EF4-FFF2-40B4-BE49-F238E27FC236}">
                    <a16:creationId xmlns:a16="http://schemas.microsoft.com/office/drawing/2014/main" id="{8395234F-4FA3-B929-8DCB-3889C20B8D8B}"/>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1" name="Rectangle 9">
                <a:extLst>
                  <a:ext uri="{FF2B5EF4-FFF2-40B4-BE49-F238E27FC236}">
                    <a16:creationId xmlns:a16="http://schemas.microsoft.com/office/drawing/2014/main" id="{40DC1974-012B-734E-2082-6B7177585B42}"/>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2" name="Rectangle 10">
                <a:extLst>
                  <a:ext uri="{FF2B5EF4-FFF2-40B4-BE49-F238E27FC236}">
                    <a16:creationId xmlns:a16="http://schemas.microsoft.com/office/drawing/2014/main" id="{EF650D78-2343-7F2D-1254-94F5A65EADA8}"/>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3" name="Rectangle 11">
                <a:extLst>
                  <a:ext uri="{FF2B5EF4-FFF2-40B4-BE49-F238E27FC236}">
                    <a16:creationId xmlns:a16="http://schemas.microsoft.com/office/drawing/2014/main" id="{726ACC51-8FCE-99CE-A72C-750584CA2EED}"/>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4" name="Rectangle 12">
                <a:extLst>
                  <a:ext uri="{FF2B5EF4-FFF2-40B4-BE49-F238E27FC236}">
                    <a16:creationId xmlns:a16="http://schemas.microsoft.com/office/drawing/2014/main" id="{FB6BF42B-4B4C-A8D7-32E0-DF1D8F1468E1}"/>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5" name="Rectangle 13">
                <a:extLst>
                  <a:ext uri="{FF2B5EF4-FFF2-40B4-BE49-F238E27FC236}">
                    <a16:creationId xmlns:a16="http://schemas.microsoft.com/office/drawing/2014/main" id="{8C7ECE71-FCAD-4B0D-66F5-A526B4D8814E}"/>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6" name="Rectangle 14">
                <a:extLst>
                  <a:ext uri="{FF2B5EF4-FFF2-40B4-BE49-F238E27FC236}">
                    <a16:creationId xmlns:a16="http://schemas.microsoft.com/office/drawing/2014/main" id="{89C2C7E2-C20A-4EE0-0096-18F9D7B4A194}"/>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7" name="Rectangle 15">
                <a:extLst>
                  <a:ext uri="{FF2B5EF4-FFF2-40B4-BE49-F238E27FC236}">
                    <a16:creationId xmlns:a16="http://schemas.microsoft.com/office/drawing/2014/main" id="{0E93B092-42A4-54AA-84CB-A26BCE8A82C5}"/>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grpSp>
      </p:grpSp>
      <p:sp>
        <p:nvSpPr>
          <p:cNvPr id="8208" name="Rectangle 16">
            <a:extLst>
              <a:ext uri="{FF2B5EF4-FFF2-40B4-BE49-F238E27FC236}">
                <a16:creationId xmlns:a16="http://schemas.microsoft.com/office/drawing/2014/main" id="{A8E26245-75CF-23AF-CC3F-6061B8294A81}"/>
              </a:ext>
            </a:extLst>
          </p:cNvPr>
          <p:cNvSpPr>
            <a:spLocks noGrp="1" noChangeArrowheads="1"/>
          </p:cNvSpPr>
          <p:nvPr>
            <p:ph type="dt" sz="half" idx="2"/>
          </p:nvPr>
        </p:nvSpPr>
        <p:spPr>
          <a:xfrm>
            <a:off x="457200" y="6248400"/>
            <a:ext cx="2133600" cy="457200"/>
          </a:xfrm>
        </p:spPr>
        <p:txBody>
          <a:bodyPr/>
          <a:lstStyle>
            <a:lvl1pPr>
              <a:defRPr/>
            </a:lvl1pPr>
          </a:lstStyle>
          <a:p>
            <a:endParaRPr lang="ru-RU" altLang="ru-RU"/>
          </a:p>
        </p:txBody>
      </p:sp>
      <p:sp>
        <p:nvSpPr>
          <p:cNvPr id="8209" name="Rectangle 17">
            <a:extLst>
              <a:ext uri="{FF2B5EF4-FFF2-40B4-BE49-F238E27FC236}">
                <a16:creationId xmlns:a16="http://schemas.microsoft.com/office/drawing/2014/main" id="{AF7C7A58-41B9-68F8-28A1-B6043A521BE2}"/>
              </a:ext>
            </a:extLst>
          </p:cNvPr>
          <p:cNvSpPr>
            <a:spLocks noGrp="1" noChangeArrowheads="1"/>
          </p:cNvSpPr>
          <p:nvPr>
            <p:ph type="ftr" sz="quarter" idx="3"/>
          </p:nvPr>
        </p:nvSpPr>
        <p:spPr/>
        <p:txBody>
          <a:bodyPr/>
          <a:lstStyle>
            <a:lvl1pPr>
              <a:defRPr/>
            </a:lvl1pPr>
          </a:lstStyle>
          <a:p>
            <a:endParaRPr lang="ru-RU" altLang="ru-RU"/>
          </a:p>
        </p:txBody>
      </p:sp>
      <p:sp>
        <p:nvSpPr>
          <p:cNvPr id="8210" name="Rectangle 18">
            <a:extLst>
              <a:ext uri="{FF2B5EF4-FFF2-40B4-BE49-F238E27FC236}">
                <a16:creationId xmlns:a16="http://schemas.microsoft.com/office/drawing/2014/main" id="{E58B8795-F5AD-19E4-C7D9-389EFE892B18}"/>
              </a:ext>
            </a:extLst>
          </p:cNvPr>
          <p:cNvSpPr>
            <a:spLocks noGrp="1" noChangeArrowheads="1"/>
          </p:cNvSpPr>
          <p:nvPr>
            <p:ph type="sldNum" sz="quarter" idx="4"/>
          </p:nvPr>
        </p:nvSpPr>
        <p:spPr/>
        <p:txBody>
          <a:bodyPr/>
          <a:lstStyle>
            <a:lvl1pPr>
              <a:defRPr/>
            </a:lvl1pPr>
          </a:lstStyle>
          <a:p>
            <a:fld id="{747E0003-920F-4867-82AA-85BC0CBC0180}" type="slidenum">
              <a:rPr lang="ru-RU" altLang="ru-RU"/>
              <a:pPr/>
              <a:t>‹#›</a:t>
            </a:fld>
            <a:endParaRPr lang="ru-RU" altLang="ru-RU"/>
          </a:p>
        </p:txBody>
      </p:sp>
      <p:sp>
        <p:nvSpPr>
          <p:cNvPr id="8211" name="Rectangle 19">
            <a:extLst>
              <a:ext uri="{FF2B5EF4-FFF2-40B4-BE49-F238E27FC236}">
                <a16:creationId xmlns:a16="http://schemas.microsoft.com/office/drawing/2014/main" id="{47DEC99A-C10E-B61B-DA3A-CB212BE21CEC}"/>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a:t>Образец заголовка</a:t>
            </a:r>
          </a:p>
        </p:txBody>
      </p:sp>
      <p:sp>
        <p:nvSpPr>
          <p:cNvPr id="8212" name="Rectangle 20">
            <a:extLst>
              <a:ext uri="{FF2B5EF4-FFF2-40B4-BE49-F238E27FC236}">
                <a16:creationId xmlns:a16="http://schemas.microsoft.com/office/drawing/2014/main" id="{C838D55D-00B5-B8FD-4F68-84041726CEA0}"/>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532EB2-E415-0513-0CF5-9991C01527D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0D10FD0-7CA0-6565-8C08-FD288A639B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85E94AED-C430-ACDB-1C92-9774EF2A04D7}"/>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0290F1A7-AA82-D50C-B1B3-84638A9E1445}"/>
              </a:ext>
            </a:extLst>
          </p:cNvPr>
          <p:cNvSpPr>
            <a:spLocks noGrp="1"/>
          </p:cNvSpPr>
          <p:nvPr>
            <p:ph type="sldNum" sz="quarter" idx="11"/>
          </p:nvPr>
        </p:nvSpPr>
        <p:spPr/>
        <p:txBody>
          <a:bodyPr/>
          <a:lstStyle>
            <a:lvl1pPr>
              <a:defRPr/>
            </a:lvl1pPr>
          </a:lstStyle>
          <a:p>
            <a:fld id="{AAD28644-490D-4798-AAC4-943CDF71CEC1}" type="slidenum">
              <a:rPr lang="ru-RU" altLang="ru-RU"/>
              <a:pPr/>
              <a:t>‹#›</a:t>
            </a:fld>
            <a:endParaRPr lang="ru-RU" altLang="ru-RU"/>
          </a:p>
        </p:txBody>
      </p:sp>
      <p:sp>
        <p:nvSpPr>
          <p:cNvPr id="6" name="Дата 5">
            <a:extLst>
              <a:ext uri="{FF2B5EF4-FFF2-40B4-BE49-F238E27FC236}">
                <a16:creationId xmlns:a16="http://schemas.microsoft.com/office/drawing/2014/main" id="{2E295FCF-6DE4-DC56-5650-F7734A1496EF}"/>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75740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67CCF59-F761-E8BD-3E13-D663DC32EFFD}"/>
              </a:ext>
            </a:extLst>
          </p:cNvPr>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65872DC-1EB0-8CC0-6992-703D534EB0FA}"/>
              </a:ext>
            </a:extLst>
          </p:cNvPr>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1AC1B72A-475E-C5D0-8DBC-66F5E57C52B1}"/>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91CFB96D-9264-0885-32CF-4738F3A6FB7F}"/>
              </a:ext>
            </a:extLst>
          </p:cNvPr>
          <p:cNvSpPr>
            <a:spLocks noGrp="1"/>
          </p:cNvSpPr>
          <p:nvPr>
            <p:ph type="sldNum" sz="quarter" idx="11"/>
          </p:nvPr>
        </p:nvSpPr>
        <p:spPr/>
        <p:txBody>
          <a:bodyPr/>
          <a:lstStyle>
            <a:lvl1pPr>
              <a:defRPr/>
            </a:lvl1pPr>
          </a:lstStyle>
          <a:p>
            <a:fld id="{B5228569-20E7-44E5-9BBF-5DCC6D09A8B8}" type="slidenum">
              <a:rPr lang="ru-RU" altLang="ru-RU"/>
              <a:pPr/>
              <a:t>‹#›</a:t>
            </a:fld>
            <a:endParaRPr lang="ru-RU" altLang="ru-RU"/>
          </a:p>
        </p:txBody>
      </p:sp>
      <p:sp>
        <p:nvSpPr>
          <p:cNvPr id="6" name="Дата 5">
            <a:extLst>
              <a:ext uri="{FF2B5EF4-FFF2-40B4-BE49-F238E27FC236}">
                <a16:creationId xmlns:a16="http://schemas.microsoft.com/office/drawing/2014/main" id="{F89D338D-C304-0368-4BF0-90D70F09D3F2}"/>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62825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35850A-1C82-5A9D-070F-097DBD1BE93E}"/>
              </a:ext>
            </a:extLst>
          </p:cNvPr>
          <p:cNvSpPr>
            <a:spLocks noGrp="1"/>
          </p:cNvSpPr>
          <p:nvPr>
            <p:ph type="title"/>
          </p:nvPr>
        </p:nvSpPr>
        <p:spPr>
          <a:xfrm>
            <a:off x="457200" y="457200"/>
            <a:ext cx="8229600" cy="1371600"/>
          </a:xfrm>
        </p:spPr>
        <p:txBody>
          <a:bodyPr/>
          <a:lstStyle/>
          <a:p>
            <a:r>
              <a:rPr lang="ru-RU"/>
              <a:t>Образец заголовка</a:t>
            </a:r>
          </a:p>
        </p:txBody>
      </p:sp>
      <p:sp>
        <p:nvSpPr>
          <p:cNvPr id="3" name="Текст 2">
            <a:extLst>
              <a:ext uri="{FF2B5EF4-FFF2-40B4-BE49-F238E27FC236}">
                <a16:creationId xmlns:a16="http://schemas.microsoft.com/office/drawing/2014/main" id="{8B02564D-5DF1-D959-8471-626BAF40740A}"/>
              </a:ext>
            </a:extLst>
          </p:cNvPr>
          <p:cNvSpPr>
            <a:spLocks noGrp="1"/>
          </p:cNvSpPr>
          <p:nvPr>
            <p:ph type="body"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3355F90-54C9-B30F-585C-872DF3AA171F}"/>
              </a:ext>
            </a:extLst>
          </p:cNvPr>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id="{92DA914A-E485-1D4A-5722-3F4D9196BF91}"/>
              </a:ext>
            </a:extLst>
          </p:cNvPr>
          <p:cNvSpPr>
            <a:spLocks noGrp="1"/>
          </p:cNvSpPr>
          <p:nvPr>
            <p:ph type="ftr" sz="quarter" idx="10"/>
          </p:nvPr>
        </p:nvSpPr>
        <p:spPr>
          <a:xfrm>
            <a:off x="3124200" y="6248400"/>
            <a:ext cx="2895600" cy="457200"/>
          </a:xfrm>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2B7E134D-33B6-4986-DFDC-EFB3BCEB140B}"/>
              </a:ext>
            </a:extLst>
          </p:cNvPr>
          <p:cNvSpPr>
            <a:spLocks noGrp="1"/>
          </p:cNvSpPr>
          <p:nvPr>
            <p:ph type="sldNum" sz="quarter" idx="11"/>
          </p:nvPr>
        </p:nvSpPr>
        <p:spPr>
          <a:xfrm>
            <a:off x="6553200" y="6248400"/>
            <a:ext cx="2133600" cy="457200"/>
          </a:xfrm>
        </p:spPr>
        <p:txBody>
          <a:bodyPr/>
          <a:lstStyle>
            <a:lvl1pPr>
              <a:defRPr/>
            </a:lvl1pPr>
          </a:lstStyle>
          <a:p>
            <a:fld id="{133D83C9-AA8F-4E76-91A2-7509DC6B1D8A}" type="slidenum">
              <a:rPr lang="ru-RU" altLang="ru-RU"/>
              <a:pPr/>
              <a:t>‹#›</a:t>
            </a:fld>
            <a:endParaRPr lang="ru-RU" altLang="ru-RU"/>
          </a:p>
        </p:txBody>
      </p:sp>
      <p:sp>
        <p:nvSpPr>
          <p:cNvPr id="7" name="Дата 6">
            <a:extLst>
              <a:ext uri="{FF2B5EF4-FFF2-40B4-BE49-F238E27FC236}">
                <a16:creationId xmlns:a16="http://schemas.microsoft.com/office/drawing/2014/main" id="{937F1F8E-9D33-8011-FF40-04635AF72E31}"/>
              </a:ext>
            </a:extLst>
          </p:cNvPr>
          <p:cNvSpPr>
            <a:spLocks noGrp="1"/>
          </p:cNvSpPr>
          <p:nvPr>
            <p:ph type="dt" sz="half" idx="12"/>
          </p:nvPr>
        </p:nvSpPr>
        <p:spPr>
          <a:xfrm>
            <a:off x="457200" y="6245225"/>
            <a:ext cx="2133600" cy="476250"/>
          </a:xfrm>
        </p:spPr>
        <p:txBody>
          <a:bodyPr/>
          <a:lstStyle>
            <a:lvl1pPr>
              <a:defRPr/>
            </a:lvl1pPr>
          </a:lstStyle>
          <a:p>
            <a:endParaRPr lang="ru-RU" altLang="ru-RU"/>
          </a:p>
        </p:txBody>
      </p:sp>
    </p:spTree>
    <p:extLst>
      <p:ext uri="{BB962C8B-B14F-4D97-AF65-F5344CB8AC3E}">
        <p14:creationId xmlns:p14="http://schemas.microsoft.com/office/powerpoint/2010/main" val="30872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02B858-F42A-5ADC-CC33-FEA2D2B56B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B54FCAA-3829-B773-9455-DFB3F1CA3B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CE6AF989-D4E4-9299-6088-6A3A2721DA09}"/>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07C3C8B0-6AA2-412E-B650-63888DBB74D8}"/>
              </a:ext>
            </a:extLst>
          </p:cNvPr>
          <p:cNvSpPr>
            <a:spLocks noGrp="1"/>
          </p:cNvSpPr>
          <p:nvPr>
            <p:ph type="sldNum" sz="quarter" idx="11"/>
          </p:nvPr>
        </p:nvSpPr>
        <p:spPr/>
        <p:txBody>
          <a:bodyPr/>
          <a:lstStyle>
            <a:lvl1pPr>
              <a:defRPr/>
            </a:lvl1pPr>
          </a:lstStyle>
          <a:p>
            <a:fld id="{B5549B26-4AE4-4234-9AD4-1866656D6E44}" type="slidenum">
              <a:rPr lang="ru-RU" altLang="ru-RU"/>
              <a:pPr/>
              <a:t>‹#›</a:t>
            </a:fld>
            <a:endParaRPr lang="ru-RU" altLang="ru-RU"/>
          </a:p>
        </p:txBody>
      </p:sp>
      <p:sp>
        <p:nvSpPr>
          <p:cNvPr id="6" name="Дата 5">
            <a:extLst>
              <a:ext uri="{FF2B5EF4-FFF2-40B4-BE49-F238E27FC236}">
                <a16:creationId xmlns:a16="http://schemas.microsoft.com/office/drawing/2014/main" id="{C17937C1-0CB9-2D40-9B72-DAE7261D5AAD}"/>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061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476FF3-3256-5834-0001-4F2F4FA45EA6}"/>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6E5CCE2-E1C1-F08D-3656-9D16B6E03F3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Нижний колонтитул 3">
            <a:extLst>
              <a:ext uri="{FF2B5EF4-FFF2-40B4-BE49-F238E27FC236}">
                <a16:creationId xmlns:a16="http://schemas.microsoft.com/office/drawing/2014/main" id="{F9DAA71D-A27A-97FF-E0E4-06F16351A87D}"/>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1B43F806-E08B-D10D-3225-6B340715DC24}"/>
              </a:ext>
            </a:extLst>
          </p:cNvPr>
          <p:cNvSpPr>
            <a:spLocks noGrp="1"/>
          </p:cNvSpPr>
          <p:nvPr>
            <p:ph type="sldNum" sz="quarter" idx="11"/>
          </p:nvPr>
        </p:nvSpPr>
        <p:spPr/>
        <p:txBody>
          <a:bodyPr/>
          <a:lstStyle>
            <a:lvl1pPr>
              <a:defRPr/>
            </a:lvl1pPr>
          </a:lstStyle>
          <a:p>
            <a:fld id="{5771FA6A-E12F-4F8B-8E34-4D9381CF3483}" type="slidenum">
              <a:rPr lang="ru-RU" altLang="ru-RU"/>
              <a:pPr/>
              <a:t>‹#›</a:t>
            </a:fld>
            <a:endParaRPr lang="ru-RU" altLang="ru-RU"/>
          </a:p>
        </p:txBody>
      </p:sp>
      <p:sp>
        <p:nvSpPr>
          <p:cNvPr id="6" name="Дата 5">
            <a:extLst>
              <a:ext uri="{FF2B5EF4-FFF2-40B4-BE49-F238E27FC236}">
                <a16:creationId xmlns:a16="http://schemas.microsoft.com/office/drawing/2014/main" id="{A32E23E6-BDCA-BC80-E87F-211A572E25FA}"/>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56286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86A7F-F45B-2915-031B-7E34A2C27E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3A8BDB2-62C0-2C67-CDB0-18A9650FB090}"/>
              </a:ext>
            </a:extLst>
          </p:cNvPr>
          <p:cNvSpPr>
            <a:spLocks noGrp="1"/>
          </p:cNvSpPr>
          <p:nvPr>
            <p:ph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7100138-3E5A-024A-107F-60F4DF6F827C}"/>
              </a:ext>
            </a:extLst>
          </p:cNvPr>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id="{2094A7C7-D5EF-D14E-E0A6-FA79425BCB8F}"/>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244E4DA3-F98B-3234-F108-7BAF2F659F0B}"/>
              </a:ext>
            </a:extLst>
          </p:cNvPr>
          <p:cNvSpPr>
            <a:spLocks noGrp="1"/>
          </p:cNvSpPr>
          <p:nvPr>
            <p:ph type="sldNum" sz="quarter" idx="11"/>
          </p:nvPr>
        </p:nvSpPr>
        <p:spPr/>
        <p:txBody>
          <a:bodyPr/>
          <a:lstStyle>
            <a:lvl1pPr>
              <a:defRPr/>
            </a:lvl1pPr>
          </a:lstStyle>
          <a:p>
            <a:fld id="{0C58F1B5-8B48-4687-B59B-C0914EB3DB93}" type="slidenum">
              <a:rPr lang="ru-RU" altLang="ru-RU"/>
              <a:pPr/>
              <a:t>‹#›</a:t>
            </a:fld>
            <a:endParaRPr lang="ru-RU" altLang="ru-RU"/>
          </a:p>
        </p:txBody>
      </p:sp>
      <p:sp>
        <p:nvSpPr>
          <p:cNvPr id="7" name="Дата 6">
            <a:extLst>
              <a:ext uri="{FF2B5EF4-FFF2-40B4-BE49-F238E27FC236}">
                <a16:creationId xmlns:a16="http://schemas.microsoft.com/office/drawing/2014/main" id="{DEFB3E4D-4EE4-4053-3602-DD9132CF85C8}"/>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88914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E000FD-6F30-D6D0-BE3B-516CE2EFB5F5}"/>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DAE2829-F86B-224C-FF5E-B20810EE218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1EDD5B4-DB88-0C65-AC01-796EEE5EB7AA}"/>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98A54C6-FEB8-53C8-71FA-5E9FD418C37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2D93D42-9842-788E-8D8C-DA07327E5082}"/>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ижний колонтитул 6">
            <a:extLst>
              <a:ext uri="{FF2B5EF4-FFF2-40B4-BE49-F238E27FC236}">
                <a16:creationId xmlns:a16="http://schemas.microsoft.com/office/drawing/2014/main" id="{C97DD425-C43F-B927-C384-5245208485A1}"/>
              </a:ext>
            </a:extLst>
          </p:cNvPr>
          <p:cNvSpPr>
            <a:spLocks noGrp="1"/>
          </p:cNvSpPr>
          <p:nvPr>
            <p:ph type="ftr" sz="quarter" idx="10"/>
          </p:nvPr>
        </p:nvSpPr>
        <p:spPr/>
        <p:txBody>
          <a:bodyPr/>
          <a:lstStyle>
            <a:lvl1pPr>
              <a:defRPr/>
            </a:lvl1pPr>
          </a:lstStyle>
          <a:p>
            <a:endParaRPr lang="ru-RU" altLang="ru-RU"/>
          </a:p>
        </p:txBody>
      </p:sp>
      <p:sp>
        <p:nvSpPr>
          <p:cNvPr id="8" name="Номер слайда 7">
            <a:extLst>
              <a:ext uri="{FF2B5EF4-FFF2-40B4-BE49-F238E27FC236}">
                <a16:creationId xmlns:a16="http://schemas.microsoft.com/office/drawing/2014/main" id="{60C22AD0-81EE-1DE3-0FA7-8DD943B1C7C4}"/>
              </a:ext>
            </a:extLst>
          </p:cNvPr>
          <p:cNvSpPr>
            <a:spLocks noGrp="1"/>
          </p:cNvSpPr>
          <p:nvPr>
            <p:ph type="sldNum" sz="quarter" idx="11"/>
          </p:nvPr>
        </p:nvSpPr>
        <p:spPr/>
        <p:txBody>
          <a:bodyPr/>
          <a:lstStyle>
            <a:lvl1pPr>
              <a:defRPr/>
            </a:lvl1pPr>
          </a:lstStyle>
          <a:p>
            <a:fld id="{F1A18ACE-F8DC-4F43-BBA3-673570E144D9}" type="slidenum">
              <a:rPr lang="ru-RU" altLang="ru-RU"/>
              <a:pPr/>
              <a:t>‹#›</a:t>
            </a:fld>
            <a:endParaRPr lang="ru-RU" altLang="ru-RU"/>
          </a:p>
        </p:txBody>
      </p:sp>
      <p:sp>
        <p:nvSpPr>
          <p:cNvPr id="9" name="Дата 8">
            <a:extLst>
              <a:ext uri="{FF2B5EF4-FFF2-40B4-BE49-F238E27FC236}">
                <a16:creationId xmlns:a16="http://schemas.microsoft.com/office/drawing/2014/main" id="{C2A7104B-B999-825E-1699-E1F0A8446F46}"/>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58618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EBB7AE-0394-FA39-0251-35D3760607B7}"/>
              </a:ext>
            </a:extLst>
          </p:cNvPr>
          <p:cNvSpPr>
            <a:spLocks noGrp="1"/>
          </p:cNvSpPr>
          <p:nvPr>
            <p:ph type="title"/>
          </p:nvPr>
        </p:nvSpPr>
        <p:spPr/>
        <p:txBody>
          <a:bodyPr/>
          <a:lstStyle/>
          <a:p>
            <a:r>
              <a:rPr lang="ru-RU"/>
              <a:t>Образец заголовка</a:t>
            </a:r>
          </a:p>
        </p:txBody>
      </p:sp>
      <p:sp>
        <p:nvSpPr>
          <p:cNvPr id="3" name="Нижний колонтитул 2">
            <a:extLst>
              <a:ext uri="{FF2B5EF4-FFF2-40B4-BE49-F238E27FC236}">
                <a16:creationId xmlns:a16="http://schemas.microsoft.com/office/drawing/2014/main" id="{E37AC105-2E97-1958-11C6-12B09CFD2175}"/>
              </a:ext>
            </a:extLst>
          </p:cNvPr>
          <p:cNvSpPr>
            <a:spLocks noGrp="1"/>
          </p:cNvSpPr>
          <p:nvPr>
            <p:ph type="ftr" sz="quarter" idx="10"/>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091256B0-3AC1-D025-BCE4-C4AF8B7578B7}"/>
              </a:ext>
            </a:extLst>
          </p:cNvPr>
          <p:cNvSpPr>
            <a:spLocks noGrp="1"/>
          </p:cNvSpPr>
          <p:nvPr>
            <p:ph type="sldNum" sz="quarter" idx="11"/>
          </p:nvPr>
        </p:nvSpPr>
        <p:spPr/>
        <p:txBody>
          <a:bodyPr/>
          <a:lstStyle>
            <a:lvl1pPr>
              <a:defRPr/>
            </a:lvl1pPr>
          </a:lstStyle>
          <a:p>
            <a:fld id="{87808117-C0DB-456D-A759-04DCAEE33082}" type="slidenum">
              <a:rPr lang="ru-RU" altLang="ru-RU"/>
              <a:pPr/>
              <a:t>‹#›</a:t>
            </a:fld>
            <a:endParaRPr lang="ru-RU" altLang="ru-RU"/>
          </a:p>
        </p:txBody>
      </p:sp>
      <p:sp>
        <p:nvSpPr>
          <p:cNvPr id="5" name="Дата 4">
            <a:extLst>
              <a:ext uri="{FF2B5EF4-FFF2-40B4-BE49-F238E27FC236}">
                <a16:creationId xmlns:a16="http://schemas.microsoft.com/office/drawing/2014/main" id="{0AF3EF26-8759-A1C9-14C3-EBED46874E43}"/>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7747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69600562-2E1E-66AE-775F-49324E3EFE30}"/>
              </a:ext>
            </a:extLst>
          </p:cNvPr>
          <p:cNvSpPr>
            <a:spLocks noGrp="1"/>
          </p:cNvSpPr>
          <p:nvPr>
            <p:ph type="ftr" sz="quarter" idx="10"/>
          </p:nvPr>
        </p:nvSpPr>
        <p:spPr/>
        <p:txBody>
          <a:bodyPr/>
          <a:lstStyle>
            <a:lvl1pPr>
              <a:defRPr/>
            </a:lvl1pPr>
          </a:lstStyle>
          <a:p>
            <a:endParaRPr lang="ru-RU" altLang="ru-RU"/>
          </a:p>
        </p:txBody>
      </p:sp>
      <p:sp>
        <p:nvSpPr>
          <p:cNvPr id="3" name="Номер слайда 2">
            <a:extLst>
              <a:ext uri="{FF2B5EF4-FFF2-40B4-BE49-F238E27FC236}">
                <a16:creationId xmlns:a16="http://schemas.microsoft.com/office/drawing/2014/main" id="{1C42413F-39F4-3941-2E47-5B1D464B51E2}"/>
              </a:ext>
            </a:extLst>
          </p:cNvPr>
          <p:cNvSpPr>
            <a:spLocks noGrp="1"/>
          </p:cNvSpPr>
          <p:nvPr>
            <p:ph type="sldNum" sz="quarter" idx="11"/>
          </p:nvPr>
        </p:nvSpPr>
        <p:spPr/>
        <p:txBody>
          <a:bodyPr/>
          <a:lstStyle>
            <a:lvl1pPr>
              <a:defRPr/>
            </a:lvl1pPr>
          </a:lstStyle>
          <a:p>
            <a:fld id="{5D1CFF95-3865-4505-A0C4-82FCBBF699F0}" type="slidenum">
              <a:rPr lang="ru-RU" altLang="ru-RU"/>
              <a:pPr/>
              <a:t>‹#›</a:t>
            </a:fld>
            <a:endParaRPr lang="ru-RU" altLang="ru-RU"/>
          </a:p>
        </p:txBody>
      </p:sp>
      <p:sp>
        <p:nvSpPr>
          <p:cNvPr id="4" name="Дата 3">
            <a:extLst>
              <a:ext uri="{FF2B5EF4-FFF2-40B4-BE49-F238E27FC236}">
                <a16:creationId xmlns:a16="http://schemas.microsoft.com/office/drawing/2014/main" id="{E94E4D1D-3237-C732-40E2-C956B90DB4D4}"/>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69365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2BCA82-4727-961D-9325-71B4A099FD5F}"/>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06538EA-5635-D1BE-2135-3FE84FA627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EDDF4F1-58F1-65E1-7C79-74F5FA057A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ижний колонтитул 4">
            <a:extLst>
              <a:ext uri="{FF2B5EF4-FFF2-40B4-BE49-F238E27FC236}">
                <a16:creationId xmlns:a16="http://schemas.microsoft.com/office/drawing/2014/main" id="{5FCCE7CE-0895-413E-75A2-ADF77AEA33CB}"/>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96940C00-67DB-46DE-C243-195491D8554E}"/>
              </a:ext>
            </a:extLst>
          </p:cNvPr>
          <p:cNvSpPr>
            <a:spLocks noGrp="1"/>
          </p:cNvSpPr>
          <p:nvPr>
            <p:ph type="sldNum" sz="quarter" idx="11"/>
          </p:nvPr>
        </p:nvSpPr>
        <p:spPr/>
        <p:txBody>
          <a:bodyPr/>
          <a:lstStyle>
            <a:lvl1pPr>
              <a:defRPr/>
            </a:lvl1pPr>
          </a:lstStyle>
          <a:p>
            <a:fld id="{543578FC-7D03-463C-BAC5-4D6F4D08626A}" type="slidenum">
              <a:rPr lang="ru-RU" altLang="ru-RU"/>
              <a:pPr/>
              <a:t>‹#›</a:t>
            </a:fld>
            <a:endParaRPr lang="ru-RU" altLang="ru-RU"/>
          </a:p>
        </p:txBody>
      </p:sp>
      <p:sp>
        <p:nvSpPr>
          <p:cNvPr id="7" name="Дата 6">
            <a:extLst>
              <a:ext uri="{FF2B5EF4-FFF2-40B4-BE49-F238E27FC236}">
                <a16:creationId xmlns:a16="http://schemas.microsoft.com/office/drawing/2014/main" id="{9AD65DE6-49B5-DA60-FDDF-F55C055A453B}"/>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37734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CEDA37-BE3D-0707-1729-BEFDE3DCE9A4}"/>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8069F96-7C11-79E6-CE47-329E6B10E4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722A568-709F-D591-29EE-F33DA8B6F1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ижний колонтитул 4">
            <a:extLst>
              <a:ext uri="{FF2B5EF4-FFF2-40B4-BE49-F238E27FC236}">
                <a16:creationId xmlns:a16="http://schemas.microsoft.com/office/drawing/2014/main" id="{E0610316-903A-52C7-1A69-F64FCB35B413}"/>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58215B70-4506-0CAC-5C8A-C4F65F356C26}"/>
              </a:ext>
            </a:extLst>
          </p:cNvPr>
          <p:cNvSpPr>
            <a:spLocks noGrp="1"/>
          </p:cNvSpPr>
          <p:nvPr>
            <p:ph type="sldNum" sz="quarter" idx="11"/>
          </p:nvPr>
        </p:nvSpPr>
        <p:spPr/>
        <p:txBody>
          <a:bodyPr/>
          <a:lstStyle>
            <a:lvl1pPr>
              <a:defRPr/>
            </a:lvl1pPr>
          </a:lstStyle>
          <a:p>
            <a:fld id="{951C850E-4680-4495-977E-9EA17C0E8454}" type="slidenum">
              <a:rPr lang="ru-RU" altLang="ru-RU"/>
              <a:pPr/>
              <a:t>‹#›</a:t>
            </a:fld>
            <a:endParaRPr lang="ru-RU" altLang="ru-RU"/>
          </a:p>
        </p:txBody>
      </p:sp>
      <p:sp>
        <p:nvSpPr>
          <p:cNvPr id="7" name="Дата 6">
            <a:extLst>
              <a:ext uri="{FF2B5EF4-FFF2-40B4-BE49-F238E27FC236}">
                <a16:creationId xmlns:a16="http://schemas.microsoft.com/office/drawing/2014/main" id="{23E02FAD-DAD8-66F8-ABAF-2909F6AD53C4}"/>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57195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F761A3-4B5F-33A6-61C7-E76DA20012D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ru-RU" altLang="ru-RU"/>
          </a:p>
        </p:txBody>
      </p:sp>
      <p:sp>
        <p:nvSpPr>
          <p:cNvPr id="7171" name="Rectangle 3">
            <a:extLst>
              <a:ext uri="{FF2B5EF4-FFF2-40B4-BE49-F238E27FC236}">
                <a16:creationId xmlns:a16="http://schemas.microsoft.com/office/drawing/2014/main" id="{5078733D-47CB-2DE7-0DC3-90F4D216EA3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F12F3752-B2B3-4CEF-A38B-A5A3B1CDE383}" type="slidenum">
              <a:rPr lang="ru-RU" altLang="ru-RU"/>
              <a:pPr/>
              <a:t>‹#›</a:t>
            </a:fld>
            <a:endParaRPr lang="ru-RU" altLang="ru-RU"/>
          </a:p>
        </p:txBody>
      </p:sp>
      <p:grpSp>
        <p:nvGrpSpPr>
          <p:cNvPr id="7172" name="Group 4">
            <a:extLst>
              <a:ext uri="{FF2B5EF4-FFF2-40B4-BE49-F238E27FC236}">
                <a16:creationId xmlns:a16="http://schemas.microsoft.com/office/drawing/2014/main" id="{2FC9C536-37EE-1814-D0B0-C1C97D881CC4}"/>
              </a:ext>
            </a:extLst>
          </p:cNvPr>
          <p:cNvGrpSpPr>
            <a:grpSpLocks/>
          </p:cNvGrpSpPr>
          <p:nvPr/>
        </p:nvGrpSpPr>
        <p:grpSpPr bwMode="auto">
          <a:xfrm>
            <a:off x="0" y="0"/>
            <a:ext cx="9144000" cy="546100"/>
            <a:chOff x="0" y="0"/>
            <a:chExt cx="5760" cy="344"/>
          </a:xfrm>
        </p:grpSpPr>
        <p:sp>
          <p:nvSpPr>
            <p:cNvPr id="7173" name="Rectangle 5">
              <a:extLst>
                <a:ext uri="{FF2B5EF4-FFF2-40B4-BE49-F238E27FC236}">
                  <a16:creationId xmlns:a16="http://schemas.microsoft.com/office/drawing/2014/main" id="{54FAA679-405A-0506-5AEB-2308A0EEFB6A}"/>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7174" name="Rectangle 6">
              <a:extLst>
                <a:ext uri="{FF2B5EF4-FFF2-40B4-BE49-F238E27FC236}">
                  <a16:creationId xmlns:a16="http://schemas.microsoft.com/office/drawing/2014/main" id="{89D7E157-2D2F-16A7-10F4-C16F4949EC5E}"/>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7175" name="Rectangle 7">
              <a:extLst>
                <a:ext uri="{FF2B5EF4-FFF2-40B4-BE49-F238E27FC236}">
                  <a16:creationId xmlns:a16="http://schemas.microsoft.com/office/drawing/2014/main" id="{C71B0932-0528-95C1-3F7D-3CE8D9A9DF1D}"/>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hlink"/>
                </a:solidFill>
              </a:endParaRPr>
            </a:p>
          </p:txBody>
        </p:sp>
        <p:sp>
          <p:nvSpPr>
            <p:cNvPr id="7176" name="Rectangle 8">
              <a:extLst>
                <a:ext uri="{FF2B5EF4-FFF2-40B4-BE49-F238E27FC236}">
                  <a16:creationId xmlns:a16="http://schemas.microsoft.com/office/drawing/2014/main" id="{FC6E1731-DC15-239B-C667-05D689C6BFF4}"/>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hlink"/>
                </a:solidFill>
              </a:endParaRPr>
            </a:p>
          </p:txBody>
        </p:sp>
        <p:sp>
          <p:nvSpPr>
            <p:cNvPr id="7177" name="Rectangle 9">
              <a:extLst>
                <a:ext uri="{FF2B5EF4-FFF2-40B4-BE49-F238E27FC236}">
                  <a16:creationId xmlns:a16="http://schemas.microsoft.com/office/drawing/2014/main" id="{37ADB060-81BF-1492-4BDD-B80E55ABFC98}"/>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accent2"/>
                </a:solidFill>
              </a:endParaRPr>
            </a:p>
          </p:txBody>
        </p:sp>
        <p:sp>
          <p:nvSpPr>
            <p:cNvPr id="7178" name="Rectangle 10">
              <a:extLst>
                <a:ext uri="{FF2B5EF4-FFF2-40B4-BE49-F238E27FC236}">
                  <a16:creationId xmlns:a16="http://schemas.microsoft.com/office/drawing/2014/main" id="{D49F8516-9B28-3387-1D56-7FABCD011273}"/>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hlink"/>
                </a:solidFill>
              </a:endParaRPr>
            </a:p>
          </p:txBody>
        </p:sp>
        <p:sp>
          <p:nvSpPr>
            <p:cNvPr id="7179" name="Rectangle 11">
              <a:extLst>
                <a:ext uri="{FF2B5EF4-FFF2-40B4-BE49-F238E27FC236}">
                  <a16:creationId xmlns:a16="http://schemas.microsoft.com/office/drawing/2014/main" id="{434B6570-8A47-FCF4-DF47-40EAC7B34DD9}"/>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7180" name="Rectangle 12">
              <a:extLst>
                <a:ext uri="{FF2B5EF4-FFF2-40B4-BE49-F238E27FC236}">
                  <a16:creationId xmlns:a16="http://schemas.microsoft.com/office/drawing/2014/main" id="{1E4EC49B-BF6C-EA58-562F-57C0DDE15E44}"/>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accent2"/>
                </a:solidFill>
              </a:endParaRPr>
            </a:p>
          </p:txBody>
        </p:sp>
        <p:sp>
          <p:nvSpPr>
            <p:cNvPr id="7181" name="Rectangle 13">
              <a:extLst>
                <a:ext uri="{FF2B5EF4-FFF2-40B4-BE49-F238E27FC236}">
                  <a16:creationId xmlns:a16="http://schemas.microsoft.com/office/drawing/2014/main" id="{9E5A839E-EDB2-8219-0999-7DC5255EDB1A}"/>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accent2"/>
                </a:solidFill>
              </a:endParaRPr>
            </a:p>
          </p:txBody>
        </p:sp>
      </p:grpSp>
      <p:sp>
        <p:nvSpPr>
          <p:cNvPr id="7182" name="Rectangle 14">
            <a:extLst>
              <a:ext uri="{FF2B5EF4-FFF2-40B4-BE49-F238E27FC236}">
                <a16:creationId xmlns:a16="http://schemas.microsoft.com/office/drawing/2014/main" id="{1A67E76D-F018-C7C4-A785-0F4F7415C43B}"/>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7183" name="Rectangle 15">
            <a:extLst>
              <a:ext uri="{FF2B5EF4-FFF2-40B4-BE49-F238E27FC236}">
                <a16:creationId xmlns:a16="http://schemas.microsoft.com/office/drawing/2014/main" id="{A0930E04-4C77-09F6-9D88-0EA3A82B7448}"/>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7184" name="Rectangle 16">
            <a:extLst>
              <a:ext uri="{FF2B5EF4-FFF2-40B4-BE49-F238E27FC236}">
                <a16:creationId xmlns:a16="http://schemas.microsoft.com/office/drawing/2014/main" id="{140D79BF-12FD-7862-2DEE-83FA9995694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A2F293-D37D-268A-056B-2B7B87A831FD}"/>
              </a:ext>
            </a:extLst>
          </p:cNvPr>
          <p:cNvSpPr>
            <a:spLocks noGrp="1" noChangeArrowheads="1"/>
          </p:cNvSpPr>
          <p:nvPr>
            <p:ph type="ctrTitle"/>
          </p:nvPr>
        </p:nvSpPr>
        <p:spPr>
          <a:xfrm>
            <a:off x="2195736" y="1828800"/>
            <a:ext cx="6795864" cy="2209800"/>
          </a:xfrm>
        </p:spPr>
        <p:txBody>
          <a:bodyPr/>
          <a:lstStyle/>
          <a:p>
            <a:pPr algn="ctr"/>
            <a:r>
              <a:rPr lang="ru-RU" altLang="ru-RU" sz="3200" dirty="0" err="1">
                <a:solidFill>
                  <a:schemeClr val="bg1"/>
                </a:solidFill>
                <a:latin typeface="Times New Roman Tj" panose="02020603050405020304" pitchFamily="18" charset="-52"/>
              </a:rPr>
              <a:t>Арзёбии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масъалаҳои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саноатикунони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босуръати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кишвар</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ва</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диверсификитсияи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содирот</a:t>
            </a:r>
            <a:r>
              <a:rPr lang="ru-RU" altLang="ru-RU" sz="3200" dirty="0">
                <a:solidFill>
                  <a:schemeClr val="bg1"/>
                </a:solidFill>
                <a:latin typeface="Times New Roman Tj" panose="02020603050405020304" pitchFamily="18" charset="-52"/>
              </a:rPr>
              <a:t> дар  </a:t>
            </a:r>
            <a:r>
              <a:rPr lang="ru-RU" altLang="ru-RU" sz="3200" dirty="0" err="1">
                <a:solidFill>
                  <a:schemeClr val="bg1"/>
                </a:solidFill>
                <a:latin typeface="Times New Roman Tj" panose="02020603050405020304" pitchFamily="18" charset="-52"/>
              </a:rPr>
              <a:t>Шарҳи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ихтиёрии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маҳаллии</a:t>
            </a:r>
            <a:r>
              <a:rPr lang="ru-RU" altLang="ru-RU" sz="3200" dirty="0">
                <a:solidFill>
                  <a:schemeClr val="bg1"/>
                </a:solidFill>
                <a:latin typeface="Times New Roman Tj" panose="02020603050405020304" pitchFamily="18" charset="-52"/>
              </a:rPr>
              <a:t> </a:t>
            </a:r>
            <a:r>
              <a:rPr lang="ru-RU" altLang="ru-RU" sz="3200" dirty="0" err="1">
                <a:solidFill>
                  <a:schemeClr val="bg1"/>
                </a:solidFill>
                <a:latin typeface="Times New Roman Tj" panose="02020603050405020304" pitchFamily="18" charset="-52"/>
              </a:rPr>
              <a:t>шаҳри</a:t>
            </a:r>
            <a:r>
              <a:rPr lang="ru-RU" altLang="ru-RU" sz="3200" dirty="0">
                <a:solidFill>
                  <a:schemeClr val="bg1"/>
                </a:solidFill>
                <a:latin typeface="Times New Roman Tj" panose="02020603050405020304" pitchFamily="18" charset="-52"/>
              </a:rPr>
              <a:t> Душанбе</a:t>
            </a:r>
          </a:p>
        </p:txBody>
      </p:sp>
      <p:sp>
        <p:nvSpPr>
          <p:cNvPr id="2051" name="Rectangle 3">
            <a:extLst>
              <a:ext uri="{FF2B5EF4-FFF2-40B4-BE49-F238E27FC236}">
                <a16:creationId xmlns:a16="http://schemas.microsoft.com/office/drawing/2014/main" id="{FAEBB5B9-CDE8-D1D4-A3DE-9E7C8B190EB8}"/>
              </a:ext>
            </a:extLst>
          </p:cNvPr>
          <p:cNvSpPr>
            <a:spLocks noGrp="1" noChangeArrowheads="1"/>
          </p:cNvSpPr>
          <p:nvPr>
            <p:ph type="subTitle" idx="1"/>
          </p:nvPr>
        </p:nvSpPr>
        <p:spPr>
          <a:xfrm>
            <a:off x="3124200" y="4581525"/>
            <a:ext cx="6019800" cy="1752600"/>
          </a:xfrm>
        </p:spPr>
        <p:txBody>
          <a:bodyPr/>
          <a:lstStyle/>
          <a:p>
            <a:pPr algn="r"/>
            <a:r>
              <a:rPr lang="ru-RU" altLang="ru-RU" sz="2400" dirty="0">
                <a:latin typeface="Times New Roman Tj" panose="02020603050405020304" pitchFamily="18" charset="-52"/>
              </a:rPr>
              <a:t>6 июни соли 2024</a:t>
            </a:r>
            <a:r>
              <a:rPr lang="ru-RU" altLang="ru-RU"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148957-7C92-D56A-2EDD-9E8485975C68}"/>
              </a:ext>
            </a:extLst>
          </p:cNvPr>
          <p:cNvSpPr>
            <a:spLocks noGrp="1"/>
          </p:cNvSpPr>
          <p:nvPr>
            <p:ph type="title"/>
          </p:nvPr>
        </p:nvSpPr>
        <p:spPr>
          <a:xfrm>
            <a:off x="0" y="365125"/>
            <a:ext cx="9144000" cy="1325563"/>
          </a:xfrm>
        </p:spPr>
        <p:txBody>
          <a:bodyPr/>
          <a:lstStyle/>
          <a:p>
            <a:pPr algn="ct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Интизорӣ</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меравад</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ки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дар соли 2030 Душанбе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шаҳри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замонавии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сабз</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барои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соҳибкорӣ</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кушода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ва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барои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шаҳрвандон</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қулай</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мебошад</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ки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аз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ҷиҳати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воридшавии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технология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ва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донишҳои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нав</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ба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тамоми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соҳаҳои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ҳаёт</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дар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минтақа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мавқеи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пешсафро</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ишғол</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мекунад</a:t>
            </a:r>
            <a:endParaRPr lang="ru-RU" dirty="0"/>
          </a:p>
        </p:txBody>
      </p:sp>
      <p:sp>
        <p:nvSpPr>
          <p:cNvPr id="4" name="Объект 3">
            <a:extLst>
              <a:ext uri="{FF2B5EF4-FFF2-40B4-BE49-F238E27FC236}">
                <a16:creationId xmlns:a16="http://schemas.microsoft.com/office/drawing/2014/main" id="{B96094CF-AEB6-69E9-FC7C-13AE8581BB78}"/>
              </a:ext>
            </a:extLst>
          </p:cNvPr>
          <p:cNvSpPr>
            <a:spLocks noGrp="1"/>
          </p:cNvSpPr>
          <p:nvPr>
            <p:ph sz="half" idx="2"/>
          </p:nvPr>
        </p:nvSpPr>
        <p:spPr>
          <a:xfrm>
            <a:off x="0" y="1681163"/>
            <a:ext cx="4498975" cy="5176837"/>
          </a:xfrm>
        </p:spPr>
        <p:txBody>
          <a:bodyPr/>
          <a:lstStyle/>
          <a:p>
            <a:pPr marL="0" indent="357188" algn="just">
              <a:buFont typeface="Arial" panose="020B0604020202020204" pitchFamily="34" charset="0"/>
              <a:buChar char="•"/>
            </a:pPr>
            <a:r>
              <a:rPr lang="ru-RU" sz="2000" b="0" i="0" dirty="0" err="1">
                <a:solidFill>
                  <a:srgbClr val="3C4043"/>
                </a:solidFill>
                <a:effectLst/>
                <a:latin typeface="Times New Roman Tj" panose="02020603050405020304" pitchFamily="18" charset="-52"/>
              </a:rPr>
              <a:t>Биниш</a:t>
            </a:r>
            <a:r>
              <a:rPr lang="ru-RU" sz="2000" b="0" i="0" dirty="0">
                <a:solidFill>
                  <a:srgbClr val="3C4043"/>
                </a:solidFill>
                <a:effectLst/>
                <a:latin typeface="Times New Roman Tj" panose="02020603050405020304" pitchFamily="18" charset="-52"/>
              </a:rPr>
              <a:t> ба </a:t>
            </a:r>
            <a:r>
              <a:rPr lang="ru-RU" sz="2000" b="0" i="1" dirty="0">
                <a:solidFill>
                  <a:srgbClr val="3C4043"/>
                </a:solidFill>
                <a:effectLst/>
                <a:latin typeface="Times New Roman Tj" panose="02020603050405020304" pitchFamily="18" charset="-52"/>
              </a:rPr>
              <a:t>се </a:t>
            </a:r>
            <a:r>
              <a:rPr kumimoji="0" lang="ru-RU" sz="2000" i="1" u="none" strike="noStrike" kern="1200" cap="none" spc="0" normalizeH="0" baseline="0" noProof="0" dirty="0">
                <a:ln>
                  <a:noFill/>
                </a:ln>
                <a:effectLst/>
                <a:uLnTx/>
                <a:uFillTx/>
                <a:latin typeface="Times New Roman Tj" panose="02020603050405020304" pitchFamily="18" charset="-52"/>
                <a:ea typeface="+mj-ea"/>
                <a:cs typeface="+mj-cs"/>
              </a:rPr>
              <a:t>ҳ</a:t>
            </a:r>
            <a:r>
              <a:rPr lang="ru-RU" sz="2000" b="0" i="1" dirty="0" err="1">
                <a:solidFill>
                  <a:srgbClr val="3C4043"/>
                </a:solidFill>
                <a:effectLst/>
                <a:latin typeface="Times New Roman Tj" panose="02020603050405020304" pitchFamily="18" charset="-52"/>
              </a:rPr>
              <a:t>адафи</a:t>
            </a:r>
            <a:r>
              <a:rPr lang="ru-RU" sz="2000" b="0" i="1" dirty="0">
                <a:solidFill>
                  <a:srgbClr val="3C4043"/>
                </a:solidFill>
                <a:effectLst/>
                <a:latin typeface="Times New Roman Tj" panose="02020603050405020304" pitchFamily="18" charset="-52"/>
              </a:rPr>
              <a:t> </a:t>
            </a:r>
            <a:r>
              <a:rPr lang="ru-RU" sz="2000" b="0" i="1" dirty="0" err="1">
                <a:solidFill>
                  <a:srgbClr val="3C4043"/>
                </a:solidFill>
                <a:effectLst/>
                <a:latin typeface="Times New Roman Tj" panose="02020603050405020304" pitchFamily="18" charset="-52"/>
              </a:rPr>
              <a:t>асосии</a:t>
            </a:r>
            <a:r>
              <a:rPr lang="ru-RU" sz="2000" b="0" i="1" dirty="0">
                <a:solidFill>
                  <a:srgbClr val="3C4043"/>
                </a:solidFill>
                <a:effectLst/>
                <a:latin typeface="Times New Roman Tj" panose="02020603050405020304" pitchFamily="18" charset="-52"/>
              </a:rPr>
              <a:t> </a:t>
            </a:r>
            <a:r>
              <a:rPr lang="ru-RU" sz="2000" b="0" i="1" dirty="0" err="1">
                <a:solidFill>
                  <a:srgbClr val="3C4043"/>
                </a:solidFill>
                <a:effectLst/>
                <a:latin typeface="Times New Roman Tj" panose="02020603050405020304" pitchFamily="18" charset="-52"/>
              </a:rPr>
              <a:t>амалиётии</a:t>
            </a:r>
            <a:r>
              <a:rPr lang="ru-RU" sz="2000" b="0" i="1" dirty="0">
                <a:solidFill>
                  <a:srgbClr val="3C4043"/>
                </a:solidFill>
                <a:effectLst/>
                <a:latin typeface="Times New Roman Tj" panose="02020603050405020304" pitchFamily="18" charset="-52"/>
              </a:rPr>
              <a:t> </a:t>
            </a:r>
            <a:r>
              <a:rPr lang="ru-RU" sz="2000" b="0" i="1" dirty="0" err="1">
                <a:solidFill>
                  <a:srgbClr val="3C4043"/>
                </a:solidFill>
                <a:effectLst/>
                <a:latin typeface="Times New Roman Tj" panose="02020603050405020304" pitchFamily="18" charset="-52"/>
              </a:rPr>
              <a:t>шаҳр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асос</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хохад</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ёфт</a:t>
            </a:r>
            <a:r>
              <a:rPr lang="ru-RU" sz="2000" b="0" i="0" dirty="0">
                <a:solidFill>
                  <a:srgbClr val="3C4043"/>
                </a:solidFill>
                <a:effectLst/>
                <a:latin typeface="Times New Roman Tj" panose="02020603050405020304" pitchFamily="18" charset="-52"/>
              </a:rPr>
              <a:t>: </a:t>
            </a:r>
          </a:p>
          <a:p>
            <a:pPr marL="0" indent="0">
              <a:buNone/>
            </a:pPr>
            <a:r>
              <a:rPr lang="ru-RU" sz="2000" dirty="0">
                <a:solidFill>
                  <a:srgbClr val="3C4043"/>
                </a:solidFill>
                <a:latin typeface="Times New Roman Tj" panose="02020603050405020304" pitchFamily="18" charset="-52"/>
              </a:rPr>
              <a:t>       - </a:t>
            </a:r>
            <a:r>
              <a:rPr lang="ru-RU" sz="2000" dirty="0" err="1">
                <a:solidFill>
                  <a:srgbClr val="3C4043"/>
                </a:solidFill>
                <a:latin typeface="Times New Roman Tj" panose="02020603050405020304" pitchFamily="18" charset="-52"/>
              </a:rPr>
              <a:t>ш</a:t>
            </a:r>
            <a:r>
              <a:rPr lang="ru-RU" sz="2000" b="0" i="0" dirty="0" err="1">
                <a:solidFill>
                  <a:srgbClr val="3C4043"/>
                </a:solidFill>
                <a:effectLst/>
                <a:latin typeface="Times New Roman Tj" panose="02020603050405020304" pitchFamily="18" charset="-52"/>
              </a:rPr>
              <a:t>аҳри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муосир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бо</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имкониятҳо</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барои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ҳамагон</a:t>
            </a:r>
            <a:r>
              <a:rPr lang="ru-RU" sz="2000" b="0" i="0" dirty="0">
                <a:solidFill>
                  <a:srgbClr val="3C4043"/>
                </a:solidFill>
                <a:effectLst/>
                <a:latin typeface="Times New Roman Tj" panose="02020603050405020304" pitchFamily="18" charset="-52"/>
              </a:rPr>
              <a:t> </a:t>
            </a:r>
          </a:p>
          <a:p>
            <a:pPr marL="0" indent="0">
              <a:buNone/>
            </a:pPr>
            <a:r>
              <a:rPr lang="ru-RU" sz="2000" dirty="0">
                <a:solidFill>
                  <a:srgbClr val="3C4043"/>
                </a:solidFill>
                <a:latin typeface="Times New Roman Tj" panose="02020603050405020304" pitchFamily="18" charset="-52"/>
              </a:rPr>
              <a:t>       - </a:t>
            </a:r>
            <a:r>
              <a:rPr lang="ru-RU" sz="2000" dirty="0" err="1">
                <a:solidFill>
                  <a:srgbClr val="3C4043"/>
                </a:solidFill>
                <a:latin typeface="Times New Roman Tj" panose="02020603050405020304" pitchFamily="18" charset="-52"/>
              </a:rPr>
              <a:t>ш</a:t>
            </a:r>
            <a:r>
              <a:rPr lang="ru-RU" sz="2000" b="0" i="0" dirty="0" err="1">
                <a:solidFill>
                  <a:srgbClr val="3C4043"/>
                </a:solidFill>
                <a:effectLst/>
                <a:latin typeface="Times New Roman Tj" panose="02020603050405020304" pitchFamily="18" charset="-52"/>
              </a:rPr>
              <a:t>аҳри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босуръат</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ва</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устувор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афзоянда</a:t>
            </a:r>
            <a:r>
              <a:rPr lang="ru-RU" sz="2000" b="0" i="0" dirty="0">
                <a:solidFill>
                  <a:srgbClr val="3C4043"/>
                </a:solidFill>
                <a:effectLst/>
                <a:latin typeface="Times New Roman Tj" panose="02020603050405020304" pitchFamily="18" charset="-52"/>
              </a:rPr>
              <a:t> </a:t>
            </a:r>
          </a:p>
          <a:p>
            <a:pPr marL="0" indent="0">
              <a:buNone/>
            </a:pPr>
            <a:r>
              <a:rPr lang="ru-RU" sz="2000" dirty="0">
                <a:solidFill>
                  <a:srgbClr val="3C4043"/>
                </a:solidFill>
                <a:latin typeface="Times New Roman Tj" panose="02020603050405020304" pitchFamily="18" charset="-52"/>
              </a:rPr>
              <a:t>       - </a:t>
            </a:r>
            <a:r>
              <a:rPr lang="ru-RU" sz="2000" dirty="0" err="1">
                <a:solidFill>
                  <a:srgbClr val="3C4043"/>
                </a:solidFill>
                <a:latin typeface="Times New Roman Tj" panose="02020603050405020304" pitchFamily="18" charset="-52"/>
              </a:rPr>
              <a:t>ш</a:t>
            </a:r>
            <a:r>
              <a:rPr lang="ru-RU" sz="2000" b="0" i="0" dirty="0" err="1">
                <a:solidFill>
                  <a:srgbClr val="3C4043"/>
                </a:solidFill>
                <a:effectLst/>
                <a:latin typeface="Times New Roman Tj" panose="02020603050405020304" pitchFamily="18" charset="-52"/>
              </a:rPr>
              <a:t>аҳри</a:t>
            </a:r>
            <a:r>
              <a:rPr lang="ru-RU" sz="2000" b="0" i="0" dirty="0">
                <a:solidFill>
                  <a:srgbClr val="3C4043"/>
                </a:solidFill>
                <a:effectLst/>
                <a:latin typeface="Times New Roman Tj" panose="02020603050405020304" pitchFamily="18" charset="-52"/>
              </a:rPr>
              <a:t> аз </a:t>
            </a:r>
            <a:r>
              <a:rPr lang="ru-RU" sz="2000" b="0" i="0" dirty="0" err="1">
                <a:solidFill>
                  <a:srgbClr val="3C4043"/>
                </a:solidFill>
                <a:effectLst/>
                <a:latin typeface="Times New Roman Tj" panose="02020603050405020304" pitchFamily="18" charset="-52"/>
              </a:rPr>
              <a:t>ҷиҳати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молиявӣ</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устувор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ва</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инноватсионӣ</a:t>
            </a:r>
            <a:r>
              <a:rPr lang="ru-RU" sz="2000" b="0" i="0" dirty="0">
                <a:solidFill>
                  <a:srgbClr val="3C4043"/>
                </a:solidFill>
                <a:effectLst/>
                <a:latin typeface="Times New Roman Tj" panose="02020603050405020304" pitchFamily="18" charset="-52"/>
              </a:rPr>
              <a:t> </a:t>
            </a:r>
          </a:p>
          <a:p>
            <a:pPr marL="0" indent="357188" algn="just">
              <a:buFont typeface="Arial" panose="020B0604020202020204" pitchFamily="34" charset="0"/>
              <a:buChar char="•"/>
            </a:pPr>
            <a:r>
              <a:rPr lang="ru-RU" sz="2000" b="0" i="0" dirty="0" err="1">
                <a:solidFill>
                  <a:srgbClr val="3C4043"/>
                </a:solidFill>
                <a:effectLst/>
                <a:latin typeface="Times New Roman Tj" panose="02020603050405020304" pitchFamily="18" charset="-52"/>
              </a:rPr>
              <a:t>Шаҳри</a:t>
            </a:r>
            <a:r>
              <a:rPr lang="ru-RU" sz="2000" b="0" i="0" dirty="0">
                <a:solidFill>
                  <a:srgbClr val="3C4043"/>
                </a:solidFill>
                <a:effectLst/>
                <a:latin typeface="Times New Roman Tj" panose="02020603050405020304" pitchFamily="18" charset="-52"/>
              </a:rPr>
              <a:t> Душанбе - дар </a:t>
            </a:r>
            <a:r>
              <a:rPr lang="ru-RU" sz="2000" b="0" i="0" dirty="0" err="1">
                <a:solidFill>
                  <a:srgbClr val="3C4043"/>
                </a:solidFill>
                <a:effectLst/>
                <a:latin typeface="Times New Roman Tj" panose="02020603050405020304" pitchFamily="18" charset="-52"/>
              </a:rPr>
              <a:t>татбиқи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Рӯзномаи</a:t>
            </a:r>
            <a:r>
              <a:rPr lang="ru-RU" sz="2000" b="0" i="0" dirty="0">
                <a:solidFill>
                  <a:srgbClr val="3C4043"/>
                </a:solidFill>
                <a:effectLst/>
                <a:latin typeface="Times New Roman Tj" panose="02020603050405020304" pitchFamily="18" charset="-52"/>
              </a:rPr>
              <a:t> 2030 </a:t>
            </a:r>
            <a:r>
              <a:rPr lang="ru-RU" sz="2000" b="0" i="0" dirty="0" err="1">
                <a:solidFill>
                  <a:srgbClr val="3C4043"/>
                </a:solidFill>
                <a:effectLst/>
                <a:latin typeface="Times New Roman Tj" panose="02020603050405020304" pitchFamily="18" charset="-52"/>
              </a:rPr>
              <a:t>ва</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Ҳадафҳои</a:t>
            </a:r>
            <a:r>
              <a:rPr lang="ru-RU" sz="2000" b="0" i="0" dirty="0">
                <a:solidFill>
                  <a:srgbClr val="3C4043"/>
                </a:solidFill>
                <a:effectLst/>
                <a:latin typeface="Times New Roman Tj" panose="02020603050405020304" pitchFamily="18" charset="-52"/>
              </a:rPr>
              <a:t> Рушди </a:t>
            </a:r>
            <a:r>
              <a:rPr lang="ru-RU" sz="2000" b="0" i="0" dirty="0" err="1">
                <a:solidFill>
                  <a:srgbClr val="3C4043"/>
                </a:solidFill>
                <a:effectLst/>
                <a:latin typeface="Times New Roman Tj" panose="02020603050405020304" pitchFamily="18" charset="-52"/>
              </a:rPr>
              <a:t>Устувор</a:t>
            </a:r>
            <a:r>
              <a:rPr lang="ru-RU" sz="2000" b="0" i="0" dirty="0">
                <a:solidFill>
                  <a:srgbClr val="3C4043"/>
                </a:solidFill>
                <a:effectLst/>
                <a:latin typeface="Times New Roman Tj" panose="02020603050405020304" pitchFamily="18" charset="-52"/>
              </a:rPr>
              <a:t> </a:t>
            </a:r>
            <a:r>
              <a:rPr lang="en-US" sz="2000" b="0" i="0" dirty="0">
                <a:solidFill>
                  <a:srgbClr val="3C4043"/>
                </a:solidFill>
                <a:effectLst/>
                <a:latin typeface="Times New Roman Tj" panose="02020603050405020304" pitchFamily="18" charset="-52"/>
              </a:rPr>
              <a:t> </a:t>
            </a:r>
            <a:r>
              <a:rPr lang="ru-RU" sz="2000" b="0" i="0" dirty="0">
                <a:solidFill>
                  <a:srgbClr val="3C4043"/>
                </a:solidFill>
                <a:effectLst/>
                <a:latin typeface="Times New Roman Tj" panose="02020603050405020304" pitchFamily="18" charset="-52"/>
              </a:rPr>
              <a:t>дар </a:t>
            </a:r>
            <a:r>
              <a:rPr lang="ru-RU" sz="2000" b="0" i="0" dirty="0" err="1">
                <a:solidFill>
                  <a:srgbClr val="3C4043"/>
                </a:solidFill>
                <a:effectLst/>
                <a:latin typeface="Times New Roman Tj" panose="02020603050405020304" pitchFamily="18" charset="-52"/>
              </a:rPr>
              <a:t>сатҳи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маҳаллӣ</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нақши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асосиро</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ишғол</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хохад</a:t>
            </a:r>
            <a:r>
              <a:rPr lang="ru-RU" sz="2000" b="0" i="0" dirty="0">
                <a:solidFill>
                  <a:srgbClr val="3C4043"/>
                </a:solidFill>
                <a:effectLst/>
                <a:latin typeface="Times New Roman Tj" panose="02020603050405020304" pitchFamily="18" charset="-52"/>
              </a:rPr>
              <a:t> кард</a:t>
            </a:r>
          </a:p>
          <a:p>
            <a:endParaRPr lang="ru-RU" dirty="0"/>
          </a:p>
        </p:txBody>
      </p:sp>
      <p:sp>
        <p:nvSpPr>
          <p:cNvPr id="5" name="Текст 4">
            <a:extLst>
              <a:ext uri="{FF2B5EF4-FFF2-40B4-BE49-F238E27FC236}">
                <a16:creationId xmlns:a16="http://schemas.microsoft.com/office/drawing/2014/main" id="{F836A2AD-9AB1-F48A-00A5-A5ECDA64B2AA}"/>
              </a:ext>
            </a:extLst>
          </p:cNvPr>
          <p:cNvSpPr>
            <a:spLocks noGrp="1"/>
          </p:cNvSpPr>
          <p:nvPr>
            <p:ph type="body" sz="quarter" idx="3"/>
          </p:nvPr>
        </p:nvSpPr>
        <p:spPr/>
        <p:txBody>
          <a:bodyPr/>
          <a:lstStyle/>
          <a:p>
            <a:r>
              <a:rPr lang="ru-RU" sz="2000" b="0" i="1" dirty="0" err="1">
                <a:latin typeface="Times New Roman Tj" panose="02020603050405020304" pitchFamily="18" charset="-52"/>
              </a:rPr>
              <a:t>Маќсадњои</a:t>
            </a:r>
            <a:r>
              <a:rPr lang="ru-RU" sz="2000" b="0" i="1" dirty="0">
                <a:latin typeface="Times New Roman Tj" panose="02020603050405020304" pitchFamily="18" charset="-52"/>
              </a:rPr>
              <a:t> </a:t>
            </a:r>
            <a:r>
              <a:rPr lang="ru-RU" sz="2000" b="0" i="1" dirty="0" err="1">
                <a:latin typeface="Times New Roman Tj" panose="02020603050405020304" pitchFamily="18" charset="-52"/>
              </a:rPr>
              <a:t>дарозмуддати</a:t>
            </a:r>
            <a:r>
              <a:rPr lang="ru-RU" sz="2000" b="0" i="1" dirty="0">
                <a:latin typeface="Times New Roman Tj" panose="02020603050405020304" pitchFamily="18" charset="-52"/>
              </a:rPr>
              <a:t> </a:t>
            </a:r>
            <a:r>
              <a:rPr lang="ru-RU" sz="2000" b="0" i="1" dirty="0" err="1">
                <a:latin typeface="Times New Roman Tj" panose="02020603050405020304" pitchFamily="18" charset="-52"/>
              </a:rPr>
              <a:t>рушду</a:t>
            </a:r>
            <a:r>
              <a:rPr lang="ru-RU" sz="2000" b="0" i="1" dirty="0">
                <a:latin typeface="Times New Roman Tj" panose="02020603050405020304" pitchFamily="18" charset="-52"/>
              </a:rPr>
              <a:t> </a:t>
            </a:r>
            <a:r>
              <a:rPr lang="ru-RU" sz="2000" b="0" i="1" dirty="0" err="1">
                <a:latin typeface="Times New Roman Tj" panose="02020603050405020304" pitchFamily="18" charset="-52"/>
              </a:rPr>
              <a:t>инкишофи</a:t>
            </a:r>
            <a:r>
              <a:rPr lang="ru-RU" sz="2000" b="0" i="1" dirty="0">
                <a:latin typeface="Times New Roman Tj" panose="02020603050405020304" pitchFamily="18" charset="-52"/>
              </a:rPr>
              <a:t> Душанбе </a:t>
            </a:r>
          </a:p>
          <a:p>
            <a:endParaRPr lang="ru-RU" sz="500" b="0" i="1" dirty="0">
              <a:latin typeface="Times New Roman Tj" panose="02020603050405020304" pitchFamily="18" charset="-52"/>
            </a:endParaRPr>
          </a:p>
        </p:txBody>
      </p:sp>
      <p:grpSp>
        <p:nvGrpSpPr>
          <p:cNvPr id="7" name="Группа 6"/>
          <p:cNvGrpSpPr/>
          <p:nvPr/>
        </p:nvGrpSpPr>
        <p:grpSpPr>
          <a:xfrm>
            <a:off x="4882016" y="2420888"/>
            <a:ext cx="4082472" cy="4248472"/>
            <a:chOff x="2595283" y="712694"/>
            <a:chExt cx="5679570" cy="5568215"/>
          </a:xfrm>
        </p:grpSpPr>
        <p:sp>
          <p:nvSpPr>
            <p:cNvPr id="8" name="Полилиния 7"/>
            <p:cNvSpPr/>
            <p:nvPr/>
          </p:nvSpPr>
          <p:spPr>
            <a:xfrm>
              <a:off x="2805192" y="3642098"/>
              <a:ext cx="5081508" cy="2625596"/>
            </a:xfrm>
            <a:custGeom>
              <a:avLst/>
              <a:gdLst>
                <a:gd name="connsiteX0" fmla="*/ 0 w 5777069"/>
                <a:gd name="connsiteY0" fmla="*/ 0 h 1875297"/>
                <a:gd name="connsiteX1" fmla="*/ 310586 w 5777069"/>
                <a:gd name="connsiteY1" fmla="*/ 0 h 1875297"/>
                <a:gd name="connsiteX2" fmla="*/ 317392 w 5777069"/>
                <a:gd name="connsiteY2" fmla="*/ 32725 h 1875297"/>
                <a:gd name="connsiteX3" fmla="*/ 2888534 w 5777069"/>
                <a:gd name="connsiteY3" fmla="*/ 1570579 h 1875297"/>
                <a:gd name="connsiteX4" fmla="*/ 5459677 w 5777069"/>
                <a:gd name="connsiteY4" fmla="*/ 32725 h 1875297"/>
                <a:gd name="connsiteX5" fmla="*/ 5466482 w 5777069"/>
                <a:gd name="connsiteY5" fmla="*/ 0 h 1875297"/>
                <a:gd name="connsiteX6" fmla="*/ 5777069 w 5777069"/>
                <a:gd name="connsiteY6" fmla="*/ 0 h 1875297"/>
                <a:gd name="connsiteX7" fmla="*/ 5758204 w 5777069"/>
                <a:gd name="connsiteY7" fmla="*/ 94136 h 1875297"/>
                <a:gd name="connsiteX8" fmla="*/ 2888534 w 5777069"/>
                <a:gd name="connsiteY8" fmla="*/ 1875297 h 1875297"/>
                <a:gd name="connsiteX9" fmla="*/ 18865 w 5777069"/>
                <a:gd name="connsiteY9" fmla="*/ 94136 h 187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7069" h="1875297">
                  <a:moveTo>
                    <a:pt x="0" y="0"/>
                  </a:moveTo>
                  <a:lnTo>
                    <a:pt x="310586" y="0"/>
                  </a:lnTo>
                  <a:lnTo>
                    <a:pt x="317392" y="32725"/>
                  </a:lnTo>
                  <a:cubicBezTo>
                    <a:pt x="562113" y="910377"/>
                    <a:pt x="1620265" y="1570579"/>
                    <a:pt x="2888534" y="1570579"/>
                  </a:cubicBezTo>
                  <a:cubicBezTo>
                    <a:pt x="4156803" y="1570579"/>
                    <a:pt x="5214955" y="910377"/>
                    <a:pt x="5459677" y="32725"/>
                  </a:cubicBezTo>
                  <a:lnTo>
                    <a:pt x="5466482" y="0"/>
                  </a:lnTo>
                  <a:lnTo>
                    <a:pt x="5777069" y="0"/>
                  </a:lnTo>
                  <a:lnTo>
                    <a:pt x="5758204" y="94136"/>
                  </a:lnTo>
                  <a:cubicBezTo>
                    <a:pt x="5485069" y="1110643"/>
                    <a:pt x="4304058" y="1875297"/>
                    <a:pt x="2888534" y="1875297"/>
                  </a:cubicBezTo>
                  <a:cubicBezTo>
                    <a:pt x="1473011" y="1875297"/>
                    <a:pt x="292000" y="1110643"/>
                    <a:pt x="18865" y="94136"/>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Кольцо 9"/>
            <p:cNvSpPr/>
            <p:nvPr/>
          </p:nvSpPr>
          <p:spPr>
            <a:xfrm>
              <a:off x="3899648" y="712694"/>
              <a:ext cx="3052482" cy="2581835"/>
            </a:xfrm>
            <a:prstGeom prst="donut">
              <a:avLst>
                <a:gd name="adj" fmla="val 107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Кольцо 10"/>
            <p:cNvSpPr/>
            <p:nvPr/>
          </p:nvSpPr>
          <p:spPr>
            <a:xfrm>
              <a:off x="5035923" y="1815353"/>
              <a:ext cx="3052482" cy="2581835"/>
            </a:xfrm>
            <a:prstGeom prst="donut">
              <a:avLst>
                <a:gd name="adj" fmla="val 1076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595284" y="3033337"/>
              <a:ext cx="2674224" cy="898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ru-RU" sz="1600" b="1" dirty="0" err="1"/>
                <a:t>Мухити</a:t>
              </a:r>
              <a:r>
                <a:rPr lang="ru-RU" sz="1600" dirty="0"/>
                <a:t> </a:t>
              </a:r>
              <a:r>
                <a:rPr lang="ru-RU" sz="1600" dirty="0" err="1"/>
                <a:t>мусоиду</a:t>
              </a:r>
              <a:r>
                <a:rPr lang="ru-RU" sz="1600" dirty="0"/>
                <a:t> </a:t>
              </a:r>
              <a:r>
                <a:rPr lang="ru-RU" sz="1600" dirty="0" err="1"/>
                <a:t>бехатар</a:t>
              </a:r>
              <a:endParaRPr lang="ru-RU" sz="1600" dirty="0"/>
            </a:p>
          </p:txBody>
        </p:sp>
        <p:sp>
          <p:nvSpPr>
            <p:cNvPr id="13" name="Прямоугольник 12"/>
            <p:cNvSpPr/>
            <p:nvPr/>
          </p:nvSpPr>
          <p:spPr>
            <a:xfrm>
              <a:off x="5647765" y="3033337"/>
              <a:ext cx="2238935" cy="898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ru-RU" b="1" dirty="0" err="1"/>
                <a:t>Иктисоди</a:t>
              </a:r>
              <a:r>
                <a:rPr lang="ru-RU" dirty="0"/>
                <a:t> </a:t>
              </a:r>
              <a:r>
                <a:rPr lang="ru-RU" dirty="0" err="1"/>
                <a:t>навовару</a:t>
              </a:r>
              <a:r>
                <a:rPr lang="ru-RU" dirty="0"/>
                <a:t> </a:t>
              </a:r>
              <a:r>
                <a:rPr lang="ru-RU" dirty="0" err="1"/>
                <a:t>устувор</a:t>
              </a:r>
              <a:endParaRPr lang="ru-RU" dirty="0"/>
            </a:p>
          </p:txBody>
        </p:sp>
        <p:sp>
          <p:nvSpPr>
            <p:cNvPr id="14" name="Кольцо 13"/>
            <p:cNvSpPr/>
            <p:nvPr/>
          </p:nvSpPr>
          <p:spPr>
            <a:xfrm>
              <a:off x="2595283" y="1815353"/>
              <a:ext cx="3052482" cy="2581835"/>
            </a:xfrm>
            <a:prstGeom prst="donut">
              <a:avLst>
                <a:gd name="adj" fmla="val 107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Прямоугольник 14"/>
            <p:cNvSpPr/>
            <p:nvPr/>
          </p:nvSpPr>
          <p:spPr>
            <a:xfrm>
              <a:off x="4101353" y="2003611"/>
              <a:ext cx="2608729" cy="70859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err="1"/>
                <a:t>Чамъияти</a:t>
              </a:r>
              <a:r>
                <a:rPr lang="ru-RU" sz="1600" dirty="0"/>
                <a:t> </a:t>
              </a:r>
              <a:r>
                <a:rPr lang="ru-RU" sz="1600" dirty="0" err="1"/>
                <a:t>фаъолу</a:t>
              </a:r>
              <a:r>
                <a:rPr lang="ru-RU" sz="1600" dirty="0"/>
                <a:t> </a:t>
              </a:r>
              <a:r>
                <a:rPr lang="ru-RU" sz="1600" dirty="0" err="1"/>
                <a:t>тавоно</a:t>
              </a:r>
              <a:endParaRPr lang="ru-RU" sz="1600" dirty="0"/>
            </a:p>
          </p:txBody>
        </p:sp>
        <p:sp>
          <p:nvSpPr>
            <p:cNvPr id="16" name="Прямоугольник 15"/>
            <p:cNvSpPr/>
            <p:nvPr/>
          </p:nvSpPr>
          <p:spPr>
            <a:xfrm>
              <a:off x="2805191" y="5382010"/>
              <a:ext cx="5469662" cy="898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ru-RU" b="1" dirty="0"/>
                <a:t>Душанбе – </a:t>
              </a:r>
              <a:r>
                <a:rPr lang="ru-RU" b="1" dirty="0" err="1"/>
                <a:t>рушди</a:t>
              </a:r>
              <a:r>
                <a:rPr lang="ru-RU" b="1" dirty="0"/>
                <a:t> </a:t>
              </a:r>
              <a:r>
                <a:rPr lang="ru-RU" b="1" dirty="0" err="1"/>
                <a:t>босуръати</a:t>
              </a:r>
              <a:r>
                <a:rPr lang="ru-RU" b="1" dirty="0"/>
                <a:t> дар </a:t>
              </a:r>
              <a:r>
                <a:rPr lang="ru-RU" b="1" dirty="0" err="1"/>
                <a:t>ракобат</a:t>
              </a:r>
              <a:r>
                <a:rPr lang="ru-RU" b="1" dirty="0"/>
                <a:t> </a:t>
              </a:r>
              <a:r>
                <a:rPr lang="ru-RU" b="1" dirty="0" err="1"/>
                <a:t>тобовар</a:t>
              </a:r>
              <a:r>
                <a:rPr lang="ru-RU" b="1" dirty="0"/>
                <a:t>  </a:t>
              </a:r>
              <a:r>
                <a:rPr lang="ru-RU" b="1" dirty="0" err="1"/>
                <a:t>бо</a:t>
              </a:r>
              <a:r>
                <a:rPr lang="ru-RU" b="1" dirty="0"/>
                <a:t> </a:t>
              </a:r>
              <a:r>
                <a:rPr lang="ru-RU" b="1" dirty="0" err="1"/>
                <a:t>сатхи</a:t>
              </a:r>
              <a:r>
                <a:rPr lang="ru-RU" b="1" dirty="0"/>
                <a:t> </a:t>
              </a:r>
              <a:r>
                <a:rPr lang="ru-RU" b="1" dirty="0" err="1"/>
                <a:t>баланди</a:t>
              </a:r>
              <a:r>
                <a:rPr lang="ru-RU" b="1" dirty="0"/>
                <a:t> </a:t>
              </a:r>
              <a:r>
                <a:rPr lang="ru-RU" b="1" dirty="0" err="1"/>
                <a:t>зиндагонии</a:t>
              </a:r>
              <a:r>
                <a:rPr lang="ru-RU" b="1" dirty="0"/>
                <a:t> </a:t>
              </a:r>
              <a:r>
                <a:rPr lang="ru-RU" b="1" dirty="0" err="1"/>
                <a:t>сокинон</a:t>
              </a:r>
              <a:endParaRPr lang="ru-RU" b="1" dirty="0"/>
            </a:p>
          </p:txBody>
        </p:sp>
      </p:grpSp>
    </p:spTree>
    <p:extLst>
      <p:ext uri="{BB962C8B-B14F-4D97-AF65-F5344CB8AC3E}">
        <p14:creationId xmlns:p14="http://schemas.microsoft.com/office/powerpoint/2010/main" val="309649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D8ADC-40FC-6960-B37C-AECFC4AF3F76}"/>
              </a:ext>
            </a:extLst>
          </p:cNvPr>
          <p:cNvSpPr>
            <a:spLocks noGrp="1"/>
          </p:cNvSpPr>
          <p:nvPr>
            <p:ph type="title"/>
          </p:nvPr>
        </p:nvSpPr>
        <p:spPr>
          <a:xfrm>
            <a:off x="457200" y="457200"/>
            <a:ext cx="8229600" cy="533400"/>
          </a:xfrm>
        </p:spPr>
        <p:txBody>
          <a:bodyPr/>
          <a:lstStyle/>
          <a:p>
            <a:pPr algn="ctr"/>
            <a:r>
              <a:rPr lang="ru-RU" sz="2400" b="1" i="0" dirty="0" err="1">
                <a:solidFill>
                  <a:srgbClr val="0000CC"/>
                </a:solidFill>
                <a:effectLst/>
                <a:latin typeface="Times New Roman Tj" panose="02020603050405020304" pitchFamily="18" charset="-52"/>
              </a:rPr>
              <a:t>Хусусиятҳои</a:t>
            </a:r>
            <a:r>
              <a:rPr lang="ru-RU" sz="2400" b="1" i="0" dirty="0">
                <a:solidFill>
                  <a:srgbClr val="0000CC"/>
                </a:solidFill>
                <a:effectLst/>
                <a:latin typeface="Times New Roman Tj" panose="02020603050405020304" pitchFamily="18" charset="-52"/>
              </a:rPr>
              <a:t> </a:t>
            </a:r>
            <a:r>
              <a:rPr lang="ru-RU" sz="2400" b="1" i="0" dirty="0" err="1">
                <a:solidFill>
                  <a:srgbClr val="0000CC"/>
                </a:solidFill>
                <a:effectLst/>
                <a:latin typeface="Times New Roman Tj" panose="02020603050405020304" pitchFamily="18" charset="-52"/>
              </a:rPr>
              <a:t>асосии</a:t>
            </a:r>
            <a:r>
              <a:rPr lang="ru-RU" sz="2400" b="1" i="0" dirty="0">
                <a:solidFill>
                  <a:srgbClr val="0000CC"/>
                </a:solidFill>
                <a:effectLst/>
                <a:latin typeface="Times New Roman Tj" panose="02020603050405020304" pitchFamily="18" charset="-52"/>
              </a:rPr>
              <a:t> </a:t>
            </a:r>
            <a:r>
              <a:rPr lang="ru-RU" sz="2400" b="1" i="0" dirty="0" err="1">
                <a:solidFill>
                  <a:srgbClr val="0000CC"/>
                </a:solidFill>
                <a:effectLst/>
                <a:latin typeface="Times New Roman Tj" panose="02020603050405020304" pitchFamily="18" charset="-52"/>
              </a:rPr>
              <a:t>ҳадафхои</a:t>
            </a:r>
            <a:r>
              <a:rPr lang="ru-RU" sz="2400" b="1" i="0" dirty="0">
                <a:solidFill>
                  <a:srgbClr val="0000CC"/>
                </a:solidFill>
                <a:effectLst/>
                <a:latin typeface="Times New Roman Tj" panose="02020603050405020304" pitchFamily="18" charset="-52"/>
              </a:rPr>
              <a:t> </a:t>
            </a:r>
            <a:r>
              <a:rPr lang="ru-RU" sz="2400" b="1" i="0" dirty="0" err="1">
                <a:solidFill>
                  <a:srgbClr val="0000CC"/>
                </a:solidFill>
                <a:effectLst/>
                <a:latin typeface="Times New Roman Tj" panose="02020603050405020304" pitchFamily="18" charset="-52"/>
              </a:rPr>
              <a:t>рушди</a:t>
            </a:r>
            <a:r>
              <a:rPr lang="ru-RU" sz="2400" b="1" i="0" dirty="0">
                <a:solidFill>
                  <a:srgbClr val="0000CC"/>
                </a:solidFill>
                <a:effectLst/>
                <a:latin typeface="Times New Roman Tj" panose="02020603050405020304" pitchFamily="18" charset="-52"/>
              </a:rPr>
              <a:t> Душанбе</a:t>
            </a:r>
            <a:endParaRPr lang="ru-RU" sz="2400" b="1" dirty="0">
              <a:solidFill>
                <a:srgbClr val="0000CC"/>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id="{197F9DC5-7349-FB16-A2D0-001014CC675D}"/>
              </a:ext>
            </a:extLst>
          </p:cNvPr>
          <p:cNvSpPr>
            <a:spLocks noGrp="1"/>
          </p:cNvSpPr>
          <p:nvPr>
            <p:ph idx="1"/>
          </p:nvPr>
        </p:nvSpPr>
        <p:spPr>
          <a:xfrm>
            <a:off x="0" y="990600"/>
            <a:ext cx="9144000" cy="5867400"/>
          </a:xfrm>
        </p:spPr>
        <p:txBody>
          <a:bodyPr/>
          <a:lstStyle/>
          <a:p>
            <a:pPr algn="just">
              <a:buFont typeface="Arial" panose="020B0604020202020204" pitchFamily="34" charset="0"/>
              <a:buChar char="•"/>
            </a:pPr>
            <a:r>
              <a:rPr lang="ru-RU" sz="1600" dirty="0" err="1">
                <a:solidFill>
                  <a:srgbClr val="0000CC"/>
                </a:solidFill>
                <a:latin typeface="Times New Roman Tj" panose="02020603050405020304" pitchFamily="18" charset="-52"/>
              </a:rPr>
              <a:t>Шаҳри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њушманд</a:t>
            </a:r>
            <a:r>
              <a:rPr lang="ru-RU" sz="1600" dirty="0">
                <a:solidFill>
                  <a:srgbClr val="0000CC"/>
                </a:solidFill>
                <a:latin typeface="Times New Roman Tj" panose="02020603050405020304" pitchFamily="18" charset="-52"/>
              </a:rPr>
              <a:t> </a:t>
            </a:r>
            <a:r>
              <a:rPr lang="ru-RU" sz="1600" dirty="0">
                <a:latin typeface="Times New Roman Tj" panose="02020603050405020304" pitchFamily="18" charset="-52"/>
              </a:rPr>
              <a:t>- </a:t>
            </a:r>
            <a:r>
              <a:rPr lang="ru-RU" sz="1600" dirty="0" err="1">
                <a:latin typeface="Times New Roman Tj" panose="02020603050405020304" pitchFamily="18" charset="-52"/>
              </a:rPr>
              <a:t>татбиқи</a:t>
            </a:r>
            <a:r>
              <a:rPr lang="ru-RU" sz="1600" dirty="0">
                <a:latin typeface="Times New Roman Tj" panose="02020603050405020304" pitchFamily="18" charset="-52"/>
              </a:rPr>
              <a:t> </a:t>
            </a:r>
            <a:r>
              <a:rPr lang="ru-RU" sz="1600" dirty="0" err="1">
                <a:latin typeface="Times New Roman Tj" panose="02020603050405020304" pitchFamily="18" charset="-52"/>
              </a:rPr>
              <a:t>принсипҳо</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стандартҳои</a:t>
            </a:r>
            <a:r>
              <a:rPr lang="ru-RU" sz="1600" dirty="0">
                <a:latin typeface="Times New Roman Tj" panose="02020603050405020304" pitchFamily="18" charset="-52"/>
              </a:rPr>
              <a:t> </a:t>
            </a:r>
            <a:r>
              <a:rPr lang="ru-RU" sz="1600" dirty="0" err="1">
                <a:latin typeface="Times New Roman Tj" panose="02020603050405020304" pitchFamily="18" charset="-52"/>
              </a:rPr>
              <a:t>шаҳри</a:t>
            </a:r>
            <a:r>
              <a:rPr lang="ru-RU" sz="1600" dirty="0">
                <a:latin typeface="Times New Roman Tj" panose="02020603050405020304" pitchFamily="18" charset="-52"/>
              </a:rPr>
              <a:t> </a:t>
            </a:r>
            <a:r>
              <a:rPr lang="ru-RU" sz="1600" dirty="0" err="1">
                <a:latin typeface="Times New Roman Tj" panose="02020603050405020304" pitchFamily="18" charset="-52"/>
              </a:rPr>
              <a:t>интеллектуалӣ</a:t>
            </a:r>
            <a:r>
              <a:rPr lang="ru-RU" sz="1600" dirty="0">
                <a:latin typeface="Times New Roman Tj" panose="02020603050405020304" pitchFamily="18" charset="-52"/>
              </a:rPr>
              <a:t> </a:t>
            </a:r>
            <a:r>
              <a:rPr lang="ru-RU" sz="1600" dirty="0" err="1">
                <a:latin typeface="Times New Roman Tj" panose="02020603050405020304" pitchFamily="18" charset="-52"/>
              </a:rPr>
              <a:t>ҳарчи</a:t>
            </a:r>
            <a:r>
              <a:rPr lang="ru-RU" sz="1600" dirty="0">
                <a:latin typeface="Times New Roman Tj" panose="02020603050405020304" pitchFamily="18" charset="-52"/>
              </a:rPr>
              <a:t> </a:t>
            </a:r>
            <a:r>
              <a:rPr lang="ru-RU" sz="1600" dirty="0" err="1">
                <a:latin typeface="Times New Roman Tj" panose="02020603050405020304" pitchFamily="18" charset="-52"/>
              </a:rPr>
              <a:t>бештар</a:t>
            </a:r>
            <a:r>
              <a:rPr lang="ru-RU" sz="1600" dirty="0">
                <a:latin typeface="Times New Roman Tj" panose="02020603050405020304" pitchFamily="18" charset="-52"/>
              </a:rPr>
              <a:t> </a:t>
            </a:r>
            <a:r>
              <a:rPr lang="ru-RU" sz="1600" dirty="0" err="1">
                <a:latin typeface="Times New Roman Tj" panose="02020603050405020304" pitchFamily="18" charset="-52"/>
              </a:rPr>
              <a:t>таъмини</a:t>
            </a:r>
            <a:r>
              <a:rPr lang="ru-RU" sz="1600" dirty="0">
                <a:latin typeface="Times New Roman Tj" panose="02020603050405020304" pitchFamily="18" charset="-52"/>
              </a:rPr>
              <a:t> </a:t>
            </a:r>
            <a:r>
              <a:rPr lang="ru-RU" sz="1600" dirty="0" err="1">
                <a:latin typeface="Times New Roman Tj" panose="02020603050405020304" pitchFamily="18" charset="-52"/>
              </a:rPr>
              <a:t>рақамикунонии</a:t>
            </a:r>
            <a:r>
              <a:rPr lang="ru-RU" sz="1600" dirty="0">
                <a:latin typeface="Times New Roman Tj" panose="02020603050405020304" pitchFamily="18" charset="-52"/>
              </a:rPr>
              <a:t> </a:t>
            </a:r>
            <a:r>
              <a:rPr lang="ru-RU" sz="1600" dirty="0" err="1">
                <a:latin typeface="Times New Roman Tj" panose="02020603050405020304" pitchFamily="18" charset="-52"/>
              </a:rPr>
              <a:t>инфрасохтори</a:t>
            </a:r>
            <a:r>
              <a:rPr lang="ru-RU" sz="1600" dirty="0">
                <a:latin typeface="Times New Roman Tj" panose="02020603050405020304" pitchFamily="18" charset="-52"/>
              </a:rPr>
              <a:t> </a:t>
            </a:r>
            <a:r>
              <a:rPr lang="ru-RU" sz="1600" dirty="0" err="1">
                <a:latin typeface="Times New Roman Tj" panose="02020603050405020304" pitchFamily="18" charset="-52"/>
              </a:rPr>
              <a:t>шаҳр</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хизматрасонии</a:t>
            </a:r>
            <a:r>
              <a:rPr lang="ru-RU" sz="1600" dirty="0">
                <a:latin typeface="Times New Roman Tj" panose="02020603050405020304" pitchFamily="18" charset="-52"/>
              </a:rPr>
              <a:t> </a:t>
            </a:r>
            <a:r>
              <a:rPr lang="ru-RU" sz="1600" dirty="0" err="1">
                <a:latin typeface="Times New Roman Tj" panose="02020603050405020304" pitchFamily="18" charset="-52"/>
              </a:rPr>
              <a:t>шаҳрро</a:t>
            </a:r>
            <a:r>
              <a:rPr lang="ru-RU" sz="1600" dirty="0">
                <a:latin typeface="Times New Roman Tj" panose="02020603050405020304" pitchFamily="18" charset="-52"/>
              </a:rPr>
              <a:t> </a:t>
            </a:r>
            <a:r>
              <a:rPr lang="ru-RU" sz="1600" dirty="0" err="1">
                <a:latin typeface="Times New Roman Tj" panose="02020603050405020304" pitchFamily="18" charset="-52"/>
              </a:rPr>
              <a:t>барои</a:t>
            </a:r>
            <a:r>
              <a:rPr lang="ru-RU" sz="1600" dirty="0">
                <a:latin typeface="Times New Roman Tj" panose="02020603050405020304" pitchFamily="18" charset="-52"/>
              </a:rPr>
              <a:t> </a:t>
            </a:r>
            <a:r>
              <a:rPr lang="ru-RU" sz="1600" dirty="0" err="1">
                <a:latin typeface="Times New Roman Tj" panose="02020603050405020304" pitchFamily="18" charset="-52"/>
              </a:rPr>
              <a:t>аҳолӣ-ро</a:t>
            </a:r>
            <a:r>
              <a:rPr lang="ru-RU" sz="1600" dirty="0">
                <a:latin typeface="Times New Roman Tj" panose="02020603050405020304" pitchFamily="18" charset="-52"/>
              </a:rPr>
              <a:t> дар бар </a:t>
            </a:r>
            <a:r>
              <a:rPr lang="ru-RU" sz="1600" dirty="0" err="1">
                <a:latin typeface="Times New Roman Tj" panose="02020603050405020304" pitchFamily="18" charset="-52"/>
              </a:rPr>
              <a:t>мегирад</a:t>
            </a:r>
            <a:r>
              <a:rPr lang="ru-RU" sz="1600" dirty="0">
                <a:latin typeface="Times New Roman Tj" panose="02020603050405020304" pitchFamily="18" charset="-52"/>
              </a:rPr>
              <a:t>. Ба </a:t>
            </a:r>
            <a:r>
              <a:rPr lang="ru-RU" sz="1600" dirty="0" err="1">
                <a:latin typeface="Times New Roman Tj" panose="02020603050405020304" pitchFamily="18" charset="-52"/>
              </a:rPr>
              <a:t>нақша</a:t>
            </a:r>
            <a:r>
              <a:rPr lang="ru-RU" sz="1600" dirty="0">
                <a:latin typeface="Times New Roman Tj" panose="02020603050405020304" pitchFamily="18" charset="-52"/>
              </a:rPr>
              <a:t> </a:t>
            </a:r>
            <a:r>
              <a:rPr lang="ru-RU" sz="1600" dirty="0" err="1">
                <a:latin typeface="Times New Roman Tj" panose="02020603050405020304" pitchFamily="18" charset="-52"/>
              </a:rPr>
              <a:t>гирифта</a:t>
            </a:r>
            <a:r>
              <a:rPr lang="ru-RU" sz="1600" dirty="0">
                <a:latin typeface="Times New Roman Tj" panose="02020603050405020304" pitchFamily="18" charset="-52"/>
              </a:rPr>
              <a:t> </a:t>
            </a:r>
            <a:r>
              <a:rPr lang="ru-RU" sz="1600" dirty="0" err="1">
                <a:latin typeface="Times New Roman Tj" panose="02020603050405020304" pitchFamily="18" charset="-52"/>
              </a:rPr>
              <a:t>мешавад</a:t>
            </a:r>
            <a:r>
              <a:rPr lang="ru-RU" sz="1600" dirty="0">
                <a:latin typeface="Times New Roman Tj" panose="02020603050405020304" pitchFamily="18" charset="-52"/>
              </a:rPr>
              <a:t>, </a:t>
            </a:r>
            <a:r>
              <a:rPr lang="ru-RU" sz="1600" dirty="0" err="1">
                <a:latin typeface="Times New Roman Tj" panose="02020603050405020304" pitchFamily="18" charset="-52"/>
              </a:rPr>
              <a:t>ки</a:t>
            </a:r>
            <a:r>
              <a:rPr lang="ru-RU" sz="1600" dirty="0">
                <a:latin typeface="Times New Roman Tj" panose="02020603050405020304" pitchFamily="18" charset="-52"/>
              </a:rPr>
              <a:t> </a:t>
            </a:r>
            <a:r>
              <a:rPr lang="ru-RU" sz="1600" dirty="0" err="1">
                <a:latin typeface="Times New Roman Tj" panose="02020603050405020304" pitchFamily="18" charset="-52"/>
              </a:rPr>
              <a:t>дастрасии</a:t>
            </a:r>
            <a:r>
              <a:rPr lang="ru-RU" sz="1600" dirty="0">
                <a:latin typeface="Times New Roman Tj" panose="02020603050405020304" pitchFamily="18" charset="-52"/>
              </a:rPr>
              <a:t> </a:t>
            </a:r>
            <a:r>
              <a:rPr lang="ru-RU" sz="1600" dirty="0" err="1">
                <a:latin typeface="Times New Roman Tj" panose="02020603050405020304" pitchFamily="18" charset="-52"/>
              </a:rPr>
              <a:t>ҳама</a:t>
            </a:r>
            <a:r>
              <a:rPr lang="ru-RU" sz="1600" dirty="0">
                <a:latin typeface="Times New Roman Tj" panose="02020603050405020304" pitchFamily="18" charset="-52"/>
              </a:rPr>
              <a:t> </a:t>
            </a:r>
            <a:r>
              <a:rPr lang="ru-RU" sz="1600" dirty="0" err="1">
                <a:latin typeface="Times New Roman Tj" panose="02020603050405020304" pitchFamily="18" charset="-52"/>
              </a:rPr>
              <a:t>хидматҳои</a:t>
            </a:r>
            <a:r>
              <a:rPr lang="ru-RU" sz="1600" dirty="0">
                <a:latin typeface="Times New Roman Tj" panose="02020603050405020304" pitchFamily="18" charset="-52"/>
              </a:rPr>
              <a:t> </a:t>
            </a:r>
            <a:r>
              <a:rPr lang="ru-RU" sz="1600" dirty="0" err="1">
                <a:latin typeface="Times New Roman Tj" panose="02020603050405020304" pitchFamily="18" charset="-52"/>
              </a:rPr>
              <a:t>шаҳрӣ</a:t>
            </a:r>
            <a:r>
              <a:rPr lang="ru-RU" sz="1600" dirty="0">
                <a:latin typeface="Times New Roman Tj" panose="02020603050405020304" pitchFamily="18" charset="-52"/>
              </a:rPr>
              <a:t> онлайн </a:t>
            </a:r>
            <a:r>
              <a:rPr lang="ru-RU" sz="1600" dirty="0" err="1">
                <a:latin typeface="Times New Roman Tj" panose="02020603050405020304" pitchFamily="18" charset="-52"/>
              </a:rPr>
              <a:t>бо</a:t>
            </a:r>
            <a:r>
              <a:rPr lang="ru-RU" sz="1600" dirty="0">
                <a:latin typeface="Times New Roman Tj" panose="02020603050405020304" pitchFamily="18" charset="-52"/>
              </a:rPr>
              <a:t> </a:t>
            </a:r>
            <a:r>
              <a:rPr lang="ru-RU" sz="1600" dirty="0" err="1">
                <a:latin typeface="Times New Roman Tj" panose="02020603050405020304" pitchFamily="18" charset="-52"/>
              </a:rPr>
              <a:t>имкони</a:t>
            </a:r>
            <a:r>
              <a:rPr lang="ru-RU" sz="1600" dirty="0">
                <a:latin typeface="Times New Roman Tj" panose="02020603050405020304" pitchFamily="18" charset="-52"/>
              </a:rPr>
              <a:t> </a:t>
            </a:r>
            <a:r>
              <a:rPr lang="ru-RU" sz="1600" dirty="0" err="1">
                <a:latin typeface="Times New Roman Tj" panose="02020603050405020304" pitchFamily="18" charset="-52"/>
              </a:rPr>
              <a:t>арзёбии</a:t>
            </a:r>
            <a:r>
              <a:rPr lang="ru-RU" sz="1600" dirty="0">
                <a:latin typeface="Times New Roman Tj" panose="02020603050405020304" pitchFamily="18" charset="-52"/>
              </a:rPr>
              <a:t> </a:t>
            </a:r>
            <a:r>
              <a:rPr lang="ru-RU" sz="1600" dirty="0" err="1">
                <a:latin typeface="Times New Roman Tj" panose="02020603050405020304" pitchFamily="18" charset="-52"/>
              </a:rPr>
              <a:t>самаранокии</a:t>
            </a:r>
            <a:r>
              <a:rPr lang="ru-RU" sz="1600" dirty="0">
                <a:latin typeface="Times New Roman Tj" panose="02020603050405020304" pitchFamily="18" charset="-52"/>
              </a:rPr>
              <a:t> </a:t>
            </a:r>
            <a:r>
              <a:rPr lang="ru-RU" sz="1600" dirty="0" err="1">
                <a:latin typeface="Times New Roman Tj" panose="02020603050405020304" pitchFamily="18" charset="-52"/>
              </a:rPr>
              <a:t>онҳо</a:t>
            </a:r>
            <a:r>
              <a:rPr lang="ru-RU" sz="1600" dirty="0">
                <a:latin typeface="Times New Roman Tj" panose="02020603050405020304" pitchFamily="18" charset="-52"/>
              </a:rPr>
              <a:t> аз </a:t>
            </a:r>
            <a:r>
              <a:rPr lang="ru-RU" sz="1600" dirty="0" err="1">
                <a:latin typeface="Times New Roman Tj" panose="02020603050405020304" pitchFamily="18" charset="-52"/>
              </a:rPr>
              <a:t>фосилаи</a:t>
            </a:r>
            <a:r>
              <a:rPr lang="ru-RU" sz="1600" dirty="0">
                <a:latin typeface="Times New Roman Tj" panose="02020603050405020304" pitchFamily="18" charset="-52"/>
              </a:rPr>
              <a:t> дур низ </a:t>
            </a:r>
            <a:r>
              <a:rPr lang="ru-RU" sz="1600" dirty="0" err="1">
                <a:latin typeface="Times New Roman Tj" panose="02020603050405020304" pitchFamily="18" charset="-52"/>
              </a:rPr>
              <a:t>таъмин</a:t>
            </a:r>
            <a:r>
              <a:rPr lang="ru-RU" sz="1600" dirty="0">
                <a:latin typeface="Times New Roman Tj" panose="02020603050405020304" pitchFamily="18" charset="-52"/>
              </a:rPr>
              <a:t> карда </a:t>
            </a:r>
            <a:r>
              <a:rPr lang="ru-RU" sz="1600" dirty="0" err="1">
                <a:latin typeface="Times New Roman Tj" panose="02020603050405020304" pitchFamily="18" charset="-52"/>
              </a:rPr>
              <a:t>мешавад</a:t>
            </a:r>
            <a:r>
              <a:rPr lang="ru-RU" sz="1600" dirty="0">
                <a:latin typeface="Times New Roman Tj" panose="02020603050405020304" pitchFamily="18" charset="-52"/>
              </a:rPr>
              <a:t>….</a:t>
            </a:r>
          </a:p>
          <a:p>
            <a:pPr algn="just">
              <a:buFont typeface="Arial" panose="020B0604020202020204" pitchFamily="34" charset="0"/>
              <a:buChar char="•"/>
            </a:pPr>
            <a:endParaRPr lang="ru-RU" sz="500" dirty="0">
              <a:solidFill>
                <a:srgbClr val="0000CC"/>
              </a:solidFill>
              <a:latin typeface="Times New Roman Tj" panose="02020603050405020304" pitchFamily="18" charset="-52"/>
            </a:endParaRPr>
          </a:p>
          <a:p>
            <a:pPr algn="just">
              <a:buFont typeface="Arial" panose="020B0604020202020204" pitchFamily="34" charset="0"/>
              <a:buChar char="•"/>
            </a:pPr>
            <a:r>
              <a:rPr lang="ru-RU" sz="1600" dirty="0">
                <a:solidFill>
                  <a:srgbClr val="0000CC"/>
                </a:solidFill>
                <a:latin typeface="Times New Roman Tj" panose="02020603050405020304" pitchFamily="18" charset="-52"/>
              </a:rPr>
              <a:t>Рушди </a:t>
            </a:r>
            <a:r>
              <a:rPr lang="ru-RU" sz="1600" dirty="0" err="1">
                <a:solidFill>
                  <a:srgbClr val="0000CC"/>
                </a:solidFill>
                <a:latin typeface="Times New Roman Tj" panose="02020603050405020304" pitchFamily="18" charset="-52"/>
              </a:rPr>
              <a:t>устувори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иќтисодї</a:t>
            </a:r>
            <a:r>
              <a:rPr lang="ru-RU" sz="1600" dirty="0">
                <a:solidFill>
                  <a:srgbClr val="0000CC"/>
                </a:solidFill>
                <a:latin typeface="Times New Roman Tj" panose="02020603050405020304" pitchFamily="18" charset="-52"/>
              </a:rPr>
              <a:t> </a:t>
            </a:r>
            <a:r>
              <a:rPr lang="ru-RU" sz="1600" dirty="0">
                <a:latin typeface="Times New Roman Tj" panose="02020603050405020304" pitchFamily="18" charset="-52"/>
              </a:rPr>
              <a:t>- </a:t>
            </a:r>
            <a:r>
              <a:rPr lang="ru-RU" sz="1600" dirty="0" err="1">
                <a:latin typeface="Times New Roman Tj" panose="02020603050405020304" pitchFamily="18" charset="-52"/>
              </a:rPr>
              <a:t>барои</a:t>
            </a:r>
            <a:r>
              <a:rPr lang="ru-RU" sz="1600" dirty="0">
                <a:latin typeface="Times New Roman Tj" panose="02020603050405020304" pitchFamily="18" charset="-52"/>
              </a:rPr>
              <a:t> </a:t>
            </a:r>
            <a:r>
              <a:rPr lang="ru-RU" sz="1600" dirty="0" err="1">
                <a:latin typeface="Times New Roman Tj" panose="02020603050405020304" pitchFamily="18" charset="-52"/>
              </a:rPr>
              <a:t>рушди</a:t>
            </a:r>
            <a:r>
              <a:rPr lang="ru-RU" sz="1600" dirty="0">
                <a:latin typeface="Times New Roman Tj" panose="02020603050405020304" pitchFamily="18" charset="-52"/>
              </a:rPr>
              <a:t> </a:t>
            </a:r>
            <a:r>
              <a:rPr lang="ru-RU" sz="1600" dirty="0" err="1">
                <a:latin typeface="Times New Roman Tj" panose="02020603050405020304" pitchFamily="18" charset="-52"/>
              </a:rPr>
              <a:t>босифати</a:t>
            </a:r>
            <a:r>
              <a:rPr lang="ru-RU" sz="1600" dirty="0">
                <a:latin typeface="Times New Roman Tj" panose="02020603050405020304" pitchFamily="18" charset="-52"/>
              </a:rPr>
              <a:t> </a:t>
            </a:r>
            <a:r>
              <a:rPr lang="ru-RU" sz="1600" dirty="0" err="1">
                <a:latin typeface="Times New Roman Tj" panose="02020603050405020304" pitchFamily="18" charset="-52"/>
              </a:rPr>
              <a:t>иќтисодиёт</a:t>
            </a:r>
            <a:r>
              <a:rPr lang="ru-RU" sz="1600" dirty="0">
                <a:latin typeface="Times New Roman Tj" panose="02020603050405020304" pitchFamily="18" charset="-52"/>
              </a:rPr>
              <a:t> </a:t>
            </a:r>
            <a:r>
              <a:rPr lang="ru-RU" sz="1600" dirty="0" err="1">
                <a:latin typeface="Times New Roman Tj" panose="02020603050405020304" pitchFamily="18" charset="-52"/>
              </a:rPr>
              <a:t>шањр</a:t>
            </a:r>
            <a:r>
              <a:rPr lang="ru-RU" sz="1600" dirty="0">
                <a:latin typeface="Times New Roman Tj" panose="02020603050405020304" pitchFamily="18" charset="-52"/>
              </a:rPr>
              <a:t> </a:t>
            </a:r>
            <a:r>
              <a:rPr lang="ru-RU" sz="1600" dirty="0" err="1">
                <a:latin typeface="Times New Roman Tj" panose="02020603050405020304" pitchFamily="18" charset="-52"/>
              </a:rPr>
              <a:t>талош</a:t>
            </a:r>
            <a:r>
              <a:rPr lang="ru-RU" sz="1600" dirty="0">
                <a:latin typeface="Times New Roman Tj" panose="02020603050405020304" pitchFamily="18" charset="-52"/>
              </a:rPr>
              <a:t> </a:t>
            </a:r>
            <a:r>
              <a:rPr lang="ru-RU" sz="1600" dirty="0" err="1">
                <a:latin typeface="Times New Roman Tj" panose="02020603050405020304" pitchFamily="18" charset="-52"/>
              </a:rPr>
              <a:t>варзида</a:t>
            </a:r>
            <a:r>
              <a:rPr lang="ru-RU" sz="1600" dirty="0">
                <a:latin typeface="Times New Roman Tj" panose="02020603050405020304" pitchFamily="18" charset="-52"/>
              </a:rPr>
              <a:t> </a:t>
            </a:r>
            <a:r>
              <a:rPr lang="ru-RU" sz="1600" dirty="0" err="1">
                <a:latin typeface="Times New Roman Tj" panose="02020603050405020304" pitchFamily="18" charset="-52"/>
              </a:rPr>
              <a:t>барои</a:t>
            </a:r>
            <a:r>
              <a:rPr lang="ru-RU" sz="1600" dirty="0">
                <a:latin typeface="Times New Roman Tj" panose="02020603050405020304" pitchFamily="18" charset="-52"/>
              </a:rPr>
              <a:t> </a:t>
            </a:r>
            <a:r>
              <a:rPr lang="ru-RU" sz="1600" dirty="0" err="1">
                <a:latin typeface="Times New Roman Tj" panose="02020603050405020304" pitchFamily="18" charset="-52"/>
              </a:rPr>
              <a:t>рушди</a:t>
            </a:r>
            <a:r>
              <a:rPr lang="ru-RU" sz="1600" dirty="0">
                <a:latin typeface="Times New Roman Tj" panose="02020603050405020304" pitchFamily="18" charset="-52"/>
              </a:rPr>
              <a:t> </a:t>
            </a:r>
            <a:r>
              <a:rPr lang="ru-RU" sz="1600" dirty="0" err="1">
                <a:latin typeface="Times New Roman Tj" panose="02020603050405020304" pitchFamily="18" charset="-52"/>
              </a:rPr>
              <a:t>соњањои</a:t>
            </a:r>
            <a:r>
              <a:rPr lang="ru-RU" sz="1600" dirty="0">
                <a:latin typeface="Times New Roman Tj" panose="02020603050405020304" pitchFamily="18" charset="-52"/>
              </a:rPr>
              <a:t> </a:t>
            </a:r>
            <a:r>
              <a:rPr lang="ru-RU" sz="1600" dirty="0" err="1">
                <a:latin typeface="Times New Roman Tj" panose="02020603050405020304" pitchFamily="18" charset="-52"/>
              </a:rPr>
              <a:t>миёнаву</a:t>
            </a:r>
            <a:r>
              <a:rPr lang="ru-RU" sz="1600" dirty="0">
                <a:latin typeface="Times New Roman Tj" panose="02020603050405020304" pitchFamily="18" charset="-52"/>
              </a:rPr>
              <a:t> </a:t>
            </a:r>
            <a:r>
              <a:rPr lang="ru-RU" sz="1600" dirty="0" err="1">
                <a:latin typeface="Times New Roman Tj" panose="02020603050405020304" pitchFamily="18" charset="-52"/>
              </a:rPr>
              <a:t>баландтехнологї</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сабз</a:t>
            </a:r>
            <a:r>
              <a:rPr lang="ru-RU" sz="1600" dirty="0">
                <a:latin typeface="Times New Roman Tj" panose="02020603050405020304" pitchFamily="18" charset="-52"/>
              </a:rPr>
              <a:t>» ба </a:t>
            </a:r>
            <a:r>
              <a:rPr lang="ru-RU" sz="1600" dirty="0" err="1">
                <a:latin typeface="Times New Roman Tj" panose="02020603050405020304" pitchFamily="18" charset="-52"/>
              </a:rPr>
              <a:t>фазои</a:t>
            </a:r>
            <a:r>
              <a:rPr lang="ru-RU" sz="1600" dirty="0">
                <a:latin typeface="Times New Roman Tj" panose="02020603050405020304" pitchFamily="18" charset="-52"/>
              </a:rPr>
              <a:t> </a:t>
            </a:r>
            <a:r>
              <a:rPr lang="ru-RU" sz="1600" dirty="0" err="1">
                <a:latin typeface="Times New Roman Tj" panose="02020603050405020304" pitchFamily="18" charset="-52"/>
              </a:rPr>
              <a:t>соњибкорї</a:t>
            </a:r>
            <a:r>
              <a:rPr lang="ru-RU" sz="1600" dirty="0">
                <a:latin typeface="Times New Roman Tj" panose="02020603050405020304" pitchFamily="18" charset="-52"/>
              </a:rPr>
              <a:t> </a:t>
            </a:r>
            <a:r>
              <a:rPr lang="ru-RU" sz="1600" dirty="0" err="1">
                <a:latin typeface="Times New Roman Tj" panose="02020603050405020304" pitchFamily="18" charset="-52"/>
              </a:rPr>
              <a:t>такон</a:t>
            </a:r>
            <a:r>
              <a:rPr lang="ru-RU" sz="1600" dirty="0">
                <a:latin typeface="Times New Roman Tj" panose="02020603050405020304" pitchFamily="18" charset="-52"/>
              </a:rPr>
              <a:t> </a:t>
            </a:r>
            <a:r>
              <a:rPr lang="ru-RU" sz="1600" dirty="0" err="1">
                <a:latin typeface="Times New Roman Tj" panose="02020603050405020304" pitchFamily="18" charset="-52"/>
              </a:rPr>
              <a:t>бахшида</a:t>
            </a:r>
            <a:r>
              <a:rPr lang="ru-RU" sz="1600" dirty="0">
                <a:latin typeface="Times New Roman Tj" panose="02020603050405020304" pitchFamily="18" charset="-52"/>
              </a:rPr>
              <a:t>, </a:t>
            </a:r>
            <a:r>
              <a:rPr lang="ru-RU" sz="1600" dirty="0" err="1">
                <a:latin typeface="Times New Roman Tj" panose="02020603050405020304" pitchFamily="18" charset="-52"/>
              </a:rPr>
              <a:t>њосилнокии</a:t>
            </a:r>
            <a:r>
              <a:rPr lang="ru-RU" sz="1600" dirty="0">
                <a:latin typeface="Times New Roman Tj" panose="02020603050405020304" pitchFamily="18" charset="-52"/>
              </a:rPr>
              <a:t> </a:t>
            </a:r>
            <a:r>
              <a:rPr lang="ru-RU" sz="1600" dirty="0" err="1">
                <a:latin typeface="Times New Roman Tj" panose="02020603050405020304" pitchFamily="18" charset="-52"/>
              </a:rPr>
              <a:t>мењнатро</a:t>
            </a:r>
            <a:r>
              <a:rPr lang="ru-RU" sz="1600" dirty="0">
                <a:latin typeface="Times New Roman Tj" panose="02020603050405020304" pitchFamily="18" charset="-52"/>
              </a:rPr>
              <a:t> баланд </a:t>
            </a:r>
            <a:r>
              <a:rPr lang="ru-RU" sz="1600" dirty="0" err="1">
                <a:latin typeface="Times New Roman Tj" panose="02020603050405020304" pitchFamily="18" charset="-52"/>
              </a:rPr>
              <a:t>мебардорад</a:t>
            </a:r>
            <a:r>
              <a:rPr lang="ru-RU" sz="1600" dirty="0">
                <a:latin typeface="Times New Roman Tj" panose="02020603050405020304" pitchFamily="18" charset="-52"/>
              </a:rPr>
              <a:t>. </a:t>
            </a:r>
            <a:r>
              <a:rPr lang="ru-RU" sz="1600" dirty="0" err="1">
                <a:latin typeface="Times New Roman Tj" panose="02020603050405020304" pitchFamily="18" charset="-52"/>
              </a:rPr>
              <a:t>Диверсификатсияи</a:t>
            </a:r>
            <a:r>
              <a:rPr lang="ru-RU" sz="1600" dirty="0">
                <a:latin typeface="Times New Roman Tj" panose="02020603050405020304" pitchFamily="18" charset="-52"/>
              </a:rPr>
              <a:t> </a:t>
            </a:r>
            <a:r>
              <a:rPr lang="ru-RU" sz="1600" dirty="0" err="1">
                <a:latin typeface="Times New Roman Tj" panose="02020603050405020304" pitchFamily="18" charset="-52"/>
              </a:rPr>
              <a:t>иқтисодиёти</a:t>
            </a:r>
            <a:r>
              <a:rPr lang="ru-RU" sz="1600" dirty="0">
                <a:latin typeface="Times New Roman Tj" panose="02020603050405020304" pitchFamily="18" charset="-52"/>
              </a:rPr>
              <a:t> </a:t>
            </a:r>
            <a:r>
              <a:rPr lang="ru-RU" sz="1600" dirty="0" err="1">
                <a:latin typeface="Times New Roman Tj" panose="02020603050405020304" pitchFamily="18" charset="-52"/>
              </a:rPr>
              <a:t>шаҳр</a:t>
            </a:r>
            <a:r>
              <a:rPr lang="ru-RU" sz="1600" dirty="0">
                <a:latin typeface="Times New Roman Tj" panose="02020603050405020304" pitchFamily="18" charset="-52"/>
              </a:rPr>
              <a:t>, </a:t>
            </a:r>
            <a:r>
              <a:rPr lang="ru-RU" sz="1600" dirty="0" err="1">
                <a:latin typeface="Times New Roman Tj" panose="02020603050405020304" pitchFamily="18" charset="-52"/>
              </a:rPr>
              <a:t>ҷалби</a:t>
            </a:r>
            <a:r>
              <a:rPr lang="ru-RU" sz="1600" dirty="0">
                <a:latin typeface="Times New Roman Tj" panose="02020603050405020304" pitchFamily="18" charset="-52"/>
              </a:rPr>
              <a:t> </a:t>
            </a:r>
            <a:r>
              <a:rPr lang="ru-RU" sz="1600" dirty="0" err="1">
                <a:latin typeface="Times New Roman Tj" panose="02020603050405020304" pitchFamily="18" charset="-52"/>
              </a:rPr>
              <a:t>сармоя</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афзоиши</a:t>
            </a:r>
            <a:r>
              <a:rPr lang="ru-RU" sz="1600" dirty="0">
                <a:latin typeface="Times New Roman Tj" panose="02020603050405020304" pitchFamily="18" charset="-52"/>
              </a:rPr>
              <a:t> </a:t>
            </a:r>
            <a:r>
              <a:rPr lang="ru-RU" sz="1600" dirty="0" err="1">
                <a:latin typeface="Times New Roman Tj" panose="02020603050405020304" pitchFamily="18" charset="-52"/>
              </a:rPr>
              <a:t>содироти</a:t>
            </a:r>
            <a:r>
              <a:rPr lang="ru-RU" sz="1600" dirty="0">
                <a:latin typeface="Times New Roman Tj" panose="02020603050405020304" pitchFamily="18" charset="-52"/>
              </a:rPr>
              <a:t> молу </a:t>
            </a:r>
            <a:r>
              <a:rPr lang="ru-RU" sz="1600" dirty="0" err="1">
                <a:latin typeface="Times New Roman Tj" panose="02020603050405020304" pitchFamily="18" charset="-52"/>
              </a:rPr>
              <a:t>хизматрасонӣ</a:t>
            </a:r>
            <a:r>
              <a:rPr lang="ru-RU" sz="1600" dirty="0">
                <a:latin typeface="Times New Roman Tj" panose="02020603050405020304" pitchFamily="18" charset="-52"/>
              </a:rPr>
              <a:t> то ба ду </a:t>
            </a:r>
            <a:r>
              <a:rPr lang="ru-RU" sz="1600" dirty="0" err="1">
                <a:latin typeface="Times New Roman Tj" panose="02020603050405020304" pitchFamily="18" charset="-52"/>
              </a:rPr>
              <a:t>баробар</a:t>
            </a:r>
            <a:r>
              <a:rPr lang="ru-RU" sz="1600" dirty="0">
                <a:latin typeface="Times New Roman Tj" panose="02020603050405020304" pitchFamily="18" charset="-52"/>
              </a:rPr>
              <a:t> </a:t>
            </a:r>
            <a:r>
              <a:rPr lang="ru-RU" sz="1600" dirty="0" err="1">
                <a:latin typeface="Times New Roman Tj" panose="02020603050405020304" pitchFamily="18" charset="-52"/>
              </a:rPr>
              <a:t>афзудани</a:t>
            </a:r>
            <a:r>
              <a:rPr lang="ru-RU" sz="1600" dirty="0">
                <a:latin typeface="Times New Roman Tj" panose="02020603050405020304" pitchFamily="18" charset="-52"/>
              </a:rPr>
              <a:t> </a:t>
            </a:r>
            <a:r>
              <a:rPr lang="ru-RU" sz="1600" dirty="0" err="1">
                <a:latin typeface="Times New Roman Tj" panose="02020603050405020304" pitchFamily="18" charset="-52"/>
              </a:rPr>
              <a:t>даромадҳо</a:t>
            </a:r>
            <a:r>
              <a:rPr lang="ru-RU" sz="1600" dirty="0">
                <a:latin typeface="Times New Roman Tj" panose="02020603050405020304" pitchFamily="18" charset="-52"/>
              </a:rPr>
              <a:t> </a:t>
            </a:r>
            <a:r>
              <a:rPr lang="ru-RU" sz="1600" dirty="0" err="1">
                <a:latin typeface="Times New Roman Tj" panose="02020603050405020304" pitchFamily="18" charset="-52"/>
              </a:rPr>
              <a:t>мусоидат</a:t>
            </a:r>
            <a:r>
              <a:rPr lang="ru-RU" sz="1600" dirty="0">
                <a:latin typeface="Times New Roman Tj" panose="02020603050405020304" pitchFamily="18" charset="-52"/>
              </a:rPr>
              <a:t> </a:t>
            </a:r>
            <a:r>
              <a:rPr lang="ru-RU" sz="1600" dirty="0" err="1">
                <a:latin typeface="Times New Roman Tj" panose="02020603050405020304" pitchFamily="18" charset="-52"/>
              </a:rPr>
              <a:t>намуда</a:t>
            </a:r>
            <a:r>
              <a:rPr lang="ru-RU" sz="1600" dirty="0">
                <a:latin typeface="Times New Roman Tj" panose="02020603050405020304" pitchFamily="18" charset="-52"/>
              </a:rPr>
              <a:t>, то соли 2030 </a:t>
            </a:r>
            <a:r>
              <a:rPr lang="ru-RU" sz="1600" dirty="0" err="1">
                <a:latin typeface="Times New Roman Tj" panose="02020603050405020304" pitchFamily="18" charset="-52"/>
              </a:rPr>
              <a:t>коҳиши</a:t>
            </a:r>
            <a:r>
              <a:rPr lang="ru-RU" sz="1600" dirty="0">
                <a:latin typeface="Times New Roman Tj" panose="02020603050405020304" pitchFamily="18" charset="-52"/>
              </a:rPr>
              <a:t> </a:t>
            </a:r>
            <a:r>
              <a:rPr lang="ru-RU" sz="1600" dirty="0" err="1">
                <a:latin typeface="Times New Roman Tj" panose="02020603050405020304" pitchFamily="18" charset="-52"/>
              </a:rPr>
              <a:t>сатҳи</a:t>
            </a:r>
            <a:r>
              <a:rPr lang="ru-RU" sz="1600" dirty="0">
                <a:latin typeface="Times New Roman Tj" panose="02020603050405020304" pitchFamily="18" charset="-52"/>
              </a:rPr>
              <a:t> </a:t>
            </a:r>
            <a:r>
              <a:rPr lang="ru-RU" sz="1600" dirty="0" err="1">
                <a:latin typeface="Times New Roman Tj" panose="02020603050405020304" pitchFamily="18" charset="-52"/>
              </a:rPr>
              <a:t>камбизоатиро</a:t>
            </a:r>
            <a:r>
              <a:rPr lang="ru-RU" sz="1600" dirty="0">
                <a:latin typeface="Times New Roman Tj" panose="02020603050405020304" pitchFamily="18" charset="-52"/>
              </a:rPr>
              <a:t> то 10 </a:t>
            </a:r>
            <a:r>
              <a:rPr lang="ru-RU" sz="1600" dirty="0" err="1">
                <a:latin typeface="Times New Roman Tj" panose="02020603050405020304" pitchFamily="18" charset="-52"/>
              </a:rPr>
              <a:t>фоиз</a:t>
            </a:r>
            <a:r>
              <a:rPr lang="ru-RU" sz="1600" dirty="0">
                <a:latin typeface="Times New Roman Tj" panose="02020603050405020304" pitchFamily="18" charset="-52"/>
              </a:rPr>
              <a:t> </a:t>
            </a:r>
            <a:r>
              <a:rPr lang="ru-RU" sz="1600" dirty="0" err="1">
                <a:latin typeface="Times New Roman Tj" panose="02020603050405020304" pitchFamily="18" charset="-52"/>
              </a:rPr>
              <a:t>таъмин</a:t>
            </a:r>
            <a:r>
              <a:rPr lang="ru-RU" sz="1600" dirty="0">
                <a:latin typeface="Times New Roman Tj" panose="02020603050405020304" pitchFamily="18" charset="-52"/>
              </a:rPr>
              <a:t> </a:t>
            </a:r>
            <a:r>
              <a:rPr lang="ru-RU" sz="1600" dirty="0" err="1">
                <a:latin typeface="Times New Roman Tj" panose="02020603050405020304" pitchFamily="18" charset="-52"/>
              </a:rPr>
              <a:t>менамояд</a:t>
            </a:r>
            <a:r>
              <a:rPr lang="ru-RU" sz="1600" dirty="0">
                <a:latin typeface="Times New Roman Tj" panose="02020603050405020304" pitchFamily="18" charset="-52"/>
              </a:rPr>
              <a:t>….</a:t>
            </a:r>
          </a:p>
          <a:p>
            <a:pPr algn="just">
              <a:buFont typeface="Arial" panose="020B0604020202020204" pitchFamily="34" charset="0"/>
              <a:buChar char="•"/>
            </a:pPr>
            <a:endParaRPr lang="ru-RU" sz="500" dirty="0">
              <a:latin typeface="Times New Roman Tj" panose="02020603050405020304" pitchFamily="18" charset="-52"/>
            </a:endParaRPr>
          </a:p>
          <a:p>
            <a:pPr algn="just">
              <a:buFont typeface="Arial" panose="020B0604020202020204" pitchFamily="34" charset="0"/>
              <a:buChar char="•"/>
            </a:pPr>
            <a:r>
              <a:rPr lang="ru-RU" sz="1600" dirty="0">
                <a:solidFill>
                  <a:srgbClr val="0000CC"/>
                </a:solidFill>
                <a:latin typeface="Times New Roman Tj" panose="02020603050405020304" pitchFamily="18" charset="-52"/>
              </a:rPr>
              <a:t>Баланд </a:t>
            </a:r>
            <a:r>
              <a:rPr lang="ru-RU" sz="1600" dirty="0" err="1">
                <a:solidFill>
                  <a:srgbClr val="0000CC"/>
                </a:solidFill>
                <a:latin typeface="Times New Roman Tj" panose="02020603050405020304" pitchFamily="18" charset="-52"/>
              </a:rPr>
              <a:t>бардоштани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сифати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дастрасии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аҳолӣ</a:t>
            </a:r>
            <a:r>
              <a:rPr lang="ru-RU" sz="1600" dirty="0">
                <a:solidFill>
                  <a:srgbClr val="0000CC"/>
                </a:solidFill>
                <a:latin typeface="Times New Roman Tj" panose="02020603050405020304" pitchFamily="18" charset="-52"/>
              </a:rPr>
              <a:t> ба </a:t>
            </a:r>
            <a:r>
              <a:rPr lang="ru-RU" sz="1600" dirty="0" err="1">
                <a:solidFill>
                  <a:srgbClr val="0000CC"/>
                </a:solidFill>
                <a:latin typeface="Times New Roman Tj" panose="02020603050405020304" pitchFamily="18" charset="-52"/>
              </a:rPr>
              <a:t>навоварихои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гуногун</a:t>
            </a:r>
            <a:r>
              <a:rPr lang="ru-RU" sz="1600" dirty="0">
                <a:solidFill>
                  <a:srgbClr val="0000CC"/>
                </a:solidFill>
                <a:latin typeface="Times New Roman Tj" panose="02020603050405020304" pitchFamily="18" charset="-52"/>
              </a:rPr>
              <a:t> дар </a:t>
            </a:r>
            <a:r>
              <a:rPr lang="ru-RU" sz="1600" dirty="0" err="1">
                <a:solidFill>
                  <a:srgbClr val="0000CC"/>
                </a:solidFill>
                <a:latin typeface="Times New Roman Tj" panose="02020603050405020304" pitchFamily="18" charset="-52"/>
              </a:rPr>
              <a:t>соҳаи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хизматрасонӣ</a:t>
            </a:r>
            <a:r>
              <a:rPr lang="ru-RU" sz="1600" dirty="0">
                <a:latin typeface="Times New Roman Tj" panose="02020603050405020304" pitchFamily="18" charset="-52"/>
              </a:rPr>
              <a:t>: </a:t>
            </a:r>
            <a:r>
              <a:rPr lang="ru-RU" sz="1600" dirty="0" err="1">
                <a:latin typeface="Times New Roman Tj" panose="02020603050405020304" pitchFamily="18" charset="-52"/>
              </a:rPr>
              <a:t>тиб</a:t>
            </a:r>
            <a:r>
              <a:rPr lang="ru-RU" sz="1600" dirty="0">
                <a:latin typeface="Times New Roman Tj" panose="02020603050405020304" pitchFamily="18" charset="-52"/>
              </a:rPr>
              <a:t> (</a:t>
            </a:r>
            <a:r>
              <a:rPr lang="ru-RU" sz="1600" dirty="0" err="1">
                <a:latin typeface="Times New Roman Tj" panose="02020603050405020304" pitchFamily="18" charset="-52"/>
              </a:rPr>
              <a:t>дармонгоҳҳои</a:t>
            </a:r>
            <a:r>
              <a:rPr lang="ru-RU" sz="1600" dirty="0">
                <a:latin typeface="Times New Roman Tj" panose="02020603050405020304" pitchFamily="18" charset="-52"/>
              </a:rPr>
              <a:t> </a:t>
            </a:r>
            <a:r>
              <a:rPr lang="ru-RU" sz="1600" dirty="0" err="1">
                <a:latin typeface="Times New Roman Tj" panose="02020603050405020304" pitchFamily="18" charset="-52"/>
              </a:rPr>
              <a:t>махсусгардонидашуда</a:t>
            </a:r>
            <a:r>
              <a:rPr lang="ru-RU" sz="1600" dirty="0">
                <a:latin typeface="Times New Roman Tj" panose="02020603050405020304" pitchFamily="18" charset="-52"/>
              </a:rPr>
              <a:t>, </a:t>
            </a:r>
            <a:r>
              <a:rPr lang="ru-RU" sz="1600" dirty="0" err="1">
                <a:latin typeface="Times New Roman Tj" panose="02020603050405020304" pitchFamily="18" charset="-52"/>
              </a:rPr>
              <a:t>нигоҳубини</a:t>
            </a:r>
            <a:r>
              <a:rPr lang="ru-RU" sz="1600" dirty="0">
                <a:latin typeface="Times New Roman Tj" panose="02020603050405020304" pitchFamily="18" charset="-52"/>
              </a:rPr>
              <a:t> </a:t>
            </a:r>
            <a:r>
              <a:rPr lang="ru-RU" sz="1600" dirty="0" err="1">
                <a:latin typeface="Times New Roman Tj" panose="02020603050405020304" pitchFamily="18" charset="-52"/>
              </a:rPr>
              <a:t>баландтехнологӣ</a:t>
            </a:r>
            <a:r>
              <a:rPr lang="ru-RU" sz="1600" dirty="0">
                <a:latin typeface="Times New Roman Tj" panose="02020603050405020304" pitchFamily="18" charset="-52"/>
              </a:rPr>
              <a:t>), </a:t>
            </a:r>
            <a:r>
              <a:rPr lang="ru-RU" sz="1600" dirty="0" err="1">
                <a:latin typeface="Times New Roman Tj" panose="02020603050405020304" pitchFamily="18" charset="-52"/>
              </a:rPr>
              <a:t>маориф</a:t>
            </a:r>
            <a:r>
              <a:rPr lang="ru-RU" sz="1600" dirty="0">
                <a:latin typeface="Times New Roman Tj" panose="02020603050405020304" pitchFamily="18" charset="-52"/>
              </a:rPr>
              <a:t> (</a:t>
            </a:r>
            <a:r>
              <a:rPr lang="ru-RU" sz="1600" dirty="0" err="1">
                <a:latin typeface="Times New Roman Tj" panose="02020603050405020304" pitchFamily="18" charset="-52"/>
              </a:rPr>
              <a:t>донишгоҳҳои</a:t>
            </a:r>
            <a:r>
              <a:rPr lang="ru-RU" sz="1600" dirty="0">
                <a:latin typeface="Times New Roman Tj" panose="02020603050405020304" pitchFamily="18" charset="-52"/>
              </a:rPr>
              <a:t> </a:t>
            </a:r>
            <a:r>
              <a:rPr lang="ru-RU" sz="1600" dirty="0" err="1">
                <a:latin typeface="Times New Roman Tj" panose="02020603050405020304" pitchFamily="18" charset="-52"/>
              </a:rPr>
              <a:t>пешбар</a:t>
            </a:r>
            <a:r>
              <a:rPr lang="ru-RU" sz="1600" dirty="0">
                <a:latin typeface="Times New Roman Tj" panose="02020603050405020304" pitchFamily="18" charset="-52"/>
              </a:rPr>
              <a:t>, </a:t>
            </a:r>
            <a:r>
              <a:rPr lang="ru-RU" sz="1600" dirty="0" err="1">
                <a:latin typeface="Times New Roman Tj" panose="02020603050405020304" pitchFamily="18" charset="-52"/>
              </a:rPr>
              <a:t>курсҳои</a:t>
            </a:r>
            <a:r>
              <a:rPr lang="ru-RU" sz="1600" dirty="0">
                <a:latin typeface="Times New Roman Tj" panose="02020603050405020304" pitchFamily="18" charset="-52"/>
              </a:rPr>
              <a:t>  </a:t>
            </a:r>
            <a:r>
              <a:rPr lang="ru-RU" sz="1600" dirty="0" err="1">
                <a:latin typeface="Times New Roman Tj" panose="02020603050405020304" pitchFamily="18" charset="-52"/>
              </a:rPr>
              <a:t>муосири</a:t>
            </a:r>
            <a:r>
              <a:rPr lang="ru-RU" sz="1600" dirty="0">
                <a:latin typeface="Times New Roman Tj" panose="02020603050405020304" pitchFamily="18" charset="-52"/>
              </a:rPr>
              <a:t> </a:t>
            </a:r>
            <a:r>
              <a:rPr lang="ru-RU" sz="1600" dirty="0" err="1">
                <a:latin typeface="Times New Roman Tj" panose="02020603050405020304" pitchFamily="18" charset="-52"/>
              </a:rPr>
              <a:t>касбӣ</a:t>
            </a:r>
            <a:r>
              <a:rPr lang="ru-RU" sz="1600" dirty="0">
                <a:latin typeface="Times New Roman Tj" panose="02020603050405020304" pitchFamily="18" charset="-52"/>
              </a:rPr>
              <a:t>), </a:t>
            </a:r>
            <a:r>
              <a:rPr lang="ru-RU" sz="1600" dirty="0" err="1">
                <a:latin typeface="Times New Roman Tj" panose="02020603050405020304" pitchFamily="18" charset="-52"/>
              </a:rPr>
              <a:t>фарҳанг</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фароғат</a:t>
            </a:r>
            <a:r>
              <a:rPr lang="ru-RU" sz="1600" dirty="0">
                <a:latin typeface="Times New Roman Tj" panose="02020603050405020304" pitchFamily="18" charset="-52"/>
              </a:rPr>
              <a:t> (</a:t>
            </a:r>
            <a:r>
              <a:rPr lang="ru-RU" sz="1600" dirty="0" err="1">
                <a:latin typeface="Times New Roman Tj" panose="02020603050405020304" pitchFamily="18" charset="-52"/>
              </a:rPr>
              <a:t>театрҳо</a:t>
            </a:r>
            <a:r>
              <a:rPr lang="ru-RU" sz="1600" dirty="0">
                <a:latin typeface="Times New Roman Tj" panose="02020603050405020304" pitchFamily="18" charset="-52"/>
              </a:rPr>
              <a:t>, </a:t>
            </a:r>
            <a:r>
              <a:rPr lang="ru-RU" sz="1600" dirty="0" err="1">
                <a:latin typeface="Times New Roman Tj" panose="02020603050405020304" pitchFamily="18" charset="-52"/>
              </a:rPr>
              <a:t>осорхонаҳо</a:t>
            </a:r>
            <a:r>
              <a:rPr lang="ru-RU" sz="1600" dirty="0">
                <a:latin typeface="Times New Roman Tj" panose="02020603050405020304" pitchFamily="18" charset="-52"/>
              </a:rPr>
              <a:t>, </a:t>
            </a:r>
            <a:r>
              <a:rPr lang="ru-RU" sz="1600" dirty="0" err="1">
                <a:latin typeface="Times New Roman Tj" panose="02020603050405020304" pitchFamily="18" charset="-52"/>
              </a:rPr>
              <a:t>марказҳои</a:t>
            </a:r>
            <a:r>
              <a:rPr lang="ru-RU" sz="1600" dirty="0">
                <a:latin typeface="Times New Roman Tj" panose="02020603050405020304" pitchFamily="18" charset="-52"/>
              </a:rPr>
              <a:t> </a:t>
            </a:r>
            <a:r>
              <a:rPr lang="ru-RU" sz="1600" dirty="0" err="1">
                <a:latin typeface="Times New Roman Tj" panose="02020603050405020304" pitchFamily="18" charset="-52"/>
              </a:rPr>
              <a:t>дилхушӣ</a:t>
            </a:r>
            <a:r>
              <a:rPr lang="ru-RU" sz="1600" dirty="0">
                <a:latin typeface="Times New Roman Tj" panose="02020603050405020304" pitchFamily="18" charset="-52"/>
              </a:rPr>
              <a:t>), </a:t>
            </a:r>
            <a:r>
              <a:rPr lang="ru-RU" sz="1600" dirty="0" err="1">
                <a:latin typeface="Times New Roman Tj" panose="02020603050405020304" pitchFamily="18" charset="-52"/>
              </a:rPr>
              <a:t>комплексҳои</a:t>
            </a:r>
            <a:r>
              <a:rPr lang="ru-RU" sz="1600" dirty="0">
                <a:latin typeface="Times New Roman Tj" panose="02020603050405020304" pitchFamily="18" charset="-52"/>
              </a:rPr>
              <a:t> </a:t>
            </a:r>
            <a:r>
              <a:rPr lang="ru-RU" sz="1600" dirty="0" err="1">
                <a:latin typeface="Times New Roman Tj" panose="02020603050405020304" pitchFamily="18" charset="-52"/>
              </a:rPr>
              <a:t>варзишӣ</a:t>
            </a:r>
            <a:r>
              <a:rPr lang="ru-RU" sz="1600" dirty="0">
                <a:latin typeface="Times New Roman Tj" panose="02020603050405020304" pitchFamily="18" charset="-52"/>
              </a:rPr>
              <a:t>, </a:t>
            </a:r>
            <a:r>
              <a:rPr lang="ru-RU" sz="1600" dirty="0" err="1">
                <a:latin typeface="Times New Roman Tj" panose="02020603050405020304" pitchFamily="18" charset="-52"/>
              </a:rPr>
              <a:t>марказхои</a:t>
            </a:r>
            <a:r>
              <a:rPr lang="ru-RU" sz="1600" dirty="0">
                <a:latin typeface="Times New Roman Tj" panose="02020603050405020304" pitchFamily="18" charset="-52"/>
              </a:rPr>
              <a:t> </a:t>
            </a:r>
            <a:r>
              <a:rPr lang="ru-RU" sz="1600" dirty="0" err="1">
                <a:latin typeface="Times New Roman Tj" panose="02020603050405020304" pitchFamily="18" charset="-52"/>
              </a:rPr>
              <a:t>варзиши</a:t>
            </a:r>
            <a:r>
              <a:rPr lang="ru-RU" sz="1600" dirty="0">
                <a:latin typeface="Times New Roman Tj" panose="02020603050405020304" pitchFamily="18" charset="-52"/>
              </a:rPr>
              <a:t>, </a:t>
            </a:r>
            <a:r>
              <a:rPr lang="ru-RU" sz="1600" dirty="0" err="1">
                <a:latin typeface="Times New Roman Tj" panose="02020603050405020304" pitchFamily="18" charset="-52"/>
              </a:rPr>
              <a:t>ҳавзҳои</a:t>
            </a:r>
            <a:r>
              <a:rPr lang="ru-RU" sz="1600" dirty="0">
                <a:latin typeface="Times New Roman Tj" panose="02020603050405020304" pitchFamily="18" charset="-52"/>
              </a:rPr>
              <a:t> </a:t>
            </a:r>
            <a:r>
              <a:rPr lang="ru-RU" sz="1600" dirty="0" err="1">
                <a:latin typeface="Times New Roman Tj" panose="02020603050405020304" pitchFamily="18" charset="-52"/>
              </a:rPr>
              <a:t>шиноварӣ</a:t>
            </a:r>
            <a:r>
              <a:rPr lang="ru-RU" sz="1600" dirty="0">
                <a:latin typeface="Times New Roman Tj" panose="02020603050405020304" pitchFamily="18" charset="-52"/>
              </a:rPr>
              <a:t>…</a:t>
            </a:r>
          </a:p>
          <a:p>
            <a:pPr algn="just">
              <a:buFont typeface="Arial" panose="020B0604020202020204" pitchFamily="34" charset="0"/>
              <a:buChar char="•"/>
            </a:pPr>
            <a:r>
              <a:rPr lang="ru-RU" sz="1600" dirty="0" err="1">
                <a:solidFill>
                  <a:srgbClr val="0000CC"/>
                </a:solidFill>
                <a:latin typeface="Times New Roman Tj" panose="02020603050405020304" pitchFamily="18" charset="-52"/>
              </a:rPr>
              <a:t>Шахришавии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идорашаванда</a:t>
            </a:r>
            <a:r>
              <a:rPr lang="ru-RU" sz="1600" dirty="0">
                <a:solidFill>
                  <a:srgbClr val="0000CC"/>
                </a:solidFill>
                <a:latin typeface="Times New Roman Tj" panose="02020603050405020304" pitchFamily="18" charset="-52"/>
              </a:rPr>
              <a:t> </a:t>
            </a:r>
            <a:r>
              <a:rPr lang="ru-RU" sz="1600" dirty="0">
                <a:latin typeface="Times New Roman Tj" panose="02020603050405020304" pitchFamily="18" charset="-52"/>
              </a:rPr>
              <a:t>– </a:t>
            </a:r>
            <a:r>
              <a:rPr lang="ru-RU" sz="1600" dirty="0" err="1">
                <a:latin typeface="Times New Roman Tj" panose="02020603050405020304" pitchFamily="18" charset="-52"/>
              </a:rPr>
              <a:t>чун</a:t>
            </a:r>
            <a:r>
              <a:rPr lang="ru-RU" sz="1600" dirty="0">
                <a:latin typeface="Times New Roman Tj" panose="02020603050405020304" pitchFamily="18" charset="-52"/>
              </a:rPr>
              <a:t> </a:t>
            </a:r>
            <a:r>
              <a:rPr lang="ru-RU" sz="1600" dirty="0" err="1">
                <a:latin typeface="Times New Roman Tj" panose="02020603050405020304" pitchFamily="18" charset="-52"/>
              </a:rPr>
              <a:t>шаҳри</a:t>
            </a:r>
            <a:r>
              <a:rPr lang="ru-RU" sz="1600" dirty="0">
                <a:latin typeface="Times New Roman Tj" panose="02020603050405020304" pitchFamily="18" charset="-52"/>
              </a:rPr>
              <a:t> </a:t>
            </a:r>
            <a:r>
              <a:rPr lang="ru-RU" sz="1600" dirty="0" err="1">
                <a:latin typeface="Times New Roman Tj" panose="02020603050405020304" pitchFamily="18" charset="-52"/>
              </a:rPr>
              <a:t>асосӣ</a:t>
            </a:r>
            <a:r>
              <a:rPr lang="ru-RU" sz="1600" dirty="0">
                <a:latin typeface="Times New Roman Tj" panose="02020603050405020304" pitchFamily="18" charset="-52"/>
              </a:rPr>
              <a:t> </a:t>
            </a:r>
            <a:r>
              <a:rPr lang="ru-RU" sz="1600" dirty="0" err="1">
                <a:latin typeface="Times New Roman Tj" panose="02020603050405020304" pitchFamily="18" charset="-52"/>
              </a:rPr>
              <a:t>қисми</a:t>
            </a:r>
            <a:r>
              <a:rPr lang="ru-RU" sz="1600" dirty="0">
                <a:latin typeface="Times New Roman Tj" panose="02020603050405020304" pitchFamily="18" charset="-52"/>
              </a:rPr>
              <a:t> </a:t>
            </a:r>
            <a:r>
              <a:rPr lang="ru-RU" sz="1600" dirty="0" err="1">
                <a:latin typeface="Times New Roman Tj" panose="02020603050405020304" pitchFamily="18" charset="-52"/>
              </a:rPr>
              <a:t>асосии</a:t>
            </a:r>
            <a:r>
              <a:rPr lang="ru-RU" sz="1600" dirty="0">
                <a:latin typeface="Times New Roman Tj" panose="02020603050405020304" pitchFamily="18" charset="-52"/>
              </a:rPr>
              <a:t> </a:t>
            </a:r>
            <a:r>
              <a:rPr lang="ru-RU" sz="1600" dirty="0" err="1">
                <a:latin typeface="Times New Roman Tj" panose="02020603050405020304" pitchFamily="18" charset="-52"/>
              </a:rPr>
              <a:t>агломератсия</a:t>
            </a:r>
            <a:r>
              <a:rPr lang="ru-RU" sz="1600" dirty="0">
                <a:latin typeface="Times New Roman Tj" panose="02020603050405020304" pitchFamily="18" charset="-52"/>
              </a:rPr>
              <a:t> </a:t>
            </a:r>
            <a:r>
              <a:rPr lang="ru-RU" sz="1600" dirty="0" err="1">
                <a:latin typeface="Times New Roman Tj" panose="02020603050405020304" pitchFamily="18" charset="-52"/>
              </a:rPr>
              <a:t>мебошад</a:t>
            </a:r>
            <a:r>
              <a:rPr lang="ru-RU" sz="1600" dirty="0">
                <a:latin typeface="Times New Roman Tj" panose="02020603050405020304" pitchFamily="18" charset="-52"/>
              </a:rPr>
              <a:t> – он </a:t>
            </a:r>
            <a:r>
              <a:rPr lang="ru-RU" sz="1600" dirty="0" err="1">
                <a:latin typeface="Times New Roman Tj" panose="02020603050405020304" pitchFamily="18" charset="-52"/>
              </a:rPr>
              <a:t>маркази</a:t>
            </a:r>
            <a:r>
              <a:rPr lang="ru-RU" sz="1600" dirty="0">
                <a:latin typeface="Times New Roman Tj" panose="02020603050405020304" pitchFamily="18" charset="-52"/>
              </a:rPr>
              <a:t> </a:t>
            </a:r>
            <a:r>
              <a:rPr lang="ru-RU" sz="1600" dirty="0" err="1">
                <a:latin typeface="Times New Roman Tj" panose="02020603050405020304" pitchFamily="18" charset="-52"/>
              </a:rPr>
              <a:t>муҳоҷират</a:t>
            </a:r>
            <a:r>
              <a:rPr lang="ru-RU" sz="1600" dirty="0">
                <a:latin typeface="Times New Roman Tj" panose="02020603050405020304" pitchFamily="18" charset="-52"/>
              </a:rPr>
              <a:t> аз </a:t>
            </a:r>
            <a:r>
              <a:rPr lang="ru-RU" sz="1600" dirty="0" err="1">
                <a:latin typeface="Times New Roman Tj" panose="02020603050405020304" pitchFamily="18" charset="-52"/>
              </a:rPr>
              <a:t>дигар</a:t>
            </a:r>
            <a:r>
              <a:rPr lang="ru-RU" sz="1600" dirty="0">
                <a:latin typeface="Times New Roman Tj" panose="02020603050405020304" pitchFamily="18" charset="-52"/>
              </a:rPr>
              <a:t> </a:t>
            </a:r>
            <a:r>
              <a:rPr lang="ru-RU" sz="1600" dirty="0" err="1">
                <a:latin typeface="Times New Roman Tj" panose="02020603050405020304" pitchFamily="18" charset="-52"/>
              </a:rPr>
              <a:t>минтакахо</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нохияхои</a:t>
            </a:r>
            <a:r>
              <a:rPr lang="ru-RU" sz="1600" dirty="0">
                <a:latin typeface="Times New Roman Tj" panose="02020603050405020304" pitchFamily="18" charset="-52"/>
              </a:rPr>
              <a:t> </a:t>
            </a:r>
            <a:r>
              <a:rPr lang="ru-RU" sz="1600" dirty="0" err="1">
                <a:latin typeface="Times New Roman Tj" panose="02020603050405020304" pitchFamily="18" charset="-52"/>
              </a:rPr>
              <a:t>гирду</a:t>
            </a:r>
            <a:r>
              <a:rPr lang="ru-RU" sz="1600" dirty="0">
                <a:latin typeface="Times New Roman Tj" panose="02020603050405020304" pitchFamily="18" charset="-52"/>
              </a:rPr>
              <a:t> </a:t>
            </a:r>
            <a:r>
              <a:rPr lang="ru-RU" sz="1600" dirty="0" err="1">
                <a:latin typeface="Times New Roman Tj" panose="02020603050405020304" pitchFamily="18" charset="-52"/>
              </a:rPr>
              <a:t>атроф</a:t>
            </a:r>
            <a:r>
              <a:rPr lang="ru-RU" sz="1600" dirty="0">
                <a:latin typeface="Times New Roman Tj" panose="02020603050405020304" pitchFamily="18" charset="-52"/>
              </a:rPr>
              <a:t> </a:t>
            </a:r>
            <a:r>
              <a:rPr lang="ru-RU" sz="1600" dirty="0" err="1">
                <a:latin typeface="Times New Roman Tj" panose="02020603050405020304" pitchFamily="18" charset="-52"/>
              </a:rPr>
              <a:t>мебошад</a:t>
            </a:r>
            <a:r>
              <a:rPr lang="ru-RU" sz="1600" dirty="0">
                <a:latin typeface="Times New Roman Tj" panose="02020603050405020304" pitchFamily="18" charset="-52"/>
              </a:rPr>
              <a:t>, </a:t>
            </a:r>
            <a:r>
              <a:rPr lang="ru-RU" sz="1600" dirty="0" err="1">
                <a:latin typeface="Times New Roman Tj" panose="02020603050405020304" pitchFamily="18" charset="-52"/>
              </a:rPr>
              <a:t>ҷараёни</a:t>
            </a:r>
            <a:r>
              <a:rPr lang="ru-RU" sz="1600" dirty="0">
                <a:latin typeface="Times New Roman Tj" panose="02020603050405020304" pitchFamily="18" charset="-52"/>
              </a:rPr>
              <a:t> </a:t>
            </a:r>
            <a:r>
              <a:rPr lang="ru-RU" sz="1600" dirty="0" err="1">
                <a:latin typeface="Times New Roman Tj" panose="02020603050405020304" pitchFamily="18" charset="-52"/>
              </a:rPr>
              <a:t>транзити</a:t>
            </a:r>
            <a:r>
              <a:rPr lang="ru-RU" sz="1600" dirty="0">
                <a:latin typeface="Times New Roman Tj" panose="02020603050405020304" pitchFamily="18" charset="-52"/>
              </a:rPr>
              <a:t> </a:t>
            </a:r>
            <a:r>
              <a:rPr lang="ru-RU" sz="1600" dirty="0" err="1">
                <a:latin typeface="Times New Roman Tj" panose="02020603050405020304" pitchFamily="18" charset="-52"/>
              </a:rPr>
              <a:t>мусофирон</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борҳо</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ғайра</a:t>
            </a:r>
            <a:r>
              <a:rPr lang="ru-RU" sz="1600" dirty="0">
                <a:latin typeface="Times New Roman Tj" panose="02020603050405020304" pitchFamily="18" charset="-52"/>
              </a:rPr>
              <a:t> </a:t>
            </a:r>
            <a:r>
              <a:rPr lang="ru-RU" sz="1600" dirty="0" err="1">
                <a:latin typeface="Times New Roman Tj" panose="02020603050405020304" pitchFamily="18" charset="-52"/>
              </a:rPr>
              <a:t>мебошад</a:t>
            </a:r>
            <a:r>
              <a:rPr lang="ru-RU" sz="1600" dirty="0">
                <a:latin typeface="Times New Roman Tj" panose="02020603050405020304" pitchFamily="18" charset="-52"/>
              </a:rPr>
              <a:t>. Душанбе як </a:t>
            </a:r>
            <a:r>
              <a:rPr lang="ru-RU" sz="1600" dirty="0" err="1">
                <a:latin typeface="Times New Roman Tj" panose="02020603050405020304" pitchFamily="18" charset="-52"/>
              </a:rPr>
              <a:t>ќатор</a:t>
            </a:r>
            <a:r>
              <a:rPr lang="ru-RU" sz="1600" dirty="0">
                <a:latin typeface="Times New Roman Tj" panose="02020603050405020304" pitchFamily="18" charset="-52"/>
              </a:rPr>
              <a:t> </a:t>
            </a:r>
            <a:r>
              <a:rPr lang="ru-RU" sz="1600" dirty="0" err="1">
                <a:latin typeface="Times New Roman Tj" panose="02020603050405020304" pitchFamily="18" charset="-52"/>
              </a:rPr>
              <a:t>тадбирњоро</a:t>
            </a:r>
            <a:r>
              <a:rPr lang="ru-RU" sz="1600" dirty="0">
                <a:latin typeface="Times New Roman Tj" panose="02020603050405020304" pitchFamily="18" charset="-52"/>
              </a:rPr>
              <a:t> </a:t>
            </a:r>
            <a:r>
              <a:rPr lang="ru-RU" sz="1600" dirty="0" err="1">
                <a:latin typeface="Times New Roman Tj" panose="02020603050405020304" pitchFamily="18" charset="-52"/>
              </a:rPr>
              <a:t>пешнињод</a:t>
            </a:r>
            <a:r>
              <a:rPr lang="ru-RU" sz="1600" dirty="0">
                <a:latin typeface="Times New Roman Tj" panose="02020603050405020304" pitchFamily="18" charset="-52"/>
              </a:rPr>
              <a:t> </a:t>
            </a:r>
            <a:r>
              <a:rPr lang="ru-RU" sz="1600" dirty="0" err="1">
                <a:latin typeface="Times New Roman Tj" panose="02020603050405020304" pitchFamily="18" charset="-52"/>
              </a:rPr>
              <a:t>менамояд</a:t>
            </a:r>
            <a:r>
              <a:rPr lang="ru-RU" sz="1600" dirty="0">
                <a:latin typeface="Times New Roman Tj" panose="02020603050405020304" pitchFamily="18" charset="-52"/>
              </a:rPr>
              <a:t>, </a:t>
            </a:r>
            <a:r>
              <a:rPr lang="ru-RU" sz="1600" dirty="0" err="1">
                <a:latin typeface="Times New Roman Tj" panose="02020603050405020304" pitchFamily="18" charset="-52"/>
              </a:rPr>
              <a:t>ки</a:t>
            </a:r>
            <a:r>
              <a:rPr lang="ru-RU" sz="1600" dirty="0">
                <a:latin typeface="Times New Roman Tj" panose="02020603050405020304" pitchFamily="18" charset="-52"/>
              </a:rPr>
              <a:t> ба </a:t>
            </a:r>
            <a:r>
              <a:rPr lang="ru-RU" sz="1600" dirty="0" err="1">
                <a:latin typeface="Times New Roman Tj" panose="02020603050405020304" pitchFamily="18" charset="-52"/>
              </a:rPr>
              <a:t>бунёди</a:t>
            </a:r>
            <a:r>
              <a:rPr lang="ru-RU" sz="1600" dirty="0">
                <a:latin typeface="Times New Roman Tj" panose="02020603050405020304" pitchFamily="18" charset="-52"/>
              </a:rPr>
              <a:t> </a:t>
            </a:r>
            <a:r>
              <a:rPr lang="ru-RU" sz="1600" dirty="0" err="1">
                <a:latin typeface="Times New Roman Tj" panose="02020603050405020304" pitchFamily="18" charset="-52"/>
              </a:rPr>
              <a:t>низоми</a:t>
            </a:r>
            <a:r>
              <a:rPr lang="ru-RU" sz="1600" dirty="0">
                <a:latin typeface="Times New Roman Tj" panose="02020603050405020304" pitchFamily="18" charset="-52"/>
              </a:rPr>
              <a:t> </a:t>
            </a:r>
            <a:r>
              <a:rPr lang="ru-RU" sz="1600" dirty="0" err="1">
                <a:latin typeface="Times New Roman Tj" panose="02020603050405020304" pitchFamily="18" charset="-52"/>
              </a:rPr>
              <a:t>муташаккили</a:t>
            </a:r>
            <a:r>
              <a:rPr lang="ru-RU" sz="1600" dirty="0">
                <a:latin typeface="Times New Roman Tj" panose="02020603050405020304" pitchFamily="18" charset="-52"/>
              </a:rPr>
              <a:t>  </a:t>
            </a:r>
            <a:r>
              <a:rPr lang="ru-RU" sz="1600" dirty="0" err="1">
                <a:latin typeface="Times New Roman Tj" panose="02020603050405020304" pitchFamily="18" charset="-52"/>
              </a:rPr>
              <a:t>рушди</a:t>
            </a:r>
            <a:r>
              <a:rPr lang="ru-RU" sz="1600" dirty="0">
                <a:latin typeface="Times New Roman Tj" panose="02020603050405020304" pitchFamily="18" charset="-52"/>
              </a:rPr>
              <a:t> </a:t>
            </a:r>
            <a:r>
              <a:rPr lang="ru-RU" sz="1600" dirty="0" err="1">
                <a:latin typeface="Times New Roman Tj" panose="02020603050405020304" pitchFamily="18" charset="-52"/>
              </a:rPr>
              <a:t>наќлиёт</a:t>
            </a:r>
            <a:r>
              <a:rPr lang="ru-RU" sz="1600" dirty="0">
                <a:latin typeface="Times New Roman Tj" panose="02020603050405020304" pitchFamily="18" charset="-52"/>
              </a:rPr>
              <a:t> дар </a:t>
            </a:r>
            <a:r>
              <a:rPr lang="ru-RU" sz="1600" dirty="0" err="1">
                <a:latin typeface="Times New Roman Tj" panose="02020603050405020304" pitchFamily="18" charset="-52"/>
              </a:rPr>
              <a:t>дохили</a:t>
            </a:r>
            <a:r>
              <a:rPr lang="ru-RU" sz="1600" dirty="0">
                <a:latin typeface="Times New Roman Tj" panose="02020603050405020304" pitchFamily="18" charset="-52"/>
              </a:rPr>
              <a:t> </a:t>
            </a:r>
            <a:r>
              <a:rPr lang="ru-RU" sz="1600" dirty="0" err="1">
                <a:latin typeface="Times New Roman Tj" panose="02020603050405020304" pitchFamily="18" charset="-52"/>
              </a:rPr>
              <a:t>агломератсия</a:t>
            </a:r>
            <a:r>
              <a:rPr lang="ru-RU" sz="1600" dirty="0">
                <a:latin typeface="Times New Roman Tj" panose="02020603050405020304" pitchFamily="18" charset="-52"/>
              </a:rPr>
              <a:t>, </a:t>
            </a:r>
            <a:r>
              <a:rPr lang="ru-RU" sz="1600" dirty="0" err="1">
                <a:latin typeface="Times New Roman Tj" panose="02020603050405020304" pitchFamily="18" charset="-52"/>
              </a:rPr>
              <a:t>инчунин</a:t>
            </a:r>
            <a:r>
              <a:rPr lang="ru-RU" sz="1600" dirty="0">
                <a:latin typeface="Times New Roman Tj" panose="02020603050405020304" pitchFamily="18" charset="-52"/>
              </a:rPr>
              <a:t> </a:t>
            </a:r>
            <a:r>
              <a:rPr lang="ru-RU" sz="1600" dirty="0" err="1">
                <a:latin typeface="Times New Roman Tj" panose="02020603050405020304" pitchFamily="18" charset="-52"/>
              </a:rPr>
              <a:t>низоми</a:t>
            </a:r>
            <a:r>
              <a:rPr lang="ru-RU" sz="1600" dirty="0">
                <a:latin typeface="Times New Roman Tj" panose="02020603050405020304" pitchFamily="18" charset="-52"/>
              </a:rPr>
              <a:t> </a:t>
            </a:r>
            <a:r>
              <a:rPr lang="ru-RU" sz="1600" dirty="0" err="1">
                <a:latin typeface="Times New Roman Tj" panose="02020603050405020304" pitchFamily="18" charset="-52"/>
              </a:rPr>
              <a:t>ягонаи</a:t>
            </a:r>
            <a:r>
              <a:rPr lang="ru-RU" sz="1600" dirty="0">
                <a:latin typeface="Times New Roman Tj" panose="02020603050405020304" pitchFamily="18" charset="-52"/>
              </a:rPr>
              <a:t> </a:t>
            </a:r>
            <a:r>
              <a:rPr lang="ru-RU" sz="1600" dirty="0" err="1">
                <a:latin typeface="Times New Roman Tj" panose="02020603050405020304" pitchFamily="18" charset="-52"/>
              </a:rPr>
              <a:t>идоракунии</a:t>
            </a:r>
            <a:r>
              <a:rPr lang="ru-RU" sz="1600" dirty="0">
                <a:latin typeface="Times New Roman Tj" panose="02020603050405020304" pitchFamily="18" charset="-52"/>
              </a:rPr>
              <a:t> </a:t>
            </a:r>
            <a:r>
              <a:rPr lang="ru-RU" sz="1600" dirty="0" err="1">
                <a:latin typeface="Times New Roman Tj" panose="02020603050405020304" pitchFamily="18" charset="-52"/>
              </a:rPr>
              <a:t>партовњо</a:t>
            </a:r>
            <a:r>
              <a:rPr lang="ru-RU" sz="1600" dirty="0">
                <a:latin typeface="Times New Roman Tj" panose="02020603050405020304" pitchFamily="18" charset="-52"/>
              </a:rPr>
              <a:t> </a:t>
            </a:r>
            <a:r>
              <a:rPr lang="ru-RU" sz="1600" dirty="0" err="1">
                <a:latin typeface="Times New Roman Tj" panose="02020603050405020304" pitchFamily="18" charset="-52"/>
              </a:rPr>
              <a:t>бо</a:t>
            </a:r>
            <a:r>
              <a:rPr lang="ru-RU" sz="1600" dirty="0">
                <a:latin typeface="Times New Roman Tj" panose="02020603050405020304" pitchFamily="18" charset="-52"/>
              </a:rPr>
              <a:t> </a:t>
            </a:r>
            <a:r>
              <a:rPr lang="ru-RU" sz="1600" dirty="0" err="1">
                <a:latin typeface="Times New Roman Tj" panose="02020603050405020304" pitchFamily="18" charset="-52"/>
              </a:rPr>
              <a:t>зиёд</a:t>
            </a:r>
            <a:r>
              <a:rPr lang="ru-RU" sz="1600" dirty="0">
                <a:latin typeface="Times New Roman Tj" panose="02020603050405020304" pitchFamily="18" charset="-52"/>
              </a:rPr>
              <a:t> </a:t>
            </a:r>
            <a:r>
              <a:rPr lang="ru-RU" sz="1600" dirty="0" err="1">
                <a:latin typeface="Times New Roman Tj" panose="02020603050405020304" pitchFamily="18" charset="-52"/>
              </a:rPr>
              <a:t>намудани</a:t>
            </a:r>
            <a:r>
              <a:rPr lang="ru-RU" sz="1600" dirty="0">
                <a:latin typeface="Times New Roman Tj" panose="02020603050405020304" pitchFamily="18" charset="-52"/>
              </a:rPr>
              <a:t> </a:t>
            </a:r>
            <a:r>
              <a:rPr lang="ru-RU" sz="1600" dirty="0" err="1">
                <a:latin typeface="Times New Roman Tj" panose="02020603050405020304" pitchFamily="18" charset="-52"/>
              </a:rPr>
              <a:t>њиссаи</a:t>
            </a:r>
            <a:r>
              <a:rPr lang="ru-RU" sz="1600" dirty="0">
                <a:latin typeface="Times New Roman Tj" panose="02020603050405020304" pitchFamily="18" charset="-52"/>
              </a:rPr>
              <a:t> </a:t>
            </a:r>
            <a:r>
              <a:rPr lang="ru-RU" sz="1600" dirty="0" err="1">
                <a:latin typeface="Times New Roman Tj" panose="02020603050405020304" pitchFamily="18" charset="-52"/>
              </a:rPr>
              <a:t>коркарди</a:t>
            </a:r>
            <a:r>
              <a:rPr lang="ru-RU" sz="1600" dirty="0">
                <a:latin typeface="Times New Roman Tj" panose="02020603050405020304" pitchFamily="18" charset="-52"/>
              </a:rPr>
              <a:t> </a:t>
            </a:r>
            <a:r>
              <a:rPr lang="ru-RU" sz="1600" dirty="0" err="1">
                <a:latin typeface="Times New Roman Tj" panose="02020603050405020304" pitchFamily="18" charset="-52"/>
              </a:rPr>
              <a:t>дубора</a:t>
            </a:r>
            <a:r>
              <a:rPr lang="ru-RU" sz="1600" dirty="0">
                <a:latin typeface="Times New Roman Tj" panose="02020603050405020304" pitchFamily="18" charset="-52"/>
              </a:rPr>
              <a:t> то 30 </a:t>
            </a:r>
            <a:r>
              <a:rPr lang="ru-RU" sz="1600" dirty="0" err="1">
                <a:latin typeface="Times New Roman Tj" panose="02020603050405020304" pitchFamily="18" charset="-52"/>
              </a:rPr>
              <a:t>фоиз</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кам</a:t>
            </a:r>
            <a:r>
              <a:rPr lang="ru-RU" sz="1600" dirty="0">
                <a:latin typeface="Times New Roman Tj" panose="02020603050405020304" pitchFamily="18" charset="-52"/>
              </a:rPr>
              <a:t> </a:t>
            </a:r>
            <a:r>
              <a:rPr lang="ru-RU" sz="1600" dirty="0" err="1">
                <a:latin typeface="Times New Roman Tj" panose="02020603050405020304" pitchFamily="18" charset="-52"/>
              </a:rPr>
              <a:t>кардани</a:t>
            </a:r>
            <a:r>
              <a:rPr lang="ru-RU" sz="1600" dirty="0">
                <a:latin typeface="Times New Roman Tj" panose="02020603050405020304" pitchFamily="18" charset="-52"/>
              </a:rPr>
              <a:t> </a:t>
            </a:r>
            <a:r>
              <a:rPr lang="ru-RU" sz="1600" dirty="0" err="1">
                <a:latin typeface="Times New Roman Tj" panose="02020603050405020304" pitchFamily="18" charset="-52"/>
              </a:rPr>
              <a:t>тавлиди</a:t>
            </a:r>
            <a:r>
              <a:rPr lang="ru-RU" sz="1600" dirty="0">
                <a:latin typeface="Times New Roman Tj" panose="02020603050405020304" pitchFamily="18" charset="-52"/>
              </a:rPr>
              <a:t> </a:t>
            </a:r>
            <a:r>
              <a:rPr lang="ru-RU" sz="1600" dirty="0" err="1">
                <a:latin typeface="Times New Roman Tj" panose="02020603050405020304" pitchFamily="18" charset="-52"/>
              </a:rPr>
              <a:t>партовњо</a:t>
            </a:r>
            <a:r>
              <a:rPr lang="ru-RU" sz="1600" dirty="0">
                <a:latin typeface="Times New Roman Tj" panose="02020603050405020304" pitchFamily="18" charset="-52"/>
              </a:rPr>
              <a:t> дар </a:t>
            </a:r>
            <a:r>
              <a:rPr lang="ru-RU" sz="1600" dirty="0" err="1">
                <a:latin typeface="Times New Roman Tj" panose="02020603050405020304" pitchFamily="18" charset="-52"/>
              </a:rPr>
              <a:t>манбаъњо</a:t>
            </a:r>
            <a:r>
              <a:rPr lang="ru-RU" sz="1600" dirty="0">
                <a:latin typeface="Times New Roman Tj" panose="02020603050405020304" pitchFamily="18" charset="-52"/>
              </a:rPr>
              <a:t> то 10 </a:t>
            </a:r>
            <a:r>
              <a:rPr lang="ru-RU" sz="1600" dirty="0" err="1">
                <a:latin typeface="Times New Roman Tj" panose="02020603050405020304" pitchFamily="18" charset="-52"/>
              </a:rPr>
              <a:t>фоиз</a:t>
            </a:r>
            <a:r>
              <a:rPr lang="ru-RU" sz="1600" dirty="0">
                <a:latin typeface="Times New Roman Tj" panose="02020603050405020304" pitchFamily="18" charset="-52"/>
              </a:rPr>
              <a:t> </a:t>
            </a:r>
            <a:r>
              <a:rPr lang="ru-RU" sz="1600" dirty="0" err="1">
                <a:latin typeface="Times New Roman Tj" panose="02020603050405020304" pitchFamily="18" charset="-52"/>
              </a:rPr>
              <a:t>нигаронида</a:t>
            </a:r>
            <a:r>
              <a:rPr lang="ru-RU" sz="1600" dirty="0">
                <a:latin typeface="Times New Roman Tj" panose="02020603050405020304" pitchFamily="18" charset="-52"/>
              </a:rPr>
              <a:t> </a:t>
            </a:r>
            <a:r>
              <a:rPr lang="ru-RU" sz="1600" dirty="0" err="1">
                <a:latin typeface="Times New Roman Tj" panose="02020603050405020304" pitchFamily="18" charset="-52"/>
              </a:rPr>
              <a:t>шудаанд</a:t>
            </a:r>
            <a:r>
              <a:rPr lang="ru-RU" sz="1600" dirty="0">
                <a:latin typeface="Times New Roman Tj" panose="02020603050405020304" pitchFamily="18" charset="-52"/>
              </a:rPr>
              <a:t>.</a:t>
            </a:r>
          </a:p>
        </p:txBody>
      </p:sp>
    </p:spTree>
    <p:extLst>
      <p:ext uri="{BB962C8B-B14F-4D97-AF65-F5344CB8AC3E}">
        <p14:creationId xmlns:p14="http://schemas.microsoft.com/office/powerpoint/2010/main" val="200131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E04821-DBEB-D9F4-D945-1E7EE3B9FDD2}"/>
              </a:ext>
            </a:extLst>
          </p:cNvPr>
          <p:cNvSpPr>
            <a:spLocks noGrp="1"/>
          </p:cNvSpPr>
          <p:nvPr>
            <p:ph type="title"/>
          </p:nvPr>
        </p:nvSpPr>
        <p:spPr>
          <a:xfrm>
            <a:off x="0" y="457200"/>
            <a:ext cx="9144000" cy="739552"/>
          </a:xfrm>
        </p:spPr>
        <p:txBody>
          <a:bodyPr/>
          <a:lstStyle/>
          <a:p>
            <a:pPr algn="ctr"/>
            <a:r>
              <a:rPr lang="ru-RU" sz="2400" b="1" dirty="0" err="1">
                <a:solidFill>
                  <a:schemeClr val="bg2">
                    <a:lumMod val="60000"/>
                    <a:lumOff val="40000"/>
                  </a:schemeClr>
                </a:solidFill>
              </a:rPr>
              <a:t>Суръати</a:t>
            </a:r>
            <a:r>
              <a:rPr lang="ru-RU" sz="2400" b="1" dirty="0">
                <a:solidFill>
                  <a:schemeClr val="bg2">
                    <a:lumMod val="60000"/>
                    <a:lumOff val="40000"/>
                  </a:schemeClr>
                </a:solidFill>
              </a:rPr>
              <a:t> </a:t>
            </a:r>
            <a:r>
              <a:rPr lang="ru-RU" sz="2400" b="1" dirty="0" err="1">
                <a:solidFill>
                  <a:schemeClr val="bg2">
                    <a:lumMod val="60000"/>
                    <a:lumOff val="40000"/>
                  </a:schemeClr>
                </a:solidFill>
              </a:rPr>
              <a:t>афзоиши</a:t>
            </a:r>
            <a:r>
              <a:rPr lang="ru-RU" sz="2400" b="1" dirty="0">
                <a:solidFill>
                  <a:schemeClr val="bg2">
                    <a:lumMod val="60000"/>
                    <a:lumOff val="40000"/>
                  </a:schemeClr>
                </a:solidFill>
              </a:rPr>
              <a:t> ахолии ш. Душанбе</a:t>
            </a:r>
          </a:p>
        </p:txBody>
      </p:sp>
      <p:graphicFrame>
        <p:nvGraphicFramePr>
          <p:cNvPr id="4" name="Диаграмма 3">
            <a:extLst>
              <a:ext uri="{FF2B5EF4-FFF2-40B4-BE49-F238E27FC236}">
                <a16:creationId xmlns:a16="http://schemas.microsoft.com/office/drawing/2014/main" id="{3DC26221-D1C9-AD4A-7472-89424D24F4C1}"/>
              </a:ext>
            </a:extLst>
          </p:cNvPr>
          <p:cNvGraphicFramePr/>
          <p:nvPr>
            <p:extLst>
              <p:ext uri="{D42A27DB-BD31-4B8C-83A1-F6EECF244321}">
                <p14:modId xmlns:p14="http://schemas.microsoft.com/office/powerpoint/2010/main" val="3640153911"/>
              </p:ext>
            </p:extLst>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937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D0140-0BD9-EF3F-D44E-635161A12648}"/>
              </a:ext>
            </a:extLst>
          </p:cNvPr>
          <p:cNvSpPr>
            <a:spLocks noGrp="1"/>
          </p:cNvSpPr>
          <p:nvPr>
            <p:ph type="title"/>
          </p:nvPr>
        </p:nvSpPr>
        <p:spPr>
          <a:xfrm>
            <a:off x="0" y="457200"/>
            <a:ext cx="9144000" cy="883568"/>
          </a:xfrm>
        </p:spPr>
        <p:txBody>
          <a:bodyPr/>
          <a:lstStyle/>
          <a:p>
            <a:pPr algn="ctr"/>
            <a:r>
              <a:rPr lang="ru-RU" sz="2400" b="1" dirty="0" err="1">
                <a:solidFill>
                  <a:schemeClr val="bg2">
                    <a:lumMod val="60000"/>
                    <a:lumOff val="40000"/>
                  </a:schemeClr>
                </a:solidFill>
              </a:rPr>
              <a:t>Масохати</a:t>
            </a:r>
            <a:r>
              <a:rPr lang="ru-RU" sz="2400" b="1" dirty="0">
                <a:solidFill>
                  <a:schemeClr val="bg2">
                    <a:lumMod val="60000"/>
                    <a:lumOff val="40000"/>
                  </a:schemeClr>
                </a:solidFill>
              </a:rPr>
              <a:t> </a:t>
            </a:r>
            <a:r>
              <a:rPr lang="ru-RU" sz="2400" b="1" dirty="0" err="1">
                <a:solidFill>
                  <a:schemeClr val="bg2">
                    <a:lumMod val="60000"/>
                    <a:lumOff val="40000"/>
                  </a:schemeClr>
                </a:solidFill>
              </a:rPr>
              <a:t>шахр</a:t>
            </a:r>
            <a:r>
              <a:rPr lang="ru-RU" sz="2400" b="1" dirty="0">
                <a:solidFill>
                  <a:schemeClr val="bg2">
                    <a:lumMod val="60000"/>
                    <a:lumOff val="40000"/>
                  </a:schemeClr>
                </a:solidFill>
              </a:rPr>
              <a:t> </a:t>
            </a:r>
            <a:r>
              <a:rPr lang="ru-RU" sz="2400" b="1" dirty="0" err="1">
                <a:solidFill>
                  <a:schemeClr val="bg2">
                    <a:lumMod val="60000"/>
                    <a:lumOff val="40000"/>
                  </a:schemeClr>
                </a:solidFill>
              </a:rPr>
              <a:t>меафзояд</a:t>
            </a:r>
            <a:r>
              <a:rPr lang="ru-RU" sz="2400" b="1" dirty="0">
                <a:solidFill>
                  <a:schemeClr val="bg2">
                    <a:lumMod val="60000"/>
                    <a:lumOff val="40000"/>
                  </a:schemeClr>
                </a:solidFill>
              </a:rPr>
              <a:t>, </a:t>
            </a:r>
            <a:r>
              <a:rPr lang="ru-RU" sz="2400" b="1" dirty="0" err="1">
                <a:solidFill>
                  <a:schemeClr val="bg2">
                    <a:lumMod val="60000"/>
                    <a:lumOff val="40000"/>
                  </a:schemeClr>
                </a:solidFill>
              </a:rPr>
              <a:t>зарурати</a:t>
            </a:r>
            <a:r>
              <a:rPr lang="ru-RU" sz="2400" b="1" dirty="0">
                <a:solidFill>
                  <a:schemeClr val="bg2">
                    <a:lumMod val="60000"/>
                    <a:lumOff val="40000"/>
                  </a:schemeClr>
                </a:solidFill>
              </a:rPr>
              <a:t> </a:t>
            </a:r>
            <a:r>
              <a:rPr lang="ru-RU" sz="2400" b="1" dirty="0" err="1">
                <a:solidFill>
                  <a:schemeClr val="bg2">
                    <a:lumMod val="60000"/>
                    <a:lumOff val="40000"/>
                  </a:schemeClr>
                </a:solidFill>
              </a:rPr>
              <a:t>таъмини</a:t>
            </a:r>
            <a:r>
              <a:rPr lang="ru-RU" sz="2400" b="1" dirty="0">
                <a:solidFill>
                  <a:schemeClr val="bg2">
                    <a:lumMod val="60000"/>
                    <a:lumOff val="40000"/>
                  </a:schemeClr>
                </a:solidFill>
              </a:rPr>
              <a:t> </a:t>
            </a:r>
            <a:r>
              <a:rPr lang="ru-RU" sz="2400" b="1" dirty="0" err="1">
                <a:solidFill>
                  <a:schemeClr val="bg2">
                    <a:lumMod val="60000"/>
                    <a:lumOff val="40000"/>
                  </a:schemeClr>
                </a:solidFill>
              </a:rPr>
              <a:t>дастрасию</a:t>
            </a:r>
            <a:r>
              <a:rPr lang="ru-RU" sz="2400" b="1" dirty="0">
                <a:solidFill>
                  <a:schemeClr val="bg2">
                    <a:lumMod val="60000"/>
                    <a:lumOff val="40000"/>
                  </a:schemeClr>
                </a:solidFill>
              </a:rPr>
              <a:t> </a:t>
            </a:r>
            <a:r>
              <a:rPr lang="ru-RU" sz="2400" b="1" dirty="0" err="1">
                <a:solidFill>
                  <a:schemeClr val="bg2">
                    <a:lumMod val="60000"/>
                    <a:lumOff val="40000"/>
                  </a:schemeClr>
                </a:solidFill>
              </a:rPr>
              <a:t>сифати</a:t>
            </a:r>
            <a:r>
              <a:rPr lang="ru-RU" sz="2400" b="1" dirty="0">
                <a:solidFill>
                  <a:schemeClr val="bg2">
                    <a:lumMod val="60000"/>
                    <a:lumOff val="40000"/>
                  </a:schemeClr>
                </a:solidFill>
              </a:rPr>
              <a:t> </a:t>
            </a:r>
            <a:r>
              <a:rPr lang="ru-RU" sz="2400" b="1" dirty="0" err="1">
                <a:solidFill>
                  <a:schemeClr val="bg2">
                    <a:lumMod val="60000"/>
                    <a:lumOff val="40000"/>
                  </a:schemeClr>
                </a:solidFill>
              </a:rPr>
              <a:t>хизматрасонихои</a:t>
            </a:r>
            <a:r>
              <a:rPr lang="ru-RU" sz="2400" b="1" dirty="0">
                <a:solidFill>
                  <a:schemeClr val="bg2">
                    <a:lumMod val="60000"/>
                    <a:lumOff val="40000"/>
                  </a:schemeClr>
                </a:solidFill>
              </a:rPr>
              <a:t> </a:t>
            </a:r>
            <a:r>
              <a:rPr lang="ru-RU" sz="2400" b="1" dirty="0" err="1">
                <a:solidFill>
                  <a:schemeClr val="bg2">
                    <a:lumMod val="60000"/>
                    <a:lumOff val="40000"/>
                  </a:schemeClr>
                </a:solidFill>
              </a:rPr>
              <a:t>ичтимои</a:t>
            </a:r>
            <a:r>
              <a:rPr lang="ru-RU" sz="2400" b="1" dirty="0">
                <a:solidFill>
                  <a:schemeClr val="bg2">
                    <a:lumMod val="60000"/>
                    <a:lumOff val="40000"/>
                  </a:schemeClr>
                </a:solidFill>
              </a:rPr>
              <a:t> </a:t>
            </a:r>
            <a:r>
              <a:rPr lang="ru-RU" sz="2400" b="1" dirty="0" err="1">
                <a:solidFill>
                  <a:schemeClr val="bg2">
                    <a:lumMod val="60000"/>
                    <a:lumOff val="40000"/>
                  </a:schemeClr>
                </a:solidFill>
              </a:rPr>
              <a:t>зиёд</a:t>
            </a:r>
            <a:r>
              <a:rPr lang="ru-RU" sz="2400" b="1" dirty="0">
                <a:solidFill>
                  <a:schemeClr val="bg2">
                    <a:lumMod val="60000"/>
                    <a:lumOff val="40000"/>
                  </a:schemeClr>
                </a:solidFill>
              </a:rPr>
              <a:t> </a:t>
            </a:r>
            <a:r>
              <a:rPr lang="ru-RU" sz="2400" b="1" dirty="0" err="1">
                <a:solidFill>
                  <a:schemeClr val="bg2">
                    <a:lumMod val="60000"/>
                    <a:lumOff val="40000"/>
                  </a:schemeClr>
                </a:solidFill>
              </a:rPr>
              <a:t>мегардад</a:t>
            </a:r>
            <a:endParaRPr lang="ru-RU" sz="2400" dirty="0"/>
          </a:p>
        </p:txBody>
      </p:sp>
      <p:sp>
        <p:nvSpPr>
          <p:cNvPr id="3" name="Объект 2">
            <a:extLst>
              <a:ext uri="{FF2B5EF4-FFF2-40B4-BE49-F238E27FC236}">
                <a16:creationId xmlns:a16="http://schemas.microsoft.com/office/drawing/2014/main" id="{E1F238DF-9D0D-D2D3-8164-A523BA99809A}"/>
              </a:ext>
            </a:extLst>
          </p:cNvPr>
          <p:cNvSpPr>
            <a:spLocks noGrp="1"/>
          </p:cNvSpPr>
          <p:nvPr>
            <p:ph sz="half" idx="1"/>
          </p:nvPr>
        </p:nvSpPr>
        <p:spPr>
          <a:xfrm>
            <a:off x="0" y="1340768"/>
            <a:ext cx="9144000" cy="432048"/>
          </a:xfrm>
        </p:spPr>
        <p:txBody>
          <a:bodyPr/>
          <a:lstStyle/>
          <a:p>
            <a:pPr marL="0" indent="0" algn="ctr">
              <a:buNone/>
            </a:pPr>
            <a:r>
              <a:rPr lang="ru-RU" sz="2000" i="1" dirty="0" err="1"/>
              <a:t>Масохати</a:t>
            </a:r>
            <a:r>
              <a:rPr lang="ru-RU" sz="2000" i="1" dirty="0"/>
              <a:t> </a:t>
            </a:r>
            <a:r>
              <a:rPr lang="ru-RU" sz="2000" i="1" dirty="0" err="1"/>
              <a:t>шахр</a:t>
            </a:r>
            <a:r>
              <a:rPr lang="ru-RU" sz="2000" i="1" dirty="0"/>
              <a:t>, хаз. га</a:t>
            </a:r>
          </a:p>
        </p:txBody>
      </p:sp>
      <p:graphicFrame>
        <p:nvGraphicFramePr>
          <p:cNvPr id="5" name="Диаграмма 4">
            <a:extLst>
              <a:ext uri="{FF2B5EF4-FFF2-40B4-BE49-F238E27FC236}">
                <a16:creationId xmlns:a16="http://schemas.microsoft.com/office/drawing/2014/main" id="{000C1114-2145-FFDA-2D37-AEA957866ABB}"/>
              </a:ext>
            </a:extLst>
          </p:cNvPr>
          <p:cNvGraphicFramePr/>
          <p:nvPr>
            <p:extLst>
              <p:ext uri="{D42A27DB-BD31-4B8C-83A1-F6EECF244321}">
                <p14:modId xmlns:p14="http://schemas.microsoft.com/office/powerpoint/2010/main" val="2053051713"/>
              </p:ext>
            </p:extLst>
          </p:nvPr>
        </p:nvGraphicFramePr>
        <p:xfrm>
          <a:off x="0" y="1772816"/>
          <a:ext cx="9144000" cy="5085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195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3998" cy="1027584"/>
          </a:xfrm>
        </p:spPr>
        <p:txBody>
          <a:bodyPr/>
          <a:lstStyle/>
          <a:p>
            <a:pPr algn="ctr"/>
            <a:r>
              <a:rPr lang="ru-RU" sz="2000" b="1" dirty="0">
                <a:solidFill>
                  <a:schemeClr val="bg2">
                    <a:lumMod val="60000"/>
                    <a:lumOff val="40000"/>
                  </a:schemeClr>
                </a:solidFill>
                <a:latin typeface="Times New Roman Tj" panose="02020603050405020304" pitchFamily="18" charset="-52"/>
              </a:rPr>
              <a:t>То соли 2030 </a:t>
            </a:r>
            <a:r>
              <a:rPr lang="ru-RU" sz="2000" b="1" dirty="0" err="1">
                <a:solidFill>
                  <a:schemeClr val="bg2">
                    <a:lumMod val="60000"/>
                    <a:lumOff val="40000"/>
                  </a:schemeClr>
                </a:solidFill>
                <a:latin typeface="Times New Roman Tj" panose="02020603050405020304" pitchFamily="18" charset="-52"/>
              </a:rPr>
              <a:t>ањолии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шахри</a:t>
            </a:r>
            <a:r>
              <a:rPr lang="ru-RU" sz="2000" b="1" dirty="0">
                <a:solidFill>
                  <a:schemeClr val="bg2">
                    <a:lumMod val="60000"/>
                    <a:lumOff val="40000"/>
                  </a:schemeClr>
                </a:solidFill>
                <a:latin typeface="Times New Roman Tj" panose="02020603050405020304" pitchFamily="18" charset="-52"/>
              </a:rPr>
              <a:t> Душанбе </a:t>
            </a:r>
            <a:r>
              <a:rPr lang="ru-RU" sz="2000" b="1" dirty="0" err="1">
                <a:solidFill>
                  <a:schemeClr val="bg2">
                    <a:lumMod val="60000"/>
                    <a:lumOff val="40000"/>
                  </a:schemeClr>
                </a:solidFill>
                <a:latin typeface="Times New Roman Tj" panose="02020603050405020304" pitchFamily="18" charset="-52"/>
              </a:rPr>
              <a:t>бемайлон</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афзоиш</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ёфта</a:t>
            </a:r>
            <a:r>
              <a:rPr lang="ru-RU" sz="2000" b="1" dirty="0">
                <a:solidFill>
                  <a:schemeClr val="bg2">
                    <a:lumMod val="60000"/>
                    <a:lumOff val="40000"/>
                  </a:schemeClr>
                </a:solidFill>
                <a:latin typeface="Times New Roman Tj" panose="02020603050405020304" pitchFamily="18" charset="-52"/>
              </a:rPr>
              <a:t>, ба </a:t>
            </a:r>
            <a:r>
              <a:rPr lang="ru-RU" sz="2000" b="1" dirty="0" err="1">
                <a:solidFill>
                  <a:schemeClr val="bg2">
                    <a:lumMod val="60000"/>
                    <a:lumOff val="40000"/>
                  </a:schemeClr>
                </a:solidFill>
                <a:latin typeface="Times New Roman Tj" panose="02020603050405020304" pitchFamily="18" charset="-52"/>
              </a:rPr>
              <a:t>камтар</a:t>
            </a:r>
            <a:r>
              <a:rPr lang="ru-RU" sz="2000" b="1" dirty="0">
                <a:solidFill>
                  <a:schemeClr val="bg2">
                    <a:lumMod val="60000"/>
                    <a:lumOff val="40000"/>
                  </a:schemeClr>
                </a:solidFill>
                <a:latin typeface="Times New Roman Tj" panose="02020603050405020304" pitchFamily="18" charset="-52"/>
              </a:rPr>
              <a:t> аз 1,5 млн. </a:t>
            </a:r>
            <a:r>
              <a:rPr lang="ru-RU" sz="2000" b="1" dirty="0" err="1">
                <a:solidFill>
                  <a:schemeClr val="bg2">
                    <a:lumMod val="60000"/>
                    <a:lumOff val="40000"/>
                  </a:schemeClr>
                </a:solidFill>
                <a:latin typeface="Times New Roman Tj" panose="02020603050405020304" pitchFamily="18" charset="-52"/>
              </a:rPr>
              <a:t>нафар</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хоњад</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расид</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Ташкили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имкониятњо</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барои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сокинон</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новобаста</a:t>
            </a:r>
            <a:r>
              <a:rPr lang="ru-RU" sz="2000" b="1" dirty="0">
                <a:solidFill>
                  <a:schemeClr val="bg2">
                    <a:lumMod val="60000"/>
                    <a:lumOff val="40000"/>
                  </a:schemeClr>
                </a:solidFill>
                <a:latin typeface="Times New Roman Tj" panose="02020603050405020304" pitchFamily="18" charset="-52"/>
              </a:rPr>
              <a:t> аз </a:t>
            </a:r>
            <a:r>
              <a:rPr lang="ru-RU" sz="2000" b="1" dirty="0" err="1">
                <a:solidFill>
                  <a:schemeClr val="bg2">
                    <a:lumMod val="60000"/>
                    <a:lumOff val="40000"/>
                  </a:schemeClr>
                </a:solidFill>
                <a:latin typeface="Times New Roman Tj" panose="02020603050405020304" pitchFamily="18" charset="-52"/>
              </a:rPr>
              <a:t>љинс</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синну</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сол</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саломатї</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ва</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арзёбии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талаботи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иќтисодиёт</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мухим</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мегардад</a:t>
            </a:r>
            <a:r>
              <a:rPr lang="ru-RU" sz="2000" b="1" dirty="0">
                <a:solidFill>
                  <a:schemeClr val="bg2">
                    <a:lumMod val="60000"/>
                    <a:lumOff val="40000"/>
                  </a:schemeClr>
                </a:solidFill>
                <a:latin typeface="Times New Roman Tj" panose="02020603050405020304" pitchFamily="18" charset="-52"/>
              </a:rPr>
              <a:t>…</a:t>
            </a:r>
            <a:br>
              <a:rPr lang="ru-RU" sz="2000" b="1" dirty="0">
                <a:solidFill>
                  <a:schemeClr val="bg2">
                    <a:lumMod val="60000"/>
                    <a:lumOff val="40000"/>
                  </a:schemeClr>
                </a:solidFill>
                <a:latin typeface="Times New Roman Tj" panose="02020603050405020304" pitchFamily="18" charset="-52"/>
              </a:rPr>
            </a:br>
            <a:endParaRPr lang="ru-RU" sz="2000" b="1" dirty="0">
              <a:solidFill>
                <a:schemeClr val="bg2">
                  <a:lumMod val="60000"/>
                  <a:lumOff val="40000"/>
                </a:schemeClr>
              </a:solidFill>
              <a:latin typeface="Times New Roman Tj" panose="02020603050405020304" pitchFamily="18" charset="-52"/>
            </a:endParaRPr>
          </a:p>
        </p:txBody>
      </p:sp>
      <p:graphicFrame>
        <p:nvGraphicFramePr>
          <p:cNvPr id="4" name="Диаграмма 3">
            <a:extLst>
              <a:ext uri="{FF2B5EF4-FFF2-40B4-BE49-F238E27FC236}">
                <a16:creationId xmlns:a16="http://schemas.microsoft.com/office/drawing/2014/main" id="{1DB450E3-DFC8-5551-5E76-FECD334AF8D3}"/>
              </a:ext>
            </a:extLst>
          </p:cNvPr>
          <p:cNvGraphicFramePr/>
          <p:nvPr>
            <p:extLst>
              <p:ext uri="{D42A27DB-BD31-4B8C-83A1-F6EECF244321}">
                <p14:modId xmlns:p14="http://schemas.microsoft.com/office/powerpoint/2010/main" val="1995704835"/>
              </p:ext>
            </p:extLst>
          </p:nvPr>
        </p:nvGraphicFramePr>
        <p:xfrm>
          <a:off x="0" y="1828800"/>
          <a:ext cx="9143999"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441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984473-B701-E161-D804-107A984087D1}"/>
              </a:ext>
            </a:extLst>
          </p:cNvPr>
          <p:cNvSpPr>
            <a:spLocks noGrp="1"/>
          </p:cNvSpPr>
          <p:nvPr>
            <p:ph type="title"/>
          </p:nvPr>
        </p:nvSpPr>
        <p:spPr>
          <a:xfrm>
            <a:off x="0" y="457200"/>
            <a:ext cx="9144000" cy="595536"/>
          </a:xfrm>
        </p:spPr>
        <p:txBody>
          <a:bodyPr/>
          <a:lstStyle/>
          <a:p>
            <a:pPr algn="ctr"/>
            <a:r>
              <a:rPr lang="ru-RU" sz="2400" b="1" dirty="0" err="1">
                <a:solidFill>
                  <a:schemeClr val="bg2">
                    <a:lumMod val="60000"/>
                    <a:lumOff val="40000"/>
                  </a:schemeClr>
                </a:solidFill>
              </a:rPr>
              <a:t>Сохтори</a:t>
            </a:r>
            <a:r>
              <a:rPr lang="ru-RU" sz="2400" b="1" dirty="0">
                <a:solidFill>
                  <a:schemeClr val="bg2">
                    <a:lumMod val="60000"/>
                    <a:lumOff val="40000"/>
                  </a:schemeClr>
                </a:solidFill>
              </a:rPr>
              <a:t> </a:t>
            </a:r>
            <a:r>
              <a:rPr lang="ru-RU" sz="2400" b="1" dirty="0" err="1">
                <a:solidFill>
                  <a:schemeClr val="bg2">
                    <a:lumMod val="60000"/>
                    <a:lumOff val="40000"/>
                  </a:schemeClr>
                </a:solidFill>
              </a:rPr>
              <a:t>синну</a:t>
            </a:r>
            <a:r>
              <a:rPr lang="ru-RU" sz="2400" b="1" dirty="0">
                <a:solidFill>
                  <a:schemeClr val="bg2">
                    <a:lumMod val="60000"/>
                    <a:lumOff val="40000"/>
                  </a:schemeClr>
                </a:solidFill>
              </a:rPr>
              <a:t> </a:t>
            </a:r>
            <a:r>
              <a:rPr lang="ru-RU" sz="2400" b="1" dirty="0" err="1">
                <a:solidFill>
                  <a:schemeClr val="bg2">
                    <a:lumMod val="60000"/>
                    <a:lumOff val="40000"/>
                  </a:schemeClr>
                </a:solidFill>
              </a:rPr>
              <a:t>солии</a:t>
            </a:r>
            <a:r>
              <a:rPr lang="ru-RU" sz="2400" b="1" dirty="0">
                <a:solidFill>
                  <a:schemeClr val="bg2">
                    <a:lumMod val="60000"/>
                    <a:lumOff val="40000"/>
                  </a:schemeClr>
                </a:solidFill>
              </a:rPr>
              <a:t> ахолии ш. Душанбе </a:t>
            </a:r>
          </a:p>
        </p:txBody>
      </p:sp>
      <p:graphicFrame>
        <p:nvGraphicFramePr>
          <p:cNvPr id="4" name="Диаграмма 3">
            <a:extLst>
              <a:ext uri="{FF2B5EF4-FFF2-40B4-BE49-F238E27FC236}">
                <a16:creationId xmlns:a16="http://schemas.microsoft.com/office/drawing/2014/main" id="{7954D317-F761-11A2-DC5A-594B425E4217}"/>
              </a:ext>
            </a:extLst>
          </p:cNvPr>
          <p:cNvGraphicFramePr/>
          <p:nvPr>
            <p:extLst>
              <p:ext uri="{D42A27DB-BD31-4B8C-83A1-F6EECF244321}">
                <p14:modId xmlns:p14="http://schemas.microsoft.com/office/powerpoint/2010/main" val="3083865164"/>
              </p:ext>
            </p:extLst>
          </p:nvPr>
        </p:nvGraphicFramePr>
        <p:xfrm>
          <a:off x="0" y="1052736"/>
          <a:ext cx="9144000" cy="580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513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B4FA4-EF3A-09C6-AFF5-FE2FA511CE69}"/>
              </a:ext>
            </a:extLst>
          </p:cNvPr>
          <p:cNvSpPr>
            <a:spLocks noGrp="1"/>
          </p:cNvSpPr>
          <p:nvPr>
            <p:ph type="title"/>
          </p:nvPr>
        </p:nvSpPr>
        <p:spPr>
          <a:xfrm>
            <a:off x="457200" y="457200"/>
            <a:ext cx="8229600" cy="955576"/>
          </a:xfrm>
        </p:spPr>
        <p:txBody>
          <a:bodyPr/>
          <a:lstStyle/>
          <a:p>
            <a:pPr algn="ctr"/>
            <a:r>
              <a:rPr lang="ru-RU" sz="2400" b="1" dirty="0" err="1">
                <a:solidFill>
                  <a:schemeClr val="bg2">
                    <a:lumMod val="60000"/>
                    <a:lumOff val="40000"/>
                  </a:schemeClr>
                </a:solidFill>
              </a:rPr>
              <a:t>Афзоиши</a:t>
            </a:r>
            <a:r>
              <a:rPr lang="ru-RU" sz="2400" b="1" dirty="0">
                <a:solidFill>
                  <a:schemeClr val="bg2">
                    <a:lumMod val="60000"/>
                    <a:lumOff val="40000"/>
                  </a:schemeClr>
                </a:solidFill>
              </a:rPr>
              <a:t> </a:t>
            </a:r>
            <a:r>
              <a:rPr lang="ru-RU" sz="2400" b="1" dirty="0" err="1">
                <a:solidFill>
                  <a:schemeClr val="bg2">
                    <a:lumMod val="60000"/>
                    <a:lumOff val="40000"/>
                  </a:schemeClr>
                </a:solidFill>
              </a:rPr>
              <a:t>Мачмуи</a:t>
            </a:r>
            <a:r>
              <a:rPr lang="ru-RU" sz="2400" b="1" dirty="0">
                <a:solidFill>
                  <a:schemeClr val="bg2">
                    <a:lumMod val="60000"/>
                    <a:lumOff val="40000"/>
                  </a:schemeClr>
                </a:solidFill>
              </a:rPr>
              <a:t> </a:t>
            </a:r>
            <a:r>
              <a:rPr lang="ru-RU" sz="2400" b="1" dirty="0" err="1">
                <a:solidFill>
                  <a:schemeClr val="bg2">
                    <a:lumMod val="60000"/>
                    <a:lumOff val="40000"/>
                  </a:schemeClr>
                </a:solidFill>
              </a:rPr>
              <a:t>махсулоти</a:t>
            </a:r>
            <a:r>
              <a:rPr lang="ru-RU" sz="2400" b="1" dirty="0">
                <a:solidFill>
                  <a:schemeClr val="bg2">
                    <a:lumMod val="60000"/>
                    <a:lumOff val="40000"/>
                  </a:schemeClr>
                </a:solidFill>
              </a:rPr>
              <a:t> </a:t>
            </a:r>
            <a:r>
              <a:rPr lang="ru-RU" sz="2400" b="1" dirty="0" err="1">
                <a:solidFill>
                  <a:schemeClr val="bg2">
                    <a:lumMod val="60000"/>
                    <a:lumOff val="40000"/>
                  </a:schemeClr>
                </a:solidFill>
              </a:rPr>
              <a:t>минтакави</a:t>
            </a:r>
            <a:r>
              <a:rPr lang="ru-RU" sz="2400" b="1" dirty="0">
                <a:solidFill>
                  <a:schemeClr val="bg2">
                    <a:lumMod val="60000"/>
                    <a:lumOff val="40000"/>
                  </a:schemeClr>
                </a:solidFill>
              </a:rPr>
              <a:t> </a:t>
            </a:r>
            <a:r>
              <a:rPr lang="ru-RU" sz="2400" b="1" dirty="0" err="1">
                <a:solidFill>
                  <a:schemeClr val="bg2">
                    <a:lumMod val="60000"/>
                    <a:lumOff val="40000"/>
                  </a:schemeClr>
                </a:solidFill>
              </a:rPr>
              <a:t>ва</a:t>
            </a:r>
            <a:r>
              <a:rPr lang="ru-RU" sz="2400" b="1" dirty="0">
                <a:solidFill>
                  <a:schemeClr val="bg2">
                    <a:lumMod val="60000"/>
                    <a:lumOff val="40000"/>
                  </a:schemeClr>
                </a:solidFill>
              </a:rPr>
              <a:t> </a:t>
            </a:r>
            <a:r>
              <a:rPr lang="ru-RU" sz="2400" b="1" dirty="0" err="1">
                <a:solidFill>
                  <a:schemeClr val="bg2">
                    <a:lumMod val="60000"/>
                    <a:lumOff val="40000"/>
                  </a:schemeClr>
                </a:solidFill>
              </a:rPr>
              <a:t>кохиши</a:t>
            </a:r>
            <a:r>
              <a:rPr lang="ru-RU" sz="2400" b="1" dirty="0">
                <a:solidFill>
                  <a:schemeClr val="bg2">
                    <a:lumMod val="60000"/>
                    <a:lumOff val="40000"/>
                  </a:schemeClr>
                </a:solidFill>
              </a:rPr>
              <a:t> </a:t>
            </a:r>
            <a:r>
              <a:rPr lang="ru-RU" sz="2400" b="1" dirty="0" err="1">
                <a:solidFill>
                  <a:schemeClr val="bg2">
                    <a:lumMod val="60000"/>
                    <a:lumOff val="40000"/>
                  </a:schemeClr>
                </a:solidFill>
              </a:rPr>
              <a:t>сатхи</a:t>
            </a:r>
            <a:r>
              <a:rPr lang="ru-RU" sz="2400" b="1" dirty="0">
                <a:solidFill>
                  <a:schemeClr val="bg2">
                    <a:lumMod val="60000"/>
                    <a:lumOff val="40000"/>
                  </a:schemeClr>
                </a:solidFill>
              </a:rPr>
              <a:t> </a:t>
            </a:r>
            <a:r>
              <a:rPr lang="ru-RU" sz="2400" b="1" dirty="0" err="1">
                <a:solidFill>
                  <a:schemeClr val="bg2">
                    <a:lumMod val="60000"/>
                    <a:lumOff val="40000"/>
                  </a:schemeClr>
                </a:solidFill>
              </a:rPr>
              <a:t>камбизоати</a:t>
            </a:r>
            <a:r>
              <a:rPr lang="ru-RU" sz="2400" b="1" dirty="0">
                <a:solidFill>
                  <a:schemeClr val="bg2">
                    <a:lumMod val="60000"/>
                    <a:lumOff val="40000"/>
                  </a:schemeClr>
                </a:solidFill>
              </a:rPr>
              <a:t> дар </a:t>
            </a:r>
            <a:r>
              <a:rPr lang="ru-RU" sz="2400" b="1" dirty="0" err="1">
                <a:solidFill>
                  <a:schemeClr val="bg2">
                    <a:lumMod val="60000"/>
                    <a:lumOff val="40000"/>
                  </a:schemeClr>
                </a:solidFill>
              </a:rPr>
              <a:t>шахри</a:t>
            </a:r>
            <a:r>
              <a:rPr lang="ru-RU" sz="2400" b="1" dirty="0">
                <a:solidFill>
                  <a:schemeClr val="bg2">
                    <a:lumMod val="60000"/>
                    <a:lumOff val="40000"/>
                  </a:schemeClr>
                </a:solidFill>
              </a:rPr>
              <a:t> Душанбе </a:t>
            </a:r>
          </a:p>
        </p:txBody>
      </p:sp>
      <p:graphicFrame>
        <p:nvGraphicFramePr>
          <p:cNvPr id="4" name="Диаграмма 3">
            <a:extLst>
              <a:ext uri="{FF2B5EF4-FFF2-40B4-BE49-F238E27FC236}">
                <a16:creationId xmlns:a16="http://schemas.microsoft.com/office/drawing/2014/main" id="{6F26DB79-5958-6EE1-48B4-90B0FBE60946}"/>
              </a:ext>
            </a:extLst>
          </p:cNvPr>
          <p:cNvGraphicFramePr>
            <a:graphicFrameLocks/>
          </p:cNvGraphicFramePr>
          <p:nvPr>
            <p:extLst>
              <p:ext uri="{D42A27DB-BD31-4B8C-83A1-F6EECF244321}">
                <p14:modId xmlns:p14="http://schemas.microsoft.com/office/powerpoint/2010/main" val="179376293"/>
              </p:ext>
            </p:extLst>
          </p:nvPr>
        </p:nvGraphicFramePr>
        <p:xfrm>
          <a:off x="0" y="1412776"/>
          <a:ext cx="9144000"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24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id="{39BA660C-77F0-10C2-A0C3-E134FD6364E5}"/>
              </a:ext>
            </a:extLst>
          </p:cNvPr>
          <p:cNvSpPr>
            <a:spLocks noGrp="1" noChangeArrowheads="1"/>
          </p:cNvSpPr>
          <p:nvPr>
            <p:ph type="title"/>
          </p:nvPr>
        </p:nvSpPr>
        <p:spPr>
          <a:xfrm>
            <a:off x="0" y="457200"/>
            <a:ext cx="9036050" cy="955675"/>
          </a:xfrm>
        </p:spPr>
        <p:txBody>
          <a:bodyPr/>
          <a:lstStyle/>
          <a:p>
            <a:pPr algn="ctr"/>
            <a:r>
              <a:rPr lang="ru-RU" altLang="ru-RU" sz="2400" b="1" dirty="0" err="1">
                <a:solidFill>
                  <a:srgbClr val="0000FF"/>
                </a:solidFill>
              </a:rPr>
              <a:t>Натичахои</a:t>
            </a:r>
            <a:r>
              <a:rPr lang="ru-RU" altLang="ru-RU" sz="2400" b="1" dirty="0">
                <a:solidFill>
                  <a:srgbClr val="0000FF"/>
                </a:solidFill>
              </a:rPr>
              <a:t> соли 2023 </a:t>
            </a:r>
            <a:r>
              <a:rPr lang="ru-RU" altLang="ru-RU" sz="2400" b="1" dirty="0" err="1">
                <a:solidFill>
                  <a:srgbClr val="0000FF"/>
                </a:solidFill>
              </a:rPr>
              <a:t>доир</a:t>
            </a:r>
            <a:r>
              <a:rPr lang="ru-RU" altLang="ru-RU" sz="2400" b="1" dirty="0">
                <a:solidFill>
                  <a:srgbClr val="0000FF"/>
                </a:solidFill>
              </a:rPr>
              <a:t> ба </a:t>
            </a:r>
            <a:r>
              <a:rPr lang="ru-RU" altLang="ru-RU" sz="2400" b="1" dirty="0" err="1">
                <a:solidFill>
                  <a:srgbClr val="0000FF"/>
                </a:solidFill>
              </a:rPr>
              <a:t>рушди</a:t>
            </a:r>
            <a:r>
              <a:rPr lang="ru-RU" altLang="ru-RU" sz="2400" b="1" dirty="0">
                <a:solidFill>
                  <a:srgbClr val="0000FF"/>
                </a:solidFill>
              </a:rPr>
              <a:t> </a:t>
            </a:r>
            <a:r>
              <a:rPr lang="ru-RU" altLang="ru-RU" sz="2400" b="1" dirty="0" err="1">
                <a:solidFill>
                  <a:srgbClr val="0000FF"/>
                </a:solidFill>
              </a:rPr>
              <a:t>саноат</a:t>
            </a:r>
            <a:r>
              <a:rPr lang="ru-RU" altLang="ru-RU" sz="2400" b="1" dirty="0">
                <a:solidFill>
                  <a:srgbClr val="0000FF"/>
                </a:solidFill>
              </a:rPr>
              <a:t> дар </a:t>
            </a:r>
            <a:r>
              <a:rPr lang="ru-RU" altLang="ru-RU" sz="2400" b="1" dirty="0" err="1">
                <a:solidFill>
                  <a:srgbClr val="0000FF"/>
                </a:solidFill>
              </a:rPr>
              <a:t>шахр</a:t>
            </a:r>
            <a:r>
              <a:rPr lang="ru-RU" altLang="ru-RU" sz="2400" b="1" dirty="0">
                <a:solidFill>
                  <a:srgbClr val="0000FF"/>
                </a:solidFill>
              </a:rPr>
              <a:t> </a:t>
            </a:r>
            <a:r>
              <a:rPr lang="ru-RU" altLang="ru-RU" sz="2400" b="1" dirty="0" err="1">
                <a:solidFill>
                  <a:srgbClr val="0000FF"/>
                </a:solidFill>
              </a:rPr>
              <a:t>назаррас</a:t>
            </a:r>
            <a:r>
              <a:rPr lang="ru-RU" altLang="ru-RU" sz="2400" b="1" dirty="0">
                <a:solidFill>
                  <a:srgbClr val="0000FF"/>
                </a:solidFill>
              </a:rPr>
              <a:t> </a:t>
            </a:r>
            <a:r>
              <a:rPr lang="ru-RU" altLang="ru-RU" sz="2400" b="1" dirty="0" err="1">
                <a:solidFill>
                  <a:srgbClr val="0000FF"/>
                </a:solidFill>
              </a:rPr>
              <a:t>аст</a:t>
            </a:r>
            <a:r>
              <a:rPr lang="ru-RU" altLang="ru-RU" sz="2400" b="1" dirty="0">
                <a:solidFill>
                  <a:srgbClr val="0000FF"/>
                </a:solidFill>
              </a:rPr>
              <a:t> (соли 2015=100%)….</a:t>
            </a:r>
          </a:p>
        </p:txBody>
      </p:sp>
      <p:graphicFrame>
        <p:nvGraphicFramePr>
          <p:cNvPr id="2" name="Диаграмма 1">
            <a:extLst>
              <a:ext uri="{FF2B5EF4-FFF2-40B4-BE49-F238E27FC236}">
                <a16:creationId xmlns:a16="http://schemas.microsoft.com/office/drawing/2014/main" id="{8D927B86-FE43-A0DD-1D72-A14B01008897}"/>
              </a:ext>
            </a:extLst>
          </p:cNvPr>
          <p:cNvGraphicFramePr>
            <a:graphicFrameLocks/>
          </p:cNvGraphicFramePr>
          <p:nvPr>
            <p:extLst>
              <p:ext uri="{D42A27DB-BD31-4B8C-83A1-F6EECF244321}">
                <p14:modId xmlns:p14="http://schemas.microsoft.com/office/powerpoint/2010/main" val="170300958"/>
              </p:ext>
            </p:extLst>
          </p:nvPr>
        </p:nvGraphicFramePr>
        <p:xfrm>
          <a:off x="0" y="1412875"/>
          <a:ext cx="9144000" cy="5445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AE946-63EA-DD79-0D79-19245B69176C}"/>
              </a:ext>
            </a:extLst>
          </p:cNvPr>
          <p:cNvSpPr>
            <a:spLocks noGrp="1"/>
          </p:cNvSpPr>
          <p:nvPr>
            <p:ph type="title"/>
          </p:nvPr>
        </p:nvSpPr>
        <p:spPr>
          <a:xfrm>
            <a:off x="0" y="476672"/>
            <a:ext cx="9144000" cy="576064"/>
          </a:xfrm>
        </p:spPr>
        <p:txBody>
          <a:bodyPr/>
          <a:lstStyle/>
          <a:p>
            <a:pPr algn="ctr"/>
            <a:r>
              <a:rPr lang="ru-RU" sz="2000" b="1" dirty="0" err="1">
                <a:solidFill>
                  <a:schemeClr val="bg2">
                    <a:lumMod val="60000"/>
                    <a:lumOff val="40000"/>
                  </a:schemeClr>
                </a:solidFill>
              </a:rPr>
              <a:t>Сохтори</a:t>
            </a:r>
            <a:r>
              <a:rPr lang="ru-RU" sz="2000" b="1" dirty="0">
                <a:solidFill>
                  <a:schemeClr val="bg2">
                    <a:lumMod val="60000"/>
                    <a:lumOff val="40000"/>
                  </a:schemeClr>
                </a:solidFill>
              </a:rPr>
              <a:t> </a:t>
            </a:r>
            <a:r>
              <a:rPr lang="ru-RU" sz="2000" b="1" dirty="0" err="1">
                <a:solidFill>
                  <a:schemeClr val="bg2">
                    <a:lumMod val="60000"/>
                    <a:lumOff val="40000"/>
                  </a:schemeClr>
                </a:solidFill>
              </a:rPr>
              <a:t>Мачмуи</a:t>
            </a:r>
            <a:r>
              <a:rPr lang="ru-RU" sz="2000" b="1" dirty="0">
                <a:solidFill>
                  <a:schemeClr val="bg2">
                    <a:lumMod val="60000"/>
                    <a:lumOff val="40000"/>
                  </a:schemeClr>
                </a:solidFill>
              </a:rPr>
              <a:t> </a:t>
            </a:r>
            <a:r>
              <a:rPr lang="ru-RU" sz="2000" b="1" dirty="0" err="1">
                <a:solidFill>
                  <a:schemeClr val="bg2">
                    <a:lumMod val="60000"/>
                    <a:lumOff val="40000"/>
                  </a:schemeClr>
                </a:solidFill>
              </a:rPr>
              <a:t>махсулоти</a:t>
            </a:r>
            <a:r>
              <a:rPr lang="ru-RU" sz="2000" b="1" dirty="0">
                <a:solidFill>
                  <a:schemeClr val="bg2">
                    <a:lumMod val="60000"/>
                    <a:lumOff val="40000"/>
                  </a:schemeClr>
                </a:solidFill>
              </a:rPr>
              <a:t> </a:t>
            </a:r>
            <a:r>
              <a:rPr lang="ru-RU" sz="2000" b="1" dirty="0" err="1">
                <a:solidFill>
                  <a:schemeClr val="bg2">
                    <a:lumMod val="60000"/>
                    <a:lumOff val="40000"/>
                  </a:schemeClr>
                </a:solidFill>
              </a:rPr>
              <a:t>минтакавии</a:t>
            </a:r>
            <a:r>
              <a:rPr lang="ru-RU" sz="2000" b="1" dirty="0">
                <a:solidFill>
                  <a:schemeClr val="bg2">
                    <a:lumMod val="60000"/>
                    <a:lumOff val="40000"/>
                  </a:schemeClr>
                </a:solidFill>
              </a:rPr>
              <a:t> </a:t>
            </a:r>
            <a:r>
              <a:rPr lang="ru-RU" sz="2000" b="1" dirty="0" err="1">
                <a:solidFill>
                  <a:schemeClr val="bg2">
                    <a:lumMod val="60000"/>
                    <a:lumOff val="40000"/>
                  </a:schemeClr>
                </a:solidFill>
              </a:rPr>
              <a:t>шахри</a:t>
            </a:r>
            <a:r>
              <a:rPr lang="ru-RU" sz="2000" b="1" dirty="0">
                <a:solidFill>
                  <a:schemeClr val="bg2">
                    <a:lumMod val="60000"/>
                    <a:lumOff val="40000"/>
                  </a:schemeClr>
                </a:solidFill>
              </a:rPr>
              <a:t> Душанбе, %</a:t>
            </a:r>
          </a:p>
        </p:txBody>
      </p:sp>
      <p:graphicFrame>
        <p:nvGraphicFramePr>
          <p:cNvPr id="4" name="Диаграмма 3">
            <a:extLst>
              <a:ext uri="{FF2B5EF4-FFF2-40B4-BE49-F238E27FC236}">
                <a16:creationId xmlns:a16="http://schemas.microsoft.com/office/drawing/2014/main" id="{84846DC5-ECE9-3952-36F8-0C18ED9A8E78}"/>
              </a:ext>
            </a:extLst>
          </p:cNvPr>
          <p:cNvGraphicFramePr/>
          <p:nvPr>
            <p:extLst>
              <p:ext uri="{D42A27DB-BD31-4B8C-83A1-F6EECF244321}">
                <p14:modId xmlns:p14="http://schemas.microsoft.com/office/powerpoint/2010/main" val="1386136965"/>
              </p:ext>
            </p:extLst>
          </p:nvPr>
        </p:nvGraphicFramePr>
        <p:xfrm>
          <a:off x="0" y="1052736"/>
          <a:ext cx="9252520" cy="580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7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52608D-C000-38C1-DAE0-5EB153AB6B4F}"/>
              </a:ext>
            </a:extLst>
          </p:cNvPr>
          <p:cNvSpPr>
            <a:spLocks noGrp="1"/>
          </p:cNvSpPr>
          <p:nvPr>
            <p:ph type="title"/>
          </p:nvPr>
        </p:nvSpPr>
        <p:spPr>
          <a:xfrm>
            <a:off x="0" y="457200"/>
            <a:ext cx="9144000" cy="739552"/>
          </a:xfrm>
        </p:spPr>
        <p:txBody>
          <a:bodyPr/>
          <a:lstStyle/>
          <a:p>
            <a:pPr algn="ctr"/>
            <a:r>
              <a:rPr lang="ru-RU" sz="2400" b="1" dirty="0" err="1">
                <a:solidFill>
                  <a:schemeClr val="bg2">
                    <a:lumMod val="60000"/>
                    <a:lumOff val="40000"/>
                  </a:schemeClr>
                </a:solidFill>
              </a:rPr>
              <a:t>Сохтори</a:t>
            </a:r>
            <a:r>
              <a:rPr lang="ru-RU" sz="2400" b="1" dirty="0">
                <a:solidFill>
                  <a:schemeClr val="bg2">
                    <a:lumMod val="60000"/>
                    <a:lumOff val="40000"/>
                  </a:schemeClr>
                </a:solidFill>
              </a:rPr>
              <a:t> </a:t>
            </a:r>
            <a:r>
              <a:rPr lang="ru-RU" sz="2400" b="1" dirty="0" err="1">
                <a:solidFill>
                  <a:schemeClr val="bg2">
                    <a:lumMod val="60000"/>
                    <a:lumOff val="40000"/>
                  </a:schemeClr>
                </a:solidFill>
              </a:rPr>
              <a:t>саноати</a:t>
            </a:r>
            <a:r>
              <a:rPr lang="ru-RU" sz="2400" b="1" dirty="0">
                <a:solidFill>
                  <a:schemeClr val="bg2">
                    <a:lumMod val="60000"/>
                    <a:lumOff val="40000"/>
                  </a:schemeClr>
                </a:solidFill>
              </a:rPr>
              <a:t> </a:t>
            </a:r>
            <a:r>
              <a:rPr lang="ru-RU" sz="2400" b="1" dirty="0" err="1">
                <a:solidFill>
                  <a:schemeClr val="bg2">
                    <a:lumMod val="60000"/>
                    <a:lumOff val="40000"/>
                  </a:schemeClr>
                </a:solidFill>
              </a:rPr>
              <a:t>коркард</a:t>
            </a:r>
            <a:r>
              <a:rPr lang="ru-RU" sz="2400" b="1" dirty="0">
                <a:solidFill>
                  <a:schemeClr val="bg2">
                    <a:lumMod val="60000"/>
                    <a:lumOff val="40000"/>
                  </a:schemeClr>
                </a:solidFill>
              </a:rPr>
              <a:t> </a:t>
            </a:r>
            <a:r>
              <a:rPr lang="ru-RU" sz="2400" b="1" dirty="0" err="1">
                <a:solidFill>
                  <a:schemeClr val="bg2">
                    <a:lumMod val="60000"/>
                    <a:lumOff val="40000"/>
                  </a:schemeClr>
                </a:solidFill>
              </a:rPr>
              <a:t>каме</a:t>
            </a:r>
            <a:r>
              <a:rPr lang="ru-RU" sz="2400" b="1" dirty="0">
                <a:solidFill>
                  <a:schemeClr val="bg2">
                    <a:lumMod val="60000"/>
                    <a:lumOff val="40000"/>
                  </a:schemeClr>
                </a:solidFill>
              </a:rPr>
              <a:t> </a:t>
            </a:r>
            <a:r>
              <a:rPr lang="ru-RU" sz="2400" b="1" dirty="0" err="1">
                <a:solidFill>
                  <a:schemeClr val="bg2">
                    <a:lumMod val="60000"/>
                    <a:lumOff val="40000"/>
                  </a:schemeClr>
                </a:solidFill>
              </a:rPr>
              <a:t>тагйир</a:t>
            </a:r>
            <a:r>
              <a:rPr lang="ru-RU" sz="2400" b="1" dirty="0">
                <a:solidFill>
                  <a:schemeClr val="bg2">
                    <a:lumMod val="60000"/>
                    <a:lumOff val="40000"/>
                  </a:schemeClr>
                </a:solidFill>
              </a:rPr>
              <a:t> </a:t>
            </a:r>
            <a:r>
              <a:rPr lang="ru-RU" sz="2400" b="1" dirty="0" err="1">
                <a:solidFill>
                  <a:schemeClr val="bg2">
                    <a:lumMod val="60000"/>
                    <a:lumOff val="40000"/>
                  </a:schemeClr>
                </a:solidFill>
              </a:rPr>
              <a:t>ёфта</a:t>
            </a:r>
            <a:r>
              <a:rPr lang="ru-RU" sz="2400" b="1" dirty="0">
                <a:solidFill>
                  <a:schemeClr val="bg2">
                    <a:lumMod val="60000"/>
                    <a:lumOff val="40000"/>
                  </a:schemeClr>
                </a:solidFill>
              </a:rPr>
              <a:t> </a:t>
            </a:r>
            <a:r>
              <a:rPr lang="ru-RU" sz="2400" b="1" dirty="0" err="1">
                <a:solidFill>
                  <a:schemeClr val="bg2">
                    <a:lumMod val="60000"/>
                    <a:lumOff val="40000"/>
                  </a:schemeClr>
                </a:solidFill>
              </a:rPr>
              <a:t>истодаст</a:t>
            </a:r>
            <a:endParaRPr lang="ru-RU" sz="2400" b="1" dirty="0">
              <a:solidFill>
                <a:schemeClr val="bg2">
                  <a:lumMod val="60000"/>
                  <a:lumOff val="40000"/>
                </a:schemeClr>
              </a:solidFill>
            </a:endParaRPr>
          </a:p>
        </p:txBody>
      </p:sp>
      <p:graphicFrame>
        <p:nvGraphicFramePr>
          <p:cNvPr id="4" name="Диаграмма 3">
            <a:extLst>
              <a:ext uri="{FF2B5EF4-FFF2-40B4-BE49-F238E27FC236}">
                <a16:creationId xmlns:a16="http://schemas.microsoft.com/office/drawing/2014/main" id="{117B4DCE-AFED-84A7-74C0-2C351B4D6F62}"/>
              </a:ext>
            </a:extLst>
          </p:cNvPr>
          <p:cNvGraphicFramePr>
            <a:graphicFrameLocks/>
          </p:cNvGraphicFramePr>
          <p:nvPr>
            <p:extLst>
              <p:ext uri="{D42A27DB-BD31-4B8C-83A1-F6EECF244321}">
                <p14:modId xmlns:p14="http://schemas.microsoft.com/office/powerpoint/2010/main" val="2659972662"/>
              </p:ext>
            </p:extLst>
          </p:nvPr>
        </p:nvGraphicFramePr>
        <p:xfrm>
          <a:off x="0" y="1196752"/>
          <a:ext cx="9144000"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225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1027584"/>
          </a:xfrm>
        </p:spPr>
        <p:txBody>
          <a:bodyPr/>
          <a:lstStyle/>
          <a:p>
            <a:pPr algn="ctr"/>
            <a:r>
              <a:rPr lang="ru-RU" sz="2400" b="1" dirty="0">
                <a:solidFill>
                  <a:srgbClr val="0000CC"/>
                </a:solidFill>
                <a:latin typeface="Times New Roman Tj" panose="02020603050405020304" pitchFamily="18" charset="-52"/>
              </a:rPr>
              <a:t>Душанбе </a:t>
            </a:r>
            <a:r>
              <a:rPr lang="ru-RU" sz="2400" b="1" dirty="0" err="1">
                <a:solidFill>
                  <a:srgbClr val="0000CC"/>
                </a:solidFill>
                <a:latin typeface="Times New Roman Tj" panose="02020603050405020304" pitchFamily="18" charset="-52"/>
              </a:rPr>
              <a:t>пойтахти</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Тољикистон</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маркази</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бонуфузи</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иќтисодї</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тањсилотию</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табобатї</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фарњангию</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сайёњї</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мебошад</a:t>
            </a:r>
            <a:endParaRPr lang="ru-RU" sz="2400" b="1" dirty="0">
              <a:solidFill>
                <a:srgbClr val="0000CC"/>
              </a:solidFill>
              <a:latin typeface="Times New Roman Tj" panose="02020603050405020304" pitchFamily="18" charset="-52"/>
            </a:endParaRPr>
          </a:p>
        </p:txBody>
      </p:sp>
      <p:sp>
        <p:nvSpPr>
          <p:cNvPr id="3" name="Объект 2"/>
          <p:cNvSpPr>
            <a:spLocks noGrp="1"/>
          </p:cNvSpPr>
          <p:nvPr>
            <p:ph idx="1"/>
          </p:nvPr>
        </p:nvSpPr>
        <p:spPr>
          <a:xfrm>
            <a:off x="0" y="1484784"/>
            <a:ext cx="9144000" cy="5373216"/>
          </a:xfrm>
        </p:spPr>
        <p:txBody>
          <a:bodyPr/>
          <a:lstStyle/>
          <a:p>
            <a:pPr algn="just">
              <a:buFont typeface="Arial" panose="020B0604020202020204" pitchFamily="34" charset="0"/>
              <a:buChar char="•"/>
            </a:pPr>
            <a:r>
              <a:rPr lang="ru-RU" sz="1800" dirty="0" err="1">
                <a:latin typeface="Times New Roman Tj" panose="02020603050405020304" pitchFamily="18" charset="-52"/>
              </a:rPr>
              <a:t>Њиссаи</a:t>
            </a:r>
            <a:r>
              <a:rPr lang="ru-RU" sz="1800" dirty="0">
                <a:latin typeface="Times New Roman Tj" panose="02020603050405020304" pitchFamily="18" charset="-52"/>
              </a:rPr>
              <a:t> </a:t>
            </a:r>
            <a:r>
              <a:rPr lang="ru-RU" sz="1800" dirty="0" err="1">
                <a:latin typeface="Times New Roman Tj" panose="02020603050405020304" pitchFamily="18" charset="-52"/>
              </a:rPr>
              <a:t>шањр</a:t>
            </a:r>
            <a:r>
              <a:rPr lang="ru-RU" sz="1800" dirty="0">
                <a:latin typeface="Times New Roman Tj" panose="02020603050405020304" pitchFamily="18" charset="-52"/>
              </a:rPr>
              <a:t> дар </a:t>
            </a:r>
            <a:r>
              <a:rPr lang="ru-RU" sz="1800" dirty="0" err="1">
                <a:latin typeface="Times New Roman Tj" panose="02020603050405020304" pitchFamily="18" charset="-52"/>
              </a:rPr>
              <a:t>нишондињандањои</a:t>
            </a:r>
            <a:r>
              <a:rPr lang="ru-RU" sz="1800" dirty="0">
                <a:latin typeface="Times New Roman Tj" panose="02020603050405020304" pitchFamily="18" charset="-52"/>
              </a:rPr>
              <a:t> </a:t>
            </a:r>
            <a:r>
              <a:rPr lang="ru-RU" sz="1800" dirty="0" err="1">
                <a:latin typeface="Times New Roman Tj" panose="02020603050405020304" pitchFamily="18" charset="-52"/>
              </a:rPr>
              <a:t>умумиљумњуриявї</a:t>
            </a:r>
            <a:r>
              <a:rPr lang="ru-RU" sz="1800" dirty="0">
                <a:latin typeface="Times New Roman Tj" panose="02020603050405020304" pitchFamily="18" charset="-52"/>
              </a:rPr>
              <a:t> </a:t>
            </a:r>
            <a:r>
              <a:rPr lang="ru-RU" sz="1800" dirty="0" err="1">
                <a:latin typeface="Times New Roman Tj" panose="02020603050405020304" pitchFamily="18" charset="-52"/>
              </a:rPr>
              <a:t>назаррас</a:t>
            </a:r>
            <a:r>
              <a:rPr lang="ru-RU" sz="1800" dirty="0">
                <a:latin typeface="Times New Roman Tj" panose="02020603050405020304" pitchFamily="18" charset="-52"/>
              </a:rPr>
              <a:t> </a:t>
            </a:r>
            <a:r>
              <a:rPr lang="ru-RU" sz="1800" dirty="0" err="1">
                <a:latin typeface="Times New Roman Tj" panose="02020603050405020304" pitchFamily="18" charset="-52"/>
              </a:rPr>
              <a:t>аст</a:t>
            </a:r>
            <a:r>
              <a:rPr lang="ru-RU" sz="1800" dirty="0">
                <a:latin typeface="Times New Roman Tj" panose="02020603050405020304" pitchFamily="18" charset="-52"/>
              </a:rPr>
              <a:t>:</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Маљмўи</a:t>
            </a:r>
            <a:r>
              <a:rPr lang="ru-RU" sz="1800" dirty="0">
                <a:latin typeface="Times New Roman Tj" panose="02020603050405020304" pitchFamily="18" charset="-52"/>
              </a:rPr>
              <a:t> </a:t>
            </a:r>
            <a:r>
              <a:rPr lang="ru-RU" sz="1800" dirty="0" err="1">
                <a:latin typeface="Times New Roman Tj" panose="02020603050405020304" pitchFamily="18" charset="-52"/>
              </a:rPr>
              <a:t>мањсулоти</a:t>
            </a:r>
            <a:r>
              <a:rPr lang="ru-RU" sz="1800" dirty="0">
                <a:latin typeface="Times New Roman Tj" panose="02020603050405020304" pitchFamily="18" charset="-52"/>
              </a:rPr>
              <a:t> </a:t>
            </a:r>
            <a:r>
              <a:rPr lang="ru-RU" sz="1800" dirty="0" err="1">
                <a:latin typeface="Times New Roman Tj" panose="02020603050405020304" pitchFamily="18" charset="-52"/>
              </a:rPr>
              <a:t>дохилии</a:t>
            </a:r>
            <a:r>
              <a:rPr lang="ru-RU" sz="1800" dirty="0">
                <a:latin typeface="Times New Roman Tj" panose="02020603050405020304" pitchFamily="18" charset="-52"/>
              </a:rPr>
              <a:t> </a:t>
            </a:r>
            <a:r>
              <a:rPr lang="ru-RU" sz="1800" dirty="0" err="1">
                <a:latin typeface="Times New Roman Tj" panose="02020603050405020304" pitchFamily="18" charset="-52"/>
              </a:rPr>
              <a:t>мамлакат</a:t>
            </a:r>
            <a:r>
              <a:rPr lang="ru-RU" sz="1800" dirty="0">
                <a:latin typeface="Times New Roman Tj" panose="02020603050405020304" pitchFamily="18" charset="-52"/>
              </a:rPr>
              <a:t> - </a:t>
            </a:r>
            <a:r>
              <a:rPr lang="ru-RU" sz="1800" dirty="0" err="1">
                <a:latin typeface="Times New Roman Tj" panose="02020603050405020304" pitchFamily="18" charset="-52"/>
              </a:rPr>
              <a:t>беш</a:t>
            </a:r>
            <a:r>
              <a:rPr lang="ru-RU" sz="1800" dirty="0">
                <a:latin typeface="Times New Roman Tj" panose="02020603050405020304" pitchFamily="18" charset="-52"/>
              </a:rPr>
              <a:t> аз 20,2 %</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сармоягузорӣ</a:t>
            </a:r>
            <a:r>
              <a:rPr lang="ru-RU" sz="1800" dirty="0">
                <a:latin typeface="Times New Roman Tj" panose="02020603050405020304" pitchFamily="18" charset="-52"/>
              </a:rPr>
              <a:t> ба </a:t>
            </a:r>
            <a:r>
              <a:rPr lang="ru-RU" sz="1800" dirty="0" err="1">
                <a:latin typeface="Times New Roman Tj" panose="02020603050405020304" pitchFamily="18" charset="-52"/>
              </a:rPr>
              <a:t>фондҳои</a:t>
            </a:r>
            <a:r>
              <a:rPr lang="ru-RU" sz="1800" dirty="0">
                <a:latin typeface="Times New Roman Tj" panose="02020603050405020304" pitchFamily="18" charset="-52"/>
              </a:rPr>
              <a:t> </a:t>
            </a:r>
            <a:r>
              <a:rPr lang="ru-RU" sz="1800" dirty="0" err="1">
                <a:latin typeface="Times New Roman Tj" panose="02020603050405020304" pitchFamily="18" charset="-52"/>
              </a:rPr>
              <a:t>асосӣ</a:t>
            </a:r>
            <a:r>
              <a:rPr lang="ru-RU" sz="1800" dirty="0">
                <a:latin typeface="Times New Roman Tj" panose="02020603050405020304" pitchFamily="18" charset="-52"/>
              </a:rPr>
              <a:t>  -28,2%</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савдои</a:t>
            </a:r>
            <a:r>
              <a:rPr lang="ru-RU" sz="1800" dirty="0">
                <a:latin typeface="Times New Roman Tj" panose="02020603050405020304" pitchFamily="18" charset="-52"/>
              </a:rPr>
              <a:t> </a:t>
            </a:r>
            <a:r>
              <a:rPr lang="ru-RU" sz="1800" dirty="0" err="1">
                <a:latin typeface="Times New Roman Tj" panose="02020603050405020304" pitchFamily="18" charset="-52"/>
              </a:rPr>
              <a:t>чакана</a:t>
            </a:r>
            <a:r>
              <a:rPr lang="ru-RU" sz="1800" dirty="0">
                <a:latin typeface="Times New Roman Tj" panose="02020603050405020304" pitchFamily="18" charset="-52"/>
              </a:rPr>
              <a:t> 28,1%</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хизматрасонӣ</a:t>
            </a:r>
            <a:r>
              <a:rPr lang="ru-RU" sz="1800" dirty="0">
                <a:latin typeface="Times New Roman Tj" panose="02020603050405020304" pitchFamily="18" charset="-52"/>
              </a:rPr>
              <a:t> 58%. </a:t>
            </a:r>
          </a:p>
          <a:p>
            <a:pPr algn="just">
              <a:buFontTx/>
              <a:buChar char="-"/>
            </a:pPr>
            <a:endParaRPr lang="ru-RU" sz="500" dirty="0">
              <a:latin typeface="Times New Roman Tj" panose="02020603050405020304" pitchFamily="18" charset="-52"/>
            </a:endParaRPr>
          </a:p>
          <a:p>
            <a:pPr algn="just">
              <a:buFontTx/>
              <a:buChar char="-"/>
            </a:pPr>
            <a:r>
              <a:rPr lang="ru-RU" sz="1800" dirty="0">
                <a:latin typeface="Times New Roman Tj" panose="02020603050405020304" pitchFamily="18" charset="-52"/>
              </a:rPr>
              <a:t>Душанбе </a:t>
            </a:r>
            <a:r>
              <a:rPr lang="ru-RU" sz="1800" dirty="0" err="1">
                <a:latin typeface="Times New Roman Tj" panose="02020603050405020304" pitchFamily="18" charset="-52"/>
              </a:rPr>
              <a:t>дорои</a:t>
            </a:r>
            <a:r>
              <a:rPr lang="ru-RU" sz="1800" dirty="0">
                <a:latin typeface="Times New Roman Tj" panose="02020603050405020304" pitchFamily="18" charset="-52"/>
              </a:rPr>
              <a:t> </a:t>
            </a:r>
            <a:r>
              <a:rPr lang="ru-RU" sz="1800" dirty="0" err="1">
                <a:latin typeface="Times New Roman Tj" panose="02020603050405020304" pitchFamily="18" charset="-52"/>
              </a:rPr>
              <a:t>захираҳои</a:t>
            </a:r>
            <a:r>
              <a:rPr lang="ru-RU" sz="1800" dirty="0">
                <a:latin typeface="Times New Roman Tj" panose="02020603050405020304" pitchFamily="18" charset="-52"/>
              </a:rPr>
              <a:t> </a:t>
            </a:r>
            <a:r>
              <a:rPr lang="ru-RU" sz="1800" dirty="0" err="1">
                <a:latin typeface="Times New Roman Tj" panose="02020603050405020304" pitchFamily="18" charset="-52"/>
              </a:rPr>
              <a:t>назарраси</a:t>
            </a:r>
            <a:r>
              <a:rPr lang="ru-RU" sz="1800" dirty="0">
                <a:latin typeface="Times New Roman Tj" panose="02020603050405020304" pitchFamily="18" charset="-52"/>
              </a:rPr>
              <a:t> </a:t>
            </a:r>
            <a:r>
              <a:rPr lang="ru-RU" sz="1800" dirty="0" err="1">
                <a:latin typeface="Times New Roman Tj" panose="02020603050405020304" pitchFamily="18" charset="-52"/>
              </a:rPr>
              <a:t>соҳаи</a:t>
            </a:r>
            <a:r>
              <a:rPr lang="ru-RU" sz="1800" dirty="0">
                <a:latin typeface="Times New Roman Tj" panose="02020603050405020304" pitchFamily="18" charset="-52"/>
              </a:rPr>
              <a:t> </a:t>
            </a:r>
            <a:r>
              <a:rPr lang="ru-RU" sz="1800" dirty="0" err="1">
                <a:latin typeface="Times New Roman Tj" panose="02020603050405020304" pitchFamily="18" charset="-52"/>
              </a:rPr>
              <a:t>маориф</a:t>
            </a:r>
            <a:r>
              <a:rPr lang="ru-RU" sz="1800" dirty="0">
                <a:latin typeface="Times New Roman Tj" panose="02020603050405020304" pitchFamily="18" charset="-52"/>
              </a:rPr>
              <a:t> </a:t>
            </a:r>
            <a:r>
              <a:rPr lang="ru-RU" sz="1800" dirty="0" err="1">
                <a:latin typeface="Times New Roman Tj" panose="02020603050405020304" pitchFamily="18" charset="-52"/>
              </a:rPr>
              <a:t>мебошад</a:t>
            </a:r>
            <a:endParaRPr lang="ru-RU" sz="500" dirty="0">
              <a:latin typeface="Times New Roman Tj" panose="02020603050405020304" pitchFamily="18" charset="-52"/>
            </a:endParaRPr>
          </a:p>
          <a:p>
            <a:pPr algn="just">
              <a:buFontTx/>
              <a:buChar char="-"/>
            </a:pPr>
            <a:r>
              <a:rPr lang="ru-RU" sz="1800" dirty="0">
                <a:latin typeface="Times New Roman Tj" panose="02020603050405020304" pitchFamily="18" charset="-52"/>
              </a:rPr>
              <a:t>55% </a:t>
            </a:r>
            <a:r>
              <a:rPr lang="ru-RU" sz="1800" dirty="0" err="1">
                <a:latin typeface="Times New Roman Tj" panose="02020603050405020304" pitchFamily="18" charset="-52"/>
              </a:rPr>
              <a:t>донишљуёни</a:t>
            </a:r>
            <a:r>
              <a:rPr lang="ru-RU" sz="1800" dirty="0">
                <a:latin typeface="Times New Roman Tj" panose="02020603050405020304" pitchFamily="18" charset="-52"/>
              </a:rPr>
              <a:t> </a:t>
            </a:r>
            <a:r>
              <a:rPr lang="ru-RU" sz="1800" dirty="0" err="1">
                <a:latin typeface="Times New Roman Tj" panose="02020603050405020304" pitchFamily="18" charset="-52"/>
              </a:rPr>
              <a:t>донишгоњу</a:t>
            </a:r>
            <a:r>
              <a:rPr lang="ru-RU" sz="1800" dirty="0">
                <a:latin typeface="Times New Roman Tj" panose="02020603050405020304" pitchFamily="18" charset="-52"/>
              </a:rPr>
              <a:t> </a:t>
            </a:r>
            <a:r>
              <a:rPr lang="ru-RU" sz="1800" dirty="0" err="1">
                <a:latin typeface="Times New Roman Tj" panose="02020603050405020304" pitchFamily="18" charset="-52"/>
              </a:rPr>
              <a:t>донишкадањо</a:t>
            </a:r>
            <a:r>
              <a:rPr lang="ru-RU" sz="1800" dirty="0">
                <a:latin typeface="Times New Roman Tj" panose="02020603050405020304" pitchFamily="18" charset="-52"/>
              </a:rPr>
              <a:t> дар Душанбе </a:t>
            </a:r>
            <a:r>
              <a:rPr lang="ru-RU" sz="1800" dirty="0" err="1">
                <a:latin typeface="Times New Roman Tj" panose="02020603050405020304" pitchFamily="18" charset="-52"/>
              </a:rPr>
              <a:t>тањсил</a:t>
            </a:r>
            <a:r>
              <a:rPr lang="ru-RU" sz="1800" dirty="0">
                <a:latin typeface="Times New Roman Tj" panose="02020603050405020304" pitchFamily="18" charset="-52"/>
              </a:rPr>
              <a:t> </a:t>
            </a:r>
            <a:r>
              <a:rPr lang="ru-RU" sz="1800" dirty="0" err="1">
                <a:latin typeface="Times New Roman Tj" panose="02020603050405020304" pitchFamily="18" charset="-52"/>
              </a:rPr>
              <a:t>мекунанд</a:t>
            </a:r>
            <a:r>
              <a:rPr lang="ru-RU" sz="1800" dirty="0">
                <a:latin typeface="Times New Roman Tj" panose="02020603050405020304" pitchFamily="18" charset="-52"/>
              </a:rPr>
              <a:t> </a:t>
            </a:r>
            <a:r>
              <a:rPr lang="ru-RU" sz="1800" dirty="0" err="1">
                <a:latin typeface="Times New Roman Tj" panose="02020603050405020304" pitchFamily="18" charset="-52"/>
              </a:rPr>
              <a:t>Фаъолияти</a:t>
            </a:r>
            <a:r>
              <a:rPr lang="ru-RU" sz="1800" dirty="0">
                <a:latin typeface="Times New Roman Tj" panose="02020603050405020304" pitchFamily="18" charset="-52"/>
              </a:rPr>
              <a:t> </a:t>
            </a:r>
            <a:r>
              <a:rPr lang="ru-RU" sz="1800" dirty="0" err="1">
                <a:latin typeface="Times New Roman Tj" panose="02020603050405020304" pitchFamily="18" charset="-52"/>
              </a:rPr>
              <a:t>илмї</a:t>
            </a:r>
            <a:r>
              <a:rPr lang="ru-RU" sz="1800" dirty="0">
                <a:latin typeface="Times New Roman Tj" panose="02020603050405020304" pitchFamily="18" charset="-52"/>
              </a:rPr>
              <a:t> –</a:t>
            </a:r>
            <a:r>
              <a:rPr lang="ru-RU" sz="1800" dirty="0" err="1">
                <a:latin typeface="Times New Roman Tj" panose="02020603050405020304" pitchFamily="18" charset="-52"/>
              </a:rPr>
              <a:t>тадқиқотӣ</a:t>
            </a:r>
            <a:r>
              <a:rPr lang="ru-RU" sz="1800" dirty="0">
                <a:latin typeface="Times New Roman Tj" panose="02020603050405020304" pitchFamily="18" charset="-52"/>
              </a:rPr>
              <a:t>  дар Душанбе </a:t>
            </a:r>
            <a:r>
              <a:rPr lang="ru-RU" sz="1800" dirty="0" err="1">
                <a:latin typeface="Times New Roman Tj" panose="02020603050405020304" pitchFamily="18" charset="-52"/>
              </a:rPr>
              <a:t>бо</a:t>
            </a:r>
            <a:r>
              <a:rPr lang="ru-RU" sz="1800" dirty="0">
                <a:latin typeface="Times New Roman Tj" panose="02020603050405020304" pitchFamily="18" charset="-52"/>
              </a:rPr>
              <a:t> </a:t>
            </a:r>
            <a:r>
              <a:rPr lang="ru-RU" sz="1800" dirty="0" err="1">
                <a:latin typeface="Times New Roman Tj" panose="02020603050405020304" pitchFamily="18" charset="-52"/>
              </a:rPr>
              <a:t>суръат</a:t>
            </a:r>
            <a:r>
              <a:rPr lang="ru-RU" sz="1800" dirty="0">
                <a:latin typeface="Times New Roman Tj" panose="02020603050405020304" pitchFamily="18" charset="-52"/>
              </a:rPr>
              <a:t> </a:t>
            </a:r>
            <a:r>
              <a:rPr lang="ru-RU" sz="1800" dirty="0" err="1">
                <a:latin typeface="Times New Roman Tj" panose="02020603050405020304" pitchFamily="18" charset="-52"/>
              </a:rPr>
              <a:t>рушд</a:t>
            </a:r>
            <a:r>
              <a:rPr lang="ru-RU" sz="1800" dirty="0">
                <a:latin typeface="Times New Roman Tj" panose="02020603050405020304" pitchFamily="18" charset="-52"/>
              </a:rPr>
              <a:t> </a:t>
            </a:r>
            <a:r>
              <a:rPr lang="ru-RU" sz="1800" dirty="0" err="1">
                <a:latin typeface="Times New Roman Tj" panose="02020603050405020304" pitchFamily="18" charset="-52"/>
              </a:rPr>
              <a:t>меёбад</a:t>
            </a:r>
            <a:r>
              <a:rPr lang="ru-RU" sz="1800" dirty="0">
                <a:latin typeface="Times New Roman Tj" panose="02020603050405020304" pitchFamily="18" charset="-52"/>
              </a:rPr>
              <a:t>.</a:t>
            </a:r>
          </a:p>
          <a:p>
            <a:pPr algn="just">
              <a:buFontTx/>
              <a:buChar char="-"/>
            </a:pPr>
            <a:endParaRPr lang="ru-RU" sz="500" dirty="0">
              <a:latin typeface="Times New Roman Tj" panose="02020603050405020304" pitchFamily="18" charset="-52"/>
            </a:endParaRPr>
          </a:p>
          <a:p>
            <a:pPr algn="just">
              <a:buFontTx/>
              <a:buChar char="-"/>
            </a:pPr>
            <a:r>
              <a:rPr lang="ru-RU" sz="1800" dirty="0" err="1">
                <a:latin typeface="Times New Roman Tj" panose="02020603050405020304" pitchFamily="18" charset="-52"/>
              </a:rPr>
              <a:t>Шањри</a:t>
            </a:r>
            <a:r>
              <a:rPr lang="ru-RU" sz="1800" dirty="0">
                <a:latin typeface="Times New Roman Tj" panose="02020603050405020304" pitchFamily="18" charset="-52"/>
              </a:rPr>
              <a:t> Душанбе </a:t>
            </a:r>
            <a:r>
              <a:rPr lang="ru-RU" sz="1800" dirty="0" err="1">
                <a:latin typeface="Times New Roman Tj" panose="02020603050405020304" pitchFamily="18" charset="-52"/>
              </a:rPr>
              <a:t>дорои</a:t>
            </a:r>
            <a:r>
              <a:rPr lang="ru-RU" sz="1800" dirty="0">
                <a:latin typeface="Times New Roman Tj" panose="02020603050405020304" pitchFamily="18" charset="-52"/>
              </a:rPr>
              <a:t> </a:t>
            </a:r>
            <a:r>
              <a:rPr lang="ru-RU" sz="1800" dirty="0" err="1">
                <a:latin typeface="Times New Roman Tj" panose="02020603050405020304" pitchFamily="18" charset="-52"/>
              </a:rPr>
              <a:t>захирањои</a:t>
            </a:r>
            <a:r>
              <a:rPr lang="ru-RU" sz="1800" dirty="0">
                <a:latin typeface="Times New Roman Tj" panose="02020603050405020304" pitchFamily="18" charset="-52"/>
              </a:rPr>
              <a:t> </a:t>
            </a:r>
            <a:r>
              <a:rPr lang="ru-RU" sz="1800" dirty="0" err="1">
                <a:latin typeface="Times New Roman Tj" panose="02020603050405020304" pitchFamily="18" charset="-52"/>
              </a:rPr>
              <a:t>бойи</a:t>
            </a:r>
            <a:r>
              <a:rPr lang="ru-RU" sz="1800" dirty="0">
                <a:latin typeface="Times New Roman Tj" panose="02020603050405020304" pitchFamily="18" charset="-52"/>
              </a:rPr>
              <a:t> </a:t>
            </a:r>
            <a:r>
              <a:rPr lang="ru-RU" sz="1800" dirty="0" err="1">
                <a:latin typeface="Times New Roman Tj" panose="02020603050405020304" pitchFamily="18" charset="-52"/>
              </a:rPr>
              <a:t>сайёњї</a:t>
            </a:r>
            <a:r>
              <a:rPr lang="ru-RU" sz="1800" dirty="0">
                <a:latin typeface="Times New Roman Tj" panose="02020603050405020304" pitchFamily="18" charset="-52"/>
              </a:rPr>
              <a:t> </a:t>
            </a:r>
            <a:r>
              <a:rPr lang="ru-RU" sz="1800" dirty="0" err="1">
                <a:latin typeface="Times New Roman Tj" panose="02020603050405020304" pitchFamily="18" charset="-52"/>
              </a:rPr>
              <a:t>буда</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a:t>
            </a:r>
            <a:r>
              <a:rPr lang="ru-RU" sz="1800" dirty="0" err="1">
                <a:latin typeface="Times New Roman Tj" panose="02020603050405020304" pitchFamily="18" charset="-52"/>
              </a:rPr>
              <a:t>рушди</a:t>
            </a:r>
            <a:r>
              <a:rPr lang="ru-RU" sz="1800" dirty="0">
                <a:latin typeface="Times New Roman Tj" panose="02020603050405020304" pitchFamily="18" charset="-52"/>
              </a:rPr>
              <a:t> </a:t>
            </a:r>
            <a:r>
              <a:rPr lang="ru-RU" sz="1800" dirty="0" err="1">
                <a:latin typeface="Times New Roman Tj" panose="02020603050405020304" pitchFamily="18" charset="-52"/>
              </a:rPr>
              <a:t>соњаи</a:t>
            </a:r>
            <a:r>
              <a:rPr lang="ru-RU" sz="1800" dirty="0">
                <a:latin typeface="Times New Roman Tj" panose="02020603050405020304" pitchFamily="18" charset="-52"/>
              </a:rPr>
              <a:t> </a:t>
            </a:r>
            <a:r>
              <a:rPr lang="ru-RU" sz="1800" dirty="0" err="1">
                <a:latin typeface="Times New Roman Tj" panose="02020603050405020304" pitchFamily="18" charset="-52"/>
              </a:rPr>
              <a:t>сайёњї</a:t>
            </a:r>
            <a:r>
              <a:rPr lang="ru-RU" sz="1800" dirty="0">
                <a:latin typeface="Times New Roman Tj" panose="02020603050405020304" pitchFamily="18" charset="-52"/>
              </a:rPr>
              <a:t> </a:t>
            </a:r>
            <a:r>
              <a:rPr lang="ru-RU" sz="1800" dirty="0" err="1">
                <a:latin typeface="Times New Roman Tj" panose="02020603050405020304" pitchFamily="18" charset="-52"/>
              </a:rPr>
              <a:t>инфрасохтори</a:t>
            </a:r>
            <a:r>
              <a:rPr lang="ru-RU" sz="1800" dirty="0">
                <a:latin typeface="Times New Roman Tj" panose="02020603050405020304" pitchFamily="18" charset="-52"/>
              </a:rPr>
              <a:t> </a:t>
            </a:r>
            <a:r>
              <a:rPr lang="ru-RU" sz="1800" dirty="0" err="1">
                <a:latin typeface="Times New Roman Tj" panose="02020603050405020304" pitchFamily="18" charset="-52"/>
              </a:rPr>
              <a:t>мукаммал</a:t>
            </a:r>
            <a:r>
              <a:rPr lang="ru-RU" sz="1800" dirty="0">
                <a:latin typeface="Times New Roman Tj" panose="02020603050405020304" pitchFamily="18" charset="-52"/>
              </a:rPr>
              <a:t> </a:t>
            </a:r>
            <a:r>
              <a:rPr lang="ru-RU" sz="1800" dirty="0" err="1">
                <a:latin typeface="Times New Roman Tj" panose="02020603050405020304" pitchFamily="18" charset="-52"/>
              </a:rPr>
              <a:t>беш</a:t>
            </a:r>
            <a:r>
              <a:rPr lang="ru-RU" sz="1800" dirty="0">
                <a:latin typeface="Times New Roman Tj" panose="02020603050405020304" pitchFamily="18" charset="-52"/>
              </a:rPr>
              <a:t> аз пеш </a:t>
            </a:r>
            <a:r>
              <a:rPr lang="ru-RU" sz="1800" dirty="0" err="1">
                <a:latin typeface="Times New Roman Tj" panose="02020603050405020304" pitchFamily="18" charset="-52"/>
              </a:rPr>
              <a:t>фаъолият</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хизмат</a:t>
            </a:r>
            <a:r>
              <a:rPr lang="ru-RU" sz="1800" dirty="0">
                <a:latin typeface="Times New Roman Tj" panose="02020603050405020304" pitchFamily="18" charset="-52"/>
              </a:rPr>
              <a:t> </a:t>
            </a:r>
            <a:r>
              <a:rPr lang="ru-RU" sz="1800" dirty="0" err="1">
                <a:latin typeface="Times New Roman Tj" panose="02020603050405020304" pitchFamily="18" charset="-52"/>
              </a:rPr>
              <a:t>мерасонад</a:t>
            </a:r>
            <a:r>
              <a:rPr lang="ru-RU" sz="1800" dirty="0">
                <a:latin typeface="Times New Roman Tj" panose="02020603050405020304" pitchFamily="18" charset="-52"/>
              </a:rPr>
              <a:t>, </a:t>
            </a:r>
            <a:r>
              <a:rPr lang="ru-RU" sz="1800" dirty="0" err="1">
                <a:latin typeface="Times New Roman Tj" panose="02020603050405020304" pitchFamily="18" charset="-52"/>
              </a:rPr>
              <a:t>ки</a:t>
            </a:r>
            <a:r>
              <a:rPr lang="ru-RU" sz="1800" dirty="0">
                <a:latin typeface="Times New Roman Tj" panose="02020603050405020304" pitchFamily="18" charset="-52"/>
              </a:rPr>
              <a:t> ба </a:t>
            </a:r>
            <a:r>
              <a:rPr lang="ru-RU" sz="1800" dirty="0" err="1">
                <a:latin typeface="Times New Roman Tj" panose="02020603050405020304" pitchFamily="18" charset="-52"/>
              </a:rPr>
              <a:t>макони</a:t>
            </a:r>
            <a:r>
              <a:rPr lang="ru-RU" sz="1800" dirty="0">
                <a:latin typeface="Times New Roman Tj" panose="02020603050405020304" pitchFamily="18" charset="-52"/>
              </a:rPr>
              <a:t> </a:t>
            </a:r>
            <a:r>
              <a:rPr lang="ru-RU" sz="1800" dirty="0" err="1">
                <a:latin typeface="Times New Roman Tj" panose="02020603050405020304" pitchFamily="18" charset="-52"/>
              </a:rPr>
              <a:t>баргузории</a:t>
            </a:r>
            <a:r>
              <a:rPr lang="ru-RU" sz="1800" dirty="0">
                <a:latin typeface="Times New Roman Tj" panose="02020603050405020304" pitchFamily="18" charset="-52"/>
              </a:rPr>
              <a:t> </a:t>
            </a:r>
            <a:r>
              <a:rPr lang="ru-RU" sz="1800" dirty="0" err="1">
                <a:latin typeface="Times New Roman Tj" panose="02020603050405020304" pitchFamily="18" charset="-52"/>
              </a:rPr>
              <a:t>чорабинињои</a:t>
            </a:r>
            <a:r>
              <a:rPr lang="ru-RU" sz="1800" dirty="0">
                <a:latin typeface="Times New Roman Tj" panose="02020603050405020304" pitchFamily="18" charset="-52"/>
              </a:rPr>
              <a:t> </a:t>
            </a:r>
            <a:r>
              <a:rPr lang="ru-RU" sz="1800" dirty="0" err="1">
                <a:latin typeface="Times New Roman Tj" panose="02020603050405020304" pitchFamily="18" charset="-52"/>
              </a:rPr>
              <a:t>байналмилалии</a:t>
            </a:r>
            <a:r>
              <a:rPr lang="ru-RU" sz="1800" dirty="0">
                <a:latin typeface="Times New Roman Tj" panose="02020603050405020304" pitchFamily="18" charset="-52"/>
              </a:rPr>
              <a:t> </a:t>
            </a:r>
            <a:r>
              <a:rPr lang="ru-RU" sz="1800" dirty="0" err="1">
                <a:latin typeface="Times New Roman Tj" panose="02020603050405020304" pitchFamily="18" charset="-52"/>
              </a:rPr>
              <a:t>сиёсї</a:t>
            </a:r>
            <a:r>
              <a:rPr lang="ru-RU" sz="1800" dirty="0">
                <a:latin typeface="Times New Roman Tj" panose="02020603050405020304" pitchFamily="18" charset="-52"/>
              </a:rPr>
              <a:t>, </a:t>
            </a:r>
            <a:r>
              <a:rPr lang="ru-RU" sz="1800" dirty="0" err="1">
                <a:latin typeface="Times New Roman Tj" panose="02020603050405020304" pitchFamily="18" charset="-52"/>
              </a:rPr>
              <a:t>илмї</a:t>
            </a:r>
            <a:r>
              <a:rPr lang="ru-RU" sz="1800" dirty="0">
                <a:latin typeface="Times New Roman Tj" panose="02020603050405020304" pitchFamily="18" charset="-52"/>
              </a:rPr>
              <a:t>, </a:t>
            </a:r>
            <a:r>
              <a:rPr lang="ru-RU" sz="1800" dirty="0" err="1">
                <a:latin typeface="Times New Roman Tj" panose="02020603050405020304" pitchFamily="18" charset="-52"/>
              </a:rPr>
              <a:t>фарњангї</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техникї</a:t>
            </a:r>
            <a:r>
              <a:rPr lang="ru-RU" sz="1800" dirty="0">
                <a:latin typeface="Times New Roman Tj" panose="02020603050405020304" pitchFamily="18" charset="-52"/>
              </a:rPr>
              <a:t> </a:t>
            </a:r>
            <a:r>
              <a:rPr lang="ru-RU" sz="1800" dirty="0" err="1">
                <a:latin typeface="Times New Roman Tj" panose="02020603050405020304" pitchFamily="18" charset="-52"/>
              </a:rPr>
              <a:t>мубаддал</a:t>
            </a:r>
            <a:r>
              <a:rPr lang="ru-RU" sz="1800" dirty="0">
                <a:latin typeface="Times New Roman Tj" panose="02020603050405020304" pitchFamily="18" charset="-52"/>
              </a:rPr>
              <a:t> </a:t>
            </a:r>
            <a:r>
              <a:rPr lang="ru-RU" sz="1800" dirty="0" err="1">
                <a:latin typeface="Times New Roman Tj" panose="02020603050405020304" pitchFamily="18" charset="-52"/>
              </a:rPr>
              <a:t>гаштани</a:t>
            </a:r>
            <a:r>
              <a:rPr lang="ru-RU" sz="1800" dirty="0">
                <a:latin typeface="Times New Roman Tj" panose="02020603050405020304" pitchFamily="18" charset="-52"/>
              </a:rPr>
              <a:t> </a:t>
            </a:r>
            <a:r>
              <a:rPr lang="ru-RU" sz="1800" dirty="0" err="1">
                <a:latin typeface="Times New Roman Tj" panose="02020603050405020304" pitchFamily="18" charset="-52"/>
              </a:rPr>
              <a:t>пойтахти</a:t>
            </a:r>
            <a:r>
              <a:rPr lang="ru-RU" sz="1800" dirty="0">
                <a:latin typeface="Times New Roman Tj" panose="02020603050405020304" pitchFamily="18" charset="-52"/>
              </a:rPr>
              <a:t> </a:t>
            </a:r>
            <a:r>
              <a:rPr lang="ru-RU" sz="1800" dirty="0" err="1">
                <a:latin typeface="Times New Roman Tj" panose="02020603050405020304" pitchFamily="18" charset="-52"/>
              </a:rPr>
              <a:t>кишварамон</a:t>
            </a:r>
            <a:r>
              <a:rPr lang="ru-RU" sz="1800" dirty="0">
                <a:latin typeface="Times New Roman Tj" panose="02020603050405020304" pitchFamily="18" charset="-52"/>
              </a:rPr>
              <a:t> </a:t>
            </a:r>
            <a:r>
              <a:rPr lang="ru-RU" sz="1800" dirty="0" err="1">
                <a:latin typeface="Times New Roman Tj" panose="02020603050405020304" pitchFamily="18" charset="-52"/>
              </a:rPr>
              <a:t>њамзамон</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a:t>
            </a:r>
            <a:r>
              <a:rPr lang="ru-RU" sz="1800" dirty="0" err="1">
                <a:latin typeface="Times New Roman Tj" panose="02020603050405020304" pitchFamily="18" charset="-52"/>
              </a:rPr>
              <a:t>љалби</a:t>
            </a:r>
            <a:r>
              <a:rPr lang="ru-RU" sz="1800" dirty="0">
                <a:latin typeface="Times New Roman Tj" panose="02020603050405020304" pitchFamily="18" charset="-52"/>
              </a:rPr>
              <a:t> </a:t>
            </a:r>
            <a:r>
              <a:rPr lang="ru-RU" sz="1800" dirty="0" err="1">
                <a:latin typeface="Times New Roman Tj" panose="02020603050405020304" pitchFamily="18" charset="-52"/>
              </a:rPr>
              <a:t>таваљљуњи</a:t>
            </a:r>
            <a:r>
              <a:rPr lang="ru-RU" sz="1800" dirty="0">
                <a:latin typeface="Times New Roman Tj" panose="02020603050405020304" pitchFamily="18" charset="-52"/>
              </a:rPr>
              <a:t> </a:t>
            </a:r>
            <a:r>
              <a:rPr lang="ru-RU" sz="1800" dirty="0" err="1">
                <a:latin typeface="Times New Roman Tj" panose="02020603050405020304" pitchFamily="18" charset="-52"/>
              </a:rPr>
              <a:t>љомеаи</a:t>
            </a:r>
            <a:r>
              <a:rPr lang="ru-RU" sz="1800" dirty="0">
                <a:latin typeface="Times New Roman Tj" panose="02020603050405020304" pitchFamily="18" charset="-52"/>
              </a:rPr>
              <a:t> </a:t>
            </a:r>
            <a:r>
              <a:rPr lang="ru-RU" sz="1800" dirty="0" err="1">
                <a:latin typeface="Times New Roman Tj" panose="02020603050405020304" pitchFamily="18" charset="-52"/>
              </a:rPr>
              <a:t>љањонї</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ба ин </a:t>
            </a:r>
            <a:r>
              <a:rPr lang="ru-RU" sz="1800" dirty="0" err="1">
                <a:latin typeface="Times New Roman Tj" panose="02020603050405020304" pitchFamily="18" charset="-52"/>
              </a:rPr>
              <a:t>васила</a:t>
            </a:r>
            <a:r>
              <a:rPr lang="ru-RU" sz="1800" dirty="0">
                <a:latin typeface="Times New Roman Tj" panose="02020603050405020304" pitchFamily="18" charset="-52"/>
              </a:rPr>
              <a:t> </a:t>
            </a:r>
            <a:r>
              <a:rPr lang="ru-RU" sz="1800" dirty="0" err="1">
                <a:latin typeface="Times New Roman Tj" panose="02020603050405020304" pitchFamily="18" charset="-52"/>
              </a:rPr>
              <a:t>мустањкам</a:t>
            </a:r>
            <a:r>
              <a:rPr lang="ru-RU" sz="1800" dirty="0">
                <a:latin typeface="Times New Roman Tj" panose="02020603050405020304" pitchFamily="18" charset="-52"/>
              </a:rPr>
              <a:t> </a:t>
            </a:r>
            <a:r>
              <a:rPr lang="ru-RU" sz="1800" dirty="0" err="1">
                <a:latin typeface="Times New Roman Tj" panose="02020603050405020304" pitchFamily="18" charset="-52"/>
              </a:rPr>
              <a:t>кардани</a:t>
            </a:r>
            <a:r>
              <a:rPr lang="ru-RU" sz="1800" dirty="0">
                <a:latin typeface="Times New Roman Tj" panose="02020603050405020304" pitchFamily="18" charset="-52"/>
              </a:rPr>
              <a:t> </a:t>
            </a:r>
            <a:r>
              <a:rPr lang="ru-RU" sz="1800" dirty="0" err="1">
                <a:latin typeface="Times New Roman Tj" panose="02020603050405020304" pitchFamily="18" charset="-52"/>
              </a:rPr>
              <a:t>имиљи</a:t>
            </a:r>
            <a:r>
              <a:rPr lang="ru-RU" sz="1800" dirty="0">
                <a:latin typeface="Times New Roman Tj" panose="02020603050405020304" pitchFamily="18" charset="-52"/>
              </a:rPr>
              <a:t> </a:t>
            </a:r>
            <a:r>
              <a:rPr lang="ru-RU" sz="1800" dirty="0" err="1">
                <a:latin typeface="Times New Roman Tj" panose="02020603050405020304" pitchFamily="18" charset="-52"/>
              </a:rPr>
              <a:t>кишвар</a:t>
            </a:r>
            <a:r>
              <a:rPr lang="ru-RU" sz="1800" dirty="0">
                <a:latin typeface="Times New Roman Tj" panose="02020603050405020304" pitchFamily="18" charset="-52"/>
              </a:rPr>
              <a:t> </a:t>
            </a:r>
            <a:r>
              <a:rPr lang="ru-RU" sz="1800" dirty="0" err="1">
                <a:latin typeface="Times New Roman Tj" panose="02020603050405020304" pitchFamily="18" charset="-52"/>
              </a:rPr>
              <a:t>њамчун</a:t>
            </a:r>
            <a:r>
              <a:rPr lang="ru-RU" sz="1800" dirty="0">
                <a:latin typeface="Times New Roman Tj" panose="02020603050405020304" pitchFamily="18" charset="-52"/>
              </a:rPr>
              <a:t> </a:t>
            </a:r>
            <a:r>
              <a:rPr lang="ru-RU" sz="1800" dirty="0" err="1">
                <a:latin typeface="Times New Roman Tj" panose="02020603050405020304" pitchFamily="18" charset="-52"/>
              </a:rPr>
              <a:t>мамлакати</a:t>
            </a:r>
            <a:r>
              <a:rPr lang="ru-RU" sz="1800" dirty="0">
                <a:latin typeface="Times New Roman Tj" panose="02020603050405020304" pitchFamily="18" charset="-52"/>
              </a:rPr>
              <a:t> </a:t>
            </a:r>
            <a:r>
              <a:rPr lang="ru-RU" sz="1800" dirty="0" err="1">
                <a:latin typeface="Times New Roman Tj" panose="02020603050405020304" pitchFamily="18" charset="-52"/>
              </a:rPr>
              <a:t>осоишта</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дорои</a:t>
            </a:r>
            <a:r>
              <a:rPr lang="ru-RU" sz="1800" dirty="0">
                <a:latin typeface="Times New Roman Tj" panose="02020603050405020304" pitchFamily="18" charset="-52"/>
              </a:rPr>
              <a:t> </a:t>
            </a:r>
            <a:r>
              <a:rPr lang="ru-RU" sz="1800" dirty="0" err="1">
                <a:latin typeface="Times New Roman Tj" panose="02020603050405020304" pitchFamily="18" charset="-52"/>
              </a:rPr>
              <a:t>захирањои</a:t>
            </a:r>
            <a:r>
              <a:rPr lang="ru-RU" sz="1800" dirty="0">
                <a:latin typeface="Times New Roman Tj" panose="02020603050405020304" pitchFamily="18" charset="-52"/>
              </a:rPr>
              <a:t> </a:t>
            </a:r>
            <a:r>
              <a:rPr lang="ru-RU" sz="1800" dirty="0" err="1">
                <a:latin typeface="Times New Roman Tj" panose="02020603050405020304" pitchFamily="18" charset="-52"/>
              </a:rPr>
              <a:t>бойи</a:t>
            </a:r>
            <a:r>
              <a:rPr lang="ru-RU" sz="1800" dirty="0">
                <a:latin typeface="Times New Roman Tj" panose="02020603050405020304" pitchFamily="18" charset="-52"/>
              </a:rPr>
              <a:t> </a:t>
            </a:r>
            <a:r>
              <a:rPr lang="ru-RU" sz="1800" dirty="0" err="1">
                <a:latin typeface="Times New Roman Tj" panose="02020603050405020304" pitchFamily="18" charset="-52"/>
              </a:rPr>
              <a:t>сайёҳї</a:t>
            </a:r>
            <a:r>
              <a:rPr lang="ru-RU" sz="1800" dirty="0">
                <a:latin typeface="Times New Roman Tj" panose="02020603050405020304" pitchFamily="18" charset="-52"/>
              </a:rPr>
              <a:t>, </a:t>
            </a:r>
            <a:r>
              <a:rPr lang="ru-RU" sz="1800" dirty="0" err="1">
                <a:latin typeface="Times New Roman Tj" panose="02020603050405020304" pitchFamily="18" charset="-52"/>
              </a:rPr>
              <a:t>заминаи</a:t>
            </a:r>
            <a:r>
              <a:rPr lang="ru-RU" sz="1800" dirty="0">
                <a:latin typeface="Times New Roman Tj" panose="02020603050405020304" pitchFamily="18" charset="-52"/>
              </a:rPr>
              <a:t> </a:t>
            </a:r>
            <a:r>
              <a:rPr lang="ru-RU" sz="1800" dirty="0" err="1">
                <a:latin typeface="Times New Roman Tj" panose="02020603050405020304" pitchFamily="18" charset="-52"/>
              </a:rPr>
              <a:t>мусоид</a:t>
            </a:r>
            <a:r>
              <a:rPr lang="ru-RU" sz="1800" dirty="0">
                <a:latin typeface="Times New Roman Tj" panose="02020603050405020304" pitchFamily="18" charset="-52"/>
              </a:rPr>
              <a:t> </a:t>
            </a:r>
            <a:r>
              <a:rPr lang="ru-RU" sz="1800" dirty="0" err="1">
                <a:latin typeface="Times New Roman Tj" panose="02020603050405020304" pitchFamily="18" charset="-52"/>
              </a:rPr>
              <a:t>фароњам</a:t>
            </a:r>
            <a:r>
              <a:rPr lang="ru-RU" sz="1800" dirty="0">
                <a:latin typeface="Times New Roman Tj" panose="02020603050405020304" pitchFamily="18" charset="-52"/>
              </a:rPr>
              <a:t> </a:t>
            </a:r>
            <a:r>
              <a:rPr lang="ru-RU" sz="1800" dirty="0" err="1">
                <a:latin typeface="Times New Roman Tj" panose="02020603050405020304" pitchFamily="18" charset="-52"/>
              </a:rPr>
              <a:t>меорад</a:t>
            </a:r>
            <a:r>
              <a:rPr lang="ru-RU" sz="1800" dirty="0">
                <a:latin typeface="Times New Roman Tj" panose="02020603050405020304" pitchFamily="18" charset="-52"/>
              </a:rPr>
              <a:t>.</a:t>
            </a:r>
          </a:p>
        </p:txBody>
      </p:sp>
    </p:spTree>
    <p:extLst>
      <p:ext uri="{BB962C8B-B14F-4D97-AF65-F5344CB8AC3E}">
        <p14:creationId xmlns:p14="http://schemas.microsoft.com/office/powerpoint/2010/main" val="197557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B6884-1707-7AAD-8A56-CFC3CD236005}"/>
              </a:ext>
            </a:extLst>
          </p:cNvPr>
          <p:cNvSpPr>
            <a:spLocks noGrp="1"/>
          </p:cNvSpPr>
          <p:nvPr>
            <p:ph type="title"/>
          </p:nvPr>
        </p:nvSpPr>
        <p:spPr>
          <a:xfrm>
            <a:off x="0" y="457200"/>
            <a:ext cx="9144000" cy="730070"/>
          </a:xfrm>
        </p:spPr>
        <p:txBody>
          <a:bodyPr/>
          <a:lstStyle/>
          <a:p>
            <a:pPr algn="ctr"/>
            <a:br>
              <a:rPr lang="ru-RU" sz="2400" dirty="0">
                <a:latin typeface="Times New Roman Tj" panose="02020603050405020304" pitchFamily="18" charset="-52"/>
              </a:rPr>
            </a:br>
            <a:br>
              <a:rPr lang="ru-RU" sz="2400" dirty="0">
                <a:latin typeface="Times New Roman Tj" panose="02020603050405020304" pitchFamily="18" charset="-52"/>
              </a:rPr>
            </a:br>
            <a:br>
              <a:rPr lang="ru-RU" sz="2400" dirty="0">
                <a:latin typeface="Times New Roman Tj" panose="02020603050405020304" pitchFamily="18" charset="-52"/>
              </a:rPr>
            </a:br>
            <a:br>
              <a:rPr lang="ru-RU" sz="2400" dirty="0">
                <a:latin typeface="Times New Roman Tj" panose="02020603050405020304" pitchFamily="18" charset="-52"/>
              </a:rPr>
            </a:br>
            <a:r>
              <a:rPr lang="ru-RU" sz="2000" b="1" dirty="0" err="1">
                <a:solidFill>
                  <a:srgbClr val="0000CC"/>
                </a:solidFill>
                <a:latin typeface="Times New Roman Tj" panose="02020603050405020304" pitchFamily="18" charset="-52"/>
              </a:rPr>
              <a:t>Шањр</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бо</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сатњи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нисбатан</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баланди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талабот</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рушди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инсонї</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ва</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фаъолнокии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соњибкорї</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тавсиф</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дода</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мешавад</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ки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минбаъд</a:t>
            </a:r>
            <a:r>
              <a:rPr lang="ru-RU" sz="2000" b="1" dirty="0">
                <a:solidFill>
                  <a:srgbClr val="0000CC"/>
                </a:solidFill>
                <a:latin typeface="Times New Roman Tj" panose="02020603050405020304" pitchFamily="18" charset="-52"/>
              </a:rPr>
              <a:t> боз </a:t>
            </a:r>
            <a:r>
              <a:rPr lang="ru-RU" sz="2000" b="1" dirty="0" err="1">
                <a:solidFill>
                  <a:srgbClr val="0000CC"/>
                </a:solidFill>
                <a:latin typeface="Times New Roman Tj" panose="02020603050405020304" pitchFamily="18" charset="-52"/>
              </a:rPr>
              <a:t>меафзояд</a:t>
            </a:r>
            <a:r>
              <a:rPr lang="ru-RU" sz="2000" b="1" dirty="0">
                <a:solidFill>
                  <a:srgbClr val="0000CC"/>
                </a:solidFill>
                <a:latin typeface="Times New Roman Tj" panose="02020603050405020304" pitchFamily="18" charset="-52"/>
              </a:rPr>
              <a:t>….</a:t>
            </a:r>
            <a:br>
              <a:rPr lang="ru-RU" sz="2000" b="1" dirty="0">
                <a:solidFill>
                  <a:srgbClr val="0000CC"/>
                </a:solidFill>
                <a:latin typeface="Times New Roman Tj" panose="02020603050405020304" pitchFamily="18" charset="-52"/>
              </a:rPr>
            </a:br>
            <a:br>
              <a:rPr lang="ru-RU" dirty="0"/>
            </a:br>
            <a:endParaRPr lang="ru-RU" dirty="0"/>
          </a:p>
        </p:txBody>
      </p:sp>
      <p:grpSp>
        <p:nvGrpSpPr>
          <p:cNvPr id="5" name="Группа 4"/>
          <p:cNvGrpSpPr/>
          <p:nvPr/>
        </p:nvGrpSpPr>
        <p:grpSpPr>
          <a:xfrm>
            <a:off x="154983" y="1187270"/>
            <a:ext cx="8809505" cy="5639732"/>
            <a:chOff x="154983" y="139482"/>
            <a:chExt cx="9954322" cy="6687520"/>
          </a:xfrm>
        </p:grpSpPr>
        <p:sp>
          <p:nvSpPr>
            <p:cNvPr id="6" name="Скругленный прямоугольник 5"/>
            <p:cNvSpPr/>
            <p:nvPr/>
          </p:nvSpPr>
          <p:spPr>
            <a:xfrm>
              <a:off x="154983" y="2811682"/>
              <a:ext cx="2014780" cy="1456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Calibri" panose="020F0502020204030204" pitchFamily="34" charset="0"/>
                  <a:ea typeface="Calibri" panose="020F0502020204030204" pitchFamily="34" charset="0"/>
                  <a:cs typeface="Times New Roman" panose="02020603050405020304" pitchFamily="18" charset="0"/>
                </a:rPr>
                <a:t>Па</a:t>
              </a:r>
              <a:r>
                <a:rPr lang="ru-RU" dirty="0" err="1">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Calibri" panose="020F0502020204030204" pitchFamily="34" charset="0"/>
                  <a:ea typeface="Calibri" panose="020F0502020204030204" pitchFamily="34" charset="0"/>
                  <a:cs typeface="Times New Roman" panose="02020603050405020304" pitchFamily="18" charset="0"/>
                </a:rPr>
                <a:t>ни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васеи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Times New Roman Tj" panose="02020603050405020304" pitchFamily="18" charset="-52"/>
                  <a:ea typeface="Calibri" panose="020F0502020204030204" pitchFamily="34" charset="0"/>
                  <a:cs typeface="Times New Roman" panose="02020603050405020304" pitchFamily="18" charset="0"/>
                </a:rPr>
                <a:t>ќ</a:t>
              </a:r>
              <a:r>
                <a:rPr lang="ru-RU" dirty="0" err="1">
                  <a:latin typeface="Calibri" panose="020F0502020204030204" pitchFamily="34" charset="0"/>
                  <a:ea typeface="Calibri" panose="020F0502020204030204" pitchFamily="34" charset="0"/>
                  <a:cs typeface="Times New Roman" panose="02020603050405020304" pitchFamily="18" charset="0"/>
                </a:rPr>
                <a:t>арору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технология</a:t>
              </a:r>
              <a:r>
                <a:rPr lang="ru-RU" dirty="0" err="1">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Calibri" panose="020F0502020204030204" pitchFamily="34" charset="0"/>
                  <a:ea typeface="Calibri" panose="020F0502020204030204" pitchFamily="34" charset="0"/>
                  <a:cs typeface="Times New Roman" panose="02020603050405020304" pitchFamily="18" charset="0"/>
                </a:rPr>
                <a:t>ои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хушманд</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grpSp>
          <p:nvGrpSpPr>
            <p:cNvPr id="7" name="Группа 6"/>
            <p:cNvGrpSpPr/>
            <p:nvPr/>
          </p:nvGrpSpPr>
          <p:grpSpPr>
            <a:xfrm>
              <a:off x="2955622" y="139482"/>
              <a:ext cx="2014780" cy="6687520"/>
              <a:chOff x="2495227" y="0"/>
              <a:chExt cx="2014780" cy="7160217"/>
            </a:xfrm>
          </p:grpSpPr>
          <p:sp>
            <p:nvSpPr>
              <p:cNvPr id="57" name="Скругленный прямоугольник 56"/>
              <p:cNvSpPr/>
              <p:nvPr/>
            </p:nvSpPr>
            <p:spPr>
              <a:xfrm>
                <a:off x="2495227" y="0"/>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err="1">
                    <a:latin typeface="Times New Roman Tj" panose="02020603050405020304" pitchFamily="18" charset="-52"/>
                  </a:rPr>
                  <a:t>Раќамикунонї</a:t>
                </a:r>
                <a:r>
                  <a:rPr lang="ru-RU" sz="1600" dirty="0">
                    <a:latin typeface="Times New Roman Tj" panose="02020603050405020304" pitchFamily="18" charset="-52"/>
                  </a:rPr>
                  <a:t> </a:t>
                </a:r>
              </a:p>
            </p:txBody>
          </p:sp>
          <p:sp>
            <p:nvSpPr>
              <p:cNvPr id="58" name="Скругленный прямоугольник 57"/>
              <p:cNvSpPr/>
              <p:nvPr/>
            </p:nvSpPr>
            <p:spPr>
              <a:xfrm>
                <a:off x="2495227" y="1208870"/>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Calibri" panose="020F0502020204030204" pitchFamily="34" charset="0"/>
                    <a:ea typeface="Calibri" panose="020F0502020204030204" pitchFamily="34" charset="0"/>
                    <a:cs typeface="Times New Roman" panose="02020603050405020304" pitchFamily="18" charset="0"/>
                  </a:rPr>
                  <a:t>И</a:t>
                </a:r>
                <a:r>
                  <a:rPr lang="ru-RU" dirty="0" err="1">
                    <a:latin typeface="Times New Roman Tj" panose="02020603050405020304" pitchFamily="18" charset="-52"/>
                    <a:ea typeface="Calibri" panose="020F0502020204030204" pitchFamily="34" charset="0"/>
                    <a:cs typeface="Times New Roman" panose="02020603050405020304" pitchFamily="18" charset="0"/>
                  </a:rPr>
                  <a:t>ќ</a:t>
                </a:r>
                <a:r>
                  <a:rPr lang="ru-RU" dirty="0" err="1">
                    <a:latin typeface="Calibri" panose="020F0502020204030204" pitchFamily="34" charset="0"/>
                    <a:ea typeface="Calibri" panose="020F0502020204030204" pitchFamily="34" charset="0"/>
                    <a:cs typeface="Times New Roman" panose="02020603050405020304" pitchFamily="18" charset="0"/>
                  </a:rPr>
                  <a:t>тисодиёти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ша</a:t>
                </a:r>
                <a:r>
                  <a:rPr lang="ru-RU" dirty="0" err="1">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Calibri" panose="020F0502020204030204" pitchFamily="34" charset="0"/>
                    <a:ea typeface="Calibri" panose="020F0502020204030204" pitchFamily="34" charset="0"/>
                    <a:cs typeface="Times New Roman" panose="02020603050405020304" pitchFamily="18" charset="0"/>
                  </a:rPr>
                  <a:t>р</a:t>
                </a:r>
                <a:r>
                  <a:rPr lang="ru-RU" dirty="0" err="1">
                    <a:latin typeface="Times New Roman Tj" panose="02020603050405020304" pitchFamily="18" charset="-52"/>
                    <a:ea typeface="Calibri" panose="020F0502020204030204" pitchFamily="34" charset="0"/>
                    <a:cs typeface="Times New Roman" panose="02020603050405020304" pitchFamily="18" charset="0"/>
                  </a:rPr>
                  <a:t>ї</a:t>
                </a:r>
                <a:r>
                  <a:rPr lang="ru-RU" dirty="0">
                    <a:latin typeface="Times New Roman Tj" panose="02020603050405020304" pitchFamily="18" charset="-52"/>
                    <a:ea typeface="Calibri" panose="020F0502020204030204" pitchFamily="34" charset="0"/>
                    <a:cs typeface="Times New Roman" panose="02020603050405020304" pitchFamily="18" charset="0"/>
                  </a:rPr>
                  <a:t> </a:t>
                </a:r>
                <a:endParaRPr lang="ru-RU" dirty="0"/>
              </a:p>
            </p:txBody>
          </p:sp>
          <p:sp>
            <p:nvSpPr>
              <p:cNvPr id="59" name="Скругленный прямоугольник 58"/>
              <p:cNvSpPr/>
              <p:nvPr/>
            </p:nvSpPr>
            <p:spPr>
              <a:xfrm>
                <a:off x="2495227" y="2402240"/>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Calibri" panose="020F0502020204030204" pitchFamily="34" charset="0"/>
                    <a:ea typeface="Calibri" panose="020F0502020204030204" pitchFamily="34" charset="0"/>
                    <a:cs typeface="Times New Roman" panose="02020603050405020304" pitchFamily="18" charset="0"/>
                  </a:rPr>
                  <a:t>Бехатар</a:t>
                </a:r>
                <a:r>
                  <a:rPr lang="ru-RU" dirty="0" err="1">
                    <a:latin typeface="Times New Roman Tj" panose="02020603050405020304" pitchFamily="18" charset="-52"/>
                    <a:ea typeface="Calibri" panose="020F0502020204030204" pitchFamily="34" charset="0"/>
                    <a:cs typeface="Times New Roman" panose="02020603050405020304" pitchFamily="18" charset="0"/>
                  </a:rPr>
                  <a:t>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ва</a:t>
                </a:r>
                <a:r>
                  <a:rPr lang="ru-RU" dirty="0">
                    <a:latin typeface="Calibri" panose="020F0502020204030204" pitchFamily="34" charset="0"/>
                    <a:ea typeface="Calibri" panose="020F0502020204030204" pitchFamily="34" charset="0"/>
                    <a:cs typeface="Times New Roman" panose="02020603050405020304" pitchFamily="18" charset="0"/>
                  </a:rPr>
                  <a:t> экология </a:t>
                </a:r>
                <a:endParaRPr lang="ru-RU" dirty="0"/>
              </a:p>
            </p:txBody>
          </p:sp>
          <p:sp>
            <p:nvSpPr>
              <p:cNvPr id="60" name="Скругленный прямоугольник 59"/>
              <p:cNvSpPr/>
              <p:nvPr/>
            </p:nvSpPr>
            <p:spPr>
              <a:xfrm>
                <a:off x="2495227" y="3595608"/>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tabLst>
                    <a:tab pos="777875" algn="l"/>
                  </a:tabLst>
                </a:pPr>
                <a:endParaRPr lang="ru-RU" kern="100" dirty="0">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tabLst>
                    <a:tab pos="777875" algn="l"/>
                  </a:tabLst>
                </a:pP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Њ</a:t>
                </a:r>
                <a:r>
                  <a:rPr lang="ru-RU" kern="100" dirty="0" err="1">
                    <a:latin typeface="Calibri" panose="020F0502020204030204" pitchFamily="34" charset="0"/>
                    <a:ea typeface="Calibri" panose="020F0502020204030204" pitchFamily="34" charset="0"/>
                    <a:cs typeface="Times New Roman" panose="02020603050405020304" pitchFamily="18" charset="0"/>
                  </a:rPr>
                  <a:t>укумати</a:t>
                </a:r>
                <a:r>
                  <a:rPr lang="ru-RU" kern="100" dirty="0">
                    <a:latin typeface="Calibri" panose="020F0502020204030204" pitchFamily="34" charset="0"/>
                    <a:ea typeface="Calibri" panose="020F0502020204030204" pitchFamily="34" charset="0"/>
                    <a:cs typeface="Times New Roman" panose="02020603050405020304" pitchFamily="18" charset="0"/>
                  </a:rPr>
                  <a:t> </a:t>
                </a:r>
                <a:r>
                  <a:rPr lang="ru-RU" kern="100" dirty="0" err="1">
                    <a:latin typeface="Calibri" panose="020F0502020204030204" pitchFamily="34" charset="0"/>
                    <a:ea typeface="Calibri" panose="020F0502020204030204" pitchFamily="34" charset="0"/>
                    <a:cs typeface="Times New Roman" panose="02020603050405020304" pitchFamily="18" charset="0"/>
                  </a:rPr>
                  <a:t>электрон</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ї</a:t>
                </a:r>
                <a:endParaRPr lang="ru-RU" kern="100" dirty="0">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1" name="Скругленный прямоугольник 60"/>
              <p:cNvSpPr/>
              <p:nvPr/>
            </p:nvSpPr>
            <p:spPr>
              <a:xfrm>
                <a:off x="2495227" y="4788976"/>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spcAft>
                    <a:spcPts val="800"/>
                  </a:spcAft>
                  <a:tabLst>
                    <a:tab pos="777875" algn="l"/>
                  </a:tabLst>
                </a:pPr>
                <a:endParaRPr lang="ru-RU" kern="100" dirty="0">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tabLst>
                    <a:tab pos="777875" algn="l"/>
                  </a:tabLst>
                </a:pP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Сармояи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инсонї</a:t>
                </a:r>
                <a:endParaRPr lang="ru-RU" kern="100" dirty="0">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2" name="Скругленный прямоугольник 61"/>
              <p:cNvSpPr/>
              <p:nvPr/>
            </p:nvSpPr>
            <p:spPr>
              <a:xfrm>
                <a:off x="2495227" y="6013342"/>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Times New Roman Tj" panose="02020603050405020304" pitchFamily="18" charset="-52"/>
                    <a:ea typeface="Calibri" panose="020F0502020204030204" pitchFamily="34" charset="0"/>
                    <a:cs typeface="Times New Roman" panose="02020603050405020304" pitchFamily="18" charset="0"/>
                  </a:rPr>
                  <a:t>Муњити</a:t>
                </a:r>
                <a:r>
                  <a:rPr lang="ru-RU" dirty="0">
                    <a:latin typeface="Times New Roman Tj" panose="02020603050405020304" pitchFamily="18" charset="-52"/>
                    <a:ea typeface="Calibri" panose="020F0502020204030204" pitchFamily="34" charset="0"/>
                    <a:cs typeface="Times New Roman" panose="02020603050405020304" pitchFamily="18" charset="0"/>
                  </a:rPr>
                  <a:t> </a:t>
                </a:r>
                <a:r>
                  <a:rPr lang="ru-RU" dirty="0" err="1">
                    <a:latin typeface="Times New Roman Tj" panose="02020603050405020304" pitchFamily="18" charset="-52"/>
                    <a:ea typeface="Calibri" panose="020F0502020204030204" pitchFamily="34" charset="0"/>
                    <a:cs typeface="Times New Roman" panose="02020603050405020304" pitchFamily="18" charset="0"/>
                  </a:rPr>
                  <a:t>шањрї</a:t>
                </a:r>
                <a:r>
                  <a:rPr lang="ru-RU" dirty="0">
                    <a:latin typeface="Times New Roman Tj" panose="02020603050405020304" pitchFamily="18" charset="-52"/>
                    <a:ea typeface="Calibri" panose="020F0502020204030204" pitchFamily="34" charset="0"/>
                    <a:cs typeface="Times New Roman" panose="02020603050405020304" pitchFamily="18" charset="0"/>
                  </a:rPr>
                  <a:t> </a:t>
                </a:r>
                <a:endParaRPr lang="ru-RU" dirty="0"/>
              </a:p>
            </p:txBody>
          </p:sp>
        </p:grpSp>
        <p:grpSp>
          <p:nvGrpSpPr>
            <p:cNvPr id="8" name="Группа 7"/>
            <p:cNvGrpSpPr/>
            <p:nvPr/>
          </p:nvGrpSpPr>
          <p:grpSpPr>
            <a:xfrm>
              <a:off x="5219852" y="139483"/>
              <a:ext cx="2105879" cy="6644096"/>
              <a:chOff x="4740638" y="139483"/>
              <a:chExt cx="2105879" cy="6644096"/>
            </a:xfrm>
          </p:grpSpPr>
          <p:grpSp>
            <p:nvGrpSpPr>
              <p:cNvPr id="34" name="Группа 33"/>
              <p:cNvGrpSpPr/>
              <p:nvPr/>
            </p:nvGrpSpPr>
            <p:grpSpPr>
              <a:xfrm>
                <a:off x="4819973" y="139483"/>
                <a:ext cx="2014780" cy="1071162"/>
                <a:chOff x="4819973" y="139483"/>
                <a:chExt cx="2014780" cy="1115886"/>
              </a:xfrm>
            </p:grpSpPr>
            <p:sp>
              <p:nvSpPr>
                <p:cNvPr id="54" name="Скругленный прямоугольник 53"/>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Наклиёт</a:t>
                  </a:r>
                  <a:endParaRPr lang="ru-RU" dirty="0"/>
                </a:p>
              </p:txBody>
            </p:sp>
            <p:sp>
              <p:nvSpPr>
                <p:cNvPr id="55" name="Скругленный прямоугольник 54"/>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t>ТИК </a:t>
                  </a:r>
                  <a:r>
                    <a:rPr lang="ru-RU" dirty="0" err="1"/>
                    <a:t>ва</a:t>
                  </a:r>
                  <a:r>
                    <a:rPr lang="ru-RU" dirty="0"/>
                    <a:t> </a:t>
                  </a:r>
                  <a:r>
                    <a:rPr lang="ru-RU" dirty="0" err="1"/>
                    <a:t>алока</a:t>
                  </a:r>
                  <a:endParaRPr lang="ru-RU" dirty="0"/>
                </a:p>
              </p:txBody>
            </p:sp>
            <p:sp>
              <p:nvSpPr>
                <p:cNvPr id="56" name="Скругленный прямоугольник 55"/>
                <p:cNvSpPr/>
                <p:nvPr/>
              </p:nvSpPr>
              <p:spPr>
                <a:xfrm>
                  <a:off x="4819973" y="883407"/>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Сайёхи</a:t>
                  </a:r>
                  <a:endParaRPr lang="ru-RU" dirty="0"/>
                </a:p>
              </p:txBody>
            </p:sp>
          </p:grpSp>
          <p:grpSp>
            <p:nvGrpSpPr>
              <p:cNvPr id="35" name="Группа 34"/>
              <p:cNvGrpSpPr/>
              <p:nvPr/>
            </p:nvGrpSpPr>
            <p:grpSpPr>
              <a:xfrm>
                <a:off x="4740638" y="1283017"/>
                <a:ext cx="2094115" cy="1056690"/>
                <a:chOff x="4740638" y="159584"/>
                <a:chExt cx="2094115" cy="1467747"/>
              </a:xfrm>
            </p:grpSpPr>
            <p:sp>
              <p:nvSpPr>
                <p:cNvPr id="50" name="Скругленный прямоугольник 49"/>
                <p:cNvSpPr/>
                <p:nvPr/>
              </p:nvSpPr>
              <p:spPr>
                <a:xfrm>
                  <a:off x="4740638" y="159584"/>
                  <a:ext cx="2014780" cy="3719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Саноати</a:t>
                  </a:r>
                  <a:r>
                    <a:rPr lang="ru-RU" sz="1200" dirty="0"/>
                    <a:t> </a:t>
                  </a:r>
                  <a:r>
                    <a:rPr lang="ru-RU" sz="1200" dirty="0" err="1"/>
                    <a:t>коркард</a:t>
                  </a:r>
                  <a:endParaRPr lang="ru-RU" sz="1200" dirty="0"/>
                </a:p>
              </p:txBody>
            </p:sp>
            <p:sp>
              <p:nvSpPr>
                <p:cNvPr id="51" name="Скругленный прямоугольник 50"/>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Молия</a:t>
                  </a:r>
                  <a:r>
                    <a:rPr lang="ru-RU" sz="1200" dirty="0"/>
                    <a:t> </a:t>
                  </a:r>
                </a:p>
              </p:txBody>
            </p:sp>
            <p:sp>
              <p:nvSpPr>
                <p:cNvPr id="52" name="Скругленный прямоугольник 51"/>
                <p:cNvSpPr/>
                <p:nvPr/>
              </p:nvSpPr>
              <p:spPr>
                <a:xfrm>
                  <a:off x="4819973" y="883407"/>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solidFill>
                        <a:srgbClr val="0000CC"/>
                      </a:solidFill>
                    </a:rPr>
                    <a:t>Савдо</a:t>
                  </a:r>
                  <a:endParaRPr lang="ru-RU" dirty="0">
                    <a:solidFill>
                      <a:srgbClr val="0000CC"/>
                    </a:solidFill>
                  </a:endParaRPr>
                </a:p>
              </p:txBody>
            </p:sp>
            <p:sp>
              <p:nvSpPr>
                <p:cNvPr id="53" name="Скругленный прямоугольник 52"/>
                <p:cNvSpPr/>
                <p:nvPr/>
              </p:nvSpPr>
              <p:spPr>
                <a:xfrm>
                  <a:off x="4819973" y="1255369"/>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Илм</a:t>
                  </a:r>
                  <a:endParaRPr lang="ru-RU" dirty="0"/>
                </a:p>
              </p:txBody>
            </p:sp>
          </p:grpSp>
          <p:grpSp>
            <p:nvGrpSpPr>
              <p:cNvPr id="36" name="Группа 35"/>
              <p:cNvGrpSpPr/>
              <p:nvPr/>
            </p:nvGrpSpPr>
            <p:grpSpPr>
              <a:xfrm>
                <a:off x="4819973" y="2404844"/>
                <a:ext cx="2014780" cy="1027739"/>
                <a:chOff x="4819973" y="139483"/>
                <a:chExt cx="2014780" cy="743924"/>
              </a:xfrm>
            </p:grpSpPr>
            <p:sp>
              <p:nvSpPr>
                <p:cNvPr id="48" name="Скругленный прямоугольник 47"/>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solidFill>
                        <a:schemeClr val="bg2">
                          <a:lumMod val="40000"/>
                          <a:lumOff val="60000"/>
                        </a:schemeClr>
                      </a:solidFill>
                    </a:rPr>
                    <a:t>Бехатари</a:t>
                  </a:r>
                  <a:endParaRPr lang="ru-RU" dirty="0">
                    <a:solidFill>
                      <a:schemeClr val="bg2">
                        <a:lumMod val="40000"/>
                        <a:lumOff val="60000"/>
                      </a:schemeClr>
                    </a:solidFill>
                  </a:endParaRPr>
                </a:p>
              </p:txBody>
            </p:sp>
            <p:sp>
              <p:nvSpPr>
                <p:cNvPr id="49" name="Скругленный прямоугольник 48"/>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t>Экология</a:t>
                  </a:r>
                </a:p>
              </p:txBody>
            </p:sp>
          </p:grpSp>
          <p:grpSp>
            <p:nvGrpSpPr>
              <p:cNvPr id="37" name="Группа 36"/>
              <p:cNvGrpSpPr/>
              <p:nvPr/>
            </p:nvGrpSpPr>
            <p:grpSpPr>
              <a:xfrm>
                <a:off x="4819973" y="3497718"/>
                <a:ext cx="2014780" cy="1027739"/>
                <a:chOff x="4819973" y="139483"/>
                <a:chExt cx="2014780" cy="743924"/>
              </a:xfrm>
            </p:grpSpPr>
            <p:sp>
              <p:nvSpPr>
                <p:cNvPr id="46" name="Скругленный прямоугольник 45"/>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Фаъолияти</a:t>
                  </a:r>
                  <a:r>
                    <a:rPr lang="ru-RU" dirty="0"/>
                    <a:t> </a:t>
                  </a:r>
                  <a:r>
                    <a:rPr lang="ru-RU" dirty="0" err="1"/>
                    <a:t>Хукумат</a:t>
                  </a:r>
                  <a:endParaRPr lang="ru-RU" dirty="0"/>
                </a:p>
              </p:txBody>
            </p:sp>
            <p:sp>
              <p:nvSpPr>
                <p:cNvPr id="47" name="Скругленный прямоугольник 46"/>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Хукумати</a:t>
                  </a:r>
                  <a:r>
                    <a:rPr lang="ru-RU" dirty="0"/>
                    <a:t> </a:t>
                  </a:r>
                  <a:r>
                    <a:rPr lang="ru-RU" dirty="0" err="1"/>
                    <a:t>кушод</a:t>
                  </a:r>
                  <a:endParaRPr lang="ru-RU" dirty="0"/>
                </a:p>
              </p:txBody>
            </p:sp>
          </p:grpSp>
          <p:grpSp>
            <p:nvGrpSpPr>
              <p:cNvPr id="38" name="Группа 37"/>
              <p:cNvGrpSpPr/>
              <p:nvPr/>
            </p:nvGrpSpPr>
            <p:grpSpPr>
              <a:xfrm>
                <a:off x="4819973" y="4612304"/>
                <a:ext cx="2014780" cy="1071162"/>
                <a:chOff x="4819973" y="139483"/>
                <a:chExt cx="2014780" cy="1487848"/>
              </a:xfrm>
            </p:grpSpPr>
            <p:sp>
              <p:nvSpPr>
                <p:cNvPr id="42" name="Скругленный прямоугольник 41"/>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Маориф</a:t>
                  </a:r>
                  <a:endParaRPr lang="ru-RU" dirty="0"/>
                </a:p>
              </p:txBody>
            </p:sp>
            <p:sp>
              <p:nvSpPr>
                <p:cNvPr id="43" name="Скругленный прямоугольник 42"/>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solidFill>
                        <a:schemeClr val="tx1"/>
                      </a:solidFill>
                    </a:rPr>
                    <a:t>Тандурусти</a:t>
                  </a:r>
                  <a:r>
                    <a:rPr lang="ru-RU" dirty="0">
                      <a:solidFill>
                        <a:schemeClr val="tx1"/>
                      </a:solidFill>
                    </a:rPr>
                    <a:t> </a:t>
                  </a:r>
                </a:p>
              </p:txBody>
            </p:sp>
            <p:sp>
              <p:nvSpPr>
                <p:cNvPr id="44" name="Скругленный прямоугольник 43"/>
                <p:cNvSpPr/>
                <p:nvPr/>
              </p:nvSpPr>
              <p:spPr>
                <a:xfrm>
                  <a:off x="4819973" y="883407"/>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Хифзи</a:t>
                  </a:r>
                  <a:r>
                    <a:rPr lang="ru-RU" sz="1200" dirty="0"/>
                    <a:t> </a:t>
                  </a:r>
                  <a:r>
                    <a:rPr lang="ru-RU" sz="1200" dirty="0" err="1"/>
                    <a:t>ичтимои</a:t>
                  </a:r>
                  <a:endParaRPr lang="ru-RU" sz="1200" dirty="0"/>
                </a:p>
              </p:txBody>
            </p:sp>
            <p:sp>
              <p:nvSpPr>
                <p:cNvPr id="45" name="Скругленный прямоугольник 44"/>
                <p:cNvSpPr/>
                <p:nvPr/>
              </p:nvSpPr>
              <p:spPr>
                <a:xfrm>
                  <a:off x="4819973" y="1255369"/>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Фарханг</a:t>
                  </a:r>
                  <a:endParaRPr lang="ru-RU" dirty="0"/>
                </a:p>
              </p:txBody>
            </p:sp>
          </p:grpSp>
          <p:grpSp>
            <p:nvGrpSpPr>
              <p:cNvPr id="39" name="Группа 38"/>
              <p:cNvGrpSpPr/>
              <p:nvPr/>
            </p:nvGrpSpPr>
            <p:grpSpPr>
              <a:xfrm>
                <a:off x="4819973" y="5755840"/>
                <a:ext cx="2026544" cy="1027739"/>
                <a:chOff x="4819973" y="139483"/>
                <a:chExt cx="2026544" cy="743924"/>
              </a:xfrm>
            </p:grpSpPr>
            <p:sp>
              <p:nvSpPr>
                <p:cNvPr id="40" name="Скругленный прямоугольник 39"/>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Сохтмони</a:t>
                  </a:r>
                  <a:r>
                    <a:rPr lang="ru-RU" dirty="0"/>
                    <a:t> </a:t>
                  </a:r>
                  <a:r>
                    <a:rPr lang="ru-RU" dirty="0" err="1"/>
                    <a:t>манзил</a:t>
                  </a:r>
                  <a:endParaRPr lang="ru-RU" dirty="0"/>
                </a:p>
              </p:txBody>
            </p:sp>
            <p:sp>
              <p:nvSpPr>
                <p:cNvPr id="41" name="Скругленный прямоугольник 40"/>
                <p:cNvSpPr/>
                <p:nvPr/>
              </p:nvSpPr>
              <p:spPr>
                <a:xfrm>
                  <a:off x="4831737"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Хочагии</a:t>
                  </a:r>
                  <a:r>
                    <a:rPr lang="ru-RU" sz="1200" dirty="0"/>
                    <a:t> </a:t>
                  </a:r>
                  <a:r>
                    <a:rPr lang="ru-RU" sz="1200" dirty="0" err="1"/>
                    <a:t>коммуналии</a:t>
                  </a:r>
                  <a:r>
                    <a:rPr lang="ru-RU" sz="1200" dirty="0"/>
                    <a:t> </a:t>
                  </a:r>
                  <a:r>
                    <a:rPr lang="ru-RU" sz="1200" dirty="0" err="1"/>
                    <a:t>манзил</a:t>
                  </a:r>
                  <a:endParaRPr lang="ru-RU" sz="1200" dirty="0"/>
                </a:p>
              </p:txBody>
            </p:sp>
          </p:grpSp>
        </p:grpSp>
        <p:sp>
          <p:nvSpPr>
            <p:cNvPr id="9" name="Скругленный прямоугольник 8"/>
            <p:cNvSpPr/>
            <p:nvPr/>
          </p:nvSpPr>
          <p:spPr>
            <a:xfrm>
              <a:off x="8094525" y="2827538"/>
              <a:ext cx="2014780" cy="1456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Хамгироии</a:t>
              </a:r>
              <a:r>
                <a:rPr lang="ru-RU" dirty="0"/>
                <a:t> </a:t>
              </a:r>
              <a:r>
                <a:rPr lang="ru-RU" dirty="0" err="1"/>
                <a:t>бахши</a:t>
              </a:r>
              <a:r>
                <a:rPr lang="ru-RU" dirty="0"/>
                <a:t> </a:t>
              </a:r>
              <a:r>
                <a:rPr lang="ru-RU" dirty="0" err="1"/>
                <a:t>хусуси</a:t>
              </a:r>
              <a:r>
                <a:rPr lang="ru-RU" dirty="0"/>
                <a:t> </a:t>
              </a:r>
              <a:r>
                <a:rPr lang="ru-RU" dirty="0" err="1"/>
                <a:t>ва</a:t>
              </a:r>
              <a:r>
                <a:rPr lang="ru-RU" dirty="0"/>
                <a:t> </a:t>
              </a:r>
              <a:r>
                <a:rPr lang="ru-RU" dirty="0" err="1"/>
                <a:t>бахши</a:t>
              </a:r>
              <a:r>
                <a:rPr lang="ru-RU" dirty="0"/>
                <a:t> </a:t>
              </a:r>
              <a:r>
                <a:rPr lang="ru-RU" dirty="0" err="1"/>
                <a:t>давлати</a:t>
              </a:r>
              <a:r>
                <a:rPr lang="ru-RU" dirty="0"/>
                <a:t> </a:t>
              </a:r>
            </a:p>
          </p:txBody>
        </p:sp>
        <p:cxnSp>
          <p:nvCxnSpPr>
            <p:cNvPr id="10" name="Прямая со стрелкой 9"/>
            <p:cNvCxnSpPr/>
            <p:nvPr/>
          </p:nvCxnSpPr>
          <p:spPr>
            <a:xfrm>
              <a:off x="2577395" y="2923070"/>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2577395" y="408004"/>
              <a:ext cx="339976" cy="5883417"/>
              <a:chOff x="2577395" y="408004"/>
              <a:chExt cx="339976" cy="5883417"/>
            </a:xfrm>
          </p:grpSpPr>
          <p:cxnSp>
            <p:nvCxnSpPr>
              <p:cNvPr id="28" name="Прямая соединительная линия 27"/>
              <p:cNvCxnSpPr/>
              <p:nvPr/>
            </p:nvCxnSpPr>
            <p:spPr>
              <a:xfrm>
                <a:off x="2577395" y="408004"/>
                <a:ext cx="0" cy="5883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2577395" y="408004"/>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2577395" y="1804127"/>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2577395" y="403329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2577395" y="5088155"/>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2577395" y="6291421"/>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Прямая со стрелкой 11"/>
            <p:cNvCxnSpPr/>
            <p:nvPr/>
          </p:nvCxnSpPr>
          <p:spPr>
            <a:xfrm>
              <a:off x="2169763" y="354695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7754549" y="354695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Левая фигурная скобка 13"/>
            <p:cNvSpPr/>
            <p:nvPr/>
          </p:nvSpPr>
          <p:spPr>
            <a:xfrm>
              <a:off x="5008653" y="157006"/>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Левая фигурная скобка 14"/>
            <p:cNvSpPr/>
            <p:nvPr/>
          </p:nvSpPr>
          <p:spPr>
            <a:xfrm>
              <a:off x="5008653" y="1336425"/>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Левая фигурная скобка 15"/>
            <p:cNvSpPr/>
            <p:nvPr/>
          </p:nvSpPr>
          <p:spPr>
            <a:xfrm>
              <a:off x="5008653" y="2455703"/>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Левая фигурная скобка 16"/>
            <p:cNvSpPr/>
            <p:nvPr/>
          </p:nvSpPr>
          <p:spPr>
            <a:xfrm>
              <a:off x="5008653" y="3555959"/>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Левая фигурная скобка 17"/>
            <p:cNvSpPr/>
            <p:nvPr/>
          </p:nvSpPr>
          <p:spPr>
            <a:xfrm>
              <a:off x="5023167" y="4655964"/>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Левая фигурная скобка 18"/>
            <p:cNvSpPr/>
            <p:nvPr/>
          </p:nvSpPr>
          <p:spPr>
            <a:xfrm>
              <a:off x="5008653" y="5895512"/>
              <a:ext cx="172947" cy="82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0" name="Прямая со стрелкой 19"/>
            <p:cNvCxnSpPr/>
            <p:nvPr/>
          </p:nvCxnSpPr>
          <p:spPr>
            <a:xfrm flipH="1">
              <a:off x="7376323" y="2923070"/>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Группа 20"/>
            <p:cNvGrpSpPr/>
            <p:nvPr/>
          </p:nvGrpSpPr>
          <p:grpSpPr>
            <a:xfrm flipH="1">
              <a:off x="7376323" y="408004"/>
              <a:ext cx="339976" cy="5883417"/>
              <a:chOff x="2577395" y="408004"/>
              <a:chExt cx="339976" cy="5883417"/>
            </a:xfrm>
          </p:grpSpPr>
          <p:cxnSp>
            <p:nvCxnSpPr>
              <p:cNvPr id="22" name="Прямая соединительная линия 21"/>
              <p:cNvCxnSpPr/>
              <p:nvPr/>
            </p:nvCxnSpPr>
            <p:spPr>
              <a:xfrm>
                <a:off x="2577395" y="408004"/>
                <a:ext cx="0" cy="5883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577395" y="408004"/>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577395" y="1804127"/>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2577395" y="403329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577395" y="5088155"/>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2577395" y="6291421"/>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1175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739552"/>
          </a:xfrm>
        </p:spPr>
        <p:txBody>
          <a:bodyPr/>
          <a:lstStyle/>
          <a:p>
            <a:pPr algn="ctr"/>
            <a:r>
              <a:rPr lang="ru-RU" sz="2400" b="1" dirty="0" err="1">
                <a:solidFill>
                  <a:srgbClr val="0000CC"/>
                </a:solidFill>
              </a:rPr>
              <a:t>Хамгироии</a:t>
            </a:r>
            <a:r>
              <a:rPr lang="ru-RU" sz="2400" b="1" dirty="0">
                <a:solidFill>
                  <a:srgbClr val="0000CC"/>
                </a:solidFill>
              </a:rPr>
              <a:t> </a:t>
            </a:r>
            <a:r>
              <a:rPr lang="ru-RU" sz="2400" b="1" dirty="0" err="1">
                <a:solidFill>
                  <a:srgbClr val="0000CC"/>
                </a:solidFill>
              </a:rPr>
              <a:t>фаъолият</a:t>
            </a:r>
            <a:r>
              <a:rPr lang="ru-RU" sz="2400" b="1" dirty="0">
                <a:solidFill>
                  <a:srgbClr val="0000CC"/>
                </a:solidFill>
              </a:rPr>
              <a:t> </a:t>
            </a:r>
          </a:p>
        </p:txBody>
      </p:sp>
      <p:sp>
        <p:nvSpPr>
          <p:cNvPr id="3" name="Объект 2"/>
          <p:cNvSpPr>
            <a:spLocks noGrp="1"/>
          </p:cNvSpPr>
          <p:nvPr>
            <p:ph idx="1"/>
          </p:nvPr>
        </p:nvSpPr>
        <p:spPr>
          <a:xfrm>
            <a:off x="0" y="1052736"/>
            <a:ext cx="9144000" cy="5805264"/>
          </a:xfrm>
        </p:spPr>
        <p:txBody>
          <a:bodyPr/>
          <a:lstStyle/>
          <a:p>
            <a:pPr algn="just">
              <a:buFont typeface="Arial" panose="020B0604020202020204" pitchFamily="34" charset="0"/>
              <a:buChar char="•"/>
            </a:pPr>
            <a:r>
              <a:rPr lang="ru-RU" sz="2000" dirty="0" err="1"/>
              <a:t>Бо</a:t>
            </a:r>
            <a:r>
              <a:rPr lang="ru-RU" sz="2000" dirty="0"/>
              <a:t> </a:t>
            </a:r>
            <a:r>
              <a:rPr lang="ru-RU" sz="2000" dirty="0" err="1"/>
              <a:t>афзоиши</a:t>
            </a:r>
            <a:r>
              <a:rPr lang="ru-RU" sz="2000" dirty="0"/>
              <a:t> </a:t>
            </a:r>
            <a:r>
              <a:rPr lang="ru-RU" sz="2000" dirty="0" err="1"/>
              <a:t>воридшавии</a:t>
            </a:r>
            <a:r>
              <a:rPr lang="ru-RU" sz="2000" dirty="0"/>
              <a:t> </a:t>
            </a:r>
            <a:r>
              <a:rPr lang="ru-RU" sz="2000" dirty="0" err="1"/>
              <a:t>технологияҳои</a:t>
            </a:r>
            <a:r>
              <a:rPr lang="ru-RU" sz="2000" dirty="0"/>
              <a:t> </a:t>
            </a:r>
            <a:r>
              <a:rPr lang="ru-RU" sz="2000" dirty="0" err="1"/>
              <a:t>рақамӣ</a:t>
            </a:r>
            <a:r>
              <a:rPr lang="ru-RU" sz="2000" dirty="0"/>
              <a:t> </a:t>
            </a:r>
            <a:r>
              <a:rPr lang="ru-RU" sz="2000" dirty="0" err="1"/>
              <a:t>инноватсия</a:t>
            </a:r>
            <a:r>
              <a:rPr lang="ru-RU" sz="2000" dirty="0"/>
              <a:t> дар бахши </a:t>
            </a:r>
            <a:r>
              <a:rPr lang="ru-RU" sz="2000" dirty="0" err="1"/>
              <a:t>саноати</a:t>
            </a:r>
            <a:r>
              <a:rPr lang="ru-RU" sz="2000" dirty="0"/>
              <a:t> </a:t>
            </a:r>
            <a:r>
              <a:rPr lang="ru-RU" sz="2000" dirty="0" err="1"/>
              <a:t>таваччух</a:t>
            </a:r>
            <a:r>
              <a:rPr lang="ru-RU" sz="2000" dirty="0"/>
              <a:t> ба: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таъмини</a:t>
            </a:r>
            <a:r>
              <a:rPr lang="ru-RU" sz="2000" dirty="0"/>
              <a:t> </a:t>
            </a:r>
            <a:r>
              <a:rPr lang="ru-RU" sz="2000" dirty="0" err="1"/>
              <a:t>афзалиятнокии</a:t>
            </a:r>
            <a:r>
              <a:rPr lang="ru-RU" sz="2000" dirty="0"/>
              <a:t> </a:t>
            </a:r>
            <a:r>
              <a:rPr lang="ru-RU" sz="2000" dirty="0" err="1"/>
              <a:t>пешрафтҳои</a:t>
            </a:r>
            <a:r>
              <a:rPr lang="ru-RU" sz="2000" dirty="0"/>
              <a:t> </a:t>
            </a:r>
            <a:r>
              <a:rPr lang="ru-RU" sz="2000" dirty="0" err="1"/>
              <a:t>технологӣ</a:t>
            </a:r>
            <a:r>
              <a:rPr lang="ru-RU" sz="2000" dirty="0"/>
              <a:t> дар </a:t>
            </a:r>
            <a:r>
              <a:rPr lang="ru-RU" sz="2000" dirty="0" err="1"/>
              <a:t>соҳаҳои</a:t>
            </a:r>
            <a:r>
              <a:rPr lang="ru-RU" sz="2000" dirty="0"/>
              <a:t> </a:t>
            </a:r>
            <a:r>
              <a:rPr lang="ru-RU" sz="2000" dirty="0" err="1"/>
              <a:t>стратегӣ</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таъмини</a:t>
            </a:r>
            <a:r>
              <a:rPr lang="ru-RU" sz="2000" dirty="0"/>
              <a:t> </a:t>
            </a:r>
            <a:r>
              <a:rPr lang="ru-RU" sz="2000" dirty="0" err="1"/>
              <a:t>амнияти</a:t>
            </a:r>
            <a:r>
              <a:rPr lang="ru-RU" sz="2000" dirty="0"/>
              <a:t> </a:t>
            </a:r>
            <a:r>
              <a:rPr lang="ru-RU" sz="2000" dirty="0" err="1"/>
              <a:t>технологӣ</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рақобатпазирии</a:t>
            </a:r>
            <a:r>
              <a:rPr lang="ru-RU" sz="2000" dirty="0"/>
              <a:t> </a:t>
            </a:r>
            <a:r>
              <a:rPr lang="ru-RU" sz="2000" dirty="0" err="1"/>
              <a:t>дарозмуддати</a:t>
            </a:r>
            <a:r>
              <a:rPr lang="ru-RU" sz="2000" dirty="0"/>
              <a:t> </a:t>
            </a:r>
            <a:r>
              <a:rPr lang="ru-RU" sz="2000" dirty="0" err="1"/>
              <a:t>миллӣ</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рушди</a:t>
            </a:r>
            <a:r>
              <a:rPr lang="ru-RU" sz="2000" dirty="0"/>
              <a:t> </a:t>
            </a:r>
            <a:r>
              <a:rPr lang="ru-RU" sz="2000" dirty="0" err="1"/>
              <a:t>устувори</a:t>
            </a:r>
            <a:r>
              <a:rPr lang="ru-RU" sz="2000" dirty="0"/>
              <a:t> </a:t>
            </a:r>
            <a:r>
              <a:rPr lang="ru-RU" sz="2000" dirty="0" err="1"/>
              <a:t>инфрасохтор</a:t>
            </a:r>
            <a:endParaRPr lang="ru-RU" sz="2000" dirty="0"/>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таъмини</a:t>
            </a:r>
            <a:r>
              <a:rPr lang="ru-RU" sz="2000" dirty="0"/>
              <a:t> </a:t>
            </a:r>
            <a:r>
              <a:rPr lang="ru-RU" sz="2000" dirty="0" err="1"/>
              <a:t>афзоиши</a:t>
            </a:r>
            <a:r>
              <a:rPr lang="ru-RU" sz="2000" dirty="0"/>
              <a:t> </a:t>
            </a:r>
            <a:r>
              <a:rPr lang="ru-RU" sz="2000" dirty="0" err="1"/>
              <a:t>касбият</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endParaRPr lang="ru-RU" sz="2000" dirty="0"/>
          </a:p>
        </p:txBody>
      </p:sp>
    </p:spTree>
    <p:extLst>
      <p:ext uri="{BB962C8B-B14F-4D97-AF65-F5344CB8AC3E}">
        <p14:creationId xmlns:p14="http://schemas.microsoft.com/office/powerpoint/2010/main" val="322658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0" y="404664"/>
            <a:ext cx="9144000" cy="471636"/>
          </a:xfrm>
        </p:spPr>
        <p:txBody>
          <a:bodyPr/>
          <a:lstStyle/>
          <a:p>
            <a:pPr algn="ctr"/>
            <a:r>
              <a:rPr lang="tg-Cyrl-TJ" altLang="ru-RU" sz="1800" b="1" dirty="0">
                <a:solidFill>
                  <a:schemeClr val="bg2">
                    <a:lumMod val="60000"/>
                    <a:lumOff val="40000"/>
                  </a:schemeClr>
                </a:solidFill>
                <a:latin typeface="Times New Roman Tj" panose="02020603050405020304" pitchFamily="18" charset="-52"/>
              </a:rPr>
              <a:t>Технологияю ќарорњои њушманд дар самт</a:t>
            </a:r>
            <a:r>
              <a:rPr kumimoji="0" lang="ru-RU" sz="1800" b="1" i="0" u="none" strike="noStrike" kern="0" cap="none" spc="0" normalizeH="0" baseline="0" noProof="0" dirty="0">
                <a:ln>
                  <a:noFill/>
                </a:ln>
                <a:solidFill>
                  <a:schemeClr val="bg2">
                    <a:lumMod val="60000"/>
                    <a:lumOff val="40000"/>
                  </a:schemeClr>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tg-Cyrl-TJ" altLang="ru-RU" sz="1800" b="1" dirty="0">
                <a:solidFill>
                  <a:schemeClr val="bg2">
                    <a:lumMod val="60000"/>
                    <a:lumOff val="40000"/>
                  </a:schemeClr>
                </a:solidFill>
                <a:latin typeface="Times New Roman Tj" panose="02020603050405020304" pitchFamily="18" charset="-52"/>
              </a:rPr>
              <a:t>ои гуногун ва бо </a:t>
            </a:r>
            <a:r>
              <a:rPr kumimoji="0" lang="ru-RU" sz="1800" b="1" i="0" u="none" strike="noStrike" kern="0" cap="none" spc="0" normalizeH="0" baseline="0" noProof="0" dirty="0">
                <a:ln>
                  <a:noFill/>
                </a:ln>
                <a:solidFill>
                  <a:schemeClr val="bg2">
                    <a:lumMod val="60000"/>
                    <a:lumOff val="40000"/>
                  </a:schemeClr>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tg-Cyrl-TJ" altLang="ru-RU" sz="1800" b="1" dirty="0">
                <a:solidFill>
                  <a:schemeClr val="bg2">
                    <a:lumMod val="60000"/>
                    <a:lumOff val="40000"/>
                  </a:schemeClr>
                </a:solidFill>
                <a:latin typeface="Times New Roman Tj" panose="02020603050405020304" pitchFamily="18" charset="-52"/>
              </a:rPr>
              <a:t>ам пайваст муњиманд..</a:t>
            </a:r>
            <a:endParaRPr lang="ru-RU" altLang="ru-RU" sz="1800" b="1" dirty="0">
              <a:solidFill>
                <a:schemeClr val="bg2">
                  <a:lumMod val="60000"/>
                  <a:lumOff val="40000"/>
                </a:schemeClr>
              </a:solidFill>
              <a:latin typeface="Times New Roman Tj" panose="02020603050405020304" pitchFamily="18" charset="-52"/>
            </a:endParaRPr>
          </a:p>
        </p:txBody>
      </p:sp>
      <p:grpSp>
        <p:nvGrpSpPr>
          <p:cNvPr id="18435" name="Группа 4"/>
          <p:cNvGrpSpPr>
            <a:grpSpLocks/>
          </p:cNvGrpSpPr>
          <p:nvPr/>
        </p:nvGrpSpPr>
        <p:grpSpPr bwMode="auto">
          <a:xfrm>
            <a:off x="-107950" y="981075"/>
            <a:ext cx="9251950" cy="5876925"/>
            <a:chOff x="0" y="0"/>
            <a:chExt cx="5348174" cy="5849800"/>
          </a:xfrm>
        </p:grpSpPr>
        <p:grpSp>
          <p:nvGrpSpPr>
            <p:cNvPr id="18436" name="Группа 5"/>
            <p:cNvGrpSpPr>
              <a:grpSpLocks/>
            </p:cNvGrpSpPr>
            <p:nvPr/>
          </p:nvGrpSpPr>
          <p:grpSpPr bwMode="auto">
            <a:xfrm>
              <a:off x="0" y="0"/>
              <a:ext cx="2673985" cy="2925445"/>
              <a:chOff x="0" y="0"/>
              <a:chExt cx="2674189" cy="2925754"/>
            </a:xfrm>
          </p:grpSpPr>
          <p:sp>
            <p:nvSpPr>
              <p:cNvPr id="31" name="Скругленный прямоугольник 30"/>
              <p:cNvSpPr/>
              <p:nvPr/>
            </p:nvSpPr>
            <p:spPr>
              <a:xfrm>
                <a:off x="0" y="0"/>
                <a:ext cx="2674291" cy="2925209"/>
              </a:xfrm>
              <a:prstGeom prst="roundRect">
                <a:avLst>
                  <a:gd name="adj" fmla="val 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32" name="Скругленный прямоугольник 31"/>
              <p:cNvSpPr/>
              <p:nvPr/>
            </p:nvSpPr>
            <p:spPr>
              <a:xfrm>
                <a:off x="198232" y="164355"/>
                <a:ext cx="2295265" cy="2639167"/>
              </a:xfrm>
              <a:prstGeom prst="roundRect">
                <a:avLst/>
              </a:prstGeom>
              <a:solidFill>
                <a:sysClr val="window" lastClr="FFFFFF"/>
              </a:solidFill>
              <a:ln w="12700" cap="flat" cmpd="sng" algn="ctr">
                <a:noFill/>
                <a:prstDash val="solid"/>
                <a:miter lim="800000"/>
              </a:ln>
              <a:effectLst/>
            </p:spPr>
            <p:txBody>
              <a:bodyPr lIns="0" tIns="0" rIns="0" bIns="0"/>
              <a:lstStyle/>
              <a:p>
                <a:pPr indent="228600" fontAlgn="auto">
                  <a:lnSpc>
                    <a:spcPct val="107000"/>
                  </a:lnSpc>
                  <a:spcBef>
                    <a:spcPts val="525"/>
                  </a:spcBef>
                  <a:spcAft>
                    <a:spcPts val="0"/>
                  </a:spcAft>
                  <a:buFont typeface="Symbol" panose="05050102010706020507" pitchFamily="18" charset="2"/>
                  <a:buChar char=""/>
                  <a:defRPr/>
                </a:pP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устувории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молиявї</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самаронокии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харољотњои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буљети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шањр</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сармоягузории</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давлат</a:t>
                </a:r>
                <a:r>
                  <a:rPr kumimoji="0" lang="ru-RU" sz="16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ї</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28600" eaLnBrk="1" fontAlgn="auto" hangingPunct="1">
                  <a:lnSpc>
                    <a:spcPct val="107000"/>
                  </a:lnSpc>
                  <a:spcBef>
                    <a:spcPts val="525"/>
                  </a:spcBef>
                  <a:spcAft>
                    <a:spcPts val="0"/>
                  </a:spcAft>
                  <a:buFont typeface="Arial" panose="020B0604020202020204" pitchFamily="34" charset="0"/>
                  <a:buChar char="•"/>
                  <a:defRPr/>
                </a:pP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дастаљамъии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фаъолияти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идораю</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муассисахо</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шањр</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28600" fontAlgn="auto">
                  <a:lnSpc>
                    <a:spcPct val="107000"/>
                  </a:lnSpc>
                  <a:spcBef>
                    <a:spcPts val="525"/>
                  </a:spcBef>
                  <a:spcAft>
                    <a:spcPts val="0"/>
                  </a:spcAft>
                  <a:buFont typeface="Arial" panose="020B0604020202020204" pitchFamily="34" charset="0"/>
                  <a:buChar char="•"/>
                  <a:defRPr/>
                </a:pP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њамгироию</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њамоњангсозии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баргузории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ислоњотњои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и</a:t>
                </a:r>
                <a:r>
                  <a:rPr kumimoji="0" lang="ru-RU" sz="16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ќ</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тисодию</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ичтимої</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сатњи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љумњурї</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сат</a:t>
                </a:r>
                <a:r>
                  <a:rPr kumimoji="0" lang="ru-RU" sz="16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 Душанбе</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grpSp>
          <p:nvGrpSpPr>
            <p:cNvPr id="18437" name="Группа 6"/>
            <p:cNvGrpSpPr>
              <a:grpSpLocks/>
            </p:cNvGrpSpPr>
            <p:nvPr/>
          </p:nvGrpSpPr>
          <p:grpSpPr bwMode="auto">
            <a:xfrm>
              <a:off x="2674189" y="0"/>
              <a:ext cx="2673985" cy="2925445"/>
              <a:chOff x="0" y="0"/>
              <a:chExt cx="2674189" cy="2925754"/>
            </a:xfrm>
          </p:grpSpPr>
          <p:sp>
            <p:nvSpPr>
              <p:cNvPr id="29" name="Скругленный прямоугольник 28"/>
              <p:cNvSpPr/>
              <p:nvPr/>
            </p:nvSpPr>
            <p:spPr>
              <a:xfrm>
                <a:off x="-102" y="0"/>
                <a:ext cx="2674291" cy="2925209"/>
              </a:xfrm>
              <a:prstGeom prst="roundRect">
                <a:avLst>
                  <a:gd name="adj" fmla="val 0"/>
                </a:avLst>
              </a:prstGeom>
              <a:solidFill>
                <a:sysClr val="window" lastClr="FFFFFF">
                  <a:lumMod val="6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30" name="Скругленный прямоугольник 29"/>
              <p:cNvSpPr/>
              <p:nvPr/>
            </p:nvSpPr>
            <p:spPr>
              <a:xfrm>
                <a:off x="207307" y="172258"/>
                <a:ext cx="2293429" cy="2639167"/>
              </a:xfrm>
              <a:prstGeom prst="roundRect">
                <a:avLst/>
              </a:prstGeom>
              <a:solidFill>
                <a:sysClr val="window" lastClr="FFFFFF"/>
              </a:solidFill>
              <a:ln w="12700" cap="flat" cmpd="sng" algn="ctr">
                <a:noFill/>
                <a:prstDash val="solid"/>
                <a:miter lim="800000"/>
              </a:ln>
              <a:effectLst/>
            </p:spPr>
            <p:txBody>
              <a:bodyPr lIns="0" tIns="0" rIns="0" bIns="0"/>
              <a:lstStyle/>
              <a:p>
                <a:pPr marL="342900" marR="0" lvl="0" indent="-342900" algn="just" defTabSz="914400" rtl="0" eaLnBrk="1" fontAlgn="auto" latinLnBrk="0" hangingPunct="1">
                  <a:lnSpc>
                    <a:spcPct val="107000"/>
                  </a:lnSpc>
                  <a:spcBef>
                    <a:spcPts val="525"/>
                  </a:spcBef>
                  <a:spcAft>
                    <a:spcPts val="0"/>
                  </a:spcAft>
                  <a:buClrTx/>
                  <a:buSzTx/>
                  <a:buFont typeface="Symbol" panose="05050102010706020507" pitchFamily="18" charset="2"/>
                  <a:buChar char=""/>
                  <a:tabLst/>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инфрасохтори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ша</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роњњо</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таъминот</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бо</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ќувваи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барќ</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об)</a:t>
                </a:r>
                <a:endParaRPr lang="ru-RU" sz="1400" kern="0" dirty="0">
                  <a:solidFill>
                    <a:sysClr val="windowText" lastClr="000000"/>
                  </a:solidFill>
                  <a:latin typeface="Calibri"/>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525"/>
                  </a:spcBef>
                  <a:spcAft>
                    <a:spcPts val="0"/>
                  </a:spcAft>
                  <a:buFont typeface="Symbol" panose="05050102010706020507" pitchFamily="18" charset="2"/>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самаранокии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сармоягузории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хусусї</a:t>
                </a:r>
                <a:endParaRPr lang="ru-RU" sz="1400" kern="0" dirty="0">
                  <a:solidFill>
                    <a:sysClr val="windowText" lastClr="000000"/>
                  </a:solidFill>
                  <a:latin typeface="Calibri"/>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525"/>
                  </a:spcBef>
                  <a:spcAft>
                    <a:spcPts val="0"/>
                  </a:spcAft>
                  <a:buFont typeface="Symbol" panose="05050102010706020507" pitchFamily="18" charset="2"/>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иќтисодиёти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соявї</a:t>
                </a:r>
                <a:endParaRPr lang="ru-RU" sz="1400" kern="0" dirty="0">
                  <a:solidFill>
                    <a:sysClr val="windowText" lastClr="000000"/>
                  </a:solidFill>
                  <a:latin typeface="Calibri"/>
                  <a:ea typeface="Calibri" panose="020F0502020204030204" pitchFamily="34" charset="0"/>
                  <a:cs typeface="Times New Roman" panose="02020603050405020304" pitchFamily="18" charset="0"/>
                </a:endParaRPr>
              </a:p>
              <a:p>
                <a:pPr marL="342900" indent="-342900" algn="just" fontAlgn="auto">
                  <a:lnSpc>
                    <a:spcPct val="107000"/>
                  </a:lnSpc>
                  <a:spcBef>
                    <a:spcPts val="525"/>
                  </a:spcBef>
                  <a:spcAft>
                    <a:spcPts val="800"/>
                  </a:spcAft>
                  <a:buFont typeface="Symbol" panose="05050102010706020507" pitchFamily="18" charset="2"/>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хамбастагии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њадафњои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стратегї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бо</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накшахои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чории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амал</a:t>
                </a:r>
                <a:endParaRPr lang="ru-RU" sz="1400" kern="0" dirty="0">
                  <a:solidFill>
                    <a:srgbClr val="0000CC"/>
                  </a:solidFill>
                  <a:latin typeface="Calibri"/>
                  <a:ea typeface="Calibri" panose="020F0502020204030204" pitchFamily="34" charset="0"/>
                  <a:cs typeface="Times New Roman" panose="02020603050405020304" pitchFamily="18" charset="0"/>
                </a:endParaRPr>
              </a:p>
            </p:txBody>
          </p:sp>
        </p:grpSp>
        <p:grpSp>
          <p:nvGrpSpPr>
            <p:cNvPr id="18438" name="Группа 7"/>
            <p:cNvGrpSpPr>
              <a:grpSpLocks/>
            </p:cNvGrpSpPr>
            <p:nvPr/>
          </p:nvGrpSpPr>
          <p:grpSpPr bwMode="auto">
            <a:xfrm>
              <a:off x="0" y="2924355"/>
              <a:ext cx="2673985" cy="2925445"/>
              <a:chOff x="0" y="0"/>
              <a:chExt cx="2674189" cy="2925754"/>
            </a:xfrm>
          </p:grpSpPr>
          <p:sp>
            <p:nvSpPr>
              <p:cNvPr id="27" name="Скругленный прямоугольник 26"/>
              <p:cNvSpPr/>
              <p:nvPr/>
            </p:nvSpPr>
            <p:spPr>
              <a:xfrm>
                <a:off x="0" y="546"/>
                <a:ext cx="2674291" cy="2925208"/>
              </a:xfrm>
              <a:prstGeom prst="roundRect">
                <a:avLst>
                  <a:gd name="adj" fmla="val 0"/>
                </a:avLst>
              </a:prstGeom>
              <a:solidFill>
                <a:srgbClr val="E7E6E6">
                  <a:lumMod val="75000"/>
                </a:srgb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28" name="Скругленный прямоугольник 27"/>
              <p:cNvSpPr/>
              <p:nvPr/>
            </p:nvSpPr>
            <p:spPr>
              <a:xfrm>
                <a:off x="189972" y="164901"/>
                <a:ext cx="2293429" cy="2637587"/>
              </a:xfrm>
              <a:prstGeom prst="roundRect">
                <a:avLst/>
              </a:prstGeom>
              <a:solidFill>
                <a:sysClr val="window" lastClr="FFFFFF"/>
              </a:solidFill>
              <a:ln w="12700" cap="flat" cmpd="sng" algn="ctr">
                <a:noFill/>
                <a:prstDash val="solid"/>
                <a:miter lim="800000"/>
              </a:ln>
              <a:effectLst/>
            </p:spPr>
            <p:txBody>
              <a:bodyPr lIns="0" tIns="576000" rIns="0" bIns="0"/>
              <a:lstStyle/>
              <a:p>
                <a:pPr indent="357188" algn="just" eaLnBrk="1" fontAlgn="auto" hangingPunct="1">
                  <a:spcBef>
                    <a:spcPts val="0"/>
                  </a:spcBef>
                  <a:spcAft>
                    <a:spcPts val="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сатњи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камбизоатї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бекорї</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муњољирати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мењнатї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ба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хориљи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кишвар</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800"/>
                  </a:spcAft>
                  <a:buFont typeface="Arial" panose="020B0604020202020204" pitchFamily="34" charset="0"/>
                  <a:buChar char="•"/>
                  <a:defRPr/>
                </a:pP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фарогирї</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тањсилоти</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умумї</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тиббии</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муосир</a:t>
                </a:r>
                <a:endParaRPr lang="ru-RU" sz="1400" kern="0" dirty="0">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80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сафи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таба</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ќ</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аи/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синфи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миёна</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80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бехтар</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намудани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шароиту</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ити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зист</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p:txBody>
          </p:sp>
        </p:grpSp>
        <p:grpSp>
          <p:nvGrpSpPr>
            <p:cNvPr id="18439" name="Группа 8"/>
            <p:cNvGrpSpPr>
              <a:grpSpLocks/>
            </p:cNvGrpSpPr>
            <p:nvPr/>
          </p:nvGrpSpPr>
          <p:grpSpPr bwMode="auto">
            <a:xfrm>
              <a:off x="2674189" y="2924355"/>
              <a:ext cx="2673985" cy="2925445"/>
              <a:chOff x="0" y="0"/>
              <a:chExt cx="2674189" cy="2925754"/>
            </a:xfrm>
          </p:grpSpPr>
          <p:sp>
            <p:nvSpPr>
              <p:cNvPr id="25" name="Скругленный прямоугольник 24"/>
              <p:cNvSpPr/>
              <p:nvPr/>
            </p:nvSpPr>
            <p:spPr>
              <a:xfrm>
                <a:off x="-102" y="546"/>
                <a:ext cx="2674291" cy="2925208"/>
              </a:xfrm>
              <a:prstGeom prst="roundRect">
                <a:avLst>
                  <a:gd name="adj" fmla="val 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26" name="Скругленный прямоугольник 25"/>
              <p:cNvSpPr/>
              <p:nvPr/>
            </p:nvSpPr>
            <p:spPr>
              <a:xfrm>
                <a:off x="189870" y="155419"/>
                <a:ext cx="2293429" cy="2770335"/>
              </a:xfrm>
              <a:prstGeom prst="roundRect">
                <a:avLst/>
              </a:prstGeom>
              <a:solidFill>
                <a:sysClr val="window" lastClr="FFFFFF"/>
              </a:solidFill>
              <a:ln w="12700" cap="flat" cmpd="sng" algn="ctr">
                <a:noFill/>
                <a:prstDash val="solid"/>
                <a:miter lim="800000"/>
              </a:ln>
              <a:effectLst/>
            </p:spPr>
            <p:txBody>
              <a:bodyPr lIns="0" tIns="576000" rIns="0" bIns="0"/>
              <a:lstStyle/>
              <a:p>
                <a:pPr indent="357188" algn="just" eaLnBrk="1" fontAlgn="auto" hangingPunct="1">
                  <a:spcBef>
                    <a:spcPts val="0"/>
                  </a:spcBef>
                  <a:spcAft>
                    <a:spcPts val="0"/>
                  </a:spcAft>
                  <a:buFont typeface="Arial" panose="020B0604020202020204" pitchFamily="34" charset="0"/>
                  <a:buChar char="•"/>
                  <a:defRPr/>
                </a:pP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муњољирати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мутахассисони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баландсифат</a:t>
                </a:r>
                <a:endParaRPr lang="ru-RU" sz="1200" kern="0" dirty="0">
                  <a:solidFill>
                    <a:sysClr val="windowText" lastClr="000000"/>
                  </a:solidFill>
                  <a:latin typeface="Calibri"/>
                  <a:ea typeface="Calibri" panose="020F0502020204030204" pitchFamily="34" charset="0"/>
                  <a:cs typeface="Times New Roman" panose="02020603050405020304" pitchFamily="18" charset="0"/>
                </a:endParaRPr>
              </a:p>
              <a:p>
                <a:pPr indent="357188" algn="just" eaLnBrk="1" fontAlgn="auto" hangingPunct="1">
                  <a:spcBef>
                    <a:spcPts val="0"/>
                  </a:spcBef>
                  <a:spcAft>
                    <a:spcPts val="0"/>
                  </a:spcAft>
                  <a:buFont typeface="Arial" panose="020B0604020202020204" pitchFamily="34" charset="0"/>
                  <a:buChar char="•"/>
                  <a:defRPr/>
                </a:pP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фарогирї</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бо</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тањсилоти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касбї</a:t>
                </a:r>
                <a:endParaRPr lang="ru-RU" sz="1200" kern="0" dirty="0">
                  <a:solidFill>
                    <a:sysClr val="windowText" lastClr="000000"/>
                  </a:solidFill>
                  <a:latin typeface="Calibri"/>
                  <a:ea typeface="Calibri" panose="020F0502020204030204" pitchFamily="34" charset="0"/>
                  <a:cs typeface="Times New Roman" panose="02020603050405020304" pitchFamily="18" charset="0"/>
                </a:endParaRPr>
              </a:p>
              <a:p>
                <a:pPr indent="357188" algn="just" eaLnBrk="1" fontAlgn="auto" hangingPunct="1">
                  <a:spcBef>
                    <a:spcPts val="0"/>
                  </a:spcBef>
                  <a:spcAft>
                    <a:spcPts val="0"/>
                  </a:spcAft>
                  <a:buFont typeface="Arial" panose="020B0604020202020204" pitchFamily="34" charset="0"/>
                  <a:buChar char="•"/>
                  <a:defRPr/>
                </a:pP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дастрасї</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ба Интернет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тавсеаи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технологияњои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раќамї</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соњаву</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бахшњои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иќтисоди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kumimoji="0" lang="ru-RU" sz="1200" b="0" i="0" u="none" strike="noStrike" kern="0" cap="none" spc="0" normalizeH="0" baseline="0" noProof="0" dirty="0" err="1">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шањрї</a:t>
                </a:r>
                <a:r>
                  <a:rPr kumimoji="0" lang="ru-RU" sz="12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аз </a:t>
                </a:r>
                <a:r>
                  <a:rPr kumimoji="0" lang="ru-RU" sz="1200" b="0" i="0" u="none" strike="noStrike" kern="0" cap="none" spc="0" normalizeH="0" baseline="0" noProof="0" dirty="0" err="1">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чумла</a:t>
                </a:r>
                <a:r>
                  <a:rPr kumimoji="0" lang="ru-RU" sz="12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дар </a:t>
                </a:r>
                <a:r>
                  <a:rPr kumimoji="0" lang="ru-RU" sz="1200" b="0" i="0" u="none" strike="noStrike" kern="0" cap="none" spc="0" normalizeH="0" baseline="0" noProof="0" dirty="0" err="1">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тандурусти</a:t>
                </a:r>
                <a:r>
                  <a:rPr kumimoji="0" lang="ru-RU" sz="12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a:t>
                </a:r>
              </a:p>
              <a:p>
                <a:pPr indent="357188" algn="just" eaLnBrk="1" fontAlgn="auto" hangingPunct="1">
                  <a:spcBef>
                    <a:spcPts val="0"/>
                  </a:spcBef>
                  <a:spcAft>
                    <a:spcPts val="0"/>
                  </a:spcAft>
                  <a:buFont typeface="Arial" panose="020B0604020202020204" pitchFamily="34" charset="0"/>
                  <a:buChar char="•"/>
                  <a:defRPr/>
                </a:pP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устуворию</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ракобатпазирии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иктисодиёт</a:t>
                </a:r>
                <a:endPar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p:txBody>
          </p:sp>
        </p:grpSp>
        <p:grpSp>
          <p:nvGrpSpPr>
            <p:cNvPr id="18440" name="Группа 9"/>
            <p:cNvGrpSpPr>
              <a:grpSpLocks/>
            </p:cNvGrpSpPr>
            <p:nvPr/>
          </p:nvGrpSpPr>
          <p:grpSpPr bwMode="auto">
            <a:xfrm>
              <a:off x="1570007" y="1828800"/>
              <a:ext cx="2198742" cy="2190115"/>
              <a:chOff x="0" y="0"/>
              <a:chExt cx="2198742" cy="2190115"/>
            </a:xfrm>
          </p:grpSpPr>
          <p:grpSp>
            <p:nvGrpSpPr>
              <p:cNvPr id="18441" name="Группа 10"/>
              <p:cNvGrpSpPr>
                <a:grpSpLocks/>
              </p:cNvGrpSpPr>
              <p:nvPr/>
            </p:nvGrpSpPr>
            <p:grpSpPr bwMode="auto">
              <a:xfrm>
                <a:off x="0" y="0"/>
                <a:ext cx="2198742" cy="2190115"/>
                <a:chOff x="0" y="0"/>
                <a:chExt cx="2198742" cy="2190115"/>
              </a:xfrm>
            </p:grpSpPr>
            <p:grpSp>
              <p:nvGrpSpPr>
                <p:cNvPr id="18443" name="Группа 12"/>
                <p:cNvGrpSpPr>
                  <a:grpSpLocks/>
                </p:cNvGrpSpPr>
                <p:nvPr/>
              </p:nvGrpSpPr>
              <p:grpSpPr bwMode="auto">
                <a:xfrm>
                  <a:off x="0" y="0"/>
                  <a:ext cx="2198742" cy="2190115"/>
                  <a:chOff x="0" y="0"/>
                  <a:chExt cx="2198742" cy="2190115"/>
                </a:xfrm>
              </p:grpSpPr>
              <p:grpSp>
                <p:nvGrpSpPr>
                  <p:cNvPr id="18445" name="Группа 14"/>
                  <p:cNvGrpSpPr>
                    <a:grpSpLocks/>
                  </p:cNvGrpSpPr>
                  <p:nvPr/>
                </p:nvGrpSpPr>
                <p:grpSpPr bwMode="auto">
                  <a:xfrm>
                    <a:off x="0" y="0"/>
                    <a:ext cx="2198742" cy="2190115"/>
                    <a:chOff x="0" y="0"/>
                    <a:chExt cx="2198742" cy="2190115"/>
                  </a:xfrm>
                </p:grpSpPr>
                <p:grpSp>
                  <p:nvGrpSpPr>
                    <p:cNvPr id="18447" name="Группа 16"/>
                    <p:cNvGrpSpPr>
                      <a:grpSpLocks/>
                    </p:cNvGrpSpPr>
                    <p:nvPr/>
                  </p:nvGrpSpPr>
                  <p:grpSpPr bwMode="auto">
                    <a:xfrm>
                      <a:off x="0" y="0"/>
                      <a:ext cx="2198742" cy="2190115"/>
                      <a:chOff x="0" y="0"/>
                      <a:chExt cx="2198742" cy="2190115"/>
                    </a:xfrm>
                  </p:grpSpPr>
                  <p:grpSp>
                    <p:nvGrpSpPr>
                      <p:cNvPr id="18449" name="Группа 18"/>
                      <p:cNvGrpSpPr>
                        <a:grpSpLocks/>
                      </p:cNvGrpSpPr>
                      <p:nvPr/>
                    </p:nvGrpSpPr>
                    <p:grpSpPr bwMode="auto">
                      <a:xfrm>
                        <a:off x="8627" y="0"/>
                        <a:ext cx="2190115" cy="2190115"/>
                        <a:chOff x="0" y="0"/>
                        <a:chExt cx="2190115" cy="2190115"/>
                      </a:xfrm>
                    </p:grpSpPr>
                    <p:sp>
                      <p:nvSpPr>
                        <p:cNvPr id="23" name="Пирог 22"/>
                        <p:cNvSpPr/>
                        <p:nvPr/>
                      </p:nvSpPr>
                      <p:spPr>
                        <a:xfrm>
                          <a:off x="-243" y="68988"/>
                          <a:ext cx="2190476" cy="2077927"/>
                        </a:xfrm>
                        <a:prstGeom prst="pie">
                          <a:avLst>
                            <a:gd name="adj1" fmla="val 10848395"/>
                            <a:gd name="adj2" fmla="val 1620000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sp>
                      <p:nvSpPr>
                        <p:cNvPr id="24" name="Пирог 23"/>
                        <p:cNvSpPr/>
                        <p:nvPr/>
                      </p:nvSpPr>
                      <p:spPr>
                        <a:xfrm rot="16200000">
                          <a:off x="-4654" y="55261"/>
                          <a:ext cx="2190120" cy="2078520"/>
                        </a:xfrm>
                        <a:prstGeom prst="pie">
                          <a:avLst>
                            <a:gd name="adj1" fmla="val 10848395"/>
                            <a:gd name="adj2" fmla="val 16200000"/>
                          </a:avLst>
                        </a:prstGeom>
                        <a:solidFill>
                          <a:srgbClr val="E7E6E6">
                            <a:lumMod val="75000"/>
                          </a:srgb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grpSp>
                  <p:grpSp>
                    <p:nvGrpSpPr>
                      <p:cNvPr id="18450" name="Группа 19"/>
                      <p:cNvGrpSpPr>
                        <a:grpSpLocks/>
                      </p:cNvGrpSpPr>
                      <p:nvPr/>
                    </p:nvGrpSpPr>
                    <p:grpSpPr bwMode="auto">
                      <a:xfrm flipH="1">
                        <a:off x="0" y="0"/>
                        <a:ext cx="2190115" cy="2190115"/>
                        <a:chOff x="0" y="0"/>
                        <a:chExt cx="2190115" cy="2190115"/>
                      </a:xfrm>
                    </p:grpSpPr>
                    <p:sp>
                      <p:nvSpPr>
                        <p:cNvPr id="21" name="Пирог 20"/>
                        <p:cNvSpPr/>
                        <p:nvPr/>
                      </p:nvSpPr>
                      <p:spPr>
                        <a:xfrm>
                          <a:off x="-1403" y="68988"/>
                          <a:ext cx="2191393" cy="2077927"/>
                        </a:xfrm>
                        <a:prstGeom prst="pie">
                          <a:avLst>
                            <a:gd name="adj1" fmla="val 10848395"/>
                            <a:gd name="adj2" fmla="val 16200000"/>
                          </a:avLst>
                        </a:prstGeom>
                        <a:solidFill>
                          <a:sysClr val="window" lastClr="FFFFFF">
                            <a:lumMod val="6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sp>
                      <p:nvSpPr>
                        <p:cNvPr id="22" name="Пирог 21"/>
                        <p:cNvSpPr/>
                        <p:nvPr/>
                      </p:nvSpPr>
                      <p:spPr>
                        <a:xfrm rot="16200000">
                          <a:off x="-5355" y="54802"/>
                          <a:ext cx="2190120" cy="2079437"/>
                        </a:xfrm>
                        <a:prstGeom prst="pie">
                          <a:avLst>
                            <a:gd name="adj1" fmla="val 10848395"/>
                            <a:gd name="adj2" fmla="val 1620000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grpSp>
                </p:grpSp>
                <p:sp>
                  <p:nvSpPr>
                    <p:cNvPr id="18" name="Прямоугольник 17"/>
                    <p:cNvSpPr/>
                    <p:nvPr/>
                  </p:nvSpPr>
                  <p:spPr>
                    <a:xfrm>
                      <a:off x="94644" y="465611"/>
                      <a:ext cx="1052566"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spcBef>
                          <a:spcPts val="0"/>
                        </a:spcBef>
                        <a:spcAft>
                          <a:spcPts val="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Идоракунии</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85750" algn="ctr" eaLnBrk="1" fontAlgn="auto" hangingPunct="1">
                        <a:spcBef>
                          <a:spcPts val="0"/>
                        </a:spcBef>
                        <a:spcAft>
                          <a:spcPts val="0"/>
                        </a:spcAft>
                        <a:defRPr/>
                      </a:pP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sp>
                <p:nvSpPr>
                  <p:cNvPr id="16" name="Прямоугольник 15"/>
                  <p:cNvSpPr/>
                  <p:nvPr/>
                </p:nvSpPr>
                <p:spPr>
                  <a:xfrm>
                    <a:off x="1070127" y="465611"/>
                    <a:ext cx="1051648"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lnSpc>
                        <a:spcPct val="107000"/>
                      </a:lnSpc>
                      <a:spcBef>
                        <a:spcPts val="525"/>
                      </a:spcBef>
                      <a:spcAft>
                        <a:spcPts val="80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иќтисодиёт</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sp>
              <p:nvSpPr>
                <p:cNvPr id="14" name="Прямоугольник 13"/>
                <p:cNvSpPr/>
                <p:nvPr/>
              </p:nvSpPr>
              <p:spPr>
                <a:xfrm>
                  <a:off x="94644" y="1198811"/>
                  <a:ext cx="1052566"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lnSpc>
                      <a:spcPct val="107000"/>
                    </a:lnSpc>
                    <a:spcBef>
                      <a:spcPts val="525"/>
                    </a:spcBef>
                    <a:spcAft>
                      <a:spcPts val="80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љамъият</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sp>
            <p:nvSpPr>
              <p:cNvPr id="12" name="Прямоугольник 11"/>
              <p:cNvSpPr/>
              <p:nvPr/>
            </p:nvSpPr>
            <p:spPr>
              <a:xfrm>
                <a:off x="1104080" y="1198811"/>
                <a:ext cx="1051648"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spcBef>
                    <a:spcPts val="0"/>
                  </a:spcBef>
                  <a:spcAft>
                    <a:spcPts val="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Навоварињо</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85750" algn="ctr" eaLnBrk="1" fontAlgn="auto" hangingPunct="1">
                  <a:spcBef>
                    <a:spcPts val="0"/>
                  </a:spcBef>
                  <a:spcAft>
                    <a:spcPts val="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Инноватсия</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428001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781515"/>
          </a:xfrm>
        </p:spPr>
        <p:txBody>
          <a:bodyPr/>
          <a:lstStyle/>
          <a:p>
            <a:pPr algn="ctr">
              <a:lnSpc>
                <a:spcPct val="107000"/>
              </a:lnSpc>
              <a:spcAft>
                <a:spcPts val="800"/>
              </a:spcAft>
            </a:pPr>
            <a:br>
              <a:rPr lang="ru-RU" sz="24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br>
            <a:r>
              <a:rPr lang="ru-RU" sz="2400" b="1" kern="1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Нати</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љ</a:t>
            </a:r>
            <a:r>
              <a:rPr lang="ru-RU" sz="2400" b="1" kern="1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а</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ю</a:t>
            </a:r>
            <a:r>
              <a:rPr lang="ru-RU" sz="2400" b="1" kern="100" dirty="0">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 </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вобастагињои</a:t>
            </a:r>
            <a:r>
              <a:rPr lang="ru-RU" sz="2400" b="1" kern="100" dirty="0">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 </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чашмдошт</a:t>
            </a:r>
            <a:br>
              <a:rPr lang="ru-RU" kern="1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grpSp>
        <p:nvGrpSpPr>
          <p:cNvPr id="5" name="Группа 4"/>
          <p:cNvGrpSpPr/>
          <p:nvPr/>
        </p:nvGrpSpPr>
        <p:grpSpPr>
          <a:xfrm>
            <a:off x="326571" y="1052736"/>
            <a:ext cx="8490857" cy="5627464"/>
            <a:chOff x="1291771" y="1030514"/>
            <a:chExt cx="8490857" cy="5537200"/>
          </a:xfrm>
        </p:grpSpPr>
        <p:sp>
          <p:nvSpPr>
            <p:cNvPr id="6" name="Прямоугольник 5"/>
            <p:cNvSpPr/>
            <p:nvPr/>
          </p:nvSpPr>
          <p:spPr>
            <a:xfrm>
              <a:off x="1291771" y="10305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ru-RU" kern="100" dirty="0" err="1">
                  <a:latin typeface="Times New Roman Tj" panose="02020603050405020304" pitchFamily="18" charset="-52"/>
                  <a:ea typeface="Calibri" panose="020F0502020204030204" pitchFamily="34" charset="0"/>
                  <a:cs typeface="Times New Roman" panose="02020603050405020304" pitchFamily="18" charset="0"/>
                </a:rPr>
                <a:t>Барномаи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миёнамуњлати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шањри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Душанбе то соли 2025</a:t>
              </a:r>
            </a:p>
            <a:p>
              <a:pPr algn="ctr"/>
              <a:endParaRPr lang="ru-RU" dirty="0"/>
            </a:p>
          </p:txBody>
        </p:sp>
        <p:sp>
          <p:nvSpPr>
            <p:cNvPr id="7" name="Прямоугольник 6"/>
            <p:cNvSpPr/>
            <p:nvPr/>
          </p:nvSpPr>
          <p:spPr>
            <a:xfrm>
              <a:off x="4252685" y="10305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Times New Roman Tj" panose="02020603050405020304" pitchFamily="18" charset="-52"/>
                </a:rPr>
                <a:t>Шар</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и</a:t>
              </a:r>
              <a:r>
                <a:rPr lang="ru-RU" dirty="0">
                  <a:latin typeface="Times New Roman Tj" panose="02020603050405020304" pitchFamily="18" charset="-52"/>
                </a:rPr>
                <a:t> </a:t>
              </a:r>
              <a:r>
                <a:rPr lang="ru-RU" dirty="0" err="1">
                  <a:latin typeface="Times New Roman Tj" panose="02020603050405020304" pitchFamily="18" charset="-52"/>
                </a:rPr>
                <a:t>ихтиёрии</a:t>
              </a:r>
              <a:r>
                <a:rPr lang="ru-RU" dirty="0">
                  <a:latin typeface="Times New Roman Tj" panose="02020603050405020304" pitchFamily="18" charset="-52"/>
                </a:rPr>
                <a:t> </a:t>
              </a:r>
              <a:r>
                <a:rPr lang="ru-RU" dirty="0" err="1">
                  <a:latin typeface="Times New Roman Tj" panose="02020603050405020304" pitchFamily="18" charset="-52"/>
                </a:rPr>
                <a:t>махалл</a:t>
              </a:r>
              <a:r>
                <a:rPr lang="tg-Cyrl-TJ" dirty="0">
                  <a:solidFill>
                    <a:srgbClr val="000000"/>
                  </a:solidFill>
                  <a:latin typeface="Times New Roman Tj" panose="02020603050405020304" pitchFamily="18" charset="-52"/>
                  <a:ea typeface="Times New Roman" panose="02020603050405020304" pitchFamily="18" charset="0"/>
                  <a:cs typeface="Times New Roman" panose="02020603050405020304" pitchFamily="18" charset="0"/>
                </a:rPr>
                <a:t>ӣ</a:t>
              </a:r>
              <a:r>
                <a:rPr lang="ru-RU" dirty="0">
                  <a:latin typeface="Times New Roman Tj" panose="02020603050405020304" pitchFamily="18" charset="-52"/>
                </a:rPr>
                <a:t> </a:t>
              </a:r>
            </a:p>
          </p:txBody>
        </p:sp>
        <p:sp>
          <p:nvSpPr>
            <p:cNvPr id="8" name="Прямоугольник 7"/>
            <p:cNvSpPr/>
            <p:nvPr/>
          </p:nvSpPr>
          <p:spPr>
            <a:xfrm>
              <a:off x="7213599" y="10305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Times New Roman Tj" panose="02020603050405020304" pitchFamily="18" charset="-52"/>
                </a:rPr>
                <a:t>Шар</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и</a:t>
              </a:r>
              <a:r>
                <a:rPr lang="ru-RU" dirty="0">
                  <a:latin typeface="Times New Roman Tj" panose="02020603050405020304" pitchFamily="18" charset="-52"/>
                </a:rPr>
                <a:t> </a:t>
              </a:r>
              <a:r>
                <a:rPr lang="ru-RU" dirty="0" err="1">
                  <a:latin typeface="Times New Roman Tj" panose="02020603050405020304" pitchFamily="18" charset="-52"/>
                </a:rPr>
                <a:t>ихтиёрии</a:t>
              </a:r>
              <a:r>
                <a:rPr lang="ru-RU" dirty="0">
                  <a:latin typeface="Times New Roman Tj" panose="02020603050405020304" pitchFamily="18" charset="-52"/>
                </a:rPr>
                <a:t> </a:t>
              </a:r>
              <a:r>
                <a:rPr lang="ru-RU" dirty="0" err="1">
                  <a:latin typeface="Times New Roman Tj" panose="02020603050405020304" pitchFamily="18" charset="-52"/>
                </a:rPr>
                <a:t>милл</a:t>
              </a:r>
              <a:r>
                <a:rPr lang="tg-Cyrl-TJ" dirty="0">
                  <a:solidFill>
                    <a:srgbClr val="000000"/>
                  </a:solidFill>
                  <a:latin typeface="Times New Roman Tj" panose="02020603050405020304" pitchFamily="18" charset="-52"/>
                  <a:ea typeface="Times New Roman" panose="02020603050405020304" pitchFamily="18" charset="0"/>
                  <a:cs typeface="Times New Roman" panose="02020603050405020304" pitchFamily="18" charset="0"/>
                </a:rPr>
                <a:t>ӣ </a:t>
              </a:r>
              <a:r>
                <a:rPr lang="ru-RU" dirty="0">
                  <a:latin typeface="Times New Roman Tj" panose="02020603050405020304" pitchFamily="18" charset="-52"/>
                </a:rPr>
                <a:t> </a:t>
              </a:r>
            </a:p>
          </p:txBody>
        </p:sp>
        <p:sp>
          <p:nvSpPr>
            <p:cNvPr id="9" name="Прямоугольник 8"/>
            <p:cNvSpPr/>
            <p:nvPr/>
          </p:nvSpPr>
          <p:spPr>
            <a:xfrm>
              <a:off x="1291771" y="31641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Стратегияи</a:t>
              </a:r>
              <a:r>
                <a:rPr lang="ru-RU" dirty="0"/>
                <a:t> </a:t>
              </a:r>
              <a:r>
                <a:rPr lang="ru-RU" dirty="0" err="1"/>
                <a:t>миллии</a:t>
              </a:r>
              <a:r>
                <a:rPr lang="ru-RU" dirty="0"/>
                <a:t> </a:t>
              </a:r>
              <a:r>
                <a:rPr lang="ru-RU" dirty="0" err="1"/>
                <a:t>рушди</a:t>
              </a:r>
              <a:r>
                <a:rPr lang="ru-RU" dirty="0"/>
                <a:t> </a:t>
              </a:r>
              <a:r>
                <a:rPr lang="ru-RU" dirty="0" err="1"/>
                <a:t>Чумхурии</a:t>
              </a:r>
              <a:r>
                <a:rPr lang="ru-RU" dirty="0"/>
                <a:t> </a:t>
              </a:r>
              <a:r>
                <a:rPr lang="ru-RU" dirty="0" err="1"/>
                <a:t>Точикистон</a:t>
              </a:r>
              <a:r>
                <a:rPr lang="ru-RU" dirty="0"/>
                <a:t> ба </a:t>
              </a:r>
              <a:r>
                <a:rPr lang="ru-RU" dirty="0" err="1"/>
                <a:t>давраи</a:t>
              </a:r>
              <a:r>
                <a:rPr lang="ru-RU" dirty="0"/>
                <a:t> то соли 2030</a:t>
              </a:r>
            </a:p>
          </p:txBody>
        </p:sp>
        <p:sp>
          <p:nvSpPr>
            <p:cNvPr id="10" name="Прямоугольник 9"/>
            <p:cNvSpPr/>
            <p:nvPr/>
          </p:nvSpPr>
          <p:spPr>
            <a:xfrm>
              <a:off x="4252685" y="31641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err="1">
                  <a:latin typeface="Times New Roman Tj" panose="02020603050405020304" pitchFamily="18" charset="-52"/>
                </a:rPr>
                <a:t>Барномаи</a:t>
              </a:r>
              <a:r>
                <a:rPr lang="ru-RU" b="1" dirty="0">
                  <a:latin typeface="Times New Roman Tj" panose="02020603050405020304" pitchFamily="18" charset="-52"/>
                </a:rPr>
                <a:t> </a:t>
              </a:r>
              <a:r>
                <a:rPr lang="ru-RU" b="1" dirty="0" err="1">
                  <a:latin typeface="Times New Roman Tj" panose="02020603050405020304" pitchFamily="18" charset="-52"/>
                </a:rPr>
                <a:t>миёнаму</a:t>
              </a:r>
              <a:r>
                <a:rPr lang="ru-RU" b="1"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b="1" dirty="0" err="1">
                  <a:latin typeface="Times New Roman Tj" panose="02020603050405020304" pitchFamily="18" charset="-52"/>
                </a:rPr>
                <a:t>лати</a:t>
              </a:r>
              <a:r>
                <a:rPr lang="ru-RU" b="1" dirty="0">
                  <a:latin typeface="Times New Roman Tj" panose="02020603050405020304" pitchFamily="18" charset="-52"/>
                </a:rPr>
                <a:t> </a:t>
              </a:r>
              <a:r>
                <a:rPr lang="ru-RU" b="1" dirty="0" err="1">
                  <a:latin typeface="Times New Roman Tj" panose="02020603050405020304" pitchFamily="18" charset="-52"/>
                </a:rPr>
                <a:t>рушди</a:t>
              </a:r>
              <a:r>
                <a:rPr lang="ru-RU" b="1" dirty="0">
                  <a:latin typeface="Times New Roman Tj" panose="02020603050405020304" pitchFamily="18" charset="-52"/>
                </a:rPr>
                <a:t> </a:t>
              </a:r>
              <a:r>
                <a:rPr lang="ru-RU" b="1" dirty="0" err="1">
                  <a:latin typeface="Times New Roman Tj" panose="02020603050405020304" pitchFamily="18" charset="-52"/>
                </a:rPr>
                <a:t>ша</a:t>
              </a:r>
              <a:r>
                <a:rPr lang="ru-RU" b="1"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b="1" dirty="0" err="1">
                  <a:latin typeface="Times New Roman Tj" panose="02020603050405020304" pitchFamily="18" charset="-52"/>
                </a:rPr>
                <a:t>ри</a:t>
              </a:r>
              <a:r>
                <a:rPr lang="ru-RU" b="1" dirty="0">
                  <a:latin typeface="Times New Roman Tj" panose="02020603050405020304" pitchFamily="18" charset="-52"/>
                </a:rPr>
                <a:t> Душанбе ба </a:t>
              </a:r>
              <a:r>
                <a:rPr lang="ru-RU" b="1" dirty="0" err="1">
                  <a:latin typeface="Times New Roman Tj" panose="02020603050405020304" pitchFamily="18" charset="-52"/>
                </a:rPr>
                <a:t>сол</a:t>
              </a:r>
              <a:r>
                <a:rPr lang="ru-RU" b="1"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b="1" dirty="0" err="1">
                  <a:latin typeface="Times New Roman Tj" panose="02020603050405020304" pitchFamily="18" charset="-52"/>
                </a:rPr>
                <a:t>ои</a:t>
              </a:r>
              <a:r>
                <a:rPr lang="ru-RU" b="1" dirty="0">
                  <a:latin typeface="Times New Roman Tj" panose="02020603050405020304" pitchFamily="18" charset="-52"/>
                </a:rPr>
                <a:t> 2026-2030</a:t>
              </a:r>
            </a:p>
          </p:txBody>
        </p:sp>
        <p:sp>
          <p:nvSpPr>
            <p:cNvPr id="11" name="Прямоугольник 10"/>
            <p:cNvSpPr/>
            <p:nvPr/>
          </p:nvSpPr>
          <p:spPr>
            <a:xfrm>
              <a:off x="7213599" y="31641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Tj" panose="02020603050405020304" pitchFamily="18" charset="-52"/>
                </a:rPr>
                <a:t>Стратегия </a:t>
              </a:r>
              <a:r>
                <a:rPr lang="ru-RU" dirty="0" err="1">
                  <a:latin typeface="Times New Roman Tj" panose="02020603050405020304" pitchFamily="18" charset="-52"/>
                </a:rPr>
                <a:t>ва</a:t>
              </a:r>
              <a:r>
                <a:rPr lang="ru-RU" dirty="0">
                  <a:latin typeface="Times New Roman Tj" panose="02020603050405020304" pitchFamily="18" charset="-52"/>
                </a:rPr>
                <a:t> </a:t>
              </a:r>
              <a:r>
                <a:rPr lang="ru-RU" dirty="0" err="1">
                  <a:latin typeface="Times New Roman Tj" panose="02020603050405020304" pitchFamily="18" charset="-52"/>
                </a:rPr>
                <a:t>барнома</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ои</a:t>
              </a:r>
              <a:r>
                <a:rPr lang="ru-RU" dirty="0">
                  <a:latin typeface="Times New Roman Tj" panose="02020603050405020304" pitchFamily="18" charset="-52"/>
                </a:rPr>
                <a:t> </a:t>
              </a:r>
              <a:r>
                <a:rPr lang="ru-RU" dirty="0" err="1">
                  <a:latin typeface="Times New Roman Tj" panose="02020603050405020304" pitchFamily="18" charset="-52"/>
                </a:rPr>
                <a:t>рушди</a:t>
              </a:r>
              <a:r>
                <a:rPr lang="ru-RU" dirty="0">
                  <a:latin typeface="Times New Roman Tj" panose="02020603050405020304" pitchFamily="18" charset="-52"/>
                </a:rPr>
                <a:t> </a:t>
              </a:r>
              <a:r>
                <a:rPr lang="ru-RU" dirty="0" err="1">
                  <a:latin typeface="Times New Roman Tj" panose="02020603050405020304" pitchFamily="18" charset="-52"/>
                </a:rPr>
                <a:t>со</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а</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ои</a:t>
              </a:r>
              <a:r>
                <a:rPr lang="ru-RU" dirty="0">
                  <a:latin typeface="Times New Roman Tj" panose="02020603050405020304" pitchFamily="18" charset="-52"/>
                </a:rPr>
                <a:t> </a:t>
              </a:r>
              <a:r>
                <a:rPr lang="ru-RU" dirty="0" err="1">
                  <a:latin typeface="Times New Roman Tj" panose="02020603050405020304" pitchFamily="18" charset="-52"/>
                </a:rPr>
                <a:t>ало</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ида</a:t>
              </a:r>
              <a:r>
                <a:rPr lang="ru-RU" dirty="0">
                  <a:latin typeface="Times New Roman Tj" panose="02020603050405020304" pitchFamily="18" charset="-52"/>
                </a:rPr>
                <a:t> ба </a:t>
              </a:r>
              <a:r>
                <a:rPr lang="ru-RU" dirty="0" err="1">
                  <a:latin typeface="Times New Roman Tj" panose="02020603050405020304" pitchFamily="18" charset="-52"/>
                </a:rPr>
                <a:t>давраи</a:t>
              </a:r>
              <a:r>
                <a:rPr lang="ru-RU" dirty="0">
                  <a:latin typeface="Times New Roman Tj" panose="02020603050405020304" pitchFamily="18" charset="-52"/>
                </a:rPr>
                <a:t> то соли 2030</a:t>
              </a:r>
            </a:p>
          </p:txBody>
        </p:sp>
        <p:sp>
          <p:nvSpPr>
            <p:cNvPr id="12" name="Прямоугольник 11"/>
            <p:cNvSpPr/>
            <p:nvPr/>
          </p:nvSpPr>
          <p:spPr>
            <a:xfrm>
              <a:off x="4252685" y="5319485"/>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Хадафхои</a:t>
              </a:r>
              <a:r>
                <a:rPr lang="ru-RU" dirty="0"/>
                <a:t> </a:t>
              </a:r>
              <a:r>
                <a:rPr lang="ru-RU" dirty="0" err="1"/>
                <a:t>рушди</a:t>
              </a:r>
              <a:r>
                <a:rPr lang="ru-RU" dirty="0"/>
                <a:t> </a:t>
              </a:r>
              <a:r>
                <a:rPr lang="ru-RU" dirty="0" err="1"/>
                <a:t>устувор</a:t>
              </a:r>
              <a:r>
                <a:rPr lang="ru-RU" dirty="0"/>
                <a:t> </a:t>
              </a:r>
            </a:p>
          </p:txBody>
        </p:sp>
        <p:cxnSp>
          <p:nvCxnSpPr>
            <p:cNvPr id="13" name="Прямая со стрелкой 12"/>
            <p:cNvCxnSpPr>
              <a:stCxn id="6" idx="3"/>
              <a:endCxn id="7" idx="1"/>
            </p:cNvCxnSpPr>
            <p:nvPr/>
          </p:nvCxnSpPr>
          <p:spPr>
            <a:xfrm>
              <a:off x="3860800" y="1654629"/>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6821714" y="1654629"/>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860800" y="3788228"/>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821714" y="3788228"/>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6" idx="2"/>
            </p:cNvCxnSpPr>
            <p:nvPr/>
          </p:nvCxnSpPr>
          <p:spPr>
            <a:xfrm flipH="1">
              <a:off x="2576285" y="2278743"/>
              <a:ext cx="1" cy="573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576285" y="28520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503056" y="2852057"/>
              <a:ext cx="0" cy="312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2"/>
              <a:endCxn id="10" idx="0"/>
            </p:cNvCxnSpPr>
            <p:nvPr/>
          </p:nvCxnSpPr>
          <p:spPr>
            <a:xfrm>
              <a:off x="5537200" y="2278743"/>
              <a:ext cx="0" cy="885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8498113" y="2278743"/>
              <a:ext cx="1" cy="573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6571342" y="28520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574969" y="2852057"/>
              <a:ext cx="0" cy="312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2576285" y="4412343"/>
              <a:ext cx="1" cy="573314"/>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8498113" y="4412343"/>
              <a:ext cx="1" cy="573314"/>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576285" y="49856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571342" y="49856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4503056" y="4985657"/>
              <a:ext cx="0" cy="31205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571342" y="4985657"/>
              <a:ext cx="0" cy="31205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5537200" y="4412343"/>
              <a:ext cx="0" cy="885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59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379512"/>
          </a:xfrm>
        </p:spPr>
        <p:txBody>
          <a:bodyPr/>
          <a:lstStyle/>
          <a:p>
            <a:pPr algn="ctr"/>
            <a:r>
              <a:rPr lang="ru-RU" sz="2400" b="1" dirty="0" err="1">
                <a:solidFill>
                  <a:srgbClr val="0000CC"/>
                </a:solidFill>
              </a:rPr>
              <a:t>Интизорихо</a:t>
            </a:r>
            <a:r>
              <a:rPr lang="ru-RU" sz="2400" b="1" dirty="0">
                <a:solidFill>
                  <a:srgbClr val="0000CC"/>
                </a:solidFill>
              </a:rPr>
              <a:t> </a:t>
            </a:r>
            <a:r>
              <a:rPr lang="ru-RU" sz="2400" b="1" dirty="0" err="1">
                <a:solidFill>
                  <a:srgbClr val="0000CC"/>
                </a:solidFill>
              </a:rPr>
              <a:t>ва</a:t>
            </a:r>
            <a:r>
              <a:rPr lang="ru-RU" sz="2400" b="1" dirty="0">
                <a:solidFill>
                  <a:srgbClr val="0000CC"/>
                </a:solidFill>
              </a:rPr>
              <a:t> </a:t>
            </a:r>
            <a:r>
              <a:rPr lang="ru-RU" sz="2400" b="1" dirty="0" err="1">
                <a:solidFill>
                  <a:srgbClr val="0000CC"/>
                </a:solidFill>
              </a:rPr>
              <a:t>накшахо</a:t>
            </a:r>
            <a:r>
              <a:rPr lang="ru-RU" sz="2400" b="1" dirty="0">
                <a:solidFill>
                  <a:srgbClr val="0000CC"/>
                </a:solidFill>
              </a:rPr>
              <a:t> то соли 2025 </a:t>
            </a:r>
          </a:p>
        </p:txBody>
      </p:sp>
      <p:sp>
        <p:nvSpPr>
          <p:cNvPr id="3" name="Объект 2"/>
          <p:cNvSpPr>
            <a:spLocks noGrp="1"/>
          </p:cNvSpPr>
          <p:nvPr>
            <p:ph idx="1"/>
          </p:nvPr>
        </p:nvSpPr>
        <p:spPr>
          <a:xfrm>
            <a:off x="0" y="980728"/>
            <a:ext cx="9144000" cy="5877272"/>
          </a:xfrm>
        </p:spPr>
        <p:txBody>
          <a:bodyPr/>
          <a:lstStyle/>
          <a:p>
            <a:pPr>
              <a:buFont typeface="Arial" panose="020B0604020202020204" pitchFamily="34" charset="0"/>
              <a:buChar char="•"/>
            </a:pPr>
            <a:r>
              <a:rPr lang="ru-RU" sz="2000" dirty="0">
                <a:latin typeface="Times New Roman Tj" panose="02020603050405020304" pitchFamily="18" charset="-52"/>
              </a:rPr>
              <a:t>Яке аз </a:t>
            </a:r>
            <a:r>
              <a:rPr lang="ru-RU" sz="2000" dirty="0" err="1">
                <a:latin typeface="Times New Roman Tj" panose="02020603050405020304" pitchFamily="18" charset="-52"/>
              </a:rPr>
              <a:t>вазифањои</a:t>
            </a:r>
            <a:r>
              <a:rPr lang="ru-RU" sz="2000" dirty="0">
                <a:latin typeface="Times New Roman Tj" panose="02020603050405020304" pitchFamily="18" charset="-52"/>
              </a:rPr>
              <a:t> </a:t>
            </a:r>
            <a:r>
              <a:rPr lang="ru-RU" sz="2000" dirty="0" err="1">
                <a:latin typeface="Times New Roman Tj" panose="02020603050405020304" pitchFamily="18" charset="-52"/>
              </a:rPr>
              <a:t>калидї</a:t>
            </a:r>
            <a:r>
              <a:rPr lang="ru-RU" sz="2000" dirty="0">
                <a:latin typeface="Times New Roman Tj" panose="02020603050405020304" pitchFamily="18" charset="-52"/>
              </a:rPr>
              <a:t> дар </a:t>
            </a:r>
            <a:r>
              <a:rPr lang="ru-RU" sz="2000" dirty="0" err="1">
                <a:latin typeface="Times New Roman Tj" panose="02020603050405020304" pitchFamily="18" charset="-52"/>
              </a:rPr>
              <a:t>доираи</a:t>
            </a:r>
            <a:r>
              <a:rPr lang="ru-RU" sz="2000" dirty="0">
                <a:latin typeface="Times New Roman Tj" panose="02020603050405020304" pitchFamily="18" charset="-52"/>
              </a:rPr>
              <a:t> </a:t>
            </a:r>
            <a:r>
              <a:rPr lang="ru-RU" sz="2000" dirty="0" err="1">
                <a:latin typeface="Times New Roman Tj" panose="02020603050405020304" pitchFamily="18" charset="-52"/>
              </a:rPr>
              <a:t>Барномаи</a:t>
            </a:r>
            <a:r>
              <a:rPr lang="ru-RU" sz="2000" dirty="0">
                <a:latin typeface="Times New Roman Tj" panose="02020603050405020304" pitchFamily="18" charset="-52"/>
              </a:rPr>
              <a:t> </a:t>
            </a:r>
            <a:r>
              <a:rPr lang="ru-RU" sz="2000" dirty="0" err="1">
                <a:latin typeface="Times New Roman Tj" panose="02020603050405020304" pitchFamily="18" charset="-52"/>
              </a:rPr>
              <a:t>рушди</a:t>
            </a:r>
            <a:r>
              <a:rPr lang="ru-RU" sz="2000" dirty="0">
                <a:latin typeface="Times New Roman Tj" panose="02020603050405020304" pitchFamily="18" charset="-52"/>
              </a:rPr>
              <a:t> </a:t>
            </a:r>
            <a:r>
              <a:rPr lang="ru-RU" sz="2000" dirty="0" err="1">
                <a:latin typeface="Times New Roman Tj" panose="02020603050405020304" pitchFamily="18" charset="-52"/>
              </a:rPr>
              <a:t>шахр</a:t>
            </a:r>
            <a:r>
              <a:rPr lang="ru-RU" sz="2000" dirty="0">
                <a:latin typeface="Times New Roman Tj" panose="02020603050405020304" pitchFamily="18" charset="-52"/>
              </a:rPr>
              <a:t> </a:t>
            </a:r>
            <a:r>
              <a:rPr lang="ru-RU" sz="2000" dirty="0" err="1">
                <a:latin typeface="Times New Roman Tj" panose="02020603050405020304" pitchFamily="18" charset="-52"/>
              </a:rPr>
              <a:t>табдил</a:t>
            </a:r>
            <a:r>
              <a:rPr lang="ru-RU" sz="2000" dirty="0">
                <a:latin typeface="Times New Roman Tj" panose="02020603050405020304" pitchFamily="18" charset="-52"/>
              </a:rPr>
              <a:t> </a:t>
            </a:r>
            <a:r>
              <a:rPr lang="ru-RU" sz="2000" dirty="0" err="1">
                <a:latin typeface="Times New Roman Tj" panose="02020603050405020304" pitchFamily="18" charset="-52"/>
              </a:rPr>
              <a:t>додани</a:t>
            </a:r>
            <a:r>
              <a:rPr lang="ru-RU" sz="2000" dirty="0">
                <a:latin typeface="Times New Roman Tj" panose="02020603050405020304" pitchFamily="18" charset="-52"/>
              </a:rPr>
              <a:t> </a:t>
            </a:r>
            <a:r>
              <a:rPr lang="ru-RU" sz="2000" dirty="0" err="1">
                <a:latin typeface="Times New Roman Tj" panose="02020603050405020304" pitchFamily="18" charset="-52"/>
              </a:rPr>
              <a:t>шањри</a:t>
            </a:r>
            <a:r>
              <a:rPr lang="ru-RU" sz="2000" dirty="0">
                <a:latin typeface="Times New Roman Tj" panose="02020603050405020304" pitchFamily="18" charset="-52"/>
              </a:rPr>
              <a:t> Душанбе ба </a:t>
            </a:r>
            <a:r>
              <a:rPr lang="ru-RU" sz="2000" dirty="0" err="1">
                <a:latin typeface="Times New Roman Tj" panose="02020603050405020304" pitchFamily="18" charset="-52"/>
              </a:rPr>
              <a:t>шањри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Smart-City</a:t>
            </a:r>
            <a:r>
              <a:rPr lang="ru-RU" sz="2000" dirty="0">
                <a:latin typeface="Times New Roman Tj" panose="02020603050405020304" pitchFamily="18" charset="-52"/>
              </a:rPr>
              <a:t>) </a:t>
            </a:r>
            <a:r>
              <a:rPr lang="ru-RU" sz="2000" dirty="0" err="1">
                <a:latin typeface="Times New Roman Tj" panose="02020603050405020304" pitchFamily="18" charset="-52"/>
              </a:rPr>
              <a:t>мебошад</a:t>
            </a:r>
            <a:r>
              <a:rPr lang="ru-RU" sz="2000" dirty="0">
                <a:latin typeface="Times New Roman Tj" panose="02020603050405020304" pitchFamily="18" charset="-52"/>
              </a:rPr>
              <a:t>, </a:t>
            </a:r>
            <a:r>
              <a:rPr lang="ru-RU" sz="2000" dirty="0" err="1">
                <a:latin typeface="Times New Roman Tj" panose="02020603050405020304" pitchFamily="18" charset="-52"/>
              </a:rPr>
              <a:t>ки</a:t>
            </a:r>
            <a:r>
              <a:rPr lang="ru-RU" sz="2000" dirty="0">
                <a:latin typeface="Times New Roman Tj" panose="02020603050405020304" pitchFamily="18" charset="-52"/>
              </a:rPr>
              <a:t> </a:t>
            </a:r>
            <a:r>
              <a:rPr lang="ru-RU" sz="2000" dirty="0" err="1">
                <a:latin typeface="Times New Roman Tj" panose="02020603050405020304" pitchFamily="18" charset="-52"/>
              </a:rPr>
              <a:t>дорои</a:t>
            </a:r>
            <a:r>
              <a:rPr lang="ru-RU" sz="2000" dirty="0">
                <a:latin typeface="Times New Roman Tj" panose="02020603050405020304" pitchFamily="18" charset="-52"/>
              </a:rPr>
              <a:t> </a:t>
            </a:r>
            <a:r>
              <a:rPr lang="ru-RU" sz="2000" dirty="0" err="1">
                <a:latin typeface="Times New Roman Tj" panose="02020603050405020304" pitchFamily="18" charset="-52"/>
              </a:rPr>
              <a:t>шаш</a:t>
            </a:r>
            <a:r>
              <a:rPr lang="ru-RU" sz="2000" dirty="0">
                <a:latin typeface="Times New Roman Tj" panose="02020603050405020304" pitchFamily="18" charset="-52"/>
              </a:rPr>
              <a:t> </a:t>
            </a:r>
            <a:r>
              <a:rPr lang="ru-RU" sz="2000" dirty="0" err="1">
                <a:latin typeface="Times New Roman Tj" panose="02020603050405020304" pitchFamily="18" charset="-52"/>
              </a:rPr>
              <a:t>меъёри</a:t>
            </a:r>
            <a:r>
              <a:rPr lang="ru-RU" sz="2000" dirty="0">
                <a:latin typeface="Times New Roman Tj" panose="02020603050405020304" pitchFamily="18" charset="-52"/>
              </a:rPr>
              <a:t> </a:t>
            </a:r>
            <a:r>
              <a:rPr lang="ru-RU" sz="2000" dirty="0" err="1">
                <a:latin typeface="Times New Roman Tj" panose="02020603050405020304" pitchFamily="18" charset="-52"/>
              </a:rPr>
              <a:t>аслии</a:t>
            </a:r>
            <a:r>
              <a:rPr lang="ru-RU" sz="2000" dirty="0">
                <a:latin typeface="Times New Roman Tj" panose="02020603050405020304" pitchFamily="18" charset="-52"/>
              </a:rPr>
              <a:t> </a:t>
            </a:r>
            <a:r>
              <a:rPr lang="ru-RU" sz="2000" dirty="0" err="1">
                <a:latin typeface="Times New Roman Tj" panose="02020603050405020304" pitchFamily="18" charset="-52"/>
              </a:rPr>
              <a:t>зайл</a:t>
            </a:r>
            <a:r>
              <a:rPr lang="ru-RU" sz="2000" dirty="0">
                <a:latin typeface="Times New Roman Tj" panose="02020603050405020304" pitchFamily="18" charset="-52"/>
              </a:rPr>
              <a:t> </a:t>
            </a:r>
            <a:r>
              <a:rPr lang="ru-RU" sz="2000" dirty="0" err="1">
                <a:latin typeface="Times New Roman Tj" panose="02020603050405020304" pitchFamily="18" charset="-52"/>
              </a:rPr>
              <a:t>мебошад</a:t>
            </a:r>
            <a:r>
              <a:rPr lang="ru-RU" sz="2000" dirty="0">
                <a:latin typeface="Times New Roman Tj" panose="02020603050405020304" pitchFamily="18" charset="-52"/>
              </a:rPr>
              <a:t>:</a:t>
            </a:r>
          </a:p>
          <a:p>
            <a:pPr>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Њукумати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Government</a:t>
            </a:r>
            <a:r>
              <a:rPr lang="ru-RU" sz="2000" dirty="0">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Шањрванди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Сitizen</a:t>
            </a:r>
            <a:r>
              <a:rPr lang="ru-RU" sz="2000" dirty="0">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Муњит</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мањалли</a:t>
            </a:r>
            <a:r>
              <a:rPr lang="ru-RU" sz="2000" dirty="0">
                <a:latin typeface="Times New Roman Tj" panose="02020603050405020304" pitchFamily="18" charset="-52"/>
              </a:rPr>
              <a:t> </a:t>
            </a:r>
            <a:r>
              <a:rPr lang="ru-RU" sz="2000" dirty="0" err="1">
                <a:latin typeface="Times New Roman Tj" panose="02020603050405020304" pitchFamily="18" charset="-52"/>
              </a:rPr>
              <a:t>зиндагии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Environment</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Home</a:t>
            </a:r>
            <a:r>
              <a:rPr lang="ru-RU" sz="2000" dirty="0">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solidFill>
                  <a:srgbClr val="FF0000"/>
                </a:solidFill>
                <a:latin typeface="Times New Roman Tj" panose="02020603050405020304" pitchFamily="18" charset="-52"/>
              </a:rPr>
              <a:t>Иќтисоди</a:t>
            </a:r>
            <a:r>
              <a:rPr lang="ru-RU" sz="2000" dirty="0">
                <a:solidFill>
                  <a:srgbClr val="FF0000"/>
                </a:solidFill>
                <a:latin typeface="Times New Roman Tj" panose="02020603050405020304" pitchFamily="18" charset="-52"/>
              </a:rPr>
              <a:t> </a:t>
            </a:r>
            <a:r>
              <a:rPr lang="ru-RU" sz="2000" dirty="0" err="1">
                <a:solidFill>
                  <a:srgbClr val="FF0000"/>
                </a:solidFill>
                <a:latin typeface="Times New Roman Tj" panose="02020603050405020304" pitchFamily="18" charset="-52"/>
              </a:rPr>
              <a:t>њушманд</a:t>
            </a:r>
            <a:r>
              <a:rPr lang="ru-RU" sz="2000" dirty="0">
                <a:solidFill>
                  <a:srgbClr val="FF0000"/>
                </a:solidFill>
                <a:latin typeface="Times New Roman Tj" panose="02020603050405020304" pitchFamily="18" charset="-52"/>
              </a:rPr>
              <a:t> (</a:t>
            </a:r>
            <a:r>
              <a:rPr lang="ru-RU" sz="2000" dirty="0" err="1">
                <a:solidFill>
                  <a:srgbClr val="FF0000"/>
                </a:solidFill>
                <a:latin typeface="Times New Roman Tj" panose="02020603050405020304" pitchFamily="18" charset="-52"/>
              </a:rPr>
              <a:t>Smart</a:t>
            </a:r>
            <a:r>
              <a:rPr lang="ru-RU" sz="2000" dirty="0">
                <a:solidFill>
                  <a:srgbClr val="FF0000"/>
                </a:solidFill>
                <a:latin typeface="Times New Roman Tj" panose="02020603050405020304" pitchFamily="18" charset="-52"/>
              </a:rPr>
              <a:t> </a:t>
            </a:r>
            <a:r>
              <a:rPr lang="ru-RU" sz="2000" dirty="0" err="1">
                <a:solidFill>
                  <a:srgbClr val="FF0000"/>
                </a:solidFill>
                <a:latin typeface="Times New Roman Tj" panose="02020603050405020304" pitchFamily="18" charset="-52"/>
              </a:rPr>
              <a:t>Economy</a:t>
            </a:r>
            <a:r>
              <a:rPr lang="ru-RU" sz="2000" dirty="0">
                <a:solidFill>
                  <a:srgbClr val="FF0000"/>
                </a:solidFill>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Њамлу</a:t>
            </a:r>
            <a:r>
              <a:rPr lang="ru-RU" sz="2000" dirty="0">
                <a:latin typeface="Times New Roman Tj" panose="02020603050405020304" pitchFamily="18" charset="-52"/>
              </a:rPr>
              <a:t> </a:t>
            </a:r>
            <a:r>
              <a:rPr lang="ru-RU" sz="2000" dirty="0" err="1">
                <a:latin typeface="Times New Roman Tj" panose="02020603050405020304" pitchFamily="18" charset="-52"/>
              </a:rPr>
              <a:t>наќли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Mobility</a:t>
            </a:r>
            <a:r>
              <a:rPr lang="ru-RU" sz="2000" dirty="0">
                <a:latin typeface="Times New Roman Tj" panose="02020603050405020304" pitchFamily="18" charset="-52"/>
              </a:rPr>
              <a:t>);</a:t>
            </a:r>
          </a:p>
          <a:p>
            <a:pPr marL="800100" indent="-442913">
              <a:buFont typeface="Arial" panose="020B0604020202020204" pitchFamily="34" charset="0"/>
              <a:buChar char="•"/>
            </a:pPr>
            <a:r>
              <a:rPr lang="ru-RU" sz="2000" dirty="0">
                <a:latin typeface="Times New Roman Tj" panose="02020603050405020304" pitchFamily="18" charset="-52"/>
              </a:rPr>
              <a:t> </a:t>
            </a:r>
          </a:p>
          <a:p>
            <a:pPr marL="800100" indent="-442913">
              <a:buFont typeface="Arial" panose="020B0604020202020204" pitchFamily="34" charset="0"/>
              <a:buChar char="•"/>
            </a:pPr>
            <a:r>
              <a:rPr lang="ru-RU" sz="2000" dirty="0" err="1">
                <a:latin typeface="Times New Roman Tj" panose="02020603050405020304" pitchFamily="18" charset="-52"/>
              </a:rPr>
              <a:t>Неруи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Energy</a:t>
            </a:r>
            <a:r>
              <a:rPr lang="ru-RU" sz="2000" dirty="0">
                <a:latin typeface="Times New Roman Tj" panose="02020603050405020304" pitchFamily="18" charset="-52"/>
              </a:rPr>
              <a:t>). </a:t>
            </a:r>
          </a:p>
          <a:p>
            <a:endParaRPr lang="ru-RU" sz="2000" dirty="0"/>
          </a:p>
        </p:txBody>
      </p:sp>
    </p:spTree>
    <p:extLst>
      <p:ext uri="{BB962C8B-B14F-4D97-AF65-F5344CB8AC3E}">
        <p14:creationId xmlns:p14="http://schemas.microsoft.com/office/powerpoint/2010/main" val="24684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71700-2E02-D9A3-4C17-8F27562C1941}"/>
              </a:ext>
            </a:extLst>
          </p:cNvPr>
          <p:cNvSpPr>
            <a:spLocks noGrp="1"/>
          </p:cNvSpPr>
          <p:nvPr>
            <p:ph type="title"/>
          </p:nvPr>
        </p:nvSpPr>
        <p:spPr>
          <a:xfrm>
            <a:off x="0" y="457200"/>
            <a:ext cx="9144000" cy="883568"/>
          </a:xfrm>
        </p:spPr>
        <p:txBody>
          <a:bodyPr/>
          <a:lstStyle/>
          <a:p>
            <a:pPr algn="ctr"/>
            <a:r>
              <a:rPr lang="tg-Cyrl-TJ" sz="2000" b="1" dirty="0">
                <a:solidFill>
                  <a:schemeClr val="bg2">
                    <a:lumMod val="60000"/>
                    <a:lumOff val="40000"/>
                  </a:schemeClr>
                </a:solidFill>
                <a:latin typeface="Times New Roman Tj" panose="02020603050405020304" pitchFamily="18" charset="-52"/>
              </a:rPr>
              <a:t>Шарҳи якуми ихтиёрии мањаллї</a:t>
            </a:r>
            <a:br>
              <a:rPr lang="tg-Cyrl-TJ" sz="2000" b="1" dirty="0">
                <a:solidFill>
                  <a:schemeClr val="bg2">
                    <a:lumMod val="60000"/>
                    <a:lumOff val="40000"/>
                  </a:schemeClr>
                </a:solidFill>
                <a:latin typeface="Times New Roman Tj" panose="02020603050405020304" pitchFamily="18" charset="-52"/>
              </a:rPr>
            </a:br>
            <a:r>
              <a:rPr lang="tg-Cyrl-TJ" sz="2000" b="1" dirty="0">
                <a:solidFill>
                  <a:schemeClr val="bg2">
                    <a:lumMod val="60000"/>
                    <a:lumOff val="40000"/>
                  </a:schemeClr>
                </a:solidFill>
                <a:latin typeface="Times New Roman Tj" panose="02020603050405020304" pitchFamily="18" charset="-52"/>
              </a:rPr>
              <a:t> </a:t>
            </a:r>
            <a:r>
              <a:rPr lang="ru-RU" sz="2000" b="1" dirty="0">
                <a:solidFill>
                  <a:schemeClr val="bg2">
                    <a:lumMod val="60000"/>
                    <a:lumOff val="40000"/>
                  </a:schemeClr>
                </a:solidFill>
                <a:latin typeface="Times New Roman Tj" panose="02020603050405020304" pitchFamily="18" charset="-52"/>
              </a:rPr>
              <a:t>«Душанбе: </a:t>
            </a:r>
            <a:r>
              <a:rPr lang="ru-RU" sz="2000" b="1" dirty="0" err="1">
                <a:solidFill>
                  <a:schemeClr val="bg2">
                    <a:lumMod val="60000"/>
                    <a:lumOff val="40000"/>
                  </a:schemeClr>
                </a:solidFill>
                <a:latin typeface="Times New Roman Tj" panose="02020603050405020304" pitchFamily="18" charset="-52"/>
              </a:rPr>
              <a:t>ояндаи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њушманду</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устувор</a:t>
            </a:r>
            <a:r>
              <a:rPr lang="ru-RU" sz="2000" b="1" dirty="0">
                <a:solidFill>
                  <a:schemeClr val="bg2">
                    <a:lumMod val="60000"/>
                    <a:lumOff val="40000"/>
                  </a:schemeClr>
                </a:solidFill>
                <a:latin typeface="Times New Roman Tj" panose="02020603050405020304" pitchFamily="18" charset="-52"/>
              </a:rPr>
              <a:t>»</a:t>
            </a:r>
            <a:br>
              <a:rPr lang="ru-RU" sz="2000" b="1" dirty="0">
                <a:solidFill>
                  <a:schemeClr val="bg2">
                    <a:lumMod val="60000"/>
                    <a:lumOff val="40000"/>
                  </a:schemeClr>
                </a:solidFill>
                <a:latin typeface="Times New Roman Tj" panose="02020603050405020304" pitchFamily="18" charset="-52"/>
              </a:rPr>
            </a:br>
            <a:r>
              <a:rPr lang="ru-RU" sz="2000" b="1" dirty="0">
                <a:solidFill>
                  <a:srgbClr val="0000CC"/>
                </a:solidFill>
                <a:latin typeface="Times New Roman Tj" panose="02020603050405020304" pitchFamily="18" charset="-52"/>
              </a:rPr>
              <a:t>- </a:t>
            </a:r>
            <a:r>
              <a:rPr lang="ru-RU" sz="2000" b="1" dirty="0" err="1">
                <a:latin typeface="Times New Roman Tj" panose="02020603050405020304" pitchFamily="18" charset="-52"/>
              </a:rPr>
              <a:t>заминаи</a:t>
            </a:r>
            <a:r>
              <a:rPr lang="ru-RU" sz="2000" b="1" dirty="0">
                <a:latin typeface="Times New Roman Tj" panose="02020603050405020304" pitchFamily="18" charset="-52"/>
              </a:rPr>
              <a:t> </a:t>
            </a:r>
            <a:r>
              <a:rPr lang="ru-RU" sz="2000" b="1" dirty="0" err="1">
                <a:latin typeface="Times New Roman Tj" panose="02020603050405020304" pitchFamily="18" charset="-52"/>
              </a:rPr>
              <a:t>воќеї</a:t>
            </a:r>
            <a:r>
              <a:rPr lang="ru-RU" sz="2000" b="1" dirty="0">
                <a:latin typeface="Times New Roman Tj" panose="02020603050405020304" pitchFamily="18" charset="-52"/>
              </a:rPr>
              <a:t> </a:t>
            </a:r>
            <a:r>
              <a:rPr lang="ru-RU" sz="2000" b="1" dirty="0" err="1">
                <a:latin typeface="Times New Roman Tj" panose="02020603050405020304" pitchFamily="18" charset="-52"/>
              </a:rPr>
              <a:t>барои</a:t>
            </a:r>
            <a:r>
              <a:rPr lang="ru-RU" sz="2000" b="1" dirty="0">
                <a:latin typeface="Times New Roman Tj" panose="02020603050405020304" pitchFamily="18" charset="-52"/>
              </a:rPr>
              <a:t> </a:t>
            </a:r>
            <a:r>
              <a:rPr lang="ru-RU" sz="2000" b="1" dirty="0" err="1">
                <a:latin typeface="Times New Roman Tj" panose="02020603050405020304" pitchFamily="18" charset="-52"/>
              </a:rPr>
              <a:t>тањияи</a:t>
            </a:r>
            <a:r>
              <a:rPr lang="ru-RU" sz="2000" b="1" dirty="0">
                <a:latin typeface="Times New Roman Tj" panose="02020603050405020304" pitchFamily="18" charset="-52"/>
              </a:rPr>
              <a:t> </a:t>
            </a:r>
            <a:r>
              <a:rPr kumimoji="0" lang="ru-RU" sz="2000" b="1" i="0" u="none" strike="noStrike" kern="1200" cap="none" spc="0" normalizeH="0" baseline="0" noProof="0" dirty="0" err="1">
                <a:ln>
                  <a:noFill/>
                </a:ln>
                <a:effectLst/>
                <a:uLnTx/>
                <a:uFillTx/>
                <a:latin typeface="Times New Roman Tj" panose="02020603050405020304" pitchFamily="18" charset="-52"/>
                <a:ea typeface="+mj-ea"/>
                <a:cs typeface="+mj-cs"/>
              </a:rPr>
              <a:t>шарҳи</a:t>
            </a:r>
            <a:r>
              <a:rPr kumimoji="0" lang="ru-RU" sz="2000" b="1" i="0" u="none" strike="noStrike" kern="1200" cap="none" spc="0" normalizeH="0" baseline="0" noProof="0" dirty="0">
                <a:ln>
                  <a:noFill/>
                </a:ln>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effectLst/>
                <a:uLnTx/>
                <a:uFillTx/>
                <a:latin typeface="Times New Roman Tj" panose="02020603050405020304" pitchFamily="18" charset="-52"/>
                <a:ea typeface="+mj-ea"/>
                <a:cs typeface="+mj-cs"/>
              </a:rPr>
              <a:t>якуми</a:t>
            </a:r>
            <a:r>
              <a:rPr kumimoji="0" lang="ru-RU" sz="2000" b="1" i="0" u="none" strike="noStrike" kern="1200" cap="none" spc="0" normalizeH="0" baseline="0" noProof="0" dirty="0">
                <a:ln>
                  <a:noFill/>
                </a:ln>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effectLst/>
                <a:uLnTx/>
                <a:uFillTx/>
                <a:latin typeface="Times New Roman Tj" panose="02020603050405020304" pitchFamily="18" charset="-52"/>
                <a:ea typeface="+mj-ea"/>
                <a:cs typeface="+mj-cs"/>
              </a:rPr>
              <a:t>ихтиёрии</a:t>
            </a:r>
            <a:r>
              <a:rPr kumimoji="0" lang="ru-RU" sz="2000" b="1" i="0" u="none" strike="noStrike" kern="1200" cap="none" spc="0" normalizeH="0" baseline="0" noProof="0" dirty="0">
                <a:ln>
                  <a:noFill/>
                </a:ln>
                <a:effectLst/>
                <a:uLnTx/>
                <a:uFillTx/>
                <a:latin typeface="Times New Roman Tj" panose="02020603050405020304" pitchFamily="18" charset="-52"/>
                <a:ea typeface="+mj-ea"/>
                <a:cs typeface="+mj-cs"/>
              </a:rPr>
              <a:t> </a:t>
            </a:r>
            <a:r>
              <a:rPr lang="tg-Cyrl-TJ" sz="2000" b="1" kern="1200" dirty="0">
                <a:effectLst/>
                <a:latin typeface="Times New Roman Tj" panose="02020603050405020304" pitchFamily="18" charset="-52"/>
                <a:ea typeface="Calibri" panose="020F0502020204030204" pitchFamily="34" charset="0"/>
                <a:cs typeface="Times New Roman Tj" panose="02020603050405020304" pitchFamily="18" charset="-52"/>
              </a:rPr>
              <a:t>махаллї</a:t>
            </a:r>
            <a:r>
              <a:rPr lang="ru-RU" sz="2000" b="1" dirty="0">
                <a:latin typeface="Times New Roman Tj" panose="02020603050405020304" pitchFamily="18" charset="-52"/>
              </a:rPr>
              <a:t> </a:t>
            </a:r>
          </a:p>
        </p:txBody>
      </p:sp>
      <p:sp>
        <p:nvSpPr>
          <p:cNvPr id="3" name="Объект 2">
            <a:extLst>
              <a:ext uri="{FF2B5EF4-FFF2-40B4-BE49-F238E27FC236}">
                <a16:creationId xmlns:a16="http://schemas.microsoft.com/office/drawing/2014/main" id="{63F4B315-C592-8EEF-3EE3-EC8EC298A30E}"/>
              </a:ext>
            </a:extLst>
          </p:cNvPr>
          <p:cNvSpPr>
            <a:spLocks noGrp="1"/>
          </p:cNvSpPr>
          <p:nvPr>
            <p:ph idx="1"/>
          </p:nvPr>
        </p:nvSpPr>
        <p:spPr>
          <a:xfrm>
            <a:off x="0" y="1340768"/>
            <a:ext cx="9144000" cy="5517232"/>
          </a:xfrm>
        </p:spPr>
        <p:txBody>
          <a:bodyPr/>
          <a:lstStyle/>
          <a:p>
            <a:pPr algn="just">
              <a:buFont typeface="Arial" panose="020B0604020202020204" pitchFamily="34" charset="0"/>
              <a:buChar char="•"/>
              <a:defRPr/>
            </a:pPr>
            <a:endParaRPr lang="tg-Cyrl-TJ" sz="1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endParaRPr>
          </a:p>
          <a:p>
            <a:pPr algn="just">
              <a:buFont typeface="Arial" panose="020B0604020202020204" pitchFamily="34" charset="0"/>
              <a:buChar char="•"/>
              <a:defRPr/>
            </a:pPr>
            <a:r>
              <a:rPr lang="tg-Cyrl-TJ"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Татбиќи </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Стратегияи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миллии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рушди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Љумњурии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Тољикистон</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барои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давраи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то соли 2030»,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бо</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мавриди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амал</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ќарор</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ёфтани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марњилаи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дуюми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он дар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доираи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Барномаи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миёнамуњлати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рушд</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дар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солњои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2021 – 2025…</a:t>
            </a:r>
            <a:endParaRPr lang="ru-RU" sz="20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algn="just">
              <a:buFont typeface="Arial" panose="020B0604020202020204" pitchFamily="34" charset="0"/>
              <a:buChar char="•"/>
              <a:defRPr/>
            </a:pPr>
            <a:endParaRPr lang="tg-Cyrl-TJ" sz="500" dirty="0">
              <a:latin typeface="Times New Roman Tj" pitchFamily="18" charset="-52"/>
            </a:endParaRPr>
          </a:p>
          <a:p>
            <a:pPr algn="just">
              <a:buFont typeface="Arial" panose="020B0604020202020204" pitchFamily="34" charset="0"/>
              <a:buChar char="•"/>
              <a:defRPr/>
            </a:pPr>
            <a:endParaRPr lang="tg-Cyrl-TJ" sz="1000" dirty="0">
              <a:solidFill>
                <a:srgbClr val="0000CC"/>
              </a:solidFill>
              <a:latin typeface="Times New Roman Tj" pitchFamily="18" charset="-52"/>
            </a:endParaRPr>
          </a:p>
          <a:p>
            <a:pPr algn="just">
              <a:buFont typeface="Arial" panose="020B0604020202020204" pitchFamily="34" charset="0"/>
              <a:buChar char="•"/>
              <a:defRPr/>
            </a:pPr>
            <a:r>
              <a:rPr lang="tg-Cyrl-TJ" sz="2000" dirty="0">
                <a:latin typeface="Times New Roman Tj" panose="02020603050405020304" pitchFamily="18" charset="-52"/>
              </a:rPr>
              <a:t>Татбиќи силсилаи стратегия ва барномањои соњавї, аз љумла дар самти </a:t>
            </a:r>
            <a:r>
              <a:rPr lang="tg-Cyrl-TJ" sz="2000" dirty="0">
                <a:solidFill>
                  <a:srgbClr val="0000CC"/>
                </a:solidFill>
                <a:latin typeface="Times New Roman Tj" panose="02020603050405020304" pitchFamily="18" charset="-52"/>
              </a:rPr>
              <a:t>саноатикунонии босуръат, пањни васеи технологияњои раќамї, рушди илмию инноватсионї </a:t>
            </a:r>
            <a:endParaRPr lang="ru-RU" sz="2000" dirty="0">
              <a:solidFill>
                <a:srgbClr val="0000CC"/>
              </a:solidFill>
              <a:latin typeface="Times New Roman Tj" panose="02020603050405020304" pitchFamily="18" charset="-52"/>
            </a:endParaRPr>
          </a:p>
          <a:p>
            <a:pPr algn="just">
              <a:buFont typeface="Arial" panose="020B0604020202020204" pitchFamily="34" charset="0"/>
              <a:buChar char="•"/>
              <a:defRPr/>
            </a:pPr>
            <a:endParaRPr lang="tg-Cyrl-TJ" sz="1000" dirty="0">
              <a:latin typeface="Times New Roman Tj" pitchFamily="18" charset="-52"/>
            </a:endParaRPr>
          </a:p>
          <a:p>
            <a:pPr algn="just">
              <a:buFont typeface="Arial" panose="020B0604020202020204" pitchFamily="34" charset="0"/>
              <a:buChar char="•"/>
              <a:defRPr/>
            </a:pPr>
            <a:r>
              <a:rPr lang="ru-RU" sz="2000" dirty="0" err="1">
                <a:latin typeface="Times New Roman Tj" pitchFamily="18" charset="-52"/>
              </a:rPr>
              <a:t>Татбиќи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Барномаи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рушди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иљтимоию</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иќтисодии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шањри</a:t>
            </a:r>
            <a:r>
              <a:rPr lang="ru-RU" sz="2000" dirty="0">
                <a:solidFill>
                  <a:srgbClr val="0000CC"/>
                </a:solidFill>
                <a:latin typeface="Times New Roman Tj" pitchFamily="18" charset="-52"/>
              </a:rPr>
              <a:t> Душанбе </a:t>
            </a:r>
            <a:r>
              <a:rPr lang="ru-RU" sz="2000" dirty="0" err="1">
                <a:solidFill>
                  <a:srgbClr val="0000CC"/>
                </a:solidFill>
                <a:latin typeface="Times New Roman Tj" pitchFamily="18" charset="-52"/>
              </a:rPr>
              <a:t>барои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давраи</a:t>
            </a:r>
            <a:r>
              <a:rPr lang="ru-RU" sz="2000" dirty="0">
                <a:solidFill>
                  <a:srgbClr val="0000CC"/>
                </a:solidFill>
                <a:latin typeface="Times New Roman Tj" pitchFamily="18" charset="-52"/>
              </a:rPr>
              <a:t> то соли 2025»</a:t>
            </a:r>
          </a:p>
          <a:p>
            <a:pPr algn="just">
              <a:buFont typeface="Arial" panose="020B0604020202020204" pitchFamily="34" charset="0"/>
              <a:buChar char="•"/>
              <a:defRPr/>
            </a:pPr>
            <a:endParaRPr lang="tg-Cyrl-TJ" sz="1000" dirty="0">
              <a:solidFill>
                <a:srgbClr val="0000CC"/>
              </a:solidFill>
              <a:latin typeface="Times New Roman Tj" pitchFamily="18" charset="-52"/>
            </a:endParaRPr>
          </a:p>
          <a:p>
            <a:pPr algn="just">
              <a:buFont typeface="Arial" panose="020B0604020202020204" pitchFamily="34" charset="0"/>
              <a:buChar char="•"/>
              <a:defRPr/>
            </a:pPr>
            <a:r>
              <a:rPr lang="tg-Cyrl-TJ" sz="2000" dirty="0">
                <a:solidFill>
                  <a:srgbClr val="0000CC"/>
                </a:solidFill>
                <a:latin typeface="Times New Roman Tj" pitchFamily="18" charset="-52"/>
              </a:rPr>
              <a:t>Ҳадафҳои рушди устувор </a:t>
            </a:r>
            <a:r>
              <a:rPr lang="tg-Cyrl-TJ" sz="2000" dirty="0">
                <a:latin typeface="Times New Roman Tj" pitchFamily="18" charset="-52"/>
              </a:rPr>
              <a:t>ба сиёсати Љумњурии Тољикистон торафт бештар ворид мешаванд. Айни замон равандҳои ворид намудан ва баҳисобгирии ҳатмии ҲРУ дар барномаҳои миллӣ, соҳавӣ ва </a:t>
            </a:r>
            <a:r>
              <a:rPr lang="tg-Cyrl-TJ" sz="2000" dirty="0">
                <a:solidFill>
                  <a:srgbClr val="0000CC"/>
                </a:solidFill>
                <a:latin typeface="Times New Roman Tj" pitchFamily="18" charset="-52"/>
              </a:rPr>
              <a:t>минтақавие,</a:t>
            </a:r>
            <a:r>
              <a:rPr lang="tg-Cyrl-TJ" sz="2000" dirty="0">
                <a:latin typeface="Times New Roman Tj" pitchFamily="18" charset="-52"/>
              </a:rPr>
              <a:t> ки милликунонии онҳоро мушаххас менамояд, оғоз шуданд.... </a:t>
            </a:r>
            <a:endParaRPr lang="tg-Cyrl-TJ" sz="500" dirty="0">
              <a:latin typeface="Times New Roman Tj" pitchFamily="18" charset="-52"/>
            </a:endParaRPr>
          </a:p>
          <a:p>
            <a:pPr algn="just">
              <a:spcBef>
                <a:spcPts val="0"/>
              </a:spcBef>
              <a:buFont typeface="Arial" panose="020B0604020202020204" pitchFamily="34" charset="0"/>
              <a:buChar char="•"/>
              <a:defRPr/>
            </a:pPr>
            <a:endParaRPr lang="ru-RU" sz="1000" dirty="0">
              <a:latin typeface="Times New Roman Tj" pitchFamily="18" charset="-52"/>
            </a:endParaRPr>
          </a:p>
          <a:p>
            <a:pPr algn="just">
              <a:spcBef>
                <a:spcPts val="0"/>
              </a:spcBef>
              <a:buFont typeface="Arial" panose="020B0604020202020204" pitchFamily="34" charset="0"/>
              <a:buChar char="•"/>
              <a:defRPr/>
            </a:pPr>
            <a:r>
              <a:rPr lang="ru-RU" sz="2000" dirty="0" err="1">
                <a:latin typeface="Times New Roman Tj" pitchFamily="18" charset="-52"/>
              </a:rPr>
              <a:t>Тавсияхои</a:t>
            </a:r>
            <a:r>
              <a:rPr lang="ru-RU" sz="2000" dirty="0">
                <a:latin typeface="Times New Roman Tj" pitchFamily="18" charset="-52"/>
              </a:rPr>
              <a:t> </a:t>
            </a:r>
            <a:r>
              <a:rPr lang="ru-RU" sz="2000" dirty="0" err="1">
                <a:solidFill>
                  <a:srgbClr val="0000CC"/>
                </a:solidFill>
                <a:latin typeface="Times New Roman Tj" pitchFamily="18" charset="-52"/>
              </a:rPr>
              <a:t>Шарҳи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ихтиёрии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милли</a:t>
            </a:r>
            <a:r>
              <a:rPr lang="ru-RU" sz="2000" dirty="0">
                <a:solidFill>
                  <a:srgbClr val="0000CC"/>
                </a:solidFill>
                <a:latin typeface="Times New Roman Tj" pitchFamily="18" charset="-52"/>
              </a:rPr>
              <a:t> 2023 </a:t>
            </a:r>
            <a:r>
              <a:rPr lang="ru-RU" sz="2000" dirty="0" err="1">
                <a:solidFill>
                  <a:srgbClr val="0000CC"/>
                </a:solidFill>
                <a:latin typeface="Times New Roman Tj" pitchFamily="18" charset="-52"/>
              </a:rPr>
              <a:t>доир</a:t>
            </a:r>
            <a:r>
              <a:rPr lang="ru-RU" sz="2000" dirty="0">
                <a:solidFill>
                  <a:srgbClr val="0000CC"/>
                </a:solidFill>
                <a:latin typeface="Times New Roman Tj" pitchFamily="18" charset="-52"/>
              </a:rPr>
              <a:t> ба </a:t>
            </a:r>
            <a:r>
              <a:rPr lang="ru-RU" sz="2000" dirty="0" err="1">
                <a:solidFill>
                  <a:srgbClr val="0000CC"/>
                </a:solidFill>
                <a:latin typeface="Times New Roman Tj" pitchFamily="18" charset="-52"/>
              </a:rPr>
              <a:t>рушди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сабз</a:t>
            </a:r>
            <a:r>
              <a:rPr lang="ru-RU" sz="2000" dirty="0">
                <a:solidFill>
                  <a:srgbClr val="0000CC"/>
                </a:solidFill>
                <a:latin typeface="Times New Roman Tj" pitchFamily="18" charset="-52"/>
              </a:rPr>
              <a:t>»</a:t>
            </a:r>
          </a:p>
          <a:p>
            <a:pPr algn="just">
              <a:spcBef>
                <a:spcPts val="0"/>
              </a:spcBef>
              <a:buFont typeface="Arial" panose="020B0604020202020204" pitchFamily="34" charset="0"/>
              <a:buChar char="•"/>
              <a:defRPr/>
            </a:pPr>
            <a:endParaRPr lang="ru-RU" sz="2000" dirty="0">
              <a:solidFill>
                <a:srgbClr val="0000CC"/>
              </a:solidFill>
              <a:latin typeface="Times New Roman Tj" pitchFamily="18" charset="-52"/>
            </a:endParaRPr>
          </a:p>
          <a:p>
            <a:pPr algn="just">
              <a:spcBef>
                <a:spcPts val="0"/>
              </a:spcBef>
              <a:buFont typeface="Arial" panose="020B0604020202020204" pitchFamily="34" charset="0"/>
              <a:buChar char="•"/>
              <a:defRPr/>
            </a:pPr>
            <a:endParaRPr lang="ru-RU" sz="2000" dirty="0">
              <a:solidFill>
                <a:srgbClr val="0000CC"/>
              </a:solidFill>
              <a:latin typeface="Times New Roman Tj" pitchFamily="18" charset="-52"/>
            </a:endParaRPr>
          </a:p>
          <a:p>
            <a:pPr algn="just">
              <a:buFont typeface="Arial" panose="020B0604020202020204" pitchFamily="34" charset="0"/>
              <a:buChar char="•"/>
              <a:defRPr/>
            </a:pPr>
            <a:endParaRPr lang="tg-Cyrl-TJ" sz="500" dirty="0">
              <a:latin typeface="Times New Roman Tj" pitchFamily="18" charset="-52"/>
            </a:endParaRPr>
          </a:p>
        </p:txBody>
      </p:sp>
    </p:spTree>
    <p:extLst>
      <p:ext uri="{BB962C8B-B14F-4D97-AF65-F5344CB8AC3E}">
        <p14:creationId xmlns:p14="http://schemas.microsoft.com/office/powerpoint/2010/main" val="319771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501490"/>
            <a:ext cx="7886700" cy="552173"/>
          </a:xfrm>
        </p:spPr>
        <p:txBody>
          <a:bodyPr>
            <a:normAutofit/>
          </a:bodyPr>
          <a:lstStyle/>
          <a:p>
            <a:pPr algn="ctr"/>
            <a:r>
              <a:rPr lang="ru-RU" sz="2400" b="1"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Пояи</a:t>
            </a:r>
            <a:r>
              <a:rPr lang="ru-RU" sz="2400" b="1"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b="1"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њамгироии</a:t>
            </a:r>
            <a:r>
              <a:rPr lang="ru-RU" sz="2400" b="1"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b="1"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самаранок</a:t>
            </a:r>
            <a:endParaRPr lang="ru-RU" sz="2400" b="1" dirty="0">
              <a:solidFill>
                <a:schemeClr val="bg2">
                  <a:lumMod val="60000"/>
                  <a:lumOff val="40000"/>
                </a:schemeClr>
              </a:solidFill>
              <a:latin typeface="Times New Roman Tj" panose="02020603050405020304" pitchFamily="18" charset="-52"/>
            </a:endParaRPr>
          </a:p>
        </p:txBody>
      </p:sp>
      <p:grpSp>
        <p:nvGrpSpPr>
          <p:cNvPr id="26" name="Группа 25"/>
          <p:cNvGrpSpPr/>
          <p:nvPr/>
        </p:nvGrpSpPr>
        <p:grpSpPr>
          <a:xfrm>
            <a:off x="107504" y="1053664"/>
            <a:ext cx="9036495" cy="5687704"/>
            <a:chOff x="222422" y="838200"/>
            <a:chExt cx="8833810" cy="5235146"/>
          </a:xfrm>
        </p:grpSpPr>
        <p:sp>
          <p:nvSpPr>
            <p:cNvPr id="4" name="Скругленный прямоугольник 3"/>
            <p:cNvSpPr/>
            <p:nvPr/>
          </p:nvSpPr>
          <p:spPr>
            <a:xfrm>
              <a:off x="222422" y="2273643"/>
              <a:ext cx="1971691" cy="1070919"/>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Вазифагузорињо</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аз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миллї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мањаллї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инобат</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гирифта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шуданд</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p>
          </p:txBody>
        </p:sp>
        <p:sp>
          <p:nvSpPr>
            <p:cNvPr id="5" name="Скругленный прямоугольник 4"/>
            <p:cNvSpPr/>
            <p:nvPr/>
          </p:nvSpPr>
          <p:spPr>
            <a:xfrm>
              <a:off x="222422" y="3641124"/>
              <a:ext cx="1971691" cy="1070919"/>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Шар</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ихтиёрии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алл</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ба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љ</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алби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љ</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ониб</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ои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манфиатдори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васеътар</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ва</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гуногунтар</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такя</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мекунад</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 name="Скругленный прямоугольник 5"/>
            <p:cNvSpPr/>
            <p:nvPr/>
          </p:nvSpPr>
          <p:spPr>
            <a:xfrm>
              <a:off x="7084541" y="2273643"/>
              <a:ext cx="1971691" cy="1070919"/>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миллї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њамчун</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намуна</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тањияи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мањаллї</a:t>
              </a:r>
              <a:endParaRPr lang="ru-RU" sz="1200" dirty="0"/>
            </a:p>
          </p:txBody>
        </p:sp>
        <p:sp>
          <p:nvSpPr>
            <p:cNvPr id="7" name="Скругленный прямоугольник 6"/>
            <p:cNvSpPr/>
            <p:nvPr/>
          </p:nvSpPr>
          <p:spPr>
            <a:xfrm>
              <a:off x="7084540" y="3641124"/>
              <a:ext cx="1971691" cy="1070919"/>
            </a:xfrm>
            <a:prstGeom prst="roundRect">
              <a:avLst>
                <a:gd name="adj" fmla="val 50000"/>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Шар</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ихтиёрии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алл</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чун</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воситаи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алли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масъала</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ои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стратег</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метавонад</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баромад</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намояд</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8" name="Овал 7"/>
            <p:cNvSpPr/>
            <p:nvPr/>
          </p:nvSpPr>
          <p:spPr>
            <a:xfrm>
              <a:off x="2524898" y="838200"/>
              <a:ext cx="1359243" cy="11327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pP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Пешбур</a:t>
              </a: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ди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љараён</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раванд</a:t>
              </a: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9" name="Овал 8"/>
            <p:cNvSpPr/>
            <p:nvPr/>
          </p:nvSpPr>
          <p:spPr>
            <a:xfrm>
              <a:off x="5519351" y="838200"/>
              <a:ext cx="1359243" cy="11327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07000"/>
                </a:lnSpc>
                <a:spcAft>
                  <a:spcPts val="800"/>
                </a:spcAft>
              </a:pP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Ташаккули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гузориш</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10" name="Овал 9"/>
            <p:cNvSpPr/>
            <p:nvPr/>
          </p:nvSpPr>
          <p:spPr>
            <a:xfrm>
              <a:off x="2524898" y="4940643"/>
              <a:ext cx="1359243" cy="11327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Пешбур</a:t>
              </a: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ди </a:t>
              </a: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љараён</a:t>
              </a:r>
              <a:r>
                <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a:t>
              </a: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раванд</a:t>
              </a: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11" name="Овал 10"/>
            <p:cNvSpPr/>
            <p:nvPr/>
          </p:nvSpPr>
          <p:spPr>
            <a:xfrm>
              <a:off x="5519351" y="4940643"/>
              <a:ext cx="1359243" cy="11327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7000"/>
                </a:lnSpc>
                <a:spcBef>
                  <a:spcPct val="0"/>
                </a:spcBef>
                <a:spcAft>
                  <a:spcPts val="800"/>
                </a:spcAft>
                <a:buClrTx/>
                <a:buSzTx/>
                <a:buFontTx/>
                <a:buNone/>
                <a:tabLst/>
                <a:defRPr/>
              </a:pPr>
              <a:endParaRPr kumimoji="0" lang="ru-RU" sz="1200" b="0"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ts val="800"/>
                </a:spcAft>
                <a:buClrTx/>
                <a:buSzTx/>
                <a:buFontTx/>
                <a:buNone/>
                <a:tabLst/>
                <a:defRPr/>
              </a:pP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Ташаккули</a:t>
              </a:r>
              <a:r>
                <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a:t>
              </a: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гузориш</a:t>
              </a: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12" name="Стрелка вправо 11"/>
            <p:cNvSpPr/>
            <p:nvPr/>
          </p:nvSpPr>
          <p:spPr>
            <a:xfrm>
              <a:off x="4022124" y="996779"/>
              <a:ext cx="1386017" cy="25537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flipH="1">
              <a:off x="4022124" y="1631093"/>
              <a:ext cx="1386017" cy="25537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4022124" y="5058033"/>
              <a:ext cx="1386017" cy="25537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flipH="1">
              <a:off x="4022124" y="5692347"/>
              <a:ext cx="1386017" cy="25537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ыгнутая вправо стрелка 16"/>
            <p:cNvSpPr/>
            <p:nvPr/>
          </p:nvSpPr>
          <p:spPr>
            <a:xfrm flipH="1">
              <a:off x="2658968" y="2235783"/>
              <a:ext cx="858588" cy="24762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a:p>
          </p:txBody>
        </p:sp>
        <p:sp>
          <p:nvSpPr>
            <p:cNvPr id="20" name="Выгнутая влево стрелка 19"/>
            <p:cNvSpPr/>
            <p:nvPr/>
          </p:nvSpPr>
          <p:spPr>
            <a:xfrm rot="10800000">
              <a:off x="6020121" y="2108885"/>
              <a:ext cx="858473" cy="2570205"/>
            </a:xfrm>
            <a:prstGeom prst="curvedRightArrow">
              <a:avLst>
                <a:gd name="adj1" fmla="val 25000"/>
                <a:gd name="adj2" fmla="val 60777"/>
                <a:gd name="adj3" fmla="val 25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a:p>
          </p:txBody>
        </p:sp>
        <p:sp>
          <p:nvSpPr>
            <p:cNvPr id="21" name="Прямоугольник 20"/>
            <p:cNvSpPr/>
            <p:nvPr/>
          </p:nvSpPr>
          <p:spPr>
            <a:xfrm>
              <a:off x="2935705" y="3051208"/>
              <a:ext cx="1357162" cy="7892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t>аз </a:t>
              </a:r>
              <a:r>
                <a:rPr lang="ru-RU" dirty="0" err="1"/>
                <a:t>боло</a:t>
              </a:r>
              <a:r>
                <a:rPr lang="ru-RU" dirty="0"/>
                <a:t> ба поён</a:t>
              </a:r>
            </a:p>
          </p:txBody>
        </p:sp>
        <p:sp>
          <p:nvSpPr>
            <p:cNvPr id="22" name="Прямоугольник 21"/>
            <p:cNvSpPr/>
            <p:nvPr/>
          </p:nvSpPr>
          <p:spPr>
            <a:xfrm>
              <a:off x="5341539" y="3051208"/>
              <a:ext cx="1357162" cy="7892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Ишора</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о</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аз </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сат</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ша</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р</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ба </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сат</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љ</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ум</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ур</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24" name="Прямоугольник 23"/>
            <p:cNvSpPr/>
            <p:nvPr/>
          </p:nvSpPr>
          <p:spPr>
            <a:xfrm>
              <a:off x="3884142" y="5313405"/>
              <a:ext cx="1635209" cy="37660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Шар</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ихтиёрии</a:t>
              </a:r>
              <a:r>
                <a:rPr lang="ru-RU" sz="1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махалл</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endParaRPr lang="ru-RU" sz="10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25" name="Прямоугольник 24"/>
            <p:cNvSpPr/>
            <p:nvPr/>
          </p:nvSpPr>
          <p:spPr>
            <a:xfrm>
              <a:off x="3942462" y="994439"/>
              <a:ext cx="1576889" cy="6343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endParaRPr lang="ru-RU" sz="10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07000"/>
                </a:lnSpc>
                <a:spcAft>
                  <a:spcPts val="800"/>
                </a:spcAft>
              </a:pPr>
              <a:endParaRPr lang="ru-RU" sz="1000" kern="100" dirty="0">
                <a:latin typeface="Times New Roman Tj" panose="02020603050405020304" pitchFamily="18" charset="-52"/>
                <a:ea typeface="Calibri" panose="020F0502020204030204" pitchFamily="34" charset="0"/>
                <a:cs typeface="Times New Roman" panose="02020603050405020304" pitchFamily="18" charset="0"/>
              </a:endParaRPr>
            </a:p>
            <a:p>
              <a:pPr>
                <a:lnSpc>
                  <a:spcPct val="107000"/>
                </a:lnSpc>
                <a:spcAft>
                  <a:spcPts val="800"/>
                </a:spcAft>
              </a:pP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000" i="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000" i="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миллї</a:t>
              </a:r>
              <a:endParaRPr lang="ru-RU" sz="1000" i="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p>
          </p:txBody>
        </p:sp>
      </p:grpSp>
    </p:spTree>
    <p:extLst>
      <p:ext uri="{BB962C8B-B14F-4D97-AF65-F5344CB8AC3E}">
        <p14:creationId xmlns:p14="http://schemas.microsoft.com/office/powerpoint/2010/main" val="389247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99592"/>
          </a:xfrm>
        </p:spPr>
        <p:txBody>
          <a:bodyPr/>
          <a:lstStyle/>
          <a:p>
            <a:r>
              <a:rPr lang="ru-RU" sz="2400" b="1" dirty="0" err="1">
                <a:solidFill>
                  <a:srgbClr val="0000FF"/>
                </a:solidFill>
                <a:latin typeface="Times New Roman Tj" panose="02020603050405020304" pitchFamily="18" charset="-52"/>
              </a:rPr>
              <a:t>Чанбахои</a:t>
            </a:r>
            <a:r>
              <a:rPr lang="ru-RU" sz="2400" b="1" dirty="0">
                <a:solidFill>
                  <a:srgbClr val="0000FF"/>
                </a:solidFill>
                <a:latin typeface="Times New Roman Tj" panose="02020603050405020304" pitchFamily="18" charset="-52"/>
              </a:rPr>
              <a:t> методологи: </a:t>
            </a:r>
          </a:p>
        </p:txBody>
      </p:sp>
      <p:sp>
        <p:nvSpPr>
          <p:cNvPr id="3" name="Объект 2"/>
          <p:cNvSpPr>
            <a:spLocks noGrp="1"/>
          </p:cNvSpPr>
          <p:nvPr>
            <p:ph idx="1"/>
          </p:nvPr>
        </p:nvSpPr>
        <p:spPr>
          <a:xfrm>
            <a:off x="0" y="980728"/>
            <a:ext cx="9144000" cy="5877272"/>
          </a:xfrm>
        </p:spPr>
        <p:txBody>
          <a:bodyPr/>
          <a:lstStyle/>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мазкур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риояи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методологияи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байналмилалии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таҳияи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махаллӣ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инъикоси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ҳатмии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пешрафт</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татбиқи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Ҳадафҳои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Рушди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(ЊРУ) дар Душанбе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омода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махаллӣ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дастовардҳо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самтњои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имконпазири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Душанбе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татбиқи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Ҳадафҳои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назардошти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бунёди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ояндаи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њушманд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таваљљуњро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таъмин</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менамояд</a:t>
            </a:r>
            <a:r>
              <a:rPr lang="ru-RU" sz="2000" dirty="0">
                <a:latin typeface="Times New Roman Tj" panose="02020603050405020304" pitchFamily="18" charset="-52"/>
                <a:ea typeface="Calibri" panose="020F0502020204030204" pitchFamily="34" charset="0"/>
                <a:cs typeface="Times New Roman" panose="02020603050405020304" pitchFamily="18" charset="0"/>
              </a:rPr>
              <a:t>….</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Татбиқи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Ҳадафҳои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ислоҳоти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васеъмиқёси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Стратегияи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миллии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барои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давраи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то соли 2030 рост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омад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аз ин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лињоз</a:t>
            </a:r>
            <a:r>
              <a:rPr lang="ru-RU" sz="2000" dirty="0">
                <a:latin typeface="Times New Roman Tj" panose="02020603050405020304" pitchFamily="18" charset="-52"/>
                <a:ea typeface="Calibri" panose="020F0502020204030204" pitchFamily="34" charset="0"/>
                <a:cs typeface="Times New Roman" panose="02020603050405020304" pitchFamily="18" charset="0"/>
              </a:rPr>
              <a:t>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инобатгирии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афзалиятҳои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стратегӣ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интизориҳо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назардошти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нерую</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хусусияти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шахр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таъмин</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Ҷанбаҳои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фарогир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ки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бештари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бандњои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махаллӣ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инъикос</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мегарданд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таваљљуњ</a:t>
            </a:r>
            <a:r>
              <a:rPr lang="ru-RU" sz="2000" dirty="0">
                <a:latin typeface="Times New Roman Tj" panose="02020603050405020304" pitchFamily="18" charset="-52"/>
                <a:ea typeface="Calibri" panose="020F0502020204030204" pitchFamily="34" charset="0"/>
                <a:cs typeface="Times New Roman" panose="02020603050405020304" pitchFamily="18" charset="0"/>
              </a:rPr>
              <a:t>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масъалањои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гендерї</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технологияҳои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рақамӣ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kern="100" dirty="0" err="1">
                <a:effectLst/>
                <a:latin typeface="Times New Roman Tj" panose="02020603050405020304" pitchFamily="18" charset="-52"/>
                <a:ea typeface="Calibri" panose="020F0502020204030204" pitchFamily="34" charset="0"/>
                <a:cs typeface="Times New Roman" panose="02020603050405020304" pitchFamily="18" charset="0"/>
              </a:rPr>
              <a:t>технологияю</a:t>
            </a:r>
            <a:r>
              <a:rPr lang="ru-RU" sz="20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kern="100" dirty="0" err="1">
                <a:effectLst/>
                <a:latin typeface="Times New Roman Tj" panose="02020603050405020304" pitchFamily="18" charset="-52"/>
                <a:ea typeface="Calibri" panose="020F0502020204030204" pitchFamily="34" charset="0"/>
                <a:cs typeface="Times New Roman" panose="02020603050405020304" pitchFamily="18" charset="0"/>
              </a:rPr>
              <a:t>ќарорњои</a:t>
            </a:r>
            <a:r>
              <a:rPr lang="ru-RU" sz="20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kern="100" dirty="0" err="1">
                <a:effectLst/>
                <a:latin typeface="Times New Roman Tj" panose="02020603050405020304" pitchFamily="18" charset="-52"/>
                <a:ea typeface="Calibri" panose="020F0502020204030204" pitchFamily="34" charset="0"/>
                <a:cs typeface="Times New Roman" panose="02020603050405020304" pitchFamily="18" charset="0"/>
              </a:rPr>
              <a:t>њушманд</a:t>
            </a:r>
            <a:r>
              <a:rPr lang="ru-RU" sz="20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алоқаманд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Сохторан</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як банд  -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инъикоси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вазъ</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вазифагузорї</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барои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оянда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аҳамият</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дода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Char char="•"/>
            </a:pPr>
            <a:endParaRPr lang="ru-RU" sz="2000" dirty="0">
              <a:latin typeface="Times New Roman Tj" panose="02020603050405020304" pitchFamily="18" charset="-52"/>
              <a:ea typeface="Calibri" panose="020F0502020204030204" pitchFamily="34" charset="0"/>
              <a:cs typeface="Times New Roman" panose="02020603050405020304" pitchFamily="18" charset="0"/>
            </a:endParaRPr>
          </a:p>
          <a:p>
            <a:pPr>
              <a:buFont typeface="Arial" panose="020B0604020202020204" pitchFamily="34" charset="0"/>
              <a:buChar char="•"/>
            </a:pPr>
            <a:endParaRPr lang="ru-RU" sz="2000" dirty="0">
              <a:latin typeface="Times New Roman Tj" panose="02020603050405020304" pitchFamily="18" charset="-52"/>
            </a:endParaRPr>
          </a:p>
        </p:txBody>
      </p:sp>
    </p:spTree>
    <p:extLst>
      <p:ext uri="{BB962C8B-B14F-4D97-AF65-F5344CB8AC3E}">
        <p14:creationId xmlns:p14="http://schemas.microsoft.com/office/powerpoint/2010/main" val="344863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667544"/>
          </a:xfrm>
        </p:spPr>
        <p:txBody>
          <a:bodyPr/>
          <a:lstStyle/>
          <a:p>
            <a:pPr algn="ctr"/>
            <a:r>
              <a:rPr lang="ru-RU" sz="2000" b="1" dirty="0" err="1">
                <a:solidFill>
                  <a:srgbClr val="0000CC"/>
                </a:solidFill>
                <a:latin typeface="+mn-lt"/>
              </a:rPr>
              <a:t>Панҷ</a:t>
            </a:r>
            <a:r>
              <a:rPr lang="ru-RU" sz="2000" b="1" dirty="0">
                <a:solidFill>
                  <a:srgbClr val="0000CC"/>
                </a:solidFill>
                <a:latin typeface="+mn-lt"/>
              </a:rPr>
              <a:t> </a:t>
            </a:r>
            <a:r>
              <a:rPr lang="ru-RU" sz="2000" b="1" dirty="0" err="1">
                <a:solidFill>
                  <a:srgbClr val="0000CC"/>
                </a:solidFill>
                <a:latin typeface="+mn-lt"/>
              </a:rPr>
              <a:t>марҳилаи</a:t>
            </a:r>
            <a:r>
              <a:rPr lang="ru-RU" sz="2000" b="1" dirty="0">
                <a:solidFill>
                  <a:srgbClr val="0000CC"/>
                </a:solidFill>
                <a:latin typeface="+mn-lt"/>
              </a:rPr>
              <a:t> </a:t>
            </a:r>
            <a:r>
              <a:rPr lang="ru-RU" sz="2000" b="1" dirty="0" err="1">
                <a:solidFill>
                  <a:srgbClr val="0000CC"/>
                </a:solidFill>
                <a:latin typeface="+mn-lt"/>
              </a:rPr>
              <a:t>ташаккули</a:t>
            </a:r>
            <a:r>
              <a:rPr lang="ru-RU" sz="2000" b="1" dirty="0">
                <a:solidFill>
                  <a:srgbClr val="0000CC"/>
                </a:solidFill>
                <a:latin typeface="+mn-lt"/>
              </a:rPr>
              <a:t> </a:t>
            </a:r>
            <a:r>
              <a:rPr lang="ru-RU" sz="2000" b="1" dirty="0" err="1">
                <a:solidFill>
                  <a:srgbClr val="0000CC"/>
                </a:solidFill>
                <a:latin typeface="+mn-lt"/>
              </a:rPr>
              <a:t>Шархи</a:t>
            </a:r>
            <a:r>
              <a:rPr lang="ru-RU" sz="2000" b="1" dirty="0">
                <a:solidFill>
                  <a:srgbClr val="0000CC"/>
                </a:solidFill>
                <a:latin typeface="+mn-lt"/>
              </a:rPr>
              <a:t> </a:t>
            </a:r>
            <a:r>
              <a:rPr lang="ru-RU" sz="2000" b="1" dirty="0" err="1">
                <a:solidFill>
                  <a:srgbClr val="0000CC"/>
                </a:solidFill>
                <a:latin typeface="+mn-lt"/>
              </a:rPr>
              <a:t>ихтиёрии</a:t>
            </a:r>
            <a:r>
              <a:rPr lang="ru-RU" sz="2000" b="1" dirty="0">
                <a:solidFill>
                  <a:srgbClr val="0000CC"/>
                </a:solidFill>
                <a:latin typeface="+mn-lt"/>
              </a:rPr>
              <a:t> махалли</a:t>
            </a:r>
          </a:p>
        </p:txBody>
      </p:sp>
      <p:grpSp>
        <p:nvGrpSpPr>
          <p:cNvPr id="4" name="Группа 3"/>
          <p:cNvGrpSpPr/>
          <p:nvPr/>
        </p:nvGrpSpPr>
        <p:grpSpPr>
          <a:xfrm>
            <a:off x="0" y="1124744"/>
            <a:ext cx="9036496" cy="5733256"/>
            <a:chOff x="0" y="0"/>
            <a:chExt cx="4442001" cy="2876550"/>
          </a:xfrm>
        </p:grpSpPr>
        <p:grpSp>
          <p:nvGrpSpPr>
            <p:cNvPr id="5" name="Группа 4"/>
            <p:cNvGrpSpPr/>
            <p:nvPr/>
          </p:nvGrpSpPr>
          <p:grpSpPr>
            <a:xfrm>
              <a:off x="42863" y="0"/>
              <a:ext cx="4399138" cy="1065212"/>
              <a:chOff x="0" y="0"/>
              <a:chExt cx="4399138" cy="1065212"/>
            </a:xfrm>
          </p:grpSpPr>
          <p:cxnSp>
            <p:nvCxnSpPr>
              <p:cNvPr id="19" name="Прямая соединительная линия 18"/>
              <p:cNvCxnSpPr/>
              <p:nvPr/>
            </p:nvCxnSpPr>
            <p:spPr>
              <a:xfrm>
                <a:off x="2185988" y="776288"/>
                <a:ext cx="0" cy="172085"/>
              </a:xfrm>
              <a:prstGeom prst="line">
                <a:avLst/>
              </a:prstGeom>
              <a:noFill/>
              <a:ln w="19050" cap="flat" cmpd="sng" algn="ctr">
                <a:solidFill>
                  <a:sysClr val="windowText" lastClr="000000"/>
                </a:solidFill>
                <a:prstDash val="solid"/>
                <a:miter lim="800000"/>
              </a:ln>
              <a:effectLst/>
            </p:spPr>
          </p:cxnSp>
          <p:grpSp>
            <p:nvGrpSpPr>
              <p:cNvPr id="20" name="Группа 19"/>
              <p:cNvGrpSpPr/>
              <p:nvPr/>
            </p:nvGrpSpPr>
            <p:grpSpPr>
              <a:xfrm>
                <a:off x="0" y="0"/>
                <a:ext cx="4399138" cy="1065212"/>
                <a:chOff x="0" y="0"/>
                <a:chExt cx="4399138" cy="1065212"/>
              </a:xfrm>
            </p:grpSpPr>
            <p:cxnSp>
              <p:nvCxnSpPr>
                <p:cNvPr id="21" name="Прямая соединительная линия 20"/>
                <p:cNvCxnSpPr/>
                <p:nvPr/>
              </p:nvCxnSpPr>
              <p:spPr>
                <a:xfrm>
                  <a:off x="1276350" y="776288"/>
                  <a:ext cx="0" cy="172085"/>
                </a:xfrm>
                <a:prstGeom prst="line">
                  <a:avLst/>
                </a:prstGeom>
                <a:noFill/>
                <a:ln w="19050" cap="flat" cmpd="sng" algn="ctr">
                  <a:solidFill>
                    <a:sysClr val="windowText" lastClr="000000"/>
                  </a:solidFill>
                  <a:prstDash val="solid"/>
                  <a:miter lim="800000"/>
                </a:ln>
                <a:effectLst/>
              </p:spPr>
            </p:cxnSp>
            <p:grpSp>
              <p:nvGrpSpPr>
                <p:cNvPr id="22" name="Группа 21"/>
                <p:cNvGrpSpPr/>
                <p:nvPr/>
              </p:nvGrpSpPr>
              <p:grpSpPr>
                <a:xfrm>
                  <a:off x="0" y="0"/>
                  <a:ext cx="4399138" cy="1065212"/>
                  <a:chOff x="0" y="0"/>
                  <a:chExt cx="4399138" cy="1065212"/>
                </a:xfrm>
              </p:grpSpPr>
              <p:cxnSp>
                <p:nvCxnSpPr>
                  <p:cNvPr id="23" name="Прямая соединительная линия 22"/>
                  <p:cNvCxnSpPr/>
                  <p:nvPr/>
                </p:nvCxnSpPr>
                <p:spPr>
                  <a:xfrm>
                    <a:off x="385763" y="776288"/>
                    <a:ext cx="0" cy="172085"/>
                  </a:xfrm>
                  <a:prstGeom prst="line">
                    <a:avLst/>
                  </a:prstGeom>
                  <a:noFill/>
                  <a:ln w="19050" cap="flat" cmpd="sng" algn="ctr">
                    <a:solidFill>
                      <a:sysClr val="windowText" lastClr="000000"/>
                    </a:solidFill>
                    <a:prstDash val="solid"/>
                    <a:miter lim="800000"/>
                  </a:ln>
                  <a:effectLst/>
                </p:spPr>
              </p:cxnSp>
              <p:grpSp>
                <p:nvGrpSpPr>
                  <p:cNvPr id="24" name="Группа 23"/>
                  <p:cNvGrpSpPr/>
                  <p:nvPr/>
                </p:nvGrpSpPr>
                <p:grpSpPr>
                  <a:xfrm>
                    <a:off x="0" y="0"/>
                    <a:ext cx="4399138" cy="1065212"/>
                    <a:chOff x="0" y="0"/>
                    <a:chExt cx="4399138" cy="1065212"/>
                  </a:xfrm>
                </p:grpSpPr>
                <p:sp>
                  <p:nvSpPr>
                    <p:cNvPr id="25" name="Овал 24"/>
                    <p:cNvSpPr/>
                    <p:nvPr/>
                  </p:nvSpPr>
                  <p:spPr>
                    <a:xfrm>
                      <a:off x="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1</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Овал 25"/>
                    <p:cNvSpPr/>
                    <p:nvPr/>
                  </p:nvSpPr>
                  <p:spPr>
                    <a:xfrm>
                      <a:off x="90170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2</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Овал 26"/>
                    <p:cNvSpPr/>
                    <p:nvPr/>
                  </p:nvSpPr>
                  <p:spPr>
                    <a:xfrm>
                      <a:off x="179070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3</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Овал 27"/>
                    <p:cNvSpPr/>
                    <p:nvPr/>
                  </p:nvSpPr>
                  <p:spPr>
                    <a:xfrm>
                      <a:off x="269875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4</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Овал 28"/>
                    <p:cNvSpPr/>
                    <p:nvPr/>
                  </p:nvSpPr>
                  <p:spPr>
                    <a:xfrm>
                      <a:off x="362585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5</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Прямая соединительная линия 29"/>
                    <p:cNvCxnSpPr/>
                    <p:nvPr/>
                  </p:nvCxnSpPr>
                  <p:spPr>
                    <a:xfrm>
                      <a:off x="19050" y="958850"/>
                      <a:ext cx="4380088" cy="0"/>
                    </a:xfrm>
                    <a:prstGeom prst="line">
                      <a:avLst/>
                    </a:prstGeom>
                    <a:noFill/>
                    <a:ln w="28575" cap="flat" cmpd="sng" algn="ctr">
                      <a:solidFill>
                        <a:sysClr val="windowText" lastClr="000000"/>
                      </a:solidFill>
                      <a:prstDash val="solid"/>
                      <a:miter lim="800000"/>
                    </a:ln>
                    <a:effectLst/>
                  </p:spPr>
                </p:cxnSp>
                <p:sp>
                  <p:nvSpPr>
                    <p:cNvPr id="31" name="Овал 30"/>
                    <p:cNvSpPr/>
                    <p:nvPr/>
                  </p:nvSpPr>
                  <p:spPr>
                    <a:xfrm>
                      <a:off x="33020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2" name="Овал 31"/>
                    <p:cNvSpPr/>
                    <p:nvPr/>
                  </p:nvSpPr>
                  <p:spPr>
                    <a:xfrm>
                      <a:off x="122555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 name="Овал 32"/>
                    <p:cNvSpPr/>
                    <p:nvPr/>
                  </p:nvSpPr>
                  <p:spPr>
                    <a:xfrm>
                      <a:off x="213995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4" name="Овал 33"/>
                    <p:cNvSpPr/>
                    <p:nvPr/>
                  </p:nvSpPr>
                  <p:spPr>
                    <a:xfrm>
                      <a:off x="302895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5" name="Овал 34"/>
                    <p:cNvSpPr/>
                    <p:nvPr/>
                  </p:nvSpPr>
                  <p:spPr>
                    <a:xfrm>
                      <a:off x="3973515" y="9652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kern="100">
                          <a:effectLst/>
                          <a:latin typeface="Calibri" panose="020F0502020204030204" pitchFamily="34" charset="0"/>
                          <a:ea typeface="Calibri" panose="020F0502020204030204" pitchFamily="34" charset="0"/>
                          <a:cs typeface="Times New Roman" panose="02020603050405020304" pitchFamily="18" charset="0"/>
                        </a:rPr>
                        <a:t>,,,,</a:t>
                      </a:r>
                    </a:p>
                  </p:txBody>
                </p:sp>
                <p:cxnSp>
                  <p:nvCxnSpPr>
                    <p:cNvPr id="36" name="Прямая соединительная линия 35"/>
                    <p:cNvCxnSpPr/>
                    <p:nvPr/>
                  </p:nvCxnSpPr>
                  <p:spPr>
                    <a:xfrm>
                      <a:off x="3081337" y="768348"/>
                      <a:ext cx="0" cy="172085"/>
                    </a:xfrm>
                    <a:prstGeom prst="line">
                      <a:avLst/>
                    </a:prstGeom>
                    <a:noFill/>
                    <a:ln w="19050" cap="flat" cmpd="sng" algn="ctr">
                      <a:solidFill>
                        <a:sysClr val="windowText" lastClr="000000"/>
                      </a:solidFill>
                      <a:prstDash val="solid"/>
                      <a:miter lim="800000"/>
                    </a:ln>
                    <a:effectLst/>
                  </p:spPr>
                </p:cxnSp>
                <p:cxnSp>
                  <p:nvCxnSpPr>
                    <p:cNvPr id="37" name="Прямая соединительная линия 36"/>
                    <p:cNvCxnSpPr/>
                    <p:nvPr/>
                  </p:nvCxnSpPr>
                  <p:spPr>
                    <a:xfrm>
                      <a:off x="4019552" y="773111"/>
                      <a:ext cx="0" cy="172085"/>
                    </a:xfrm>
                    <a:prstGeom prst="line">
                      <a:avLst/>
                    </a:prstGeom>
                    <a:noFill/>
                    <a:ln w="19050" cap="flat" cmpd="sng" algn="ctr">
                      <a:solidFill>
                        <a:sysClr val="windowText" lastClr="000000"/>
                      </a:solidFill>
                      <a:prstDash val="solid"/>
                      <a:miter lim="800000"/>
                    </a:ln>
                    <a:effectLst/>
                  </p:spPr>
                </p:cxnSp>
              </p:grpSp>
            </p:grpSp>
          </p:grpSp>
        </p:grpSp>
        <p:grpSp>
          <p:nvGrpSpPr>
            <p:cNvPr id="6" name="Группа 5"/>
            <p:cNvGrpSpPr/>
            <p:nvPr/>
          </p:nvGrpSpPr>
          <p:grpSpPr>
            <a:xfrm>
              <a:off x="57148" y="1014925"/>
              <a:ext cx="4382447" cy="387077"/>
              <a:chOff x="-2" y="-66163"/>
              <a:chExt cx="4382447" cy="387077"/>
            </a:xfrm>
          </p:grpSpPr>
          <p:sp>
            <p:nvSpPr>
              <p:cNvPr id="14" name="Прямоугольник 13"/>
              <p:cNvSpPr/>
              <p:nvPr/>
            </p:nvSpPr>
            <p:spPr>
              <a:xfrm>
                <a:off x="-2" y="-66163"/>
                <a:ext cx="878001" cy="387077"/>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Оғози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ташкили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раванд</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октябр</a:t>
                </a:r>
                <a:r>
                  <a:rPr lang="ru-RU" sz="1200" kern="100" dirty="0">
                    <a:latin typeface="Arial Narrow" panose="020B0606020202030204" pitchFamily="34" charset="0"/>
                    <a:ea typeface="Calibri" panose="020F0502020204030204" pitchFamily="34" charset="0"/>
                    <a:cs typeface="Times New Roman" panose="02020603050405020304" pitchFamily="18" charset="0"/>
                  </a:rPr>
                  <a:t> - ноябри соли 2023</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889000" y="-54946"/>
                <a:ext cx="841246" cy="321191"/>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Таҳлили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вазъи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рушд</a:t>
                </a:r>
                <a:r>
                  <a:rPr lang="ru-RU" sz="1200" kern="100" dirty="0">
                    <a:latin typeface="Arial Narrow" panose="020B0606020202030204" pitchFamily="34" charset="0"/>
                    <a:ea typeface="Calibri" panose="020F0502020204030204" pitchFamily="34" charset="0"/>
                    <a:cs typeface="Times New Roman" panose="02020603050405020304" pitchFamily="18" charset="0"/>
                  </a:rPr>
                  <a:t> (ноябри 2023 - феврали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p:cNvSpPr/>
              <p:nvPr/>
            </p:nvSpPr>
            <p:spPr>
              <a:xfrm>
                <a:off x="1816100" y="-240"/>
                <a:ext cx="786288" cy="266700"/>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Ташаккули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Шархх</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феврал</a:t>
                </a:r>
                <a:r>
                  <a:rPr lang="ru-RU" sz="1200" kern="100" dirty="0">
                    <a:latin typeface="Arial Narrow" panose="020B0606020202030204" pitchFamily="34" charset="0"/>
                    <a:ea typeface="Calibri" panose="020F0502020204030204" pitchFamily="34" charset="0"/>
                    <a:cs typeface="Times New Roman" panose="02020603050405020304" pitchFamily="18" charset="0"/>
                  </a:rPr>
                  <a:t> - майи соли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p:cNvSpPr/>
              <p:nvPr/>
            </p:nvSpPr>
            <p:spPr>
              <a:xfrm>
                <a:off x="2711450" y="0"/>
                <a:ext cx="676275" cy="266700"/>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Анҷоми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мавод</a:t>
                </a:r>
                <a:r>
                  <a:rPr lang="ru-RU" sz="1200" kern="100" dirty="0">
                    <a:latin typeface="Arial Narrow" panose="020B0606020202030204" pitchFamily="34" charset="0"/>
                    <a:ea typeface="Calibri" panose="020F0502020204030204" pitchFamily="34" charset="0"/>
                    <a:cs typeface="Times New Roman" panose="02020603050405020304" pitchFamily="18" charset="0"/>
                  </a:rPr>
                  <a:t> (май - июни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p:cNvSpPr/>
              <p:nvPr/>
            </p:nvSpPr>
            <p:spPr>
              <a:xfrm>
                <a:off x="3632200" y="-959"/>
                <a:ext cx="750245" cy="304872"/>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Ташаккул</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додани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як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қатор</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амалҳои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минбаъда</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июн</a:t>
                </a:r>
                <a:r>
                  <a:rPr lang="ru-RU" sz="1200" kern="100" dirty="0">
                    <a:latin typeface="Arial Narrow" panose="020B0606020202030204" pitchFamily="34" charset="0"/>
                    <a:ea typeface="Calibri" panose="020F0502020204030204" pitchFamily="34" charset="0"/>
                    <a:cs typeface="Times New Roman" panose="02020603050405020304" pitchFamily="18" charset="0"/>
                  </a:rPr>
                  <a:t> - июли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Группа 6"/>
            <p:cNvGrpSpPr/>
            <p:nvPr/>
          </p:nvGrpSpPr>
          <p:grpSpPr>
            <a:xfrm>
              <a:off x="0" y="1371600"/>
              <a:ext cx="4425950" cy="1504950"/>
              <a:chOff x="0" y="0"/>
              <a:chExt cx="4425950" cy="1504950"/>
            </a:xfrm>
          </p:grpSpPr>
          <p:sp>
            <p:nvSpPr>
              <p:cNvPr id="8" name="Скругленный прямоугольник 7"/>
              <p:cNvSpPr/>
              <p:nvPr/>
            </p:nvSpPr>
            <p:spPr>
              <a:xfrm>
                <a:off x="473074" y="0"/>
                <a:ext cx="1821431" cy="209550"/>
              </a:xfrm>
              <a:prstGeom prst="roundRect">
                <a:avLst/>
              </a:prstGeom>
              <a:solidFill>
                <a:sysClr val="window" lastClr="FFFFFF">
                  <a:lumMod val="8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Ташаккули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базаи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иттилооти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Скругленный прямоугольник 8"/>
              <p:cNvSpPr/>
              <p:nvPr/>
            </p:nvSpPr>
            <p:spPr>
              <a:xfrm>
                <a:off x="463549" y="260350"/>
                <a:ext cx="3239076"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Баргузории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силсилаи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мухокимахо</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бо</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шахсони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манфиатдор</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1469830" y="520700"/>
                <a:ext cx="291161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Таъмини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пешбурди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раванди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омодасозии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Шарх</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19050" y="774700"/>
                <a:ext cx="440690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Мувофикакунии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раванди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тахия</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ва</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чанбахои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калидии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Шарх</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0" y="1028700"/>
                <a:ext cx="440690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Таъмини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афзоиши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неру</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0" y="1295400"/>
                <a:ext cx="440690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Таъмини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фаъолнокии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мухокимахои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бисёрсамта</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доир</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ба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чанбахои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калидии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Шарх</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75572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3B8314-F317-908C-EEDF-B808818CAA55}"/>
              </a:ext>
            </a:extLst>
          </p:cNvPr>
          <p:cNvSpPr>
            <a:spLocks noGrp="1"/>
          </p:cNvSpPr>
          <p:nvPr>
            <p:ph type="title"/>
          </p:nvPr>
        </p:nvSpPr>
        <p:spPr>
          <a:xfrm>
            <a:off x="0" y="404664"/>
            <a:ext cx="9144000" cy="864096"/>
          </a:xfrm>
        </p:spPr>
        <p:txBody>
          <a:bodyPr/>
          <a:lstStyle/>
          <a:p>
            <a:pPr algn="ctr"/>
            <a:r>
              <a:rPr lang="tg-Cyrl-TJ" sz="1800" b="1" dirty="0">
                <a:solidFill>
                  <a:schemeClr val="bg2">
                    <a:lumMod val="60000"/>
                    <a:lumOff val="40000"/>
                  </a:schemeClr>
                </a:solidFill>
                <a:latin typeface="Times New Roman Tj" panose="02020603050405020304" pitchFamily="18" charset="-52"/>
              </a:rPr>
              <a:t>Шарҳи якуми ихтиёрии мањаллї</a:t>
            </a:r>
            <a:br>
              <a:rPr lang="tg-Cyrl-TJ" sz="1800" b="1" dirty="0">
                <a:solidFill>
                  <a:schemeClr val="bg2">
                    <a:lumMod val="60000"/>
                    <a:lumOff val="40000"/>
                  </a:schemeClr>
                </a:solidFill>
                <a:latin typeface="Times New Roman Tj" panose="02020603050405020304" pitchFamily="18" charset="-52"/>
              </a:rPr>
            </a:br>
            <a:r>
              <a:rPr lang="tg-Cyrl-TJ" sz="1800" b="1" dirty="0">
                <a:solidFill>
                  <a:schemeClr val="bg2">
                    <a:lumMod val="60000"/>
                    <a:lumOff val="40000"/>
                  </a:schemeClr>
                </a:solidFill>
                <a:latin typeface="Times New Roman Tj" panose="02020603050405020304" pitchFamily="18" charset="-52"/>
              </a:rPr>
              <a:t> </a:t>
            </a:r>
            <a:r>
              <a:rPr lang="ru-RU" sz="1800" b="1" dirty="0">
                <a:solidFill>
                  <a:schemeClr val="bg2">
                    <a:lumMod val="60000"/>
                    <a:lumOff val="40000"/>
                  </a:schemeClr>
                </a:solidFill>
                <a:latin typeface="Times New Roman Tj" panose="02020603050405020304" pitchFamily="18" charset="-52"/>
              </a:rPr>
              <a:t>«Душанбе: </a:t>
            </a:r>
            <a:r>
              <a:rPr lang="ru-RU" sz="1800" b="1" dirty="0" err="1">
                <a:solidFill>
                  <a:schemeClr val="bg2">
                    <a:lumMod val="60000"/>
                    <a:lumOff val="40000"/>
                  </a:schemeClr>
                </a:solidFill>
                <a:latin typeface="Times New Roman Tj" panose="02020603050405020304" pitchFamily="18" charset="-52"/>
              </a:rPr>
              <a:t>ояндаи</a:t>
            </a:r>
            <a:r>
              <a:rPr lang="ru-RU" sz="1800" b="1" dirty="0">
                <a:solidFill>
                  <a:schemeClr val="bg2">
                    <a:lumMod val="60000"/>
                    <a:lumOff val="40000"/>
                  </a:schemeClr>
                </a:solidFill>
                <a:latin typeface="Times New Roman Tj" panose="02020603050405020304" pitchFamily="18" charset="-52"/>
              </a:rPr>
              <a:t> </a:t>
            </a:r>
            <a:r>
              <a:rPr lang="ru-RU" sz="1800" b="1" dirty="0" err="1">
                <a:solidFill>
                  <a:schemeClr val="bg2">
                    <a:lumMod val="60000"/>
                    <a:lumOff val="40000"/>
                  </a:schemeClr>
                </a:solidFill>
                <a:latin typeface="Times New Roman Tj" panose="02020603050405020304" pitchFamily="18" charset="-52"/>
              </a:rPr>
              <a:t>њушманду</a:t>
            </a:r>
            <a:r>
              <a:rPr lang="ru-RU" sz="1800" b="1" dirty="0">
                <a:solidFill>
                  <a:schemeClr val="bg2">
                    <a:lumMod val="60000"/>
                    <a:lumOff val="40000"/>
                  </a:schemeClr>
                </a:solidFill>
                <a:latin typeface="Times New Roman Tj" panose="02020603050405020304" pitchFamily="18" charset="-52"/>
              </a:rPr>
              <a:t> </a:t>
            </a:r>
            <a:r>
              <a:rPr lang="ru-RU" sz="1800" b="1" dirty="0" err="1">
                <a:solidFill>
                  <a:schemeClr val="bg2">
                    <a:lumMod val="60000"/>
                    <a:lumOff val="40000"/>
                  </a:schemeClr>
                </a:solidFill>
                <a:latin typeface="Times New Roman Tj" panose="02020603050405020304" pitchFamily="18" charset="-52"/>
              </a:rPr>
              <a:t>устувор</a:t>
            </a:r>
            <a:r>
              <a:rPr lang="ru-RU" sz="1800" b="1" dirty="0">
                <a:solidFill>
                  <a:schemeClr val="bg2">
                    <a:lumMod val="60000"/>
                    <a:lumOff val="40000"/>
                  </a:schemeClr>
                </a:solidFill>
                <a:latin typeface="Times New Roman Tj" panose="02020603050405020304" pitchFamily="18" charset="-52"/>
              </a:rPr>
              <a:t>»</a:t>
            </a:r>
            <a:br>
              <a:rPr lang="ru-RU" sz="1800" b="1" dirty="0">
                <a:solidFill>
                  <a:schemeClr val="bg2">
                    <a:lumMod val="60000"/>
                    <a:lumOff val="40000"/>
                  </a:schemeClr>
                </a:solidFill>
                <a:latin typeface="Times New Roman Tj" panose="02020603050405020304" pitchFamily="18" charset="-52"/>
              </a:rPr>
            </a:br>
            <a:r>
              <a:rPr lang="ru-RU" sz="1800" b="1" dirty="0">
                <a:latin typeface="Times New Roman Tj" panose="02020603050405020304" pitchFamily="18" charset="-52"/>
              </a:rPr>
              <a:t>-</a:t>
            </a:r>
            <a:r>
              <a:rPr lang="ru-RU" sz="1800" b="1" dirty="0" err="1">
                <a:latin typeface="Times New Roman Tj" panose="02020603050405020304" pitchFamily="18" charset="-52"/>
              </a:rPr>
              <a:t>мундариҷа</a:t>
            </a:r>
            <a:r>
              <a:rPr lang="ru-RU" sz="1800" b="1" dirty="0">
                <a:latin typeface="Times New Roman Tj" panose="02020603050405020304" pitchFamily="18" charset="-52"/>
              </a:rPr>
              <a:t> </a:t>
            </a:r>
          </a:p>
        </p:txBody>
      </p:sp>
      <p:sp>
        <p:nvSpPr>
          <p:cNvPr id="3" name="Объект 2">
            <a:extLst>
              <a:ext uri="{FF2B5EF4-FFF2-40B4-BE49-F238E27FC236}">
                <a16:creationId xmlns:a16="http://schemas.microsoft.com/office/drawing/2014/main" id="{2230267D-48F1-6298-1D38-10C9F59D150E}"/>
              </a:ext>
            </a:extLst>
          </p:cNvPr>
          <p:cNvSpPr>
            <a:spLocks noGrp="1"/>
          </p:cNvSpPr>
          <p:nvPr>
            <p:ph idx="1"/>
          </p:nvPr>
        </p:nvSpPr>
        <p:spPr>
          <a:xfrm>
            <a:off x="0" y="1268760"/>
            <a:ext cx="9144000" cy="5589240"/>
          </a:xfrm>
        </p:spPr>
        <p:txBody>
          <a:bodyPr/>
          <a:lstStyle/>
          <a:p>
            <a:pPr>
              <a:spcBef>
                <a:spcPts val="0"/>
              </a:spcBef>
              <a:spcAft>
                <a:spcPts val="0"/>
              </a:spcAft>
              <a:buFont typeface="Arial" panose="020B0604020202020204" pitchFamily="34" charset="0"/>
              <a:buChar char="•"/>
            </a:pP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Му</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қ</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аддима</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ма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қ</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сад</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хусусият</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мањаллї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методология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он)</a:t>
            </a: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228600" indent="-228600">
              <a:spcBef>
                <a:spcPts val="0"/>
              </a:spcBef>
              <a:spcAft>
                <a:spcPts val="0"/>
              </a:spcAft>
              <a:buAutoNum type="arabicPeriod"/>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ШАРОИТХОИ МИЛЛИ  ВА РАВАНДИ РУШДИ ШАХРХО АМАЛИШАВИИ</a:t>
            </a:r>
            <a:r>
              <a:rPr lang="ru-RU" sz="1200" b="1" kern="100" dirty="0">
                <a:latin typeface="Times New Roman Tj" panose="02020603050405020304" pitchFamily="18" charset="-52"/>
                <a:ea typeface="Calibri" panose="020F0502020204030204" pitchFamily="34" charset="0"/>
                <a:cs typeface="Times New Roman" panose="02020603050405020304" pitchFamily="18" charset="0"/>
              </a:rPr>
              <a:t> ХАДАФХОИ РУШДИ УСТУВОР</a:t>
            </a:r>
          </a:p>
          <a:p>
            <a:pPr>
              <a:spcBef>
                <a:spcPts val="0"/>
              </a:spcBef>
              <a:spcAft>
                <a:spcPts val="0"/>
              </a:spcAft>
              <a:buFont typeface="Arial" panose="020B0604020202020204" pitchFamily="34" charset="0"/>
              <a:buChar char="•"/>
            </a:pP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1.1.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Татбики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Хадафхои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Чумхурии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Точикистон</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1.2..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махаллисозии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Хадафхои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устувор</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1.3.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шахрхо:максад</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вазифахо</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интизорихо</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2. ШАХРИ ДУШАНБЕ: ДИДИ РУШД ВА ИНКИШОФИ ОЯНДА</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1.1.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Самтгирии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стратегии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р</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1.2.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Биниш</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интизори</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сокинон</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ҷ</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ониб</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асосии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манфиатдор</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3. ТАМОЮЛЊОИ АСОСЇ ВА УСТУВОРИИ РУШДИ ШАЊР</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3.1. Рушди демографию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ичтимоии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р</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3.2.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амнияти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озукавории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шахрї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3.3.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аёти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a:effectLst/>
                <a:latin typeface="Times New Roman Tj" panose="02020603050405020304" pitchFamily="18" charset="-52"/>
                <a:ea typeface="Calibri" panose="020F0502020204030204" pitchFamily="34" charset="0"/>
                <a:cs typeface="Times New Roman Tj" panose="02020603050405020304" pitchFamily="18" charset="-52"/>
              </a:rPr>
              <a:t>солим</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бе</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будии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нек</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ӯ</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волии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ама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синну</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сол</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(ЊРУ 3)</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3.4.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дастрас</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ӣ</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сифати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та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силот</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(ЊРУ 4)</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3.5.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Шуѓли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пурмањсул</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иќтисод</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(ЊРУ 8)</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3.6.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Мусоидат</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индустрикунии</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фарогиру</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инноватсия</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(ЊРУ 9)</a:t>
            </a: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4. ЧОЛИШЊО ДАР РУШДИ ШАЊР ВА НИЗОМИ ЌАРОРЊОИ ЊУШМАНД</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4.1.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Роњу</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наќлиёти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шањрї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4.2.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Дастраси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сифати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манзил</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инфрасохтори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коммуналї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4.3.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Таъминоти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энергетикии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4.4.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Партови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газњои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гулхонаї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4.5.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Ташкили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майдонхои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сабзу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хуррам</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богхо</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4.6.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Идоракунии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партов</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5. </a:t>
            </a:r>
            <a:r>
              <a:rPr lang="ru-RU" sz="1200" b="1" kern="100" dirty="0">
                <a:latin typeface="Times New Roman Tj" panose="02020603050405020304" pitchFamily="18" charset="-52"/>
                <a:ea typeface="Calibri" panose="020F0502020204030204" pitchFamily="34" charset="0"/>
                <a:cs typeface="Times New Roman" panose="02020603050405020304" pitchFamily="18" charset="0"/>
              </a:rPr>
              <a:t>МЕХАНИЗМИ ИДОРАИ РУШД БАРОИ ОЯНДАИ ЊУШМАНДУ УСТУВОР</a:t>
            </a:r>
          </a:p>
          <a:p>
            <a:pPr>
              <a:spcBef>
                <a:spcPts val="0"/>
              </a:spcBef>
              <a:spcAft>
                <a:spcPts val="0"/>
              </a:spcAft>
              <a:buFont typeface="Arial" panose="020B0604020202020204" pitchFamily="34" charset="0"/>
              <a:buChar char="•"/>
            </a:pPr>
            <a:r>
              <a:rPr lang="ru-RU" sz="1200" b="1" kern="100" dirty="0">
                <a:latin typeface="Times New Roman Tj" panose="02020603050405020304" pitchFamily="18" charset="-52"/>
                <a:ea typeface="Calibri" panose="020F0502020204030204" pitchFamily="34" charset="0"/>
                <a:cs typeface="Times New Roman" panose="02020603050405020304" pitchFamily="18" charset="0"/>
              </a:rPr>
              <a:t>5.1.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Инкишофи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идораи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5.2.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Таъминоти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молиявии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5.3.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Ҳамкорињои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байналмилалӣ</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Хулоса</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тавсия</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барои</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қ</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адам</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оянда</a:t>
            </a: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endParaRPr lang="ru-RU" sz="1000" dirty="0">
              <a:latin typeface="Times New Roman Tj" panose="02020603050405020304" pitchFamily="18" charset="-52"/>
            </a:endParaRPr>
          </a:p>
        </p:txBody>
      </p:sp>
    </p:spTree>
    <p:extLst>
      <p:ext uri="{BB962C8B-B14F-4D97-AF65-F5344CB8AC3E}">
        <p14:creationId xmlns:p14="http://schemas.microsoft.com/office/powerpoint/2010/main" val="148329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686800" cy="811560"/>
          </a:xfrm>
        </p:spPr>
        <p:txBody>
          <a:bodyPr/>
          <a:lstStyle/>
          <a:p>
            <a:pPr algn="ctr"/>
            <a:r>
              <a:rPr lang="ru-RU" sz="2000" b="1" dirty="0" err="1">
                <a:solidFill>
                  <a:srgbClr val="0000CC"/>
                </a:solidFill>
              </a:rPr>
              <a:t>Технологияҳои</a:t>
            </a:r>
            <a:r>
              <a:rPr lang="ru-RU" sz="2000" b="1" dirty="0">
                <a:solidFill>
                  <a:srgbClr val="0000CC"/>
                </a:solidFill>
              </a:rPr>
              <a:t> </a:t>
            </a:r>
            <a:r>
              <a:rPr lang="ru-RU" sz="2000" b="1" dirty="0" err="1">
                <a:solidFill>
                  <a:srgbClr val="0000CC"/>
                </a:solidFill>
              </a:rPr>
              <a:t>Шаҳри</a:t>
            </a:r>
            <a:r>
              <a:rPr lang="ru-RU" sz="2000" b="1" dirty="0">
                <a:solidFill>
                  <a:srgbClr val="0000CC"/>
                </a:solidFill>
              </a:rPr>
              <a:t> </a:t>
            </a:r>
            <a:r>
              <a:rPr lang="ru-RU" sz="2000" b="1" dirty="0" err="1">
                <a:solidFill>
                  <a:srgbClr val="0000CC"/>
                </a:solidFill>
              </a:rPr>
              <a:t>Хушманд</a:t>
            </a:r>
            <a:r>
              <a:rPr lang="ru-RU" sz="2000" b="1" dirty="0">
                <a:solidFill>
                  <a:srgbClr val="0000CC"/>
                </a:solidFill>
              </a:rPr>
              <a:t> ба </a:t>
            </a:r>
            <a:r>
              <a:rPr lang="ru-RU" sz="2000" b="1" dirty="0" err="1">
                <a:solidFill>
                  <a:srgbClr val="0000CC"/>
                </a:solidFill>
              </a:rPr>
              <a:t>беҳтар</a:t>
            </a:r>
            <a:r>
              <a:rPr lang="ru-RU" sz="2000" b="1" dirty="0">
                <a:solidFill>
                  <a:srgbClr val="0000CC"/>
                </a:solidFill>
              </a:rPr>
              <a:t> </a:t>
            </a:r>
            <a:r>
              <a:rPr lang="ru-RU" sz="2000" b="1" dirty="0" err="1">
                <a:solidFill>
                  <a:srgbClr val="0000CC"/>
                </a:solidFill>
              </a:rPr>
              <a:t>шудани</a:t>
            </a:r>
            <a:r>
              <a:rPr lang="ru-RU" sz="2000" b="1" dirty="0">
                <a:solidFill>
                  <a:srgbClr val="0000CC"/>
                </a:solidFill>
              </a:rPr>
              <a:t> </a:t>
            </a:r>
            <a:r>
              <a:rPr lang="ru-RU" sz="2000" b="1" dirty="0" err="1">
                <a:solidFill>
                  <a:srgbClr val="0000CC"/>
                </a:solidFill>
              </a:rPr>
              <a:t>сифати</a:t>
            </a:r>
            <a:r>
              <a:rPr lang="ru-RU" sz="2000" b="1" dirty="0">
                <a:solidFill>
                  <a:srgbClr val="0000CC"/>
                </a:solidFill>
              </a:rPr>
              <a:t> </a:t>
            </a:r>
            <a:r>
              <a:rPr lang="ru-RU" sz="2000" b="1" dirty="0" err="1">
                <a:solidFill>
                  <a:srgbClr val="0000CC"/>
                </a:solidFill>
              </a:rPr>
              <a:t>зиндагӣ</a:t>
            </a:r>
            <a:r>
              <a:rPr lang="ru-RU" sz="2000" b="1" dirty="0">
                <a:solidFill>
                  <a:srgbClr val="0000CC"/>
                </a:solidFill>
              </a:rPr>
              <a:t> </a:t>
            </a:r>
            <a:r>
              <a:rPr lang="ru-RU" sz="2000" b="1" dirty="0" err="1">
                <a:solidFill>
                  <a:srgbClr val="0000CC"/>
                </a:solidFill>
              </a:rPr>
              <a:t>ва</a:t>
            </a:r>
            <a:r>
              <a:rPr lang="ru-RU" sz="2000" b="1" dirty="0">
                <a:solidFill>
                  <a:srgbClr val="0000CC"/>
                </a:solidFill>
              </a:rPr>
              <a:t> </a:t>
            </a:r>
            <a:r>
              <a:rPr lang="ru-RU" sz="2000" b="1" dirty="0" err="1">
                <a:solidFill>
                  <a:srgbClr val="0000CC"/>
                </a:solidFill>
              </a:rPr>
              <a:t>ноил</a:t>
            </a:r>
            <a:r>
              <a:rPr lang="ru-RU" sz="2000" b="1" dirty="0">
                <a:solidFill>
                  <a:srgbClr val="0000CC"/>
                </a:solidFill>
              </a:rPr>
              <a:t> </a:t>
            </a:r>
            <a:r>
              <a:rPr lang="ru-RU" sz="2000" b="1" dirty="0" err="1">
                <a:solidFill>
                  <a:srgbClr val="0000CC"/>
                </a:solidFill>
              </a:rPr>
              <a:t>шудан</a:t>
            </a:r>
            <a:r>
              <a:rPr lang="ru-RU" sz="2000" b="1" dirty="0">
                <a:solidFill>
                  <a:srgbClr val="0000CC"/>
                </a:solidFill>
              </a:rPr>
              <a:t> ба </a:t>
            </a:r>
            <a:r>
              <a:rPr lang="ru-RU" sz="2000" b="1" dirty="0" err="1">
                <a:solidFill>
                  <a:srgbClr val="0000CC"/>
                </a:solidFill>
              </a:rPr>
              <a:t>Хадафҳои</a:t>
            </a:r>
            <a:r>
              <a:rPr lang="ru-RU" sz="2000" b="1" dirty="0">
                <a:solidFill>
                  <a:srgbClr val="0000CC"/>
                </a:solidFill>
              </a:rPr>
              <a:t> </a:t>
            </a:r>
            <a:r>
              <a:rPr lang="ru-RU" sz="2000" b="1" dirty="0" err="1">
                <a:solidFill>
                  <a:srgbClr val="0000CC"/>
                </a:solidFill>
              </a:rPr>
              <a:t>рушди</a:t>
            </a:r>
            <a:r>
              <a:rPr lang="ru-RU" sz="2000" b="1" dirty="0">
                <a:solidFill>
                  <a:srgbClr val="0000CC"/>
                </a:solidFill>
              </a:rPr>
              <a:t> </a:t>
            </a:r>
            <a:r>
              <a:rPr lang="ru-RU" sz="2000" b="1" dirty="0" err="1">
                <a:solidFill>
                  <a:srgbClr val="0000CC"/>
                </a:solidFill>
              </a:rPr>
              <a:t>устувор</a:t>
            </a:r>
            <a:r>
              <a:rPr lang="ru-RU" sz="2000" b="1" dirty="0">
                <a:solidFill>
                  <a:srgbClr val="0000CC"/>
                </a:solidFill>
              </a:rPr>
              <a:t> </a:t>
            </a:r>
            <a:r>
              <a:rPr lang="ru-RU" sz="2000" b="1" dirty="0" err="1">
                <a:solidFill>
                  <a:srgbClr val="0000CC"/>
                </a:solidFill>
              </a:rPr>
              <a:t>мусоидат</a:t>
            </a:r>
            <a:r>
              <a:rPr lang="ru-RU" sz="2000" b="1" dirty="0">
                <a:solidFill>
                  <a:srgbClr val="0000CC"/>
                </a:solidFill>
              </a:rPr>
              <a:t> </a:t>
            </a:r>
            <a:r>
              <a:rPr lang="ru-RU" sz="2000" b="1" dirty="0" err="1">
                <a:solidFill>
                  <a:srgbClr val="0000CC"/>
                </a:solidFill>
              </a:rPr>
              <a:t>мекунанд</a:t>
            </a:r>
            <a:endParaRPr lang="ru-RU" sz="2000" b="1" dirty="0">
              <a:solidFill>
                <a:srgbClr val="0000CC"/>
              </a:solidFill>
            </a:endParaRPr>
          </a:p>
        </p:txBody>
      </p:sp>
      <p:grpSp>
        <p:nvGrpSpPr>
          <p:cNvPr id="4" name="Группа 3"/>
          <p:cNvGrpSpPr/>
          <p:nvPr/>
        </p:nvGrpSpPr>
        <p:grpSpPr>
          <a:xfrm>
            <a:off x="0" y="1484784"/>
            <a:ext cx="9144000" cy="5373216"/>
            <a:chOff x="0" y="0"/>
            <a:chExt cx="5648325" cy="1301850"/>
          </a:xfrm>
        </p:grpSpPr>
        <p:grpSp>
          <p:nvGrpSpPr>
            <p:cNvPr id="5" name="Группа 4"/>
            <p:cNvGrpSpPr/>
            <p:nvPr/>
          </p:nvGrpSpPr>
          <p:grpSpPr>
            <a:xfrm>
              <a:off x="0" y="0"/>
              <a:ext cx="5648325" cy="1295400"/>
              <a:chOff x="0" y="0"/>
              <a:chExt cx="5648325" cy="1295400"/>
            </a:xfrm>
          </p:grpSpPr>
          <p:sp>
            <p:nvSpPr>
              <p:cNvPr id="8" name="Прямоугольник 7"/>
              <p:cNvSpPr/>
              <p:nvPr/>
            </p:nvSpPr>
            <p:spPr>
              <a:xfrm>
                <a:off x="0" y="0"/>
                <a:ext cx="1552575" cy="10763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sz="1600" u="sng" kern="100" dirty="0" err="1">
                    <a:ea typeface="Calibri" panose="020F0502020204030204" pitchFamily="34" charset="0"/>
                    <a:cs typeface="Times New Roman" panose="02020603050405020304" pitchFamily="18" charset="0"/>
                  </a:rPr>
                  <a:t>Ҳадаф</a:t>
                </a:r>
                <a:r>
                  <a:rPr lang="ru-RU" sz="1600" u="sng" kern="100" dirty="0">
                    <a:ea typeface="Calibri" panose="020F0502020204030204" pitchFamily="34" charset="0"/>
                    <a:cs typeface="Times New Roman" panose="02020603050405020304" pitchFamily="18" charset="0"/>
                  </a:rPr>
                  <a:t> - </a:t>
                </a:r>
                <a:r>
                  <a:rPr lang="ru-RU" sz="1600" kern="100" dirty="0">
                    <a:solidFill>
                      <a:srgbClr val="0000CC"/>
                    </a:solidFill>
                    <a:ea typeface="Calibri" panose="020F0502020204030204" pitchFamily="34" charset="0"/>
                    <a:cs typeface="Times New Roman" panose="02020603050405020304" pitchFamily="18" charset="0"/>
                  </a:rPr>
                  <a:t>баланд </a:t>
                </a:r>
                <a:r>
                  <a:rPr lang="ru-RU" sz="1600" kern="100" dirty="0" err="1">
                    <a:solidFill>
                      <a:srgbClr val="0000CC"/>
                    </a:solidFill>
                    <a:ea typeface="Calibri" panose="020F0502020204030204" pitchFamily="34" charset="0"/>
                    <a:cs typeface="Times New Roman" panose="02020603050405020304" pitchFamily="18" charset="0"/>
                  </a:rPr>
                  <a:t>бардоштани</a:t>
                </a:r>
                <a:r>
                  <a:rPr lang="ru-RU" sz="1600" kern="100" dirty="0">
                    <a:solidFill>
                      <a:srgbClr val="0000CC"/>
                    </a:solidFill>
                    <a:ea typeface="Calibri" panose="020F0502020204030204" pitchFamily="34" charset="0"/>
                    <a:cs typeface="Times New Roman" panose="02020603050405020304" pitchFamily="18" charset="0"/>
                  </a:rPr>
                  <a:t> </a:t>
                </a:r>
                <a:r>
                  <a:rPr lang="ru-RU" sz="1600" kern="100" dirty="0" err="1">
                    <a:solidFill>
                      <a:srgbClr val="0000CC"/>
                    </a:solidFill>
                    <a:ea typeface="Calibri" panose="020F0502020204030204" pitchFamily="34" charset="0"/>
                    <a:cs typeface="Times New Roman" panose="02020603050405020304" pitchFamily="18" charset="0"/>
                  </a:rPr>
                  <a:t>сифати</a:t>
                </a:r>
                <a:r>
                  <a:rPr lang="ru-RU" sz="1600" kern="100" dirty="0">
                    <a:solidFill>
                      <a:srgbClr val="0000CC"/>
                    </a:solidFill>
                    <a:ea typeface="Calibri" panose="020F0502020204030204" pitchFamily="34" charset="0"/>
                    <a:cs typeface="Times New Roman" panose="02020603050405020304" pitchFamily="18" charset="0"/>
                  </a:rPr>
                  <a:t> </a:t>
                </a:r>
                <a:r>
                  <a:rPr lang="ru-RU" sz="1600" kern="100" dirty="0" err="1">
                    <a:solidFill>
                      <a:srgbClr val="0000CC"/>
                    </a:solidFill>
                    <a:ea typeface="Calibri" panose="020F0502020204030204" pitchFamily="34" charset="0"/>
                    <a:cs typeface="Times New Roman" panose="02020603050405020304" pitchFamily="18" charset="0"/>
                  </a:rPr>
                  <a:t>зиндагӣ</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тавассути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истифодаи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технологияҳо</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ва</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карорхое</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мебошад</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ки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ҷараёни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рушди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шаҳрро</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беҳтар</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намояд</a:t>
                </a:r>
                <a:r>
                  <a:rPr lang="ru-RU" sz="1600" kern="100" dirty="0">
                    <a:ea typeface="Calibri" panose="020F0502020204030204" pitchFamily="34" charset="0"/>
                    <a:cs typeface="Times New Roman" panose="02020603050405020304" pitchFamily="18" charset="0"/>
                  </a:rPr>
                  <a:t>, ба </a:t>
                </a:r>
                <a:r>
                  <a:rPr lang="ru-RU" sz="1600" kern="100" dirty="0" err="1">
                    <a:ea typeface="Calibri" panose="020F0502020204030204" pitchFamily="34" charset="0"/>
                    <a:cs typeface="Times New Roman" panose="02020603050405020304" pitchFamily="18" charset="0"/>
                  </a:rPr>
                  <a:t>мушкилоти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пайдошуда</a:t>
                </a:r>
                <a:r>
                  <a:rPr lang="ru-RU" sz="1600" kern="100" dirty="0">
                    <a:ea typeface="Calibri" panose="020F0502020204030204" pitchFamily="34" charset="0"/>
                    <a:cs typeface="Times New Roman" panose="02020603050405020304" pitchFamily="18" charset="0"/>
                  </a:rPr>
                  <a:t> зуд </a:t>
                </a:r>
                <a:r>
                  <a:rPr lang="ru-RU" sz="1600" kern="100" dirty="0" err="1">
                    <a:ea typeface="Calibri" panose="020F0502020204030204" pitchFamily="34" charset="0"/>
                    <a:cs typeface="Times New Roman" panose="02020603050405020304" pitchFamily="18" charset="0"/>
                  </a:rPr>
                  <a:t>вокуниш</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нишон</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дода</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шавад</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ва</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пешбурди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ислохотхо</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самаранок</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таъмин</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гардад</a:t>
                </a:r>
                <a:r>
                  <a:rPr lang="ru-RU" sz="1600" kern="100" dirty="0">
                    <a:ea typeface="Calibri" panose="020F0502020204030204" pitchFamily="34" charset="0"/>
                    <a:cs typeface="Times New Roman" panose="02020603050405020304" pitchFamily="18" charset="0"/>
                  </a:rPr>
                  <a:t>.</a:t>
                </a:r>
              </a:p>
              <a:p>
                <a:pPr algn="ctr">
                  <a:lnSpc>
                    <a:spcPct val="107000"/>
                  </a:lnSpc>
                  <a:spcAft>
                    <a:spcPts val="0"/>
                  </a:spcAft>
                </a:pPr>
                <a:endParaRPr lang="ru-RU" sz="1600" u="sng" kern="100" dirty="0">
                  <a:ea typeface="Calibri" panose="020F0502020204030204" pitchFamily="34" charset="0"/>
                  <a:cs typeface="Times New Roman" panose="02020603050405020304" pitchFamily="18" charset="0"/>
                </a:endParaRPr>
              </a:p>
            </p:txBody>
          </p:sp>
          <p:sp>
            <p:nvSpPr>
              <p:cNvPr id="9" name="Прямоугольник 8"/>
              <p:cNvSpPr/>
              <p:nvPr/>
            </p:nvSpPr>
            <p:spPr>
              <a:xfrm>
                <a:off x="2047875" y="0"/>
                <a:ext cx="1552575" cy="107632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400" kern="100" dirty="0" err="1">
                    <a:latin typeface="Arial Narrow" panose="020B0606020202030204" pitchFamily="34" charset="0"/>
                    <a:ea typeface="Calibri" panose="020F0502020204030204" pitchFamily="34" charset="0"/>
                    <a:cs typeface="Times New Roman" panose="02020603050405020304" pitchFamily="18" charset="0"/>
                  </a:rPr>
                  <a:t>Шаҳри</a:t>
                </a:r>
                <a:r>
                  <a:rPr lang="ru-RU" sz="2400" kern="100" dirty="0">
                    <a:latin typeface="Arial Narrow" panose="020B0606020202030204" pitchFamily="34" charset="0"/>
                    <a:ea typeface="Calibri" panose="020F0502020204030204" pitchFamily="34" charset="0"/>
                    <a:cs typeface="Times New Roman" panose="02020603050405020304" pitchFamily="18" charset="0"/>
                  </a:rPr>
                  <a:t> </a:t>
                </a:r>
                <a:r>
                  <a:rPr lang="ru-RU" sz="2400" kern="100" dirty="0" err="1">
                    <a:latin typeface="Arial Narrow" panose="020B0606020202030204" pitchFamily="34" charset="0"/>
                    <a:ea typeface="Calibri" panose="020F0502020204030204" pitchFamily="34" charset="0"/>
                    <a:cs typeface="Times New Roman" panose="02020603050405020304" pitchFamily="18" charset="0"/>
                  </a:rPr>
                  <a:t>Хушманд</a:t>
                </a:r>
                <a:r>
                  <a:rPr lang="ru-RU" sz="2400" kern="100" dirty="0">
                    <a:latin typeface="Arial Narrow" panose="020B0606020202030204" pitchFamily="34" charset="0"/>
                    <a:ea typeface="Calibri" panose="020F0502020204030204" pitchFamily="34" charset="0"/>
                    <a:cs typeface="Times New Roman" panose="02020603050405020304" pitchFamily="18" charset="0"/>
                  </a:rPr>
                  <a:t> </a:t>
                </a:r>
                <a:r>
                  <a:rPr lang="ru-RU" sz="24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ru-RU" sz="2400" kern="100" dirty="0">
                  <a:effectLst/>
                  <a:ea typeface="Calibri" panose="020F0502020204030204" pitchFamily="34" charset="0"/>
                  <a:cs typeface="Times New Roman" panose="02020603050405020304" pitchFamily="18" charset="0"/>
                </a:endParaRPr>
              </a:p>
            </p:txBody>
          </p:sp>
          <p:sp>
            <p:nvSpPr>
              <p:cNvPr id="10" name="Прямоугольник 9"/>
              <p:cNvSpPr/>
              <p:nvPr/>
            </p:nvSpPr>
            <p:spPr>
              <a:xfrm>
                <a:off x="4095750" y="0"/>
                <a:ext cx="1552575" cy="10763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sz="1600" u="sng" kern="100" dirty="0" err="1">
                    <a:latin typeface="Arial" panose="020B0604020202020204" pitchFamily="34" charset="0"/>
                    <a:ea typeface="Calibri" panose="020F0502020204030204" pitchFamily="34" charset="0"/>
                    <a:cs typeface="Arial" panose="020B0604020202020204" pitchFamily="34" charset="0"/>
                  </a:rPr>
                  <a:t>Ҳадаф</a:t>
                </a:r>
                <a:r>
                  <a:rPr lang="ru-RU" sz="1600" u="sng" kern="100" dirty="0">
                    <a:latin typeface="Arial" panose="020B0604020202020204" pitchFamily="34" charset="0"/>
                    <a:ea typeface="Calibri" panose="020F0502020204030204" pitchFamily="34" charset="0"/>
                    <a:cs typeface="Arial" panose="020B0604020202020204" pitchFamily="34" charset="0"/>
                  </a:rPr>
                  <a:t> -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ноил</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шудан</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ба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Ҳадафҳои</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Рушди</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устовор</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a:latin typeface="Arial" panose="020B0604020202020204" pitchFamily="34" charset="0"/>
                    <a:ea typeface="Calibri" panose="020F0502020204030204" pitchFamily="34" charset="0"/>
                    <a:cs typeface="Arial" panose="020B0604020202020204" pitchFamily="34" charset="0"/>
                  </a:rPr>
                  <a:t>дар </a:t>
                </a:r>
                <a:r>
                  <a:rPr lang="ru-RU" sz="1600" kern="100" dirty="0" err="1">
                    <a:latin typeface="Arial" panose="020B0604020202020204" pitchFamily="34" charset="0"/>
                    <a:ea typeface="Calibri" panose="020F0502020204030204" pitchFamily="34" charset="0"/>
                    <a:cs typeface="Arial" panose="020B0604020202020204" pitchFamily="34" charset="0"/>
                  </a:rPr>
                  <a:t>сатҳи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шаҳр</a:t>
                </a:r>
                <a:r>
                  <a:rPr lang="ru-RU" sz="1600" kern="100" dirty="0">
                    <a:latin typeface="Arial" panose="020B0604020202020204" pitchFamily="34" charset="0"/>
                    <a:ea typeface="Calibri" panose="020F0502020204030204" pitchFamily="34" charset="0"/>
                    <a:cs typeface="Arial" panose="020B0604020202020204" pitchFamily="34" charset="0"/>
                  </a:rPr>
                  <a:t>, аз </a:t>
                </a:r>
                <a:r>
                  <a:rPr lang="ru-RU" sz="1600" kern="100" dirty="0" err="1">
                    <a:latin typeface="Arial" panose="020B0604020202020204" pitchFamily="34" charset="0"/>
                    <a:ea typeface="Calibri" panose="020F0502020204030204" pitchFamily="34" charset="0"/>
                    <a:cs typeface="Arial" panose="020B0604020202020204" pitchFamily="34" charset="0"/>
                  </a:rPr>
                  <a:t>чумла</a:t>
                </a:r>
                <a:r>
                  <a:rPr lang="ru-RU" sz="1600" kern="100" dirty="0">
                    <a:latin typeface="Arial" panose="020B0604020202020204" pitchFamily="34" charset="0"/>
                    <a:ea typeface="Calibri" panose="020F0502020204030204" pitchFamily="34" charset="0"/>
                    <a:cs typeface="Arial" panose="020B0604020202020204" pitchFamily="34" charset="0"/>
                  </a:rPr>
                  <a:t> ба </a:t>
                </a:r>
                <a:r>
                  <a:rPr lang="ru-RU" sz="1600" kern="100" dirty="0" err="1">
                    <a:latin typeface="Arial" panose="020B0604020202020204" pitchFamily="34" charset="0"/>
                    <a:ea typeface="Calibri" panose="020F0502020204030204" pitchFamily="34" charset="0"/>
                    <a:cs typeface="Arial" panose="020B0604020202020204" pitchFamily="34" charset="0"/>
                  </a:rPr>
                  <a:t>воситаи</a:t>
                </a:r>
                <a:r>
                  <a:rPr lang="ru-RU" sz="1600" kern="100" dirty="0">
                    <a:latin typeface="Arial" panose="020B0604020202020204" pitchFamily="34" charset="0"/>
                    <a:ea typeface="Calibri" panose="020F0502020204030204" pitchFamily="34" charset="0"/>
                    <a:cs typeface="Arial" panose="020B0604020202020204" pitchFamily="34" charset="0"/>
                  </a:rPr>
                  <a:t> , </a:t>
                </a:r>
                <a:r>
                  <a:rPr lang="ru-RU" sz="1600" kern="100" dirty="0" err="1">
                    <a:latin typeface="Arial" panose="020B0604020202020204" pitchFamily="34" charset="0"/>
                    <a:ea typeface="Calibri" panose="020F0502020204030204" pitchFamily="34" charset="0"/>
                    <a:cs typeface="Arial" panose="020B0604020202020204" pitchFamily="34" charset="0"/>
                  </a:rPr>
                  <a:t>чорй</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намудани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технологияхои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муосир</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ва</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хамкории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фаъолона</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бо</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ҷомеа</a:t>
                </a:r>
                <a:r>
                  <a:rPr lang="ru-RU" sz="1600" kern="100" dirty="0">
                    <a:latin typeface="Arial" panose="020B0604020202020204" pitchFamily="34" charset="0"/>
                    <a:ea typeface="Calibri" panose="020F0502020204030204" pitchFamily="34" charset="0"/>
                    <a:cs typeface="Arial" panose="020B0604020202020204" pitchFamily="34" charset="0"/>
                  </a:rPr>
                  <a:t> дар </a:t>
                </a:r>
                <a:r>
                  <a:rPr lang="ru-RU" sz="1600" kern="100" dirty="0" err="1">
                    <a:latin typeface="Arial" panose="020B0604020202020204" pitchFamily="34" charset="0"/>
                    <a:ea typeface="Calibri" panose="020F0502020204030204" pitchFamily="34" charset="0"/>
                    <a:cs typeface="Arial" panose="020B0604020202020204" pitchFamily="34" charset="0"/>
                  </a:rPr>
                  <a:t>татбиқи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накшаю</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амалхо</a:t>
                </a:r>
                <a:endParaRPr lang="ru-RU" sz="1600" kern="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1" name="Прямая со стрелкой 10"/>
              <p:cNvCxnSpPr/>
              <p:nvPr/>
            </p:nvCxnSpPr>
            <p:spPr>
              <a:xfrm>
                <a:off x="1562100" y="514350"/>
                <a:ext cx="47625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609975" y="514350"/>
                <a:ext cx="47625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66750" y="1295400"/>
                <a:ext cx="411480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Прямая соединительная линия 5"/>
            <p:cNvCxnSpPr/>
            <p:nvPr/>
          </p:nvCxnSpPr>
          <p:spPr>
            <a:xfrm>
              <a:off x="4781550" y="108585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66750" y="1085850"/>
              <a:ext cx="0" cy="21600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0712297"/>
      </p:ext>
    </p:extLst>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Pixel</Template>
  <TotalTime>2848</TotalTime>
  <Words>1828</Words>
  <Application>Microsoft Office PowerPoint</Application>
  <PresentationFormat>Экран (4:3)</PresentationFormat>
  <Paragraphs>237</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Arial Black</vt:lpstr>
      <vt:lpstr>Arial Narrow</vt:lpstr>
      <vt:lpstr>Calibri</vt:lpstr>
      <vt:lpstr>Symbol</vt:lpstr>
      <vt:lpstr>Times New Roman</vt:lpstr>
      <vt:lpstr>Times New Roman Tj</vt:lpstr>
      <vt:lpstr>Wingdings</vt:lpstr>
      <vt:lpstr>Пиксел</vt:lpstr>
      <vt:lpstr>Арзёбии масъалаҳои саноатикунони босуръати кишвар ва диверсификитсияи содирот дар  Шарҳи ихтиёрии маҳаллии шаҳри Душанбе</vt:lpstr>
      <vt:lpstr>Душанбе пойтахти Тољикистон маркази бонуфузи иќтисодї, тањсилотию табобатї, фарњангию сайёњї мебошад</vt:lpstr>
      <vt:lpstr>Интизорихо ва накшахо то соли 2025 </vt:lpstr>
      <vt:lpstr>Шарҳи якуми ихтиёрии мањаллї  «Душанбе: ояндаи њушманду устувор» - заминаи воќеї барои тањияи шарҳи якуми ихтиёрии махаллї </vt:lpstr>
      <vt:lpstr>Пояи њамгироии самаранок</vt:lpstr>
      <vt:lpstr>Чанбахои методологи: </vt:lpstr>
      <vt:lpstr>Панҷ марҳилаи ташаккули Шархи ихтиёрии махалли</vt:lpstr>
      <vt:lpstr>Шарҳи якуми ихтиёрии мањаллї  «Душанбе: ояндаи њушманду устувор» -мундариҷа </vt:lpstr>
      <vt:lpstr>Технологияҳои Шаҳри Хушманд ба беҳтар шудани сифати зиндагӣ ва ноил шудан ба Хадафҳои рушди устувор мусоидат мекунанд</vt:lpstr>
      <vt:lpstr>Интизорӣ меравад, ки дар соли 2030 Душанбе шаҳри замонавии «сабз», барои соҳибкорӣ кушода ва барои шаҳрвандон қулай мебошад, ки аз ҷиҳати воридшавии технология ва донишҳои нав ба тамоми соҳаҳои ҳаёт дар минтақа мавқеи пешсафро ишғол мекунад</vt:lpstr>
      <vt:lpstr>Хусусиятҳои асосии ҳадафхои рушди Душанбе</vt:lpstr>
      <vt:lpstr>Суръати афзоиши ахолии ш. Душанбе</vt:lpstr>
      <vt:lpstr>Масохати шахр меафзояд, зарурати таъмини дастрасию сифати хизматрасонихои ичтимои зиёд мегардад</vt:lpstr>
      <vt:lpstr>То соли 2030 ањолии шахри Душанбе бемайлон афзоиш ёфта, ба камтар аз 1,5 млн. нафар хоњад расид. Ташкили имкониятњо барои сокинон (новобаста аз љинс, синну сол, саломатї) ва арзёбии талаботи иќтисодиёт мухим мегардад… </vt:lpstr>
      <vt:lpstr>Сохтори синну солии ахолии ш. Душанбе </vt:lpstr>
      <vt:lpstr>Афзоиши Мачмуи махсулоти минтакави ва кохиши сатхи камбизоати дар шахри Душанбе </vt:lpstr>
      <vt:lpstr>Натичахои соли 2023 доир ба рушди саноат дар шахр назаррас аст (соли 2015=100%)….</vt:lpstr>
      <vt:lpstr>Сохтори Мачмуи махсулоти минтакавии шахри Душанбе, %</vt:lpstr>
      <vt:lpstr>Сохтори саноати коркард каме тагйир ёфта истодаст</vt:lpstr>
      <vt:lpstr>    Шањр бо сатњи нисбатан баланди талабот, рушди инсонї ва фаъолнокии соњибкорї тавсиф дода мешавад, ки минбаъд боз меафзояд….  </vt:lpstr>
      <vt:lpstr>Хамгироии фаъолият </vt:lpstr>
      <vt:lpstr>Технологияю ќарорњои њушманд дар самтњои гуногун ва бо њам пайваст муњиманд..</vt:lpstr>
      <vt:lpstr> Натиљаю вобастагињои чашмдошт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Muminova Farida</dc:creator>
  <cp:lastModifiedBy>user</cp:lastModifiedBy>
  <cp:revision>197</cp:revision>
  <dcterms:created xsi:type="dcterms:W3CDTF">2016-11-13T10:05:50Z</dcterms:created>
  <dcterms:modified xsi:type="dcterms:W3CDTF">2024-06-05T15:00:05Z</dcterms:modified>
</cp:coreProperties>
</file>