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6" r:id="rId2"/>
    <p:sldMasterId id="2147483720" r:id="rId3"/>
  </p:sldMasterIdLst>
  <p:notesMasterIdLst>
    <p:notesMasterId r:id="rId17"/>
  </p:notesMasterIdLst>
  <p:sldIdLst>
    <p:sldId id="300" r:id="rId4"/>
    <p:sldId id="2147469558" r:id="rId5"/>
    <p:sldId id="2147469550" r:id="rId6"/>
    <p:sldId id="2147469551" r:id="rId7"/>
    <p:sldId id="2147469553" r:id="rId8"/>
    <p:sldId id="2147469560" r:id="rId9"/>
    <p:sldId id="2147469544" r:id="rId10"/>
    <p:sldId id="2147469552" r:id="rId11"/>
    <p:sldId id="2141411204" r:id="rId12"/>
    <p:sldId id="2141411322" r:id="rId13"/>
    <p:sldId id="1676" r:id="rId14"/>
    <p:sldId id="2147469531" r:id="rId15"/>
    <p:sldId id="299" r:id="rId16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5C"/>
    <a:srgbClr val="009ADE"/>
    <a:srgbClr val="DDEFF9"/>
    <a:srgbClr val="C9DDF3"/>
    <a:srgbClr val="79B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24"/>
    <p:restoredTop sz="94249" autoAdjust="0"/>
  </p:normalViewPr>
  <p:slideViewPr>
    <p:cSldViewPr snapToGrid="0" snapToObjects="1">
      <p:cViewPr varScale="1">
        <p:scale>
          <a:sx n="72" d="100"/>
          <a:sy n="72" d="100"/>
        </p:scale>
        <p:origin x="10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6912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67B25686-C135-714D-ADAE-A031C4BC0204}" type="datetimeFigureOut">
              <a:rPr lang="en-US" smtClean="0"/>
              <a:t>17-May-24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6911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2385B747-18E9-E746-A276-B387773C2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7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28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47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75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67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76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A34AE-2A22-884D-B4B7-206DF8287F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37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00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7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89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63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A34AE-2A22-884D-B4B7-206DF8287F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97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реагирования на туберкулез в Регионе.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31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2871">
              <a:buFontTx/>
              <a:buNone/>
              <a:defRPr/>
            </a:pPr>
            <a:r>
              <a:rPr lang="ru-RU" sz="1100" b="1" kern="1200" dirty="0">
                <a:solidFill>
                  <a:srgbClr val="22222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Стратегические и оперативные изменения в борьбе с туберкулезом в Регионе к 2030 году</a:t>
            </a:r>
          </a:p>
          <a:p>
            <a:pPr marL="291522" indent="-291522" defTabSz="932871">
              <a:buFont typeface="Arial" panose="020B0604020202020204" pitchFamily="34" charset="0"/>
              <a:buChar char="•"/>
              <a:defRPr/>
            </a:pPr>
            <a:endParaRPr lang="en-GB" sz="1100" dirty="0">
              <a:solidFill>
                <a:srgbClr val="222222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91522" indent="-291522" defTabSz="932871"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Новый региональный план действий по борьбе с туберкулезом </a:t>
            </a:r>
            <a:r>
              <a:rPr lang="ru-RU" sz="11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определяет приоритеты для государств-членов, ВОЗ и партнеров в Регионе 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 отражает необходимость </a:t>
            </a:r>
            <a:r>
              <a:rPr lang="ru-RU" sz="11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срочного возвращения на правильный путь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Существует несколько </a:t>
            </a:r>
            <a:r>
              <a:rPr lang="ru-RU" sz="11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стратегических и операционных сдвигов, 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которые объясняют, </a:t>
            </a:r>
            <a:r>
              <a:rPr lang="ru-RU" sz="11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ЧТО необходимо делать коллективно и КАК достичь целей к 2030 году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291522" indent="-291522" defTabSz="932871">
              <a:buFont typeface="Arial" panose="020B0604020202020204" pitchFamily="34" charset="0"/>
              <a:buChar char="•"/>
              <a:defRPr/>
            </a:pPr>
            <a:r>
              <a:rPr lang="ru-RU" sz="1100" u="sng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Непосредственным приоритетом региональной борьбы с туберкулезом 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является </a:t>
            </a:r>
            <a:r>
              <a:rPr lang="ru-RU" sz="11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возмещение потерь, вызванных пандемией COVID-19 и чрезвычайными ситуациями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включая </a:t>
            </a:r>
            <a:r>
              <a:rPr lang="ru-RU" sz="11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последствия войны в Украине 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 </a:t>
            </a:r>
            <a:r>
              <a:rPr lang="ru-RU" sz="11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эскалации гуманитарного кризиса 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Европе, </a:t>
            </a:r>
            <a:r>
              <a:rPr lang="ru-RU" sz="11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путем принятия эффективных мер в основных технических областях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которые служить </a:t>
            </a:r>
            <a:r>
              <a:rPr lang="ru-RU" sz="11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катализаторами достижения поставленных целей, укрепления партнерства и призыва к увеличению инвестиций в исследования 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 инновации в области туберкулеза.</a:t>
            </a:r>
          </a:p>
          <a:p>
            <a:pPr marL="291522" indent="-291522" defTabSz="932871">
              <a:buFont typeface="Arial" panose="020B0604020202020204" pitchFamily="34" charset="0"/>
              <a:buChar char="•"/>
              <a:defRPr/>
            </a:pPr>
            <a:r>
              <a:rPr lang="ru-RU" sz="11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Для продвижения программ 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всеобщего охвата услугами здравоохранения (</a:t>
            </a:r>
            <a:r>
              <a:rPr lang="ru-RU" sz="11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ВОУЗ)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и первичной медико-санитарной помощи </a:t>
            </a:r>
            <a:r>
              <a:rPr lang="ru-RU" sz="11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(ПМСП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план действий по борьбе с туберкулезом </a:t>
            </a:r>
            <a:r>
              <a:rPr lang="ru-RU" sz="11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фокусируется на основных пакетах противотуберкулезных услуг 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 </a:t>
            </a:r>
            <a:r>
              <a:rPr lang="ru-RU" sz="11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уровне ПМСП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а также на определении приоритетности ключевых групп населения, </a:t>
            </a:r>
            <a:r>
              <a:rPr lang="ru-RU" sz="11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не оставляя никого позади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в прямом соответствии с Европейской программой работы, 2020–2025 (EPW), </a:t>
            </a:r>
            <a:r>
              <a:rPr lang="ru-RU" sz="11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ставя людей в центр всех усилий и не оставляя никого без внимания качественного ухода</a:t>
            </a:r>
            <a:r>
              <a:rPr lang="ru-RU" sz="1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План действий по борьбе с туберкулезом основан на флагманских инициативах EPW, в частности, на Панъевропейской коалиции психического здоровья, «Расширении прав и возможностей посредством цифрового здравоохранения» и «Более здоровое поведение: включение поведенческих и культурных знаний» </a:t>
            </a:r>
            <a:r>
              <a:rPr lang="ru-RU" sz="1100" dirty="0">
                <a:solidFill>
                  <a:srgbClr val="22222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при оказании противотуберкулезных услуг.</a:t>
            </a:r>
            <a:endParaRPr lang="en-GB" sz="1100" dirty="0">
              <a:solidFill>
                <a:srgbClr val="222222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91522" indent="-291522">
              <a:buFontTx/>
              <a:buChar char="-"/>
            </a:pPr>
            <a:endParaRPr lang="en-GB" sz="1100" dirty="0">
              <a:latin typeface="Calibri" panose="020F0502020204030204" pitchFamily="34" charset="0"/>
              <a:ea typeface="SimSun" panose="02010600030101010101" pitchFamily="2" charset="-122"/>
              <a:cs typeface="Segoe UI" panose="020B0502040204020203" pitchFamily="34" charset="0"/>
            </a:endParaRPr>
          </a:p>
          <a:p>
            <a:pPr marL="291522" indent="-29152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57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0D755F6-2CAC-7D41-BB7B-94B4D9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baby's hand&#10;&#10;Description automatically generated with medium confidence">
            <a:extLst>
              <a:ext uri="{FF2B5EF4-FFF2-40B4-BE49-F238E27FC236}">
                <a16:creationId xmlns:a16="http://schemas.microsoft.com/office/drawing/2014/main" id="{B8D41AEF-EA26-8C49-899F-93C4E7FB5E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2F578A8-265C-6549-BC58-B3FF6D0484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AB5396E8-4CDD-E340-B285-71D77DAB5B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6" y="0"/>
            <a:ext cx="1220202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54CCAA5-A13A-F547-B2B4-92DD9B9C5A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16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hospital room, room, spectacles&#10;&#10;Description automatically generated">
            <a:extLst>
              <a:ext uri="{FF2B5EF4-FFF2-40B4-BE49-F238E27FC236}">
                <a16:creationId xmlns:a16="http://schemas.microsoft.com/office/drawing/2014/main" id="{4B515F42-E9BB-BE4D-8EC9-94C5E3592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B2827E1-3564-3D49-9CF6-A88B3252C8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3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raising their hands&#10;&#10;Description automatically generated">
            <a:extLst>
              <a:ext uri="{FF2B5EF4-FFF2-40B4-BE49-F238E27FC236}">
                <a16:creationId xmlns:a16="http://schemas.microsoft.com/office/drawing/2014/main" id="{035CF4F1-9FAE-4747-8962-E6680CBE74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D8E4D33-3854-B446-9373-F2875B459D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05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uple of women sitting on a couch with face paint&#10;&#10;Description automatically generated with low confidence">
            <a:extLst>
              <a:ext uri="{FF2B5EF4-FFF2-40B4-BE49-F238E27FC236}">
                <a16:creationId xmlns:a16="http://schemas.microsoft.com/office/drawing/2014/main" id="{3E1405B1-547C-4380-9BEB-FEF3AAFD5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C68799E-0576-A94C-91E9-EB98350426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8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1998DFF-FB6D-AC4E-B564-65A2BBB7ED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B6F15AE-52FC-0347-BD09-D35BC55337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5E00C2ED-0D1E-7A49-A779-06E3D1A8B6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001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2968921-A3D4-D747-A91E-D1D9839162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25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shing the hands&#10;&#10;Description automatically generated with medium confidence">
            <a:extLst>
              <a:ext uri="{FF2B5EF4-FFF2-40B4-BE49-F238E27FC236}">
                <a16:creationId xmlns:a16="http://schemas.microsoft.com/office/drawing/2014/main" id="{FC15D9EE-673F-8E4D-A59F-47BDE01A51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D34AD7F-EE14-4B40-8B98-FE5164052E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54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looking at a red wall&#10;&#10;Description automatically generated with low confidence">
            <a:extLst>
              <a:ext uri="{FF2B5EF4-FFF2-40B4-BE49-F238E27FC236}">
                <a16:creationId xmlns:a16="http://schemas.microsoft.com/office/drawing/2014/main" id="{094DE987-E110-E346-B5AD-7643BCA8F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2EE3B21-FD08-D44E-942D-C611BBF506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2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group&#10;&#10;Description automatically generated">
            <a:extLst>
              <a:ext uri="{FF2B5EF4-FFF2-40B4-BE49-F238E27FC236}">
                <a16:creationId xmlns:a16="http://schemas.microsoft.com/office/drawing/2014/main" id="{7A54A406-1880-D543-B446-594252FA3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6592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A59FAB0-A9F7-9A44-B85E-AA84DF96FB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61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D99E1C-D74E-374D-8800-FB673CA41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63736"/>
            <a:ext cx="12192000" cy="6730528"/>
          </a:xfrm>
          <a:prstGeom prst="rect">
            <a:avLst/>
          </a:prstGeom>
          <a:solidFill>
            <a:srgbClr val="00208A">
              <a:alpha val="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22CAA1-C5BF-BB48-AD38-2428720EE5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228600" indent="-22860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44284E6-7217-5546-A9E9-8545B3A1D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09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1E96424-4926-8B4E-B991-97959E75DE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6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1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5C"/>
                </a:solidFill>
              </a:rPr>
              <a:t>Click to edit Master title style</a:t>
            </a:r>
            <a:endParaRPr lang="en-US" dirty="0">
              <a:solidFill>
                <a:srgbClr val="00205C"/>
              </a:solidFill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A9ABDE37-3315-8149-AD9C-177235C865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07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38842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89C5D54E-052C-404F-82C6-B41F08B0FD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40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387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D6AC7366-B0F2-684D-B0D0-3107CAF0F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28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467600" cy="38842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657600" cy="4343400"/>
          </a:xfrm>
          <a:solidFill>
            <a:srgbClr val="DDEFF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>
                <a:solidFill>
                  <a:srgbClr val="00205C"/>
                </a:solidFill>
              </a:defRPr>
            </a:lvl1pPr>
            <a:lvl2pPr marL="457200" indent="0">
              <a:buNone/>
              <a:defRPr sz="2000">
                <a:solidFill>
                  <a:srgbClr val="00205C"/>
                </a:solidFill>
              </a:defRPr>
            </a:lvl2pPr>
            <a:lvl3pPr marL="914400" indent="0">
              <a:buNone/>
              <a:defRPr sz="2000">
                <a:solidFill>
                  <a:srgbClr val="00205C"/>
                </a:solidFill>
              </a:defRPr>
            </a:lvl3pPr>
            <a:lvl4pPr marL="1371600" indent="0">
              <a:buNone/>
              <a:defRPr sz="2000">
                <a:solidFill>
                  <a:srgbClr val="00205C"/>
                </a:solidFill>
              </a:defRPr>
            </a:lvl4pPr>
            <a:lvl5pPr marL="1828800" indent="0">
              <a:buNone/>
              <a:defRPr sz="2000">
                <a:solidFill>
                  <a:srgbClr val="00205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69F27C3F-4AC0-BB45-AE60-D1DB85E77A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50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653A947-12E8-DB4C-BB4E-6A225805B6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98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CA7C184-983D-D247-8728-349DDCA188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30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572000" cy="3884295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4FD3C1D-9E5A-C041-BDFE-5181449E91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93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ECE69999-AAE9-6F48-B701-46A9C8CBC2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5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8F8EF61-4592-194D-A29A-74DCA89C86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59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503590F6-6AF3-0148-A265-42030A1387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45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1EC361EB-6232-2D4E-94C5-96D0FA6D94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06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A314B67E-96FB-7E40-A0B6-14D1B4DDE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99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4071396"/>
            <a:ext cx="5486400" cy="16893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2" y="4050792"/>
            <a:ext cx="5486400" cy="1705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2998280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2998280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552E410-FDB0-3847-971D-FDEDC43399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9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134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4051583"/>
            <a:ext cx="3657600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2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AD4A73-8602-F84A-9C68-0647084B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7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200" y="3388291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2EFE51F-CEF1-A740-8A76-5CB5FCAA62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54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0"/>
            <a:ext cx="7932516" cy="6858000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3335388" cy="839788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7C06-6CF8-2F41-BC67-54F13BB0A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1"/>
            <a:ext cx="3335388" cy="395223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88A5-7D85-6341-A58F-B4539B4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E8B88C-5FF6-8C4C-B269-E15964BDCE0D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8623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0F59DBB-7BFF-0741-A962-071CAAAD9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98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C65EEA0E-E799-1449-85A2-1EB571650A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71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C3C7DF1-3F45-5643-AAF5-3773625D0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02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9A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5DE597F-1E3D-D44B-8E9D-46F1A0D55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261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805" y="1715549"/>
            <a:ext cx="10363200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6C6463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200" y="6408096"/>
            <a:ext cx="2844800" cy="246221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17-May-24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08096"/>
            <a:ext cx="3860800" cy="246221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8096"/>
            <a:ext cx="2844800" cy="246221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805" y="1070769"/>
            <a:ext cx="10363200" cy="4431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87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07BE4-5AF9-FF47-B682-ABA70C1652CA}"/>
              </a:ext>
            </a:extLst>
          </p:cNvPr>
          <p:cNvSpPr/>
          <p:nvPr userDrawn="1"/>
        </p:nvSpPr>
        <p:spPr>
          <a:xfrm>
            <a:off x="0" y="0"/>
            <a:ext cx="12192000" cy="5347504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3043CCB-B00B-754D-ADBE-46AC2CFF85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29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d/Gray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23933"/>
            <a:ext cx="3860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14805" y="978437"/>
            <a:ext cx="10363200" cy="53553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914400" y="1715549"/>
            <a:ext cx="10363200" cy="4233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470" marR="0" indent="-304470" algn="l" defTabSz="604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58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304470" marR="0" lvl="0" indent="-304470" algn="l" defTabSz="604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58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16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905009" marR="0" lvl="1" indent="-304470" algn="l" defTabSz="604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58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116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967481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agraph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>
          <a:xfrm>
            <a:off x="479999" y="469346"/>
            <a:ext cx="8160000" cy="6106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2CC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4"/>
            <a:ext cx="8160000" cy="288925"/>
          </a:xfrm>
          <a:prstGeom prst="rect">
            <a:avLst/>
          </a:prstGeom>
        </p:spPr>
        <p:txBody>
          <a:bodyPr lIns="18000" anchor="ctr">
            <a:normAutofit/>
          </a:bodyPr>
          <a:lstStyle>
            <a:lvl1pPr>
              <a:defRPr sz="1587" b="0">
                <a:solidFill>
                  <a:srgbClr val="0092CC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E9868B-004E-E74E-ABF7-47891EBE4F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9425" y="2133600"/>
            <a:ext cx="11226800" cy="390616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12" name="Date Placeholder 7">
            <a:extLst>
              <a:ext uri="{FF2B5EF4-FFF2-40B4-BE49-F238E27FC236}">
                <a16:creationId xmlns:a16="http://schemas.microsoft.com/office/drawing/2014/main" id="{222DA316-6E05-8747-B373-D518B9818BB2}"/>
              </a:ext>
            </a:extLst>
          </p:cNvPr>
          <p:cNvSpPr>
            <a:spLocks noGrp="1"/>
          </p:cNvSpPr>
          <p:nvPr>
            <p:ph type="dt" sz="half" idx="23"/>
          </p:nvPr>
        </p:nvSpPr>
        <p:spPr bwMode="invGray">
          <a:xfrm>
            <a:off x="480001" y="6548459"/>
            <a:ext cx="790001" cy="244261"/>
          </a:xfrm>
          <a:prstGeom prst="rect">
            <a:avLst/>
          </a:prstGeom>
        </p:spPr>
        <p:txBody>
          <a:bodyPr/>
          <a:lstStyle/>
          <a:p>
            <a:fld id="{167802BA-8623-48AE-9924-9F5F6790139C}" type="datetime1">
              <a:rPr lang="en-GB" noProof="0" smtClean="0"/>
              <a:t>17/05/2024</a:t>
            </a:fld>
            <a:endParaRPr lang="en-GB" noProof="0"/>
          </a:p>
        </p:txBody>
      </p:sp>
      <p:sp>
        <p:nvSpPr>
          <p:cNvPr id="18" name="Footer Placeholder 8">
            <a:extLst>
              <a:ext uri="{FF2B5EF4-FFF2-40B4-BE49-F238E27FC236}">
                <a16:creationId xmlns:a16="http://schemas.microsoft.com/office/drawing/2014/main" id="{BAF798E1-AD11-2443-8DB6-DF317DF5200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 bwMode="invGray">
          <a:xfrm>
            <a:off x="1392992" y="6548459"/>
            <a:ext cx="2264608" cy="244261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9" name="Slide Number Placeholder 9">
            <a:extLst>
              <a:ext uri="{FF2B5EF4-FFF2-40B4-BE49-F238E27FC236}">
                <a16:creationId xmlns:a16="http://schemas.microsoft.com/office/drawing/2014/main" id="{F05B257F-1548-844B-AF5C-784EEFBF745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 bwMode="invGray">
          <a:xfrm>
            <a:off x="11416433" y="6426328"/>
            <a:ext cx="289931" cy="488522"/>
          </a:xfrm>
          <a:prstGeom prst="rect">
            <a:avLst/>
          </a:prstGeo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E6E2C6-2168-1649-A929-5BB290822F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133996"/>
            <a:ext cx="11226365" cy="20858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794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63559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d/Gray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805" y="1715549"/>
            <a:ext cx="507959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6C6463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5549"/>
            <a:ext cx="508040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6C6463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200" y="6408096"/>
            <a:ext cx="2844800" cy="246221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17-May-24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08096"/>
            <a:ext cx="3860800" cy="246221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8096"/>
            <a:ext cx="2844800" cy="246221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805" y="1070769"/>
            <a:ext cx="10363200" cy="443198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8195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5831937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www.euro.who.int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219EE-E5DE-4728-BDA0-C560E0EA4E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18" y="476013"/>
            <a:ext cx="3175753" cy="11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67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17/05/2024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0341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17/05/2024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1645339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17/05/2024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40686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035824F7-C870-482C-80C0-AFECF2DA260C}" type="datetime1">
              <a:rPr lang="en-GB" noProof="0" smtClean="0"/>
              <a:t>17/05/2024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6117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BBB6CCEC-3D0A-48BE-9958-590F11C39C0A}" type="datetime1">
              <a:rPr lang="en-GB" noProof="0" smtClean="0"/>
              <a:t>17/05/2024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335189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4CCF51-8078-42ED-9407-7F055975162E}" type="datetime1">
              <a:rPr lang="en-GB" noProof="0" smtClean="0"/>
              <a:t>17/05/2024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58874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159A206-A53D-4B4A-B0C2-441DB6292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206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17/05/2024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5886212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6C135116-9A9A-47DA-A114-676E0C1FD8BF}" type="datetime1">
              <a:rPr lang="en-GB" noProof="0" smtClean="0"/>
              <a:t>17/05/2024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0319828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17/05/2024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73235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17/05/2024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A555B8F-61D1-4F56-9940-B2CD66E4F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632" y="384048"/>
            <a:ext cx="1974941" cy="6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51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262F6C-3198-4C0D-9FD3-A522B66D4040}" type="datetime1">
              <a:rPr lang="en-GB" smtClean="0"/>
              <a:pPr/>
              <a:t>17/05/2024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1722226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A931E1-7FC2-4DBD-9F66-3D1575A3F79C}" type="datetime1">
              <a:rPr lang="en-GB" smtClean="0"/>
              <a:pPr/>
              <a:t>17/05/2024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0016562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90227-0270-4EF1-920A-0484DB619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18" y="476013"/>
            <a:ext cx="3175753" cy="1121571"/>
          </a:xfrm>
          <a:prstGeom prst="rect">
            <a:avLst/>
          </a:prstGeom>
        </p:spPr>
      </p:pic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507006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www.euro.who.int</a:t>
            </a:r>
          </a:p>
        </p:txBody>
      </p:sp>
    </p:spTree>
    <p:extLst>
      <p:ext uri="{BB962C8B-B14F-4D97-AF65-F5344CB8AC3E}">
        <p14:creationId xmlns:p14="http://schemas.microsoft.com/office/powerpoint/2010/main" val="17169555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9ACC4-C9A8-4609-A81D-676423426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96DD3-A0F2-430C-9C05-8A49FA474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BC16F-C731-42F8-A96B-7DEAA8F23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DDCBD-F808-4A8E-ADBF-AF5624A7F74E}" type="datetimeFigureOut">
              <a:rPr lang="en-US" smtClean="0"/>
              <a:t>17-May-24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A7849-8DF7-4E24-B32D-A8F3C2ED0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0DEB1-C274-42C8-AF46-EFF90AA8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25EF-8FD6-4DEA-8203-8DD8206B1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7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75" y="386897"/>
            <a:ext cx="1970740" cy="673993"/>
          </a:xfrm>
          <a:prstGeom prst="rect">
            <a:avLst/>
          </a:prstGeom>
        </p:spPr>
      </p:pic>
      <p:sp>
        <p:nvSpPr>
          <p:cNvPr id="5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703" y="1441832"/>
            <a:ext cx="11550594" cy="366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+mj-lt"/>
              </a:defRPr>
            </a:lvl1pPr>
          </a:lstStyle>
          <a:p>
            <a:r>
              <a:rPr lang="uk-UA" dirty="0">
                <a:solidFill>
                  <a:srgbClr val="004188"/>
                </a:solidFill>
                <a:latin typeface="+mj-lt"/>
              </a:rPr>
              <a:t>Заголовок слайда</a:t>
            </a:r>
            <a:endParaRPr lang="nl-NL" dirty="0">
              <a:solidFill>
                <a:srgbClr val="00418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9907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</a:t>
            </a:r>
            <a:r>
              <a:rPr lang="en-GB" noProof="0" dirty="0"/>
              <a:t>edit</a:t>
            </a:r>
            <a:r>
              <a:rPr lang="en-US" dirty="0"/>
              <a:t>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140D0F9-6B97-4D0B-A092-9F223135CA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64943" y="358876"/>
            <a:ext cx="2373496" cy="95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01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BE81810-D954-8844-9249-A4361D7C6E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449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97E13-FA57-490F-A250-B08A278F5759}" type="datetimeFigureOut">
              <a:rPr lang="en-US" smtClean="0"/>
              <a:t>17-May-24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3F6C8-479A-43B1-965A-9F2FAB267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197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1" y="203683"/>
            <a:ext cx="11785599" cy="6450636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0C00456-721A-A94C-800A-D5E7EE91C160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23933"/>
            <a:ext cx="3860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18715"/>
            <a:ext cx="5181600" cy="1600200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3174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46997"/>
            <a:ext cx="4572000" cy="16002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116">
                <a:solidFill>
                  <a:schemeClr val="bg1"/>
                </a:solidFill>
              </a:defRPr>
            </a:lvl1pPr>
            <a:lvl2pPr marL="60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9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4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8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3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8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3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37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995680" y="3932955"/>
            <a:ext cx="42672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494089" y="1468008"/>
            <a:ext cx="2743200" cy="214546"/>
          </a:xfrm>
        </p:spPr>
        <p:txBody>
          <a:bodyPr>
            <a:spAutoFit/>
          </a:bodyPr>
          <a:lstStyle>
            <a:lvl1pPr marL="0" indent="0" algn="r">
              <a:buNone/>
              <a:defRPr sz="794" baseline="0">
                <a:solidFill>
                  <a:schemeClr val="bg1"/>
                </a:solidFill>
              </a:defRPr>
            </a:lvl1pPr>
            <a:lvl2pPr marL="304468" indent="0">
              <a:buNone/>
              <a:defRPr sz="2381">
                <a:solidFill>
                  <a:schemeClr val="bg1"/>
                </a:solidFill>
              </a:defRPr>
            </a:lvl2pPr>
            <a:lvl3pPr marL="608938" indent="0">
              <a:buNone/>
              <a:defRPr sz="2116">
                <a:solidFill>
                  <a:schemeClr val="bg1"/>
                </a:solidFill>
              </a:defRPr>
            </a:lvl3pPr>
            <a:lvl4pPr marL="905007" indent="0">
              <a:buNone/>
              <a:defRPr sz="1852">
                <a:solidFill>
                  <a:schemeClr val="bg1"/>
                </a:solidFill>
              </a:defRPr>
            </a:lvl4pPr>
            <a:lvl5pPr marL="1356462" indent="0">
              <a:buNone/>
              <a:defRPr sz="158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25" y="753866"/>
            <a:ext cx="1826231" cy="543508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0067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23933"/>
            <a:ext cx="3860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18715"/>
            <a:ext cx="5181600" cy="1600200"/>
          </a:xfrm>
          <a:effectLst/>
        </p:spPr>
        <p:txBody>
          <a:bodyPr anchor="b" anchorCtr="0">
            <a:normAutofit/>
          </a:bodyPr>
          <a:lstStyle>
            <a:lvl1pPr>
              <a:defRPr sz="3174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46997"/>
            <a:ext cx="4572000" cy="1600200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2116">
                <a:solidFill>
                  <a:schemeClr val="bg1"/>
                </a:solidFill>
              </a:defRPr>
            </a:lvl1pPr>
            <a:lvl2pPr marL="60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9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4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8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3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8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3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37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680" y="3932955"/>
            <a:ext cx="42672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25" y="753866"/>
            <a:ext cx="1826231" cy="543508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3675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707638"/>
            <a:ext cx="7315200" cy="580800"/>
          </a:xfrm>
        </p:spPr>
        <p:txBody>
          <a:bodyPr wrap="square" anchor="t" anchorCtr="0">
            <a:spAutoFit/>
          </a:bodyPr>
          <a:lstStyle>
            <a:lvl1pPr>
              <a:defRPr sz="3174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03200" y="6423933"/>
            <a:ext cx="2844800" cy="21454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17-May-24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23933"/>
            <a:ext cx="3860800" cy="21454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23933"/>
            <a:ext cx="2844800" cy="21454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25" y="5747196"/>
            <a:ext cx="1826231" cy="543508"/>
          </a:xfrm>
          <a:prstGeom prst="rect">
            <a:avLst/>
          </a:prstGeom>
          <a:effectLst/>
        </p:spPr>
      </p:pic>
      <p:cxnSp>
        <p:nvCxnSpPr>
          <p:cNvPr id="13" name="Straight Connector 12"/>
          <p:cNvCxnSpPr/>
          <p:nvPr userDrawn="1"/>
        </p:nvCxnSpPr>
        <p:spPr>
          <a:xfrm>
            <a:off x="995680" y="909220"/>
            <a:ext cx="42672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3552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23933"/>
            <a:ext cx="3860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14805" y="933168"/>
            <a:ext cx="10363200" cy="580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914400" y="1715549"/>
            <a:ext cx="10363200" cy="4233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867294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805" y="1715549"/>
            <a:ext cx="10363200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6C6463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2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17-May-24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23933"/>
            <a:ext cx="3860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805" y="933167"/>
            <a:ext cx="10363200" cy="5808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45401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805" y="1715549"/>
            <a:ext cx="507959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6C6463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5549"/>
            <a:ext cx="508040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6C6463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2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17-May-24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23933"/>
            <a:ext cx="3860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805" y="933167"/>
            <a:ext cx="10363200" cy="5808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65985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805" y="1715549"/>
            <a:ext cx="335239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FFFFFF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4800" y="1715549"/>
            <a:ext cx="335320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FFFFFF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2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17-May-24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23933"/>
            <a:ext cx="3860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419398" y="1715549"/>
            <a:ext cx="335320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FFFFFF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914805" y="933167"/>
            <a:ext cx="10363200" cy="5808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8726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03200" y="3428999"/>
            <a:ext cx="11785600" cy="3228220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604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8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15549"/>
            <a:ext cx="10363200" cy="151186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23933"/>
            <a:ext cx="3860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494091" y="4693325"/>
            <a:ext cx="2743200" cy="214546"/>
          </a:xfrm>
        </p:spPr>
        <p:txBody>
          <a:bodyPr>
            <a:spAutoFit/>
          </a:bodyPr>
          <a:lstStyle>
            <a:lvl1pPr marL="0" indent="0" algn="r">
              <a:buNone/>
              <a:defRPr sz="794" baseline="0">
                <a:solidFill>
                  <a:srgbClr val="FFFFFF"/>
                </a:solidFill>
              </a:defRPr>
            </a:lvl1pPr>
            <a:lvl2pPr marL="304468" indent="0">
              <a:buNone/>
              <a:defRPr sz="2381">
                <a:solidFill>
                  <a:schemeClr val="bg1"/>
                </a:solidFill>
              </a:defRPr>
            </a:lvl2pPr>
            <a:lvl3pPr marL="608938" indent="0">
              <a:buNone/>
              <a:defRPr sz="2116">
                <a:solidFill>
                  <a:schemeClr val="bg1"/>
                </a:solidFill>
              </a:defRPr>
            </a:lvl3pPr>
            <a:lvl4pPr marL="905007" indent="0">
              <a:buNone/>
              <a:defRPr sz="1852">
                <a:solidFill>
                  <a:schemeClr val="bg1"/>
                </a:solidFill>
              </a:defRPr>
            </a:lvl4pPr>
            <a:lvl5pPr marL="1356462" indent="0">
              <a:buNone/>
              <a:defRPr sz="158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14805" y="933167"/>
            <a:ext cx="10363200" cy="5808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35585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203683"/>
            <a:ext cx="5892800" cy="6450636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604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8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914400" y="2219505"/>
            <a:ext cx="4876800" cy="3729274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494089" y="1468008"/>
            <a:ext cx="2743200" cy="214546"/>
          </a:xfrm>
        </p:spPr>
        <p:txBody>
          <a:bodyPr>
            <a:spAutoFit/>
          </a:bodyPr>
          <a:lstStyle>
            <a:lvl1pPr marL="0" indent="0" algn="r">
              <a:buNone/>
              <a:defRPr sz="794" baseline="0">
                <a:solidFill>
                  <a:srgbClr val="FFFFFF"/>
                </a:solidFill>
              </a:defRPr>
            </a:lvl1pPr>
            <a:lvl2pPr marL="304468" indent="0">
              <a:buNone/>
              <a:defRPr sz="2381">
                <a:solidFill>
                  <a:schemeClr val="bg1"/>
                </a:solidFill>
              </a:defRPr>
            </a:lvl2pPr>
            <a:lvl3pPr marL="608938" indent="0">
              <a:buNone/>
              <a:defRPr sz="2116">
                <a:solidFill>
                  <a:schemeClr val="bg1"/>
                </a:solidFill>
              </a:defRPr>
            </a:lvl3pPr>
            <a:lvl4pPr marL="905007" indent="0">
              <a:buNone/>
              <a:defRPr sz="1852">
                <a:solidFill>
                  <a:schemeClr val="bg1"/>
                </a:solidFill>
              </a:defRPr>
            </a:lvl4pPr>
            <a:lvl5pPr marL="1356462" indent="0">
              <a:buNone/>
              <a:defRPr sz="158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897750"/>
            <a:ext cx="4876800" cy="1099175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332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84" y="685800"/>
            <a:ext cx="3817716" cy="54609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1641C41-40C9-FE47-B588-B03357E499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58606"/>
            <a:ext cx="2480553" cy="8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635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Title Only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03200" y="203682"/>
            <a:ext cx="5892800" cy="6450634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604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8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4601291" y="1468008"/>
            <a:ext cx="2743200" cy="214546"/>
          </a:xfrm>
        </p:spPr>
        <p:txBody>
          <a:bodyPr>
            <a:spAutoFit/>
          </a:bodyPr>
          <a:lstStyle>
            <a:lvl1pPr marL="0" indent="0" algn="r">
              <a:buNone/>
              <a:defRPr sz="794" baseline="0">
                <a:solidFill>
                  <a:srgbClr val="FFFFFF"/>
                </a:solidFill>
              </a:defRPr>
            </a:lvl1pPr>
            <a:lvl2pPr marL="304468" indent="0">
              <a:buNone/>
              <a:defRPr sz="2381">
                <a:solidFill>
                  <a:schemeClr val="bg1"/>
                </a:solidFill>
              </a:defRPr>
            </a:lvl2pPr>
            <a:lvl3pPr marL="608938" indent="0">
              <a:buNone/>
              <a:defRPr sz="2116">
                <a:solidFill>
                  <a:schemeClr val="bg1"/>
                </a:solidFill>
              </a:defRPr>
            </a:lvl3pPr>
            <a:lvl4pPr marL="905007" indent="0">
              <a:buNone/>
              <a:defRPr sz="1852">
                <a:solidFill>
                  <a:schemeClr val="bg1"/>
                </a:solidFill>
              </a:defRPr>
            </a:lvl4pPr>
            <a:lvl5pPr marL="1356462" indent="0">
              <a:buNone/>
              <a:defRPr sz="158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502805" y="2894860"/>
            <a:ext cx="5181195" cy="110799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79805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23933"/>
            <a:ext cx="3860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14805" y="933168"/>
            <a:ext cx="10363200" cy="580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914400" y="1715549"/>
            <a:ext cx="10363200" cy="4233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470" marR="0" indent="-304470" algn="l" defTabSz="604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58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304470" marR="0" lvl="0" indent="-304470" algn="l" defTabSz="604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58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16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905009" marR="0" lvl="1" indent="-304470" algn="l" defTabSz="604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58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116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645904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805" y="1715549"/>
            <a:ext cx="507959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6C6463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5549"/>
            <a:ext cx="508040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6C6463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2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17-May-24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23933"/>
            <a:ext cx="3860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805" y="933167"/>
            <a:ext cx="10363200" cy="5808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63077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805" y="1715549"/>
            <a:ext cx="335239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FFFFFF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4800" y="1715549"/>
            <a:ext cx="335320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FFFFFF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2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17-May-24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23933"/>
            <a:ext cx="3860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419398" y="1715549"/>
            <a:ext cx="335320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FFFFFF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914805" y="933167"/>
            <a:ext cx="10363200" cy="5808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7838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03200" y="3428999"/>
            <a:ext cx="11785600" cy="322822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604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8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15549"/>
            <a:ext cx="10363200" cy="151186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23933"/>
            <a:ext cx="3860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494091" y="4693325"/>
            <a:ext cx="2743200" cy="214546"/>
          </a:xfrm>
        </p:spPr>
        <p:txBody>
          <a:bodyPr>
            <a:spAutoFit/>
          </a:bodyPr>
          <a:lstStyle>
            <a:lvl1pPr marL="0" indent="0" algn="r">
              <a:buNone/>
              <a:defRPr sz="794" baseline="0">
                <a:solidFill>
                  <a:srgbClr val="FFFFFF"/>
                </a:solidFill>
              </a:defRPr>
            </a:lvl1pPr>
            <a:lvl2pPr marL="304468" indent="0">
              <a:buNone/>
              <a:defRPr sz="2381">
                <a:solidFill>
                  <a:schemeClr val="bg1"/>
                </a:solidFill>
              </a:defRPr>
            </a:lvl2pPr>
            <a:lvl3pPr marL="608938" indent="0">
              <a:buNone/>
              <a:defRPr sz="2116">
                <a:solidFill>
                  <a:schemeClr val="bg1"/>
                </a:solidFill>
              </a:defRPr>
            </a:lvl3pPr>
            <a:lvl4pPr marL="905007" indent="0">
              <a:buNone/>
              <a:defRPr sz="1852">
                <a:solidFill>
                  <a:schemeClr val="bg1"/>
                </a:solidFill>
              </a:defRPr>
            </a:lvl4pPr>
            <a:lvl5pPr marL="1356462" indent="0">
              <a:buNone/>
              <a:defRPr sz="158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14805" y="933167"/>
            <a:ext cx="10363200" cy="5808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90636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203683"/>
            <a:ext cx="5892800" cy="6450636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604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8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914400" y="2219505"/>
            <a:ext cx="4876800" cy="3729274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494089" y="1468008"/>
            <a:ext cx="2743200" cy="214546"/>
          </a:xfrm>
        </p:spPr>
        <p:txBody>
          <a:bodyPr>
            <a:spAutoFit/>
          </a:bodyPr>
          <a:lstStyle>
            <a:lvl1pPr marL="0" indent="0" algn="r">
              <a:buNone/>
              <a:defRPr sz="794" baseline="0">
                <a:solidFill>
                  <a:srgbClr val="FFFFFF"/>
                </a:solidFill>
              </a:defRPr>
            </a:lvl1pPr>
            <a:lvl2pPr marL="304468" indent="0">
              <a:buNone/>
              <a:defRPr sz="2381">
                <a:solidFill>
                  <a:schemeClr val="bg1"/>
                </a:solidFill>
              </a:defRPr>
            </a:lvl2pPr>
            <a:lvl3pPr marL="608938" indent="0">
              <a:buNone/>
              <a:defRPr sz="2116">
                <a:solidFill>
                  <a:schemeClr val="bg1"/>
                </a:solidFill>
              </a:defRPr>
            </a:lvl3pPr>
            <a:lvl4pPr marL="905007" indent="0">
              <a:buNone/>
              <a:defRPr sz="1852">
                <a:solidFill>
                  <a:schemeClr val="bg1"/>
                </a:solidFill>
              </a:defRPr>
            </a:lvl4pPr>
            <a:lvl5pPr marL="1356462" indent="0">
              <a:buNone/>
              <a:defRPr sz="158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897750"/>
            <a:ext cx="4876800" cy="1099175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59549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03200" y="203682"/>
            <a:ext cx="5892800" cy="6450634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604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8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4601291" y="1468008"/>
            <a:ext cx="2743200" cy="214546"/>
          </a:xfrm>
        </p:spPr>
        <p:txBody>
          <a:bodyPr>
            <a:spAutoFit/>
          </a:bodyPr>
          <a:lstStyle>
            <a:lvl1pPr marL="0" indent="0" algn="r">
              <a:buNone/>
              <a:defRPr sz="794" baseline="0">
                <a:solidFill>
                  <a:srgbClr val="FFFFFF"/>
                </a:solidFill>
              </a:defRPr>
            </a:lvl1pPr>
            <a:lvl2pPr marL="304468" indent="0">
              <a:buNone/>
              <a:defRPr sz="2381">
                <a:solidFill>
                  <a:schemeClr val="bg1"/>
                </a:solidFill>
              </a:defRPr>
            </a:lvl2pPr>
            <a:lvl3pPr marL="608938" indent="0">
              <a:buNone/>
              <a:defRPr sz="2116">
                <a:solidFill>
                  <a:schemeClr val="bg1"/>
                </a:solidFill>
              </a:defRPr>
            </a:lvl3pPr>
            <a:lvl4pPr marL="905007" indent="0">
              <a:buNone/>
              <a:defRPr sz="1852">
                <a:solidFill>
                  <a:schemeClr val="bg1"/>
                </a:solidFill>
              </a:defRPr>
            </a:lvl4pPr>
            <a:lvl5pPr marL="1356462" indent="0">
              <a:buNone/>
              <a:defRPr sz="158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502805" y="2894860"/>
            <a:ext cx="5181195" cy="110799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93635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1" y="203681"/>
            <a:ext cx="11785601" cy="645063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494091" y="1468008"/>
            <a:ext cx="2743200" cy="214546"/>
          </a:xfrm>
        </p:spPr>
        <p:txBody>
          <a:bodyPr>
            <a:spAutoFit/>
          </a:bodyPr>
          <a:lstStyle>
            <a:lvl1pPr marL="0" indent="0" algn="r">
              <a:buNone/>
              <a:defRPr sz="794" baseline="0">
                <a:solidFill>
                  <a:srgbClr val="FFFFFF"/>
                </a:solidFill>
              </a:defRPr>
            </a:lvl1pPr>
            <a:lvl2pPr marL="304468" indent="0">
              <a:buNone/>
              <a:defRPr sz="2381">
                <a:solidFill>
                  <a:schemeClr val="bg1"/>
                </a:solidFill>
              </a:defRPr>
            </a:lvl2pPr>
            <a:lvl3pPr marL="608938" indent="0">
              <a:buNone/>
              <a:defRPr sz="2116">
                <a:solidFill>
                  <a:schemeClr val="bg1"/>
                </a:solidFill>
              </a:defRPr>
            </a:lvl3pPr>
            <a:lvl4pPr marL="905007" indent="0">
              <a:buNone/>
              <a:defRPr sz="1852">
                <a:solidFill>
                  <a:schemeClr val="bg1"/>
                </a:solidFill>
              </a:defRPr>
            </a:lvl4pPr>
            <a:lvl5pPr marL="1356462" indent="0">
              <a:buNone/>
              <a:defRPr sz="158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3F4168E2-91C5-9646-9F53-5B4E70AF759D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25" y="5747196"/>
            <a:ext cx="1826231" cy="543508"/>
          </a:xfrm>
          <a:prstGeom prst="rect">
            <a:avLst/>
          </a:prstGeom>
          <a:effectLst/>
        </p:spPr>
      </p:pic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46997"/>
            <a:ext cx="4572000" cy="16002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116">
                <a:solidFill>
                  <a:schemeClr val="bg1"/>
                </a:solidFill>
              </a:defRPr>
            </a:lvl1pPr>
            <a:lvl2pPr marL="60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9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4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8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3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8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3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37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995680" y="3932955"/>
            <a:ext cx="42672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2835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Full Red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23933"/>
            <a:ext cx="3860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18715"/>
            <a:ext cx="5181600" cy="1600200"/>
          </a:xfrm>
          <a:effectLst/>
        </p:spPr>
        <p:txBody>
          <a:bodyPr anchor="b" anchorCtr="0">
            <a:normAutofit/>
          </a:bodyPr>
          <a:lstStyle>
            <a:lvl1pPr>
              <a:defRPr sz="3174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146997"/>
            <a:ext cx="4572000" cy="1600200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2116">
                <a:solidFill>
                  <a:schemeClr val="bg1"/>
                </a:solidFill>
              </a:defRPr>
            </a:lvl1pPr>
            <a:lvl2pPr marL="60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9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4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8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3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8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3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37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95680" y="3932955"/>
            <a:ext cx="42672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25" y="753866"/>
            <a:ext cx="1826231" cy="543508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7497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Full Red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707638"/>
            <a:ext cx="7315200" cy="580800"/>
          </a:xfrm>
        </p:spPr>
        <p:txBody>
          <a:bodyPr wrap="square" anchor="t" anchorCtr="0">
            <a:spAutoFit/>
          </a:bodyPr>
          <a:lstStyle>
            <a:lvl1pPr>
              <a:defRPr sz="3174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03200" y="6423933"/>
            <a:ext cx="2844800" cy="21454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17-May-24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23933"/>
            <a:ext cx="3860800" cy="21454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23933"/>
            <a:ext cx="2844800" cy="21454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25" y="5747196"/>
            <a:ext cx="1826231" cy="543508"/>
          </a:xfrm>
          <a:prstGeom prst="rect">
            <a:avLst/>
          </a:prstGeom>
          <a:effectLst/>
        </p:spPr>
      </p:pic>
      <p:cxnSp>
        <p:nvCxnSpPr>
          <p:cNvPr id="13" name="Straight Connector 12"/>
          <p:cNvCxnSpPr/>
          <p:nvPr userDrawn="1"/>
        </p:nvCxnSpPr>
        <p:spPr>
          <a:xfrm>
            <a:off x="995680" y="909220"/>
            <a:ext cx="42672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195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8D75988-865F-5A4C-933C-725BECDBE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127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23933"/>
            <a:ext cx="3860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14805" y="933168"/>
            <a:ext cx="10363200" cy="580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914400" y="1715549"/>
            <a:ext cx="10363200" cy="4233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470" marR="0" indent="-304470" algn="l" defTabSz="604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58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304470" marR="0" lvl="0" indent="-304470" algn="l" defTabSz="604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58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16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905009" marR="0" lvl="1" indent="-304470" algn="l" defTabSz="604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58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116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958298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805" y="1715549"/>
            <a:ext cx="507959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6C6463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5549"/>
            <a:ext cx="508040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6C6463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2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17-May-24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23933"/>
            <a:ext cx="3860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805" y="933167"/>
            <a:ext cx="10363200" cy="5808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7466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805" y="1715549"/>
            <a:ext cx="335239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FFFFFF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4800" y="1715549"/>
            <a:ext cx="335320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FFFFFF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2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17-May-24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23933"/>
            <a:ext cx="3860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419398" y="1715549"/>
            <a:ext cx="335320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FFFFFF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914805" y="933167"/>
            <a:ext cx="10363200" cy="5808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4878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03200" y="3428999"/>
            <a:ext cx="11785600" cy="3228220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604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8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15549"/>
            <a:ext cx="10363200" cy="151186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23933"/>
            <a:ext cx="3860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494091" y="4693325"/>
            <a:ext cx="2743200" cy="214546"/>
          </a:xfrm>
        </p:spPr>
        <p:txBody>
          <a:bodyPr>
            <a:spAutoFit/>
          </a:bodyPr>
          <a:lstStyle>
            <a:lvl1pPr marL="0" indent="0" algn="r">
              <a:buNone/>
              <a:defRPr sz="794" baseline="0">
                <a:solidFill>
                  <a:srgbClr val="FFFFFF"/>
                </a:solidFill>
              </a:defRPr>
            </a:lvl1pPr>
            <a:lvl2pPr marL="304468" indent="0">
              <a:buNone/>
              <a:defRPr sz="2381">
                <a:solidFill>
                  <a:schemeClr val="bg1"/>
                </a:solidFill>
              </a:defRPr>
            </a:lvl2pPr>
            <a:lvl3pPr marL="608938" indent="0">
              <a:buNone/>
              <a:defRPr sz="2116">
                <a:solidFill>
                  <a:schemeClr val="bg1"/>
                </a:solidFill>
              </a:defRPr>
            </a:lvl3pPr>
            <a:lvl4pPr marL="905007" indent="0">
              <a:buNone/>
              <a:defRPr sz="1852">
                <a:solidFill>
                  <a:schemeClr val="bg1"/>
                </a:solidFill>
              </a:defRPr>
            </a:lvl4pPr>
            <a:lvl5pPr marL="1356462" indent="0">
              <a:buNone/>
              <a:defRPr sz="158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14805" y="933167"/>
            <a:ext cx="10363200" cy="5808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04190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203683"/>
            <a:ext cx="5892800" cy="6450636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604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8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914400" y="2219505"/>
            <a:ext cx="4876800" cy="3729274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494089" y="1468008"/>
            <a:ext cx="2743200" cy="214546"/>
          </a:xfrm>
        </p:spPr>
        <p:txBody>
          <a:bodyPr>
            <a:spAutoFit/>
          </a:bodyPr>
          <a:lstStyle>
            <a:lvl1pPr marL="0" indent="0" algn="r">
              <a:buNone/>
              <a:defRPr sz="794" baseline="0">
                <a:solidFill>
                  <a:srgbClr val="FFFFFF"/>
                </a:solidFill>
              </a:defRPr>
            </a:lvl1pPr>
            <a:lvl2pPr marL="304468" indent="0">
              <a:buNone/>
              <a:defRPr sz="2381">
                <a:solidFill>
                  <a:schemeClr val="bg1"/>
                </a:solidFill>
              </a:defRPr>
            </a:lvl2pPr>
            <a:lvl3pPr marL="608938" indent="0">
              <a:buNone/>
              <a:defRPr sz="2116">
                <a:solidFill>
                  <a:schemeClr val="bg1"/>
                </a:solidFill>
              </a:defRPr>
            </a:lvl3pPr>
            <a:lvl4pPr marL="905007" indent="0">
              <a:buNone/>
              <a:defRPr sz="1852">
                <a:solidFill>
                  <a:schemeClr val="bg1"/>
                </a:solidFill>
              </a:defRPr>
            </a:lvl4pPr>
            <a:lvl5pPr marL="1356462" indent="0">
              <a:buNone/>
              <a:defRPr sz="158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897750"/>
            <a:ext cx="4876800" cy="1099175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21347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Title Only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03200" y="203682"/>
            <a:ext cx="5892800" cy="6450634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604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8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4601291" y="1468008"/>
            <a:ext cx="2743200" cy="214546"/>
          </a:xfrm>
        </p:spPr>
        <p:txBody>
          <a:bodyPr>
            <a:spAutoFit/>
          </a:bodyPr>
          <a:lstStyle>
            <a:lvl1pPr marL="0" indent="0" algn="r">
              <a:buNone/>
              <a:defRPr sz="794" baseline="0">
                <a:solidFill>
                  <a:srgbClr val="FFFFFF"/>
                </a:solidFill>
              </a:defRPr>
            </a:lvl1pPr>
            <a:lvl2pPr marL="304468" indent="0">
              <a:buNone/>
              <a:defRPr sz="2381">
                <a:solidFill>
                  <a:schemeClr val="bg1"/>
                </a:solidFill>
              </a:defRPr>
            </a:lvl2pPr>
            <a:lvl3pPr marL="608938" indent="0">
              <a:buNone/>
              <a:defRPr sz="2116">
                <a:solidFill>
                  <a:schemeClr val="bg1"/>
                </a:solidFill>
              </a:defRPr>
            </a:lvl3pPr>
            <a:lvl4pPr marL="905007" indent="0">
              <a:buNone/>
              <a:defRPr sz="1852">
                <a:solidFill>
                  <a:schemeClr val="bg1"/>
                </a:solidFill>
              </a:defRPr>
            </a:lvl4pPr>
            <a:lvl5pPr marL="1356462" indent="0">
              <a:buNone/>
              <a:defRPr sz="158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502805" y="2894860"/>
            <a:ext cx="5181195" cy="110799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29716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23933"/>
            <a:ext cx="3860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14805" y="933168"/>
            <a:ext cx="10363200" cy="580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914400" y="1715549"/>
            <a:ext cx="10363200" cy="4233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04470" marR="0" indent="-304470" algn="l" defTabSz="604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58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304470" marR="0" lvl="0" indent="-304470" algn="l" defTabSz="604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58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116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905009" marR="0" lvl="1" indent="-304470" algn="l" defTabSz="604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58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116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595362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805" y="1715549"/>
            <a:ext cx="507959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6C6463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5549"/>
            <a:ext cx="508040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6C6463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2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17-May-24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23933"/>
            <a:ext cx="3860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4805" y="933167"/>
            <a:ext cx="10363200" cy="5808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48252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805" y="1715549"/>
            <a:ext cx="335239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FFFFFF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4800" y="1715549"/>
            <a:ext cx="335320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FFFFFF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032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17-May-24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23933"/>
            <a:ext cx="3860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23933"/>
            <a:ext cx="2844800" cy="214546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4419398" y="1715549"/>
            <a:ext cx="3353205" cy="4233230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 sz="2116">
                <a:solidFill>
                  <a:srgbClr val="FFFFFF"/>
                </a:solidFill>
              </a:defRPr>
            </a:lvl5pPr>
            <a:lvl6pPr>
              <a:defRPr sz="2381"/>
            </a:lvl6pPr>
            <a:lvl7pPr>
              <a:defRPr sz="2381"/>
            </a:lvl7pPr>
            <a:lvl8pPr>
              <a:defRPr sz="2381"/>
            </a:lvl8pPr>
            <a:lvl9pPr>
              <a:defRPr sz="238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914805" y="933167"/>
            <a:ext cx="10363200" cy="5808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92302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03200" y="3428999"/>
            <a:ext cx="11785600" cy="322822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604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8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15549"/>
            <a:ext cx="10363200" cy="151186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23933"/>
            <a:ext cx="3860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494091" y="4693325"/>
            <a:ext cx="2743200" cy="214546"/>
          </a:xfrm>
        </p:spPr>
        <p:txBody>
          <a:bodyPr>
            <a:spAutoFit/>
          </a:bodyPr>
          <a:lstStyle>
            <a:lvl1pPr marL="0" indent="0" algn="r">
              <a:buNone/>
              <a:defRPr sz="794" baseline="0">
                <a:solidFill>
                  <a:srgbClr val="FFFFFF"/>
                </a:solidFill>
              </a:defRPr>
            </a:lvl1pPr>
            <a:lvl2pPr marL="304468" indent="0">
              <a:buNone/>
              <a:defRPr sz="2381">
                <a:solidFill>
                  <a:schemeClr val="bg1"/>
                </a:solidFill>
              </a:defRPr>
            </a:lvl2pPr>
            <a:lvl3pPr marL="608938" indent="0">
              <a:buNone/>
              <a:defRPr sz="2116">
                <a:solidFill>
                  <a:schemeClr val="bg1"/>
                </a:solidFill>
              </a:defRPr>
            </a:lvl3pPr>
            <a:lvl4pPr marL="905007" indent="0">
              <a:buNone/>
              <a:defRPr sz="1852">
                <a:solidFill>
                  <a:schemeClr val="bg1"/>
                </a:solidFill>
              </a:defRPr>
            </a:lvl4pPr>
            <a:lvl5pPr marL="1356462" indent="0">
              <a:buNone/>
              <a:defRPr sz="158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914805" y="933167"/>
            <a:ext cx="10363200" cy="5808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047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93DFEC50-6C7D-CB4E-8D1A-888489B30A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9"/>
          <a:stretch/>
        </p:blipFill>
        <p:spPr>
          <a:xfrm>
            <a:off x="5265420" y="-177260"/>
            <a:ext cx="7246620" cy="7035259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57157255-5738-3D4D-9D93-4632C898BB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760000"/>
            <a:ext cx="2480701" cy="8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24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203683"/>
            <a:ext cx="5892800" cy="6450636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604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8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914400" y="2219505"/>
            <a:ext cx="4876800" cy="3729274"/>
          </a:xfrm>
        </p:spPr>
        <p:txBody>
          <a:bodyPr>
            <a:normAutofit/>
          </a:bodyPr>
          <a:lstStyle>
            <a:lvl1pPr>
              <a:defRPr sz="2116">
                <a:solidFill>
                  <a:srgbClr val="6C6463"/>
                </a:solidFill>
              </a:defRPr>
            </a:lvl1pPr>
            <a:lvl2pPr>
              <a:defRPr sz="2116">
                <a:solidFill>
                  <a:srgbClr val="6C6463"/>
                </a:solidFill>
              </a:defRPr>
            </a:lvl2pPr>
            <a:lvl3pPr>
              <a:defRPr sz="2116">
                <a:solidFill>
                  <a:srgbClr val="6C6463"/>
                </a:solidFill>
              </a:defRPr>
            </a:lvl3pPr>
            <a:lvl4pPr>
              <a:defRPr sz="1852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0494089" y="1468008"/>
            <a:ext cx="2743200" cy="214546"/>
          </a:xfrm>
        </p:spPr>
        <p:txBody>
          <a:bodyPr>
            <a:spAutoFit/>
          </a:bodyPr>
          <a:lstStyle>
            <a:lvl1pPr marL="0" indent="0" algn="r">
              <a:buNone/>
              <a:defRPr sz="794" baseline="0">
                <a:solidFill>
                  <a:srgbClr val="FFFFFF"/>
                </a:solidFill>
              </a:defRPr>
            </a:lvl1pPr>
            <a:lvl2pPr marL="304468" indent="0">
              <a:buNone/>
              <a:defRPr sz="2381">
                <a:solidFill>
                  <a:schemeClr val="bg1"/>
                </a:solidFill>
              </a:defRPr>
            </a:lvl2pPr>
            <a:lvl3pPr marL="608938" indent="0">
              <a:buNone/>
              <a:defRPr sz="2116">
                <a:solidFill>
                  <a:schemeClr val="bg1"/>
                </a:solidFill>
              </a:defRPr>
            </a:lvl3pPr>
            <a:lvl4pPr marL="905007" indent="0">
              <a:buNone/>
              <a:defRPr sz="1852">
                <a:solidFill>
                  <a:schemeClr val="bg1"/>
                </a:solidFill>
              </a:defRPr>
            </a:lvl4pPr>
            <a:lvl5pPr marL="1356462" indent="0">
              <a:buNone/>
              <a:defRPr sz="158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897750"/>
            <a:ext cx="4876800" cy="1099175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76382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03200" y="203682"/>
            <a:ext cx="5892800" cy="6450634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604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87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23933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4601291" y="1468008"/>
            <a:ext cx="2743200" cy="214546"/>
          </a:xfrm>
        </p:spPr>
        <p:txBody>
          <a:bodyPr>
            <a:spAutoFit/>
          </a:bodyPr>
          <a:lstStyle>
            <a:lvl1pPr marL="0" indent="0" algn="r">
              <a:buNone/>
              <a:defRPr sz="794" baseline="0">
                <a:solidFill>
                  <a:srgbClr val="FFFFFF"/>
                </a:solidFill>
              </a:defRPr>
            </a:lvl1pPr>
            <a:lvl2pPr marL="304468" indent="0">
              <a:buNone/>
              <a:defRPr sz="2381">
                <a:solidFill>
                  <a:schemeClr val="bg1"/>
                </a:solidFill>
              </a:defRPr>
            </a:lvl2pPr>
            <a:lvl3pPr marL="608938" indent="0">
              <a:buNone/>
              <a:defRPr sz="2116">
                <a:solidFill>
                  <a:schemeClr val="bg1"/>
                </a:solidFill>
              </a:defRPr>
            </a:lvl3pPr>
            <a:lvl4pPr marL="905007" indent="0">
              <a:buNone/>
              <a:defRPr sz="1852">
                <a:solidFill>
                  <a:schemeClr val="bg1"/>
                </a:solidFill>
              </a:defRPr>
            </a:lvl4pPr>
            <a:lvl5pPr marL="1356462" indent="0">
              <a:buNone/>
              <a:defRPr sz="158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502805" y="2894860"/>
            <a:ext cx="5181195" cy="110799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49018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1998DFF-FB6D-AC4E-B564-65A2BBB7ED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5952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165601A-2F9A-E944-88DC-1B861B9517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01" y="5619599"/>
            <a:ext cx="1931671" cy="105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6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92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Relationship Id="rId8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46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4B8F-6FB1-E142-BB39-118BD2282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056B-352D-9345-9A93-0EC73276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7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49" r:id="rId4"/>
    <p:sldLayoutId id="2147483658" r:id="rId5"/>
    <p:sldLayoutId id="2147483667" r:id="rId6"/>
    <p:sldLayoutId id="2147483660" r:id="rId7"/>
    <p:sldLayoutId id="2147483662" r:id="rId8"/>
    <p:sldLayoutId id="2147483673" r:id="rId9"/>
    <p:sldLayoutId id="2147483669" r:id="rId10"/>
    <p:sldLayoutId id="2147483670" r:id="rId11"/>
    <p:sldLayoutId id="2147483671" r:id="rId12"/>
    <p:sldLayoutId id="2147483678" r:id="rId13"/>
    <p:sldLayoutId id="2147483681" r:id="rId14"/>
    <p:sldLayoutId id="2147483687" r:id="rId15"/>
    <p:sldLayoutId id="2147483680" r:id="rId16"/>
    <p:sldLayoutId id="2147483679" r:id="rId17"/>
    <p:sldLayoutId id="2147483689" r:id="rId18"/>
    <p:sldLayoutId id="2147483694" r:id="rId19"/>
    <p:sldLayoutId id="2147483677" r:id="rId20"/>
    <p:sldLayoutId id="2147483692" r:id="rId21"/>
    <p:sldLayoutId id="2147483693" r:id="rId22"/>
    <p:sldLayoutId id="2147483650" r:id="rId23"/>
    <p:sldLayoutId id="2147483690" r:id="rId24"/>
    <p:sldLayoutId id="2147483676" r:id="rId25"/>
    <p:sldLayoutId id="2147483654" r:id="rId26"/>
    <p:sldLayoutId id="2147483691" r:id="rId27"/>
    <p:sldLayoutId id="2147483666" r:id="rId28"/>
    <p:sldLayoutId id="2147483674" r:id="rId29"/>
    <p:sldLayoutId id="2147483683" r:id="rId30"/>
    <p:sldLayoutId id="2147483675" r:id="rId31"/>
    <p:sldLayoutId id="2147483684" r:id="rId32"/>
    <p:sldLayoutId id="2147483652" r:id="rId33"/>
    <p:sldLayoutId id="2147483653" r:id="rId34"/>
    <p:sldLayoutId id="2147483656" r:id="rId35"/>
    <p:sldLayoutId id="2147483657" r:id="rId36"/>
    <p:sldLayoutId id="2147483685" r:id="rId37"/>
    <p:sldLayoutId id="2147483686" r:id="rId38"/>
    <p:sldLayoutId id="2147483695" r:id="rId39"/>
    <p:sldLayoutId id="2147483757" r:id="rId40"/>
    <p:sldLayoutId id="2147483758" r:id="rId41"/>
    <p:sldLayoutId id="2147483759" r:id="rId4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smtClean="0"/>
              <a:pPr/>
              <a:t>17/05/2024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5E8F4CD-E184-4787-843D-77B4E71627D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47" y="379491"/>
            <a:ext cx="1974941" cy="6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59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4" r:id="rId16"/>
    <p:sldLayoutId id="2147483718" r:id="rId17"/>
    <p:sldLayoutId id="2147483719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>
          <p15:clr>
            <a:srgbClr val="F26B43"/>
          </p15:clr>
        </p15:guide>
        <p15:guide id="2" orient="horz" pos="3809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  <p15:guide id="5" pos="7379">
          <p15:clr>
            <a:srgbClr val="F26B43"/>
          </p15:clr>
        </p15:guide>
        <p15:guide id="6" pos="3761">
          <p15:clr>
            <a:srgbClr val="F26B43"/>
          </p15:clr>
        </p15:guide>
        <p15:guide id="7" pos="391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805" y="933168"/>
            <a:ext cx="10363200" cy="580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15549"/>
            <a:ext cx="10363200" cy="4233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3200" y="6449816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C017F59-29DA-6F48-B92A-5AD511CC2D63}" type="datetime1">
              <a:rPr lang="en-US" smtClean="0"/>
              <a:pPr/>
              <a:t>17-May-24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49816"/>
            <a:ext cx="3860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0" y="6449816"/>
            <a:ext cx="2844800" cy="21454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794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ame 13"/>
          <p:cNvSpPr/>
          <p:nvPr/>
        </p:nvSpPr>
        <p:spPr>
          <a:xfrm>
            <a:off x="0" y="0"/>
            <a:ext cx="12192000" cy="6864096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1" b="0" i="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7894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6" r:id="rId32"/>
  </p:sldLayoutIdLst>
  <p:hf hdr="0"/>
  <p:txStyles>
    <p:titleStyle>
      <a:lvl1pPr algn="l" defTabSz="604738" rtl="0" eaLnBrk="1" latinLnBrk="0" hangingPunct="1">
        <a:spcBef>
          <a:spcPct val="0"/>
        </a:spcBef>
        <a:buNone/>
        <a:defRPr sz="3174" b="0" i="0" kern="1200">
          <a:solidFill>
            <a:srgbClr val="BA0C2F"/>
          </a:solidFill>
          <a:latin typeface="Gill Sans MT"/>
          <a:ea typeface="+mj-ea"/>
          <a:cs typeface="Gill Sans MT"/>
        </a:defRPr>
      </a:lvl1pPr>
    </p:titleStyle>
    <p:bodyStyle>
      <a:lvl1pPr marL="304470" indent="-304470" algn="l" defTabSz="604738" rtl="0" eaLnBrk="1" latinLnBrk="0" hangingPunct="1">
        <a:spcBef>
          <a:spcPts val="0"/>
        </a:spcBef>
        <a:spcAft>
          <a:spcPts val="1058"/>
        </a:spcAft>
        <a:buFont typeface="Arial"/>
        <a:buChar char="•"/>
        <a:defRPr sz="2116" b="0" i="0" kern="1200">
          <a:solidFill>
            <a:srgbClr val="6C6463"/>
          </a:solidFill>
          <a:latin typeface="Gill Sans MT"/>
          <a:ea typeface="+mn-ea"/>
          <a:cs typeface="Gill Sans MT"/>
        </a:defRPr>
      </a:lvl1pPr>
      <a:lvl2pPr marL="905009" indent="-304470" algn="l" defTabSz="604738" rtl="0" eaLnBrk="1" latinLnBrk="0" hangingPunct="1">
        <a:spcBef>
          <a:spcPts val="0"/>
        </a:spcBef>
        <a:spcAft>
          <a:spcPts val="1058"/>
        </a:spcAft>
        <a:buFont typeface="Arial"/>
        <a:buChar char="–"/>
        <a:defRPr sz="2116" b="0" i="0" kern="1200">
          <a:solidFill>
            <a:srgbClr val="6C6463"/>
          </a:solidFill>
          <a:latin typeface="Gill Sans MT"/>
          <a:ea typeface="+mn-ea"/>
          <a:cs typeface="Gill Sans MT"/>
        </a:defRPr>
      </a:lvl2pPr>
      <a:lvl3pPr marL="1209477" indent="-304470" algn="l" defTabSz="604738" rtl="0" eaLnBrk="1" latinLnBrk="0" hangingPunct="1">
        <a:spcBef>
          <a:spcPct val="20000"/>
        </a:spcBef>
        <a:buFont typeface="Arial"/>
        <a:buChar char="•"/>
        <a:defRPr sz="2381" b="0" i="0" kern="1200">
          <a:solidFill>
            <a:srgbClr val="6C6463"/>
          </a:solidFill>
          <a:latin typeface="Gill Sans MT"/>
          <a:ea typeface="+mn-ea"/>
          <a:cs typeface="Gill Sans MT"/>
        </a:defRPr>
      </a:lvl3pPr>
      <a:lvl4pPr marL="1516046" indent="-306569" algn="l" defTabSz="604738" rtl="0" eaLnBrk="1" latinLnBrk="0" hangingPunct="1">
        <a:spcBef>
          <a:spcPct val="20000"/>
        </a:spcBef>
        <a:buFont typeface="Arial"/>
        <a:buChar char="–"/>
        <a:defRPr sz="2116" b="0" i="0" kern="1200">
          <a:solidFill>
            <a:srgbClr val="6C6463"/>
          </a:solidFill>
          <a:latin typeface="Gill Sans MT"/>
          <a:ea typeface="+mn-ea"/>
          <a:cs typeface="Gill Sans MT"/>
        </a:defRPr>
      </a:lvl4pPr>
      <a:lvl5pPr marL="1660932" indent="-304470" algn="l" defTabSz="604738" rtl="0" eaLnBrk="1" latinLnBrk="0" hangingPunct="1">
        <a:spcBef>
          <a:spcPct val="20000"/>
        </a:spcBef>
        <a:buFont typeface="Arial"/>
        <a:buChar char="»"/>
        <a:defRPr sz="1852" b="0" i="0" kern="1200">
          <a:solidFill>
            <a:srgbClr val="6C6463"/>
          </a:solidFill>
          <a:latin typeface="Gill Sans MT"/>
          <a:ea typeface="+mn-ea"/>
          <a:cs typeface="Gill Sans MT"/>
        </a:defRPr>
      </a:lvl5pPr>
      <a:lvl6pPr marL="3326061" indent="-302369" algn="l" defTabSz="604738" rtl="0" eaLnBrk="1" latinLnBrk="0" hangingPunct="1">
        <a:spcBef>
          <a:spcPct val="20000"/>
        </a:spcBef>
        <a:buFont typeface="Arial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6pPr>
      <a:lvl7pPr marL="3930800" indent="-302369" algn="l" defTabSz="604738" rtl="0" eaLnBrk="1" latinLnBrk="0" hangingPunct="1">
        <a:spcBef>
          <a:spcPct val="20000"/>
        </a:spcBef>
        <a:buFont typeface="Arial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7pPr>
      <a:lvl8pPr marL="4535538" indent="-302369" algn="l" defTabSz="604738" rtl="0" eaLnBrk="1" latinLnBrk="0" hangingPunct="1">
        <a:spcBef>
          <a:spcPct val="20000"/>
        </a:spcBef>
        <a:buFont typeface="Arial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8pPr>
      <a:lvl9pPr marL="5140277" indent="-302369" algn="l" defTabSz="604738" rtl="0" eaLnBrk="1" latinLnBrk="0" hangingPunct="1">
        <a:spcBef>
          <a:spcPct val="20000"/>
        </a:spcBef>
        <a:buFont typeface="Arial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4738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604738" algn="l" defTabSz="604738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2pPr>
      <a:lvl3pPr marL="1209477" algn="l" defTabSz="604738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3pPr>
      <a:lvl4pPr marL="1814215" algn="l" defTabSz="604738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2418954" algn="l" defTabSz="604738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3023692" algn="l" defTabSz="604738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3628431" algn="l" defTabSz="604738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4233169" algn="l" defTabSz="604738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4837908" algn="l" defTabSz="604738" rtl="0" eaLnBrk="1" latinLnBrk="0" hangingPunct="1">
        <a:defRPr sz="23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B68CD-2B49-224D-875F-7006E17C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768" y="685801"/>
            <a:ext cx="7852299" cy="2743200"/>
          </a:xfrm>
        </p:spPr>
        <p:txBody>
          <a:bodyPr>
            <a:normAutofit/>
          </a:bodyPr>
          <a:lstStyle/>
          <a:p>
            <a:r>
              <a:rPr lang="ru-RU" sz="4400" b="1" dirty="0"/>
              <a:t>План действий по ТБ Европейского региона ВОЗ на</a:t>
            </a:r>
            <a:r>
              <a:rPr lang="en-US" sz="4400" b="1" dirty="0"/>
              <a:t> 2023-2030</a:t>
            </a:r>
            <a:r>
              <a:rPr lang="ru-RU" sz="4400" b="1" dirty="0"/>
              <a:t> годы</a:t>
            </a:r>
            <a:r>
              <a:rPr lang="en-US" sz="4400" b="1" dirty="0"/>
              <a:t>: </a:t>
            </a:r>
            <a:br>
              <a:rPr lang="en-US" sz="4800" b="1" dirty="0"/>
            </a:br>
            <a:r>
              <a:rPr lang="ru-RU" sz="3200" b="1" dirty="0"/>
              <a:t>Лечение ТБ и ЛУ-ТБ всех возрастов</a:t>
            </a:r>
            <a:endParaRPr lang="en-US" sz="48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3828AA-D509-4849-97D5-628ADEF82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174" y="4462052"/>
            <a:ext cx="5630804" cy="1059858"/>
          </a:xfrm>
        </p:spPr>
        <p:txBody>
          <a:bodyPr/>
          <a:lstStyle/>
          <a:p>
            <a:pPr algn="l"/>
            <a:r>
              <a:rPr lang="ru-RU" sz="2400" dirty="0"/>
              <a:t>Европейское региональное бюро ВОЗ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C041C-235B-D742-8ED2-D26FE0B55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26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5FF2E-7A47-BE33-076E-D6CBCED6D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5E840A-EB6F-8033-6709-215A6C271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12" y="211525"/>
            <a:ext cx="11691776" cy="971548"/>
          </a:xfrm>
        </p:spPr>
        <p:txBody>
          <a:bodyPr/>
          <a:lstStyle/>
          <a:p>
            <a:r>
              <a:rPr lang="ru-RU" sz="3174" b="1" dirty="0">
                <a:solidFill>
                  <a:schemeClr val="tx2"/>
                </a:solidFill>
                <a:latin typeface="Gill Sans MT" panose="020B0502020104020203" pitchFamily="34" charset="0"/>
              </a:rPr>
              <a:t>План действий по борьбе с туберкулезом для Европейского региона ВОЗ на 2023-2030 гг.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7" name="Picture 6" descr="A blue cover with several images of people&#10;&#10;Description automatically generated">
            <a:extLst>
              <a:ext uri="{FF2B5EF4-FFF2-40B4-BE49-F238E27FC236}">
                <a16:creationId xmlns:a16="http://schemas.microsoft.com/office/drawing/2014/main" id="{A2A24034-9969-8045-364C-8D936474F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84" y="1553307"/>
            <a:ext cx="3455697" cy="488695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D9EC49B-832B-F357-9D27-1919C5B40191}"/>
              </a:ext>
            </a:extLst>
          </p:cNvPr>
          <p:cNvSpPr txBox="1">
            <a:spLocks/>
          </p:cNvSpPr>
          <p:nvPr/>
        </p:nvSpPr>
        <p:spPr>
          <a:xfrm>
            <a:off x="4731000" y="1457127"/>
            <a:ext cx="7054916" cy="998894"/>
          </a:xfrm>
          <a:prstGeom prst="rect">
            <a:avLst/>
          </a:prstGeom>
        </p:spPr>
        <p:txBody>
          <a:bodyPr vert="horz" lIns="120949" tIns="60475" rIns="120949" bIns="60475" rtlCol="0" anchor="ctr">
            <a:normAutofit fontScale="70000" lnSpcReduction="200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00558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l">
              <a:defRPr/>
            </a:pPr>
            <a:r>
              <a:rPr lang="ru-RU" sz="3439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Региональные промежуточные ориентиры (должны быть достигнуты к 2025 г.)</a:t>
            </a:r>
          </a:p>
          <a:p>
            <a:pPr algn="l">
              <a:defRPr/>
            </a:pPr>
            <a:r>
              <a:rPr lang="ru-RU" sz="291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[по сравнению с уровнем 2015 г.]</a:t>
            </a:r>
            <a:endParaRPr lang="en-US" sz="291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1534450-35AC-B0E4-344E-4C59D25ED61D}"/>
              </a:ext>
            </a:extLst>
          </p:cNvPr>
          <p:cNvSpPr txBox="1">
            <a:spLocks/>
          </p:cNvSpPr>
          <p:nvPr/>
        </p:nvSpPr>
        <p:spPr>
          <a:xfrm>
            <a:off x="4731000" y="2391443"/>
            <a:ext cx="6220012" cy="1251127"/>
          </a:xfrm>
          <a:prstGeom prst="rect">
            <a:avLst/>
          </a:prstGeom>
        </p:spPr>
        <p:txBody>
          <a:bodyPr vert="horz" lIns="120949" tIns="60475" rIns="120949" bIns="60475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7108">
              <a:buNone/>
              <a:defRPr/>
            </a:pPr>
            <a:r>
              <a:rPr lang="en-US" sz="2116" b="1" dirty="0">
                <a:solidFill>
                  <a:srgbClr val="00B050"/>
                </a:solidFill>
                <a:latin typeface="+mn-lt"/>
              </a:rPr>
              <a:t>75% </a:t>
            </a:r>
            <a:r>
              <a:rPr lang="ru-RU" sz="2116" dirty="0">
                <a:solidFill>
                  <a:sysClr val="windowText" lastClr="000000"/>
                </a:solidFill>
                <a:latin typeface="+mn-lt"/>
              </a:rPr>
              <a:t>снижение смертности от ТБ</a:t>
            </a:r>
            <a:endParaRPr lang="en-US" sz="2116" dirty="0">
              <a:solidFill>
                <a:sysClr val="windowText" lastClr="000000"/>
              </a:solidFill>
              <a:latin typeface="+mn-lt"/>
            </a:endParaRPr>
          </a:p>
          <a:p>
            <a:pPr marL="0" indent="0" defTabSz="907108">
              <a:buNone/>
              <a:defRPr/>
            </a:pPr>
            <a:r>
              <a:rPr lang="en-US" sz="2116" b="1" dirty="0">
                <a:solidFill>
                  <a:srgbClr val="00B050"/>
                </a:solidFill>
                <a:latin typeface="+mn-lt"/>
              </a:rPr>
              <a:t>50%</a:t>
            </a:r>
            <a:r>
              <a:rPr lang="en-US" sz="2116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116" dirty="0">
                <a:solidFill>
                  <a:sysClr val="windowText" lastClr="000000"/>
                </a:solidFill>
                <a:latin typeface="+mn-lt"/>
              </a:rPr>
              <a:t>снижение показателя заболеваемости ТБ</a:t>
            </a:r>
            <a:endParaRPr lang="en-US" sz="2116" dirty="0">
              <a:solidFill>
                <a:sysClr val="windowText" lastClr="000000"/>
              </a:solidFill>
              <a:latin typeface="+mn-lt"/>
            </a:endParaRPr>
          </a:p>
          <a:p>
            <a:pPr marL="0" indent="0" defTabSz="907108">
              <a:buNone/>
              <a:defRPr/>
            </a:pPr>
            <a:r>
              <a:rPr lang="en-US" sz="2116" b="1" dirty="0">
                <a:solidFill>
                  <a:srgbClr val="00B050"/>
                </a:solidFill>
                <a:latin typeface="+mn-lt"/>
              </a:rPr>
              <a:t>80%</a:t>
            </a:r>
            <a:r>
              <a:rPr lang="en-US" sz="2116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116" dirty="0">
                <a:solidFill>
                  <a:sysClr val="windowText" lastClr="000000"/>
                </a:solidFill>
                <a:latin typeface="+mn-lt"/>
              </a:rPr>
              <a:t>показатель успешного лечения РУ/МЛУ-ТБ</a:t>
            </a:r>
            <a:endParaRPr lang="en-US" sz="2116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DE7BAAF-C3D0-8FF2-A0C6-17BA2882DC48}"/>
              </a:ext>
            </a:extLst>
          </p:cNvPr>
          <p:cNvSpPr txBox="1">
            <a:spLocks/>
          </p:cNvSpPr>
          <p:nvPr/>
        </p:nvSpPr>
        <p:spPr>
          <a:xfrm>
            <a:off x="4792811" y="3961418"/>
            <a:ext cx="5536419" cy="859525"/>
          </a:xfrm>
          <a:prstGeom prst="rect">
            <a:avLst/>
          </a:prstGeom>
        </p:spPr>
        <p:txBody>
          <a:bodyPr vert="horz" lIns="120949" tIns="60475" rIns="120949" bIns="60475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00558E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l">
              <a:defRPr/>
            </a:pPr>
            <a:r>
              <a:rPr lang="ru-RU" sz="2116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Региональные целевые показатели на период до 2030 г. </a:t>
            </a:r>
          </a:p>
          <a:p>
            <a:pPr algn="l">
              <a:defRPr/>
            </a:pPr>
            <a:r>
              <a:rPr lang="en-US" sz="1852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[</a:t>
            </a:r>
            <a:r>
              <a:rPr lang="ru-RU" sz="1852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 сравнению с уровнем 2015 г.</a:t>
            </a:r>
            <a:r>
              <a:rPr lang="en-US" sz="1852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]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A6A1DF3-8AB1-12AD-D7DA-146F64D4494A}"/>
              </a:ext>
            </a:extLst>
          </p:cNvPr>
          <p:cNvSpPr txBox="1">
            <a:spLocks/>
          </p:cNvSpPr>
          <p:nvPr/>
        </p:nvSpPr>
        <p:spPr>
          <a:xfrm>
            <a:off x="4792811" y="4861268"/>
            <a:ext cx="7077331" cy="1708404"/>
          </a:xfrm>
          <a:prstGeom prst="rect">
            <a:avLst/>
          </a:prstGeom>
        </p:spPr>
        <p:txBody>
          <a:bodyPr vert="horz" lIns="120949" tIns="60475" rIns="120949" bIns="60475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7108">
              <a:buNone/>
              <a:defRPr/>
            </a:pPr>
            <a:r>
              <a:rPr lang="en-US" sz="2116" b="1" dirty="0">
                <a:solidFill>
                  <a:srgbClr val="00B050"/>
                </a:solidFill>
                <a:latin typeface="+mn-lt"/>
              </a:rPr>
              <a:t>90% </a:t>
            </a:r>
            <a:r>
              <a:rPr lang="ru-RU" sz="2116" dirty="0">
                <a:solidFill>
                  <a:sysClr val="windowText" lastClr="000000"/>
                </a:solidFill>
                <a:latin typeface="+mn-lt"/>
              </a:rPr>
              <a:t>снижение смертности от ТБ</a:t>
            </a:r>
            <a:endParaRPr lang="en-US" sz="2116" dirty="0">
              <a:solidFill>
                <a:sysClr val="windowText" lastClr="000000"/>
              </a:solidFill>
              <a:latin typeface="+mn-lt"/>
            </a:endParaRPr>
          </a:p>
          <a:p>
            <a:pPr marL="0" indent="0" defTabSz="907108">
              <a:buNone/>
              <a:defRPr/>
            </a:pPr>
            <a:r>
              <a:rPr lang="en-US" sz="2116" b="1" dirty="0">
                <a:solidFill>
                  <a:srgbClr val="00B050"/>
                </a:solidFill>
                <a:latin typeface="+mn-lt"/>
              </a:rPr>
              <a:t>80%</a:t>
            </a:r>
            <a:r>
              <a:rPr lang="en-US" sz="2116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116" dirty="0">
                <a:solidFill>
                  <a:sysClr val="windowText" lastClr="000000"/>
                </a:solidFill>
                <a:latin typeface="+mn-lt"/>
              </a:rPr>
              <a:t>снижение показателя заболеваемости ТБ</a:t>
            </a:r>
            <a:r>
              <a:rPr lang="en-US" sz="2116" dirty="0">
                <a:solidFill>
                  <a:sysClr val="windowText" lastClr="000000"/>
                </a:solidFill>
                <a:latin typeface="+mn-lt"/>
              </a:rPr>
              <a:t>*</a:t>
            </a:r>
          </a:p>
          <a:p>
            <a:pPr marL="0" indent="0" defTabSz="907108">
              <a:buNone/>
              <a:defRPr/>
            </a:pPr>
            <a:r>
              <a:rPr lang="en-US" sz="2116" b="1" dirty="0">
                <a:solidFill>
                  <a:srgbClr val="00B050"/>
                </a:solidFill>
                <a:latin typeface="+mn-lt"/>
              </a:rPr>
              <a:t>85%</a:t>
            </a:r>
            <a:r>
              <a:rPr lang="en-US" sz="2116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116" dirty="0">
                <a:solidFill>
                  <a:sysClr val="windowText" lastClr="000000"/>
                </a:solidFill>
                <a:latin typeface="+mn-lt"/>
              </a:rPr>
              <a:t>показатель успешного лечения РУ/МЛУ-ТБ</a:t>
            </a:r>
            <a:endParaRPr lang="en-US" sz="2116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6203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5C4CF-75BC-48FC-EDC1-EF2DF41D3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91253" y="1068266"/>
            <a:ext cx="5745499" cy="541625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Цель: ликвидировать ТБ и ЛУ-ТБ в Центральной Азии к 2030 г.</a:t>
            </a:r>
          </a:p>
          <a:p>
            <a:r>
              <a:rPr lang="ru-RU" dirty="0"/>
              <a:t>В соответствии с Планом действий по борьбе с туберкулезом для Европейского региона ВОЗ на 2023-2030 гг.</a:t>
            </a:r>
          </a:p>
          <a:p>
            <a:r>
              <a:rPr lang="ru-RU" dirty="0"/>
              <a:t>Поставленные задачи:</a:t>
            </a:r>
            <a:r>
              <a:rPr lang="en-US" dirty="0"/>
              <a:t> </a:t>
            </a:r>
          </a:p>
          <a:p>
            <a:pPr lvl="1"/>
            <a:r>
              <a:rPr lang="ru-RU" dirty="0"/>
              <a:t>все люди, больные ТБ и/или подверженные риску заболевания ТБ, имеют доступ к качественным и недорогим услугам по профилактике, диагностике, лечению и уходу, ориентированным на нужды человека;</a:t>
            </a:r>
          </a:p>
          <a:p>
            <a:pPr lvl="1"/>
            <a:r>
              <a:rPr lang="ru-RU" dirty="0"/>
              <a:t>достижение к 2025 г. промежуточных показателей, предусмотренных  Региональным планом действий по борьбе с туберкулезом, в частности 80% показателя успешности лечения МЛУ/РУ-ТБ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ACC7D-5F2E-D90E-F7BC-B8837D06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17-May-24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9D272-77EA-75E3-990C-68DB7E47D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6791" y="6428021"/>
            <a:ext cx="3830065" cy="246221"/>
          </a:xfrm>
        </p:spPr>
        <p:txBody>
          <a:bodyPr/>
          <a:lstStyle/>
          <a:p>
            <a:r>
              <a:rPr lang="en-US" dirty="0"/>
              <a:t>FOOTER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9D2AE-8AED-6A57-34E6-01D0584DD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2AB89C6-8CC5-8AC3-92A9-71E68D442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80" y="373312"/>
            <a:ext cx="10280701" cy="443198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Инициатива «Центральная Азия, свободная от ТБ»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9" name="Content Placeholder 8" descr="A cover of a book&#10;&#10;Description automatically generated">
            <a:extLst>
              <a:ext uri="{FF2B5EF4-FFF2-40B4-BE49-F238E27FC236}">
                <a16:creationId xmlns:a16="http://schemas.microsoft.com/office/drawing/2014/main" id="{EDB7483B-6E24-5673-D9E2-D2F0AD6020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58023" y="1068268"/>
            <a:ext cx="3830065" cy="5416252"/>
          </a:xfrm>
        </p:spPr>
      </p:pic>
    </p:spTree>
    <p:extLst>
      <p:ext uri="{BB962C8B-B14F-4D97-AF65-F5344CB8AC3E}">
        <p14:creationId xmlns:p14="http://schemas.microsoft.com/office/powerpoint/2010/main" val="2272584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painting&#10;&#10;Description automatically generated">
            <a:extLst>
              <a:ext uri="{FF2B5EF4-FFF2-40B4-BE49-F238E27FC236}">
                <a16:creationId xmlns:a16="http://schemas.microsoft.com/office/drawing/2014/main" id="{98DE5F65-8C49-AB13-9397-14E39EF47F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1" t="29995" b="1683"/>
          <a:stretch/>
        </p:blipFill>
        <p:spPr>
          <a:xfrm>
            <a:off x="48530" y="27299"/>
            <a:ext cx="12094942" cy="68034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531F40-ABC8-AF28-E5C1-E6ADEEED7F2B}"/>
              </a:ext>
            </a:extLst>
          </p:cNvPr>
          <p:cNvSpPr txBox="1"/>
          <p:nvPr/>
        </p:nvSpPr>
        <p:spPr>
          <a:xfrm>
            <a:off x="940147" y="1168113"/>
            <a:ext cx="9817188" cy="4214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357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Инициатива 5.1 Снижение бремени туберкулеза, ВИЧ/СПИДа, вирусных гепатитов и инфекций, передаваемых половым путем</a:t>
            </a:r>
            <a:endParaRPr lang="en-US" sz="535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78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3A488-73DF-BE4A-87A8-EFAB676C4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08" y="1813265"/>
            <a:ext cx="5638800" cy="2743200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AE70-F913-D240-B81D-23FD9F82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D6599520-ED21-DD4D-B77C-51DAD594E3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742" y="-853269"/>
            <a:ext cx="5154592" cy="771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85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6C51A3AE-64D5-354F-8388-B41E934F0669}"/>
              </a:ext>
            </a:extLst>
          </p:cNvPr>
          <p:cNvSpPr>
            <a:spLocks/>
          </p:cNvSpPr>
          <p:nvPr/>
        </p:nvSpPr>
        <p:spPr>
          <a:xfrm>
            <a:off x="475278" y="2488387"/>
            <a:ext cx="11241444" cy="18812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357" b="1" dirty="0">
                <a:solidFill>
                  <a:schemeClr val="bg1"/>
                </a:solidFill>
              </a:rPr>
              <a:t>Региональное бремя ТБ и ЛУ-ТБ</a:t>
            </a:r>
            <a:endParaRPr lang="en-US" sz="5357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10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CCA5A-0A45-3470-F82E-A0014BF5D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9765C59-24E4-79AC-45F9-BAD65FF99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11" y="264937"/>
            <a:ext cx="11341100" cy="806118"/>
          </a:xfrm>
        </p:spPr>
        <p:txBody>
          <a:bodyPr/>
          <a:lstStyle/>
          <a:p>
            <a:r>
              <a:rPr lang="ru-RU" sz="2910" b="1" dirty="0">
                <a:solidFill>
                  <a:schemeClr val="tx2"/>
                </a:solidFill>
              </a:rPr>
              <a:t>Региональный прогресс к 2022 г.: заболеваемость и показатели регистрации случаев</a:t>
            </a:r>
            <a:r>
              <a:rPr lang="en-US" sz="2910" b="1" dirty="0">
                <a:solidFill>
                  <a:schemeClr val="tx2"/>
                </a:solidFill>
              </a:rPr>
              <a:t> </a:t>
            </a:r>
            <a:r>
              <a:rPr lang="ru-RU" sz="2910" b="1" dirty="0">
                <a:solidFill>
                  <a:schemeClr val="tx2"/>
                </a:solidFill>
              </a:rPr>
              <a:t>ТБ</a:t>
            </a:r>
            <a:endParaRPr lang="en-US" sz="2910" b="1" dirty="0">
              <a:solidFill>
                <a:schemeClr val="tx2"/>
              </a:solidFill>
            </a:endParaRP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EAA84E5C-4E45-C8EC-7C27-81A4A6AAE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09" y="1538822"/>
            <a:ext cx="3063294" cy="21126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0B54D8-B300-F18A-1389-2008E31C07DC}"/>
              </a:ext>
            </a:extLst>
          </p:cNvPr>
          <p:cNvSpPr txBox="1"/>
          <p:nvPr/>
        </p:nvSpPr>
        <p:spPr>
          <a:xfrm>
            <a:off x="1280775" y="1010581"/>
            <a:ext cx="1453475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81" dirty="0"/>
              <a:t>Казахстан</a:t>
            </a:r>
            <a:endParaRPr lang="en-US" sz="238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92B95-4991-CB9F-083B-2358C4854C0C}"/>
              </a:ext>
            </a:extLst>
          </p:cNvPr>
          <p:cNvSpPr txBox="1"/>
          <p:nvPr/>
        </p:nvSpPr>
        <p:spPr>
          <a:xfrm>
            <a:off x="4511424" y="991295"/>
            <a:ext cx="1999586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81" dirty="0"/>
              <a:t>Туркменистан</a:t>
            </a:r>
            <a:endParaRPr lang="en-US" sz="2381" dirty="0"/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F00FA705-4591-77DB-1B42-E7BED9BC8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11" y="4269188"/>
            <a:ext cx="3063294" cy="21389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BB9371-40E9-3DD6-F8C5-D547BE285A91}"/>
              </a:ext>
            </a:extLst>
          </p:cNvPr>
          <p:cNvSpPr txBox="1"/>
          <p:nvPr/>
        </p:nvSpPr>
        <p:spPr>
          <a:xfrm>
            <a:off x="1280775" y="3701229"/>
            <a:ext cx="1866729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81" dirty="0"/>
              <a:t>Таджикистан</a:t>
            </a:r>
            <a:endParaRPr lang="en-US" sz="2381" dirty="0"/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CE8B09E0-8886-EA12-2C0F-F9170D61B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653" y="4269188"/>
            <a:ext cx="2964646" cy="21148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48B0CB-A9E7-9C72-F5C6-A63AB810C1B1}"/>
              </a:ext>
            </a:extLst>
          </p:cNvPr>
          <p:cNvSpPr txBox="1"/>
          <p:nvPr/>
        </p:nvSpPr>
        <p:spPr>
          <a:xfrm>
            <a:off x="4494733" y="3731467"/>
            <a:ext cx="1644489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81" dirty="0"/>
              <a:t>Узбекистан</a:t>
            </a:r>
            <a:endParaRPr lang="en-US" sz="2381" dirty="0"/>
          </a:p>
        </p:txBody>
      </p:sp>
      <p:pic>
        <p:nvPicPr>
          <p:cNvPr id="18" name="Picture 17" descr="A graph of a disease&#10;&#10;Description automatically generated with medium confidence">
            <a:extLst>
              <a:ext uri="{FF2B5EF4-FFF2-40B4-BE49-F238E27FC236}">
                <a16:creationId xmlns:a16="http://schemas.microsoft.com/office/drawing/2014/main" id="{970F306B-3292-518D-9E25-2A26FB282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653" y="1552045"/>
            <a:ext cx="2964646" cy="21281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8F2657-6C99-3DDE-A8E7-9C7C4E7BA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9451" y="2487630"/>
            <a:ext cx="3322489" cy="34647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630F89-B53F-24A5-7940-6D4F4B422DA9}"/>
              </a:ext>
            </a:extLst>
          </p:cNvPr>
          <p:cNvSpPr txBox="1"/>
          <p:nvPr/>
        </p:nvSpPr>
        <p:spPr>
          <a:xfrm>
            <a:off x="7404507" y="1140976"/>
            <a:ext cx="4233178" cy="1394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1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Значительное снижение числа впервые выявленных  и зарегистрированных случаев ТБ </a:t>
            </a:r>
            <a:endParaRPr lang="en-US" sz="2116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03F488-E137-819C-6620-41DBEB5FECD7}"/>
              </a:ext>
            </a:extLst>
          </p:cNvPr>
          <p:cNvSpPr txBox="1"/>
          <p:nvPr/>
        </p:nvSpPr>
        <p:spPr>
          <a:xfrm>
            <a:off x="9205124" y="4016254"/>
            <a:ext cx="1125274" cy="70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 </a:t>
            </a:r>
            <a:r>
              <a:rPr lang="ru-RU" sz="132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</a:t>
            </a:r>
            <a:r>
              <a:rPr lang="en-US" sz="132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132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2019-2020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A9B2B8-3BD1-9480-513B-187DC2A48B65}"/>
              </a:ext>
            </a:extLst>
          </p:cNvPr>
          <p:cNvSpPr txBox="1"/>
          <p:nvPr/>
        </p:nvSpPr>
        <p:spPr>
          <a:xfrm>
            <a:off x="9767761" y="4992217"/>
            <a:ext cx="1125274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3" b="1" dirty="0">
                <a:latin typeface="Arial" panose="020B0604020202020204" pitchFamily="34" charset="0"/>
                <a:cs typeface="Arial" panose="020B0604020202020204" pitchFamily="34" charset="0"/>
              </a:rPr>
              <a:t>163.7</a:t>
            </a:r>
            <a:r>
              <a:rPr lang="ru-RU" sz="1323" b="1" dirty="0">
                <a:latin typeface="Arial" panose="020B0604020202020204" pitchFamily="34" charset="0"/>
                <a:cs typeface="Arial" panose="020B0604020202020204" pitchFamily="34" charset="0"/>
              </a:rPr>
              <a:t> тыс.</a:t>
            </a:r>
            <a:r>
              <a:rPr lang="en-US" sz="132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23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sz="1323" b="1" dirty="0"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  <a:r>
              <a:rPr lang="ru-RU" sz="1323" b="1" dirty="0">
                <a:latin typeface="Arial" panose="020B0604020202020204" pitchFamily="34" charset="0"/>
                <a:cs typeface="Arial" panose="020B0604020202020204" pitchFamily="34" charset="0"/>
              </a:rPr>
              <a:t> г.</a:t>
            </a:r>
            <a:endParaRPr lang="en-US" sz="132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0472CA-23FA-363E-36B5-69B97C473CBB}"/>
              </a:ext>
            </a:extLst>
          </p:cNvPr>
          <p:cNvSpPr txBox="1"/>
          <p:nvPr/>
        </p:nvSpPr>
        <p:spPr>
          <a:xfrm>
            <a:off x="11058844" y="3141617"/>
            <a:ext cx="1157681" cy="906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2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Частичное восстановление</a:t>
            </a:r>
            <a:r>
              <a:rPr lang="en-US" sz="132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132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2020-2021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ACE94E-288A-F68E-4935-DDBEEC50B60A}"/>
              </a:ext>
            </a:extLst>
          </p:cNvPr>
          <p:cNvSpPr txBox="1"/>
          <p:nvPr/>
        </p:nvSpPr>
        <p:spPr>
          <a:xfrm>
            <a:off x="9618161" y="3381324"/>
            <a:ext cx="1125274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3" b="1" dirty="0">
                <a:latin typeface="Arial" panose="020B0604020202020204" pitchFamily="34" charset="0"/>
                <a:cs typeface="Arial" panose="020B0604020202020204" pitchFamily="34" charset="0"/>
              </a:rPr>
              <a:t>215.9</a:t>
            </a:r>
            <a:r>
              <a:rPr lang="ru-RU" sz="1323" b="1" dirty="0">
                <a:latin typeface="Arial" panose="020B0604020202020204" pitchFamily="34" charset="0"/>
                <a:cs typeface="Arial" panose="020B0604020202020204" pitchFamily="34" charset="0"/>
              </a:rPr>
              <a:t> тыс.</a:t>
            </a:r>
            <a:r>
              <a:rPr lang="en-US" sz="132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23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sz="1323" b="1" dirty="0"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  <a:r>
              <a:rPr lang="ru-RU" sz="1323" b="1" dirty="0">
                <a:latin typeface="Arial" panose="020B0604020202020204" pitchFamily="34" charset="0"/>
                <a:cs typeface="Arial" panose="020B0604020202020204" pitchFamily="34" charset="0"/>
              </a:rPr>
              <a:t> г.</a:t>
            </a:r>
            <a:endParaRPr lang="en-US" sz="132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8F1598-9313-FEA9-97B2-EEBB67B28A54}"/>
              </a:ext>
            </a:extLst>
          </p:cNvPr>
          <p:cNvSpPr txBox="1"/>
          <p:nvPr/>
        </p:nvSpPr>
        <p:spPr>
          <a:xfrm>
            <a:off x="10970851" y="4611214"/>
            <a:ext cx="1125274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23" b="1" dirty="0">
                <a:latin typeface="Arial" panose="020B0604020202020204" pitchFamily="34" charset="0"/>
                <a:cs typeface="Arial" panose="020B0604020202020204" pitchFamily="34" charset="0"/>
              </a:rPr>
              <a:t>166.1</a:t>
            </a:r>
            <a:r>
              <a:rPr lang="ru-RU" sz="1323" b="1" dirty="0">
                <a:latin typeface="Arial" panose="020B0604020202020204" pitchFamily="34" charset="0"/>
                <a:cs typeface="Arial" panose="020B0604020202020204" pitchFamily="34" charset="0"/>
              </a:rPr>
              <a:t> тыс.</a:t>
            </a:r>
            <a:r>
              <a:rPr lang="en-US" sz="132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23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sz="1323" b="1" dirty="0"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r>
              <a:rPr lang="ru-RU" sz="1323" b="1" dirty="0">
                <a:latin typeface="Arial" panose="020B0604020202020204" pitchFamily="34" charset="0"/>
                <a:cs typeface="Arial" panose="020B0604020202020204" pitchFamily="34" charset="0"/>
              </a:rPr>
              <a:t> г.</a:t>
            </a:r>
            <a:endParaRPr lang="en-US" sz="132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77D1423-2225-283D-87FD-A5F9FBEBB03B}"/>
              </a:ext>
            </a:extLst>
          </p:cNvPr>
          <p:cNvSpPr/>
          <p:nvPr/>
        </p:nvSpPr>
        <p:spPr>
          <a:xfrm rot="7360474">
            <a:off x="10775429" y="4181114"/>
            <a:ext cx="581803" cy="39405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1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A179E0-268A-121B-0EE4-E6B3343DC326}"/>
              </a:ext>
            </a:extLst>
          </p:cNvPr>
          <p:cNvSpPr txBox="1"/>
          <p:nvPr/>
        </p:nvSpPr>
        <p:spPr>
          <a:xfrm>
            <a:off x="8548806" y="5880946"/>
            <a:ext cx="2853666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81" dirty="0"/>
              <a:t>Европейский регион</a:t>
            </a:r>
            <a:endParaRPr lang="en-US" sz="2381" dirty="0"/>
          </a:p>
        </p:txBody>
      </p:sp>
    </p:spTree>
    <p:extLst>
      <p:ext uri="{BB962C8B-B14F-4D97-AF65-F5344CB8AC3E}">
        <p14:creationId xmlns:p14="http://schemas.microsoft.com/office/powerpoint/2010/main" val="121569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1CE28-FC3D-74E4-518F-5E6F7E76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8EF1F59-50D9-0333-76D5-FD20DBE32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39" y="291027"/>
            <a:ext cx="10280701" cy="443198"/>
          </a:xfrm>
        </p:spPr>
        <p:txBody>
          <a:bodyPr/>
          <a:lstStyle/>
          <a:p>
            <a:r>
              <a:rPr lang="ru-RU" sz="3174" b="1" dirty="0">
                <a:solidFill>
                  <a:schemeClr val="tx2"/>
                </a:solidFill>
              </a:rPr>
              <a:t>Региональный прогресс к 2022 г.</a:t>
            </a:r>
            <a:r>
              <a:rPr lang="en-US" b="1" dirty="0">
                <a:solidFill>
                  <a:schemeClr val="tx2"/>
                </a:solidFill>
              </a:rPr>
              <a:t>: </a:t>
            </a:r>
            <a:r>
              <a:rPr lang="ru-RU" b="1" dirty="0">
                <a:solidFill>
                  <a:schemeClr val="tx2"/>
                </a:solidFill>
              </a:rPr>
              <a:t>смерти от ТБ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8" name="Picture 7" descr="A graph showing a blue line&#10;&#10;Description automatically generated">
            <a:extLst>
              <a:ext uri="{FF2B5EF4-FFF2-40B4-BE49-F238E27FC236}">
                <a16:creationId xmlns:a16="http://schemas.microsoft.com/office/drawing/2014/main" id="{F66C5A7E-D674-79BE-FE16-82B2C38F3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67" y="1527152"/>
            <a:ext cx="3624401" cy="22898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7D0D79-0A69-101B-5FC6-DC24710C2A1C}"/>
              </a:ext>
            </a:extLst>
          </p:cNvPr>
          <p:cNvSpPr txBox="1"/>
          <p:nvPr/>
        </p:nvSpPr>
        <p:spPr>
          <a:xfrm>
            <a:off x="1554351" y="1089026"/>
            <a:ext cx="1453475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81" dirty="0"/>
              <a:t>Казахстан</a:t>
            </a:r>
            <a:endParaRPr lang="en-US" sz="2381" dirty="0"/>
          </a:p>
        </p:txBody>
      </p:sp>
      <p:pic>
        <p:nvPicPr>
          <p:cNvPr id="11" name="Picture 10" descr="A blue line graph with white text&#10;&#10;Description automatically generated">
            <a:extLst>
              <a:ext uri="{FF2B5EF4-FFF2-40B4-BE49-F238E27FC236}">
                <a16:creationId xmlns:a16="http://schemas.microsoft.com/office/drawing/2014/main" id="{7BBE21CC-E840-83FA-E5A2-1B31D19CE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531" y="1527154"/>
            <a:ext cx="3410330" cy="22898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F8E993-7DC8-38A1-42BB-3273DEE9FBF3}"/>
              </a:ext>
            </a:extLst>
          </p:cNvPr>
          <p:cNvSpPr txBox="1"/>
          <p:nvPr/>
        </p:nvSpPr>
        <p:spPr>
          <a:xfrm>
            <a:off x="5509257" y="1082007"/>
            <a:ext cx="1999586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81" dirty="0"/>
              <a:t>Туркменистан</a:t>
            </a:r>
            <a:endParaRPr lang="en-US" sz="2381" dirty="0"/>
          </a:p>
        </p:txBody>
      </p:sp>
      <p:pic>
        <p:nvPicPr>
          <p:cNvPr id="14" name="Picture 13" descr="A graph showing a blue line&#10;&#10;Description automatically generated">
            <a:extLst>
              <a:ext uri="{FF2B5EF4-FFF2-40B4-BE49-F238E27FC236}">
                <a16:creationId xmlns:a16="http://schemas.microsoft.com/office/drawing/2014/main" id="{BF4F9C60-C088-F58F-0397-6E92AA1AD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567" y="4261914"/>
            <a:ext cx="3624401" cy="23043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0BE702-C785-7220-F8E0-E1065811F8D5}"/>
              </a:ext>
            </a:extLst>
          </p:cNvPr>
          <p:cNvSpPr txBox="1"/>
          <p:nvPr/>
        </p:nvSpPr>
        <p:spPr>
          <a:xfrm>
            <a:off x="1623465" y="3822179"/>
            <a:ext cx="1866729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81" dirty="0"/>
              <a:t>Таджикистан</a:t>
            </a:r>
            <a:endParaRPr lang="en-US" sz="2381" dirty="0"/>
          </a:p>
        </p:txBody>
      </p:sp>
      <p:pic>
        <p:nvPicPr>
          <p:cNvPr id="17" name="Picture 16" descr="A graph showing the growth of a number of people&#10;&#10;Description automatically generated">
            <a:extLst>
              <a:ext uri="{FF2B5EF4-FFF2-40B4-BE49-F238E27FC236}">
                <a16:creationId xmlns:a16="http://schemas.microsoft.com/office/drawing/2014/main" id="{8C00520D-67FE-2332-86EE-B04150AEC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690" y="4261914"/>
            <a:ext cx="3410332" cy="23050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065CA4-F2D2-7A0F-7147-B96C495C51BD}"/>
              </a:ext>
            </a:extLst>
          </p:cNvPr>
          <p:cNvSpPr txBox="1"/>
          <p:nvPr/>
        </p:nvSpPr>
        <p:spPr>
          <a:xfrm>
            <a:off x="5673990" y="3842337"/>
            <a:ext cx="1644489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381" dirty="0"/>
              <a:t>Узбекистан</a:t>
            </a:r>
            <a:endParaRPr lang="en-US" sz="238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6CBA88-0675-889D-743E-C220D9413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8927" y="2775228"/>
            <a:ext cx="3196504" cy="322460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60636883-AE42-4389-0926-D96144ED85A4}"/>
              </a:ext>
            </a:extLst>
          </p:cNvPr>
          <p:cNvSpPr/>
          <p:nvPr/>
        </p:nvSpPr>
        <p:spPr>
          <a:xfrm rot="7360474">
            <a:off x="11347222" y="4493008"/>
            <a:ext cx="602762" cy="3102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7D2F0B-5C05-5CBB-881E-3B8E33ADD72B}"/>
              </a:ext>
            </a:extLst>
          </p:cNvPr>
          <p:cNvSpPr txBox="1"/>
          <p:nvPr/>
        </p:nvSpPr>
        <p:spPr>
          <a:xfrm>
            <a:off x="7878824" y="1118891"/>
            <a:ext cx="4316709" cy="1517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5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Возвращение к уровню 2017 г, </a:t>
            </a:r>
          </a:p>
          <a:p>
            <a:pPr algn="ctr"/>
            <a:r>
              <a:rPr lang="ru-RU" sz="185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ТБ уступает только </a:t>
            </a:r>
            <a:r>
              <a:rPr lang="en-US" sz="185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</a:t>
            </a:r>
          </a:p>
          <a:p>
            <a:pPr algn="ctr"/>
            <a:r>
              <a:rPr lang="ru-RU" sz="185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причина смерти, обусловленная возбудителем инфекции</a:t>
            </a:r>
            <a:endParaRPr lang="en-US" sz="2381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56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1217B-6B0A-6BE5-47E4-C79AC887D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4738"/>
            <a:fld id="{42782948-4DBE-204D-AB9E-B65E067054AE}" type="slidenum">
              <a:rPr lang="en-US"/>
              <a:pPr defTabSz="604738"/>
              <a:t>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622369-AC38-EFAF-7751-A01F9EA45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94" y="393980"/>
            <a:ext cx="10280701" cy="58080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Бремя ЛУ-ТБ в Центральной Азии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7" name="Content Placeholder 6" descr="A blue and red circle with text&#10;&#10;Description automatically generated">
            <a:extLst>
              <a:ext uri="{FF2B5EF4-FFF2-40B4-BE49-F238E27FC236}">
                <a16:creationId xmlns:a16="http://schemas.microsoft.com/office/drawing/2014/main" id="{70C98E54-367C-1AA4-C899-753F57851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1694" y="1289515"/>
            <a:ext cx="3830065" cy="3247948"/>
          </a:xfr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DA7F556-8AB4-1867-1548-EA61D8CB4DF1}"/>
              </a:ext>
            </a:extLst>
          </p:cNvPr>
          <p:cNvGraphicFramePr>
            <a:graphicFrameLocks noGrp="1"/>
          </p:cNvGraphicFramePr>
          <p:nvPr/>
        </p:nvGraphicFramePr>
        <p:xfrm>
          <a:off x="4319643" y="1289514"/>
          <a:ext cx="7372239" cy="32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413">
                  <a:extLst>
                    <a:ext uri="{9D8B030D-6E8A-4147-A177-3AD203B41FA5}">
                      <a16:colId xmlns:a16="http://schemas.microsoft.com/office/drawing/2014/main" val="3351973360"/>
                    </a:ext>
                  </a:extLst>
                </a:gridCol>
                <a:gridCol w="2457413">
                  <a:extLst>
                    <a:ext uri="{9D8B030D-6E8A-4147-A177-3AD203B41FA5}">
                      <a16:colId xmlns:a16="http://schemas.microsoft.com/office/drawing/2014/main" val="2641113726"/>
                    </a:ext>
                  </a:extLst>
                </a:gridCol>
                <a:gridCol w="2457413">
                  <a:extLst>
                    <a:ext uri="{9D8B030D-6E8A-4147-A177-3AD203B41FA5}">
                      <a16:colId xmlns:a16="http://schemas.microsoft.com/office/drawing/2014/main" val="3677669488"/>
                    </a:ext>
                  </a:extLst>
                </a:gridCol>
              </a:tblGrid>
              <a:tr h="1088545">
                <a:tc>
                  <a:txBody>
                    <a:bodyPr/>
                    <a:lstStyle/>
                    <a:p>
                      <a:endParaRPr lang="en-US" sz="3100" dirty="0"/>
                    </a:p>
                  </a:txBody>
                  <a:tcPr marL="120949" marR="120949" marT="60475" marB="60475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Расчетный % МЛУ/РУ среди впервые выявленных больных ТБ</a:t>
                      </a:r>
                      <a:endParaRPr lang="en-US" sz="1600" dirty="0"/>
                    </a:p>
                  </a:txBody>
                  <a:tcPr marL="120949" marR="120949" marT="60475" marB="60475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Расчетный % МЛУ/РУ среди ранее леченных больных</a:t>
                      </a:r>
                      <a:endParaRPr lang="en-US" sz="1600" dirty="0"/>
                    </a:p>
                  </a:txBody>
                  <a:tcPr marL="120949" marR="120949" marT="60475" marB="60475"/>
                </a:tc>
                <a:extLst>
                  <a:ext uri="{0D108BD9-81ED-4DB2-BD59-A6C34878D82A}">
                    <a16:rowId xmlns:a16="http://schemas.microsoft.com/office/drawing/2014/main" val="3496767671"/>
                  </a:ext>
                </a:extLst>
              </a:tr>
              <a:tr h="427986">
                <a:tc>
                  <a:txBody>
                    <a:bodyPr/>
                    <a:lstStyle/>
                    <a:p>
                      <a:r>
                        <a:rPr lang="ru-RU" sz="1900" dirty="0"/>
                        <a:t>Казахстан</a:t>
                      </a:r>
                      <a:endParaRPr lang="en-US" sz="1900" dirty="0"/>
                    </a:p>
                  </a:txBody>
                  <a:tcPr marL="120949" marR="120949" marT="60475" marB="6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34% (33-34)</a:t>
                      </a:r>
                    </a:p>
                  </a:txBody>
                  <a:tcPr marL="120949" marR="120949" marT="60475" marB="6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49% (48-50)</a:t>
                      </a:r>
                    </a:p>
                  </a:txBody>
                  <a:tcPr marL="120949" marR="120949" marT="60475" marB="60475"/>
                </a:tc>
                <a:extLst>
                  <a:ext uri="{0D108BD9-81ED-4DB2-BD59-A6C34878D82A}">
                    <a16:rowId xmlns:a16="http://schemas.microsoft.com/office/drawing/2014/main" val="101458874"/>
                  </a:ext>
                </a:extLst>
              </a:tr>
              <a:tr h="427986">
                <a:tc>
                  <a:txBody>
                    <a:bodyPr/>
                    <a:lstStyle/>
                    <a:p>
                      <a:r>
                        <a:rPr lang="ru-RU" sz="1900" dirty="0"/>
                        <a:t>Кыргызстан</a:t>
                      </a:r>
                      <a:endParaRPr lang="en-US" sz="1900" dirty="0"/>
                    </a:p>
                  </a:txBody>
                  <a:tcPr marL="120949" marR="120949" marT="60475" marB="6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27% (26-29)</a:t>
                      </a:r>
                    </a:p>
                  </a:txBody>
                  <a:tcPr marL="120949" marR="120949" marT="60475" marB="6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59% (57-62)</a:t>
                      </a:r>
                    </a:p>
                  </a:txBody>
                  <a:tcPr marL="120949" marR="120949" marT="60475" marB="60475"/>
                </a:tc>
                <a:extLst>
                  <a:ext uri="{0D108BD9-81ED-4DB2-BD59-A6C34878D82A}">
                    <a16:rowId xmlns:a16="http://schemas.microsoft.com/office/drawing/2014/main" val="3227255639"/>
                  </a:ext>
                </a:extLst>
              </a:tr>
              <a:tr h="427986">
                <a:tc>
                  <a:txBody>
                    <a:bodyPr/>
                    <a:lstStyle/>
                    <a:p>
                      <a:r>
                        <a:rPr lang="ru-RU" sz="1900" dirty="0"/>
                        <a:t>Таджикистан</a:t>
                      </a:r>
                      <a:endParaRPr lang="en-US" sz="1900" dirty="0"/>
                    </a:p>
                  </a:txBody>
                  <a:tcPr marL="120949" marR="120949" marT="60475" marB="6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31% (30-33%)</a:t>
                      </a:r>
                    </a:p>
                  </a:txBody>
                  <a:tcPr marL="120949" marR="120949" marT="60475" marB="6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33% (30-36)</a:t>
                      </a:r>
                    </a:p>
                  </a:txBody>
                  <a:tcPr marL="120949" marR="120949" marT="60475" marB="60475"/>
                </a:tc>
                <a:extLst>
                  <a:ext uri="{0D108BD9-81ED-4DB2-BD59-A6C34878D82A}">
                    <a16:rowId xmlns:a16="http://schemas.microsoft.com/office/drawing/2014/main" val="3618443595"/>
                  </a:ext>
                </a:extLst>
              </a:tr>
              <a:tr h="427986">
                <a:tc>
                  <a:txBody>
                    <a:bodyPr/>
                    <a:lstStyle/>
                    <a:p>
                      <a:r>
                        <a:rPr lang="ru-RU" sz="1900" dirty="0"/>
                        <a:t>Туркменистан</a:t>
                      </a:r>
                      <a:endParaRPr lang="en-US" sz="1900" dirty="0"/>
                    </a:p>
                  </a:txBody>
                  <a:tcPr marL="120949" marR="120949" marT="60475" marB="6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45% (41-49)</a:t>
                      </a:r>
                    </a:p>
                  </a:txBody>
                  <a:tcPr marL="120949" marR="120949" marT="60475" marB="6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59% (53-64)</a:t>
                      </a:r>
                    </a:p>
                  </a:txBody>
                  <a:tcPr marL="120949" marR="120949" marT="60475" marB="60475"/>
                </a:tc>
                <a:extLst>
                  <a:ext uri="{0D108BD9-81ED-4DB2-BD59-A6C34878D82A}">
                    <a16:rowId xmlns:a16="http://schemas.microsoft.com/office/drawing/2014/main" val="1434420118"/>
                  </a:ext>
                </a:extLst>
              </a:tr>
              <a:tr h="427986">
                <a:tc>
                  <a:txBody>
                    <a:bodyPr/>
                    <a:lstStyle/>
                    <a:p>
                      <a:r>
                        <a:rPr lang="ru-RU" sz="1900" dirty="0"/>
                        <a:t>Узбекистан</a:t>
                      </a:r>
                      <a:endParaRPr lang="en-US" sz="1900" dirty="0"/>
                    </a:p>
                  </a:txBody>
                  <a:tcPr marL="120949" marR="120949" marT="60475" marB="6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17% (16-18)</a:t>
                      </a:r>
                    </a:p>
                  </a:txBody>
                  <a:tcPr marL="120949" marR="120949" marT="60475" marB="604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29% (27-31)</a:t>
                      </a:r>
                    </a:p>
                  </a:txBody>
                  <a:tcPr marL="120949" marR="120949" marT="60475" marB="60475"/>
                </a:tc>
                <a:extLst>
                  <a:ext uri="{0D108BD9-81ED-4DB2-BD59-A6C34878D82A}">
                    <a16:rowId xmlns:a16="http://schemas.microsoft.com/office/drawing/2014/main" val="233910638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04A9691-4284-5801-F537-922223EA9C13}"/>
              </a:ext>
            </a:extLst>
          </p:cNvPr>
          <p:cNvSpPr txBox="1"/>
          <p:nvPr/>
        </p:nvSpPr>
        <p:spPr>
          <a:xfrm>
            <a:off x="250111" y="4971470"/>
            <a:ext cx="10086872" cy="1476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7962" indent="-377962" defTabSz="604738">
              <a:buFont typeface="Arial" panose="020B0604020202020204" pitchFamily="34" charset="0"/>
              <a:buChar char="•"/>
            </a:pPr>
            <a:r>
              <a:rPr lang="ru-RU" sz="2249" dirty="0">
                <a:solidFill>
                  <a:prstClr val="black"/>
                </a:solidFill>
                <a:latin typeface="Corbel" panose="020B0503020204020204" pitchFamily="34" charset="0"/>
              </a:rPr>
              <a:t>В среднем </a:t>
            </a:r>
            <a:r>
              <a:rPr lang="ru-RU" sz="2249" dirty="0">
                <a:solidFill>
                  <a:srgbClr val="BA0C2F"/>
                </a:solidFill>
                <a:latin typeface="Corbel" panose="020B0503020204020204" pitchFamily="34" charset="0"/>
              </a:rPr>
              <a:t>31% впервые выявленных и 46% ранее леченных больных </a:t>
            </a:r>
            <a:r>
              <a:rPr lang="ru-RU" sz="2249" dirty="0">
                <a:solidFill>
                  <a:prstClr val="black"/>
                </a:solidFill>
                <a:latin typeface="Corbel" panose="020B0503020204020204" pitchFamily="34" charset="0"/>
              </a:rPr>
              <a:t>ТБ в Центральной Азии имеют МЛУ/РУ-ТБ.</a:t>
            </a:r>
          </a:p>
          <a:p>
            <a:pPr marL="377962" indent="-377962" defTabSz="604738">
              <a:buFont typeface="Arial" panose="020B0604020202020204" pitchFamily="34" charset="0"/>
              <a:buChar char="•"/>
            </a:pPr>
            <a:r>
              <a:rPr lang="ru-RU" sz="2249" dirty="0">
                <a:solidFill>
                  <a:prstClr val="black"/>
                </a:solidFill>
                <a:latin typeface="Corbel" panose="020B0503020204020204" pitchFamily="34" charset="0"/>
              </a:rPr>
              <a:t>На Центральную Азию приходится 22% регионального бремени ЛУ-ТБ.</a:t>
            </a:r>
          </a:p>
          <a:p>
            <a:pPr marL="377962" indent="-377962" defTabSz="604738">
              <a:buFont typeface="Arial" panose="020B0604020202020204" pitchFamily="34" charset="0"/>
              <a:buChar char="•"/>
            </a:pPr>
            <a:r>
              <a:rPr lang="ru-RU" sz="2249" dirty="0">
                <a:solidFill>
                  <a:prstClr val="black"/>
                </a:solidFill>
                <a:latin typeface="Corbel" panose="020B0503020204020204" pitchFamily="34" charset="0"/>
              </a:rPr>
              <a:t>В Европейском регионе </a:t>
            </a:r>
            <a:r>
              <a:rPr lang="ru-RU" sz="2249" dirty="0">
                <a:solidFill>
                  <a:srgbClr val="BA0C2F"/>
                </a:solidFill>
                <a:latin typeface="Corbel" panose="020B0503020204020204" pitchFamily="34" charset="0"/>
              </a:rPr>
              <a:t>33% больных с МЛУ/РУ-ТБ имеют пре-ШЛУ-ТБ.</a:t>
            </a:r>
            <a:endParaRPr lang="en-US" sz="2249" dirty="0">
              <a:solidFill>
                <a:srgbClr val="BA0C2F"/>
              </a:solidFill>
              <a:latin typeface="Gill Sans MT"/>
            </a:endParaRPr>
          </a:p>
        </p:txBody>
      </p:sp>
      <p:pic>
        <p:nvPicPr>
          <p:cNvPr id="10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943420-21F5-F5A9-1AE1-B3360F2DC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575" y="4772724"/>
            <a:ext cx="1708732" cy="169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929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FCAE1-BF32-B4D5-4BEE-70A70CC89B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17-May-24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B3995-0E5C-90A0-FAD5-062DB3BE7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77F6F-5E84-9B65-9246-CFEE2B89F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1197168-3424-C2A7-5372-444592FEE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090" y="332891"/>
            <a:ext cx="10280701" cy="58080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Успешное лечение МЛУ/РУ-ТБ</a:t>
            </a:r>
            <a:endParaRPr lang="en-US" b="1" dirty="0">
              <a:solidFill>
                <a:schemeClr val="tx2"/>
              </a:solidFill>
            </a:endParaRPr>
          </a:p>
        </p:txBody>
      </p:sp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C703CBCF-ACB3-6D6E-B635-B01481663F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2090" y="1221673"/>
          <a:ext cx="11187821" cy="5323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4731">
                  <a:extLst>
                    <a:ext uri="{9D8B030D-6E8A-4147-A177-3AD203B41FA5}">
                      <a16:colId xmlns:a16="http://schemas.microsoft.com/office/drawing/2014/main" val="2983544288"/>
                    </a:ext>
                  </a:extLst>
                </a:gridCol>
                <a:gridCol w="6623090">
                  <a:extLst>
                    <a:ext uri="{9D8B030D-6E8A-4147-A177-3AD203B41FA5}">
                      <a16:colId xmlns:a16="http://schemas.microsoft.com/office/drawing/2014/main" val="2698034436"/>
                    </a:ext>
                  </a:extLst>
                </a:gridCol>
              </a:tblGrid>
              <a:tr h="372927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Страна</a:t>
                      </a:r>
                      <a:endParaRPr lang="en-US" sz="1900" dirty="0"/>
                    </a:p>
                  </a:txBody>
                  <a:tcPr marL="90712" marR="90712" marT="45356" marB="453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dirty="0"/>
                        <a:t>Показатель успешного лечения (когорта 2019 г.)</a:t>
                      </a:r>
                      <a:endParaRPr lang="en-US" sz="1900" dirty="0"/>
                    </a:p>
                  </a:txBody>
                  <a:tcPr marL="90712" marR="90712" marT="45356" marB="45356"/>
                </a:tc>
                <a:extLst>
                  <a:ext uri="{0D108BD9-81ED-4DB2-BD59-A6C34878D82A}">
                    <a16:rowId xmlns:a16="http://schemas.microsoft.com/office/drawing/2014/main" val="2824810216"/>
                  </a:ext>
                </a:extLst>
              </a:tr>
              <a:tr h="372927">
                <a:tc>
                  <a:txBody>
                    <a:bodyPr/>
                    <a:lstStyle/>
                    <a:p>
                      <a:r>
                        <a:rPr lang="ru-RU" sz="1900" dirty="0"/>
                        <a:t>Армения</a:t>
                      </a:r>
                      <a:endParaRPr lang="en-US" sz="1900" dirty="0"/>
                    </a:p>
                  </a:txBody>
                  <a:tcPr marL="90712" marR="90712" marT="45356" marB="453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54%</a:t>
                      </a:r>
                    </a:p>
                  </a:txBody>
                  <a:tcPr marL="90712" marR="90712" marT="45356" marB="45356"/>
                </a:tc>
                <a:extLst>
                  <a:ext uri="{0D108BD9-81ED-4DB2-BD59-A6C34878D82A}">
                    <a16:rowId xmlns:a16="http://schemas.microsoft.com/office/drawing/2014/main" val="2693302382"/>
                  </a:ext>
                </a:extLst>
              </a:tr>
              <a:tr h="372927">
                <a:tc>
                  <a:txBody>
                    <a:bodyPr/>
                    <a:lstStyle/>
                    <a:p>
                      <a:r>
                        <a:rPr lang="ru-RU" sz="1900" dirty="0"/>
                        <a:t>Азербайджан</a:t>
                      </a:r>
                      <a:endParaRPr lang="en-US" sz="1900" dirty="0"/>
                    </a:p>
                  </a:txBody>
                  <a:tcPr marL="90712" marR="90712" marT="45356" marB="453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60%</a:t>
                      </a:r>
                    </a:p>
                  </a:txBody>
                  <a:tcPr marL="90712" marR="90712" marT="45356" marB="45356"/>
                </a:tc>
                <a:extLst>
                  <a:ext uri="{0D108BD9-81ED-4DB2-BD59-A6C34878D82A}">
                    <a16:rowId xmlns:a16="http://schemas.microsoft.com/office/drawing/2014/main" val="2487571429"/>
                  </a:ext>
                </a:extLst>
              </a:tr>
              <a:tr h="372927">
                <a:tc>
                  <a:txBody>
                    <a:bodyPr/>
                    <a:lstStyle/>
                    <a:p>
                      <a:r>
                        <a:rPr lang="ru-RU" sz="1900" dirty="0"/>
                        <a:t>Беларусь</a:t>
                      </a:r>
                      <a:endParaRPr lang="en-US" sz="1900" dirty="0"/>
                    </a:p>
                  </a:txBody>
                  <a:tcPr marL="90712" marR="90712" marT="45356" marB="453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83%</a:t>
                      </a:r>
                    </a:p>
                  </a:txBody>
                  <a:tcPr marL="90712" marR="90712" marT="45356" marB="45356"/>
                </a:tc>
                <a:extLst>
                  <a:ext uri="{0D108BD9-81ED-4DB2-BD59-A6C34878D82A}">
                    <a16:rowId xmlns:a16="http://schemas.microsoft.com/office/drawing/2014/main" val="2081802664"/>
                  </a:ext>
                </a:extLst>
              </a:tr>
              <a:tr h="372927">
                <a:tc>
                  <a:txBody>
                    <a:bodyPr/>
                    <a:lstStyle/>
                    <a:p>
                      <a:r>
                        <a:rPr lang="ru-RU" sz="1900" dirty="0"/>
                        <a:t>Грузия</a:t>
                      </a:r>
                      <a:endParaRPr lang="en-US" sz="1900" dirty="0"/>
                    </a:p>
                  </a:txBody>
                  <a:tcPr marL="90712" marR="90712" marT="45356" marB="453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78%</a:t>
                      </a:r>
                    </a:p>
                  </a:txBody>
                  <a:tcPr marL="90712" marR="90712" marT="45356" marB="45356"/>
                </a:tc>
                <a:extLst>
                  <a:ext uri="{0D108BD9-81ED-4DB2-BD59-A6C34878D82A}">
                    <a16:rowId xmlns:a16="http://schemas.microsoft.com/office/drawing/2014/main" val="3635795661"/>
                  </a:ext>
                </a:extLst>
              </a:tr>
              <a:tr h="372927">
                <a:tc>
                  <a:txBody>
                    <a:bodyPr/>
                    <a:lstStyle/>
                    <a:p>
                      <a:r>
                        <a:rPr lang="ru-RU" sz="1900" dirty="0">
                          <a:solidFill>
                            <a:srgbClr val="FF0000"/>
                          </a:solidFill>
                        </a:rPr>
                        <a:t>Казахстан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0712" marR="90712" marT="45356" marB="453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76%</a:t>
                      </a:r>
                    </a:p>
                  </a:txBody>
                  <a:tcPr marL="90712" marR="90712" marT="45356" marB="45356"/>
                </a:tc>
                <a:extLst>
                  <a:ext uri="{0D108BD9-81ED-4DB2-BD59-A6C34878D82A}">
                    <a16:rowId xmlns:a16="http://schemas.microsoft.com/office/drawing/2014/main" val="1802843090"/>
                  </a:ext>
                </a:extLst>
              </a:tr>
              <a:tr h="372927">
                <a:tc>
                  <a:txBody>
                    <a:bodyPr/>
                    <a:lstStyle/>
                    <a:p>
                      <a:r>
                        <a:rPr lang="ru-RU" sz="1900" dirty="0">
                          <a:solidFill>
                            <a:srgbClr val="FF0000"/>
                          </a:solidFill>
                        </a:rPr>
                        <a:t>Кыргызстан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0712" marR="90712" marT="45356" marB="453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72%</a:t>
                      </a:r>
                    </a:p>
                  </a:txBody>
                  <a:tcPr marL="90712" marR="90712" marT="45356" marB="45356"/>
                </a:tc>
                <a:extLst>
                  <a:ext uri="{0D108BD9-81ED-4DB2-BD59-A6C34878D82A}">
                    <a16:rowId xmlns:a16="http://schemas.microsoft.com/office/drawing/2014/main" val="2890641120"/>
                  </a:ext>
                </a:extLst>
              </a:tr>
              <a:tr h="372927">
                <a:tc>
                  <a:txBody>
                    <a:bodyPr/>
                    <a:lstStyle/>
                    <a:p>
                      <a:r>
                        <a:rPr lang="ru-RU" sz="1900" dirty="0"/>
                        <a:t>Республика Молдова</a:t>
                      </a:r>
                      <a:endParaRPr lang="en-US" sz="1900" dirty="0"/>
                    </a:p>
                  </a:txBody>
                  <a:tcPr marL="90712" marR="90712" marT="45356" marB="453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69%</a:t>
                      </a:r>
                    </a:p>
                  </a:txBody>
                  <a:tcPr marL="90712" marR="90712" marT="45356" marB="45356"/>
                </a:tc>
                <a:extLst>
                  <a:ext uri="{0D108BD9-81ED-4DB2-BD59-A6C34878D82A}">
                    <a16:rowId xmlns:a16="http://schemas.microsoft.com/office/drawing/2014/main" val="1631948227"/>
                  </a:ext>
                </a:extLst>
              </a:tr>
              <a:tr h="372927">
                <a:tc>
                  <a:txBody>
                    <a:bodyPr/>
                    <a:lstStyle/>
                    <a:p>
                      <a:r>
                        <a:rPr lang="ru-RU" sz="1900" dirty="0"/>
                        <a:t>Российская Федерация</a:t>
                      </a:r>
                      <a:endParaRPr lang="en-US" sz="1900" dirty="0"/>
                    </a:p>
                  </a:txBody>
                  <a:tcPr marL="90712" marR="90712" marT="45356" marB="453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50%</a:t>
                      </a:r>
                    </a:p>
                  </a:txBody>
                  <a:tcPr marL="90712" marR="90712" marT="45356" marB="45356"/>
                </a:tc>
                <a:extLst>
                  <a:ext uri="{0D108BD9-81ED-4DB2-BD59-A6C34878D82A}">
                    <a16:rowId xmlns:a16="http://schemas.microsoft.com/office/drawing/2014/main" val="233112386"/>
                  </a:ext>
                </a:extLst>
              </a:tr>
              <a:tr h="372927">
                <a:tc>
                  <a:txBody>
                    <a:bodyPr/>
                    <a:lstStyle/>
                    <a:p>
                      <a:r>
                        <a:rPr lang="ru-RU" sz="1900" dirty="0">
                          <a:solidFill>
                            <a:srgbClr val="FF0000"/>
                          </a:solidFill>
                        </a:rPr>
                        <a:t>Таджикистан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0712" marR="90712" marT="45356" marB="453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77%</a:t>
                      </a:r>
                    </a:p>
                  </a:txBody>
                  <a:tcPr marL="90712" marR="90712" marT="45356" marB="45356"/>
                </a:tc>
                <a:extLst>
                  <a:ext uri="{0D108BD9-81ED-4DB2-BD59-A6C34878D82A}">
                    <a16:rowId xmlns:a16="http://schemas.microsoft.com/office/drawing/2014/main" val="3162938835"/>
                  </a:ext>
                </a:extLst>
              </a:tr>
              <a:tr h="372927">
                <a:tc>
                  <a:txBody>
                    <a:bodyPr/>
                    <a:lstStyle/>
                    <a:p>
                      <a:r>
                        <a:rPr lang="ru-RU" sz="1900" dirty="0">
                          <a:solidFill>
                            <a:srgbClr val="FF0000"/>
                          </a:solidFill>
                        </a:rPr>
                        <a:t>Туркменистан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0712" marR="90712" marT="45356" marB="453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55%</a:t>
                      </a:r>
                    </a:p>
                  </a:txBody>
                  <a:tcPr marL="90712" marR="90712" marT="45356" marB="45356"/>
                </a:tc>
                <a:extLst>
                  <a:ext uri="{0D108BD9-81ED-4DB2-BD59-A6C34878D82A}">
                    <a16:rowId xmlns:a16="http://schemas.microsoft.com/office/drawing/2014/main" val="3554489241"/>
                  </a:ext>
                </a:extLst>
              </a:tr>
              <a:tr h="372927">
                <a:tc>
                  <a:txBody>
                    <a:bodyPr/>
                    <a:lstStyle/>
                    <a:p>
                      <a:r>
                        <a:rPr lang="ru-RU" sz="1900" dirty="0"/>
                        <a:t>Украина</a:t>
                      </a:r>
                      <a:endParaRPr lang="en-US" sz="1900" dirty="0"/>
                    </a:p>
                  </a:txBody>
                  <a:tcPr marL="90712" marR="90712" marT="45356" marB="453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61%</a:t>
                      </a:r>
                    </a:p>
                  </a:txBody>
                  <a:tcPr marL="90712" marR="90712" marT="45356" marB="45356"/>
                </a:tc>
                <a:extLst>
                  <a:ext uri="{0D108BD9-81ED-4DB2-BD59-A6C34878D82A}">
                    <a16:rowId xmlns:a16="http://schemas.microsoft.com/office/drawing/2014/main" val="2969768244"/>
                  </a:ext>
                </a:extLst>
              </a:tr>
              <a:tr h="372927">
                <a:tc>
                  <a:txBody>
                    <a:bodyPr/>
                    <a:lstStyle/>
                    <a:p>
                      <a:r>
                        <a:rPr lang="ru-RU" sz="1900" dirty="0">
                          <a:solidFill>
                            <a:srgbClr val="FF0000"/>
                          </a:solidFill>
                        </a:rPr>
                        <a:t>Узбекистан</a:t>
                      </a:r>
                      <a:endParaRPr lang="en-US" sz="1900" dirty="0">
                        <a:solidFill>
                          <a:srgbClr val="FF0000"/>
                        </a:solidFill>
                      </a:endParaRPr>
                    </a:p>
                  </a:txBody>
                  <a:tcPr marL="90712" marR="90712" marT="45356" marB="453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</a:rPr>
                        <a:t>70%</a:t>
                      </a:r>
                    </a:p>
                  </a:txBody>
                  <a:tcPr marL="90712" marR="90712" marT="45356" marB="45356"/>
                </a:tc>
                <a:extLst>
                  <a:ext uri="{0D108BD9-81ED-4DB2-BD59-A6C34878D82A}">
                    <a16:rowId xmlns:a16="http://schemas.microsoft.com/office/drawing/2014/main" val="244228022"/>
                  </a:ext>
                </a:extLst>
              </a:tr>
              <a:tr h="372927">
                <a:tc>
                  <a:txBody>
                    <a:bodyPr/>
                    <a:lstStyle/>
                    <a:p>
                      <a:r>
                        <a:rPr lang="ru-RU" sz="1900" b="1" dirty="0"/>
                        <a:t>Европейский регион ВОЗ</a:t>
                      </a:r>
                      <a:endParaRPr lang="en-US" sz="1900" b="1" dirty="0"/>
                    </a:p>
                  </a:txBody>
                  <a:tcPr marL="90712" marR="90712" marT="45356" marB="453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57%</a:t>
                      </a:r>
                    </a:p>
                  </a:txBody>
                  <a:tcPr marL="90712" marR="90712" marT="45356" marB="45356"/>
                </a:tc>
                <a:extLst>
                  <a:ext uri="{0D108BD9-81ED-4DB2-BD59-A6C34878D82A}">
                    <a16:rowId xmlns:a16="http://schemas.microsoft.com/office/drawing/2014/main" val="1682807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0634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1">
            <a:extLst>
              <a:ext uri="{FF2B5EF4-FFF2-40B4-BE49-F238E27FC236}">
                <a16:creationId xmlns:a16="http://schemas.microsoft.com/office/drawing/2014/main" id="{6C51A3AE-64D5-354F-8388-B41E934F0669}"/>
              </a:ext>
            </a:extLst>
          </p:cNvPr>
          <p:cNvSpPr>
            <a:spLocks/>
          </p:cNvSpPr>
          <p:nvPr/>
        </p:nvSpPr>
        <p:spPr>
          <a:xfrm>
            <a:off x="475278" y="2488387"/>
            <a:ext cx="11241444" cy="18812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357" b="1" dirty="0">
                <a:solidFill>
                  <a:schemeClr val="bg1"/>
                </a:solidFill>
              </a:rPr>
              <a:t>Новые региональные цели и обязательства</a:t>
            </a:r>
            <a:endParaRPr lang="en-US" sz="5357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10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D4F4FD-C95B-4486-6BD3-80D5BB2B3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59" y="357675"/>
            <a:ext cx="11245676" cy="978729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</a:rPr>
              <a:t>План действий по борьбе с туберкулезом для Европейского региона ВОЗ на 2023-2030 гг.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Content Placeholder 14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FB8FCE3D-6137-8957-A61C-7AB5F7F06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5" y="1518592"/>
            <a:ext cx="7281818" cy="4856061"/>
          </a:xfrm>
        </p:spPr>
      </p:pic>
      <p:pic>
        <p:nvPicPr>
          <p:cNvPr id="8" name="Picture 7" descr="A blue cover with several images of people&#10;&#10;Description automatically generated">
            <a:extLst>
              <a:ext uri="{FF2B5EF4-FFF2-40B4-BE49-F238E27FC236}">
                <a16:creationId xmlns:a16="http://schemas.microsoft.com/office/drawing/2014/main" id="{6F2159ED-A3BD-7BBB-F8F9-67E2091F0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059" y="1503146"/>
            <a:ext cx="3455697" cy="487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11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ED7A3-AC78-498A-828B-DD4071191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73" y="131780"/>
            <a:ext cx="11600924" cy="85491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latin typeface="Gill Sans MT" panose="020B0502020104020203" pitchFamily="34" charset="0"/>
              </a:rPr>
              <a:t>План действий по борьбе с туберкулезом </a:t>
            </a:r>
            <a:br>
              <a:rPr lang="ru-RU" sz="28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ru-RU" sz="2800" b="1" dirty="0">
                <a:solidFill>
                  <a:schemeClr val="tx2"/>
                </a:solidFill>
                <a:latin typeface="Gill Sans MT" panose="020B0502020104020203" pitchFamily="34" charset="0"/>
              </a:rPr>
              <a:t>для Европейского региона ВОЗ на 2023-2030 гг.</a:t>
            </a:r>
            <a:endParaRPr lang="en-US" sz="28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2E35A8-39FC-4B8D-8818-3D3D9CD2504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167802BA-8623-48AE-9924-9F5F6790139C}" type="datetime1">
              <a:rPr lang="en-GB" noProof="0" smtClean="0"/>
              <a:t>17/05/2024</a:t>
            </a:fld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21C6B-DE2D-4ECD-B74F-CC2C1303316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374078" y="6487394"/>
            <a:ext cx="287623" cy="366392"/>
          </a:xfrm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9</a:t>
            </a:fld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08F26A-4D6A-4CE5-A80E-979BB11817DB}"/>
              </a:ext>
            </a:extLst>
          </p:cNvPr>
          <p:cNvSpPr/>
          <p:nvPr/>
        </p:nvSpPr>
        <p:spPr>
          <a:xfrm rot="16200000">
            <a:off x="2300314" y="3569383"/>
            <a:ext cx="4632363" cy="7896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86" b="1" dirty="0"/>
              <a:t>Стратегические и практические изменения в целях ликвидации ТБ в Регионе к 2030 г.</a:t>
            </a:r>
            <a:endParaRPr lang="en-US" sz="1786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9548B4-B244-4A48-B9C0-5A22BC0B9FBC}"/>
              </a:ext>
            </a:extLst>
          </p:cNvPr>
          <p:cNvSpPr/>
          <p:nvPr/>
        </p:nvSpPr>
        <p:spPr>
          <a:xfrm>
            <a:off x="411379" y="1383617"/>
            <a:ext cx="3471247" cy="117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87" b="1" u="sng" dirty="0"/>
              <a:t>Возобновление обязательств</a:t>
            </a:r>
          </a:p>
          <a:p>
            <a:pPr algn="ctr"/>
            <a:endParaRPr lang="en-US" sz="1389" dirty="0"/>
          </a:p>
          <a:p>
            <a:pPr algn="ctr"/>
            <a:r>
              <a:rPr lang="ru-RU" sz="1190" dirty="0"/>
              <a:t>Завершение незаконченной повестки дня</a:t>
            </a:r>
            <a:endParaRPr lang="en-US" sz="119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9C596D4-013D-4E32-9F55-E499E3CDBB4D}"/>
              </a:ext>
            </a:extLst>
          </p:cNvPr>
          <p:cNvSpPr/>
          <p:nvPr/>
        </p:nvSpPr>
        <p:spPr>
          <a:xfrm>
            <a:off x="411379" y="2720185"/>
            <a:ext cx="3471248" cy="10885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87" b="1" u="sng" dirty="0"/>
              <a:t>Согласование с ЕПР,  стратегиями по ВОУЗ и ПМСП</a:t>
            </a:r>
            <a:endParaRPr lang="en-US" sz="1389" dirty="0"/>
          </a:p>
          <a:p>
            <a:pPr algn="ctr"/>
            <a:r>
              <a:rPr lang="ru-RU" sz="1190" dirty="0"/>
              <a:t>Обеспечить ориентированность на нужды людей и никого не оставить без внимания</a:t>
            </a:r>
            <a:endParaRPr lang="en-US" sz="1190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1BDC8FF-5BD5-4512-B0FA-45E2B3C03DC1}"/>
              </a:ext>
            </a:extLst>
          </p:cNvPr>
          <p:cNvSpPr/>
          <p:nvPr/>
        </p:nvSpPr>
        <p:spPr>
          <a:xfrm>
            <a:off x="411376" y="5273075"/>
            <a:ext cx="3471248" cy="117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87" b="1" u="sng" dirty="0"/>
              <a:t>Контекст пандемии </a:t>
            </a:r>
            <a:r>
              <a:rPr lang="en-US" sz="1587" b="1" u="sng" dirty="0"/>
              <a:t>COVID-19 </a:t>
            </a:r>
            <a:r>
              <a:rPr lang="ru-RU" sz="1587" b="1" u="sng" dirty="0"/>
              <a:t>и </a:t>
            </a:r>
          </a:p>
          <a:p>
            <a:pPr algn="ctr"/>
            <a:r>
              <a:rPr lang="ru-RU" sz="1587" b="1" u="sng"/>
              <a:t>войны в </a:t>
            </a:r>
            <a:r>
              <a:rPr lang="ru-RU" sz="1587" b="1" u="sng" dirty="0"/>
              <a:t>Украине</a:t>
            </a:r>
            <a:endParaRPr lang="en-US" sz="1389" dirty="0"/>
          </a:p>
          <a:p>
            <a:pPr algn="ctr"/>
            <a:r>
              <a:rPr lang="ru-RU" sz="1190" dirty="0"/>
              <a:t>Восстановление потерь, корректировка подхода, обеспечение преемственности и полного восстановления для возвращения на прежний уровень</a:t>
            </a:r>
            <a:endParaRPr lang="en-US" sz="119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2D7AD44-C7B8-488F-A585-19AC1AD32103}"/>
              </a:ext>
            </a:extLst>
          </p:cNvPr>
          <p:cNvSpPr/>
          <p:nvPr/>
        </p:nvSpPr>
        <p:spPr>
          <a:xfrm>
            <a:off x="411376" y="3936507"/>
            <a:ext cx="3471248" cy="1179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87" b="1" u="sng" dirty="0"/>
              <a:t>Активизация научных исследований, инноваций</a:t>
            </a:r>
            <a:endParaRPr lang="en-US" sz="1389" dirty="0"/>
          </a:p>
          <a:p>
            <a:pPr algn="ctr"/>
            <a:r>
              <a:rPr lang="ru-RU" sz="1190" dirty="0"/>
              <a:t>Использование технологических достижений и быстрое внедрение</a:t>
            </a:r>
            <a:endParaRPr lang="en-US" sz="119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4B82A-DEBE-4E40-A77E-EF298958E20E}"/>
              </a:ext>
            </a:extLst>
          </p:cNvPr>
          <p:cNvSpPr txBox="1"/>
          <p:nvPr/>
        </p:nvSpPr>
        <p:spPr>
          <a:xfrm>
            <a:off x="1257931" y="861739"/>
            <a:ext cx="1683998" cy="458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81" b="1" dirty="0"/>
              <a:t>ЧТО</a:t>
            </a:r>
            <a:endParaRPr lang="en-US" sz="2381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516FEC-1196-424F-B58E-532BA1045396}"/>
              </a:ext>
            </a:extLst>
          </p:cNvPr>
          <p:cNvSpPr txBox="1"/>
          <p:nvPr/>
        </p:nvSpPr>
        <p:spPr>
          <a:xfrm>
            <a:off x="9286201" y="880875"/>
            <a:ext cx="1247710" cy="458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81" b="1" dirty="0"/>
              <a:t>КАК</a:t>
            </a:r>
            <a:endParaRPr lang="en-US" sz="1786" b="1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CB54C23F-045C-4F94-B7B7-3FBFA4C63472}"/>
              </a:ext>
            </a:extLst>
          </p:cNvPr>
          <p:cNvSpPr/>
          <p:nvPr/>
        </p:nvSpPr>
        <p:spPr>
          <a:xfrm>
            <a:off x="3299203" y="977162"/>
            <a:ext cx="5587863" cy="2874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86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4792DB-ED35-4AE2-A409-6F252F29C3FB}"/>
              </a:ext>
            </a:extLst>
          </p:cNvPr>
          <p:cNvSpPr/>
          <p:nvPr/>
        </p:nvSpPr>
        <p:spPr>
          <a:xfrm>
            <a:off x="5376314" y="1442032"/>
            <a:ext cx="6303171" cy="50103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3472" indent="-283472">
              <a:spcAft>
                <a:spcPts val="794"/>
              </a:spcAft>
              <a:buFont typeface="Arial" panose="020B0604020202020204" pitchFamily="34" charset="0"/>
              <a:buChar char="•"/>
            </a:pPr>
            <a:r>
              <a:rPr lang="ru-RU" sz="1455" dirty="0">
                <a:solidFill>
                  <a:schemeClr val="tx1"/>
                </a:solidFill>
              </a:rPr>
              <a:t>Разработать амбициозную политику и выделить ресурсы на борьбу с ТБ</a:t>
            </a:r>
          </a:p>
          <a:p>
            <a:pPr marL="283472" indent="-283472">
              <a:spcAft>
                <a:spcPts val="794"/>
              </a:spcAft>
              <a:buFont typeface="Arial" panose="020B0604020202020204" pitchFamily="34" charset="0"/>
              <a:buChar char="•"/>
            </a:pPr>
            <a:r>
              <a:rPr lang="ru-RU" sz="1455" dirty="0">
                <a:solidFill>
                  <a:schemeClr val="tx1"/>
                </a:solidFill>
              </a:rPr>
              <a:t>Расширить предоставление услуг на уровне ПМСП и масштабы альтернативных моделей оказания помощи, ориентированных на нужды человека</a:t>
            </a:r>
          </a:p>
          <a:p>
            <a:pPr marL="283472" indent="-283472">
              <a:spcAft>
                <a:spcPts val="794"/>
              </a:spcAft>
              <a:buFont typeface="Arial" panose="020B0604020202020204" pitchFamily="34" charset="0"/>
              <a:buChar char="•"/>
            </a:pPr>
            <a:r>
              <a:rPr lang="ru-RU" sz="1455" dirty="0">
                <a:solidFill>
                  <a:schemeClr val="tx1"/>
                </a:solidFill>
              </a:rPr>
              <a:t>Уделять приоритетное внимание ключевым и уязвимым группам населения и обеспечивать равный доступ к услугам</a:t>
            </a:r>
          </a:p>
          <a:p>
            <a:pPr marL="283472" indent="-283472">
              <a:spcAft>
                <a:spcPts val="794"/>
              </a:spcAft>
              <a:buFont typeface="Arial" panose="020B0604020202020204" pitchFamily="34" charset="0"/>
              <a:buChar char="•"/>
            </a:pPr>
            <a:r>
              <a:rPr lang="ru-RU" sz="1455" dirty="0">
                <a:solidFill>
                  <a:schemeClr val="tx1"/>
                </a:solidFill>
              </a:rPr>
              <a:t>Обеспечить значимое вовлечение гражданского общества и затронутых сообществ в борьбу с ТБ</a:t>
            </a:r>
          </a:p>
          <a:p>
            <a:pPr marL="283472" indent="-283472">
              <a:spcAft>
                <a:spcPts val="794"/>
              </a:spcAft>
              <a:buFont typeface="Arial" panose="020B0604020202020204" pitchFamily="34" charset="0"/>
              <a:buChar char="•"/>
            </a:pPr>
            <a:r>
              <a:rPr lang="ru-RU" sz="1455" dirty="0">
                <a:solidFill>
                  <a:schemeClr val="tx1"/>
                </a:solidFill>
              </a:rPr>
              <a:t>Обеспечить всеобщий доступ к профилактическому лечению ТБ, быстрой молекулярной диагностике, </a:t>
            </a:r>
            <a:r>
              <a:rPr lang="ru-RU" sz="1455" dirty="0" err="1">
                <a:solidFill>
                  <a:schemeClr val="tx1"/>
                </a:solidFill>
              </a:rPr>
              <a:t>безынъекционному</a:t>
            </a:r>
            <a:r>
              <a:rPr lang="ru-RU" sz="1455" dirty="0">
                <a:solidFill>
                  <a:schemeClr val="tx1"/>
                </a:solidFill>
              </a:rPr>
              <a:t> лечению ТБ и ЛУ-ТБ</a:t>
            </a:r>
          </a:p>
          <a:p>
            <a:pPr marL="283472" indent="-283472">
              <a:spcAft>
                <a:spcPts val="794"/>
              </a:spcAft>
              <a:buFont typeface="Arial" panose="020B0604020202020204" pitchFamily="34" charset="0"/>
              <a:buChar char="•"/>
            </a:pPr>
            <a:r>
              <a:rPr lang="ru-RU" sz="1455" dirty="0">
                <a:solidFill>
                  <a:schemeClr val="tx1"/>
                </a:solidFill>
              </a:rPr>
              <a:t>Ускорить внедрение и использование новых технологий и исследований</a:t>
            </a:r>
          </a:p>
          <a:p>
            <a:pPr marL="283472" indent="-283472">
              <a:spcAft>
                <a:spcPts val="794"/>
              </a:spcAft>
              <a:buFont typeface="Arial" panose="020B0604020202020204" pitchFamily="34" charset="0"/>
              <a:buChar char="•"/>
            </a:pPr>
            <a:r>
              <a:rPr lang="ru-RU" sz="1455" dirty="0">
                <a:solidFill>
                  <a:schemeClr val="tx1"/>
                </a:solidFill>
              </a:rPr>
              <a:t>Внедрить инновации, использованные в ходе борьбы с </a:t>
            </a:r>
            <a:r>
              <a:rPr lang="en-US" sz="1455" dirty="0">
                <a:solidFill>
                  <a:schemeClr val="tx1"/>
                </a:solidFill>
              </a:rPr>
              <a:t>COVID-19</a:t>
            </a:r>
          </a:p>
          <a:p>
            <a:pPr marL="283472" indent="-283472">
              <a:spcAft>
                <a:spcPts val="794"/>
              </a:spcAft>
              <a:buFont typeface="Arial" panose="020B0604020202020204" pitchFamily="34" charset="0"/>
              <a:buChar char="•"/>
            </a:pPr>
            <a:r>
              <a:rPr lang="ru-RU" sz="1455" dirty="0">
                <a:solidFill>
                  <a:schemeClr val="tx1"/>
                </a:solidFill>
              </a:rPr>
              <a:t>Планировать действия на случай непредвиденных обстоятельств и обеспечивать способность противостоять будущим кризисам</a:t>
            </a:r>
            <a:endParaRPr lang="en-US" sz="145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3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6.9-Template_12.7.2016">
  <a:themeElements>
    <a:clrScheme name="Custom 2">
      <a:dk1>
        <a:sysClr val="windowText" lastClr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7787</TotalTime>
  <Words>1001</Words>
  <Application>Microsoft Office PowerPoint</Application>
  <PresentationFormat>Widescreen</PresentationFormat>
  <Paragraphs>151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Calibri Light</vt:lpstr>
      <vt:lpstr>Corbel</vt:lpstr>
      <vt:lpstr>Ebrima</vt:lpstr>
      <vt:lpstr>Gill Sans MT</vt:lpstr>
      <vt:lpstr>Roboto</vt:lpstr>
      <vt:lpstr>Times New Roman</vt:lpstr>
      <vt:lpstr>Office Theme</vt:lpstr>
      <vt:lpstr>2_Office Theme</vt:lpstr>
      <vt:lpstr>16.9-Template_12.7.2016</vt:lpstr>
      <vt:lpstr>План действий по ТБ Европейского региона ВОЗ на 2023-2030 годы:  Лечение ТБ и ЛУ-ТБ всех возрастов</vt:lpstr>
      <vt:lpstr>PowerPoint Presentation</vt:lpstr>
      <vt:lpstr>Региональный прогресс к 2022 г.: заболеваемость и показатели регистрации случаев ТБ</vt:lpstr>
      <vt:lpstr>Региональный прогресс к 2022 г.: смерти от ТБ</vt:lpstr>
      <vt:lpstr>Бремя ЛУ-ТБ в Центральной Азии</vt:lpstr>
      <vt:lpstr>Успешное лечение МЛУ/РУ-ТБ</vt:lpstr>
      <vt:lpstr>PowerPoint Presentation</vt:lpstr>
      <vt:lpstr>План действий по борьбе с туберкулезом для Европейского региона ВОЗ на 2023-2030 гг.</vt:lpstr>
      <vt:lpstr>План действий по борьбе с туберкулезом  для Европейского региона ВОЗ на 2023-2030 гг.</vt:lpstr>
      <vt:lpstr>План действий по борьбе с туберкулезом для Европейского региона ВОЗ на 2023-2030 гг.</vt:lpstr>
      <vt:lpstr>Инициатива «Центральная Азия, свободная от ТБ»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Anoushian</dc:creator>
  <cp:lastModifiedBy>MAKHMUDOVA, Parvina</cp:lastModifiedBy>
  <cp:revision>54</cp:revision>
  <cp:lastPrinted>2024-05-16T12:44:29Z</cp:lastPrinted>
  <dcterms:created xsi:type="dcterms:W3CDTF">2022-01-05T17:32:59Z</dcterms:created>
  <dcterms:modified xsi:type="dcterms:W3CDTF">2024-05-17T03:56:36Z</dcterms:modified>
</cp:coreProperties>
</file>