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3.xml" ContentType="application/vnd.openxmlformats-officedocument.drawingml.chartshapes+xml"/>
  <Override PartName="/ppt/notesSlides/notesSlide12.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8" r:id="rId1"/>
  </p:sldMasterIdLst>
  <p:notesMasterIdLst>
    <p:notesMasterId r:id="rId27"/>
  </p:notesMasterIdLst>
  <p:handoutMasterIdLst>
    <p:handoutMasterId r:id="rId28"/>
  </p:handoutMasterIdLst>
  <p:sldIdLst>
    <p:sldId id="280" r:id="rId2"/>
    <p:sldId id="373" r:id="rId3"/>
    <p:sldId id="653" r:id="rId4"/>
    <p:sldId id="656" r:id="rId5"/>
    <p:sldId id="657" r:id="rId6"/>
    <p:sldId id="658" r:id="rId7"/>
    <p:sldId id="660" r:id="rId8"/>
    <p:sldId id="659" r:id="rId9"/>
    <p:sldId id="661" r:id="rId10"/>
    <p:sldId id="662" r:id="rId11"/>
    <p:sldId id="663" r:id="rId12"/>
    <p:sldId id="664" r:id="rId13"/>
    <p:sldId id="665" r:id="rId14"/>
    <p:sldId id="666" r:id="rId15"/>
    <p:sldId id="667" r:id="rId16"/>
    <p:sldId id="668" r:id="rId17"/>
    <p:sldId id="669" r:id="rId18"/>
    <p:sldId id="670" r:id="rId19"/>
    <p:sldId id="671" r:id="rId20"/>
    <p:sldId id="672" r:id="rId21"/>
    <p:sldId id="673" r:id="rId22"/>
    <p:sldId id="674" r:id="rId23"/>
    <p:sldId id="675" r:id="rId24"/>
    <p:sldId id="676" r:id="rId25"/>
    <p:sldId id="325"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66"/>
    <a:srgbClr val="FF00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22" autoAdjust="0"/>
    <p:restoredTop sz="90994" autoAdjust="0"/>
  </p:normalViewPr>
  <p:slideViewPr>
    <p:cSldViewPr>
      <p:cViewPr varScale="1">
        <p:scale>
          <a:sx n="103" d="100"/>
          <a:sy n="103" d="100"/>
        </p:scale>
        <p:origin x="197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_____Microsoft_Excel.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_____Microsoft_Excel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package" Target="../embeddings/_____Microsoft_Excel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_____Microsoft_Excel3.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3.xml"/></Relationships>
</file>

<file path=ppt/charts/_rels/chart5.xml.rels><?xml version="1.0" encoding="UTF-8" standalone="yes"?>
<Relationships xmlns="http://schemas.openxmlformats.org/package/2006/relationships"><Relationship Id="rId3" Type="http://schemas.openxmlformats.org/officeDocument/2006/relationships/package" Target="../embeddings/_____Microsoft_Excel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3421587926509185E-2"/>
          <c:y val="0.2902134996932374"/>
          <c:w val="0.92657841207349079"/>
          <c:h val="0.58906026195276695"/>
        </c:manualLayout>
      </c:layout>
      <c:barChart>
        <c:barDir val="col"/>
        <c:grouping val="clustered"/>
        <c:varyColors val="0"/>
        <c:dLbls>
          <c:showLegendKey val="0"/>
          <c:showVal val="0"/>
          <c:showCatName val="0"/>
          <c:showSerName val="0"/>
          <c:showPercent val="0"/>
          <c:showBubbleSize val="0"/>
        </c:dLbls>
        <c:gapWidth val="100"/>
        <c:overlap val="-24"/>
        <c:axId val="1406534752"/>
        <c:axId val="1406532256"/>
      </c:barChart>
      <c:catAx>
        <c:axId val="1406534752"/>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Times New Roman Tj" panose="02020603050405020304" pitchFamily="18" charset="-52"/>
                <a:ea typeface="+mn-ea"/>
                <a:cs typeface="+mn-cs"/>
              </a:defRPr>
            </a:pPr>
            <a:endParaRPr lang="ru-RU"/>
          </a:p>
        </c:txPr>
        <c:crossAx val="1406532256"/>
        <c:crosses val="autoZero"/>
        <c:auto val="1"/>
        <c:lblAlgn val="ctr"/>
        <c:lblOffset val="100"/>
        <c:noMultiLvlLbl val="0"/>
      </c:catAx>
      <c:valAx>
        <c:axId val="1406532256"/>
        <c:scaling>
          <c:orientation val="minMax"/>
        </c:scaling>
        <c:delete val="0"/>
        <c:axPos val="l"/>
        <c:majorGridlines>
          <c:spPr>
            <a:ln w="9525" cap="flat" cmpd="sng" algn="ctr">
              <a:solidFill>
                <a:schemeClr val="tx2">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Times New Roman Tj" panose="02020603050405020304" pitchFamily="18" charset="-52"/>
                <a:ea typeface="+mn-ea"/>
                <a:cs typeface="+mn-cs"/>
              </a:defRPr>
            </a:pPr>
            <a:endParaRPr lang="ru-RU"/>
          </a:p>
        </c:txPr>
        <c:crossAx val="1406534752"/>
        <c:crosses val="autoZero"/>
        <c:crossBetween val="between"/>
      </c:valAx>
      <c:spPr>
        <a:noFill/>
        <a:ln w="25400">
          <a:noFill/>
        </a:ln>
        <a:effectLst/>
      </c:spPr>
    </c:plotArea>
    <c:legend>
      <c:legendPos val="b"/>
      <c:layout>
        <c:manualLayout>
          <c:xMode val="edge"/>
          <c:yMode val="edge"/>
          <c:x val="0.14420155293088363"/>
          <c:y val="0.93993370485041017"/>
          <c:w val="0"/>
          <c:h val="1.1303345449075833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Times New Roman Tj" panose="02020603050405020304" pitchFamily="18" charset="-52"/>
              <a:ea typeface="+mn-ea"/>
              <a:cs typeface="+mn-cs"/>
            </a:defRPr>
          </a:pPr>
          <a:endParaRPr lang="ru-RU"/>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ru-RU"/>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6450088215147196E-2"/>
          <c:y val="0.32564349482491517"/>
          <c:w val="0.9096888745904953"/>
          <c:h val="0.52152734633243236"/>
        </c:manualLayout>
      </c:layout>
      <c:bar3DChart>
        <c:barDir val="col"/>
        <c:grouping val="clustered"/>
        <c:varyColors val="1"/>
        <c:ser>
          <c:idx val="0"/>
          <c:order val="0"/>
          <c:tx>
            <c:strRef>
              <c:f>Лист1!$B$1</c:f>
              <c:strCache>
                <c:ptCount val="1"/>
                <c:pt idx="0">
                  <c:v>Столбец1</c:v>
                </c:pt>
              </c:strCache>
            </c:strRef>
          </c:tx>
          <c:invertIfNegative val="1"/>
          <c:dPt>
            <c:idx val="0"/>
            <c:invertIfNegative val="1"/>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1-5FB7-4D13-B79B-CFF0FB6D74E3}"/>
              </c:ext>
            </c:extLst>
          </c:dPt>
          <c:dPt>
            <c:idx val="1"/>
            <c:invertIfNegative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3-5FB7-4D13-B79B-CFF0FB6D74E3}"/>
              </c:ext>
            </c:extLst>
          </c:dPt>
          <c:dPt>
            <c:idx val="2"/>
            <c:invertIfNegative val="1"/>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5-5FB7-4D13-B79B-CFF0FB6D74E3}"/>
              </c:ext>
            </c:extLst>
          </c:dPt>
          <c:dPt>
            <c:idx val="3"/>
            <c:invertIfNegative val="1"/>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7-5FB7-4D13-B79B-CFF0FB6D74E3}"/>
              </c:ext>
            </c:extLst>
          </c:dPt>
          <c:dPt>
            <c:idx val="4"/>
            <c:invertIfNegative val="1"/>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9-5FB7-4D13-B79B-CFF0FB6D74E3}"/>
              </c:ext>
            </c:extLst>
          </c:dPt>
          <c:dLbls>
            <c:dLbl>
              <c:idx val="0"/>
              <c:layout>
                <c:manualLayout>
                  <c:x val="9.6568484000807055E-3"/>
                  <c:y val="-4.160589282132726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5FB7-4D13-B79B-CFF0FB6D74E3}"/>
                </c:ext>
              </c:extLst>
            </c:dLbl>
            <c:dLbl>
              <c:idx val="1"/>
              <c:layout>
                <c:manualLayout>
                  <c:x val="2.759099542880158E-3"/>
                  <c:y val="-4.160589282132726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5FB7-4D13-B79B-CFF0FB6D74E3}"/>
                </c:ext>
              </c:extLst>
            </c:dLbl>
            <c:dLbl>
              <c:idx val="2"/>
              <c:layout>
                <c:manualLayout>
                  <c:x val="1.1036398171520835E-2"/>
                  <c:y val="-6.009740074191715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5FB7-4D13-B79B-CFF0FB6D74E3}"/>
                </c:ext>
              </c:extLst>
            </c:dLbl>
            <c:dLbl>
              <c:idx val="3"/>
              <c:layout>
                <c:manualLayout>
                  <c:x val="1.5175047485841149E-2"/>
                  <c:y val="-5.085164678162220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5FB7-4D13-B79B-CFF0FB6D74E3}"/>
                </c:ext>
              </c:extLst>
            </c:dLbl>
            <c:dLbl>
              <c:idx val="4"/>
              <c:layout>
                <c:manualLayout>
                  <c:x val="1.6554597257281253E-2"/>
                  <c:y val="-5.547452376176976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5FB7-4D13-B79B-CFF0FB6D74E3}"/>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Times New Roman Tj" panose="02020603050405020304" pitchFamily="18" charset="-52"/>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Лист1!$A$2:$A$6</c:f>
              <c:strCache>
                <c:ptCount val="5"/>
                <c:pt idx="0">
                  <c:v>Њамагї</c:v>
                </c:pt>
                <c:pt idx="1">
                  <c:v>Доимӣ</c:v>
                </c:pt>
                <c:pt idx="2">
                  <c:v>Мавсимӣ</c:v>
                </c:pt>
                <c:pt idx="3">
                  <c:v>Муваққатӣ</c:v>
                </c:pt>
                <c:pt idx="4">
                  <c:v>Иловагӣ ва барқароршуда</c:v>
                </c:pt>
              </c:strCache>
            </c:strRef>
          </c:cat>
          <c:val>
            <c:numRef>
              <c:f>Лист1!$B$2:$B$6</c:f>
              <c:numCache>
                <c:formatCode>General</c:formatCode>
                <c:ptCount val="5"/>
                <c:pt idx="0">
                  <c:v>230747</c:v>
                </c:pt>
                <c:pt idx="1">
                  <c:v>79143</c:v>
                </c:pt>
                <c:pt idx="2">
                  <c:v>102588</c:v>
                </c:pt>
                <c:pt idx="3">
                  <c:v>43112</c:v>
                </c:pt>
                <c:pt idx="4">
                  <c:v>5904</c:v>
                </c:pt>
              </c:numCache>
            </c:numRef>
          </c:val>
          <c:extLst>
            <c:ext xmlns:c16="http://schemas.microsoft.com/office/drawing/2014/chart" uri="{C3380CC4-5D6E-409C-BE32-E72D297353CC}">
              <c16:uniqueId val="{0000000A-5FB7-4D13-B79B-CFF0FB6D74E3}"/>
            </c:ext>
          </c:extLst>
        </c:ser>
        <c:dLbls>
          <c:showLegendKey val="0"/>
          <c:showVal val="1"/>
          <c:showCatName val="0"/>
          <c:showSerName val="0"/>
          <c:showPercent val="0"/>
          <c:showBubbleSize val="0"/>
        </c:dLbls>
        <c:gapWidth val="150"/>
        <c:shape val="cylinder"/>
        <c:axId val="83292928"/>
        <c:axId val="83294464"/>
        <c:axId val="0"/>
      </c:bar3DChart>
      <c:catAx>
        <c:axId val="83292928"/>
        <c:scaling>
          <c:orientation val="minMax"/>
        </c:scaling>
        <c:delete val="0"/>
        <c:axPos val="b"/>
        <c:numFmt formatCode="General" sourceLinked="0"/>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Times New Roman Tj" panose="02020603050405020304" pitchFamily="18" charset="-52"/>
                <a:ea typeface="+mn-ea"/>
                <a:cs typeface="+mn-cs"/>
              </a:defRPr>
            </a:pPr>
            <a:endParaRPr lang="ru-RU"/>
          </a:p>
        </c:txPr>
        <c:crossAx val="83294464"/>
        <c:crosses val="autoZero"/>
        <c:auto val="1"/>
        <c:lblAlgn val="ctr"/>
        <c:lblOffset val="100"/>
        <c:noMultiLvlLbl val="0"/>
      </c:catAx>
      <c:valAx>
        <c:axId val="83294464"/>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832929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ru-RU"/>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6450088215147196E-2"/>
          <c:y val="0.32564349482491517"/>
          <c:w val="0.9096888745904953"/>
          <c:h val="0.52152734633243236"/>
        </c:manualLayout>
      </c:layout>
      <c:bar3DChart>
        <c:barDir val="col"/>
        <c:grouping val="clustered"/>
        <c:varyColors val="0"/>
        <c:ser>
          <c:idx val="0"/>
          <c:order val="0"/>
          <c:tx>
            <c:strRef>
              <c:f>Лист1!$B$1</c:f>
              <c:strCache>
                <c:ptCount val="1"/>
                <c:pt idx="0">
                  <c:v>Столбец1</c:v>
                </c:pt>
              </c:strCache>
            </c:strRef>
          </c:tx>
          <c:spPr>
            <a:solidFill>
              <a:schemeClr val="accent1"/>
            </a:solidFill>
            <a:ln>
              <a:noFill/>
            </a:ln>
            <a:effectLst/>
            <a:sp3d/>
          </c:spPr>
          <c:invertIfNegative val="0"/>
          <c:dLbls>
            <c:dLbl>
              <c:idx val="0"/>
              <c:layout>
                <c:manualLayout>
                  <c:x val="9.9169076917722566E-3"/>
                  <c:y val="-2.519561318583649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9173-4621-A7C7-27FE61D023C3}"/>
                </c:ext>
              </c:extLst>
            </c:dLbl>
            <c:dLbl>
              <c:idx val="1"/>
              <c:layout>
                <c:manualLayout>
                  <c:x val="4.2501032964738375E-3"/>
                  <c:y val="-2.977663376507955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9173-4621-A7C7-27FE61D023C3}"/>
                </c:ext>
              </c:extLst>
            </c:dLbl>
            <c:dLbl>
              <c:idx val="2"/>
              <c:layout>
                <c:manualLayout>
                  <c:x val="1.1333608790596857E-2"/>
                  <c:y val="-3.664816463394399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9173-4621-A7C7-27FE61D023C3}"/>
                </c:ext>
              </c:extLst>
            </c:dLbl>
            <c:dLbl>
              <c:idx val="3"/>
              <c:layout>
                <c:manualLayout>
                  <c:x val="1.4167010988246059E-3"/>
                  <c:y val="-3.206714405470100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9173-4621-A7C7-27FE61D023C3}"/>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Times New Roman Tj" panose="02020603050405020304" pitchFamily="18" charset="-52"/>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Лист1!$A$2:$A$7</c:f>
              <c:strCache>
                <c:ptCount val="6"/>
                <c:pt idx="0">
                  <c:v>Њамагї</c:v>
                </c:pt>
                <c:pt idx="1">
                  <c:v>ВМКБ</c:v>
                </c:pt>
                <c:pt idx="2">
                  <c:v>Хатлон</c:v>
                </c:pt>
                <c:pt idx="3">
                  <c:v>Суғд</c:v>
                </c:pt>
                <c:pt idx="4">
                  <c:v>ш. Душанбе </c:v>
                </c:pt>
                <c:pt idx="5">
                  <c:v>ШНТҶ</c:v>
                </c:pt>
              </c:strCache>
            </c:strRef>
          </c:cat>
          <c:val>
            <c:numRef>
              <c:f>Лист1!$B$2:$B$7</c:f>
              <c:numCache>
                <c:formatCode>General</c:formatCode>
                <c:ptCount val="6"/>
                <c:pt idx="0">
                  <c:v>230747</c:v>
                </c:pt>
                <c:pt idx="1">
                  <c:v>13885</c:v>
                </c:pt>
                <c:pt idx="2">
                  <c:v>74357</c:v>
                </c:pt>
                <c:pt idx="3">
                  <c:v>73498</c:v>
                </c:pt>
                <c:pt idx="4">
                  <c:v>42690</c:v>
                </c:pt>
                <c:pt idx="5">
                  <c:v>26317</c:v>
                </c:pt>
              </c:numCache>
            </c:numRef>
          </c:val>
          <c:extLst>
            <c:ext xmlns:c16="http://schemas.microsoft.com/office/drawing/2014/chart" uri="{C3380CC4-5D6E-409C-BE32-E72D297353CC}">
              <c16:uniqueId val="{00000004-9173-4621-A7C7-27FE61D023C3}"/>
            </c:ext>
          </c:extLst>
        </c:ser>
        <c:dLbls>
          <c:showLegendKey val="0"/>
          <c:showVal val="0"/>
          <c:showCatName val="0"/>
          <c:showSerName val="0"/>
          <c:showPercent val="0"/>
          <c:showBubbleSize val="0"/>
        </c:dLbls>
        <c:gapWidth val="150"/>
        <c:shape val="cylinder"/>
        <c:axId val="83292928"/>
        <c:axId val="83294464"/>
        <c:axId val="0"/>
      </c:bar3DChart>
      <c:catAx>
        <c:axId val="83292928"/>
        <c:scaling>
          <c:orientation val="minMax"/>
        </c:scaling>
        <c:delete val="0"/>
        <c:axPos val="b"/>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Times New Roman Tj" panose="02020603050405020304" pitchFamily="18" charset="-52"/>
                <a:ea typeface="+mn-ea"/>
                <a:cs typeface="+mn-cs"/>
              </a:defRPr>
            </a:pPr>
            <a:endParaRPr lang="ru-RU"/>
          </a:p>
        </c:txPr>
        <c:crossAx val="83294464"/>
        <c:crosses val="autoZero"/>
        <c:auto val="1"/>
        <c:lblAlgn val="ctr"/>
        <c:lblOffset val="100"/>
        <c:noMultiLvlLbl val="0"/>
      </c:catAx>
      <c:valAx>
        <c:axId val="83294464"/>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83292928"/>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4803530393394055E-2"/>
          <c:y val="4.2734481915070099E-3"/>
          <c:w val="0.91519646960660594"/>
          <c:h val="0.77421589796755474"/>
        </c:manualLayout>
      </c:layout>
      <c:barChart>
        <c:barDir val="col"/>
        <c:grouping val="clustered"/>
        <c:varyColors val="0"/>
        <c:ser>
          <c:idx val="0"/>
          <c:order val="0"/>
          <c:tx>
            <c:strRef>
              <c:f>Лист1!$B$1</c:f>
              <c:strCache>
                <c:ptCount val="1"/>
                <c:pt idx="0">
                  <c:v>Прирост зарботной платы</c:v>
                </c:pt>
              </c:strCache>
            </c:strRef>
          </c:tx>
          <c:spPr>
            <a:gradFill flip="none" rotWithShape="1">
              <a:gsLst>
                <a:gs pos="0">
                  <a:schemeClr val="accent1"/>
                </a:gs>
                <a:gs pos="75000">
                  <a:schemeClr val="accent1">
                    <a:lumMod val="60000"/>
                    <a:lumOff val="40000"/>
                  </a:schemeClr>
                </a:gs>
                <a:gs pos="51000">
                  <a:schemeClr val="accent1">
                    <a:alpha val="75000"/>
                  </a:schemeClr>
                </a:gs>
                <a:gs pos="100000">
                  <a:schemeClr val="accent1">
                    <a:lumMod val="20000"/>
                    <a:lumOff val="80000"/>
                    <a:alpha val="15000"/>
                  </a:schemeClr>
                </a:gs>
              </a:gsLst>
              <a:lin ang="5400000" scaled="0"/>
            </a:gradFill>
            <a:ln>
              <a:noFill/>
            </a:ln>
            <a:effectLst/>
          </c:spPr>
          <c:invertIfNegative val="0"/>
          <c:dLbls>
            <c:dLbl>
              <c:idx val="0"/>
              <c:layout>
                <c:manualLayout>
                  <c:x val="-1.9947277707054817E-2"/>
                  <c:y val="2.585343328054069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647A-46EA-BCE3-F645A219DB49}"/>
                </c:ext>
              </c:extLst>
            </c:dLbl>
            <c:dLbl>
              <c:idx val="1"/>
              <c:layout>
                <c:manualLayout>
                  <c:x val="1.2823249954535241E-2"/>
                  <c:y val="4.69216358803468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647A-46EA-BCE3-F645A219DB49}"/>
                </c:ext>
              </c:extLst>
            </c:dLbl>
            <c:dLbl>
              <c:idx val="4"/>
              <c:layout>
                <c:manualLayout>
                  <c:x val="1.3392611220582371E-4"/>
                  <c:y val="2.9762715947936418E-3"/>
                </c:manualLayout>
              </c:layout>
              <c:tx>
                <c:rich>
                  <a:bodyPr/>
                  <a:lstStyle/>
                  <a:p>
                    <a:r>
                      <a:rPr lang="en-US" dirty="0"/>
                      <a:t> 2027,8</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647A-46EA-BCE3-F645A219DB49}"/>
                </c:ext>
              </c:extLst>
            </c:dLbl>
            <c:dLbl>
              <c:idx val="5"/>
              <c:layout>
                <c:manualLayout>
                  <c:x val="-2.2796888808062545E-2"/>
                  <c:y val="4.4529545353341939E-3"/>
                </c:manualLayout>
              </c:layout>
              <c:tx>
                <c:rich>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Times New Roman Tj" panose="02020603050405020304" pitchFamily="18" charset="-52"/>
                        <a:ea typeface="+mn-ea"/>
                        <a:cs typeface="+mn-cs"/>
                      </a:defRPr>
                    </a:pPr>
                    <a:fld id="{412DDD6F-EC89-47BC-AD45-94F4965549F5}" type="VALUE">
                      <a:rPr lang="en-US">
                        <a:solidFill>
                          <a:schemeClr val="tx1"/>
                        </a:solidFill>
                      </a:rPr>
                      <a:pPr>
                        <a:defRPr sz="1600" b="1">
                          <a:solidFill>
                            <a:schemeClr val="tx1"/>
                          </a:solidFill>
                          <a:latin typeface="Times New Roman Tj" panose="02020603050405020304" pitchFamily="18" charset="-52"/>
                        </a:defRPr>
                      </a:pPr>
                      <a:t>[ЗНАЧЕНИЕ]</a:t>
                    </a:fld>
                    <a:endParaRPr lang="ru-RU"/>
                  </a:p>
                </c:rich>
              </c:tx>
              <c:numFmt formatCode="#,##0.0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Times New Roman Tj" panose="02020603050405020304" pitchFamily="18" charset="-52"/>
                      <a:ea typeface="+mn-ea"/>
                      <a:cs typeface="+mn-cs"/>
                    </a:defRPr>
                  </a:pPr>
                  <a:endParaRPr lang="ru-RU"/>
                </a:p>
              </c:txP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647A-46EA-BCE3-F645A219DB49}"/>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Times New Roman Tj" panose="02020603050405020304" pitchFamily="18" charset="-52"/>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Лист1!$A$2:$A$7</c:f>
              <c:strCache>
                <c:ptCount val="6"/>
                <c:pt idx="0">
                  <c:v>Соли 2018</c:v>
                </c:pt>
                <c:pt idx="1">
                  <c:v>Соли 2019</c:v>
                </c:pt>
                <c:pt idx="2">
                  <c:v>Соли 2020</c:v>
                </c:pt>
                <c:pt idx="3">
                  <c:v>Соли 2021</c:v>
                </c:pt>
                <c:pt idx="4">
                  <c:v>Соли 2022</c:v>
                </c:pt>
                <c:pt idx="5">
                  <c:v>Соли 2023</c:v>
                </c:pt>
              </c:strCache>
            </c:strRef>
          </c:cat>
          <c:val>
            <c:numRef>
              <c:f>Лист1!$B$2:$B$7</c:f>
              <c:numCache>
                <c:formatCode>0.0</c:formatCode>
                <c:ptCount val="6"/>
                <c:pt idx="0">
                  <c:v>1233.8</c:v>
                </c:pt>
                <c:pt idx="1">
                  <c:v>1335.5</c:v>
                </c:pt>
                <c:pt idx="2">
                  <c:v>1393.7</c:v>
                </c:pt>
                <c:pt idx="3">
                  <c:v>1540.8</c:v>
                </c:pt>
                <c:pt idx="4">
                  <c:v>1760.29</c:v>
                </c:pt>
                <c:pt idx="5">
                  <c:v>2013.1</c:v>
                </c:pt>
              </c:numCache>
            </c:numRef>
          </c:val>
          <c:extLst>
            <c:ext xmlns:c16="http://schemas.microsoft.com/office/drawing/2014/chart" uri="{C3380CC4-5D6E-409C-BE32-E72D297353CC}">
              <c16:uniqueId val="{00000004-647A-46EA-BCE3-F645A219DB49}"/>
            </c:ext>
          </c:extLst>
        </c:ser>
        <c:dLbls>
          <c:showLegendKey val="0"/>
          <c:showVal val="0"/>
          <c:showCatName val="0"/>
          <c:showSerName val="0"/>
          <c:showPercent val="0"/>
          <c:showBubbleSize val="0"/>
        </c:dLbls>
        <c:gapWidth val="135"/>
        <c:overlap val="-31"/>
        <c:axId val="86576512"/>
        <c:axId val="86623360"/>
      </c:barChart>
      <c:catAx>
        <c:axId val="865765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accent5">
                    <a:lumMod val="50000"/>
                  </a:schemeClr>
                </a:solidFill>
                <a:latin typeface="Times New Roman Tj" panose="02020603050405020304" pitchFamily="18" charset="-52"/>
                <a:ea typeface="+mn-ea"/>
                <a:cs typeface="+mn-cs"/>
              </a:defRPr>
            </a:pPr>
            <a:endParaRPr lang="ru-RU"/>
          </a:p>
        </c:txPr>
        <c:crossAx val="86623360"/>
        <c:crosses val="autoZero"/>
        <c:auto val="1"/>
        <c:lblAlgn val="ctr"/>
        <c:lblOffset val="100"/>
        <c:noMultiLvlLbl val="0"/>
      </c:catAx>
      <c:valAx>
        <c:axId val="86623360"/>
        <c:scaling>
          <c:orientation val="minMax"/>
        </c:scaling>
        <c:delete val="1"/>
        <c:axPos val="l"/>
        <c:majorGridlines>
          <c:spPr>
            <a:ln w="9525" cap="flat" cmpd="sng" algn="ctr">
              <a:gradFill>
                <a:gsLst>
                  <a:gs pos="100000">
                    <a:schemeClr val="tx1">
                      <a:lumMod val="5000"/>
                      <a:lumOff val="95000"/>
                    </a:schemeClr>
                  </a:gs>
                  <a:gs pos="0">
                    <a:schemeClr val="tx1">
                      <a:lumMod val="25000"/>
                      <a:lumOff val="75000"/>
                    </a:schemeClr>
                  </a:gs>
                </a:gsLst>
                <a:lin ang="5400000" scaled="0"/>
              </a:gradFill>
              <a:round/>
            </a:ln>
            <a:effectLst/>
          </c:spPr>
        </c:majorGridlines>
        <c:numFmt formatCode="0.0" sourceLinked="1"/>
        <c:majorTickMark val="none"/>
        <c:minorTickMark val="none"/>
        <c:tickLblPos val="nextTo"/>
        <c:crossAx val="865765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ru-RU"/>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Times New Roman Tj" panose="02020603050405020304" pitchFamily="18" charset="-52"/>
              <a:ea typeface="+mn-ea"/>
              <a:cs typeface="+mn-cs"/>
            </a:defRPr>
          </a:pPr>
          <a:endParaRPr lang="ru-RU"/>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0409755030621172"/>
          <c:y val="0.16033478115917479"/>
          <c:w val="0.89590244969378829"/>
          <c:h val="0.7180821281561125"/>
        </c:manualLayout>
      </c:layout>
      <c:bar3DChart>
        <c:barDir val="col"/>
        <c:grouping val="clustered"/>
        <c:varyColors val="0"/>
        <c:ser>
          <c:idx val="0"/>
          <c:order val="0"/>
          <c:tx>
            <c:strRef>
              <c:f>Лист1!$B$1</c:f>
              <c:strCache>
                <c:ptCount val="1"/>
                <c:pt idx="0">
                  <c:v>нафар</c:v>
                </c:pt>
              </c:strCache>
            </c:strRef>
          </c:tx>
          <c:spPr>
            <a:solidFill>
              <a:schemeClr val="accent1"/>
            </a:solidFill>
            <a:ln>
              <a:noFill/>
            </a:ln>
            <a:effectLst/>
            <a:sp3d/>
          </c:spPr>
          <c:invertIfNegative val="0"/>
          <c:dLbls>
            <c:dLbl>
              <c:idx val="0"/>
              <c:layout>
                <c:manualLayout>
                  <c:x val="7.4073555623990969E-3"/>
                  <c:y val="-3.924936453842641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BA12-493D-9855-17EEB7476CE0}"/>
                </c:ext>
              </c:extLst>
            </c:dLbl>
            <c:dLbl>
              <c:idx val="1"/>
              <c:layout>
                <c:manualLayout>
                  <c:x val="5.9258844499192774E-3"/>
                  <c:y val="-2.770543379183039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BA12-493D-9855-17EEB7476CE0}"/>
                </c:ext>
              </c:extLst>
            </c:dLbl>
            <c:dLbl>
              <c:idx val="2"/>
              <c:layout>
                <c:manualLayout>
                  <c:x val="-1.4814711124798736E-3"/>
                  <c:y val="-3.001421994114960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BA12-493D-9855-17EEB7476CE0}"/>
                </c:ext>
              </c:extLst>
            </c:dLbl>
            <c:dLbl>
              <c:idx val="3"/>
              <c:layout>
                <c:manualLayout>
                  <c:x val="-4.979549431321088E-3"/>
                  <c:y val="-3.025461973398720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BA12-493D-9855-17EEB7476CE0}"/>
                </c:ext>
              </c:extLst>
            </c:dLbl>
            <c:dLbl>
              <c:idx val="4"/>
              <c:layout>
                <c:manualLayout>
                  <c:x val="-3.8324584426947649E-3"/>
                  <c:y val="-7.900531541632050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BA12-493D-9855-17EEB7476CE0}"/>
                </c:ext>
              </c:extLst>
            </c:dLbl>
            <c:dLbl>
              <c:idx val="5"/>
              <c:layout>
                <c:manualLayout>
                  <c:x val="0"/>
                  <c:y val="-2.896885538480187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BA12-493D-9855-17EEB7476CE0}"/>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Times New Roman Tj" panose="02020603050405020304" pitchFamily="18" charset="-52"/>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Лист1!$A$2:$A$7</c:f>
              <c:strCache>
                <c:ptCount val="6"/>
                <c:pt idx="0">
                  <c:v>њамагї</c:v>
                </c:pt>
                <c:pt idx="1">
                  <c:v>бо кор таъмин гардиданд</c:v>
                </c:pt>
                <c:pt idx="2">
                  <c:v>Тайёрии касбӣ</c:v>
                </c:pt>
                <c:pt idx="3">
                  <c:v>Корҳои ҷамъиятӣ</c:v>
                </c:pt>
                <c:pt idx="4">
                  <c:v>Қарзи имтиёзнок</c:v>
                </c:pt>
                <c:pt idx="5">
                  <c:v>Машварати касбӣ</c:v>
                </c:pt>
              </c:strCache>
            </c:strRef>
          </c:cat>
          <c:val>
            <c:numRef>
              <c:f>Лист1!$B$2:$B$7</c:f>
              <c:numCache>
                <c:formatCode>General</c:formatCode>
                <c:ptCount val="6"/>
                <c:pt idx="0">
                  <c:v>20150</c:v>
                </c:pt>
                <c:pt idx="1">
                  <c:v>9584</c:v>
                </c:pt>
                <c:pt idx="2">
                  <c:v>9077</c:v>
                </c:pt>
                <c:pt idx="3">
                  <c:v>137</c:v>
                </c:pt>
                <c:pt idx="4">
                  <c:v>128</c:v>
                </c:pt>
                <c:pt idx="5">
                  <c:v>1224</c:v>
                </c:pt>
              </c:numCache>
            </c:numRef>
          </c:val>
          <c:extLst>
            <c:ext xmlns:c16="http://schemas.microsoft.com/office/drawing/2014/chart" uri="{C3380CC4-5D6E-409C-BE32-E72D297353CC}">
              <c16:uniqueId val="{00000005-BA12-493D-9855-17EEB7476CE0}"/>
            </c:ext>
          </c:extLst>
        </c:ser>
        <c:dLbls>
          <c:showLegendKey val="0"/>
          <c:showVal val="0"/>
          <c:showCatName val="0"/>
          <c:showSerName val="0"/>
          <c:showPercent val="0"/>
          <c:showBubbleSize val="0"/>
        </c:dLbls>
        <c:gapWidth val="150"/>
        <c:shape val="cylinder"/>
        <c:axId val="85180416"/>
        <c:axId val="85181952"/>
        <c:axId val="0"/>
      </c:bar3DChart>
      <c:catAx>
        <c:axId val="8518041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Times New Roman Tj" panose="02020603050405020304" pitchFamily="18" charset="-52"/>
                <a:ea typeface="+mn-ea"/>
                <a:cs typeface="+mn-cs"/>
              </a:defRPr>
            </a:pPr>
            <a:endParaRPr lang="ru-RU"/>
          </a:p>
        </c:txPr>
        <c:crossAx val="85181952"/>
        <c:crosses val="autoZero"/>
        <c:auto val="1"/>
        <c:lblAlgn val="ctr"/>
        <c:lblOffset val="100"/>
        <c:noMultiLvlLbl val="0"/>
      </c:catAx>
      <c:valAx>
        <c:axId val="85181952"/>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851804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347">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0">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drawing1.xml.rels><?xml version="1.0" encoding="UTF-8" standalone="yes"?>
<Relationships xmlns="http://schemas.openxmlformats.org/package/2006/relationships"><Relationship Id="rId1" Type="http://schemas.openxmlformats.org/officeDocument/2006/relationships/image" Target="../media/image1.png"/></Relationships>
</file>

<file path=ppt/drawings/_rels/drawing2.xml.rels><?xml version="1.0" encoding="UTF-8" standalone="yes"?>
<Relationships xmlns="http://schemas.openxmlformats.org/package/2006/relationships"><Relationship Id="rId1" Type="http://schemas.openxmlformats.org/officeDocument/2006/relationships/image" Target="../media/image4.png"/></Relationships>
</file>

<file path=ppt/drawings/drawing1.xml><?xml version="1.0" encoding="utf-8"?>
<c:userShapes xmlns:c="http://schemas.openxmlformats.org/drawingml/2006/chart">
  <cdr:relSizeAnchor xmlns:cdr="http://schemas.openxmlformats.org/drawingml/2006/chartDrawing">
    <cdr:from>
      <cdr:x>0.03279</cdr:x>
      <cdr:y>0.20957</cdr:y>
    </cdr:from>
    <cdr:to>
      <cdr:x>0.98676</cdr:x>
      <cdr:y>0.97864</cdr:y>
    </cdr:to>
    <cdr:sp macro="" textlink="">
      <cdr:nvSpPr>
        <cdr:cNvPr id="5" name="Прямоугольник: скругленные углы 4">
          <a:extLst xmlns:a="http://schemas.openxmlformats.org/drawingml/2006/main">
            <a:ext uri="{FF2B5EF4-FFF2-40B4-BE49-F238E27FC236}">
              <a16:creationId xmlns:a16="http://schemas.microsoft.com/office/drawing/2014/main" id="{96D53BE0-FBE2-1523-5911-412F2AFF44AA}"/>
            </a:ext>
          </a:extLst>
        </cdr:cNvPr>
        <cdr:cNvSpPr/>
      </cdr:nvSpPr>
      <cdr:spPr>
        <a:xfrm xmlns:a="http://schemas.openxmlformats.org/drawingml/2006/main">
          <a:off x="288032" y="1412776"/>
          <a:ext cx="8379593" cy="5184583"/>
        </a:xfrm>
        <a:prstGeom xmlns:a="http://schemas.openxmlformats.org/drawingml/2006/main" prst="roundRect">
          <a:avLst/>
        </a:prstGeom>
        <a:pattFill xmlns:a="http://schemas.openxmlformats.org/drawingml/2006/main" prst="pct5">
          <a:fgClr>
            <a:schemeClr val="accent1"/>
          </a:fgClr>
          <a:bgClr>
            <a:schemeClr val="bg1"/>
          </a:bgClr>
        </a:pattFill>
        <a:ln xmlns:a="http://schemas.openxmlformats.org/drawingml/2006/main">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accent1"/>
        </a:fontRef>
      </cdr:style>
      <cdr:txBody>
        <a:bodyPr xmlns:a="http://schemas.openxmlformats.org/drawingml/2006/main" vertOverflow="clip"/>
        <a:lstStyle xmlns:a="http://schemas.openxmlformats.org/drawingml/2006/main"/>
        <a:p xmlns:a="http://schemas.openxmlformats.org/drawingml/2006/main">
          <a:pPr algn="just"/>
          <a:r>
            <a:rPr lang="tg-Cyrl-TJ" sz="2500" dirty="0">
              <a:solidFill>
                <a:schemeClr val="tx1"/>
              </a:solidFill>
              <a:latin typeface="Times New Roman Tj" panose="02020603050405020304" pitchFamily="18" charset="-52"/>
            </a:rPr>
            <a:t>	Вобаста ба татбиқи банди 5.2 стратегияи мазкур аз ҷониби вазорат Консепсияи рушди шуғли пурмаҳсул таҳия гардида, аз ҷониби Ҳукумати Ҷумҳурии Тоҷикистон бо қарори дахлдор қабул гардид. </a:t>
          </a:r>
        </a:p>
        <a:p xmlns:a="http://schemas.openxmlformats.org/drawingml/2006/main">
          <a:pPr algn="just"/>
          <a:r>
            <a:rPr lang="tg-Cyrl-TJ" sz="2500" dirty="0">
              <a:solidFill>
                <a:schemeClr val="tx1"/>
              </a:solidFill>
              <a:latin typeface="Times New Roman Tj" panose="02020603050405020304" pitchFamily="18" charset="-52"/>
            </a:rPr>
            <a:t>	Бо мақсади иҷрои самараноки он бо қарори Ҳукумати Ҷумҳурии Тоҷикистон аз 31 августи соли 2023, №419 “Барномаи миёнамуҳлати рушди шуғли пурмаҳсул дар Ҷумҳурии Тоҷикистон барои солҳои 2023-2027” тасдиқ гардидааст, ки нақшаи амалисозии он дар маҷмӯъ аз 35 банд иборат буда, феълан мавриди амал қарор дорад.</a:t>
          </a:r>
          <a:endParaRPr lang="ru-RU" sz="2500" dirty="0">
            <a:solidFill>
              <a:schemeClr val="tx1"/>
            </a:solidFill>
            <a:latin typeface="Times New Roman Tj" panose="02020603050405020304" pitchFamily="18" charset="-52"/>
          </a:endParaRPr>
        </a:p>
        <a:p xmlns:a="http://schemas.openxmlformats.org/drawingml/2006/main">
          <a:pPr algn="just"/>
          <a:r>
            <a:rPr lang="tg-Cyrl-TJ" sz="2500" dirty="0">
              <a:solidFill>
                <a:schemeClr val="tx1"/>
              </a:solidFill>
              <a:latin typeface="Times New Roman Tj" panose="02020603050405020304" pitchFamily="18" charset="-52"/>
            </a:rPr>
            <a:t>	</a:t>
          </a:r>
          <a:endParaRPr lang="ru-RU" sz="2500" dirty="0">
            <a:latin typeface="Times New Roman Tj" panose="02020603050405020304" pitchFamily="18" charset="-52"/>
          </a:endParaRPr>
        </a:p>
      </cdr:txBody>
    </cdr:sp>
  </cdr:relSizeAnchor>
  <cdr:relSizeAnchor xmlns:cdr="http://schemas.openxmlformats.org/drawingml/2006/chartDrawing">
    <cdr:from>
      <cdr:x>0.47406</cdr:x>
      <cdr:y>0.01208</cdr:y>
    </cdr:from>
    <cdr:to>
      <cdr:x>0.60005</cdr:x>
      <cdr:y>0.14006</cdr:y>
    </cdr:to>
    <cdr:pic>
      <cdr:nvPicPr>
        <cdr:cNvPr id="3" name="Рисунок 2">
          <a:extLst xmlns:a="http://schemas.openxmlformats.org/drawingml/2006/main">
            <a:ext uri="{FF2B5EF4-FFF2-40B4-BE49-F238E27FC236}">
              <a16:creationId xmlns:a16="http://schemas.microsoft.com/office/drawing/2014/main" id="{4C2D4E12-E550-5167-2E37-7BF906F1D889}"/>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cstate="print">
          <a:extLst>
            <a:ext uri="{28A0092B-C50C-407E-A947-70E740481C1C}">
              <a14:useLocalDpi xmlns:a14="http://schemas.microsoft.com/office/drawing/2010/main" val="0"/>
            </a:ext>
          </a:extLst>
        </a:blip>
        <a:stretch xmlns:a="http://schemas.openxmlformats.org/drawingml/2006/main">
          <a:fillRect/>
        </a:stretch>
      </cdr:blipFill>
      <cdr:spPr>
        <a:xfrm xmlns:a="http://schemas.openxmlformats.org/drawingml/2006/main">
          <a:off x="4334768" y="81439"/>
          <a:ext cx="1152128" cy="862760"/>
        </a:xfrm>
        <a:prstGeom xmlns:a="http://schemas.openxmlformats.org/drawingml/2006/main" prst="rect">
          <a:avLst/>
        </a:prstGeom>
      </cdr:spPr>
    </cdr:pic>
  </cdr:relSizeAnchor>
  <cdr:relSizeAnchor xmlns:cdr="http://schemas.openxmlformats.org/drawingml/2006/chartDrawing">
    <cdr:from>
      <cdr:x>0.13931</cdr:x>
      <cdr:y>0.13977</cdr:y>
    </cdr:from>
    <cdr:to>
      <cdr:x>0.94693</cdr:x>
      <cdr:y>0.21546</cdr:y>
    </cdr:to>
    <cdr:sp macro="" textlink="">
      <cdr:nvSpPr>
        <cdr:cNvPr id="4" name="Прямоугольник 3">
          <a:extLst xmlns:a="http://schemas.openxmlformats.org/drawingml/2006/main">
            <a:ext uri="{FF2B5EF4-FFF2-40B4-BE49-F238E27FC236}">
              <a16:creationId xmlns:a16="http://schemas.microsoft.com/office/drawing/2014/main" id="{42595F0C-3CE7-31B7-2CF2-008B1200E420}"/>
            </a:ext>
          </a:extLst>
        </cdr:cNvPr>
        <cdr:cNvSpPr/>
      </cdr:nvSpPr>
      <cdr:spPr>
        <a:xfrm xmlns:a="http://schemas.openxmlformats.org/drawingml/2006/main">
          <a:off x="1273856" y="942248"/>
          <a:ext cx="7384876" cy="51024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accent3"/>
        </a:fontRef>
      </cdr:style>
      <cdr:txBody>
        <a:bodyPr xmlns:a="http://schemas.openxmlformats.org/drawingml/2006/main" rtlCol="0" anchor="ctr"/>
        <a:lstStyle xmlns:a="http://schemas.openxmlformats.org/drawingml/2006/main">
          <a:defPPr>
            <a:defRPr lang="en-US"/>
          </a:defPPr>
          <a:lvl1pPr marL="0" algn="l" defTabSz="457200" rtl="0" eaLnBrk="1" latinLnBrk="0" hangingPunct="1">
            <a:defRPr sz="1800" kern="1200">
              <a:solidFill>
                <a:schemeClr val="accent3"/>
              </a:solidFill>
              <a:latin typeface="+mn-lt"/>
              <a:ea typeface="+mn-ea"/>
              <a:cs typeface="+mn-cs"/>
            </a:defRPr>
          </a:lvl1pPr>
          <a:lvl2pPr marL="457200" algn="l" defTabSz="457200" rtl="0" eaLnBrk="1" latinLnBrk="0" hangingPunct="1">
            <a:defRPr sz="1800" kern="1200">
              <a:solidFill>
                <a:schemeClr val="accent3"/>
              </a:solidFill>
              <a:latin typeface="+mn-lt"/>
              <a:ea typeface="+mn-ea"/>
              <a:cs typeface="+mn-cs"/>
            </a:defRPr>
          </a:lvl2pPr>
          <a:lvl3pPr marL="914400" algn="l" defTabSz="457200" rtl="0" eaLnBrk="1" latinLnBrk="0" hangingPunct="1">
            <a:defRPr sz="1800" kern="1200">
              <a:solidFill>
                <a:schemeClr val="accent3"/>
              </a:solidFill>
              <a:latin typeface="+mn-lt"/>
              <a:ea typeface="+mn-ea"/>
              <a:cs typeface="+mn-cs"/>
            </a:defRPr>
          </a:lvl3pPr>
          <a:lvl4pPr marL="1371600" algn="l" defTabSz="457200" rtl="0" eaLnBrk="1" latinLnBrk="0" hangingPunct="1">
            <a:defRPr sz="1800" kern="1200">
              <a:solidFill>
                <a:schemeClr val="accent3"/>
              </a:solidFill>
              <a:latin typeface="+mn-lt"/>
              <a:ea typeface="+mn-ea"/>
              <a:cs typeface="+mn-cs"/>
            </a:defRPr>
          </a:lvl4pPr>
          <a:lvl5pPr marL="1828800" algn="l" defTabSz="457200" rtl="0" eaLnBrk="1" latinLnBrk="0" hangingPunct="1">
            <a:defRPr sz="1800" kern="1200">
              <a:solidFill>
                <a:schemeClr val="accent3"/>
              </a:solidFill>
              <a:latin typeface="+mn-lt"/>
              <a:ea typeface="+mn-ea"/>
              <a:cs typeface="+mn-cs"/>
            </a:defRPr>
          </a:lvl5pPr>
          <a:lvl6pPr marL="2286000" algn="l" defTabSz="457200" rtl="0" eaLnBrk="1" latinLnBrk="0" hangingPunct="1">
            <a:defRPr sz="1800" kern="1200">
              <a:solidFill>
                <a:schemeClr val="accent3"/>
              </a:solidFill>
              <a:latin typeface="+mn-lt"/>
              <a:ea typeface="+mn-ea"/>
              <a:cs typeface="+mn-cs"/>
            </a:defRPr>
          </a:lvl6pPr>
          <a:lvl7pPr marL="2743200" algn="l" defTabSz="457200" rtl="0" eaLnBrk="1" latinLnBrk="0" hangingPunct="1">
            <a:defRPr sz="1800" kern="1200">
              <a:solidFill>
                <a:schemeClr val="accent3"/>
              </a:solidFill>
              <a:latin typeface="+mn-lt"/>
              <a:ea typeface="+mn-ea"/>
              <a:cs typeface="+mn-cs"/>
            </a:defRPr>
          </a:lvl7pPr>
          <a:lvl8pPr marL="3200400" algn="l" defTabSz="457200" rtl="0" eaLnBrk="1" latinLnBrk="0" hangingPunct="1">
            <a:defRPr sz="1800" kern="1200">
              <a:solidFill>
                <a:schemeClr val="accent3"/>
              </a:solidFill>
              <a:latin typeface="+mn-lt"/>
              <a:ea typeface="+mn-ea"/>
              <a:cs typeface="+mn-cs"/>
            </a:defRPr>
          </a:lvl8pPr>
          <a:lvl9pPr marL="3657600" algn="l" defTabSz="457200" rtl="0" eaLnBrk="1" latinLnBrk="0" hangingPunct="1">
            <a:defRPr sz="1800" kern="1200">
              <a:solidFill>
                <a:schemeClr val="accent3"/>
              </a:solidFill>
              <a:latin typeface="+mn-lt"/>
              <a:ea typeface="+mn-ea"/>
              <a:cs typeface="+mn-cs"/>
            </a:defRPr>
          </a:lvl9pPr>
        </a:lstStyle>
        <a:p xmlns:a="http://schemas.openxmlformats.org/drawingml/2006/main">
          <a:pPr marL="0" marR="0" lvl="0" indent="0" algn="ctr" defTabSz="685800" rtl="0" eaLnBrk="1" fontAlgn="auto" latinLnBrk="0" hangingPunct="1">
            <a:lnSpc>
              <a:spcPct val="100000"/>
            </a:lnSpc>
            <a:spcBef>
              <a:spcPts val="0"/>
            </a:spcBef>
            <a:spcAft>
              <a:spcPts val="0"/>
            </a:spcAft>
            <a:buClrTx/>
            <a:buSzTx/>
            <a:buFontTx/>
            <a:buNone/>
            <a:tabLst/>
            <a:defRPr/>
          </a:pPr>
          <a:r>
            <a:rPr lang="tg-Cyrl-TJ" sz="1800" b="1" kern="1200" dirty="0">
              <a:solidFill>
                <a:srgbClr val="002060"/>
              </a:solidFill>
              <a:effectLst/>
              <a:latin typeface="Times New Roman Tj" panose="02020603050405020304" pitchFamily="18" charset="-52"/>
              <a:ea typeface="+mn-ea"/>
              <a:cs typeface="+mn-cs"/>
            </a:rPr>
            <a:t>ВАЗОРАТИ МЕЊНАТ, МУЊОЉИРАТ ВА ШУЃЛИ АЊОЛИИ ЉУМЊУРИИ ТОЉИКИСТОН</a:t>
          </a:r>
          <a:endParaRPr lang="ru-RU" sz="1800" b="1" kern="1200" dirty="0">
            <a:solidFill>
              <a:srgbClr val="002060"/>
            </a:solidFill>
            <a:effectLst/>
            <a:latin typeface="Times New Roman Tj" panose="02020603050405020304" pitchFamily="18" charset="-52"/>
            <a:ea typeface="+mn-ea"/>
            <a:cs typeface="+mn-cs"/>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0.22693</cdr:x>
      <cdr:y>0</cdr:y>
    </cdr:from>
    <cdr:to>
      <cdr:x>0.84929</cdr:x>
      <cdr:y>0.28632</cdr:y>
    </cdr:to>
    <cdr:pic>
      <cdr:nvPicPr>
        <cdr:cNvPr id="2" name="chart">
          <a:extLst xmlns:a="http://schemas.openxmlformats.org/drawingml/2006/main">
            <a:ext uri="{FF2B5EF4-FFF2-40B4-BE49-F238E27FC236}">
              <a16:creationId xmlns:a16="http://schemas.microsoft.com/office/drawing/2014/main" id="{33603628-4C66-2B6D-F0E8-6A0E495DC0E2}"/>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1609483" y="-1551341"/>
          <a:ext cx="4413887" cy="743776"/>
        </a:xfrm>
        <a:prstGeom xmlns:a="http://schemas.openxmlformats.org/drawingml/2006/main" prst="rect">
          <a:avLst/>
        </a:prstGeom>
      </cdr:spPr>
    </cdr:pic>
  </cdr:relSizeAnchor>
</c:userShapes>
</file>

<file path=ppt/drawings/drawing3.xml><?xml version="1.0" encoding="utf-8"?>
<c:userShapes xmlns:c="http://schemas.openxmlformats.org/drawingml/2006/chart">
  <cdr:relSizeAnchor xmlns:cdr="http://schemas.openxmlformats.org/drawingml/2006/chartDrawing">
    <cdr:from>
      <cdr:x>0.95938</cdr:x>
      <cdr:y>0.1849</cdr:y>
    </cdr:from>
    <cdr:to>
      <cdr:x>0.99109</cdr:x>
      <cdr:y>0.38215</cdr:y>
    </cdr:to>
    <cdr:sp macro="" textlink="">
      <cdr:nvSpPr>
        <cdr:cNvPr id="3" name="Стрелка вверх 2"/>
        <cdr:cNvSpPr/>
      </cdr:nvSpPr>
      <cdr:spPr>
        <a:xfrm xmlns:a="http://schemas.openxmlformats.org/drawingml/2006/main">
          <a:off x="8551440" y="979440"/>
          <a:ext cx="282647" cy="1044841"/>
        </a:xfrm>
        <a:prstGeom xmlns:a="http://schemas.openxmlformats.org/drawingml/2006/main" prst="upArrow">
          <a:avLst/>
        </a:prstGeom>
      </cdr:spPr>
      <cdr:style>
        <a:lnRef xmlns:a="http://schemas.openxmlformats.org/drawingml/2006/main" idx="2">
          <a:schemeClr val="accent2"/>
        </a:lnRef>
        <a:fillRef xmlns:a="http://schemas.openxmlformats.org/drawingml/2006/main" idx="1">
          <a:schemeClr val="lt1"/>
        </a:fillRef>
        <a:effectRef xmlns:a="http://schemas.openxmlformats.org/drawingml/2006/main" idx="0">
          <a:schemeClr val="accent2"/>
        </a:effectRef>
        <a:fontRef xmlns:a="http://schemas.openxmlformats.org/drawingml/2006/main" idx="minor">
          <a:schemeClr val="dk1"/>
        </a:fontRef>
      </cdr:style>
      <cdr:txBody>
        <a:bodyPr xmlns:a="http://schemas.openxmlformats.org/drawingml/2006/main"/>
        <a:lstStyle xmlns:a="http://schemas.openxmlformats.org/drawingml/2006/main"/>
        <a:p xmlns:a="http://schemas.openxmlformats.org/drawingml/2006/main">
          <a:endParaRPr lang="ru-RU"/>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08E664D3-8995-44BB-A31E-F51BEB2A4BF7}" type="slidenum">
              <a:rPr lang="ru-RU"/>
              <a:pPr>
                <a:defRPr/>
              </a:pPr>
              <a:t>‹#›</a:t>
            </a:fld>
            <a:endParaRPr lang="ru-RU"/>
          </a:p>
        </p:txBody>
      </p:sp>
    </p:spTree>
    <p:extLst>
      <p:ext uri="{BB962C8B-B14F-4D97-AF65-F5344CB8AC3E}">
        <p14:creationId xmlns:p14="http://schemas.microsoft.com/office/powerpoint/2010/main" val="40204896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D7D3E4C4-1A9D-41DB-A4E7-0E78B58F6C35}" type="slidenum">
              <a:rPr lang="ru-RU"/>
              <a:pPr>
                <a:defRPr/>
              </a:pPr>
              <a:t>‹#›</a:t>
            </a:fld>
            <a:endParaRPr lang="ru-RU"/>
          </a:p>
        </p:txBody>
      </p:sp>
    </p:spTree>
    <p:extLst>
      <p:ext uri="{BB962C8B-B14F-4D97-AF65-F5344CB8AC3E}">
        <p14:creationId xmlns:p14="http://schemas.microsoft.com/office/powerpoint/2010/main" val="984064987"/>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Дата 3"/>
          <p:cNvSpPr>
            <a:spLocks noGrp="1"/>
          </p:cNvSpPr>
          <p:nvPr>
            <p:ph type="dt" idx="1"/>
          </p:nvPr>
        </p:nvSpPr>
        <p:spPr/>
        <p:txBody>
          <a:bodyPr/>
          <a:lstStyle/>
          <a:p>
            <a:pPr>
              <a:defRPr/>
            </a:pPr>
            <a:endParaRPr lang="ru-RU"/>
          </a:p>
        </p:txBody>
      </p:sp>
      <p:sp>
        <p:nvSpPr>
          <p:cNvPr id="5" name="Номер слайда 4"/>
          <p:cNvSpPr>
            <a:spLocks noGrp="1"/>
          </p:cNvSpPr>
          <p:nvPr>
            <p:ph type="sldNum" sz="quarter" idx="5"/>
          </p:nvPr>
        </p:nvSpPr>
        <p:spPr/>
        <p:txBody>
          <a:bodyPr/>
          <a:lstStyle/>
          <a:p>
            <a:pPr>
              <a:defRPr/>
            </a:pPr>
            <a:fld id="{D7D3E4C4-1A9D-41DB-A4E7-0E78B58F6C35}" type="slidenum">
              <a:rPr lang="ru-RU" smtClean="0"/>
              <a:pPr>
                <a:defRPr/>
              </a:pPr>
              <a:t>1</a:t>
            </a:fld>
            <a:endParaRPr lang="ru-RU"/>
          </a:p>
        </p:txBody>
      </p:sp>
    </p:spTree>
    <p:extLst>
      <p:ext uri="{BB962C8B-B14F-4D97-AF65-F5344CB8AC3E}">
        <p14:creationId xmlns:p14="http://schemas.microsoft.com/office/powerpoint/2010/main" val="8583490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Дата 3"/>
          <p:cNvSpPr>
            <a:spLocks noGrp="1"/>
          </p:cNvSpPr>
          <p:nvPr>
            <p:ph type="dt" idx="1"/>
          </p:nvPr>
        </p:nvSpPr>
        <p:spPr/>
        <p:txBody>
          <a:bodyPr/>
          <a:lstStyle/>
          <a:p>
            <a:pPr>
              <a:defRPr/>
            </a:pPr>
            <a:endParaRPr lang="ru-RU"/>
          </a:p>
        </p:txBody>
      </p:sp>
      <p:sp>
        <p:nvSpPr>
          <p:cNvPr id="5" name="Номер слайда 4"/>
          <p:cNvSpPr>
            <a:spLocks noGrp="1"/>
          </p:cNvSpPr>
          <p:nvPr>
            <p:ph type="sldNum" sz="quarter" idx="5"/>
          </p:nvPr>
        </p:nvSpPr>
        <p:spPr/>
        <p:txBody>
          <a:bodyPr/>
          <a:lstStyle/>
          <a:p>
            <a:pPr>
              <a:defRPr/>
            </a:pPr>
            <a:fld id="{D7D3E4C4-1A9D-41DB-A4E7-0E78B58F6C35}" type="slidenum">
              <a:rPr lang="ru-RU" smtClean="0"/>
              <a:pPr>
                <a:defRPr/>
              </a:pPr>
              <a:t>14</a:t>
            </a:fld>
            <a:endParaRPr lang="ru-RU"/>
          </a:p>
        </p:txBody>
      </p:sp>
    </p:spTree>
    <p:extLst>
      <p:ext uri="{BB962C8B-B14F-4D97-AF65-F5344CB8AC3E}">
        <p14:creationId xmlns:p14="http://schemas.microsoft.com/office/powerpoint/2010/main" val="20206006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Дата 3"/>
          <p:cNvSpPr>
            <a:spLocks noGrp="1"/>
          </p:cNvSpPr>
          <p:nvPr>
            <p:ph type="dt" idx="1"/>
          </p:nvPr>
        </p:nvSpPr>
        <p:spPr/>
        <p:txBody>
          <a:bodyPr/>
          <a:lstStyle/>
          <a:p>
            <a:pPr>
              <a:defRPr/>
            </a:pPr>
            <a:endParaRPr lang="ru-RU"/>
          </a:p>
        </p:txBody>
      </p:sp>
      <p:sp>
        <p:nvSpPr>
          <p:cNvPr id="5" name="Номер слайда 4"/>
          <p:cNvSpPr>
            <a:spLocks noGrp="1"/>
          </p:cNvSpPr>
          <p:nvPr>
            <p:ph type="sldNum" sz="quarter" idx="5"/>
          </p:nvPr>
        </p:nvSpPr>
        <p:spPr/>
        <p:txBody>
          <a:bodyPr/>
          <a:lstStyle/>
          <a:p>
            <a:pPr>
              <a:defRPr/>
            </a:pPr>
            <a:fld id="{D7D3E4C4-1A9D-41DB-A4E7-0E78B58F6C35}" type="slidenum">
              <a:rPr lang="ru-RU" smtClean="0"/>
              <a:pPr>
                <a:defRPr/>
              </a:pPr>
              <a:t>15</a:t>
            </a:fld>
            <a:endParaRPr lang="ru-RU"/>
          </a:p>
        </p:txBody>
      </p:sp>
    </p:spTree>
    <p:extLst>
      <p:ext uri="{BB962C8B-B14F-4D97-AF65-F5344CB8AC3E}">
        <p14:creationId xmlns:p14="http://schemas.microsoft.com/office/powerpoint/2010/main" val="6993301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Дата 3"/>
          <p:cNvSpPr>
            <a:spLocks noGrp="1"/>
          </p:cNvSpPr>
          <p:nvPr>
            <p:ph type="dt" idx="1"/>
          </p:nvPr>
        </p:nvSpPr>
        <p:spPr/>
        <p:txBody>
          <a:bodyPr/>
          <a:lstStyle/>
          <a:p>
            <a:pPr>
              <a:defRPr/>
            </a:pPr>
            <a:endParaRPr lang="ru-RU"/>
          </a:p>
        </p:txBody>
      </p:sp>
      <p:sp>
        <p:nvSpPr>
          <p:cNvPr id="5" name="Номер слайда 4"/>
          <p:cNvSpPr>
            <a:spLocks noGrp="1"/>
          </p:cNvSpPr>
          <p:nvPr>
            <p:ph type="sldNum" sz="quarter" idx="5"/>
          </p:nvPr>
        </p:nvSpPr>
        <p:spPr/>
        <p:txBody>
          <a:bodyPr/>
          <a:lstStyle/>
          <a:p>
            <a:pPr>
              <a:defRPr/>
            </a:pPr>
            <a:fld id="{D7D3E4C4-1A9D-41DB-A4E7-0E78B58F6C35}" type="slidenum">
              <a:rPr lang="ru-RU" smtClean="0"/>
              <a:pPr>
                <a:defRPr/>
              </a:pPr>
              <a:t>16</a:t>
            </a:fld>
            <a:endParaRPr lang="ru-RU"/>
          </a:p>
        </p:txBody>
      </p:sp>
    </p:spTree>
    <p:extLst>
      <p:ext uri="{BB962C8B-B14F-4D97-AF65-F5344CB8AC3E}">
        <p14:creationId xmlns:p14="http://schemas.microsoft.com/office/powerpoint/2010/main" val="16738121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Дата 3"/>
          <p:cNvSpPr>
            <a:spLocks noGrp="1"/>
          </p:cNvSpPr>
          <p:nvPr>
            <p:ph type="dt" idx="1"/>
          </p:nvPr>
        </p:nvSpPr>
        <p:spPr/>
        <p:txBody>
          <a:bodyPr/>
          <a:lstStyle/>
          <a:p>
            <a:pPr>
              <a:defRPr/>
            </a:pPr>
            <a:endParaRPr lang="ru-RU"/>
          </a:p>
        </p:txBody>
      </p:sp>
      <p:sp>
        <p:nvSpPr>
          <p:cNvPr id="5" name="Номер слайда 4"/>
          <p:cNvSpPr>
            <a:spLocks noGrp="1"/>
          </p:cNvSpPr>
          <p:nvPr>
            <p:ph type="sldNum" sz="quarter" idx="5"/>
          </p:nvPr>
        </p:nvSpPr>
        <p:spPr/>
        <p:txBody>
          <a:bodyPr/>
          <a:lstStyle/>
          <a:p>
            <a:pPr>
              <a:defRPr/>
            </a:pPr>
            <a:fld id="{D7D3E4C4-1A9D-41DB-A4E7-0E78B58F6C35}" type="slidenum">
              <a:rPr lang="ru-RU" smtClean="0"/>
              <a:pPr>
                <a:defRPr/>
              </a:pPr>
              <a:t>17</a:t>
            </a:fld>
            <a:endParaRPr lang="ru-RU"/>
          </a:p>
        </p:txBody>
      </p:sp>
    </p:spTree>
    <p:extLst>
      <p:ext uri="{BB962C8B-B14F-4D97-AF65-F5344CB8AC3E}">
        <p14:creationId xmlns:p14="http://schemas.microsoft.com/office/powerpoint/2010/main" val="30834036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Дата 3"/>
          <p:cNvSpPr>
            <a:spLocks noGrp="1"/>
          </p:cNvSpPr>
          <p:nvPr>
            <p:ph type="dt" idx="1"/>
          </p:nvPr>
        </p:nvSpPr>
        <p:spPr/>
        <p:txBody>
          <a:bodyPr/>
          <a:lstStyle/>
          <a:p>
            <a:pPr>
              <a:defRPr/>
            </a:pPr>
            <a:endParaRPr lang="ru-RU"/>
          </a:p>
        </p:txBody>
      </p:sp>
      <p:sp>
        <p:nvSpPr>
          <p:cNvPr id="5" name="Номер слайда 4"/>
          <p:cNvSpPr>
            <a:spLocks noGrp="1"/>
          </p:cNvSpPr>
          <p:nvPr>
            <p:ph type="sldNum" sz="quarter" idx="5"/>
          </p:nvPr>
        </p:nvSpPr>
        <p:spPr/>
        <p:txBody>
          <a:bodyPr/>
          <a:lstStyle/>
          <a:p>
            <a:pPr>
              <a:defRPr/>
            </a:pPr>
            <a:fld id="{D7D3E4C4-1A9D-41DB-A4E7-0E78B58F6C35}" type="slidenum">
              <a:rPr lang="ru-RU" smtClean="0"/>
              <a:pPr>
                <a:defRPr/>
              </a:pPr>
              <a:t>18</a:t>
            </a:fld>
            <a:endParaRPr lang="ru-RU"/>
          </a:p>
        </p:txBody>
      </p:sp>
    </p:spTree>
    <p:extLst>
      <p:ext uri="{BB962C8B-B14F-4D97-AF65-F5344CB8AC3E}">
        <p14:creationId xmlns:p14="http://schemas.microsoft.com/office/powerpoint/2010/main" val="37054319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Дата 3"/>
          <p:cNvSpPr>
            <a:spLocks noGrp="1"/>
          </p:cNvSpPr>
          <p:nvPr>
            <p:ph type="dt" idx="1"/>
          </p:nvPr>
        </p:nvSpPr>
        <p:spPr/>
        <p:txBody>
          <a:bodyPr/>
          <a:lstStyle/>
          <a:p>
            <a:pPr>
              <a:defRPr/>
            </a:pPr>
            <a:endParaRPr lang="ru-RU"/>
          </a:p>
        </p:txBody>
      </p:sp>
      <p:sp>
        <p:nvSpPr>
          <p:cNvPr id="5" name="Номер слайда 4"/>
          <p:cNvSpPr>
            <a:spLocks noGrp="1"/>
          </p:cNvSpPr>
          <p:nvPr>
            <p:ph type="sldNum" sz="quarter" idx="5"/>
          </p:nvPr>
        </p:nvSpPr>
        <p:spPr/>
        <p:txBody>
          <a:bodyPr/>
          <a:lstStyle/>
          <a:p>
            <a:pPr>
              <a:defRPr/>
            </a:pPr>
            <a:fld id="{D7D3E4C4-1A9D-41DB-A4E7-0E78B58F6C35}" type="slidenum">
              <a:rPr lang="ru-RU" smtClean="0"/>
              <a:pPr>
                <a:defRPr/>
              </a:pPr>
              <a:t>19</a:t>
            </a:fld>
            <a:endParaRPr lang="ru-RU"/>
          </a:p>
        </p:txBody>
      </p:sp>
    </p:spTree>
    <p:extLst>
      <p:ext uri="{BB962C8B-B14F-4D97-AF65-F5344CB8AC3E}">
        <p14:creationId xmlns:p14="http://schemas.microsoft.com/office/powerpoint/2010/main" val="11081400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Дата 3"/>
          <p:cNvSpPr>
            <a:spLocks noGrp="1"/>
          </p:cNvSpPr>
          <p:nvPr>
            <p:ph type="dt" idx="1"/>
          </p:nvPr>
        </p:nvSpPr>
        <p:spPr/>
        <p:txBody>
          <a:bodyPr/>
          <a:lstStyle/>
          <a:p>
            <a:pPr>
              <a:defRPr/>
            </a:pPr>
            <a:endParaRPr lang="ru-RU"/>
          </a:p>
        </p:txBody>
      </p:sp>
      <p:sp>
        <p:nvSpPr>
          <p:cNvPr id="5" name="Номер слайда 4"/>
          <p:cNvSpPr>
            <a:spLocks noGrp="1"/>
          </p:cNvSpPr>
          <p:nvPr>
            <p:ph type="sldNum" sz="quarter" idx="5"/>
          </p:nvPr>
        </p:nvSpPr>
        <p:spPr/>
        <p:txBody>
          <a:bodyPr/>
          <a:lstStyle/>
          <a:p>
            <a:pPr>
              <a:defRPr/>
            </a:pPr>
            <a:fld id="{D7D3E4C4-1A9D-41DB-A4E7-0E78B58F6C35}" type="slidenum">
              <a:rPr lang="ru-RU" smtClean="0"/>
              <a:pPr>
                <a:defRPr/>
              </a:pPr>
              <a:t>20</a:t>
            </a:fld>
            <a:endParaRPr lang="ru-RU"/>
          </a:p>
        </p:txBody>
      </p:sp>
    </p:spTree>
    <p:extLst>
      <p:ext uri="{BB962C8B-B14F-4D97-AF65-F5344CB8AC3E}">
        <p14:creationId xmlns:p14="http://schemas.microsoft.com/office/powerpoint/2010/main" val="13872499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Дата 3"/>
          <p:cNvSpPr>
            <a:spLocks noGrp="1"/>
          </p:cNvSpPr>
          <p:nvPr>
            <p:ph type="dt" idx="1"/>
          </p:nvPr>
        </p:nvSpPr>
        <p:spPr/>
        <p:txBody>
          <a:bodyPr/>
          <a:lstStyle/>
          <a:p>
            <a:pPr>
              <a:defRPr/>
            </a:pPr>
            <a:endParaRPr lang="ru-RU"/>
          </a:p>
        </p:txBody>
      </p:sp>
      <p:sp>
        <p:nvSpPr>
          <p:cNvPr id="5" name="Номер слайда 4"/>
          <p:cNvSpPr>
            <a:spLocks noGrp="1"/>
          </p:cNvSpPr>
          <p:nvPr>
            <p:ph type="sldNum" sz="quarter" idx="5"/>
          </p:nvPr>
        </p:nvSpPr>
        <p:spPr/>
        <p:txBody>
          <a:bodyPr/>
          <a:lstStyle/>
          <a:p>
            <a:pPr>
              <a:defRPr/>
            </a:pPr>
            <a:fld id="{D7D3E4C4-1A9D-41DB-A4E7-0E78B58F6C35}" type="slidenum">
              <a:rPr lang="ru-RU" smtClean="0"/>
              <a:pPr>
                <a:defRPr/>
              </a:pPr>
              <a:t>21</a:t>
            </a:fld>
            <a:endParaRPr lang="ru-RU"/>
          </a:p>
        </p:txBody>
      </p:sp>
    </p:spTree>
    <p:extLst>
      <p:ext uri="{BB962C8B-B14F-4D97-AF65-F5344CB8AC3E}">
        <p14:creationId xmlns:p14="http://schemas.microsoft.com/office/powerpoint/2010/main" val="39777383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Дата 3"/>
          <p:cNvSpPr>
            <a:spLocks noGrp="1"/>
          </p:cNvSpPr>
          <p:nvPr>
            <p:ph type="dt" idx="1"/>
          </p:nvPr>
        </p:nvSpPr>
        <p:spPr/>
        <p:txBody>
          <a:bodyPr/>
          <a:lstStyle/>
          <a:p>
            <a:pPr>
              <a:defRPr/>
            </a:pPr>
            <a:endParaRPr lang="ru-RU"/>
          </a:p>
        </p:txBody>
      </p:sp>
      <p:sp>
        <p:nvSpPr>
          <p:cNvPr id="5" name="Номер слайда 4"/>
          <p:cNvSpPr>
            <a:spLocks noGrp="1"/>
          </p:cNvSpPr>
          <p:nvPr>
            <p:ph type="sldNum" sz="quarter" idx="5"/>
          </p:nvPr>
        </p:nvSpPr>
        <p:spPr/>
        <p:txBody>
          <a:bodyPr/>
          <a:lstStyle/>
          <a:p>
            <a:pPr>
              <a:defRPr/>
            </a:pPr>
            <a:fld id="{D7D3E4C4-1A9D-41DB-A4E7-0E78B58F6C35}" type="slidenum">
              <a:rPr lang="ru-RU" smtClean="0"/>
              <a:pPr>
                <a:defRPr/>
              </a:pPr>
              <a:t>22</a:t>
            </a:fld>
            <a:endParaRPr lang="ru-RU"/>
          </a:p>
        </p:txBody>
      </p:sp>
    </p:spTree>
    <p:extLst>
      <p:ext uri="{BB962C8B-B14F-4D97-AF65-F5344CB8AC3E}">
        <p14:creationId xmlns:p14="http://schemas.microsoft.com/office/powerpoint/2010/main" val="8877281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Дата 3"/>
          <p:cNvSpPr>
            <a:spLocks noGrp="1"/>
          </p:cNvSpPr>
          <p:nvPr>
            <p:ph type="dt" idx="1"/>
          </p:nvPr>
        </p:nvSpPr>
        <p:spPr/>
        <p:txBody>
          <a:bodyPr/>
          <a:lstStyle/>
          <a:p>
            <a:pPr>
              <a:defRPr/>
            </a:pPr>
            <a:endParaRPr lang="ru-RU"/>
          </a:p>
        </p:txBody>
      </p:sp>
      <p:sp>
        <p:nvSpPr>
          <p:cNvPr id="5" name="Номер слайда 4"/>
          <p:cNvSpPr>
            <a:spLocks noGrp="1"/>
          </p:cNvSpPr>
          <p:nvPr>
            <p:ph type="sldNum" sz="quarter" idx="5"/>
          </p:nvPr>
        </p:nvSpPr>
        <p:spPr/>
        <p:txBody>
          <a:bodyPr/>
          <a:lstStyle/>
          <a:p>
            <a:pPr>
              <a:defRPr/>
            </a:pPr>
            <a:fld id="{D7D3E4C4-1A9D-41DB-A4E7-0E78B58F6C35}" type="slidenum">
              <a:rPr lang="ru-RU" smtClean="0"/>
              <a:pPr>
                <a:defRPr/>
              </a:pPr>
              <a:t>23</a:t>
            </a:fld>
            <a:endParaRPr lang="ru-RU"/>
          </a:p>
        </p:txBody>
      </p:sp>
    </p:spTree>
    <p:extLst>
      <p:ext uri="{BB962C8B-B14F-4D97-AF65-F5344CB8AC3E}">
        <p14:creationId xmlns:p14="http://schemas.microsoft.com/office/powerpoint/2010/main" val="27221693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C366E1-D4A6-E30E-1784-3CB32AC48FD1}"/>
            </a:ext>
          </a:extLst>
        </p:cNvPr>
        <p:cNvGrpSpPr/>
        <p:nvPr/>
      </p:nvGrpSpPr>
      <p:grpSpPr>
        <a:xfrm>
          <a:off x="0" y="0"/>
          <a:ext cx="0" cy="0"/>
          <a:chOff x="0" y="0"/>
          <a:chExt cx="0" cy="0"/>
        </a:xfrm>
      </p:grpSpPr>
      <p:sp>
        <p:nvSpPr>
          <p:cNvPr id="2" name="Образ слайда 1">
            <a:extLst>
              <a:ext uri="{FF2B5EF4-FFF2-40B4-BE49-F238E27FC236}">
                <a16:creationId xmlns:a16="http://schemas.microsoft.com/office/drawing/2014/main" id="{59094B15-2A48-C623-3DA5-66093054C4C1}"/>
              </a:ext>
            </a:extLst>
          </p:cNvPr>
          <p:cNvSpPr>
            <a:spLocks noGrp="1" noRot="1" noChangeAspect="1"/>
          </p:cNvSpPr>
          <p:nvPr>
            <p:ph type="sldImg"/>
          </p:nvPr>
        </p:nvSpPr>
        <p:spPr/>
      </p:sp>
      <p:sp>
        <p:nvSpPr>
          <p:cNvPr id="3" name="Заметки 2">
            <a:extLst>
              <a:ext uri="{FF2B5EF4-FFF2-40B4-BE49-F238E27FC236}">
                <a16:creationId xmlns:a16="http://schemas.microsoft.com/office/drawing/2014/main" id="{2137C2F7-DD27-7B6C-AA3E-19E24160AD9C}"/>
              </a:ext>
            </a:extLst>
          </p:cNvPr>
          <p:cNvSpPr>
            <a:spLocks noGrp="1"/>
          </p:cNvSpPr>
          <p:nvPr>
            <p:ph type="body" idx="1"/>
          </p:nvPr>
        </p:nvSpPr>
        <p:spPr/>
        <p:txBody>
          <a:bodyPr/>
          <a:lstStyle/>
          <a:p>
            <a:endParaRPr lang="ru-RU" dirty="0"/>
          </a:p>
        </p:txBody>
      </p:sp>
      <p:sp>
        <p:nvSpPr>
          <p:cNvPr id="4" name="Дата 3">
            <a:extLst>
              <a:ext uri="{FF2B5EF4-FFF2-40B4-BE49-F238E27FC236}">
                <a16:creationId xmlns:a16="http://schemas.microsoft.com/office/drawing/2014/main" id="{7A0F2DD3-6D1C-AC26-2B27-2E8E9B1365D7}"/>
              </a:ext>
            </a:extLst>
          </p:cNvPr>
          <p:cNvSpPr>
            <a:spLocks noGrp="1"/>
          </p:cNvSpPr>
          <p:nvPr>
            <p:ph type="dt" idx="1"/>
          </p:nvPr>
        </p:nvSpPr>
        <p:spPr/>
        <p:txBody>
          <a:bodyPr/>
          <a:lstStyle/>
          <a:p>
            <a:pPr>
              <a:defRPr/>
            </a:pPr>
            <a:endParaRPr lang="ru-RU"/>
          </a:p>
        </p:txBody>
      </p:sp>
      <p:sp>
        <p:nvSpPr>
          <p:cNvPr id="5" name="Номер слайда 4">
            <a:extLst>
              <a:ext uri="{FF2B5EF4-FFF2-40B4-BE49-F238E27FC236}">
                <a16:creationId xmlns:a16="http://schemas.microsoft.com/office/drawing/2014/main" id="{0FF35D5C-E24A-3EF0-3881-82834E88D825}"/>
              </a:ext>
            </a:extLst>
          </p:cNvPr>
          <p:cNvSpPr>
            <a:spLocks noGrp="1"/>
          </p:cNvSpPr>
          <p:nvPr>
            <p:ph type="sldNum" sz="quarter" idx="5"/>
          </p:nvPr>
        </p:nvSpPr>
        <p:spPr/>
        <p:txBody>
          <a:bodyPr/>
          <a:lstStyle/>
          <a:p>
            <a:pPr>
              <a:defRPr/>
            </a:pPr>
            <a:fld id="{D7D3E4C4-1A9D-41DB-A4E7-0E78B58F6C35}" type="slidenum">
              <a:rPr lang="ru-RU" smtClean="0"/>
              <a:pPr>
                <a:defRPr/>
              </a:pPr>
              <a:t>3</a:t>
            </a:fld>
            <a:endParaRPr lang="ru-RU"/>
          </a:p>
        </p:txBody>
      </p:sp>
    </p:spTree>
    <p:extLst>
      <p:ext uri="{BB962C8B-B14F-4D97-AF65-F5344CB8AC3E}">
        <p14:creationId xmlns:p14="http://schemas.microsoft.com/office/powerpoint/2010/main" val="10840639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Дата 3"/>
          <p:cNvSpPr>
            <a:spLocks noGrp="1"/>
          </p:cNvSpPr>
          <p:nvPr>
            <p:ph type="dt" idx="1"/>
          </p:nvPr>
        </p:nvSpPr>
        <p:spPr/>
        <p:txBody>
          <a:bodyPr/>
          <a:lstStyle/>
          <a:p>
            <a:pPr>
              <a:defRPr/>
            </a:pPr>
            <a:endParaRPr lang="ru-RU"/>
          </a:p>
        </p:txBody>
      </p:sp>
      <p:sp>
        <p:nvSpPr>
          <p:cNvPr id="5" name="Номер слайда 4"/>
          <p:cNvSpPr>
            <a:spLocks noGrp="1"/>
          </p:cNvSpPr>
          <p:nvPr>
            <p:ph type="sldNum" sz="quarter" idx="5"/>
          </p:nvPr>
        </p:nvSpPr>
        <p:spPr/>
        <p:txBody>
          <a:bodyPr/>
          <a:lstStyle/>
          <a:p>
            <a:pPr>
              <a:defRPr/>
            </a:pPr>
            <a:fld id="{D7D3E4C4-1A9D-41DB-A4E7-0E78B58F6C35}" type="slidenum">
              <a:rPr lang="ru-RU" smtClean="0"/>
              <a:pPr>
                <a:defRPr/>
              </a:pPr>
              <a:t>24</a:t>
            </a:fld>
            <a:endParaRPr lang="ru-RU"/>
          </a:p>
        </p:txBody>
      </p:sp>
    </p:spTree>
    <p:extLst>
      <p:ext uri="{BB962C8B-B14F-4D97-AF65-F5344CB8AC3E}">
        <p14:creationId xmlns:p14="http://schemas.microsoft.com/office/powerpoint/2010/main" val="18366307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Дата 3"/>
          <p:cNvSpPr>
            <a:spLocks noGrp="1"/>
          </p:cNvSpPr>
          <p:nvPr>
            <p:ph type="dt" idx="1"/>
          </p:nvPr>
        </p:nvSpPr>
        <p:spPr/>
        <p:txBody>
          <a:bodyPr/>
          <a:lstStyle/>
          <a:p>
            <a:pPr>
              <a:defRPr/>
            </a:pPr>
            <a:endParaRPr lang="ru-RU"/>
          </a:p>
        </p:txBody>
      </p:sp>
      <p:sp>
        <p:nvSpPr>
          <p:cNvPr id="5" name="Номер слайда 4"/>
          <p:cNvSpPr>
            <a:spLocks noGrp="1"/>
          </p:cNvSpPr>
          <p:nvPr>
            <p:ph type="sldNum" sz="quarter" idx="5"/>
          </p:nvPr>
        </p:nvSpPr>
        <p:spPr/>
        <p:txBody>
          <a:bodyPr/>
          <a:lstStyle/>
          <a:p>
            <a:pPr>
              <a:defRPr/>
            </a:pPr>
            <a:fld id="{D7D3E4C4-1A9D-41DB-A4E7-0E78B58F6C35}" type="slidenum">
              <a:rPr lang="ru-RU" smtClean="0"/>
              <a:pPr>
                <a:defRPr/>
              </a:pPr>
              <a:t>7</a:t>
            </a:fld>
            <a:endParaRPr lang="ru-RU"/>
          </a:p>
        </p:txBody>
      </p:sp>
    </p:spTree>
    <p:extLst>
      <p:ext uri="{BB962C8B-B14F-4D97-AF65-F5344CB8AC3E}">
        <p14:creationId xmlns:p14="http://schemas.microsoft.com/office/powerpoint/2010/main" val="1644182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Дата 3"/>
          <p:cNvSpPr>
            <a:spLocks noGrp="1"/>
          </p:cNvSpPr>
          <p:nvPr>
            <p:ph type="dt" idx="1"/>
          </p:nvPr>
        </p:nvSpPr>
        <p:spPr/>
        <p:txBody>
          <a:bodyPr/>
          <a:lstStyle/>
          <a:p>
            <a:pPr>
              <a:defRPr/>
            </a:pPr>
            <a:endParaRPr lang="ru-RU"/>
          </a:p>
        </p:txBody>
      </p:sp>
      <p:sp>
        <p:nvSpPr>
          <p:cNvPr id="5" name="Номер слайда 4"/>
          <p:cNvSpPr>
            <a:spLocks noGrp="1"/>
          </p:cNvSpPr>
          <p:nvPr>
            <p:ph type="sldNum" sz="quarter" idx="5"/>
          </p:nvPr>
        </p:nvSpPr>
        <p:spPr/>
        <p:txBody>
          <a:bodyPr/>
          <a:lstStyle/>
          <a:p>
            <a:pPr>
              <a:defRPr/>
            </a:pPr>
            <a:fld id="{D7D3E4C4-1A9D-41DB-A4E7-0E78B58F6C35}" type="slidenum">
              <a:rPr lang="ru-RU" smtClean="0"/>
              <a:pPr>
                <a:defRPr/>
              </a:pPr>
              <a:t>8</a:t>
            </a:fld>
            <a:endParaRPr lang="ru-RU"/>
          </a:p>
        </p:txBody>
      </p:sp>
    </p:spTree>
    <p:extLst>
      <p:ext uri="{BB962C8B-B14F-4D97-AF65-F5344CB8AC3E}">
        <p14:creationId xmlns:p14="http://schemas.microsoft.com/office/powerpoint/2010/main" val="30707721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Дата 3"/>
          <p:cNvSpPr>
            <a:spLocks noGrp="1"/>
          </p:cNvSpPr>
          <p:nvPr>
            <p:ph type="dt" idx="1"/>
          </p:nvPr>
        </p:nvSpPr>
        <p:spPr/>
        <p:txBody>
          <a:bodyPr/>
          <a:lstStyle/>
          <a:p>
            <a:pPr>
              <a:defRPr/>
            </a:pPr>
            <a:endParaRPr lang="ru-RU"/>
          </a:p>
        </p:txBody>
      </p:sp>
      <p:sp>
        <p:nvSpPr>
          <p:cNvPr id="5" name="Номер слайда 4"/>
          <p:cNvSpPr>
            <a:spLocks noGrp="1"/>
          </p:cNvSpPr>
          <p:nvPr>
            <p:ph type="sldNum" sz="quarter" idx="5"/>
          </p:nvPr>
        </p:nvSpPr>
        <p:spPr/>
        <p:txBody>
          <a:bodyPr/>
          <a:lstStyle/>
          <a:p>
            <a:pPr>
              <a:defRPr/>
            </a:pPr>
            <a:fld id="{D7D3E4C4-1A9D-41DB-A4E7-0E78B58F6C35}" type="slidenum">
              <a:rPr lang="ru-RU" smtClean="0"/>
              <a:pPr>
                <a:defRPr/>
              </a:pPr>
              <a:t>9</a:t>
            </a:fld>
            <a:endParaRPr lang="ru-RU"/>
          </a:p>
        </p:txBody>
      </p:sp>
    </p:spTree>
    <p:extLst>
      <p:ext uri="{BB962C8B-B14F-4D97-AF65-F5344CB8AC3E}">
        <p14:creationId xmlns:p14="http://schemas.microsoft.com/office/powerpoint/2010/main" val="16522110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Дата 3"/>
          <p:cNvSpPr>
            <a:spLocks noGrp="1"/>
          </p:cNvSpPr>
          <p:nvPr>
            <p:ph type="dt" idx="1"/>
          </p:nvPr>
        </p:nvSpPr>
        <p:spPr/>
        <p:txBody>
          <a:bodyPr/>
          <a:lstStyle/>
          <a:p>
            <a:pPr>
              <a:defRPr/>
            </a:pPr>
            <a:endParaRPr lang="ru-RU"/>
          </a:p>
        </p:txBody>
      </p:sp>
      <p:sp>
        <p:nvSpPr>
          <p:cNvPr id="5" name="Номер слайда 4"/>
          <p:cNvSpPr>
            <a:spLocks noGrp="1"/>
          </p:cNvSpPr>
          <p:nvPr>
            <p:ph type="sldNum" sz="quarter" idx="5"/>
          </p:nvPr>
        </p:nvSpPr>
        <p:spPr/>
        <p:txBody>
          <a:bodyPr/>
          <a:lstStyle/>
          <a:p>
            <a:pPr>
              <a:defRPr/>
            </a:pPr>
            <a:fld id="{D7D3E4C4-1A9D-41DB-A4E7-0E78B58F6C35}" type="slidenum">
              <a:rPr lang="ru-RU" smtClean="0"/>
              <a:pPr>
                <a:defRPr/>
              </a:pPr>
              <a:t>10</a:t>
            </a:fld>
            <a:endParaRPr lang="ru-RU"/>
          </a:p>
        </p:txBody>
      </p:sp>
    </p:spTree>
    <p:extLst>
      <p:ext uri="{BB962C8B-B14F-4D97-AF65-F5344CB8AC3E}">
        <p14:creationId xmlns:p14="http://schemas.microsoft.com/office/powerpoint/2010/main" val="13040224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Дата 3"/>
          <p:cNvSpPr>
            <a:spLocks noGrp="1"/>
          </p:cNvSpPr>
          <p:nvPr>
            <p:ph type="dt" idx="1"/>
          </p:nvPr>
        </p:nvSpPr>
        <p:spPr/>
        <p:txBody>
          <a:bodyPr/>
          <a:lstStyle/>
          <a:p>
            <a:pPr>
              <a:defRPr/>
            </a:pPr>
            <a:endParaRPr lang="ru-RU"/>
          </a:p>
        </p:txBody>
      </p:sp>
      <p:sp>
        <p:nvSpPr>
          <p:cNvPr id="5" name="Номер слайда 4"/>
          <p:cNvSpPr>
            <a:spLocks noGrp="1"/>
          </p:cNvSpPr>
          <p:nvPr>
            <p:ph type="sldNum" sz="quarter" idx="5"/>
          </p:nvPr>
        </p:nvSpPr>
        <p:spPr/>
        <p:txBody>
          <a:bodyPr/>
          <a:lstStyle/>
          <a:p>
            <a:pPr>
              <a:defRPr/>
            </a:pPr>
            <a:fld id="{D7D3E4C4-1A9D-41DB-A4E7-0E78B58F6C35}" type="slidenum">
              <a:rPr lang="ru-RU" smtClean="0"/>
              <a:pPr>
                <a:defRPr/>
              </a:pPr>
              <a:t>11</a:t>
            </a:fld>
            <a:endParaRPr lang="ru-RU"/>
          </a:p>
        </p:txBody>
      </p:sp>
    </p:spTree>
    <p:extLst>
      <p:ext uri="{BB962C8B-B14F-4D97-AF65-F5344CB8AC3E}">
        <p14:creationId xmlns:p14="http://schemas.microsoft.com/office/powerpoint/2010/main" val="41691366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Дата 3"/>
          <p:cNvSpPr>
            <a:spLocks noGrp="1"/>
          </p:cNvSpPr>
          <p:nvPr>
            <p:ph type="dt" idx="1"/>
          </p:nvPr>
        </p:nvSpPr>
        <p:spPr/>
        <p:txBody>
          <a:bodyPr/>
          <a:lstStyle/>
          <a:p>
            <a:pPr>
              <a:defRPr/>
            </a:pPr>
            <a:endParaRPr lang="ru-RU"/>
          </a:p>
        </p:txBody>
      </p:sp>
      <p:sp>
        <p:nvSpPr>
          <p:cNvPr id="5" name="Номер слайда 4"/>
          <p:cNvSpPr>
            <a:spLocks noGrp="1"/>
          </p:cNvSpPr>
          <p:nvPr>
            <p:ph type="sldNum" sz="quarter" idx="5"/>
          </p:nvPr>
        </p:nvSpPr>
        <p:spPr/>
        <p:txBody>
          <a:bodyPr/>
          <a:lstStyle/>
          <a:p>
            <a:pPr>
              <a:defRPr/>
            </a:pPr>
            <a:fld id="{D7D3E4C4-1A9D-41DB-A4E7-0E78B58F6C35}" type="slidenum">
              <a:rPr lang="ru-RU" smtClean="0"/>
              <a:pPr>
                <a:defRPr/>
              </a:pPr>
              <a:t>12</a:t>
            </a:fld>
            <a:endParaRPr lang="ru-RU"/>
          </a:p>
        </p:txBody>
      </p:sp>
    </p:spTree>
    <p:extLst>
      <p:ext uri="{BB962C8B-B14F-4D97-AF65-F5344CB8AC3E}">
        <p14:creationId xmlns:p14="http://schemas.microsoft.com/office/powerpoint/2010/main" val="32140689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Дата 3"/>
          <p:cNvSpPr>
            <a:spLocks noGrp="1"/>
          </p:cNvSpPr>
          <p:nvPr>
            <p:ph type="dt" idx="1"/>
          </p:nvPr>
        </p:nvSpPr>
        <p:spPr/>
        <p:txBody>
          <a:bodyPr/>
          <a:lstStyle/>
          <a:p>
            <a:pPr>
              <a:defRPr/>
            </a:pPr>
            <a:endParaRPr lang="ru-RU"/>
          </a:p>
        </p:txBody>
      </p:sp>
      <p:sp>
        <p:nvSpPr>
          <p:cNvPr id="5" name="Номер слайда 4"/>
          <p:cNvSpPr>
            <a:spLocks noGrp="1"/>
          </p:cNvSpPr>
          <p:nvPr>
            <p:ph type="sldNum" sz="quarter" idx="5"/>
          </p:nvPr>
        </p:nvSpPr>
        <p:spPr/>
        <p:txBody>
          <a:bodyPr/>
          <a:lstStyle/>
          <a:p>
            <a:pPr>
              <a:defRPr/>
            </a:pPr>
            <a:fld id="{D7D3E4C4-1A9D-41DB-A4E7-0E78B58F6C35}" type="slidenum">
              <a:rPr lang="ru-RU" smtClean="0"/>
              <a:pPr>
                <a:defRPr/>
              </a:pPr>
              <a:t>13</a:t>
            </a:fld>
            <a:endParaRPr lang="ru-RU"/>
          </a:p>
        </p:txBody>
      </p:sp>
    </p:spTree>
    <p:extLst>
      <p:ext uri="{BB962C8B-B14F-4D97-AF65-F5344CB8AC3E}">
        <p14:creationId xmlns:p14="http://schemas.microsoft.com/office/powerpoint/2010/main" val="41835137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ru-RU"/>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pPr>
              <a:defRPr/>
            </a:pPr>
            <a:fld id="{E3DD1480-6361-4708-B2F6-EDCE2D52FD12}" type="slidenum">
              <a:rPr lang="ru-RU" smtClean="0"/>
              <a:pPr>
                <a:defRPr/>
              </a:pPr>
              <a:t>‹#›</a:t>
            </a:fld>
            <a:endParaRPr lang="ru-RU" dirty="0"/>
          </a:p>
        </p:txBody>
      </p:sp>
    </p:spTree>
    <p:extLst>
      <p:ext uri="{BB962C8B-B14F-4D97-AF65-F5344CB8AC3E}">
        <p14:creationId xmlns:p14="http://schemas.microsoft.com/office/powerpoint/2010/main" val="27840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ru-RU"/>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E3DD1480-6361-4708-B2F6-EDCE2D52FD12}" type="slidenum">
              <a:rPr lang="ru-RU" smtClean="0"/>
              <a:pPr>
                <a:defRPr/>
              </a:pPr>
              <a:t>‹#›</a:t>
            </a:fld>
            <a:endParaRPr lang="ru-RU" dirty="0"/>
          </a:p>
        </p:txBody>
      </p:sp>
    </p:spTree>
    <p:extLst>
      <p:ext uri="{BB962C8B-B14F-4D97-AF65-F5344CB8AC3E}">
        <p14:creationId xmlns:p14="http://schemas.microsoft.com/office/powerpoint/2010/main" val="605969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ru-RU"/>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E3DD1480-6361-4708-B2F6-EDCE2D52FD12}" type="slidenum">
              <a:rPr lang="ru-RU" smtClean="0"/>
              <a:pPr>
                <a:defRPr/>
              </a:pPr>
              <a:t>‹#›</a:t>
            </a:fld>
            <a:endParaRPr lang="ru-RU"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917836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ru-RU"/>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E3DD1480-6361-4708-B2F6-EDCE2D52FD12}" type="slidenum">
              <a:rPr lang="ru-RU" smtClean="0"/>
              <a:pPr>
                <a:defRPr/>
              </a:pPr>
              <a:t>‹#›</a:t>
            </a:fld>
            <a:endParaRPr lang="ru-RU" dirty="0"/>
          </a:p>
        </p:txBody>
      </p:sp>
    </p:spTree>
    <p:extLst>
      <p:ext uri="{BB962C8B-B14F-4D97-AF65-F5344CB8AC3E}">
        <p14:creationId xmlns:p14="http://schemas.microsoft.com/office/powerpoint/2010/main" val="5604388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ru-RU"/>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E3DD1480-6361-4708-B2F6-EDCE2D52FD12}" type="slidenum">
              <a:rPr lang="ru-RU" smtClean="0"/>
              <a:pPr>
                <a:defRPr/>
              </a:pPr>
              <a:t>‹#›</a:t>
            </a:fld>
            <a:endParaRPr lang="ru-RU"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420342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E3DD1480-6361-4708-B2F6-EDCE2D52FD12}" type="slidenum">
              <a:rPr lang="ru-RU" smtClean="0"/>
              <a:pPr>
                <a:defRPr/>
              </a:pPr>
              <a:t>‹#›</a:t>
            </a:fld>
            <a:endParaRPr lang="ru-RU" dirty="0"/>
          </a:p>
        </p:txBody>
      </p:sp>
    </p:spTree>
    <p:extLst>
      <p:ext uri="{BB962C8B-B14F-4D97-AF65-F5344CB8AC3E}">
        <p14:creationId xmlns:p14="http://schemas.microsoft.com/office/powerpoint/2010/main" val="15441746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E3DD1480-6361-4708-B2F6-EDCE2D52FD12}" type="slidenum">
              <a:rPr lang="ru-RU" smtClean="0"/>
              <a:pPr>
                <a:defRPr/>
              </a:pPr>
              <a:t>‹#›</a:t>
            </a:fld>
            <a:endParaRPr lang="ru-RU" dirty="0"/>
          </a:p>
        </p:txBody>
      </p:sp>
    </p:spTree>
    <p:extLst>
      <p:ext uri="{BB962C8B-B14F-4D97-AF65-F5344CB8AC3E}">
        <p14:creationId xmlns:p14="http://schemas.microsoft.com/office/powerpoint/2010/main" val="230885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E3DD1480-6361-4708-B2F6-EDCE2D52FD12}" type="slidenum">
              <a:rPr lang="ru-RU" smtClean="0"/>
              <a:pPr>
                <a:defRPr/>
              </a:pPr>
              <a:t>‹#›</a:t>
            </a:fld>
            <a:endParaRPr lang="ru-RU" dirty="0"/>
          </a:p>
        </p:txBody>
      </p:sp>
    </p:spTree>
    <p:extLst>
      <p:ext uri="{BB962C8B-B14F-4D97-AF65-F5344CB8AC3E}">
        <p14:creationId xmlns:p14="http://schemas.microsoft.com/office/powerpoint/2010/main" val="2947455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E3DD1480-6361-4708-B2F6-EDCE2D52FD12}" type="slidenum">
              <a:rPr lang="ru-RU" smtClean="0"/>
              <a:pPr>
                <a:defRPr/>
              </a:pPr>
              <a:t>‹#›</a:t>
            </a:fld>
            <a:endParaRPr lang="ru-RU" dirty="0"/>
          </a:p>
        </p:txBody>
      </p:sp>
    </p:spTree>
    <p:extLst>
      <p:ext uri="{BB962C8B-B14F-4D97-AF65-F5344CB8AC3E}">
        <p14:creationId xmlns:p14="http://schemas.microsoft.com/office/powerpoint/2010/main" val="1239834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ru-RU"/>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E3DD1480-6361-4708-B2F6-EDCE2D52FD12}" type="slidenum">
              <a:rPr lang="ru-RU" smtClean="0"/>
              <a:pPr>
                <a:defRPr/>
              </a:pPr>
              <a:t>‹#›</a:t>
            </a:fld>
            <a:endParaRPr lang="ru-RU" dirty="0"/>
          </a:p>
        </p:txBody>
      </p:sp>
    </p:spTree>
    <p:extLst>
      <p:ext uri="{BB962C8B-B14F-4D97-AF65-F5344CB8AC3E}">
        <p14:creationId xmlns:p14="http://schemas.microsoft.com/office/powerpoint/2010/main" val="118409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ru-RU"/>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pPr>
              <a:defRPr/>
            </a:pPr>
            <a:fld id="{E3DD1480-6361-4708-B2F6-EDCE2D52FD12}" type="slidenum">
              <a:rPr lang="ru-RU" smtClean="0"/>
              <a:pPr>
                <a:defRPr/>
              </a:pPr>
              <a:t>‹#›</a:t>
            </a:fld>
            <a:endParaRPr lang="ru-RU" dirty="0"/>
          </a:p>
        </p:txBody>
      </p:sp>
    </p:spTree>
    <p:extLst>
      <p:ext uri="{BB962C8B-B14F-4D97-AF65-F5344CB8AC3E}">
        <p14:creationId xmlns:p14="http://schemas.microsoft.com/office/powerpoint/2010/main" val="1768336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ru-RU"/>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pPr>
              <a:defRPr/>
            </a:pPr>
            <a:fld id="{E3DD1480-6361-4708-B2F6-EDCE2D52FD12}" type="slidenum">
              <a:rPr lang="ru-RU" smtClean="0"/>
              <a:pPr>
                <a:defRPr/>
              </a:pPr>
              <a:t>‹#›</a:t>
            </a:fld>
            <a:endParaRPr lang="ru-RU" dirty="0"/>
          </a:p>
        </p:txBody>
      </p:sp>
    </p:spTree>
    <p:extLst>
      <p:ext uri="{BB962C8B-B14F-4D97-AF65-F5344CB8AC3E}">
        <p14:creationId xmlns:p14="http://schemas.microsoft.com/office/powerpoint/2010/main" val="2615292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ru-RU"/>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E3DD1480-6361-4708-B2F6-EDCE2D52FD12}" type="slidenum">
              <a:rPr lang="ru-RU" smtClean="0"/>
              <a:pPr>
                <a:defRPr/>
              </a:pPr>
              <a:t>‹#›</a:t>
            </a:fld>
            <a:endParaRPr lang="ru-RU" dirty="0"/>
          </a:p>
        </p:txBody>
      </p:sp>
    </p:spTree>
    <p:extLst>
      <p:ext uri="{BB962C8B-B14F-4D97-AF65-F5344CB8AC3E}">
        <p14:creationId xmlns:p14="http://schemas.microsoft.com/office/powerpoint/2010/main" val="153734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ru-RU"/>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E3DD1480-6361-4708-B2F6-EDCE2D52FD12}" type="slidenum">
              <a:rPr lang="ru-RU" smtClean="0"/>
              <a:pPr>
                <a:defRPr/>
              </a:pPr>
              <a:t>‹#›</a:t>
            </a:fld>
            <a:endParaRPr lang="ru-RU" dirty="0"/>
          </a:p>
        </p:txBody>
      </p:sp>
    </p:spTree>
    <p:extLst>
      <p:ext uri="{BB962C8B-B14F-4D97-AF65-F5344CB8AC3E}">
        <p14:creationId xmlns:p14="http://schemas.microsoft.com/office/powerpoint/2010/main" val="1330912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E3DD1480-6361-4708-B2F6-EDCE2D52FD12}" type="slidenum">
              <a:rPr lang="ru-RU" smtClean="0"/>
              <a:pPr>
                <a:defRPr/>
              </a:pPr>
              <a:t>‹#›</a:t>
            </a:fld>
            <a:endParaRPr lang="ru-RU" dirty="0"/>
          </a:p>
        </p:txBody>
      </p:sp>
    </p:spTree>
    <p:extLst>
      <p:ext uri="{BB962C8B-B14F-4D97-AF65-F5344CB8AC3E}">
        <p14:creationId xmlns:p14="http://schemas.microsoft.com/office/powerpoint/2010/main" val="1922884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E3DD1480-6361-4708-B2F6-EDCE2D52FD12}" type="slidenum">
              <a:rPr lang="ru-RU" smtClean="0"/>
              <a:pPr>
                <a:defRPr/>
              </a:pPr>
              <a:t>‹#›</a:t>
            </a:fld>
            <a:endParaRPr lang="ru-RU" dirty="0"/>
          </a:p>
        </p:txBody>
      </p:sp>
    </p:spTree>
    <p:extLst>
      <p:ext uri="{BB962C8B-B14F-4D97-AF65-F5344CB8AC3E}">
        <p14:creationId xmlns:p14="http://schemas.microsoft.com/office/powerpoint/2010/main" val="3847553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ru-RU"/>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a:defRPr/>
            </a:pPr>
            <a:fld id="{E3DD1480-6361-4708-B2F6-EDCE2D52FD12}" type="slidenum">
              <a:rPr lang="ru-RU" smtClean="0"/>
              <a:pPr>
                <a:defRPr/>
              </a:pPr>
              <a:t>‹#›</a:t>
            </a:fld>
            <a:endParaRPr lang="ru-RU" dirty="0"/>
          </a:p>
        </p:txBody>
      </p:sp>
    </p:spTree>
    <p:extLst>
      <p:ext uri="{BB962C8B-B14F-4D97-AF65-F5344CB8AC3E}">
        <p14:creationId xmlns:p14="http://schemas.microsoft.com/office/powerpoint/2010/main" val="3248007462"/>
      </p:ext>
    </p:extLst>
  </p:cSld>
  <p:clrMap bg1="lt1" tx1="dk1" bg2="lt2" tx2="dk2" accent1="accent1" accent2="accent2" accent3="accent3" accent4="accent4" accent5="accent5" accent6="accent6" hlink="hlink" folHlink="folHlink"/>
  <p:sldLayoutIdLst>
    <p:sldLayoutId id="2147483959" r:id="rId1"/>
    <p:sldLayoutId id="2147483960" r:id="rId2"/>
    <p:sldLayoutId id="2147483961" r:id="rId3"/>
    <p:sldLayoutId id="2147483962" r:id="rId4"/>
    <p:sldLayoutId id="2147483963" r:id="rId5"/>
    <p:sldLayoutId id="2147483964" r:id="rId6"/>
    <p:sldLayoutId id="2147483965" r:id="rId7"/>
    <p:sldLayoutId id="2147483966" r:id="rId8"/>
    <p:sldLayoutId id="2147483967" r:id="rId9"/>
    <p:sldLayoutId id="2147483968" r:id="rId10"/>
    <p:sldLayoutId id="2147483969" r:id="rId11"/>
    <p:sldLayoutId id="2147483970" r:id="rId12"/>
    <p:sldLayoutId id="2147483971" r:id="rId13"/>
    <p:sldLayoutId id="2147483972" r:id="rId14"/>
    <p:sldLayoutId id="2147483973" r:id="rId15"/>
    <p:sldLayoutId id="214748397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chart" Target="../charts/chart4.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chart" Target="../charts/chart5.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Подзаголовок 2"/>
          <p:cNvSpPr>
            <a:spLocks noGrp="1"/>
          </p:cNvSpPr>
          <p:nvPr>
            <p:ph type="subTitle" idx="1"/>
          </p:nvPr>
        </p:nvSpPr>
        <p:spPr>
          <a:xfrm>
            <a:off x="285750" y="4071938"/>
            <a:ext cx="8286750" cy="500062"/>
          </a:xfrm>
        </p:spPr>
        <p:txBody>
          <a:bodyPr>
            <a:normAutofit/>
          </a:bodyPr>
          <a:lstStyle/>
          <a:p>
            <a:r>
              <a:rPr lang="en-US" sz="2400" b="1" dirty="0"/>
              <a:t> </a:t>
            </a:r>
            <a:endParaRPr lang="ru-RU" sz="2400" dirty="0">
              <a:latin typeface="Times New Roman Tj" pitchFamily="18" charset="-52"/>
            </a:endParaRPr>
          </a:p>
          <a:p>
            <a:endParaRPr lang="ru-RU" sz="2400" b="1" dirty="0"/>
          </a:p>
          <a:p>
            <a:endParaRPr lang="ru-RU" sz="2400" b="1" dirty="0"/>
          </a:p>
        </p:txBody>
      </p:sp>
      <p:sp>
        <p:nvSpPr>
          <p:cNvPr id="4" name="Прямоугольник: скругленные углы 3">
            <a:extLst>
              <a:ext uri="{FF2B5EF4-FFF2-40B4-BE49-F238E27FC236}">
                <a16:creationId xmlns:a16="http://schemas.microsoft.com/office/drawing/2014/main" id="{1E79F9C0-3113-327B-1213-D3B089CD08F2}"/>
              </a:ext>
            </a:extLst>
          </p:cNvPr>
          <p:cNvSpPr/>
          <p:nvPr/>
        </p:nvSpPr>
        <p:spPr>
          <a:xfrm>
            <a:off x="1290142" y="1480220"/>
            <a:ext cx="7674346" cy="43970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lnSpc>
                <a:spcPct val="107000"/>
              </a:lnSpc>
              <a:spcBef>
                <a:spcPts val="1000"/>
              </a:spcBef>
            </a:pPr>
            <a:r>
              <a:rPr lang="ru-RU" sz="2000" b="1" dirty="0">
                <a:solidFill>
                  <a:srgbClr val="002060"/>
                </a:solidFill>
                <a:effectLst/>
                <a:latin typeface="Times New Roman Tj" panose="02020603050405020304" pitchFamily="18" charset="-52"/>
                <a:ea typeface="Times New Roman" panose="02020603050405020304" pitchFamily="18" charset="0"/>
                <a:cs typeface="Times New Roman" panose="02020603050405020304" pitchFamily="18" charset="0"/>
              </a:rPr>
              <a:t>МАВЗУЪ: </a:t>
            </a:r>
            <a:r>
              <a:rPr lang="ru-RU" sz="24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tg-Cyrl-TJ" sz="2400" dirty="0">
                <a:solidFill>
                  <a:srgbClr val="002060"/>
                </a:solidFill>
                <a:effectLst/>
                <a:latin typeface="Times New Roman" panose="02020603050405020304" pitchFamily="18" charset="0"/>
                <a:ea typeface="Calibri" panose="020F0502020204030204" pitchFamily="34" charset="0"/>
              </a:rPr>
              <a:t>Рафти иҷрои Барномаи миёнамуҳлати рушди шуғли пурмаҳсул дар ҷумҳурии тоҷикистон барои солҳои </a:t>
            </a:r>
            <a:r>
              <a:rPr lang="tg-Cyrl-TJ" sz="2400" dirty="0" smtClean="0">
                <a:solidFill>
                  <a:srgbClr val="002060"/>
                </a:solidFill>
                <a:effectLst/>
                <a:latin typeface="Times New Roman" panose="02020603050405020304" pitchFamily="18" charset="0"/>
                <a:ea typeface="Calibri" panose="020F0502020204030204" pitchFamily="34" charset="0"/>
              </a:rPr>
              <a:t>2023-2027</a:t>
            </a:r>
            <a:r>
              <a:rPr lang="ru-RU" sz="2400" b="1"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дар соли 2023</a:t>
            </a:r>
            <a:endParaRPr lang="ru-RU" sz="2400" dirty="0">
              <a:solidFill>
                <a:srgbClr val="002060"/>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ct val="107000"/>
              </a:lnSpc>
              <a:spcBef>
                <a:spcPts val="1000"/>
              </a:spcBef>
            </a:pPr>
            <a:endParaRPr lang="ru-RU" sz="1800" b="1" dirty="0">
              <a:solidFill>
                <a:schemeClr val="accent1">
                  <a:lumMod val="75000"/>
                </a:schemeClr>
              </a:solidFill>
              <a:effectLst/>
              <a:latin typeface="Times New Roman Tj" panose="02020603050405020304" pitchFamily="18" charset="-52"/>
              <a:ea typeface="Times New Roman" panose="02020603050405020304" pitchFamily="18" charset="0"/>
              <a:cs typeface="Times New Roman" panose="02020603050405020304" pitchFamily="18" charset="0"/>
            </a:endParaRPr>
          </a:p>
          <a:p>
            <a:pPr algn="just">
              <a:lnSpc>
                <a:spcPct val="107000"/>
              </a:lnSpc>
              <a:spcBef>
                <a:spcPts val="1000"/>
              </a:spcBef>
            </a:pPr>
            <a:endParaRPr lang="ru-RU" dirty="0">
              <a:solidFill>
                <a:srgbClr val="4472C4"/>
              </a:solidFill>
              <a:latin typeface="Times New Roman Tj" panose="02020603050405020304" pitchFamily="18" charset="-52"/>
              <a:ea typeface="Times New Roman" panose="02020603050405020304" pitchFamily="18" charset="0"/>
              <a:cs typeface="Times New Roman" panose="02020603050405020304" pitchFamily="18" charset="0"/>
            </a:endParaRPr>
          </a:p>
          <a:p>
            <a:pPr algn="ctr">
              <a:lnSpc>
                <a:spcPct val="107000"/>
              </a:lnSpc>
              <a:spcBef>
                <a:spcPts val="1000"/>
              </a:spcBef>
            </a:pPr>
            <a:r>
              <a:rPr lang="ru-RU" sz="2000" b="1" dirty="0" err="1">
                <a:solidFill>
                  <a:schemeClr val="tx1"/>
                </a:solidFill>
                <a:effectLst/>
                <a:latin typeface="Times New Roman Tj" panose="02020603050405020304" pitchFamily="18" charset="-52"/>
                <a:ea typeface="Times New Roman" panose="02020603050405020304" pitchFamily="18" charset="0"/>
                <a:cs typeface="Times New Roman" panose="02020603050405020304" pitchFamily="18" charset="0"/>
              </a:rPr>
              <a:t>Муовини</a:t>
            </a:r>
            <a:r>
              <a:rPr lang="ru-RU" sz="2000" b="1" dirty="0">
                <a:solidFill>
                  <a:schemeClr val="tx1"/>
                </a:solidFill>
                <a:effectLst/>
                <a:latin typeface="Times New Roman Tj" panose="02020603050405020304" pitchFamily="18" charset="-52"/>
                <a:ea typeface="Times New Roman" panose="02020603050405020304" pitchFamily="18" charset="0"/>
                <a:cs typeface="Times New Roman" panose="02020603050405020304" pitchFamily="18" charset="0"/>
              </a:rPr>
              <a:t>  Вазири </a:t>
            </a:r>
            <a:r>
              <a:rPr lang="ru-RU" sz="2000" b="1" dirty="0" err="1">
                <a:solidFill>
                  <a:schemeClr val="tx1"/>
                </a:solidFill>
                <a:effectLst/>
                <a:latin typeface="Times New Roman Tj" panose="02020603050405020304" pitchFamily="18" charset="-52"/>
                <a:ea typeface="Times New Roman" panose="02020603050405020304" pitchFamily="18" charset="0"/>
                <a:cs typeface="Times New Roman" panose="02020603050405020304" pitchFamily="18" charset="0"/>
              </a:rPr>
              <a:t>мењнат</a:t>
            </a:r>
            <a:r>
              <a:rPr lang="ru-RU" sz="2000" b="1" dirty="0">
                <a:solidFill>
                  <a:schemeClr val="tx1"/>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b="1" dirty="0" err="1">
                <a:solidFill>
                  <a:schemeClr val="tx1"/>
                </a:solidFill>
                <a:effectLst/>
                <a:latin typeface="Times New Roman Tj" panose="02020603050405020304" pitchFamily="18" charset="-52"/>
                <a:ea typeface="Times New Roman" panose="02020603050405020304" pitchFamily="18" charset="0"/>
                <a:cs typeface="Times New Roman" panose="02020603050405020304" pitchFamily="18" charset="0"/>
              </a:rPr>
              <a:t>муњољират</a:t>
            </a:r>
            <a:r>
              <a:rPr lang="ru-RU" sz="2000" b="1" dirty="0">
                <a:solidFill>
                  <a:schemeClr val="tx1"/>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b="1" dirty="0" err="1">
                <a:solidFill>
                  <a:schemeClr val="tx1"/>
                </a:solidFill>
                <a:effectLst/>
                <a:latin typeface="Times New Roman Tj" panose="02020603050405020304" pitchFamily="18" charset="-52"/>
                <a:ea typeface="Times New Roman" panose="02020603050405020304" pitchFamily="18" charset="0"/>
                <a:cs typeface="Times New Roman" panose="02020603050405020304" pitchFamily="18" charset="0"/>
              </a:rPr>
              <a:t>ва</a:t>
            </a:r>
            <a:r>
              <a:rPr lang="ru-RU" sz="2000" b="1" dirty="0">
                <a:solidFill>
                  <a:schemeClr val="tx1"/>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b="1" dirty="0" err="1">
                <a:solidFill>
                  <a:schemeClr val="tx1"/>
                </a:solidFill>
                <a:effectLst/>
                <a:latin typeface="Times New Roman Tj" panose="02020603050405020304" pitchFamily="18" charset="-52"/>
                <a:ea typeface="Times New Roman" panose="02020603050405020304" pitchFamily="18" charset="0"/>
                <a:cs typeface="Times New Roman" panose="02020603050405020304" pitchFamily="18" charset="0"/>
              </a:rPr>
              <a:t>шуѓли</a:t>
            </a:r>
            <a:r>
              <a:rPr lang="ru-RU" sz="2000" b="1" dirty="0">
                <a:solidFill>
                  <a:schemeClr val="tx1"/>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b="1" dirty="0" err="1">
                <a:solidFill>
                  <a:schemeClr val="tx1"/>
                </a:solidFill>
                <a:effectLst/>
                <a:latin typeface="Times New Roman Tj" panose="02020603050405020304" pitchFamily="18" charset="-52"/>
                <a:ea typeface="Times New Roman" panose="02020603050405020304" pitchFamily="18" charset="0"/>
                <a:cs typeface="Times New Roman" panose="02020603050405020304" pitchFamily="18" charset="0"/>
              </a:rPr>
              <a:t>ањолии</a:t>
            </a:r>
            <a:r>
              <a:rPr lang="ru-RU" sz="2000" b="1" dirty="0">
                <a:solidFill>
                  <a:schemeClr val="tx1"/>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b="1" dirty="0" err="1">
                <a:solidFill>
                  <a:schemeClr val="tx1"/>
                </a:solidFill>
                <a:effectLst/>
                <a:latin typeface="Times New Roman Tj" panose="02020603050405020304" pitchFamily="18" charset="-52"/>
                <a:ea typeface="Times New Roman" panose="02020603050405020304" pitchFamily="18" charset="0"/>
                <a:cs typeface="Times New Roman" panose="02020603050405020304" pitchFamily="18" charset="0"/>
              </a:rPr>
              <a:t>Љумњурии</a:t>
            </a:r>
            <a:r>
              <a:rPr lang="ru-RU" sz="2000" b="1" dirty="0">
                <a:solidFill>
                  <a:schemeClr val="tx1"/>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b="1" dirty="0" err="1">
                <a:solidFill>
                  <a:schemeClr val="tx1"/>
                </a:solidFill>
                <a:effectLst/>
                <a:latin typeface="Times New Roman Tj" panose="02020603050405020304" pitchFamily="18" charset="-52"/>
                <a:ea typeface="Times New Roman" panose="02020603050405020304" pitchFamily="18" charset="0"/>
                <a:cs typeface="Times New Roman" panose="02020603050405020304" pitchFamily="18" charset="0"/>
              </a:rPr>
              <a:t>Тољикистон</a:t>
            </a:r>
            <a:r>
              <a:rPr lang="ru-RU" sz="2000" b="1" dirty="0">
                <a:solidFill>
                  <a:schemeClr val="tx1"/>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b="1" dirty="0">
                <a:solidFill>
                  <a:schemeClr val="tx1"/>
                </a:solidFill>
                <a:effectLst/>
                <a:latin typeface="Times New Roman Tj" panose="02020603050405020304" pitchFamily="18" charset="-52"/>
                <a:ea typeface="Calibri" panose="020F0502020204030204" pitchFamily="34" charset="0"/>
                <a:cs typeface="Times New Roman" panose="02020603050405020304" pitchFamily="18" charset="0"/>
              </a:rPr>
              <a:t>Қ. </a:t>
            </a:r>
            <a:r>
              <a:rPr lang="ru-RU" sz="2000" b="1" dirty="0" err="1">
                <a:solidFill>
                  <a:schemeClr val="tx1"/>
                </a:solidFill>
                <a:effectLst/>
                <a:latin typeface="Times New Roman Tj" panose="02020603050405020304" pitchFamily="18" charset="-52"/>
                <a:ea typeface="Calibri" panose="020F0502020204030204" pitchFamily="34" charset="0"/>
                <a:cs typeface="Times New Roman" panose="02020603050405020304" pitchFamily="18" charset="0"/>
              </a:rPr>
              <a:t>Давлатзода</a:t>
            </a:r>
            <a:endParaRPr lang="ru-RU" sz="2000" b="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5" name="Подзаголовок 2">
            <a:extLst>
              <a:ext uri="{FF2B5EF4-FFF2-40B4-BE49-F238E27FC236}">
                <a16:creationId xmlns:a16="http://schemas.microsoft.com/office/drawing/2014/main" id="{C0FB5CAB-0C9A-9087-85E8-DBC5A0663803}"/>
              </a:ext>
            </a:extLst>
          </p:cNvPr>
          <p:cNvSpPr txBox="1">
            <a:spLocks/>
          </p:cNvSpPr>
          <p:nvPr/>
        </p:nvSpPr>
        <p:spPr>
          <a:xfrm>
            <a:off x="1115615" y="6165304"/>
            <a:ext cx="7599759" cy="500062"/>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r>
              <a:rPr lang="ru-RU" sz="6400" b="1" i="1" dirty="0">
                <a:latin typeface="Times New Roman" panose="02020603050405020304" pitchFamily="18" charset="0"/>
                <a:ea typeface="Calibri" panose="020F0502020204030204" pitchFamily="34" charset="0"/>
              </a:rPr>
              <a:t>26 июни соли 2024                                                                                        ш. Душанбе</a:t>
            </a:r>
          </a:p>
          <a:p>
            <a:r>
              <a:rPr lang="en-US" sz="2800" b="1" dirty="0"/>
              <a:t> </a:t>
            </a:r>
            <a:endParaRPr lang="ru-RU" sz="2800" dirty="0">
              <a:latin typeface="Times New Roman Tj" pitchFamily="18" charset="-52"/>
            </a:endParaRPr>
          </a:p>
          <a:p>
            <a:endParaRPr lang="ru-RU" sz="2400" b="1" dirty="0"/>
          </a:p>
          <a:p>
            <a:endParaRPr lang="ru-RU" sz="2400" b="1" dirty="0"/>
          </a:p>
        </p:txBody>
      </p:sp>
      <p:pic>
        <p:nvPicPr>
          <p:cNvPr id="6" name="Рисунок 5">
            <a:extLst>
              <a:ext uri="{FF2B5EF4-FFF2-40B4-BE49-F238E27FC236}">
                <a16:creationId xmlns:a16="http://schemas.microsoft.com/office/drawing/2014/main" id="{BE22D1BF-64D6-8EEB-F299-5E551CB994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3968" y="30639"/>
            <a:ext cx="1152128" cy="862760"/>
          </a:xfrm>
          <a:prstGeom prst="rect">
            <a:avLst/>
          </a:prstGeom>
        </p:spPr>
      </p:pic>
      <p:sp>
        <p:nvSpPr>
          <p:cNvPr id="8" name="Прямоугольник 7">
            <a:extLst>
              <a:ext uri="{FF2B5EF4-FFF2-40B4-BE49-F238E27FC236}">
                <a16:creationId xmlns:a16="http://schemas.microsoft.com/office/drawing/2014/main" id="{F59FC30B-48D9-1F13-2E19-FBA3F4AB0911}"/>
              </a:ext>
            </a:extLst>
          </p:cNvPr>
          <p:cNvSpPr/>
          <p:nvPr/>
        </p:nvSpPr>
        <p:spPr>
          <a:xfrm>
            <a:off x="1223056" y="891448"/>
            <a:ext cx="7384876" cy="510249"/>
          </a:xfrm>
          <a:prstGeom prst="rect">
            <a:avLst/>
          </a:prstGeom>
          <a:noFill/>
          <a:ln>
            <a:noFill/>
          </a:ln>
        </p:spPr>
        <p:style>
          <a:lnRef idx="0">
            <a:scrgbClr r="0" g="0" b="0"/>
          </a:lnRef>
          <a:fillRef idx="0">
            <a:scrgbClr r="0" g="0" b="0"/>
          </a:fillRef>
          <a:effectRef idx="0">
            <a:scrgbClr r="0" g="0" b="0"/>
          </a:effectRef>
          <a:fontRef idx="minor">
            <a:schemeClr val="accent3"/>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lang="tg-Cyrl-TJ" sz="1800" b="1" kern="1200" dirty="0">
                <a:solidFill>
                  <a:srgbClr val="002060"/>
                </a:solidFill>
                <a:effectLst/>
                <a:latin typeface="Times New Roman Tj" panose="02020603050405020304" pitchFamily="18" charset="-52"/>
                <a:ea typeface="+mn-ea"/>
                <a:cs typeface="+mn-cs"/>
              </a:rPr>
              <a:t>ВАЗОРАТИ МЕЊНАТ, МУЊОЉИРАТ ВА ШУЃЛИ АЊОЛИИ ЉУМЊУРИИ ТОЉИКИСТОН</a:t>
            </a:r>
            <a:endParaRPr lang="ru-RU" sz="1800" b="1" kern="1200" dirty="0">
              <a:solidFill>
                <a:srgbClr val="002060"/>
              </a:solidFill>
              <a:effectLst/>
              <a:latin typeface="Times New Roman Tj" panose="02020603050405020304" pitchFamily="18" charset="-52"/>
              <a:ea typeface="+mn-ea"/>
              <a:cs typeface="+mn-cs"/>
            </a:endParaRPr>
          </a:p>
        </p:txBody>
      </p:sp>
    </p:spTree>
  </p:cSld>
  <p:clrMapOvr>
    <a:masterClrMapping/>
  </p:clrMapOvr>
  <p:transition>
    <p:split orient="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Подзаголовок 2"/>
          <p:cNvSpPr>
            <a:spLocks noGrp="1"/>
          </p:cNvSpPr>
          <p:nvPr>
            <p:ph type="subTitle" idx="1"/>
          </p:nvPr>
        </p:nvSpPr>
        <p:spPr>
          <a:xfrm>
            <a:off x="285750" y="4071938"/>
            <a:ext cx="8286750" cy="500062"/>
          </a:xfrm>
        </p:spPr>
        <p:txBody>
          <a:bodyPr>
            <a:normAutofit/>
          </a:bodyPr>
          <a:lstStyle/>
          <a:p>
            <a:r>
              <a:rPr lang="en-US" sz="2400" b="1" dirty="0"/>
              <a:t> </a:t>
            </a:r>
            <a:endParaRPr lang="ru-RU" sz="2400" dirty="0">
              <a:latin typeface="Times New Roman Tj" pitchFamily="18" charset="-52"/>
            </a:endParaRPr>
          </a:p>
          <a:p>
            <a:endParaRPr lang="ru-RU" sz="2400" b="1" dirty="0"/>
          </a:p>
          <a:p>
            <a:endParaRPr lang="ru-RU" sz="2400" b="1" dirty="0"/>
          </a:p>
        </p:txBody>
      </p:sp>
      <p:pic>
        <p:nvPicPr>
          <p:cNvPr id="2" name="Рисунок 1">
            <a:extLst>
              <a:ext uri="{FF2B5EF4-FFF2-40B4-BE49-F238E27FC236}">
                <a16:creationId xmlns:a16="http://schemas.microsoft.com/office/drawing/2014/main" id="{916410AE-E1E9-1ABE-A7B7-543B966A20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3968" y="30639"/>
            <a:ext cx="1152128" cy="862760"/>
          </a:xfrm>
          <a:prstGeom prst="rect">
            <a:avLst/>
          </a:prstGeom>
        </p:spPr>
      </p:pic>
      <p:sp>
        <p:nvSpPr>
          <p:cNvPr id="3" name="Прямоугольник 2">
            <a:extLst>
              <a:ext uri="{FF2B5EF4-FFF2-40B4-BE49-F238E27FC236}">
                <a16:creationId xmlns:a16="http://schemas.microsoft.com/office/drawing/2014/main" id="{9064B58F-CC68-A690-F484-A0640BF1FFF3}"/>
              </a:ext>
            </a:extLst>
          </p:cNvPr>
          <p:cNvSpPr/>
          <p:nvPr/>
        </p:nvSpPr>
        <p:spPr>
          <a:xfrm>
            <a:off x="1223056" y="891448"/>
            <a:ext cx="7384876" cy="510249"/>
          </a:xfrm>
          <a:prstGeom prst="rect">
            <a:avLst/>
          </a:prstGeom>
          <a:noFill/>
          <a:ln>
            <a:noFill/>
          </a:ln>
        </p:spPr>
        <p:style>
          <a:lnRef idx="0">
            <a:scrgbClr r="0" g="0" b="0"/>
          </a:lnRef>
          <a:fillRef idx="0">
            <a:scrgbClr r="0" g="0" b="0"/>
          </a:fillRef>
          <a:effectRef idx="0">
            <a:scrgbClr r="0" g="0" b="0"/>
          </a:effectRef>
          <a:fontRef idx="minor">
            <a:schemeClr val="accent3"/>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lang="tg-Cyrl-TJ" sz="1800" b="1" kern="1200" dirty="0">
                <a:solidFill>
                  <a:srgbClr val="002060"/>
                </a:solidFill>
                <a:effectLst/>
                <a:latin typeface="Times New Roman Tj" panose="02020603050405020304" pitchFamily="18" charset="-52"/>
                <a:ea typeface="+mn-ea"/>
                <a:cs typeface="+mn-cs"/>
              </a:rPr>
              <a:t>ВАЗОРАТИ МЕЊНАТ, МУЊОЉИРАТ ВА ШУЃЛИ АЊОЛИИ ЉУМЊУРИИ ТОЉИКИСТОН</a:t>
            </a:r>
            <a:endParaRPr lang="ru-RU" sz="1800" b="1" kern="1200" dirty="0">
              <a:solidFill>
                <a:srgbClr val="002060"/>
              </a:solidFill>
              <a:effectLst/>
              <a:latin typeface="Times New Roman Tj" panose="02020603050405020304" pitchFamily="18" charset="-52"/>
              <a:ea typeface="+mn-ea"/>
              <a:cs typeface="+mn-cs"/>
            </a:endParaRPr>
          </a:p>
        </p:txBody>
      </p:sp>
      <p:sp>
        <p:nvSpPr>
          <p:cNvPr id="6" name="TextBox 5" hidden="1">
            <a:extLst>
              <a:ext uri="{FF2B5EF4-FFF2-40B4-BE49-F238E27FC236}">
                <a16:creationId xmlns:a16="http://schemas.microsoft.com/office/drawing/2014/main" id="{1ED9882A-4FB5-D423-0386-3F8FDAF2AD43}"/>
              </a:ext>
            </a:extLst>
          </p:cNvPr>
          <p:cNvSpPr txBox="1"/>
          <p:nvPr/>
        </p:nvSpPr>
        <p:spPr>
          <a:xfrm>
            <a:off x="2283619" y="3019722"/>
            <a:ext cx="4624386" cy="923330"/>
          </a:xfrm>
          <a:prstGeom prst="rect">
            <a:avLst/>
          </a:prstGeom>
          <a:noFill/>
        </p:spPr>
        <p:txBody>
          <a:bodyPr wrap="square">
            <a:spAutoFit/>
          </a:bodyPr>
          <a:lstStyle/>
          <a:p>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“рушди и</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тисодиёт</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ва</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вияти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ра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обатнокии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бе</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a:t>
            </a:r>
            <a:r>
              <a:rPr lang="tg-Cyrl-TJ" sz="1800" dirty="0">
                <a:effectLst/>
                <a:latin typeface="Times New Roman" panose="02020603050405020304" pitchFamily="18" charset="0"/>
                <a:ea typeface="Calibri" panose="020F0502020204030204" pitchFamily="34" charset="0"/>
              </a:rPr>
              <a:t>ҳ</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сармояи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инсон</a:t>
            </a:r>
            <a:r>
              <a:rPr lang="tg-Cyrl-TJ" sz="1800" dirty="0">
                <a:effectLst/>
                <a:latin typeface="Times New Roman" panose="02020603050405020304" pitchFamily="18" charset="0"/>
                <a:ea typeface="Calibri" panose="020F0502020204030204" pitchFamily="34" charset="0"/>
              </a:rPr>
              <a:t>ӣ</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panose="02020603050405020304" pitchFamily="18" charset="0"/>
                <a:ea typeface="Calibri" panose="020F0502020204030204" pitchFamily="34" charset="0"/>
              </a:rPr>
              <a:t>ғ</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айриимкон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мебошад</a:t>
            </a:r>
            <a:endParaRPr lang="ru-RU" dirty="0"/>
          </a:p>
        </p:txBody>
      </p:sp>
      <p:sp>
        <p:nvSpPr>
          <p:cNvPr id="8" name="Стрелка: вправо 7">
            <a:extLst>
              <a:ext uri="{FF2B5EF4-FFF2-40B4-BE49-F238E27FC236}">
                <a16:creationId xmlns:a16="http://schemas.microsoft.com/office/drawing/2014/main" id="{72AC2F74-DA77-FF32-BB51-F4543A69B5DC}"/>
              </a:ext>
            </a:extLst>
          </p:cNvPr>
          <p:cNvSpPr/>
          <p:nvPr/>
        </p:nvSpPr>
        <p:spPr>
          <a:xfrm>
            <a:off x="142873" y="1401697"/>
            <a:ext cx="2160365" cy="68267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g-Cyrl-TJ"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Банди 7</a:t>
            </a:r>
            <a:endParaRPr lang="ru-RU" sz="2000" b="1" dirty="0">
              <a:solidFill>
                <a:schemeClr val="bg1"/>
              </a:solidFill>
            </a:endParaRPr>
          </a:p>
        </p:txBody>
      </p:sp>
      <p:sp>
        <p:nvSpPr>
          <p:cNvPr id="7" name="TextBox 6">
            <a:extLst>
              <a:ext uri="{FF2B5EF4-FFF2-40B4-BE49-F238E27FC236}">
                <a16:creationId xmlns:a16="http://schemas.microsoft.com/office/drawing/2014/main" id="{F880A3E3-6757-2BBD-95FC-3BFE06C0F52E}"/>
              </a:ext>
            </a:extLst>
          </p:cNvPr>
          <p:cNvSpPr txBox="1"/>
          <p:nvPr/>
        </p:nvSpPr>
        <p:spPr>
          <a:xfrm>
            <a:off x="2303238" y="1401697"/>
            <a:ext cx="6697889" cy="4478662"/>
          </a:xfrm>
          <a:prstGeom prst="rect">
            <a:avLst/>
          </a:prstGeom>
          <a:noFill/>
        </p:spPr>
        <p:txBody>
          <a:bodyPr wrap="square">
            <a:spAutoFit/>
          </a:bodyPr>
          <a:lstStyle/>
          <a:p>
            <a:pPr algn="just">
              <a:lnSpc>
                <a:spcPct val="115000"/>
              </a:lnSpc>
              <a:spcAft>
                <a:spcPts val="1000"/>
              </a:spcAft>
            </a:pPr>
            <a:r>
              <a:rPr lang="tg-Cyrl-TJ" sz="2200" dirty="0">
                <a:effectLst/>
                <a:latin typeface="Times New Roman" panose="02020603050405020304" pitchFamily="18" charset="0"/>
                <a:ea typeface="Calibri" panose="020F0502020204030204" pitchFamily="34" charset="0"/>
                <a:cs typeface="Times New Roman" panose="02020603050405020304" pitchFamily="18" charset="0"/>
              </a:rPr>
              <a:t>Дар доираи амалисозии лоиҳаи Бонки Осиёии Рушд “Беҳтарсозии малакаҳои касбӣ ва имкониятҳои бокортаъминшавӣ” дар соли 2024 таҳияи боз 20 стандартҳои касбӣ пешбинӣ шудааст.</a:t>
            </a:r>
            <a:endParaRPr lang="ru-RU"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tg-Cyrl-TJ" sz="2200" dirty="0">
                <a:effectLst/>
                <a:latin typeface="Times New Roman" panose="02020603050405020304" pitchFamily="18" charset="0"/>
                <a:ea typeface="Calibri" panose="020F0502020204030204" pitchFamily="34" charset="0"/>
                <a:cs typeface="Times New Roman" panose="02020603050405020304" pitchFamily="18" charset="0"/>
              </a:rPr>
              <a:t>То ҳоло дар доираи амалисозии лоиҳаи Бонки Осиёии Рушд “Тақвияти таҳсилоти касбӣ-техникӣ ва омӯзиш” 17 стандартҳои касбӣ таҳия шуда, дар ин замина аз ҷониби МД “Маркази таълимӣ-методӣ ва мониторинги сифати таълим” барномаҳои таълимӣ таҳия ва тасдиқ гардида, дар муасссисаҳои касбӣ-техникӣ мавриди истифода қарор доранд. </a:t>
            </a:r>
            <a:endParaRPr lang="ru-RU"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76931376"/>
      </p:ext>
    </p:extLst>
  </p:cSld>
  <p:clrMapOvr>
    <a:masterClrMapping/>
  </p:clrMapOvr>
  <p:transition>
    <p:split orient="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Подзаголовок 2"/>
          <p:cNvSpPr>
            <a:spLocks noGrp="1"/>
          </p:cNvSpPr>
          <p:nvPr>
            <p:ph type="subTitle" idx="1"/>
          </p:nvPr>
        </p:nvSpPr>
        <p:spPr>
          <a:xfrm>
            <a:off x="285750" y="4071938"/>
            <a:ext cx="8286750" cy="500062"/>
          </a:xfrm>
        </p:spPr>
        <p:txBody>
          <a:bodyPr>
            <a:normAutofit/>
          </a:bodyPr>
          <a:lstStyle/>
          <a:p>
            <a:r>
              <a:rPr lang="en-US" sz="2400" b="1" dirty="0"/>
              <a:t> </a:t>
            </a:r>
            <a:endParaRPr lang="ru-RU" sz="2400" dirty="0">
              <a:latin typeface="Times New Roman Tj" pitchFamily="18" charset="-52"/>
            </a:endParaRPr>
          </a:p>
          <a:p>
            <a:endParaRPr lang="ru-RU" sz="2400" b="1" dirty="0"/>
          </a:p>
          <a:p>
            <a:endParaRPr lang="ru-RU" sz="2400" b="1" dirty="0"/>
          </a:p>
        </p:txBody>
      </p:sp>
      <p:pic>
        <p:nvPicPr>
          <p:cNvPr id="2" name="Рисунок 1">
            <a:extLst>
              <a:ext uri="{FF2B5EF4-FFF2-40B4-BE49-F238E27FC236}">
                <a16:creationId xmlns:a16="http://schemas.microsoft.com/office/drawing/2014/main" id="{916410AE-E1E9-1ABE-A7B7-543B966A20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3968" y="30639"/>
            <a:ext cx="1152128" cy="862760"/>
          </a:xfrm>
          <a:prstGeom prst="rect">
            <a:avLst/>
          </a:prstGeom>
        </p:spPr>
      </p:pic>
      <p:sp>
        <p:nvSpPr>
          <p:cNvPr id="3" name="Прямоугольник 2">
            <a:extLst>
              <a:ext uri="{FF2B5EF4-FFF2-40B4-BE49-F238E27FC236}">
                <a16:creationId xmlns:a16="http://schemas.microsoft.com/office/drawing/2014/main" id="{9064B58F-CC68-A690-F484-A0640BF1FFF3}"/>
              </a:ext>
            </a:extLst>
          </p:cNvPr>
          <p:cNvSpPr/>
          <p:nvPr/>
        </p:nvSpPr>
        <p:spPr>
          <a:xfrm>
            <a:off x="1223056" y="891448"/>
            <a:ext cx="7384876" cy="510249"/>
          </a:xfrm>
          <a:prstGeom prst="rect">
            <a:avLst/>
          </a:prstGeom>
          <a:noFill/>
          <a:ln>
            <a:noFill/>
          </a:ln>
        </p:spPr>
        <p:style>
          <a:lnRef idx="0">
            <a:scrgbClr r="0" g="0" b="0"/>
          </a:lnRef>
          <a:fillRef idx="0">
            <a:scrgbClr r="0" g="0" b="0"/>
          </a:fillRef>
          <a:effectRef idx="0">
            <a:scrgbClr r="0" g="0" b="0"/>
          </a:effectRef>
          <a:fontRef idx="minor">
            <a:schemeClr val="accent3"/>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lang="tg-Cyrl-TJ" sz="1800" b="1" kern="1200" dirty="0">
                <a:solidFill>
                  <a:srgbClr val="002060"/>
                </a:solidFill>
                <a:effectLst/>
                <a:latin typeface="Times New Roman Tj" panose="02020603050405020304" pitchFamily="18" charset="-52"/>
                <a:ea typeface="+mn-ea"/>
                <a:cs typeface="+mn-cs"/>
              </a:rPr>
              <a:t>ВАЗОРАТИ МЕЊНАТ, МУЊОЉИРАТ ВА ШУЃЛИ АЊОЛИИ ЉУМЊУРИИ ТОЉИКИСТОН</a:t>
            </a:r>
            <a:endParaRPr lang="ru-RU" sz="1800" b="1" kern="1200" dirty="0">
              <a:solidFill>
                <a:srgbClr val="002060"/>
              </a:solidFill>
              <a:effectLst/>
              <a:latin typeface="Times New Roman Tj" panose="02020603050405020304" pitchFamily="18" charset="-52"/>
              <a:ea typeface="+mn-ea"/>
              <a:cs typeface="+mn-cs"/>
            </a:endParaRPr>
          </a:p>
        </p:txBody>
      </p:sp>
      <p:sp>
        <p:nvSpPr>
          <p:cNvPr id="6" name="TextBox 5" hidden="1">
            <a:extLst>
              <a:ext uri="{FF2B5EF4-FFF2-40B4-BE49-F238E27FC236}">
                <a16:creationId xmlns:a16="http://schemas.microsoft.com/office/drawing/2014/main" id="{1ED9882A-4FB5-D423-0386-3F8FDAF2AD43}"/>
              </a:ext>
            </a:extLst>
          </p:cNvPr>
          <p:cNvSpPr txBox="1"/>
          <p:nvPr/>
        </p:nvSpPr>
        <p:spPr>
          <a:xfrm>
            <a:off x="2283619" y="3019722"/>
            <a:ext cx="4624386" cy="923330"/>
          </a:xfrm>
          <a:prstGeom prst="rect">
            <a:avLst/>
          </a:prstGeom>
          <a:noFill/>
        </p:spPr>
        <p:txBody>
          <a:bodyPr wrap="square">
            <a:spAutoFit/>
          </a:bodyPr>
          <a:lstStyle/>
          <a:p>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“рушди и</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тисодиёт</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ва</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вияти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ра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обатнокии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бе</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a:t>
            </a:r>
            <a:r>
              <a:rPr lang="tg-Cyrl-TJ" sz="1800" dirty="0">
                <a:effectLst/>
                <a:latin typeface="Times New Roman" panose="02020603050405020304" pitchFamily="18" charset="0"/>
                <a:ea typeface="Calibri" panose="020F0502020204030204" pitchFamily="34" charset="0"/>
              </a:rPr>
              <a:t>ҳ</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сармояи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инсон</a:t>
            </a:r>
            <a:r>
              <a:rPr lang="tg-Cyrl-TJ" sz="1800" dirty="0">
                <a:effectLst/>
                <a:latin typeface="Times New Roman" panose="02020603050405020304" pitchFamily="18" charset="0"/>
                <a:ea typeface="Calibri" panose="020F0502020204030204" pitchFamily="34" charset="0"/>
              </a:rPr>
              <a:t>ӣ</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panose="02020603050405020304" pitchFamily="18" charset="0"/>
                <a:ea typeface="Calibri" panose="020F0502020204030204" pitchFamily="34" charset="0"/>
              </a:rPr>
              <a:t>ғ</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айриимкон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мебошад</a:t>
            </a:r>
            <a:endParaRPr lang="ru-RU" dirty="0"/>
          </a:p>
        </p:txBody>
      </p:sp>
      <p:sp>
        <p:nvSpPr>
          <p:cNvPr id="8" name="Стрелка: вправо 7">
            <a:extLst>
              <a:ext uri="{FF2B5EF4-FFF2-40B4-BE49-F238E27FC236}">
                <a16:creationId xmlns:a16="http://schemas.microsoft.com/office/drawing/2014/main" id="{72AC2F74-DA77-FF32-BB51-F4543A69B5DC}"/>
              </a:ext>
            </a:extLst>
          </p:cNvPr>
          <p:cNvSpPr/>
          <p:nvPr/>
        </p:nvSpPr>
        <p:spPr>
          <a:xfrm>
            <a:off x="142873" y="1401697"/>
            <a:ext cx="1980855" cy="68267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g-Cyrl-TJ" sz="1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Бандҳои 9-10-11</a:t>
            </a:r>
            <a:endParaRPr lang="ru-RU" sz="1600" b="1" dirty="0">
              <a:solidFill>
                <a:schemeClr val="bg1"/>
              </a:solidFill>
            </a:endParaRPr>
          </a:p>
        </p:txBody>
      </p:sp>
      <p:sp>
        <p:nvSpPr>
          <p:cNvPr id="7" name="TextBox 6">
            <a:extLst>
              <a:ext uri="{FF2B5EF4-FFF2-40B4-BE49-F238E27FC236}">
                <a16:creationId xmlns:a16="http://schemas.microsoft.com/office/drawing/2014/main" id="{F880A3E3-6757-2BBD-95FC-3BFE06C0F52E}"/>
              </a:ext>
            </a:extLst>
          </p:cNvPr>
          <p:cNvSpPr txBox="1"/>
          <p:nvPr/>
        </p:nvSpPr>
        <p:spPr>
          <a:xfrm>
            <a:off x="2123728" y="1401697"/>
            <a:ext cx="6877399" cy="5272469"/>
          </a:xfrm>
          <a:prstGeom prst="rect">
            <a:avLst/>
          </a:prstGeom>
          <a:noFill/>
        </p:spPr>
        <p:txBody>
          <a:bodyPr wrap="square">
            <a:spAutoFit/>
          </a:bodyPr>
          <a:lstStyle/>
          <a:p>
            <a:pPr algn="just">
              <a:lnSpc>
                <a:spcPct val="115000"/>
              </a:lnSpc>
            </a:pPr>
            <a:r>
              <a:rPr lang="tg-Cyrl-TJ" sz="1600" dirty="0">
                <a:latin typeface="Times New Roman" panose="02020603050405020304" pitchFamily="18" charset="0"/>
                <a:ea typeface="Calibri" panose="020F0502020204030204" pitchFamily="34" charset="0"/>
                <a:cs typeface="Times New Roman" panose="02020603050405020304" pitchFamily="18" charset="0"/>
              </a:rPr>
              <a:t>	Шуруъ аз соли 2024 </a:t>
            </a:r>
            <a:r>
              <a:rPr lang="tg-Cyrl-TJ" sz="1600" dirty="0">
                <a:effectLst/>
                <a:latin typeface="Times New Roman" panose="02020603050405020304" pitchFamily="18" charset="0"/>
                <a:ea typeface="Calibri" panose="020F0502020204030204" pitchFamily="34" charset="0"/>
                <a:cs typeface="Times New Roman" panose="02020603050405020304" pitchFamily="18" charset="0"/>
              </a:rPr>
              <a:t>таъсис додани Марказҳои соҳавии салоҳият пешбинӣ гардида буд, ки ин раванд бо таъсис ёфтани Кумитаи таҳсилоти ибтидоӣ ва миёнаи касбии назди Ҳукумати Ҷумҳурии Тоҷикистон таъсис додани ин марказҳо ба салоҳияти кумита вобастагӣ дорад.</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tg-Cyrl-TJ" sz="1600" dirty="0">
                <a:effectLst/>
                <a:latin typeface="Times New Roman" panose="02020603050405020304" pitchFamily="18" charset="0"/>
                <a:ea typeface="Calibri" panose="020F0502020204030204" pitchFamily="34" charset="0"/>
                <a:cs typeface="Times New Roman" panose="02020603050405020304" pitchFamily="18" charset="0"/>
              </a:rPr>
              <a:t>	Вазорат дар ҳамкорӣ бо дигар вазорату идораҳои масъул ва шарикони рушд ҷиҳати харитакунонии касбу ихтисосҳои таҳсилоти касбӣ аз рӯи соҳаҳо ва сатҳи тахассусӣ дар доираи чаҳорчӯбаи миллии тахассусҳо корро оғоз намудааст.</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tg-Cyrl-TJ" sz="1600" dirty="0">
                <a:effectLst/>
                <a:latin typeface="Times New Roman" panose="02020603050405020304" pitchFamily="18" charset="0"/>
                <a:ea typeface="Calibri" panose="020F0502020204030204" pitchFamily="34" charset="0"/>
                <a:cs typeface="Times New Roman" panose="02020603050405020304" pitchFamily="18" charset="0"/>
              </a:rPr>
              <a:t>Инчунин, санаи 6 феврали соли 2024 ҷаласаи нахустини Комиссияи доимоамалкунанда оид ба татбиқи Таснифоти машғулиятҳои Ҷумҳурии Тоҷикистон дар вазорат баргузор гардид, ки дар он масъалаҳои ҳалталаби мутобиқсозии ин таснифот ба СБТМ – 2008 (Стандартҳои байналмилалии таснифоти машғулиятҳо - 2008) баррасӣ гардиданд. </a:t>
            </a:r>
          </a:p>
          <a:p>
            <a:pPr algn="just">
              <a:lnSpc>
                <a:spcPct val="115000"/>
              </a:lnSpc>
            </a:pPr>
            <a:r>
              <a:rPr lang="tg-Cyrl-TJ" sz="1600" dirty="0">
                <a:effectLst/>
                <a:latin typeface="Times New Roman" panose="02020603050405020304" pitchFamily="18" charset="0"/>
                <a:ea typeface="Calibri" panose="020F0502020204030204" pitchFamily="34" charset="0"/>
                <a:cs typeface="Times New Roman" panose="02020603050405020304" pitchFamily="18" charset="0"/>
              </a:rPr>
              <a:t>	Дар низоми таълими касбии вазорат то соли 2023 60 муассисаҳои таҳсилоти ибтидоии касбӣ фаъолият доштанд, ки шумораи умумии омӯзгорон ва устоҳои таълими касбии ин муассисаҳо 1569 нафрро ташкил медод, ки аз ин шумора 857 нафар мард ва 712 нафар занон ташкил доданд.</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endParaRPr lang="ru-RU"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28960402"/>
      </p:ext>
    </p:extLst>
  </p:cSld>
  <p:clrMapOvr>
    <a:masterClrMapping/>
  </p:clrMapOvr>
  <p:transition>
    <p:split orient="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Подзаголовок 2"/>
          <p:cNvSpPr>
            <a:spLocks noGrp="1"/>
          </p:cNvSpPr>
          <p:nvPr>
            <p:ph type="subTitle" idx="1"/>
          </p:nvPr>
        </p:nvSpPr>
        <p:spPr>
          <a:xfrm>
            <a:off x="285750" y="4071938"/>
            <a:ext cx="8286750" cy="500062"/>
          </a:xfrm>
        </p:spPr>
        <p:txBody>
          <a:bodyPr>
            <a:normAutofit/>
          </a:bodyPr>
          <a:lstStyle/>
          <a:p>
            <a:r>
              <a:rPr lang="en-US" sz="2400" b="1" dirty="0"/>
              <a:t> </a:t>
            </a:r>
            <a:endParaRPr lang="ru-RU" sz="2400" dirty="0">
              <a:latin typeface="Times New Roman Tj" pitchFamily="18" charset="-52"/>
            </a:endParaRPr>
          </a:p>
          <a:p>
            <a:endParaRPr lang="ru-RU" sz="2400" b="1" dirty="0"/>
          </a:p>
          <a:p>
            <a:endParaRPr lang="ru-RU" sz="2400" b="1" dirty="0"/>
          </a:p>
        </p:txBody>
      </p:sp>
      <p:pic>
        <p:nvPicPr>
          <p:cNvPr id="2" name="Рисунок 1">
            <a:extLst>
              <a:ext uri="{FF2B5EF4-FFF2-40B4-BE49-F238E27FC236}">
                <a16:creationId xmlns:a16="http://schemas.microsoft.com/office/drawing/2014/main" id="{916410AE-E1E9-1ABE-A7B7-543B966A20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3968" y="30639"/>
            <a:ext cx="1152128" cy="862760"/>
          </a:xfrm>
          <a:prstGeom prst="rect">
            <a:avLst/>
          </a:prstGeom>
        </p:spPr>
      </p:pic>
      <p:sp>
        <p:nvSpPr>
          <p:cNvPr id="3" name="Прямоугольник 2">
            <a:extLst>
              <a:ext uri="{FF2B5EF4-FFF2-40B4-BE49-F238E27FC236}">
                <a16:creationId xmlns:a16="http://schemas.microsoft.com/office/drawing/2014/main" id="{9064B58F-CC68-A690-F484-A0640BF1FFF3}"/>
              </a:ext>
            </a:extLst>
          </p:cNvPr>
          <p:cNvSpPr/>
          <p:nvPr/>
        </p:nvSpPr>
        <p:spPr>
          <a:xfrm>
            <a:off x="1223056" y="891448"/>
            <a:ext cx="7384876" cy="510249"/>
          </a:xfrm>
          <a:prstGeom prst="rect">
            <a:avLst/>
          </a:prstGeom>
          <a:noFill/>
          <a:ln>
            <a:noFill/>
          </a:ln>
        </p:spPr>
        <p:style>
          <a:lnRef idx="0">
            <a:scrgbClr r="0" g="0" b="0"/>
          </a:lnRef>
          <a:fillRef idx="0">
            <a:scrgbClr r="0" g="0" b="0"/>
          </a:fillRef>
          <a:effectRef idx="0">
            <a:scrgbClr r="0" g="0" b="0"/>
          </a:effectRef>
          <a:fontRef idx="minor">
            <a:schemeClr val="accent3"/>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lang="tg-Cyrl-TJ" sz="1800" b="1" kern="1200" dirty="0">
                <a:solidFill>
                  <a:srgbClr val="002060"/>
                </a:solidFill>
                <a:effectLst/>
                <a:latin typeface="Times New Roman Tj" panose="02020603050405020304" pitchFamily="18" charset="-52"/>
                <a:ea typeface="+mn-ea"/>
                <a:cs typeface="+mn-cs"/>
              </a:rPr>
              <a:t>ВАЗОРАТИ МЕЊНАТ, МУЊОЉИРАТ ВА ШУЃЛИ АЊОЛИИ ЉУМЊУРИИ ТОЉИКИСТОН</a:t>
            </a:r>
            <a:endParaRPr lang="ru-RU" sz="1800" b="1" kern="1200" dirty="0">
              <a:solidFill>
                <a:srgbClr val="002060"/>
              </a:solidFill>
              <a:effectLst/>
              <a:latin typeface="Times New Roman Tj" panose="02020603050405020304" pitchFamily="18" charset="-52"/>
              <a:ea typeface="+mn-ea"/>
              <a:cs typeface="+mn-cs"/>
            </a:endParaRPr>
          </a:p>
        </p:txBody>
      </p:sp>
      <p:sp>
        <p:nvSpPr>
          <p:cNvPr id="6" name="TextBox 5" hidden="1">
            <a:extLst>
              <a:ext uri="{FF2B5EF4-FFF2-40B4-BE49-F238E27FC236}">
                <a16:creationId xmlns:a16="http://schemas.microsoft.com/office/drawing/2014/main" id="{1ED9882A-4FB5-D423-0386-3F8FDAF2AD43}"/>
              </a:ext>
            </a:extLst>
          </p:cNvPr>
          <p:cNvSpPr txBox="1"/>
          <p:nvPr/>
        </p:nvSpPr>
        <p:spPr>
          <a:xfrm>
            <a:off x="2283619" y="3019722"/>
            <a:ext cx="4624386" cy="923330"/>
          </a:xfrm>
          <a:prstGeom prst="rect">
            <a:avLst/>
          </a:prstGeom>
          <a:noFill/>
        </p:spPr>
        <p:txBody>
          <a:bodyPr wrap="square">
            <a:spAutoFit/>
          </a:bodyPr>
          <a:lstStyle/>
          <a:p>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“рушди и</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тисодиёт</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ва</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вияти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ра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обатнокии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бе</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a:t>
            </a:r>
            <a:r>
              <a:rPr lang="tg-Cyrl-TJ" sz="1800" dirty="0">
                <a:effectLst/>
                <a:latin typeface="Times New Roman" panose="02020603050405020304" pitchFamily="18" charset="0"/>
                <a:ea typeface="Calibri" panose="020F0502020204030204" pitchFamily="34" charset="0"/>
              </a:rPr>
              <a:t>ҳ</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сармояи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инсон</a:t>
            </a:r>
            <a:r>
              <a:rPr lang="tg-Cyrl-TJ" sz="1800" dirty="0">
                <a:effectLst/>
                <a:latin typeface="Times New Roman" panose="02020603050405020304" pitchFamily="18" charset="0"/>
                <a:ea typeface="Calibri" panose="020F0502020204030204" pitchFamily="34" charset="0"/>
              </a:rPr>
              <a:t>ӣ</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panose="02020603050405020304" pitchFamily="18" charset="0"/>
                <a:ea typeface="Calibri" panose="020F0502020204030204" pitchFamily="34" charset="0"/>
              </a:rPr>
              <a:t>ғ</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айриимкон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мебошад</a:t>
            </a:r>
            <a:endParaRPr lang="ru-RU" dirty="0"/>
          </a:p>
        </p:txBody>
      </p:sp>
      <p:sp>
        <p:nvSpPr>
          <p:cNvPr id="8" name="Стрелка: вправо 7">
            <a:extLst>
              <a:ext uri="{FF2B5EF4-FFF2-40B4-BE49-F238E27FC236}">
                <a16:creationId xmlns:a16="http://schemas.microsoft.com/office/drawing/2014/main" id="{72AC2F74-DA77-FF32-BB51-F4543A69B5DC}"/>
              </a:ext>
            </a:extLst>
          </p:cNvPr>
          <p:cNvSpPr/>
          <p:nvPr/>
        </p:nvSpPr>
        <p:spPr>
          <a:xfrm>
            <a:off x="142873" y="1401697"/>
            <a:ext cx="1980855" cy="68267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g-Cyrl-TJ" sz="1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Бандҳои 9-10-11</a:t>
            </a:r>
            <a:endParaRPr lang="ru-RU" sz="1600" b="1" dirty="0">
              <a:solidFill>
                <a:schemeClr val="bg1"/>
              </a:solidFill>
            </a:endParaRPr>
          </a:p>
        </p:txBody>
      </p:sp>
      <p:sp>
        <p:nvSpPr>
          <p:cNvPr id="7" name="TextBox 6">
            <a:extLst>
              <a:ext uri="{FF2B5EF4-FFF2-40B4-BE49-F238E27FC236}">
                <a16:creationId xmlns:a16="http://schemas.microsoft.com/office/drawing/2014/main" id="{F880A3E3-6757-2BBD-95FC-3BFE06C0F52E}"/>
              </a:ext>
            </a:extLst>
          </p:cNvPr>
          <p:cNvSpPr txBox="1"/>
          <p:nvPr/>
        </p:nvSpPr>
        <p:spPr>
          <a:xfrm>
            <a:off x="2123728" y="1401697"/>
            <a:ext cx="6877399" cy="5272469"/>
          </a:xfrm>
          <a:prstGeom prst="rect">
            <a:avLst/>
          </a:prstGeom>
          <a:noFill/>
        </p:spPr>
        <p:txBody>
          <a:bodyPr wrap="square">
            <a:spAutoFit/>
          </a:bodyPr>
          <a:lstStyle/>
          <a:p>
            <a:pPr algn="just">
              <a:lnSpc>
                <a:spcPct val="115000"/>
              </a:lnSpc>
            </a:pPr>
            <a:r>
              <a:rPr lang="tg-Cyrl-TJ" sz="1600" dirty="0">
                <a:latin typeface="Times New Roman" panose="02020603050405020304" pitchFamily="18" charset="0"/>
                <a:ea typeface="Calibri" panose="020F0502020204030204" pitchFamily="34" charset="0"/>
                <a:cs typeface="Times New Roman" panose="02020603050405020304" pitchFamily="18" charset="0"/>
              </a:rPr>
              <a:t>	Шуруъ аз соли 2024 </a:t>
            </a:r>
            <a:r>
              <a:rPr lang="tg-Cyrl-TJ" sz="1600" dirty="0">
                <a:effectLst/>
                <a:latin typeface="Times New Roman" panose="02020603050405020304" pitchFamily="18" charset="0"/>
                <a:ea typeface="Calibri" panose="020F0502020204030204" pitchFamily="34" charset="0"/>
                <a:cs typeface="Times New Roman" panose="02020603050405020304" pitchFamily="18" charset="0"/>
              </a:rPr>
              <a:t>таъсис додани Марказҳои соҳавии салоҳият пешбинӣ гардида буд, ки ин раванд бо таъсис ёфтани Кумитаи таҳсилоти ибтидоӣ ва миёнаи касбии назди Ҳукумати Ҷумҳурии Тоҷикистон таъсис додани ин марказҳо ба салоҳияти кумита вобастагӣ дорад.</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tg-Cyrl-TJ" sz="1600" dirty="0">
                <a:effectLst/>
                <a:latin typeface="Times New Roman" panose="02020603050405020304" pitchFamily="18" charset="0"/>
                <a:ea typeface="Calibri" panose="020F0502020204030204" pitchFamily="34" charset="0"/>
                <a:cs typeface="Times New Roman" panose="02020603050405020304" pitchFamily="18" charset="0"/>
              </a:rPr>
              <a:t>	Вазорат дар ҳамкорӣ бо дигар вазорату идораҳои масъул ва шарикони рушд ҷиҳати харитакунонии касбу ихтисосҳои таҳсилоти касбӣ аз рӯи соҳаҳо ва сатҳи тахассусӣ дар доираи чаҳорчӯбаи миллии тахассусҳо корро оғоз намудааст.</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tg-Cyrl-TJ" sz="1600" dirty="0">
                <a:effectLst/>
                <a:latin typeface="Times New Roman" panose="02020603050405020304" pitchFamily="18" charset="0"/>
                <a:ea typeface="Calibri" panose="020F0502020204030204" pitchFamily="34" charset="0"/>
                <a:cs typeface="Times New Roman" panose="02020603050405020304" pitchFamily="18" charset="0"/>
              </a:rPr>
              <a:t>Инчунин, санаи 6 феврали соли 2024 ҷаласаи нахустини Комиссияи доимоамалкунанда оид ба татбиқи Таснифоти машғулиятҳои Ҷумҳурии Тоҷикистон дар вазорат баргузор гардид, ки дар он масъалаҳои ҳалталаби мутобиқсозии ин таснифот ба СБТМ – 2008 (Стандартҳои байналмилалии таснифоти машғулиятҳо - 2008) баррасӣ гардиданд. </a:t>
            </a:r>
          </a:p>
          <a:p>
            <a:pPr algn="just">
              <a:lnSpc>
                <a:spcPct val="115000"/>
              </a:lnSpc>
            </a:pPr>
            <a:r>
              <a:rPr lang="tg-Cyrl-TJ" sz="1600" dirty="0">
                <a:effectLst/>
                <a:latin typeface="Times New Roman" panose="02020603050405020304" pitchFamily="18" charset="0"/>
                <a:ea typeface="Calibri" panose="020F0502020204030204" pitchFamily="34" charset="0"/>
                <a:cs typeface="Times New Roman" panose="02020603050405020304" pitchFamily="18" charset="0"/>
              </a:rPr>
              <a:t>	Дар низоми таълими касбии вазорат то соли 2023 60 муассисаҳои таҳсилоти ибтидоии касбӣ фаъолият доштанд, ки шумораи умумии омӯзгорон ва устоҳои таълими касбии ин муассисаҳо 1569 нафрро ташкил медод, ки аз ин шумора 857 нафар мард ва 712 нафар занон ташкил доданд.</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endParaRPr lang="ru-RU"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21107384"/>
      </p:ext>
    </p:extLst>
  </p:cSld>
  <p:clrMapOvr>
    <a:masterClrMapping/>
  </p:clrMapOvr>
  <p:transition>
    <p:split orient="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Подзаголовок 2"/>
          <p:cNvSpPr>
            <a:spLocks noGrp="1"/>
          </p:cNvSpPr>
          <p:nvPr>
            <p:ph type="subTitle" idx="1"/>
          </p:nvPr>
        </p:nvSpPr>
        <p:spPr>
          <a:xfrm>
            <a:off x="285750" y="4071938"/>
            <a:ext cx="8286750" cy="500062"/>
          </a:xfrm>
        </p:spPr>
        <p:txBody>
          <a:bodyPr>
            <a:normAutofit/>
          </a:bodyPr>
          <a:lstStyle/>
          <a:p>
            <a:r>
              <a:rPr lang="en-US" sz="2400" b="1" dirty="0"/>
              <a:t> </a:t>
            </a:r>
            <a:endParaRPr lang="ru-RU" sz="2400" dirty="0">
              <a:latin typeface="Times New Roman Tj" pitchFamily="18" charset="-52"/>
            </a:endParaRPr>
          </a:p>
          <a:p>
            <a:endParaRPr lang="ru-RU" sz="2400" b="1" dirty="0"/>
          </a:p>
          <a:p>
            <a:endParaRPr lang="ru-RU" sz="2400" b="1" dirty="0"/>
          </a:p>
        </p:txBody>
      </p:sp>
      <p:pic>
        <p:nvPicPr>
          <p:cNvPr id="2" name="Рисунок 1">
            <a:extLst>
              <a:ext uri="{FF2B5EF4-FFF2-40B4-BE49-F238E27FC236}">
                <a16:creationId xmlns:a16="http://schemas.microsoft.com/office/drawing/2014/main" id="{916410AE-E1E9-1ABE-A7B7-543B966A20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3968" y="30639"/>
            <a:ext cx="1152128" cy="862760"/>
          </a:xfrm>
          <a:prstGeom prst="rect">
            <a:avLst/>
          </a:prstGeom>
        </p:spPr>
      </p:pic>
      <p:sp>
        <p:nvSpPr>
          <p:cNvPr id="3" name="Прямоугольник 2">
            <a:extLst>
              <a:ext uri="{FF2B5EF4-FFF2-40B4-BE49-F238E27FC236}">
                <a16:creationId xmlns:a16="http://schemas.microsoft.com/office/drawing/2014/main" id="{9064B58F-CC68-A690-F484-A0640BF1FFF3}"/>
              </a:ext>
            </a:extLst>
          </p:cNvPr>
          <p:cNvSpPr/>
          <p:nvPr/>
        </p:nvSpPr>
        <p:spPr>
          <a:xfrm>
            <a:off x="1223056" y="891448"/>
            <a:ext cx="7384876" cy="510249"/>
          </a:xfrm>
          <a:prstGeom prst="rect">
            <a:avLst/>
          </a:prstGeom>
          <a:noFill/>
          <a:ln>
            <a:noFill/>
          </a:ln>
        </p:spPr>
        <p:style>
          <a:lnRef idx="0">
            <a:scrgbClr r="0" g="0" b="0"/>
          </a:lnRef>
          <a:fillRef idx="0">
            <a:scrgbClr r="0" g="0" b="0"/>
          </a:fillRef>
          <a:effectRef idx="0">
            <a:scrgbClr r="0" g="0" b="0"/>
          </a:effectRef>
          <a:fontRef idx="minor">
            <a:schemeClr val="accent3"/>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lang="tg-Cyrl-TJ" sz="1800" b="1" kern="1200" dirty="0">
                <a:solidFill>
                  <a:srgbClr val="002060"/>
                </a:solidFill>
                <a:effectLst/>
                <a:latin typeface="Times New Roman Tj" panose="02020603050405020304" pitchFamily="18" charset="-52"/>
                <a:ea typeface="+mn-ea"/>
                <a:cs typeface="+mn-cs"/>
              </a:rPr>
              <a:t>ВАЗОРАТИ МЕЊНАТ, МУЊОЉИРАТ ВА ШУЃЛИ АЊОЛИИ ЉУМЊУРИИ ТОЉИКИСТОН</a:t>
            </a:r>
            <a:endParaRPr lang="ru-RU" sz="1800" b="1" kern="1200" dirty="0">
              <a:solidFill>
                <a:srgbClr val="002060"/>
              </a:solidFill>
              <a:effectLst/>
              <a:latin typeface="Times New Roman Tj" panose="02020603050405020304" pitchFamily="18" charset="-52"/>
              <a:ea typeface="+mn-ea"/>
              <a:cs typeface="+mn-cs"/>
            </a:endParaRPr>
          </a:p>
        </p:txBody>
      </p:sp>
      <p:sp>
        <p:nvSpPr>
          <p:cNvPr id="6" name="TextBox 5" hidden="1">
            <a:extLst>
              <a:ext uri="{FF2B5EF4-FFF2-40B4-BE49-F238E27FC236}">
                <a16:creationId xmlns:a16="http://schemas.microsoft.com/office/drawing/2014/main" id="{1ED9882A-4FB5-D423-0386-3F8FDAF2AD43}"/>
              </a:ext>
            </a:extLst>
          </p:cNvPr>
          <p:cNvSpPr txBox="1"/>
          <p:nvPr/>
        </p:nvSpPr>
        <p:spPr>
          <a:xfrm>
            <a:off x="2283619" y="3019722"/>
            <a:ext cx="4624386" cy="923330"/>
          </a:xfrm>
          <a:prstGeom prst="rect">
            <a:avLst/>
          </a:prstGeom>
          <a:noFill/>
        </p:spPr>
        <p:txBody>
          <a:bodyPr wrap="square">
            <a:spAutoFit/>
          </a:bodyPr>
          <a:lstStyle/>
          <a:p>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“рушди и</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тисодиёт</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ва</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вияти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ра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обатнокии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бе</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a:t>
            </a:r>
            <a:r>
              <a:rPr lang="tg-Cyrl-TJ" sz="1800" dirty="0">
                <a:effectLst/>
                <a:latin typeface="Times New Roman" panose="02020603050405020304" pitchFamily="18" charset="0"/>
                <a:ea typeface="Calibri" panose="020F0502020204030204" pitchFamily="34" charset="0"/>
              </a:rPr>
              <a:t>ҳ</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сармояи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инсон</a:t>
            </a:r>
            <a:r>
              <a:rPr lang="tg-Cyrl-TJ" sz="1800" dirty="0">
                <a:effectLst/>
                <a:latin typeface="Times New Roman" panose="02020603050405020304" pitchFamily="18" charset="0"/>
                <a:ea typeface="Calibri" panose="020F0502020204030204" pitchFamily="34" charset="0"/>
              </a:rPr>
              <a:t>ӣ</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panose="02020603050405020304" pitchFamily="18" charset="0"/>
                <a:ea typeface="Calibri" panose="020F0502020204030204" pitchFamily="34" charset="0"/>
              </a:rPr>
              <a:t>ғ</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айриимкон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мебошад</a:t>
            </a:r>
            <a:endParaRPr lang="ru-RU" dirty="0"/>
          </a:p>
        </p:txBody>
      </p:sp>
      <p:sp>
        <p:nvSpPr>
          <p:cNvPr id="8" name="Стрелка: вправо 7">
            <a:extLst>
              <a:ext uri="{FF2B5EF4-FFF2-40B4-BE49-F238E27FC236}">
                <a16:creationId xmlns:a16="http://schemas.microsoft.com/office/drawing/2014/main" id="{72AC2F74-DA77-FF32-BB51-F4543A69B5DC}"/>
              </a:ext>
            </a:extLst>
          </p:cNvPr>
          <p:cNvSpPr/>
          <p:nvPr/>
        </p:nvSpPr>
        <p:spPr>
          <a:xfrm>
            <a:off x="107504" y="1225723"/>
            <a:ext cx="1980855" cy="68267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g-Cyrl-TJ" sz="1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Банди 12</a:t>
            </a:r>
            <a:endParaRPr lang="ru-RU" sz="1600" b="1" dirty="0">
              <a:solidFill>
                <a:schemeClr val="bg1"/>
              </a:solidFill>
            </a:endParaRPr>
          </a:p>
        </p:txBody>
      </p:sp>
      <p:sp>
        <p:nvSpPr>
          <p:cNvPr id="4" name="Прямоугольник 3">
            <a:extLst>
              <a:ext uri="{FF2B5EF4-FFF2-40B4-BE49-F238E27FC236}">
                <a16:creationId xmlns:a16="http://schemas.microsoft.com/office/drawing/2014/main" id="{C9F7BD0B-756B-8F68-5DAD-DB2D2294216A}"/>
              </a:ext>
            </a:extLst>
          </p:cNvPr>
          <p:cNvSpPr/>
          <p:nvPr/>
        </p:nvSpPr>
        <p:spPr>
          <a:xfrm>
            <a:off x="1650619" y="4902729"/>
            <a:ext cx="1934679" cy="581197"/>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tg-Cyrl-TJ" dirty="0">
                <a:solidFill>
                  <a:srgbClr val="C00000"/>
                </a:solidFill>
                <a:latin typeface="Times New Roman Tj" panose="02020603050405020304" pitchFamily="18" charset="-52"/>
              </a:rPr>
              <a:t>Машварат</a:t>
            </a:r>
            <a:endParaRPr lang="ru-RU" dirty="0">
              <a:solidFill>
                <a:srgbClr val="C00000"/>
              </a:solidFill>
              <a:latin typeface="Times New Roman Tj" panose="02020603050405020304" pitchFamily="18" charset="-52"/>
            </a:endParaRPr>
          </a:p>
        </p:txBody>
      </p:sp>
      <p:sp>
        <p:nvSpPr>
          <p:cNvPr id="5" name="Прямоугольник 4">
            <a:extLst>
              <a:ext uri="{FF2B5EF4-FFF2-40B4-BE49-F238E27FC236}">
                <a16:creationId xmlns:a16="http://schemas.microsoft.com/office/drawing/2014/main" id="{6A04CD76-C44E-39BC-E6D0-A7FBCE470EA9}"/>
              </a:ext>
            </a:extLst>
          </p:cNvPr>
          <p:cNvSpPr/>
          <p:nvPr/>
        </p:nvSpPr>
        <p:spPr>
          <a:xfrm>
            <a:off x="1628758" y="3998677"/>
            <a:ext cx="1985277" cy="500062"/>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tg-Cyrl-TJ" dirty="0">
                <a:solidFill>
                  <a:srgbClr val="C00000"/>
                </a:solidFill>
                <a:latin typeface="Times New Roman Tj" panose="02020603050405020304" pitchFamily="18" charset="-52"/>
              </a:rPr>
              <a:t>Дастгирии психологӣ</a:t>
            </a:r>
            <a:endParaRPr lang="ru-RU" dirty="0">
              <a:solidFill>
                <a:srgbClr val="C00000"/>
              </a:solidFill>
              <a:latin typeface="Times New Roman Tj" panose="02020603050405020304" pitchFamily="18" charset="-52"/>
            </a:endParaRPr>
          </a:p>
        </p:txBody>
      </p:sp>
      <p:sp>
        <p:nvSpPr>
          <p:cNvPr id="9" name="Прямоугольник 8">
            <a:extLst>
              <a:ext uri="{FF2B5EF4-FFF2-40B4-BE49-F238E27FC236}">
                <a16:creationId xmlns:a16="http://schemas.microsoft.com/office/drawing/2014/main" id="{5BC6A759-4DC4-505F-9783-1719B2FACBF7}"/>
              </a:ext>
            </a:extLst>
          </p:cNvPr>
          <p:cNvSpPr/>
          <p:nvPr/>
        </p:nvSpPr>
        <p:spPr>
          <a:xfrm>
            <a:off x="4167024" y="4375857"/>
            <a:ext cx="2133165" cy="9446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g-Cyrl-TJ" sz="2000" b="1" dirty="0">
                <a:latin typeface="Times New Roman Tj" panose="02020603050405020304" pitchFamily="18" charset="-52"/>
              </a:rPr>
              <a:t>Роҳнамоии касбӣ</a:t>
            </a:r>
            <a:endParaRPr lang="ru-RU" sz="2000" b="1" dirty="0">
              <a:latin typeface="Times New Roman Tj" panose="02020603050405020304" pitchFamily="18" charset="-52"/>
            </a:endParaRPr>
          </a:p>
        </p:txBody>
      </p:sp>
      <p:sp>
        <p:nvSpPr>
          <p:cNvPr id="10" name="Прямоугольник 9">
            <a:extLst>
              <a:ext uri="{FF2B5EF4-FFF2-40B4-BE49-F238E27FC236}">
                <a16:creationId xmlns:a16="http://schemas.microsoft.com/office/drawing/2014/main" id="{F332A53A-3C3D-E78D-F163-0329FC5348DD}"/>
              </a:ext>
            </a:extLst>
          </p:cNvPr>
          <p:cNvSpPr/>
          <p:nvPr/>
        </p:nvSpPr>
        <p:spPr>
          <a:xfrm>
            <a:off x="4139953" y="3591296"/>
            <a:ext cx="2160238" cy="500063"/>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ru-RU" dirty="0" err="1">
                <a:solidFill>
                  <a:srgbClr val="C00000"/>
                </a:solidFill>
                <a:latin typeface="Times New Roman Tj" panose="02020603050405020304" pitchFamily="18" charset="-52"/>
              </a:rPr>
              <a:t>Таълими</a:t>
            </a:r>
            <a:r>
              <a:rPr lang="ru-RU" dirty="0">
                <a:solidFill>
                  <a:srgbClr val="C00000"/>
                </a:solidFill>
                <a:latin typeface="Times New Roman Tj" panose="02020603050405020304" pitchFamily="18" charset="-52"/>
              </a:rPr>
              <a:t> </a:t>
            </a:r>
            <a:r>
              <a:rPr lang="ru-RU" dirty="0" err="1">
                <a:solidFill>
                  <a:srgbClr val="C00000"/>
                </a:solidFill>
                <a:latin typeface="Times New Roman Tj" panose="02020603050405020304" pitchFamily="18" charset="-52"/>
              </a:rPr>
              <a:t>касб</a:t>
            </a:r>
            <a:r>
              <a:rPr lang="tg-Cyrl-TJ" dirty="0">
                <a:solidFill>
                  <a:srgbClr val="C00000"/>
                </a:solidFill>
                <a:latin typeface="Times New Roman Tj" panose="02020603050405020304" pitchFamily="18" charset="-52"/>
              </a:rPr>
              <a:t>ӣ</a:t>
            </a:r>
            <a:endParaRPr lang="ru-RU" dirty="0">
              <a:solidFill>
                <a:srgbClr val="C00000"/>
              </a:solidFill>
              <a:latin typeface="Times New Roman Tj" panose="02020603050405020304" pitchFamily="18" charset="-52"/>
            </a:endParaRPr>
          </a:p>
        </p:txBody>
      </p:sp>
      <p:sp>
        <p:nvSpPr>
          <p:cNvPr id="11" name="Прямоугольник 10">
            <a:extLst>
              <a:ext uri="{FF2B5EF4-FFF2-40B4-BE49-F238E27FC236}">
                <a16:creationId xmlns:a16="http://schemas.microsoft.com/office/drawing/2014/main" id="{12196CAC-FC56-1472-867E-498402DA559F}"/>
              </a:ext>
            </a:extLst>
          </p:cNvPr>
          <p:cNvSpPr/>
          <p:nvPr/>
        </p:nvSpPr>
        <p:spPr>
          <a:xfrm>
            <a:off x="4158653" y="5647394"/>
            <a:ext cx="2232248" cy="500062"/>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tg-Cyrl-TJ" dirty="0">
                <a:solidFill>
                  <a:srgbClr val="C00000"/>
                </a:solidFill>
                <a:latin typeface="Times New Roman Tj" panose="02020603050405020304" pitchFamily="18" charset="-52"/>
              </a:rPr>
              <a:t>Ташхис</a:t>
            </a:r>
            <a:endParaRPr lang="ru-RU" dirty="0">
              <a:solidFill>
                <a:srgbClr val="C00000"/>
              </a:solidFill>
              <a:latin typeface="Times New Roman Tj" panose="02020603050405020304" pitchFamily="18" charset="-52"/>
            </a:endParaRPr>
          </a:p>
        </p:txBody>
      </p:sp>
      <p:sp>
        <p:nvSpPr>
          <p:cNvPr id="12" name="Прямоугольник 11">
            <a:extLst>
              <a:ext uri="{FF2B5EF4-FFF2-40B4-BE49-F238E27FC236}">
                <a16:creationId xmlns:a16="http://schemas.microsoft.com/office/drawing/2014/main" id="{E2BF8DA1-1FCF-F833-D845-52ACC578CDFB}"/>
              </a:ext>
            </a:extLst>
          </p:cNvPr>
          <p:cNvSpPr/>
          <p:nvPr/>
        </p:nvSpPr>
        <p:spPr>
          <a:xfrm>
            <a:off x="6893848" y="3998925"/>
            <a:ext cx="1944216" cy="500062"/>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tg-Cyrl-TJ" dirty="0">
                <a:solidFill>
                  <a:srgbClr val="C00000"/>
                </a:solidFill>
                <a:latin typeface="Times New Roman Tj" panose="02020603050405020304" pitchFamily="18" charset="-52"/>
              </a:rPr>
              <a:t>Курси интихобӣ</a:t>
            </a:r>
            <a:endParaRPr lang="ru-RU" dirty="0">
              <a:solidFill>
                <a:srgbClr val="C00000"/>
              </a:solidFill>
              <a:latin typeface="Times New Roman Tj" panose="02020603050405020304" pitchFamily="18" charset="-52"/>
            </a:endParaRPr>
          </a:p>
        </p:txBody>
      </p:sp>
      <p:sp>
        <p:nvSpPr>
          <p:cNvPr id="13" name="Прямоугольник 12">
            <a:extLst>
              <a:ext uri="{FF2B5EF4-FFF2-40B4-BE49-F238E27FC236}">
                <a16:creationId xmlns:a16="http://schemas.microsoft.com/office/drawing/2014/main" id="{0A3829FB-3CAD-6C23-F507-AA4E3197C7C4}"/>
              </a:ext>
            </a:extLst>
          </p:cNvPr>
          <p:cNvSpPr/>
          <p:nvPr/>
        </p:nvSpPr>
        <p:spPr>
          <a:xfrm>
            <a:off x="6911215" y="4938228"/>
            <a:ext cx="1934680" cy="500062"/>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ru-RU" dirty="0" err="1">
                <a:solidFill>
                  <a:srgbClr val="C00000"/>
                </a:solidFill>
                <a:latin typeface="Times New Roman Tj" panose="02020603050405020304" pitchFamily="18" charset="-52"/>
              </a:rPr>
              <a:t>Маълумотди</a:t>
            </a:r>
            <a:r>
              <a:rPr lang="tg-Cyrl-TJ" dirty="0">
                <a:solidFill>
                  <a:srgbClr val="C00000"/>
                </a:solidFill>
                <a:latin typeface="Times New Roman Tj" panose="02020603050405020304" pitchFamily="18" charset="-52"/>
              </a:rPr>
              <a:t>ҳӣ</a:t>
            </a:r>
            <a:endParaRPr lang="ru-RU" dirty="0">
              <a:solidFill>
                <a:srgbClr val="C00000"/>
              </a:solidFill>
              <a:latin typeface="Times New Roman Tj" panose="02020603050405020304" pitchFamily="18" charset="-52"/>
            </a:endParaRPr>
          </a:p>
        </p:txBody>
      </p:sp>
      <p:sp>
        <p:nvSpPr>
          <p:cNvPr id="21" name="TextBox 20">
            <a:extLst>
              <a:ext uri="{FF2B5EF4-FFF2-40B4-BE49-F238E27FC236}">
                <a16:creationId xmlns:a16="http://schemas.microsoft.com/office/drawing/2014/main" id="{4739855C-DD92-49E2-C2E4-04140F4EE12F}"/>
              </a:ext>
            </a:extLst>
          </p:cNvPr>
          <p:cNvSpPr txBox="1"/>
          <p:nvPr/>
        </p:nvSpPr>
        <p:spPr>
          <a:xfrm>
            <a:off x="765102" y="1872632"/>
            <a:ext cx="8388423" cy="1664879"/>
          </a:xfrm>
          <a:prstGeom prst="rect">
            <a:avLst/>
          </a:prstGeom>
          <a:noFill/>
        </p:spPr>
        <p:txBody>
          <a:bodyPr wrap="square">
            <a:spAutoFit/>
          </a:bodyPr>
          <a:lstStyle/>
          <a:p>
            <a:pPr algn="just">
              <a:lnSpc>
                <a:spcPct val="115000"/>
              </a:lnSpc>
            </a:pPr>
            <a:r>
              <a:rPr lang="tg-Cyrl-TJ" dirty="0">
                <a:effectLst/>
                <a:latin typeface="Times New Roman" panose="02020603050405020304" pitchFamily="18" charset="0"/>
                <a:ea typeface="Calibri" panose="020F0502020204030204" pitchFamily="34" charset="0"/>
                <a:cs typeface="Times New Roman" panose="02020603050405020304" pitchFamily="18" charset="0"/>
              </a:rPr>
              <a:t>Бояд қайд намуд, ки дар раванди таҳсилоти касбӣ амалисозии тадбирҳо оид ба хизматрасониҳои роҳнамоии касбӣ нақши хеле муҳим дорад.</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tg-Cyrl-TJ" dirty="0">
                <a:effectLst/>
                <a:latin typeface="Times New Roman" panose="02020603050405020304" pitchFamily="18" charset="0"/>
                <a:ea typeface="Calibri" panose="020F0502020204030204" pitchFamily="34" charset="0"/>
                <a:cs typeface="Times New Roman" panose="02020603050405020304" pitchFamily="18" charset="0"/>
              </a:rPr>
              <a:t>	Аз ин лиҳоз вазорат тасмим дорад, ки соли ҷорӣ дар ҳамкорӣ бо шарикони рушд ва дигар вазорату идораҳои дахлдор Барномаи маҷмӯии рушди роҳнамоии касбӣ дар Ҷумҳурии Тоҷикистонро таҳия намояд ва мавриди амал қарор диҳад.</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23" name="Прямая соединительная линия 22">
            <a:extLst>
              <a:ext uri="{FF2B5EF4-FFF2-40B4-BE49-F238E27FC236}">
                <a16:creationId xmlns:a16="http://schemas.microsoft.com/office/drawing/2014/main" id="{4834CE34-5BC4-AAA2-AD1E-10ABF1A4708F}"/>
              </a:ext>
            </a:extLst>
          </p:cNvPr>
          <p:cNvCxnSpPr>
            <a:cxnSpLocks/>
            <a:endCxn id="4" idx="3"/>
          </p:cNvCxnSpPr>
          <p:nvPr/>
        </p:nvCxnSpPr>
        <p:spPr>
          <a:xfrm flipH="1">
            <a:off x="3585298" y="4959710"/>
            <a:ext cx="554655" cy="233618"/>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Прямая соединительная линия 25">
            <a:extLst>
              <a:ext uri="{FF2B5EF4-FFF2-40B4-BE49-F238E27FC236}">
                <a16:creationId xmlns:a16="http://schemas.microsoft.com/office/drawing/2014/main" id="{16E9BBE1-8075-A415-EA45-BC51A5472CC2}"/>
              </a:ext>
            </a:extLst>
          </p:cNvPr>
          <p:cNvCxnSpPr>
            <a:cxnSpLocks/>
            <a:endCxn id="5" idx="3"/>
          </p:cNvCxnSpPr>
          <p:nvPr/>
        </p:nvCxnSpPr>
        <p:spPr>
          <a:xfrm flipH="1" flipV="1">
            <a:off x="3614035" y="4248708"/>
            <a:ext cx="525918" cy="323292"/>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Прямая соединительная линия 27">
            <a:extLst>
              <a:ext uri="{FF2B5EF4-FFF2-40B4-BE49-F238E27FC236}">
                <a16:creationId xmlns:a16="http://schemas.microsoft.com/office/drawing/2014/main" id="{2B2E837B-6A33-BF96-456C-AABF81EEF75A}"/>
              </a:ext>
            </a:extLst>
          </p:cNvPr>
          <p:cNvCxnSpPr>
            <a:endCxn id="12" idx="1"/>
          </p:cNvCxnSpPr>
          <p:nvPr/>
        </p:nvCxnSpPr>
        <p:spPr>
          <a:xfrm flipV="1">
            <a:off x="6300189" y="4248956"/>
            <a:ext cx="593659" cy="4761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Прямая соединительная линия 29">
            <a:extLst>
              <a:ext uri="{FF2B5EF4-FFF2-40B4-BE49-F238E27FC236}">
                <a16:creationId xmlns:a16="http://schemas.microsoft.com/office/drawing/2014/main" id="{50D60B46-1A9C-0AE0-6BB5-48E85A0B2463}"/>
              </a:ext>
            </a:extLst>
          </p:cNvPr>
          <p:cNvCxnSpPr>
            <a:endCxn id="13" idx="1"/>
          </p:cNvCxnSpPr>
          <p:nvPr/>
        </p:nvCxnSpPr>
        <p:spPr>
          <a:xfrm>
            <a:off x="6308872" y="4979629"/>
            <a:ext cx="602343" cy="20863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60" name="Прямая соединительная линия 15359">
            <a:extLst>
              <a:ext uri="{FF2B5EF4-FFF2-40B4-BE49-F238E27FC236}">
                <a16:creationId xmlns:a16="http://schemas.microsoft.com/office/drawing/2014/main" id="{BA58F64E-B477-468E-D7D8-98C87BCC7536}"/>
              </a:ext>
            </a:extLst>
          </p:cNvPr>
          <p:cNvCxnSpPr>
            <a:cxnSpLocks/>
            <a:stCxn id="10" idx="2"/>
            <a:endCxn id="9" idx="0"/>
          </p:cNvCxnSpPr>
          <p:nvPr/>
        </p:nvCxnSpPr>
        <p:spPr>
          <a:xfrm>
            <a:off x="5220072" y="4091359"/>
            <a:ext cx="13535" cy="28449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64" name="Прямая соединительная линия 15363">
            <a:extLst>
              <a:ext uri="{FF2B5EF4-FFF2-40B4-BE49-F238E27FC236}">
                <a16:creationId xmlns:a16="http://schemas.microsoft.com/office/drawing/2014/main" id="{E8FC2C88-05D8-5C83-D597-6BD565BBAD49}"/>
              </a:ext>
            </a:extLst>
          </p:cNvPr>
          <p:cNvCxnSpPr>
            <a:cxnSpLocks/>
          </p:cNvCxnSpPr>
          <p:nvPr/>
        </p:nvCxnSpPr>
        <p:spPr>
          <a:xfrm>
            <a:off x="5249429" y="5359728"/>
            <a:ext cx="0" cy="24839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0400351"/>
      </p:ext>
    </p:extLst>
  </p:cSld>
  <p:clrMapOvr>
    <a:masterClrMapping/>
  </p:clrMapOvr>
  <p:transition>
    <p:split orient="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Подзаголовок 2"/>
          <p:cNvSpPr>
            <a:spLocks noGrp="1"/>
          </p:cNvSpPr>
          <p:nvPr>
            <p:ph type="subTitle" idx="1"/>
          </p:nvPr>
        </p:nvSpPr>
        <p:spPr>
          <a:xfrm>
            <a:off x="285750" y="4071938"/>
            <a:ext cx="8286750" cy="500062"/>
          </a:xfrm>
        </p:spPr>
        <p:txBody>
          <a:bodyPr>
            <a:normAutofit/>
          </a:bodyPr>
          <a:lstStyle/>
          <a:p>
            <a:r>
              <a:rPr lang="en-US" sz="2400" b="1" dirty="0"/>
              <a:t> </a:t>
            </a:r>
            <a:endParaRPr lang="ru-RU" sz="2400" dirty="0">
              <a:latin typeface="Times New Roman Tj" pitchFamily="18" charset="-52"/>
            </a:endParaRPr>
          </a:p>
          <a:p>
            <a:endParaRPr lang="ru-RU" sz="2400" b="1" dirty="0"/>
          </a:p>
          <a:p>
            <a:endParaRPr lang="ru-RU" sz="2400" b="1" dirty="0"/>
          </a:p>
        </p:txBody>
      </p:sp>
      <p:pic>
        <p:nvPicPr>
          <p:cNvPr id="2" name="Рисунок 1">
            <a:extLst>
              <a:ext uri="{FF2B5EF4-FFF2-40B4-BE49-F238E27FC236}">
                <a16:creationId xmlns:a16="http://schemas.microsoft.com/office/drawing/2014/main" id="{916410AE-E1E9-1ABE-A7B7-543B966A20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3968" y="30639"/>
            <a:ext cx="1152128" cy="862760"/>
          </a:xfrm>
          <a:prstGeom prst="rect">
            <a:avLst/>
          </a:prstGeom>
        </p:spPr>
      </p:pic>
      <p:sp>
        <p:nvSpPr>
          <p:cNvPr id="3" name="Прямоугольник 2">
            <a:extLst>
              <a:ext uri="{FF2B5EF4-FFF2-40B4-BE49-F238E27FC236}">
                <a16:creationId xmlns:a16="http://schemas.microsoft.com/office/drawing/2014/main" id="{9064B58F-CC68-A690-F484-A0640BF1FFF3}"/>
              </a:ext>
            </a:extLst>
          </p:cNvPr>
          <p:cNvSpPr/>
          <p:nvPr/>
        </p:nvSpPr>
        <p:spPr>
          <a:xfrm>
            <a:off x="1223056" y="891448"/>
            <a:ext cx="7384876" cy="510249"/>
          </a:xfrm>
          <a:prstGeom prst="rect">
            <a:avLst/>
          </a:prstGeom>
          <a:noFill/>
          <a:ln>
            <a:noFill/>
          </a:ln>
        </p:spPr>
        <p:style>
          <a:lnRef idx="0">
            <a:scrgbClr r="0" g="0" b="0"/>
          </a:lnRef>
          <a:fillRef idx="0">
            <a:scrgbClr r="0" g="0" b="0"/>
          </a:fillRef>
          <a:effectRef idx="0">
            <a:scrgbClr r="0" g="0" b="0"/>
          </a:effectRef>
          <a:fontRef idx="minor">
            <a:schemeClr val="accent3"/>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lang="tg-Cyrl-TJ" sz="1800" b="1" kern="1200" dirty="0">
                <a:solidFill>
                  <a:srgbClr val="002060"/>
                </a:solidFill>
                <a:effectLst/>
                <a:latin typeface="Times New Roman Tj" panose="02020603050405020304" pitchFamily="18" charset="-52"/>
                <a:ea typeface="+mn-ea"/>
                <a:cs typeface="+mn-cs"/>
              </a:rPr>
              <a:t>ВАЗОРАТИ МЕЊНАТ, МУЊОЉИРАТ ВА ШУЃЛИ АЊОЛИИ ЉУМЊУРИИ ТОЉИКИСТОН</a:t>
            </a:r>
            <a:endParaRPr lang="ru-RU" sz="1800" b="1" kern="1200" dirty="0">
              <a:solidFill>
                <a:srgbClr val="002060"/>
              </a:solidFill>
              <a:effectLst/>
              <a:latin typeface="Times New Roman Tj" panose="02020603050405020304" pitchFamily="18" charset="-52"/>
              <a:ea typeface="+mn-ea"/>
              <a:cs typeface="+mn-cs"/>
            </a:endParaRPr>
          </a:p>
        </p:txBody>
      </p:sp>
      <p:sp>
        <p:nvSpPr>
          <p:cNvPr id="6" name="TextBox 5" hidden="1">
            <a:extLst>
              <a:ext uri="{FF2B5EF4-FFF2-40B4-BE49-F238E27FC236}">
                <a16:creationId xmlns:a16="http://schemas.microsoft.com/office/drawing/2014/main" id="{1ED9882A-4FB5-D423-0386-3F8FDAF2AD43}"/>
              </a:ext>
            </a:extLst>
          </p:cNvPr>
          <p:cNvSpPr txBox="1"/>
          <p:nvPr/>
        </p:nvSpPr>
        <p:spPr>
          <a:xfrm>
            <a:off x="2283619" y="3019722"/>
            <a:ext cx="4624386" cy="923330"/>
          </a:xfrm>
          <a:prstGeom prst="rect">
            <a:avLst/>
          </a:prstGeom>
          <a:noFill/>
        </p:spPr>
        <p:txBody>
          <a:bodyPr wrap="square">
            <a:spAutoFit/>
          </a:bodyPr>
          <a:lstStyle/>
          <a:p>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“рушди и</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тисодиёт</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ва</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вияти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ра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обатнокии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бе</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a:t>
            </a:r>
            <a:r>
              <a:rPr lang="tg-Cyrl-TJ" sz="1800" dirty="0">
                <a:effectLst/>
                <a:latin typeface="Times New Roman" panose="02020603050405020304" pitchFamily="18" charset="0"/>
                <a:ea typeface="Calibri" panose="020F0502020204030204" pitchFamily="34" charset="0"/>
              </a:rPr>
              <a:t>ҳ</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сармояи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инсон</a:t>
            </a:r>
            <a:r>
              <a:rPr lang="tg-Cyrl-TJ" sz="1800" dirty="0">
                <a:effectLst/>
                <a:latin typeface="Times New Roman" panose="02020603050405020304" pitchFamily="18" charset="0"/>
                <a:ea typeface="Calibri" panose="020F0502020204030204" pitchFamily="34" charset="0"/>
              </a:rPr>
              <a:t>ӣ</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panose="02020603050405020304" pitchFamily="18" charset="0"/>
                <a:ea typeface="Calibri" panose="020F0502020204030204" pitchFamily="34" charset="0"/>
              </a:rPr>
              <a:t>ғ</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айриимкон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мебошад</a:t>
            </a:r>
            <a:endParaRPr lang="ru-RU" dirty="0"/>
          </a:p>
        </p:txBody>
      </p:sp>
      <p:sp>
        <p:nvSpPr>
          <p:cNvPr id="8" name="Стрелка: вправо 7">
            <a:extLst>
              <a:ext uri="{FF2B5EF4-FFF2-40B4-BE49-F238E27FC236}">
                <a16:creationId xmlns:a16="http://schemas.microsoft.com/office/drawing/2014/main" id="{72AC2F74-DA77-FF32-BB51-F4543A69B5DC}"/>
              </a:ext>
            </a:extLst>
          </p:cNvPr>
          <p:cNvSpPr/>
          <p:nvPr/>
        </p:nvSpPr>
        <p:spPr>
          <a:xfrm>
            <a:off x="142873" y="1401697"/>
            <a:ext cx="1980855" cy="68267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g-Cyrl-TJ" sz="1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Бандҳои 14-15</a:t>
            </a:r>
            <a:endParaRPr lang="ru-RU" sz="1600" b="1" dirty="0">
              <a:solidFill>
                <a:schemeClr val="bg1"/>
              </a:solidFill>
            </a:endParaRPr>
          </a:p>
        </p:txBody>
      </p:sp>
      <p:sp>
        <p:nvSpPr>
          <p:cNvPr id="7" name="TextBox 6">
            <a:extLst>
              <a:ext uri="{FF2B5EF4-FFF2-40B4-BE49-F238E27FC236}">
                <a16:creationId xmlns:a16="http://schemas.microsoft.com/office/drawing/2014/main" id="{F880A3E3-6757-2BBD-95FC-3BFE06C0F52E}"/>
              </a:ext>
            </a:extLst>
          </p:cNvPr>
          <p:cNvSpPr txBox="1"/>
          <p:nvPr/>
        </p:nvSpPr>
        <p:spPr>
          <a:xfrm>
            <a:off x="2123728" y="1401697"/>
            <a:ext cx="6877399" cy="4502515"/>
          </a:xfrm>
          <a:prstGeom prst="rect">
            <a:avLst/>
          </a:prstGeom>
          <a:noFill/>
        </p:spPr>
        <p:txBody>
          <a:bodyPr wrap="square">
            <a:spAutoFit/>
          </a:bodyPr>
          <a:lstStyle/>
          <a:p>
            <a:pPr algn="just">
              <a:lnSpc>
                <a:spcPct val="115000"/>
              </a:lnSpc>
              <a:spcAft>
                <a:spcPts val="1000"/>
              </a:spcAft>
            </a:pPr>
            <a:r>
              <a:rPr lang="tg-Cyrl-TJ" sz="1600" dirty="0">
                <a:latin typeface="Times New Roman" panose="02020603050405020304" pitchFamily="18" charset="0"/>
                <a:ea typeface="Calibri" panose="020F0502020204030204" pitchFamily="34" charset="0"/>
                <a:cs typeface="Times New Roman" panose="02020603050405020304" pitchFamily="18" charset="0"/>
              </a:rPr>
              <a:t>	</a:t>
            </a:r>
            <a:r>
              <a:rPr lang="tg-Cyrl-TJ" sz="1800" dirty="0">
                <a:effectLst/>
                <a:latin typeface="Times New Roman" panose="02020603050405020304" pitchFamily="18" charset="0"/>
                <a:ea typeface="Calibri" panose="020F0502020204030204" pitchFamily="34" charset="0"/>
                <a:cs typeface="Times New Roman" panose="02020603050405020304" pitchFamily="18" charset="0"/>
              </a:rPr>
              <a:t>Дар Кодекси меҳнати Ҷумҳурии Тоҷикистон ва лоиҳаи Қонуни Ҷумҳурии Тоҷикистон “Дар бораи шуғли аҳолӣ” дар таҳрири нав, ки аз ҷониби вазорат таҳия шудааст, мафҳуми “шаҳрвандони худмашғул” ворид карда шудааст.</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tg-Cyrl-TJ" sz="1800" dirty="0">
                <a:effectLst/>
                <a:latin typeface="Times New Roman" panose="02020603050405020304" pitchFamily="18" charset="0"/>
                <a:ea typeface="Calibri" panose="020F0502020204030204" pitchFamily="34" charset="0"/>
                <a:cs typeface="Times New Roman" panose="02020603050405020304" pitchFamily="18" charset="0"/>
              </a:rPr>
              <a:t>Бо мақсади танзим намудани фаъолияти меҳнатии шаҳрвандони худмашғул бошад, аз ҷониби вазорат лоиҳаи қарори Ҳукумати Ҷумҳурии Тоҷикистон “Дар бораи ҷорӣ намудани тартиби додани Гувоҳномаи меҳнатии муваққатӣ ба шаҳрвандони худмашғул” таҳия шудааст, ки соли ҷорӣ пас аз мувофиқа бо вазорату идораҳои дахлдор ба баррасии Ҳукумати Ҷумҳурии Тоҷикистон пешниҳод карда мешавад.</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endParaRPr lang="ru-RU"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0556703"/>
      </p:ext>
    </p:extLst>
  </p:cSld>
  <p:clrMapOvr>
    <a:masterClrMapping/>
  </p:clrMapOvr>
  <p:transition>
    <p:split orient="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Подзаголовок 2"/>
          <p:cNvSpPr>
            <a:spLocks noGrp="1"/>
          </p:cNvSpPr>
          <p:nvPr>
            <p:ph type="subTitle" idx="1"/>
          </p:nvPr>
        </p:nvSpPr>
        <p:spPr>
          <a:xfrm>
            <a:off x="285750" y="4071938"/>
            <a:ext cx="8286750" cy="500062"/>
          </a:xfrm>
        </p:spPr>
        <p:txBody>
          <a:bodyPr>
            <a:normAutofit/>
          </a:bodyPr>
          <a:lstStyle/>
          <a:p>
            <a:r>
              <a:rPr lang="en-US" sz="2400" b="1" dirty="0"/>
              <a:t> </a:t>
            </a:r>
            <a:endParaRPr lang="ru-RU" sz="2400" dirty="0">
              <a:latin typeface="Times New Roman Tj" pitchFamily="18" charset="-52"/>
            </a:endParaRPr>
          </a:p>
          <a:p>
            <a:endParaRPr lang="ru-RU" sz="2400" b="1" dirty="0"/>
          </a:p>
          <a:p>
            <a:endParaRPr lang="ru-RU" sz="2400" b="1" dirty="0"/>
          </a:p>
        </p:txBody>
      </p:sp>
      <p:pic>
        <p:nvPicPr>
          <p:cNvPr id="2" name="Рисунок 1">
            <a:extLst>
              <a:ext uri="{FF2B5EF4-FFF2-40B4-BE49-F238E27FC236}">
                <a16:creationId xmlns:a16="http://schemas.microsoft.com/office/drawing/2014/main" id="{916410AE-E1E9-1ABE-A7B7-543B966A20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3968" y="30639"/>
            <a:ext cx="1152128" cy="862760"/>
          </a:xfrm>
          <a:prstGeom prst="rect">
            <a:avLst/>
          </a:prstGeom>
        </p:spPr>
      </p:pic>
      <p:sp>
        <p:nvSpPr>
          <p:cNvPr id="3" name="Прямоугольник 2">
            <a:extLst>
              <a:ext uri="{FF2B5EF4-FFF2-40B4-BE49-F238E27FC236}">
                <a16:creationId xmlns:a16="http://schemas.microsoft.com/office/drawing/2014/main" id="{9064B58F-CC68-A690-F484-A0640BF1FFF3}"/>
              </a:ext>
            </a:extLst>
          </p:cNvPr>
          <p:cNvSpPr/>
          <p:nvPr/>
        </p:nvSpPr>
        <p:spPr>
          <a:xfrm>
            <a:off x="1223056" y="891448"/>
            <a:ext cx="7384876" cy="510249"/>
          </a:xfrm>
          <a:prstGeom prst="rect">
            <a:avLst/>
          </a:prstGeom>
          <a:noFill/>
          <a:ln>
            <a:noFill/>
          </a:ln>
        </p:spPr>
        <p:style>
          <a:lnRef idx="0">
            <a:scrgbClr r="0" g="0" b="0"/>
          </a:lnRef>
          <a:fillRef idx="0">
            <a:scrgbClr r="0" g="0" b="0"/>
          </a:fillRef>
          <a:effectRef idx="0">
            <a:scrgbClr r="0" g="0" b="0"/>
          </a:effectRef>
          <a:fontRef idx="minor">
            <a:schemeClr val="accent3"/>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lang="tg-Cyrl-TJ" sz="1800" b="1" kern="1200" dirty="0">
                <a:solidFill>
                  <a:srgbClr val="002060"/>
                </a:solidFill>
                <a:effectLst/>
                <a:latin typeface="Times New Roman Tj" panose="02020603050405020304" pitchFamily="18" charset="-52"/>
                <a:ea typeface="+mn-ea"/>
                <a:cs typeface="+mn-cs"/>
              </a:rPr>
              <a:t>ВАЗОРАТИ МЕЊНАТ, МУЊОЉИРАТ ВА ШУЃЛИ АЊОЛИИ ЉУМЊУРИИ ТОЉИКИСТОН</a:t>
            </a:r>
            <a:endParaRPr lang="ru-RU" sz="1800" b="1" kern="1200" dirty="0">
              <a:solidFill>
                <a:srgbClr val="002060"/>
              </a:solidFill>
              <a:effectLst/>
              <a:latin typeface="Times New Roman Tj" panose="02020603050405020304" pitchFamily="18" charset="-52"/>
              <a:ea typeface="+mn-ea"/>
              <a:cs typeface="+mn-cs"/>
            </a:endParaRPr>
          </a:p>
        </p:txBody>
      </p:sp>
      <p:sp>
        <p:nvSpPr>
          <p:cNvPr id="6" name="TextBox 5" hidden="1">
            <a:extLst>
              <a:ext uri="{FF2B5EF4-FFF2-40B4-BE49-F238E27FC236}">
                <a16:creationId xmlns:a16="http://schemas.microsoft.com/office/drawing/2014/main" id="{1ED9882A-4FB5-D423-0386-3F8FDAF2AD43}"/>
              </a:ext>
            </a:extLst>
          </p:cNvPr>
          <p:cNvSpPr txBox="1"/>
          <p:nvPr/>
        </p:nvSpPr>
        <p:spPr>
          <a:xfrm>
            <a:off x="2283619" y="3019722"/>
            <a:ext cx="4624386" cy="923330"/>
          </a:xfrm>
          <a:prstGeom prst="rect">
            <a:avLst/>
          </a:prstGeom>
          <a:noFill/>
        </p:spPr>
        <p:txBody>
          <a:bodyPr wrap="square">
            <a:spAutoFit/>
          </a:bodyPr>
          <a:lstStyle/>
          <a:p>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“рушди и</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тисодиёт</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ва</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вияти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ра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обатнокии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бе</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a:t>
            </a:r>
            <a:r>
              <a:rPr lang="tg-Cyrl-TJ" sz="1800" dirty="0">
                <a:effectLst/>
                <a:latin typeface="Times New Roman" panose="02020603050405020304" pitchFamily="18" charset="0"/>
                <a:ea typeface="Calibri" panose="020F0502020204030204" pitchFamily="34" charset="0"/>
              </a:rPr>
              <a:t>ҳ</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сармояи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инсон</a:t>
            </a:r>
            <a:r>
              <a:rPr lang="tg-Cyrl-TJ" sz="1800" dirty="0">
                <a:effectLst/>
                <a:latin typeface="Times New Roman" panose="02020603050405020304" pitchFamily="18" charset="0"/>
                <a:ea typeface="Calibri" panose="020F0502020204030204" pitchFamily="34" charset="0"/>
              </a:rPr>
              <a:t>ӣ</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panose="02020603050405020304" pitchFamily="18" charset="0"/>
                <a:ea typeface="Calibri" panose="020F0502020204030204" pitchFamily="34" charset="0"/>
              </a:rPr>
              <a:t>ғ</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айриимкон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мебошад</a:t>
            </a:r>
            <a:endParaRPr lang="ru-RU" dirty="0"/>
          </a:p>
        </p:txBody>
      </p:sp>
      <p:sp>
        <p:nvSpPr>
          <p:cNvPr id="8" name="Стрелка: вправо 7">
            <a:extLst>
              <a:ext uri="{FF2B5EF4-FFF2-40B4-BE49-F238E27FC236}">
                <a16:creationId xmlns:a16="http://schemas.microsoft.com/office/drawing/2014/main" id="{72AC2F74-DA77-FF32-BB51-F4543A69B5DC}"/>
              </a:ext>
            </a:extLst>
          </p:cNvPr>
          <p:cNvSpPr/>
          <p:nvPr/>
        </p:nvSpPr>
        <p:spPr>
          <a:xfrm>
            <a:off x="142873" y="1401697"/>
            <a:ext cx="1980855" cy="68267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g-Cyrl-TJ" sz="1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Банди 16</a:t>
            </a:r>
            <a:endParaRPr lang="ru-RU" sz="1600" b="1" dirty="0">
              <a:solidFill>
                <a:schemeClr val="bg1"/>
              </a:solidFill>
            </a:endParaRPr>
          </a:p>
        </p:txBody>
      </p:sp>
      <p:sp>
        <p:nvSpPr>
          <p:cNvPr id="7" name="TextBox 6">
            <a:extLst>
              <a:ext uri="{FF2B5EF4-FFF2-40B4-BE49-F238E27FC236}">
                <a16:creationId xmlns:a16="http://schemas.microsoft.com/office/drawing/2014/main" id="{F880A3E3-6757-2BBD-95FC-3BFE06C0F52E}"/>
              </a:ext>
            </a:extLst>
          </p:cNvPr>
          <p:cNvSpPr txBox="1"/>
          <p:nvPr/>
        </p:nvSpPr>
        <p:spPr>
          <a:xfrm>
            <a:off x="1907704" y="1401697"/>
            <a:ext cx="7093423" cy="2263953"/>
          </a:xfrm>
          <a:prstGeom prst="rect">
            <a:avLst/>
          </a:prstGeom>
          <a:noFill/>
        </p:spPr>
        <p:txBody>
          <a:bodyPr wrap="square">
            <a:spAutoFit/>
          </a:bodyPr>
          <a:lstStyle/>
          <a:p>
            <a:pPr algn="just">
              <a:lnSpc>
                <a:spcPct val="115000"/>
              </a:lnSpc>
            </a:pPr>
            <a:r>
              <a:rPr lang="tg-Cyrl-TJ" sz="1600" dirty="0">
                <a:latin typeface="Times New Roman" panose="02020603050405020304" pitchFamily="18" charset="0"/>
                <a:ea typeface="Calibri" panose="020F0502020204030204" pitchFamily="34" charset="0"/>
                <a:cs typeface="Times New Roman" panose="02020603050405020304" pitchFamily="18" charset="0"/>
              </a:rPr>
              <a:t>	</a:t>
            </a:r>
            <a:r>
              <a:rPr lang="tg-Cyrl-TJ" sz="1400" b="1" dirty="0">
                <a:effectLst/>
                <a:latin typeface="Times New Roman" panose="02020603050405020304" pitchFamily="18" charset="0"/>
                <a:ea typeface="Calibri" panose="020F0502020204030204" pitchFamily="34" charset="0"/>
                <a:cs typeface="Times New Roman" panose="02020603050405020304" pitchFamily="18" charset="0"/>
              </a:rPr>
              <a:t>Дар асоси Паёми навбатии Президенти Ҷумҳурии Тоҷикистон аз 28 декабри соли 2023 музди меҳнат дар соҳаҳои буҷет ба андозаи 40,0 фоиз баланд бардошта шуд.</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tg-Cyrl-TJ" sz="1400" b="1" dirty="0">
                <a:effectLst/>
                <a:latin typeface="Times New Roman" panose="02020603050405020304" pitchFamily="18" charset="0"/>
                <a:ea typeface="Calibri" panose="020F0502020204030204" pitchFamily="34" charset="0"/>
                <a:cs typeface="Times New Roman" panose="02020603050405020304" pitchFamily="18" charset="0"/>
              </a:rPr>
              <a:t>Соли ҷорӣ дар ҳамкорӣ бо Вазорати молияи Ҷумҳурии Тоҷикистон тадбирҳо ҷиҳати гузариши марҳила ба марҳила аз низоми пардохти музди меҳнати баробар ба пардохти музди меҳнат аз рӯи маҳсулнокӣ таҳия ва мавриди амал қарор дода мешаванд.</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endParaRPr lang="ru-RU" sz="22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Содержимое 3">
            <a:extLst>
              <a:ext uri="{FF2B5EF4-FFF2-40B4-BE49-F238E27FC236}">
                <a16:creationId xmlns:a16="http://schemas.microsoft.com/office/drawing/2014/main" id="{DD825AE9-078A-BE3B-636F-CEAF5A21FA6D}"/>
              </a:ext>
            </a:extLst>
          </p:cNvPr>
          <p:cNvGraphicFramePr>
            <a:graphicFrameLocks/>
          </p:cNvGraphicFramePr>
          <p:nvPr>
            <p:extLst>
              <p:ext uri="{D42A27DB-BD31-4B8C-83A1-F6EECF244321}">
                <p14:modId xmlns:p14="http://schemas.microsoft.com/office/powerpoint/2010/main" val="2859358190"/>
              </p:ext>
            </p:extLst>
          </p:nvPr>
        </p:nvGraphicFramePr>
        <p:xfrm>
          <a:off x="827584" y="3717032"/>
          <a:ext cx="7914812" cy="297183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 name="Таблица 4">
            <a:extLst>
              <a:ext uri="{FF2B5EF4-FFF2-40B4-BE49-F238E27FC236}">
                <a16:creationId xmlns:a16="http://schemas.microsoft.com/office/drawing/2014/main" id="{A5531FFA-C073-E0B1-6984-F9DF4FD84442}"/>
              </a:ext>
            </a:extLst>
          </p:cNvPr>
          <p:cNvGraphicFramePr>
            <a:graphicFrameLocks noGrp="1"/>
          </p:cNvGraphicFramePr>
          <p:nvPr>
            <p:extLst>
              <p:ext uri="{D42A27DB-BD31-4B8C-83A1-F6EECF244321}">
                <p14:modId xmlns:p14="http://schemas.microsoft.com/office/powerpoint/2010/main" val="215079839"/>
              </p:ext>
            </p:extLst>
          </p:nvPr>
        </p:nvGraphicFramePr>
        <p:xfrm>
          <a:off x="653400" y="2924457"/>
          <a:ext cx="8286749" cy="715570"/>
        </p:xfrm>
        <a:graphic>
          <a:graphicData uri="http://schemas.openxmlformats.org/drawingml/2006/table">
            <a:tbl>
              <a:tblPr firstRow="1" bandRow="1">
                <a:tableStyleId>{5C22544A-7EE6-4342-B048-85BDC9FD1C3A}</a:tableStyleId>
              </a:tblPr>
              <a:tblGrid>
                <a:gridCol w="8286749">
                  <a:extLst>
                    <a:ext uri="{9D8B030D-6E8A-4147-A177-3AD203B41FA5}">
                      <a16:colId xmlns:a16="http://schemas.microsoft.com/office/drawing/2014/main" val="20000"/>
                    </a:ext>
                  </a:extLst>
                </a:gridCol>
              </a:tblGrid>
              <a:tr h="715570">
                <a:tc>
                  <a:txBody>
                    <a:bodyPr/>
                    <a:lstStyle/>
                    <a:p>
                      <a:pPr algn="ctr"/>
                      <a:r>
                        <a:rPr lang="tg-Cyrl-TJ" sz="1800" b="1" dirty="0">
                          <a:solidFill>
                            <a:schemeClr val="tx1"/>
                          </a:solidFill>
                          <a:latin typeface="Times New Roman Tj" pitchFamily="18" charset="-52"/>
                        </a:rPr>
                        <a:t>Музди миёнаи мењнат дар љумњурї ва минтаќањо дар солҳои 2018 - 2023</a:t>
                      </a:r>
                    </a:p>
                    <a:p>
                      <a:pPr algn="ctr"/>
                      <a:r>
                        <a:rPr lang="tg-Cyrl-TJ" sz="1400" b="1" i="1" dirty="0">
                          <a:solidFill>
                            <a:schemeClr val="tx1"/>
                          </a:solidFill>
                          <a:latin typeface="Times New Roman Tj" pitchFamily="18" charset="-52"/>
                        </a:rPr>
                        <a:t>(Афзоиш  нисбат ба соли 2028  779,3 сомонї ва ё 63,1 фоизро ташкил дод.)</a:t>
                      </a:r>
                      <a:endParaRPr lang="ru-RU" sz="1400" b="1" i="1" dirty="0">
                        <a:solidFill>
                          <a:schemeClr val="tx1"/>
                        </a:solidFill>
                        <a:latin typeface="Times New Roman Tj" pitchFamily="18" charset="-52"/>
                      </a:endParaRPr>
                    </a:p>
                  </a:txBody>
                  <a:tcPr>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951398140"/>
      </p:ext>
    </p:extLst>
  </p:cSld>
  <p:clrMapOvr>
    <a:masterClrMapping/>
  </p:clrMapOvr>
  <p:transition>
    <p:split orient="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916410AE-E1E9-1ABE-A7B7-543B966A20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3968" y="30639"/>
            <a:ext cx="1152128" cy="862760"/>
          </a:xfrm>
          <a:prstGeom prst="rect">
            <a:avLst/>
          </a:prstGeom>
        </p:spPr>
      </p:pic>
      <p:sp>
        <p:nvSpPr>
          <p:cNvPr id="3" name="Прямоугольник 2">
            <a:extLst>
              <a:ext uri="{FF2B5EF4-FFF2-40B4-BE49-F238E27FC236}">
                <a16:creationId xmlns:a16="http://schemas.microsoft.com/office/drawing/2014/main" id="{9064B58F-CC68-A690-F484-A0640BF1FFF3}"/>
              </a:ext>
            </a:extLst>
          </p:cNvPr>
          <p:cNvSpPr/>
          <p:nvPr/>
        </p:nvSpPr>
        <p:spPr>
          <a:xfrm>
            <a:off x="1259632" y="848324"/>
            <a:ext cx="7384876" cy="510249"/>
          </a:xfrm>
          <a:prstGeom prst="rect">
            <a:avLst/>
          </a:prstGeom>
          <a:noFill/>
          <a:ln>
            <a:noFill/>
          </a:ln>
        </p:spPr>
        <p:style>
          <a:lnRef idx="0">
            <a:scrgbClr r="0" g="0" b="0"/>
          </a:lnRef>
          <a:fillRef idx="0">
            <a:scrgbClr r="0" g="0" b="0"/>
          </a:fillRef>
          <a:effectRef idx="0">
            <a:scrgbClr r="0" g="0" b="0"/>
          </a:effectRef>
          <a:fontRef idx="minor">
            <a:schemeClr val="accent3"/>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lang="tg-Cyrl-TJ" sz="1800" b="1" kern="1200" dirty="0">
                <a:solidFill>
                  <a:srgbClr val="002060"/>
                </a:solidFill>
                <a:effectLst/>
                <a:latin typeface="Times New Roman Tj" panose="02020603050405020304" pitchFamily="18" charset="-52"/>
                <a:ea typeface="+mn-ea"/>
                <a:cs typeface="+mn-cs"/>
              </a:rPr>
              <a:t>ВАЗОРАТИ МЕЊНАТ, МУЊОЉИРАТ ВА ШУЃЛИ АЊОЛИИ ЉУМЊУРИИ ТОЉИКИСТОН</a:t>
            </a:r>
            <a:endParaRPr lang="ru-RU" sz="1800" b="1" kern="1200" dirty="0">
              <a:solidFill>
                <a:srgbClr val="002060"/>
              </a:solidFill>
              <a:effectLst/>
              <a:latin typeface="Times New Roman Tj" panose="02020603050405020304" pitchFamily="18" charset="-52"/>
              <a:ea typeface="+mn-ea"/>
              <a:cs typeface="+mn-cs"/>
            </a:endParaRPr>
          </a:p>
        </p:txBody>
      </p:sp>
      <p:sp>
        <p:nvSpPr>
          <p:cNvPr id="6" name="TextBox 5" hidden="1">
            <a:extLst>
              <a:ext uri="{FF2B5EF4-FFF2-40B4-BE49-F238E27FC236}">
                <a16:creationId xmlns:a16="http://schemas.microsoft.com/office/drawing/2014/main" id="{1ED9882A-4FB5-D423-0386-3F8FDAF2AD43}"/>
              </a:ext>
            </a:extLst>
          </p:cNvPr>
          <p:cNvSpPr txBox="1"/>
          <p:nvPr/>
        </p:nvSpPr>
        <p:spPr>
          <a:xfrm>
            <a:off x="2283619" y="3019722"/>
            <a:ext cx="4624386" cy="923330"/>
          </a:xfrm>
          <a:prstGeom prst="rect">
            <a:avLst/>
          </a:prstGeom>
          <a:noFill/>
        </p:spPr>
        <p:txBody>
          <a:bodyPr wrap="square">
            <a:spAutoFit/>
          </a:bodyPr>
          <a:lstStyle/>
          <a:p>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“рушди и</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тисодиёт</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ва</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вияти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ра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обатнокии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бе</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a:t>
            </a:r>
            <a:r>
              <a:rPr lang="tg-Cyrl-TJ" sz="1800" dirty="0">
                <a:effectLst/>
                <a:latin typeface="Times New Roman" panose="02020603050405020304" pitchFamily="18" charset="0"/>
                <a:ea typeface="Calibri" panose="020F0502020204030204" pitchFamily="34" charset="0"/>
              </a:rPr>
              <a:t>ҳ</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сармояи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инсон</a:t>
            </a:r>
            <a:r>
              <a:rPr lang="tg-Cyrl-TJ" sz="1800" dirty="0">
                <a:effectLst/>
                <a:latin typeface="Times New Roman" panose="02020603050405020304" pitchFamily="18" charset="0"/>
                <a:ea typeface="Calibri" panose="020F0502020204030204" pitchFamily="34" charset="0"/>
              </a:rPr>
              <a:t>ӣ</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panose="02020603050405020304" pitchFamily="18" charset="0"/>
                <a:ea typeface="Calibri" panose="020F0502020204030204" pitchFamily="34" charset="0"/>
              </a:rPr>
              <a:t>ғ</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айриимкон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мебошад</a:t>
            </a:r>
            <a:endParaRPr lang="ru-RU" dirty="0"/>
          </a:p>
        </p:txBody>
      </p:sp>
      <p:sp>
        <p:nvSpPr>
          <p:cNvPr id="8" name="Стрелка: вправо 7">
            <a:extLst>
              <a:ext uri="{FF2B5EF4-FFF2-40B4-BE49-F238E27FC236}">
                <a16:creationId xmlns:a16="http://schemas.microsoft.com/office/drawing/2014/main" id="{72AC2F74-DA77-FF32-BB51-F4543A69B5DC}"/>
              </a:ext>
            </a:extLst>
          </p:cNvPr>
          <p:cNvSpPr/>
          <p:nvPr/>
        </p:nvSpPr>
        <p:spPr>
          <a:xfrm>
            <a:off x="180594" y="1103449"/>
            <a:ext cx="1980855" cy="51024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g-Cyrl-TJ" sz="1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Бандҳои 17-18 -19</a:t>
            </a:r>
            <a:endParaRPr lang="ru-RU" sz="1600" b="1" dirty="0">
              <a:solidFill>
                <a:schemeClr val="bg1"/>
              </a:solidFill>
            </a:endParaRPr>
          </a:p>
        </p:txBody>
      </p:sp>
      <p:sp>
        <p:nvSpPr>
          <p:cNvPr id="7" name="TextBox 6">
            <a:extLst>
              <a:ext uri="{FF2B5EF4-FFF2-40B4-BE49-F238E27FC236}">
                <a16:creationId xmlns:a16="http://schemas.microsoft.com/office/drawing/2014/main" id="{F880A3E3-6757-2BBD-95FC-3BFE06C0F52E}"/>
              </a:ext>
            </a:extLst>
          </p:cNvPr>
          <p:cNvSpPr txBox="1"/>
          <p:nvPr/>
        </p:nvSpPr>
        <p:spPr>
          <a:xfrm>
            <a:off x="720146" y="1401697"/>
            <a:ext cx="8280981" cy="3141629"/>
          </a:xfrm>
          <a:prstGeom prst="rect">
            <a:avLst/>
          </a:prstGeom>
          <a:noFill/>
        </p:spPr>
        <p:txBody>
          <a:bodyPr wrap="square">
            <a:spAutoFit/>
          </a:bodyPr>
          <a:lstStyle/>
          <a:p>
            <a:pPr algn="just">
              <a:lnSpc>
                <a:spcPct val="115000"/>
              </a:lnSpc>
            </a:pPr>
            <a:r>
              <a:rPr lang="tg-Cyrl-TJ" sz="1400" dirty="0">
                <a:latin typeface="Times New Roman" panose="02020603050405020304" pitchFamily="18" charset="0"/>
                <a:ea typeface="Calibri" panose="020F0502020204030204" pitchFamily="34" charset="0"/>
                <a:cs typeface="Times New Roman" panose="02020603050405020304" pitchFamily="18" charset="0"/>
              </a:rPr>
              <a:t>	</a:t>
            </a:r>
            <a:r>
              <a:rPr lang="tg-Cyrl-TJ" sz="1500" dirty="0">
                <a:effectLst/>
                <a:latin typeface="Times New Roman" panose="02020603050405020304" pitchFamily="18" charset="0"/>
                <a:ea typeface="Calibri" panose="020F0502020204030204" pitchFamily="34" charset="0"/>
                <a:cs typeface="Times New Roman" panose="02020603050405020304" pitchFamily="18" charset="0"/>
              </a:rPr>
              <a:t>Бо мақсади дастрасии бештари муҳоҷирони меҳнатии баргашта ба хизматрасониҳои давлатии мақомоти меҳнат ва шуғли аҳолӣ дар доираи Барномаи давлатии мусоидат ба шуғли аҳолии Ҷумҳурии Тоҷикистон барои солҳои 2023-2027 тадбирҳои мушаххас пешбинӣ гардидаанд. </a:t>
            </a:r>
          </a:p>
          <a:p>
            <a:pPr algn="just">
              <a:lnSpc>
                <a:spcPct val="115000"/>
              </a:lnSpc>
            </a:pPr>
            <a:r>
              <a:rPr lang="tg-Cyrl-TJ" sz="1500" dirty="0">
                <a:effectLst/>
                <a:latin typeface="Times New Roman" panose="02020603050405020304" pitchFamily="18" charset="0"/>
                <a:ea typeface="Calibri" panose="020F0502020204030204" pitchFamily="34" charset="0"/>
                <a:cs typeface="Times New Roman" panose="02020603050405020304" pitchFamily="18" charset="0"/>
              </a:rPr>
              <a:t>	Бояд қайд намуд, ки бо қарори Ҳукумати Ҷумҳурии Тоҷикистон аз 30 июни соли 2023, №309 Стратегияи танзими равандҳои муҳоҷират дар Ҷумҳурии Тоҷикистон барои давраи то соли 2040 тасдиқ гардид ва дар доираи Нақшаи амалисозии ин ҳуҷҷат гузаронидани таҳқиқот оид ба муайян намудани самтҳои имконпазир ва ҳаҷми раванди муҳоҷирати меҳнатт дохилӣ ва баруна пешбинӣ шудааст.</a:t>
            </a:r>
            <a:endParaRPr lang="ru-RU" sz="15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tg-Cyrl-TJ" sz="1500" dirty="0">
                <a:effectLst/>
                <a:latin typeface="Times New Roman" panose="02020603050405020304" pitchFamily="18" charset="0"/>
                <a:ea typeface="Calibri" panose="020F0502020204030204" pitchFamily="34" charset="0"/>
                <a:cs typeface="Times New Roman" panose="02020603050405020304" pitchFamily="18" charset="0"/>
              </a:rPr>
              <a:t>Вазорат бо шарикони рушд, аз ҷумла намояндагии Созмони байналмилалии муҳоҷират дар Тоҷикистон ҳамкорӣ қарор дорад.</a:t>
            </a:r>
            <a:endParaRPr lang="ru-RU" sz="15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9" name="Object 18">
            <a:extLst>
              <a:ext uri="{FF2B5EF4-FFF2-40B4-BE49-F238E27FC236}">
                <a16:creationId xmlns:a16="http://schemas.microsoft.com/office/drawing/2014/main" id="{15470C1D-EA36-BDE6-B4A6-F4264C14D444}"/>
              </a:ext>
            </a:extLst>
          </p:cNvPr>
          <p:cNvGraphicFramePr>
            <a:graphicFrameLocks/>
          </p:cNvGraphicFramePr>
          <p:nvPr>
            <p:extLst>
              <p:ext uri="{D42A27DB-BD31-4B8C-83A1-F6EECF244321}">
                <p14:modId xmlns:p14="http://schemas.microsoft.com/office/powerpoint/2010/main" val="3578055495"/>
              </p:ext>
            </p:extLst>
          </p:nvPr>
        </p:nvGraphicFramePr>
        <p:xfrm>
          <a:off x="539552" y="4293096"/>
          <a:ext cx="9001127" cy="2239142"/>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Box 10">
            <a:extLst>
              <a:ext uri="{FF2B5EF4-FFF2-40B4-BE49-F238E27FC236}">
                <a16:creationId xmlns:a16="http://schemas.microsoft.com/office/drawing/2014/main" id="{5531BA27-0A3D-9364-F3B3-7F2FFAAAB327}"/>
              </a:ext>
            </a:extLst>
          </p:cNvPr>
          <p:cNvSpPr txBox="1"/>
          <p:nvPr/>
        </p:nvSpPr>
        <p:spPr>
          <a:xfrm>
            <a:off x="863015" y="4025395"/>
            <a:ext cx="7560839" cy="391069"/>
          </a:xfrm>
          <a:prstGeom prst="rect">
            <a:avLst/>
          </a:prstGeom>
          <a:noFill/>
        </p:spPr>
        <p:txBody>
          <a:bodyPr wrap="square">
            <a:spAutoFit/>
          </a:bodyPr>
          <a:lstStyle/>
          <a:p>
            <a:pPr marL="457200" indent="450215" algn="ctr">
              <a:lnSpc>
                <a:spcPct val="115000"/>
              </a:lnSpc>
              <a:spcAft>
                <a:spcPts val="600"/>
              </a:spcAft>
            </a:pPr>
            <a:r>
              <a:rPr lang="tg-Cyrl-TJ" sz="1800" b="1" dirty="0">
                <a:effectLst/>
                <a:latin typeface="Times New Roman Tj" panose="02020603050405020304" pitchFamily="18" charset="-52"/>
                <a:ea typeface="Calibri" panose="020F0502020204030204" pitchFamily="34" charset="0"/>
                <a:cs typeface="Times New Roman" panose="02020603050405020304" pitchFamily="18" charset="0"/>
              </a:rPr>
              <a:t>Дастгирии иљтимоии муњољирони мењнатии ба Ватан бозгашта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0934966"/>
      </p:ext>
    </p:extLst>
  </p:cSld>
  <p:clrMapOvr>
    <a:masterClrMapping/>
  </p:clrMapOvr>
  <p:transition>
    <p:split orient="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Подзаголовок 2"/>
          <p:cNvSpPr>
            <a:spLocks noGrp="1"/>
          </p:cNvSpPr>
          <p:nvPr>
            <p:ph type="subTitle" idx="1"/>
          </p:nvPr>
        </p:nvSpPr>
        <p:spPr>
          <a:xfrm>
            <a:off x="285750" y="4071938"/>
            <a:ext cx="8286750" cy="500062"/>
          </a:xfrm>
        </p:spPr>
        <p:txBody>
          <a:bodyPr>
            <a:normAutofit/>
          </a:bodyPr>
          <a:lstStyle/>
          <a:p>
            <a:r>
              <a:rPr lang="en-US" sz="2400" b="1" dirty="0"/>
              <a:t> </a:t>
            </a:r>
            <a:endParaRPr lang="ru-RU" sz="2400" dirty="0">
              <a:latin typeface="Times New Roman Tj" pitchFamily="18" charset="-52"/>
            </a:endParaRPr>
          </a:p>
          <a:p>
            <a:endParaRPr lang="ru-RU" sz="2400" b="1" dirty="0"/>
          </a:p>
          <a:p>
            <a:endParaRPr lang="ru-RU" sz="2400" b="1" dirty="0"/>
          </a:p>
        </p:txBody>
      </p:sp>
      <p:pic>
        <p:nvPicPr>
          <p:cNvPr id="2" name="Рисунок 1">
            <a:extLst>
              <a:ext uri="{FF2B5EF4-FFF2-40B4-BE49-F238E27FC236}">
                <a16:creationId xmlns:a16="http://schemas.microsoft.com/office/drawing/2014/main" id="{916410AE-E1E9-1ABE-A7B7-543B966A20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3968" y="30639"/>
            <a:ext cx="1152128" cy="862760"/>
          </a:xfrm>
          <a:prstGeom prst="rect">
            <a:avLst/>
          </a:prstGeom>
        </p:spPr>
      </p:pic>
      <p:sp>
        <p:nvSpPr>
          <p:cNvPr id="3" name="Прямоугольник 2">
            <a:extLst>
              <a:ext uri="{FF2B5EF4-FFF2-40B4-BE49-F238E27FC236}">
                <a16:creationId xmlns:a16="http://schemas.microsoft.com/office/drawing/2014/main" id="{9064B58F-CC68-A690-F484-A0640BF1FFF3}"/>
              </a:ext>
            </a:extLst>
          </p:cNvPr>
          <p:cNvSpPr/>
          <p:nvPr/>
        </p:nvSpPr>
        <p:spPr>
          <a:xfrm>
            <a:off x="1223056" y="891448"/>
            <a:ext cx="7384876" cy="510249"/>
          </a:xfrm>
          <a:prstGeom prst="rect">
            <a:avLst/>
          </a:prstGeom>
          <a:noFill/>
          <a:ln>
            <a:noFill/>
          </a:ln>
        </p:spPr>
        <p:style>
          <a:lnRef idx="0">
            <a:scrgbClr r="0" g="0" b="0"/>
          </a:lnRef>
          <a:fillRef idx="0">
            <a:scrgbClr r="0" g="0" b="0"/>
          </a:fillRef>
          <a:effectRef idx="0">
            <a:scrgbClr r="0" g="0" b="0"/>
          </a:effectRef>
          <a:fontRef idx="minor">
            <a:schemeClr val="accent3"/>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lang="tg-Cyrl-TJ" sz="1800" b="1" kern="1200" dirty="0">
                <a:solidFill>
                  <a:srgbClr val="002060"/>
                </a:solidFill>
                <a:effectLst/>
                <a:latin typeface="Times New Roman Tj" panose="02020603050405020304" pitchFamily="18" charset="-52"/>
                <a:ea typeface="+mn-ea"/>
                <a:cs typeface="+mn-cs"/>
              </a:rPr>
              <a:t>ВАЗОРАТИ МЕЊНАТ, МУЊОЉИРАТ ВА ШУЃЛИ АЊОЛИИ ЉУМЊУРИИ ТОЉИКИСТОН</a:t>
            </a:r>
            <a:endParaRPr lang="ru-RU" sz="1800" b="1" kern="1200" dirty="0">
              <a:solidFill>
                <a:srgbClr val="002060"/>
              </a:solidFill>
              <a:effectLst/>
              <a:latin typeface="Times New Roman Tj" panose="02020603050405020304" pitchFamily="18" charset="-52"/>
              <a:ea typeface="+mn-ea"/>
              <a:cs typeface="+mn-cs"/>
            </a:endParaRPr>
          </a:p>
        </p:txBody>
      </p:sp>
      <p:sp>
        <p:nvSpPr>
          <p:cNvPr id="6" name="TextBox 5" hidden="1">
            <a:extLst>
              <a:ext uri="{FF2B5EF4-FFF2-40B4-BE49-F238E27FC236}">
                <a16:creationId xmlns:a16="http://schemas.microsoft.com/office/drawing/2014/main" id="{1ED9882A-4FB5-D423-0386-3F8FDAF2AD43}"/>
              </a:ext>
            </a:extLst>
          </p:cNvPr>
          <p:cNvSpPr txBox="1"/>
          <p:nvPr/>
        </p:nvSpPr>
        <p:spPr>
          <a:xfrm>
            <a:off x="2283619" y="3019722"/>
            <a:ext cx="4624386" cy="923330"/>
          </a:xfrm>
          <a:prstGeom prst="rect">
            <a:avLst/>
          </a:prstGeom>
          <a:noFill/>
        </p:spPr>
        <p:txBody>
          <a:bodyPr wrap="square">
            <a:spAutoFit/>
          </a:bodyPr>
          <a:lstStyle/>
          <a:p>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“рушди и</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тисодиёт</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ва</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вияти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ра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обатнокии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бе</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a:t>
            </a:r>
            <a:r>
              <a:rPr lang="tg-Cyrl-TJ" sz="1800" dirty="0">
                <a:effectLst/>
                <a:latin typeface="Times New Roman" panose="02020603050405020304" pitchFamily="18" charset="0"/>
                <a:ea typeface="Calibri" panose="020F0502020204030204" pitchFamily="34" charset="0"/>
              </a:rPr>
              <a:t>ҳ</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сармояи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инсон</a:t>
            </a:r>
            <a:r>
              <a:rPr lang="tg-Cyrl-TJ" sz="1800" dirty="0">
                <a:effectLst/>
                <a:latin typeface="Times New Roman" panose="02020603050405020304" pitchFamily="18" charset="0"/>
                <a:ea typeface="Calibri" panose="020F0502020204030204" pitchFamily="34" charset="0"/>
              </a:rPr>
              <a:t>ӣ</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panose="02020603050405020304" pitchFamily="18" charset="0"/>
                <a:ea typeface="Calibri" panose="020F0502020204030204" pitchFamily="34" charset="0"/>
              </a:rPr>
              <a:t>ғ</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айриимкон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мебошад</a:t>
            </a:r>
            <a:endParaRPr lang="ru-RU" dirty="0"/>
          </a:p>
        </p:txBody>
      </p:sp>
      <p:sp>
        <p:nvSpPr>
          <p:cNvPr id="8" name="Стрелка: вправо 7">
            <a:extLst>
              <a:ext uri="{FF2B5EF4-FFF2-40B4-BE49-F238E27FC236}">
                <a16:creationId xmlns:a16="http://schemas.microsoft.com/office/drawing/2014/main" id="{72AC2F74-DA77-FF32-BB51-F4543A69B5DC}"/>
              </a:ext>
            </a:extLst>
          </p:cNvPr>
          <p:cNvSpPr/>
          <p:nvPr/>
        </p:nvSpPr>
        <p:spPr>
          <a:xfrm>
            <a:off x="120052" y="1401697"/>
            <a:ext cx="1980855" cy="68267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g-Cyrl-TJ" sz="1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Бандҳои 20-21</a:t>
            </a:r>
            <a:endParaRPr lang="ru-RU" sz="1600" b="1" dirty="0">
              <a:solidFill>
                <a:schemeClr val="bg1"/>
              </a:solidFill>
            </a:endParaRPr>
          </a:p>
        </p:txBody>
      </p:sp>
      <p:sp>
        <p:nvSpPr>
          <p:cNvPr id="7" name="TextBox 6">
            <a:extLst>
              <a:ext uri="{FF2B5EF4-FFF2-40B4-BE49-F238E27FC236}">
                <a16:creationId xmlns:a16="http://schemas.microsoft.com/office/drawing/2014/main" id="{F880A3E3-6757-2BBD-95FC-3BFE06C0F52E}"/>
              </a:ext>
            </a:extLst>
          </p:cNvPr>
          <p:cNvSpPr txBox="1"/>
          <p:nvPr/>
        </p:nvSpPr>
        <p:spPr>
          <a:xfrm>
            <a:off x="2123728" y="1401697"/>
            <a:ext cx="6877399" cy="870238"/>
          </a:xfrm>
          <a:prstGeom prst="rect">
            <a:avLst/>
          </a:prstGeom>
          <a:noFill/>
        </p:spPr>
        <p:txBody>
          <a:bodyPr wrap="square">
            <a:spAutoFit/>
          </a:bodyPr>
          <a:lstStyle/>
          <a:p>
            <a:pPr algn="just">
              <a:lnSpc>
                <a:spcPct val="115000"/>
              </a:lnSpc>
              <a:spcAft>
                <a:spcPts val="1000"/>
              </a:spcAft>
            </a:pPr>
            <a:r>
              <a:rPr lang="tg-Cyrl-TJ" sz="1600"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endParaRPr lang="ru-RU" sz="2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0C95D953-177F-D997-AAB5-5BDD46D44E81}"/>
              </a:ext>
            </a:extLst>
          </p:cNvPr>
          <p:cNvSpPr txBox="1"/>
          <p:nvPr/>
        </p:nvSpPr>
        <p:spPr>
          <a:xfrm>
            <a:off x="1475656" y="1909995"/>
            <a:ext cx="7525470" cy="4604850"/>
          </a:xfrm>
          <a:prstGeom prst="rect">
            <a:avLst/>
          </a:prstGeom>
          <a:noFill/>
        </p:spPr>
        <p:txBody>
          <a:bodyPr wrap="square">
            <a:spAutoFit/>
          </a:bodyPr>
          <a:lstStyle/>
          <a:p>
            <a:pPr marL="457200" algn="just">
              <a:lnSpc>
                <a:spcPct val="115000"/>
              </a:lnSpc>
            </a:pPr>
            <a:r>
              <a:rPr lang="tg-Cyrl-TJ" sz="1600" dirty="0">
                <a:effectLst/>
                <a:latin typeface="Times New Roman" panose="02020603050405020304" pitchFamily="18" charset="0"/>
                <a:ea typeface="Calibri" panose="020F0502020204030204" pitchFamily="34" charset="0"/>
                <a:cs typeface="Times New Roman" panose="02020603050405020304" pitchFamily="18" charset="0"/>
              </a:rPr>
              <a:t>Моҳи декабри соли 2023 муҳлати амалӣ Барнома оид ба паст кардани сатҳи шуғли бақайдгирифтанашуда (ғайрирасмӣ) дар Ҷумҳурии Тоҷикистон ба охир расид ва пайгирии масъалаи бартарафкунии шуғли ғайрирасмӣ ҳамоно мубрам боқӣ мемонад.</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pPr>
            <a:r>
              <a:rPr lang="tg-Cyrl-TJ" sz="1600" dirty="0">
                <a:effectLst/>
                <a:latin typeface="Times New Roman" panose="02020603050405020304" pitchFamily="18" charset="0"/>
                <a:ea typeface="Calibri" panose="020F0502020204030204" pitchFamily="34" charset="0"/>
                <a:cs typeface="Times New Roman" panose="02020603050405020304" pitchFamily="18" charset="0"/>
              </a:rPr>
              <a:t>Аз ин хотир, бо мақсади идома додани амалисозии тадбирҳо ҷиҳати паст кардани сатҳи шуғли ғайрирасмӣ аз ҷониби вазорат дар Барномаи миёнамуҳлати рушди шуғли пурмаҳсул дар Ҷумҳурии Тоҷикистон барои солҳои 2023-2027 ва Нақшаи амалисозии он тадбирҳо ворид карда шудаанд.</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pPr>
            <a:r>
              <a:rPr lang="tg-Cyrl-TJ" sz="1600" dirty="0">
                <a:effectLst/>
                <a:latin typeface="Times New Roman" panose="02020603050405020304" pitchFamily="18" charset="0"/>
                <a:ea typeface="Calibri" panose="020F0502020204030204" pitchFamily="34" charset="0"/>
                <a:cs typeface="Times New Roman" panose="02020603050405020304" pitchFamily="18" charset="0"/>
              </a:rPr>
              <a:t>Бояд қайд намуд, ки мувофиқи натиҷаҳои барӯйхатгирии аҳолӣ ва ва фонди манзил, ки соли 2020 аз ҷониби Агентии омори назди Президенти Ҷумҳурии Тоҷикистон анҷом ёфт, зиёда аз 760,0 ҳазор нафар аҳолӣ амалан худмашғул мебошанд ва мувофиқи арқоми оморӣ феълан 350,0 ҳазор нафар аҳолӣ ба ҳайси соҳибкорони инфиродӣ ба қайд гирифта шудаанд.</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1000"/>
              </a:spcAft>
            </a:pPr>
            <a:r>
              <a:rPr lang="tg-Cyrl-TJ" sz="1600" dirty="0">
                <a:effectLst/>
                <a:latin typeface="Times New Roman" panose="02020603050405020304" pitchFamily="18" charset="0"/>
                <a:ea typeface="Calibri" panose="020F0502020204030204" pitchFamily="34" charset="0"/>
                <a:cs typeface="Times New Roman" panose="02020603050405020304" pitchFamily="18" charset="0"/>
              </a:rPr>
              <a:t>Дар сурати дастгирӣ ёфтани лоиҳаи қарори болозикр имконият пайдо мешавад, ки фаъолияти меҳнатии зиёда аз 350,0 ҳазор нафар шаҳрвандони худмашғул ба низоми суғуртаи иҷтимоӣ ва нафақа ворид карда шавад.</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00222238"/>
      </p:ext>
    </p:extLst>
  </p:cSld>
  <p:clrMapOvr>
    <a:masterClrMapping/>
  </p:clrMapOvr>
  <p:transition>
    <p:split orient="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Подзаголовок 2"/>
          <p:cNvSpPr>
            <a:spLocks noGrp="1"/>
          </p:cNvSpPr>
          <p:nvPr>
            <p:ph type="subTitle" idx="1"/>
          </p:nvPr>
        </p:nvSpPr>
        <p:spPr>
          <a:xfrm>
            <a:off x="285750" y="4071938"/>
            <a:ext cx="8286750" cy="500062"/>
          </a:xfrm>
        </p:spPr>
        <p:txBody>
          <a:bodyPr>
            <a:normAutofit/>
          </a:bodyPr>
          <a:lstStyle/>
          <a:p>
            <a:r>
              <a:rPr lang="en-US" sz="2400" b="1" dirty="0"/>
              <a:t> </a:t>
            </a:r>
            <a:endParaRPr lang="ru-RU" sz="2400" dirty="0">
              <a:latin typeface="Times New Roman Tj" pitchFamily="18" charset="-52"/>
            </a:endParaRPr>
          </a:p>
          <a:p>
            <a:endParaRPr lang="ru-RU" sz="2400" b="1" dirty="0"/>
          </a:p>
          <a:p>
            <a:endParaRPr lang="ru-RU" sz="2400" b="1" dirty="0"/>
          </a:p>
        </p:txBody>
      </p:sp>
      <p:pic>
        <p:nvPicPr>
          <p:cNvPr id="2" name="Рисунок 1">
            <a:extLst>
              <a:ext uri="{FF2B5EF4-FFF2-40B4-BE49-F238E27FC236}">
                <a16:creationId xmlns:a16="http://schemas.microsoft.com/office/drawing/2014/main" id="{916410AE-E1E9-1ABE-A7B7-543B966A20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3968" y="30639"/>
            <a:ext cx="1152128" cy="862760"/>
          </a:xfrm>
          <a:prstGeom prst="rect">
            <a:avLst/>
          </a:prstGeom>
        </p:spPr>
      </p:pic>
      <p:sp>
        <p:nvSpPr>
          <p:cNvPr id="3" name="Прямоугольник 2">
            <a:extLst>
              <a:ext uri="{FF2B5EF4-FFF2-40B4-BE49-F238E27FC236}">
                <a16:creationId xmlns:a16="http://schemas.microsoft.com/office/drawing/2014/main" id="{9064B58F-CC68-A690-F484-A0640BF1FFF3}"/>
              </a:ext>
            </a:extLst>
          </p:cNvPr>
          <p:cNvSpPr/>
          <p:nvPr/>
        </p:nvSpPr>
        <p:spPr>
          <a:xfrm>
            <a:off x="1223056" y="891448"/>
            <a:ext cx="7384876" cy="510249"/>
          </a:xfrm>
          <a:prstGeom prst="rect">
            <a:avLst/>
          </a:prstGeom>
          <a:noFill/>
          <a:ln>
            <a:noFill/>
          </a:ln>
        </p:spPr>
        <p:style>
          <a:lnRef idx="0">
            <a:scrgbClr r="0" g="0" b="0"/>
          </a:lnRef>
          <a:fillRef idx="0">
            <a:scrgbClr r="0" g="0" b="0"/>
          </a:fillRef>
          <a:effectRef idx="0">
            <a:scrgbClr r="0" g="0" b="0"/>
          </a:effectRef>
          <a:fontRef idx="minor">
            <a:schemeClr val="accent3"/>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lang="tg-Cyrl-TJ" sz="1800" b="1" kern="1200" dirty="0">
                <a:solidFill>
                  <a:srgbClr val="002060"/>
                </a:solidFill>
                <a:effectLst/>
                <a:latin typeface="Times New Roman Tj" panose="02020603050405020304" pitchFamily="18" charset="-52"/>
                <a:ea typeface="+mn-ea"/>
                <a:cs typeface="+mn-cs"/>
              </a:rPr>
              <a:t>ВАЗОРАТИ МЕЊНАТ, МУЊОЉИРАТ ВА ШУЃЛИ АЊОЛИИ ЉУМЊУРИИ ТОЉИКИСТОН</a:t>
            </a:r>
            <a:endParaRPr lang="ru-RU" sz="1800" b="1" kern="1200" dirty="0">
              <a:solidFill>
                <a:srgbClr val="002060"/>
              </a:solidFill>
              <a:effectLst/>
              <a:latin typeface="Times New Roman Tj" panose="02020603050405020304" pitchFamily="18" charset="-52"/>
              <a:ea typeface="+mn-ea"/>
              <a:cs typeface="+mn-cs"/>
            </a:endParaRPr>
          </a:p>
        </p:txBody>
      </p:sp>
      <p:sp>
        <p:nvSpPr>
          <p:cNvPr id="6" name="TextBox 5" hidden="1">
            <a:extLst>
              <a:ext uri="{FF2B5EF4-FFF2-40B4-BE49-F238E27FC236}">
                <a16:creationId xmlns:a16="http://schemas.microsoft.com/office/drawing/2014/main" id="{1ED9882A-4FB5-D423-0386-3F8FDAF2AD43}"/>
              </a:ext>
            </a:extLst>
          </p:cNvPr>
          <p:cNvSpPr txBox="1"/>
          <p:nvPr/>
        </p:nvSpPr>
        <p:spPr>
          <a:xfrm>
            <a:off x="2283619" y="3019722"/>
            <a:ext cx="4624386" cy="923330"/>
          </a:xfrm>
          <a:prstGeom prst="rect">
            <a:avLst/>
          </a:prstGeom>
          <a:noFill/>
        </p:spPr>
        <p:txBody>
          <a:bodyPr wrap="square">
            <a:spAutoFit/>
          </a:bodyPr>
          <a:lstStyle/>
          <a:p>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“рушди и</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тисодиёт</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ва</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вияти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ра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обатнокии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бе</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a:t>
            </a:r>
            <a:r>
              <a:rPr lang="tg-Cyrl-TJ" sz="1800" dirty="0">
                <a:effectLst/>
                <a:latin typeface="Times New Roman" panose="02020603050405020304" pitchFamily="18" charset="0"/>
                <a:ea typeface="Calibri" panose="020F0502020204030204" pitchFamily="34" charset="0"/>
              </a:rPr>
              <a:t>ҳ</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сармояи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инсон</a:t>
            </a:r>
            <a:r>
              <a:rPr lang="tg-Cyrl-TJ" sz="1800" dirty="0">
                <a:effectLst/>
                <a:latin typeface="Times New Roman" panose="02020603050405020304" pitchFamily="18" charset="0"/>
                <a:ea typeface="Calibri" panose="020F0502020204030204" pitchFamily="34" charset="0"/>
              </a:rPr>
              <a:t>ӣ</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panose="02020603050405020304" pitchFamily="18" charset="0"/>
                <a:ea typeface="Calibri" panose="020F0502020204030204" pitchFamily="34" charset="0"/>
              </a:rPr>
              <a:t>ғ</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айриимкон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мебошад</a:t>
            </a:r>
            <a:endParaRPr lang="ru-RU" dirty="0"/>
          </a:p>
        </p:txBody>
      </p:sp>
      <p:sp>
        <p:nvSpPr>
          <p:cNvPr id="8" name="Стрелка: вправо 7">
            <a:extLst>
              <a:ext uri="{FF2B5EF4-FFF2-40B4-BE49-F238E27FC236}">
                <a16:creationId xmlns:a16="http://schemas.microsoft.com/office/drawing/2014/main" id="{72AC2F74-DA77-FF32-BB51-F4543A69B5DC}"/>
              </a:ext>
            </a:extLst>
          </p:cNvPr>
          <p:cNvSpPr/>
          <p:nvPr/>
        </p:nvSpPr>
        <p:spPr>
          <a:xfrm>
            <a:off x="120052" y="1401697"/>
            <a:ext cx="1980855" cy="68267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g-Cyrl-TJ" sz="1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Бандҳои 22-23</a:t>
            </a:r>
            <a:endParaRPr lang="ru-RU" sz="1600" b="1" dirty="0">
              <a:solidFill>
                <a:schemeClr val="bg1"/>
              </a:solidFill>
            </a:endParaRPr>
          </a:p>
        </p:txBody>
      </p:sp>
      <p:sp>
        <p:nvSpPr>
          <p:cNvPr id="7" name="TextBox 6">
            <a:extLst>
              <a:ext uri="{FF2B5EF4-FFF2-40B4-BE49-F238E27FC236}">
                <a16:creationId xmlns:a16="http://schemas.microsoft.com/office/drawing/2014/main" id="{F880A3E3-6757-2BBD-95FC-3BFE06C0F52E}"/>
              </a:ext>
            </a:extLst>
          </p:cNvPr>
          <p:cNvSpPr txBox="1"/>
          <p:nvPr/>
        </p:nvSpPr>
        <p:spPr>
          <a:xfrm>
            <a:off x="2123728" y="1401697"/>
            <a:ext cx="6877399" cy="870238"/>
          </a:xfrm>
          <a:prstGeom prst="rect">
            <a:avLst/>
          </a:prstGeom>
          <a:noFill/>
        </p:spPr>
        <p:txBody>
          <a:bodyPr wrap="square">
            <a:spAutoFit/>
          </a:bodyPr>
          <a:lstStyle/>
          <a:p>
            <a:pPr algn="just">
              <a:lnSpc>
                <a:spcPct val="115000"/>
              </a:lnSpc>
              <a:spcAft>
                <a:spcPts val="1000"/>
              </a:spcAft>
            </a:pPr>
            <a:r>
              <a:rPr lang="tg-Cyrl-TJ" sz="1600"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endParaRPr lang="ru-RU" sz="2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0C95D953-177F-D997-AAB5-5BDD46D44E81}"/>
              </a:ext>
            </a:extLst>
          </p:cNvPr>
          <p:cNvSpPr txBox="1"/>
          <p:nvPr/>
        </p:nvSpPr>
        <p:spPr>
          <a:xfrm>
            <a:off x="1043608" y="1909995"/>
            <a:ext cx="7957518" cy="5097036"/>
          </a:xfrm>
          <a:prstGeom prst="rect">
            <a:avLst/>
          </a:prstGeom>
          <a:noFill/>
        </p:spPr>
        <p:txBody>
          <a:bodyPr wrap="square">
            <a:spAutoFit/>
          </a:bodyPr>
          <a:lstStyle/>
          <a:p>
            <a:pPr marL="457200" algn="just">
              <a:lnSpc>
                <a:spcPct val="115000"/>
              </a:lnSpc>
            </a:pPr>
            <a:r>
              <a:rPr lang="tg-Cyrl-TJ" sz="1600" dirty="0">
                <a:effectLst/>
                <a:latin typeface="Times New Roman" panose="02020603050405020304" pitchFamily="18" charset="0"/>
                <a:ea typeface="Calibri" panose="020F0502020204030204" pitchFamily="34" charset="0"/>
                <a:cs typeface="Times New Roman" panose="02020603050405020304" pitchFamily="18" charset="0"/>
              </a:rPr>
              <a:t>Мувофиқи маълумоти Агентии омори назди Президенти Ҷумҳурии Тоҷикистон ҷиҳати иҷрои банди 17 (зербандҳои 144 ва 145) Стратегияи миллии рушди омор барои давраи то соли 2030 агентии мазкур дар ҳамкорӣ бо Бонки Ҷаҳонӣ ва Иттиҳоди Аврупо гузаронидани 2 Таҳқиқоти қувваи кориро бо назардошти ҷамъоварии нишондиҳандаҳо оид ба шуғли ғайрирасмӣ дар солҳои 2024 ва 2026 ба нақша гирифтааст.</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1000"/>
              </a:spcAft>
            </a:pPr>
            <a:r>
              <a:rPr lang="tg-Cyrl-TJ" sz="1600" dirty="0">
                <a:effectLst/>
                <a:latin typeface="Times New Roman" panose="02020603050405020304" pitchFamily="18" charset="0"/>
                <a:ea typeface="Calibri" panose="020F0502020204030204" pitchFamily="34" charset="0"/>
                <a:cs typeface="Times New Roman" panose="02020603050405020304" pitchFamily="18" charset="0"/>
              </a:rPr>
              <a:t>Таҳқиқоти мазкур тибқи тавсияҳои охирини Созмони байналмилалии меҳнат ҷиҳати таъмин намудани индикаторҳои Ҳадафҳои Рушди Ҳазорсола (ҲРУ) ва Стратегияи миллии рушд барои давраи то соли 2030 амалӣ карда мешаванд.</a:t>
            </a:r>
          </a:p>
          <a:p>
            <a:pPr marL="457200" algn="just">
              <a:lnSpc>
                <a:spcPct val="115000"/>
              </a:lnSpc>
              <a:spcAft>
                <a:spcPts val="1000"/>
              </a:spcAft>
            </a:pPr>
            <a:r>
              <a:rPr lang="tg-Cyrl-TJ"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tg-Cyrl-TJ" sz="1600" dirty="0">
                <a:effectLst/>
                <a:latin typeface="Times New Roman" panose="02020603050405020304" pitchFamily="18" charset="0"/>
                <a:ea typeface="Calibri" panose="020F0502020204030204" pitchFamily="34" charset="0"/>
                <a:cs typeface="Times New Roman" panose="02020603050405020304" pitchFamily="18" charset="0"/>
              </a:rPr>
              <a:t>Феълан вазорат дар ҳамкорӣ бо шарикони рушд ва дар доираи амалисозии лоиҳаи Бонки умумиҷаҳонӣ “Навсозии ҳифзи иҷтимоӣ ва ҳамгироии иқтисодӣ” ҷиҳати роҳандозии низоми иттилоотӣ ва арзёбии дурнамои бозори меҳнат корро оғоз </a:t>
            </a:r>
            <a:r>
              <a:rPr lang="tg-Cyrl-TJ" sz="1400" dirty="0">
                <a:effectLst/>
                <a:latin typeface="Times New Roman" panose="02020603050405020304" pitchFamily="18" charset="0"/>
                <a:ea typeface="Calibri" panose="020F0502020204030204" pitchFamily="34" charset="0"/>
                <a:cs typeface="Times New Roman" panose="02020603050405020304" pitchFamily="18" charset="0"/>
              </a:rPr>
              <a:t>намуд.</a:t>
            </a:r>
          </a:p>
          <a:p>
            <a:pPr marL="457200" algn="just">
              <a:lnSpc>
                <a:spcPct val="115000"/>
              </a:lnSpc>
              <a:spcAft>
                <a:spcPts val="1000"/>
              </a:spcAft>
            </a:pPr>
            <a:r>
              <a:rPr lang="tg-Cyrl-TJ" sz="1600" dirty="0">
                <a:effectLst/>
                <a:latin typeface="Times New Roman" panose="02020603050405020304" pitchFamily="18" charset="0"/>
                <a:ea typeface="Calibri" panose="020F0502020204030204" pitchFamily="34" charset="0"/>
              </a:rPr>
              <a:t>Дар айни замон сомонаҳои алоҳида дар соҳаи меҳнат, муҳоҷират ва шуғли аҳолӣ дар назди сохторҳои дахлдори вазорат таъсис дода шудаанд</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1000"/>
              </a:spcAft>
            </a:pP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04586403"/>
      </p:ext>
    </p:extLst>
  </p:cSld>
  <p:clrMapOvr>
    <a:masterClrMapping/>
  </p:clrMapOvr>
  <p:transition>
    <p:split orient="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Подзаголовок 2"/>
          <p:cNvSpPr>
            <a:spLocks noGrp="1"/>
          </p:cNvSpPr>
          <p:nvPr>
            <p:ph type="subTitle" idx="1"/>
          </p:nvPr>
        </p:nvSpPr>
        <p:spPr>
          <a:xfrm>
            <a:off x="285750" y="4071938"/>
            <a:ext cx="8286750" cy="500062"/>
          </a:xfrm>
        </p:spPr>
        <p:txBody>
          <a:bodyPr>
            <a:normAutofit/>
          </a:bodyPr>
          <a:lstStyle/>
          <a:p>
            <a:r>
              <a:rPr lang="en-US" sz="2400" b="1" dirty="0"/>
              <a:t> </a:t>
            </a:r>
            <a:endParaRPr lang="ru-RU" sz="2400" dirty="0">
              <a:latin typeface="Times New Roman Tj" pitchFamily="18" charset="-52"/>
            </a:endParaRPr>
          </a:p>
          <a:p>
            <a:endParaRPr lang="ru-RU" sz="2400" b="1" dirty="0"/>
          </a:p>
          <a:p>
            <a:endParaRPr lang="ru-RU" sz="2400" b="1" dirty="0"/>
          </a:p>
        </p:txBody>
      </p:sp>
      <p:pic>
        <p:nvPicPr>
          <p:cNvPr id="2" name="Рисунок 1">
            <a:extLst>
              <a:ext uri="{FF2B5EF4-FFF2-40B4-BE49-F238E27FC236}">
                <a16:creationId xmlns:a16="http://schemas.microsoft.com/office/drawing/2014/main" id="{916410AE-E1E9-1ABE-A7B7-543B966A20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3968" y="30639"/>
            <a:ext cx="1152128" cy="862760"/>
          </a:xfrm>
          <a:prstGeom prst="rect">
            <a:avLst/>
          </a:prstGeom>
        </p:spPr>
      </p:pic>
      <p:sp>
        <p:nvSpPr>
          <p:cNvPr id="3" name="Прямоугольник 2">
            <a:extLst>
              <a:ext uri="{FF2B5EF4-FFF2-40B4-BE49-F238E27FC236}">
                <a16:creationId xmlns:a16="http://schemas.microsoft.com/office/drawing/2014/main" id="{9064B58F-CC68-A690-F484-A0640BF1FFF3}"/>
              </a:ext>
            </a:extLst>
          </p:cNvPr>
          <p:cNvSpPr/>
          <p:nvPr/>
        </p:nvSpPr>
        <p:spPr>
          <a:xfrm>
            <a:off x="1223056" y="891448"/>
            <a:ext cx="7384876" cy="510249"/>
          </a:xfrm>
          <a:prstGeom prst="rect">
            <a:avLst/>
          </a:prstGeom>
          <a:noFill/>
          <a:ln>
            <a:noFill/>
          </a:ln>
        </p:spPr>
        <p:style>
          <a:lnRef idx="0">
            <a:scrgbClr r="0" g="0" b="0"/>
          </a:lnRef>
          <a:fillRef idx="0">
            <a:scrgbClr r="0" g="0" b="0"/>
          </a:fillRef>
          <a:effectRef idx="0">
            <a:scrgbClr r="0" g="0" b="0"/>
          </a:effectRef>
          <a:fontRef idx="minor">
            <a:schemeClr val="accent3"/>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lang="tg-Cyrl-TJ" sz="1800" b="1" kern="1200" dirty="0">
                <a:solidFill>
                  <a:srgbClr val="002060"/>
                </a:solidFill>
                <a:effectLst/>
                <a:latin typeface="Times New Roman Tj" panose="02020603050405020304" pitchFamily="18" charset="-52"/>
                <a:ea typeface="+mn-ea"/>
                <a:cs typeface="+mn-cs"/>
              </a:rPr>
              <a:t>ВАЗОРАТИ МЕЊНАТ, МУЊОЉИРАТ ВА ШУЃЛИ АЊОЛИИ ЉУМЊУРИИ ТОЉИКИСТОН</a:t>
            </a:r>
            <a:endParaRPr lang="ru-RU" sz="1800" b="1" kern="1200" dirty="0">
              <a:solidFill>
                <a:srgbClr val="002060"/>
              </a:solidFill>
              <a:effectLst/>
              <a:latin typeface="Times New Roman Tj" panose="02020603050405020304" pitchFamily="18" charset="-52"/>
              <a:ea typeface="+mn-ea"/>
              <a:cs typeface="+mn-cs"/>
            </a:endParaRPr>
          </a:p>
        </p:txBody>
      </p:sp>
      <p:sp>
        <p:nvSpPr>
          <p:cNvPr id="6" name="TextBox 5" hidden="1">
            <a:extLst>
              <a:ext uri="{FF2B5EF4-FFF2-40B4-BE49-F238E27FC236}">
                <a16:creationId xmlns:a16="http://schemas.microsoft.com/office/drawing/2014/main" id="{1ED9882A-4FB5-D423-0386-3F8FDAF2AD43}"/>
              </a:ext>
            </a:extLst>
          </p:cNvPr>
          <p:cNvSpPr txBox="1"/>
          <p:nvPr/>
        </p:nvSpPr>
        <p:spPr>
          <a:xfrm>
            <a:off x="2283619" y="3019722"/>
            <a:ext cx="4624386" cy="923330"/>
          </a:xfrm>
          <a:prstGeom prst="rect">
            <a:avLst/>
          </a:prstGeom>
          <a:noFill/>
        </p:spPr>
        <p:txBody>
          <a:bodyPr wrap="square">
            <a:spAutoFit/>
          </a:bodyPr>
          <a:lstStyle/>
          <a:p>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“рушди и</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тисодиёт</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ва</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вияти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ра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обатнокии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бе</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a:t>
            </a:r>
            <a:r>
              <a:rPr lang="tg-Cyrl-TJ" sz="1800" dirty="0">
                <a:effectLst/>
                <a:latin typeface="Times New Roman" panose="02020603050405020304" pitchFamily="18" charset="0"/>
                <a:ea typeface="Calibri" panose="020F0502020204030204" pitchFamily="34" charset="0"/>
              </a:rPr>
              <a:t>ҳ</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сармояи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инсон</a:t>
            </a:r>
            <a:r>
              <a:rPr lang="tg-Cyrl-TJ" sz="1800" dirty="0">
                <a:effectLst/>
                <a:latin typeface="Times New Roman" panose="02020603050405020304" pitchFamily="18" charset="0"/>
                <a:ea typeface="Calibri" panose="020F0502020204030204" pitchFamily="34" charset="0"/>
              </a:rPr>
              <a:t>ӣ</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panose="02020603050405020304" pitchFamily="18" charset="0"/>
                <a:ea typeface="Calibri" panose="020F0502020204030204" pitchFamily="34" charset="0"/>
              </a:rPr>
              <a:t>ғ</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айриимкон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мебошад</a:t>
            </a:r>
            <a:endParaRPr lang="ru-RU" dirty="0"/>
          </a:p>
        </p:txBody>
      </p:sp>
      <p:sp>
        <p:nvSpPr>
          <p:cNvPr id="8" name="Стрелка: вправо 7">
            <a:extLst>
              <a:ext uri="{FF2B5EF4-FFF2-40B4-BE49-F238E27FC236}">
                <a16:creationId xmlns:a16="http://schemas.microsoft.com/office/drawing/2014/main" id="{72AC2F74-DA77-FF32-BB51-F4543A69B5DC}"/>
              </a:ext>
            </a:extLst>
          </p:cNvPr>
          <p:cNvSpPr/>
          <p:nvPr/>
        </p:nvSpPr>
        <p:spPr>
          <a:xfrm>
            <a:off x="120052" y="1401697"/>
            <a:ext cx="1980855" cy="68267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g-Cyrl-TJ" sz="1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Бандҳои 24-25-26</a:t>
            </a:r>
            <a:endParaRPr lang="ru-RU" sz="1600" b="1" dirty="0">
              <a:solidFill>
                <a:schemeClr val="bg1"/>
              </a:solidFill>
            </a:endParaRPr>
          </a:p>
        </p:txBody>
      </p:sp>
      <p:sp>
        <p:nvSpPr>
          <p:cNvPr id="7" name="TextBox 6">
            <a:extLst>
              <a:ext uri="{FF2B5EF4-FFF2-40B4-BE49-F238E27FC236}">
                <a16:creationId xmlns:a16="http://schemas.microsoft.com/office/drawing/2014/main" id="{F880A3E3-6757-2BBD-95FC-3BFE06C0F52E}"/>
              </a:ext>
            </a:extLst>
          </p:cNvPr>
          <p:cNvSpPr txBox="1"/>
          <p:nvPr/>
        </p:nvSpPr>
        <p:spPr>
          <a:xfrm>
            <a:off x="2123728" y="1401697"/>
            <a:ext cx="6877399" cy="870238"/>
          </a:xfrm>
          <a:prstGeom prst="rect">
            <a:avLst/>
          </a:prstGeom>
          <a:noFill/>
        </p:spPr>
        <p:txBody>
          <a:bodyPr wrap="square">
            <a:spAutoFit/>
          </a:bodyPr>
          <a:lstStyle/>
          <a:p>
            <a:pPr algn="just">
              <a:lnSpc>
                <a:spcPct val="115000"/>
              </a:lnSpc>
              <a:spcAft>
                <a:spcPts val="1000"/>
              </a:spcAft>
            </a:pPr>
            <a:r>
              <a:rPr lang="tg-Cyrl-TJ" sz="1600"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endParaRPr lang="ru-RU" sz="2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0C95D953-177F-D997-AAB5-5BDD46D44E81}"/>
              </a:ext>
            </a:extLst>
          </p:cNvPr>
          <p:cNvSpPr txBox="1"/>
          <p:nvPr/>
        </p:nvSpPr>
        <p:spPr>
          <a:xfrm>
            <a:off x="1223056" y="1909995"/>
            <a:ext cx="7778070" cy="5300682"/>
          </a:xfrm>
          <a:prstGeom prst="rect">
            <a:avLst/>
          </a:prstGeom>
          <a:noFill/>
        </p:spPr>
        <p:txBody>
          <a:bodyPr wrap="square">
            <a:spAutoFit/>
          </a:bodyPr>
          <a:lstStyle/>
          <a:p>
            <a:pPr marL="457200" algn="just">
              <a:lnSpc>
                <a:spcPct val="115000"/>
              </a:lnSpc>
            </a:pPr>
            <a:r>
              <a:rPr lang="tg-Cyrl-TJ"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tg-Cyrl-TJ" sz="1700" dirty="0">
                <a:effectLst/>
                <a:latin typeface="Times New Roman" panose="02020603050405020304" pitchFamily="18" charset="0"/>
                <a:ea typeface="Calibri" panose="020F0502020204030204" pitchFamily="34" charset="0"/>
                <a:cs typeface="Times New Roman" panose="02020603050405020304" pitchFamily="18" charset="0"/>
              </a:rPr>
              <a:t>Айни замон шаклҳои ҳисоботӣ дар соҳаи шуғли аҳолӣ мавҷуданд, ки мувофиқи онҳо мақомоти меҳнат ва шуғли аҳолӣ ба Агентии омори назди Президенти Ҷумҳурии Тоҷикистон маълумот пешниҳод менамояд.</a:t>
            </a:r>
            <a:endParaRPr lang="ru-RU" sz="17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pPr>
            <a:r>
              <a:rPr lang="tg-Cyrl-TJ" sz="1700" dirty="0">
                <a:effectLst/>
                <a:latin typeface="Times New Roman" panose="02020603050405020304" pitchFamily="18" charset="0"/>
                <a:ea typeface="Calibri" panose="020F0502020204030204" pitchFamily="34" charset="0"/>
                <a:cs typeface="Times New Roman" panose="02020603050405020304" pitchFamily="18" charset="0"/>
              </a:rPr>
              <a:t>Ин шаклҳои ҳисоботӣ 1Т-меҳнат (семоҳа, нимсола ва солона) мебошанд, ки айни ҳол мавриди истифода қарор доранд.</a:t>
            </a:r>
            <a:endParaRPr lang="ru-RU" sz="17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pPr>
            <a:r>
              <a:rPr lang="tg-Cyrl-TJ" sz="1700" dirty="0">
                <a:effectLst/>
                <a:latin typeface="Times New Roman" panose="02020603050405020304" pitchFamily="18" charset="0"/>
                <a:ea typeface="Calibri" panose="020F0502020204030204" pitchFamily="34" charset="0"/>
                <a:cs typeface="Times New Roman" panose="02020603050405020304" pitchFamily="18" charset="0"/>
              </a:rPr>
              <a:t>	Вазорат бо дарназардошти тавсияҳои созмонҳои байналмилалӣ, аз ҷумла Созмони байналмилалии меҳнат ҷиҳати таҳия ва мавриди истифода қарор додани шаклҳои нави ҳисоботӣ дар соҳаи шуғл, индикаторҳои мушаххас оид ба арзёбии самаранокии татбиқи сиёсати давлатии шуғл фаъолият идома дорад.</a:t>
            </a:r>
            <a:endParaRPr lang="ru-RU" sz="17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1000"/>
              </a:spcAft>
            </a:pPr>
            <a:r>
              <a:rPr lang="tg-Cyrl-TJ" sz="1700" dirty="0">
                <a:effectLst/>
                <a:latin typeface="Times New Roman" panose="02020603050405020304" pitchFamily="18" charset="0"/>
                <a:ea typeface="Calibri" panose="020F0502020204030204" pitchFamily="34" charset="0"/>
                <a:cs typeface="Times New Roman" panose="02020603050405020304" pitchFamily="18" charset="0"/>
              </a:rPr>
              <a:t>	Соли 2023 вазорат дар ҳамкорӣ бо дигар вазорату идораҳои дахлдор доир ба Конвенсияҳои Созмони байналмилалии меҳнат №100 (1953) “Дар бораи баробарии мукофотонӣ”, №122 (1964) “Дар бораи сиёсати шуғл”, №142 (1975) “Дар бораи рушди захираҳои инсонӣ”, №159 (1983) “Дар бораи барқароркунии касбӣ ва шуғл” ва №177 (1996) “Дар бораи шуғли хонагӣ” маълумоти фосилавиро ба ин созмон ирсол намуд.</a:t>
            </a:r>
            <a:endParaRPr lang="ru-RU" sz="17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1000"/>
              </a:spcAft>
            </a:pP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80597548"/>
      </p:ext>
    </p:extLst>
  </p:cSld>
  <p:clrMapOvr>
    <a:masterClrMapping/>
  </p:clrMapOvr>
  <p:transition>
    <p:split orient="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0" y="2872948"/>
            <a:ext cx="8964613" cy="1323439"/>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tg-Cyrl-TJ" b="1" cap="none" spc="0" dirty="0">
                <a:ln w="11430"/>
                <a:effectLst>
                  <a:outerShdw blurRad="80000" dist="40000" dir="5040000" algn="tl">
                    <a:srgbClr val="000000">
                      <a:alpha val="30000"/>
                    </a:srgbClr>
                  </a:outerShdw>
                </a:effectLst>
                <a:latin typeface="Times New Roman Tj" pitchFamily="18" charset="-52"/>
              </a:rPr>
              <a:t/>
            </a:r>
            <a:br>
              <a:rPr lang="tg-Cyrl-TJ" b="1" cap="none" spc="0" dirty="0">
                <a:ln w="11430"/>
                <a:effectLst>
                  <a:outerShdw blurRad="80000" dist="40000" dir="5040000" algn="tl">
                    <a:srgbClr val="000000">
                      <a:alpha val="30000"/>
                    </a:srgbClr>
                  </a:outerShdw>
                </a:effectLst>
                <a:latin typeface="Times New Roman Tj" pitchFamily="18" charset="-52"/>
              </a:rPr>
            </a:br>
            <a:endParaRPr lang="ru-RU" sz="3600" b="1" cap="none" spc="0" dirty="0">
              <a:ln w="11430"/>
              <a:effectLst>
                <a:outerShdw blurRad="80000" dist="40000" dir="5040000" algn="tl">
                  <a:srgbClr val="000000">
                    <a:alpha val="30000"/>
                  </a:srgbClr>
                </a:outerShdw>
              </a:effectLst>
              <a:latin typeface="Times New Roman Tj" pitchFamily="18" charset="-52"/>
            </a:endParaRPr>
          </a:p>
        </p:txBody>
      </p:sp>
      <p:sp>
        <p:nvSpPr>
          <p:cNvPr id="15362" name="Подзаголовок 2"/>
          <p:cNvSpPr>
            <a:spLocks noGrp="1"/>
          </p:cNvSpPr>
          <p:nvPr>
            <p:ph type="subTitle" idx="1"/>
          </p:nvPr>
        </p:nvSpPr>
        <p:spPr>
          <a:xfrm>
            <a:off x="285750" y="4071938"/>
            <a:ext cx="8286750" cy="500062"/>
          </a:xfrm>
        </p:spPr>
        <p:txBody>
          <a:bodyPr>
            <a:normAutofit/>
          </a:bodyPr>
          <a:lstStyle/>
          <a:p>
            <a:r>
              <a:rPr lang="en-US" sz="2400" b="1" dirty="0"/>
              <a:t> </a:t>
            </a:r>
            <a:endParaRPr lang="ru-RU" sz="2400" dirty="0">
              <a:latin typeface="Times New Roman Tj" pitchFamily="18" charset="-52"/>
            </a:endParaRPr>
          </a:p>
          <a:p>
            <a:endParaRPr lang="ru-RU" sz="2400" b="1" dirty="0"/>
          </a:p>
          <a:p>
            <a:endParaRPr lang="ru-RU" sz="2400" b="1" dirty="0"/>
          </a:p>
        </p:txBody>
      </p:sp>
      <p:pic>
        <p:nvPicPr>
          <p:cNvPr id="2" name="Рисунок 1">
            <a:extLst>
              <a:ext uri="{FF2B5EF4-FFF2-40B4-BE49-F238E27FC236}">
                <a16:creationId xmlns:a16="http://schemas.microsoft.com/office/drawing/2014/main" id="{916410AE-E1E9-1ABE-A7B7-543B966A207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3968" y="30639"/>
            <a:ext cx="1152128" cy="862760"/>
          </a:xfrm>
          <a:prstGeom prst="rect">
            <a:avLst/>
          </a:prstGeom>
        </p:spPr>
      </p:pic>
      <p:sp>
        <p:nvSpPr>
          <p:cNvPr id="3" name="Прямоугольник 2">
            <a:extLst>
              <a:ext uri="{FF2B5EF4-FFF2-40B4-BE49-F238E27FC236}">
                <a16:creationId xmlns:a16="http://schemas.microsoft.com/office/drawing/2014/main" id="{9064B58F-CC68-A690-F484-A0640BF1FFF3}"/>
              </a:ext>
            </a:extLst>
          </p:cNvPr>
          <p:cNvSpPr/>
          <p:nvPr/>
        </p:nvSpPr>
        <p:spPr>
          <a:xfrm>
            <a:off x="1223056" y="891448"/>
            <a:ext cx="7384876" cy="510249"/>
          </a:xfrm>
          <a:prstGeom prst="rect">
            <a:avLst/>
          </a:prstGeom>
          <a:noFill/>
          <a:ln>
            <a:noFill/>
          </a:ln>
        </p:spPr>
        <p:style>
          <a:lnRef idx="0">
            <a:scrgbClr r="0" g="0" b="0"/>
          </a:lnRef>
          <a:fillRef idx="0">
            <a:scrgbClr r="0" g="0" b="0"/>
          </a:fillRef>
          <a:effectRef idx="0">
            <a:scrgbClr r="0" g="0" b="0"/>
          </a:effectRef>
          <a:fontRef idx="minor">
            <a:schemeClr val="accent3"/>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lang="tg-Cyrl-TJ" sz="1800" b="1" kern="1200" dirty="0">
                <a:solidFill>
                  <a:srgbClr val="002060"/>
                </a:solidFill>
                <a:effectLst/>
                <a:latin typeface="Times New Roman Tj" panose="02020603050405020304" pitchFamily="18" charset="-52"/>
                <a:ea typeface="+mn-ea"/>
                <a:cs typeface="+mn-cs"/>
              </a:rPr>
              <a:t>ВАЗОРАТИ МЕЊНАТ, МУЊОЉИРАТ ВА ШУЃЛИ АЊОЛИИ ЉУМЊУРИИ ТОЉИКИСТОН</a:t>
            </a:r>
            <a:endParaRPr lang="ru-RU" sz="1800" b="1" kern="1200" dirty="0">
              <a:solidFill>
                <a:srgbClr val="002060"/>
              </a:solidFill>
              <a:effectLst/>
              <a:latin typeface="Times New Roman Tj" panose="02020603050405020304" pitchFamily="18" charset="-52"/>
              <a:ea typeface="+mn-ea"/>
              <a:cs typeface="+mn-cs"/>
            </a:endParaRPr>
          </a:p>
        </p:txBody>
      </p:sp>
      <p:sp>
        <p:nvSpPr>
          <p:cNvPr id="6" name="TextBox 5" hidden="1">
            <a:extLst>
              <a:ext uri="{FF2B5EF4-FFF2-40B4-BE49-F238E27FC236}">
                <a16:creationId xmlns:a16="http://schemas.microsoft.com/office/drawing/2014/main" id="{1ED9882A-4FB5-D423-0386-3F8FDAF2AD43}"/>
              </a:ext>
            </a:extLst>
          </p:cNvPr>
          <p:cNvSpPr txBox="1"/>
          <p:nvPr/>
        </p:nvSpPr>
        <p:spPr>
          <a:xfrm>
            <a:off x="2283619" y="3019722"/>
            <a:ext cx="4624386" cy="923330"/>
          </a:xfrm>
          <a:prstGeom prst="rect">
            <a:avLst/>
          </a:prstGeom>
          <a:noFill/>
        </p:spPr>
        <p:txBody>
          <a:bodyPr wrap="square">
            <a:spAutoFit/>
          </a:bodyPr>
          <a:lstStyle/>
          <a:p>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“рушди и</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тисодиёт</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ва</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вияти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ра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обатнокии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бе</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a:t>
            </a:r>
            <a:r>
              <a:rPr lang="tg-Cyrl-TJ" sz="1800" dirty="0">
                <a:effectLst/>
                <a:latin typeface="Times New Roman" panose="02020603050405020304" pitchFamily="18" charset="0"/>
                <a:ea typeface="Calibri" panose="020F0502020204030204" pitchFamily="34" charset="0"/>
              </a:rPr>
              <a:t>ҳ</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сармояи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инсон</a:t>
            </a:r>
            <a:r>
              <a:rPr lang="tg-Cyrl-TJ" sz="1800" dirty="0">
                <a:effectLst/>
                <a:latin typeface="Times New Roman" panose="02020603050405020304" pitchFamily="18" charset="0"/>
                <a:ea typeface="Calibri" panose="020F0502020204030204" pitchFamily="34" charset="0"/>
              </a:rPr>
              <a:t>ӣ</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panose="02020603050405020304" pitchFamily="18" charset="0"/>
                <a:ea typeface="Calibri" panose="020F0502020204030204" pitchFamily="34" charset="0"/>
              </a:rPr>
              <a:t>ғ</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айриимкон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мебошад</a:t>
            </a:r>
            <a:endParaRPr lang="ru-RU" dirty="0"/>
          </a:p>
        </p:txBody>
      </p:sp>
      <p:sp>
        <p:nvSpPr>
          <p:cNvPr id="7" name="Прямоугольник: скругленные углы 6">
            <a:extLst>
              <a:ext uri="{FF2B5EF4-FFF2-40B4-BE49-F238E27FC236}">
                <a16:creationId xmlns:a16="http://schemas.microsoft.com/office/drawing/2014/main" id="{7955124F-97F5-BE0B-41D1-4C23AE197753}"/>
              </a:ext>
            </a:extLst>
          </p:cNvPr>
          <p:cNvSpPr/>
          <p:nvPr/>
        </p:nvSpPr>
        <p:spPr>
          <a:xfrm>
            <a:off x="4336136" y="1401697"/>
            <a:ext cx="4734840" cy="5425663"/>
          </a:xfrm>
          <a:prstGeom prst="round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just"/>
            <a:r>
              <a:rPr lang="tg-Cyrl-TJ" sz="2000" dirty="0">
                <a:solidFill>
                  <a:schemeClr val="tx1"/>
                </a:solidFill>
                <a:effectLst/>
                <a:latin typeface="Times New Roman Tj" panose="02020603050405020304" pitchFamily="18" charset="-52"/>
                <a:ea typeface="Calibri" panose="020F0502020204030204" pitchFamily="34" charset="0"/>
                <a:cs typeface="Times New Roman" panose="02020603050405020304" pitchFamily="18" charset="0"/>
              </a:rPr>
              <a:t>	Қобили зикр аст, ки яке аз ҳадафҳои асосии Стратегияи миллии рушди Ҷумҳурии Тоҷикистон барои давраи то соли 2030 ин таъмини шуғли пурмаҳсул ба ҳисоб меравад.</a:t>
            </a:r>
          </a:p>
          <a:p>
            <a:pPr algn="just"/>
            <a:r>
              <a:rPr lang="tg-Cyrl-TJ" sz="2000" dirty="0">
                <a:solidFill>
                  <a:schemeClr val="tx1"/>
                </a:solidFill>
                <a:latin typeface="Times New Roman Tj" panose="02020603050405020304" pitchFamily="18" charset="-52"/>
                <a:ea typeface="Calibri" panose="020F0502020204030204" pitchFamily="34" charset="0"/>
                <a:cs typeface="Times New Roman" panose="02020603050405020304" pitchFamily="18" charset="0"/>
              </a:rPr>
              <a:t>	Ҳамзамон, </a:t>
            </a:r>
            <a:r>
              <a:rPr lang="bg-BG" sz="2000" dirty="0">
                <a:solidFill>
                  <a:schemeClr val="tx1"/>
                </a:solidFill>
                <a:effectLst/>
                <a:latin typeface="Times New Roman Tj" panose="02020603050405020304" pitchFamily="18" charset="-52"/>
                <a:ea typeface="Times New Roman" panose="02020603050405020304" pitchFamily="18" charset="0"/>
              </a:rPr>
              <a:t>таъмини он ба афзоиши</a:t>
            </a:r>
            <a:r>
              <a:rPr lang="bg-BG" sz="2000" spc="5" dirty="0">
                <a:solidFill>
                  <a:schemeClr val="tx1"/>
                </a:solidFill>
                <a:effectLst/>
                <a:latin typeface="Times New Roman Tj" panose="02020603050405020304" pitchFamily="18" charset="-52"/>
                <a:ea typeface="Times New Roman" panose="02020603050405020304" pitchFamily="18" charset="0"/>
              </a:rPr>
              <a:t> </a:t>
            </a:r>
            <a:r>
              <a:rPr lang="bg-BG" sz="2000" dirty="0">
                <a:solidFill>
                  <a:schemeClr val="tx1"/>
                </a:solidFill>
                <a:effectLst/>
                <a:latin typeface="Times New Roman Tj" panose="02020603050405020304" pitchFamily="18" charset="-52"/>
                <a:ea typeface="Times New Roman" panose="02020603050405020304" pitchFamily="18" charset="0"/>
              </a:rPr>
              <a:t>миқдории</a:t>
            </a:r>
            <a:r>
              <a:rPr lang="bg-BG" sz="2000" spc="5" dirty="0">
                <a:solidFill>
                  <a:schemeClr val="tx1"/>
                </a:solidFill>
                <a:effectLst/>
                <a:latin typeface="Times New Roman Tj" panose="02020603050405020304" pitchFamily="18" charset="-52"/>
                <a:ea typeface="Times New Roman" panose="02020603050405020304" pitchFamily="18" charset="0"/>
              </a:rPr>
              <a:t> </a:t>
            </a:r>
            <a:r>
              <a:rPr lang="bg-BG" sz="2000" dirty="0">
                <a:solidFill>
                  <a:schemeClr val="tx1"/>
                </a:solidFill>
                <a:effectLst/>
                <a:latin typeface="Times New Roman Tj" panose="02020603050405020304" pitchFamily="18" charset="-52"/>
                <a:ea typeface="Times New Roman" panose="02020603050405020304" pitchFamily="18" charset="0"/>
              </a:rPr>
              <a:t>шyғли</a:t>
            </a:r>
            <a:r>
              <a:rPr lang="bg-BG" sz="2000" spc="5" dirty="0">
                <a:solidFill>
                  <a:schemeClr val="tx1"/>
                </a:solidFill>
                <a:effectLst/>
                <a:latin typeface="Times New Roman Tj" panose="02020603050405020304" pitchFamily="18" charset="-52"/>
                <a:ea typeface="Times New Roman" panose="02020603050405020304" pitchFamily="18" charset="0"/>
              </a:rPr>
              <a:t> </a:t>
            </a:r>
            <a:r>
              <a:rPr lang="bg-BG" sz="2000" dirty="0">
                <a:solidFill>
                  <a:schemeClr val="tx1"/>
                </a:solidFill>
                <a:effectLst/>
                <a:latin typeface="Times New Roman Tj" panose="02020603050405020304" pitchFamily="18" charset="-52"/>
                <a:ea typeface="Times New Roman" panose="02020603050405020304" pitchFamily="18" charset="0"/>
              </a:rPr>
              <a:t>устувори</a:t>
            </a:r>
            <a:r>
              <a:rPr lang="bg-BG" sz="2000" spc="5" dirty="0">
                <a:solidFill>
                  <a:schemeClr val="tx1"/>
                </a:solidFill>
                <a:effectLst/>
                <a:latin typeface="Times New Roman Tj" panose="02020603050405020304" pitchFamily="18" charset="-52"/>
                <a:ea typeface="Times New Roman" panose="02020603050405020304" pitchFamily="18" charset="0"/>
              </a:rPr>
              <a:t> </a:t>
            </a:r>
            <a:r>
              <a:rPr lang="bg-BG" sz="2000" dirty="0">
                <a:solidFill>
                  <a:schemeClr val="tx1"/>
                </a:solidFill>
                <a:effectLst/>
                <a:latin typeface="Times New Roman Tj" panose="02020603050405020304" pitchFamily="18" charset="-52"/>
                <a:ea typeface="Times New Roman" panose="02020603050405020304" pitchFamily="18" charset="0"/>
              </a:rPr>
              <a:t>пурмаҳсул</a:t>
            </a:r>
            <a:r>
              <a:rPr lang="bg-BG" sz="2000" spc="5" dirty="0">
                <a:solidFill>
                  <a:schemeClr val="tx1"/>
                </a:solidFill>
                <a:effectLst/>
                <a:latin typeface="Times New Roman Tj" panose="02020603050405020304" pitchFamily="18" charset="-52"/>
                <a:ea typeface="Times New Roman" panose="02020603050405020304" pitchFamily="18" charset="0"/>
              </a:rPr>
              <a:t> </a:t>
            </a:r>
            <a:r>
              <a:rPr lang="bg-BG" sz="2000" dirty="0">
                <a:solidFill>
                  <a:schemeClr val="tx1"/>
                </a:solidFill>
                <a:effectLst/>
                <a:latin typeface="Times New Roman Tj" panose="02020603050405020304" pitchFamily="18" charset="-52"/>
                <a:ea typeface="Times New Roman" panose="02020603050405020304" pitchFamily="18" charset="0"/>
              </a:rPr>
              <a:t>ва</a:t>
            </a:r>
            <a:r>
              <a:rPr lang="bg-BG" sz="2000" spc="-300" dirty="0">
                <a:solidFill>
                  <a:schemeClr val="tx1"/>
                </a:solidFill>
                <a:effectLst/>
                <a:latin typeface="Times New Roman Tj" panose="02020603050405020304" pitchFamily="18" charset="-52"/>
                <a:ea typeface="Times New Roman" panose="02020603050405020304" pitchFamily="18" charset="0"/>
              </a:rPr>
              <a:t> </a:t>
            </a:r>
            <a:r>
              <a:rPr lang="bg-BG" sz="2000" dirty="0">
                <a:solidFill>
                  <a:schemeClr val="tx1"/>
                </a:solidFill>
                <a:effectLst/>
                <a:latin typeface="Times New Roman Tj" panose="02020603050405020304" pitchFamily="18" charset="-52"/>
                <a:ea typeface="Times New Roman" panose="02020603050405020304" pitchFamily="18" charset="0"/>
              </a:rPr>
              <a:t>маҳсулнокии меҳнат, таъмини ҳифзи иҷтимоии самарабахш барои Тоҷикистон ҳадафи</a:t>
            </a:r>
            <a:r>
              <a:rPr lang="bg-BG" sz="2000" spc="5" dirty="0">
                <a:solidFill>
                  <a:schemeClr val="tx1"/>
                </a:solidFill>
                <a:effectLst/>
                <a:latin typeface="Times New Roman Tj" panose="02020603050405020304" pitchFamily="18" charset="-52"/>
                <a:ea typeface="Times New Roman" panose="02020603050405020304" pitchFamily="18" charset="0"/>
              </a:rPr>
              <a:t> </a:t>
            </a:r>
            <a:r>
              <a:rPr lang="bg-BG" sz="2000" dirty="0">
                <a:solidFill>
                  <a:schemeClr val="tx1"/>
                </a:solidFill>
                <a:effectLst/>
                <a:latin typeface="Times New Roman Tj" panose="02020603050405020304" pitchFamily="18" charset="-52"/>
                <a:ea typeface="Times New Roman" panose="02020603050405020304" pitchFamily="18" charset="0"/>
              </a:rPr>
              <a:t>асосии</a:t>
            </a:r>
            <a:r>
              <a:rPr lang="bg-BG" sz="2000" spc="60" dirty="0">
                <a:solidFill>
                  <a:schemeClr val="tx1"/>
                </a:solidFill>
                <a:effectLst/>
                <a:latin typeface="Times New Roman Tj" panose="02020603050405020304" pitchFamily="18" charset="-52"/>
                <a:ea typeface="Times New Roman" panose="02020603050405020304" pitchFamily="18" charset="0"/>
              </a:rPr>
              <a:t> </a:t>
            </a:r>
            <a:r>
              <a:rPr lang="bg-BG" sz="2000" dirty="0">
                <a:solidFill>
                  <a:schemeClr val="tx1"/>
                </a:solidFill>
                <a:effectLst/>
                <a:latin typeface="Times New Roman Tj" panose="02020603050405020304" pitchFamily="18" charset="-52"/>
                <a:ea typeface="Times New Roman" panose="02020603050405020304" pitchFamily="18" charset="0"/>
              </a:rPr>
              <a:t>рушди соҳаи</a:t>
            </a:r>
            <a:r>
              <a:rPr lang="bg-BG" sz="2000" spc="40" dirty="0">
                <a:solidFill>
                  <a:schemeClr val="tx1"/>
                </a:solidFill>
                <a:effectLst/>
                <a:latin typeface="Times New Roman Tj" panose="02020603050405020304" pitchFamily="18" charset="-52"/>
                <a:ea typeface="Times New Roman" panose="02020603050405020304" pitchFamily="18" charset="0"/>
              </a:rPr>
              <a:t> </a:t>
            </a:r>
            <a:r>
              <a:rPr lang="bg-BG" sz="2000" dirty="0">
                <a:solidFill>
                  <a:schemeClr val="tx1"/>
                </a:solidFill>
                <a:effectLst/>
                <a:latin typeface="Times New Roman Tj" panose="02020603050405020304" pitchFamily="18" charset="-52"/>
                <a:ea typeface="Times New Roman" panose="02020603050405020304" pitchFamily="18" charset="0"/>
              </a:rPr>
              <a:t>меҳнат</a:t>
            </a:r>
            <a:r>
              <a:rPr lang="bg-BG" sz="2000" spc="65" dirty="0">
                <a:solidFill>
                  <a:schemeClr val="tx1"/>
                </a:solidFill>
                <a:effectLst/>
                <a:latin typeface="Times New Roman Tj" panose="02020603050405020304" pitchFamily="18" charset="-52"/>
                <a:ea typeface="Times New Roman" panose="02020603050405020304" pitchFamily="18" charset="0"/>
              </a:rPr>
              <a:t> </a:t>
            </a:r>
            <a:r>
              <a:rPr lang="bg-BG" sz="2000" dirty="0">
                <a:solidFill>
                  <a:schemeClr val="tx1"/>
                </a:solidFill>
                <a:effectLst/>
                <a:latin typeface="Times New Roman Tj" panose="02020603050405020304" pitchFamily="18" charset="-52"/>
                <a:ea typeface="Times New Roman" panose="02020603050405020304" pitchFamily="18" charset="0"/>
              </a:rPr>
              <a:t>даp</a:t>
            </a:r>
            <a:r>
              <a:rPr lang="bg-BG" sz="2000" spc="195" dirty="0">
                <a:solidFill>
                  <a:schemeClr val="tx1"/>
                </a:solidFill>
                <a:effectLst/>
                <a:latin typeface="Times New Roman Tj" panose="02020603050405020304" pitchFamily="18" charset="-52"/>
                <a:ea typeface="Times New Roman" panose="02020603050405020304" pitchFamily="18" charset="0"/>
              </a:rPr>
              <a:t> </a:t>
            </a:r>
            <a:r>
              <a:rPr lang="bg-BG" sz="2000" dirty="0">
                <a:solidFill>
                  <a:schemeClr val="tx1"/>
                </a:solidFill>
                <a:effectLst/>
                <a:latin typeface="Times New Roman Tj" panose="02020603050405020304" pitchFamily="18" charset="-52"/>
                <a:ea typeface="Times New Roman" panose="02020603050405020304" pitchFamily="18" charset="0"/>
              </a:rPr>
              <a:t>давраи</a:t>
            </a:r>
            <a:r>
              <a:rPr lang="bg-BG" sz="2000" spc="60" dirty="0">
                <a:solidFill>
                  <a:schemeClr val="tx1"/>
                </a:solidFill>
                <a:effectLst/>
                <a:latin typeface="Times New Roman Tj" panose="02020603050405020304" pitchFamily="18" charset="-52"/>
                <a:ea typeface="Times New Roman" panose="02020603050405020304" pitchFamily="18" charset="0"/>
              </a:rPr>
              <a:t> </a:t>
            </a:r>
            <a:r>
              <a:rPr lang="bg-BG" sz="2000" dirty="0">
                <a:solidFill>
                  <a:schemeClr val="tx1"/>
                </a:solidFill>
                <a:effectLst/>
                <a:latin typeface="Times New Roman Tj" panose="02020603050405020304" pitchFamily="18" charset="-52"/>
                <a:ea typeface="Times New Roman" panose="02020603050405020304" pitchFamily="18" charset="0"/>
              </a:rPr>
              <a:t>дарозмуҳлат</a:t>
            </a:r>
            <a:r>
              <a:rPr lang="bg-BG" sz="2000" spc="85" dirty="0">
                <a:solidFill>
                  <a:schemeClr val="tx1"/>
                </a:solidFill>
                <a:effectLst/>
                <a:latin typeface="Times New Roman Tj" panose="02020603050405020304" pitchFamily="18" charset="-52"/>
                <a:ea typeface="Times New Roman" panose="02020603050405020304" pitchFamily="18" charset="0"/>
              </a:rPr>
              <a:t> </a:t>
            </a:r>
            <a:r>
              <a:rPr lang="bg-BG" sz="2000" dirty="0">
                <a:solidFill>
                  <a:schemeClr val="tx1"/>
                </a:solidFill>
                <a:effectLst/>
                <a:latin typeface="Times New Roman Tj" panose="02020603050405020304" pitchFamily="18" charset="-52"/>
                <a:ea typeface="Times New Roman" panose="02020603050405020304" pitchFamily="18" charset="0"/>
              </a:rPr>
              <a:t>хоҳад шуд.</a:t>
            </a:r>
            <a:endParaRPr lang="ru-RU" sz="2000" dirty="0">
              <a:solidFill>
                <a:schemeClr val="tx1"/>
              </a:solidFill>
              <a:effectLst/>
              <a:latin typeface="Times New Roman Tj" panose="02020603050405020304" pitchFamily="18" charset="-52"/>
              <a:ea typeface="Times New Roman" panose="02020603050405020304" pitchFamily="18" charset="0"/>
            </a:endParaRPr>
          </a:p>
          <a:p>
            <a:pPr algn="just"/>
            <a:endParaRPr lang="ru-RU" sz="2200" dirty="0">
              <a:solidFill>
                <a:schemeClr val="tx1"/>
              </a:solidFill>
            </a:endParaRPr>
          </a:p>
        </p:txBody>
      </p:sp>
      <p:pic>
        <p:nvPicPr>
          <p:cNvPr id="10" name="Рисунок 9">
            <a:extLst>
              <a:ext uri="{FF2B5EF4-FFF2-40B4-BE49-F238E27FC236}">
                <a16:creationId xmlns:a16="http://schemas.microsoft.com/office/drawing/2014/main" id="{0B7A260C-2E8B-7052-9F15-7A4C8AA3A2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387" y="1558644"/>
            <a:ext cx="4104581" cy="388658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363116422"/>
      </p:ext>
    </p:extLst>
  </p:cSld>
  <p:clrMapOvr>
    <a:masterClrMapping/>
  </p:clrMapOvr>
  <p:transition>
    <p:split orient="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Подзаголовок 2"/>
          <p:cNvSpPr>
            <a:spLocks noGrp="1"/>
          </p:cNvSpPr>
          <p:nvPr>
            <p:ph type="subTitle" idx="1"/>
          </p:nvPr>
        </p:nvSpPr>
        <p:spPr>
          <a:xfrm>
            <a:off x="285750" y="4071938"/>
            <a:ext cx="8286750" cy="500062"/>
          </a:xfrm>
        </p:spPr>
        <p:txBody>
          <a:bodyPr>
            <a:normAutofit/>
          </a:bodyPr>
          <a:lstStyle/>
          <a:p>
            <a:r>
              <a:rPr lang="en-US" sz="2400" b="1" dirty="0"/>
              <a:t> </a:t>
            </a:r>
            <a:endParaRPr lang="ru-RU" sz="2400" dirty="0">
              <a:latin typeface="Times New Roman Tj" pitchFamily="18" charset="-52"/>
            </a:endParaRPr>
          </a:p>
          <a:p>
            <a:endParaRPr lang="ru-RU" sz="2400" b="1" dirty="0"/>
          </a:p>
          <a:p>
            <a:endParaRPr lang="ru-RU" sz="2400" b="1" dirty="0"/>
          </a:p>
        </p:txBody>
      </p:sp>
      <p:pic>
        <p:nvPicPr>
          <p:cNvPr id="2" name="Рисунок 1">
            <a:extLst>
              <a:ext uri="{FF2B5EF4-FFF2-40B4-BE49-F238E27FC236}">
                <a16:creationId xmlns:a16="http://schemas.microsoft.com/office/drawing/2014/main" id="{916410AE-E1E9-1ABE-A7B7-543B966A20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3968" y="30639"/>
            <a:ext cx="1152128" cy="862760"/>
          </a:xfrm>
          <a:prstGeom prst="rect">
            <a:avLst/>
          </a:prstGeom>
        </p:spPr>
      </p:pic>
      <p:sp>
        <p:nvSpPr>
          <p:cNvPr id="3" name="Прямоугольник 2">
            <a:extLst>
              <a:ext uri="{FF2B5EF4-FFF2-40B4-BE49-F238E27FC236}">
                <a16:creationId xmlns:a16="http://schemas.microsoft.com/office/drawing/2014/main" id="{9064B58F-CC68-A690-F484-A0640BF1FFF3}"/>
              </a:ext>
            </a:extLst>
          </p:cNvPr>
          <p:cNvSpPr/>
          <p:nvPr/>
        </p:nvSpPr>
        <p:spPr>
          <a:xfrm>
            <a:off x="1223056" y="891448"/>
            <a:ext cx="7384876" cy="510249"/>
          </a:xfrm>
          <a:prstGeom prst="rect">
            <a:avLst/>
          </a:prstGeom>
          <a:noFill/>
          <a:ln>
            <a:noFill/>
          </a:ln>
        </p:spPr>
        <p:style>
          <a:lnRef idx="0">
            <a:scrgbClr r="0" g="0" b="0"/>
          </a:lnRef>
          <a:fillRef idx="0">
            <a:scrgbClr r="0" g="0" b="0"/>
          </a:fillRef>
          <a:effectRef idx="0">
            <a:scrgbClr r="0" g="0" b="0"/>
          </a:effectRef>
          <a:fontRef idx="minor">
            <a:schemeClr val="accent3"/>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lang="tg-Cyrl-TJ" sz="1800" b="1" kern="1200" dirty="0">
                <a:solidFill>
                  <a:srgbClr val="002060"/>
                </a:solidFill>
                <a:effectLst/>
                <a:latin typeface="Times New Roman Tj" panose="02020603050405020304" pitchFamily="18" charset="-52"/>
                <a:ea typeface="+mn-ea"/>
                <a:cs typeface="+mn-cs"/>
              </a:rPr>
              <a:t>ВАЗОРАТИ МЕЊНАТ, МУЊОЉИРАТ ВА ШУЃЛИ АЊОЛИИ ЉУМЊУРИИ ТОЉИКИСТОН</a:t>
            </a:r>
            <a:endParaRPr lang="ru-RU" sz="1800" b="1" kern="1200" dirty="0">
              <a:solidFill>
                <a:srgbClr val="002060"/>
              </a:solidFill>
              <a:effectLst/>
              <a:latin typeface="Times New Roman Tj" panose="02020603050405020304" pitchFamily="18" charset="-52"/>
              <a:ea typeface="+mn-ea"/>
              <a:cs typeface="+mn-cs"/>
            </a:endParaRPr>
          </a:p>
        </p:txBody>
      </p:sp>
      <p:sp>
        <p:nvSpPr>
          <p:cNvPr id="6" name="TextBox 5" hidden="1">
            <a:extLst>
              <a:ext uri="{FF2B5EF4-FFF2-40B4-BE49-F238E27FC236}">
                <a16:creationId xmlns:a16="http://schemas.microsoft.com/office/drawing/2014/main" id="{1ED9882A-4FB5-D423-0386-3F8FDAF2AD43}"/>
              </a:ext>
            </a:extLst>
          </p:cNvPr>
          <p:cNvSpPr txBox="1"/>
          <p:nvPr/>
        </p:nvSpPr>
        <p:spPr>
          <a:xfrm>
            <a:off x="2283619" y="3019722"/>
            <a:ext cx="4624386" cy="923330"/>
          </a:xfrm>
          <a:prstGeom prst="rect">
            <a:avLst/>
          </a:prstGeom>
          <a:noFill/>
        </p:spPr>
        <p:txBody>
          <a:bodyPr wrap="square">
            <a:spAutoFit/>
          </a:bodyPr>
          <a:lstStyle/>
          <a:p>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“рушди и</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тисодиёт</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ва</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вияти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ра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обатнокии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бе</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a:t>
            </a:r>
            <a:r>
              <a:rPr lang="tg-Cyrl-TJ" sz="1800" dirty="0">
                <a:effectLst/>
                <a:latin typeface="Times New Roman" panose="02020603050405020304" pitchFamily="18" charset="0"/>
                <a:ea typeface="Calibri" panose="020F0502020204030204" pitchFamily="34" charset="0"/>
              </a:rPr>
              <a:t>ҳ</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сармояи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инсон</a:t>
            </a:r>
            <a:r>
              <a:rPr lang="tg-Cyrl-TJ" sz="1800" dirty="0">
                <a:effectLst/>
                <a:latin typeface="Times New Roman" panose="02020603050405020304" pitchFamily="18" charset="0"/>
                <a:ea typeface="Calibri" panose="020F0502020204030204" pitchFamily="34" charset="0"/>
              </a:rPr>
              <a:t>ӣ</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panose="02020603050405020304" pitchFamily="18" charset="0"/>
                <a:ea typeface="Calibri" panose="020F0502020204030204" pitchFamily="34" charset="0"/>
              </a:rPr>
              <a:t>ғ</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айриимкон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мебошад</a:t>
            </a:r>
            <a:endParaRPr lang="ru-RU" dirty="0"/>
          </a:p>
        </p:txBody>
      </p:sp>
      <p:sp>
        <p:nvSpPr>
          <p:cNvPr id="8" name="Стрелка: вправо 7">
            <a:extLst>
              <a:ext uri="{FF2B5EF4-FFF2-40B4-BE49-F238E27FC236}">
                <a16:creationId xmlns:a16="http://schemas.microsoft.com/office/drawing/2014/main" id="{72AC2F74-DA77-FF32-BB51-F4543A69B5DC}"/>
              </a:ext>
            </a:extLst>
          </p:cNvPr>
          <p:cNvSpPr/>
          <p:nvPr/>
        </p:nvSpPr>
        <p:spPr>
          <a:xfrm>
            <a:off x="120052" y="1401697"/>
            <a:ext cx="1980855" cy="68267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g-Cyrl-TJ" sz="1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Бандҳои 27-28</a:t>
            </a:r>
            <a:endParaRPr lang="ru-RU" sz="1600" b="1" dirty="0">
              <a:solidFill>
                <a:schemeClr val="bg1"/>
              </a:solidFill>
            </a:endParaRPr>
          </a:p>
        </p:txBody>
      </p:sp>
      <p:sp>
        <p:nvSpPr>
          <p:cNvPr id="7" name="TextBox 6">
            <a:extLst>
              <a:ext uri="{FF2B5EF4-FFF2-40B4-BE49-F238E27FC236}">
                <a16:creationId xmlns:a16="http://schemas.microsoft.com/office/drawing/2014/main" id="{F880A3E3-6757-2BBD-95FC-3BFE06C0F52E}"/>
              </a:ext>
            </a:extLst>
          </p:cNvPr>
          <p:cNvSpPr txBox="1"/>
          <p:nvPr/>
        </p:nvSpPr>
        <p:spPr>
          <a:xfrm>
            <a:off x="2123728" y="1401697"/>
            <a:ext cx="6877399" cy="870238"/>
          </a:xfrm>
          <a:prstGeom prst="rect">
            <a:avLst/>
          </a:prstGeom>
          <a:noFill/>
        </p:spPr>
        <p:txBody>
          <a:bodyPr wrap="square">
            <a:spAutoFit/>
          </a:bodyPr>
          <a:lstStyle/>
          <a:p>
            <a:pPr algn="just">
              <a:lnSpc>
                <a:spcPct val="115000"/>
              </a:lnSpc>
              <a:spcAft>
                <a:spcPts val="1000"/>
              </a:spcAft>
            </a:pPr>
            <a:r>
              <a:rPr lang="tg-Cyrl-TJ" sz="1600"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endParaRPr lang="ru-RU" sz="2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0C95D953-177F-D997-AAB5-5BDD46D44E81}"/>
              </a:ext>
            </a:extLst>
          </p:cNvPr>
          <p:cNvSpPr txBox="1"/>
          <p:nvPr/>
        </p:nvSpPr>
        <p:spPr>
          <a:xfrm>
            <a:off x="1223056" y="1909995"/>
            <a:ext cx="7778070" cy="4604850"/>
          </a:xfrm>
          <a:prstGeom prst="rect">
            <a:avLst/>
          </a:prstGeom>
          <a:noFill/>
        </p:spPr>
        <p:txBody>
          <a:bodyPr wrap="square">
            <a:spAutoFit/>
          </a:bodyPr>
          <a:lstStyle/>
          <a:p>
            <a:pPr marL="457200" algn="just">
              <a:lnSpc>
                <a:spcPct val="115000"/>
              </a:lnSpc>
            </a:pPr>
            <a:r>
              <a:rPr lang="tg-Cyrl-TJ"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tg-Cyrl-TJ" sz="1600" dirty="0">
                <a:effectLst/>
                <a:latin typeface="Times New Roman" panose="02020603050405020304" pitchFamily="18" charset="0"/>
                <a:ea typeface="Calibri" panose="020F0502020204030204" pitchFamily="34" charset="0"/>
                <a:cs typeface="Times New Roman" panose="02020603050405020304" pitchFamily="18" charset="0"/>
              </a:rPr>
              <a:t>Вазорат дар доираи амалисозии лоиҳаи Бонки умумиҷаҳонӣ “Навсозии ҳифзи иҷтимоӣ ва ҳамгироии иқтисодӣ” ҷиҳати таъсис додани Маркази таҳлилии шуғл дар назди МД “Пажуҳишгоҳи меҳнат, муҳоҷират ва шуғли аҳолӣ” корро оғоз намуд.</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pPr>
            <a:r>
              <a:rPr lang="tg-Cyrl-TJ" sz="1600" dirty="0">
                <a:effectLst/>
                <a:latin typeface="Times New Roman" panose="02020603050405020304" pitchFamily="18" charset="0"/>
                <a:ea typeface="Calibri" panose="020F0502020204030204" pitchFamily="34" charset="0"/>
                <a:cs typeface="Times New Roman" panose="02020603050405020304" pitchFamily="18" charset="0"/>
              </a:rPr>
              <a:t>	Бо мақсади дастгирии иҷтимоии табақаҳои аҳолии дар бозори меҳнат осебпазир аз ҷониби Ҳукумати Ҷумҳурии Тоҷикистон то ин дам як қатор барномаҳои соҳавӣ қабул гардида, мавриди амал қарор доранд.</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pPr>
            <a:r>
              <a:rPr lang="tg-Cyrl-TJ" sz="1600" dirty="0">
                <a:effectLst/>
                <a:latin typeface="Times New Roman" panose="02020603050405020304" pitchFamily="18" charset="0"/>
                <a:ea typeface="Calibri" panose="020F0502020204030204" pitchFamily="34" charset="0"/>
                <a:cs typeface="Times New Roman" panose="02020603050405020304" pitchFamily="18" charset="0"/>
              </a:rPr>
              <a:t>Аз ҷумла, қарори Ҳукумати Ҷумҳурии Тоҷикистон аз 29 ноябри соли 2023, №545 “Дар бораи Барномаи давлатии рушди соҳибкории занон дар Ҷумҳурии Тоҷикистон барои давраи то соли 2027”, қарори Ҳукумати Ҷумҳурии Тоҷикистон аз 30 декабри соли 2021, №567 “Дар бораи Барномаи миллии рушди иҷтимоии ҷавонон дар Ҷумҳурии Тоҷикистон барои солҳои 2022-2026”.</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1000"/>
              </a:spcAft>
            </a:pPr>
            <a:r>
              <a:rPr lang="tg-Cyrl-TJ" sz="1600" dirty="0">
                <a:effectLst/>
                <a:latin typeface="Times New Roman" panose="02020603050405020304" pitchFamily="18" charset="0"/>
                <a:ea typeface="Calibri" panose="020F0502020204030204" pitchFamily="34" charset="0"/>
                <a:cs typeface="Times New Roman" panose="02020603050405020304" pitchFamily="18" charset="0"/>
              </a:rPr>
              <a:t>	Дар Барномаи давлатии мусоидат ба шуғли аҳолии Ҷумҳурии Тоҷикистон барои солҳои 2023-2027 қисмҳои алоҳида ба масъалаҳои мусоидат ба шуғли аҳолии занон, ҷавонон, маъюбон, муҳоҷирони меҳнатии бозгашта бахшида шудаанд.</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37310392"/>
      </p:ext>
    </p:extLst>
  </p:cSld>
  <p:clrMapOvr>
    <a:masterClrMapping/>
  </p:clrMapOvr>
  <p:transition>
    <p:split orient="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Подзаголовок 2"/>
          <p:cNvSpPr>
            <a:spLocks noGrp="1"/>
          </p:cNvSpPr>
          <p:nvPr>
            <p:ph type="subTitle" idx="1"/>
          </p:nvPr>
        </p:nvSpPr>
        <p:spPr>
          <a:xfrm>
            <a:off x="285750" y="4071938"/>
            <a:ext cx="8286750" cy="500062"/>
          </a:xfrm>
        </p:spPr>
        <p:txBody>
          <a:bodyPr>
            <a:normAutofit/>
          </a:bodyPr>
          <a:lstStyle/>
          <a:p>
            <a:r>
              <a:rPr lang="en-US" sz="2400" b="1" dirty="0"/>
              <a:t> </a:t>
            </a:r>
            <a:endParaRPr lang="ru-RU" sz="2400" dirty="0">
              <a:latin typeface="Times New Roman Tj" pitchFamily="18" charset="-52"/>
            </a:endParaRPr>
          </a:p>
          <a:p>
            <a:endParaRPr lang="ru-RU" sz="2400" b="1" dirty="0"/>
          </a:p>
          <a:p>
            <a:endParaRPr lang="ru-RU" sz="2400" b="1" dirty="0"/>
          </a:p>
        </p:txBody>
      </p:sp>
      <p:pic>
        <p:nvPicPr>
          <p:cNvPr id="2" name="Рисунок 1">
            <a:extLst>
              <a:ext uri="{FF2B5EF4-FFF2-40B4-BE49-F238E27FC236}">
                <a16:creationId xmlns:a16="http://schemas.microsoft.com/office/drawing/2014/main" id="{916410AE-E1E9-1ABE-A7B7-543B966A20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3968" y="30639"/>
            <a:ext cx="1152128" cy="862760"/>
          </a:xfrm>
          <a:prstGeom prst="rect">
            <a:avLst/>
          </a:prstGeom>
        </p:spPr>
      </p:pic>
      <p:sp>
        <p:nvSpPr>
          <p:cNvPr id="3" name="Прямоугольник 2">
            <a:extLst>
              <a:ext uri="{FF2B5EF4-FFF2-40B4-BE49-F238E27FC236}">
                <a16:creationId xmlns:a16="http://schemas.microsoft.com/office/drawing/2014/main" id="{9064B58F-CC68-A690-F484-A0640BF1FFF3}"/>
              </a:ext>
            </a:extLst>
          </p:cNvPr>
          <p:cNvSpPr/>
          <p:nvPr/>
        </p:nvSpPr>
        <p:spPr>
          <a:xfrm>
            <a:off x="1223056" y="891448"/>
            <a:ext cx="7384876" cy="510249"/>
          </a:xfrm>
          <a:prstGeom prst="rect">
            <a:avLst/>
          </a:prstGeom>
          <a:noFill/>
          <a:ln>
            <a:noFill/>
          </a:ln>
        </p:spPr>
        <p:style>
          <a:lnRef idx="0">
            <a:scrgbClr r="0" g="0" b="0"/>
          </a:lnRef>
          <a:fillRef idx="0">
            <a:scrgbClr r="0" g="0" b="0"/>
          </a:fillRef>
          <a:effectRef idx="0">
            <a:scrgbClr r="0" g="0" b="0"/>
          </a:effectRef>
          <a:fontRef idx="minor">
            <a:schemeClr val="accent3"/>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lang="tg-Cyrl-TJ" sz="1800" b="1" kern="1200" dirty="0">
                <a:solidFill>
                  <a:srgbClr val="002060"/>
                </a:solidFill>
                <a:effectLst/>
                <a:latin typeface="Times New Roman Tj" panose="02020603050405020304" pitchFamily="18" charset="-52"/>
                <a:ea typeface="+mn-ea"/>
                <a:cs typeface="+mn-cs"/>
              </a:rPr>
              <a:t>ВАЗОРАТИ МЕЊНАТ, МУЊОЉИРАТ ВА ШУЃЛИ АЊОЛИИ ЉУМЊУРИИ ТОЉИКИСТОН</a:t>
            </a:r>
            <a:endParaRPr lang="ru-RU" sz="1800" b="1" kern="1200" dirty="0">
              <a:solidFill>
                <a:srgbClr val="002060"/>
              </a:solidFill>
              <a:effectLst/>
              <a:latin typeface="Times New Roman Tj" panose="02020603050405020304" pitchFamily="18" charset="-52"/>
              <a:ea typeface="+mn-ea"/>
              <a:cs typeface="+mn-cs"/>
            </a:endParaRPr>
          </a:p>
        </p:txBody>
      </p:sp>
      <p:sp>
        <p:nvSpPr>
          <p:cNvPr id="6" name="TextBox 5" hidden="1">
            <a:extLst>
              <a:ext uri="{FF2B5EF4-FFF2-40B4-BE49-F238E27FC236}">
                <a16:creationId xmlns:a16="http://schemas.microsoft.com/office/drawing/2014/main" id="{1ED9882A-4FB5-D423-0386-3F8FDAF2AD43}"/>
              </a:ext>
            </a:extLst>
          </p:cNvPr>
          <p:cNvSpPr txBox="1"/>
          <p:nvPr/>
        </p:nvSpPr>
        <p:spPr>
          <a:xfrm>
            <a:off x="2283619" y="3019722"/>
            <a:ext cx="4624386" cy="923330"/>
          </a:xfrm>
          <a:prstGeom prst="rect">
            <a:avLst/>
          </a:prstGeom>
          <a:noFill/>
        </p:spPr>
        <p:txBody>
          <a:bodyPr wrap="square">
            <a:spAutoFit/>
          </a:bodyPr>
          <a:lstStyle/>
          <a:p>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“рушди и</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тисодиёт</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ва</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вияти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ра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обатнокии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бе</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a:t>
            </a:r>
            <a:r>
              <a:rPr lang="tg-Cyrl-TJ" sz="1800" dirty="0">
                <a:effectLst/>
                <a:latin typeface="Times New Roman" panose="02020603050405020304" pitchFamily="18" charset="0"/>
                <a:ea typeface="Calibri" panose="020F0502020204030204" pitchFamily="34" charset="0"/>
              </a:rPr>
              <a:t>ҳ</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сармояи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инсон</a:t>
            </a:r>
            <a:r>
              <a:rPr lang="tg-Cyrl-TJ" sz="1800" dirty="0">
                <a:effectLst/>
                <a:latin typeface="Times New Roman" panose="02020603050405020304" pitchFamily="18" charset="0"/>
                <a:ea typeface="Calibri" panose="020F0502020204030204" pitchFamily="34" charset="0"/>
              </a:rPr>
              <a:t>ӣ</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panose="02020603050405020304" pitchFamily="18" charset="0"/>
                <a:ea typeface="Calibri" panose="020F0502020204030204" pitchFamily="34" charset="0"/>
              </a:rPr>
              <a:t>ғ</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айриимкон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мебошад</a:t>
            </a:r>
            <a:endParaRPr lang="ru-RU" dirty="0"/>
          </a:p>
        </p:txBody>
      </p:sp>
      <p:sp>
        <p:nvSpPr>
          <p:cNvPr id="8" name="Стрелка: вправо 7">
            <a:extLst>
              <a:ext uri="{FF2B5EF4-FFF2-40B4-BE49-F238E27FC236}">
                <a16:creationId xmlns:a16="http://schemas.microsoft.com/office/drawing/2014/main" id="{72AC2F74-DA77-FF32-BB51-F4543A69B5DC}"/>
              </a:ext>
            </a:extLst>
          </p:cNvPr>
          <p:cNvSpPr/>
          <p:nvPr/>
        </p:nvSpPr>
        <p:spPr>
          <a:xfrm>
            <a:off x="120052" y="1401697"/>
            <a:ext cx="1980855" cy="68267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g-Cyrl-TJ" sz="1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Бандҳои 29-30-31</a:t>
            </a:r>
            <a:endParaRPr lang="ru-RU" sz="1600" b="1" dirty="0">
              <a:solidFill>
                <a:schemeClr val="bg1"/>
              </a:solidFill>
            </a:endParaRPr>
          </a:p>
        </p:txBody>
      </p:sp>
      <p:sp>
        <p:nvSpPr>
          <p:cNvPr id="7" name="TextBox 6">
            <a:extLst>
              <a:ext uri="{FF2B5EF4-FFF2-40B4-BE49-F238E27FC236}">
                <a16:creationId xmlns:a16="http://schemas.microsoft.com/office/drawing/2014/main" id="{F880A3E3-6757-2BBD-95FC-3BFE06C0F52E}"/>
              </a:ext>
            </a:extLst>
          </p:cNvPr>
          <p:cNvSpPr txBox="1"/>
          <p:nvPr/>
        </p:nvSpPr>
        <p:spPr>
          <a:xfrm>
            <a:off x="2146549" y="1350917"/>
            <a:ext cx="6877399" cy="870238"/>
          </a:xfrm>
          <a:prstGeom prst="rect">
            <a:avLst/>
          </a:prstGeom>
          <a:noFill/>
        </p:spPr>
        <p:txBody>
          <a:bodyPr wrap="square">
            <a:spAutoFit/>
          </a:bodyPr>
          <a:lstStyle/>
          <a:p>
            <a:pPr algn="just">
              <a:lnSpc>
                <a:spcPct val="115000"/>
              </a:lnSpc>
              <a:spcAft>
                <a:spcPts val="1000"/>
              </a:spcAft>
            </a:pPr>
            <a:r>
              <a:rPr lang="tg-Cyrl-TJ" sz="1600"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endParaRPr lang="ru-RU" sz="2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0C95D953-177F-D997-AAB5-5BDD46D44E81}"/>
              </a:ext>
            </a:extLst>
          </p:cNvPr>
          <p:cNvSpPr txBox="1"/>
          <p:nvPr/>
        </p:nvSpPr>
        <p:spPr>
          <a:xfrm>
            <a:off x="928516" y="1751629"/>
            <a:ext cx="8101534" cy="5171159"/>
          </a:xfrm>
          <a:prstGeom prst="rect">
            <a:avLst/>
          </a:prstGeom>
          <a:noFill/>
        </p:spPr>
        <p:txBody>
          <a:bodyPr wrap="square">
            <a:spAutoFit/>
          </a:bodyPr>
          <a:lstStyle/>
          <a:p>
            <a:pPr marL="457200" algn="just">
              <a:lnSpc>
                <a:spcPct val="115000"/>
              </a:lnSpc>
            </a:pPr>
            <a:r>
              <a:rPr lang="tg-Cyrl-TJ" sz="1000" dirty="0">
                <a:effectLst/>
                <a:latin typeface="Times New Roman" panose="02020603050405020304" pitchFamily="18" charset="0"/>
                <a:ea typeface="Calibri" panose="020F0502020204030204" pitchFamily="34" charset="0"/>
                <a:cs typeface="Times New Roman" panose="02020603050405020304" pitchFamily="18" charset="0"/>
              </a:rPr>
              <a:t>	</a:t>
            </a:r>
            <a:r>
              <a:rPr lang="tg-Cyrl-TJ" sz="1600" dirty="0">
                <a:effectLst/>
                <a:latin typeface="Times New Roman" panose="02020603050405020304" pitchFamily="18" charset="0"/>
                <a:ea typeface="Calibri" panose="020F0502020204030204" pitchFamily="34" charset="0"/>
                <a:cs typeface="Times New Roman" panose="02020603050405020304" pitchFamily="18" charset="0"/>
              </a:rPr>
              <a:t>Аз ҷониби вазорат дар ҳамкорӣ бо дигар вазорату идораҳои ҷумҳурӣ ҷиҳати таҳия намудани басти мушаххаси  имтиёзҳо ба корфармоён барои бо ҷойи кори доимӣ таъмин намудани табақаҳои осебразири аҳолӣ дар бозори меҳнат кор оғоз ва идома дорад.</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pPr>
            <a:r>
              <a:rPr lang="tg-Cyrl-TJ" sz="1600" dirty="0">
                <a:effectLst/>
                <a:latin typeface="Times New Roman" panose="02020603050405020304" pitchFamily="18" charset="0"/>
                <a:ea typeface="Calibri" panose="020F0502020204030204" pitchFamily="34" charset="0"/>
                <a:cs typeface="Times New Roman" panose="02020603050405020304" pitchFamily="18" charset="0"/>
              </a:rPr>
              <a:t>	Низоми мавҷудаи ба таҳсилоти касбӣ фаро гирифтани аҳолӣ дар ҳама зинаҳои таҳсилот заминаи асоснокшуда надорад ва бе дарназардошти талаботи воқеии бозори меҳнат омодасозии кадрҳо идома дорад.</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pPr>
            <a:r>
              <a:rPr lang="tg-Cyrl-TJ" sz="1600" dirty="0">
                <a:effectLst/>
                <a:latin typeface="Times New Roman" panose="02020603050405020304" pitchFamily="18" charset="0"/>
                <a:ea typeface="Calibri" panose="020F0502020204030204" pitchFamily="34" charset="0"/>
                <a:cs typeface="Times New Roman" panose="02020603050405020304" pitchFamily="18" charset="0"/>
              </a:rPr>
              <a:t> Аз ин хотир, вазорат дар натиҷаи омӯзиши таҷрибаи дигар давлатҳо гузариш ба низоми омодасозии кадрҳо тавассути фармоиши давлатӣ бо дарназардошти талаботи воқеӣ ва иштироки бевоситаи корфармоён афзал мешуморад.</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pPr>
            <a:r>
              <a:rPr lang="tg-Cyrl-TJ" sz="1600" dirty="0">
                <a:effectLst/>
                <a:latin typeface="Times New Roman" panose="02020603050405020304" pitchFamily="18" charset="0"/>
                <a:ea typeface="Calibri" panose="020F0502020204030204" pitchFamily="34" charset="0"/>
                <a:cs typeface="Times New Roman" panose="02020603050405020304" pitchFamily="18" charset="0"/>
              </a:rPr>
              <a:t>	Бо мақсади омӯзиши таҷрибаи пешқадам ва босамари дигар давлатҳо дар самти мусоидат ба шуғли аҳолӣ, баланд бардоштани сатҳу сифат ва васеъ намудани доираи хизматрасониҳо ба аҳолӣ  вазорат бо як қатор вазоратҳои ҳамном дар ҳамсоякишварҳо созишномаҳои ҳамкориро ба имзо расонидааст.</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1000"/>
              </a:spcAft>
            </a:pPr>
            <a:r>
              <a:rPr lang="tg-Cyrl-TJ" sz="1600" dirty="0">
                <a:effectLst/>
                <a:latin typeface="Times New Roman" panose="02020603050405020304" pitchFamily="18" charset="0"/>
                <a:ea typeface="Calibri" panose="020F0502020204030204" pitchFamily="34" charset="0"/>
                <a:cs typeface="Times New Roman" panose="02020603050405020304" pitchFamily="18" charset="0"/>
              </a:rPr>
              <a:t>Моҳи феврали соли 2024 як гуруҳ кормандони вазорат ҷиҳати омӯзиши таҷриба дар самти роҳандозии низоми иттилоотии бозори меҳнат, рақамикунонии хизматрасониҳои мақомоти меҳнат ва шуғл ба Ҷумҳурии Озарбойҷон сафарбар шудаанд ва корҳо дар ин самт идома доранд.</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44822789"/>
      </p:ext>
    </p:extLst>
  </p:cSld>
  <p:clrMapOvr>
    <a:masterClrMapping/>
  </p:clrMapOvr>
  <p:transition>
    <p:split orient="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Подзаголовок 2"/>
          <p:cNvSpPr>
            <a:spLocks noGrp="1"/>
          </p:cNvSpPr>
          <p:nvPr>
            <p:ph type="subTitle" idx="1"/>
          </p:nvPr>
        </p:nvSpPr>
        <p:spPr>
          <a:xfrm>
            <a:off x="285750" y="4071938"/>
            <a:ext cx="8286750" cy="500062"/>
          </a:xfrm>
        </p:spPr>
        <p:txBody>
          <a:bodyPr>
            <a:normAutofit/>
          </a:bodyPr>
          <a:lstStyle/>
          <a:p>
            <a:r>
              <a:rPr lang="en-US" sz="2400" b="1" dirty="0"/>
              <a:t> </a:t>
            </a:r>
            <a:endParaRPr lang="ru-RU" sz="2400" dirty="0">
              <a:latin typeface="Times New Roman Tj" pitchFamily="18" charset="-52"/>
            </a:endParaRPr>
          </a:p>
          <a:p>
            <a:endParaRPr lang="ru-RU" sz="2400" b="1" dirty="0"/>
          </a:p>
          <a:p>
            <a:endParaRPr lang="ru-RU" sz="2400" b="1" dirty="0"/>
          </a:p>
        </p:txBody>
      </p:sp>
      <p:pic>
        <p:nvPicPr>
          <p:cNvPr id="2" name="Рисунок 1">
            <a:extLst>
              <a:ext uri="{FF2B5EF4-FFF2-40B4-BE49-F238E27FC236}">
                <a16:creationId xmlns:a16="http://schemas.microsoft.com/office/drawing/2014/main" id="{916410AE-E1E9-1ABE-A7B7-543B966A20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3968" y="30639"/>
            <a:ext cx="1152128" cy="862760"/>
          </a:xfrm>
          <a:prstGeom prst="rect">
            <a:avLst/>
          </a:prstGeom>
        </p:spPr>
      </p:pic>
      <p:sp>
        <p:nvSpPr>
          <p:cNvPr id="3" name="Прямоугольник 2">
            <a:extLst>
              <a:ext uri="{FF2B5EF4-FFF2-40B4-BE49-F238E27FC236}">
                <a16:creationId xmlns:a16="http://schemas.microsoft.com/office/drawing/2014/main" id="{9064B58F-CC68-A690-F484-A0640BF1FFF3}"/>
              </a:ext>
            </a:extLst>
          </p:cNvPr>
          <p:cNvSpPr/>
          <p:nvPr/>
        </p:nvSpPr>
        <p:spPr>
          <a:xfrm>
            <a:off x="1223056" y="891448"/>
            <a:ext cx="7384876" cy="510249"/>
          </a:xfrm>
          <a:prstGeom prst="rect">
            <a:avLst/>
          </a:prstGeom>
          <a:noFill/>
          <a:ln>
            <a:noFill/>
          </a:ln>
        </p:spPr>
        <p:style>
          <a:lnRef idx="0">
            <a:scrgbClr r="0" g="0" b="0"/>
          </a:lnRef>
          <a:fillRef idx="0">
            <a:scrgbClr r="0" g="0" b="0"/>
          </a:fillRef>
          <a:effectRef idx="0">
            <a:scrgbClr r="0" g="0" b="0"/>
          </a:effectRef>
          <a:fontRef idx="minor">
            <a:schemeClr val="accent3"/>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lang="tg-Cyrl-TJ" sz="1800" b="1" kern="1200" dirty="0">
                <a:solidFill>
                  <a:srgbClr val="002060"/>
                </a:solidFill>
                <a:effectLst/>
                <a:latin typeface="Times New Roman Tj" panose="02020603050405020304" pitchFamily="18" charset="-52"/>
                <a:ea typeface="+mn-ea"/>
                <a:cs typeface="+mn-cs"/>
              </a:rPr>
              <a:t>ВАЗОРАТИ МЕЊНАТ, МУЊОЉИРАТ ВА ШУЃЛИ АЊОЛИИ ЉУМЊУРИИ ТОЉИКИСТОН</a:t>
            </a:r>
            <a:endParaRPr lang="ru-RU" sz="1800" b="1" kern="1200" dirty="0">
              <a:solidFill>
                <a:srgbClr val="002060"/>
              </a:solidFill>
              <a:effectLst/>
              <a:latin typeface="Times New Roman Tj" panose="02020603050405020304" pitchFamily="18" charset="-52"/>
              <a:ea typeface="+mn-ea"/>
              <a:cs typeface="+mn-cs"/>
            </a:endParaRPr>
          </a:p>
        </p:txBody>
      </p:sp>
      <p:sp>
        <p:nvSpPr>
          <p:cNvPr id="6" name="TextBox 5" hidden="1">
            <a:extLst>
              <a:ext uri="{FF2B5EF4-FFF2-40B4-BE49-F238E27FC236}">
                <a16:creationId xmlns:a16="http://schemas.microsoft.com/office/drawing/2014/main" id="{1ED9882A-4FB5-D423-0386-3F8FDAF2AD43}"/>
              </a:ext>
            </a:extLst>
          </p:cNvPr>
          <p:cNvSpPr txBox="1"/>
          <p:nvPr/>
        </p:nvSpPr>
        <p:spPr>
          <a:xfrm>
            <a:off x="2283619" y="3019722"/>
            <a:ext cx="4624386" cy="923330"/>
          </a:xfrm>
          <a:prstGeom prst="rect">
            <a:avLst/>
          </a:prstGeom>
          <a:noFill/>
        </p:spPr>
        <p:txBody>
          <a:bodyPr wrap="square">
            <a:spAutoFit/>
          </a:bodyPr>
          <a:lstStyle/>
          <a:p>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“рушди и</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тисодиёт</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ва</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вияти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ра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обатнокии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бе</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a:t>
            </a:r>
            <a:r>
              <a:rPr lang="tg-Cyrl-TJ" sz="1800" dirty="0">
                <a:effectLst/>
                <a:latin typeface="Times New Roman" panose="02020603050405020304" pitchFamily="18" charset="0"/>
                <a:ea typeface="Calibri" panose="020F0502020204030204" pitchFamily="34" charset="0"/>
              </a:rPr>
              <a:t>ҳ</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сармояи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инсон</a:t>
            </a:r>
            <a:r>
              <a:rPr lang="tg-Cyrl-TJ" sz="1800" dirty="0">
                <a:effectLst/>
                <a:latin typeface="Times New Roman" panose="02020603050405020304" pitchFamily="18" charset="0"/>
                <a:ea typeface="Calibri" panose="020F0502020204030204" pitchFamily="34" charset="0"/>
              </a:rPr>
              <a:t>ӣ</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panose="02020603050405020304" pitchFamily="18" charset="0"/>
                <a:ea typeface="Calibri" panose="020F0502020204030204" pitchFamily="34" charset="0"/>
              </a:rPr>
              <a:t>ғ</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айриимкон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мебошад</a:t>
            </a:r>
            <a:endParaRPr lang="ru-RU" dirty="0"/>
          </a:p>
        </p:txBody>
      </p:sp>
      <p:sp>
        <p:nvSpPr>
          <p:cNvPr id="8" name="Стрелка: вправо 7">
            <a:extLst>
              <a:ext uri="{FF2B5EF4-FFF2-40B4-BE49-F238E27FC236}">
                <a16:creationId xmlns:a16="http://schemas.microsoft.com/office/drawing/2014/main" id="{72AC2F74-DA77-FF32-BB51-F4543A69B5DC}"/>
              </a:ext>
            </a:extLst>
          </p:cNvPr>
          <p:cNvSpPr/>
          <p:nvPr/>
        </p:nvSpPr>
        <p:spPr>
          <a:xfrm>
            <a:off x="120052" y="1401697"/>
            <a:ext cx="1980855" cy="68267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g-Cyrl-TJ" sz="1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Бандҳои 32-33-34</a:t>
            </a:r>
            <a:endParaRPr lang="ru-RU" sz="1600" b="1" dirty="0">
              <a:solidFill>
                <a:schemeClr val="bg1"/>
              </a:solidFill>
            </a:endParaRPr>
          </a:p>
        </p:txBody>
      </p:sp>
      <p:sp>
        <p:nvSpPr>
          <p:cNvPr id="7" name="TextBox 6">
            <a:extLst>
              <a:ext uri="{FF2B5EF4-FFF2-40B4-BE49-F238E27FC236}">
                <a16:creationId xmlns:a16="http://schemas.microsoft.com/office/drawing/2014/main" id="{F880A3E3-6757-2BBD-95FC-3BFE06C0F52E}"/>
              </a:ext>
            </a:extLst>
          </p:cNvPr>
          <p:cNvSpPr txBox="1"/>
          <p:nvPr/>
        </p:nvSpPr>
        <p:spPr>
          <a:xfrm>
            <a:off x="2146549" y="1388101"/>
            <a:ext cx="6877399" cy="870238"/>
          </a:xfrm>
          <a:prstGeom prst="rect">
            <a:avLst/>
          </a:prstGeom>
          <a:noFill/>
        </p:spPr>
        <p:txBody>
          <a:bodyPr wrap="square">
            <a:spAutoFit/>
          </a:bodyPr>
          <a:lstStyle/>
          <a:p>
            <a:pPr algn="just">
              <a:lnSpc>
                <a:spcPct val="115000"/>
              </a:lnSpc>
              <a:spcAft>
                <a:spcPts val="1000"/>
              </a:spcAft>
            </a:pPr>
            <a:r>
              <a:rPr lang="tg-Cyrl-TJ" sz="1600"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endParaRPr lang="ru-RU" sz="2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0C95D953-177F-D997-AAB5-5BDD46D44E81}"/>
              </a:ext>
            </a:extLst>
          </p:cNvPr>
          <p:cNvSpPr txBox="1"/>
          <p:nvPr/>
        </p:nvSpPr>
        <p:spPr>
          <a:xfrm>
            <a:off x="922414" y="1930957"/>
            <a:ext cx="8101534" cy="4842544"/>
          </a:xfrm>
          <a:prstGeom prst="rect">
            <a:avLst/>
          </a:prstGeom>
          <a:noFill/>
        </p:spPr>
        <p:txBody>
          <a:bodyPr wrap="square">
            <a:spAutoFit/>
          </a:bodyPr>
          <a:lstStyle/>
          <a:p>
            <a:pPr algn="just">
              <a:lnSpc>
                <a:spcPct val="115000"/>
              </a:lnSpc>
              <a:spcAft>
                <a:spcPts val="1000"/>
              </a:spcAft>
            </a:pPr>
            <a:r>
              <a:rPr lang="tg-Cyrl-TJ" sz="1000" dirty="0">
                <a:effectLst/>
                <a:latin typeface="Times New Roman" panose="02020603050405020304" pitchFamily="18" charset="0"/>
                <a:ea typeface="Calibri" panose="020F0502020204030204" pitchFamily="34" charset="0"/>
                <a:cs typeface="Times New Roman" panose="02020603050405020304" pitchFamily="18" charset="0"/>
              </a:rPr>
              <a:t>	</a:t>
            </a:r>
            <a:r>
              <a:rPr lang="tg-Cyrl-TJ" sz="1700" dirty="0">
                <a:effectLst/>
                <a:latin typeface="Times New Roman" panose="02020603050405020304" pitchFamily="18" charset="0"/>
                <a:ea typeface="Calibri" panose="020F0502020204030204" pitchFamily="34" charset="0"/>
                <a:cs typeface="Times New Roman" panose="02020603050405020304" pitchFamily="18" charset="0"/>
              </a:rPr>
              <a:t>Дар доираи амалисозии Созишномаи генералӣ байни Ҳукумати Ҷумҳурии Тоҷикистон, Федератсияи иттифоқҳои касабаи мустақили Тоҷикистон ва Иттиҳодияи корфармоёни Ҷумҳурии Тоҷикистон барои солҳои 2024-2026, ки бо қарори Ҳукумати Ҷумҳурии Тоҷикистон аз 30 декабри соли 2023, №591 тасдиқ шудааст тадбирҳо оид ба амалисозии барномаҳои мақсадноки ҳудудии мусоидат ба шуғл пешбинӣ шудаанд ва тадриҷан амалӣ карда мешаванд. Вобаста ба иҷрои он алоҳида ҳисоботи муфассал манзур карда мешавад.</a:t>
            </a:r>
            <a:endParaRPr lang="ru-RU" sz="17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tg-Cyrl-TJ" sz="1700" dirty="0">
                <a:effectLst/>
                <a:latin typeface="Times New Roman" panose="02020603050405020304" pitchFamily="18" charset="0"/>
                <a:ea typeface="Calibri" panose="020F0502020204030204" pitchFamily="34" charset="0"/>
                <a:cs typeface="Times New Roman" panose="02020603050405020304" pitchFamily="18" charset="0"/>
              </a:rPr>
              <a:t>	Бо мақсади иттилоотонии ҷомеа дар бораи афзалиятҳои шуғли пурмаҳсул дар ҳамкорӣ бо Кумитаи телевизион ва радиои назди Ҳукумати Ҷумҳурии Тоҷикистон тавассути барномаҳои “Рӯ ба рӯ бо мутахассис” ва “Кафолат” ва дар ҳамкорӣ бо телевизиони “Ҷаҳоннамо” тавассути барномаи “Дар суҳбати рӯз” ташкил ва баргузор гардиданд.</a:t>
            </a:r>
            <a:endParaRPr lang="ru-RU" sz="17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tg-Cyrl-TJ" sz="1700" dirty="0">
                <a:effectLst/>
                <a:latin typeface="Times New Roman" panose="02020603050405020304" pitchFamily="18" charset="0"/>
                <a:ea typeface="Calibri" panose="020F0502020204030204" pitchFamily="34" charset="0"/>
                <a:cs typeface="Times New Roman" panose="02020603050405020304" pitchFamily="18" charset="0"/>
              </a:rPr>
              <a:t>Вазорат дар соли ҷорӣ тасмим дорад, ки дар минтақаҳои ҷумҳурӣ бо ҷалби доираи васеи корфармоён масъалаи вусъатбахшии шуғли пурмаҳсулро ташвиқу тарғиб намояд.</a:t>
            </a:r>
            <a:endParaRPr lang="ru-RU" sz="17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82886407"/>
      </p:ext>
    </p:extLst>
  </p:cSld>
  <p:clrMapOvr>
    <a:masterClrMapping/>
  </p:clrMapOvr>
  <p:transition>
    <p:split orient="ver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Подзаголовок 2"/>
          <p:cNvSpPr>
            <a:spLocks noGrp="1"/>
          </p:cNvSpPr>
          <p:nvPr>
            <p:ph type="subTitle" idx="1"/>
          </p:nvPr>
        </p:nvSpPr>
        <p:spPr>
          <a:xfrm>
            <a:off x="285750" y="4071938"/>
            <a:ext cx="8286750" cy="500062"/>
          </a:xfrm>
        </p:spPr>
        <p:txBody>
          <a:bodyPr>
            <a:normAutofit/>
          </a:bodyPr>
          <a:lstStyle/>
          <a:p>
            <a:r>
              <a:rPr lang="en-US" sz="2400" b="1" dirty="0"/>
              <a:t> </a:t>
            </a:r>
            <a:endParaRPr lang="ru-RU" sz="2400" dirty="0">
              <a:latin typeface="Times New Roman Tj" pitchFamily="18" charset="-52"/>
            </a:endParaRPr>
          </a:p>
          <a:p>
            <a:endParaRPr lang="ru-RU" sz="2400" b="1" dirty="0"/>
          </a:p>
          <a:p>
            <a:endParaRPr lang="ru-RU" sz="2400" b="1" dirty="0"/>
          </a:p>
        </p:txBody>
      </p:sp>
      <p:pic>
        <p:nvPicPr>
          <p:cNvPr id="2" name="Рисунок 1">
            <a:extLst>
              <a:ext uri="{FF2B5EF4-FFF2-40B4-BE49-F238E27FC236}">
                <a16:creationId xmlns:a16="http://schemas.microsoft.com/office/drawing/2014/main" id="{916410AE-E1E9-1ABE-A7B7-543B966A20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3968" y="30639"/>
            <a:ext cx="1152128" cy="862760"/>
          </a:xfrm>
          <a:prstGeom prst="rect">
            <a:avLst/>
          </a:prstGeom>
        </p:spPr>
      </p:pic>
      <p:sp>
        <p:nvSpPr>
          <p:cNvPr id="3" name="Прямоугольник 2">
            <a:extLst>
              <a:ext uri="{FF2B5EF4-FFF2-40B4-BE49-F238E27FC236}">
                <a16:creationId xmlns:a16="http://schemas.microsoft.com/office/drawing/2014/main" id="{9064B58F-CC68-A690-F484-A0640BF1FFF3}"/>
              </a:ext>
            </a:extLst>
          </p:cNvPr>
          <p:cNvSpPr/>
          <p:nvPr/>
        </p:nvSpPr>
        <p:spPr>
          <a:xfrm>
            <a:off x="1223056" y="891448"/>
            <a:ext cx="7384876" cy="510249"/>
          </a:xfrm>
          <a:prstGeom prst="rect">
            <a:avLst/>
          </a:prstGeom>
          <a:noFill/>
          <a:ln>
            <a:noFill/>
          </a:ln>
        </p:spPr>
        <p:style>
          <a:lnRef idx="0">
            <a:scrgbClr r="0" g="0" b="0"/>
          </a:lnRef>
          <a:fillRef idx="0">
            <a:scrgbClr r="0" g="0" b="0"/>
          </a:fillRef>
          <a:effectRef idx="0">
            <a:scrgbClr r="0" g="0" b="0"/>
          </a:effectRef>
          <a:fontRef idx="minor">
            <a:schemeClr val="accent3"/>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lang="tg-Cyrl-TJ" sz="1800" b="1" kern="1200" dirty="0">
                <a:solidFill>
                  <a:srgbClr val="002060"/>
                </a:solidFill>
                <a:effectLst/>
                <a:latin typeface="Times New Roman Tj" panose="02020603050405020304" pitchFamily="18" charset="-52"/>
                <a:ea typeface="+mn-ea"/>
                <a:cs typeface="+mn-cs"/>
              </a:rPr>
              <a:t>ВАЗОРАТИ МЕЊНАТ, МУЊОЉИРАТ ВА ШУЃЛИ АЊОЛИИ ЉУМЊУРИИ ТОЉИКИСТОН</a:t>
            </a:r>
            <a:endParaRPr lang="ru-RU" sz="1800" b="1" kern="1200" dirty="0">
              <a:solidFill>
                <a:srgbClr val="002060"/>
              </a:solidFill>
              <a:effectLst/>
              <a:latin typeface="Times New Roman Tj" panose="02020603050405020304" pitchFamily="18" charset="-52"/>
              <a:ea typeface="+mn-ea"/>
              <a:cs typeface="+mn-cs"/>
            </a:endParaRPr>
          </a:p>
        </p:txBody>
      </p:sp>
      <p:sp>
        <p:nvSpPr>
          <p:cNvPr id="6" name="TextBox 5" hidden="1">
            <a:extLst>
              <a:ext uri="{FF2B5EF4-FFF2-40B4-BE49-F238E27FC236}">
                <a16:creationId xmlns:a16="http://schemas.microsoft.com/office/drawing/2014/main" id="{1ED9882A-4FB5-D423-0386-3F8FDAF2AD43}"/>
              </a:ext>
            </a:extLst>
          </p:cNvPr>
          <p:cNvSpPr txBox="1"/>
          <p:nvPr/>
        </p:nvSpPr>
        <p:spPr>
          <a:xfrm>
            <a:off x="2283619" y="3019722"/>
            <a:ext cx="4624386" cy="923330"/>
          </a:xfrm>
          <a:prstGeom prst="rect">
            <a:avLst/>
          </a:prstGeom>
          <a:noFill/>
        </p:spPr>
        <p:txBody>
          <a:bodyPr wrap="square">
            <a:spAutoFit/>
          </a:bodyPr>
          <a:lstStyle/>
          <a:p>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“рушди и</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тисодиёт</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ва</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вияти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ра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обатнокии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бе</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a:t>
            </a:r>
            <a:r>
              <a:rPr lang="tg-Cyrl-TJ" sz="1800" dirty="0">
                <a:effectLst/>
                <a:latin typeface="Times New Roman" panose="02020603050405020304" pitchFamily="18" charset="0"/>
                <a:ea typeface="Calibri" panose="020F0502020204030204" pitchFamily="34" charset="0"/>
              </a:rPr>
              <a:t>ҳ</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сармояи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инсон</a:t>
            </a:r>
            <a:r>
              <a:rPr lang="tg-Cyrl-TJ" sz="1800" dirty="0">
                <a:effectLst/>
                <a:latin typeface="Times New Roman" panose="02020603050405020304" pitchFamily="18" charset="0"/>
                <a:ea typeface="Calibri" panose="020F0502020204030204" pitchFamily="34" charset="0"/>
              </a:rPr>
              <a:t>ӣ</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panose="02020603050405020304" pitchFamily="18" charset="0"/>
                <a:ea typeface="Calibri" panose="020F0502020204030204" pitchFamily="34" charset="0"/>
              </a:rPr>
              <a:t>ғ</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айриимкон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мебошад</a:t>
            </a:r>
            <a:endParaRPr lang="ru-RU" dirty="0"/>
          </a:p>
        </p:txBody>
      </p:sp>
      <p:sp>
        <p:nvSpPr>
          <p:cNvPr id="8" name="Стрелка: вправо 7">
            <a:extLst>
              <a:ext uri="{FF2B5EF4-FFF2-40B4-BE49-F238E27FC236}">
                <a16:creationId xmlns:a16="http://schemas.microsoft.com/office/drawing/2014/main" id="{72AC2F74-DA77-FF32-BB51-F4543A69B5DC}"/>
              </a:ext>
            </a:extLst>
          </p:cNvPr>
          <p:cNvSpPr/>
          <p:nvPr/>
        </p:nvSpPr>
        <p:spPr>
          <a:xfrm>
            <a:off x="120052" y="1401697"/>
            <a:ext cx="1980855" cy="68267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g-Cyrl-TJ" sz="1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Банди 35</a:t>
            </a:r>
            <a:endParaRPr lang="ru-RU" sz="1600" b="1" dirty="0">
              <a:solidFill>
                <a:schemeClr val="bg1"/>
              </a:solidFill>
            </a:endParaRPr>
          </a:p>
        </p:txBody>
      </p:sp>
      <p:sp>
        <p:nvSpPr>
          <p:cNvPr id="7" name="TextBox 6">
            <a:extLst>
              <a:ext uri="{FF2B5EF4-FFF2-40B4-BE49-F238E27FC236}">
                <a16:creationId xmlns:a16="http://schemas.microsoft.com/office/drawing/2014/main" id="{F880A3E3-6757-2BBD-95FC-3BFE06C0F52E}"/>
              </a:ext>
            </a:extLst>
          </p:cNvPr>
          <p:cNvSpPr txBox="1"/>
          <p:nvPr/>
        </p:nvSpPr>
        <p:spPr>
          <a:xfrm>
            <a:off x="2146549" y="1388101"/>
            <a:ext cx="6877399" cy="870238"/>
          </a:xfrm>
          <a:prstGeom prst="rect">
            <a:avLst/>
          </a:prstGeom>
          <a:noFill/>
        </p:spPr>
        <p:txBody>
          <a:bodyPr wrap="square">
            <a:spAutoFit/>
          </a:bodyPr>
          <a:lstStyle/>
          <a:p>
            <a:pPr algn="just">
              <a:lnSpc>
                <a:spcPct val="115000"/>
              </a:lnSpc>
              <a:spcAft>
                <a:spcPts val="1000"/>
              </a:spcAft>
            </a:pPr>
            <a:r>
              <a:rPr lang="tg-Cyrl-TJ" sz="1600"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endParaRPr lang="ru-RU" sz="2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0C95D953-177F-D997-AAB5-5BDD46D44E81}"/>
              </a:ext>
            </a:extLst>
          </p:cNvPr>
          <p:cNvSpPr txBox="1"/>
          <p:nvPr/>
        </p:nvSpPr>
        <p:spPr>
          <a:xfrm>
            <a:off x="1547664" y="1930957"/>
            <a:ext cx="7476284" cy="3492046"/>
          </a:xfrm>
          <a:prstGeom prst="rect">
            <a:avLst/>
          </a:prstGeom>
          <a:noFill/>
        </p:spPr>
        <p:txBody>
          <a:bodyPr wrap="square">
            <a:spAutoFit/>
          </a:bodyPr>
          <a:lstStyle/>
          <a:p>
            <a:pPr algn="just">
              <a:lnSpc>
                <a:spcPct val="115000"/>
              </a:lnSpc>
              <a:spcAft>
                <a:spcPts val="1000"/>
              </a:spcAft>
            </a:pPr>
            <a:r>
              <a:rPr lang="tg-Cyrl-TJ" sz="1000" dirty="0">
                <a:effectLst/>
                <a:latin typeface="Times New Roman" panose="02020603050405020304" pitchFamily="18" charset="0"/>
                <a:ea typeface="Calibri" panose="020F0502020204030204" pitchFamily="34" charset="0"/>
                <a:cs typeface="Times New Roman" panose="02020603050405020304" pitchFamily="18" charset="0"/>
              </a:rPr>
              <a:t>	</a:t>
            </a:r>
            <a:r>
              <a:rPr lang="tg-Cyrl-TJ" sz="2400" dirty="0">
                <a:effectLst/>
                <a:latin typeface="Times New Roman" panose="02020603050405020304" pitchFamily="18" charset="0"/>
                <a:ea typeface="Times New Roman" panose="02020603050405020304" pitchFamily="18" charset="0"/>
                <a:cs typeface="Times New Roman" panose="02020603050405020304" pitchFamily="18" charset="0"/>
              </a:rPr>
              <a:t>Дар натиҷаи омӯзиши таҷрибаи ҳамсоякишварҳо оид ба механизмҳои гузариш аз шуғли ғайрирасмӣ ба шуғли расмӣ аз ҷониби вазорат лоиҳаи қарори Ҳукумати Ҷумҳурии Тоҷикистон “Дар бораи ҷорӣ намудани тартиби додани Гувоҳномаи муваққатии меҳнатӣ ба шаҳрвандони худмашғул” таҳия шуда, корҳо идома хоҳанд ёфт.</a:t>
            </a:r>
            <a:endParaRPr lang="tg-Cyrl-TJ"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1000"/>
              </a:spcAft>
            </a:pPr>
            <a:r>
              <a:rPr lang="tg-Cyrl-TJ"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69103235"/>
      </p:ext>
    </p:extLst>
  </p:cSld>
  <p:clrMapOvr>
    <a:masterClrMapping/>
  </p:clrMapOvr>
  <p:transition>
    <p:split orient="ver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Подзаголовок 2"/>
          <p:cNvSpPr>
            <a:spLocks noGrp="1"/>
          </p:cNvSpPr>
          <p:nvPr>
            <p:ph type="subTitle" idx="1"/>
          </p:nvPr>
        </p:nvSpPr>
        <p:spPr>
          <a:xfrm>
            <a:off x="285750" y="4071938"/>
            <a:ext cx="8286750" cy="500062"/>
          </a:xfrm>
        </p:spPr>
        <p:txBody>
          <a:bodyPr>
            <a:normAutofit/>
          </a:bodyPr>
          <a:lstStyle/>
          <a:p>
            <a:r>
              <a:rPr lang="en-US" sz="2400" b="1" dirty="0"/>
              <a:t> </a:t>
            </a:r>
            <a:endParaRPr lang="ru-RU" sz="2400" dirty="0">
              <a:latin typeface="Times New Roman Tj" pitchFamily="18" charset="-52"/>
            </a:endParaRPr>
          </a:p>
          <a:p>
            <a:endParaRPr lang="ru-RU" sz="2400" b="1" dirty="0"/>
          </a:p>
          <a:p>
            <a:endParaRPr lang="ru-RU" sz="2400" b="1" dirty="0"/>
          </a:p>
        </p:txBody>
      </p:sp>
      <p:pic>
        <p:nvPicPr>
          <p:cNvPr id="2" name="Рисунок 1">
            <a:extLst>
              <a:ext uri="{FF2B5EF4-FFF2-40B4-BE49-F238E27FC236}">
                <a16:creationId xmlns:a16="http://schemas.microsoft.com/office/drawing/2014/main" id="{916410AE-E1E9-1ABE-A7B7-543B966A20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3968" y="30639"/>
            <a:ext cx="1152128" cy="862760"/>
          </a:xfrm>
          <a:prstGeom prst="rect">
            <a:avLst/>
          </a:prstGeom>
        </p:spPr>
      </p:pic>
      <p:sp>
        <p:nvSpPr>
          <p:cNvPr id="3" name="Прямоугольник 2">
            <a:extLst>
              <a:ext uri="{FF2B5EF4-FFF2-40B4-BE49-F238E27FC236}">
                <a16:creationId xmlns:a16="http://schemas.microsoft.com/office/drawing/2014/main" id="{9064B58F-CC68-A690-F484-A0640BF1FFF3}"/>
              </a:ext>
            </a:extLst>
          </p:cNvPr>
          <p:cNvSpPr/>
          <p:nvPr/>
        </p:nvSpPr>
        <p:spPr>
          <a:xfrm>
            <a:off x="1223056" y="891448"/>
            <a:ext cx="7384876" cy="510249"/>
          </a:xfrm>
          <a:prstGeom prst="rect">
            <a:avLst/>
          </a:prstGeom>
          <a:noFill/>
          <a:ln>
            <a:noFill/>
          </a:ln>
        </p:spPr>
        <p:style>
          <a:lnRef idx="0">
            <a:scrgbClr r="0" g="0" b="0"/>
          </a:lnRef>
          <a:fillRef idx="0">
            <a:scrgbClr r="0" g="0" b="0"/>
          </a:fillRef>
          <a:effectRef idx="0">
            <a:scrgbClr r="0" g="0" b="0"/>
          </a:effectRef>
          <a:fontRef idx="minor">
            <a:schemeClr val="accent3"/>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lang="tg-Cyrl-TJ" sz="1800" b="1" kern="1200" dirty="0">
                <a:solidFill>
                  <a:srgbClr val="002060"/>
                </a:solidFill>
                <a:effectLst/>
                <a:latin typeface="Times New Roman Tj" panose="02020603050405020304" pitchFamily="18" charset="-52"/>
                <a:ea typeface="+mn-ea"/>
                <a:cs typeface="+mn-cs"/>
              </a:rPr>
              <a:t>ВАЗОРАТИ МЕЊНАТ, МУЊОЉИРАТ ВА ШУЃЛИ АЊОЛИИ ЉУМЊУРИИ ТОЉИКИСТОН</a:t>
            </a:r>
            <a:endParaRPr lang="ru-RU" sz="1800" b="1" kern="1200" dirty="0">
              <a:solidFill>
                <a:srgbClr val="002060"/>
              </a:solidFill>
              <a:effectLst/>
              <a:latin typeface="Times New Roman Tj" panose="02020603050405020304" pitchFamily="18" charset="-52"/>
              <a:ea typeface="+mn-ea"/>
              <a:cs typeface="+mn-cs"/>
            </a:endParaRPr>
          </a:p>
        </p:txBody>
      </p:sp>
      <p:sp>
        <p:nvSpPr>
          <p:cNvPr id="6" name="TextBox 5" hidden="1">
            <a:extLst>
              <a:ext uri="{FF2B5EF4-FFF2-40B4-BE49-F238E27FC236}">
                <a16:creationId xmlns:a16="http://schemas.microsoft.com/office/drawing/2014/main" id="{1ED9882A-4FB5-D423-0386-3F8FDAF2AD43}"/>
              </a:ext>
            </a:extLst>
          </p:cNvPr>
          <p:cNvSpPr txBox="1"/>
          <p:nvPr/>
        </p:nvSpPr>
        <p:spPr>
          <a:xfrm>
            <a:off x="2283619" y="3019722"/>
            <a:ext cx="4624386" cy="923330"/>
          </a:xfrm>
          <a:prstGeom prst="rect">
            <a:avLst/>
          </a:prstGeom>
          <a:noFill/>
        </p:spPr>
        <p:txBody>
          <a:bodyPr wrap="square">
            <a:spAutoFit/>
          </a:bodyPr>
          <a:lstStyle/>
          <a:p>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“рушди и</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тисодиёт</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ва</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вияти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ра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обатнокии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бе</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a:t>
            </a:r>
            <a:r>
              <a:rPr lang="tg-Cyrl-TJ" sz="1800" dirty="0">
                <a:effectLst/>
                <a:latin typeface="Times New Roman" panose="02020603050405020304" pitchFamily="18" charset="0"/>
                <a:ea typeface="Calibri" panose="020F0502020204030204" pitchFamily="34" charset="0"/>
              </a:rPr>
              <a:t>ҳ</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сармояи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инсон</a:t>
            </a:r>
            <a:r>
              <a:rPr lang="tg-Cyrl-TJ" sz="1800" dirty="0">
                <a:effectLst/>
                <a:latin typeface="Times New Roman" panose="02020603050405020304" pitchFamily="18" charset="0"/>
                <a:ea typeface="Calibri" panose="020F0502020204030204" pitchFamily="34" charset="0"/>
              </a:rPr>
              <a:t>ӣ</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panose="02020603050405020304" pitchFamily="18" charset="0"/>
                <a:ea typeface="Calibri" panose="020F0502020204030204" pitchFamily="34" charset="0"/>
              </a:rPr>
              <a:t>ғ</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айриимкон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мебошад</a:t>
            </a:r>
            <a:endParaRPr lang="ru-RU" dirty="0"/>
          </a:p>
        </p:txBody>
      </p:sp>
      <p:sp>
        <p:nvSpPr>
          <p:cNvPr id="8" name="Стрелка: вправо 7">
            <a:extLst>
              <a:ext uri="{FF2B5EF4-FFF2-40B4-BE49-F238E27FC236}">
                <a16:creationId xmlns:a16="http://schemas.microsoft.com/office/drawing/2014/main" id="{72AC2F74-DA77-FF32-BB51-F4543A69B5DC}"/>
              </a:ext>
            </a:extLst>
          </p:cNvPr>
          <p:cNvSpPr/>
          <p:nvPr/>
        </p:nvSpPr>
        <p:spPr>
          <a:xfrm>
            <a:off x="120052" y="1401697"/>
            <a:ext cx="1980855" cy="68267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g-Cyrl-TJ" sz="1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Бандҳои 29-30-31</a:t>
            </a:r>
            <a:endParaRPr lang="ru-RU" sz="1600" b="1" dirty="0">
              <a:solidFill>
                <a:schemeClr val="bg1"/>
              </a:solidFill>
            </a:endParaRPr>
          </a:p>
        </p:txBody>
      </p:sp>
      <p:sp>
        <p:nvSpPr>
          <p:cNvPr id="7" name="TextBox 6">
            <a:extLst>
              <a:ext uri="{FF2B5EF4-FFF2-40B4-BE49-F238E27FC236}">
                <a16:creationId xmlns:a16="http://schemas.microsoft.com/office/drawing/2014/main" id="{F880A3E3-6757-2BBD-95FC-3BFE06C0F52E}"/>
              </a:ext>
            </a:extLst>
          </p:cNvPr>
          <p:cNvSpPr txBox="1"/>
          <p:nvPr/>
        </p:nvSpPr>
        <p:spPr>
          <a:xfrm>
            <a:off x="2146549" y="1350917"/>
            <a:ext cx="6877399" cy="870238"/>
          </a:xfrm>
          <a:prstGeom prst="rect">
            <a:avLst/>
          </a:prstGeom>
          <a:noFill/>
        </p:spPr>
        <p:txBody>
          <a:bodyPr wrap="square">
            <a:spAutoFit/>
          </a:bodyPr>
          <a:lstStyle/>
          <a:p>
            <a:pPr algn="just">
              <a:lnSpc>
                <a:spcPct val="115000"/>
              </a:lnSpc>
              <a:spcAft>
                <a:spcPts val="1000"/>
              </a:spcAft>
            </a:pPr>
            <a:r>
              <a:rPr lang="tg-Cyrl-TJ" sz="1600"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endParaRPr lang="ru-RU" sz="2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0C95D953-177F-D997-AAB5-5BDD46D44E81}"/>
              </a:ext>
            </a:extLst>
          </p:cNvPr>
          <p:cNvSpPr txBox="1"/>
          <p:nvPr/>
        </p:nvSpPr>
        <p:spPr>
          <a:xfrm>
            <a:off x="1364653" y="2084375"/>
            <a:ext cx="7747771" cy="4247317"/>
          </a:xfrm>
          <a:prstGeom prst="rect">
            <a:avLst/>
          </a:prstGeom>
          <a:noFill/>
        </p:spPr>
        <p:txBody>
          <a:bodyPr wrap="square">
            <a:spAutoFit/>
          </a:bodyPr>
          <a:lstStyle/>
          <a:p>
            <a:pPr algn="just" eaLnBrk="1" hangingPunct="1">
              <a:spcBef>
                <a:spcPct val="0"/>
              </a:spcBef>
            </a:pPr>
            <a:r>
              <a:rPr lang="tg-Cyrl-TJ" sz="1000" dirty="0">
                <a:effectLst/>
                <a:latin typeface="Times New Roman" panose="02020603050405020304" pitchFamily="18" charset="0"/>
                <a:ea typeface="Calibri" panose="020F0502020204030204" pitchFamily="34" charset="0"/>
                <a:cs typeface="Times New Roman" panose="02020603050405020304" pitchFamily="18" charset="0"/>
              </a:rPr>
              <a:t>	</a:t>
            </a:r>
            <a:r>
              <a:rPr lang="tg-Cyrl-TJ" altLang="ru-RU" dirty="0">
                <a:latin typeface="Times New Roman Tj" panose="02020603050405020304" pitchFamily="18" charset="-52"/>
              </a:rPr>
              <a:t>Вобаста ба маблағгузории Барнома қайд кардан зарур аст, ки дар солҳои 2023-2025 барои татбиқи нақшаи амалисозии он  дар маҷмӯъ 38 099,8 ҳазор сомонӣ пешбинӣ шудааст, ки аз он 2 096,6 ҳазор сомонӣ аз ҳисоби буҷети ҷумҳурӣ ва 36 003,2 ҳазор сомонӣ аз ҳисоби ҷалб намудани сармоягузориҳои ватанию хориҷӣ ва лоиҳаҳои амалишаванда дар вазорат мебошад.</a:t>
            </a:r>
          </a:p>
          <a:p>
            <a:pPr algn="just" eaLnBrk="1" hangingPunct="1">
              <a:spcBef>
                <a:spcPct val="0"/>
              </a:spcBef>
            </a:pPr>
            <a:endParaRPr lang="tg-Cyrl-TJ" altLang="ru-RU" dirty="0">
              <a:latin typeface="Times New Roman Tj" panose="02020603050405020304" pitchFamily="18" charset="-52"/>
            </a:endParaRPr>
          </a:p>
          <a:p>
            <a:pPr algn="just" eaLnBrk="1" hangingPunct="1">
              <a:spcBef>
                <a:spcPct val="0"/>
              </a:spcBef>
            </a:pPr>
            <a:r>
              <a:rPr lang="tg-Cyrl-TJ" altLang="ru-RU" dirty="0">
                <a:latin typeface="Times New Roman Tj" panose="02020603050405020304" pitchFamily="18" charset="-52"/>
              </a:rPr>
              <a:t>Дар маҷмӯъ бошад  барои маблағгузории чорабиниҳои Барнома (солҳои 2023-2027) 65 400,0 ҳазор сомонӣ пешбинӣ шудааст, ки аз он ба буҷети ҷумҳурӣ 4 049,7 ҳазор сомонӣ ва ба сармоягузориҳои ватанию хориҷӣ ва лоиҳаҳои амалишаванда дар вазорат 61 350,3 ҳазор сомонӣ рост меояд. </a:t>
            </a:r>
          </a:p>
          <a:p>
            <a:pPr algn="just" eaLnBrk="1" hangingPunct="1">
              <a:spcBef>
                <a:spcPct val="0"/>
              </a:spcBef>
            </a:pPr>
            <a:endParaRPr lang="tg-Cyrl-TJ" altLang="ru-RU" dirty="0">
              <a:latin typeface="Times New Roman Tj" panose="02020603050405020304" pitchFamily="18" charset="-52"/>
            </a:endParaRPr>
          </a:p>
          <a:p>
            <a:pPr algn="just" eaLnBrk="1" hangingPunct="1">
              <a:spcBef>
                <a:spcPct val="0"/>
              </a:spcBef>
            </a:pPr>
            <a:r>
              <a:rPr lang="tg-Cyrl-TJ" altLang="ru-RU" dirty="0">
                <a:latin typeface="Times New Roman Tj" panose="02020603050405020304" pitchFamily="18" charset="-52"/>
              </a:rPr>
              <a:t>Дар соли 2023 барои татбиқи чорабиниҳои Барнома аз ҳисоби буҷети ҷумҳурӣ маблағгузорӣ пешбинӣ нашуда буд. </a:t>
            </a:r>
          </a:p>
        </p:txBody>
      </p:sp>
    </p:spTree>
    <p:extLst>
      <p:ext uri="{BB962C8B-B14F-4D97-AF65-F5344CB8AC3E}">
        <p14:creationId xmlns:p14="http://schemas.microsoft.com/office/powerpoint/2010/main" val="2224488730"/>
      </p:ext>
    </p:extLst>
  </p:cSld>
  <p:clrMapOvr>
    <a:masterClrMapping/>
  </p:clrMapOvr>
  <p:transition>
    <p:split orient="ver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Заголовок 2"/>
          <p:cNvSpPr>
            <a:spLocks noGrp="1"/>
          </p:cNvSpPr>
          <p:nvPr>
            <p:ph type="ctrTitle"/>
          </p:nvPr>
        </p:nvSpPr>
        <p:spPr>
          <a:xfrm>
            <a:off x="250825" y="116633"/>
            <a:ext cx="8642350" cy="4680519"/>
          </a:xfrm>
        </p:spPr>
        <p:txBody>
          <a:bodyPr>
            <a:normAutofit/>
          </a:bodyPr>
          <a:lstStyle/>
          <a:p>
            <a:pPr algn="ctr"/>
            <a:r>
              <a:rPr lang="ru-RU" sz="3200" dirty="0">
                <a:latin typeface="Times New Roman Tj" panose="02020603050405020304" pitchFamily="18" charset="-52"/>
              </a:rPr>
              <a:t>Дар </a:t>
            </a:r>
            <a:r>
              <a:rPr lang="ru-RU" sz="3200" dirty="0" err="1">
                <a:latin typeface="Times New Roman Tj" panose="02020603050405020304" pitchFamily="18" charset="-52"/>
              </a:rPr>
              <a:t>маҷмуъ</a:t>
            </a:r>
            <a:r>
              <a:rPr lang="ru-RU" sz="3200" dirty="0">
                <a:latin typeface="Times New Roman Tj" panose="02020603050405020304" pitchFamily="18" charset="-52"/>
              </a:rPr>
              <a:t>, </a:t>
            </a:r>
            <a:r>
              <a:rPr lang="ru-RU" sz="3200" dirty="0" err="1">
                <a:latin typeface="Times New Roman Tj" panose="02020603050405020304" pitchFamily="18" charset="-52"/>
              </a:rPr>
              <a:t>вазорат</a:t>
            </a:r>
            <a:r>
              <a:rPr lang="ru-RU" sz="3200" dirty="0">
                <a:latin typeface="Times New Roman Tj" panose="02020603050405020304" pitchFamily="18" charset="-52"/>
              </a:rPr>
              <a:t> </a:t>
            </a:r>
            <a:r>
              <a:rPr lang="ru-RU" sz="3200" dirty="0" err="1">
                <a:latin typeface="Times New Roman Tj" panose="02020603050405020304" pitchFamily="18" charset="-52"/>
              </a:rPr>
              <a:t>ҷиҳати</a:t>
            </a:r>
            <a:r>
              <a:rPr lang="ru-RU" sz="3200" dirty="0">
                <a:latin typeface="Times New Roman Tj" panose="02020603050405020304" pitchFamily="18" charset="-52"/>
              </a:rPr>
              <a:t> </a:t>
            </a:r>
            <a:r>
              <a:rPr lang="ru-RU" sz="3200" dirty="0" err="1">
                <a:latin typeface="Times New Roman Tj" panose="02020603050405020304" pitchFamily="18" charset="-52"/>
              </a:rPr>
              <a:t>амалӣ</a:t>
            </a:r>
            <a:r>
              <a:rPr lang="ru-RU" sz="3200" dirty="0">
                <a:latin typeface="Times New Roman Tj" panose="02020603050405020304" pitchFamily="18" charset="-52"/>
              </a:rPr>
              <a:t> </a:t>
            </a:r>
            <a:r>
              <a:rPr lang="ru-RU" sz="3200" dirty="0" err="1">
                <a:latin typeface="Times New Roman Tj" panose="02020603050405020304" pitchFamily="18" charset="-52"/>
              </a:rPr>
              <a:t>намудани</a:t>
            </a:r>
            <a:r>
              <a:rPr lang="ru-RU" sz="3200" dirty="0">
                <a:latin typeface="Times New Roman Tj" panose="02020603050405020304" pitchFamily="18" charset="-52"/>
              </a:rPr>
              <a:t> </a:t>
            </a:r>
            <a:r>
              <a:rPr lang="ru-RU" sz="3200" dirty="0" err="1">
                <a:latin typeface="Times New Roman Tj" panose="02020603050405020304" pitchFamily="18" charset="-52"/>
              </a:rPr>
              <a:t>барномаи</a:t>
            </a:r>
            <a:r>
              <a:rPr lang="ru-RU" sz="3200" dirty="0">
                <a:latin typeface="Times New Roman Tj" panose="02020603050405020304" pitchFamily="18" charset="-52"/>
              </a:rPr>
              <a:t> </a:t>
            </a:r>
            <a:r>
              <a:rPr lang="ru-RU" sz="3200" dirty="0" err="1">
                <a:latin typeface="Times New Roman Tj" panose="02020603050405020304" pitchFamily="18" charset="-52"/>
              </a:rPr>
              <a:t>мазкур</a:t>
            </a:r>
            <a:r>
              <a:rPr lang="ru-RU" sz="3200" dirty="0">
                <a:latin typeface="Times New Roman Tj" panose="02020603050405020304" pitchFamily="18" charset="-52"/>
              </a:rPr>
              <a:t> </a:t>
            </a:r>
            <a:r>
              <a:rPr lang="ru-RU" sz="3200" dirty="0" err="1">
                <a:latin typeface="Times New Roman Tj" panose="02020603050405020304" pitchFamily="18" charset="-52"/>
              </a:rPr>
              <a:t>бо</a:t>
            </a:r>
            <a:r>
              <a:rPr lang="ru-RU" sz="3200" dirty="0">
                <a:latin typeface="Times New Roman Tj" panose="02020603050405020304" pitchFamily="18" charset="-52"/>
              </a:rPr>
              <a:t> </a:t>
            </a:r>
            <a:r>
              <a:rPr lang="ru-RU" sz="3200" dirty="0" err="1">
                <a:latin typeface="Times New Roman Tj" panose="02020603050405020304" pitchFamily="18" charset="-52"/>
              </a:rPr>
              <a:t>истифода</a:t>
            </a:r>
            <a:r>
              <a:rPr lang="ru-RU" sz="3200" dirty="0">
                <a:latin typeface="Times New Roman Tj" panose="02020603050405020304" pitchFamily="18" charset="-52"/>
              </a:rPr>
              <a:t> аз </a:t>
            </a:r>
            <a:r>
              <a:rPr lang="ru-RU" sz="3200" dirty="0" err="1">
                <a:latin typeface="Times New Roman Tj" panose="02020603050405020304" pitchFamily="18" charset="-52"/>
              </a:rPr>
              <a:t>ҳами</a:t>
            </a:r>
            <a:r>
              <a:rPr lang="ru-RU" sz="3200" dirty="0">
                <a:latin typeface="Times New Roman Tj" panose="02020603050405020304" pitchFamily="18" charset="-52"/>
              </a:rPr>
              <a:t> </a:t>
            </a:r>
            <a:r>
              <a:rPr lang="ru-RU" sz="3200" dirty="0" err="1">
                <a:latin typeface="Times New Roman Tj" panose="02020603050405020304" pitchFamily="18" charset="-52"/>
              </a:rPr>
              <a:t>имкониятҳои</a:t>
            </a:r>
            <a:r>
              <a:rPr lang="ru-RU" sz="3200" dirty="0">
                <a:latin typeface="Times New Roman Tj" panose="02020603050405020304" pitchFamily="18" charset="-52"/>
              </a:rPr>
              <a:t> </a:t>
            </a:r>
            <a:r>
              <a:rPr lang="ru-RU" sz="3200" dirty="0" err="1">
                <a:latin typeface="Times New Roman Tj" panose="02020603050405020304" pitchFamily="18" charset="-52"/>
              </a:rPr>
              <a:t>мавҷуда</a:t>
            </a:r>
            <a:r>
              <a:rPr lang="ru-RU" sz="3200" dirty="0">
                <a:latin typeface="Times New Roman Tj" panose="02020603050405020304" pitchFamily="18" charset="-52"/>
              </a:rPr>
              <a:t> дар </a:t>
            </a:r>
            <a:r>
              <a:rPr lang="ru-RU" sz="3200" dirty="0" err="1">
                <a:latin typeface="Times New Roman Tj" panose="02020603050405020304" pitchFamily="18" charset="-52"/>
              </a:rPr>
              <a:t>ҳамдастӣ</a:t>
            </a:r>
            <a:r>
              <a:rPr lang="ru-RU" sz="3200" dirty="0">
                <a:latin typeface="Times New Roman Tj" panose="02020603050405020304" pitchFamily="18" charset="-52"/>
              </a:rPr>
              <a:t> </a:t>
            </a:r>
            <a:r>
              <a:rPr lang="ru-RU" sz="3200" dirty="0" err="1">
                <a:latin typeface="Times New Roman Tj" panose="02020603050405020304" pitchFamily="18" charset="-52"/>
              </a:rPr>
              <a:t>бо</a:t>
            </a:r>
            <a:r>
              <a:rPr lang="ru-RU" sz="3200" dirty="0">
                <a:latin typeface="Times New Roman Tj" panose="02020603050405020304" pitchFamily="18" charset="-52"/>
              </a:rPr>
              <a:t> </a:t>
            </a:r>
            <a:r>
              <a:rPr lang="ru-RU" sz="3200" dirty="0" err="1">
                <a:latin typeface="Times New Roman Tj" panose="02020603050405020304" pitchFamily="18" charset="-52"/>
              </a:rPr>
              <a:t>дигар</a:t>
            </a:r>
            <a:r>
              <a:rPr lang="ru-RU" sz="3200" dirty="0">
                <a:latin typeface="Times New Roman Tj" panose="02020603050405020304" pitchFamily="18" charset="-52"/>
              </a:rPr>
              <a:t> </a:t>
            </a:r>
            <a:r>
              <a:rPr lang="ru-RU" sz="3200" dirty="0" err="1">
                <a:latin typeface="Times New Roman Tj" panose="02020603050405020304" pitchFamily="18" charset="-52"/>
              </a:rPr>
              <a:t>вазорату</a:t>
            </a:r>
            <a:r>
              <a:rPr lang="ru-RU" sz="3200" dirty="0">
                <a:latin typeface="Times New Roman Tj" panose="02020603050405020304" pitchFamily="18" charset="-52"/>
              </a:rPr>
              <a:t> </a:t>
            </a:r>
            <a:r>
              <a:rPr lang="ru-RU" sz="3200" dirty="0" err="1">
                <a:latin typeface="Times New Roman Tj" panose="02020603050405020304" pitchFamily="18" charset="-52"/>
              </a:rPr>
              <a:t>идораҳои</a:t>
            </a:r>
            <a:r>
              <a:rPr lang="ru-RU" sz="3200" dirty="0">
                <a:latin typeface="Times New Roman Tj" panose="02020603050405020304" pitchFamily="18" charset="-52"/>
              </a:rPr>
              <a:t> </a:t>
            </a:r>
            <a:r>
              <a:rPr lang="ru-RU" sz="3200" dirty="0" err="1">
                <a:latin typeface="Times New Roman Tj" panose="02020603050405020304" pitchFamily="18" charset="-52"/>
              </a:rPr>
              <a:t>дахлдор</a:t>
            </a:r>
            <a:r>
              <a:rPr lang="ru-RU" sz="3200" dirty="0">
                <a:latin typeface="Times New Roman Tj" panose="02020603050405020304" pitchFamily="18" charset="-52"/>
              </a:rPr>
              <a:t> </a:t>
            </a:r>
            <a:r>
              <a:rPr lang="ru-RU" sz="3200" dirty="0" err="1">
                <a:latin typeface="Times New Roman Tj" panose="02020603050405020304" pitchFamily="18" charset="-52"/>
              </a:rPr>
              <a:t>тадбирҳои</a:t>
            </a:r>
            <a:r>
              <a:rPr lang="ru-RU" sz="3200" dirty="0">
                <a:latin typeface="Times New Roman Tj" panose="02020603050405020304" pitchFamily="18" charset="-52"/>
              </a:rPr>
              <a:t> </a:t>
            </a:r>
            <a:r>
              <a:rPr lang="ru-RU" sz="3200" dirty="0" err="1">
                <a:latin typeface="Times New Roman Tj" panose="02020603050405020304" pitchFamily="18" charset="-52"/>
              </a:rPr>
              <a:t>заруриро</a:t>
            </a:r>
            <a:r>
              <a:rPr lang="ru-RU" sz="3200" dirty="0">
                <a:latin typeface="Times New Roman Tj" panose="02020603050405020304" pitchFamily="18" charset="-52"/>
              </a:rPr>
              <a:t> </a:t>
            </a:r>
            <a:r>
              <a:rPr lang="ru-RU" sz="3200" dirty="0" err="1">
                <a:latin typeface="Times New Roman Tj" panose="02020603050405020304" pitchFamily="18" charset="-52"/>
              </a:rPr>
              <a:t>амалӣ</a:t>
            </a:r>
            <a:r>
              <a:rPr lang="ru-RU" sz="3200" dirty="0">
                <a:latin typeface="Times New Roman Tj" panose="02020603050405020304" pitchFamily="18" charset="-52"/>
              </a:rPr>
              <a:t> </a:t>
            </a:r>
            <a:r>
              <a:rPr lang="ru-RU" sz="3200" dirty="0" err="1">
                <a:latin typeface="Times New Roman Tj" panose="02020603050405020304" pitchFamily="18" charset="-52"/>
              </a:rPr>
              <a:t>менамояд</a:t>
            </a:r>
            <a:r>
              <a:rPr lang="ru-RU" sz="3200" dirty="0">
                <a:latin typeface="Times New Roman Tj" panose="02020603050405020304" pitchFamily="18" charset="-52"/>
              </a:rPr>
              <a:t>.</a:t>
            </a:r>
            <a:br>
              <a:rPr lang="ru-RU" sz="3200" dirty="0">
                <a:latin typeface="Times New Roman Tj" panose="02020603050405020304" pitchFamily="18" charset="-52"/>
              </a:rPr>
            </a:br>
            <a:r>
              <a:rPr lang="ru-RU" sz="3600" dirty="0">
                <a:latin typeface="Times New Roman Tj" panose="02020603050405020304" pitchFamily="18" charset="-52"/>
              </a:rPr>
              <a:t> </a:t>
            </a:r>
            <a:r>
              <a:rPr lang="ru-RU" b="1" dirty="0">
                <a:latin typeface="Times New Roman Tj" pitchFamily="18" charset="-52"/>
              </a:rPr>
              <a:t>Аз </a:t>
            </a:r>
            <a:r>
              <a:rPr lang="ru-RU" b="1" dirty="0" err="1">
                <a:latin typeface="Times New Roman Tj" pitchFamily="18" charset="-52"/>
              </a:rPr>
              <a:t>таваљљуњатон</a:t>
            </a:r>
            <a:r>
              <a:rPr lang="ru-RU" b="1" dirty="0">
                <a:latin typeface="Times New Roman Tj" pitchFamily="18" charset="-52"/>
              </a:rPr>
              <a:t> </a:t>
            </a:r>
            <a:r>
              <a:rPr lang="ru-RU" b="1" dirty="0" err="1">
                <a:latin typeface="Times New Roman Tj" pitchFamily="18" charset="-52"/>
              </a:rPr>
              <a:t>сипосгузорам</a:t>
            </a:r>
            <a:r>
              <a:rPr lang="ru-RU" b="1" dirty="0">
                <a:latin typeface="Times New Roman Tj" pitchFamily="18" charset="-52"/>
              </a:rPr>
              <a:t>!</a:t>
            </a: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7AC8DF-7701-FEB0-3B84-14E7364E217E}"/>
            </a:ext>
          </a:extLst>
        </p:cNvPr>
        <p:cNvGrpSpPr/>
        <p:nvPr/>
      </p:nvGrpSpPr>
      <p:grpSpPr>
        <a:xfrm>
          <a:off x="0" y="0"/>
          <a:ext cx="0" cy="0"/>
          <a:chOff x="0" y="0"/>
          <a:chExt cx="0" cy="0"/>
        </a:xfrm>
      </p:grpSpPr>
      <p:sp>
        <p:nvSpPr>
          <p:cNvPr id="3" name="Содержимое 2">
            <a:extLst>
              <a:ext uri="{FF2B5EF4-FFF2-40B4-BE49-F238E27FC236}">
                <a16:creationId xmlns:a16="http://schemas.microsoft.com/office/drawing/2014/main" id="{E0C54B7A-6453-4EA9-B5B2-2AD933C8845C}"/>
              </a:ext>
            </a:extLst>
          </p:cNvPr>
          <p:cNvSpPr>
            <a:spLocks noGrp="1"/>
          </p:cNvSpPr>
          <p:nvPr>
            <p:ph idx="1"/>
          </p:nvPr>
        </p:nvSpPr>
        <p:spPr>
          <a:xfrm>
            <a:off x="457200" y="1071546"/>
            <a:ext cx="8229600" cy="5054617"/>
          </a:xfrm>
        </p:spPr>
        <p:txBody>
          <a:bodyPr>
            <a:normAutofit/>
          </a:bodyPr>
          <a:lstStyle/>
          <a:p>
            <a:pPr algn="ctr">
              <a:buNone/>
            </a:pPr>
            <a:endParaRPr lang="ru-RU" sz="1400" dirty="0"/>
          </a:p>
          <a:p>
            <a:pPr algn="ctr">
              <a:buNone/>
            </a:pPr>
            <a:endParaRPr lang="ru-RU" sz="1400" dirty="0"/>
          </a:p>
          <a:p>
            <a:pPr algn="ctr">
              <a:buNone/>
            </a:pPr>
            <a:endParaRPr lang="ru-RU" sz="1400" dirty="0"/>
          </a:p>
        </p:txBody>
      </p:sp>
      <p:graphicFrame>
        <p:nvGraphicFramePr>
          <p:cNvPr id="10" name="Диаграмма 9">
            <a:extLst>
              <a:ext uri="{FF2B5EF4-FFF2-40B4-BE49-F238E27FC236}">
                <a16:creationId xmlns:a16="http://schemas.microsoft.com/office/drawing/2014/main" id="{2A72103F-9AAA-C27B-0223-B93AF03C49F7}"/>
              </a:ext>
            </a:extLst>
          </p:cNvPr>
          <p:cNvGraphicFramePr/>
          <p:nvPr>
            <p:extLst>
              <p:ext uri="{D42A27DB-BD31-4B8C-83A1-F6EECF244321}">
                <p14:modId xmlns:p14="http://schemas.microsoft.com/office/powerpoint/2010/main" val="2291094916"/>
              </p:ext>
            </p:extLst>
          </p:nvPr>
        </p:nvGraphicFramePr>
        <p:xfrm>
          <a:off x="251520" y="0"/>
          <a:ext cx="8783960" cy="674136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28332593"/>
      </p:ext>
    </p:extLst>
  </p:cSld>
  <p:clrMapOvr>
    <a:masterClrMapping/>
  </p:clrMapOvr>
  <mc:AlternateContent xmlns:mc="http://schemas.openxmlformats.org/markup-compatibility/2006" xmlns:p14="http://schemas.microsoft.com/office/powerpoint/2010/main">
    <mc:Choice Requires="p14">
      <p:transition spd="slow" p14:dur="800" advClick="0" advTm="18401">
        <p14:flythrough/>
      </p:transition>
    </mc:Choice>
    <mc:Fallback xmlns="">
      <p:transition spd="slow" advClick="0" advTm="18401">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0" y="2872948"/>
            <a:ext cx="8964613" cy="1323439"/>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tg-Cyrl-TJ" b="1" cap="none" spc="0" dirty="0">
                <a:ln w="11430"/>
                <a:effectLst>
                  <a:outerShdw blurRad="80000" dist="40000" dir="5040000" algn="tl">
                    <a:srgbClr val="000000">
                      <a:alpha val="30000"/>
                    </a:srgbClr>
                  </a:outerShdw>
                </a:effectLst>
                <a:latin typeface="Times New Roman Tj" pitchFamily="18" charset="-52"/>
              </a:rPr>
              <a:t/>
            </a:r>
            <a:br>
              <a:rPr lang="tg-Cyrl-TJ" b="1" cap="none" spc="0" dirty="0">
                <a:ln w="11430"/>
                <a:effectLst>
                  <a:outerShdw blurRad="80000" dist="40000" dir="5040000" algn="tl">
                    <a:srgbClr val="000000">
                      <a:alpha val="30000"/>
                    </a:srgbClr>
                  </a:outerShdw>
                </a:effectLst>
                <a:latin typeface="Times New Roman Tj" pitchFamily="18" charset="-52"/>
              </a:rPr>
            </a:br>
            <a:endParaRPr lang="ru-RU" sz="3600" b="1" cap="none" spc="0" dirty="0">
              <a:ln w="11430"/>
              <a:effectLst>
                <a:outerShdw blurRad="80000" dist="40000" dir="5040000" algn="tl">
                  <a:srgbClr val="000000">
                    <a:alpha val="30000"/>
                  </a:srgbClr>
                </a:outerShdw>
              </a:effectLst>
              <a:latin typeface="Times New Roman Tj" pitchFamily="18" charset="-52"/>
            </a:endParaRPr>
          </a:p>
        </p:txBody>
      </p:sp>
      <p:sp>
        <p:nvSpPr>
          <p:cNvPr id="15362" name="Подзаголовок 2"/>
          <p:cNvSpPr>
            <a:spLocks noGrp="1"/>
          </p:cNvSpPr>
          <p:nvPr>
            <p:ph type="subTitle" idx="1"/>
          </p:nvPr>
        </p:nvSpPr>
        <p:spPr>
          <a:xfrm>
            <a:off x="285750" y="4071938"/>
            <a:ext cx="8286750" cy="500062"/>
          </a:xfrm>
        </p:spPr>
        <p:txBody>
          <a:bodyPr>
            <a:normAutofit/>
          </a:bodyPr>
          <a:lstStyle/>
          <a:p>
            <a:r>
              <a:rPr lang="en-US" sz="2400" b="1" dirty="0"/>
              <a:t> </a:t>
            </a:r>
            <a:endParaRPr lang="ru-RU" sz="2400" dirty="0">
              <a:latin typeface="Times New Roman Tj" pitchFamily="18" charset="-52"/>
            </a:endParaRPr>
          </a:p>
          <a:p>
            <a:endParaRPr lang="ru-RU" sz="2400" b="1" dirty="0"/>
          </a:p>
          <a:p>
            <a:endParaRPr lang="ru-RU" sz="2400" b="1" dirty="0"/>
          </a:p>
        </p:txBody>
      </p:sp>
      <p:pic>
        <p:nvPicPr>
          <p:cNvPr id="2" name="Рисунок 1">
            <a:extLst>
              <a:ext uri="{FF2B5EF4-FFF2-40B4-BE49-F238E27FC236}">
                <a16:creationId xmlns:a16="http://schemas.microsoft.com/office/drawing/2014/main" id="{916410AE-E1E9-1ABE-A7B7-543B966A207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3968" y="30639"/>
            <a:ext cx="1152128" cy="862760"/>
          </a:xfrm>
          <a:prstGeom prst="rect">
            <a:avLst/>
          </a:prstGeom>
        </p:spPr>
      </p:pic>
      <p:sp>
        <p:nvSpPr>
          <p:cNvPr id="3" name="Прямоугольник 2">
            <a:extLst>
              <a:ext uri="{FF2B5EF4-FFF2-40B4-BE49-F238E27FC236}">
                <a16:creationId xmlns:a16="http://schemas.microsoft.com/office/drawing/2014/main" id="{9064B58F-CC68-A690-F484-A0640BF1FFF3}"/>
              </a:ext>
            </a:extLst>
          </p:cNvPr>
          <p:cNvSpPr/>
          <p:nvPr/>
        </p:nvSpPr>
        <p:spPr>
          <a:xfrm>
            <a:off x="1223056" y="891448"/>
            <a:ext cx="7384876" cy="510249"/>
          </a:xfrm>
          <a:prstGeom prst="rect">
            <a:avLst/>
          </a:prstGeom>
          <a:noFill/>
          <a:ln>
            <a:noFill/>
          </a:ln>
        </p:spPr>
        <p:style>
          <a:lnRef idx="0">
            <a:scrgbClr r="0" g="0" b="0"/>
          </a:lnRef>
          <a:fillRef idx="0">
            <a:scrgbClr r="0" g="0" b="0"/>
          </a:fillRef>
          <a:effectRef idx="0">
            <a:scrgbClr r="0" g="0" b="0"/>
          </a:effectRef>
          <a:fontRef idx="minor">
            <a:schemeClr val="accent3"/>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lang="tg-Cyrl-TJ" sz="1800" b="1" kern="1200" dirty="0">
                <a:solidFill>
                  <a:srgbClr val="002060"/>
                </a:solidFill>
                <a:effectLst/>
                <a:latin typeface="Times New Roman Tj" panose="02020603050405020304" pitchFamily="18" charset="-52"/>
                <a:ea typeface="+mn-ea"/>
                <a:cs typeface="+mn-cs"/>
              </a:rPr>
              <a:t>ВАЗОРАТИ МЕЊНАТ, МУЊОЉИРАТ ВА ШУЃЛИ АЊОЛИИ ЉУМЊУРИИ ТОЉИКИСТОН</a:t>
            </a:r>
            <a:endParaRPr lang="ru-RU" sz="1800" b="1" kern="1200" dirty="0">
              <a:solidFill>
                <a:srgbClr val="002060"/>
              </a:solidFill>
              <a:effectLst/>
              <a:latin typeface="Times New Roman Tj" panose="02020603050405020304" pitchFamily="18" charset="-52"/>
              <a:ea typeface="+mn-ea"/>
              <a:cs typeface="+mn-cs"/>
            </a:endParaRPr>
          </a:p>
        </p:txBody>
      </p:sp>
      <p:sp>
        <p:nvSpPr>
          <p:cNvPr id="6" name="TextBox 5" hidden="1">
            <a:extLst>
              <a:ext uri="{FF2B5EF4-FFF2-40B4-BE49-F238E27FC236}">
                <a16:creationId xmlns:a16="http://schemas.microsoft.com/office/drawing/2014/main" id="{1ED9882A-4FB5-D423-0386-3F8FDAF2AD43}"/>
              </a:ext>
            </a:extLst>
          </p:cNvPr>
          <p:cNvSpPr txBox="1"/>
          <p:nvPr/>
        </p:nvSpPr>
        <p:spPr>
          <a:xfrm>
            <a:off x="2283619" y="3019722"/>
            <a:ext cx="4624386" cy="923330"/>
          </a:xfrm>
          <a:prstGeom prst="rect">
            <a:avLst/>
          </a:prstGeom>
          <a:noFill/>
        </p:spPr>
        <p:txBody>
          <a:bodyPr wrap="square">
            <a:spAutoFit/>
          </a:bodyPr>
          <a:lstStyle/>
          <a:p>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“рушди и</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тисодиёт</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ва</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вияти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ра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обатнокии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бе</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a:t>
            </a:r>
            <a:r>
              <a:rPr lang="tg-Cyrl-TJ" sz="1800" dirty="0">
                <a:effectLst/>
                <a:latin typeface="Times New Roman" panose="02020603050405020304" pitchFamily="18" charset="0"/>
                <a:ea typeface="Calibri" panose="020F0502020204030204" pitchFamily="34" charset="0"/>
              </a:rPr>
              <a:t>ҳ</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сармояи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инсон</a:t>
            </a:r>
            <a:r>
              <a:rPr lang="tg-Cyrl-TJ" sz="1800" dirty="0">
                <a:effectLst/>
                <a:latin typeface="Times New Roman" panose="02020603050405020304" pitchFamily="18" charset="0"/>
                <a:ea typeface="Calibri" panose="020F0502020204030204" pitchFamily="34" charset="0"/>
              </a:rPr>
              <a:t>ӣ</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panose="02020603050405020304" pitchFamily="18" charset="0"/>
                <a:ea typeface="Calibri" panose="020F0502020204030204" pitchFamily="34" charset="0"/>
              </a:rPr>
              <a:t>ғ</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айриимкон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мебошад</a:t>
            </a:r>
            <a:endParaRPr lang="ru-RU" dirty="0"/>
          </a:p>
        </p:txBody>
      </p:sp>
      <p:sp>
        <p:nvSpPr>
          <p:cNvPr id="5" name="TextBox 4">
            <a:extLst>
              <a:ext uri="{FF2B5EF4-FFF2-40B4-BE49-F238E27FC236}">
                <a16:creationId xmlns:a16="http://schemas.microsoft.com/office/drawing/2014/main" id="{944B2381-D0EC-8504-6A69-190B67A3CC8A}"/>
              </a:ext>
            </a:extLst>
          </p:cNvPr>
          <p:cNvSpPr txBox="1"/>
          <p:nvPr/>
        </p:nvSpPr>
        <p:spPr>
          <a:xfrm>
            <a:off x="2483768" y="1801311"/>
            <a:ext cx="6480845" cy="3255378"/>
          </a:xfrm>
          <a:prstGeom prst="rect">
            <a:avLst/>
          </a:prstGeom>
          <a:noFill/>
        </p:spPr>
        <p:txBody>
          <a:bodyPr wrap="square">
            <a:spAutoFit/>
          </a:bodyPr>
          <a:lstStyle/>
          <a:p>
            <a:pPr algn="just">
              <a:lnSpc>
                <a:spcPct val="115000"/>
              </a:lnSpc>
              <a:spcAft>
                <a:spcPts val="1000"/>
              </a:spcAft>
            </a:pPr>
            <a:r>
              <a:rPr lang="tg-Cyrl-TJ" sz="2000" dirty="0">
                <a:effectLst/>
                <a:latin typeface="Times New Roman" panose="02020603050405020304" pitchFamily="18" charset="0"/>
                <a:ea typeface="Calibri" panose="020F0502020204030204" pitchFamily="34" charset="0"/>
                <a:cs typeface="Times New Roman" panose="02020603050405020304" pitchFamily="18" charset="0"/>
              </a:rPr>
              <a:t>Аз ҷониби Вазорати меҳнат, муҳоҷират ва шуғли аҳолии Ҷумҳурии Тоҷикистон нахустлоиҳаи Қонуни Ҷумҳурии Тоҷикистон “Дар бораи шуғли аҳолӣ” дар таҳрири нав бо дарназардошти шаклҳои нави шуғл, аз ҷумла “шуғли заминавӣ” (платформенная занятость) таҳия шудааст.  	То охири соли 2024 лоиҳаи таҳияшуда, барои баррасӣ ба вазорату идораҳо ва пас аз мувофиқа ба баррасии Ҳукумати Ҷумҳурии Тоҷикистон пешниҳод карда мешавад.</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1" name="Рисунок 10">
            <a:extLst>
              <a:ext uri="{FF2B5EF4-FFF2-40B4-BE49-F238E27FC236}">
                <a16:creationId xmlns:a16="http://schemas.microsoft.com/office/drawing/2014/main" id="{889C7C0D-BC6E-7BE8-0FC9-47A479B968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387" y="2190270"/>
            <a:ext cx="2304379" cy="2102825"/>
          </a:xfrm>
          <a:prstGeom prst="rect">
            <a:avLst/>
          </a:prstGeom>
        </p:spPr>
      </p:pic>
      <p:sp>
        <p:nvSpPr>
          <p:cNvPr id="12" name="Стрелка: вправо 11">
            <a:extLst>
              <a:ext uri="{FF2B5EF4-FFF2-40B4-BE49-F238E27FC236}">
                <a16:creationId xmlns:a16="http://schemas.microsoft.com/office/drawing/2014/main" id="{9E691515-4903-2DD5-5BD2-E37BD6B04B85}"/>
              </a:ext>
            </a:extLst>
          </p:cNvPr>
          <p:cNvSpPr/>
          <p:nvPr/>
        </p:nvSpPr>
        <p:spPr>
          <a:xfrm>
            <a:off x="179387" y="1401697"/>
            <a:ext cx="2160365" cy="68267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g-Cyrl-TJ"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Банди 1 </a:t>
            </a:r>
            <a:endParaRPr lang="ru-RU" sz="2000" b="1" dirty="0">
              <a:solidFill>
                <a:schemeClr val="bg1"/>
              </a:solidFill>
            </a:endParaRPr>
          </a:p>
        </p:txBody>
      </p:sp>
    </p:spTree>
    <p:extLst>
      <p:ext uri="{BB962C8B-B14F-4D97-AF65-F5344CB8AC3E}">
        <p14:creationId xmlns:p14="http://schemas.microsoft.com/office/powerpoint/2010/main" val="319642282"/>
      </p:ext>
    </p:extLst>
  </p:cSld>
  <p:clrMapOvr>
    <a:masterClrMapping/>
  </p:clrMapOvr>
  <p:transition>
    <p:split orient="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0" y="2872948"/>
            <a:ext cx="8964613" cy="1323439"/>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tg-Cyrl-TJ" b="1" cap="none" spc="0" dirty="0">
                <a:ln w="11430"/>
                <a:effectLst>
                  <a:outerShdw blurRad="80000" dist="40000" dir="5040000" algn="tl">
                    <a:srgbClr val="000000">
                      <a:alpha val="30000"/>
                    </a:srgbClr>
                  </a:outerShdw>
                </a:effectLst>
                <a:latin typeface="Times New Roman Tj" pitchFamily="18" charset="-52"/>
              </a:rPr>
              <a:t/>
            </a:r>
            <a:br>
              <a:rPr lang="tg-Cyrl-TJ" b="1" cap="none" spc="0" dirty="0">
                <a:ln w="11430"/>
                <a:effectLst>
                  <a:outerShdw blurRad="80000" dist="40000" dir="5040000" algn="tl">
                    <a:srgbClr val="000000">
                      <a:alpha val="30000"/>
                    </a:srgbClr>
                  </a:outerShdw>
                </a:effectLst>
                <a:latin typeface="Times New Roman Tj" pitchFamily="18" charset="-52"/>
              </a:rPr>
            </a:br>
            <a:endParaRPr lang="ru-RU" sz="3600" b="1" cap="none" spc="0" dirty="0">
              <a:ln w="11430"/>
              <a:effectLst>
                <a:outerShdw blurRad="80000" dist="40000" dir="5040000" algn="tl">
                  <a:srgbClr val="000000">
                    <a:alpha val="30000"/>
                  </a:srgbClr>
                </a:outerShdw>
              </a:effectLst>
              <a:latin typeface="Times New Roman Tj" pitchFamily="18" charset="-52"/>
            </a:endParaRPr>
          </a:p>
        </p:txBody>
      </p:sp>
      <p:sp>
        <p:nvSpPr>
          <p:cNvPr id="15362" name="Подзаголовок 2"/>
          <p:cNvSpPr>
            <a:spLocks noGrp="1"/>
          </p:cNvSpPr>
          <p:nvPr>
            <p:ph type="subTitle" idx="1"/>
          </p:nvPr>
        </p:nvSpPr>
        <p:spPr>
          <a:xfrm>
            <a:off x="285750" y="4071938"/>
            <a:ext cx="8286750" cy="500062"/>
          </a:xfrm>
        </p:spPr>
        <p:txBody>
          <a:bodyPr>
            <a:normAutofit/>
          </a:bodyPr>
          <a:lstStyle/>
          <a:p>
            <a:r>
              <a:rPr lang="en-US" sz="2400" b="1" dirty="0"/>
              <a:t> </a:t>
            </a:r>
            <a:endParaRPr lang="ru-RU" sz="2400" dirty="0">
              <a:latin typeface="Times New Roman Tj" pitchFamily="18" charset="-52"/>
            </a:endParaRPr>
          </a:p>
          <a:p>
            <a:endParaRPr lang="ru-RU" sz="2400" b="1" dirty="0"/>
          </a:p>
          <a:p>
            <a:endParaRPr lang="ru-RU" sz="2400" b="1" dirty="0"/>
          </a:p>
        </p:txBody>
      </p:sp>
      <p:pic>
        <p:nvPicPr>
          <p:cNvPr id="2" name="Рисунок 1">
            <a:extLst>
              <a:ext uri="{FF2B5EF4-FFF2-40B4-BE49-F238E27FC236}">
                <a16:creationId xmlns:a16="http://schemas.microsoft.com/office/drawing/2014/main" id="{916410AE-E1E9-1ABE-A7B7-543B966A207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3968" y="30639"/>
            <a:ext cx="1152128" cy="862760"/>
          </a:xfrm>
          <a:prstGeom prst="rect">
            <a:avLst/>
          </a:prstGeom>
        </p:spPr>
      </p:pic>
      <p:sp>
        <p:nvSpPr>
          <p:cNvPr id="3" name="Прямоугольник 2">
            <a:extLst>
              <a:ext uri="{FF2B5EF4-FFF2-40B4-BE49-F238E27FC236}">
                <a16:creationId xmlns:a16="http://schemas.microsoft.com/office/drawing/2014/main" id="{9064B58F-CC68-A690-F484-A0640BF1FFF3}"/>
              </a:ext>
            </a:extLst>
          </p:cNvPr>
          <p:cNvSpPr/>
          <p:nvPr/>
        </p:nvSpPr>
        <p:spPr>
          <a:xfrm>
            <a:off x="1223056" y="891448"/>
            <a:ext cx="7384876" cy="510249"/>
          </a:xfrm>
          <a:prstGeom prst="rect">
            <a:avLst/>
          </a:prstGeom>
          <a:noFill/>
          <a:ln>
            <a:noFill/>
          </a:ln>
        </p:spPr>
        <p:style>
          <a:lnRef idx="0">
            <a:scrgbClr r="0" g="0" b="0"/>
          </a:lnRef>
          <a:fillRef idx="0">
            <a:scrgbClr r="0" g="0" b="0"/>
          </a:fillRef>
          <a:effectRef idx="0">
            <a:scrgbClr r="0" g="0" b="0"/>
          </a:effectRef>
          <a:fontRef idx="minor">
            <a:schemeClr val="accent3"/>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lang="tg-Cyrl-TJ" sz="1800" b="1" kern="1200" dirty="0">
                <a:solidFill>
                  <a:srgbClr val="002060"/>
                </a:solidFill>
                <a:effectLst/>
                <a:latin typeface="Times New Roman Tj" panose="02020603050405020304" pitchFamily="18" charset="-52"/>
                <a:ea typeface="+mn-ea"/>
                <a:cs typeface="+mn-cs"/>
              </a:rPr>
              <a:t>ВАЗОРАТИ МЕЊНАТ, МУЊОЉИРАТ ВА ШУЃЛИ АЊОЛИИ ЉУМЊУРИИ ТОЉИКИСТОН</a:t>
            </a:r>
            <a:endParaRPr lang="ru-RU" sz="1800" b="1" kern="1200" dirty="0">
              <a:solidFill>
                <a:srgbClr val="002060"/>
              </a:solidFill>
              <a:effectLst/>
              <a:latin typeface="Times New Roman Tj" panose="02020603050405020304" pitchFamily="18" charset="-52"/>
              <a:ea typeface="+mn-ea"/>
              <a:cs typeface="+mn-cs"/>
            </a:endParaRPr>
          </a:p>
        </p:txBody>
      </p:sp>
      <p:sp>
        <p:nvSpPr>
          <p:cNvPr id="6" name="TextBox 5" hidden="1">
            <a:extLst>
              <a:ext uri="{FF2B5EF4-FFF2-40B4-BE49-F238E27FC236}">
                <a16:creationId xmlns:a16="http://schemas.microsoft.com/office/drawing/2014/main" id="{1ED9882A-4FB5-D423-0386-3F8FDAF2AD43}"/>
              </a:ext>
            </a:extLst>
          </p:cNvPr>
          <p:cNvSpPr txBox="1"/>
          <p:nvPr/>
        </p:nvSpPr>
        <p:spPr>
          <a:xfrm>
            <a:off x="2283619" y="3019722"/>
            <a:ext cx="4624386" cy="923330"/>
          </a:xfrm>
          <a:prstGeom prst="rect">
            <a:avLst/>
          </a:prstGeom>
          <a:noFill/>
        </p:spPr>
        <p:txBody>
          <a:bodyPr wrap="square">
            <a:spAutoFit/>
          </a:bodyPr>
          <a:lstStyle/>
          <a:p>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“рушди и</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тисодиёт</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ва</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вияти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ра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обатнокии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бе</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a:t>
            </a:r>
            <a:r>
              <a:rPr lang="tg-Cyrl-TJ" sz="1800" dirty="0">
                <a:effectLst/>
                <a:latin typeface="Times New Roman" panose="02020603050405020304" pitchFamily="18" charset="0"/>
                <a:ea typeface="Calibri" panose="020F0502020204030204" pitchFamily="34" charset="0"/>
              </a:rPr>
              <a:t>ҳ</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сармояи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инсон</a:t>
            </a:r>
            <a:r>
              <a:rPr lang="tg-Cyrl-TJ" sz="1800" dirty="0">
                <a:effectLst/>
                <a:latin typeface="Times New Roman" panose="02020603050405020304" pitchFamily="18" charset="0"/>
                <a:ea typeface="Calibri" panose="020F0502020204030204" pitchFamily="34" charset="0"/>
              </a:rPr>
              <a:t>ӣ</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panose="02020603050405020304" pitchFamily="18" charset="0"/>
                <a:ea typeface="Calibri" panose="020F0502020204030204" pitchFamily="34" charset="0"/>
              </a:rPr>
              <a:t>ғ</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айриимкон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мебошад</a:t>
            </a:r>
            <a:endParaRPr lang="ru-RU" dirty="0"/>
          </a:p>
        </p:txBody>
      </p:sp>
      <p:graphicFrame>
        <p:nvGraphicFramePr>
          <p:cNvPr id="4" name="Диаграмма 3">
            <a:extLst>
              <a:ext uri="{FF2B5EF4-FFF2-40B4-BE49-F238E27FC236}">
                <a16:creationId xmlns:a16="http://schemas.microsoft.com/office/drawing/2014/main" id="{7F70FAE5-968F-F88B-10B4-4764390B40AB}"/>
              </a:ext>
            </a:extLst>
          </p:cNvPr>
          <p:cNvGraphicFramePr/>
          <p:nvPr>
            <p:extLst>
              <p:ext uri="{D42A27DB-BD31-4B8C-83A1-F6EECF244321}">
                <p14:modId xmlns:p14="http://schemas.microsoft.com/office/powerpoint/2010/main" val="3348380074"/>
              </p:ext>
            </p:extLst>
          </p:nvPr>
        </p:nvGraphicFramePr>
        <p:xfrm>
          <a:off x="2051720" y="1551341"/>
          <a:ext cx="7092280" cy="25977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Диаграмма 6">
            <a:extLst>
              <a:ext uri="{FF2B5EF4-FFF2-40B4-BE49-F238E27FC236}">
                <a16:creationId xmlns:a16="http://schemas.microsoft.com/office/drawing/2014/main" id="{3BB6F6A9-1B1B-49E3-D2B2-4FE2A3BDB50A}"/>
              </a:ext>
            </a:extLst>
          </p:cNvPr>
          <p:cNvGraphicFramePr/>
          <p:nvPr>
            <p:extLst>
              <p:ext uri="{D42A27DB-BD31-4B8C-83A1-F6EECF244321}">
                <p14:modId xmlns:p14="http://schemas.microsoft.com/office/powerpoint/2010/main" val="1472695238"/>
              </p:ext>
            </p:extLst>
          </p:nvPr>
        </p:nvGraphicFramePr>
        <p:xfrm>
          <a:off x="2627784" y="4071938"/>
          <a:ext cx="6578118" cy="2608325"/>
        </p:xfrm>
        <a:graphic>
          <a:graphicData uri="http://schemas.openxmlformats.org/drawingml/2006/chart">
            <c:chart xmlns:c="http://schemas.openxmlformats.org/drawingml/2006/chart" xmlns:r="http://schemas.openxmlformats.org/officeDocument/2006/relationships" r:id="rId4"/>
          </a:graphicData>
        </a:graphic>
      </p:graphicFrame>
      <p:sp>
        <p:nvSpPr>
          <p:cNvPr id="8" name="Свиток: вертикальный 7">
            <a:extLst>
              <a:ext uri="{FF2B5EF4-FFF2-40B4-BE49-F238E27FC236}">
                <a16:creationId xmlns:a16="http://schemas.microsoft.com/office/drawing/2014/main" id="{9059C207-A525-A044-E4BD-AF3E0EE3E7DA}"/>
              </a:ext>
            </a:extLst>
          </p:cNvPr>
          <p:cNvSpPr/>
          <p:nvPr/>
        </p:nvSpPr>
        <p:spPr>
          <a:xfrm>
            <a:off x="33076" y="2487046"/>
            <a:ext cx="3096469" cy="2927626"/>
          </a:xfrm>
          <a:prstGeom prst="verticalScroll">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rtlCol="0" anchor="ctr"/>
          <a:lstStyle/>
          <a:p>
            <a:pPr algn="just">
              <a:lnSpc>
                <a:spcPct val="115000"/>
              </a:lnSpc>
              <a:spcAft>
                <a:spcPts val="1000"/>
              </a:spcAft>
            </a:pPr>
            <a:r>
              <a:rPr lang="tg-Cyrl-TJ" sz="1400" dirty="0">
                <a:effectLst/>
                <a:latin typeface="Times New Roman" panose="02020603050405020304" pitchFamily="18" charset="0"/>
                <a:ea typeface="Calibri" panose="020F0502020204030204" pitchFamily="34" charset="0"/>
                <a:cs typeface="Times New Roman" panose="02020603050405020304" pitchFamily="18" charset="0"/>
              </a:rPr>
              <a:t>Тибқи маълумоти Вазорати саноат ва технологияҳои нави Ҷумҳурии Тоҷикистон соли 2023 дар ҷумҳурӣ 704 корхонаҳои нави саноатӣ бо теъдоди 4392 ҷойҳои корӣ таъсис дода шуд.</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Стрелка: вправо 9">
            <a:extLst>
              <a:ext uri="{FF2B5EF4-FFF2-40B4-BE49-F238E27FC236}">
                <a16:creationId xmlns:a16="http://schemas.microsoft.com/office/drawing/2014/main" id="{E95E5CB7-894F-EA0C-6BA6-4C242B3FF9CD}"/>
              </a:ext>
            </a:extLst>
          </p:cNvPr>
          <p:cNvSpPr/>
          <p:nvPr/>
        </p:nvSpPr>
        <p:spPr>
          <a:xfrm>
            <a:off x="285750" y="1568368"/>
            <a:ext cx="2160365" cy="68267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g-Cyrl-TJ"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Банди 2 </a:t>
            </a:r>
            <a:endParaRPr lang="ru-RU" sz="2000" b="1" dirty="0">
              <a:solidFill>
                <a:schemeClr val="bg1"/>
              </a:solidFill>
            </a:endParaRPr>
          </a:p>
        </p:txBody>
      </p:sp>
    </p:spTree>
    <p:extLst>
      <p:ext uri="{BB962C8B-B14F-4D97-AF65-F5344CB8AC3E}">
        <p14:creationId xmlns:p14="http://schemas.microsoft.com/office/powerpoint/2010/main" val="3674059003"/>
      </p:ext>
    </p:extLst>
  </p:cSld>
  <p:clrMapOvr>
    <a:masterClrMapping/>
  </p:clrMapOvr>
  <p:transition>
    <p:split orient="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0" y="2872948"/>
            <a:ext cx="8964613" cy="1323439"/>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tg-Cyrl-TJ" b="1" cap="none" spc="0" dirty="0">
                <a:ln w="11430"/>
                <a:effectLst>
                  <a:outerShdw blurRad="80000" dist="40000" dir="5040000" algn="tl">
                    <a:srgbClr val="000000">
                      <a:alpha val="30000"/>
                    </a:srgbClr>
                  </a:outerShdw>
                </a:effectLst>
                <a:latin typeface="Times New Roman Tj" pitchFamily="18" charset="-52"/>
              </a:rPr>
              <a:t/>
            </a:r>
            <a:br>
              <a:rPr lang="tg-Cyrl-TJ" b="1" cap="none" spc="0" dirty="0">
                <a:ln w="11430"/>
                <a:effectLst>
                  <a:outerShdw blurRad="80000" dist="40000" dir="5040000" algn="tl">
                    <a:srgbClr val="000000">
                      <a:alpha val="30000"/>
                    </a:srgbClr>
                  </a:outerShdw>
                </a:effectLst>
                <a:latin typeface="Times New Roman Tj" pitchFamily="18" charset="-52"/>
              </a:rPr>
            </a:br>
            <a:endParaRPr lang="ru-RU" sz="3600" b="1" cap="none" spc="0" dirty="0">
              <a:ln w="11430"/>
              <a:effectLst>
                <a:outerShdw blurRad="80000" dist="40000" dir="5040000" algn="tl">
                  <a:srgbClr val="000000">
                    <a:alpha val="30000"/>
                  </a:srgbClr>
                </a:outerShdw>
              </a:effectLst>
              <a:latin typeface="Times New Roman Tj" pitchFamily="18" charset="-52"/>
            </a:endParaRPr>
          </a:p>
        </p:txBody>
      </p:sp>
      <p:sp>
        <p:nvSpPr>
          <p:cNvPr id="15362" name="Подзаголовок 2"/>
          <p:cNvSpPr>
            <a:spLocks noGrp="1"/>
          </p:cNvSpPr>
          <p:nvPr>
            <p:ph type="subTitle" idx="1"/>
          </p:nvPr>
        </p:nvSpPr>
        <p:spPr>
          <a:xfrm>
            <a:off x="285750" y="4071938"/>
            <a:ext cx="8286750" cy="500062"/>
          </a:xfrm>
        </p:spPr>
        <p:txBody>
          <a:bodyPr>
            <a:normAutofit/>
          </a:bodyPr>
          <a:lstStyle/>
          <a:p>
            <a:r>
              <a:rPr lang="en-US" sz="2400" b="1" dirty="0"/>
              <a:t> </a:t>
            </a:r>
            <a:endParaRPr lang="ru-RU" sz="2400" dirty="0">
              <a:latin typeface="Times New Roman Tj" pitchFamily="18" charset="-52"/>
            </a:endParaRPr>
          </a:p>
          <a:p>
            <a:endParaRPr lang="ru-RU" sz="2400" b="1" dirty="0"/>
          </a:p>
          <a:p>
            <a:endParaRPr lang="ru-RU" sz="2400" b="1" dirty="0"/>
          </a:p>
        </p:txBody>
      </p:sp>
      <p:pic>
        <p:nvPicPr>
          <p:cNvPr id="2" name="Рисунок 1">
            <a:extLst>
              <a:ext uri="{FF2B5EF4-FFF2-40B4-BE49-F238E27FC236}">
                <a16:creationId xmlns:a16="http://schemas.microsoft.com/office/drawing/2014/main" id="{916410AE-E1E9-1ABE-A7B7-543B966A207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3968" y="30639"/>
            <a:ext cx="1152128" cy="862760"/>
          </a:xfrm>
          <a:prstGeom prst="rect">
            <a:avLst/>
          </a:prstGeom>
        </p:spPr>
      </p:pic>
      <p:sp>
        <p:nvSpPr>
          <p:cNvPr id="3" name="Прямоугольник 2">
            <a:extLst>
              <a:ext uri="{FF2B5EF4-FFF2-40B4-BE49-F238E27FC236}">
                <a16:creationId xmlns:a16="http://schemas.microsoft.com/office/drawing/2014/main" id="{9064B58F-CC68-A690-F484-A0640BF1FFF3}"/>
              </a:ext>
            </a:extLst>
          </p:cNvPr>
          <p:cNvSpPr/>
          <p:nvPr/>
        </p:nvSpPr>
        <p:spPr>
          <a:xfrm>
            <a:off x="1223056" y="891448"/>
            <a:ext cx="7384876" cy="510249"/>
          </a:xfrm>
          <a:prstGeom prst="rect">
            <a:avLst/>
          </a:prstGeom>
          <a:noFill/>
          <a:ln>
            <a:noFill/>
          </a:ln>
        </p:spPr>
        <p:style>
          <a:lnRef idx="0">
            <a:scrgbClr r="0" g="0" b="0"/>
          </a:lnRef>
          <a:fillRef idx="0">
            <a:scrgbClr r="0" g="0" b="0"/>
          </a:fillRef>
          <a:effectRef idx="0">
            <a:scrgbClr r="0" g="0" b="0"/>
          </a:effectRef>
          <a:fontRef idx="minor">
            <a:schemeClr val="accent3"/>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lang="tg-Cyrl-TJ" sz="1800" b="1" kern="1200" dirty="0">
                <a:solidFill>
                  <a:srgbClr val="002060"/>
                </a:solidFill>
                <a:effectLst/>
                <a:latin typeface="Times New Roman Tj" panose="02020603050405020304" pitchFamily="18" charset="-52"/>
                <a:ea typeface="+mn-ea"/>
                <a:cs typeface="+mn-cs"/>
              </a:rPr>
              <a:t>ВАЗОРАТИ МЕЊНАТ, МУЊОЉИРАТ ВА ШУЃЛИ АЊОЛИИ ЉУМЊУРИИ ТОЉИКИСТОН</a:t>
            </a:r>
            <a:endParaRPr lang="ru-RU" sz="1800" b="1" kern="1200" dirty="0">
              <a:solidFill>
                <a:srgbClr val="002060"/>
              </a:solidFill>
              <a:effectLst/>
              <a:latin typeface="Times New Roman Tj" panose="02020603050405020304" pitchFamily="18" charset="-52"/>
              <a:ea typeface="+mn-ea"/>
              <a:cs typeface="+mn-cs"/>
            </a:endParaRPr>
          </a:p>
        </p:txBody>
      </p:sp>
      <p:sp>
        <p:nvSpPr>
          <p:cNvPr id="6" name="TextBox 5" hidden="1">
            <a:extLst>
              <a:ext uri="{FF2B5EF4-FFF2-40B4-BE49-F238E27FC236}">
                <a16:creationId xmlns:a16="http://schemas.microsoft.com/office/drawing/2014/main" id="{1ED9882A-4FB5-D423-0386-3F8FDAF2AD43}"/>
              </a:ext>
            </a:extLst>
          </p:cNvPr>
          <p:cNvSpPr txBox="1"/>
          <p:nvPr/>
        </p:nvSpPr>
        <p:spPr>
          <a:xfrm>
            <a:off x="2283619" y="3019722"/>
            <a:ext cx="4624386" cy="923330"/>
          </a:xfrm>
          <a:prstGeom prst="rect">
            <a:avLst/>
          </a:prstGeom>
          <a:noFill/>
        </p:spPr>
        <p:txBody>
          <a:bodyPr wrap="square">
            <a:spAutoFit/>
          </a:bodyPr>
          <a:lstStyle/>
          <a:p>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“рушди и</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тисодиёт</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ва</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вияти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ра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обатнокии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бе</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a:t>
            </a:r>
            <a:r>
              <a:rPr lang="tg-Cyrl-TJ" sz="1800" dirty="0">
                <a:effectLst/>
                <a:latin typeface="Times New Roman" panose="02020603050405020304" pitchFamily="18" charset="0"/>
                <a:ea typeface="Calibri" panose="020F0502020204030204" pitchFamily="34" charset="0"/>
              </a:rPr>
              <a:t>ҳ</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сармояи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инсон</a:t>
            </a:r>
            <a:r>
              <a:rPr lang="tg-Cyrl-TJ" sz="1800" dirty="0">
                <a:effectLst/>
                <a:latin typeface="Times New Roman" panose="02020603050405020304" pitchFamily="18" charset="0"/>
                <a:ea typeface="Calibri" panose="020F0502020204030204" pitchFamily="34" charset="0"/>
              </a:rPr>
              <a:t>ӣ</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panose="02020603050405020304" pitchFamily="18" charset="0"/>
                <a:ea typeface="Calibri" panose="020F0502020204030204" pitchFamily="34" charset="0"/>
              </a:rPr>
              <a:t>ғ</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айриимкон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мебошад</a:t>
            </a:r>
            <a:endParaRPr lang="ru-RU" dirty="0"/>
          </a:p>
        </p:txBody>
      </p:sp>
      <p:sp>
        <p:nvSpPr>
          <p:cNvPr id="7" name="TextBox 6">
            <a:extLst>
              <a:ext uri="{FF2B5EF4-FFF2-40B4-BE49-F238E27FC236}">
                <a16:creationId xmlns:a16="http://schemas.microsoft.com/office/drawing/2014/main" id="{BAB002F9-092F-FF9E-00A4-EF38DA86BF04}"/>
              </a:ext>
            </a:extLst>
          </p:cNvPr>
          <p:cNvSpPr txBox="1"/>
          <p:nvPr/>
        </p:nvSpPr>
        <p:spPr>
          <a:xfrm>
            <a:off x="1314971" y="1917304"/>
            <a:ext cx="7829029" cy="4086055"/>
          </a:xfrm>
          <a:prstGeom prst="rect">
            <a:avLst/>
          </a:prstGeom>
          <a:noFill/>
        </p:spPr>
        <p:txBody>
          <a:bodyPr wrap="square">
            <a:spAutoFit/>
          </a:bodyPr>
          <a:lstStyle/>
          <a:p>
            <a:pPr algn="just">
              <a:lnSpc>
                <a:spcPct val="115000"/>
              </a:lnSpc>
              <a:spcAft>
                <a:spcPts val="1000"/>
              </a:spcAft>
            </a:pPr>
            <a:r>
              <a:rPr lang="tg-Cyrl-TJ" dirty="0">
                <a:latin typeface="Times New Roman" panose="02020603050405020304" pitchFamily="18" charset="0"/>
                <a:ea typeface="Calibri" panose="020F0502020204030204" pitchFamily="34" charset="0"/>
                <a:cs typeface="Times New Roman" panose="02020603050405020304" pitchFamily="18" charset="0"/>
              </a:rPr>
              <a:t>	С</a:t>
            </a:r>
            <a:r>
              <a:rPr lang="tg-Cyrl-TJ" sz="1800" dirty="0">
                <a:effectLst/>
                <a:latin typeface="Times New Roman" panose="02020603050405020304" pitchFamily="18" charset="0"/>
                <a:ea typeface="Calibri" panose="020F0502020204030204" pitchFamily="34" charset="0"/>
                <a:cs typeface="Times New Roman" panose="02020603050405020304" pitchFamily="18" charset="0"/>
              </a:rPr>
              <a:t>оли 2023 бо мақсади таҳияи нишондиҳандаҳо ва механизми баҳисобгирии таъсиси ҷойҳои кории пурмаҳсул бори нахуст аз ҷониби Вазорати меҳнат, муҳоҷират ва шуғли аҳолии Ҷумҳурии Тоҷикистон дар заминаи МД “Пажуҳишгоҳи меҳнат, муҳоҷират ва шуғли аҳолӣ” конференсияи илмӣ-амалии сатҳи ҷумҳуриявӣ дар мавзӯи “Ташаккул ва рушди шуғли пурмаҳсул дар Ҷумҳурии Тоҷикистон” санаи 15 ноябри соли 2023 ташкил ва баргузор карда шуд.</a:t>
            </a:r>
          </a:p>
          <a:p>
            <a:pPr algn="just">
              <a:lnSpc>
                <a:spcPct val="115000"/>
              </a:lnSpc>
              <a:spcAft>
                <a:spcPts val="1000"/>
              </a:spcAft>
            </a:pPr>
            <a:r>
              <a:rPr lang="tg-Cyrl-TJ" sz="1800" dirty="0">
                <a:effectLst/>
                <a:latin typeface="Times New Roman" panose="02020603050405020304" pitchFamily="18" charset="0"/>
                <a:ea typeface="Calibri" panose="020F0502020204030204" pitchFamily="34" charset="0"/>
                <a:cs typeface="Times New Roman" panose="02020603050405020304" pitchFamily="18" charset="0"/>
              </a:rPr>
              <a:t>	Ҳамзамон, аз ҷониби МД “Пажуҳишгоҳи меҳнат, муҳоҷират ва шуғли аҳолӣ” соли 2022 маҷмӯаи “Асосҳои назариявӣ-методологии ташаккул ва рушди шуғли пурмаҳсули аҳолӣ дар Ҷумҳурии Тоҷикистон” нашр карда шуд, ки тамоми ҷанбаҳои рушди шуғли пурмаҳсулро дар бар мегирад.</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Стрелка: вправо 7">
            <a:extLst>
              <a:ext uri="{FF2B5EF4-FFF2-40B4-BE49-F238E27FC236}">
                <a16:creationId xmlns:a16="http://schemas.microsoft.com/office/drawing/2014/main" id="{72AC2F74-DA77-FF32-BB51-F4543A69B5DC}"/>
              </a:ext>
            </a:extLst>
          </p:cNvPr>
          <p:cNvSpPr/>
          <p:nvPr/>
        </p:nvSpPr>
        <p:spPr>
          <a:xfrm>
            <a:off x="179387" y="1401697"/>
            <a:ext cx="2160365" cy="68267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g-Cyrl-TJ"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Банди 3</a:t>
            </a:r>
            <a:endParaRPr lang="ru-RU" sz="2000" b="1" dirty="0">
              <a:solidFill>
                <a:schemeClr val="bg1"/>
              </a:solidFill>
            </a:endParaRPr>
          </a:p>
        </p:txBody>
      </p:sp>
    </p:spTree>
    <p:extLst>
      <p:ext uri="{BB962C8B-B14F-4D97-AF65-F5344CB8AC3E}">
        <p14:creationId xmlns:p14="http://schemas.microsoft.com/office/powerpoint/2010/main" val="1580990703"/>
      </p:ext>
    </p:extLst>
  </p:cSld>
  <p:clrMapOvr>
    <a:masterClrMapping/>
  </p:clrMapOvr>
  <p:transition>
    <p:split orient="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0" y="2872948"/>
            <a:ext cx="8964613" cy="1323439"/>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tg-Cyrl-TJ" b="1" cap="none" spc="0" dirty="0">
                <a:ln w="11430"/>
                <a:effectLst>
                  <a:outerShdw blurRad="80000" dist="40000" dir="5040000" algn="tl">
                    <a:srgbClr val="000000">
                      <a:alpha val="30000"/>
                    </a:srgbClr>
                  </a:outerShdw>
                </a:effectLst>
                <a:latin typeface="Times New Roman Tj" pitchFamily="18" charset="-52"/>
              </a:rPr>
              <a:t/>
            </a:r>
            <a:br>
              <a:rPr lang="tg-Cyrl-TJ" b="1" cap="none" spc="0" dirty="0">
                <a:ln w="11430"/>
                <a:effectLst>
                  <a:outerShdw blurRad="80000" dist="40000" dir="5040000" algn="tl">
                    <a:srgbClr val="000000">
                      <a:alpha val="30000"/>
                    </a:srgbClr>
                  </a:outerShdw>
                </a:effectLst>
                <a:latin typeface="Times New Roman Tj" pitchFamily="18" charset="-52"/>
              </a:rPr>
            </a:br>
            <a:endParaRPr lang="ru-RU" sz="3600" b="1" cap="none" spc="0" dirty="0">
              <a:ln w="11430"/>
              <a:effectLst>
                <a:outerShdw blurRad="80000" dist="40000" dir="5040000" algn="tl">
                  <a:srgbClr val="000000">
                    <a:alpha val="30000"/>
                  </a:srgbClr>
                </a:outerShdw>
              </a:effectLst>
              <a:latin typeface="Times New Roman Tj" pitchFamily="18" charset="-52"/>
            </a:endParaRPr>
          </a:p>
        </p:txBody>
      </p:sp>
      <p:sp>
        <p:nvSpPr>
          <p:cNvPr id="15362" name="Подзаголовок 2"/>
          <p:cNvSpPr>
            <a:spLocks noGrp="1"/>
          </p:cNvSpPr>
          <p:nvPr>
            <p:ph type="subTitle" idx="1"/>
          </p:nvPr>
        </p:nvSpPr>
        <p:spPr>
          <a:xfrm>
            <a:off x="285750" y="4071938"/>
            <a:ext cx="8286750" cy="500062"/>
          </a:xfrm>
        </p:spPr>
        <p:txBody>
          <a:bodyPr>
            <a:normAutofit/>
          </a:bodyPr>
          <a:lstStyle/>
          <a:p>
            <a:r>
              <a:rPr lang="en-US" sz="2400" b="1" dirty="0"/>
              <a:t> </a:t>
            </a:r>
            <a:endParaRPr lang="ru-RU" sz="2400" dirty="0">
              <a:latin typeface="Times New Roman Tj" pitchFamily="18" charset="-52"/>
            </a:endParaRPr>
          </a:p>
          <a:p>
            <a:endParaRPr lang="ru-RU" sz="2400" b="1" dirty="0"/>
          </a:p>
          <a:p>
            <a:endParaRPr lang="ru-RU" sz="2400" b="1" dirty="0"/>
          </a:p>
        </p:txBody>
      </p:sp>
      <p:pic>
        <p:nvPicPr>
          <p:cNvPr id="2" name="Рисунок 1">
            <a:extLst>
              <a:ext uri="{FF2B5EF4-FFF2-40B4-BE49-F238E27FC236}">
                <a16:creationId xmlns:a16="http://schemas.microsoft.com/office/drawing/2014/main" id="{916410AE-E1E9-1ABE-A7B7-543B966A20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3968" y="30639"/>
            <a:ext cx="1152128" cy="862760"/>
          </a:xfrm>
          <a:prstGeom prst="rect">
            <a:avLst/>
          </a:prstGeom>
        </p:spPr>
      </p:pic>
      <p:sp>
        <p:nvSpPr>
          <p:cNvPr id="3" name="Прямоугольник 2">
            <a:extLst>
              <a:ext uri="{FF2B5EF4-FFF2-40B4-BE49-F238E27FC236}">
                <a16:creationId xmlns:a16="http://schemas.microsoft.com/office/drawing/2014/main" id="{9064B58F-CC68-A690-F484-A0640BF1FFF3}"/>
              </a:ext>
            </a:extLst>
          </p:cNvPr>
          <p:cNvSpPr/>
          <p:nvPr/>
        </p:nvSpPr>
        <p:spPr>
          <a:xfrm>
            <a:off x="1223056" y="891448"/>
            <a:ext cx="7384876" cy="510249"/>
          </a:xfrm>
          <a:prstGeom prst="rect">
            <a:avLst/>
          </a:prstGeom>
          <a:noFill/>
          <a:ln>
            <a:noFill/>
          </a:ln>
        </p:spPr>
        <p:style>
          <a:lnRef idx="0">
            <a:scrgbClr r="0" g="0" b="0"/>
          </a:lnRef>
          <a:fillRef idx="0">
            <a:scrgbClr r="0" g="0" b="0"/>
          </a:fillRef>
          <a:effectRef idx="0">
            <a:scrgbClr r="0" g="0" b="0"/>
          </a:effectRef>
          <a:fontRef idx="minor">
            <a:schemeClr val="accent3"/>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lang="tg-Cyrl-TJ" sz="1800" b="1" kern="1200" dirty="0">
                <a:solidFill>
                  <a:srgbClr val="002060"/>
                </a:solidFill>
                <a:effectLst/>
                <a:latin typeface="Times New Roman Tj" panose="02020603050405020304" pitchFamily="18" charset="-52"/>
                <a:ea typeface="+mn-ea"/>
                <a:cs typeface="+mn-cs"/>
              </a:rPr>
              <a:t>ВАЗОРАТИ МЕЊНАТ, МУЊОЉИРАТ ВА ШУЃЛИ АЊОЛИИ ЉУМЊУРИИ ТОЉИКИСТОН</a:t>
            </a:r>
            <a:endParaRPr lang="ru-RU" sz="1800" b="1" kern="1200" dirty="0">
              <a:solidFill>
                <a:srgbClr val="002060"/>
              </a:solidFill>
              <a:effectLst/>
              <a:latin typeface="Times New Roman Tj" panose="02020603050405020304" pitchFamily="18" charset="-52"/>
              <a:ea typeface="+mn-ea"/>
              <a:cs typeface="+mn-cs"/>
            </a:endParaRPr>
          </a:p>
        </p:txBody>
      </p:sp>
      <p:sp>
        <p:nvSpPr>
          <p:cNvPr id="6" name="TextBox 5" hidden="1">
            <a:extLst>
              <a:ext uri="{FF2B5EF4-FFF2-40B4-BE49-F238E27FC236}">
                <a16:creationId xmlns:a16="http://schemas.microsoft.com/office/drawing/2014/main" id="{1ED9882A-4FB5-D423-0386-3F8FDAF2AD43}"/>
              </a:ext>
            </a:extLst>
          </p:cNvPr>
          <p:cNvSpPr txBox="1"/>
          <p:nvPr/>
        </p:nvSpPr>
        <p:spPr>
          <a:xfrm>
            <a:off x="2283619" y="3019722"/>
            <a:ext cx="4624386" cy="923330"/>
          </a:xfrm>
          <a:prstGeom prst="rect">
            <a:avLst/>
          </a:prstGeom>
          <a:noFill/>
        </p:spPr>
        <p:txBody>
          <a:bodyPr wrap="square">
            <a:spAutoFit/>
          </a:bodyPr>
          <a:lstStyle/>
          <a:p>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“рушди и</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тисодиёт</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ва</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вияти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ра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обатнокии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бе</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a:t>
            </a:r>
            <a:r>
              <a:rPr lang="tg-Cyrl-TJ" sz="1800" dirty="0">
                <a:effectLst/>
                <a:latin typeface="Times New Roman" panose="02020603050405020304" pitchFamily="18" charset="0"/>
                <a:ea typeface="Calibri" panose="020F0502020204030204" pitchFamily="34" charset="0"/>
              </a:rPr>
              <a:t>ҳ</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сармояи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инсон</a:t>
            </a:r>
            <a:r>
              <a:rPr lang="tg-Cyrl-TJ" sz="1800" dirty="0">
                <a:effectLst/>
                <a:latin typeface="Times New Roman" panose="02020603050405020304" pitchFamily="18" charset="0"/>
                <a:ea typeface="Calibri" panose="020F0502020204030204" pitchFamily="34" charset="0"/>
              </a:rPr>
              <a:t>ӣ</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panose="02020603050405020304" pitchFamily="18" charset="0"/>
                <a:ea typeface="Calibri" panose="020F0502020204030204" pitchFamily="34" charset="0"/>
              </a:rPr>
              <a:t>ғ</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айриимкон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мебошад</a:t>
            </a:r>
            <a:endParaRPr lang="ru-RU" dirty="0"/>
          </a:p>
        </p:txBody>
      </p:sp>
      <p:sp>
        <p:nvSpPr>
          <p:cNvPr id="8" name="Стрелка: вправо 7">
            <a:extLst>
              <a:ext uri="{FF2B5EF4-FFF2-40B4-BE49-F238E27FC236}">
                <a16:creationId xmlns:a16="http://schemas.microsoft.com/office/drawing/2014/main" id="{72AC2F74-DA77-FF32-BB51-F4543A69B5DC}"/>
              </a:ext>
            </a:extLst>
          </p:cNvPr>
          <p:cNvSpPr/>
          <p:nvPr/>
        </p:nvSpPr>
        <p:spPr>
          <a:xfrm>
            <a:off x="179387" y="1401697"/>
            <a:ext cx="2160365" cy="68267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g-Cyrl-TJ"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Бандҳои 4 ва 13</a:t>
            </a:r>
            <a:endParaRPr lang="ru-RU" sz="2000" b="1" dirty="0">
              <a:solidFill>
                <a:schemeClr val="bg1"/>
              </a:solidFill>
            </a:endParaRPr>
          </a:p>
        </p:txBody>
      </p:sp>
      <p:pic>
        <p:nvPicPr>
          <p:cNvPr id="5" name="Рисунок 4">
            <a:extLst>
              <a:ext uri="{FF2B5EF4-FFF2-40B4-BE49-F238E27FC236}">
                <a16:creationId xmlns:a16="http://schemas.microsoft.com/office/drawing/2014/main" id="{3D4E59A7-B649-BD39-571B-A75E1BB1AA1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973" y="2286000"/>
            <a:ext cx="2830835" cy="2871191"/>
          </a:xfrm>
          <a:prstGeom prst="rect">
            <a:avLst/>
          </a:prstGeom>
        </p:spPr>
      </p:pic>
      <p:sp>
        <p:nvSpPr>
          <p:cNvPr id="11" name="TextBox 10">
            <a:extLst>
              <a:ext uri="{FF2B5EF4-FFF2-40B4-BE49-F238E27FC236}">
                <a16:creationId xmlns:a16="http://schemas.microsoft.com/office/drawing/2014/main" id="{FFCD4E4F-0649-614F-E3CA-8C833497FC19}"/>
              </a:ext>
            </a:extLst>
          </p:cNvPr>
          <p:cNvSpPr txBox="1"/>
          <p:nvPr/>
        </p:nvSpPr>
        <p:spPr>
          <a:xfrm>
            <a:off x="2825429" y="1484784"/>
            <a:ext cx="6274246" cy="5816016"/>
          </a:xfrm>
          <a:prstGeom prst="rect">
            <a:avLst/>
          </a:prstGeom>
          <a:noFill/>
        </p:spPr>
        <p:txBody>
          <a:bodyPr wrap="square">
            <a:spAutoFit/>
          </a:bodyPr>
          <a:lstStyle/>
          <a:p>
            <a:pPr algn="just">
              <a:lnSpc>
                <a:spcPct val="115000"/>
              </a:lnSpc>
            </a:pPr>
            <a:r>
              <a:rPr lang="tg-Cyrl-TJ" sz="1500" dirty="0">
                <a:effectLst/>
                <a:latin typeface="Times New Roman" panose="02020603050405020304" pitchFamily="18" charset="0"/>
                <a:ea typeface="Calibri" panose="020F0502020204030204" pitchFamily="34" charset="0"/>
                <a:cs typeface="Times New Roman" panose="02020603050405020304" pitchFamily="18" charset="0"/>
              </a:rPr>
              <a:t>	Айни замон ягона усули арзёбӣ намудани вазъ ва дурнамои бозори меҳнат дар Тоҷикистон ин гузаронидани Таҳқиқоти қувваи корӣ мебошад, ки аз ҷониби Агентии омори назди Президенти Ҷумҳурии Тоҷикистон бо дарназардошти тавсияҳои Ташкилоти Байналмилалии Меҳнат гузаронида мешавад.</a:t>
            </a:r>
          </a:p>
          <a:p>
            <a:pPr algn="just">
              <a:lnSpc>
                <a:spcPct val="115000"/>
              </a:lnSpc>
            </a:pPr>
            <a:r>
              <a:rPr lang="tg-Cyrl-TJ" sz="1500" dirty="0">
                <a:effectLst/>
                <a:latin typeface="Times New Roman" panose="02020603050405020304" pitchFamily="18" charset="0"/>
                <a:ea typeface="Calibri" panose="020F0502020204030204" pitchFamily="34" charset="0"/>
                <a:cs typeface="Times New Roman" panose="02020603050405020304" pitchFamily="18" charset="0"/>
              </a:rPr>
              <a:t>	Мушкилот дар он аст, ки барои гузаронидани чунин таҳқиқот маблағгузории назаррас зарур мебошад ва бинобар ин аз соли 2016 инҷониб, дар Тоҷикистон Таҳқиқоти қувваи корӣ гузаронида нашудааст. Илова бар ин, дар оянда вазорат бо дастгирии шарикони рушд тасмим дорад, ки “Харитаи интерактивии бозори меҳнат”-ро таъсис диҳад. </a:t>
            </a:r>
          </a:p>
          <a:p>
            <a:pPr algn="just">
              <a:lnSpc>
                <a:spcPct val="115000"/>
              </a:lnSpc>
            </a:pPr>
            <a:r>
              <a:rPr lang="tg-Cyrl-TJ" sz="1500" dirty="0">
                <a:effectLst/>
                <a:latin typeface="Times New Roman" panose="02020603050405020304" pitchFamily="18" charset="0"/>
                <a:ea typeface="Calibri" panose="020F0502020204030204" pitchFamily="34" charset="0"/>
                <a:cs typeface="Times New Roman" panose="02020603050405020304" pitchFamily="18" charset="0"/>
              </a:rPr>
              <a:t>вазорат дар ҳамкорӣ бо Агентии омори назди Президенти Ҷумҳурии Тоҷикистон ва шарикони рушд вобаста ба гузаронидани чунин таҳқиқот кор бурда истодааст.</a:t>
            </a:r>
            <a:endParaRPr lang="ru-RU" sz="15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tg-Cyrl-TJ" sz="1500" dirty="0">
                <a:effectLst/>
                <a:latin typeface="Times New Roman" panose="02020603050405020304" pitchFamily="18" charset="0"/>
                <a:ea typeface="Calibri" panose="020F0502020204030204" pitchFamily="34" charset="0"/>
                <a:cs typeface="Times New Roman" panose="02020603050405020304" pitchFamily="18" charset="0"/>
              </a:rPr>
              <a:t>	Мувофиқи маълумоти Агентии омори назди Президенти Ҷумҳурии Тоҷикистон дар доираи лоиҳаи “Навкунии низоми миллии омори Тоҷикистон” соли 2023 натиҷаҳои тадқиқоти буҷети хонаводаҳо бо истифода аз модули иловагӣ оид ба шуғл ҷамъбаст шуда истодааст, ки тавассути он вазъи воқеии бозори меҳнат арзёбӣ гардида, ин механизм ба таври доимӣ роҳандозӣ карда мешавад. </a:t>
            </a:r>
            <a:endParaRPr lang="ru-RU" sz="15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14924408"/>
      </p:ext>
    </p:extLst>
  </p:cSld>
  <p:clrMapOvr>
    <a:masterClrMapping/>
  </p:clrMapOvr>
  <p:transition advTm="0">
    <p:split orient="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Подзаголовок 2"/>
          <p:cNvSpPr>
            <a:spLocks noGrp="1"/>
          </p:cNvSpPr>
          <p:nvPr>
            <p:ph type="subTitle" idx="1"/>
          </p:nvPr>
        </p:nvSpPr>
        <p:spPr>
          <a:xfrm>
            <a:off x="285750" y="4071938"/>
            <a:ext cx="8286750" cy="500062"/>
          </a:xfrm>
        </p:spPr>
        <p:txBody>
          <a:bodyPr>
            <a:normAutofit/>
          </a:bodyPr>
          <a:lstStyle/>
          <a:p>
            <a:r>
              <a:rPr lang="en-US" sz="2400" b="1" dirty="0"/>
              <a:t> </a:t>
            </a:r>
            <a:endParaRPr lang="ru-RU" sz="2400" dirty="0">
              <a:latin typeface="Times New Roman Tj" pitchFamily="18" charset="-52"/>
            </a:endParaRPr>
          </a:p>
          <a:p>
            <a:endParaRPr lang="ru-RU" sz="2400" b="1" dirty="0"/>
          </a:p>
          <a:p>
            <a:endParaRPr lang="ru-RU" sz="2400" b="1" dirty="0"/>
          </a:p>
        </p:txBody>
      </p:sp>
      <p:pic>
        <p:nvPicPr>
          <p:cNvPr id="2" name="Рисунок 1">
            <a:extLst>
              <a:ext uri="{FF2B5EF4-FFF2-40B4-BE49-F238E27FC236}">
                <a16:creationId xmlns:a16="http://schemas.microsoft.com/office/drawing/2014/main" id="{916410AE-E1E9-1ABE-A7B7-543B966A20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3968" y="30639"/>
            <a:ext cx="1152128" cy="862760"/>
          </a:xfrm>
          <a:prstGeom prst="rect">
            <a:avLst/>
          </a:prstGeom>
        </p:spPr>
      </p:pic>
      <p:sp>
        <p:nvSpPr>
          <p:cNvPr id="3" name="Прямоугольник 2">
            <a:extLst>
              <a:ext uri="{FF2B5EF4-FFF2-40B4-BE49-F238E27FC236}">
                <a16:creationId xmlns:a16="http://schemas.microsoft.com/office/drawing/2014/main" id="{9064B58F-CC68-A690-F484-A0640BF1FFF3}"/>
              </a:ext>
            </a:extLst>
          </p:cNvPr>
          <p:cNvSpPr/>
          <p:nvPr/>
        </p:nvSpPr>
        <p:spPr>
          <a:xfrm>
            <a:off x="1223056" y="891448"/>
            <a:ext cx="7384876" cy="510249"/>
          </a:xfrm>
          <a:prstGeom prst="rect">
            <a:avLst/>
          </a:prstGeom>
          <a:noFill/>
          <a:ln>
            <a:noFill/>
          </a:ln>
        </p:spPr>
        <p:style>
          <a:lnRef idx="0">
            <a:scrgbClr r="0" g="0" b="0"/>
          </a:lnRef>
          <a:fillRef idx="0">
            <a:scrgbClr r="0" g="0" b="0"/>
          </a:fillRef>
          <a:effectRef idx="0">
            <a:scrgbClr r="0" g="0" b="0"/>
          </a:effectRef>
          <a:fontRef idx="minor">
            <a:schemeClr val="accent3"/>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lang="tg-Cyrl-TJ" sz="1800" b="1" kern="1200" dirty="0">
                <a:solidFill>
                  <a:srgbClr val="002060"/>
                </a:solidFill>
                <a:effectLst/>
                <a:latin typeface="Times New Roman Tj" panose="02020603050405020304" pitchFamily="18" charset="-52"/>
                <a:ea typeface="+mn-ea"/>
                <a:cs typeface="+mn-cs"/>
              </a:rPr>
              <a:t>ВАЗОРАТИ МЕЊНАТ, МУЊОЉИРАТ ВА ШУЃЛИ АЊОЛИИ ЉУМЊУРИИ ТОЉИКИСТОН</a:t>
            </a:r>
            <a:endParaRPr lang="ru-RU" sz="1800" b="1" kern="1200" dirty="0">
              <a:solidFill>
                <a:srgbClr val="002060"/>
              </a:solidFill>
              <a:effectLst/>
              <a:latin typeface="Times New Roman Tj" panose="02020603050405020304" pitchFamily="18" charset="-52"/>
              <a:ea typeface="+mn-ea"/>
              <a:cs typeface="+mn-cs"/>
            </a:endParaRPr>
          </a:p>
        </p:txBody>
      </p:sp>
      <p:sp>
        <p:nvSpPr>
          <p:cNvPr id="6" name="TextBox 5" hidden="1">
            <a:extLst>
              <a:ext uri="{FF2B5EF4-FFF2-40B4-BE49-F238E27FC236}">
                <a16:creationId xmlns:a16="http://schemas.microsoft.com/office/drawing/2014/main" id="{1ED9882A-4FB5-D423-0386-3F8FDAF2AD43}"/>
              </a:ext>
            </a:extLst>
          </p:cNvPr>
          <p:cNvSpPr txBox="1"/>
          <p:nvPr/>
        </p:nvSpPr>
        <p:spPr>
          <a:xfrm>
            <a:off x="2283619" y="3019722"/>
            <a:ext cx="4624386" cy="923330"/>
          </a:xfrm>
          <a:prstGeom prst="rect">
            <a:avLst/>
          </a:prstGeom>
          <a:noFill/>
        </p:spPr>
        <p:txBody>
          <a:bodyPr wrap="square">
            <a:spAutoFit/>
          </a:bodyPr>
          <a:lstStyle/>
          <a:p>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“рушди и</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тисодиёт</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ва</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вияти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ра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обатнокии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бе</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a:t>
            </a:r>
            <a:r>
              <a:rPr lang="tg-Cyrl-TJ" sz="1800" dirty="0">
                <a:effectLst/>
                <a:latin typeface="Times New Roman" panose="02020603050405020304" pitchFamily="18" charset="0"/>
                <a:ea typeface="Calibri" panose="020F0502020204030204" pitchFamily="34" charset="0"/>
              </a:rPr>
              <a:t>ҳ</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сармояи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инсон</a:t>
            </a:r>
            <a:r>
              <a:rPr lang="tg-Cyrl-TJ" sz="1800" dirty="0">
                <a:effectLst/>
                <a:latin typeface="Times New Roman" panose="02020603050405020304" pitchFamily="18" charset="0"/>
                <a:ea typeface="Calibri" panose="020F0502020204030204" pitchFamily="34" charset="0"/>
              </a:rPr>
              <a:t>ӣ</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panose="02020603050405020304" pitchFamily="18" charset="0"/>
                <a:ea typeface="Calibri" panose="020F0502020204030204" pitchFamily="34" charset="0"/>
              </a:rPr>
              <a:t>ғ</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айриимкон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мебошад</a:t>
            </a:r>
            <a:endParaRPr lang="ru-RU" dirty="0"/>
          </a:p>
        </p:txBody>
      </p:sp>
      <p:sp>
        <p:nvSpPr>
          <p:cNvPr id="8" name="Стрелка: вправо 7">
            <a:extLst>
              <a:ext uri="{FF2B5EF4-FFF2-40B4-BE49-F238E27FC236}">
                <a16:creationId xmlns:a16="http://schemas.microsoft.com/office/drawing/2014/main" id="{72AC2F74-DA77-FF32-BB51-F4543A69B5DC}"/>
              </a:ext>
            </a:extLst>
          </p:cNvPr>
          <p:cNvSpPr/>
          <p:nvPr/>
        </p:nvSpPr>
        <p:spPr>
          <a:xfrm>
            <a:off x="179387" y="1401697"/>
            <a:ext cx="2160365" cy="68267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g-Cyrl-TJ"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Банди 5</a:t>
            </a:r>
            <a:endParaRPr lang="ru-RU" sz="2000" b="1" dirty="0">
              <a:solidFill>
                <a:schemeClr val="bg1"/>
              </a:solidFill>
            </a:endParaRPr>
          </a:p>
        </p:txBody>
      </p:sp>
      <p:sp>
        <p:nvSpPr>
          <p:cNvPr id="17" name="TextBox 16">
            <a:extLst>
              <a:ext uri="{FF2B5EF4-FFF2-40B4-BE49-F238E27FC236}">
                <a16:creationId xmlns:a16="http://schemas.microsoft.com/office/drawing/2014/main" id="{76E8404E-E055-B1C8-FA3F-78B60474AADB}"/>
              </a:ext>
            </a:extLst>
          </p:cNvPr>
          <p:cNvSpPr txBox="1"/>
          <p:nvPr/>
        </p:nvSpPr>
        <p:spPr>
          <a:xfrm>
            <a:off x="2264569" y="1401697"/>
            <a:ext cx="6879431" cy="5106847"/>
          </a:xfrm>
          <a:prstGeom prst="rect">
            <a:avLst/>
          </a:prstGeom>
          <a:noFill/>
        </p:spPr>
        <p:txBody>
          <a:bodyPr wrap="square">
            <a:spAutoFit/>
          </a:bodyPr>
          <a:lstStyle/>
          <a:p>
            <a:pPr algn="just">
              <a:lnSpc>
                <a:spcPct val="115000"/>
              </a:lnSpc>
              <a:spcAft>
                <a:spcPts val="1000"/>
              </a:spcAft>
            </a:pPr>
            <a:r>
              <a:rPr lang="tg-Cyrl-TJ" dirty="0">
                <a:effectLst/>
                <a:latin typeface="Times New Roman" panose="02020603050405020304" pitchFamily="18" charset="0"/>
                <a:ea typeface="Calibri" panose="020F0502020204030204" pitchFamily="34" charset="0"/>
                <a:cs typeface="Times New Roman" panose="02020603050405020304" pitchFamily="18" charset="0"/>
              </a:rPr>
              <a:t>Бо мақсади мусоидат намудан ба афзоиши истеҳсоли молу маҳсулот дар кишвар, аз ҷониби Ҳукумати Ҷумҳурии Тоҷикистон заминаи мусоид фароҳам оварда шудааст.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tg-Cyrl-TJ" dirty="0">
                <a:effectLst/>
                <a:latin typeface="Times New Roman" panose="02020603050405020304" pitchFamily="18" charset="0"/>
                <a:ea typeface="Calibri" panose="020F0502020204030204" pitchFamily="34" charset="0"/>
                <a:cs typeface="Times New Roman" panose="02020603050405020304" pitchFamily="18" charset="0"/>
              </a:rPr>
              <a:t>Мисоли равшани ин гуфтаҳо – эълон гардидани солҳои 2022-2026 солҳои рушди саноат, аз ҷумла таҳия ва ба тасвиб расидани як зумра қарорҳои Ҳукумати Ҷумҳурии Тоҷикистон барои рушди минбаъдаи соҳаи истеҳсоли молу маҳсулот ба ҳисоб меравад.</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tg-Cyrl-TJ" dirty="0">
                <a:effectLst/>
                <a:latin typeface="Times New Roman" panose="02020603050405020304" pitchFamily="18" charset="0"/>
                <a:ea typeface="Calibri" panose="020F0502020204030204" pitchFamily="34" charset="0"/>
                <a:cs typeface="Times New Roman" panose="02020603050405020304" pitchFamily="18" charset="0"/>
              </a:rPr>
              <a:t>Аз ҷумла, қабул гардидани Стратегияи рушди саноат дар Ҷумҳурии Тоҷикистон барои давраи то соли 2030, Барномаи рушди саноати сабук дар Ҷумҳурии Тоҷикистон барои давраи то соли 2022, Барномаи рушди саноати хӯроквории Ҷумҳурии Тоҷикистон барои солҳои 2020-2025, Барномаи саноатикунонии босуръати Ҷумҳурии Тоҷикистон барои солҳои 2020-2025 ва Стратегияи миллии рушди истеҳсолу коркарди пахта ва саноати нассоҷӣ дар Ҷумҳурии Тоҷикистон барои солҳои 2024-2040.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42825513"/>
      </p:ext>
    </p:extLst>
  </p:cSld>
  <p:clrMapOvr>
    <a:masterClrMapping/>
  </p:clrMapOvr>
  <p:transition>
    <p:split orient="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Подзаголовок 2"/>
          <p:cNvSpPr>
            <a:spLocks noGrp="1"/>
          </p:cNvSpPr>
          <p:nvPr>
            <p:ph type="subTitle" idx="1"/>
          </p:nvPr>
        </p:nvSpPr>
        <p:spPr>
          <a:xfrm>
            <a:off x="285750" y="4071938"/>
            <a:ext cx="8286750" cy="500062"/>
          </a:xfrm>
        </p:spPr>
        <p:txBody>
          <a:bodyPr>
            <a:normAutofit/>
          </a:bodyPr>
          <a:lstStyle/>
          <a:p>
            <a:r>
              <a:rPr lang="en-US" sz="2400" b="1" dirty="0"/>
              <a:t> </a:t>
            </a:r>
            <a:endParaRPr lang="ru-RU" sz="2400" dirty="0">
              <a:latin typeface="Times New Roman Tj" pitchFamily="18" charset="-52"/>
            </a:endParaRPr>
          </a:p>
          <a:p>
            <a:endParaRPr lang="ru-RU" sz="2400" b="1" dirty="0"/>
          </a:p>
          <a:p>
            <a:endParaRPr lang="ru-RU" sz="2400" b="1" dirty="0"/>
          </a:p>
        </p:txBody>
      </p:sp>
      <p:pic>
        <p:nvPicPr>
          <p:cNvPr id="2" name="Рисунок 1">
            <a:extLst>
              <a:ext uri="{FF2B5EF4-FFF2-40B4-BE49-F238E27FC236}">
                <a16:creationId xmlns:a16="http://schemas.microsoft.com/office/drawing/2014/main" id="{916410AE-E1E9-1ABE-A7B7-543B966A20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3968" y="30639"/>
            <a:ext cx="1152128" cy="862760"/>
          </a:xfrm>
          <a:prstGeom prst="rect">
            <a:avLst/>
          </a:prstGeom>
        </p:spPr>
      </p:pic>
      <p:sp>
        <p:nvSpPr>
          <p:cNvPr id="3" name="Прямоугольник 2">
            <a:extLst>
              <a:ext uri="{FF2B5EF4-FFF2-40B4-BE49-F238E27FC236}">
                <a16:creationId xmlns:a16="http://schemas.microsoft.com/office/drawing/2014/main" id="{9064B58F-CC68-A690-F484-A0640BF1FFF3}"/>
              </a:ext>
            </a:extLst>
          </p:cNvPr>
          <p:cNvSpPr/>
          <p:nvPr/>
        </p:nvSpPr>
        <p:spPr>
          <a:xfrm>
            <a:off x="1223056" y="891448"/>
            <a:ext cx="7384876" cy="510249"/>
          </a:xfrm>
          <a:prstGeom prst="rect">
            <a:avLst/>
          </a:prstGeom>
          <a:noFill/>
          <a:ln>
            <a:noFill/>
          </a:ln>
        </p:spPr>
        <p:style>
          <a:lnRef idx="0">
            <a:scrgbClr r="0" g="0" b="0"/>
          </a:lnRef>
          <a:fillRef idx="0">
            <a:scrgbClr r="0" g="0" b="0"/>
          </a:fillRef>
          <a:effectRef idx="0">
            <a:scrgbClr r="0" g="0" b="0"/>
          </a:effectRef>
          <a:fontRef idx="minor">
            <a:schemeClr val="accent3"/>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lang="tg-Cyrl-TJ" sz="1800" b="1" kern="1200" dirty="0">
                <a:solidFill>
                  <a:srgbClr val="002060"/>
                </a:solidFill>
                <a:effectLst/>
                <a:latin typeface="Times New Roman Tj" panose="02020603050405020304" pitchFamily="18" charset="-52"/>
                <a:ea typeface="+mn-ea"/>
                <a:cs typeface="+mn-cs"/>
              </a:rPr>
              <a:t>ВАЗОРАТИ МЕЊНАТ, МУЊОЉИРАТ ВА ШУЃЛИ АЊОЛИИ ЉУМЊУРИИ ТОЉИКИСТОН</a:t>
            </a:r>
            <a:endParaRPr lang="ru-RU" sz="1800" b="1" kern="1200" dirty="0">
              <a:solidFill>
                <a:srgbClr val="002060"/>
              </a:solidFill>
              <a:effectLst/>
              <a:latin typeface="Times New Roman Tj" panose="02020603050405020304" pitchFamily="18" charset="-52"/>
              <a:ea typeface="+mn-ea"/>
              <a:cs typeface="+mn-cs"/>
            </a:endParaRPr>
          </a:p>
        </p:txBody>
      </p:sp>
      <p:sp>
        <p:nvSpPr>
          <p:cNvPr id="6" name="TextBox 5" hidden="1">
            <a:extLst>
              <a:ext uri="{FF2B5EF4-FFF2-40B4-BE49-F238E27FC236}">
                <a16:creationId xmlns:a16="http://schemas.microsoft.com/office/drawing/2014/main" id="{1ED9882A-4FB5-D423-0386-3F8FDAF2AD43}"/>
              </a:ext>
            </a:extLst>
          </p:cNvPr>
          <p:cNvSpPr txBox="1"/>
          <p:nvPr/>
        </p:nvSpPr>
        <p:spPr>
          <a:xfrm>
            <a:off x="2283619" y="3019722"/>
            <a:ext cx="4624386" cy="923330"/>
          </a:xfrm>
          <a:prstGeom prst="rect">
            <a:avLst/>
          </a:prstGeom>
          <a:noFill/>
        </p:spPr>
        <p:txBody>
          <a:bodyPr wrap="square">
            <a:spAutoFit/>
          </a:bodyPr>
          <a:lstStyle/>
          <a:p>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“рушди и</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тисодиёт</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ва</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та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вияти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ра</a:t>
            </a:r>
            <a:r>
              <a:rPr lang="tg-Cyrl-TJ" sz="1800" dirty="0">
                <a:effectLst/>
                <a:latin typeface="Times New Roman" panose="02020603050405020304" pitchFamily="18" charset="0"/>
                <a:ea typeface="Calibri" panose="020F0502020204030204" pitchFamily="34" charset="0"/>
              </a:rPr>
              <a:t>қ</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обатнокии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бе</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a:t>
            </a:r>
            <a:r>
              <a:rPr lang="tg-Cyrl-TJ" sz="1800" dirty="0">
                <a:effectLst/>
                <a:latin typeface="Times New Roman" panose="02020603050405020304" pitchFamily="18" charset="0"/>
                <a:ea typeface="Calibri" panose="020F0502020204030204" pitchFamily="34" charset="0"/>
              </a:rPr>
              <a:t>ҳ</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сармояи</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инсон</a:t>
            </a:r>
            <a:r>
              <a:rPr lang="tg-Cyrl-TJ" sz="1800" dirty="0">
                <a:effectLst/>
                <a:latin typeface="Times New Roman" panose="02020603050405020304" pitchFamily="18" charset="0"/>
                <a:ea typeface="Calibri" panose="020F0502020204030204" pitchFamily="34" charset="0"/>
              </a:rPr>
              <a:t>ӣ</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panose="02020603050405020304" pitchFamily="18" charset="0"/>
                <a:ea typeface="Calibri" panose="020F0502020204030204" pitchFamily="34" charset="0"/>
              </a:rPr>
              <a:t>ғ</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айриимкон</a:t>
            </a:r>
            <a:r>
              <a:rPr lang="tg-Cyrl-TJ" sz="18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a:effectLst/>
                <a:latin typeface="Times New Roman Tj" panose="02020603050405020304" pitchFamily="18" charset="-52"/>
                <a:ea typeface="Calibri" panose="020F0502020204030204" pitchFamily="34" charset="0"/>
                <a:cs typeface="Times New Roman Tj" panose="02020603050405020304" pitchFamily="18" charset="-52"/>
              </a:rPr>
              <a:t>мебошад</a:t>
            </a:r>
            <a:endParaRPr lang="ru-RU" dirty="0"/>
          </a:p>
        </p:txBody>
      </p:sp>
      <p:sp>
        <p:nvSpPr>
          <p:cNvPr id="8" name="Стрелка: вправо 7">
            <a:extLst>
              <a:ext uri="{FF2B5EF4-FFF2-40B4-BE49-F238E27FC236}">
                <a16:creationId xmlns:a16="http://schemas.microsoft.com/office/drawing/2014/main" id="{72AC2F74-DA77-FF32-BB51-F4543A69B5DC}"/>
              </a:ext>
            </a:extLst>
          </p:cNvPr>
          <p:cNvSpPr/>
          <p:nvPr/>
        </p:nvSpPr>
        <p:spPr>
          <a:xfrm>
            <a:off x="142873" y="1401697"/>
            <a:ext cx="2160365" cy="68267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g-Cyrl-TJ"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Банди 6</a:t>
            </a:r>
            <a:endParaRPr lang="ru-RU" sz="2000" b="1" dirty="0">
              <a:solidFill>
                <a:schemeClr val="bg1"/>
              </a:solidFill>
            </a:endParaRPr>
          </a:p>
        </p:txBody>
      </p:sp>
      <p:sp>
        <p:nvSpPr>
          <p:cNvPr id="5" name="TextBox 4">
            <a:extLst>
              <a:ext uri="{FF2B5EF4-FFF2-40B4-BE49-F238E27FC236}">
                <a16:creationId xmlns:a16="http://schemas.microsoft.com/office/drawing/2014/main" id="{E4D70CA4-DEBE-86F6-DD46-D42430454D00}"/>
              </a:ext>
            </a:extLst>
          </p:cNvPr>
          <p:cNvSpPr txBox="1"/>
          <p:nvPr/>
        </p:nvSpPr>
        <p:spPr>
          <a:xfrm>
            <a:off x="2253506" y="1426874"/>
            <a:ext cx="6879431" cy="5488490"/>
          </a:xfrm>
          <a:prstGeom prst="rect">
            <a:avLst/>
          </a:prstGeom>
          <a:noFill/>
        </p:spPr>
        <p:txBody>
          <a:bodyPr wrap="square">
            <a:spAutoFit/>
          </a:bodyPr>
          <a:lstStyle/>
          <a:p>
            <a:pPr algn="just">
              <a:lnSpc>
                <a:spcPct val="115000"/>
              </a:lnSpc>
              <a:spcAft>
                <a:spcPts val="1000"/>
              </a:spcAft>
            </a:pPr>
            <a:r>
              <a:rPr lang="tg-Cyrl-TJ" sz="1800" dirty="0">
                <a:effectLst/>
                <a:latin typeface="Times New Roman" panose="02020603050405020304" pitchFamily="18" charset="0"/>
                <a:ea typeface="Calibri" panose="020F0502020204030204" pitchFamily="34" charset="0"/>
                <a:cs typeface="Times New Roman" panose="02020603050405020304" pitchFamily="18" charset="0"/>
              </a:rPr>
              <a:t>Бо қабул гардидани Қонуни Ҷумҳурии Тоҷикистон “Дар бораи тайёр намудани мутахассисон бо назардошти талаботи бозори меҳнат” ҷиҳати дар амал татбиқ намудани он аз ҷониби вазорат дар доираи амалисозии лоиҳаи Бонки Осиёии Рушд “Тақвияти таҳсилоти касбӣ-техникӣ ва омӯзиш” лоиҳаи қарори Ҳукумати Ҷумҳурии Тоҷикистон “Дар бораи Таснифоти миллии тахассусҳо” таҳия карда шуд, ки бо қарори Ҳукумати Ҷумҳурии Тоҷикистон аз 25 октябри соли 2022, №511 тасдиқ гардид.</a:t>
            </a:r>
          </a:p>
          <a:p>
            <a:pPr algn="just">
              <a:lnSpc>
                <a:spcPct val="115000"/>
              </a:lnSpc>
              <a:spcAft>
                <a:spcPts val="1000"/>
              </a:spcAft>
            </a:pPr>
            <a:r>
              <a:rPr lang="tg-Cyrl-TJ" sz="1800" dirty="0">
                <a:effectLst/>
                <a:latin typeface="Times New Roman" panose="02020603050405020304" pitchFamily="18" charset="0"/>
                <a:ea typeface="Calibri" panose="020F0502020204030204" pitchFamily="34" charset="0"/>
                <a:cs typeface="Times New Roman" panose="02020603050405020304" pitchFamily="18" charset="0"/>
              </a:rPr>
              <a:t>Инчунин, дар заминаи қонуни зикргардида қарорҳои Ҳукумати Ҷумҳурии Тоҷикистон аз 25 октябри соли 2022, №512 “Дар бораи Тартиби таҳия ва эътирофи стандартҳои салоҳияти ҳар як касб” ва аз 25 октябри соли 2022, №510 “Дар бораи таъмини сифати тахассусҳо ва тасдиқкунии тахассусҳо” ба тасвиб расиданд ва мавриди истифода қарор доранд.</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endParaRPr lang="tg-Cyrl-TJ"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499025"/>
      </p:ext>
    </p:extLst>
  </p:cSld>
  <p:clrMapOvr>
    <a:masterClrMapping/>
  </p:clrMapOvr>
  <p:transition>
    <p:split orient="vert"/>
  </p:transition>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5653</TotalTime>
  <Words>3388</Words>
  <Application>Microsoft Office PowerPoint</Application>
  <PresentationFormat>Экран (4:3)</PresentationFormat>
  <Paragraphs>228</Paragraphs>
  <Slides>25</Slides>
  <Notes>20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25</vt:i4>
      </vt:variant>
    </vt:vector>
  </HeadingPairs>
  <TitlesOfParts>
    <vt:vector size="33" baseType="lpstr">
      <vt:lpstr>Arial</vt:lpstr>
      <vt:lpstr>Calibri</vt:lpstr>
      <vt:lpstr>Calibri Light</vt:lpstr>
      <vt:lpstr>Century Gothic</vt:lpstr>
      <vt:lpstr>Times New Roman</vt:lpstr>
      <vt:lpstr>Times New Roman Tj</vt:lpstr>
      <vt:lpstr>Wingdings 3</vt:lpstr>
      <vt:lpstr>Легкий дым</vt:lpstr>
      <vt:lpstr>Презентация PowerPoint</vt:lpstr>
      <vt:lpstr> </vt:lpstr>
      <vt:lpstr>Презентация PowerPoint</vt:lpstr>
      <vt:lpstr> </vt:lpstr>
      <vt:lpstr> </vt:lpstr>
      <vt:lpstr> </vt:lpstr>
      <vt:lpstr>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Дар маҷмуъ, вазорат ҷиҳати амалӣ намудани барномаи мазкур бо истифода аз ҳами имкониятҳои мавҷуда дар ҳамдастӣ бо дигар вазорату идораҳои дахлдор тадбирҳои заруриро амалӣ менамояд.  Аз таваљљуњатон сипосгузорам!</vt:lpstr>
    </vt:vector>
  </TitlesOfParts>
  <Company>ГКИ</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TAJIKISTAN</dc:title>
  <dc:creator>Мусаев</dc:creator>
  <cp:lastModifiedBy>Khurshed Abdulhoshim</cp:lastModifiedBy>
  <cp:revision>491</cp:revision>
  <dcterms:created xsi:type="dcterms:W3CDTF">2009-02-06T04:12:32Z</dcterms:created>
  <dcterms:modified xsi:type="dcterms:W3CDTF">2024-06-25T10:22:10Z</dcterms:modified>
</cp:coreProperties>
</file>