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82" r:id="rId3"/>
    <p:sldId id="283" r:id="rId4"/>
    <p:sldId id="284" r:id="rId5"/>
    <p:sldId id="285" r:id="rId6"/>
    <p:sldId id="286" r:id="rId7"/>
    <p:sldId id="287" r:id="rId8"/>
    <p:sldId id="288" r:id="rId9"/>
    <p:sldId id="289" r:id="rId10"/>
    <p:sldId id="280" r:id="rId11"/>
  </p:sldIdLst>
  <p:sldSz cx="12192000" cy="6858000"/>
  <p:notesSz cx="6742113" cy="98726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66"/>
    <a:srgbClr val="002060"/>
    <a:srgbClr val="0033CC"/>
    <a:srgbClr val="000099"/>
    <a:srgbClr val="0000CC"/>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4660"/>
  </p:normalViewPr>
  <p:slideViewPr>
    <p:cSldViewPr snapToGrid="0">
      <p:cViewPr varScale="1">
        <p:scale>
          <a:sx n="115" d="100"/>
          <a:sy n="115" d="100"/>
        </p:scale>
        <p:origin x="51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8476E194-6C34-42D1-80B9-1E5F84013942}" type="datetimeFigureOut">
              <a:rPr lang="ru-RU" smtClean="0"/>
              <a:t>25.06.2024</a:t>
            </a:fld>
            <a:endParaRPr lang="ru-RU"/>
          </a:p>
        </p:txBody>
      </p:sp>
      <p:sp>
        <p:nvSpPr>
          <p:cNvPr id="4" name="Образ слайда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8190B526-5D30-4888-BE2E-B39C89B61065}" type="slidenum">
              <a:rPr lang="ru-RU" smtClean="0"/>
              <a:t>‹#›</a:t>
            </a:fld>
            <a:endParaRPr lang="ru-RU"/>
          </a:p>
        </p:txBody>
      </p:sp>
    </p:spTree>
    <p:extLst>
      <p:ext uri="{BB962C8B-B14F-4D97-AF65-F5344CB8AC3E}">
        <p14:creationId xmlns:p14="http://schemas.microsoft.com/office/powerpoint/2010/main" val="3435607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26D0248-1135-47C8-B39C-8D5A40DDD1D1}" type="datetimeFigureOut">
              <a:rPr lang="ru-RU" smtClean="0"/>
              <a:t>25.06.2024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1461967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6D0248-1135-47C8-B39C-8D5A40DDD1D1}" type="datetimeFigureOut">
              <a:rPr lang="ru-RU" smtClean="0"/>
              <a:t>25.06.2024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4278063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6D0248-1135-47C8-B39C-8D5A40DDD1D1}" type="datetimeFigureOut">
              <a:rPr lang="ru-RU" smtClean="0"/>
              <a:t>25.06.2024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156062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6D0248-1135-47C8-B39C-8D5A40DDD1D1}" type="datetimeFigureOut">
              <a:rPr lang="ru-RU" smtClean="0"/>
              <a:t>25.06.2024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3299316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26D0248-1135-47C8-B39C-8D5A40DDD1D1}" type="datetimeFigureOut">
              <a:rPr lang="ru-RU" smtClean="0"/>
              <a:t>25.06.2024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88697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26D0248-1135-47C8-B39C-8D5A40DDD1D1}" type="datetimeFigureOut">
              <a:rPr lang="ru-RU" smtClean="0"/>
              <a:t>25.06.2024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2225858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26D0248-1135-47C8-B39C-8D5A40DDD1D1}" type="datetimeFigureOut">
              <a:rPr lang="ru-RU" smtClean="0"/>
              <a:t>25.06.2024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50696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26D0248-1135-47C8-B39C-8D5A40DDD1D1}" type="datetimeFigureOut">
              <a:rPr lang="ru-RU" smtClean="0"/>
              <a:t>25.06.2024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1912876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26D0248-1135-47C8-B39C-8D5A40DDD1D1}" type="datetimeFigureOut">
              <a:rPr lang="ru-RU" smtClean="0"/>
              <a:t>25.06.2024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1063664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26D0248-1135-47C8-B39C-8D5A40DDD1D1}" type="datetimeFigureOut">
              <a:rPr lang="ru-RU" smtClean="0"/>
              <a:t>25.06.2024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22152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26D0248-1135-47C8-B39C-8D5A40DDD1D1}" type="datetimeFigureOut">
              <a:rPr lang="ru-RU" smtClean="0"/>
              <a:t>25.06.2024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8B1BB3-DDB8-404E-93A8-5D715DAF6216}" type="slidenum">
              <a:rPr lang="ru-RU" smtClean="0"/>
              <a:t>‹#›</a:t>
            </a:fld>
            <a:endParaRPr lang="ru-RU"/>
          </a:p>
        </p:txBody>
      </p:sp>
    </p:spTree>
    <p:extLst>
      <p:ext uri="{BB962C8B-B14F-4D97-AF65-F5344CB8AC3E}">
        <p14:creationId xmlns:p14="http://schemas.microsoft.com/office/powerpoint/2010/main" val="3897646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D0248-1135-47C8-B39C-8D5A40DDD1D1}" type="datetimeFigureOut">
              <a:rPr lang="ru-RU" smtClean="0"/>
              <a:t>25.06.2024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B1BB3-DDB8-404E-93A8-5D715DAF6216}" type="slidenum">
              <a:rPr lang="ru-RU" smtClean="0"/>
              <a:t>‹#›</a:t>
            </a:fld>
            <a:endParaRPr lang="ru-RU"/>
          </a:p>
        </p:txBody>
      </p:sp>
    </p:spTree>
    <p:extLst>
      <p:ext uri="{BB962C8B-B14F-4D97-AF65-F5344CB8AC3E}">
        <p14:creationId xmlns:p14="http://schemas.microsoft.com/office/powerpoint/2010/main" val="2771478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6.png"/><Relationship Id="rId1" Type="http://schemas.openxmlformats.org/officeDocument/2006/relationships/slideLayout" Target="../slideLayouts/slideLayout1.xml"/><Relationship Id="rId5" Type="http://schemas.openxmlformats.org/officeDocument/2006/relationships/image" Target="../media/image36.sv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598486" cy="523220"/>
          </a:xfrm>
          <a:prstGeom prst="rect">
            <a:avLst/>
          </a:prstGeom>
          <a:noFill/>
        </p:spPr>
        <p:txBody>
          <a:bodyPr wrap="none" rtlCol="0">
            <a:spAutoFit/>
          </a:bodyPr>
          <a:lstStyle/>
          <a:p>
            <a:r>
              <a:rPr lang="tg-Cyrl-TJ" sz="1400" dirty="0" smtClean="0">
                <a:solidFill>
                  <a:schemeClr val="bg1"/>
                </a:solidFill>
                <a:latin typeface="Times New Roman Tj" panose="02020603050405020304" pitchFamily="18" charset="-52"/>
                <a:cs typeface="Segoe UI Semibold" panose="020B0702040204020203" pitchFamily="34" charset="0"/>
              </a:rPr>
              <a:t>Налоговый комитет при Правительстве </a:t>
            </a:r>
          </a:p>
          <a:p>
            <a:r>
              <a:rPr lang="tg-Cyrl-TJ" sz="1400" dirty="0" smtClean="0">
                <a:solidFill>
                  <a:schemeClr val="bg1"/>
                </a:solidFill>
                <a:latin typeface="Times New Roman Tj" panose="02020603050405020304" pitchFamily="18" charset="-52"/>
                <a:cs typeface="Segoe UI Semibold" panose="020B0702040204020203" pitchFamily="34" charset="0"/>
              </a:rPr>
              <a:t>Республики Таджикистан</a:t>
            </a:r>
          </a:p>
        </p:txBody>
      </p:sp>
      <p:sp>
        <p:nvSpPr>
          <p:cNvPr id="20" name="TextBox 19"/>
          <p:cNvSpPr txBox="1"/>
          <p:nvPr/>
        </p:nvSpPr>
        <p:spPr>
          <a:xfrm>
            <a:off x="2645238" y="430688"/>
            <a:ext cx="2992101" cy="523220"/>
          </a:xfrm>
          <a:prstGeom prst="rect">
            <a:avLst/>
          </a:prstGeom>
          <a:noFill/>
        </p:spPr>
        <p:txBody>
          <a:bodyPr wrap="none" rtlCol="0">
            <a:spAutoFit/>
          </a:bodyPr>
          <a:lstStyle/>
          <a:p>
            <a:pPr algn="r"/>
            <a:r>
              <a:rPr lang="tg-Cyrl-TJ" sz="1400" dirty="0" smtClean="0">
                <a:solidFill>
                  <a:schemeClr val="bg1"/>
                </a:solidFill>
                <a:latin typeface="Times New Roman Tj" panose="02020603050405020304" pitchFamily="18" charset="-52"/>
                <a:cs typeface="Segoe UI Semibold" panose="020B0702040204020203" pitchFamily="34" charset="0"/>
              </a:rPr>
              <a:t>Кумитаи андози назди Ҳукумати </a:t>
            </a:r>
          </a:p>
          <a:p>
            <a:pPr algn="r"/>
            <a:r>
              <a:rPr lang="tg-Cyrl-TJ" sz="1400" dirty="0" smtClean="0">
                <a:solidFill>
                  <a:schemeClr val="bg1"/>
                </a:solidFill>
                <a:latin typeface="Times New Roman Tj" panose="02020603050405020304" pitchFamily="18" charset="-52"/>
                <a:cs typeface="Segoe UI Semibold" panose="020B0702040204020203" pitchFamily="34" charset="0"/>
              </a:rPr>
              <a:t>Ҷумҳурии Тоҷикистон</a:t>
            </a:r>
          </a:p>
        </p:txBody>
      </p:sp>
      <p:sp>
        <p:nvSpPr>
          <p:cNvPr id="2" name="Прямоугольник 1"/>
          <p:cNvSpPr/>
          <p:nvPr/>
        </p:nvSpPr>
        <p:spPr>
          <a:xfrm>
            <a:off x="1826063" y="1719218"/>
            <a:ext cx="8475286" cy="1815882"/>
          </a:xfrm>
          <a:prstGeom prst="rect">
            <a:avLst/>
          </a:prstGeom>
        </p:spPr>
        <p:txBody>
          <a:bodyPr wrap="square">
            <a:spAutoFit/>
          </a:bodyPr>
          <a:lstStyle/>
          <a:p>
            <a:pPr algn="ctr"/>
            <a:r>
              <a:rPr lang="tg-Cyrl-TJ" sz="2800" b="1" dirty="0" smtClean="0">
                <a:solidFill>
                  <a:srgbClr val="FFFF00"/>
                </a:solidFill>
                <a:latin typeface="Times New Roman Tj" panose="02020603050405020304" pitchFamily="18" charset="-52"/>
              </a:rPr>
              <a:t>Қарори </a:t>
            </a:r>
            <a:r>
              <a:rPr lang="ru-RU" sz="2800" b="1" dirty="0" err="1" smtClean="0">
                <a:solidFill>
                  <a:srgbClr val="FFFF00"/>
                </a:solidFill>
                <a:latin typeface="Times New Roman Tj" panose="02020603050405020304" pitchFamily="18" charset="-52"/>
              </a:rPr>
              <a:t>Ҳукумати</a:t>
            </a:r>
            <a:r>
              <a:rPr lang="ru-RU" sz="2800" b="1" dirty="0" smtClean="0">
                <a:solidFill>
                  <a:srgbClr val="FFFF00"/>
                </a:solidFill>
                <a:latin typeface="Times New Roman Tj" panose="02020603050405020304" pitchFamily="18" charset="-52"/>
              </a:rPr>
              <a:t> </a:t>
            </a:r>
            <a:r>
              <a:rPr lang="ru-RU" sz="2800" b="1" dirty="0" err="1">
                <a:solidFill>
                  <a:srgbClr val="FFFF00"/>
                </a:solidFill>
                <a:latin typeface="Times New Roman Tj" panose="02020603050405020304" pitchFamily="18" charset="-52"/>
              </a:rPr>
              <a:t>Ҷумҳурии</a:t>
            </a:r>
            <a:r>
              <a:rPr lang="ru-RU" sz="2800" b="1" dirty="0">
                <a:solidFill>
                  <a:srgbClr val="FFFF00"/>
                </a:solidFill>
                <a:latin typeface="Times New Roman Tj" panose="02020603050405020304" pitchFamily="18" charset="-52"/>
              </a:rPr>
              <a:t> </a:t>
            </a:r>
            <a:r>
              <a:rPr lang="ru-RU" sz="2800" b="1" dirty="0" err="1" smtClean="0">
                <a:solidFill>
                  <a:srgbClr val="FFFF00"/>
                </a:solidFill>
                <a:latin typeface="Times New Roman Tj" panose="02020603050405020304" pitchFamily="18" charset="-52"/>
              </a:rPr>
              <a:t>Тоҷикистон</a:t>
            </a:r>
            <a:r>
              <a:rPr lang="ru-RU" sz="2800" b="1" dirty="0" smtClean="0">
                <a:solidFill>
                  <a:srgbClr val="FFFF00"/>
                </a:solidFill>
                <a:latin typeface="Times New Roman Tj" panose="02020603050405020304" pitchFamily="18" charset="-52"/>
              </a:rPr>
              <a:t> </a:t>
            </a:r>
          </a:p>
          <a:p>
            <a:pPr algn="ctr"/>
            <a:r>
              <a:rPr lang="ru-RU" sz="2800" b="1" dirty="0" smtClean="0">
                <a:solidFill>
                  <a:srgbClr val="FFFF00"/>
                </a:solidFill>
                <a:latin typeface="Times New Roman Tj" panose="02020603050405020304" pitchFamily="18" charset="-52"/>
              </a:rPr>
              <a:t>аз </a:t>
            </a:r>
            <a:r>
              <a:rPr lang="ru-RU" sz="2800" b="1" dirty="0">
                <a:solidFill>
                  <a:srgbClr val="FFFF00"/>
                </a:solidFill>
                <a:latin typeface="Times New Roman Tj" panose="02020603050405020304" pitchFamily="18" charset="-52"/>
              </a:rPr>
              <a:t>30 декабри соли </a:t>
            </a:r>
            <a:r>
              <a:rPr lang="ru-RU" sz="2800" b="1" dirty="0" smtClean="0">
                <a:solidFill>
                  <a:srgbClr val="FFFF00"/>
                </a:solidFill>
                <a:latin typeface="Times New Roman Tj" panose="02020603050405020304" pitchFamily="18" charset="-52"/>
              </a:rPr>
              <a:t>2019, №643 </a:t>
            </a:r>
            <a:endParaRPr lang="ru-RU" sz="2800" b="1" dirty="0">
              <a:solidFill>
                <a:srgbClr val="FFFF00"/>
              </a:solidFill>
              <a:latin typeface="Times New Roman Tj" panose="02020603050405020304" pitchFamily="18" charset="-52"/>
            </a:endParaRPr>
          </a:p>
          <a:p>
            <a:pPr algn="ctr"/>
            <a:r>
              <a:rPr lang="ru-RU" sz="2800" b="1" dirty="0" smtClean="0">
                <a:solidFill>
                  <a:srgbClr val="FFFF00"/>
                </a:solidFill>
                <a:latin typeface="Times New Roman Tj" panose="02020603050405020304" pitchFamily="18" charset="-52"/>
              </a:rPr>
              <a:t>«Дар </a:t>
            </a:r>
            <a:r>
              <a:rPr lang="ru-RU" sz="2800" b="1" dirty="0" err="1">
                <a:solidFill>
                  <a:srgbClr val="FFFF00"/>
                </a:solidFill>
                <a:latin typeface="Times New Roman Tj" panose="02020603050405020304" pitchFamily="18" charset="-52"/>
              </a:rPr>
              <a:t>бораи</a:t>
            </a:r>
            <a:r>
              <a:rPr lang="ru-RU" sz="2800" b="1" dirty="0">
                <a:solidFill>
                  <a:srgbClr val="FFFF00"/>
                </a:solidFill>
                <a:latin typeface="Times New Roman Tj" panose="02020603050405020304" pitchFamily="18" charset="-52"/>
              </a:rPr>
              <a:t> </a:t>
            </a:r>
            <a:r>
              <a:rPr lang="ru-RU" sz="2800" b="1" dirty="0" err="1">
                <a:solidFill>
                  <a:srgbClr val="FFFF00"/>
                </a:solidFill>
                <a:latin typeface="Times New Roman Tj" panose="02020603050405020304" pitchFamily="18" charset="-52"/>
              </a:rPr>
              <a:t>Барномаи</a:t>
            </a:r>
            <a:r>
              <a:rPr lang="ru-RU" sz="2800" b="1" dirty="0">
                <a:solidFill>
                  <a:srgbClr val="FFFF00"/>
                </a:solidFill>
                <a:latin typeface="Times New Roman Tj" panose="02020603050405020304" pitchFamily="18" charset="-52"/>
              </a:rPr>
              <a:t> </a:t>
            </a:r>
            <a:r>
              <a:rPr lang="ru-RU" sz="2800" b="1" dirty="0" err="1">
                <a:solidFill>
                  <a:srgbClr val="FFFF00"/>
                </a:solidFill>
                <a:latin typeface="Times New Roman Tj" panose="02020603050405020304" pitchFamily="18" charset="-52"/>
              </a:rPr>
              <a:t>рушди</a:t>
            </a:r>
            <a:r>
              <a:rPr lang="ru-RU" sz="2800" b="1" dirty="0">
                <a:solidFill>
                  <a:srgbClr val="FFFF00"/>
                </a:solidFill>
                <a:latin typeface="Times New Roman Tj" panose="02020603050405020304" pitchFamily="18" charset="-52"/>
              </a:rPr>
              <a:t> </a:t>
            </a:r>
            <a:r>
              <a:rPr lang="ru-RU" sz="2800" b="1" dirty="0" err="1">
                <a:solidFill>
                  <a:srgbClr val="FFFF00"/>
                </a:solidFill>
                <a:latin typeface="Times New Roman Tj" panose="02020603050405020304" pitchFamily="18" charset="-52"/>
              </a:rPr>
              <a:t>маъмурикунонии</a:t>
            </a:r>
            <a:r>
              <a:rPr lang="ru-RU" sz="2800" b="1" dirty="0">
                <a:solidFill>
                  <a:srgbClr val="FFFF00"/>
                </a:solidFill>
                <a:latin typeface="Times New Roman Tj" panose="02020603050405020304" pitchFamily="18" charset="-52"/>
              </a:rPr>
              <a:t> </a:t>
            </a:r>
            <a:r>
              <a:rPr lang="ru-RU" sz="2800" b="1" dirty="0" err="1">
                <a:solidFill>
                  <a:srgbClr val="FFFF00"/>
                </a:solidFill>
                <a:latin typeface="Times New Roman Tj" panose="02020603050405020304" pitchFamily="18" charset="-52"/>
              </a:rPr>
              <a:t>андоз</a:t>
            </a:r>
            <a:r>
              <a:rPr lang="ru-RU" sz="2800" b="1" dirty="0">
                <a:solidFill>
                  <a:srgbClr val="FFFF00"/>
                </a:solidFill>
                <a:latin typeface="Times New Roman Tj" panose="02020603050405020304" pitchFamily="18" charset="-52"/>
              </a:rPr>
              <a:t> </a:t>
            </a:r>
            <a:r>
              <a:rPr lang="ru-RU" sz="2800" b="1" dirty="0" err="1">
                <a:solidFill>
                  <a:srgbClr val="FFFF00"/>
                </a:solidFill>
                <a:latin typeface="Times New Roman Tj" panose="02020603050405020304" pitchFamily="18" charset="-52"/>
              </a:rPr>
              <a:t>барои</a:t>
            </a:r>
            <a:r>
              <a:rPr lang="ru-RU" sz="2800" b="1" dirty="0">
                <a:solidFill>
                  <a:srgbClr val="FFFF00"/>
                </a:solidFill>
                <a:latin typeface="Times New Roman Tj" panose="02020603050405020304" pitchFamily="18" charset="-52"/>
              </a:rPr>
              <a:t> </a:t>
            </a:r>
            <a:r>
              <a:rPr lang="ru-RU" sz="2800" b="1" dirty="0" err="1">
                <a:solidFill>
                  <a:srgbClr val="FFFF00"/>
                </a:solidFill>
                <a:latin typeface="Times New Roman Tj" panose="02020603050405020304" pitchFamily="18" charset="-52"/>
              </a:rPr>
              <a:t>солҳои</a:t>
            </a:r>
            <a:r>
              <a:rPr lang="ru-RU" sz="2800" b="1" dirty="0">
                <a:solidFill>
                  <a:srgbClr val="FFFF00"/>
                </a:solidFill>
                <a:latin typeface="Times New Roman Tj" panose="02020603050405020304" pitchFamily="18" charset="-52"/>
              </a:rPr>
              <a:t> </a:t>
            </a:r>
            <a:r>
              <a:rPr lang="ru-RU" sz="2800" b="1" dirty="0" smtClean="0">
                <a:solidFill>
                  <a:srgbClr val="FFFF00"/>
                </a:solidFill>
                <a:latin typeface="Times New Roman Tj" panose="02020603050405020304" pitchFamily="18" charset="-52"/>
              </a:rPr>
              <a:t>2020-2025»</a:t>
            </a:r>
            <a:endParaRPr lang="ru-RU" sz="2800" b="1" dirty="0">
              <a:solidFill>
                <a:srgbClr val="FFFF00"/>
              </a:solidFill>
              <a:latin typeface="Times New Roman Tj" panose="02020603050405020304" pitchFamily="18" charset="-52"/>
            </a:endParaRPr>
          </a:p>
        </p:txBody>
      </p:sp>
      <p:pic>
        <p:nvPicPr>
          <p:cNvPr id="10" name="Рисунок 9"/>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rot="11000491">
            <a:off x="7338821" y="2840081"/>
            <a:ext cx="5223274" cy="4670964"/>
          </a:xfrm>
          <a:prstGeom prst="rect">
            <a:avLst/>
          </a:prstGeom>
        </p:spPr>
      </p:pic>
    </p:spTree>
    <p:extLst>
      <p:ext uri="{BB962C8B-B14F-4D97-AF65-F5344CB8AC3E}">
        <p14:creationId xmlns:p14="http://schemas.microsoft.com/office/powerpoint/2010/main" val="1398830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7314" y="801011"/>
            <a:ext cx="5777302" cy="6285361"/>
          </a:xfrm>
          <a:prstGeom prst="rect">
            <a:avLst/>
          </a:prstGeom>
        </p:spPr>
      </p:pic>
      <p:sp>
        <p:nvSpPr>
          <p:cNvPr id="14" name="Прямоугольник 13"/>
          <p:cNvSpPr/>
          <p:nvPr/>
        </p:nvSpPr>
        <p:spPr>
          <a:xfrm>
            <a:off x="11743614" y="-112267"/>
            <a:ext cx="553452" cy="1267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prstClr val="white"/>
              </a:solidFill>
            </a:endParaRPr>
          </a:p>
        </p:txBody>
      </p:sp>
      <p:pic>
        <p:nvPicPr>
          <p:cNvPr id="18" name="Рисунок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06877" y="303824"/>
            <a:ext cx="778246" cy="776949"/>
          </a:xfrm>
          <a:prstGeom prst="rect">
            <a:avLst/>
          </a:prstGeom>
          <a:ln>
            <a:noFill/>
          </a:ln>
        </p:spPr>
      </p:pic>
      <p:sp>
        <p:nvSpPr>
          <p:cNvPr id="19" name="TextBox 18"/>
          <p:cNvSpPr txBox="1"/>
          <p:nvPr/>
        </p:nvSpPr>
        <p:spPr>
          <a:xfrm>
            <a:off x="6713429" y="430688"/>
            <a:ext cx="3598486" cy="523220"/>
          </a:xfrm>
          <a:prstGeom prst="rect">
            <a:avLst/>
          </a:prstGeom>
          <a:noFill/>
        </p:spPr>
        <p:txBody>
          <a:bodyPr wrap="none" rtlCol="0">
            <a:spAutoFit/>
          </a:bodyPr>
          <a:lstStyle/>
          <a:p>
            <a:r>
              <a:rPr lang="tg-Cyrl-TJ" sz="1400" dirty="0" smtClean="0">
                <a:solidFill>
                  <a:prstClr val="white"/>
                </a:solidFill>
                <a:latin typeface="Segoe UI Semibold" panose="020B0702040204020203" pitchFamily="34" charset="0"/>
                <a:cs typeface="Segoe UI Semibold" panose="020B0702040204020203" pitchFamily="34" charset="0"/>
              </a:rPr>
              <a:t>Налоговый комитет при Правительстве </a:t>
            </a:r>
          </a:p>
          <a:p>
            <a:r>
              <a:rPr lang="tg-Cyrl-TJ" sz="1400" dirty="0" smtClean="0">
                <a:solidFill>
                  <a:prstClr val="white"/>
                </a:solidFill>
                <a:latin typeface="Segoe UI Semibold" panose="020B0702040204020203" pitchFamily="34" charset="0"/>
                <a:cs typeface="Segoe UI Semibold" panose="020B0702040204020203" pitchFamily="34" charset="0"/>
              </a:rPr>
              <a:t>Республики Таджикистан</a:t>
            </a:r>
          </a:p>
        </p:txBody>
      </p:sp>
      <p:sp>
        <p:nvSpPr>
          <p:cNvPr id="20" name="TextBox 19"/>
          <p:cNvSpPr txBox="1"/>
          <p:nvPr/>
        </p:nvSpPr>
        <p:spPr>
          <a:xfrm>
            <a:off x="2486470" y="430688"/>
            <a:ext cx="2992101" cy="523220"/>
          </a:xfrm>
          <a:prstGeom prst="rect">
            <a:avLst/>
          </a:prstGeom>
          <a:noFill/>
        </p:spPr>
        <p:txBody>
          <a:bodyPr wrap="none" rtlCol="0">
            <a:spAutoFit/>
          </a:bodyPr>
          <a:lstStyle/>
          <a:p>
            <a:pPr algn="r"/>
            <a:r>
              <a:rPr lang="tg-Cyrl-TJ" sz="1400" dirty="0" smtClean="0">
                <a:solidFill>
                  <a:prstClr val="white"/>
                </a:solidFill>
                <a:latin typeface="Segoe UI Semibold" panose="020B0702040204020203" pitchFamily="34" charset="0"/>
                <a:cs typeface="Segoe UI Semibold" panose="020B0702040204020203" pitchFamily="34" charset="0"/>
              </a:rPr>
              <a:t>Кумитаи андози назди Ҳукумати </a:t>
            </a:r>
          </a:p>
          <a:p>
            <a:pPr algn="r"/>
            <a:r>
              <a:rPr lang="tg-Cyrl-TJ" sz="1400" dirty="0" smtClean="0">
                <a:solidFill>
                  <a:prstClr val="white"/>
                </a:solidFill>
                <a:latin typeface="Segoe UI Semibold" panose="020B0702040204020203" pitchFamily="34" charset="0"/>
                <a:cs typeface="Segoe UI Semibold" panose="020B0702040204020203" pitchFamily="34" charset="0"/>
              </a:rPr>
              <a:t>Ҷумҳурии Тоҷикистон</a:t>
            </a:r>
          </a:p>
        </p:txBody>
      </p:sp>
      <p:sp>
        <p:nvSpPr>
          <p:cNvPr id="7" name="TextBox 6"/>
          <p:cNvSpPr txBox="1"/>
          <p:nvPr/>
        </p:nvSpPr>
        <p:spPr>
          <a:xfrm>
            <a:off x="737796" y="2825516"/>
            <a:ext cx="6893234" cy="584775"/>
          </a:xfrm>
          <a:prstGeom prst="rect">
            <a:avLst/>
          </a:prstGeom>
          <a:noFill/>
        </p:spPr>
        <p:txBody>
          <a:bodyPr wrap="none" rtlCol="0">
            <a:spAutoFit/>
          </a:bodyPr>
          <a:lstStyle/>
          <a:p>
            <a:r>
              <a:rPr lang="tg-Cyrl-TJ" sz="3200" b="1" dirty="0" smtClean="0">
                <a:solidFill>
                  <a:prstClr val="white"/>
                </a:solidFill>
                <a:latin typeface="Palatino Linotype" panose="02040502050505030304" pitchFamily="18" charset="0"/>
              </a:rPr>
              <a:t>ТАШАККУР БА ДИҚҚАТАТОН !</a:t>
            </a:r>
          </a:p>
        </p:txBody>
      </p:sp>
      <p:pic>
        <p:nvPicPr>
          <p:cNvPr id="11" name="Picture 8"/>
          <p:cNvPicPr>
            <a:picLocks noChangeAspect="1"/>
          </p:cNvPicPr>
          <p:nvPr/>
        </p:nvPicPr>
        <p:blipFill>
          <a:blip r:embed="rId4">
            <a:alphaModFix amt="17000"/>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a:stretch>
            <a:fillRect/>
          </a:stretch>
        </p:blipFill>
        <p:spPr>
          <a:xfrm rot="15129276">
            <a:off x="5647741" y="-2282138"/>
            <a:ext cx="7330215" cy="10553973"/>
          </a:xfrm>
          <a:prstGeom prst="rect">
            <a:avLst/>
          </a:prstGeom>
        </p:spPr>
      </p:pic>
    </p:spTree>
    <p:extLst>
      <p:ext uri="{BB962C8B-B14F-4D97-AF65-F5344CB8AC3E}">
        <p14:creationId xmlns:p14="http://schemas.microsoft.com/office/powerpoint/2010/main" val="842838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598486" cy="523220"/>
          </a:xfrm>
          <a:prstGeom prst="rect">
            <a:avLst/>
          </a:prstGeom>
          <a:noFill/>
        </p:spPr>
        <p:txBody>
          <a:bodyPr wrap="none" rtlCol="0">
            <a:spAutoFit/>
          </a:bodyPr>
          <a:lstStyle/>
          <a:p>
            <a:r>
              <a:rPr lang="tg-Cyrl-TJ" sz="1400" dirty="0" smtClean="0">
                <a:solidFill>
                  <a:schemeClr val="bg1"/>
                </a:solidFill>
                <a:latin typeface="Segoe UI Semibold" panose="020B0702040204020203" pitchFamily="34" charset="0"/>
                <a:cs typeface="Segoe UI Semibold" panose="020B0702040204020203" pitchFamily="34" charset="0"/>
              </a:rPr>
              <a:t>Налоговый комитет при Правительстве </a:t>
            </a:r>
          </a:p>
          <a:p>
            <a:r>
              <a:rPr lang="tg-Cyrl-TJ" sz="1400" dirty="0" smtClean="0">
                <a:solidFill>
                  <a:schemeClr val="bg1"/>
                </a:solidFill>
                <a:latin typeface="Segoe UI Semibold" panose="020B0702040204020203" pitchFamily="34" charset="0"/>
                <a:cs typeface="Segoe UI Semibold" panose="020B0702040204020203" pitchFamily="34" charset="0"/>
              </a:rPr>
              <a:t>Республики Таджикистан</a:t>
            </a:r>
          </a:p>
        </p:txBody>
      </p:sp>
      <p:sp>
        <p:nvSpPr>
          <p:cNvPr id="20" name="TextBox 19"/>
          <p:cNvSpPr txBox="1"/>
          <p:nvPr/>
        </p:nvSpPr>
        <p:spPr>
          <a:xfrm>
            <a:off x="2645238" y="430688"/>
            <a:ext cx="2992101" cy="523220"/>
          </a:xfrm>
          <a:prstGeom prst="rect">
            <a:avLst/>
          </a:prstGeom>
          <a:noFill/>
        </p:spPr>
        <p:txBody>
          <a:bodyPr wrap="none" rtlCol="0">
            <a:spAutoFit/>
          </a:bodyPr>
          <a:lstStyle/>
          <a:p>
            <a:pPr algn="r"/>
            <a:r>
              <a:rPr lang="tg-Cyrl-TJ" sz="1400" dirty="0" smtClean="0">
                <a:solidFill>
                  <a:schemeClr val="bg1"/>
                </a:solidFill>
                <a:latin typeface="Segoe UI Semibold" panose="020B0702040204020203" pitchFamily="34" charset="0"/>
                <a:cs typeface="Segoe UI Semibold" panose="020B0702040204020203" pitchFamily="34" charset="0"/>
              </a:rPr>
              <a:t>Кумитаи андози назди Ҳукумати </a:t>
            </a:r>
          </a:p>
          <a:p>
            <a:pPr algn="r"/>
            <a:r>
              <a:rPr lang="tg-Cyrl-TJ" sz="1400" dirty="0" smtClean="0">
                <a:solidFill>
                  <a:schemeClr val="bg1"/>
                </a:solidFill>
                <a:latin typeface="Segoe UI Semibold" panose="020B0702040204020203" pitchFamily="34" charset="0"/>
                <a:cs typeface="Segoe UI Semibold" panose="020B0702040204020203" pitchFamily="34" charset="0"/>
              </a:rPr>
              <a:t>Ҷумҳурии Тоҷикистон</a:t>
            </a:r>
          </a:p>
        </p:txBody>
      </p:sp>
      <p:sp>
        <p:nvSpPr>
          <p:cNvPr id="2" name="Прямоугольник 1"/>
          <p:cNvSpPr/>
          <p:nvPr/>
        </p:nvSpPr>
        <p:spPr>
          <a:xfrm>
            <a:off x="138520" y="4351124"/>
            <a:ext cx="6287218" cy="2246769"/>
          </a:xfrm>
          <a:prstGeom prst="rect">
            <a:avLst/>
          </a:prstGeom>
        </p:spPr>
        <p:txBody>
          <a:bodyPr wrap="square">
            <a:spAutoFit/>
          </a:bodyPr>
          <a:lstStyle/>
          <a:p>
            <a:pPr algn="just"/>
            <a:r>
              <a:rPr lang="tg-Cyrl-TJ" sz="2000" dirty="0">
                <a:solidFill>
                  <a:schemeClr val="bg1"/>
                </a:solidFill>
                <a:latin typeface="Times New Roman Tj" panose="02020603050405020304" pitchFamily="18" charset="-52"/>
              </a:rPr>
              <a:t>Б</a:t>
            </a:r>
            <a:r>
              <a:rPr lang="tg-Cyrl-TJ" sz="2000" dirty="0" smtClean="0">
                <a:solidFill>
                  <a:schemeClr val="bg1"/>
                </a:solidFill>
                <a:latin typeface="Times New Roman Tj" panose="02020603050405020304" pitchFamily="18" charset="-52"/>
              </a:rPr>
              <a:t>а </a:t>
            </a:r>
            <a:r>
              <a:rPr lang="tg-Cyrl-TJ" sz="2000" dirty="0">
                <a:solidFill>
                  <a:schemeClr val="bg1"/>
                </a:solidFill>
                <a:latin typeface="Times New Roman Tj" panose="02020603050405020304" pitchFamily="18" charset="-52"/>
              </a:rPr>
              <a:t>њолати </a:t>
            </a:r>
            <a:r>
              <a:rPr lang="tg-Cyrl-TJ" sz="2000" dirty="0">
                <a:solidFill>
                  <a:srgbClr val="FFFF00"/>
                </a:solidFill>
                <a:latin typeface="Times New Roman Tj" panose="02020603050405020304" pitchFamily="18" charset="-52"/>
              </a:rPr>
              <a:t>1 </a:t>
            </a:r>
            <a:r>
              <a:rPr lang="tg-Cyrl-TJ" sz="2000" dirty="0" smtClean="0">
                <a:solidFill>
                  <a:srgbClr val="FFFF00"/>
                </a:solidFill>
                <a:latin typeface="Times New Roman Tj" panose="02020603050405020304" pitchFamily="18" charset="-52"/>
              </a:rPr>
              <a:t>июни </a:t>
            </a:r>
            <a:r>
              <a:rPr lang="tg-Cyrl-TJ" sz="2000" dirty="0">
                <a:solidFill>
                  <a:srgbClr val="FFFF00"/>
                </a:solidFill>
                <a:latin typeface="Times New Roman Tj" panose="02020603050405020304" pitchFamily="18" charset="-52"/>
              </a:rPr>
              <a:t>соли 2024 </a:t>
            </a:r>
            <a:r>
              <a:rPr lang="tg-Cyrl-TJ" sz="2000" dirty="0">
                <a:solidFill>
                  <a:schemeClr val="bg1"/>
                </a:solidFill>
                <a:latin typeface="Times New Roman Tj" panose="02020603050405020304" pitchFamily="18" charset="-52"/>
              </a:rPr>
              <a:t>барои андозсупорандагон ва шањрвандон (бо назардошти гурўњбандї ва муттањидсозї) 43 адад хизматрасонињои электронї ба роњ монда </a:t>
            </a:r>
            <a:r>
              <a:rPr lang="tg-Cyrl-TJ" sz="2000" dirty="0" smtClean="0">
                <a:solidFill>
                  <a:schemeClr val="bg1"/>
                </a:solidFill>
                <a:latin typeface="Times New Roman Tj" panose="02020603050405020304" pitchFamily="18" charset="-52"/>
              </a:rPr>
              <a:t>шудааст, ки  </a:t>
            </a:r>
            <a:r>
              <a:rPr lang="tg-Cyrl-TJ" sz="2000" dirty="0">
                <a:solidFill>
                  <a:schemeClr val="bg1"/>
                </a:solidFill>
                <a:latin typeface="Times New Roman Tj" panose="02020603050405020304" pitchFamily="18" charset="-52"/>
              </a:rPr>
              <a:t>ташкили чунин хизматрасонињо барои сода ва ќулай намудани иљрои уњдадорињои андозї мусоидат менамояд.</a:t>
            </a:r>
            <a:endParaRPr lang="ru-RU" sz="2000" dirty="0">
              <a:solidFill>
                <a:schemeClr val="bg1"/>
              </a:solidFill>
              <a:latin typeface="Times New Roman Tj" panose="02020603050405020304" pitchFamily="18" charset="-52"/>
            </a:endParaRPr>
          </a:p>
        </p:txBody>
      </p:sp>
      <p:pic>
        <p:nvPicPr>
          <p:cNvPr id="9" name="Рисунок 8">
            <a:extLst>
              <a:ext uri="{FF2B5EF4-FFF2-40B4-BE49-F238E27FC236}">
                <a16:creationId xmlns:a16="http://schemas.microsoft.com/office/drawing/2014/main" id="{6BD74FF2-9665-414E-9826-6A61DDC578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9071" y="1369202"/>
            <a:ext cx="5005722" cy="4541984"/>
          </a:xfrm>
          <a:prstGeom prst="rect">
            <a:avLst/>
          </a:prstGeom>
        </p:spPr>
      </p:pic>
      <p:sp>
        <p:nvSpPr>
          <p:cNvPr id="6" name="Заголовок 5"/>
          <p:cNvSpPr>
            <a:spLocks noGrp="1"/>
          </p:cNvSpPr>
          <p:nvPr>
            <p:ph type="title"/>
          </p:nvPr>
        </p:nvSpPr>
        <p:spPr>
          <a:xfrm>
            <a:off x="138520" y="1369202"/>
            <a:ext cx="6378658" cy="2550002"/>
          </a:xfrm>
        </p:spPr>
        <p:txBody>
          <a:bodyPr>
            <a:noAutofit/>
          </a:bodyPr>
          <a:lstStyle/>
          <a:p>
            <a:pPr algn="just"/>
            <a:r>
              <a:rPr lang="tg-Cyrl-TJ" sz="20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Яке аз бандҳои </a:t>
            </a:r>
            <a:r>
              <a:rPr lang="tg-Cyrl-TJ" sz="2000" dirty="0">
                <a:solidFill>
                  <a:schemeClr val="bg1"/>
                </a:solidFill>
                <a:latin typeface="Times New Roman Tj" panose="02020603050405020304" pitchFamily="18" charset="-52"/>
              </a:rPr>
              <a:t>Барнома ин</a:t>
            </a:r>
            <a:r>
              <a:rPr lang="tg-Cyrl-TJ" sz="20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бењсозии</a:t>
            </a:r>
            <a:r>
              <a:rPr lang="tg-Cyrl-TJ" sz="2000" dirty="0">
                <a:solidFill>
                  <a:schemeClr val="bg1"/>
                </a:solidFill>
                <a:latin typeface="Times New Roman Tj" panose="02020603050405020304" pitchFamily="18" charset="-52"/>
                <a:ea typeface="Calibri" panose="020F0502020204030204" pitchFamily="34" charset="0"/>
                <a:cs typeface="Tahoma" panose="020B0604030504040204" pitchFamily="34" charset="0"/>
              </a:rPr>
              <a:t> </a:t>
            </a:r>
            <a:r>
              <a:rPr lang="tg-Cyrl-TJ" sz="2000" dirty="0">
                <a:solidFill>
                  <a:schemeClr val="bg1"/>
                </a:solidFill>
                <a:latin typeface="Times New Roman Tj" panose="02020603050405020304" pitchFamily="18" charset="-52"/>
                <a:ea typeface="Calibri" panose="020F0502020204030204" pitchFamily="34" charset="0"/>
                <a:cs typeface="Times New Roman Tj" panose="02020603050405020304" pitchFamily="18" charset="-52"/>
              </a:rPr>
              <a:t>маъмурикунонии</a:t>
            </a:r>
            <a:r>
              <a:rPr lang="tg-Cyrl-TJ" sz="20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smtClean="0">
                <a:solidFill>
                  <a:schemeClr val="bg1"/>
                </a:solidFill>
                <a:latin typeface="Times New Roman Tj" panose="02020603050405020304" pitchFamily="18" charset="-52"/>
                <a:ea typeface="Calibri" panose="020F0502020204030204" pitchFamily="34" charset="0"/>
                <a:cs typeface="Times New Roman Tj" panose="02020603050405020304" pitchFamily="18" charset="-52"/>
              </a:rPr>
              <a:t>андоз ва </a:t>
            </a:r>
            <a:r>
              <a:rPr lang="tg-Cyrl-TJ" sz="2000" dirty="0">
                <a:solidFill>
                  <a:schemeClr val="bg1"/>
                </a:solidFill>
                <a:latin typeface="Times New Roman Tj" panose="02020603050405020304" pitchFamily="18" charset="-52"/>
                <a:ea typeface="Calibri" panose="020F0502020204030204" pitchFamily="34" charset="0"/>
                <a:cs typeface="Times New Roman Tj" panose="02020603050405020304" pitchFamily="18" charset="-52"/>
              </a:rPr>
              <a:t>зиёд кардани </a:t>
            </a:r>
            <a:r>
              <a:rPr lang="tg-Cyrl-TJ" sz="20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миќдори хизматрасонињои электронї ба шумор меравад, ки бо ин </a:t>
            </a:r>
            <a:r>
              <a:rPr lang="tg-Cyrl-TJ" sz="2000" dirty="0" smtClean="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мақсад </a:t>
            </a:r>
            <a:r>
              <a:rPr lang="tg-Cyrl-TJ" sz="2000" dirty="0" smtClean="0">
                <a:solidFill>
                  <a:schemeClr val="bg1"/>
                </a:solidFill>
                <a:latin typeface="Times New Roman Tj" panose="02020603050405020304" pitchFamily="18" charset="-52"/>
              </a:rPr>
              <a:t>барномаи компютерии қаблан амалкунандаи мақомоти андоз такмил дода шуда,</a:t>
            </a:r>
            <a:r>
              <a:rPr lang="tg-Cyrl-TJ" sz="2000" dirty="0" smtClean="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а</a:t>
            </a:r>
            <a:r>
              <a:rPr lang="tg-Cyrl-TJ" sz="2000" dirty="0" smtClean="0">
                <a:solidFill>
                  <a:schemeClr val="bg1"/>
                </a:solidFill>
                <a:latin typeface="Times New Roman Tj" panose="02020603050405020304" pitchFamily="18" charset="-52"/>
              </a:rPr>
              <a:t>з </a:t>
            </a:r>
            <a:r>
              <a:rPr lang="tg-Cyrl-TJ" sz="2000" dirty="0">
                <a:solidFill>
                  <a:schemeClr val="bg1"/>
                </a:solidFill>
                <a:latin typeface="Times New Roman Tj" panose="02020603050405020304" pitchFamily="18" charset="-52"/>
              </a:rPr>
              <a:t>моњи </a:t>
            </a:r>
            <a:r>
              <a:rPr lang="tg-Cyrl-TJ" sz="2000" dirty="0">
                <a:solidFill>
                  <a:srgbClr val="FFFF00"/>
                </a:solidFill>
                <a:latin typeface="Times New Roman Tj" panose="02020603050405020304" pitchFamily="18" charset="-52"/>
              </a:rPr>
              <a:t>апрели соли 2023 </a:t>
            </a:r>
            <a:r>
              <a:rPr lang="tg-Cyrl-TJ" sz="2000" dirty="0">
                <a:solidFill>
                  <a:schemeClr val="bg1"/>
                </a:solidFill>
                <a:latin typeface="Times New Roman Tj" panose="02020603050405020304" pitchFamily="18" charset="-52"/>
              </a:rPr>
              <a:t>дар маќомоти андоз шакли таљдидшудаи барномаи компютерии </a:t>
            </a:r>
            <a:r>
              <a:rPr lang="tg-Cyrl-TJ" sz="2000" dirty="0" smtClean="0">
                <a:solidFill>
                  <a:schemeClr val="bg1"/>
                </a:solidFill>
                <a:latin typeface="Times New Roman Tj" panose="02020603050405020304" pitchFamily="18" charset="-52"/>
              </a:rPr>
              <a:t>Системаи </a:t>
            </a:r>
            <a:r>
              <a:rPr lang="tg-Cyrl-TJ" sz="2000" dirty="0">
                <a:solidFill>
                  <a:schemeClr val="bg1"/>
                </a:solidFill>
                <a:latin typeface="Times New Roman Tj" panose="02020603050405020304" pitchFamily="18" charset="-52"/>
              </a:rPr>
              <a:t>муттањидаи иттилоотии идоракунии андоз (СМИИА) ба истифода дода </a:t>
            </a:r>
            <a:r>
              <a:rPr lang="tg-Cyrl-TJ" sz="2000" dirty="0" smtClean="0">
                <a:solidFill>
                  <a:schemeClr val="bg1"/>
                </a:solidFill>
                <a:latin typeface="Times New Roman Tj" panose="02020603050405020304" pitchFamily="18" charset="-52"/>
              </a:rPr>
              <a:t>шуд.</a:t>
            </a:r>
            <a:endParaRPr lang="ru-RU" sz="2000" dirty="0">
              <a:solidFill>
                <a:schemeClr val="bg1"/>
              </a:solidFill>
              <a:latin typeface="Times New Roman Tj" panose="02020603050405020304" pitchFamily="18" charset="-52"/>
            </a:endParaRPr>
          </a:p>
        </p:txBody>
      </p:sp>
    </p:spTree>
    <p:extLst>
      <p:ext uri="{BB962C8B-B14F-4D97-AF65-F5344CB8AC3E}">
        <p14:creationId xmlns:p14="http://schemas.microsoft.com/office/powerpoint/2010/main" val="1528885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598486" cy="523220"/>
          </a:xfrm>
          <a:prstGeom prst="rect">
            <a:avLst/>
          </a:prstGeom>
          <a:noFill/>
        </p:spPr>
        <p:txBody>
          <a:bodyPr wrap="none" rtlCol="0">
            <a:spAutoFit/>
          </a:bodyPr>
          <a:lstStyle/>
          <a:p>
            <a:r>
              <a:rPr lang="tg-Cyrl-TJ" sz="1400" dirty="0" smtClean="0">
                <a:solidFill>
                  <a:schemeClr val="bg1"/>
                </a:solidFill>
                <a:latin typeface="Times New Roman Tj" panose="02020603050405020304" pitchFamily="18" charset="-52"/>
                <a:cs typeface="Segoe UI Semibold" panose="020B0702040204020203" pitchFamily="34" charset="0"/>
              </a:rPr>
              <a:t>Налоговый комитет при Правительстве </a:t>
            </a:r>
          </a:p>
          <a:p>
            <a:r>
              <a:rPr lang="tg-Cyrl-TJ" sz="1400" dirty="0" smtClean="0">
                <a:solidFill>
                  <a:schemeClr val="bg1"/>
                </a:solidFill>
                <a:latin typeface="Times New Roman Tj" panose="02020603050405020304" pitchFamily="18" charset="-52"/>
                <a:cs typeface="Segoe UI Semibold" panose="020B0702040204020203" pitchFamily="34" charset="0"/>
              </a:rPr>
              <a:t>Республики Таджикистан</a:t>
            </a:r>
          </a:p>
        </p:txBody>
      </p:sp>
      <p:sp>
        <p:nvSpPr>
          <p:cNvPr id="20" name="TextBox 19"/>
          <p:cNvSpPr txBox="1"/>
          <p:nvPr/>
        </p:nvSpPr>
        <p:spPr>
          <a:xfrm>
            <a:off x="2645238" y="430688"/>
            <a:ext cx="2992101" cy="523220"/>
          </a:xfrm>
          <a:prstGeom prst="rect">
            <a:avLst/>
          </a:prstGeom>
          <a:noFill/>
        </p:spPr>
        <p:txBody>
          <a:bodyPr wrap="none" rtlCol="0">
            <a:spAutoFit/>
          </a:bodyPr>
          <a:lstStyle/>
          <a:p>
            <a:pPr algn="r"/>
            <a:r>
              <a:rPr lang="tg-Cyrl-TJ" sz="1400" dirty="0" smtClean="0">
                <a:solidFill>
                  <a:schemeClr val="bg1"/>
                </a:solidFill>
                <a:latin typeface="Times New Roman Tj" panose="02020603050405020304" pitchFamily="18" charset="-52"/>
                <a:cs typeface="Segoe UI Semibold" panose="020B0702040204020203" pitchFamily="34" charset="0"/>
              </a:rPr>
              <a:t>Кумитаи андози назди Ҳукумати </a:t>
            </a:r>
          </a:p>
          <a:p>
            <a:pPr algn="r"/>
            <a:r>
              <a:rPr lang="tg-Cyrl-TJ" sz="1400" dirty="0" smtClean="0">
                <a:solidFill>
                  <a:schemeClr val="bg1"/>
                </a:solidFill>
                <a:latin typeface="Times New Roman Tj" panose="02020603050405020304" pitchFamily="18" charset="-52"/>
                <a:cs typeface="Segoe UI Semibold" panose="020B0702040204020203" pitchFamily="34" charset="0"/>
              </a:rPr>
              <a:t>Ҷумҳурии Тоҷикистон</a:t>
            </a:r>
          </a:p>
        </p:txBody>
      </p:sp>
      <p:sp>
        <p:nvSpPr>
          <p:cNvPr id="6" name="Заголовок 5"/>
          <p:cNvSpPr>
            <a:spLocks noGrp="1"/>
          </p:cNvSpPr>
          <p:nvPr>
            <p:ph type="title"/>
          </p:nvPr>
        </p:nvSpPr>
        <p:spPr>
          <a:xfrm>
            <a:off x="338024" y="1238597"/>
            <a:ext cx="8232397" cy="3233848"/>
          </a:xfrm>
        </p:spPr>
        <p:txBody>
          <a:bodyPr>
            <a:noAutofit/>
          </a:bodyPr>
          <a:lstStyle/>
          <a:p>
            <a:pPr algn="just"/>
            <a:r>
              <a:rPr lang="tg-Cyrl-TJ" sz="20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Яке аз бандҳои </a:t>
            </a:r>
            <a:r>
              <a:rPr lang="tg-Cyrl-TJ" sz="2000" dirty="0">
                <a:solidFill>
                  <a:schemeClr val="bg1"/>
                </a:solidFill>
                <a:latin typeface="Times New Roman Tj" panose="02020603050405020304" pitchFamily="18" charset="-52"/>
              </a:rPr>
              <a:t>Барнома ин</a:t>
            </a:r>
            <a:r>
              <a:rPr lang="tg-Cyrl-TJ" sz="20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smtClean="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б</a:t>
            </a:r>
            <a:r>
              <a:rPr lang="tg-Cyrl-TJ" sz="2000" dirty="0" smtClean="0">
                <a:solidFill>
                  <a:schemeClr val="bg1"/>
                </a:solidFill>
                <a:latin typeface="Times New Roman Tj" panose="02020603050405020304" pitchFamily="18" charset="-52"/>
              </a:rPr>
              <a:t>олоравии </a:t>
            </a:r>
            <a:r>
              <a:rPr lang="tg-Cyrl-TJ" sz="2000" dirty="0">
                <a:solidFill>
                  <a:schemeClr val="bg1"/>
                </a:solidFill>
                <a:latin typeface="Times New Roman Tj" panose="02020603050405020304" pitchFamily="18" charset="-52"/>
              </a:rPr>
              <a:t>нуфузи маќомоти андоз тавассути идоракунии </a:t>
            </a:r>
            <a:r>
              <a:rPr lang="tg-Cyrl-TJ" sz="2000" dirty="0" smtClean="0">
                <a:solidFill>
                  <a:schemeClr val="bg1"/>
                </a:solidFill>
                <a:latin typeface="Times New Roman Tj" panose="02020603050405020304" pitchFamily="18" charset="-52"/>
              </a:rPr>
              <a:t>одилона ва </a:t>
            </a:r>
            <a:r>
              <a:rPr lang="tg-Cyrl-TJ" sz="2000" dirty="0">
                <a:solidFill>
                  <a:schemeClr val="bg1"/>
                </a:solidFill>
                <a:latin typeface="Times New Roman Tj" panose="02020603050405020304" pitchFamily="18" charset="-52"/>
              </a:rPr>
              <a:t>ҷ</a:t>
            </a:r>
            <a:r>
              <a:rPr lang="tg-Cyrl-TJ" sz="2000" dirty="0" smtClean="0">
                <a:solidFill>
                  <a:schemeClr val="bg1"/>
                </a:solidFill>
                <a:latin typeface="Times New Roman Tj" panose="02020603050405020304" pitchFamily="18" charset="-52"/>
              </a:rPr>
              <a:t>орӣ </a:t>
            </a:r>
            <a:r>
              <a:rPr lang="tg-Cyrl-TJ" sz="2000" dirty="0">
                <a:solidFill>
                  <a:schemeClr val="bg1"/>
                </a:solidFill>
                <a:latin typeface="Times New Roman Tj" panose="02020603050405020304" pitchFamily="18" charset="-52"/>
              </a:rPr>
              <a:t>намудани шакли нави назорату мониторинги </a:t>
            </a:r>
            <a:r>
              <a:rPr lang="tg-Cyrl-TJ" sz="2000" dirty="0" smtClean="0">
                <a:solidFill>
                  <a:schemeClr val="bg1"/>
                </a:solidFill>
                <a:latin typeface="Times New Roman Tj" panose="02020603050405020304" pitchFamily="18" charset="-52"/>
              </a:rPr>
              <a:t>андоз </a:t>
            </a:r>
            <a:r>
              <a:rPr lang="tg-Cyrl-TJ" sz="20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ба шумор меравад, ки бо ин мақсад</a:t>
            </a:r>
            <a:r>
              <a:rPr lang="tg-Cyrl-TJ" sz="2000" dirty="0" smtClean="0">
                <a:solidFill>
                  <a:schemeClr val="bg1"/>
                </a:solidFill>
                <a:latin typeface="Times New Roman Tj" panose="02020603050405020304" pitchFamily="18" charset="-52"/>
              </a:rPr>
              <a:t>  тибќи </a:t>
            </a:r>
            <a:r>
              <a:rPr lang="tg-Cyrl-TJ" sz="2000" dirty="0">
                <a:solidFill>
                  <a:schemeClr val="bg1"/>
                </a:solidFill>
                <a:latin typeface="Times New Roman Tj" panose="02020603050405020304" pitchFamily="18" charset="-52"/>
              </a:rPr>
              <a:t>фармоишњои Кумитаи андоз (аз 24.08.2023, №406, аз 24.11.2023, №651 ва аз 30.04.2024, №267) </a:t>
            </a:r>
            <a:r>
              <a:rPr lang="tg-Cyrl-TJ" sz="2000" dirty="0" smtClean="0">
                <a:solidFill>
                  <a:schemeClr val="bg1"/>
                </a:solidFill>
                <a:latin typeface="Times New Roman Tj" panose="02020603050405020304" pitchFamily="18" charset="-52"/>
              </a:rPr>
              <a:t>ќатъи </a:t>
            </a:r>
            <a:r>
              <a:rPr lang="tg-Cyrl-TJ" sz="2000" dirty="0">
                <a:solidFill>
                  <a:schemeClr val="bg1"/>
                </a:solidFill>
                <a:latin typeface="Times New Roman Tj" panose="02020603050405020304" pitchFamily="18" charset="-52"/>
              </a:rPr>
              <a:t>фаъолияти соњибкорони инфиродии табќи патент ва шањодатнома фаъолияткунанда,  шањодатнома бо шартњои махсус ва хољагињои дењќонии бе таъсиси шахси њуќуќї </a:t>
            </a:r>
            <a:r>
              <a:rPr lang="tg-Cyrl-TJ" sz="2000" dirty="0" smtClean="0">
                <a:solidFill>
                  <a:schemeClr val="bg1"/>
                </a:solidFill>
                <a:latin typeface="Times New Roman Tj" panose="02020603050405020304" pitchFamily="18" charset="-52"/>
              </a:rPr>
              <a:t>фаъолияткунанда </a:t>
            </a:r>
            <a:r>
              <a:rPr lang="tg-Cyrl-TJ" sz="2000" dirty="0" smtClean="0">
                <a:solidFill>
                  <a:srgbClr val="FFFF00"/>
                </a:solidFill>
                <a:latin typeface="Times New Roman Tj" panose="02020603050405020304" pitchFamily="18" charset="-52"/>
              </a:rPr>
              <a:t>бе зарурияти ташриф овардан ба мақомоти андоз </a:t>
            </a:r>
            <a:r>
              <a:rPr lang="tg-Cyrl-TJ" sz="2000" dirty="0">
                <a:solidFill>
                  <a:srgbClr val="FFFF00"/>
                </a:solidFill>
                <a:latin typeface="Times New Roman Tj" panose="02020603050405020304" pitchFamily="18" charset="-52"/>
              </a:rPr>
              <a:t>дар шакли </a:t>
            </a:r>
            <a:r>
              <a:rPr lang="tg-Cyrl-TJ" sz="2000" dirty="0" smtClean="0">
                <a:solidFill>
                  <a:srgbClr val="FFFF00"/>
                </a:solidFill>
                <a:latin typeface="Times New Roman Tj" panose="02020603050405020304" pitchFamily="18" charset="-52"/>
              </a:rPr>
              <a:t>электронї </a:t>
            </a:r>
            <a:r>
              <a:rPr lang="tg-Cyrl-TJ" sz="2000" dirty="0" smtClean="0">
                <a:solidFill>
                  <a:schemeClr val="bg1"/>
                </a:solidFill>
                <a:latin typeface="Times New Roman Tj" panose="02020603050405020304" pitchFamily="18" charset="-52"/>
              </a:rPr>
              <a:t>тавассути утоқи шахсии андозсупоранда </a:t>
            </a:r>
            <a:r>
              <a:rPr lang="tg-Cyrl-TJ" sz="2000" dirty="0">
                <a:solidFill>
                  <a:schemeClr val="bg1"/>
                </a:solidFill>
                <a:latin typeface="Times New Roman Tj" panose="02020603050405020304" pitchFamily="18" charset="-52"/>
              </a:rPr>
              <a:t>анљом дода мешавад.</a:t>
            </a:r>
            <a:endParaRPr lang="ru-RU" sz="2000" dirty="0">
              <a:solidFill>
                <a:schemeClr val="bg1"/>
              </a:solidFill>
              <a:latin typeface="Times New Roman Tj" panose="02020603050405020304" pitchFamily="18" charset="-52"/>
            </a:endParaRPr>
          </a:p>
        </p:txBody>
      </p:sp>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71440" y="1238597"/>
            <a:ext cx="2737316" cy="2036618"/>
          </a:xfrm>
          <a:prstGeom prst="rect">
            <a:avLst/>
          </a:prstGeom>
        </p:spPr>
      </p:pic>
      <p:sp>
        <p:nvSpPr>
          <p:cNvPr id="4" name="Прямоугольник 3"/>
          <p:cNvSpPr/>
          <p:nvPr/>
        </p:nvSpPr>
        <p:spPr>
          <a:xfrm>
            <a:off x="383743" y="4366553"/>
            <a:ext cx="8140957" cy="2554545"/>
          </a:xfrm>
          <a:prstGeom prst="rect">
            <a:avLst/>
          </a:prstGeom>
        </p:spPr>
        <p:txBody>
          <a:bodyPr wrap="square">
            <a:spAutoFit/>
          </a:bodyPr>
          <a:lstStyle/>
          <a:p>
            <a:pPr algn="just"/>
            <a:r>
              <a:rPr lang="tg-Cyrl-TJ" sz="2000" dirty="0" smtClean="0">
                <a:solidFill>
                  <a:schemeClr val="bg1"/>
                </a:solidFill>
                <a:latin typeface="Times New Roman Tj" panose="02020603050405020304" pitchFamily="18" charset="-52"/>
              </a:rPr>
              <a:t>Бо мақсади маҳдуд намудани санҷиши сайёри андоз, тавассути модули </a:t>
            </a:r>
            <a:r>
              <a:rPr lang="tg-Cyrl-TJ" sz="2000" dirty="0">
                <a:solidFill>
                  <a:schemeClr val="bg1"/>
                </a:solidFill>
                <a:latin typeface="Times New Roman Tj" panose="02020603050405020304" pitchFamily="18" charset="-52"/>
              </a:rPr>
              <a:t>барномаи компютерии “Бањисобгирии хавфњо</a:t>
            </a:r>
            <a:r>
              <a:rPr lang="tg-Cyrl-TJ" sz="2000" dirty="0" smtClean="0">
                <a:solidFill>
                  <a:schemeClr val="bg1"/>
                </a:solidFill>
                <a:latin typeface="Times New Roman Tj" panose="02020603050405020304" pitchFamily="18" charset="-52"/>
              </a:rPr>
              <a:t>” аз </a:t>
            </a:r>
            <a:r>
              <a:rPr lang="tg-Cyrl-TJ" sz="2000" dirty="0">
                <a:solidFill>
                  <a:schemeClr val="bg1"/>
                </a:solidFill>
                <a:latin typeface="Times New Roman Tj" panose="02020603050405020304" pitchFamily="18" charset="-52"/>
              </a:rPr>
              <a:t>рўи њисоботњои андозии пешнињоднамудаи андозсупорандагон, инчунин маълумотњои аз дигар маќомоти дахлдор </a:t>
            </a:r>
            <a:r>
              <a:rPr lang="tg-Cyrl-TJ" sz="2000" dirty="0" smtClean="0">
                <a:solidFill>
                  <a:schemeClr val="bg1"/>
                </a:solidFill>
                <a:latin typeface="Times New Roman Tj" panose="02020603050405020304" pitchFamily="18" charset="-52"/>
              </a:rPr>
              <a:t>дастрасшуда </a:t>
            </a:r>
            <a:r>
              <a:rPr lang="tg-Cyrl-TJ" sz="2000" dirty="0">
                <a:solidFill>
                  <a:schemeClr val="bg1"/>
                </a:solidFill>
                <a:latin typeface="Times New Roman Tj" panose="02020603050405020304" pitchFamily="18" charset="-52"/>
              </a:rPr>
              <a:t>нишондињандањои фаъолияти субъекти хољагидор бо таври автоматї коркард карда </a:t>
            </a:r>
            <a:r>
              <a:rPr lang="tg-Cyrl-TJ" sz="2000" dirty="0" smtClean="0">
                <a:solidFill>
                  <a:schemeClr val="bg1"/>
                </a:solidFill>
                <a:latin typeface="Times New Roman Tj" panose="02020603050405020304" pitchFamily="18" charset="-52"/>
              </a:rPr>
              <a:t>шуда, </a:t>
            </a:r>
            <a:r>
              <a:rPr lang="tg-Cyrl-TJ" sz="2000" dirty="0">
                <a:solidFill>
                  <a:schemeClr val="bg1"/>
                </a:solidFill>
                <a:latin typeface="Times New Roman Tj" panose="02020603050405020304" pitchFamily="18" charset="-52"/>
              </a:rPr>
              <a:t>фаъолияти андозсупорандагон </a:t>
            </a:r>
            <a:r>
              <a:rPr lang="tg-Cyrl-TJ" sz="2000" dirty="0" smtClean="0">
                <a:solidFill>
                  <a:schemeClr val="bg1"/>
                </a:solidFill>
                <a:latin typeface="Times New Roman Tj" panose="02020603050405020304" pitchFamily="18" charset="-52"/>
              </a:rPr>
              <a:t>танҳо аз </a:t>
            </a:r>
            <a:r>
              <a:rPr lang="tg-Cyrl-TJ" sz="2000" dirty="0">
                <a:solidFill>
                  <a:schemeClr val="bg1"/>
                </a:solidFill>
                <a:latin typeface="Times New Roman Tj" panose="02020603050405020304" pitchFamily="18" charset="-52"/>
              </a:rPr>
              <a:t>рӯи меъёрҳои арзёбии дараҷаи </a:t>
            </a:r>
            <a:r>
              <a:rPr lang="tg-Cyrl-TJ" sz="2000" dirty="0" smtClean="0">
                <a:solidFill>
                  <a:schemeClr val="bg1"/>
                </a:solidFill>
                <a:latin typeface="Times New Roman Tj" panose="02020603050405020304" pitchFamily="18" charset="-52"/>
              </a:rPr>
              <a:t>хавф таҳти </a:t>
            </a:r>
            <a:r>
              <a:rPr lang="tg-Cyrl-TJ" sz="2000" dirty="0">
                <a:solidFill>
                  <a:schemeClr val="bg1"/>
                </a:solidFill>
                <a:latin typeface="Times New Roman Tj" panose="02020603050405020304" pitchFamily="18" charset="-52"/>
              </a:rPr>
              <a:t>санҷиш қарор </a:t>
            </a:r>
            <a:r>
              <a:rPr lang="tg-Cyrl-TJ" sz="2000" dirty="0" smtClean="0">
                <a:solidFill>
                  <a:schemeClr val="bg1"/>
                </a:solidFill>
                <a:latin typeface="Times New Roman Tj" panose="02020603050405020304" pitchFamily="18" charset="-52"/>
              </a:rPr>
              <a:t>дода мешавад.  </a:t>
            </a:r>
            <a:endParaRPr lang="ru-RU" sz="2000" dirty="0">
              <a:solidFill>
                <a:schemeClr val="bg1"/>
              </a:solidFill>
              <a:latin typeface="Times New Roman Tj" panose="02020603050405020304" pitchFamily="18" charset="-52"/>
            </a:endParaRPr>
          </a:p>
        </p:txBody>
      </p:sp>
      <p:pic>
        <p:nvPicPr>
          <p:cNvPr id="11" name="Рисунок 10"/>
          <p:cNvPicPr>
            <a:picLocks noChangeAspect="1"/>
          </p:cNvPicPr>
          <p:nvPr/>
        </p:nvPicPr>
        <p:blipFill rotWithShape="1">
          <a:blip r:embed="rId4" cstate="print">
            <a:extLst>
              <a:ext uri="{28A0092B-C50C-407E-A947-70E740481C1C}">
                <a14:useLocalDpi xmlns:a14="http://schemas.microsoft.com/office/drawing/2010/main" val="0"/>
              </a:ext>
            </a:extLst>
          </a:blip>
          <a:srcRect l="16667" r="16667"/>
          <a:stretch/>
        </p:blipFill>
        <p:spPr>
          <a:xfrm>
            <a:off x="9405124" y="4016959"/>
            <a:ext cx="1742243" cy="1432217"/>
          </a:xfrm>
          <a:prstGeom prst="ellipse">
            <a:avLst/>
          </a:prstGeom>
        </p:spPr>
      </p:pic>
    </p:spTree>
    <p:extLst>
      <p:ext uri="{BB962C8B-B14F-4D97-AF65-F5344CB8AC3E}">
        <p14:creationId xmlns:p14="http://schemas.microsoft.com/office/powerpoint/2010/main" val="424297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598486" cy="523220"/>
          </a:xfrm>
          <a:prstGeom prst="rect">
            <a:avLst/>
          </a:prstGeom>
          <a:noFill/>
        </p:spPr>
        <p:txBody>
          <a:bodyPr wrap="none" rtlCol="0">
            <a:spAutoFit/>
          </a:bodyPr>
          <a:lstStyle/>
          <a:p>
            <a:r>
              <a:rPr lang="tg-Cyrl-TJ" sz="1400" dirty="0" smtClean="0">
                <a:solidFill>
                  <a:schemeClr val="bg1"/>
                </a:solidFill>
                <a:latin typeface="Times New Roman Tj" panose="02020603050405020304" pitchFamily="18" charset="-52"/>
                <a:cs typeface="Segoe UI Semibold" panose="020B0702040204020203" pitchFamily="34" charset="0"/>
              </a:rPr>
              <a:t>Налоговый комитет при Правительстве </a:t>
            </a:r>
          </a:p>
          <a:p>
            <a:r>
              <a:rPr lang="tg-Cyrl-TJ" sz="1400" dirty="0" smtClean="0">
                <a:solidFill>
                  <a:schemeClr val="bg1"/>
                </a:solidFill>
                <a:latin typeface="Times New Roman Tj" panose="02020603050405020304" pitchFamily="18" charset="-52"/>
                <a:cs typeface="Segoe UI Semibold" panose="020B0702040204020203" pitchFamily="34" charset="0"/>
              </a:rPr>
              <a:t>Республики Таджикистан</a:t>
            </a:r>
          </a:p>
        </p:txBody>
      </p:sp>
      <p:sp>
        <p:nvSpPr>
          <p:cNvPr id="20" name="TextBox 19"/>
          <p:cNvSpPr txBox="1"/>
          <p:nvPr/>
        </p:nvSpPr>
        <p:spPr>
          <a:xfrm>
            <a:off x="2645238" y="430688"/>
            <a:ext cx="2992101" cy="523220"/>
          </a:xfrm>
          <a:prstGeom prst="rect">
            <a:avLst/>
          </a:prstGeom>
          <a:noFill/>
        </p:spPr>
        <p:txBody>
          <a:bodyPr wrap="none" rtlCol="0">
            <a:spAutoFit/>
          </a:bodyPr>
          <a:lstStyle/>
          <a:p>
            <a:pPr algn="r"/>
            <a:r>
              <a:rPr lang="tg-Cyrl-TJ" sz="1400" dirty="0" smtClean="0">
                <a:solidFill>
                  <a:schemeClr val="bg1"/>
                </a:solidFill>
                <a:latin typeface="Times New Roman Tj" panose="02020603050405020304" pitchFamily="18" charset="-52"/>
                <a:cs typeface="Segoe UI Semibold" panose="020B0702040204020203" pitchFamily="34" charset="0"/>
              </a:rPr>
              <a:t>Кумитаи андози назди Ҳукумати </a:t>
            </a:r>
          </a:p>
          <a:p>
            <a:pPr algn="r"/>
            <a:r>
              <a:rPr lang="tg-Cyrl-TJ" sz="1400" dirty="0" smtClean="0">
                <a:solidFill>
                  <a:schemeClr val="bg1"/>
                </a:solidFill>
                <a:latin typeface="Times New Roman Tj" panose="02020603050405020304" pitchFamily="18" charset="-52"/>
                <a:cs typeface="Segoe UI Semibold" panose="020B0702040204020203" pitchFamily="34" charset="0"/>
              </a:rPr>
              <a:t>Ҷумҳурии Тоҷикистон</a:t>
            </a:r>
          </a:p>
        </p:txBody>
      </p:sp>
      <p:sp>
        <p:nvSpPr>
          <p:cNvPr id="6" name="Заголовок 5"/>
          <p:cNvSpPr>
            <a:spLocks noGrp="1"/>
          </p:cNvSpPr>
          <p:nvPr>
            <p:ph type="title"/>
          </p:nvPr>
        </p:nvSpPr>
        <p:spPr>
          <a:xfrm>
            <a:off x="338024" y="1080773"/>
            <a:ext cx="6386971" cy="4347438"/>
          </a:xfrm>
        </p:spPr>
        <p:txBody>
          <a:bodyPr>
            <a:noAutofit/>
          </a:bodyPr>
          <a:lstStyle/>
          <a:p>
            <a:pPr algn="just"/>
            <a:r>
              <a:rPr lang="tg-Cyrl-TJ" sz="2000" dirty="0" smtClean="0">
                <a:solidFill>
                  <a:schemeClr val="bg1"/>
                </a:solidFill>
                <a:latin typeface="Times New Roman Tj" panose="02020603050405020304" pitchFamily="18" charset="-52"/>
              </a:rPr>
              <a:t>Бо мақсади такмили </a:t>
            </a:r>
            <a:r>
              <a:rPr lang="tg-Cyrl-TJ" sz="2000" dirty="0">
                <a:solidFill>
                  <a:schemeClr val="bg1"/>
                </a:solidFill>
                <a:latin typeface="Times New Roman Tj" panose="02020603050405020304" pitchFamily="18" charset="-52"/>
              </a:rPr>
              <a:t>заминањои технологї ва њуќуќї љињати истифодаи њатмии дастгоњњои назоратї – </a:t>
            </a:r>
            <a:r>
              <a:rPr lang="tg-Cyrl-TJ" sz="2000" dirty="0" smtClean="0">
                <a:solidFill>
                  <a:schemeClr val="bg1"/>
                </a:solidFill>
                <a:latin typeface="Times New Roman Tj" panose="02020603050405020304" pitchFamily="18" charset="-52"/>
              </a:rPr>
              <a:t>хазинавї аз </a:t>
            </a:r>
            <a:r>
              <a:rPr lang="tg-Cyrl-TJ" sz="2000" dirty="0">
                <a:solidFill>
                  <a:schemeClr val="bg1"/>
                </a:solidFill>
                <a:latin typeface="Times New Roman Tj" panose="02020603050405020304" pitchFamily="18" charset="-52"/>
              </a:rPr>
              <a:t>њисоби маблаѓњои Лоиҳаи грантии “Амалиёт оид ба ислоњоти андоз” 30,0 њазор адад дастгоњњои назоратї – хазинавии насли нав ба маблаѓи зиёда аз 85,0 млн. сомонї харидорї гардида, модулњои компютерии Оператори маълумоти фискалї тањия карда шуда, аз моњи январи соли љорї таљњизотњои номбурда ба андозсупорандагон ба таври ройгон дастрас гардида истодаанд</a:t>
            </a:r>
            <a:r>
              <a:rPr lang="tg-Cyrl-TJ" sz="2000" dirty="0" smtClean="0">
                <a:solidFill>
                  <a:schemeClr val="bg1"/>
                </a:solidFill>
                <a:latin typeface="Times New Roman Tj" panose="02020603050405020304" pitchFamily="18" charset="-52"/>
              </a:rPr>
              <a:t>.</a:t>
            </a:r>
            <a:br>
              <a:rPr lang="tg-Cyrl-TJ" sz="2000" dirty="0" smtClean="0">
                <a:solidFill>
                  <a:schemeClr val="bg1"/>
                </a:solidFill>
                <a:latin typeface="Times New Roman Tj" panose="02020603050405020304" pitchFamily="18" charset="-52"/>
              </a:rPr>
            </a:br>
            <a:r>
              <a:rPr lang="tg-Cyrl-TJ" sz="2000" dirty="0" smtClean="0">
                <a:solidFill>
                  <a:schemeClr val="bg1"/>
                </a:solidFill>
                <a:latin typeface="Times New Roman Tj" panose="02020603050405020304" pitchFamily="18" charset="-52"/>
              </a:rPr>
              <a:t>Дар маҷмуъ, истифодаи ДНХ раванди фаъолияти андозсупорандагонро шаффоф гардонида, барои ба таври автоматӣ инъикос гардидани маълумотҳо дар эъломияи андозӣ мусоидат менамояд.</a:t>
            </a:r>
            <a:endParaRPr lang="ru-RU" sz="2000" dirty="0">
              <a:solidFill>
                <a:schemeClr val="bg1"/>
              </a:solidFill>
              <a:latin typeface="Times New Roman Tj" panose="02020603050405020304" pitchFamily="18" charset="-52"/>
            </a:endParaRPr>
          </a:p>
        </p:txBody>
      </p:sp>
      <p:pic>
        <p:nvPicPr>
          <p:cNvPr id="9" name="object 33"/>
          <p:cNvPicPr/>
          <p:nvPr/>
        </p:nvPicPr>
        <p:blipFill>
          <a:blip r:embed="rId3" cstate="print"/>
          <a:stretch>
            <a:fillRect/>
          </a:stretch>
        </p:blipFill>
        <p:spPr>
          <a:xfrm>
            <a:off x="8370038" y="5441564"/>
            <a:ext cx="1663424" cy="1688582"/>
          </a:xfrm>
          <a:prstGeom prst="rect">
            <a:avLst/>
          </a:prstGeom>
        </p:spPr>
      </p:pic>
      <p:pic>
        <p:nvPicPr>
          <p:cNvPr id="10" name="Рисунок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643891" y="1509762"/>
            <a:ext cx="5278582" cy="3918449"/>
          </a:xfrm>
          <a:prstGeom prst="rect">
            <a:avLst/>
          </a:prstGeom>
        </p:spPr>
      </p:pic>
      <p:pic>
        <p:nvPicPr>
          <p:cNvPr id="12" name="Рисунок 11"/>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9439" y="5636039"/>
            <a:ext cx="1143047" cy="1145380"/>
          </a:xfrm>
          <a:prstGeom prst="rect">
            <a:avLst/>
          </a:prstGeom>
        </p:spPr>
      </p:pic>
    </p:spTree>
    <p:extLst>
      <p:ext uri="{BB962C8B-B14F-4D97-AF65-F5344CB8AC3E}">
        <p14:creationId xmlns:p14="http://schemas.microsoft.com/office/powerpoint/2010/main" val="3914101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598486" cy="523220"/>
          </a:xfrm>
          <a:prstGeom prst="rect">
            <a:avLst/>
          </a:prstGeom>
          <a:noFill/>
        </p:spPr>
        <p:txBody>
          <a:bodyPr wrap="none" rtlCol="0">
            <a:spAutoFit/>
          </a:bodyPr>
          <a:lstStyle/>
          <a:p>
            <a:r>
              <a:rPr lang="tg-Cyrl-TJ" sz="1400" dirty="0" smtClean="0">
                <a:solidFill>
                  <a:schemeClr val="bg1"/>
                </a:solidFill>
                <a:latin typeface="Times New Roman Tj" panose="02020603050405020304" pitchFamily="18" charset="-52"/>
                <a:cs typeface="Segoe UI Semibold" panose="020B0702040204020203" pitchFamily="34" charset="0"/>
              </a:rPr>
              <a:t>Налоговый комитет при Правительстве </a:t>
            </a:r>
          </a:p>
          <a:p>
            <a:r>
              <a:rPr lang="tg-Cyrl-TJ" sz="1400" dirty="0" smtClean="0">
                <a:solidFill>
                  <a:schemeClr val="bg1"/>
                </a:solidFill>
                <a:latin typeface="Times New Roman Tj" panose="02020603050405020304" pitchFamily="18" charset="-52"/>
                <a:cs typeface="Segoe UI Semibold" panose="020B0702040204020203" pitchFamily="34" charset="0"/>
              </a:rPr>
              <a:t>Республики Таджикистан</a:t>
            </a:r>
          </a:p>
        </p:txBody>
      </p:sp>
      <p:sp>
        <p:nvSpPr>
          <p:cNvPr id="20" name="TextBox 19"/>
          <p:cNvSpPr txBox="1"/>
          <p:nvPr/>
        </p:nvSpPr>
        <p:spPr>
          <a:xfrm>
            <a:off x="2645238" y="430688"/>
            <a:ext cx="2992101" cy="523220"/>
          </a:xfrm>
          <a:prstGeom prst="rect">
            <a:avLst/>
          </a:prstGeom>
          <a:noFill/>
        </p:spPr>
        <p:txBody>
          <a:bodyPr wrap="none" rtlCol="0">
            <a:spAutoFit/>
          </a:bodyPr>
          <a:lstStyle/>
          <a:p>
            <a:pPr algn="r"/>
            <a:r>
              <a:rPr lang="tg-Cyrl-TJ" sz="1400" dirty="0" smtClean="0">
                <a:solidFill>
                  <a:schemeClr val="bg1"/>
                </a:solidFill>
                <a:latin typeface="Times New Roman Tj" panose="02020603050405020304" pitchFamily="18" charset="-52"/>
                <a:cs typeface="Segoe UI Semibold" panose="020B0702040204020203" pitchFamily="34" charset="0"/>
              </a:rPr>
              <a:t>Кумитаи андози назди Ҳукумати </a:t>
            </a:r>
          </a:p>
          <a:p>
            <a:pPr algn="r"/>
            <a:r>
              <a:rPr lang="tg-Cyrl-TJ" sz="1400" dirty="0" smtClean="0">
                <a:solidFill>
                  <a:schemeClr val="bg1"/>
                </a:solidFill>
                <a:latin typeface="Times New Roman Tj" panose="02020603050405020304" pitchFamily="18" charset="-52"/>
                <a:cs typeface="Segoe UI Semibold" panose="020B0702040204020203" pitchFamily="34" charset="0"/>
              </a:rPr>
              <a:t>Ҷумҳурии Тоҷикистон</a:t>
            </a:r>
          </a:p>
        </p:txBody>
      </p:sp>
      <p:sp>
        <p:nvSpPr>
          <p:cNvPr id="6" name="Заголовок 5"/>
          <p:cNvSpPr>
            <a:spLocks noGrp="1"/>
          </p:cNvSpPr>
          <p:nvPr>
            <p:ph type="title"/>
          </p:nvPr>
        </p:nvSpPr>
        <p:spPr>
          <a:xfrm>
            <a:off x="338024" y="1346888"/>
            <a:ext cx="6534173" cy="3242072"/>
          </a:xfrm>
        </p:spPr>
        <p:txBody>
          <a:bodyPr>
            <a:noAutofit/>
          </a:bodyPr>
          <a:lstStyle/>
          <a:p>
            <a:pPr algn="just"/>
            <a:r>
              <a:rPr lang="tg-Cyrl-TJ" sz="2000" dirty="0" smtClean="0">
                <a:solidFill>
                  <a:schemeClr val="bg1"/>
                </a:solidFill>
                <a:latin typeface="Times New Roman Tj" panose="02020603050405020304" pitchFamily="18" charset="-52"/>
              </a:rPr>
              <a:t>Бо мақсади таҳкими </a:t>
            </a:r>
            <a:r>
              <a:rPr lang="tg-Cyrl-TJ" sz="2000" dirty="0">
                <a:solidFill>
                  <a:schemeClr val="bg1"/>
                </a:solidFill>
                <a:latin typeface="Times New Roman Tj" panose="02020603050405020304" pitchFamily="18" charset="-52"/>
              </a:rPr>
              <a:t>механизмҳои ҳавасмандкунандаи фаъолияти соҳибкорӣ ва </a:t>
            </a:r>
            <a:r>
              <a:rPr lang="tg-Cyrl-TJ" sz="2000" dirty="0" smtClean="0">
                <a:solidFill>
                  <a:schemeClr val="bg1"/>
                </a:solidFill>
                <a:latin typeface="Times New Roman Tj" panose="02020603050405020304" pitchFamily="18" charset="-52"/>
              </a:rPr>
              <a:t>сармоягузорӣ, шуруъ аз </a:t>
            </a:r>
            <a:r>
              <a:rPr lang="tg-Cyrl-TJ" sz="2000" dirty="0">
                <a:solidFill>
                  <a:schemeClr val="bg1"/>
                </a:solidFill>
                <a:latin typeface="Times New Roman Tj" panose="02020603050405020304" pitchFamily="18" charset="-52"/>
              </a:rPr>
              <a:t>1 январи соли 2022 </a:t>
            </a:r>
            <a:r>
              <a:rPr lang="tg-Cyrl-TJ" sz="2000" dirty="0" smtClean="0">
                <a:solidFill>
                  <a:schemeClr val="bg1"/>
                </a:solidFill>
                <a:latin typeface="Times New Roman Tj" panose="02020603050405020304" pitchFamily="18" charset="-52"/>
              </a:rPr>
              <a:t>пас </a:t>
            </a:r>
            <a:r>
              <a:rPr lang="tg-Cyrl-TJ" sz="2000" dirty="0">
                <a:solidFill>
                  <a:schemeClr val="bg1"/>
                </a:solidFill>
                <a:latin typeface="Times New Roman Tj" panose="02020603050405020304" pitchFamily="18" charset="-52"/>
              </a:rPr>
              <a:t>аз мавриди амал ќарор гирифтани Кодекси андоз дар тањрири нав </a:t>
            </a:r>
            <a:r>
              <a:rPr lang="ru-RU" sz="2000" b="1" dirty="0">
                <a:solidFill>
                  <a:schemeClr val="bg1"/>
                </a:solidFill>
                <a:latin typeface="Times New Roman Tj" panose="02020603050405020304" pitchFamily="18" charset="-52"/>
              </a:rPr>
              <a:t/>
            </a:r>
            <a:br>
              <a:rPr lang="ru-RU" sz="2000" b="1" dirty="0">
                <a:solidFill>
                  <a:schemeClr val="bg1"/>
                </a:solidFill>
                <a:latin typeface="Times New Roman Tj" panose="02020603050405020304" pitchFamily="18" charset="-52"/>
              </a:rPr>
            </a:br>
            <a:r>
              <a:rPr lang="tg-Cyrl-TJ" sz="2000" dirty="0" smtClean="0">
                <a:solidFill>
                  <a:schemeClr val="bg1"/>
                </a:solidFill>
                <a:latin typeface="Times New Roman Tj" panose="02020603050405020304" pitchFamily="18" charset="-52"/>
              </a:rPr>
              <a:t>паст </a:t>
            </a:r>
            <a:r>
              <a:rPr lang="tg-Cyrl-TJ" sz="2000" dirty="0">
                <a:solidFill>
                  <a:schemeClr val="bg1"/>
                </a:solidFill>
                <a:latin typeface="Times New Roman Tj" panose="02020603050405020304" pitchFamily="18" charset="-52"/>
              </a:rPr>
              <a:t>шудани меъёрњои андози даромад аз шахсони воќеї </a:t>
            </a:r>
            <a:r>
              <a:rPr lang="tg-Cyrl-TJ" sz="2000" dirty="0" smtClean="0">
                <a:solidFill>
                  <a:schemeClr val="bg1"/>
                </a:solidFill>
                <a:latin typeface="Times New Roman Tj" panose="02020603050405020304" pitchFamily="18" charset="-52"/>
              </a:rPr>
              <a:t>(аз 13% ба 12</a:t>
            </a:r>
            <a:r>
              <a:rPr lang="tg-Cyrl-TJ" sz="2000" dirty="0">
                <a:solidFill>
                  <a:schemeClr val="bg1"/>
                </a:solidFill>
                <a:latin typeface="Times New Roman Tj" panose="02020603050405020304" pitchFamily="18" charset="-52"/>
              </a:rPr>
              <a:t>%), андоз аз даромади шахсони њуќуќї (аз 23% ба 18% ва 20%,) андоз аз арзиши иловашуда (аз 18% ба 15%, аз 1 январи соли 2024 </a:t>
            </a:r>
            <a:r>
              <a:rPr lang="tg-Cyrl-TJ" sz="2000" dirty="0" smtClean="0">
                <a:solidFill>
                  <a:schemeClr val="bg1"/>
                </a:solidFill>
                <a:latin typeface="Times New Roman Tj" panose="02020603050405020304" pitchFamily="18" charset="-52"/>
              </a:rPr>
              <a:t>- </a:t>
            </a:r>
            <a:r>
              <a:rPr lang="tg-Cyrl-TJ" sz="2000" dirty="0">
                <a:solidFill>
                  <a:schemeClr val="bg1"/>
                </a:solidFill>
                <a:latin typeface="Times New Roman Tj" panose="02020603050405020304" pitchFamily="18" charset="-52"/>
              </a:rPr>
              <a:t>14% ва аз 1 январи соли 2027 </a:t>
            </a:r>
            <a:r>
              <a:rPr lang="tg-Cyrl-TJ" sz="2000" dirty="0" smtClean="0">
                <a:solidFill>
                  <a:schemeClr val="bg1"/>
                </a:solidFill>
                <a:latin typeface="Times New Roman Tj" panose="02020603050405020304" pitchFamily="18" charset="-52"/>
              </a:rPr>
              <a:t>- 13</a:t>
            </a:r>
            <a:r>
              <a:rPr lang="tg-Cyrl-TJ" sz="2000" dirty="0">
                <a:solidFill>
                  <a:schemeClr val="bg1"/>
                </a:solidFill>
                <a:latin typeface="Times New Roman Tj" panose="02020603050405020304" pitchFamily="18" charset="-52"/>
              </a:rPr>
              <a:t>%), андози иљтимоии корхонањои ѓайрибуљетї </a:t>
            </a:r>
            <a:r>
              <a:rPr lang="tg-Cyrl-TJ" sz="2000" dirty="0" smtClean="0">
                <a:solidFill>
                  <a:schemeClr val="bg1"/>
                </a:solidFill>
                <a:latin typeface="Times New Roman Tj" panose="02020603050405020304" pitchFamily="18" charset="-52"/>
              </a:rPr>
              <a:t>(аз 25% ба 20</a:t>
            </a:r>
            <a:r>
              <a:rPr lang="tg-Cyrl-TJ" sz="2000" dirty="0">
                <a:solidFill>
                  <a:schemeClr val="bg1"/>
                </a:solidFill>
                <a:latin typeface="Times New Roman Tj" panose="02020603050405020304" pitchFamily="18" charset="-52"/>
              </a:rPr>
              <a:t>%) ва бекор шудани андоз аз истифодабарандагони роњњои автомобилгард, муќаррар карда шудааст.</a:t>
            </a:r>
            <a:endParaRPr lang="ru-RU" sz="1050" dirty="0">
              <a:solidFill>
                <a:schemeClr val="bg1"/>
              </a:solidFill>
              <a:latin typeface="Times New Roman Tj" panose="02020603050405020304" pitchFamily="18" charset="-52"/>
            </a:endParaRPr>
          </a:p>
        </p:txBody>
      </p:sp>
      <p:pic>
        <p:nvPicPr>
          <p:cNvPr id="7" name="Рисунок 6"/>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246653" y="1257021"/>
            <a:ext cx="2451843" cy="1710903"/>
          </a:xfrm>
          <a:prstGeom prst="rect">
            <a:avLst/>
          </a:prstGeom>
        </p:spPr>
      </p:pic>
      <p:pic>
        <p:nvPicPr>
          <p:cNvPr id="8" name="Рисунок 7"/>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rot="11000491">
            <a:off x="8379907" y="1910333"/>
            <a:ext cx="5253913" cy="4698364"/>
          </a:xfrm>
          <a:prstGeom prst="rect">
            <a:avLst/>
          </a:prstGeom>
        </p:spPr>
      </p:pic>
      <p:sp>
        <p:nvSpPr>
          <p:cNvPr id="2" name="Прямоугольник 1"/>
          <p:cNvSpPr/>
          <p:nvPr/>
        </p:nvSpPr>
        <p:spPr>
          <a:xfrm>
            <a:off x="338025" y="4715824"/>
            <a:ext cx="6534172" cy="1684975"/>
          </a:xfrm>
          <a:prstGeom prst="rect">
            <a:avLst/>
          </a:prstGeom>
        </p:spPr>
        <p:txBody>
          <a:bodyPr wrap="square">
            <a:spAutoFit/>
          </a:bodyPr>
          <a:lstStyle/>
          <a:p>
            <a:pPr algn="just"/>
            <a:r>
              <a:rPr lang="tg-Cyrl-TJ" sz="2000" dirty="0" smtClean="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Баќайдгирии </a:t>
            </a:r>
            <a:r>
              <a:rPr lang="tg-Cyrl-TJ" sz="20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давлатии оѓози фаъолияти субъектњои соњибкорї тибќи принсипи “Разанаи ягона” бо тартиби њаддалимкон сода ба роњ монда шуда, муњлати анљом додани амали баќайдгирї </a:t>
            </a:r>
            <a:r>
              <a:rPr lang="tg-Cyrl-TJ" sz="2000" dirty="0" smtClean="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дар давоми 24 соат </a:t>
            </a:r>
            <a:r>
              <a:rPr lang="tg-Cyrl-TJ" sz="2000" dirty="0" smtClean="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ба таври электронӣ ба роҳ монда шуд. </a:t>
            </a:r>
            <a:endParaRPr lang="ru-RU" sz="2000" dirty="0">
              <a:solidFill>
                <a:schemeClr val="bg1"/>
              </a:solidFill>
            </a:endParaRPr>
          </a:p>
        </p:txBody>
      </p:sp>
      <p:pic>
        <p:nvPicPr>
          <p:cNvPr id="10" name="object 42"/>
          <p:cNvPicPr/>
          <p:nvPr/>
        </p:nvPicPr>
        <p:blipFill>
          <a:blip r:embed="rId5" cstate="print"/>
          <a:stretch>
            <a:fillRect/>
          </a:stretch>
        </p:blipFill>
        <p:spPr>
          <a:xfrm>
            <a:off x="7648623" y="4802729"/>
            <a:ext cx="1647902" cy="1511164"/>
          </a:xfrm>
          <a:prstGeom prst="rect">
            <a:avLst/>
          </a:prstGeom>
        </p:spPr>
      </p:pic>
    </p:spTree>
    <p:extLst>
      <p:ext uri="{BB962C8B-B14F-4D97-AF65-F5344CB8AC3E}">
        <p14:creationId xmlns:p14="http://schemas.microsoft.com/office/powerpoint/2010/main" val="3504266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598486" cy="523220"/>
          </a:xfrm>
          <a:prstGeom prst="rect">
            <a:avLst/>
          </a:prstGeom>
          <a:noFill/>
        </p:spPr>
        <p:txBody>
          <a:bodyPr wrap="none" rtlCol="0">
            <a:spAutoFit/>
          </a:bodyPr>
          <a:lstStyle/>
          <a:p>
            <a:r>
              <a:rPr lang="tg-Cyrl-TJ" sz="1400" dirty="0" smtClean="0">
                <a:solidFill>
                  <a:schemeClr val="bg1"/>
                </a:solidFill>
                <a:latin typeface="Times New Roman Tj" panose="02020603050405020304" pitchFamily="18" charset="-52"/>
                <a:cs typeface="Segoe UI Semibold" panose="020B0702040204020203" pitchFamily="34" charset="0"/>
              </a:rPr>
              <a:t>Налоговый комитет при Правительстве </a:t>
            </a:r>
          </a:p>
          <a:p>
            <a:r>
              <a:rPr lang="tg-Cyrl-TJ" sz="1400" dirty="0" smtClean="0">
                <a:solidFill>
                  <a:schemeClr val="bg1"/>
                </a:solidFill>
                <a:latin typeface="Times New Roman Tj" panose="02020603050405020304" pitchFamily="18" charset="-52"/>
                <a:cs typeface="Segoe UI Semibold" panose="020B0702040204020203" pitchFamily="34" charset="0"/>
              </a:rPr>
              <a:t>Республики Таджикистан</a:t>
            </a:r>
          </a:p>
        </p:txBody>
      </p:sp>
      <p:sp>
        <p:nvSpPr>
          <p:cNvPr id="20" name="TextBox 19"/>
          <p:cNvSpPr txBox="1"/>
          <p:nvPr/>
        </p:nvSpPr>
        <p:spPr>
          <a:xfrm>
            <a:off x="2645238" y="430688"/>
            <a:ext cx="2992101" cy="523220"/>
          </a:xfrm>
          <a:prstGeom prst="rect">
            <a:avLst/>
          </a:prstGeom>
          <a:noFill/>
        </p:spPr>
        <p:txBody>
          <a:bodyPr wrap="none" rtlCol="0">
            <a:spAutoFit/>
          </a:bodyPr>
          <a:lstStyle/>
          <a:p>
            <a:pPr algn="r"/>
            <a:r>
              <a:rPr lang="tg-Cyrl-TJ" sz="1400" dirty="0" smtClean="0">
                <a:solidFill>
                  <a:schemeClr val="bg1"/>
                </a:solidFill>
                <a:latin typeface="Times New Roman Tj" panose="02020603050405020304" pitchFamily="18" charset="-52"/>
                <a:cs typeface="Segoe UI Semibold" panose="020B0702040204020203" pitchFamily="34" charset="0"/>
              </a:rPr>
              <a:t>Кумитаи андози назди Ҳукумати </a:t>
            </a:r>
          </a:p>
          <a:p>
            <a:pPr algn="r"/>
            <a:r>
              <a:rPr lang="tg-Cyrl-TJ" sz="1400" dirty="0" smtClean="0">
                <a:solidFill>
                  <a:schemeClr val="bg1"/>
                </a:solidFill>
                <a:latin typeface="Times New Roman Tj" panose="02020603050405020304" pitchFamily="18" charset="-52"/>
                <a:cs typeface="Segoe UI Semibold" panose="020B0702040204020203" pitchFamily="34" charset="0"/>
              </a:rPr>
              <a:t>Ҷумҳурии Тоҷикистон</a:t>
            </a:r>
          </a:p>
        </p:txBody>
      </p:sp>
      <p:sp>
        <p:nvSpPr>
          <p:cNvPr id="6" name="Заголовок 5"/>
          <p:cNvSpPr>
            <a:spLocks noGrp="1"/>
          </p:cNvSpPr>
          <p:nvPr>
            <p:ph type="title"/>
          </p:nvPr>
        </p:nvSpPr>
        <p:spPr>
          <a:xfrm>
            <a:off x="451975" y="1197033"/>
            <a:ext cx="8522692" cy="3435121"/>
          </a:xfrm>
        </p:spPr>
        <p:txBody>
          <a:bodyPr>
            <a:noAutofit/>
          </a:bodyPr>
          <a:lstStyle/>
          <a:p>
            <a:pPr algn="just"/>
            <a:r>
              <a:rPr lang="tg-Cyrl-TJ" sz="2000" dirty="0" smtClean="0">
                <a:solidFill>
                  <a:schemeClr val="bg1"/>
                </a:solidFill>
                <a:latin typeface="Times New Roman Tj" panose="02020603050405020304" pitchFamily="18" charset="-52"/>
              </a:rPr>
              <a:t>Яке аз бандҳои Барнома ин тақвият </a:t>
            </a:r>
            <a:r>
              <a:rPr lang="tg-Cyrl-TJ" sz="2000" dirty="0">
                <a:solidFill>
                  <a:schemeClr val="bg1"/>
                </a:solidFill>
                <a:latin typeface="Times New Roman Tj" panose="02020603050405020304" pitchFamily="18" charset="-52"/>
              </a:rPr>
              <a:t>бахшидан ба гардиши ҳуҷҷатњо дар шакли  электронї дар байни андозсупоранда ва мақомоти </a:t>
            </a:r>
            <a:r>
              <a:rPr lang="tg-Cyrl-TJ" sz="2000" dirty="0" smtClean="0">
                <a:solidFill>
                  <a:schemeClr val="bg1"/>
                </a:solidFill>
                <a:latin typeface="Times New Roman Tj" panose="02020603050405020304" pitchFamily="18" charset="-52"/>
              </a:rPr>
              <a:t>андоз мебошад. Агар </a:t>
            </a:r>
            <a:r>
              <a:rPr lang="tg-Cyrl-TJ" sz="2000" dirty="0">
                <a:solidFill>
                  <a:schemeClr val="bg1"/>
                </a:solidFill>
                <a:latin typeface="Times New Roman Tj" panose="02020603050405020304" pitchFamily="18" charset="-52"/>
              </a:rPr>
              <a:t>дар соли 2020 зиёда аз 136,0 њазор субъекти хољагидор эъломияи худро ба тариќи электронї пешнињод менамуда бошанд, пас дар натиљаи чораљўињои маќомоти андоз, </a:t>
            </a:r>
            <a:r>
              <a:rPr lang="tg-Cyrl-TJ" sz="2000" dirty="0" smtClean="0">
                <a:solidFill>
                  <a:schemeClr val="bg1"/>
                </a:solidFill>
                <a:latin typeface="Times New Roman Tj" panose="02020603050405020304" pitchFamily="18" charset="-52"/>
              </a:rPr>
              <a:t>дар айни </a:t>
            </a:r>
            <a:r>
              <a:rPr lang="tg-Cyrl-TJ" sz="2000" dirty="0">
                <a:solidFill>
                  <a:schemeClr val="bg1"/>
                </a:solidFill>
                <a:latin typeface="Times New Roman Tj" panose="02020603050405020304" pitchFamily="18" charset="-52"/>
              </a:rPr>
              <a:t>замон зиёда аз </a:t>
            </a:r>
            <a:r>
              <a:rPr lang="tg-Cyrl-TJ" sz="2000" dirty="0">
                <a:solidFill>
                  <a:srgbClr val="FFFF00"/>
                </a:solidFill>
                <a:latin typeface="Times New Roman Tj" panose="02020603050405020304" pitchFamily="18" charset="-52"/>
              </a:rPr>
              <a:t>174,0 њазор </a:t>
            </a:r>
            <a:r>
              <a:rPr lang="tg-Cyrl-TJ" sz="2000" dirty="0">
                <a:solidFill>
                  <a:schemeClr val="bg1"/>
                </a:solidFill>
                <a:latin typeface="Times New Roman Tj" panose="02020603050405020304" pitchFamily="18" charset="-52"/>
              </a:rPr>
              <a:t>субъектњои хољагидор эъломия ва њисоботњои худро тариќи элктронї ба маќомоти андоз пешнињод намуда истодаанд, ки </a:t>
            </a:r>
            <a:r>
              <a:rPr lang="tg-Cyrl-TJ" sz="2400" dirty="0">
                <a:solidFill>
                  <a:srgbClr val="FFFF00"/>
                </a:solidFill>
                <a:latin typeface="Times New Roman Tj" panose="02020603050405020304" pitchFamily="18" charset="-52"/>
              </a:rPr>
              <a:t>70,2</a:t>
            </a:r>
            <a:r>
              <a:rPr lang="tg-Cyrl-TJ" sz="2000" dirty="0">
                <a:solidFill>
                  <a:schemeClr val="bg1"/>
                </a:solidFill>
                <a:latin typeface="Times New Roman Tj" panose="02020603050405020304" pitchFamily="18" charset="-52"/>
              </a:rPr>
              <a:t> фоизи шумораи умумии субъектњои хољагидори њисоботдињандаро ташкил медињад.</a:t>
            </a:r>
            <a:endParaRPr lang="ru-RU" sz="500" dirty="0">
              <a:solidFill>
                <a:schemeClr val="bg1"/>
              </a:solidFill>
              <a:latin typeface="Times New Roman Tj" panose="02020603050405020304" pitchFamily="18" charset="-52"/>
            </a:endParaRPr>
          </a:p>
        </p:txBody>
      </p:sp>
      <p:pic>
        <p:nvPicPr>
          <p:cNvPr id="8" name="Рисунок 7"/>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rot="11000491">
            <a:off x="8846633" y="-462209"/>
            <a:ext cx="6948827" cy="6214057"/>
          </a:xfrm>
          <a:prstGeom prst="rect">
            <a:avLst/>
          </a:prstGeom>
        </p:spPr>
      </p:pic>
      <p:pic>
        <p:nvPicPr>
          <p:cNvPr id="9" name="Рисунок 8"/>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8974667" y="4309239"/>
            <a:ext cx="1686841" cy="1744919"/>
          </a:xfrm>
          <a:prstGeom prst="rect">
            <a:avLst/>
          </a:prstGeom>
        </p:spPr>
      </p:pic>
      <p:pic>
        <p:nvPicPr>
          <p:cNvPr id="15" name="Рисунок 14"/>
          <p:cNvPicPr>
            <a:picLocks noChangeAspect="1"/>
          </p:cNvPicPr>
          <p:nvPr/>
        </p:nvPicPr>
        <p:blipFill>
          <a:blip r:embed="rId5"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9274253" y="1696566"/>
            <a:ext cx="1766326" cy="1581687"/>
          </a:xfrm>
          <a:prstGeom prst="rect">
            <a:avLst/>
          </a:prstGeom>
        </p:spPr>
      </p:pic>
      <p:sp>
        <p:nvSpPr>
          <p:cNvPr id="2" name="Прямоугольник 1"/>
          <p:cNvSpPr/>
          <p:nvPr/>
        </p:nvSpPr>
        <p:spPr>
          <a:xfrm>
            <a:off x="398733" y="4309239"/>
            <a:ext cx="8347334" cy="2031325"/>
          </a:xfrm>
          <a:prstGeom prst="rect">
            <a:avLst/>
          </a:prstGeom>
        </p:spPr>
        <p:txBody>
          <a:bodyPr wrap="square">
            <a:spAutoFit/>
          </a:bodyPr>
          <a:lstStyle/>
          <a:p>
            <a:pPr algn="just"/>
            <a:r>
              <a:rPr lang="tg-Cyrl-TJ"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Дар маќомоти андоз </a:t>
            </a:r>
            <a:r>
              <a:rPr lang="tg-Cyrl-TJ" dirty="0" smtClean="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барномаи такмилдодашудаи </a:t>
            </a:r>
            <a:r>
              <a:rPr lang="tg-Cyrl-TJ"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компютерии «Њуљљатгузории электронї» </a:t>
            </a:r>
            <a:r>
              <a:rPr lang="tg-Cyrl-TJ" dirty="0">
                <a:solidFill>
                  <a:schemeClr val="bg1"/>
                </a:solidFill>
                <a:latin typeface="Times New Roman Tj" panose="02020603050405020304" pitchFamily="18" charset="-52"/>
                <a:ea typeface="Calibri" panose="020F0502020204030204" pitchFamily="34" charset="0"/>
                <a:cs typeface="Arial" panose="020B0604020202020204" pitchFamily="34" charset="0"/>
              </a:rPr>
              <a:t>(http://doc2.andoz.tj)</a:t>
            </a:r>
            <a:r>
              <a:rPr lang="tg-Cyrl-TJ"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мавриди амал ќарор </a:t>
            </a:r>
            <a:r>
              <a:rPr lang="tg-Cyrl-TJ" dirty="0" smtClean="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дорад, ки барои </a:t>
            </a:r>
            <a:r>
              <a:rPr lang="tg-Cyrl-TJ"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андозсупорандагон бо риояи муќаррароти Ќонуни Љумњурии Тољикистон “Дар бораи мурољиати шахсони воќеї ва њуќуќї” бе ташриф овардан ба маќомоти андоз тариќи электронї пешнињод намудани њамаи мактубу дархостњо ва љавоби расм</a:t>
            </a:r>
            <a:r>
              <a:rPr lang="tg-Cyrl-TJ" dirty="0">
                <a:solidFill>
                  <a:schemeClr val="bg1"/>
                </a:solidFill>
                <a:latin typeface="Times New Roman Tj" panose="02020603050405020304" pitchFamily="18" charset="-52"/>
                <a:ea typeface="Calibri" panose="020F0502020204030204" pitchFamily="34" charset="0"/>
                <a:cs typeface="Cambria" panose="02040503050406030204" pitchFamily="18" charset="0"/>
              </a:rPr>
              <a:t>ӣ</a:t>
            </a:r>
            <a:r>
              <a:rPr lang="tg-Cyrl-TJ"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a:t>
            </a:r>
            <a:r>
              <a:rPr lang="tg-Cyrl-TJ" dirty="0">
                <a:solidFill>
                  <a:schemeClr val="bg1"/>
                </a:solidFill>
                <a:latin typeface="Times New Roman Tj" panose="02020603050405020304" pitchFamily="18" charset="-52"/>
                <a:ea typeface="Calibri" panose="020F0502020204030204" pitchFamily="34" charset="0"/>
                <a:cs typeface="Times New Roman Tj" panose="02020603050405020304" pitchFamily="18" charset="-52"/>
              </a:rPr>
              <a:t>гирифтан</a:t>
            </a:r>
            <a:r>
              <a:rPr lang="tg-Cyrl-TJ"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a:t>
            </a:r>
            <a:r>
              <a:rPr lang="tg-Cyrl-TJ" dirty="0">
                <a:solidFill>
                  <a:schemeClr val="bg1"/>
                </a:solidFill>
                <a:latin typeface="Times New Roman Tj" panose="02020603050405020304" pitchFamily="18" charset="-52"/>
                <a:ea typeface="Calibri" panose="020F0502020204030204" pitchFamily="34" charset="0"/>
                <a:cs typeface="Times New Roman Tj" panose="02020603050405020304" pitchFamily="18" charset="-52"/>
              </a:rPr>
              <a:t>ба</a:t>
            </a:r>
            <a:r>
              <a:rPr lang="tg-Cyrl-TJ"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a:t>
            </a:r>
            <a:r>
              <a:rPr lang="tg-Cyrl-TJ" dirty="0">
                <a:solidFill>
                  <a:schemeClr val="bg1"/>
                </a:solidFill>
                <a:latin typeface="Times New Roman Tj" panose="02020603050405020304" pitchFamily="18" charset="-52"/>
                <a:ea typeface="Calibri" panose="020F0502020204030204" pitchFamily="34" charset="0"/>
                <a:cs typeface="Times New Roman Tj" panose="02020603050405020304" pitchFamily="18" charset="-52"/>
              </a:rPr>
              <a:t>он</a:t>
            </a:r>
            <a:r>
              <a:rPr lang="tg-Cyrl-TJ" dirty="0">
                <a:solidFill>
                  <a:schemeClr val="bg1"/>
                </a:solidFill>
                <a:latin typeface="Times New Roman Tj" panose="02020603050405020304" pitchFamily="18" charset="-52"/>
                <a:ea typeface="Calibri" panose="020F0502020204030204" pitchFamily="34" charset="0"/>
                <a:cs typeface="Cambria" panose="02040503050406030204" pitchFamily="18" charset="0"/>
              </a:rPr>
              <a:t>ҳ</a:t>
            </a:r>
            <a:r>
              <a:rPr lang="tg-Cyrl-TJ" dirty="0">
                <a:solidFill>
                  <a:schemeClr val="bg1"/>
                </a:solidFill>
                <a:latin typeface="Times New Roman Tj" panose="02020603050405020304" pitchFamily="18" charset="-52"/>
                <a:ea typeface="Calibri" panose="020F0502020204030204" pitchFamily="34" charset="0"/>
                <a:cs typeface="Times New Roman Tj" panose="02020603050405020304" pitchFamily="18" charset="-52"/>
              </a:rPr>
              <a:t>о</a:t>
            </a:r>
            <a:r>
              <a:rPr lang="tg-Cyrl-TJ"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тавассути</a:t>
            </a:r>
            <a:r>
              <a:rPr lang="tg-Cyrl-TJ" dirty="0">
                <a:solidFill>
                  <a:schemeClr val="bg1"/>
                </a:solidFill>
                <a:latin typeface="Times New Roman Tj" panose="02020603050405020304" pitchFamily="18" charset="-52"/>
                <a:ea typeface="Calibri" panose="020F0502020204030204" pitchFamily="34" charset="0"/>
                <a:cs typeface="Tahoma" panose="020B0604030504040204" pitchFamily="34" charset="0"/>
              </a:rPr>
              <a:t> </a:t>
            </a:r>
            <a:r>
              <a:rPr lang="tg-Cyrl-TJ" dirty="0" smtClean="0">
                <a:solidFill>
                  <a:schemeClr val="bg1"/>
                </a:solidFill>
                <a:latin typeface="Times New Roman Tj" panose="02020603050405020304" pitchFamily="18" charset="-52"/>
                <a:ea typeface="Calibri" panose="020F0502020204030204" pitchFamily="34" charset="0"/>
                <a:cs typeface="Tahoma" panose="020B0604030504040204" pitchFamily="34" charset="0"/>
              </a:rPr>
              <a:t>барномаи мазкур имконият фароҳам оварда шудааст.</a:t>
            </a:r>
            <a:endParaRPr lang="ru-RU" dirty="0">
              <a:solidFill>
                <a:schemeClr val="bg1"/>
              </a:solidFill>
              <a:latin typeface="Times New Roman Tj" panose="02020603050405020304" pitchFamily="18" charset="-52"/>
            </a:endParaRPr>
          </a:p>
        </p:txBody>
      </p:sp>
    </p:spTree>
    <p:extLst>
      <p:ext uri="{BB962C8B-B14F-4D97-AF65-F5344CB8AC3E}">
        <p14:creationId xmlns:p14="http://schemas.microsoft.com/office/powerpoint/2010/main" val="3789059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598486" cy="523220"/>
          </a:xfrm>
          <a:prstGeom prst="rect">
            <a:avLst/>
          </a:prstGeom>
          <a:noFill/>
        </p:spPr>
        <p:txBody>
          <a:bodyPr wrap="none" rtlCol="0">
            <a:spAutoFit/>
          </a:bodyPr>
          <a:lstStyle/>
          <a:p>
            <a:r>
              <a:rPr lang="tg-Cyrl-TJ" sz="1400" dirty="0" smtClean="0">
                <a:solidFill>
                  <a:schemeClr val="bg1"/>
                </a:solidFill>
                <a:latin typeface="Times New Roman Tj" panose="02020603050405020304" pitchFamily="18" charset="-52"/>
                <a:cs typeface="Segoe UI Semibold" panose="020B0702040204020203" pitchFamily="34" charset="0"/>
              </a:rPr>
              <a:t>Налоговый комитет при Правительстве </a:t>
            </a:r>
          </a:p>
          <a:p>
            <a:r>
              <a:rPr lang="tg-Cyrl-TJ" sz="1400" dirty="0" smtClean="0">
                <a:solidFill>
                  <a:schemeClr val="bg1"/>
                </a:solidFill>
                <a:latin typeface="Times New Roman Tj" panose="02020603050405020304" pitchFamily="18" charset="-52"/>
                <a:cs typeface="Segoe UI Semibold" panose="020B0702040204020203" pitchFamily="34" charset="0"/>
              </a:rPr>
              <a:t>Республики Таджикистан</a:t>
            </a:r>
          </a:p>
        </p:txBody>
      </p:sp>
      <p:sp>
        <p:nvSpPr>
          <p:cNvPr id="20" name="TextBox 19"/>
          <p:cNvSpPr txBox="1"/>
          <p:nvPr/>
        </p:nvSpPr>
        <p:spPr>
          <a:xfrm>
            <a:off x="2645238" y="430688"/>
            <a:ext cx="2992101" cy="523220"/>
          </a:xfrm>
          <a:prstGeom prst="rect">
            <a:avLst/>
          </a:prstGeom>
          <a:noFill/>
        </p:spPr>
        <p:txBody>
          <a:bodyPr wrap="none" rtlCol="0">
            <a:spAutoFit/>
          </a:bodyPr>
          <a:lstStyle/>
          <a:p>
            <a:pPr algn="r"/>
            <a:r>
              <a:rPr lang="tg-Cyrl-TJ" sz="1400" dirty="0" smtClean="0">
                <a:solidFill>
                  <a:schemeClr val="bg1"/>
                </a:solidFill>
                <a:latin typeface="Times New Roman Tj" panose="02020603050405020304" pitchFamily="18" charset="-52"/>
                <a:cs typeface="Segoe UI Semibold" panose="020B0702040204020203" pitchFamily="34" charset="0"/>
              </a:rPr>
              <a:t>Кумитаи андози назди Ҳукумати </a:t>
            </a:r>
          </a:p>
          <a:p>
            <a:pPr algn="r"/>
            <a:r>
              <a:rPr lang="tg-Cyrl-TJ" sz="1400" dirty="0" smtClean="0">
                <a:solidFill>
                  <a:schemeClr val="bg1"/>
                </a:solidFill>
                <a:latin typeface="Times New Roman Tj" panose="02020603050405020304" pitchFamily="18" charset="-52"/>
                <a:cs typeface="Segoe UI Semibold" panose="020B0702040204020203" pitchFamily="34" charset="0"/>
              </a:rPr>
              <a:t>Ҷумҳурии Тоҷикистон</a:t>
            </a:r>
          </a:p>
        </p:txBody>
      </p:sp>
      <p:sp>
        <p:nvSpPr>
          <p:cNvPr id="6" name="Заголовок 5"/>
          <p:cNvSpPr>
            <a:spLocks noGrp="1"/>
          </p:cNvSpPr>
          <p:nvPr>
            <p:ph type="title"/>
          </p:nvPr>
        </p:nvSpPr>
        <p:spPr>
          <a:xfrm>
            <a:off x="231795" y="1554480"/>
            <a:ext cx="6420222" cy="1620981"/>
          </a:xfrm>
        </p:spPr>
        <p:txBody>
          <a:bodyPr>
            <a:noAutofit/>
          </a:bodyPr>
          <a:lstStyle/>
          <a:p>
            <a:pPr algn="just"/>
            <a:r>
              <a:rPr lang="tg-Cyrl-TJ" sz="18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Яке аз бандҳои </a:t>
            </a:r>
            <a:r>
              <a:rPr lang="tg-Cyrl-TJ" sz="1800" dirty="0">
                <a:solidFill>
                  <a:schemeClr val="bg1"/>
                </a:solidFill>
                <a:latin typeface="Times New Roman Tj" panose="02020603050405020304" pitchFamily="18" charset="-52"/>
              </a:rPr>
              <a:t>Барнома ин</a:t>
            </a:r>
            <a:r>
              <a:rPr lang="tg-Cyrl-TJ" sz="1800" dirty="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 </a:t>
            </a:r>
            <a:r>
              <a:rPr lang="tg-Cyrl-TJ" sz="1800" dirty="0" smtClean="0">
                <a:solidFill>
                  <a:schemeClr val="bg1"/>
                </a:solidFill>
                <a:latin typeface="Times New Roman Tj" panose="02020603050405020304" pitchFamily="18" charset="-52"/>
                <a:ea typeface="Calibri" panose="020F0502020204030204" pitchFamily="34" charset="0"/>
                <a:cs typeface="Times New Roman" panose="02020603050405020304" pitchFamily="18" charset="0"/>
              </a:rPr>
              <a:t>а</a:t>
            </a:r>
            <a:r>
              <a:rPr lang="tg-Cyrl-TJ" sz="1800" dirty="0" smtClean="0">
                <a:solidFill>
                  <a:schemeClr val="bg1"/>
                </a:solidFill>
                <a:latin typeface="Times New Roman Tj" panose="02020603050405020304" pitchFamily="18" charset="-52"/>
              </a:rPr>
              <a:t>фзоиши </a:t>
            </a:r>
            <a:r>
              <a:rPr lang="tg-Cyrl-TJ" sz="1800" dirty="0">
                <a:solidFill>
                  <a:schemeClr val="bg1"/>
                </a:solidFill>
                <a:latin typeface="Times New Roman Tj" panose="02020603050405020304" pitchFamily="18" charset="-52"/>
              </a:rPr>
              <a:t>ҷамъоварии андоз тавассути пардохтњои </a:t>
            </a:r>
            <a:r>
              <a:rPr lang="tg-Cyrl-TJ" sz="1800" dirty="0" smtClean="0">
                <a:solidFill>
                  <a:schemeClr val="bg1"/>
                </a:solidFill>
                <a:latin typeface="Times New Roman Tj" panose="02020603050405020304" pitchFamily="18" charset="-52"/>
              </a:rPr>
              <a:t>ѓайринаќдї мебошад. </a:t>
            </a:r>
            <a:r>
              <a:rPr lang="tg-Cyrl-TJ" sz="2000" dirty="0" smtClean="0">
                <a:solidFill>
                  <a:schemeClr val="bg1"/>
                </a:solidFill>
                <a:latin typeface="Times New Roman Tj" panose="02020603050405020304" pitchFamily="18" charset="-52"/>
              </a:rPr>
              <a:t>Кумитаи </a:t>
            </a:r>
            <a:r>
              <a:rPr lang="tg-Cyrl-TJ" sz="2000" dirty="0">
                <a:solidFill>
                  <a:schemeClr val="bg1"/>
                </a:solidFill>
                <a:latin typeface="Times New Roman Tj" panose="02020603050405020304" pitchFamily="18" charset="-52"/>
              </a:rPr>
              <a:t>андоз то инљониб бо </a:t>
            </a:r>
            <a:r>
              <a:rPr lang="tg-Cyrl-TJ" sz="2000" dirty="0">
                <a:solidFill>
                  <a:srgbClr val="FFFF00"/>
                </a:solidFill>
                <a:latin typeface="Times New Roman Tj" panose="02020603050405020304" pitchFamily="18" charset="-52"/>
              </a:rPr>
              <a:t>19 адад </a:t>
            </a:r>
            <a:r>
              <a:rPr lang="tg-Cyrl-TJ" sz="2000" dirty="0">
                <a:solidFill>
                  <a:schemeClr val="bg1"/>
                </a:solidFill>
                <a:latin typeface="Times New Roman Tj" panose="02020603050405020304" pitchFamily="18" charset="-52"/>
              </a:rPr>
              <a:t>ташкилотњои ќарзии молиявї созишнома “Оиди ба таври ѓайринаќдї ќабул намудани андозњо ва дигар пардохтњои њатмї” ба имзо </a:t>
            </a:r>
            <a:r>
              <a:rPr lang="tg-Cyrl-TJ" sz="2000" dirty="0" smtClean="0">
                <a:solidFill>
                  <a:schemeClr val="bg1"/>
                </a:solidFill>
                <a:latin typeface="Times New Roman Tj" panose="02020603050405020304" pitchFamily="18" charset="-52"/>
              </a:rPr>
              <a:t>расонидааст.</a:t>
            </a:r>
            <a:endParaRPr lang="ru-RU" sz="100" dirty="0">
              <a:solidFill>
                <a:schemeClr val="bg1"/>
              </a:solidFill>
              <a:latin typeface="Times New Roman Tj" panose="02020603050405020304" pitchFamily="18" charset="-52"/>
            </a:endParaRPr>
          </a:p>
        </p:txBody>
      </p:sp>
      <p:pic>
        <p:nvPicPr>
          <p:cNvPr id="8" name="Рисунок 7"/>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rot="11000491">
            <a:off x="7374866" y="2928047"/>
            <a:ext cx="4386141" cy="3922350"/>
          </a:xfrm>
          <a:prstGeom prst="rect">
            <a:avLst/>
          </a:prstGeom>
        </p:spPr>
      </p:pic>
      <p:pic>
        <p:nvPicPr>
          <p:cNvPr id="16" name="Рисунок 15"/>
          <p:cNvPicPr>
            <a:picLocks noChangeAspect="1"/>
          </p:cNvPicPr>
          <p:nvPr/>
        </p:nvPicPr>
        <p:blipFill rotWithShape="1">
          <a:blip r:embed="rId4" cstate="print">
            <a:duotone>
              <a:schemeClr val="accent1">
                <a:shade val="45000"/>
                <a:satMod val="135000"/>
              </a:schemeClr>
              <a:prstClr val="white"/>
            </a:duotone>
            <a:lum bright="32000"/>
            <a:extLst>
              <a:ext uri="{28A0092B-C50C-407E-A947-70E740481C1C}">
                <a14:useLocalDpi xmlns:a14="http://schemas.microsoft.com/office/drawing/2010/main" val="0"/>
              </a:ext>
            </a:extLst>
          </a:blip>
          <a:srcRect l="23751" r="24083"/>
          <a:stretch/>
        </p:blipFill>
        <p:spPr>
          <a:xfrm>
            <a:off x="7215323" y="1450569"/>
            <a:ext cx="1713939" cy="1724892"/>
          </a:xfrm>
          <a:prstGeom prst="rect">
            <a:avLst/>
          </a:prstGeom>
        </p:spPr>
      </p:pic>
      <p:pic>
        <p:nvPicPr>
          <p:cNvPr id="17" name="Рисунок 16"/>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9658822" y="1294239"/>
            <a:ext cx="1881222" cy="1881222"/>
          </a:xfrm>
          <a:prstGeom prst="rect">
            <a:avLst/>
          </a:prstGeom>
        </p:spPr>
      </p:pic>
      <p:sp>
        <p:nvSpPr>
          <p:cNvPr id="2" name="Прямоугольник 1"/>
          <p:cNvSpPr/>
          <p:nvPr/>
        </p:nvSpPr>
        <p:spPr>
          <a:xfrm>
            <a:off x="182836" y="3421993"/>
            <a:ext cx="6518140" cy="3170099"/>
          </a:xfrm>
          <a:prstGeom prst="rect">
            <a:avLst/>
          </a:prstGeom>
        </p:spPr>
        <p:txBody>
          <a:bodyPr wrap="square">
            <a:spAutoFit/>
          </a:bodyPr>
          <a:lstStyle/>
          <a:p>
            <a:pPr algn="just"/>
            <a:r>
              <a:rPr lang="tg-Cyrl-TJ" sz="2000" b="1" dirty="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Ба њолати 1 </a:t>
            </a:r>
            <a:r>
              <a:rPr lang="tg-Cyrl-TJ" sz="2000" b="1" dirty="0" smtClean="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июни </a:t>
            </a:r>
            <a:r>
              <a:rPr lang="tg-Cyrl-TJ" sz="2000" b="1" dirty="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соли 2024 шумораи Пос – терминалњои электронии </a:t>
            </a:r>
            <a:r>
              <a:rPr lang="tg-Cyrl-TJ" sz="2000" b="1" dirty="0">
                <a:solidFill>
                  <a:srgbClr val="FFFF00"/>
                </a:solidFill>
                <a:latin typeface="Times New Roman Tj" panose="02020603050405020304" pitchFamily="18" charset="-52"/>
                <a:ea typeface="Calibri" panose="020F0502020204030204" pitchFamily="34" charset="0"/>
                <a:cs typeface="Times New Roman Tj" panose="02020603050405020304" pitchFamily="18" charset="-52"/>
              </a:rPr>
              <a:t>дар </a:t>
            </a:r>
            <a:r>
              <a:rPr lang="tg-Cyrl-TJ" sz="2000" b="1" dirty="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филиалу шуъбањои Бонки амонатгузории “Амонатбонк” насб гардида дар маљмуъ 1075 ададро ташкил медињад. Њамзамон, раванди татбиќи амалии </a:t>
            </a:r>
            <a:r>
              <a:rPr lang="tg-Cyrl-TJ" sz="2000" b="1" dirty="0">
                <a:solidFill>
                  <a:srgbClr val="FFFF00"/>
                </a:solidFill>
                <a:latin typeface="Times New Roman Tj" panose="02020603050405020304" pitchFamily="18" charset="-52"/>
              </a:rPr>
              <a:t>Фармони Президенти Љумњурии Тољикистон «Дар бораи тадбирњои вусъат додани њисоббаробаркунињои ѓайринаќдї</a:t>
            </a:r>
            <a:r>
              <a:rPr lang="tg-Cyrl-TJ" sz="2000" b="1" dirty="0" smtClean="0">
                <a:solidFill>
                  <a:srgbClr val="FFFF00"/>
                </a:solidFill>
                <a:latin typeface="Times New Roman Tj" panose="02020603050405020304" pitchFamily="18" charset="-52"/>
              </a:rPr>
              <a:t>» </a:t>
            </a:r>
            <a:r>
              <a:rPr lang="tg-Cyrl-TJ" sz="2000" b="1" dirty="0" smtClean="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нишон </a:t>
            </a:r>
            <a:r>
              <a:rPr lang="tg-Cyrl-TJ" sz="2000" b="1" dirty="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дода истодааст, ки шумораи ПОС – терминалњои дар марказњои хизматрасонии бонки “Амонатбонк” </a:t>
            </a:r>
            <a:r>
              <a:rPr lang="tg-Cyrl-TJ" sz="2000" b="1" dirty="0" smtClean="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насбгардида </a:t>
            </a:r>
            <a:r>
              <a:rPr lang="tg-Cyrl-TJ" sz="2000" b="1" dirty="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њоло њам нокифоя мебошанд.</a:t>
            </a:r>
            <a:endParaRPr lang="ru-RU" sz="2000" dirty="0">
              <a:solidFill>
                <a:srgbClr val="FFFF00"/>
              </a:solidFill>
            </a:endParaRPr>
          </a:p>
        </p:txBody>
      </p:sp>
    </p:spTree>
    <p:extLst>
      <p:ext uri="{BB962C8B-B14F-4D97-AF65-F5344CB8AC3E}">
        <p14:creationId xmlns:p14="http://schemas.microsoft.com/office/powerpoint/2010/main" val="1519222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598486" cy="523220"/>
          </a:xfrm>
          <a:prstGeom prst="rect">
            <a:avLst/>
          </a:prstGeom>
          <a:noFill/>
        </p:spPr>
        <p:txBody>
          <a:bodyPr wrap="none" rtlCol="0">
            <a:spAutoFit/>
          </a:bodyPr>
          <a:lstStyle/>
          <a:p>
            <a:r>
              <a:rPr lang="tg-Cyrl-TJ" sz="1400" dirty="0" smtClean="0">
                <a:solidFill>
                  <a:schemeClr val="bg1"/>
                </a:solidFill>
                <a:latin typeface="Times New Roman Tj" panose="02020603050405020304" pitchFamily="18" charset="-52"/>
                <a:cs typeface="Segoe UI Semibold" panose="020B0702040204020203" pitchFamily="34" charset="0"/>
              </a:rPr>
              <a:t>Налоговый комитет при Правительстве </a:t>
            </a:r>
          </a:p>
          <a:p>
            <a:r>
              <a:rPr lang="tg-Cyrl-TJ" sz="1400" dirty="0" smtClean="0">
                <a:solidFill>
                  <a:schemeClr val="bg1"/>
                </a:solidFill>
                <a:latin typeface="Times New Roman Tj" panose="02020603050405020304" pitchFamily="18" charset="-52"/>
                <a:cs typeface="Segoe UI Semibold" panose="020B0702040204020203" pitchFamily="34" charset="0"/>
              </a:rPr>
              <a:t>Республики Таджикистан</a:t>
            </a:r>
          </a:p>
        </p:txBody>
      </p:sp>
      <p:sp>
        <p:nvSpPr>
          <p:cNvPr id="20" name="TextBox 19"/>
          <p:cNvSpPr txBox="1"/>
          <p:nvPr/>
        </p:nvSpPr>
        <p:spPr>
          <a:xfrm>
            <a:off x="2645238" y="430688"/>
            <a:ext cx="2992101" cy="523220"/>
          </a:xfrm>
          <a:prstGeom prst="rect">
            <a:avLst/>
          </a:prstGeom>
          <a:noFill/>
        </p:spPr>
        <p:txBody>
          <a:bodyPr wrap="none" rtlCol="0">
            <a:spAutoFit/>
          </a:bodyPr>
          <a:lstStyle/>
          <a:p>
            <a:pPr algn="r"/>
            <a:r>
              <a:rPr lang="tg-Cyrl-TJ" sz="1400" dirty="0" smtClean="0">
                <a:solidFill>
                  <a:schemeClr val="bg1"/>
                </a:solidFill>
                <a:latin typeface="Times New Roman Tj" panose="02020603050405020304" pitchFamily="18" charset="-52"/>
                <a:cs typeface="Segoe UI Semibold" panose="020B0702040204020203" pitchFamily="34" charset="0"/>
              </a:rPr>
              <a:t>Кумитаи андози назди Ҳукумати </a:t>
            </a:r>
          </a:p>
          <a:p>
            <a:pPr algn="r"/>
            <a:r>
              <a:rPr lang="tg-Cyrl-TJ" sz="1400" dirty="0" smtClean="0">
                <a:solidFill>
                  <a:schemeClr val="bg1"/>
                </a:solidFill>
                <a:latin typeface="Times New Roman Tj" panose="02020603050405020304" pitchFamily="18" charset="-52"/>
                <a:cs typeface="Segoe UI Semibold" panose="020B0702040204020203" pitchFamily="34" charset="0"/>
              </a:rPr>
              <a:t>Ҷумҳурии Тоҷикистон</a:t>
            </a:r>
          </a:p>
        </p:txBody>
      </p:sp>
      <p:sp>
        <p:nvSpPr>
          <p:cNvPr id="6" name="Заголовок 5"/>
          <p:cNvSpPr>
            <a:spLocks noGrp="1"/>
          </p:cNvSpPr>
          <p:nvPr>
            <p:ph type="title"/>
          </p:nvPr>
        </p:nvSpPr>
        <p:spPr>
          <a:xfrm>
            <a:off x="223480" y="1305098"/>
            <a:ext cx="8317294" cy="2752135"/>
          </a:xfrm>
        </p:spPr>
        <p:txBody>
          <a:bodyPr>
            <a:noAutofit/>
          </a:bodyPr>
          <a:lstStyle/>
          <a:p>
            <a:pPr algn="just"/>
            <a:r>
              <a:rPr lang="tg-Cyrl-TJ" sz="1800" dirty="0" smtClean="0">
                <a:solidFill>
                  <a:schemeClr val="bg1"/>
                </a:solidFill>
                <a:latin typeface="Times New Roman Tj" panose="02020603050405020304" pitchFamily="18" charset="-52"/>
              </a:rPr>
              <a:t>Таъсис </a:t>
            </a:r>
            <a:r>
              <a:rPr lang="tg-Cyrl-TJ" sz="1800" dirty="0">
                <a:solidFill>
                  <a:schemeClr val="bg1"/>
                </a:solidFill>
                <a:latin typeface="Times New Roman Tj" panose="02020603050405020304" pitchFamily="18" charset="-52"/>
              </a:rPr>
              <a:t>додани муҳити махсуси технологӣ ва махзани маълумоти худкор, ки маълумотро аз субъектҳои гуногун бо мақсади муқаррар намудани эътимоднокии иттилоот дар бораи андозсупорандагон ва ҳалли масъалаҳои таҳлилї љамъ </a:t>
            </a:r>
            <a:r>
              <a:rPr lang="tg-Cyrl-TJ" sz="1800" dirty="0" smtClean="0">
                <a:solidFill>
                  <a:schemeClr val="bg1"/>
                </a:solidFill>
                <a:latin typeface="Times New Roman Tj" panose="02020603050405020304" pitchFamily="18" charset="-52"/>
              </a:rPr>
              <a:t>меоварад – яке аз бандҳои дигари Барнома мебошад.</a:t>
            </a:r>
            <a:r>
              <a:rPr lang="ru-RU" sz="1800" dirty="0">
                <a:solidFill>
                  <a:schemeClr val="bg1"/>
                </a:solidFill>
                <a:latin typeface="Times New Roman Tj" panose="02020603050405020304" pitchFamily="18" charset="-52"/>
              </a:rPr>
              <a:t/>
            </a:r>
            <a:br>
              <a:rPr lang="ru-RU" sz="1800" dirty="0">
                <a:solidFill>
                  <a:schemeClr val="bg1"/>
                </a:solidFill>
                <a:latin typeface="Times New Roman Tj" panose="02020603050405020304" pitchFamily="18" charset="-52"/>
              </a:rPr>
            </a:br>
            <a:r>
              <a:rPr lang="tg-Cyrl-TJ" sz="1800" dirty="0">
                <a:solidFill>
                  <a:schemeClr val="bg1"/>
                </a:solidFill>
                <a:latin typeface="Times New Roman Tj" panose="02020603050405020304" pitchFamily="18" charset="-52"/>
              </a:rPr>
              <a:t>Аз 1 декабри соли 2023 дар сомонаи </a:t>
            </a:r>
            <a:r>
              <a:rPr lang="tg-Cyrl-TJ" sz="1800" dirty="0" smtClean="0">
                <a:solidFill>
                  <a:schemeClr val="bg1"/>
                </a:solidFill>
                <a:latin typeface="Times New Roman Tj" panose="02020603050405020304" pitchFamily="18" charset="-52"/>
              </a:rPr>
              <a:t>Кумитаи андоз </a:t>
            </a:r>
            <a:r>
              <a:rPr lang="tg-Cyrl-TJ" sz="1800" dirty="0">
                <a:solidFill>
                  <a:schemeClr val="bg1"/>
                </a:solidFill>
                <a:latin typeface="Times New Roman Tj" panose="02020603050405020304" pitchFamily="18" charset="-52"/>
              </a:rPr>
              <a:t>модули хизматрасонии “Идорањои давлатї” мавриди истифода ќарор дода шуд, ки тавассути </a:t>
            </a:r>
            <a:r>
              <a:rPr lang="tg-Cyrl-TJ" sz="1800" dirty="0" smtClean="0">
                <a:solidFill>
                  <a:schemeClr val="bg1"/>
                </a:solidFill>
                <a:latin typeface="Times New Roman Tj" panose="02020603050405020304" pitchFamily="18" charset="-52"/>
              </a:rPr>
              <a:t>он минбаъд </a:t>
            </a:r>
            <a:r>
              <a:rPr lang="tg-Cyrl-TJ" sz="1800" dirty="0">
                <a:solidFill>
                  <a:schemeClr val="bg1"/>
                </a:solidFill>
                <a:latin typeface="Times New Roman Tj" panose="02020603050405020304" pitchFamily="18" charset="-52"/>
              </a:rPr>
              <a:t>вазорату идорањо имкон доранд бе мурољиат ба маќомоти андоз оид ба масъалањои андозбандї ва баќайдгирии давлатї маълумотро дар шакли электронї дастрас намоянд.</a:t>
            </a:r>
            <a:endParaRPr lang="ru-RU" sz="1800" dirty="0">
              <a:solidFill>
                <a:schemeClr val="bg1"/>
              </a:solidFill>
              <a:latin typeface="Times New Roman Tj" panose="02020603050405020304" pitchFamily="18" charset="-52"/>
            </a:endParaRPr>
          </a:p>
        </p:txBody>
      </p:sp>
      <p:pic>
        <p:nvPicPr>
          <p:cNvPr id="8" name="Рисунок 7"/>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rot="11000491">
            <a:off x="9362165" y="4166098"/>
            <a:ext cx="4386141" cy="3922350"/>
          </a:xfrm>
          <a:prstGeom prst="rect">
            <a:avLst/>
          </a:prstGeom>
        </p:spPr>
      </p:pic>
      <p:pic>
        <p:nvPicPr>
          <p:cNvPr id="10" name="Рисунок 9"/>
          <p:cNvPicPr>
            <a:picLocks noChangeAspect="1"/>
          </p:cNvPicPr>
          <p:nvPr/>
        </p:nvPicPr>
        <p:blipFill>
          <a:blip r:embed="rId4" cstate="print">
            <a:duotone>
              <a:schemeClr val="accent1">
                <a:shade val="45000"/>
                <a:satMod val="135000"/>
              </a:schemeClr>
              <a:prstClr val="white"/>
            </a:duotone>
            <a:lum bright="32000"/>
            <a:extLst>
              <a:ext uri="{28A0092B-C50C-407E-A947-70E740481C1C}">
                <a14:useLocalDpi xmlns:a14="http://schemas.microsoft.com/office/drawing/2010/main" val="0"/>
              </a:ext>
            </a:extLst>
          </a:blip>
          <a:stretch>
            <a:fillRect/>
          </a:stretch>
        </p:blipFill>
        <p:spPr>
          <a:xfrm>
            <a:off x="8540774" y="844159"/>
            <a:ext cx="3410245" cy="3322824"/>
          </a:xfrm>
          <a:prstGeom prst="rect">
            <a:avLst/>
          </a:prstGeom>
        </p:spPr>
      </p:pic>
      <p:sp>
        <p:nvSpPr>
          <p:cNvPr id="3" name="Прямоугольник 2"/>
          <p:cNvSpPr/>
          <p:nvPr/>
        </p:nvSpPr>
        <p:spPr>
          <a:xfrm>
            <a:off x="240028" y="4057233"/>
            <a:ext cx="8387112" cy="2308324"/>
          </a:xfrm>
          <a:prstGeom prst="rect">
            <a:avLst/>
          </a:prstGeom>
        </p:spPr>
        <p:txBody>
          <a:bodyPr wrap="square">
            <a:spAutoFit/>
          </a:bodyPr>
          <a:lstStyle/>
          <a:p>
            <a:pPr algn="just"/>
            <a:r>
              <a:rPr lang="tg-Cyrl-TJ" sz="1600" b="1" dirty="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Љињати бењтар намудани маъмурикунонии андоз, муайян намудани асосноккунии маълумот ва таќвият бахшидан ба љорї намудани иќтисодиёти раќамї, тайи солњои охир байни Кумитаи андоз ва як ќатор вазорату идорањо (Вазорати молия, Хадамоти гумрук, Бонки миллї, Бонки амонатгузории «Амонатбонк», Кумитаи давлатии идораи замин ва геодезї, Агентињои омор, хариди давлатии мол, кор ва хизматрасонї, Раёсати Бозрасии давлатии автомобилї) њамкорињо ба роњ монда шуда, бо назардошти имкониятњои техникии ин вазорату идорањо табодули иттилоот дар шакли электронї ќисман амалї гардида истодааст, ки тадбирњои андешидашуда ва њолати воќеии корњо дар ин самт албатта ба талаботи имруза љавобгуй намебошад</a:t>
            </a:r>
            <a:r>
              <a:rPr lang="tg-Cyrl-TJ" sz="1600" dirty="0">
                <a:solidFill>
                  <a:srgbClr val="FFFF00"/>
                </a:solidFill>
                <a:latin typeface="Times New Roman Tj" panose="02020603050405020304" pitchFamily="18" charset="-52"/>
                <a:ea typeface="Calibri" panose="020F0502020204030204" pitchFamily="34" charset="0"/>
                <a:cs typeface="Times New Roman" panose="02020603050405020304" pitchFamily="18" charset="0"/>
              </a:rPr>
              <a:t>. </a:t>
            </a:r>
            <a:endParaRPr lang="ru-RU" sz="1600" dirty="0">
              <a:solidFill>
                <a:srgbClr val="FFFF00"/>
              </a:solidFill>
            </a:endParaRPr>
          </a:p>
        </p:txBody>
      </p:sp>
    </p:spTree>
    <p:extLst>
      <p:ext uri="{BB962C8B-B14F-4D97-AF65-F5344CB8AC3E}">
        <p14:creationId xmlns:p14="http://schemas.microsoft.com/office/powerpoint/2010/main" val="2647091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5645" y="303824"/>
            <a:ext cx="778246" cy="776949"/>
          </a:xfrm>
          <a:prstGeom prst="rect">
            <a:avLst/>
          </a:prstGeom>
          <a:ln>
            <a:noFill/>
          </a:ln>
        </p:spPr>
      </p:pic>
      <p:sp>
        <p:nvSpPr>
          <p:cNvPr id="19" name="TextBox 18"/>
          <p:cNvSpPr txBox="1"/>
          <p:nvPr/>
        </p:nvSpPr>
        <p:spPr>
          <a:xfrm>
            <a:off x="6872197" y="430688"/>
            <a:ext cx="3223768" cy="523220"/>
          </a:xfrm>
          <a:prstGeom prst="rect">
            <a:avLst/>
          </a:prstGeom>
          <a:noFill/>
        </p:spPr>
        <p:txBody>
          <a:bodyPr wrap="none" rtlCol="0">
            <a:spAutoFit/>
          </a:bodyPr>
          <a:lstStyle/>
          <a:p>
            <a:r>
              <a:rPr lang="tg-Cyrl-TJ" sz="1400" dirty="0">
                <a:solidFill>
                  <a:schemeClr val="bg1"/>
                </a:solidFill>
              </a:rPr>
              <a:t>Налоговый комитет при Правительстве </a:t>
            </a:r>
          </a:p>
          <a:p>
            <a:r>
              <a:rPr lang="tg-Cyrl-TJ" sz="1400" dirty="0">
                <a:solidFill>
                  <a:schemeClr val="bg1"/>
                </a:solidFill>
              </a:rPr>
              <a:t>Республики Таджикистан</a:t>
            </a:r>
          </a:p>
        </p:txBody>
      </p:sp>
      <p:sp>
        <p:nvSpPr>
          <p:cNvPr id="20" name="TextBox 19"/>
          <p:cNvSpPr txBox="1"/>
          <p:nvPr/>
        </p:nvSpPr>
        <p:spPr>
          <a:xfrm>
            <a:off x="2920441" y="430688"/>
            <a:ext cx="2716898" cy="523220"/>
          </a:xfrm>
          <a:prstGeom prst="rect">
            <a:avLst/>
          </a:prstGeom>
          <a:noFill/>
        </p:spPr>
        <p:txBody>
          <a:bodyPr wrap="none" rtlCol="0">
            <a:spAutoFit/>
          </a:bodyPr>
          <a:lstStyle/>
          <a:p>
            <a:pPr algn="r"/>
            <a:r>
              <a:rPr lang="tg-Cyrl-TJ" sz="1400" dirty="0">
                <a:solidFill>
                  <a:schemeClr val="bg1"/>
                </a:solidFill>
              </a:rPr>
              <a:t>Кумитаи андози назди Ҳукумати </a:t>
            </a:r>
          </a:p>
          <a:p>
            <a:pPr algn="r"/>
            <a:r>
              <a:rPr lang="tg-Cyrl-TJ" sz="1400" dirty="0">
                <a:solidFill>
                  <a:schemeClr val="bg1"/>
                </a:solidFill>
              </a:rPr>
              <a:t>Ҷумҳурии Тоҷикистон</a:t>
            </a:r>
          </a:p>
        </p:txBody>
      </p:sp>
      <p:graphicFrame>
        <p:nvGraphicFramePr>
          <p:cNvPr id="4" name="Таблица 3"/>
          <p:cNvGraphicFramePr>
            <a:graphicFrameLocks noGrp="1"/>
          </p:cNvGraphicFramePr>
          <p:nvPr>
            <p:extLst>
              <p:ext uri="{D42A27DB-BD31-4B8C-83A1-F6EECF244321}">
                <p14:modId xmlns:p14="http://schemas.microsoft.com/office/powerpoint/2010/main" val="667338189"/>
              </p:ext>
            </p:extLst>
          </p:nvPr>
        </p:nvGraphicFramePr>
        <p:xfrm>
          <a:off x="738188" y="1884363"/>
          <a:ext cx="10515600" cy="2071659"/>
        </p:xfrm>
        <a:graphic>
          <a:graphicData uri="http://schemas.openxmlformats.org/drawingml/2006/table">
            <a:tbl>
              <a:tblPr>
                <a:tableStyleId>{5C22544A-7EE6-4342-B048-85BDC9FD1C3A}</a:tableStyleId>
              </a:tblPr>
              <a:tblGrid>
                <a:gridCol w="575634">
                  <a:extLst>
                    <a:ext uri="{9D8B030D-6E8A-4147-A177-3AD203B41FA5}">
                      <a16:colId xmlns:a16="http://schemas.microsoft.com/office/drawing/2014/main" val="2103015344"/>
                    </a:ext>
                  </a:extLst>
                </a:gridCol>
                <a:gridCol w="1996731">
                  <a:extLst>
                    <a:ext uri="{9D8B030D-6E8A-4147-A177-3AD203B41FA5}">
                      <a16:colId xmlns:a16="http://schemas.microsoft.com/office/drawing/2014/main" val="148857793"/>
                    </a:ext>
                  </a:extLst>
                </a:gridCol>
                <a:gridCol w="729822">
                  <a:extLst>
                    <a:ext uri="{9D8B030D-6E8A-4147-A177-3AD203B41FA5}">
                      <a16:colId xmlns:a16="http://schemas.microsoft.com/office/drawing/2014/main" val="4085377978"/>
                    </a:ext>
                  </a:extLst>
                </a:gridCol>
                <a:gridCol w="1624110">
                  <a:extLst>
                    <a:ext uri="{9D8B030D-6E8A-4147-A177-3AD203B41FA5}">
                      <a16:colId xmlns:a16="http://schemas.microsoft.com/office/drawing/2014/main" val="3282393182"/>
                    </a:ext>
                  </a:extLst>
                </a:gridCol>
                <a:gridCol w="570495">
                  <a:extLst>
                    <a:ext uri="{9D8B030D-6E8A-4147-A177-3AD203B41FA5}">
                      <a16:colId xmlns:a16="http://schemas.microsoft.com/office/drawing/2014/main" val="3005877999"/>
                    </a:ext>
                  </a:extLst>
                </a:gridCol>
                <a:gridCol w="454853">
                  <a:extLst>
                    <a:ext uri="{9D8B030D-6E8A-4147-A177-3AD203B41FA5}">
                      <a16:colId xmlns:a16="http://schemas.microsoft.com/office/drawing/2014/main" val="2781653397"/>
                    </a:ext>
                  </a:extLst>
                </a:gridCol>
                <a:gridCol w="755520">
                  <a:extLst>
                    <a:ext uri="{9D8B030D-6E8A-4147-A177-3AD203B41FA5}">
                      <a16:colId xmlns:a16="http://schemas.microsoft.com/office/drawing/2014/main" val="2817321942"/>
                    </a:ext>
                  </a:extLst>
                </a:gridCol>
                <a:gridCol w="578204">
                  <a:extLst>
                    <a:ext uri="{9D8B030D-6E8A-4147-A177-3AD203B41FA5}">
                      <a16:colId xmlns:a16="http://schemas.microsoft.com/office/drawing/2014/main" val="523772183"/>
                    </a:ext>
                  </a:extLst>
                </a:gridCol>
                <a:gridCol w="501110">
                  <a:extLst>
                    <a:ext uri="{9D8B030D-6E8A-4147-A177-3AD203B41FA5}">
                      <a16:colId xmlns:a16="http://schemas.microsoft.com/office/drawing/2014/main" val="3704972994"/>
                    </a:ext>
                  </a:extLst>
                </a:gridCol>
                <a:gridCol w="385469">
                  <a:extLst>
                    <a:ext uri="{9D8B030D-6E8A-4147-A177-3AD203B41FA5}">
                      <a16:colId xmlns:a16="http://schemas.microsoft.com/office/drawing/2014/main" val="965234148"/>
                    </a:ext>
                  </a:extLst>
                </a:gridCol>
                <a:gridCol w="524238">
                  <a:extLst>
                    <a:ext uri="{9D8B030D-6E8A-4147-A177-3AD203B41FA5}">
                      <a16:colId xmlns:a16="http://schemas.microsoft.com/office/drawing/2014/main" val="1575621311"/>
                    </a:ext>
                  </a:extLst>
                </a:gridCol>
                <a:gridCol w="524238">
                  <a:extLst>
                    <a:ext uri="{9D8B030D-6E8A-4147-A177-3AD203B41FA5}">
                      <a16:colId xmlns:a16="http://schemas.microsoft.com/office/drawing/2014/main" val="3084401792"/>
                    </a:ext>
                  </a:extLst>
                </a:gridCol>
                <a:gridCol w="647588">
                  <a:extLst>
                    <a:ext uri="{9D8B030D-6E8A-4147-A177-3AD203B41FA5}">
                      <a16:colId xmlns:a16="http://schemas.microsoft.com/office/drawing/2014/main" val="4222863056"/>
                    </a:ext>
                  </a:extLst>
                </a:gridCol>
                <a:gridCol w="647588">
                  <a:extLst>
                    <a:ext uri="{9D8B030D-6E8A-4147-A177-3AD203B41FA5}">
                      <a16:colId xmlns:a16="http://schemas.microsoft.com/office/drawing/2014/main" val="3712804802"/>
                    </a:ext>
                  </a:extLst>
                </a:gridCol>
              </a:tblGrid>
              <a:tr h="463924">
                <a:tc gridSpan="14">
                  <a:txBody>
                    <a:bodyPr/>
                    <a:lstStyle/>
                    <a:p>
                      <a:pPr algn="l" fontAlgn="b"/>
                      <a:r>
                        <a:rPr lang="ru-RU" sz="1200" u="none" strike="noStrike">
                          <a:effectLst/>
                        </a:rPr>
                        <a:t>ҶАДВАЛИ МОНИТОРИНГИ ИҶРОИ ҲУҶҶАТҲОИ БАНАҚШАГИРИИ СТРАТЕГИИ САТҲИ СОҲАВӢ ДАР СОЛИ 2024                                                                                                                                                               </a:t>
                      </a:r>
                      <a:endParaRPr lang="ru-RU" sz="900" b="0" i="0" u="none" strike="noStrike">
                        <a:solidFill>
                          <a:srgbClr val="000000"/>
                        </a:solidFill>
                        <a:effectLst/>
                        <a:latin typeface="Calibri" panose="020F0502020204030204" pitchFamily="34" charset="0"/>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131815609"/>
                  </a:ext>
                </a:extLst>
              </a:tr>
              <a:tr h="199967">
                <a:tc rowSpan="3">
                  <a:txBody>
                    <a:bodyPr/>
                    <a:lstStyle/>
                    <a:p>
                      <a:pPr algn="ctr" fontAlgn="ctr"/>
                      <a:r>
                        <a:rPr lang="ru-RU" sz="1200" u="none" strike="noStrike">
                          <a:effectLst/>
                        </a:rPr>
                        <a:t>№</a:t>
                      </a:r>
                      <a:endParaRPr lang="ru-RU" sz="1200" b="1" i="0" u="none" strike="noStrike">
                        <a:solidFill>
                          <a:srgbClr val="000000"/>
                        </a:solidFill>
                        <a:effectLst/>
                        <a:latin typeface="Times New Roman" panose="02020603050405020304" pitchFamily="18" charset="0"/>
                      </a:endParaRPr>
                    </a:p>
                  </a:txBody>
                  <a:tcPr marL="0" marR="0" marT="0" marB="0" anchor="ctr"/>
                </a:tc>
                <a:tc rowSpan="3">
                  <a:txBody>
                    <a:bodyPr/>
                    <a:lstStyle/>
                    <a:p>
                      <a:pPr algn="ctr" fontAlgn="ctr"/>
                      <a:r>
                        <a:rPr lang="ru-RU" sz="1200" u="none" strike="noStrike">
                          <a:effectLst/>
                        </a:rPr>
                        <a:t>Номгӯи ҳуҷҷатҳои     банақшагирии стратегӣ</a:t>
                      </a:r>
                      <a:endParaRPr lang="ru-RU" sz="1200" b="1" i="0" u="none" strike="noStrike">
                        <a:solidFill>
                          <a:srgbClr val="000000"/>
                        </a:solidFill>
                        <a:effectLst/>
                        <a:latin typeface="Times New Roman" panose="02020603050405020304" pitchFamily="18" charset="0"/>
                      </a:endParaRPr>
                    </a:p>
                  </a:txBody>
                  <a:tcPr marL="0" marR="0" marT="0" marB="0" anchor="ctr"/>
                </a:tc>
                <a:tc rowSpan="3">
                  <a:txBody>
                    <a:bodyPr/>
                    <a:lstStyle/>
                    <a:p>
                      <a:pPr algn="ctr" fontAlgn="ctr"/>
                      <a:r>
                        <a:rPr lang="ru-RU" sz="1200" u="none" strike="noStrike">
                          <a:effectLst/>
                        </a:rPr>
                        <a:t>Шумораи  чорабиниҳо </a:t>
                      </a:r>
                      <a:endParaRPr lang="ru-RU" sz="1200" b="1" i="0" u="none" strike="noStrike">
                        <a:solidFill>
                          <a:srgbClr val="000000"/>
                        </a:solidFill>
                        <a:effectLst/>
                        <a:latin typeface="Times New Roman" panose="02020603050405020304" pitchFamily="18" charset="0"/>
                      </a:endParaRPr>
                    </a:p>
                  </a:txBody>
                  <a:tcPr marL="0" marR="0" marT="0" marB="0" anchor="ctr"/>
                </a:tc>
                <a:tc rowSpan="3">
                  <a:txBody>
                    <a:bodyPr/>
                    <a:lstStyle/>
                    <a:p>
                      <a:pPr algn="ctr" fontAlgn="ctr"/>
                      <a:r>
                        <a:rPr lang="ru-RU" sz="1200" u="none" strike="noStrike">
                          <a:effectLst/>
                        </a:rPr>
                        <a:t>Талабот ба маблағгузорӣ</a:t>
                      </a:r>
                      <a:endParaRPr lang="ru-RU" sz="1200" b="1" i="0" u="none" strike="noStrike">
                        <a:solidFill>
                          <a:srgbClr val="000000"/>
                        </a:solidFill>
                        <a:effectLst/>
                        <a:latin typeface="Times New Roman" panose="02020603050405020304" pitchFamily="18" charset="0"/>
                      </a:endParaRPr>
                    </a:p>
                  </a:txBody>
                  <a:tcPr marL="0" marR="0" marT="0" marB="0" anchor="ctr"/>
                </a:tc>
                <a:tc rowSpan="2" gridSpan="2">
                  <a:txBody>
                    <a:bodyPr/>
                    <a:lstStyle/>
                    <a:p>
                      <a:pPr algn="ctr" fontAlgn="ctr"/>
                      <a:r>
                        <a:rPr lang="ru-RU" sz="1200" u="none" strike="noStrike">
                          <a:effectLst/>
                        </a:rPr>
                        <a:t>Чорабиниҳои амалишуда</a:t>
                      </a:r>
                      <a:endParaRPr lang="ru-RU" sz="1200" b="1" i="0" u="none" strike="noStrike">
                        <a:solidFill>
                          <a:srgbClr val="000000"/>
                        </a:solidFill>
                        <a:effectLst/>
                        <a:latin typeface="Times New Roman" panose="02020603050405020304" pitchFamily="18" charset="0"/>
                      </a:endParaRPr>
                    </a:p>
                  </a:txBody>
                  <a:tcPr marL="0" marR="0" marT="0" marB="0" anchor="ctr"/>
                </a:tc>
                <a:tc rowSpan="2" hMerge="1">
                  <a:txBody>
                    <a:bodyPr/>
                    <a:lstStyle/>
                    <a:p>
                      <a:endParaRPr lang="ru-RU"/>
                    </a:p>
                  </a:txBody>
                  <a:tcPr/>
                </a:tc>
                <a:tc rowSpan="2" gridSpan="2">
                  <a:txBody>
                    <a:bodyPr/>
                    <a:lstStyle/>
                    <a:p>
                      <a:pPr algn="ctr" fontAlgn="ctr"/>
                      <a:r>
                        <a:rPr lang="ru-RU" sz="1200" u="none" strike="noStrike">
                          <a:effectLst/>
                        </a:rPr>
                        <a:t>Иҷрои чорабиниҳо аз рӯи маблағ</a:t>
                      </a:r>
                      <a:endParaRPr lang="ru-RU" sz="1200" b="1" i="0" u="none" strike="noStrike">
                        <a:solidFill>
                          <a:srgbClr val="000000"/>
                        </a:solidFill>
                        <a:effectLst/>
                        <a:latin typeface="Times New Roman" panose="02020603050405020304" pitchFamily="18" charset="0"/>
                      </a:endParaRPr>
                    </a:p>
                  </a:txBody>
                  <a:tcPr marL="0" marR="0" marT="0" marB="0" anchor="ctr"/>
                </a:tc>
                <a:tc rowSpan="2" hMerge="1">
                  <a:txBody>
                    <a:bodyPr/>
                    <a:lstStyle/>
                    <a:p>
                      <a:endParaRPr lang="ru-RU"/>
                    </a:p>
                  </a:txBody>
                  <a:tcPr/>
                </a:tc>
                <a:tc gridSpan="6">
                  <a:txBody>
                    <a:bodyPr/>
                    <a:lstStyle/>
                    <a:p>
                      <a:pPr algn="ctr" fontAlgn="ctr"/>
                      <a:r>
                        <a:rPr lang="ru-RU" sz="1200" u="none" strike="noStrike">
                          <a:effectLst/>
                        </a:rPr>
                        <a:t>Иҷро аз рӯи сарчашмаҳои маблағгузорӣ </a:t>
                      </a:r>
                      <a:endParaRPr lang="ru-RU" sz="1200" b="1" i="0" u="none" strike="noStrike">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189539946"/>
                  </a:ext>
                </a:extLst>
              </a:tr>
              <a:tr h="4239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2">
                  <a:txBody>
                    <a:bodyPr/>
                    <a:lstStyle/>
                    <a:p>
                      <a:pPr algn="ctr" fontAlgn="ctr"/>
                      <a:r>
                        <a:rPr lang="ru-RU" sz="1200" u="none" strike="noStrike">
                          <a:effectLst/>
                        </a:rPr>
                        <a:t>Буҷет</a:t>
                      </a:r>
                      <a:endParaRPr lang="ru-RU" sz="1200" b="1" i="0" u="none" strike="noStrike">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gridSpan="2">
                  <a:txBody>
                    <a:bodyPr/>
                    <a:lstStyle/>
                    <a:p>
                      <a:pPr algn="l" fontAlgn="ctr"/>
                      <a:r>
                        <a:rPr lang="ru-RU" sz="1200" u="none" strike="noStrike">
                          <a:effectLst/>
                        </a:rPr>
                        <a:t>Бахши хусусӣ </a:t>
                      </a:r>
                      <a:endParaRPr lang="ru-RU" sz="1200" b="1" i="0" u="none" strike="noStrike">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tc gridSpan="2">
                  <a:txBody>
                    <a:bodyPr/>
                    <a:lstStyle/>
                    <a:p>
                      <a:pPr algn="l" fontAlgn="ctr"/>
                      <a:r>
                        <a:rPr lang="ru-RU" sz="1200" u="none" strike="noStrike">
                          <a:effectLst/>
                        </a:rPr>
                        <a:t>Шарикони рушд</a:t>
                      </a:r>
                      <a:endParaRPr lang="ru-RU" sz="1200" b="1" i="0" u="none" strike="noStrike">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extLst>
                  <a:ext uri="{0D108BD9-81ED-4DB2-BD59-A6C34878D82A}">
                    <a16:rowId xmlns:a16="http://schemas.microsoft.com/office/drawing/2014/main" val="1780653828"/>
                  </a:ext>
                </a:extLst>
              </a:tr>
              <a:tr h="39993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ru-RU" sz="1200" u="none" strike="noStrike">
                          <a:effectLst/>
                        </a:rPr>
                        <a:t>шумора</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 фоиз</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 азхудшуда </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фоиз </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нақша</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иҷро</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нақша</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иҷро</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нақша</a:t>
                      </a:r>
                      <a:endParaRPr lang="ru-RU" sz="12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ru-RU" sz="1200" u="none" strike="noStrike">
                          <a:effectLst/>
                        </a:rPr>
                        <a:t>иҷро</a:t>
                      </a:r>
                      <a:endParaRPr lang="ru-RU" sz="12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534202352"/>
                  </a:ext>
                </a:extLst>
              </a:tr>
              <a:tr h="583904">
                <a:tc>
                  <a:txBody>
                    <a:bodyPr/>
                    <a:lstStyle/>
                    <a:p>
                      <a:pPr algn="ctr" fontAlgn="b"/>
                      <a:r>
                        <a:rPr lang="ru-RU" sz="1200" u="none" strike="noStrike">
                          <a:effectLst/>
                        </a:rPr>
                        <a:t>1</a:t>
                      </a:r>
                      <a:endParaRPr lang="ru-RU"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ru-RU" sz="1200" u="none" strike="noStrike">
                          <a:effectLst/>
                        </a:rPr>
                        <a:t>Барномаи рушди маъмурикунонии андоз барои солњои 2020-2025</a:t>
                      </a:r>
                      <a:endParaRPr lang="ru-RU" sz="1200" b="0" i="0" u="none" strike="noStrike">
                        <a:solidFill>
                          <a:srgbClr val="000000"/>
                        </a:solidFill>
                        <a:effectLst/>
                        <a:latin typeface="Times New Roman Tj" panose="02020603050405020304" pitchFamily="18" charset="-52"/>
                      </a:endParaRPr>
                    </a:p>
                  </a:txBody>
                  <a:tcPr marL="0" marR="0" marT="0" marB="0" anchor="b"/>
                </a:tc>
                <a:tc>
                  <a:txBody>
                    <a:bodyPr/>
                    <a:lstStyle/>
                    <a:p>
                      <a:pPr algn="ctr" fontAlgn="ctr"/>
                      <a:r>
                        <a:rPr lang="ru-RU" sz="1200" u="none" strike="noStrike">
                          <a:effectLst/>
                        </a:rPr>
                        <a:t>19</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$50,0 млн.</a:t>
                      </a:r>
                      <a:r>
                        <a:rPr lang="ru-RU" sz="1000" u="none" strike="noStrike">
                          <a:effectLst/>
                        </a:rPr>
                        <a:t> </a:t>
                      </a:r>
                      <a:endParaRPr lang="ru-RU" sz="10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19</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68,4</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$21,9 млн.</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44</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 </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 </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 </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 </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a:effectLst/>
                        </a:rPr>
                        <a:t> </a:t>
                      </a:r>
                      <a:endParaRPr lang="ru-RU"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ru-RU" sz="1200" u="none" strike="noStrike" dirty="0">
                          <a:effectLst/>
                        </a:rPr>
                        <a:t> </a:t>
                      </a:r>
                      <a:endParaRPr lang="ru-RU" sz="12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505192335"/>
                  </a:ext>
                </a:extLst>
              </a:tr>
            </a:tbl>
          </a:graphicData>
        </a:graphic>
      </p:graphicFrame>
      <p:sp>
        <p:nvSpPr>
          <p:cNvPr id="12" name="TextBox 1">
            <a:extLst>
              <a:ext uri="{FF2B5EF4-FFF2-40B4-BE49-F238E27FC236}">
                <a16:creationId xmlns:a16="http://schemas.microsoft.com/office/drawing/2014/main" id="{A23E330C-3D4F-E719-2B19-F8892FB9A224}"/>
              </a:ext>
            </a:extLst>
          </p:cNvPr>
          <p:cNvSpPr txBox="1">
            <a:spLocks noGrp="1"/>
          </p:cNvSpPr>
          <p:nvPr>
            <p:ph type="title"/>
          </p:nvPr>
        </p:nvSpPr>
        <p:spPr>
          <a:xfrm>
            <a:off x="492485" y="1817861"/>
            <a:ext cx="11413765" cy="3988987"/>
          </a:xfrm>
          <a:prstGeom prst="rect">
            <a:avLst/>
          </a:prstGeom>
          <a:solidFill>
            <a:sysClr val="window" lastClr="FFFFFF"/>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ru-RU" dirty="0"/>
              <a:t> </a:t>
            </a:r>
          </a:p>
        </p:txBody>
      </p:sp>
      <p:sp>
        <p:nvSpPr>
          <p:cNvPr id="5" name="Прямоугольник 4"/>
          <p:cNvSpPr/>
          <p:nvPr/>
        </p:nvSpPr>
        <p:spPr>
          <a:xfrm>
            <a:off x="2817645" y="2574250"/>
            <a:ext cx="6096000" cy="646331"/>
          </a:xfrm>
          <a:prstGeom prst="rect">
            <a:avLst/>
          </a:prstGeom>
        </p:spPr>
        <p:txBody>
          <a:bodyPr>
            <a:spAutoFit/>
          </a:bodyPr>
          <a:lstStyle/>
          <a:p>
            <a:pPr algn="ctr"/>
            <a:r>
              <a:rPr lang="ru-RU" dirty="0"/>
              <a:t>ҶАДВАЛИ МОНИТОРИНГИ ИҶРОИ ҲУҶҶАТҲОИ БАНАҚШАГИРИИ СТРАТЕГИИ САТҲИ СОҲАВӢ ДАР СОЛИ 2024</a:t>
            </a:r>
          </a:p>
        </p:txBody>
      </p:sp>
      <p:graphicFrame>
        <p:nvGraphicFramePr>
          <p:cNvPr id="7" name="Таблица 6"/>
          <p:cNvGraphicFramePr>
            <a:graphicFrameLocks noGrp="1"/>
          </p:cNvGraphicFramePr>
          <p:nvPr>
            <p:extLst>
              <p:ext uri="{D42A27DB-BD31-4B8C-83A1-F6EECF244321}">
                <p14:modId xmlns:p14="http://schemas.microsoft.com/office/powerpoint/2010/main" val="353268160"/>
              </p:ext>
            </p:extLst>
          </p:nvPr>
        </p:nvGraphicFramePr>
        <p:xfrm>
          <a:off x="696146" y="3171288"/>
          <a:ext cx="11006441" cy="2488702"/>
        </p:xfrm>
        <a:graphic>
          <a:graphicData uri="http://schemas.openxmlformats.org/drawingml/2006/table">
            <a:tbl>
              <a:tblPr>
                <a:tableStyleId>{5C22544A-7EE6-4342-B048-85BDC9FD1C3A}</a:tableStyleId>
              </a:tblPr>
              <a:tblGrid>
                <a:gridCol w="399011">
                  <a:extLst>
                    <a:ext uri="{9D8B030D-6E8A-4147-A177-3AD203B41FA5}">
                      <a16:colId xmlns:a16="http://schemas.microsoft.com/office/drawing/2014/main" val="1998939248"/>
                    </a:ext>
                  </a:extLst>
                </a:gridCol>
                <a:gridCol w="2128001">
                  <a:extLst>
                    <a:ext uri="{9D8B030D-6E8A-4147-A177-3AD203B41FA5}">
                      <a16:colId xmlns:a16="http://schemas.microsoft.com/office/drawing/2014/main" val="825441893"/>
                    </a:ext>
                  </a:extLst>
                </a:gridCol>
                <a:gridCol w="966457">
                  <a:extLst>
                    <a:ext uri="{9D8B030D-6E8A-4147-A177-3AD203B41FA5}">
                      <a16:colId xmlns:a16="http://schemas.microsoft.com/office/drawing/2014/main" val="3759486956"/>
                    </a:ext>
                  </a:extLst>
                </a:gridCol>
                <a:gridCol w="1529541">
                  <a:extLst>
                    <a:ext uri="{9D8B030D-6E8A-4147-A177-3AD203B41FA5}">
                      <a16:colId xmlns:a16="http://schemas.microsoft.com/office/drawing/2014/main" val="1758034649"/>
                    </a:ext>
                  </a:extLst>
                </a:gridCol>
                <a:gridCol w="765924">
                  <a:extLst>
                    <a:ext uri="{9D8B030D-6E8A-4147-A177-3AD203B41FA5}">
                      <a16:colId xmlns:a16="http://schemas.microsoft.com/office/drawing/2014/main" val="1687332294"/>
                    </a:ext>
                  </a:extLst>
                </a:gridCol>
                <a:gridCol w="505924">
                  <a:extLst>
                    <a:ext uri="{9D8B030D-6E8A-4147-A177-3AD203B41FA5}">
                      <a16:colId xmlns:a16="http://schemas.microsoft.com/office/drawing/2014/main" val="2149431929"/>
                    </a:ext>
                  </a:extLst>
                </a:gridCol>
                <a:gridCol w="906087">
                  <a:extLst>
                    <a:ext uri="{9D8B030D-6E8A-4147-A177-3AD203B41FA5}">
                      <a16:colId xmlns:a16="http://schemas.microsoft.com/office/drawing/2014/main" val="1945820462"/>
                    </a:ext>
                  </a:extLst>
                </a:gridCol>
                <a:gridCol w="822960">
                  <a:extLst>
                    <a:ext uri="{9D8B030D-6E8A-4147-A177-3AD203B41FA5}">
                      <a16:colId xmlns:a16="http://schemas.microsoft.com/office/drawing/2014/main" val="2638281536"/>
                    </a:ext>
                  </a:extLst>
                </a:gridCol>
                <a:gridCol w="872836">
                  <a:extLst>
                    <a:ext uri="{9D8B030D-6E8A-4147-A177-3AD203B41FA5}">
                      <a16:colId xmlns:a16="http://schemas.microsoft.com/office/drawing/2014/main" val="1092083583"/>
                    </a:ext>
                  </a:extLst>
                </a:gridCol>
                <a:gridCol w="811237">
                  <a:extLst>
                    <a:ext uri="{9D8B030D-6E8A-4147-A177-3AD203B41FA5}">
                      <a16:colId xmlns:a16="http://schemas.microsoft.com/office/drawing/2014/main" val="3447126664"/>
                    </a:ext>
                  </a:extLst>
                </a:gridCol>
                <a:gridCol w="25400">
                  <a:extLst>
                    <a:ext uri="{9D8B030D-6E8A-4147-A177-3AD203B41FA5}">
                      <a16:colId xmlns:a16="http://schemas.microsoft.com/office/drawing/2014/main" val="22233258"/>
                    </a:ext>
                  </a:extLst>
                </a:gridCol>
                <a:gridCol w="578665">
                  <a:extLst>
                    <a:ext uri="{9D8B030D-6E8A-4147-A177-3AD203B41FA5}">
                      <a16:colId xmlns:a16="http://schemas.microsoft.com/office/drawing/2014/main" val="110783415"/>
                    </a:ext>
                  </a:extLst>
                </a:gridCol>
                <a:gridCol w="694398">
                  <a:extLst>
                    <a:ext uri="{9D8B030D-6E8A-4147-A177-3AD203B41FA5}">
                      <a16:colId xmlns:a16="http://schemas.microsoft.com/office/drawing/2014/main" val="475809436"/>
                    </a:ext>
                  </a:extLst>
                </a:gridCol>
              </a:tblGrid>
              <a:tr h="455242">
                <a:tc rowSpan="3">
                  <a:txBody>
                    <a:bodyPr/>
                    <a:lstStyle/>
                    <a:p>
                      <a:pPr algn="ctr" fontAlgn="ctr"/>
                      <a:endParaRPr lang="tg-Cyrl-TJ" sz="1400" b="0" i="0" u="none" strike="noStrike" dirty="0" smtClean="0">
                        <a:solidFill>
                          <a:srgbClr val="000000"/>
                        </a:solidFill>
                        <a:effectLst/>
                        <a:latin typeface="Times New Roman" panose="02020603050405020304" pitchFamily="18" charset="0"/>
                      </a:endParaRPr>
                    </a:p>
                    <a:p>
                      <a:pPr algn="ctr" fontAlgn="ctr"/>
                      <a:endParaRPr lang="tg-Cyrl-TJ" sz="1400" b="0" i="0" u="none" strike="noStrike" dirty="0" smtClean="0">
                        <a:solidFill>
                          <a:srgbClr val="000000"/>
                        </a:solidFill>
                        <a:effectLst/>
                        <a:latin typeface="Times New Roman" panose="02020603050405020304" pitchFamily="18" charset="0"/>
                      </a:endParaRPr>
                    </a:p>
                    <a:p>
                      <a:pPr algn="ctr" fontAlgn="ctr"/>
                      <a:endParaRPr lang="tg-Cyrl-TJ" sz="1400" b="0" i="0" u="none" strike="noStrike" dirty="0" smtClean="0">
                        <a:solidFill>
                          <a:srgbClr val="000000"/>
                        </a:solidFill>
                        <a:effectLst/>
                        <a:latin typeface="Times New Roman" panose="02020603050405020304" pitchFamily="18" charset="0"/>
                      </a:endParaRPr>
                    </a:p>
                    <a:p>
                      <a:pPr algn="ctr" fontAlgn="ctr"/>
                      <a:endParaRPr lang="tg-Cyrl-TJ" sz="1400" b="0" i="0" u="none" strike="noStrike" dirty="0" smtClean="0">
                        <a:solidFill>
                          <a:srgbClr val="000000"/>
                        </a:solidFill>
                        <a:effectLst/>
                        <a:latin typeface="Times New Roman" panose="02020603050405020304" pitchFamily="18" charset="0"/>
                      </a:endParaRPr>
                    </a:p>
                    <a:p>
                      <a:pPr algn="ctr" fontAlgn="ctr"/>
                      <a:r>
                        <a:rPr lang="tg-Cyrl-TJ" sz="1400" b="0" i="0" u="none" strike="noStrike" dirty="0" smtClean="0">
                          <a:solidFill>
                            <a:srgbClr val="000000"/>
                          </a:solidFill>
                          <a:effectLst/>
                          <a:latin typeface="Times New Roman" panose="02020603050405020304" pitchFamily="18" charset="0"/>
                        </a:rPr>
                        <a:t>1.</a:t>
                      </a:r>
                      <a:endParaRPr lang="ru-RU" sz="1400" b="0" i="0" u="none" strike="noStrike" dirty="0">
                        <a:solidFill>
                          <a:srgbClr val="000000"/>
                        </a:solidFill>
                        <a:effectLst/>
                        <a:latin typeface="Times New Roman" panose="02020603050405020304" pitchFamily="18" charset="0"/>
                      </a:endParaRPr>
                    </a:p>
                  </a:txBody>
                  <a:tcPr marL="0" marR="0" marT="0" marB="0" anchor="ctr"/>
                </a:tc>
                <a:tc rowSpan="3">
                  <a:txBody>
                    <a:bodyPr/>
                    <a:lstStyle/>
                    <a:p>
                      <a:pPr algn="ctr" fontAlgn="ctr"/>
                      <a:r>
                        <a:rPr lang="ru-RU" sz="1400" u="none" strike="noStrike" dirty="0" err="1">
                          <a:effectLst/>
                        </a:rPr>
                        <a:t>Номгӯи</a:t>
                      </a:r>
                      <a:r>
                        <a:rPr lang="ru-RU" sz="1400" u="none" strike="noStrike" dirty="0">
                          <a:effectLst/>
                        </a:rPr>
                        <a:t> </a:t>
                      </a:r>
                      <a:r>
                        <a:rPr lang="ru-RU" sz="1400" u="none" strike="noStrike" dirty="0" err="1">
                          <a:effectLst/>
                        </a:rPr>
                        <a:t>ҳуҷҷатҳои</a:t>
                      </a:r>
                      <a:r>
                        <a:rPr lang="ru-RU" sz="1400" u="none" strike="noStrike" dirty="0">
                          <a:effectLst/>
                        </a:rPr>
                        <a:t>     </a:t>
                      </a:r>
                      <a:r>
                        <a:rPr lang="ru-RU" sz="1400" u="none" strike="noStrike" dirty="0" err="1" smtClean="0">
                          <a:effectLst/>
                        </a:rPr>
                        <a:t>банақшагирии</a:t>
                      </a:r>
                      <a:r>
                        <a:rPr lang="ru-RU" sz="1400" u="none" strike="noStrike" dirty="0" smtClean="0">
                          <a:effectLst/>
                        </a:rPr>
                        <a:t> </a:t>
                      </a:r>
                      <a:r>
                        <a:rPr lang="ru-RU" sz="1400" u="none" strike="noStrike" dirty="0" err="1" smtClean="0">
                          <a:effectLst/>
                        </a:rPr>
                        <a:t>стратегӣ</a:t>
                      </a:r>
                      <a:r>
                        <a:rPr lang="ru-RU" sz="1400" u="none" strike="noStrike" dirty="0" smtClean="0">
                          <a:effectLst/>
                        </a:rPr>
                        <a:t>:</a:t>
                      </a:r>
                    </a:p>
                    <a:p>
                      <a:pPr algn="ctr" fontAlgn="ctr"/>
                      <a:endParaRPr lang="tg-Cyrl-TJ" sz="1400" b="1" i="0" u="none" strike="noStrike" dirty="0" smtClean="0">
                        <a:solidFill>
                          <a:srgbClr val="000000"/>
                        </a:solidFill>
                        <a:effectLst/>
                        <a:latin typeface="Times New Roman" panose="02020603050405020304" pitchFamily="18" charset="0"/>
                      </a:endParaRPr>
                    </a:p>
                    <a:p>
                      <a:pPr algn="ctr" fontAlgn="ctr"/>
                      <a:endParaRPr lang="tg-Cyrl-TJ" sz="1400" b="1" i="0" u="none" strike="noStrike" dirty="0" smtClean="0">
                        <a:solidFill>
                          <a:srgbClr val="000000"/>
                        </a:solidFill>
                        <a:effectLst/>
                        <a:latin typeface="Times New Roman" panose="02020603050405020304" pitchFamily="18" charset="0"/>
                      </a:endParaRPr>
                    </a:p>
                    <a:p>
                      <a:pPr algn="ctr" fontAlgn="ctr"/>
                      <a:r>
                        <a:rPr lang="ru-RU" sz="1400" dirty="0" err="1" smtClean="0"/>
                        <a:t>Барномаи</a:t>
                      </a:r>
                      <a:r>
                        <a:rPr lang="ru-RU" sz="1400" dirty="0" smtClean="0"/>
                        <a:t> </a:t>
                      </a:r>
                      <a:r>
                        <a:rPr lang="ru-RU" sz="1400" dirty="0" err="1" smtClean="0"/>
                        <a:t>рушди</a:t>
                      </a:r>
                      <a:r>
                        <a:rPr lang="ru-RU" sz="1400" dirty="0" smtClean="0"/>
                        <a:t> </a:t>
                      </a:r>
                      <a:r>
                        <a:rPr lang="ru-RU" sz="1400" dirty="0" err="1" smtClean="0"/>
                        <a:t>маъмурикунонии</a:t>
                      </a:r>
                      <a:r>
                        <a:rPr lang="ru-RU" sz="1400" dirty="0" smtClean="0"/>
                        <a:t> </a:t>
                      </a:r>
                      <a:r>
                        <a:rPr lang="ru-RU" sz="1400" dirty="0" err="1" smtClean="0"/>
                        <a:t>андоз</a:t>
                      </a:r>
                      <a:r>
                        <a:rPr lang="ru-RU" sz="1400" dirty="0" smtClean="0"/>
                        <a:t> </a:t>
                      </a:r>
                      <a:r>
                        <a:rPr lang="ru-RU" sz="1400" dirty="0" err="1" smtClean="0"/>
                        <a:t>барои</a:t>
                      </a:r>
                      <a:r>
                        <a:rPr lang="ru-RU" sz="1400" dirty="0" smtClean="0"/>
                        <a:t> </a:t>
                      </a:r>
                      <a:r>
                        <a:rPr lang="ru-RU" sz="1400" dirty="0" err="1" smtClean="0"/>
                        <a:t>солҳои</a:t>
                      </a:r>
                      <a:r>
                        <a:rPr lang="ru-RU" sz="1400" dirty="0" smtClean="0"/>
                        <a:t> 2020-2025 </a:t>
                      </a:r>
                      <a:endParaRPr lang="ru-RU" sz="1400" b="1" i="0" u="none" strike="noStrike" dirty="0">
                        <a:solidFill>
                          <a:srgbClr val="000000"/>
                        </a:solidFill>
                        <a:effectLst/>
                        <a:latin typeface="Times New Roman" panose="02020603050405020304" pitchFamily="18" charset="0"/>
                      </a:endParaRPr>
                    </a:p>
                  </a:txBody>
                  <a:tcPr marL="0" marR="0" marT="0" marB="0" anchor="ctr"/>
                </a:tc>
                <a:tc rowSpan="3">
                  <a:txBody>
                    <a:bodyPr/>
                    <a:lstStyle/>
                    <a:p>
                      <a:pPr algn="ctr" fontAlgn="ctr"/>
                      <a:r>
                        <a:rPr lang="ru-RU" sz="1400" u="none" strike="noStrike" dirty="0" err="1">
                          <a:effectLst/>
                        </a:rPr>
                        <a:t>Шумораи</a:t>
                      </a:r>
                      <a:r>
                        <a:rPr lang="ru-RU" sz="1400" u="none" strike="noStrike" dirty="0">
                          <a:effectLst/>
                        </a:rPr>
                        <a:t>  </a:t>
                      </a:r>
                      <a:r>
                        <a:rPr lang="ru-RU" sz="1400" u="none" strike="noStrike" dirty="0" err="1" smtClean="0">
                          <a:effectLst/>
                        </a:rPr>
                        <a:t>чорабиниҳо</a:t>
                      </a:r>
                      <a:r>
                        <a:rPr lang="ru-RU" sz="1400" u="none" strike="noStrike" dirty="0" smtClean="0">
                          <a:effectLst/>
                        </a:rPr>
                        <a:t>:</a:t>
                      </a:r>
                    </a:p>
                    <a:p>
                      <a:pPr algn="ctr" fontAlgn="ctr"/>
                      <a:endParaRPr lang="tg-Cyrl-TJ" sz="1400" u="none" strike="noStrike" dirty="0" smtClean="0">
                        <a:effectLst/>
                      </a:endParaRPr>
                    </a:p>
                    <a:p>
                      <a:pPr algn="ctr" fontAlgn="ctr"/>
                      <a:endParaRPr lang="tg-Cyrl-TJ" sz="1400" u="none" strike="noStrike" dirty="0" smtClean="0">
                        <a:effectLst/>
                      </a:endParaRPr>
                    </a:p>
                    <a:p>
                      <a:pPr algn="ctr" fontAlgn="ctr"/>
                      <a:endParaRPr lang="tg-Cyrl-TJ" sz="1400" u="none" strike="noStrike" dirty="0" smtClean="0">
                        <a:effectLst/>
                      </a:endParaRPr>
                    </a:p>
                    <a:p>
                      <a:pPr algn="ctr" fontAlgn="ctr"/>
                      <a:endParaRPr lang="ru-RU" sz="1400" u="none" strike="noStrike" dirty="0" smtClean="0">
                        <a:effectLst/>
                      </a:endParaRPr>
                    </a:p>
                    <a:p>
                      <a:pPr algn="ctr" fontAlgn="ctr"/>
                      <a:r>
                        <a:rPr lang="ru-RU" sz="1400" u="none" strike="noStrike" dirty="0" smtClean="0">
                          <a:effectLst/>
                        </a:rPr>
                        <a:t>19 </a:t>
                      </a:r>
                      <a:endParaRPr lang="ru-RU" sz="1400" b="1" i="0" u="none" strike="noStrike" dirty="0">
                        <a:solidFill>
                          <a:srgbClr val="000000"/>
                        </a:solidFill>
                        <a:effectLst/>
                        <a:latin typeface="Times New Roman" panose="02020603050405020304" pitchFamily="18" charset="0"/>
                      </a:endParaRPr>
                    </a:p>
                  </a:txBody>
                  <a:tcPr marL="0" marR="0" marT="0" marB="0" anchor="ctr"/>
                </a:tc>
                <a:tc rowSpan="3">
                  <a:txBody>
                    <a:bodyPr/>
                    <a:lstStyle/>
                    <a:p>
                      <a:pPr algn="ctr" fontAlgn="ctr"/>
                      <a:r>
                        <a:rPr lang="ru-RU" sz="1400" u="none" strike="noStrike" dirty="0" err="1">
                          <a:effectLst/>
                        </a:rPr>
                        <a:t>Талабот</a:t>
                      </a:r>
                      <a:r>
                        <a:rPr lang="ru-RU" sz="1400" u="none" strike="noStrike" dirty="0">
                          <a:effectLst/>
                        </a:rPr>
                        <a:t> ба </a:t>
                      </a:r>
                      <a:r>
                        <a:rPr lang="ru-RU" sz="1400" u="none" strike="noStrike" dirty="0" err="1" smtClean="0">
                          <a:effectLst/>
                        </a:rPr>
                        <a:t>маблағгузорӣ</a:t>
                      </a:r>
                      <a:r>
                        <a:rPr lang="ru-RU" sz="1400" u="none" strike="noStrike" dirty="0" smtClean="0">
                          <a:effectLst/>
                        </a:rPr>
                        <a:t>:</a:t>
                      </a:r>
                    </a:p>
                    <a:p>
                      <a:pPr algn="ctr" fontAlgn="ctr"/>
                      <a:endParaRPr lang="tg-Cyrl-TJ" sz="1400" u="none" strike="noStrike" dirty="0" smtClean="0">
                        <a:effectLst/>
                      </a:endParaRPr>
                    </a:p>
                    <a:p>
                      <a:pPr algn="ctr" fontAlgn="ctr"/>
                      <a:endParaRPr lang="tg-Cyrl-TJ" sz="1400" u="none" strike="noStrike" dirty="0" smtClean="0">
                        <a:effectLst/>
                      </a:endParaRPr>
                    </a:p>
                    <a:p>
                      <a:pPr algn="ctr" fontAlgn="ctr"/>
                      <a:endParaRPr lang="tg-Cyrl-TJ" sz="1400" u="none" strike="noStrike" dirty="0" smtClean="0">
                        <a:effectLst/>
                      </a:endParaRPr>
                    </a:p>
                    <a:p>
                      <a:pPr algn="ctr" fontAlgn="ctr"/>
                      <a:endParaRPr lang="tg-Cyrl-TJ" sz="1400" u="none" strike="noStrike" dirty="0" smtClean="0">
                        <a:effectLst/>
                      </a:endParaRPr>
                    </a:p>
                    <a:p>
                      <a:pPr algn="ctr" fontAlgn="ctr"/>
                      <a:endParaRPr lang="tg-Cyrl-TJ" sz="1400" u="none" strike="noStrike" dirty="0" smtClean="0">
                        <a:effectLst/>
                      </a:endParaRPr>
                    </a:p>
                    <a:p>
                      <a:pPr algn="ctr" fontAlgn="ctr"/>
                      <a:r>
                        <a:rPr lang="ru-RU" sz="1400" dirty="0" smtClean="0"/>
                        <a:t>$50,0 млн. </a:t>
                      </a:r>
                      <a:endParaRPr lang="ru-RU" sz="1400" b="1" i="0" u="none" strike="noStrike" dirty="0">
                        <a:solidFill>
                          <a:srgbClr val="000000"/>
                        </a:solidFill>
                        <a:effectLst/>
                        <a:latin typeface="Times New Roman" panose="02020603050405020304" pitchFamily="18" charset="0"/>
                      </a:endParaRPr>
                    </a:p>
                  </a:txBody>
                  <a:tcPr marL="0" marR="0" marT="0" marB="0" anchor="ctr"/>
                </a:tc>
                <a:tc rowSpan="2" gridSpan="2">
                  <a:txBody>
                    <a:bodyPr/>
                    <a:lstStyle/>
                    <a:p>
                      <a:pPr algn="ctr" fontAlgn="ctr"/>
                      <a:r>
                        <a:rPr lang="ru-RU" sz="1400" u="none" strike="noStrike" dirty="0" err="1">
                          <a:effectLst/>
                        </a:rPr>
                        <a:t>Чорабиниҳои</a:t>
                      </a:r>
                      <a:r>
                        <a:rPr lang="ru-RU" sz="1400" u="none" strike="noStrike" dirty="0">
                          <a:effectLst/>
                        </a:rPr>
                        <a:t> </a:t>
                      </a:r>
                      <a:r>
                        <a:rPr lang="ru-RU" sz="1400" u="none" strike="noStrike" dirty="0" err="1" smtClean="0">
                          <a:effectLst/>
                        </a:rPr>
                        <a:t>амалишуда</a:t>
                      </a:r>
                      <a:r>
                        <a:rPr lang="ru-RU" sz="1400" u="none" strike="noStrike" dirty="0" smtClean="0">
                          <a:effectLst/>
                        </a:rPr>
                        <a:t>:</a:t>
                      </a:r>
                      <a:endParaRPr lang="ru-RU" sz="1400" b="1" i="0" u="none" strike="noStrike" dirty="0">
                        <a:solidFill>
                          <a:srgbClr val="000000"/>
                        </a:solidFill>
                        <a:effectLst/>
                        <a:latin typeface="Times New Roman" panose="02020603050405020304" pitchFamily="18" charset="0"/>
                      </a:endParaRPr>
                    </a:p>
                  </a:txBody>
                  <a:tcPr marL="0" marR="0" marT="0" marB="0" anchor="ctr"/>
                </a:tc>
                <a:tc rowSpan="2" hMerge="1">
                  <a:txBody>
                    <a:bodyPr/>
                    <a:lstStyle/>
                    <a:p>
                      <a:endParaRPr lang="ru-RU"/>
                    </a:p>
                  </a:txBody>
                  <a:tcPr/>
                </a:tc>
                <a:tc rowSpan="2" gridSpan="2">
                  <a:txBody>
                    <a:bodyPr/>
                    <a:lstStyle/>
                    <a:p>
                      <a:pPr algn="ctr" fontAlgn="ctr"/>
                      <a:r>
                        <a:rPr lang="ru-RU" sz="1400" u="none" strike="noStrike" dirty="0" err="1">
                          <a:effectLst/>
                        </a:rPr>
                        <a:t>Иҷрои</a:t>
                      </a:r>
                      <a:r>
                        <a:rPr lang="ru-RU" sz="1400" u="none" strike="noStrike" dirty="0">
                          <a:effectLst/>
                        </a:rPr>
                        <a:t> </a:t>
                      </a:r>
                      <a:r>
                        <a:rPr lang="ru-RU" sz="1400" u="none" strike="noStrike" dirty="0" err="1">
                          <a:effectLst/>
                        </a:rPr>
                        <a:t>чорабиниҳо</a:t>
                      </a:r>
                      <a:r>
                        <a:rPr lang="ru-RU" sz="1400" u="none" strike="noStrike" dirty="0">
                          <a:effectLst/>
                        </a:rPr>
                        <a:t> аз </a:t>
                      </a:r>
                      <a:r>
                        <a:rPr lang="ru-RU" sz="1400" u="none" strike="noStrike" dirty="0" err="1">
                          <a:effectLst/>
                        </a:rPr>
                        <a:t>рӯи</a:t>
                      </a:r>
                      <a:r>
                        <a:rPr lang="ru-RU" sz="1400" u="none" strike="noStrike" dirty="0">
                          <a:effectLst/>
                        </a:rPr>
                        <a:t> </a:t>
                      </a:r>
                      <a:r>
                        <a:rPr lang="ru-RU" sz="1400" u="none" strike="noStrike" dirty="0" err="1" smtClean="0">
                          <a:effectLst/>
                        </a:rPr>
                        <a:t>маблағ</a:t>
                      </a:r>
                      <a:r>
                        <a:rPr lang="ru-RU" sz="1400" u="none" strike="noStrike" dirty="0" smtClean="0">
                          <a:effectLst/>
                        </a:rPr>
                        <a:t>:</a:t>
                      </a:r>
                      <a:endParaRPr lang="ru-RU" sz="1400" b="1" i="0" u="none" strike="noStrike" dirty="0">
                        <a:solidFill>
                          <a:srgbClr val="000000"/>
                        </a:solidFill>
                        <a:effectLst/>
                        <a:latin typeface="Times New Roman" panose="02020603050405020304" pitchFamily="18" charset="0"/>
                      </a:endParaRPr>
                    </a:p>
                  </a:txBody>
                  <a:tcPr marL="0" marR="0" marT="0" marB="0" anchor="ctr"/>
                </a:tc>
                <a:tc rowSpan="2" hMerge="1">
                  <a:txBody>
                    <a:bodyPr/>
                    <a:lstStyle/>
                    <a:p>
                      <a:endParaRPr lang="ru-RU"/>
                    </a:p>
                  </a:txBody>
                  <a:tcPr/>
                </a:tc>
                <a:tc gridSpan="5">
                  <a:txBody>
                    <a:bodyPr/>
                    <a:lstStyle/>
                    <a:p>
                      <a:pPr algn="ctr" fontAlgn="b"/>
                      <a:r>
                        <a:rPr lang="ru-RU" sz="1400" u="none" strike="noStrike" dirty="0" err="1">
                          <a:effectLst/>
                        </a:rPr>
                        <a:t>Иҷро</a:t>
                      </a:r>
                      <a:r>
                        <a:rPr lang="ru-RU" sz="1400" u="none" strike="noStrike" dirty="0">
                          <a:effectLst/>
                        </a:rPr>
                        <a:t> аз </a:t>
                      </a:r>
                      <a:r>
                        <a:rPr lang="ru-RU" sz="1400" u="none" strike="noStrike" dirty="0" err="1">
                          <a:effectLst/>
                        </a:rPr>
                        <a:t>рӯи</a:t>
                      </a:r>
                      <a:r>
                        <a:rPr lang="ru-RU" sz="1400" u="none" strike="noStrike" dirty="0">
                          <a:effectLst/>
                        </a:rPr>
                        <a:t> </a:t>
                      </a:r>
                      <a:r>
                        <a:rPr lang="ru-RU" sz="1400" u="none" strike="noStrike" dirty="0" err="1">
                          <a:effectLst/>
                        </a:rPr>
                        <a:t>сарчашмаҳои</a:t>
                      </a:r>
                      <a:r>
                        <a:rPr lang="ru-RU" sz="1400" u="none" strike="noStrike" dirty="0">
                          <a:effectLst/>
                        </a:rPr>
                        <a:t> </a:t>
                      </a:r>
                      <a:r>
                        <a:rPr lang="ru-RU" sz="1400" u="none" strike="noStrike" dirty="0" err="1" smtClean="0">
                          <a:effectLst/>
                        </a:rPr>
                        <a:t>маблағгузорӣ</a:t>
                      </a:r>
                      <a:r>
                        <a:rPr lang="ru-RU" sz="1400" u="none" strike="noStrike" dirty="0" smtClean="0">
                          <a:effectLst/>
                        </a:rPr>
                        <a:t>: </a:t>
                      </a:r>
                      <a:endParaRPr lang="ru-RU" sz="1400" b="0" i="0" u="none" strike="noStrike" dirty="0">
                        <a:solidFill>
                          <a:srgbClr val="000000"/>
                        </a:solidFill>
                        <a:effectLst/>
                        <a:latin typeface="Calibri" panose="020F0502020204030204" pitchFamily="34" charset="0"/>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252243568"/>
                  </a:ext>
                </a:extLst>
              </a:tr>
              <a:tr h="75330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u="none" strike="noStrike" dirty="0" err="1" smtClean="0">
                          <a:effectLst/>
                        </a:rPr>
                        <a:t>Шарикони</a:t>
                      </a:r>
                      <a:r>
                        <a:rPr lang="ru-RU" sz="1400" u="none" strike="noStrike" dirty="0" smtClean="0">
                          <a:effectLst/>
                        </a:rPr>
                        <a:t> </a:t>
                      </a:r>
                      <a:r>
                        <a:rPr lang="ru-RU" sz="1400" u="none" strike="noStrike" dirty="0" err="1" smtClean="0">
                          <a:effectLst/>
                        </a:rPr>
                        <a:t>рушд</a:t>
                      </a:r>
                      <a:r>
                        <a:rPr lang="ru-RU" sz="1400" u="none" strike="noStrike" dirty="0" smtClean="0">
                          <a:effectLst/>
                        </a:rPr>
                        <a:t>:</a:t>
                      </a:r>
                      <a:endParaRPr lang="ru-RU" sz="1400" b="1" i="0" u="none" strike="noStrike" dirty="0" smtClean="0">
                        <a:solidFill>
                          <a:srgbClr val="000000"/>
                        </a:solidFill>
                        <a:effectLst/>
                        <a:latin typeface="Times New Roman" panose="02020603050405020304" pitchFamily="18" charset="0"/>
                      </a:endParaRPr>
                    </a:p>
                    <a:p>
                      <a:endParaRPr lang="ru-RU" sz="1400" dirty="0"/>
                    </a:p>
                  </a:txBody>
                  <a:tcPr marL="0" marR="0" marT="0" marB="0" anchor="ctr"/>
                </a:tc>
                <a:tc hMerge="1">
                  <a:txBody>
                    <a:bodyPr/>
                    <a:lstStyle/>
                    <a:p>
                      <a:endParaRPr lang="ru-RU"/>
                    </a:p>
                  </a:txBody>
                  <a:tcPr/>
                </a:tc>
                <a:tc hMerge="1">
                  <a:txBody>
                    <a:bodyPr/>
                    <a:lstStyle/>
                    <a:p>
                      <a:endParaRPr lang="ru-RU"/>
                    </a:p>
                  </a:txBody>
                  <a:tcPr/>
                </a:tc>
                <a:tc gridSpan="2">
                  <a:txBody>
                    <a:bodyPr/>
                    <a:lstStyle/>
                    <a:p>
                      <a:pPr algn="l" fontAlgn="ctr"/>
                      <a:endParaRPr lang="ru-RU" sz="1400" b="1" i="0" u="none" strike="noStrike" dirty="0">
                        <a:solidFill>
                          <a:srgbClr val="000000"/>
                        </a:solidFill>
                        <a:effectLst/>
                        <a:latin typeface="Times New Roman" panose="02020603050405020304" pitchFamily="18" charset="0"/>
                      </a:endParaRPr>
                    </a:p>
                  </a:txBody>
                  <a:tcPr marL="0" marR="0" marT="0" marB="0" anchor="ctr"/>
                </a:tc>
                <a:tc hMerge="1">
                  <a:txBody>
                    <a:bodyPr/>
                    <a:lstStyle/>
                    <a:p>
                      <a:endParaRPr lang="ru-RU"/>
                    </a:p>
                  </a:txBody>
                  <a:tcPr/>
                </a:tc>
                <a:extLst>
                  <a:ext uri="{0D108BD9-81ED-4DB2-BD59-A6C34878D82A}">
                    <a16:rowId xmlns:a16="http://schemas.microsoft.com/office/drawing/2014/main" val="510507517"/>
                  </a:ext>
                </a:extLst>
              </a:tr>
              <a:tr h="103589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ru-RU" sz="1400" u="none" strike="noStrike" dirty="0" err="1" smtClean="0">
                          <a:effectLst/>
                        </a:rPr>
                        <a:t>Шумора</a:t>
                      </a:r>
                      <a:r>
                        <a:rPr lang="ru-RU" sz="1400" u="none" strike="noStrike" dirty="0" smtClean="0">
                          <a:effectLst/>
                        </a:rPr>
                        <a:t>:</a:t>
                      </a:r>
                    </a:p>
                    <a:p>
                      <a:pPr algn="ctr" fontAlgn="ctr"/>
                      <a:endParaRPr lang="tg-Cyrl-TJ" sz="1400" b="1" i="0" u="none" strike="noStrike" dirty="0" smtClean="0">
                        <a:solidFill>
                          <a:srgbClr val="000000"/>
                        </a:solidFill>
                        <a:effectLst/>
                        <a:latin typeface="Times New Roman" panose="02020603050405020304" pitchFamily="18" charset="0"/>
                      </a:endParaRPr>
                    </a:p>
                    <a:p>
                      <a:pPr algn="ctr" fontAlgn="ctr"/>
                      <a:endParaRPr lang="tg-Cyrl-TJ" sz="1400" b="1" i="0" u="none" strike="noStrike" dirty="0" smtClean="0">
                        <a:solidFill>
                          <a:srgbClr val="000000"/>
                        </a:solidFill>
                        <a:effectLst/>
                        <a:latin typeface="Times New Roman" panose="02020603050405020304" pitchFamily="18"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tg-Cyrl-TJ" sz="1400" u="none" strike="noStrike" dirty="0" smtClean="0">
                          <a:effectLst/>
                        </a:rPr>
                        <a:t>19</a:t>
                      </a:r>
                    </a:p>
                    <a:p>
                      <a:pPr marL="0" marR="0" lvl="0" indent="0" algn="ctr" defTabSz="914400" rtl="0" eaLnBrk="1" fontAlgn="ctr" latinLnBrk="0" hangingPunct="1">
                        <a:lnSpc>
                          <a:spcPct val="100000"/>
                        </a:lnSpc>
                        <a:spcBef>
                          <a:spcPts val="0"/>
                        </a:spcBef>
                        <a:spcAft>
                          <a:spcPts val="0"/>
                        </a:spcAft>
                        <a:buClrTx/>
                        <a:buSzTx/>
                        <a:buFontTx/>
                        <a:buNone/>
                        <a:tabLst/>
                        <a:defRPr/>
                      </a:pPr>
                      <a:endParaRPr lang="ru-RU" sz="1400" u="none" strike="noStrike" dirty="0" smtClean="0">
                        <a:effectLst/>
                      </a:endParaRPr>
                    </a:p>
                    <a:p>
                      <a:pPr algn="ctr" fontAlgn="ctr"/>
                      <a:endParaRPr lang="ru-RU" sz="14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1400" u="none" strike="noStrike" dirty="0" err="1" smtClean="0">
                          <a:effectLst/>
                        </a:rPr>
                        <a:t>Фоиз</a:t>
                      </a:r>
                      <a:r>
                        <a:rPr lang="ru-RU" sz="1400" u="none" strike="noStrike" dirty="0" smtClean="0">
                          <a:effectLst/>
                        </a:rPr>
                        <a:t>:</a:t>
                      </a:r>
                    </a:p>
                    <a:p>
                      <a:pPr algn="ctr" fontAlgn="ctr"/>
                      <a:endParaRPr lang="tg-Cyrl-TJ" sz="1400" u="none" strike="noStrike" dirty="0" smtClean="0">
                        <a:effectLst/>
                      </a:endParaRPr>
                    </a:p>
                    <a:p>
                      <a:pPr algn="ctr" fontAlgn="ctr"/>
                      <a:endParaRPr lang="ru-RU" sz="1400" u="none" strike="noStrike" dirty="0" smtClean="0">
                        <a:effectLst/>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tg-Cyrl-TJ" sz="1400" b="0" i="0" u="none" strike="noStrike" dirty="0" smtClean="0">
                          <a:solidFill>
                            <a:srgbClr val="000000"/>
                          </a:solidFill>
                          <a:effectLst/>
                          <a:latin typeface="Times New Roman" panose="02020603050405020304" pitchFamily="18" charset="0"/>
                        </a:rPr>
                        <a:t>68,4</a:t>
                      </a:r>
                    </a:p>
                    <a:p>
                      <a:pPr algn="ctr" fontAlgn="ctr"/>
                      <a:endParaRPr lang="ru-RU" sz="1400" u="none" strike="noStrike" dirty="0" smtClean="0">
                        <a:effectLst/>
                      </a:endParaRPr>
                    </a:p>
                    <a:p>
                      <a:pPr algn="ctr" fontAlgn="ctr"/>
                      <a:endParaRPr lang="ru-RU" sz="1400" b="1" i="0" u="none"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ru-RU" sz="1400" u="none" strike="noStrike" dirty="0" err="1" smtClean="0">
                          <a:effectLst/>
                        </a:rPr>
                        <a:t>Азхудшуда</a:t>
                      </a:r>
                      <a:r>
                        <a:rPr lang="ru-RU" sz="1400" u="none" strike="noStrike" dirty="0" smtClean="0">
                          <a:effectLst/>
                        </a:rPr>
                        <a:t>:</a:t>
                      </a:r>
                    </a:p>
                    <a:p>
                      <a:pPr algn="ctr" fontAlgn="ctr"/>
                      <a:endParaRPr lang="tg-Cyrl-TJ" sz="1400" u="none" strike="noStrike" dirty="0" smtClean="0">
                        <a:effectLst/>
                      </a:endParaRPr>
                    </a:p>
                    <a:p>
                      <a:pPr algn="ctr" fontAlgn="ctr"/>
                      <a:endParaRPr lang="ru-RU" sz="1400" u="none" strike="noStrike" dirty="0" smtClean="0">
                        <a:effectLst/>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ru-RU" sz="1400" dirty="0" smtClean="0"/>
                        <a:t>$</a:t>
                      </a:r>
                      <a:r>
                        <a:rPr lang="ru-RU" sz="1400" u="none" strike="noStrike" dirty="0" smtClean="0">
                          <a:effectLst/>
                        </a:rPr>
                        <a:t>25,5 млн. </a:t>
                      </a:r>
                      <a:endParaRPr lang="ru-RU" sz="1400" b="1" i="0" u="none" strike="noStrike" dirty="0" smtClean="0">
                        <a:solidFill>
                          <a:srgbClr val="000000"/>
                        </a:solidFill>
                        <a:effectLst/>
                        <a:latin typeface="Times New Roman" panose="02020603050405020304" pitchFamily="18" charset="0"/>
                      </a:endParaRPr>
                    </a:p>
                    <a:p>
                      <a:pPr algn="ctr" fontAlgn="ctr"/>
                      <a:endParaRPr lang="ru-RU" sz="1400" u="none" strike="noStrike" dirty="0" smtClean="0">
                        <a:effectLst/>
                      </a:endParaRPr>
                    </a:p>
                    <a:p>
                      <a:pPr algn="ctr" fontAlgn="ctr"/>
                      <a:endParaRPr lang="ru-RU" sz="1400" u="none" strike="noStrike" dirty="0" smtClean="0">
                        <a:effectLst/>
                      </a:endParaRPr>
                    </a:p>
                  </a:txBody>
                  <a:tcPr marL="0" marR="0" marT="0" marB="0" anchor="ctr"/>
                </a:tc>
                <a:tc>
                  <a:txBody>
                    <a:bodyPr/>
                    <a:lstStyle/>
                    <a:p>
                      <a:pPr algn="ctr" fontAlgn="ctr"/>
                      <a:r>
                        <a:rPr lang="ru-RU" sz="1400" u="none" strike="noStrike" dirty="0" err="1" smtClean="0">
                          <a:effectLst/>
                        </a:rPr>
                        <a:t>Фоиз</a:t>
                      </a:r>
                      <a:r>
                        <a:rPr lang="ru-RU" sz="1400" u="none" strike="noStrike" dirty="0" smtClean="0">
                          <a:effectLst/>
                        </a:rPr>
                        <a:t>:</a:t>
                      </a:r>
                    </a:p>
                    <a:p>
                      <a:pPr algn="ctr" fontAlgn="ctr"/>
                      <a:endParaRPr lang="tg-Cyrl-TJ" sz="1400" u="none" strike="noStrike" dirty="0" smtClean="0">
                        <a:effectLst/>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tg-Cyrl-TJ" sz="1400" u="none" strike="noStrike" dirty="0" smtClean="0">
                        <a:effectLst/>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tg-Cyrl-TJ" sz="1400" u="none" strike="noStrike" dirty="0" smtClean="0">
                          <a:effectLst/>
                        </a:rPr>
                        <a:t>51,2</a:t>
                      </a:r>
                      <a:endParaRPr lang="ru-RU" sz="1400" u="none" strike="noStrike" dirty="0" smtClean="0">
                        <a:effectLst/>
                      </a:endParaRPr>
                    </a:p>
                    <a:p>
                      <a:pPr algn="ctr" fontAlgn="ctr"/>
                      <a:endParaRPr lang="tg-Cyrl-TJ" sz="1400" u="none" strike="noStrike" dirty="0" smtClean="0">
                        <a:effectLst/>
                      </a:endParaRPr>
                    </a:p>
                    <a:p>
                      <a:pPr algn="ctr" fontAlgn="ctr"/>
                      <a:r>
                        <a:rPr lang="ru-RU" sz="1400" u="none" strike="noStrike" dirty="0" smtClean="0">
                          <a:effectLst/>
                        </a:rPr>
                        <a:t> </a:t>
                      </a:r>
                      <a:endParaRPr lang="ru-RU" sz="1400" b="1" i="0" u="none" strike="noStrike" dirty="0">
                        <a:solidFill>
                          <a:srgbClr val="000000"/>
                        </a:solidFill>
                        <a:effectLst/>
                        <a:latin typeface="Times New Roman" panose="02020603050405020304" pitchFamily="18" charset="0"/>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u="none" strike="noStrike" dirty="0" smtClean="0">
                          <a:effectLst/>
                        </a:rPr>
                        <a:t>  </a:t>
                      </a:r>
                      <a:r>
                        <a:rPr lang="ru-RU" sz="1400" u="none" strike="noStrike" dirty="0" err="1" smtClean="0">
                          <a:effectLst/>
                        </a:rPr>
                        <a:t>Нақша</a:t>
                      </a:r>
                      <a:r>
                        <a:rPr lang="ru-RU" sz="1400" u="none" strike="noStrike" dirty="0" smtClean="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tg-Cyrl-TJ" sz="1400" b="1" i="0" u="none" strike="noStrike" dirty="0" smtClean="0">
                        <a:solidFill>
                          <a:srgbClr val="000000"/>
                        </a:solidFill>
                        <a:effectLst/>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tg-Cyrl-TJ" sz="1400" b="1" i="0" u="none" strike="noStrike" dirty="0" smtClean="0">
                        <a:solidFill>
                          <a:srgbClr val="000000"/>
                        </a:solidFill>
                        <a:effectLst/>
                        <a:latin typeface="Times New Roman" panose="02020603050405020304" pitchFamily="18"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ru-RU" sz="1400" dirty="0" smtClean="0"/>
                        <a:t>$</a:t>
                      </a:r>
                      <a:r>
                        <a:rPr lang="ru-RU" sz="1400" u="none" strike="noStrike" dirty="0" smtClean="0">
                          <a:effectLst/>
                        </a:rPr>
                        <a:t>25,5</a:t>
                      </a:r>
                      <a:r>
                        <a:rPr lang="ru-RU" sz="1400" u="none" strike="noStrike" baseline="0" dirty="0" smtClean="0">
                          <a:effectLst/>
                        </a:rPr>
                        <a:t> млн.</a:t>
                      </a:r>
                      <a:r>
                        <a:rPr lang="ru-RU" sz="1400" u="none" strike="noStrike" dirty="0" smtClean="0">
                          <a:effectLst/>
                        </a:rPr>
                        <a:t> </a:t>
                      </a:r>
                      <a:endParaRPr lang="ru-RU" sz="1400" b="1" i="0" u="none" strike="noStrike" dirty="0" smtClean="0">
                        <a:solidFill>
                          <a:srgbClr val="000000"/>
                        </a:solidFill>
                        <a:effectLst/>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400" b="1" i="0" u="none" strike="noStrike" dirty="0" smtClean="0">
                        <a:solidFill>
                          <a:srgbClr val="000000"/>
                        </a:solidFill>
                        <a:effectLst/>
                        <a:latin typeface="Times New Roman" panose="02020603050405020304" pitchFamily="18" charset="0"/>
                      </a:endParaRPr>
                    </a:p>
                    <a:p>
                      <a:endParaRPr lang="ru-RU" sz="1400" dirty="0"/>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u="none" strike="noStrike" dirty="0" smtClean="0">
                          <a:effectLst/>
                        </a:rPr>
                        <a:t>  </a:t>
                      </a:r>
                      <a:r>
                        <a:rPr lang="ru-RU" sz="1400" u="none" strike="noStrike" dirty="0" err="1" smtClean="0">
                          <a:effectLst/>
                        </a:rPr>
                        <a:t>Иҷро</a:t>
                      </a:r>
                      <a:r>
                        <a:rPr lang="ru-RU" sz="1400" u="none" strike="noStrike" dirty="0" smtClean="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tg-Cyrl-TJ" sz="1400" b="1" i="0" u="none" strike="noStrike" dirty="0" smtClean="0">
                        <a:solidFill>
                          <a:srgbClr val="000000"/>
                        </a:solidFill>
                        <a:effectLst/>
                        <a:latin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tg-Cyrl-TJ" sz="1400" b="1" i="0" u="none" strike="noStrike" dirty="0" smtClean="0">
                        <a:solidFill>
                          <a:srgbClr val="000000"/>
                        </a:solidFill>
                        <a:effectLst/>
                        <a:latin typeface="Times New Roman" panose="02020603050405020304" pitchFamily="18"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tg-Cyrl-TJ" sz="1400" u="none" strike="noStrike" dirty="0" smtClean="0">
                          <a:effectLst/>
                        </a:rPr>
                        <a:t>51,2</a:t>
                      </a:r>
                      <a:endParaRPr lang="ru-RU" sz="1400" u="none" strike="noStrike" dirty="0" smtClean="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400" b="1" i="0" u="none" strike="noStrike" dirty="0" smtClean="0">
                        <a:solidFill>
                          <a:srgbClr val="000000"/>
                        </a:solidFill>
                        <a:effectLst/>
                        <a:latin typeface="Times New Roman" panose="02020603050405020304" pitchFamily="18" charset="0"/>
                      </a:endParaRPr>
                    </a:p>
                    <a:p>
                      <a:endParaRPr lang="ru-RU" sz="1400" dirty="0"/>
                    </a:p>
                  </a:txBody>
                  <a:tcPr marL="0" marR="0" marT="0" marB="0" anchor="ctr"/>
                </a:tc>
                <a:tc>
                  <a:txBody>
                    <a:bodyPr/>
                    <a:lstStyle/>
                    <a:p>
                      <a:endParaRPr lang="ru-RU" dirty="0"/>
                    </a:p>
                  </a:txBody>
                  <a:tcPr marL="0" marR="0" marT="0" marB="0" anchor="ctr"/>
                </a:tc>
                <a:tc>
                  <a:txBody>
                    <a:bodyPr/>
                    <a:lstStyle/>
                    <a:p>
                      <a:endParaRPr lang="ru-RU" sz="1400" dirty="0"/>
                    </a:p>
                  </a:txBody>
                  <a:tcPr marL="0" marR="0" marT="0" marB="0" anchor="ctr"/>
                </a:tc>
                <a:tc>
                  <a:txBody>
                    <a:bodyPr/>
                    <a:lstStyle/>
                    <a:p>
                      <a:endParaRPr lang="ru-RU" sz="1400" dirty="0"/>
                    </a:p>
                  </a:txBody>
                  <a:tcPr marL="0" marR="0" marT="0" marB="0" anchor="ctr"/>
                </a:tc>
                <a:extLst>
                  <a:ext uri="{0D108BD9-81ED-4DB2-BD59-A6C34878D82A}">
                    <a16:rowId xmlns:a16="http://schemas.microsoft.com/office/drawing/2014/main" val="571855657"/>
                  </a:ext>
                </a:extLst>
              </a:tr>
            </a:tbl>
          </a:graphicData>
        </a:graphic>
      </p:graphicFrame>
    </p:spTree>
    <p:extLst>
      <p:ext uri="{BB962C8B-B14F-4D97-AF65-F5344CB8AC3E}">
        <p14:creationId xmlns:p14="http://schemas.microsoft.com/office/powerpoint/2010/main" val="2570063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2052</TotalTime>
  <Words>1244</Words>
  <Application>Microsoft Office PowerPoint</Application>
  <PresentationFormat>Широкоэкранный</PresentationFormat>
  <Paragraphs>146</Paragraphs>
  <Slides>10</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10</vt:i4>
      </vt:variant>
    </vt:vector>
  </HeadingPairs>
  <TitlesOfParts>
    <vt:vector size="20" baseType="lpstr">
      <vt:lpstr>Arial</vt:lpstr>
      <vt:lpstr>Calibri</vt:lpstr>
      <vt:lpstr>Calibri Light</vt:lpstr>
      <vt:lpstr>Cambria</vt:lpstr>
      <vt:lpstr>Palatino Linotype</vt:lpstr>
      <vt:lpstr>Segoe UI Semibold</vt:lpstr>
      <vt:lpstr>Tahoma</vt:lpstr>
      <vt:lpstr>Times New Roman</vt:lpstr>
      <vt:lpstr>Times New Roman Tj</vt:lpstr>
      <vt:lpstr>Тема Office</vt:lpstr>
      <vt:lpstr>Презентация PowerPoint</vt:lpstr>
      <vt:lpstr>Яке аз бандҳои Барнома ин бењсозии маъмурикунонии андоз ва зиёд кардани миќдори хизматрасонињои электронї ба шумор меравад, ки бо ин мақсад барномаи компютерии қаблан амалкунандаи мақомоти андоз такмил дода шуда, аз моњи апрели соли 2023 дар маќомоти андоз шакли таљдидшудаи барномаи компютерии Системаи муттањидаи иттилоотии идоракунии андоз (СМИИА) ба истифода дода шуд.</vt:lpstr>
      <vt:lpstr>Яке аз бандҳои Барнома ин болоравии нуфузи маќомоти андоз тавассути идоракунии одилона ва ҷорӣ намудани шакли нави назорату мониторинги андоз ба шумор меравад, ки бо ин мақсад  тибќи фармоишњои Кумитаи андоз (аз 24.08.2023, №406, аз 24.11.2023, №651 ва аз 30.04.2024, №267) ќатъи фаъолияти соњибкорони инфиродии табќи патент ва шањодатнома фаъолияткунанда,  шањодатнома бо шартњои махсус ва хољагињои дењќонии бе таъсиси шахси њуќуќї фаъолияткунанда бе зарурияти ташриф овардан ба мақомоти андоз дар шакли электронї тавассути утоқи шахсии андозсупоранда анљом дода мешавад.</vt:lpstr>
      <vt:lpstr>Бо мақсади такмили заминањои технологї ва њуќуќї љињати истифодаи њатмии дастгоњњои назоратї – хазинавї аз њисоби маблаѓњои Лоиҳаи грантии “Амалиёт оид ба ислоњоти андоз” 30,0 њазор адад дастгоњњои назоратї – хазинавии насли нав ба маблаѓи зиёда аз 85,0 млн. сомонї харидорї гардида, модулњои компютерии Оператори маълумоти фискалї тањия карда шуда, аз моњи январи соли љорї таљњизотњои номбурда ба андозсупорандагон ба таври ройгон дастрас гардида истодаанд. Дар маҷмуъ, истифодаи ДНХ раванди фаъолияти андозсупорандагонро шаффоф гардонида, барои ба таври автоматӣ инъикос гардидани маълумотҳо дар эъломияи андозӣ мусоидат менамояд.</vt:lpstr>
      <vt:lpstr>Бо мақсади таҳкими механизмҳои ҳавасмандкунандаи фаъолияти соҳибкорӣ ва сармоягузорӣ, шуруъ аз 1 январи соли 2022 пас аз мавриди амал ќарор гирифтани Кодекси андоз дар тањрири нав  паст шудани меъёрњои андози даромад аз шахсони воќеї (аз 13% ба 12%), андоз аз даромади шахсони њуќуќї (аз 23% ба 18% ва 20%,) андоз аз арзиши иловашуда (аз 18% ба 15%, аз 1 январи соли 2024 - 14% ва аз 1 январи соли 2027 - 13%), андози иљтимоии корхонањои ѓайрибуљетї (аз 25% ба 20%) ва бекор шудани андоз аз истифодабарандагони роњњои автомобилгард, муќаррар карда шудааст.</vt:lpstr>
      <vt:lpstr>Яке аз бандҳои Барнома ин тақвият бахшидан ба гардиши ҳуҷҷатњо дар шакли  электронї дар байни андозсупоранда ва мақомоти андоз мебошад. Агар дар соли 2020 зиёда аз 136,0 њазор субъекти хољагидор эъломияи худро ба тариќи электронї пешнињод менамуда бошанд, пас дар натиљаи чораљўињои маќомоти андоз, дар айни замон зиёда аз 174,0 њазор субъектњои хољагидор эъломия ва њисоботњои худро тариќи элктронї ба маќомоти андоз пешнињод намуда истодаанд, ки 70,2 фоизи шумораи умумии субъектњои хољагидори њисоботдињандаро ташкил медињад.</vt:lpstr>
      <vt:lpstr>Яке аз бандҳои Барнома ин афзоиши ҷамъоварии андоз тавассути пардохтњои ѓайринаќдї мебошад. Кумитаи андоз то инљониб бо 19 адад ташкилотњои ќарзии молиявї созишнома “Оиди ба таври ѓайринаќдї ќабул намудани андозњо ва дигар пардохтњои њатмї” ба имзо расонидааст.</vt:lpstr>
      <vt:lpstr>Таъсис додани муҳити махсуси технологӣ ва махзани маълумоти худкор, ки маълумотро аз субъектҳои гуногун бо мақсади муқаррар намудани эътимоднокии иттилоот дар бораи андозсупорандагон ва ҳалли масъалаҳои таҳлилї љамъ меоварад – яке аз бандҳои дигари Барнома мебошад. Аз 1 декабри соли 2023 дар сомонаи Кумитаи андоз модули хизматрасонии “Идорањои давлатї” мавриди истифода ќарор дода шуд, ки тавассути он минбаъд вазорату идорањо имкон доранд бе мурољиат ба маќомоти андоз оид ба масъалањои андозбандї ва баќайдгирии давлатї маълумотро дар шакли электронї дастрас намоянд.</vt:lpstr>
      <vt:lpstr> </vt:lpstr>
      <vt:lpstr>Презентация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Suhrob Istamqulzoda</dc:creator>
  <cp:lastModifiedBy>admin</cp:lastModifiedBy>
  <cp:revision>193</cp:revision>
  <cp:lastPrinted>2024-06-25T15:05:24Z</cp:lastPrinted>
  <dcterms:created xsi:type="dcterms:W3CDTF">2021-07-28T05:06:44Z</dcterms:created>
  <dcterms:modified xsi:type="dcterms:W3CDTF">2024-06-25T15:13:47Z</dcterms:modified>
</cp:coreProperties>
</file>