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Source Sans Pro Bold" charset="1" panose="020B0703030403020204"/>
      <p:regular r:id="rId16"/>
    </p:embeddedFont>
    <p:embeddedFont>
      <p:font typeface="Source Sans Pro Italics" charset="1" panose="020B0503030403090204"/>
      <p:regular r:id="rId17"/>
    </p:embeddedFont>
    <p:embeddedFont>
      <p:font typeface="Open Sauce Bold" charset="1" panose="00000800000000000000"/>
      <p:regular r:id="rId18"/>
    </p:embeddedFont>
    <p:embeddedFont>
      <p:font typeface="Open Sans Bold" charset="1" panose="020B0806030504020204"/>
      <p:regular r:id="rId19"/>
    </p:embeddedFont>
    <p:embeddedFont>
      <p:font typeface="Canva Sans Bold" charset="1" panose="020B0803030501040103"/>
      <p:regular r:id="rId20"/>
    </p:embeddedFont>
    <p:embeddedFont>
      <p:font typeface="Source Sans Pro" charset="1" panose="020B0503030403020204"/>
      <p:regular r:id="rId21"/>
    </p:embeddedFont>
    <p:embeddedFont>
      <p:font typeface="Arimo Bold" charset="1" panose="020B0704020202020204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3.png" Type="http://schemas.openxmlformats.org/officeDocument/2006/relationships/image"/><Relationship Id="rId4" Target="../media/image34.svg" Type="http://schemas.openxmlformats.org/officeDocument/2006/relationships/image"/><Relationship Id="rId5" Target="../media/image35.png" Type="http://schemas.openxmlformats.org/officeDocument/2006/relationships/image"/><Relationship Id="rId6" Target="../media/image24.png" Type="http://schemas.openxmlformats.org/officeDocument/2006/relationships/image"/><Relationship Id="rId7" Target="../media/image25.svg" Type="http://schemas.openxmlformats.org/officeDocument/2006/relationships/image"/><Relationship Id="rId8" Target="../media/image36.png" Type="http://schemas.openxmlformats.org/officeDocument/2006/relationships/image"/><Relationship Id="rId9" Target="../media/image37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10.png" Type="http://schemas.openxmlformats.org/officeDocument/2006/relationships/image"/><Relationship Id="rId6" Target="../media/image1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png" Type="http://schemas.openxmlformats.org/officeDocument/2006/relationships/image"/><Relationship Id="rId11" Target="../media/image21.png" Type="http://schemas.openxmlformats.org/officeDocument/2006/relationships/image"/><Relationship Id="rId2" Target="../media/image12.jpe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Relationship Id="rId7" Target="../media/image17.png" Type="http://schemas.openxmlformats.org/officeDocument/2006/relationships/image"/><Relationship Id="rId8" Target="../media/image18.png" Type="http://schemas.openxmlformats.org/officeDocument/2006/relationships/image"/><Relationship Id="rId9" Target="../media/image19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jpeg" Type="http://schemas.openxmlformats.org/officeDocument/2006/relationships/image"/><Relationship Id="rId3" Target="../media/image24.png" Type="http://schemas.openxmlformats.org/officeDocument/2006/relationships/image"/><Relationship Id="rId4" Target="../media/image25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png" Type="http://schemas.openxmlformats.org/officeDocument/2006/relationships/image"/><Relationship Id="rId4" Target="../media/image28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jpeg" Type="http://schemas.openxmlformats.org/officeDocument/2006/relationships/image"/><Relationship Id="rId3" Target="../media/image30.png" Type="http://schemas.openxmlformats.org/officeDocument/2006/relationships/image"/><Relationship Id="rId4" Target="../media/image3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jpeg" Type="http://schemas.openxmlformats.org/officeDocument/2006/relationships/image"/><Relationship Id="rId3" Target="../media/image24.png" Type="http://schemas.openxmlformats.org/officeDocument/2006/relationships/image"/><Relationship Id="rId4" Target="../media/image25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t="0" r="-20312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3086100" cy="10287000"/>
            <a:chOff x="0" y="0"/>
            <a:chExt cx="812800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2709333"/>
            </a:xfrm>
            <a:custGeom>
              <a:avLst/>
              <a:gdLst/>
              <a:ahLst/>
              <a:cxnLst/>
              <a:rect r="r" b="b" t="t" l="l"/>
              <a:pathLst>
                <a:path h="2709333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93C8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812800" cy="2756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3423369" y="5010150"/>
            <a:ext cx="10991397" cy="12025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844"/>
              </a:lnSpc>
              <a:spcBef>
                <a:spcPct val="0"/>
              </a:spcBef>
            </a:pPr>
            <a:r>
              <a:rPr lang="en-US" sz="7031">
                <a:solidFill>
                  <a:srgbClr val="593C8F"/>
                </a:solidFill>
                <a:latin typeface="Source Sans Pro Bold"/>
              </a:rPr>
              <a:t>БАРОИ СОЛҲОИ 2021-2025</a:t>
            </a:r>
          </a:p>
        </p:txBody>
      </p:sp>
      <p:sp>
        <p:nvSpPr>
          <p:cNvPr name="AutoShape 7" id="7"/>
          <p:cNvSpPr/>
          <p:nvPr/>
        </p:nvSpPr>
        <p:spPr>
          <a:xfrm flipV="true">
            <a:off x="3423369" y="6231726"/>
            <a:ext cx="10991397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8" id="8"/>
          <p:cNvSpPr/>
          <p:nvPr/>
        </p:nvSpPr>
        <p:spPr>
          <a:xfrm flipH="false" flipV="false" rot="5400000">
            <a:off x="14150508" y="6235368"/>
            <a:ext cx="4160184" cy="4114800"/>
          </a:xfrm>
          <a:custGeom>
            <a:avLst/>
            <a:gdLst/>
            <a:ahLst/>
            <a:cxnLst/>
            <a:rect r="r" b="b" t="t" l="l"/>
            <a:pathLst>
              <a:path h="4114800" w="4160184">
                <a:moveTo>
                  <a:pt x="0" y="0"/>
                </a:moveTo>
                <a:lnTo>
                  <a:pt x="4160184" y="0"/>
                </a:lnTo>
                <a:lnTo>
                  <a:pt x="41601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707178" y="130527"/>
            <a:ext cx="1552122" cy="1519445"/>
          </a:xfrm>
          <a:custGeom>
            <a:avLst/>
            <a:gdLst/>
            <a:ahLst/>
            <a:cxnLst/>
            <a:rect r="r" b="b" t="t" l="l"/>
            <a:pathLst>
              <a:path h="1519445" w="1552122">
                <a:moveTo>
                  <a:pt x="0" y="0"/>
                </a:moveTo>
                <a:lnTo>
                  <a:pt x="1552122" y="0"/>
                </a:lnTo>
                <a:lnTo>
                  <a:pt x="1552122" y="1519445"/>
                </a:lnTo>
                <a:lnTo>
                  <a:pt x="0" y="15194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413525" y="130527"/>
            <a:ext cx="1519445" cy="1519445"/>
          </a:xfrm>
          <a:custGeom>
            <a:avLst/>
            <a:gdLst/>
            <a:ahLst/>
            <a:cxnLst/>
            <a:rect r="r" b="b" t="t" l="l"/>
            <a:pathLst>
              <a:path h="1519445" w="1519445">
                <a:moveTo>
                  <a:pt x="0" y="0"/>
                </a:moveTo>
                <a:lnTo>
                  <a:pt x="1519445" y="0"/>
                </a:lnTo>
                <a:lnTo>
                  <a:pt x="1519445" y="1519445"/>
                </a:lnTo>
                <a:lnTo>
                  <a:pt x="0" y="15194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0" y="702641"/>
            <a:ext cx="3086100" cy="9258300"/>
          </a:xfrm>
          <a:custGeom>
            <a:avLst/>
            <a:gdLst/>
            <a:ahLst/>
            <a:cxnLst/>
            <a:rect r="r" b="b" t="t" l="l"/>
            <a:pathLst>
              <a:path h="9258300" w="3086100">
                <a:moveTo>
                  <a:pt x="0" y="0"/>
                </a:moveTo>
                <a:lnTo>
                  <a:pt x="3086100" y="0"/>
                </a:lnTo>
                <a:lnTo>
                  <a:pt x="3086100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8055" t="0" r="-28055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413525" y="2869544"/>
            <a:ext cx="13186874" cy="1986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26"/>
              </a:lnSpc>
            </a:pPr>
            <a:r>
              <a:rPr lang="en-US" sz="6746">
                <a:solidFill>
                  <a:srgbClr val="000000"/>
                </a:solidFill>
                <a:latin typeface="Source Sans Pro Bold"/>
              </a:rPr>
              <a:t>БАРНОМАИ ДАВЛАТИИ ДАРЁФТ ВА РУШДИ ИСТЕЪДОДҲО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423329" y="7067777"/>
            <a:ext cx="6583633" cy="8435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79"/>
              </a:lnSpc>
            </a:pPr>
            <a:r>
              <a:rPr lang="en-US" sz="2413">
                <a:solidFill>
                  <a:srgbClr val="000000"/>
                </a:solidFill>
                <a:latin typeface="Source Sans Pro Bold"/>
              </a:rPr>
              <a:t>Қарори Ҳукумати Ҷумҳурии Тоҷикистон</a:t>
            </a:r>
          </a:p>
          <a:p>
            <a:pPr algn="l">
              <a:lnSpc>
                <a:spcPts val="3379"/>
              </a:lnSpc>
              <a:spcBef>
                <a:spcPct val="0"/>
              </a:spcBef>
            </a:pPr>
            <a:r>
              <a:rPr lang="en-US" sz="2413">
                <a:solidFill>
                  <a:srgbClr val="000000"/>
                </a:solidFill>
                <a:latin typeface="Source Sans Pro Bold"/>
              </a:rPr>
              <a:t> аз 3 апрели соли 2021, №113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932970" y="279999"/>
            <a:ext cx="11068414" cy="1526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593C8F"/>
                </a:solidFill>
                <a:latin typeface="Source Sans Pro Bold"/>
              </a:rPr>
              <a:t>ВАЗОРАТИ МАОРИФ ВА ИЛМИ ҶУМҲУРИИ ТОҶИКИСТОН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593C8F"/>
                </a:solidFill>
                <a:latin typeface="Source Sans Pro Bold"/>
              </a:rPr>
              <a:t>МАРКАЗИ ҶУМҲУРИЯВИИ ДАРЁФТ 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593C8F"/>
                </a:solidFill>
                <a:latin typeface="Source Sans Pro Bold"/>
              </a:rPr>
              <a:t>ВА РУШДИ ИСТЕЪДОДОҲО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t="0" r="-20312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201900" y="0"/>
            <a:ext cx="3086100" cy="10287000"/>
            <a:chOff x="0" y="0"/>
            <a:chExt cx="812800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2709333"/>
            </a:xfrm>
            <a:custGeom>
              <a:avLst/>
              <a:gdLst/>
              <a:ahLst/>
              <a:cxnLst/>
              <a:rect r="r" b="b" t="t" l="l"/>
              <a:pathLst>
                <a:path h="2709333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593C8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812800" cy="2756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6" id="6"/>
          <p:cNvSpPr/>
          <p:nvPr/>
        </p:nvSpPr>
        <p:spPr>
          <a:xfrm>
            <a:off x="4114800" y="6085920"/>
            <a:ext cx="8106464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7" id="7"/>
          <p:cNvSpPr/>
          <p:nvPr/>
        </p:nvSpPr>
        <p:spPr>
          <a:xfrm flipH="false" flipV="false" rot="-5400000">
            <a:off x="-22692" y="22692"/>
            <a:ext cx="4160184" cy="4114800"/>
          </a:xfrm>
          <a:custGeom>
            <a:avLst/>
            <a:gdLst/>
            <a:ahLst/>
            <a:cxnLst/>
            <a:rect r="r" b="b" t="t" l="l"/>
            <a:pathLst>
              <a:path h="4114800" w="4160184">
                <a:moveTo>
                  <a:pt x="0" y="0"/>
                </a:moveTo>
                <a:lnTo>
                  <a:pt x="4160184" y="0"/>
                </a:lnTo>
                <a:lnTo>
                  <a:pt x="41601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5400000">
            <a:off x="11601450" y="3600450"/>
            <a:ext cx="10287000" cy="3086100"/>
          </a:xfrm>
          <a:custGeom>
            <a:avLst/>
            <a:gdLst/>
            <a:ahLst/>
            <a:cxnLst/>
            <a:rect r="r" b="b" t="t" l="l"/>
            <a:pathLst>
              <a:path h="3086100" w="10287000">
                <a:moveTo>
                  <a:pt x="0" y="0"/>
                </a:moveTo>
                <a:lnTo>
                  <a:pt x="10287000" y="0"/>
                </a:lnTo>
                <a:lnTo>
                  <a:pt x="10287000" y="3086100"/>
                </a:lnTo>
                <a:lnTo>
                  <a:pt x="0" y="30861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32833" r="-57777" b="-32833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5400000">
            <a:off x="933926" y="5383888"/>
            <a:ext cx="3969186" cy="5837038"/>
          </a:xfrm>
          <a:custGeom>
            <a:avLst/>
            <a:gdLst/>
            <a:ahLst/>
            <a:cxnLst/>
            <a:rect r="r" b="b" t="t" l="l"/>
            <a:pathLst>
              <a:path h="5837038" w="3969186">
                <a:moveTo>
                  <a:pt x="0" y="0"/>
                </a:moveTo>
                <a:lnTo>
                  <a:pt x="3969186" y="0"/>
                </a:lnTo>
                <a:lnTo>
                  <a:pt x="3969186" y="5837038"/>
                </a:lnTo>
                <a:lnTo>
                  <a:pt x="0" y="58370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0800000">
            <a:off x="7886700" y="0"/>
            <a:ext cx="7315200" cy="3976809"/>
          </a:xfrm>
          <a:custGeom>
            <a:avLst/>
            <a:gdLst/>
            <a:ahLst/>
            <a:cxnLst/>
            <a:rect r="r" b="b" t="t" l="l"/>
            <a:pathLst>
              <a:path h="3976809" w="7315200">
                <a:moveTo>
                  <a:pt x="0" y="0"/>
                </a:moveTo>
                <a:lnTo>
                  <a:pt x="7315200" y="0"/>
                </a:lnTo>
                <a:lnTo>
                  <a:pt x="7315200" y="3976809"/>
                </a:lnTo>
                <a:lnTo>
                  <a:pt x="0" y="3976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423369" y="3780140"/>
            <a:ext cx="9376664" cy="22867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89"/>
              </a:lnSpc>
            </a:pPr>
            <a:r>
              <a:rPr lang="en-US" sz="7308">
                <a:solidFill>
                  <a:srgbClr val="000000"/>
                </a:solidFill>
                <a:latin typeface="Arimo Bold"/>
              </a:rPr>
              <a:t>ТАШАККУР БАРОИ ТАВАҶҶУҲАТОН!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H="true">
            <a:off x="1028720" y="2186817"/>
            <a:ext cx="0" cy="0"/>
          </a:xfrm>
          <a:prstGeom prst="line">
            <a:avLst/>
          </a:prstGeom>
          <a:ln cap="flat" w="1905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0">
            <a:off x="0" y="2001694"/>
            <a:ext cx="18288000" cy="2555667"/>
            <a:chOff x="0" y="0"/>
            <a:chExt cx="4816593" cy="67309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673097"/>
            </a:xfrm>
            <a:custGeom>
              <a:avLst/>
              <a:gdLst/>
              <a:ahLst/>
              <a:cxnLst/>
              <a:rect r="r" b="b" t="t" l="l"/>
              <a:pathLst>
                <a:path h="67309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673097"/>
                  </a:lnTo>
                  <a:lnTo>
                    <a:pt x="0" y="673097"/>
                  </a:lnTo>
                  <a:close/>
                </a:path>
              </a:pathLst>
            </a:custGeom>
            <a:solidFill>
              <a:srgbClr val="F4F4F4">
                <a:alpha val="69804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816593" cy="7397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3082040" y="1953794"/>
            <a:ext cx="2685590" cy="2685590"/>
          </a:xfrm>
          <a:prstGeom prst="rect">
            <a:avLst/>
          </a:prstGeom>
        </p:spPr>
      </p:pic>
      <p:sp>
        <p:nvSpPr>
          <p:cNvPr name="Freeform 7" id="7"/>
          <p:cNvSpPr/>
          <p:nvPr/>
        </p:nvSpPr>
        <p:spPr>
          <a:xfrm flipH="false" flipV="false" rot="0">
            <a:off x="423315" y="3000934"/>
            <a:ext cx="2716029" cy="641970"/>
          </a:xfrm>
          <a:custGeom>
            <a:avLst/>
            <a:gdLst/>
            <a:ahLst/>
            <a:cxnLst/>
            <a:rect r="r" b="b" t="t" l="l"/>
            <a:pathLst>
              <a:path h="641970" w="2716029">
                <a:moveTo>
                  <a:pt x="0" y="0"/>
                </a:moveTo>
                <a:lnTo>
                  <a:pt x="2716029" y="0"/>
                </a:lnTo>
                <a:lnTo>
                  <a:pt x="2716029" y="641970"/>
                </a:lnTo>
                <a:lnTo>
                  <a:pt x="0" y="6419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147696" y="83458"/>
            <a:ext cx="14110919" cy="14997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60"/>
              </a:lnSpc>
              <a:spcBef>
                <a:spcPct val="0"/>
              </a:spcBef>
            </a:pPr>
            <a:r>
              <a:rPr lang="en-US" sz="4329" spc="303">
                <a:solidFill>
                  <a:srgbClr val="000000"/>
                </a:solidFill>
                <a:latin typeface="Source Sans Pro Bold"/>
              </a:rPr>
              <a:t>Нақша чорабиниҳои амалигардонии Барнома  (88 банд)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952360" y="2748138"/>
            <a:ext cx="11086818" cy="14021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8"/>
              </a:lnSpc>
              <a:spcBef>
                <a:spcPct val="0"/>
              </a:spcBef>
            </a:pPr>
            <a:r>
              <a:rPr lang="en-US" sz="4048">
                <a:solidFill>
                  <a:srgbClr val="000000"/>
                </a:solidFill>
                <a:latin typeface="Source Sans Pro Bold"/>
              </a:rPr>
              <a:t>Бандҳое, ки иҷрокунанда бевосита  Вазорати  маориф ва илм мебошад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643360" y="3010459"/>
            <a:ext cx="1562952" cy="581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23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Source Sans Pro Bold"/>
              </a:rPr>
              <a:t>46,6%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66394" y="2969325"/>
            <a:ext cx="2229870" cy="59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1"/>
              </a:lnSpc>
              <a:spcBef>
                <a:spcPct val="0"/>
              </a:spcBef>
            </a:pPr>
            <a:r>
              <a:rPr lang="en-US" sz="4035">
                <a:solidFill>
                  <a:srgbClr val="000000"/>
                </a:solidFill>
                <a:latin typeface="Source Sans Pro Bold"/>
              </a:rPr>
              <a:t>41-банд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0" y="4718772"/>
            <a:ext cx="18288000" cy="2555667"/>
            <a:chOff x="0" y="0"/>
            <a:chExt cx="4816593" cy="673097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4816592" cy="673097"/>
            </a:xfrm>
            <a:custGeom>
              <a:avLst/>
              <a:gdLst/>
              <a:ahLst/>
              <a:cxnLst/>
              <a:rect r="r" b="b" t="t" l="l"/>
              <a:pathLst>
                <a:path h="67309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673097"/>
                  </a:lnTo>
                  <a:lnTo>
                    <a:pt x="0" y="673097"/>
                  </a:lnTo>
                  <a:close/>
                </a:path>
              </a:pathLst>
            </a:custGeom>
            <a:solidFill>
              <a:srgbClr val="F4F4F4">
                <a:alpha val="69804"/>
              </a:srgbClr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66675"/>
              <a:ext cx="4816593" cy="7397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3082040" y="4653810"/>
            <a:ext cx="2685590" cy="2685590"/>
          </a:xfrm>
          <a:prstGeom prst="rect">
            <a:avLst/>
          </a:prstGeom>
        </p:spPr>
      </p:pic>
      <p:grpSp>
        <p:nvGrpSpPr>
          <p:cNvPr name="Group 16" id="16"/>
          <p:cNvGrpSpPr/>
          <p:nvPr/>
        </p:nvGrpSpPr>
        <p:grpSpPr>
          <a:xfrm rot="0">
            <a:off x="0" y="7436364"/>
            <a:ext cx="18288000" cy="2555667"/>
            <a:chOff x="0" y="0"/>
            <a:chExt cx="4816593" cy="67309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4816592" cy="673097"/>
            </a:xfrm>
            <a:custGeom>
              <a:avLst/>
              <a:gdLst/>
              <a:ahLst/>
              <a:cxnLst/>
              <a:rect r="r" b="b" t="t" l="l"/>
              <a:pathLst>
                <a:path h="673097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673097"/>
                  </a:lnTo>
                  <a:lnTo>
                    <a:pt x="0" y="673097"/>
                  </a:lnTo>
                  <a:close/>
                </a:path>
              </a:pathLst>
            </a:custGeom>
            <a:solidFill>
              <a:srgbClr val="F4F4F4">
                <a:alpha val="69804"/>
              </a:srgbClr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66675"/>
              <a:ext cx="4816593" cy="7397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pic>
        <p:nvPicPr>
          <p:cNvPr name="Picture 19" id="19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3082040" y="7355440"/>
            <a:ext cx="2685590" cy="2685590"/>
          </a:xfrm>
          <a:prstGeom prst="rect">
            <a:avLst/>
          </a:prstGeom>
        </p:spPr>
      </p:pic>
      <p:sp>
        <p:nvSpPr>
          <p:cNvPr name="TextBox 20" id="20"/>
          <p:cNvSpPr txBox="true"/>
          <p:nvPr/>
        </p:nvSpPr>
        <p:spPr>
          <a:xfrm rot="0">
            <a:off x="3643360" y="5710474"/>
            <a:ext cx="1562952" cy="581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23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Source Sans Pro Bold"/>
              </a:rPr>
              <a:t>46,6%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643360" y="8407914"/>
            <a:ext cx="1562952" cy="581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23"/>
              </a:lnSpc>
              <a:spcBef>
                <a:spcPct val="0"/>
              </a:spcBef>
            </a:pPr>
            <a:r>
              <a:rPr lang="en-US" sz="3899">
                <a:solidFill>
                  <a:srgbClr val="000000"/>
                </a:solidFill>
                <a:latin typeface="Source Sans Pro Bold"/>
              </a:rPr>
              <a:t>6,8%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359714" y="8310683"/>
            <a:ext cx="2779630" cy="657003"/>
          </a:xfrm>
          <a:custGeom>
            <a:avLst/>
            <a:gdLst/>
            <a:ahLst/>
            <a:cxnLst/>
            <a:rect r="r" b="b" t="t" l="l"/>
            <a:pathLst>
              <a:path h="657003" w="2779630">
                <a:moveTo>
                  <a:pt x="0" y="0"/>
                </a:moveTo>
                <a:lnTo>
                  <a:pt x="2779630" y="0"/>
                </a:lnTo>
                <a:lnTo>
                  <a:pt x="2779630" y="657003"/>
                </a:lnTo>
                <a:lnTo>
                  <a:pt x="0" y="65700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359714" y="5668103"/>
            <a:ext cx="2779630" cy="657003"/>
          </a:xfrm>
          <a:custGeom>
            <a:avLst/>
            <a:gdLst/>
            <a:ahLst/>
            <a:cxnLst/>
            <a:rect r="r" b="b" t="t" l="l"/>
            <a:pathLst>
              <a:path h="657003" w="2779630">
                <a:moveTo>
                  <a:pt x="0" y="0"/>
                </a:moveTo>
                <a:lnTo>
                  <a:pt x="2779630" y="0"/>
                </a:lnTo>
                <a:lnTo>
                  <a:pt x="2779630" y="657004"/>
                </a:lnTo>
                <a:lnTo>
                  <a:pt x="0" y="6570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571529" y="5654308"/>
            <a:ext cx="2229870" cy="59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1"/>
              </a:lnSpc>
              <a:spcBef>
                <a:spcPct val="0"/>
              </a:spcBef>
            </a:pPr>
            <a:r>
              <a:rPr lang="en-US" sz="4035">
                <a:solidFill>
                  <a:srgbClr val="000000"/>
                </a:solidFill>
                <a:latin typeface="Source Sans Pro Bold"/>
              </a:rPr>
              <a:t>41-банд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666394" y="8329733"/>
            <a:ext cx="2229870" cy="59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1"/>
              </a:lnSpc>
              <a:spcBef>
                <a:spcPct val="0"/>
              </a:spcBef>
            </a:pPr>
            <a:r>
              <a:rPr lang="en-US" sz="4035">
                <a:solidFill>
                  <a:srgbClr val="000000"/>
                </a:solidFill>
                <a:latin typeface="Source Sans Pro Bold"/>
              </a:rPr>
              <a:t>6-банд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6177991" y="4900261"/>
            <a:ext cx="10080624" cy="21164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8"/>
              </a:lnSpc>
              <a:spcBef>
                <a:spcPct val="0"/>
              </a:spcBef>
            </a:pPr>
            <a:r>
              <a:rPr lang="en-US" sz="4048">
                <a:solidFill>
                  <a:srgbClr val="000000"/>
                </a:solidFill>
                <a:latin typeface="Source Sans Pro Bold"/>
              </a:rPr>
              <a:t>Бандҳое, ки иҷрокунанда Вазорати маориф ва илм дар ҳамкорӣ бо дигар вазорату идораҳо мебошад</a:t>
            </a:r>
            <a:r>
              <a:rPr lang="en-US" sz="4048">
                <a:solidFill>
                  <a:srgbClr val="000000"/>
                </a:solidFill>
                <a:latin typeface="Source Sans Pro Bold"/>
              </a:rPr>
              <a:t> 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5952360" y="7989722"/>
            <a:ext cx="9992575" cy="1182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1"/>
              </a:lnSpc>
              <a:spcBef>
                <a:spcPct val="0"/>
              </a:spcBef>
            </a:pPr>
            <a:r>
              <a:rPr lang="en-US" sz="4035">
                <a:solidFill>
                  <a:srgbClr val="000000"/>
                </a:solidFill>
                <a:latin typeface="Source Sans Pro Bold"/>
              </a:rPr>
              <a:t>Бандҳое, ки ба </a:t>
            </a:r>
            <a:r>
              <a:rPr lang="en-US" sz="4035">
                <a:solidFill>
                  <a:srgbClr val="000000"/>
                </a:solidFill>
                <a:latin typeface="Source Sans Pro Bold"/>
              </a:rPr>
              <a:t> мақомоти маҳаллӣ вобаста мебошад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t="0" r="-20312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64411" y="2055606"/>
            <a:ext cx="16359178" cy="2590619"/>
            <a:chOff x="0" y="0"/>
            <a:chExt cx="4308590" cy="68230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308590" cy="682303"/>
            </a:xfrm>
            <a:custGeom>
              <a:avLst/>
              <a:gdLst/>
              <a:ahLst/>
              <a:cxnLst/>
              <a:rect r="r" b="b" t="t" l="l"/>
              <a:pathLst>
                <a:path h="682303" w="4308590">
                  <a:moveTo>
                    <a:pt x="0" y="0"/>
                  </a:moveTo>
                  <a:lnTo>
                    <a:pt x="4308590" y="0"/>
                  </a:lnTo>
                  <a:lnTo>
                    <a:pt x="4308590" y="682303"/>
                  </a:lnTo>
                  <a:lnTo>
                    <a:pt x="0" y="682303"/>
                  </a:lnTo>
                  <a:close/>
                </a:path>
              </a:pathLst>
            </a:custGeom>
            <a:solidFill>
              <a:srgbClr val="F4F4F4">
                <a:alpha val="69804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4308590" cy="7489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4822293" y="2455754"/>
            <a:ext cx="1790323" cy="1790323"/>
          </a:xfrm>
          <a:custGeom>
            <a:avLst/>
            <a:gdLst/>
            <a:ahLst/>
            <a:cxnLst/>
            <a:rect r="r" b="b" t="t" l="l"/>
            <a:pathLst>
              <a:path h="1790323" w="1790323">
                <a:moveTo>
                  <a:pt x="0" y="0"/>
                </a:moveTo>
                <a:lnTo>
                  <a:pt x="1790323" y="0"/>
                </a:lnTo>
                <a:lnTo>
                  <a:pt x="1790323" y="1790323"/>
                </a:lnTo>
                <a:lnTo>
                  <a:pt x="0" y="17903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64411" y="7521055"/>
            <a:ext cx="16359178" cy="2590619"/>
            <a:chOff x="0" y="0"/>
            <a:chExt cx="4308590" cy="68230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308590" cy="682303"/>
            </a:xfrm>
            <a:custGeom>
              <a:avLst/>
              <a:gdLst/>
              <a:ahLst/>
              <a:cxnLst/>
              <a:rect r="r" b="b" t="t" l="l"/>
              <a:pathLst>
                <a:path h="682303" w="4308590">
                  <a:moveTo>
                    <a:pt x="0" y="0"/>
                  </a:moveTo>
                  <a:lnTo>
                    <a:pt x="4308590" y="0"/>
                  </a:lnTo>
                  <a:lnTo>
                    <a:pt x="4308590" y="682303"/>
                  </a:lnTo>
                  <a:lnTo>
                    <a:pt x="0" y="682303"/>
                  </a:lnTo>
                  <a:close/>
                </a:path>
              </a:pathLst>
            </a:custGeom>
            <a:solidFill>
              <a:srgbClr val="F4F4F4">
                <a:alpha val="69804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4308590" cy="7489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4681439" y="7849502"/>
            <a:ext cx="2072030" cy="1725436"/>
          </a:xfrm>
          <a:custGeom>
            <a:avLst/>
            <a:gdLst/>
            <a:ahLst/>
            <a:cxnLst/>
            <a:rect r="r" b="b" t="t" l="l"/>
            <a:pathLst>
              <a:path h="1725436" w="2072030">
                <a:moveTo>
                  <a:pt x="0" y="0"/>
                </a:moveTo>
                <a:lnTo>
                  <a:pt x="2072031" y="0"/>
                </a:lnTo>
                <a:lnTo>
                  <a:pt x="2072031" y="1725436"/>
                </a:lnTo>
                <a:lnTo>
                  <a:pt x="0" y="17254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964411" y="4754058"/>
            <a:ext cx="16359178" cy="2590619"/>
            <a:chOff x="0" y="0"/>
            <a:chExt cx="4308590" cy="682303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4308590" cy="682303"/>
            </a:xfrm>
            <a:custGeom>
              <a:avLst/>
              <a:gdLst/>
              <a:ahLst/>
              <a:cxnLst/>
              <a:rect r="r" b="b" t="t" l="l"/>
              <a:pathLst>
                <a:path h="682303" w="4308590">
                  <a:moveTo>
                    <a:pt x="0" y="0"/>
                  </a:moveTo>
                  <a:lnTo>
                    <a:pt x="4308590" y="0"/>
                  </a:lnTo>
                  <a:lnTo>
                    <a:pt x="4308590" y="682303"/>
                  </a:lnTo>
                  <a:lnTo>
                    <a:pt x="0" y="682303"/>
                  </a:lnTo>
                  <a:close/>
                </a:path>
              </a:pathLst>
            </a:custGeom>
            <a:solidFill>
              <a:srgbClr val="F4F4F4">
                <a:alpha val="69804"/>
              </a:srgbClr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66675"/>
              <a:ext cx="4308590" cy="7489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2011876" y="5268276"/>
            <a:ext cx="2136590" cy="2136590"/>
          </a:xfrm>
          <a:prstGeom prst="rect">
            <a:avLst/>
          </a:prstGeom>
        </p:spPr>
      </p:pic>
      <p:sp>
        <p:nvSpPr>
          <p:cNvPr name="Freeform 15" id="15"/>
          <p:cNvSpPr/>
          <p:nvPr/>
        </p:nvSpPr>
        <p:spPr>
          <a:xfrm flipH="false" flipV="false" rot="0">
            <a:off x="14647713" y="5311518"/>
            <a:ext cx="2139483" cy="1598778"/>
          </a:xfrm>
          <a:custGeom>
            <a:avLst/>
            <a:gdLst/>
            <a:ahLst/>
            <a:cxnLst/>
            <a:rect r="r" b="b" t="t" l="l"/>
            <a:pathLst>
              <a:path h="1598778" w="2139483">
                <a:moveTo>
                  <a:pt x="0" y="0"/>
                </a:moveTo>
                <a:lnTo>
                  <a:pt x="2139483" y="0"/>
                </a:lnTo>
                <a:lnTo>
                  <a:pt x="2139483" y="1598778"/>
                </a:lnTo>
                <a:lnTo>
                  <a:pt x="0" y="159877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434058" y="155125"/>
            <a:ext cx="14969145" cy="13956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93"/>
              </a:lnSpc>
              <a:spcBef>
                <a:spcPct val="0"/>
              </a:spcBef>
            </a:pPr>
            <a:r>
              <a:rPr lang="en-US" sz="4735">
                <a:solidFill>
                  <a:srgbClr val="000000"/>
                </a:solidFill>
                <a:latin typeface="Source Sans Pro Bold"/>
              </a:rPr>
              <a:t>Дар ҷумҳурӣ 73 маркази дарёфт ва рушди истеъдодҳо фаъолият мекунад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567616" y="3064441"/>
            <a:ext cx="7715457" cy="59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1"/>
              </a:lnSpc>
              <a:spcBef>
                <a:spcPct val="0"/>
              </a:spcBef>
            </a:pPr>
            <a:r>
              <a:rPr lang="en-US" sz="4035">
                <a:solidFill>
                  <a:srgbClr val="000000"/>
                </a:solidFill>
                <a:latin typeface="Source Sans Pro Bold"/>
              </a:rPr>
              <a:t> Мустақилияти молиявӣ доранд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025167" y="5824432"/>
            <a:ext cx="8800356" cy="59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1"/>
              </a:lnSpc>
              <a:spcBef>
                <a:spcPct val="0"/>
              </a:spcBef>
            </a:pPr>
            <a:r>
              <a:rPr lang="en-US" sz="4035">
                <a:solidFill>
                  <a:srgbClr val="000000"/>
                </a:solidFill>
                <a:latin typeface="Source Sans Pro Bold"/>
              </a:rPr>
              <a:t>Бо бинои алоҳида таъмин мебошанд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094662" y="8030477"/>
            <a:ext cx="10661365" cy="1182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1"/>
              </a:lnSpc>
              <a:spcBef>
                <a:spcPct val="0"/>
              </a:spcBef>
            </a:pPr>
            <a:r>
              <a:rPr lang="en-US" sz="4035">
                <a:solidFill>
                  <a:srgbClr val="000000"/>
                </a:solidFill>
                <a:latin typeface="Source Sans Pro Bold"/>
              </a:rPr>
              <a:t> Бо воҳидҳои кории омӯзгорӣ аз ҳамаи фанҳо таъмин мебошанд</a:t>
            </a:r>
          </a:p>
        </p:txBody>
      </p:sp>
      <p:pic>
        <p:nvPicPr>
          <p:cNvPr name="Picture 20" id="20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1963081" y="2572239"/>
            <a:ext cx="2137861" cy="2137861"/>
          </a:xfrm>
          <a:prstGeom prst="rect">
            <a:avLst/>
          </a:prstGeom>
        </p:spPr>
      </p:pic>
      <p:sp>
        <p:nvSpPr>
          <p:cNvPr name="TextBox 21" id="21"/>
          <p:cNvSpPr txBox="true"/>
          <p:nvPr/>
        </p:nvSpPr>
        <p:spPr>
          <a:xfrm rot="0">
            <a:off x="1659550" y="2158394"/>
            <a:ext cx="3018430" cy="59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1"/>
              </a:lnSpc>
              <a:spcBef>
                <a:spcPct val="0"/>
              </a:spcBef>
            </a:pPr>
            <a:r>
              <a:rPr lang="en-US" sz="4035">
                <a:solidFill>
                  <a:srgbClr val="000000"/>
                </a:solidFill>
                <a:latin typeface="Source Sans Pro Bold"/>
              </a:rPr>
              <a:t>53 марказ</a:t>
            </a:r>
          </a:p>
        </p:txBody>
      </p:sp>
      <p:pic>
        <p:nvPicPr>
          <p:cNvPr name="Picture 22" id="22"/>
          <p:cNvPicPr>
            <a:picLocks noChangeAspect="true"/>
          </p:cNvPicPr>
          <p:nvPr/>
        </p:nvPicPr>
        <p:blipFill>
          <a:blip r:embed="rId11"/>
          <a:stretch>
            <a:fillRect/>
          </a:stretch>
        </p:blipFill>
        <p:spPr>
          <a:xfrm rot="0">
            <a:off x="2011547" y="7953727"/>
            <a:ext cx="2140537" cy="2140537"/>
          </a:xfrm>
          <a:prstGeom prst="rect">
            <a:avLst/>
          </a:prstGeom>
        </p:spPr>
      </p:pic>
      <p:sp>
        <p:nvSpPr>
          <p:cNvPr name="TextBox 23" id="23"/>
          <p:cNvSpPr txBox="true"/>
          <p:nvPr/>
        </p:nvSpPr>
        <p:spPr>
          <a:xfrm rot="0">
            <a:off x="2633403" y="6068417"/>
            <a:ext cx="893535" cy="493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6"/>
              </a:lnSpc>
              <a:spcBef>
                <a:spcPct val="0"/>
              </a:spcBef>
            </a:pPr>
            <a:r>
              <a:rPr lang="en-US" sz="3419">
                <a:solidFill>
                  <a:srgbClr val="000000"/>
                </a:solidFill>
                <a:latin typeface="Source Sans Pro Bold"/>
              </a:rPr>
              <a:t>11%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659550" y="7540105"/>
            <a:ext cx="3018430" cy="59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1"/>
              </a:lnSpc>
              <a:spcBef>
                <a:spcPct val="0"/>
              </a:spcBef>
            </a:pPr>
            <a:r>
              <a:rPr lang="en-US" sz="4035">
                <a:solidFill>
                  <a:srgbClr val="000000"/>
                </a:solidFill>
                <a:latin typeface="Source Sans Pro Bold"/>
              </a:rPr>
              <a:t>17 марказ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363823" y="3398568"/>
            <a:ext cx="1335317" cy="5053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20"/>
              </a:lnSpc>
              <a:spcBef>
                <a:spcPct val="0"/>
              </a:spcBef>
            </a:pPr>
            <a:r>
              <a:rPr lang="en-US" sz="3466">
                <a:solidFill>
                  <a:srgbClr val="000000"/>
                </a:solidFill>
                <a:latin typeface="Source Sans Pro Bold"/>
              </a:rPr>
              <a:t>72.6%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659550" y="4854325"/>
            <a:ext cx="3018430" cy="59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1"/>
              </a:lnSpc>
              <a:spcBef>
                <a:spcPct val="0"/>
              </a:spcBef>
            </a:pPr>
            <a:r>
              <a:rPr lang="en-US" sz="4035">
                <a:solidFill>
                  <a:srgbClr val="000000"/>
                </a:solidFill>
                <a:latin typeface="Source Sans Pro Bold"/>
              </a:rPr>
              <a:t>8 марказ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2437947" y="8764680"/>
            <a:ext cx="1287738" cy="493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66"/>
              </a:lnSpc>
              <a:spcBef>
                <a:spcPct val="0"/>
              </a:spcBef>
            </a:pPr>
            <a:r>
              <a:rPr lang="en-US" sz="3419">
                <a:solidFill>
                  <a:srgbClr val="000000"/>
                </a:solidFill>
                <a:latin typeface="Source Sans Pro Bold"/>
              </a:rPr>
              <a:t>23.3%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7269488" y="1650386"/>
            <a:ext cx="3386114" cy="384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1"/>
              </a:lnSpc>
              <a:spcBef>
                <a:spcPct val="0"/>
              </a:spcBef>
            </a:pPr>
            <a:r>
              <a:rPr lang="en-US" sz="2535">
                <a:solidFill>
                  <a:srgbClr val="000000"/>
                </a:solidFill>
                <a:latin typeface="Source Sans Pro Italics"/>
              </a:rPr>
              <a:t>Бандҳои 14, 12,13 (3.4%)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169544"/>
            <a:ext cx="16832126" cy="8910954"/>
            <a:chOff x="0" y="0"/>
            <a:chExt cx="4433153" cy="234691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33153" cy="2346918"/>
            </a:xfrm>
            <a:custGeom>
              <a:avLst/>
              <a:gdLst/>
              <a:ahLst/>
              <a:cxnLst/>
              <a:rect r="r" b="b" t="t" l="l"/>
              <a:pathLst>
                <a:path h="2346918" w="4433153">
                  <a:moveTo>
                    <a:pt x="0" y="0"/>
                  </a:moveTo>
                  <a:lnTo>
                    <a:pt x="4433153" y="0"/>
                  </a:lnTo>
                  <a:lnTo>
                    <a:pt x="4433153" y="2346918"/>
                  </a:lnTo>
                  <a:lnTo>
                    <a:pt x="0" y="2346918"/>
                  </a:lnTo>
                  <a:close/>
                </a:path>
              </a:pathLst>
            </a:custGeom>
            <a:solidFill>
              <a:srgbClr val="F4F4F4">
                <a:alpha val="69804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4433153" cy="24135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3937769" y="446950"/>
            <a:ext cx="10412462" cy="1182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1"/>
              </a:lnSpc>
            </a:pPr>
            <a:r>
              <a:rPr lang="en-US" sz="4035">
                <a:solidFill>
                  <a:srgbClr val="000000"/>
                </a:solidFill>
                <a:latin typeface="Source Sans Pro Bold"/>
              </a:rPr>
              <a:t>Муҳлати иҷрои бандҳои алоҳидаи Барнома </a:t>
            </a:r>
          </a:p>
          <a:p>
            <a:pPr algn="ctr">
              <a:lnSpc>
                <a:spcPts val="4681"/>
              </a:lnSpc>
              <a:spcBef>
                <a:spcPct val="0"/>
              </a:spcBef>
            </a:pP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5898" y="-400019"/>
            <a:ext cx="18834762" cy="11963087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2829348" y="1961716"/>
            <a:ext cx="243780" cy="551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17"/>
              </a:lnSpc>
              <a:spcBef>
                <a:spcPct val="0"/>
              </a:spcBef>
            </a:pPr>
            <a:r>
              <a:rPr lang="en-US" sz="3635">
                <a:solidFill>
                  <a:srgbClr val="000000"/>
                </a:solidFill>
                <a:latin typeface="Source Sans Pro Bold"/>
              </a:rPr>
              <a:t>2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951238" y="2689682"/>
            <a:ext cx="1021705" cy="551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17"/>
              </a:lnSpc>
              <a:spcBef>
                <a:spcPct val="0"/>
              </a:spcBef>
            </a:pPr>
            <a:r>
              <a:rPr lang="en-US" sz="3635">
                <a:solidFill>
                  <a:srgbClr val="000000"/>
                </a:solidFill>
                <a:latin typeface="Source Sans Pro Bold"/>
              </a:rPr>
              <a:t>2.7%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292335" y="3561268"/>
            <a:ext cx="487561" cy="551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17"/>
              </a:lnSpc>
              <a:spcBef>
                <a:spcPct val="0"/>
              </a:spcBef>
            </a:pPr>
            <a:r>
              <a:rPr lang="en-US" sz="3635">
                <a:solidFill>
                  <a:srgbClr val="000000"/>
                </a:solidFill>
                <a:latin typeface="Source Sans Pro Bold"/>
              </a:rPr>
              <a:t>10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536116" y="4324357"/>
            <a:ext cx="1265486" cy="551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17"/>
              </a:lnSpc>
              <a:spcBef>
                <a:spcPct val="0"/>
              </a:spcBef>
            </a:pPr>
            <a:r>
              <a:rPr lang="en-US" sz="3635">
                <a:solidFill>
                  <a:srgbClr val="000000"/>
                </a:solidFill>
                <a:latin typeface="Source Sans Pro Bold"/>
              </a:rPr>
              <a:t>11.2%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073128" y="5143500"/>
            <a:ext cx="517208" cy="551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17"/>
              </a:lnSpc>
              <a:spcBef>
                <a:spcPct val="0"/>
              </a:spcBef>
            </a:pPr>
            <a:r>
              <a:rPr lang="en-US" sz="3635">
                <a:solidFill>
                  <a:srgbClr val="000000"/>
                </a:solidFill>
                <a:latin typeface="Source Sans Pro Bold"/>
              </a:rPr>
              <a:t>4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331732" y="5825279"/>
            <a:ext cx="1089525" cy="551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17"/>
              </a:lnSpc>
              <a:spcBef>
                <a:spcPct val="0"/>
              </a:spcBef>
            </a:pPr>
            <a:r>
              <a:rPr lang="en-US" sz="3635">
                <a:solidFill>
                  <a:srgbClr val="000000"/>
                </a:solidFill>
                <a:latin typeface="Source Sans Pro Bold"/>
              </a:rPr>
              <a:t>4.5%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175035" y="6715150"/>
            <a:ext cx="574112" cy="551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17"/>
              </a:lnSpc>
              <a:spcBef>
                <a:spcPct val="0"/>
              </a:spcBef>
            </a:pPr>
            <a:r>
              <a:rPr lang="en-US" sz="3635">
                <a:solidFill>
                  <a:srgbClr val="000000"/>
                </a:solidFill>
                <a:latin typeface="Source Sans Pro Bold"/>
              </a:rPr>
              <a:t>5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589439" y="7415525"/>
            <a:ext cx="1148224" cy="551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17"/>
              </a:lnSpc>
              <a:spcBef>
                <a:spcPct val="0"/>
              </a:spcBef>
            </a:pPr>
            <a:r>
              <a:rPr lang="en-US" sz="3635">
                <a:solidFill>
                  <a:srgbClr val="000000"/>
                </a:solidFill>
                <a:latin typeface="Source Sans Pro Bold"/>
              </a:rPr>
              <a:t>5.5%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4696613" y="8257933"/>
            <a:ext cx="781354" cy="551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17"/>
              </a:lnSpc>
              <a:spcBef>
                <a:spcPct val="0"/>
              </a:spcBef>
            </a:pPr>
            <a:r>
              <a:rPr lang="en-US" sz="3635">
                <a:solidFill>
                  <a:srgbClr val="000000"/>
                </a:solidFill>
                <a:latin typeface="Source Sans Pro Bold"/>
              </a:rPr>
              <a:t>67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6325515" y="8982366"/>
            <a:ext cx="1535311" cy="5518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17"/>
              </a:lnSpc>
              <a:spcBef>
                <a:spcPct val="0"/>
              </a:spcBef>
            </a:pPr>
            <a:r>
              <a:rPr lang="en-US" sz="3635">
                <a:solidFill>
                  <a:srgbClr val="000000"/>
                </a:solidFill>
                <a:latin typeface="Source Sans Pro Bold"/>
              </a:rPr>
              <a:t>76.1%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gradFill rotWithShape="true">
          <a:gsLst>
            <a:gs pos="0">
              <a:srgbClr val="CDFFD8">
                <a:alpha val="100000"/>
              </a:srgbClr>
            </a:gs>
            <a:gs pos="100000">
              <a:srgbClr val="94B9FF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951149"/>
            <a:ext cx="16337556" cy="7948008"/>
            <a:chOff x="0" y="0"/>
            <a:chExt cx="4302896" cy="209330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302895" cy="2093302"/>
            </a:xfrm>
            <a:custGeom>
              <a:avLst/>
              <a:gdLst/>
              <a:ahLst/>
              <a:cxnLst/>
              <a:rect r="r" b="b" t="t" l="l"/>
              <a:pathLst>
                <a:path h="2093302" w="4302895">
                  <a:moveTo>
                    <a:pt x="0" y="0"/>
                  </a:moveTo>
                  <a:lnTo>
                    <a:pt x="4302895" y="0"/>
                  </a:lnTo>
                  <a:lnTo>
                    <a:pt x="4302895" y="2093302"/>
                  </a:lnTo>
                  <a:lnTo>
                    <a:pt x="0" y="2093302"/>
                  </a:lnTo>
                  <a:close/>
                </a:path>
              </a:pathLst>
            </a:custGeom>
            <a:solidFill>
              <a:srgbClr val="F4F4F4">
                <a:alpha val="69804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4302896" cy="21599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aphicFrame>
        <p:nvGraphicFramePr>
          <p:cNvPr name="Table 5" id="5"/>
          <p:cNvGraphicFramePr>
            <a:graphicFrameLocks noGrp="true"/>
          </p:cNvGraphicFramePr>
          <p:nvPr/>
        </p:nvGraphicFramePr>
        <p:xfrm>
          <a:off x="1028700" y="2060633"/>
          <a:ext cx="15997230" cy="7729040"/>
        </p:xfrm>
        <a:graphic>
          <a:graphicData uri="http://schemas.openxmlformats.org/drawingml/2006/table">
            <a:tbl>
              <a:tblPr/>
              <a:tblGrid>
                <a:gridCol w="3988120"/>
                <a:gridCol w="4003037"/>
                <a:gridCol w="4003037"/>
                <a:gridCol w="4003037"/>
              </a:tblGrid>
              <a:tr h="195554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59"/>
                        </a:lnSpc>
                        <a:defRPr/>
                      </a:pPr>
                      <a:r>
                        <a:rPr lang="en-US" sz="2327">
                          <a:solidFill>
                            <a:srgbClr val="000000"/>
                          </a:solidFill>
                          <a:latin typeface="Source Sans Pro Bold"/>
                        </a:rPr>
                        <a:t>Сол/</a:t>
                      </a:r>
                      <a:endParaRPr lang="en-US" sz="1100"/>
                    </a:p>
                    <a:p>
                      <a:pPr algn="ctr">
                        <a:lnSpc>
                          <a:spcPts val="3259"/>
                        </a:lnSpc>
                      </a:pPr>
                      <a:r>
                        <a:rPr lang="en-US" sz="2327">
                          <a:solidFill>
                            <a:srgbClr val="000000"/>
                          </a:solidFill>
                          <a:latin typeface="Source Sans Pro Bold"/>
                        </a:rPr>
                        <a:t>иҷроиш</a:t>
                      </a:r>
                    </a:p>
                  </a:txBody>
                  <a:tcPr marL="147827" marR="147827" marT="147827" marB="147827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AC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59"/>
                        </a:lnSpc>
                        <a:defRPr/>
                      </a:pPr>
                      <a:r>
                        <a:rPr lang="en-US" sz="2327">
                          <a:solidFill>
                            <a:srgbClr val="000000"/>
                          </a:solidFill>
                          <a:latin typeface="Source Sans Pro Bold"/>
                        </a:rPr>
                        <a:t>Бандҳои иҷрошуда</a:t>
                      </a:r>
                      <a:endParaRPr lang="en-US" sz="1100"/>
                    </a:p>
                  </a:txBody>
                  <a:tcPr marL="147827" marR="147827" marT="147827" marB="147827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AC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59"/>
                        </a:lnSpc>
                        <a:defRPr/>
                      </a:pPr>
                      <a:r>
                        <a:rPr lang="en-US" sz="2327">
                          <a:solidFill>
                            <a:srgbClr val="000000"/>
                          </a:solidFill>
                          <a:latin typeface="Source Sans Pro Bold"/>
                        </a:rPr>
                        <a:t>Қисман </a:t>
                      </a:r>
                      <a:endParaRPr lang="en-US" sz="1100"/>
                    </a:p>
                    <a:p>
                      <a:pPr algn="ctr">
                        <a:lnSpc>
                          <a:spcPts val="3259"/>
                        </a:lnSpc>
                      </a:pPr>
                      <a:r>
                        <a:rPr lang="en-US" sz="2327">
                          <a:solidFill>
                            <a:srgbClr val="000000"/>
                          </a:solidFill>
                          <a:latin typeface="Source Sans Pro Bold"/>
                        </a:rPr>
                        <a:t>иҷрошуда</a:t>
                      </a:r>
                    </a:p>
                  </a:txBody>
                  <a:tcPr marL="147827" marR="147827" marT="147827" marB="147827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AC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59"/>
                        </a:lnSpc>
                        <a:defRPr/>
                      </a:pPr>
                      <a:r>
                        <a:rPr lang="en-US" sz="2327">
                          <a:solidFill>
                            <a:srgbClr val="000000"/>
                          </a:solidFill>
                          <a:latin typeface="Source Sans Pro Bold"/>
                        </a:rPr>
                        <a:t>Бандҳои иҷронашуда</a:t>
                      </a:r>
                      <a:endParaRPr lang="en-US" sz="1100"/>
                    </a:p>
                  </a:txBody>
                  <a:tcPr marL="147827" marR="147827" marT="147827" marB="147827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ACFF"/>
                    </a:solidFill>
                  </a:tcPr>
                </a:tc>
              </a:tr>
              <a:tr h="144337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019"/>
                        </a:lnSpc>
                        <a:defRPr/>
                      </a:pPr>
                      <a:r>
                        <a:rPr lang="en-US" sz="2871">
                          <a:solidFill>
                            <a:srgbClr val="000000"/>
                          </a:solidFill>
                          <a:latin typeface="Source Sans Pro Bold"/>
                        </a:rPr>
                        <a:t>2021</a:t>
                      </a:r>
                      <a:endParaRPr lang="en-US" sz="1100"/>
                    </a:p>
                  </a:txBody>
                  <a:tcPr marL="147827" marR="147827" marT="147827" marB="147827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29"/>
                        </a:lnSpc>
                        <a:defRPr/>
                      </a:pPr>
                      <a:endParaRPr lang="en-US" sz="1100"/>
                    </a:p>
                  </a:txBody>
                  <a:tcPr marL="147827" marR="147827" marT="147827" marB="147827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29"/>
                        </a:lnSpc>
                        <a:defRPr/>
                      </a:pPr>
                      <a:endParaRPr lang="en-US" sz="1100"/>
                    </a:p>
                  </a:txBody>
                  <a:tcPr marL="147827" marR="147827" marT="147827" marB="147827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29"/>
                        </a:lnSpc>
                        <a:defRPr/>
                      </a:pPr>
                      <a:endParaRPr lang="en-US" sz="1100"/>
                    </a:p>
                  </a:txBody>
                  <a:tcPr marL="147827" marR="147827" marT="147827" marB="147827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</a:tr>
              <a:tr h="144337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019"/>
                        </a:lnSpc>
                        <a:defRPr/>
                      </a:pPr>
                      <a:r>
                        <a:rPr lang="en-US" sz="2871">
                          <a:solidFill>
                            <a:srgbClr val="000000"/>
                          </a:solidFill>
                          <a:latin typeface="Source Sans Pro Bold"/>
                        </a:rPr>
                        <a:t>2022</a:t>
                      </a:r>
                      <a:endParaRPr lang="en-US" sz="1100"/>
                    </a:p>
                  </a:txBody>
                  <a:tcPr marL="147827" marR="147827" marT="147827" marB="147827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2"/>
                        </a:lnSpc>
                        <a:defRPr/>
                      </a:pPr>
                      <a:endParaRPr lang="en-US" sz="1100"/>
                    </a:p>
                  </a:txBody>
                  <a:tcPr marL="147827" marR="147827" marT="147827" marB="147827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29"/>
                        </a:lnSpc>
                        <a:defRPr/>
                      </a:pPr>
                      <a:endParaRPr lang="en-US" sz="1100"/>
                    </a:p>
                  </a:txBody>
                  <a:tcPr marL="147827" marR="147827" marT="147827" marB="147827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29"/>
                        </a:lnSpc>
                        <a:defRPr/>
                      </a:pPr>
                      <a:endParaRPr lang="en-US" sz="1100"/>
                    </a:p>
                  </a:txBody>
                  <a:tcPr marL="147827" marR="147827" marT="147827" marB="147827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</a:tr>
              <a:tr h="144337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019"/>
                        </a:lnSpc>
                        <a:defRPr/>
                      </a:pPr>
                      <a:r>
                        <a:rPr lang="en-US" sz="2871">
                          <a:solidFill>
                            <a:srgbClr val="000000"/>
                          </a:solidFill>
                          <a:latin typeface="Source Sans Pro Bold"/>
                        </a:rPr>
                        <a:t>2023</a:t>
                      </a:r>
                      <a:endParaRPr lang="en-US" sz="1100"/>
                    </a:p>
                  </a:txBody>
                  <a:tcPr marL="147827" marR="147827" marT="147827" marB="147827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12"/>
                        </a:lnSpc>
                        <a:defRPr/>
                      </a:pPr>
                      <a:endParaRPr lang="en-US" sz="1100"/>
                    </a:p>
                  </a:txBody>
                  <a:tcPr marL="147827" marR="147827" marT="147827" marB="147827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29"/>
                        </a:lnSpc>
                        <a:defRPr/>
                      </a:pPr>
                      <a:endParaRPr lang="en-US" sz="1100"/>
                    </a:p>
                  </a:txBody>
                  <a:tcPr marL="147827" marR="147827" marT="147827" marB="147827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29"/>
                        </a:lnSpc>
                        <a:defRPr/>
                      </a:pPr>
                      <a:endParaRPr lang="en-US" sz="1100"/>
                    </a:p>
                  </a:txBody>
                  <a:tcPr marL="147827" marR="147827" marT="147827" marB="147827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</a:tr>
              <a:tr h="144337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19"/>
                        </a:lnSpc>
                        <a:defRPr/>
                      </a:pPr>
                      <a:r>
                        <a:rPr lang="en-US" sz="2371">
                          <a:solidFill>
                            <a:srgbClr val="000000"/>
                          </a:solidFill>
                          <a:latin typeface="Source Sans Pro Bold"/>
                        </a:rPr>
                        <a:t>Ба ҳолати 1 марти соли 2024 </a:t>
                      </a:r>
                      <a:endParaRPr lang="en-US" sz="1100"/>
                    </a:p>
                  </a:txBody>
                  <a:tcPr marL="147827" marR="147827" marT="147827" marB="147827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6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29"/>
                        </a:lnSpc>
                        <a:defRPr/>
                      </a:pPr>
                      <a:endParaRPr lang="en-US" sz="1100"/>
                    </a:p>
                  </a:txBody>
                  <a:tcPr marL="147827" marR="147827" marT="147827" marB="147827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29"/>
                        </a:lnSpc>
                        <a:defRPr/>
                      </a:pPr>
                      <a:endParaRPr lang="en-US" sz="1100"/>
                    </a:p>
                  </a:txBody>
                  <a:tcPr marL="147827" marR="147827" marT="147827" marB="147827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629"/>
                        </a:lnSpc>
                        <a:defRPr/>
                      </a:pPr>
                      <a:endParaRPr lang="en-US" sz="1100"/>
                    </a:p>
                  </a:txBody>
                  <a:tcPr marL="147827" marR="147827" marT="147827" marB="147827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8FF"/>
                    </a:solidFill>
                  </a:tcPr>
                </a:tc>
              </a:tr>
            </a:tbl>
          </a:graphicData>
        </a:graphic>
      </p:graphicFrame>
      <p:sp>
        <p:nvSpPr>
          <p:cNvPr name="TextBox 6" id="6"/>
          <p:cNvSpPr txBox="true"/>
          <p:nvPr/>
        </p:nvSpPr>
        <p:spPr>
          <a:xfrm rot="0">
            <a:off x="6134374" y="4124951"/>
            <a:ext cx="2099502" cy="832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72"/>
              </a:lnSpc>
              <a:spcBef>
                <a:spcPct val="0"/>
              </a:spcBef>
            </a:pPr>
            <a:r>
              <a:rPr lang="en-US" sz="2821">
                <a:solidFill>
                  <a:srgbClr val="000000"/>
                </a:solidFill>
                <a:latin typeface="Source Sans Pro Bold"/>
              </a:rPr>
              <a:t>24 банд </a:t>
            </a:r>
          </a:p>
          <a:p>
            <a:pPr algn="ctr">
              <a:lnSpc>
                <a:spcPts val="3272"/>
              </a:lnSpc>
              <a:spcBef>
                <a:spcPct val="0"/>
              </a:spcBef>
            </a:pPr>
            <a:r>
              <a:rPr lang="en-US" sz="2821">
                <a:solidFill>
                  <a:srgbClr val="000000"/>
                </a:solidFill>
                <a:latin typeface="Source Sans Pro Bold"/>
              </a:rPr>
              <a:t>(27,2%)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40508" y="4124951"/>
            <a:ext cx="2099502" cy="832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72"/>
              </a:lnSpc>
              <a:spcBef>
                <a:spcPct val="0"/>
              </a:spcBef>
            </a:pPr>
            <a:r>
              <a:rPr lang="en-US" sz="2821">
                <a:solidFill>
                  <a:srgbClr val="000000"/>
                </a:solidFill>
                <a:latin typeface="Source Sans Pro Bold"/>
              </a:rPr>
              <a:t>17 банд </a:t>
            </a:r>
          </a:p>
          <a:p>
            <a:pPr algn="ctr">
              <a:lnSpc>
                <a:spcPts val="3272"/>
              </a:lnSpc>
              <a:spcBef>
                <a:spcPct val="0"/>
              </a:spcBef>
            </a:pPr>
            <a:r>
              <a:rPr lang="en-US" sz="2821">
                <a:solidFill>
                  <a:srgbClr val="000000"/>
                </a:solidFill>
                <a:latin typeface="Source Sans Pro Bold"/>
              </a:rPr>
              <a:t>(19,3%)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4347943" y="4124951"/>
            <a:ext cx="2099502" cy="832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72"/>
              </a:lnSpc>
              <a:spcBef>
                <a:spcPct val="0"/>
              </a:spcBef>
            </a:pPr>
            <a:r>
              <a:rPr lang="en-US" sz="2821">
                <a:solidFill>
                  <a:srgbClr val="000000"/>
                </a:solidFill>
                <a:latin typeface="Source Sans Pro Bold"/>
              </a:rPr>
              <a:t>47 банд </a:t>
            </a:r>
          </a:p>
          <a:p>
            <a:pPr algn="ctr">
              <a:lnSpc>
                <a:spcPts val="3272"/>
              </a:lnSpc>
              <a:spcBef>
                <a:spcPct val="0"/>
              </a:spcBef>
            </a:pPr>
            <a:r>
              <a:rPr lang="en-US" sz="2821">
                <a:solidFill>
                  <a:srgbClr val="000000"/>
                </a:solidFill>
                <a:latin typeface="Source Sans Pro Bold"/>
              </a:rPr>
              <a:t>(53,4%)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134374" y="5723592"/>
            <a:ext cx="2099502" cy="832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72"/>
              </a:lnSpc>
              <a:spcBef>
                <a:spcPct val="0"/>
              </a:spcBef>
            </a:pPr>
            <a:r>
              <a:rPr lang="en-US" sz="2821">
                <a:solidFill>
                  <a:srgbClr val="000000"/>
                </a:solidFill>
                <a:latin typeface="Source Sans Pro Bold"/>
              </a:rPr>
              <a:t>36</a:t>
            </a:r>
            <a:r>
              <a:rPr lang="en-US" sz="2821">
                <a:solidFill>
                  <a:srgbClr val="000000"/>
                </a:solidFill>
                <a:latin typeface="Source Sans Pro Bold"/>
              </a:rPr>
              <a:t> банд </a:t>
            </a:r>
          </a:p>
          <a:p>
            <a:pPr algn="ctr">
              <a:lnSpc>
                <a:spcPts val="3272"/>
              </a:lnSpc>
              <a:spcBef>
                <a:spcPct val="0"/>
              </a:spcBef>
            </a:pPr>
            <a:r>
              <a:rPr lang="en-US" sz="2821">
                <a:solidFill>
                  <a:srgbClr val="000000"/>
                </a:solidFill>
                <a:latin typeface="Source Sans Pro Bold"/>
              </a:rPr>
              <a:t>(40,5%)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40508" y="5723592"/>
            <a:ext cx="2099502" cy="832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72"/>
              </a:lnSpc>
              <a:spcBef>
                <a:spcPct val="0"/>
              </a:spcBef>
            </a:pPr>
            <a:r>
              <a:rPr lang="en-US" sz="2821">
                <a:solidFill>
                  <a:srgbClr val="000000"/>
                </a:solidFill>
                <a:latin typeface="Source Sans Pro Bold"/>
              </a:rPr>
              <a:t>27</a:t>
            </a:r>
            <a:r>
              <a:rPr lang="en-US" sz="2821">
                <a:solidFill>
                  <a:srgbClr val="000000"/>
                </a:solidFill>
                <a:latin typeface="Source Sans Pro Bold"/>
              </a:rPr>
              <a:t> банд </a:t>
            </a:r>
          </a:p>
          <a:p>
            <a:pPr algn="ctr">
              <a:lnSpc>
                <a:spcPts val="3272"/>
              </a:lnSpc>
              <a:spcBef>
                <a:spcPct val="0"/>
              </a:spcBef>
            </a:pPr>
            <a:r>
              <a:rPr lang="en-US" sz="2821">
                <a:solidFill>
                  <a:srgbClr val="000000"/>
                </a:solidFill>
                <a:latin typeface="Source Sans Pro Bold"/>
              </a:rPr>
              <a:t>(31%)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347943" y="5723592"/>
            <a:ext cx="2099502" cy="832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72"/>
              </a:lnSpc>
              <a:spcBef>
                <a:spcPct val="0"/>
              </a:spcBef>
            </a:pPr>
            <a:r>
              <a:rPr lang="en-US" sz="2821">
                <a:solidFill>
                  <a:srgbClr val="000000"/>
                </a:solidFill>
                <a:latin typeface="Source Sans Pro Bold"/>
              </a:rPr>
              <a:t>25</a:t>
            </a:r>
            <a:r>
              <a:rPr lang="en-US" sz="2821">
                <a:solidFill>
                  <a:srgbClr val="000000"/>
                </a:solidFill>
                <a:latin typeface="Source Sans Pro Bold"/>
              </a:rPr>
              <a:t> банд </a:t>
            </a:r>
          </a:p>
          <a:p>
            <a:pPr algn="ctr">
              <a:lnSpc>
                <a:spcPts val="3272"/>
              </a:lnSpc>
              <a:spcBef>
                <a:spcPct val="0"/>
              </a:spcBef>
            </a:pPr>
            <a:r>
              <a:rPr lang="en-US" sz="2821">
                <a:solidFill>
                  <a:srgbClr val="000000"/>
                </a:solidFill>
                <a:latin typeface="Source Sans Pro Bold"/>
              </a:rPr>
              <a:t>(28,4%)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134374" y="7133242"/>
            <a:ext cx="2099502" cy="832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72"/>
              </a:lnSpc>
              <a:spcBef>
                <a:spcPct val="0"/>
              </a:spcBef>
            </a:pPr>
            <a:r>
              <a:rPr lang="en-US" sz="2821">
                <a:solidFill>
                  <a:srgbClr val="000000"/>
                </a:solidFill>
                <a:latin typeface="Source Sans Pro Bold"/>
              </a:rPr>
              <a:t>45 банд </a:t>
            </a:r>
          </a:p>
          <a:p>
            <a:pPr algn="ctr">
              <a:lnSpc>
                <a:spcPts val="3272"/>
              </a:lnSpc>
              <a:spcBef>
                <a:spcPct val="0"/>
              </a:spcBef>
            </a:pPr>
            <a:r>
              <a:rPr lang="en-US" sz="2821">
                <a:solidFill>
                  <a:srgbClr val="000000"/>
                </a:solidFill>
                <a:latin typeface="Source Sans Pro Bold"/>
              </a:rPr>
              <a:t>(51,1%)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40508" y="7133242"/>
            <a:ext cx="2099502" cy="832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72"/>
              </a:lnSpc>
              <a:spcBef>
                <a:spcPct val="0"/>
              </a:spcBef>
            </a:pPr>
            <a:r>
              <a:rPr lang="en-US" sz="2821">
                <a:solidFill>
                  <a:srgbClr val="000000"/>
                </a:solidFill>
                <a:latin typeface="Source Sans Pro Bold"/>
              </a:rPr>
              <a:t>21 банд </a:t>
            </a:r>
          </a:p>
          <a:p>
            <a:pPr algn="ctr">
              <a:lnSpc>
                <a:spcPts val="3272"/>
              </a:lnSpc>
              <a:spcBef>
                <a:spcPct val="0"/>
              </a:spcBef>
            </a:pPr>
            <a:r>
              <a:rPr lang="en-US" sz="2821">
                <a:solidFill>
                  <a:srgbClr val="000000"/>
                </a:solidFill>
                <a:latin typeface="Source Sans Pro Bold"/>
              </a:rPr>
              <a:t>(23,9%)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4347943" y="7133242"/>
            <a:ext cx="2099502" cy="832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72"/>
              </a:lnSpc>
              <a:spcBef>
                <a:spcPct val="0"/>
              </a:spcBef>
            </a:pPr>
            <a:r>
              <a:rPr lang="en-US" sz="2821">
                <a:solidFill>
                  <a:srgbClr val="000000"/>
                </a:solidFill>
                <a:latin typeface="Source Sans Pro Bold"/>
              </a:rPr>
              <a:t>22 банд </a:t>
            </a:r>
          </a:p>
          <a:p>
            <a:pPr algn="ctr">
              <a:lnSpc>
                <a:spcPts val="3272"/>
              </a:lnSpc>
              <a:spcBef>
                <a:spcPct val="0"/>
              </a:spcBef>
            </a:pPr>
            <a:r>
              <a:rPr lang="en-US" sz="2821">
                <a:solidFill>
                  <a:srgbClr val="000000"/>
                </a:solidFill>
                <a:latin typeface="Source Sans Pro Bold"/>
              </a:rPr>
              <a:t>(25%)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482331" y="226182"/>
            <a:ext cx="8736806" cy="1153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65"/>
              </a:lnSpc>
            </a:pPr>
            <a:r>
              <a:rPr lang="en-US" sz="3935">
                <a:solidFill>
                  <a:srgbClr val="000000"/>
                </a:solidFill>
                <a:latin typeface="Source Sans Pro Bold"/>
              </a:rPr>
              <a:t>   Раванди иҷрои сол ба соли Барнома </a:t>
            </a:r>
          </a:p>
          <a:p>
            <a:pPr algn="ctr">
              <a:lnSpc>
                <a:spcPts val="4565"/>
              </a:lnSpc>
              <a:spcBef>
                <a:spcPct val="0"/>
              </a:spcBef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6134374" y="8727877"/>
            <a:ext cx="2099502" cy="832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72"/>
              </a:lnSpc>
              <a:spcBef>
                <a:spcPct val="0"/>
              </a:spcBef>
            </a:pPr>
            <a:r>
              <a:rPr lang="en-US" sz="2821">
                <a:solidFill>
                  <a:srgbClr val="000000"/>
                </a:solidFill>
                <a:latin typeface="Source Sans Pro Bold"/>
              </a:rPr>
              <a:t>45 банд </a:t>
            </a:r>
          </a:p>
          <a:p>
            <a:pPr algn="ctr">
              <a:lnSpc>
                <a:spcPts val="3272"/>
              </a:lnSpc>
              <a:spcBef>
                <a:spcPct val="0"/>
              </a:spcBef>
            </a:pPr>
            <a:r>
              <a:rPr lang="en-US" sz="2821">
                <a:solidFill>
                  <a:srgbClr val="000000"/>
                </a:solidFill>
                <a:latin typeface="Source Sans Pro Bold"/>
              </a:rPr>
              <a:t>(51,1%)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40508" y="8727877"/>
            <a:ext cx="2099502" cy="832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72"/>
              </a:lnSpc>
              <a:spcBef>
                <a:spcPct val="0"/>
              </a:spcBef>
            </a:pPr>
            <a:r>
              <a:rPr lang="en-US" sz="2821">
                <a:solidFill>
                  <a:srgbClr val="000000"/>
                </a:solidFill>
                <a:latin typeface="Source Sans Pro Bold"/>
              </a:rPr>
              <a:t>21 банд </a:t>
            </a:r>
          </a:p>
          <a:p>
            <a:pPr algn="ctr">
              <a:lnSpc>
                <a:spcPts val="3272"/>
              </a:lnSpc>
              <a:spcBef>
                <a:spcPct val="0"/>
              </a:spcBef>
            </a:pPr>
            <a:r>
              <a:rPr lang="en-US" sz="2821">
                <a:solidFill>
                  <a:srgbClr val="000000"/>
                </a:solidFill>
                <a:latin typeface="Source Sans Pro Bold"/>
              </a:rPr>
              <a:t>(23,9%)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4347943" y="8727877"/>
            <a:ext cx="2099502" cy="832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72"/>
              </a:lnSpc>
              <a:spcBef>
                <a:spcPct val="0"/>
              </a:spcBef>
            </a:pPr>
            <a:r>
              <a:rPr lang="en-US" sz="2821">
                <a:solidFill>
                  <a:srgbClr val="000000"/>
                </a:solidFill>
                <a:latin typeface="Source Sans Pro Bold"/>
              </a:rPr>
              <a:t>22 банд </a:t>
            </a:r>
          </a:p>
          <a:p>
            <a:pPr algn="ctr">
              <a:lnSpc>
                <a:spcPts val="3272"/>
              </a:lnSpc>
              <a:spcBef>
                <a:spcPct val="0"/>
              </a:spcBef>
            </a:pPr>
            <a:r>
              <a:rPr lang="en-US" sz="2821">
                <a:solidFill>
                  <a:srgbClr val="000000"/>
                </a:solidFill>
                <a:latin typeface="Source Sans Pro Bold"/>
              </a:rPr>
              <a:t>(25%)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t="0" r="-20312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4175359" y="-877995"/>
            <a:ext cx="3969186" cy="5837038"/>
          </a:xfrm>
          <a:custGeom>
            <a:avLst/>
            <a:gdLst/>
            <a:ahLst/>
            <a:cxnLst/>
            <a:rect r="r" b="b" t="t" l="l"/>
            <a:pathLst>
              <a:path h="5837038" w="3969186">
                <a:moveTo>
                  <a:pt x="0" y="0"/>
                </a:moveTo>
                <a:lnTo>
                  <a:pt x="3969186" y="0"/>
                </a:lnTo>
                <a:lnTo>
                  <a:pt x="3969186" y="5837038"/>
                </a:lnTo>
                <a:lnTo>
                  <a:pt x="0" y="58370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3491849" y="1810361"/>
            <a:ext cx="11340784" cy="2647981"/>
            <a:chOff x="0" y="0"/>
            <a:chExt cx="2986873" cy="69741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986873" cy="697411"/>
            </a:xfrm>
            <a:custGeom>
              <a:avLst/>
              <a:gdLst/>
              <a:ahLst/>
              <a:cxnLst/>
              <a:rect r="r" b="b" t="t" l="l"/>
              <a:pathLst>
                <a:path h="697411" w="2986873">
                  <a:moveTo>
                    <a:pt x="0" y="0"/>
                  </a:moveTo>
                  <a:lnTo>
                    <a:pt x="2986873" y="0"/>
                  </a:lnTo>
                  <a:lnTo>
                    <a:pt x="2986873" y="697411"/>
                  </a:lnTo>
                  <a:lnTo>
                    <a:pt x="0" y="697411"/>
                  </a:lnTo>
                  <a:close/>
                </a:path>
              </a:pathLst>
            </a:custGeom>
            <a:solidFill>
              <a:srgbClr val="F4F4F4">
                <a:alpha val="69804"/>
              </a:srgbClr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66675"/>
              <a:ext cx="2986873" cy="7640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aphicFrame>
        <p:nvGraphicFramePr>
          <p:cNvPr name="Table 7" id="7"/>
          <p:cNvGraphicFramePr>
            <a:graphicFrameLocks noGrp="true"/>
          </p:cNvGraphicFramePr>
          <p:nvPr/>
        </p:nvGraphicFramePr>
        <p:xfrm>
          <a:off x="3594798" y="1902491"/>
          <a:ext cx="11098404" cy="2471584"/>
        </p:xfrm>
        <a:graphic>
          <a:graphicData uri="http://schemas.openxmlformats.org/drawingml/2006/table">
            <a:tbl>
              <a:tblPr/>
              <a:tblGrid>
                <a:gridCol w="3981044"/>
                <a:gridCol w="2372454"/>
                <a:gridCol w="2372454"/>
                <a:gridCol w="2372454"/>
              </a:tblGrid>
              <a:tr h="109310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780"/>
                        </a:lnSpc>
                        <a:defRPr/>
                      </a:pPr>
                      <a:r>
                        <a:rPr lang="en-US" sz="3414">
                          <a:solidFill>
                            <a:srgbClr val="000000"/>
                          </a:solidFill>
                          <a:latin typeface="Open Sauce Bold"/>
                        </a:rPr>
                        <a:t>С</a:t>
                      </a:r>
                      <a:r>
                        <a:rPr lang="en-US" sz="3414">
                          <a:solidFill>
                            <a:srgbClr val="000000"/>
                          </a:solidFill>
                          <a:latin typeface="Open Sauce Bold"/>
                        </a:rPr>
                        <a:t>ол</a:t>
                      </a:r>
                      <a:endParaRPr lang="en-US" sz="1100"/>
                    </a:p>
                  </a:txBody>
                  <a:tcPr marL="188704" marR="188704" marT="188704" marB="188704" anchor="ctr">
                    <a:lnL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3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006"/>
                        </a:lnSpc>
                        <a:defRPr/>
                      </a:pPr>
                      <a:endParaRPr lang="en-US" sz="1100"/>
                    </a:p>
                  </a:txBody>
                  <a:tcPr marL="188704" marR="188704" marT="188704" marB="188704" anchor="ctr">
                    <a:lnL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3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006"/>
                        </a:lnSpc>
                        <a:defRPr/>
                      </a:pPr>
                      <a:endParaRPr lang="en-US" sz="1100"/>
                    </a:p>
                  </a:txBody>
                  <a:tcPr marL="188704" marR="188704" marT="188704" marB="188704" anchor="ctr">
                    <a:lnL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3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006"/>
                        </a:lnSpc>
                        <a:defRPr/>
                      </a:pPr>
                      <a:endParaRPr lang="en-US" sz="1100"/>
                    </a:p>
                  </a:txBody>
                  <a:tcPr marL="188704" marR="188704" marT="188704" marB="188704" anchor="ctr">
                    <a:lnL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3E8"/>
                    </a:solidFill>
                  </a:tcPr>
                </a:tc>
              </a:tr>
              <a:tr h="137847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254"/>
                        </a:lnSpc>
                        <a:defRPr/>
                      </a:pPr>
                      <a:r>
                        <a:rPr lang="en-US" sz="2324">
                          <a:solidFill>
                            <a:srgbClr val="000000"/>
                          </a:solidFill>
                          <a:latin typeface="Open Sauce Bold"/>
                        </a:rPr>
                        <a:t>Таъсиси муассисаҳои типи нав</a:t>
                      </a:r>
                      <a:endParaRPr lang="en-US" sz="1100"/>
                    </a:p>
                  </a:txBody>
                  <a:tcPr marL="188704" marR="188704" marT="188704" marB="188704" anchor="ctr">
                    <a:lnL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3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006"/>
                        </a:lnSpc>
                        <a:defRPr/>
                      </a:pPr>
                      <a:endParaRPr lang="en-US" sz="1100"/>
                    </a:p>
                  </a:txBody>
                  <a:tcPr marL="188704" marR="188704" marT="188704" marB="188704" anchor="ctr">
                    <a:lnL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3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006"/>
                        </a:lnSpc>
                        <a:defRPr/>
                      </a:pPr>
                      <a:endParaRPr lang="en-US" sz="1100"/>
                    </a:p>
                  </a:txBody>
                  <a:tcPr marL="188704" marR="188704" marT="188704" marB="188704" anchor="ctr">
                    <a:lnL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3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006"/>
                        </a:lnSpc>
                        <a:defRPr/>
                      </a:pPr>
                      <a:endParaRPr lang="en-US" sz="1100"/>
                    </a:p>
                  </a:txBody>
                  <a:tcPr marL="188704" marR="188704" marT="188704" marB="188704" anchor="ctr">
                    <a:lnL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3E8"/>
                    </a:solidFill>
                  </a:tcPr>
                </a:tc>
              </a:tr>
            </a:tbl>
          </a:graphicData>
        </a:graphic>
      </p:graphicFrame>
      <p:sp>
        <p:nvSpPr>
          <p:cNvPr name="Freeform 8" id="8"/>
          <p:cNvSpPr/>
          <p:nvPr/>
        </p:nvSpPr>
        <p:spPr>
          <a:xfrm flipH="false" flipV="false" rot="0">
            <a:off x="15662769" y="2577146"/>
            <a:ext cx="5085265" cy="7478330"/>
          </a:xfrm>
          <a:custGeom>
            <a:avLst/>
            <a:gdLst/>
            <a:ahLst/>
            <a:cxnLst/>
            <a:rect r="r" b="b" t="t" l="l"/>
            <a:pathLst>
              <a:path h="7478330" w="5085265">
                <a:moveTo>
                  <a:pt x="0" y="0"/>
                </a:moveTo>
                <a:lnTo>
                  <a:pt x="5085264" y="0"/>
                </a:lnTo>
                <a:lnTo>
                  <a:pt x="5085264" y="7478330"/>
                </a:lnTo>
                <a:lnTo>
                  <a:pt x="0" y="74783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950049" y="5698864"/>
            <a:ext cx="14716958" cy="4487549"/>
            <a:chOff x="0" y="0"/>
            <a:chExt cx="3876071" cy="118190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876071" cy="1181906"/>
            </a:xfrm>
            <a:custGeom>
              <a:avLst/>
              <a:gdLst/>
              <a:ahLst/>
              <a:cxnLst/>
              <a:rect r="r" b="b" t="t" l="l"/>
              <a:pathLst>
                <a:path h="1181906" w="3876071">
                  <a:moveTo>
                    <a:pt x="0" y="0"/>
                  </a:moveTo>
                  <a:lnTo>
                    <a:pt x="3876071" y="0"/>
                  </a:lnTo>
                  <a:lnTo>
                    <a:pt x="3876071" y="1181906"/>
                  </a:lnTo>
                  <a:lnTo>
                    <a:pt x="0" y="1181906"/>
                  </a:lnTo>
                  <a:close/>
                </a:path>
              </a:pathLst>
            </a:custGeom>
            <a:solidFill>
              <a:srgbClr val="F4F4F4">
                <a:alpha val="69804"/>
              </a:srgbClr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66675"/>
              <a:ext cx="3876071" cy="12485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5400000">
            <a:off x="9138429" y="-4509843"/>
            <a:ext cx="47625" cy="18288000"/>
            <a:chOff x="0" y="0"/>
            <a:chExt cx="12543" cy="4816593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2543" cy="4816592"/>
            </a:xfrm>
            <a:custGeom>
              <a:avLst/>
              <a:gdLst/>
              <a:ahLst/>
              <a:cxnLst/>
              <a:rect r="r" b="b" t="t" l="l"/>
              <a:pathLst>
                <a:path h="4816592" w="12543">
                  <a:moveTo>
                    <a:pt x="0" y="0"/>
                  </a:moveTo>
                  <a:lnTo>
                    <a:pt x="12543" y="0"/>
                  </a:lnTo>
                  <a:lnTo>
                    <a:pt x="12543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593C8F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47625"/>
              <a:ext cx="12543" cy="48642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aphicFrame>
        <p:nvGraphicFramePr>
          <p:cNvPr name="Table 15" id="15"/>
          <p:cNvGraphicFramePr>
            <a:graphicFrameLocks noGrp="true"/>
          </p:cNvGraphicFramePr>
          <p:nvPr/>
        </p:nvGraphicFramePr>
        <p:xfrm>
          <a:off x="2108012" y="5883194"/>
          <a:ext cx="14434110" cy="4222597"/>
        </p:xfrm>
        <a:graphic>
          <a:graphicData uri="http://schemas.openxmlformats.org/drawingml/2006/table">
            <a:tbl>
              <a:tblPr/>
              <a:tblGrid>
                <a:gridCol w="2803890"/>
                <a:gridCol w="2803890"/>
                <a:gridCol w="2803890"/>
                <a:gridCol w="2803890"/>
                <a:gridCol w="3218549"/>
              </a:tblGrid>
              <a:tr h="1587895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885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3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85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3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85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3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85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3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85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3E8"/>
                    </a:solidFill>
                  </a:tcPr>
                </a:tc>
              </a:tr>
              <a:tr h="113136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885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3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885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3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885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3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885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3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885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3E8"/>
                    </a:solidFill>
                  </a:tcPr>
                </a:tc>
              </a:tr>
              <a:tr h="75166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885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3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885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3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885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3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885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3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885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3E8"/>
                    </a:solidFill>
                  </a:tcPr>
                </a:tc>
              </a:tr>
              <a:tr h="751667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885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3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885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3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885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3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885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3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885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3E8"/>
                    </a:solidFill>
                  </a:tcPr>
                </a:tc>
              </a:tr>
            </a:tbl>
          </a:graphicData>
        </a:graphic>
      </p:graphicFrame>
      <p:sp>
        <p:nvSpPr>
          <p:cNvPr name="TextBox 16" id="16"/>
          <p:cNvSpPr txBox="true"/>
          <p:nvPr/>
        </p:nvSpPr>
        <p:spPr>
          <a:xfrm rot="0">
            <a:off x="18241" y="243456"/>
            <a:ext cx="18288000" cy="1182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1"/>
              </a:lnSpc>
            </a:pPr>
            <a:r>
              <a:rPr lang="en-US" sz="4035">
                <a:solidFill>
                  <a:srgbClr val="000000"/>
                </a:solidFill>
                <a:latin typeface="Source Sans Pro Bold"/>
              </a:rPr>
              <a:t>Таъсиси муассисаҳои типи нав ва мактабҳои тамоюли </a:t>
            </a:r>
          </a:p>
          <a:p>
            <a:pPr algn="ctr">
              <a:lnSpc>
                <a:spcPts val="4681"/>
              </a:lnSpc>
              <a:spcBef>
                <a:spcPct val="0"/>
              </a:spcBef>
            </a:pPr>
            <a:r>
              <a:rPr lang="en-US" sz="4035">
                <a:solidFill>
                  <a:srgbClr val="000000"/>
                </a:solidFill>
                <a:latin typeface="Source Sans Pro Bold"/>
              </a:rPr>
              <a:t>физикӣ-математикӣ 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358435" y="1426006"/>
            <a:ext cx="3571131" cy="384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1"/>
              </a:lnSpc>
              <a:spcBef>
                <a:spcPct val="0"/>
              </a:spcBef>
            </a:pPr>
            <a:r>
              <a:rPr lang="en-US" sz="2535">
                <a:solidFill>
                  <a:srgbClr val="000000"/>
                </a:solidFill>
                <a:latin typeface="Source Sans Pro Bold"/>
              </a:rPr>
              <a:t>Бандҳои 5, 6, 8 , 9 (4.5%)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999345" y="2105755"/>
            <a:ext cx="1518878" cy="591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41"/>
              </a:lnSpc>
              <a:spcBef>
                <a:spcPct val="0"/>
              </a:spcBef>
            </a:pPr>
            <a:r>
              <a:rPr lang="en-US" sz="4001">
                <a:solidFill>
                  <a:srgbClr val="000000"/>
                </a:solidFill>
                <a:latin typeface="Source Sans Pro Bold"/>
              </a:rPr>
              <a:t>2021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423939" y="2095722"/>
            <a:ext cx="1518878" cy="591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41"/>
              </a:lnSpc>
              <a:spcBef>
                <a:spcPct val="0"/>
              </a:spcBef>
            </a:pPr>
            <a:r>
              <a:rPr lang="en-US" sz="4001">
                <a:solidFill>
                  <a:srgbClr val="000000"/>
                </a:solidFill>
                <a:latin typeface="Source Sans Pro Bold"/>
              </a:rPr>
              <a:t>2022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830281" y="2105755"/>
            <a:ext cx="1518878" cy="581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25"/>
              </a:lnSpc>
              <a:spcBef>
                <a:spcPct val="0"/>
              </a:spcBef>
            </a:pPr>
            <a:r>
              <a:rPr lang="en-US" sz="3901">
                <a:solidFill>
                  <a:srgbClr val="000000"/>
                </a:solidFill>
                <a:latin typeface="Source Sans Pro Bold"/>
              </a:rPr>
              <a:t>2023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999345" y="3503945"/>
            <a:ext cx="1518878" cy="591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41"/>
              </a:lnSpc>
              <a:spcBef>
                <a:spcPct val="0"/>
              </a:spcBef>
            </a:pPr>
            <a:r>
              <a:rPr lang="en-US" sz="4001">
                <a:solidFill>
                  <a:srgbClr val="000000"/>
                </a:solidFill>
                <a:latin typeface="Source Sans Pro Bold"/>
              </a:rPr>
              <a:t>3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2830281" y="3503945"/>
            <a:ext cx="1518878" cy="591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41"/>
              </a:lnSpc>
              <a:spcBef>
                <a:spcPct val="0"/>
              </a:spcBef>
            </a:pPr>
            <a:r>
              <a:rPr lang="en-US" sz="4001">
                <a:solidFill>
                  <a:srgbClr val="000000"/>
                </a:solidFill>
                <a:latin typeface="Source Sans Pro Bold"/>
              </a:rPr>
              <a:t>17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415057" y="3503945"/>
            <a:ext cx="1518878" cy="591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41"/>
              </a:lnSpc>
              <a:spcBef>
                <a:spcPct val="0"/>
              </a:spcBef>
            </a:pPr>
            <a:r>
              <a:rPr lang="en-US" sz="4001">
                <a:solidFill>
                  <a:srgbClr val="000000"/>
                </a:solidFill>
                <a:latin typeface="Source Sans Pro Bold"/>
              </a:rPr>
              <a:t>16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39224" y="4819894"/>
            <a:ext cx="16974579" cy="59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1"/>
              </a:lnSpc>
              <a:spcBef>
                <a:spcPct val="0"/>
              </a:spcBef>
            </a:pPr>
            <a:r>
              <a:rPr lang="en-US" sz="4035">
                <a:solidFill>
                  <a:srgbClr val="000000"/>
                </a:solidFill>
                <a:latin typeface="Source Sans Pro Bold"/>
              </a:rPr>
              <a:t>Ч</a:t>
            </a:r>
            <a:r>
              <a:rPr lang="en-US" sz="4035">
                <a:solidFill>
                  <a:srgbClr val="000000"/>
                </a:solidFill>
                <a:latin typeface="Source Sans Pro Bold"/>
              </a:rPr>
              <a:t>орабиниҳои методӣ ва такмили ихтисоси омӯзгорони МДРИ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7493255" y="5411894"/>
            <a:ext cx="3993505" cy="384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1"/>
              </a:lnSpc>
              <a:spcBef>
                <a:spcPct val="0"/>
              </a:spcBef>
            </a:pPr>
            <a:r>
              <a:rPr lang="en-US" sz="2535">
                <a:solidFill>
                  <a:srgbClr val="000000"/>
                </a:solidFill>
                <a:latin typeface="Source Sans Pro Bold"/>
              </a:rPr>
              <a:t>Бандҳои 41,43,45,46 (4.5%)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5435845" y="6484881"/>
            <a:ext cx="1764506" cy="345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09"/>
              </a:lnSpc>
              <a:spcBef>
                <a:spcPct val="0"/>
              </a:spcBef>
            </a:pPr>
            <a:r>
              <a:rPr lang="en-US" sz="2335">
                <a:solidFill>
                  <a:srgbClr val="000000"/>
                </a:solidFill>
                <a:latin typeface="Open Sauce Bold"/>
              </a:rPr>
              <a:t>Семинарҳо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7881338" y="6178469"/>
            <a:ext cx="2616790" cy="10310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09"/>
              </a:lnSpc>
              <a:spcBef>
                <a:spcPct val="0"/>
              </a:spcBef>
            </a:pPr>
            <a:r>
              <a:rPr lang="en-US" sz="2335">
                <a:solidFill>
                  <a:srgbClr val="000000"/>
                </a:solidFill>
                <a:latin typeface="Open Sauce Bold"/>
              </a:rPr>
              <a:t>Сафарбарсозӣ ба хориҷи кишвар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0753376" y="6484881"/>
            <a:ext cx="2470349" cy="345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09"/>
              </a:lnSpc>
              <a:spcBef>
                <a:spcPct val="0"/>
              </a:spcBef>
            </a:pPr>
            <a:r>
              <a:rPr lang="en-US" sz="2335">
                <a:solidFill>
                  <a:srgbClr val="000000"/>
                </a:solidFill>
                <a:latin typeface="Open Sauce Bold"/>
              </a:rPr>
              <a:t>Конференсияҳо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3770787" y="6484881"/>
            <a:ext cx="2485827" cy="3452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09"/>
              </a:lnSpc>
              <a:spcBef>
                <a:spcPct val="0"/>
              </a:spcBef>
            </a:pPr>
            <a:r>
              <a:rPr lang="en-US" sz="2335">
                <a:solidFill>
                  <a:srgbClr val="000000"/>
                </a:solidFill>
                <a:latin typeface="Open Sauce Bold"/>
              </a:rPr>
              <a:t>Мизи мудаввар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3067220" y="6484881"/>
            <a:ext cx="853529" cy="522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1"/>
              </a:lnSpc>
              <a:spcBef>
                <a:spcPct val="0"/>
              </a:spcBef>
            </a:pPr>
            <a:r>
              <a:rPr lang="en-US" sz="3535">
                <a:solidFill>
                  <a:srgbClr val="000000"/>
                </a:solidFill>
                <a:latin typeface="Open Sauce Bold"/>
              </a:rPr>
              <a:t>Сол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2957509" y="9513791"/>
            <a:ext cx="1082477" cy="59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1"/>
              </a:lnSpc>
              <a:spcBef>
                <a:spcPct val="0"/>
              </a:spcBef>
            </a:pPr>
            <a:r>
              <a:rPr lang="en-US" sz="4035">
                <a:solidFill>
                  <a:srgbClr val="000000"/>
                </a:solidFill>
                <a:latin typeface="Source Sans Pro Bold"/>
              </a:rPr>
              <a:t>2023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2957509" y="8706249"/>
            <a:ext cx="1072952" cy="591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4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Source Sans Pro Bold"/>
              </a:rPr>
              <a:t>2022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2952746" y="7836160"/>
            <a:ext cx="1082477" cy="59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1"/>
              </a:lnSpc>
              <a:spcBef>
                <a:spcPct val="0"/>
              </a:spcBef>
            </a:pPr>
            <a:r>
              <a:rPr lang="en-US" sz="4035">
                <a:solidFill>
                  <a:srgbClr val="000000"/>
                </a:solidFill>
                <a:latin typeface="Source Sans Pro Bold"/>
              </a:rPr>
              <a:t>2021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6182764" y="7708017"/>
            <a:ext cx="270669" cy="59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1"/>
              </a:lnSpc>
              <a:spcBef>
                <a:spcPct val="0"/>
              </a:spcBef>
            </a:pPr>
            <a:r>
              <a:rPr lang="en-US" sz="4035">
                <a:solidFill>
                  <a:srgbClr val="000000"/>
                </a:solidFill>
                <a:latin typeface="Source Sans Pro Bold"/>
              </a:rPr>
              <a:t>6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5900682" y="8610369"/>
            <a:ext cx="834833" cy="59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1"/>
              </a:lnSpc>
              <a:spcBef>
                <a:spcPct val="0"/>
              </a:spcBef>
            </a:pPr>
            <a:r>
              <a:rPr lang="en-US" sz="4035">
                <a:solidFill>
                  <a:srgbClr val="000000"/>
                </a:solidFill>
                <a:latin typeface="Source Sans Pro Bold"/>
              </a:rPr>
              <a:t>11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6047429" y="9463476"/>
            <a:ext cx="541338" cy="59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1"/>
              </a:lnSpc>
              <a:spcBef>
                <a:spcPct val="0"/>
              </a:spcBef>
            </a:pPr>
            <a:r>
              <a:rPr lang="en-US" sz="4035">
                <a:solidFill>
                  <a:srgbClr val="000000"/>
                </a:solidFill>
                <a:latin typeface="Source Sans Pro Bold"/>
              </a:rPr>
              <a:t>17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9054398" y="7708017"/>
            <a:ext cx="270669" cy="59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1"/>
              </a:lnSpc>
              <a:spcBef>
                <a:spcPct val="0"/>
              </a:spcBef>
            </a:pPr>
            <a:r>
              <a:rPr lang="en-US" sz="4035">
                <a:solidFill>
                  <a:srgbClr val="000000"/>
                </a:solidFill>
                <a:latin typeface="Source Sans Pro Bold"/>
              </a:rPr>
              <a:t>4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9001577" y="8610369"/>
            <a:ext cx="270669" cy="59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1"/>
              </a:lnSpc>
              <a:spcBef>
                <a:spcPct val="0"/>
              </a:spcBef>
            </a:pPr>
            <a:r>
              <a:rPr lang="en-US" sz="4035">
                <a:solidFill>
                  <a:srgbClr val="000000"/>
                </a:solidFill>
                <a:latin typeface="Source Sans Pro Bold"/>
              </a:rPr>
              <a:t>6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8866243" y="9466270"/>
            <a:ext cx="541338" cy="59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1"/>
              </a:lnSpc>
              <a:spcBef>
                <a:spcPct val="0"/>
              </a:spcBef>
            </a:pPr>
            <a:r>
              <a:rPr lang="en-US" sz="4035">
                <a:solidFill>
                  <a:srgbClr val="000000"/>
                </a:solidFill>
                <a:latin typeface="Source Sans Pro Bold"/>
              </a:rPr>
              <a:t>10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11844334" y="7708017"/>
            <a:ext cx="270669" cy="59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1"/>
              </a:lnSpc>
              <a:spcBef>
                <a:spcPct val="0"/>
              </a:spcBef>
            </a:pPr>
            <a:r>
              <a:rPr lang="en-US" sz="4035">
                <a:solidFill>
                  <a:srgbClr val="000000"/>
                </a:solidFill>
                <a:latin typeface="Source Sans Pro Bold"/>
              </a:rPr>
              <a:t>0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11853216" y="8610369"/>
            <a:ext cx="270669" cy="59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1"/>
              </a:lnSpc>
              <a:spcBef>
                <a:spcPct val="0"/>
              </a:spcBef>
            </a:pPr>
            <a:r>
              <a:rPr lang="en-US" sz="4035">
                <a:solidFill>
                  <a:srgbClr val="000000"/>
                </a:solidFill>
                <a:latin typeface="Source Sans Pro Bold"/>
              </a:rPr>
              <a:t>1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11853216" y="9466270"/>
            <a:ext cx="270669" cy="59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1"/>
              </a:lnSpc>
              <a:spcBef>
                <a:spcPct val="0"/>
              </a:spcBef>
            </a:pPr>
            <a:r>
              <a:rPr lang="en-US" sz="4035">
                <a:solidFill>
                  <a:srgbClr val="000000"/>
                </a:solidFill>
                <a:latin typeface="Source Sans Pro Bold"/>
              </a:rPr>
              <a:t>2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14878366" y="7708017"/>
            <a:ext cx="270669" cy="59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1"/>
              </a:lnSpc>
              <a:spcBef>
                <a:spcPct val="0"/>
              </a:spcBef>
            </a:pPr>
            <a:r>
              <a:rPr lang="en-US" sz="4035">
                <a:solidFill>
                  <a:srgbClr val="000000"/>
                </a:solidFill>
                <a:latin typeface="Source Sans Pro Bold"/>
              </a:rPr>
              <a:t>5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4878366" y="8610369"/>
            <a:ext cx="270669" cy="59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1"/>
              </a:lnSpc>
              <a:spcBef>
                <a:spcPct val="0"/>
              </a:spcBef>
            </a:pPr>
            <a:r>
              <a:rPr lang="en-US" sz="4035">
                <a:solidFill>
                  <a:srgbClr val="000000"/>
                </a:solidFill>
                <a:latin typeface="Source Sans Pro Bold"/>
              </a:rPr>
              <a:t>8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14743031" y="9463476"/>
            <a:ext cx="541338" cy="59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1"/>
              </a:lnSpc>
              <a:spcBef>
                <a:spcPct val="0"/>
              </a:spcBef>
            </a:pPr>
            <a:r>
              <a:rPr lang="en-US" sz="4035">
                <a:solidFill>
                  <a:srgbClr val="000000"/>
                </a:solidFill>
                <a:latin typeface="Source Sans Pro Bold"/>
              </a:rPr>
              <a:t>13</a:t>
            </a:r>
          </a:p>
        </p:txBody>
      </p:sp>
      <p:sp>
        <p:nvSpPr>
          <p:cNvPr name="Freeform 46" id="46"/>
          <p:cNvSpPr/>
          <p:nvPr/>
        </p:nvSpPr>
        <p:spPr>
          <a:xfrm flipH="false" flipV="false" rot="-10800000">
            <a:off x="-3230466" y="0"/>
            <a:ext cx="5085265" cy="7478330"/>
          </a:xfrm>
          <a:custGeom>
            <a:avLst/>
            <a:gdLst/>
            <a:ahLst/>
            <a:cxnLst/>
            <a:rect r="r" b="b" t="t" l="l"/>
            <a:pathLst>
              <a:path h="7478330" w="5085265">
                <a:moveTo>
                  <a:pt x="0" y="0"/>
                </a:moveTo>
                <a:lnTo>
                  <a:pt x="5085265" y="0"/>
                </a:lnTo>
                <a:lnTo>
                  <a:pt x="5085265" y="7478330"/>
                </a:lnTo>
                <a:lnTo>
                  <a:pt x="0" y="74783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4B0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90527" y="1990258"/>
            <a:ext cx="17883160" cy="8142603"/>
            <a:chOff x="0" y="0"/>
            <a:chExt cx="4709968" cy="214455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709968" cy="2144554"/>
            </a:xfrm>
            <a:custGeom>
              <a:avLst/>
              <a:gdLst/>
              <a:ahLst/>
              <a:cxnLst/>
              <a:rect r="r" b="b" t="t" l="l"/>
              <a:pathLst>
                <a:path h="2144554" w="4709968">
                  <a:moveTo>
                    <a:pt x="0" y="0"/>
                  </a:moveTo>
                  <a:lnTo>
                    <a:pt x="4709968" y="0"/>
                  </a:lnTo>
                  <a:lnTo>
                    <a:pt x="4709968" y="2144554"/>
                  </a:lnTo>
                  <a:lnTo>
                    <a:pt x="0" y="2144554"/>
                  </a:lnTo>
                  <a:close/>
                </a:path>
              </a:pathLst>
            </a:custGeom>
            <a:solidFill>
              <a:srgbClr val="EFF8FF">
                <a:alpha val="69804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66675"/>
              <a:ext cx="4709968" cy="221122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203606" y="291124"/>
            <a:ext cx="16203388" cy="5435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20"/>
              </a:lnSpc>
            </a:pPr>
            <a:r>
              <a:rPr lang="en-US" sz="4000">
                <a:solidFill>
                  <a:srgbClr val="000000"/>
                </a:solidFill>
                <a:latin typeface="Open Sans Bold"/>
              </a:rPr>
              <a:t>Олимпиадаҳои ҷумҳуриявӣ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1455452" y="230529"/>
            <a:ext cx="21116744" cy="11527781"/>
          </a:xfrm>
          <a:prstGeom prst="rect">
            <a:avLst/>
          </a:prstGeom>
        </p:spPr>
      </p:pic>
      <p:sp>
        <p:nvSpPr>
          <p:cNvPr name="Freeform 7" id="7"/>
          <p:cNvSpPr/>
          <p:nvPr/>
        </p:nvSpPr>
        <p:spPr>
          <a:xfrm flipH="false" flipV="false" rot="0">
            <a:off x="15426402" y="2599560"/>
            <a:ext cx="2475162" cy="3394860"/>
          </a:xfrm>
          <a:custGeom>
            <a:avLst/>
            <a:gdLst/>
            <a:ahLst/>
            <a:cxnLst/>
            <a:rect r="r" b="b" t="t" l="l"/>
            <a:pathLst>
              <a:path h="3394860" w="2475162">
                <a:moveTo>
                  <a:pt x="0" y="0"/>
                </a:moveTo>
                <a:lnTo>
                  <a:pt x="2475162" y="0"/>
                </a:lnTo>
                <a:lnTo>
                  <a:pt x="2475162" y="3394860"/>
                </a:lnTo>
                <a:lnTo>
                  <a:pt x="0" y="33948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8388953" y="2987499"/>
            <a:ext cx="944731" cy="345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5"/>
              </a:lnSpc>
              <a:spcBef>
                <a:spcPct val="0"/>
              </a:spcBef>
            </a:pPr>
            <a:r>
              <a:rPr lang="en-US" sz="2435">
                <a:solidFill>
                  <a:srgbClr val="000000"/>
                </a:solidFill>
                <a:latin typeface="Canva Sans Bold"/>
              </a:rPr>
              <a:t>4242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567183" y="3729615"/>
            <a:ext cx="890504" cy="345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5"/>
              </a:lnSpc>
              <a:spcBef>
                <a:spcPct val="0"/>
              </a:spcBef>
            </a:pPr>
            <a:r>
              <a:rPr lang="en-US" sz="2435">
                <a:solidFill>
                  <a:srgbClr val="000000"/>
                </a:solidFill>
                <a:latin typeface="Canva Sans Bold"/>
              </a:rPr>
              <a:t>1812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995228" y="4792444"/>
            <a:ext cx="1016948" cy="345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5"/>
              </a:lnSpc>
              <a:spcBef>
                <a:spcPct val="0"/>
              </a:spcBef>
            </a:pPr>
            <a:r>
              <a:rPr lang="en-US" sz="2435">
                <a:solidFill>
                  <a:srgbClr val="000000"/>
                </a:solidFill>
                <a:latin typeface="Canva Sans Bold"/>
              </a:rPr>
              <a:t>6530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025318" y="5517692"/>
            <a:ext cx="899243" cy="345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5"/>
              </a:lnSpc>
              <a:spcBef>
                <a:spcPct val="0"/>
              </a:spcBef>
            </a:pPr>
            <a:r>
              <a:rPr lang="en-US" sz="2435">
                <a:solidFill>
                  <a:srgbClr val="000000"/>
                </a:solidFill>
                <a:latin typeface="Canva Sans Bold"/>
              </a:rPr>
              <a:t>2733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4961740" y="6464895"/>
            <a:ext cx="933937" cy="345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5"/>
              </a:lnSpc>
              <a:spcBef>
                <a:spcPct val="0"/>
              </a:spcBef>
            </a:pPr>
            <a:r>
              <a:rPr lang="en-US" sz="2435">
                <a:solidFill>
                  <a:srgbClr val="000000"/>
                </a:solidFill>
                <a:latin typeface="Canva Sans Bold"/>
              </a:rPr>
              <a:t>8374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320823" y="7305554"/>
            <a:ext cx="990734" cy="345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5"/>
              </a:lnSpc>
              <a:spcBef>
                <a:spcPct val="0"/>
              </a:spcBef>
            </a:pPr>
            <a:r>
              <a:rPr lang="en-US" sz="2435">
                <a:solidFill>
                  <a:srgbClr val="000000"/>
                </a:solidFill>
                <a:latin typeface="Canva Sans Bold"/>
              </a:rPr>
              <a:t>2964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037781" y="8259138"/>
            <a:ext cx="966833" cy="345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5"/>
              </a:lnSpc>
              <a:spcBef>
                <a:spcPct val="0"/>
              </a:spcBef>
            </a:pPr>
            <a:r>
              <a:rPr lang="en-US" sz="2435">
                <a:solidFill>
                  <a:srgbClr val="000000"/>
                </a:solidFill>
                <a:latin typeface="Canva Sans Bold"/>
              </a:rPr>
              <a:t>5220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5013721" y="9094951"/>
            <a:ext cx="942161" cy="345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5"/>
              </a:lnSpc>
              <a:spcBef>
                <a:spcPct val="0"/>
              </a:spcBef>
            </a:pPr>
            <a:r>
              <a:rPr lang="en-US" sz="2435">
                <a:solidFill>
                  <a:srgbClr val="000000"/>
                </a:solidFill>
                <a:latin typeface="Canva Sans Bold"/>
              </a:rPr>
              <a:t>2073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579589" y="947609"/>
            <a:ext cx="3451424" cy="384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1"/>
              </a:lnSpc>
              <a:spcBef>
                <a:spcPct val="0"/>
              </a:spcBef>
            </a:pPr>
            <a:r>
              <a:rPr lang="en-US" sz="2535">
                <a:solidFill>
                  <a:srgbClr val="000000"/>
                </a:solidFill>
                <a:latin typeface="Source Sans Pro"/>
              </a:rPr>
              <a:t>Бандҳои 17, 67, 88 (3.4%)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15622" y="1226186"/>
            <a:ext cx="8624749" cy="8947455"/>
            <a:chOff x="0" y="0"/>
            <a:chExt cx="2271539" cy="235653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271539" cy="2356531"/>
            </a:xfrm>
            <a:custGeom>
              <a:avLst/>
              <a:gdLst/>
              <a:ahLst/>
              <a:cxnLst/>
              <a:rect r="r" b="b" t="t" l="l"/>
              <a:pathLst>
                <a:path h="2356531" w="2271539">
                  <a:moveTo>
                    <a:pt x="0" y="0"/>
                  </a:moveTo>
                  <a:lnTo>
                    <a:pt x="2271539" y="0"/>
                  </a:lnTo>
                  <a:lnTo>
                    <a:pt x="2271539" y="2356531"/>
                  </a:lnTo>
                  <a:lnTo>
                    <a:pt x="0" y="2356531"/>
                  </a:lnTo>
                  <a:close/>
                </a:path>
              </a:pathLst>
            </a:custGeom>
            <a:solidFill>
              <a:srgbClr val="EFF8FF">
                <a:alpha val="69804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2271539" cy="24232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533781" y="268507"/>
            <a:ext cx="10122027" cy="10588752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 rot="0">
            <a:off x="9144000" y="1226186"/>
            <a:ext cx="8865773" cy="8947455"/>
            <a:chOff x="0" y="0"/>
            <a:chExt cx="2335019" cy="2356531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335019" cy="2356531"/>
            </a:xfrm>
            <a:custGeom>
              <a:avLst/>
              <a:gdLst/>
              <a:ahLst/>
              <a:cxnLst/>
              <a:rect r="r" b="b" t="t" l="l"/>
              <a:pathLst>
                <a:path h="2356531" w="2335019">
                  <a:moveTo>
                    <a:pt x="0" y="0"/>
                  </a:moveTo>
                  <a:lnTo>
                    <a:pt x="2335019" y="0"/>
                  </a:lnTo>
                  <a:lnTo>
                    <a:pt x="2335019" y="2356531"/>
                  </a:lnTo>
                  <a:lnTo>
                    <a:pt x="0" y="2356531"/>
                  </a:lnTo>
                  <a:close/>
                </a:path>
              </a:pathLst>
            </a:custGeom>
            <a:solidFill>
              <a:srgbClr val="EFF8FF">
                <a:alpha val="69804"/>
              </a:srgbClr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66675"/>
              <a:ext cx="2335019" cy="24232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8352418" y="268507"/>
            <a:ext cx="10426827" cy="10588752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1219884" y="126748"/>
            <a:ext cx="6312396" cy="59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1"/>
              </a:lnSpc>
              <a:spcBef>
                <a:spcPct val="0"/>
              </a:spcBef>
            </a:pPr>
            <a:r>
              <a:rPr lang="en-US" sz="4035">
                <a:solidFill>
                  <a:srgbClr val="000000"/>
                </a:solidFill>
                <a:latin typeface="Source Sans Pro Bold"/>
              </a:rPr>
              <a:t>Олимпиада оид ба шоҳмот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779383" y="126748"/>
            <a:ext cx="7191177" cy="59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1"/>
              </a:lnSpc>
              <a:spcBef>
                <a:spcPct val="0"/>
              </a:spcBef>
            </a:pPr>
            <a:r>
              <a:rPr lang="en-US" sz="4035">
                <a:solidFill>
                  <a:srgbClr val="000000"/>
                </a:solidFill>
                <a:latin typeface="Source Sans Pro Bold"/>
              </a:rPr>
              <a:t>Олимпиадаҳои байналмилалӣ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252017" y="4610045"/>
            <a:ext cx="416322" cy="345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5"/>
              </a:lnSpc>
              <a:spcBef>
                <a:spcPct val="0"/>
              </a:spcBef>
            </a:pPr>
            <a:r>
              <a:rPr lang="en-US" sz="2435">
                <a:solidFill>
                  <a:srgbClr val="000000"/>
                </a:solidFill>
                <a:latin typeface="Canva Sans Bold"/>
              </a:rPr>
              <a:t>60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229966" y="7855795"/>
            <a:ext cx="352425" cy="345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5"/>
              </a:lnSpc>
              <a:spcBef>
                <a:spcPct val="0"/>
              </a:spcBef>
            </a:pPr>
            <a:r>
              <a:rPr lang="en-US" sz="2435">
                <a:solidFill>
                  <a:srgbClr val="000000"/>
                </a:solidFill>
                <a:latin typeface="Canva Sans Bold"/>
              </a:rPr>
              <a:t>18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189132" y="4610045"/>
            <a:ext cx="416322" cy="345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5"/>
              </a:lnSpc>
              <a:spcBef>
                <a:spcPct val="0"/>
              </a:spcBef>
            </a:pPr>
            <a:r>
              <a:rPr lang="en-US" sz="2435">
                <a:solidFill>
                  <a:srgbClr val="000000"/>
                </a:solidFill>
                <a:latin typeface="Canva Sans Bold"/>
              </a:rPr>
              <a:t>60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250683" y="4610045"/>
            <a:ext cx="416322" cy="345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5"/>
              </a:lnSpc>
              <a:spcBef>
                <a:spcPct val="0"/>
              </a:spcBef>
            </a:pPr>
            <a:r>
              <a:rPr lang="en-US" sz="2435">
                <a:solidFill>
                  <a:srgbClr val="000000"/>
                </a:solidFill>
                <a:latin typeface="Canva Sans Bold"/>
              </a:rPr>
              <a:t>60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260813" y="2039713"/>
            <a:ext cx="382389" cy="345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5"/>
              </a:lnSpc>
              <a:spcBef>
                <a:spcPct val="0"/>
              </a:spcBef>
            </a:pPr>
            <a:r>
              <a:rPr lang="en-US" sz="2435">
                <a:solidFill>
                  <a:srgbClr val="000000"/>
                </a:solidFill>
                <a:latin typeface="Canva Sans Bold"/>
              </a:rPr>
              <a:t>93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275571" y="7855795"/>
            <a:ext cx="352425" cy="345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5"/>
              </a:lnSpc>
              <a:spcBef>
                <a:spcPct val="0"/>
              </a:spcBef>
            </a:pPr>
            <a:r>
              <a:rPr lang="en-US" sz="2435">
                <a:solidFill>
                  <a:srgbClr val="000000"/>
                </a:solidFill>
                <a:latin typeface="Canva Sans Bold"/>
              </a:rPr>
              <a:t>18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248163" y="7855795"/>
            <a:ext cx="352425" cy="345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5"/>
              </a:lnSpc>
              <a:spcBef>
                <a:spcPct val="0"/>
              </a:spcBef>
            </a:pPr>
            <a:r>
              <a:rPr lang="en-US" sz="2435">
                <a:solidFill>
                  <a:srgbClr val="000000"/>
                </a:solidFill>
                <a:latin typeface="Canva Sans Bold"/>
              </a:rPr>
              <a:t>18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8219838" y="7855795"/>
            <a:ext cx="352425" cy="345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5"/>
              </a:lnSpc>
              <a:spcBef>
                <a:spcPct val="0"/>
              </a:spcBef>
            </a:pPr>
            <a:r>
              <a:rPr lang="en-US" sz="2435">
                <a:solidFill>
                  <a:srgbClr val="000000"/>
                </a:solidFill>
                <a:latin typeface="Canva Sans Bold"/>
              </a:rPr>
              <a:t>18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207485" y="8664610"/>
            <a:ext cx="757238" cy="345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5"/>
              </a:lnSpc>
              <a:spcBef>
                <a:spcPct val="0"/>
              </a:spcBef>
            </a:pPr>
            <a:r>
              <a:rPr lang="en-US" sz="2435">
                <a:solidFill>
                  <a:srgbClr val="000000"/>
                </a:solidFill>
                <a:latin typeface="Canva Sans Bold"/>
              </a:rPr>
              <a:t>1054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226760" y="8912553"/>
            <a:ext cx="575667" cy="345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5"/>
              </a:lnSpc>
              <a:spcBef>
                <a:spcPct val="0"/>
              </a:spcBef>
            </a:pPr>
            <a:r>
              <a:rPr lang="en-US" sz="2435">
                <a:solidFill>
                  <a:srgbClr val="000000"/>
                </a:solidFill>
                <a:latin typeface="Canva Sans Bold"/>
              </a:rPr>
              <a:t>643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2242363" y="5498006"/>
            <a:ext cx="706239" cy="345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5"/>
              </a:lnSpc>
              <a:spcBef>
                <a:spcPct val="0"/>
              </a:spcBef>
            </a:pPr>
            <a:r>
              <a:rPr lang="en-US" sz="2435">
                <a:solidFill>
                  <a:srgbClr val="000000"/>
                </a:solidFill>
                <a:latin typeface="Canva Sans Bold"/>
              </a:rPr>
              <a:t>6747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3109200" y="8220592"/>
            <a:ext cx="754261" cy="345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5"/>
              </a:lnSpc>
              <a:spcBef>
                <a:spcPct val="0"/>
              </a:spcBef>
            </a:pPr>
            <a:r>
              <a:rPr lang="en-US" sz="2435">
                <a:solidFill>
                  <a:srgbClr val="000000"/>
                </a:solidFill>
                <a:latin typeface="Canva Sans Bold"/>
              </a:rPr>
              <a:t>1805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4096974" y="2020663"/>
            <a:ext cx="936823" cy="3547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09"/>
              </a:lnSpc>
              <a:spcBef>
                <a:spcPct val="0"/>
              </a:spcBef>
            </a:pPr>
            <a:r>
              <a:rPr lang="en-US" sz="2335">
                <a:solidFill>
                  <a:srgbClr val="000000"/>
                </a:solidFill>
                <a:latin typeface="Canva Sans Bold"/>
              </a:rPr>
              <a:t>13090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5155091" y="8547755"/>
            <a:ext cx="707628" cy="345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5"/>
              </a:lnSpc>
              <a:spcBef>
                <a:spcPct val="0"/>
              </a:spcBef>
            </a:pPr>
            <a:r>
              <a:rPr lang="en-US" sz="2435">
                <a:solidFill>
                  <a:srgbClr val="000000"/>
                </a:solidFill>
                <a:latin typeface="Canva Sans Bold"/>
              </a:rPr>
              <a:t>1184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6131268" y="1674916"/>
            <a:ext cx="921345" cy="345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5"/>
              </a:lnSpc>
              <a:spcBef>
                <a:spcPct val="0"/>
              </a:spcBef>
            </a:pPr>
            <a:r>
              <a:rPr lang="en-US" sz="2435">
                <a:solidFill>
                  <a:srgbClr val="000000"/>
                </a:solidFill>
                <a:latin typeface="Canva Sans Bold"/>
              </a:rPr>
              <a:t>13634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7052613" y="8038193"/>
            <a:ext cx="844236" cy="345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25"/>
              </a:lnSpc>
              <a:spcBef>
                <a:spcPct val="0"/>
              </a:spcBef>
            </a:pPr>
            <a:r>
              <a:rPr lang="en-US" sz="2435">
                <a:solidFill>
                  <a:srgbClr val="000000"/>
                </a:solidFill>
                <a:latin typeface="Canva Sans Bold"/>
              </a:rPr>
              <a:t>2118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3531728" y="695235"/>
            <a:ext cx="2192536" cy="384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1"/>
              </a:lnSpc>
              <a:spcBef>
                <a:spcPct val="0"/>
              </a:spcBef>
            </a:pPr>
            <a:r>
              <a:rPr lang="en-US" sz="2535">
                <a:solidFill>
                  <a:srgbClr val="000000"/>
                </a:solidFill>
                <a:latin typeface="Source Sans Pro"/>
              </a:rPr>
              <a:t>Б</a:t>
            </a:r>
            <a:r>
              <a:rPr lang="en-US" sz="2535">
                <a:solidFill>
                  <a:srgbClr val="000000"/>
                </a:solidFill>
                <a:latin typeface="Source Sans Pro"/>
              </a:rPr>
              <a:t>анди 64 (1.1%)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1915568" y="695235"/>
            <a:ext cx="3322638" cy="384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1"/>
              </a:lnSpc>
              <a:spcBef>
                <a:spcPct val="0"/>
              </a:spcBef>
            </a:pPr>
            <a:r>
              <a:rPr lang="en-US" sz="2535">
                <a:solidFill>
                  <a:srgbClr val="000000"/>
                </a:solidFill>
                <a:latin typeface="Source Sans Pro"/>
              </a:rPr>
              <a:t>Б</a:t>
            </a:r>
            <a:r>
              <a:rPr lang="en-US" sz="2535">
                <a:solidFill>
                  <a:srgbClr val="000000"/>
                </a:solidFill>
                <a:latin typeface="Source Sans Pro"/>
              </a:rPr>
              <a:t>андҳои 17,67,88 (3.4%)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t="0" r="-20312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544681"/>
            <a:ext cx="16203388" cy="601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35"/>
              </a:lnSpc>
            </a:pPr>
            <a:r>
              <a:rPr lang="en-US" sz="4500">
                <a:solidFill>
                  <a:srgbClr val="000000"/>
                </a:solidFill>
                <a:latin typeface="Open Sans Bold"/>
              </a:rPr>
              <a:t> Маблағгузории Барнома 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7827809" y="-374938"/>
            <a:ext cx="5085265" cy="7478330"/>
          </a:xfrm>
          <a:custGeom>
            <a:avLst/>
            <a:gdLst/>
            <a:ahLst/>
            <a:cxnLst/>
            <a:rect r="r" b="b" t="t" l="l"/>
            <a:pathLst>
              <a:path h="7478330" w="5085265">
                <a:moveTo>
                  <a:pt x="0" y="0"/>
                </a:moveTo>
                <a:lnTo>
                  <a:pt x="5085264" y="0"/>
                </a:lnTo>
                <a:lnTo>
                  <a:pt x="5085264" y="7478331"/>
                </a:lnTo>
                <a:lnTo>
                  <a:pt x="0" y="74783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593541" y="2380407"/>
            <a:ext cx="17100917" cy="7712168"/>
            <a:chOff x="0" y="0"/>
            <a:chExt cx="4503945" cy="203118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503945" cy="2031188"/>
            </a:xfrm>
            <a:custGeom>
              <a:avLst/>
              <a:gdLst/>
              <a:ahLst/>
              <a:cxnLst/>
              <a:rect r="r" b="b" t="t" l="l"/>
              <a:pathLst>
                <a:path h="2031188" w="4503945">
                  <a:moveTo>
                    <a:pt x="0" y="0"/>
                  </a:moveTo>
                  <a:lnTo>
                    <a:pt x="4503945" y="0"/>
                  </a:lnTo>
                  <a:lnTo>
                    <a:pt x="4503945" y="2031188"/>
                  </a:lnTo>
                  <a:lnTo>
                    <a:pt x="0" y="2031188"/>
                  </a:lnTo>
                  <a:close/>
                </a:path>
              </a:pathLst>
            </a:custGeom>
            <a:solidFill>
              <a:srgbClr val="F4F4F4">
                <a:alpha val="69804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4503945" cy="20978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aphicFrame>
        <p:nvGraphicFramePr>
          <p:cNvPr name="Table 8" id="8"/>
          <p:cNvGraphicFramePr>
            <a:graphicFrameLocks noGrp="true"/>
          </p:cNvGraphicFramePr>
          <p:nvPr/>
        </p:nvGraphicFramePr>
        <p:xfrm>
          <a:off x="799234" y="2801219"/>
          <a:ext cx="16662320" cy="6870543"/>
        </p:xfrm>
        <a:graphic>
          <a:graphicData uri="http://schemas.openxmlformats.org/drawingml/2006/table">
            <a:tbl>
              <a:tblPr/>
              <a:tblGrid>
                <a:gridCol w="4165580"/>
                <a:gridCol w="4165580"/>
                <a:gridCol w="4165580"/>
                <a:gridCol w="4165580"/>
              </a:tblGrid>
              <a:tr h="1856972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885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3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85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3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85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3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85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3E8"/>
                    </a:solidFill>
                  </a:tcPr>
                </a:tc>
              </a:tr>
              <a:tr h="167501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885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3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885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3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885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3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885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3E8"/>
                    </a:solidFill>
                  </a:tcPr>
                </a:tc>
              </a:tr>
              <a:tr h="111285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885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3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885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3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885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3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885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3E8"/>
                    </a:solidFill>
                  </a:tcPr>
                </a:tc>
              </a:tr>
              <a:tr h="111285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885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3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885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3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885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3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885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3E8"/>
                    </a:solidFill>
                  </a:tcPr>
                </a:tc>
              </a:tr>
              <a:tr h="111285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885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3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885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3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885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3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885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99AC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3E8"/>
                    </a:solidFill>
                  </a:tcPr>
                </a:tc>
              </a:tr>
            </a:tbl>
          </a:graphicData>
        </a:graphic>
      </p:graphicFrame>
      <p:sp>
        <p:nvSpPr>
          <p:cNvPr name="TextBox 9" id="9"/>
          <p:cNvSpPr txBox="true"/>
          <p:nvPr/>
        </p:nvSpPr>
        <p:spPr>
          <a:xfrm rot="0">
            <a:off x="5268093" y="3383277"/>
            <a:ext cx="3571180" cy="736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1"/>
              </a:lnSpc>
              <a:spcBef>
                <a:spcPct val="0"/>
              </a:spcBef>
            </a:pPr>
            <a:r>
              <a:rPr lang="en-US" sz="2535">
                <a:solidFill>
                  <a:srgbClr val="000000"/>
                </a:solidFill>
                <a:latin typeface="Open Sauce Bold"/>
              </a:rPr>
              <a:t>Маблағгузорӣ аз буҷети ҷумҳуриявӣ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554580" y="3399169"/>
            <a:ext cx="3268595" cy="7367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1"/>
              </a:lnSpc>
              <a:spcBef>
                <a:spcPct val="0"/>
              </a:spcBef>
            </a:pPr>
            <a:r>
              <a:rPr lang="en-US" sz="2535">
                <a:solidFill>
                  <a:srgbClr val="000000"/>
                </a:solidFill>
                <a:latin typeface="Open Sauce Bold"/>
              </a:rPr>
              <a:t>Маблағгузорӣ аз буҷетҳои маҳаллӣ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4363020" y="3517370"/>
            <a:ext cx="2415977" cy="365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1"/>
              </a:lnSpc>
              <a:spcBef>
                <a:spcPct val="0"/>
              </a:spcBef>
            </a:pPr>
            <a:r>
              <a:rPr lang="en-US" sz="2535">
                <a:solidFill>
                  <a:srgbClr val="000000"/>
                </a:solidFill>
                <a:latin typeface="Open Sauce Bold"/>
              </a:rPr>
              <a:t>Сармоягузорӣ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361597" y="3507845"/>
            <a:ext cx="757039" cy="4636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7"/>
              </a:lnSpc>
              <a:spcBef>
                <a:spcPct val="0"/>
              </a:spcBef>
            </a:pPr>
            <a:r>
              <a:rPr lang="en-US" sz="3135">
                <a:solidFill>
                  <a:srgbClr val="000000"/>
                </a:solidFill>
                <a:latin typeface="Open Sauce Bold"/>
              </a:rPr>
              <a:t>Сол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198878" y="7702956"/>
            <a:ext cx="1082477" cy="59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1"/>
              </a:lnSpc>
              <a:spcBef>
                <a:spcPct val="0"/>
              </a:spcBef>
            </a:pPr>
            <a:r>
              <a:rPr lang="en-US" sz="4035">
                <a:solidFill>
                  <a:srgbClr val="000000"/>
                </a:solidFill>
                <a:latin typeface="Source Sans Pro Bold"/>
              </a:rPr>
              <a:t>2023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198878" y="6574528"/>
            <a:ext cx="1072952" cy="591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40"/>
              </a:lnSpc>
              <a:spcBef>
                <a:spcPct val="0"/>
              </a:spcBef>
            </a:pPr>
            <a:r>
              <a:rPr lang="en-US" sz="4000">
                <a:solidFill>
                  <a:srgbClr val="000000"/>
                </a:solidFill>
                <a:latin typeface="Source Sans Pro Bold"/>
              </a:rPr>
              <a:t>2022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198878" y="5191954"/>
            <a:ext cx="1082477" cy="59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1"/>
              </a:lnSpc>
              <a:spcBef>
                <a:spcPct val="0"/>
              </a:spcBef>
            </a:pPr>
            <a:r>
              <a:rPr lang="en-US" sz="4035">
                <a:solidFill>
                  <a:srgbClr val="000000"/>
                </a:solidFill>
                <a:latin typeface="Source Sans Pro Bold"/>
              </a:rPr>
              <a:t>2021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760650" y="6511392"/>
            <a:ext cx="2315397" cy="59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1"/>
              </a:lnSpc>
              <a:spcBef>
                <a:spcPct val="0"/>
              </a:spcBef>
            </a:pPr>
            <a:r>
              <a:rPr lang="en-US" sz="4035">
                <a:solidFill>
                  <a:srgbClr val="000000"/>
                </a:solidFill>
                <a:latin typeface="Source Sans Pro Bold"/>
              </a:rPr>
              <a:t>2192000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971305" y="7702956"/>
            <a:ext cx="1894086" cy="59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1"/>
              </a:lnSpc>
              <a:spcBef>
                <a:spcPct val="0"/>
              </a:spcBef>
            </a:pPr>
            <a:r>
              <a:rPr lang="en-US" sz="4035">
                <a:solidFill>
                  <a:srgbClr val="000000"/>
                </a:solidFill>
                <a:latin typeface="Source Sans Pro Bold"/>
              </a:rPr>
              <a:t>1146800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971305" y="8895032"/>
            <a:ext cx="1894086" cy="59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1"/>
              </a:lnSpc>
              <a:spcBef>
                <a:spcPct val="0"/>
              </a:spcBef>
            </a:pPr>
            <a:r>
              <a:rPr lang="en-US" sz="4035">
                <a:solidFill>
                  <a:srgbClr val="000000"/>
                </a:solidFill>
                <a:latin typeface="Source Sans Pro Bold"/>
              </a:rPr>
              <a:t>1535500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241834" y="5162550"/>
            <a:ext cx="1894086" cy="59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1"/>
              </a:lnSpc>
              <a:spcBef>
                <a:spcPct val="0"/>
              </a:spcBef>
            </a:pPr>
            <a:r>
              <a:rPr lang="en-US" sz="4035">
                <a:solidFill>
                  <a:srgbClr val="000000"/>
                </a:solidFill>
                <a:latin typeface="Source Sans Pro Bold"/>
              </a:rPr>
              <a:t>1514755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255492" y="7702956"/>
            <a:ext cx="1894086" cy="59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1"/>
              </a:lnSpc>
              <a:spcBef>
                <a:spcPct val="0"/>
              </a:spcBef>
            </a:pPr>
            <a:r>
              <a:rPr lang="en-US" sz="4035">
                <a:solidFill>
                  <a:srgbClr val="000000"/>
                </a:solidFill>
                <a:latin typeface="Source Sans Pro Bold"/>
              </a:rPr>
              <a:t>3546122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255492" y="6511392"/>
            <a:ext cx="1894086" cy="59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1"/>
              </a:lnSpc>
              <a:spcBef>
                <a:spcPct val="0"/>
              </a:spcBef>
            </a:pPr>
            <a:r>
              <a:rPr lang="en-US" sz="4035">
                <a:solidFill>
                  <a:srgbClr val="000000"/>
                </a:solidFill>
                <a:latin typeface="Source Sans Pro Bold"/>
              </a:rPr>
              <a:t>4884179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5350544" y="5191954"/>
            <a:ext cx="170259" cy="59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1"/>
              </a:lnSpc>
              <a:spcBef>
                <a:spcPct val="0"/>
              </a:spcBef>
            </a:pPr>
            <a:r>
              <a:rPr lang="en-US" sz="4035">
                <a:solidFill>
                  <a:srgbClr val="000000"/>
                </a:solidFill>
                <a:latin typeface="Source Sans Pro Bold"/>
              </a:rPr>
              <a:t>-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5350544" y="6511392"/>
            <a:ext cx="170259" cy="59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1"/>
              </a:lnSpc>
              <a:spcBef>
                <a:spcPct val="0"/>
              </a:spcBef>
            </a:pPr>
            <a:r>
              <a:rPr lang="en-US" sz="4035">
                <a:solidFill>
                  <a:srgbClr val="000000"/>
                </a:solidFill>
                <a:latin typeface="Source Sans Pro Bold"/>
              </a:rPr>
              <a:t>-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5350544" y="7827293"/>
            <a:ext cx="170259" cy="59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1"/>
              </a:lnSpc>
              <a:spcBef>
                <a:spcPct val="0"/>
              </a:spcBef>
            </a:pPr>
            <a:r>
              <a:rPr lang="en-US" sz="4035">
                <a:solidFill>
                  <a:srgbClr val="000000"/>
                </a:solidFill>
                <a:latin typeface="Source Sans Pro Bold"/>
              </a:rPr>
              <a:t>-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198878" y="8971825"/>
            <a:ext cx="1082477" cy="59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1"/>
              </a:lnSpc>
              <a:spcBef>
                <a:spcPct val="0"/>
              </a:spcBef>
            </a:pPr>
            <a:r>
              <a:rPr lang="en-US" sz="4035">
                <a:solidFill>
                  <a:srgbClr val="000000"/>
                </a:solidFill>
                <a:latin typeface="Source Sans Pro Bold"/>
              </a:rPr>
              <a:t>2024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5350544" y="8895032"/>
            <a:ext cx="170259" cy="59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1"/>
              </a:lnSpc>
              <a:spcBef>
                <a:spcPct val="0"/>
              </a:spcBef>
            </a:pPr>
            <a:r>
              <a:rPr lang="en-US" sz="4035">
                <a:solidFill>
                  <a:srgbClr val="000000"/>
                </a:solidFill>
                <a:latin typeface="Source Sans Pro Bold"/>
              </a:rPr>
              <a:t>-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1239082" y="8971825"/>
            <a:ext cx="170259" cy="59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1"/>
              </a:lnSpc>
              <a:spcBef>
                <a:spcPct val="0"/>
              </a:spcBef>
            </a:pPr>
            <a:r>
              <a:rPr lang="en-US" sz="4035">
                <a:solidFill>
                  <a:srgbClr val="000000"/>
                </a:solidFill>
                <a:latin typeface="Source Sans Pro Bold"/>
              </a:rPr>
              <a:t>-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6968553" y="5162550"/>
            <a:ext cx="170259" cy="592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81"/>
              </a:lnSpc>
              <a:spcBef>
                <a:spcPct val="0"/>
              </a:spcBef>
            </a:pPr>
            <a:r>
              <a:rPr lang="en-US" sz="4035">
                <a:solidFill>
                  <a:srgbClr val="000000"/>
                </a:solidFill>
                <a:latin typeface="Source Sans Pro Bold"/>
              </a:rPr>
              <a:t>-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7650659" y="1415027"/>
            <a:ext cx="2986683" cy="384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1"/>
              </a:lnSpc>
              <a:spcBef>
                <a:spcPct val="0"/>
              </a:spcBef>
            </a:pPr>
            <a:r>
              <a:rPr lang="en-US" sz="2535">
                <a:solidFill>
                  <a:srgbClr val="000000"/>
                </a:solidFill>
                <a:latin typeface="Source Sans Pro"/>
              </a:rPr>
              <a:t>Б</a:t>
            </a:r>
            <a:r>
              <a:rPr lang="en-US" sz="2535">
                <a:solidFill>
                  <a:srgbClr val="000000"/>
                </a:solidFill>
                <a:latin typeface="Source Sans Pro"/>
              </a:rPr>
              <a:t>андҳои 79, 80 (2.3%)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DAGJBCfY020</dc:identifier>
  <dcterms:modified xsi:type="dcterms:W3CDTF">2011-08-01T06:04:30Z</dcterms:modified>
  <cp:revision>1</cp:revision>
  <dc:title>Барномаи давлатии дарёфт ва рушди истеъдодҳо барои солҳои 2021-2025</dc:title>
</cp:coreProperties>
</file>