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7" r:id="rId3"/>
    <p:sldId id="269" r:id="rId4"/>
    <p:sldId id="270" r:id="rId5"/>
    <p:sldId id="261" r:id="rId6"/>
    <p:sldId id="271" r:id="rId7"/>
  </p:sldIdLst>
  <p:sldSz cx="12192000" cy="6858000"/>
  <p:notesSz cx="6807200"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CCFF"/>
    <a:srgbClr val="CCFFFF"/>
    <a:srgbClr val="DDDDDD"/>
    <a:srgbClr val="A7B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70" autoAdjust="0"/>
  </p:normalViewPr>
  <p:slideViewPr>
    <p:cSldViewPr snapToGrid="0">
      <p:cViewPr varScale="1">
        <p:scale>
          <a:sx n="106" d="100"/>
          <a:sy n="106" d="100"/>
        </p:scale>
        <p:origin x="65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tg-Cyrl-TJ" sz="2200" dirty="0">
                <a:solidFill>
                  <a:schemeClr val="tx1"/>
                </a:solidFill>
                <a:latin typeface="Times New Roman" panose="02020603050405020304" pitchFamily="18" charset="0"/>
                <a:cs typeface="Times New Roman" panose="02020603050405020304" pitchFamily="18" charset="0"/>
              </a:rPr>
              <a:t>Таносуби иҷроиши бандҳо</a:t>
            </a:r>
            <a:endParaRPr lang="ru-RU" sz="2200"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592705791613506E-2"/>
          <c:y val="0.35547510454633996"/>
          <c:w val="0.66633503032355712"/>
          <c:h val="0.62223805504323115"/>
        </c:manualLayout>
      </c:layout>
      <c:pie3DChart>
        <c:varyColors val="1"/>
        <c:ser>
          <c:idx val="0"/>
          <c:order val="0"/>
          <c:tx>
            <c:strRef>
              <c:f>Лист1!$B$1</c:f>
              <c:strCache>
                <c:ptCount val="1"/>
              </c:strCache>
            </c:strRef>
          </c:tx>
          <c:dPt>
            <c:idx val="0"/>
            <c:bubble3D val="0"/>
            <c:spPr>
              <a:solidFill>
                <a:srgbClr val="0070C0"/>
              </a:solidFill>
              <a:ln>
                <a:noFill/>
              </a:ln>
              <a:effectLst/>
              <a:sp3d/>
            </c:spPr>
            <c:extLst>
              <c:ext xmlns:c16="http://schemas.microsoft.com/office/drawing/2014/chart" uri="{C3380CC4-5D6E-409C-BE32-E72D297353CC}">
                <c16:uniqueId val="{00000001-6073-4076-8672-5B6C24D18E45}"/>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6073-4076-8672-5B6C24D18E45}"/>
              </c:ext>
            </c:extLst>
          </c:dPt>
          <c:dLbls>
            <c:dLbl>
              <c:idx val="0"/>
              <c:layout/>
              <c:tx>
                <c:rich>
                  <a:bodyPr/>
                  <a:lstStyle/>
                  <a:p>
                    <a:r>
                      <a:rPr lang="en-US" baseline="0" dirty="0" smtClean="0"/>
                      <a:t>60%</a:t>
                    </a:r>
                    <a:endParaRPr lang="en-US" dirty="0"/>
                  </a:p>
                </c:rich>
              </c:tx>
              <c:dLblPos val="ct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073-4076-8672-5B6C24D18E45}"/>
                </c:ext>
              </c:extLst>
            </c:dLbl>
            <c:dLbl>
              <c:idx val="1"/>
              <c:layout/>
              <c:tx>
                <c:rich>
                  <a:bodyPr/>
                  <a:lstStyle/>
                  <a:p>
                    <a:r>
                      <a:rPr lang="en-US" baseline="0" dirty="0"/>
                      <a:t>
</a:t>
                    </a:r>
                    <a:fld id="{BCAFCF30-4B6E-490A-A48C-4DCE5E1BBA2A}" type="PERCENTAGE">
                      <a:rPr lang="en-US" baseline="0"/>
                      <a:pPr/>
                      <a:t>[ПРОЦЕНТ]</a:t>
                    </a:fld>
                    <a:endParaRPr lang="en-US" baseline="0" dirty="0"/>
                  </a:p>
                </c:rich>
              </c:tx>
              <c:dLblPos val="ctr"/>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6073-4076-8672-5B6C24D18E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dLblPos val="ct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Лист1!$A$2:$A$3</c:f>
              <c:strCache>
                <c:ptCount val="2"/>
                <c:pt idx="0">
                  <c:v>Ҳамаӣ</c:v>
                </c:pt>
                <c:pt idx="1">
                  <c:v>Иҷро шуд</c:v>
                </c:pt>
              </c:strCache>
            </c:strRef>
          </c:cat>
          <c:val>
            <c:numRef>
              <c:f>Лист1!$B$2:$B$3</c:f>
              <c:numCache>
                <c:formatCode>General</c:formatCode>
                <c:ptCount val="2"/>
                <c:pt idx="0">
                  <c:v>20</c:v>
                </c:pt>
                <c:pt idx="1">
                  <c:v>13.5</c:v>
                </c:pt>
              </c:numCache>
            </c:numRef>
          </c:val>
          <c:extLst>
            <c:ext xmlns:c16="http://schemas.microsoft.com/office/drawing/2014/chart" uri="{C3380CC4-5D6E-409C-BE32-E72D297353CC}">
              <c16:uniqueId val="{00000004-6073-4076-8672-5B6C24D18E45}"/>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F53C495-CBD3-41A0-9239-B645B7414A6F}" type="datetimeFigureOut">
              <a:rPr lang="ru-RU" smtClean="0"/>
              <a:t>24.06.2024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98729E-60E2-476F-8A48-12CD9199DC04}" type="slidenum">
              <a:rPr lang="ru-RU" smtClean="0"/>
              <a:t>‹#›</a:t>
            </a:fld>
            <a:endParaRPr lang="ru-RU"/>
          </a:p>
        </p:txBody>
      </p:sp>
    </p:spTree>
    <p:extLst>
      <p:ext uri="{BB962C8B-B14F-4D97-AF65-F5344CB8AC3E}">
        <p14:creationId xmlns:p14="http://schemas.microsoft.com/office/powerpoint/2010/main" val="95307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F53C495-CBD3-41A0-9239-B645B7414A6F}" type="datetimeFigureOut">
              <a:rPr lang="ru-RU" smtClean="0"/>
              <a:t>24.06.2024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98729E-60E2-476F-8A48-12CD9199DC04}" type="slidenum">
              <a:rPr lang="ru-RU" smtClean="0"/>
              <a:t>‹#›</a:t>
            </a:fld>
            <a:endParaRPr lang="ru-RU"/>
          </a:p>
        </p:txBody>
      </p:sp>
    </p:spTree>
    <p:extLst>
      <p:ext uri="{BB962C8B-B14F-4D97-AF65-F5344CB8AC3E}">
        <p14:creationId xmlns:p14="http://schemas.microsoft.com/office/powerpoint/2010/main" val="247576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F53C495-CBD3-41A0-9239-B645B7414A6F}" type="datetimeFigureOut">
              <a:rPr lang="ru-RU" smtClean="0"/>
              <a:t>24.06.2024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98729E-60E2-476F-8A48-12CD9199DC04}" type="slidenum">
              <a:rPr lang="ru-RU" smtClean="0"/>
              <a:t>‹#›</a:t>
            </a:fld>
            <a:endParaRPr lang="ru-RU"/>
          </a:p>
        </p:txBody>
      </p:sp>
    </p:spTree>
    <p:extLst>
      <p:ext uri="{BB962C8B-B14F-4D97-AF65-F5344CB8AC3E}">
        <p14:creationId xmlns:p14="http://schemas.microsoft.com/office/powerpoint/2010/main" val="9965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F53C495-CBD3-41A0-9239-B645B7414A6F}" type="datetimeFigureOut">
              <a:rPr lang="ru-RU" smtClean="0"/>
              <a:t>24.06.2024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98729E-60E2-476F-8A48-12CD9199DC04}" type="slidenum">
              <a:rPr lang="ru-RU" smtClean="0"/>
              <a:t>‹#›</a:t>
            </a:fld>
            <a:endParaRPr lang="ru-RU"/>
          </a:p>
        </p:txBody>
      </p:sp>
    </p:spTree>
    <p:extLst>
      <p:ext uri="{BB962C8B-B14F-4D97-AF65-F5344CB8AC3E}">
        <p14:creationId xmlns:p14="http://schemas.microsoft.com/office/powerpoint/2010/main" val="92236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F53C495-CBD3-41A0-9239-B645B7414A6F}" type="datetimeFigureOut">
              <a:rPr lang="ru-RU" smtClean="0"/>
              <a:t>24.06.2024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98729E-60E2-476F-8A48-12CD9199DC04}" type="slidenum">
              <a:rPr lang="ru-RU" smtClean="0"/>
              <a:t>‹#›</a:t>
            </a:fld>
            <a:endParaRPr lang="ru-RU"/>
          </a:p>
        </p:txBody>
      </p:sp>
    </p:spTree>
    <p:extLst>
      <p:ext uri="{BB962C8B-B14F-4D97-AF65-F5344CB8AC3E}">
        <p14:creationId xmlns:p14="http://schemas.microsoft.com/office/powerpoint/2010/main" val="304232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F53C495-CBD3-41A0-9239-B645B7414A6F}" type="datetimeFigureOut">
              <a:rPr lang="ru-RU" smtClean="0"/>
              <a:t>24.06.2024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98729E-60E2-476F-8A48-12CD9199DC04}" type="slidenum">
              <a:rPr lang="ru-RU" smtClean="0"/>
              <a:t>‹#›</a:t>
            </a:fld>
            <a:endParaRPr lang="ru-RU"/>
          </a:p>
        </p:txBody>
      </p:sp>
    </p:spTree>
    <p:extLst>
      <p:ext uri="{BB962C8B-B14F-4D97-AF65-F5344CB8AC3E}">
        <p14:creationId xmlns:p14="http://schemas.microsoft.com/office/powerpoint/2010/main" val="918877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F53C495-CBD3-41A0-9239-B645B7414A6F}" type="datetimeFigureOut">
              <a:rPr lang="ru-RU" smtClean="0"/>
              <a:t>24.06.2024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98729E-60E2-476F-8A48-12CD9199DC04}" type="slidenum">
              <a:rPr lang="ru-RU" smtClean="0"/>
              <a:t>‹#›</a:t>
            </a:fld>
            <a:endParaRPr lang="ru-RU"/>
          </a:p>
        </p:txBody>
      </p:sp>
    </p:spTree>
    <p:extLst>
      <p:ext uri="{BB962C8B-B14F-4D97-AF65-F5344CB8AC3E}">
        <p14:creationId xmlns:p14="http://schemas.microsoft.com/office/powerpoint/2010/main" val="135846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F53C495-CBD3-41A0-9239-B645B7414A6F}" type="datetimeFigureOut">
              <a:rPr lang="ru-RU" smtClean="0"/>
              <a:t>24.06.2024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98729E-60E2-476F-8A48-12CD9199DC04}" type="slidenum">
              <a:rPr lang="ru-RU" smtClean="0"/>
              <a:t>‹#›</a:t>
            </a:fld>
            <a:endParaRPr lang="ru-RU"/>
          </a:p>
        </p:txBody>
      </p:sp>
    </p:spTree>
    <p:extLst>
      <p:ext uri="{BB962C8B-B14F-4D97-AF65-F5344CB8AC3E}">
        <p14:creationId xmlns:p14="http://schemas.microsoft.com/office/powerpoint/2010/main" val="56994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53C495-CBD3-41A0-9239-B645B7414A6F}" type="datetimeFigureOut">
              <a:rPr lang="ru-RU" smtClean="0"/>
              <a:t>24.06.2024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98729E-60E2-476F-8A48-12CD9199DC04}" type="slidenum">
              <a:rPr lang="ru-RU" smtClean="0"/>
              <a:t>‹#›</a:t>
            </a:fld>
            <a:endParaRPr lang="ru-RU"/>
          </a:p>
        </p:txBody>
      </p:sp>
    </p:spTree>
    <p:extLst>
      <p:ext uri="{BB962C8B-B14F-4D97-AF65-F5344CB8AC3E}">
        <p14:creationId xmlns:p14="http://schemas.microsoft.com/office/powerpoint/2010/main" val="522652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F53C495-CBD3-41A0-9239-B645B7414A6F}" type="datetimeFigureOut">
              <a:rPr lang="ru-RU" smtClean="0"/>
              <a:t>24.06.2024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98729E-60E2-476F-8A48-12CD9199DC04}" type="slidenum">
              <a:rPr lang="ru-RU" smtClean="0"/>
              <a:t>‹#›</a:t>
            </a:fld>
            <a:endParaRPr lang="ru-RU"/>
          </a:p>
        </p:txBody>
      </p:sp>
    </p:spTree>
    <p:extLst>
      <p:ext uri="{BB962C8B-B14F-4D97-AF65-F5344CB8AC3E}">
        <p14:creationId xmlns:p14="http://schemas.microsoft.com/office/powerpoint/2010/main" val="116565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F53C495-CBD3-41A0-9239-B645B7414A6F}" type="datetimeFigureOut">
              <a:rPr lang="ru-RU" smtClean="0"/>
              <a:t>24.06.2024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98729E-60E2-476F-8A48-12CD9199DC04}" type="slidenum">
              <a:rPr lang="ru-RU" smtClean="0"/>
              <a:t>‹#›</a:t>
            </a:fld>
            <a:endParaRPr lang="ru-RU"/>
          </a:p>
        </p:txBody>
      </p:sp>
    </p:spTree>
    <p:extLst>
      <p:ext uri="{BB962C8B-B14F-4D97-AF65-F5344CB8AC3E}">
        <p14:creationId xmlns:p14="http://schemas.microsoft.com/office/powerpoint/2010/main" val="104820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3C495-CBD3-41A0-9239-B645B7414A6F}" type="datetimeFigureOut">
              <a:rPr lang="ru-RU" smtClean="0"/>
              <a:t>24.06.2024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8729E-60E2-476F-8A48-12CD9199DC04}" type="slidenum">
              <a:rPr lang="ru-RU" smtClean="0"/>
              <a:t>‹#›</a:t>
            </a:fld>
            <a:endParaRPr lang="ru-RU"/>
          </a:p>
        </p:txBody>
      </p:sp>
    </p:spTree>
    <p:extLst>
      <p:ext uri="{BB962C8B-B14F-4D97-AF65-F5344CB8AC3E}">
        <p14:creationId xmlns:p14="http://schemas.microsoft.com/office/powerpoint/2010/main" val="783663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A3038E7-BB6D-1205-E439-CC6958CC7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0"/>
            <a:ext cx="12192000" cy="6857999"/>
          </a:xfrm>
          <a:prstGeom prst="rect">
            <a:avLst/>
          </a:prstGeom>
          <a:solidFill>
            <a:schemeClr val="bg1">
              <a:lumMod val="50000"/>
            </a:schemeClr>
          </a:solidFill>
        </p:spPr>
      </p:pic>
      <p:sp>
        <p:nvSpPr>
          <p:cNvPr id="4" name="Прямоугольник 3">
            <a:extLst>
              <a:ext uri="{FF2B5EF4-FFF2-40B4-BE49-F238E27FC236}">
                <a16:creationId xmlns:a16="http://schemas.microsoft.com/office/drawing/2014/main" id="{DD4E595F-F61D-D69C-AE85-99BCE9337D1A}"/>
              </a:ext>
            </a:extLst>
          </p:cNvPr>
          <p:cNvSpPr/>
          <p:nvPr/>
        </p:nvSpPr>
        <p:spPr>
          <a:xfrm>
            <a:off x="6021223" y="6242447"/>
            <a:ext cx="6170777" cy="615553"/>
          </a:xfrm>
          <a:prstGeom prst="rect">
            <a:avLst/>
          </a:prstGeom>
          <a:solidFill>
            <a:schemeClr val="accent1">
              <a:lumMod val="20000"/>
              <a:lumOff val="80000"/>
            </a:schemeClr>
          </a:solidFill>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БАРОМАДКУНАНДА:</a:t>
            </a:r>
            <a:r>
              <a:rPr lang="ru-RU" sz="1400" dirty="0">
                <a:solidFill>
                  <a:srgbClr val="002060"/>
                </a:solidFill>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НЕЪМАТЗОДА ФАРРУХ-</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МУОВИНИ ВАЗИРИ НАҚЛИЁТИ ҶУМҲУРИИ ТОҶИКИСТОН</a:t>
            </a:r>
          </a:p>
        </p:txBody>
      </p:sp>
      <p:sp>
        <p:nvSpPr>
          <p:cNvPr id="11" name="Заголовок 1">
            <a:extLst>
              <a:ext uri="{FF2B5EF4-FFF2-40B4-BE49-F238E27FC236}">
                <a16:creationId xmlns:a16="http://schemas.microsoft.com/office/drawing/2014/main" id="{10DA95A9-2963-394D-A2F1-E4AE31BF78C8}"/>
              </a:ext>
            </a:extLst>
          </p:cNvPr>
          <p:cNvSpPr>
            <a:spLocks noGrp="1"/>
          </p:cNvSpPr>
          <p:nvPr>
            <p:ph type="title"/>
          </p:nvPr>
        </p:nvSpPr>
        <p:spPr>
          <a:xfrm>
            <a:off x="1287625" y="294724"/>
            <a:ext cx="9004042" cy="1492898"/>
          </a:xfrm>
        </p:spPr>
        <p:txBody>
          <a:bodyPr>
            <a:normAutofit/>
          </a:bodyPr>
          <a:lstStyle/>
          <a:p>
            <a:r>
              <a:rPr lang="tg-Cyrl-TJ" b="1" dirty="0">
                <a:solidFill>
                  <a:schemeClr val="accent5">
                    <a:lumMod val="75000"/>
                  </a:schemeClr>
                </a:solidFill>
                <a:latin typeface="Times New Roman" panose="02020603050405020304" pitchFamily="18" charset="0"/>
                <a:cs typeface="Times New Roman" panose="02020603050405020304" pitchFamily="18" charset="0"/>
              </a:rPr>
              <a:t>ВАЗОРАТИ НАҚЛИЁТИ </a:t>
            </a:r>
            <a:br>
              <a:rPr lang="tg-Cyrl-TJ" b="1" dirty="0">
                <a:solidFill>
                  <a:schemeClr val="accent5">
                    <a:lumMod val="75000"/>
                  </a:schemeClr>
                </a:solidFill>
                <a:latin typeface="Times New Roman" panose="02020603050405020304" pitchFamily="18" charset="0"/>
                <a:cs typeface="Times New Roman" panose="02020603050405020304" pitchFamily="18" charset="0"/>
              </a:rPr>
            </a:br>
            <a:r>
              <a:rPr lang="tg-Cyrl-TJ" b="1" dirty="0">
                <a:solidFill>
                  <a:schemeClr val="accent5">
                    <a:lumMod val="75000"/>
                  </a:schemeClr>
                </a:solidFill>
                <a:latin typeface="Times New Roman" panose="02020603050405020304" pitchFamily="18" charset="0"/>
                <a:cs typeface="Times New Roman" panose="02020603050405020304" pitchFamily="18" charset="0"/>
              </a:rPr>
              <a:t>ҶУМҲУРИИ ТОҶИКИСТОН</a:t>
            </a:r>
            <a:endParaRPr lang="ru-RU" dirty="0">
              <a:solidFill>
                <a:schemeClr val="accent5">
                  <a:lumMod val="75000"/>
                </a:schemeClr>
              </a:solidFill>
            </a:endParaRPr>
          </a:p>
        </p:txBody>
      </p:sp>
      <p:sp>
        <p:nvSpPr>
          <p:cNvPr id="20" name="Текст 19">
            <a:extLst>
              <a:ext uri="{FF2B5EF4-FFF2-40B4-BE49-F238E27FC236}">
                <a16:creationId xmlns:a16="http://schemas.microsoft.com/office/drawing/2014/main" id="{CE4D7694-B021-653D-2333-640AC885813E}"/>
              </a:ext>
            </a:extLst>
          </p:cNvPr>
          <p:cNvSpPr>
            <a:spLocks noGrp="1"/>
          </p:cNvSpPr>
          <p:nvPr>
            <p:ph type="body" sz="quarter" idx="3"/>
          </p:nvPr>
        </p:nvSpPr>
        <p:spPr>
          <a:xfrm>
            <a:off x="5789646" y="2694254"/>
            <a:ext cx="6170777" cy="1320780"/>
          </a:xfrm>
        </p:spPr>
        <p:txBody>
          <a:bodyPr>
            <a:noAutofit/>
          </a:bodyPr>
          <a:lstStyle/>
          <a:p>
            <a:pPr algn="just"/>
            <a:r>
              <a:rPr lang="ru-RU" dirty="0">
                <a:ln w="19050">
                  <a:solidFill>
                    <a:srgbClr val="002060"/>
                  </a:solidFill>
                  <a:prstDash val="solid"/>
                </a:ln>
                <a:solidFill>
                  <a:srgbClr val="DDDDDD"/>
                </a:solidFill>
                <a:effectLst>
                  <a:outerShdw blurRad="38100" dist="22860" dir="5400000" algn="tl" rotWithShape="0">
                    <a:srgbClr val="000000">
                      <a:alpha val="30000"/>
                    </a:srgbClr>
                  </a:outerShdw>
                </a:effectLst>
                <a:latin typeface="Bookman Old Style" panose="02050604050505020204" pitchFamily="18" charset="0"/>
                <a:cs typeface="Times New Roman" panose="02020603050405020304" pitchFamily="18" charset="0"/>
              </a:rPr>
              <a:t>БАРНОМАИ ҶОРӢ НАМУДАНИ НИЗОМИ ИДОРАКУНИИ ДОРОИҲОИ РОҲ ДАР ҶУМҲУРИИ ТОҶИКИСТОН БАРОИ СОЛҲОИ 2021-2024.</a:t>
            </a:r>
            <a:endParaRPr lang="ru-RU" dirty="0">
              <a:ln w="19050">
                <a:solidFill>
                  <a:srgbClr val="002060"/>
                </a:solidFill>
                <a:prstDash val="solid"/>
              </a:ln>
              <a:solidFill>
                <a:srgbClr val="DDDDDD"/>
              </a:solidFill>
              <a:effectLst>
                <a:outerShdw blurRad="38100" dist="22860" dir="5400000" algn="tl" rotWithShape="0">
                  <a:srgbClr val="000000">
                    <a:alpha val="30000"/>
                  </a:srgbClr>
                </a:outerShdw>
              </a:effectLst>
              <a:latin typeface="Bookman Old Style" panose="02050604050505020204" pitchFamily="18" charset="0"/>
            </a:endParaRPr>
          </a:p>
        </p:txBody>
      </p:sp>
    </p:spTree>
    <p:extLst>
      <p:ext uri="{BB962C8B-B14F-4D97-AF65-F5344CB8AC3E}">
        <p14:creationId xmlns:p14="http://schemas.microsoft.com/office/powerpoint/2010/main" val="2068855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 name="Объект 6">
            <a:extLst>
              <a:ext uri="{FF2B5EF4-FFF2-40B4-BE49-F238E27FC236}">
                <a16:creationId xmlns:a16="http://schemas.microsoft.com/office/drawing/2014/main" id="{98B9F0B9-FEC8-1CBE-29CC-1242999BC8D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4306" y="2039157"/>
            <a:ext cx="3246791" cy="1782682"/>
          </a:xfrm>
          <a:prstGeom prst="rect">
            <a:avLst/>
          </a:prstGeom>
        </p:spPr>
      </p:pic>
      <p:sp>
        <p:nvSpPr>
          <p:cNvPr id="8" name="TextBox 7">
            <a:extLst>
              <a:ext uri="{FF2B5EF4-FFF2-40B4-BE49-F238E27FC236}">
                <a16:creationId xmlns:a16="http://schemas.microsoft.com/office/drawing/2014/main" id="{E82FDB72-78ED-2080-0FDF-B75BC5287277}"/>
              </a:ext>
            </a:extLst>
          </p:cNvPr>
          <p:cNvSpPr txBox="1"/>
          <p:nvPr/>
        </p:nvSpPr>
        <p:spPr>
          <a:xfrm>
            <a:off x="582595" y="4023560"/>
            <a:ext cx="3328502" cy="2381999"/>
          </a:xfrm>
          <a:prstGeom prst="rect">
            <a:avLst/>
          </a:prstGeom>
          <a:noFill/>
        </p:spPr>
        <p:txBody>
          <a:bodyPr wrap="square">
            <a:spAutoFit/>
          </a:bodyPr>
          <a:lstStyle/>
          <a:p>
            <a:pPr indent="449580" algn="just">
              <a:lnSpc>
                <a:spcPct val="107000"/>
              </a:lnSpc>
              <a:spcAft>
                <a:spcPts val="800"/>
              </a:spcAft>
            </a:pPr>
            <a:r>
              <a:rPr lang="tg-Cyrl-TJ" sz="1400" kern="100" dirty="0">
                <a:effectLst/>
                <a:latin typeface="Times New Roman" panose="02020603050405020304" pitchFamily="18" charset="0"/>
                <a:ea typeface="Calibri" panose="020F0502020204030204" pitchFamily="34" charset="0"/>
                <a:cs typeface="Times New Roman" panose="02020603050405020304" pitchFamily="18" charset="0"/>
              </a:rPr>
              <a:t>Дар ҷумҳури зиёда аз 26 645 километр роҳҳои автомобилгард мавҷуд аст, ки 14339 километри он бо 2232 пул ва 17969 </a:t>
            </a:r>
            <a:r>
              <a:rPr lang="tg-Cyrl-TJ" sz="1400" kern="100" dirty="0" smtClean="0">
                <a:latin typeface="Times New Roman" panose="02020603050405020304" pitchFamily="18" charset="0"/>
                <a:ea typeface="Calibri" panose="020F0502020204030204" pitchFamily="34" charset="0"/>
                <a:cs typeface="Times New Roman" panose="02020603050405020304" pitchFamily="18" charset="0"/>
              </a:rPr>
              <a:t>қубурҳо</a:t>
            </a:r>
            <a:r>
              <a:rPr lang="tg-Cyrl-TJ" sz="1400" kern="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tg-Cyrl-TJ" sz="1400" kern="100" dirty="0">
                <a:effectLst/>
                <a:latin typeface="Times New Roman" panose="02020603050405020304" pitchFamily="18" charset="0"/>
                <a:ea typeface="Calibri" panose="020F0502020204030204" pitchFamily="34" charset="0"/>
                <a:cs typeface="Times New Roman" panose="02020603050405020304" pitchFamily="18" charset="0"/>
              </a:rPr>
              <a:t>дар тавозуни муассисаҳои давлатии нигоҳдории роҳҳои автомобилгарди сохтори Вазорати нақлиёт қарор дошта, 12306 </a:t>
            </a:r>
            <a:r>
              <a:rPr lang="tg-Cyrl-TJ" sz="1400" kern="100" dirty="0" smtClean="0">
                <a:effectLst/>
                <a:latin typeface="Times New Roman" panose="02020603050405020304" pitchFamily="18" charset="0"/>
                <a:ea typeface="Calibri" panose="020F0502020204030204" pitchFamily="34" charset="0"/>
                <a:cs typeface="Times New Roman" panose="02020603050405020304" pitchFamily="18" charset="0"/>
              </a:rPr>
              <a:t>километр </a:t>
            </a:r>
            <a:r>
              <a:rPr lang="tg-Cyrl-TJ" sz="1400" kern="100" dirty="0">
                <a:effectLst/>
                <a:latin typeface="Times New Roman" panose="02020603050405020304" pitchFamily="18" charset="0"/>
                <a:ea typeface="Calibri" panose="020F0502020204030204" pitchFamily="34" charset="0"/>
                <a:cs typeface="Times New Roman" panose="02020603050405020304" pitchFamily="18" charset="0"/>
              </a:rPr>
              <a:t>ҳамчун роҳҳои байнихоҷагӣ ва соҳавӣ мутаалиқи идораю ташкилотҳои дигар мебошанд.</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D5CD87A-E457-B7F9-B720-9B208E02C233}"/>
              </a:ext>
            </a:extLst>
          </p:cNvPr>
          <p:cNvSpPr txBox="1"/>
          <p:nvPr/>
        </p:nvSpPr>
        <p:spPr>
          <a:xfrm>
            <a:off x="582595" y="452441"/>
            <a:ext cx="3409983" cy="1384995"/>
          </a:xfrm>
          <a:prstGeom prst="rect">
            <a:avLst/>
          </a:prstGeom>
          <a:noFill/>
        </p:spPr>
        <p:txBody>
          <a:bodyPr wrap="square">
            <a:spAutoFit/>
          </a:bodyPr>
          <a:lstStyle/>
          <a:p>
            <a:pPr indent="442913" algn="just"/>
            <a:r>
              <a:rPr lang="tg-Cyrl-TJ" sz="1400" kern="100" dirty="0">
                <a:latin typeface="Times New Roman" panose="02020603050405020304" pitchFamily="18" charset="0"/>
                <a:ea typeface="Calibri" panose="020F0502020204030204" pitchFamily="34" charset="0"/>
                <a:cs typeface="Times New Roman" panose="02020603050405020304" pitchFamily="18" charset="0"/>
              </a:rPr>
              <a:t>Роҳи </a:t>
            </a:r>
            <a:r>
              <a:rPr lang="tg-Cyrl-TJ" sz="1400" kern="100" dirty="0">
                <a:effectLst/>
                <a:latin typeface="Times New Roman" panose="02020603050405020304" pitchFamily="18" charset="0"/>
                <a:ea typeface="Calibri" panose="020F0502020204030204" pitchFamily="34" charset="0"/>
                <a:cs typeface="Times New Roman" panose="02020603050405020304" pitchFamily="18" charset="0"/>
              </a:rPr>
              <a:t>автомобилгард яке аз соҳаҳои муҳимтарин ва стратегии кишвар ба ҳисоб рафта, дар қонеъ гардонидани талаботи иқтисодиёти ҷумҳурӣ ба интиқоли бору мусофирон нақши асосӣ дорад. </a:t>
            </a:r>
            <a:endParaRPr lang="ru-RU" sz="1400" dirty="0"/>
          </a:p>
        </p:txBody>
      </p:sp>
      <p:sp>
        <p:nvSpPr>
          <p:cNvPr id="17" name="TextBox 16">
            <a:extLst>
              <a:ext uri="{FF2B5EF4-FFF2-40B4-BE49-F238E27FC236}">
                <a16:creationId xmlns:a16="http://schemas.microsoft.com/office/drawing/2014/main" id="{1C42AD37-5700-C41A-18E3-4AFF9C4C40BB}"/>
              </a:ext>
            </a:extLst>
          </p:cNvPr>
          <p:cNvSpPr txBox="1"/>
          <p:nvPr/>
        </p:nvSpPr>
        <p:spPr>
          <a:xfrm>
            <a:off x="4292154" y="2527279"/>
            <a:ext cx="3378721" cy="1694566"/>
          </a:xfrm>
          <a:prstGeom prst="rect">
            <a:avLst/>
          </a:prstGeom>
          <a:noFill/>
        </p:spPr>
        <p:txBody>
          <a:bodyPr wrap="square">
            <a:spAutoFit/>
          </a:bodyPr>
          <a:lstStyle/>
          <a:p>
            <a:pPr indent="449580" algn="just">
              <a:lnSpc>
                <a:spcPct val="107000"/>
              </a:lnSpc>
              <a:spcAft>
                <a:spcPts val="800"/>
              </a:spcAft>
            </a:pPr>
            <a:r>
              <a:rPr lang="tg-Cyrl-TJ" sz="1400" kern="100" dirty="0">
                <a:effectLst/>
                <a:latin typeface="Times New Roman" panose="02020603050405020304" pitchFamily="18" charset="0"/>
                <a:ea typeface="Calibri" panose="020F0502020204030204" pitchFamily="34" charset="0"/>
                <a:cs typeface="Arial" panose="020B0604020202020204" pitchFamily="34" charset="0"/>
              </a:rPr>
              <a:t>Дар даврони соҳибистиқлолӣ ҳолати роҳҳои автомобилгарди ҷумҳурӣ ба куллӣ тағйир ёфта Тоҷикистон бо амалӣ намудани яке аз ҳадафҳои стратегии рушд, яъне раҳои ёфтан аз бумбасти коммуникатсионӣ комёб гардид. </a:t>
            </a:r>
            <a:endParaRPr lang="ru-RU" sz="1400" dirty="0"/>
          </a:p>
        </p:txBody>
      </p:sp>
      <p:pic>
        <p:nvPicPr>
          <p:cNvPr id="18" name="Рисунок 17">
            <a:extLst>
              <a:ext uri="{FF2B5EF4-FFF2-40B4-BE49-F238E27FC236}">
                <a16:creationId xmlns:a16="http://schemas.microsoft.com/office/drawing/2014/main" id="{56D81FF1-30AF-8A11-E3A2-EEE8E700CB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8120" y="546249"/>
            <a:ext cx="3246791" cy="1782682"/>
          </a:xfrm>
          <a:prstGeom prst="rect">
            <a:avLst/>
          </a:prstGeom>
        </p:spPr>
      </p:pic>
      <p:sp>
        <p:nvSpPr>
          <p:cNvPr id="22" name="TextBox 21">
            <a:extLst>
              <a:ext uri="{FF2B5EF4-FFF2-40B4-BE49-F238E27FC236}">
                <a16:creationId xmlns:a16="http://schemas.microsoft.com/office/drawing/2014/main" id="{EB0A1386-DBDA-C84E-0F0B-3616D22F5C95}"/>
              </a:ext>
            </a:extLst>
          </p:cNvPr>
          <p:cNvSpPr txBox="1"/>
          <p:nvPr/>
        </p:nvSpPr>
        <p:spPr>
          <a:xfrm>
            <a:off x="8051934" y="452441"/>
            <a:ext cx="3312755" cy="1169551"/>
          </a:xfrm>
          <a:prstGeom prst="rect">
            <a:avLst/>
          </a:prstGeom>
          <a:noFill/>
        </p:spPr>
        <p:txBody>
          <a:bodyPr wrap="square">
            <a:spAutoFit/>
          </a:bodyPr>
          <a:lstStyle/>
          <a:p>
            <a:pPr indent="361950" algn="just"/>
            <a:r>
              <a:rPr lang="tg-Cyrl-TJ" sz="1400" kern="100" dirty="0">
                <a:effectLst/>
                <a:latin typeface="Times New Roman" panose="02020603050405020304" pitchFamily="18" charset="0"/>
                <a:ea typeface="Calibri" panose="020F0502020204030204" pitchFamily="34" charset="0"/>
                <a:cs typeface="Arial" panose="020B0604020202020204" pitchFamily="34" charset="0"/>
              </a:rPr>
              <a:t>Дар ин давра зиёда аз 2768 км роҳ, 6 нақб ва 403 адад пул бо истифодаи технологияҳои замонавӣ ва мутобиқи меъёрҳои байналмилалӣ сохта ва таҷдид карда шуд</a:t>
            </a:r>
            <a:r>
              <a:rPr lang="tg-Cyrl-TJ" sz="1400" kern="100" dirty="0">
                <a:latin typeface="Times New Roman" panose="02020603050405020304" pitchFamily="18" charset="0"/>
                <a:ea typeface="Calibri" panose="020F0502020204030204" pitchFamily="34" charset="0"/>
                <a:cs typeface="Arial" panose="020B0604020202020204" pitchFamily="34" charset="0"/>
              </a:rPr>
              <a:t>.</a:t>
            </a:r>
            <a:endParaRPr lang="ru-RU" sz="1400" dirty="0"/>
          </a:p>
        </p:txBody>
      </p:sp>
      <p:pic>
        <p:nvPicPr>
          <p:cNvPr id="23" name="Рисунок 22">
            <a:extLst>
              <a:ext uri="{FF2B5EF4-FFF2-40B4-BE49-F238E27FC236}">
                <a16:creationId xmlns:a16="http://schemas.microsoft.com/office/drawing/2014/main" id="{5F7F9D42-C2CF-FB90-F347-860A8B2E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8120" y="4375865"/>
            <a:ext cx="3246791" cy="1782682"/>
          </a:xfrm>
          <a:prstGeom prst="rect">
            <a:avLst/>
          </a:prstGeom>
        </p:spPr>
      </p:pic>
      <p:pic>
        <p:nvPicPr>
          <p:cNvPr id="1026" name="Picture 2" descr="Душанбе, Мости Текстил. 🇹🇯 | Таджикистан - Моя Родина | Tajikistan |  ВКонтакте">
            <a:extLst>
              <a:ext uri="{FF2B5EF4-FFF2-40B4-BE49-F238E27FC236}">
                <a16:creationId xmlns:a16="http://schemas.microsoft.com/office/drawing/2014/main" id="{63D602ED-12C2-7C72-B181-B06025638E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7898" y="2028583"/>
            <a:ext cx="3246791" cy="1793256"/>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64376852-488F-5A7F-425A-CF843C80C3C9}"/>
              </a:ext>
            </a:extLst>
          </p:cNvPr>
          <p:cNvSpPr txBox="1"/>
          <p:nvPr/>
        </p:nvSpPr>
        <p:spPr>
          <a:xfrm>
            <a:off x="8117898" y="4136764"/>
            <a:ext cx="3328502" cy="1925079"/>
          </a:xfrm>
          <a:prstGeom prst="rect">
            <a:avLst/>
          </a:prstGeom>
          <a:noFill/>
        </p:spPr>
        <p:txBody>
          <a:bodyPr wrap="square">
            <a:spAutoFit/>
          </a:bodyPr>
          <a:lstStyle/>
          <a:p>
            <a:pPr indent="449580" algn="just">
              <a:lnSpc>
                <a:spcPct val="107000"/>
              </a:lnSpc>
              <a:spcAft>
                <a:spcPts val="800"/>
              </a:spcAft>
            </a:pPr>
            <a:r>
              <a:rPr lang="tg-Cyrl-TJ" sz="1400" kern="100" dirty="0">
                <a:effectLst/>
                <a:latin typeface="Times New Roman" panose="02020603050405020304" pitchFamily="18" charset="0"/>
                <a:ea typeface="Calibri" panose="020F0502020204030204" pitchFamily="34" charset="0"/>
                <a:cs typeface="Arial" panose="020B0604020202020204" pitchFamily="34" charset="0"/>
              </a:rPr>
              <a:t>Бо мақсади ноил ба ҳадафҳои пешбининамудаи консепсияи иқтисоди рақамӣ дар Ҷумҳурии Тоҷикистон амалисозии “Барномаи ҷорӣ намудани низоми идоракунии дороиҳои роҳ, ки бо қарори Ҳукумати Ҷумҳурии Тоҷикистон аз 31 декабри соли 2020, №706 тасдиқ гардидааст, ба роҳ монда шудааст.</a:t>
            </a:r>
            <a:endParaRPr lang="ru-RU" sz="1400" dirty="0"/>
          </a:p>
        </p:txBody>
      </p:sp>
    </p:spTree>
    <p:extLst>
      <p:ext uri="{BB962C8B-B14F-4D97-AF65-F5344CB8AC3E}">
        <p14:creationId xmlns:p14="http://schemas.microsoft.com/office/powerpoint/2010/main" val="21843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E1E31E-480E-8872-18F4-8365CF8FA3BC}"/>
              </a:ext>
            </a:extLst>
          </p:cNvPr>
          <p:cNvSpPr>
            <a:spLocks noGrp="1"/>
          </p:cNvSpPr>
          <p:nvPr>
            <p:ph type="title"/>
          </p:nvPr>
        </p:nvSpPr>
        <p:spPr>
          <a:xfrm>
            <a:off x="839788" y="399562"/>
            <a:ext cx="9825194" cy="732121"/>
          </a:xfrm>
        </p:spPr>
        <p:txBody>
          <a:bodyPr>
            <a:normAutofit/>
          </a:bodyPr>
          <a:lstStyle/>
          <a:p>
            <a:r>
              <a:rPr lang="tg-Cyrl-TJ" sz="2000" dirty="0">
                <a:solidFill>
                  <a:schemeClr val="accent5">
                    <a:lumMod val="50000"/>
                  </a:schemeClr>
                </a:solidFill>
                <a:latin typeface="Times New Roman" panose="02020603050405020304" pitchFamily="18" charset="0"/>
                <a:cs typeface="Times New Roman" panose="02020603050405020304" pitchFamily="18" charset="0"/>
              </a:rPr>
              <a:t>БАРНОМАИ ҶОРӢ НАМУДАНИ НИЗОМИ ИДОРАКУНИИ  ДОРОИҲОИ РОҲ ДАР ҶУМҲУРИИ ТОҶИКИСТОН БАРОИ СОЛҲОИ 2020-2024</a:t>
            </a:r>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775EE8C3-8736-CE35-F7B0-ED54DBECE555}"/>
              </a:ext>
            </a:extLst>
          </p:cNvPr>
          <p:cNvSpPr>
            <a:spLocks noGrp="1"/>
          </p:cNvSpPr>
          <p:nvPr>
            <p:ph type="body" idx="1"/>
          </p:nvPr>
        </p:nvSpPr>
        <p:spPr>
          <a:xfrm>
            <a:off x="839788" y="1199584"/>
            <a:ext cx="10398737" cy="656376"/>
          </a:xfrm>
        </p:spPr>
        <p:txBody>
          <a:bodyPr>
            <a:noAutofit/>
          </a:bodyPr>
          <a:lstStyle/>
          <a:p>
            <a:pPr algn="just"/>
            <a:r>
              <a:rPr lang="tg-Cyrl-TJ" sz="1400" b="0" kern="100" dirty="0">
                <a:effectLst/>
                <a:latin typeface="Times New Roman" panose="02020603050405020304" pitchFamily="18" charset="0"/>
                <a:ea typeface="Calibri" panose="020F0502020204030204" pitchFamily="34" charset="0"/>
                <a:cs typeface="Times New Roman" panose="02020603050405020304" pitchFamily="18" charset="0"/>
              </a:rPr>
              <a:t>Ҷорӣ намудани низоми идоракунии дороиҳои роҳ ин мавҷудияти заминаи меъёрии ҳуқуқӣ барои таҳия ва ворид намудани технологияҳо муосири иттилоотикунонию коммуникатсионӣ дар бахши роҳу нақлиёт, инчунин дар доираи ҳамкории самаранок бо шарикони рушд иҷро намудани қисматҳои ҷудогонаи он мебошад.</a:t>
            </a:r>
            <a:endParaRPr lang="ru-RU" sz="1400" b="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Рисунок 13">
            <a:extLst>
              <a:ext uri="{FF2B5EF4-FFF2-40B4-BE49-F238E27FC236}">
                <a16:creationId xmlns:a16="http://schemas.microsoft.com/office/drawing/2014/main" id="{484266D0-4FE3-1154-475C-5D482C89FC29}"/>
              </a:ext>
            </a:extLst>
          </p:cNvPr>
          <p:cNvPicPr>
            <a:picLocks noChangeAspect="1"/>
          </p:cNvPicPr>
          <p:nvPr/>
        </p:nvPicPr>
        <p:blipFill>
          <a:blip r:embed="rId2"/>
          <a:stretch>
            <a:fillRect/>
          </a:stretch>
        </p:blipFill>
        <p:spPr>
          <a:xfrm>
            <a:off x="1035704" y="2000990"/>
            <a:ext cx="1943371" cy="781159"/>
          </a:xfrm>
          <a:prstGeom prst="rect">
            <a:avLst/>
          </a:prstGeom>
          <a:noFill/>
        </p:spPr>
      </p:pic>
      <p:sp>
        <p:nvSpPr>
          <p:cNvPr id="15" name="Заголовок 1">
            <a:extLst>
              <a:ext uri="{FF2B5EF4-FFF2-40B4-BE49-F238E27FC236}">
                <a16:creationId xmlns:a16="http://schemas.microsoft.com/office/drawing/2014/main" id="{7ECB4147-76C4-DFC5-048A-F228B7ED3171}"/>
              </a:ext>
            </a:extLst>
          </p:cNvPr>
          <p:cNvSpPr txBox="1">
            <a:spLocks/>
          </p:cNvSpPr>
          <p:nvPr/>
        </p:nvSpPr>
        <p:spPr>
          <a:xfrm>
            <a:off x="2834219" y="2371708"/>
            <a:ext cx="4053085" cy="5554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g-Cyrl-TJ" sz="1600" dirty="0">
                <a:solidFill>
                  <a:srgbClr val="737373"/>
                </a:solidFill>
                <a:latin typeface="Times New Roman" panose="02020603050405020304" pitchFamily="18" charset="0"/>
                <a:cs typeface="Times New Roman" panose="02020603050405020304" pitchFamily="18" charset="0"/>
              </a:rPr>
              <a:t>БОНКИ ОСИЁГИИ РУШД</a:t>
            </a:r>
            <a:endParaRPr lang="ru-RU" sz="1600" dirty="0">
              <a:solidFill>
                <a:srgbClr val="737373"/>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3285C52-EF7C-688C-2313-F30396F2914E}"/>
              </a:ext>
            </a:extLst>
          </p:cNvPr>
          <p:cNvSpPr txBox="1"/>
          <p:nvPr/>
        </p:nvSpPr>
        <p:spPr>
          <a:xfrm>
            <a:off x="1035704" y="2782149"/>
            <a:ext cx="4556574" cy="1384995"/>
          </a:xfrm>
          <a:prstGeom prst="rect">
            <a:avLst/>
          </a:prstGeom>
          <a:noFill/>
        </p:spPr>
        <p:txBody>
          <a:bodyPr wrap="square" rtlCol="0">
            <a:spAutoFit/>
          </a:bodyPr>
          <a:lstStyle/>
          <a:p>
            <a:pPr algn="just" defTabSz="1632753">
              <a:buSzPct val="70000"/>
            </a:pPr>
            <a:r>
              <a:rPr lang="ru-RU" sz="1400" dirty="0" err="1">
                <a:latin typeface="Times New Roman" panose="02020603050405020304" pitchFamily="18" charset="0"/>
                <a:cs typeface="Times New Roman" panose="02020603050405020304" pitchFamily="18" charset="0"/>
              </a:rPr>
              <a:t>Муоина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арзёбии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ҳолати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роҳ</a:t>
            </a:r>
            <a:r>
              <a:rPr lang="ru-RU" sz="1400" dirty="0">
                <a:latin typeface="Times New Roman" panose="02020603050405020304" pitchFamily="18" charset="0"/>
                <a:cs typeface="Times New Roman" panose="02020603050405020304" pitchFamily="18" charset="0"/>
              </a:rPr>
              <a:t>;</a:t>
            </a:r>
          </a:p>
          <a:p>
            <a:pPr algn="just" defTabSz="1632753">
              <a:buSzPct val="70000"/>
            </a:pPr>
            <a:r>
              <a:rPr lang="ru-RU" sz="1400" dirty="0" err="1">
                <a:latin typeface="Times New Roman" panose="02020603050405020304" pitchFamily="18" charset="0"/>
                <a:cs typeface="Times New Roman" panose="02020603050405020304" pitchFamily="18" charset="0"/>
              </a:rPr>
              <a:t>Омода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намудани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харитаи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шабакаи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роҳҳо</a:t>
            </a:r>
            <a:r>
              <a:rPr lang="ru-RU" sz="1400" dirty="0">
                <a:latin typeface="Times New Roman" panose="02020603050405020304" pitchFamily="18" charset="0"/>
                <a:cs typeface="Times New Roman" panose="02020603050405020304" pitchFamily="18" charset="0"/>
              </a:rPr>
              <a:t> дар </a:t>
            </a:r>
            <a:r>
              <a:rPr lang="ru-RU" sz="1400" dirty="0" err="1">
                <a:latin typeface="Times New Roman" panose="02020603050405020304" pitchFamily="18" charset="0"/>
                <a:cs typeface="Times New Roman" panose="02020603050405020304" pitchFamily="18" charset="0"/>
              </a:rPr>
              <a:t>шакли</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ГИС;</a:t>
            </a:r>
            <a:endParaRPr lang="ru-RU" sz="1400" dirty="0">
              <a:latin typeface="Times New Roman" panose="02020603050405020304" pitchFamily="18" charset="0"/>
              <a:cs typeface="Times New Roman" panose="02020603050405020304" pitchFamily="18" charset="0"/>
            </a:endParaRPr>
          </a:p>
          <a:p>
            <a:pPr algn="just" defTabSz="1632753">
              <a:buSzPct val="70000"/>
            </a:pPr>
            <a:r>
              <a:rPr lang="ru-RU" sz="1400" dirty="0" err="1">
                <a:latin typeface="Times New Roman" panose="02020603050405020304" pitchFamily="18" charset="0"/>
                <a:cs typeface="Times New Roman" panose="02020603050405020304" pitchFamily="18" charset="0"/>
              </a:rPr>
              <a:t>Ҷамъоварии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маълумот</a:t>
            </a:r>
            <a:r>
              <a:rPr lang="ru-RU" sz="1400" dirty="0">
                <a:latin typeface="Times New Roman" panose="02020603050405020304" pitchFamily="18" charset="0"/>
                <a:cs typeface="Times New Roman" panose="02020603050405020304" pitchFamily="18" charset="0"/>
              </a:rPr>
              <a:t> дар </a:t>
            </a:r>
            <a:r>
              <a:rPr lang="ru-RU" sz="1400" dirty="0" err="1">
                <a:latin typeface="Times New Roman" panose="02020603050405020304" pitchFamily="18" charset="0"/>
                <a:cs typeface="Times New Roman" panose="02020603050405020304" pitchFamily="18" charset="0"/>
              </a:rPr>
              <a:t>бораи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шиддатнокии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ҳаракат</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барои</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банақшагирӣ</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algn="just" defTabSz="1632753">
              <a:buSzPct val="70000"/>
            </a:pPr>
            <a:r>
              <a:rPr lang="ru-RU" sz="1400" dirty="0">
                <a:latin typeface="Times New Roman" panose="02020603050405020304" pitchFamily="18" charset="0"/>
                <a:cs typeface="Times New Roman" panose="02020603050405020304" pitchFamily="18" charset="0"/>
              </a:rPr>
              <a:t>Таҳияи </a:t>
            </a:r>
            <a:r>
              <a:rPr lang="ru-RU" sz="1400" dirty="0" err="1">
                <a:latin typeface="Times New Roman" panose="02020603050405020304" pitchFamily="18" charset="0"/>
                <a:cs typeface="Times New Roman" panose="02020603050405020304" pitchFamily="18" charset="0"/>
              </a:rPr>
              <a:t>барномаи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рушди</a:t>
            </a:r>
            <a:r>
              <a:rPr lang="ru-RU" sz="1400" dirty="0">
                <a:latin typeface="Times New Roman" panose="02020603050405020304" pitchFamily="18" charset="0"/>
                <a:cs typeface="Times New Roman" panose="02020603050405020304" pitchFamily="18" charset="0"/>
              </a:rPr>
              <a:t> бахши </a:t>
            </a:r>
            <a:r>
              <a:rPr lang="ru-RU" sz="1400" dirty="0" err="1">
                <a:latin typeface="Times New Roman" panose="02020603050405020304" pitchFamily="18" charset="0"/>
                <a:cs typeface="Times New Roman" panose="02020603050405020304" pitchFamily="18" charset="0"/>
              </a:rPr>
              <a:t>нақлиёт</a:t>
            </a:r>
            <a:r>
              <a:rPr lang="ru-RU" sz="1400" dirty="0">
                <a:latin typeface="Times New Roman" panose="02020603050405020304" pitchFamily="18" charset="0"/>
                <a:cs typeface="Times New Roman" panose="02020603050405020304" pitchFamily="18" charset="0"/>
              </a:rPr>
              <a:t>;</a:t>
            </a:r>
          </a:p>
          <a:p>
            <a:pPr algn="just" defTabSz="1632753">
              <a:buSzPct val="70000"/>
            </a:pPr>
            <a:r>
              <a:rPr lang="tg-Cyrl-TJ" sz="1400" dirty="0">
                <a:latin typeface="Times New Roman" panose="02020603050405020304" pitchFamily="18" charset="0"/>
                <a:cs typeface="Times New Roman" panose="02020603050405020304" pitchFamily="18" charset="0"/>
              </a:rPr>
              <a:t>Таъсиси фонди роҳ.</a:t>
            </a:r>
            <a:endParaRPr lang="en-GB" sz="1400" dirty="0">
              <a:latin typeface="Times New Roman" panose="02020603050405020304" pitchFamily="18" charset="0"/>
              <a:cs typeface="Times New Roman" panose="02020603050405020304" pitchFamily="18" charset="0"/>
            </a:endParaRPr>
          </a:p>
        </p:txBody>
      </p:sp>
      <p:pic>
        <p:nvPicPr>
          <p:cNvPr id="18" name="Рисунок 17">
            <a:extLst>
              <a:ext uri="{FF2B5EF4-FFF2-40B4-BE49-F238E27FC236}">
                <a16:creationId xmlns:a16="http://schemas.microsoft.com/office/drawing/2014/main" id="{4BDFB078-837A-2934-D34A-D122211122A8}"/>
              </a:ext>
            </a:extLst>
          </p:cNvPr>
          <p:cNvPicPr>
            <a:picLocks noChangeAspect="1"/>
          </p:cNvPicPr>
          <p:nvPr/>
        </p:nvPicPr>
        <p:blipFill>
          <a:blip r:embed="rId3"/>
          <a:stretch>
            <a:fillRect/>
          </a:stretch>
        </p:blipFill>
        <p:spPr>
          <a:xfrm>
            <a:off x="1035704" y="4452934"/>
            <a:ext cx="1838582" cy="990738"/>
          </a:xfrm>
          <a:prstGeom prst="rect">
            <a:avLst/>
          </a:prstGeom>
        </p:spPr>
      </p:pic>
      <p:sp>
        <p:nvSpPr>
          <p:cNvPr id="19" name="TextBox 18">
            <a:extLst>
              <a:ext uri="{FF2B5EF4-FFF2-40B4-BE49-F238E27FC236}">
                <a16:creationId xmlns:a16="http://schemas.microsoft.com/office/drawing/2014/main" id="{980E4351-490A-F4C2-3503-8ABB54561E61}"/>
              </a:ext>
            </a:extLst>
          </p:cNvPr>
          <p:cNvSpPr txBox="1"/>
          <p:nvPr/>
        </p:nvSpPr>
        <p:spPr>
          <a:xfrm>
            <a:off x="1035704" y="5658416"/>
            <a:ext cx="4215601" cy="738664"/>
          </a:xfrm>
          <a:prstGeom prst="rect">
            <a:avLst/>
          </a:prstGeom>
          <a:noFill/>
        </p:spPr>
        <p:txBody>
          <a:bodyPr wrap="square" rtlCol="0">
            <a:spAutoFit/>
          </a:bodyPr>
          <a:lstStyle/>
          <a:p>
            <a:pPr>
              <a:buSzPct val="70000"/>
            </a:pPr>
            <a:r>
              <a:rPr lang="ru-RU" sz="1400" dirty="0" err="1">
                <a:latin typeface="Times New Roman" panose="02020603050405020304" pitchFamily="18" charset="0"/>
                <a:cs typeface="Times New Roman" panose="02020603050405020304" pitchFamily="18" charset="0"/>
              </a:rPr>
              <a:t>Арзёбии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ҳолати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пулҳо</a:t>
            </a:r>
            <a:r>
              <a:rPr lang="ru-RU" sz="1400" dirty="0">
                <a:latin typeface="Times New Roman" panose="02020603050405020304" pitchFamily="18" charset="0"/>
                <a:cs typeface="Times New Roman" panose="02020603050405020304" pitchFamily="18" charset="0"/>
              </a:rPr>
              <a:t>;  </a:t>
            </a:r>
          </a:p>
          <a:p>
            <a:pPr>
              <a:buSzPct val="70000"/>
            </a:pPr>
            <a:r>
              <a:rPr lang="ru-RU" sz="1400" dirty="0" err="1">
                <a:latin typeface="Times New Roman" panose="02020603050405020304" pitchFamily="18" charset="0"/>
                <a:cs typeface="Times New Roman" panose="02020603050405020304" pitchFamily="18" charset="0"/>
              </a:rPr>
              <a:t>Омода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намудани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маҳзани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ягона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барои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пулҳо</a:t>
            </a:r>
            <a:r>
              <a:rPr lang="ru-RU" sz="1400" dirty="0">
                <a:latin typeface="Times New Roman" panose="02020603050405020304" pitchFamily="18" charset="0"/>
                <a:cs typeface="Times New Roman" panose="02020603050405020304" pitchFamily="18" charset="0"/>
              </a:rPr>
              <a:t>;</a:t>
            </a:r>
          </a:p>
          <a:p>
            <a:pPr>
              <a:buSzPct val="70000"/>
            </a:pPr>
            <a:r>
              <a:rPr lang="ru-RU" sz="1400" dirty="0" err="1">
                <a:latin typeface="Times New Roman" panose="02020603050405020304" pitchFamily="18" charset="0"/>
                <a:cs typeface="Times New Roman" panose="02020603050405020304" pitchFamily="18" charset="0"/>
              </a:rPr>
              <a:t>Гузариш</a:t>
            </a:r>
            <a:r>
              <a:rPr lang="ru-RU" sz="1400" dirty="0">
                <a:latin typeface="Times New Roman" panose="02020603050405020304" pitchFamily="18" charset="0"/>
                <a:cs typeface="Times New Roman" panose="02020603050405020304" pitchFamily="18" charset="0"/>
              </a:rPr>
              <a:t> ба </a:t>
            </a:r>
            <a:r>
              <a:rPr lang="ru-RU" sz="1400" dirty="0" err="1">
                <a:latin typeface="Times New Roman" panose="02020603050405020304" pitchFamily="18" charset="0"/>
                <a:cs typeface="Times New Roman" panose="02020603050405020304" pitchFamily="18" charset="0"/>
              </a:rPr>
              <a:t>системаи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идоракунии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пулҳо</a:t>
            </a:r>
            <a:r>
              <a:rPr lang="ru-RU" sz="1400" dirty="0">
                <a:latin typeface="Times New Roman" panose="02020603050405020304" pitchFamily="18" charset="0"/>
                <a:cs typeface="Times New Roman" panose="02020603050405020304" pitchFamily="18" charset="0"/>
              </a:rPr>
              <a:t>.</a:t>
            </a:r>
            <a:endParaRPr lang="en-GB" sz="1400" dirty="0">
              <a:latin typeface="Times New Roman" panose="02020603050405020304" pitchFamily="18" charset="0"/>
              <a:cs typeface="Times New Roman" panose="02020603050405020304" pitchFamily="18" charset="0"/>
            </a:endParaRPr>
          </a:p>
        </p:txBody>
      </p:sp>
      <p:sp>
        <p:nvSpPr>
          <p:cNvPr id="20" name="Заголовок 1">
            <a:extLst>
              <a:ext uri="{FF2B5EF4-FFF2-40B4-BE49-F238E27FC236}">
                <a16:creationId xmlns:a16="http://schemas.microsoft.com/office/drawing/2014/main" id="{14C82BCA-4312-890B-4568-69D2E80849B1}"/>
              </a:ext>
            </a:extLst>
          </p:cNvPr>
          <p:cNvSpPr txBox="1">
            <a:spLocks/>
          </p:cNvSpPr>
          <p:nvPr/>
        </p:nvSpPr>
        <p:spPr>
          <a:xfrm>
            <a:off x="2834219" y="4732492"/>
            <a:ext cx="2604825" cy="818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g-Cyrl-TJ" sz="1600" dirty="0">
                <a:solidFill>
                  <a:srgbClr val="00B050"/>
                </a:solidFill>
                <a:latin typeface="Times New Roman" panose="02020603050405020304" pitchFamily="18" charset="0"/>
                <a:cs typeface="Times New Roman" panose="02020603050405020304" pitchFamily="18" charset="0"/>
              </a:rPr>
              <a:t>АГЕНТИИ ҶОПОН ОИД БА ҲАМКОРИҲОИ БАЙНАЛМИЛАЛӢ (JICA)</a:t>
            </a:r>
            <a:endParaRPr lang="ru-RU" sz="1600" dirty="0"/>
          </a:p>
        </p:txBody>
      </p:sp>
      <p:pic>
        <p:nvPicPr>
          <p:cNvPr id="21" name="Рисунок 20">
            <a:extLst>
              <a:ext uri="{FF2B5EF4-FFF2-40B4-BE49-F238E27FC236}">
                <a16:creationId xmlns:a16="http://schemas.microsoft.com/office/drawing/2014/main" id="{E17817EA-D115-FDBB-0990-D09E7C233577}"/>
              </a:ext>
            </a:extLst>
          </p:cNvPr>
          <p:cNvPicPr>
            <a:picLocks noChangeAspect="1"/>
          </p:cNvPicPr>
          <p:nvPr/>
        </p:nvPicPr>
        <p:blipFill>
          <a:blip r:embed="rId4"/>
          <a:stretch>
            <a:fillRect/>
          </a:stretch>
        </p:blipFill>
        <p:spPr>
          <a:xfrm>
            <a:off x="6096000" y="1943831"/>
            <a:ext cx="1800476" cy="895475"/>
          </a:xfrm>
          <a:prstGeom prst="rect">
            <a:avLst/>
          </a:prstGeom>
          <a:effectLst>
            <a:outerShdw blurRad="50800" dist="50800" dir="5400000" algn="ctr" rotWithShape="0">
              <a:schemeClr val="accent1">
                <a:lumMod val="20000"/>
                <a:lumOff val="80000"/>
              </a:schemeClr>
            </a:outerShdw>
          </a:effectLst>
        </p:spPr>
      </p:pic>
      <p:sp>
        <p:nvSpPr>
          <p:cNvPr id="23" name="Текст 2">
            <a:extLst>
              <a:ext uri="{FF2B5EF4-FFF2-40B4-BE49-F238E27FC236}">
                <a16:creationId xmlns:a16="http://schemas.microsoft.com/office/drawing/2014/main" id="{C406119B-7032-8B31-6A77-29272CF2BFFE}"/>
              </a:ext>
            </a:extLst>
          </p:cNvPr>
          <p:cNvSpPr txBox="1">
            <a:spLocks/>
          </p:cNvSpPr>
          <p:nvPr/>
        </p:nvSpPr>
        <p:spPr>
          <a:xfrm>
            <a:off x="6095999" y="2939934"/>
            <a:ext cx="5302314" cy="100334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defTabSz="1632753">
              <a:lnSpc>
                <a:spcPct val="50000"/>
              </a:lnSpc>
              <a:buSzPct val="70000"/>
            </a:pPr>
            <a:r>
              <a:rPr lang="ru-RU" sz="1400" b="0" dirty="0">
                <a:latin typeface="Times New Roman" panose="02020603050405020304" pitchFamily="18" charset="0"/>
                <a:cs typeface="Times New Roman" panose="02020603050405020304" pitchFamily="18" charset="0"/>
              </a:rPr>
              <a:t>Ҳамоҳангсозӣ </a:t>
            </a:r>
            <a:r>
              <a:rPr lang="ru-RU" sz="1400" b="0" dirty="0" err="1">
                <a:latin typeface="Times New Roman" panose="02020603050405020304" pitchFamily="18" charset="0"/>
                <a:cs typeface="Times New Roman" panose="02020603050405020304" pitchFamily="18" charset="0"/>
              </a:rPr>
              <a:t>ва</a:t>
            </a:r>
            <a:r>
              <a:rPr lang="ru-RU" sz="1400" b="0" dirty="0">
                <a:latin typeface="Times New Roman" panose="02020603050405020304" pitchFamily="18" charset="0"/>
                <a:cs typeface="Times New Roman" panose="02020603050405020304" pitchFamily="18" charset="0"/>
              </a:rPr>
              <a:t> </a:t>
            </a:r>
            <a:r>
              <a:rPr lang="ru-RU" sz="1400" b="0" dirty="0" err="1">
                <a:latin typeface="Times New Roman" panose="02020603050405020304" pitchFamily="18" charset="0"/>
                <a:cs typeface="Times New Roman" panose="02020603050405020304" pitchFamily="18" charset="0"/>
              </a:rPr>
              <a:t>самти</a:t>
            </a:r>
            <a:r>
              <a:rPr lang="ru-RU" sz="1400" b="0" dirty="0">
                <a:latin typeface="Times New Roman" panose="02020603050405020304" pitchFamily="18" charset="0"/>
                <a:cs typeface="Times New Roman" panose="02020603050405020304" pitchFamily="18" charset="0"/>
              </a:rPr>
              <a:t> </a:t>
            </a:r>
            <a:r>
              <a:rPr lang="ru-RU" sz="1400" b="0" dirty="0" err="1">
                <a:latin typeface="Times New Roman" panose="02020603050405020304" pitchFamily="18" charset="0"/>
                <a:cs typeface="Times New Roman" panose="02020603050405020304" pitchFamily="18" charset="0"/>
              </a:rPr>
              <a:t>техникии</a:t>
            </a:r>
            <a:r>
              <a:rPr lang="ru-RU" sz="1400" b="0" dirty="0">
                <a:latin typeface="Times New Roman" panose="02020603050405020304" pitchFamily="18" charset="0"/>
                <a:cs typeface="Times New Roman" panose="02020603050405020304" pitchFamily="18" charset="0"/>
              </a:rPr>
              <a:t> </a:t>
            </a:r>
            <a:r>
              <a:rPr lang="ru-RU" sz="1400" b="0" dirty="0" smtClean="0">
                <a:latin typeface="Times New Roman" panose="02020603050405020304" pitchFamily="18" charset="0"/>
                <a:cs typeface="Times New Roman" panose="02020603050405020304" pitchFamily="18" charset="0"/>
              </a:rPr>
              <a:t>НИДР;</a:t>
            </a:r>
            <a:endParaRPr lang="ru-RU" sz="1400" b="0" dirty="0">
              <a:latin typeface="Times New Roman" panose="02020603050405020304" pitchFamily="18" charset="0"/>
              <a:cs typeface="Times New Roman" panose="02020603050405020304" pitchFamily="18" charset="0"/>
            </a:endParaRPr>
          </a:p>
          <a:p>
            <a:pPr algn="just" defTabSz="1632753">
              <a:lnSpc>
                <a:spcPct val="50000"/>
              </a:lnSpc>
              <a:buSzPct val="70000"/>
            </a:pPr>
            <a:r>
              <a:rPr lang="ru-RU" sz="1400" b="0" dirty="0">
                <a:latin typeface="Times New Roman" panose="02020603050405020304" pitchFamily="18" charset="0"/>
                <a:cs typeface="Times New Roman" panose="02020603050405020304" pitchFamily="18" charset="0"/>
              </a:rPr>
              <a:t>Стратегия </a:t>
            </a:r>
            <a:r>
              <a:rPr lang="ru-RU" sz="1400" b="0" dirty="0" err="1">
                <a:latin typeface="Times New Roman" panose="02020603050405020304" pitchFamily="18" charset="0"/>
                <a:cs typeface="Times New Roman" panose="02020603050405020304" pitchFamily="18" charset="0"/>
              </a:rPr>
              <a:t>татбиқи</a:t>
            </a:r>
            <a:r>
              <a:rPr lang="ru-RU" sz="1400" b="0">
                <a:latin typeface="Times New Roman" panose="02020603050405020304" pitchFamily="18" charset="0"/>
                <a:cs typeface="Times New Roman" panose="02020603050405020304" pitchFamily="18" charset="0"/>
              </a:rPr>
              <a:t> </a:t>
            </a:r>
            <a:r>
              <a:rPr lang="ru-RU" sz="1400" b="0" smtClean="0">
                <a:latin typeface="Times New Roman" panose="02020603050405020304" pitchFamily="18" charset="0"/>
                <a:cs typeface="Times New Roman" panose="02020603050405020304" pitchFamily="18" charset="0"/>
              </a:rPr>
              <a:t>ИДР</a:t>
            </a:r>
            <a:r>
              <a:rPr lang="ru-RU" sz="1400" b="0" dirty="0" smtClean="0">
                <a:latin typeface="Times New Roman" panose="02020603050405020304" pitchFamily="18" charset="0"/>
                <a:cs typeface="Times New Roman" panose="02020603050405020304" pitchFamily="18" charset="0"/>
              </a:rPr>
              <a:t>;</a:t>
            </a:r>
            <a:endParaRPr lang="ru-RU" sz="1400" b="0" dirty="0">
              <a:latin typeface="Times New Roman" panose="02020603050405020304" pitchFamily="18" charset="0"/>
              <a:cs typeface="Times New Roman" panose="02020603050405020304" pitchFamily="18" charset="0"/>
            </a:endParaRPr>
          </a:p>
          <a:p>
            <a:pPr algn="just" defTabSz="1632753">
              <a:lnSpc>
                <a:spcPct val="50000"/>
              </a:lnSpc>
              <a:buSzPct val="70000"/>
            </a:pPr>
            <a:r>
              <a:rPr lang="ru-RU" sz="1400" b="0" dirty="0" err="1">
                <a:latin typeface="Times New Roman" panose="02020603050405020304" pitchFamily="18" charset="0"/>
                <a:cs typeface="Times New Roman" panose="02020603050405020304" pitchFamily="18" charset="0"/>
              </a:rPr>
              <a:t>Таҳия</a:t>
            </a:r>
            <a:r>
              <a:rPr lang="ru-RU" sz="1400" b="0" dirty="0">
                <a:latin typeface="Times New Roman" panose="02020603050405020304" pitchFamily="18" charset="0"/>
                <a:cs typeface="Times New Roman" panose="02020603050405020304" pitchFamily="18" charset="0"/>
              </a:rPr>
              <a:t> </a:t>
            </a:r>
            <a:r>
              <a:rPr lang="ru-RU" sz="1400" b="0" dirty="0" err="1">
                <a:latin typeface="Times New Roman" panose="02020603050405020304" pitchFamily="18" charset="0"/>
                <a:cs typeface="Times New Roman" panose="02020603050405020304" pitchFamily="18" charset="0"/>
              </a:rPr>
              <a:t>ва</a:t>
            </a:r>
            <a:r>
              <a:rPr lang="ru-RU" sz="1400" b="0" dirty="0">
                <a:latin typeface="Times New Roman" panose="02020603050405020304" pitchFamily="18" charset="0"/>
                <a:cs typeface="Times New Roman" panose="02020603050405020304" pitchFamily="18" charset="0"/>
              </a:rPr>
              <a:t> </a:t>
            </a:r>
            <a:r>
              <a:rPr lang="ru-RU" sz="1400" b="0" dirty="0" err="1" smtClean="0">
                <a:latin typeface="Times New Roman" panose="02020603050405020304" pitchFamily="18" charset="0"/>
                <a:cs typeface="Times New Roman" panose="02020603050405020304" pitchFamily="18" charset="0"/>
              </a:rPr>
              <a:t>татбиқи</a:t>
            </a:r>
            <a:r>
              <a:rPr lang="ru-RU" sz="1400" b="0" dirty="0" smtClean="0">
                <a:latin typeface="Times New Roman" panose="02020603050405020304" pitchFamily="18" charset="0"/>
                <a:cs typeface="Times New Roman" panose="02020603050405020304" pitchFamily="18" charset="0"/>
              </a:rPr>
              <a:t> </a:t>
            </a:r>
            <a:r>
              <a:rPr lang="ru-RU" sz="1400" b="0" dirty="0" err="1" smtClean="0">
                <a:latin typeface="Times New Roman" panose="02020603050405020304" pitchFamily="18" charset="0"/>
                <a:cs typeface="Times New Roman" panose="02020603050405020304" pitchFamily="18" charset="0"/>
              </a:rPr>
              <a:t>барномаи</a:t>
            </a:r>
            <a:r>
              <a:rPr lang="ru-RU" sz="1400" b="0" dirty="0" smtClean="0">
                <a:latin typeface="Times New Roman" panose="02020603050405020304" pitchFamily="18" charset="0"/>
                <a:cs typeface="Times New Roman" panose="02020603050405020304" pitchFamily="18" charset="0"/>
              </a:rPr>
              <a:t> электронии НИДР;</a:t>
            </a:r>
            <a:endParaRPr lang="ru-RU" sz="1400" b="0" dirty="0">
              <a:latin typeface="Times New Roman" panose="02020603050405020304" pitchFamily="18" charset="0"/>
              <a:cs typeface="Times New Roman" panose="02020603050405020304" pitchFamily="18" charset="0"/>
            </a:endParaRPr>
          </a:p>
          <a:p>
            <a:pPr algn="just" defTabSz="1632753">
              <a:lnSpc>
                <a:spcPct val="50000"/>
              </a:lnSpc>
              <a:buSzPct val="70000"/>
            </a:pPr>
            <a:r>
              <a:rPr lang="ru-RU" sz="1400" b="0" dirty="0" smtClean="0">
                <a:latin typeface="Times New Roman" panose="02020603050405020304" pitchFamily="18" charset="0"/>
                <a:cs typeface="Times New Roman" panose="02020603050405020304" pitchFamily="18" charset="0"/>
              </a:rPr>
              <a:t>Таҳияи </a:t>
            </a:r>
            <a:r>
              <a:rPr lang="ru-RU" sz="1400" b="0" dirty="0" err="1" smtClean="0">
                <a:latin typeface="Times New Roman" panose="02020603050405020304" pitchFamily="18" charset="0"/>
                <a:cs typeface="Times New Roman" panose="02020603050405020304" pitchFamily="18" charset="0"/>
              </a:rPr>
              <a:t>сохтори</a:t>
            </a:r>
            <a:r>
              <a:rPr lang="ru-RU" sz="1400" b="0" dirty="0" smtClean="0">
                <a:latin typeface="Times New Roman" panose="02020603050405020304" pitchFamily="18" charset="0"/>
                <a:cs typeface="Times New Roman" panose="02020603050405020304" pitchFamily="18" charset="0"/>
              </a:rPr>
              <a:t> НИДР дар асоси таҷрибаи давлатҳои пешрафта.</a:t>
            </a:r>
            <a:endParaRPr lang="ru-RU" sz="1400" dirty="0"/>
          </a:p>
        </p:txBody>
      </p:sp>
      <p:pic>
        <p:nvPicPr>
          <p:cNvPr id="24" name="Рисунок 23">
            <a:extLst>
              <a:ext uri="{FF2B5EF4-FFF2-40B4-BE49-F238E27FC236}">
                <a16:creationId xmlns:a16="http://schemas.microsoft.com/office/drawing/2014/main" id="{97A205DA-2D13-16DA-CB66-82CACB8130E9}"/>
              </a:ext>
            </a:extLst>
          </p:cNvPr>
          <p:cNvPicPr>
            <a:picLocks noChangeAspect="1"/>
          </p:cNvPicPr>
          <p:nvPr/>
        </p:nvPicPr>
        <p:blipFill>
          <a:blip r:embed="rId5"/>
          <a:stretch>
            <a:fillRect/>
          </a:stretch>
        </p:blipFill>
        <p:spPr>
          <a:xfrm>
            <a:off x="6096000" y="4414457"/>
            <a:ext cx="1943371" cy="990738"/>
          </a:xfrm>
          <a:prstGeom prst="rect">
            <a:avLst/>
          </a:prstGeom>
        </p:spPr>
      </p:pic>
      <p:sp>
        <p:nvSpPr>
          <p:cNvPr id="25" name="TextBox 24">
            <a:extLst>
              <a:ext uri="{FF2B5EF4-FFF2-40B4-BE49-F238E27FC236}">
                <a16:creationId xmlns:a16="http://schemas.microsoft.com/office/drawing/2014/main" id="{7D0F4B21-8BB0-961E-64EF-B4C26447F581}"/>
              </a:ext>
            </a:extLst>
          </p:cNvPr>
          <p:cNvSpPr txBox="1"/>
          <p:nvPr/>
        </p:nvSpPr>
        <p:spPr>
          <a:xfrm>
            <a:off x="6039156" y="5405195"/>
            <a:ext cx="5567387" cy="1169551"/>
          </a:xfrm>
          <a:prstGeom prst="rect">
            <a:avLst/>
          </a:prstGeom>
          <a:noFill/>
        </p:spPr>
        <p:txBody>
          <a:bodyPr wrap="square" rtlCol="0">
            <a:spAutoFit/>
          </a:bodyPr>
          <a:lstStyle/>
          <a:p>
            <a:pPr>
              <a:buSzPct val="70000"/>
            </a:pPr>
            <a:r>
              <a:rPr lang="ru-RU" sz="1400" dirty="0" err="1">
                <a:latin typeface="Times New Roman" panose="02020603050405020304" pitchFamily="18" charset="0"/>
                <a:cs typeface="Times New Roman" panose="02020603050405020304" pitchFamily="18" charset="0"/>
              </a:rPr>
              <a:t>Дастгири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барои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омода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намудани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фонди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роҳ</a:t>
            </a:r>
            <a:r>
              <a:rPr lang="ru-RU" sz="1400" dirty="0">
                <a:latin typeface="Times New Roman" panose="02020603050405020304" pitchFamily="18" charset="0"/>
                <a:cs typeface="Times New Roman" panose="02020603050405020304" pitchFamily="18" charset="0"/>
              </a:rPr>
              <a:t>;</a:t>
            </a:r>
          </a:p>
          <a:p>
            <a:pPr>
              <a:buSzPct val="70000"/>
            </a:pPr>
            <a:r>
              <a:rPr lang="ru-RU" sz="1400" dirty="0" err="1">
                <a:latin typeface="Times New Roman" panose="02020603050405020304" pitchFamily="18" charset="0"/>
                <a:cs typeface="Times New Roman" panose="02020603050405020304" pitchFamily="18" charset="0"/>
              </a:rPr>
              <a:t>Ҳамгироии</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НИДР ба </a:t>
            </a:r>
            <a:r>
              <a:rPr lang="ru-RU" sz="1400" dirty="0" err="1">
                <a:latin typeface="Times New Roman" panose="02020603050405020304" pitchFamily="18" charset="0"/>
                <a:cs typeface="Times New Roman" panose="02020603050405020304" pitchFamily="18" charset="0"/>
              </a:rPr>
              <a:t>давраи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солонаи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банақшагирии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буҷетӣ</a:t>
            </a:r>
            <a:r>
              <a:rPr lang="ru-RU" sz="1400" dirty="0">
                <a:latin typeface="Times New Roman" panose="02020603050405020304" pitchFamily="18" charset="0"/>
                <a:cs typeface="Times New Roman" panose="02020603050405020304" pitchFamily="18" charset="0"/>
              </a:rPr>
              <a:t>;</a:t>
            </a:r>
          </a:p>
          <a:p>
            <a:pPr>
              <a:buSzPct val="70000"/>
            </a:pPr>
            <a:r>
              <a:rPr lang="ru-RU" sz="1400" dirty="0" err="1">
                <a:latin typeface="Times New Roman" panose="02020603050405020304" pitchFamily="18" charset="0"/>
                <a:cs typeface="Times New Roman" panose="02020603050405020304" pitchFamily="18" charset="0"/>
              </a:rPr>
              <a:t>Тақвияти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механизмҳои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бастани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шартномаҳо</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барои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иҷрои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корҳои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нигоҳдории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роҳҳо</a:t>
            </a:r>
            <a:r>
              <a:rPr lang="ru-RU" sz="1400" dirty="0">
                <a:latin typeface="Times New Roman" panose="02020603050405020304" pitchFamily="18" charset="0"/>
                <a:cs typeface="Times New Roman" panose="02020603050405020304" pitchFamily="18" charset="0"/>
              </a:rPr>
              <a:t>;</a:t>
            </a:r>
          </a:p>
          <a:p>
            <a:pPr>
              <a:buSzPct val="70000"/>
            </a:pPr>
            <a:r>
              <a:rPr lang="ru-RU" sz="1400" dirty="0" err="1">
                <a:latin typeface="Times New Roman" panose="02020603050405020304" pitchFamily="18" charset="0"/>
                <a:cs typeface="Times New Roman" panose="02020603050405020304" pitchFamily="18" charset="0"/>
              </a:rPr>
              <a:t>Мусоидат</a:t>
            </a:r>
            <a:r>
              <a:rPr lang="ru-RU" sz="1400" dirty="0">
                <a:latin typeface="Times New Roman" panose="02020603050405020304" pitchFamily="18" charset="0"/>
                <a:cs typeface="Times New Roman" panose="02020603050405020304" pitchFamily="18" charset="0"/>
              </a:rPr>
              <a:t> ба </a:t>
            </a:r>
            <a:r>
              <a:rPr lang="ru-RU" sz="1400" dirty="0" err="1">
                <a:latin typeface="Times New Roman" panose="02020603050405020304" pitchFamily="18" charset="0"/>
                <a:cs typeface="Times New Roman" panose="02020603050405020304" pitchFamily="18" charset="0"/>
              </a:rPr>
              <a:t>устувории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молиявии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маркази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рақамикунонӣ</a:t>
            </a:r>
            <a:r>
              <a:rPr lang="ru-RU" sz="1400" dirty="0">
                <a:latin typeface="Times New Roman" panose="02020603050405020304" pitchFamily="18" charset="0"/>
                <a:cs typeface="Times New Roman" panose="02020603050405020304" pitchFamily="18" charset="0"/>
              </a:rPr>
              <a:t>.</a:t>
            </a:r>
            <a:endParaRPr lang="en-GB" sz="1400" dirty="0">
              <a:latin typeface="Times New Roman" panose="02020603050405020304" pitchFamily="18" charset="0"/>
              <a:cs typeface="Times New Roman" panose="02020603050405020304" pitchFamily="18" charset="0"/>
            </a:endParaRPr>
          </a:p>
        </p:txBody>
      </p:sp>
      <p:sp>
        <p:nvSpPr>
          <p:cNvPr id="26" name="Прямоугольник 25">
            <a:extLst>
              <a:ext uri="{FF2B5EF4-FFF2-40B4-BE49-F238E27FC236}">
                <a16:creationId xmlns:a16="http://schemas.microsoft.com/office/drawing/2014/main" id="{6BD8C332-C4D4-F01D-48D9-F63949390C8D}"/>
              </a:ext>
            </a:extLst>
          </p:cNvPr>
          <p:cNvSpPr/>
          <p:nvPr/>
        </p:nvSpPr>
        <p:spPr>
          <a:xfrm>
            <a:off x="8039371" y="4820420"/>
            <a:ext cx="2734253" cy="584775"/>
          </a:xfrm>
          <a:prstGeom prst="rect">
            <a:avLst/>
          </a:prstGeom>
        </p:spPr>
        <p:txBody>
          <a:bodyPr wrap="square">
            <a:spAutoFit/>
          </a:bodyPr>
          <a:lstStyle/>
          <a:p>
            <a:r>
              <a:rPr lang="tg-Cyrl-TJ" sz="1600" dirty="0">
                <a:solidFill>
                  <a:schemeClr val="accent2">
                    <a:lumMod val="75000"/>
                  </a:schemeClr>
                </a:solidFill>
                <a:latin typeface="Times New Roman" panose="02020603050405020304" pitchFamily="18" charset="0"/>
                <a:cs typeface="Times New Roman" panose="02020603050405020304" pitchFamily="18" charset="0"/>
              </a:rPr>
              <a:t>БОНКИ АВРУПОИИ ТАҶДИД ВА РУШД</a:t>
            </a:r>
            <a:endParaRPr lang="ru-RU" sz="1600" dirty="0">
              <a:solidFill>
                <a:schemeClr val="accent2">
                  <a:lumMod val="75000"/>
                </a:schemeClr>
              </a:solidFill>
            </a:endParaRPr>
          </a:p>
        </p:txBody>
      </p:sp>
      <p:sp>
        <p:nvSpPr>
          <p:cNvPr id="27" name="Заголовок 1">
            <a:extLst>
              <a:ext uri="{FF2B5EF4-FFF2-40B4-BE49-F238E27FC236}">
                <a16:creationId xmlns:a16="http://schemas.microsoft.com/office/drawing/2014/main" id="{4AAFBD60-B55C-C3AC-257D-023BA072851F}"/>
              </a:ext>
            </a:extLst>
          </p:cNvPr>
          <p:cNvSpPr txBox="1">
            <a:spLocks/>
          </p:cNvSpPr>
          <p:nvPr/>
        </p:nvSpPr>
        <p:spPr>
          <a:xfrm>
            <a:off x="8224657" y="2440735"/>
            <a:ext cx="3304925" cy="511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g-Cyrl-TJ" sz="1600" spc="-14">
                <a:solidFill>
                  <a:schemeClr val="accent1">
                    <a:lumMod val="75000"/>
                  </a:schemeClr>
                </a:solidFill>
                <a:latin typeface="Times New Roman" panose="02020603050405020304" pitchFamily="18" charset="0"/>
                <a:cs typeface="Times New Roman" panose="02020603050405020304" pitchFamily="18" charset="0"/>
              </a:rPr>
              <a:t>БОНКИ</a:t>
            </a:r>
            <a:r>
              <a:rPr lang="tg-Cyrl-TJ" sz="1600" b="1" spc="-14">
                <a:solidFill>
                  <a:schemeClr val="accent1">
                    <a:lumMod val="75000"/>
                  </a:schemeClr>
                </a:solidFill>
                <a:latin typeface="Times New Roman" panose="02020603050405020304" pitchFamily="18" charset="0"/>
                <a:cs typeface="Times New Roman" panose="02020603050405020304" pitchFamily="18" charset="0"/>
              </a:rPr>
              <a:t> </a:t>
            </a:r>
            <a:r>
              <a:rPr lang="tg-Cyrl-TJ" sz="1600" spc="-14">
                <a:solidFill>
                  <a:schemeClr val="accent1">
                    <a:lumMod val="75000"/>
                  </a:schemeClr>
                </a:solidFill>
                <a:latin typeface="Times New Roman" panose="02020603050405020304" pitchFamily="18" charset="0"/>
                <a:cs typeface="Times New Roman" panose="02020603050405020304" pitchFamily="18" charset="0"/>
              </a:rPr>
              <a:t>УМУМИҶАҲОНӢ</a:t>
            </a:r>
            <a:endParaRPr lang="ru-RU" sz="1600" dirty="0">
              <a:solidFill>
                <a:schemeClr val="accent1">
                  <a:lumMod val="75000"/>
                </a:schemeClr>
              </a:solidFill>
            </a:endParaRPr>
          </a:p>
        </p:txBody>
      </p:sp>
    </p:spTree>
    <p:extLst>
      <p:ext uri="{BB962C8B-B14F-4D97-AF65-F5344CB8AC3E}">
        <p14:creationId xmlns:p14="http://schemas.microsoft.com/office/powerpoint/2010/main" val="228279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Объект 5">
            <a:extLst>
              <a:ext uri="{FF2B5EF4-FFF2-40B4-BE49-F238E27FC236}">
                <a16:creationId xmlns:a16="http://schemas.microsoft.com/office/drawing/2014/main" id="{2374E8B2-E093-FD30-A3C2-402B5F8F37B7}"/>
              </a:ext>
            </a:extLst>
          </p:cNvPr>
          <p:cNvSpPr>
            <a:spLocks noGrp="1"/>
          </p:cNvSpPr>
          <p:nvPr>
            <p:ph sz="quarter" idx="4"/>
          </p:nvPr>
        </p:nvSpPr>
        <p:spPr>
          <a:xfrm>
            <a:off x="646976" y="259607"/>
            <a:ext cx="5002387" cy="2334289"/>
          </a:xfrm>
        </p:spPr>
        <p:txBody>
          <a:bodyPr>
            <a:noAutofit/>
          </a:bodyPr>
          <a:lstStyle/>
          <a:p>
            <a:pPr marL="315450" indent="-171450" algn="just">
              <a:lnSpc>
                <a:spcPct val="100000"/>
              </a:lnSpc>
              <a:spcBef>
                <a:spcPts val="600"/>
              </a:spcBef>
              <a:buFont typeface="Wingdings" panose="05000000000000000000" pitchFamily="2" charset="2"/>
              <a:buChar char="v"/>
            </a:pPr>
            <a:r>
              <a:rPr lang="tg-Cyrl-TJ" sz="2400" kern="100" dirty="0">
                <a:effectLst/>
                <a:latin typeface="Times New Roman" panose="02020603050405020304" pitchFamily="18" charset="0"/>
                <a:ea typeface="Calibri" panose="020F0502020204030204" pitchFamily="34" charset="0"/>
                <a:cs typeface="Times New Roman" panose="02020603050405020304" pitchFamily="18" charset="0"/>
              </a:rPr>
              <a:t>АФЗАЛИЯТҲОИ БАРНОМА</a:t>
            </a:r>
            <a:endParaRPr lang="ru-RU" sz="5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15450" indent="-171450" algn="just">
              <a:lnSpc>
                <a:spcPct val="100000"/>
              </a:lnSpc>
              <a:spcBef>
                <a:spcPts val="600"/>
              </a:spcBef>
              <a:buFont typeface="Wingdings" panose="05000000000000000000" pitchFamily="2" charset="2"/>
              <a:buChar char="Ø"/>
            </a:pPr>
            <a:r>
              <a:rPr lang="tg-Cyrl-TJ" sz="1000" kern="100" dirty="0">
                <a:effectLst/>
                <a:latin typeface="Times New Roman" panose="02020603050405020304" pitchFamily="18" charset="0"/>
                <a:ea typeface="Calibri" panose="020F0502020204030204" pitchFamily="34" charset="0"/>
                <a:cs typeface="Times New Roman" panose="02020603050405020304" pitchFamily="18" charset="0"/>
              </a:rPr>
              <a:t>баланд бардоштани сифат ва самаранокии соҳаи роҳу нақлиёт дар асоси ташкил ва рушди низомҳои иттилоотӣ;</a:t>
            </a:r>
            <a:endParaRPr lang="ru-RU"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15450" indent="-171450" algn="just">
              <a:lnSpc>
                <a:spcPct val="100000"/>
              </a:lnSpc>
              <a:spcBef>
                <a:spcPts val="600"/>
              </a:spcBef>
              <a:buFont typeface="Wingdings" panose="05000000000000000000" pitchFamily="2" charset="2"/>
              <a:buChar char="Ø"/>
            </a:pPr>
            <a:r>
              <a:rPr lang="tg-Cyrl-TJ" sz="1000" kern="100" dirty="0">
                <a:effectLst/>
                <a:latin typeface="Times New Roman" panose="02020603050405020304" pitchFamily="18" charset="0"/>
                <a:ea typeface="Calibri" panose="020F0502020204030204" pitchFamily="34" charset="0"/>
                <a:cs typeface="Times New Roman" panose="02020603050405020304" pitchFamily="18" charset="0"/>
              </a:rPr>
              <a:t>ҷамъоварӣ, коркард ва таҳлили маълумоти дақиқ дар бораи тамоми намуди дороиҳои роҳ бо истифода аз технологияҳои муосир;</a:t>
            </a:r>
            <a:endParaRPr lang="ru-RU"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15450" indent="-171450" algn="just">
              <a:lnSpc>
                <a:spcPct val="100000"/>
              </a:lnSpc>
              <a:spcBef>
                <a:spcPts val="600"/>
              </a:spcBef>
              <a:buFont typeface="Wingdings" panose="05000000000000000000" pitchFamily="2" charset="2"/>
              <a:buChar char="Ø"/>
            </a:pPr>
            <a:r>
              <a:rPr lang="tg-Cyrl-TJ" sz="1000" kern="100" dirty="0">
                <a:effectLst/>
                <a:latin typeface="Times New Roman" panose="02020603050405020304" pitchFamily="18" charset="0"/>
                <a:ea typeface="Calibri" panose="020F0502020204030204" pitchFamily="34" charset="0"/>
                <a:cs typeface="Times New Roman" panose="02020603050405020304" pitchFamily="18" charset="0"/>
              </a:rPr>
              <a:t>таъсиси механизми самаранокии ташаккули буҷет барои корҳои нигоҳдории роҳу иншоот;</a:t>
            </a:r>
            <a:endParaRPr lang="ru-RU"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15450" indent="-171450" algn="just">
              <a:lnSpc>
                <a:spcPct val="100000"/>
              </a:lnSpc>
              <a:spcBef>
                <a:spcPts val="600"/>
              </a:spcBef>
              <a:buFont typeface="Wingdings" panose="05000000000000000000" pitchFamily="2" charset="2"/>
              <a:buChar char="Ø"/>
            </a:pPr>
            <a:r>
              <a:rPr lang="tg-Cyrl-TJ" sz="1000" kern="100" dirty="0">
                <a:effectLst/>
                <a:latin typeface="Times New Roman" panose="02020603050405020304" pitchFamily="18" charset="0"/>
                <a:ea typeface="Calibri" panose="020F0502020204030204" pitchFamily="34" charset="0"/>
                <a:cs typeface="Times New Roman" panose="02020603050405020304" pitchFamily="18" charset="0"/>
              </a:rPr>
              <a:t>ҷамъоварии маълумоти дақиқ дар бораи шабакаи роҳҳо, аз ҷумла аз ҳисоби хариди таҷҳизот барои таҳқиқоти муфассали сатҳи роҳҳо;</a:t>
            </a:r>
            <a:endParaRPr lang="ru-RU"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15450" indent="-171450" algn="just">
              <a:lnSpc>
                <a:spcPct val="100000"/>
              </a:lnSpc>
              <a:spcBef>
                <a:spcPts val="600"/>
              </a:spcBef>
              <a:buFont typeface="Wingdings" panose="05000000000000000000" pitchFamily="2" charset="2"/>
              <a:buChar char="Ø"/>
            </a:pPr>
            <a:r>
              <a:rPr lang="tg-Cyrl-TJ" sz="1000" kern="100" dirty="0">
                <a:effectLst/>
                <a:latin typeface="Times New Roman" panose="02020603050405020304" pitchFamily="18" charset="0"/>
                <a:ea typeface="Calibri" panose="020F0502020204030204" pitchFamily="34" charset="0"/>
                <a:cs typeface="Times New Roman" panose="02020603050405020304" pitchFamily="18" charset="0"/>
              </a:rPr>
              <a:t>таҳияи маҳзани маълумот оид ба роҳҳои автомобилгард барои коркард, нигоҳдорӣ ва идоракунии маълумоти </a:t>
            </a:r>
            <a:r>
              <a:rPr lang="tg-Cyrl-TJ" sz="1000" kern="100" dirty="0" smtClean="0">
                <a:effectLst/>
                <a:latin typeface="Times New Roman" panose="02020603050405020304" pitchFamily="18" charset="0"/>
                <a:ea typeface="Calibri" panose="020F0502020204030204" pitchFamily="34" charset="0"/>
                <a:cs typeface="Times New Roman" panose="02020603050405020304" pitchFamily="18" charset="0"/>
              </a:rPr>
              <a:t>ҷамъовардашуда</a:t>
            </a:r>
            <a:r>
              <a:rPr lang="tg-Cyrl-TJ" sz="1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15450" indent="-171450">
              <a:lnSpc>
                <a:spcPct val="100000"/>
              </a:lnSpc>
              <a:spcBef>
                <a:spcPts val="600"/>
              </a:spcBef>
              <a:buFont typeface="Wingdings" panose="05000000000000000000" pitchFamily="2" charset="2"/>
              <a:buChar char="Ø"/>
            </a:pPr>
            <a:endParaRPr lang="ru-RU" sz="1000" dirty="0"/>
          </a:p>
        </p:txBody>
      </p:sp>
      <p:sp>
        <p:nvSpPr>
          <p:cNvPr id="12" name="TextBox 11">
            <a:extLst>
              <a:ext uri="{FF2B5EF4-FFF2-40B4-BE49-F238E27FC236}">
                <a16:creationId xmlns:a16="http://schemas.microsoft.com/office/drawing/2014/main" id="{9D7F936A-B6D9-4DA3-2A7D-1A7FB7997F7F}"/>
              </a:ext>
            </a:extLst>
          </p:cNvPr>
          <p:cNvSpPr txBox="1"/>
          <p:nvPr/>
        </p:nvSpPr>
        <p:spPr>
          <a:xfrm>
            <a:off x="5939074" y="330966"/>
            <a:ext cx="5106154" cy="2323713"/>
          </a:xfrm>
          <a:prstGeom prst="rect">
            <a:avLst/>
          </a:prstGeom>
          <a:noFill/>
        </p:spPr>
        <p:txBody>
          <a:bodyPr wrap="square">
            <a:spAutoFit/>
          </a:bodyPr>
          <a:lstStyle/>
          <a:p>
            <a:pPr marL="315450" indent="-171450" algn="just">
              <a:lnSpc>
                <a:spcPct val="100000"/>
              </a:lnSpc>
              <a:spcBef>
                <a:spcPts val="600"/>
              </a:spcBef>
              <a:buFont typeface="Wingdings" panose="05000000000000000000" pitchFamily="2" charset="2"/>
              <a:buChar char="Ø"/>
            </a:pPr>
            <a:r>
              <a:rPr lang="tg-Cyrl-TJ" sz="1000" kern="100" dirty="0">
                <a:effectLst/>
                <a:latin typeface="Times New Roman" panose="02020603050405020304" pitchFamily="18" charset="0"/>
                <a:ea typeface="Calibri" panose="020F0502020204030204" pitchFamily="34" charset="0"/>
                <a:cs typeface="Times New Roman" panose="02020603050405020304" pitchFamily="18" charset="0"/>
              </a:rPr>
              <a:t>таҳияи низомҳои таҳлили маълумот ва банақшагирӣ барои омода намудани барномаҳои сесола ва нақшаҳои кории солона барои нигоҳдории роҳҳо;</a:t>
            </a:r>
            <a:endParaRPr lang="ru-RU"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15450" indent="-171450" algn="just">
              <a:lnSpc>
                <a:spcPct val="100000"/>
              </a:lnSpc>
              <a:spcBef>
                <a:spcPts val="600"/>
              </a:spcBef>
              <a:buFont typeface="Wingdings" panose="05000000000000000000" pitchFamily="2" charset="2"/>
              <a:buChar char="Ø"/>
            </a:pPr>
            <a:r>
              <a:rPr lang="tg-Cyrl-TJ" sz="1000" kern="100" dirty="0">
                <a:effectLst/>
                <a:latin typeface="Times New Roman" panose="02020603050405020304" pitchFamily="18" charset="0"/>
                <a:ea typeface="Calibri" panose="020F0502020204030204" pitchFamily="34" charset="0"/>
                <a:cs typeface="Times New Roman" panose="02020603050405020304" pitchFamily="18" charset="0"/>
              </a:rPr>
              <a:t>муайян намудани сатҳи мувофиқи маблағгузории нигоҳдории роҳҳои автомобилгард барои таъмин намудани маблағгузории кору амалиётҳои банақшагирифташуда;</a:t>
            </a:r>
            <a:endParaRPr lang="ru-RU"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15450" indent="-171450" algn="just">
              <a:lnSpc>
                <a:spcPct val="100000"/>
              </a:lnSpc>
              <a:spcBef>
                <a:spcPts val="600"/>
              </a:spcBef>
              <a:buFont typeface="Wingdings" panose="05000000000000000000" pitchFamily="2" charset="2"/>
              <a:buChar char="Ø"/>
            </a:pPr>
            <a:r>
              <a:rPr lang="tg-Cyrl-TJ" sz="1000" kern="100" dirty="0">
                <a:effectLst/>
                <a:latin typeface="Times New Roman" panose="02020603050405020304" pitchFamily="18" charset="0"/>
                <a:ea typeface="Calibri" panose="020F0502020204030204" pitchFamily="34" charset="0"/>
                <a:cs typeface="Times New Roman" panose="02020603050405020304" pitchFamily="18" charset="0"/>
              </a:rPr>
              <a:t>гузаронидани таҳлил, арзёбӣ ва таҳқиқот бо мақсади муайян намудани манбаъҳои иловагӣ барои таъмини корҳои нигоҳдории роҳҳои автомобилгарддар солҳои оянда;</a:t>
            </a:r>
            <a:endParaRPr lang="ru-RU"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15450" indent="-171450" algn="just">
              <a:lnSpc>
                <a:spcPct val="100000"/>
              </a:lnSpc>
              <a:spcBef>
                <a:spcPts val="600"/>
              </a:spcBef>
              <a:buFont typeface="Wingdings" panose="05000000000000000000" pitchFamily="2" charset="2"/>
              <a:buChar char="Ø"/>
            </a:pPr>
            <a:r>
              <a:rPr lang="tg-Cyrl-TJ" sz="1000" kern="100" dirty="0">
                <a:effectLst/>
                <a:latin typeface="Times New Roman" panose="02020603050405020304" pitchFamily="18" charset="0"/>
                <a:ea typeface="Calibri" panose="020F0502020204030204" pitchFamily="34" charset="0"/>
                <a:cs typeface="Times New Roman" panose="02020603050405020304" pitchFamily="18" charset="0"/>
              </a:rPr>
              <a:t>гузаронидани омӯзишҳои назариявӣ ва амалӣ ба кормандони дастгоҳи марказӣ ва сохторҳои Вазорати нақлиёт ва дигар вазорату идораҳои дахлдор;</a:t>
            </a:r>
            <a:endParaRPr lang="ru-RU"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15450" indent="-171450" algn="just">
              <a:lnSpc>
                <a:spcPct val="100000"/>
              </a:lnSpc>
              <a:spcBef>
                <a:spcPts val="600"/>
              </a:spcBef>
              <a:buFont typeface="Wingdings" panose="05000000000000000000" pitchFamily="2" charset="2"/>
              <a:buChar char="Ø"/>
            </a:pPr>
            <a:r>
              <a:rPr lang="tg-Cyrl-TJ" sz="1000" kern="100" dirty="0">
                <a:effectLst/>
                <a:latin typeface="Times New Roman" panose="02020603050405020304" pitchFamily="18" charset="0"/>
                <a:ea typeface="Calibri" panose="020F0502020204030204" pitchFamily="34" charset="0"/>
                <a:cs typeface="Times New Roman" panose="02020603050405020304" pitchFamily="18" charset="0"/>
              </a:rPr>
              <a:t>назорати кори техника ва таҷҳизоти роҳдорӣ бо истифод аз технологияҳои муосир;</a:t>
            </a:r>
            <a:endParaRPr lang="ru-RU"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15450" indent="-171450" algn="just">
              <a:lnSpc>
                <a:spcPct val="100000"/>
              </a:lnSpc>
              <a:spcBef>
                <a:spcPts val="600"/>
              </a:spcBef>
              <a:buFont typeface="Wingdings" panose="05000000000000000000" pitchFamily="2" charset="2"/>
              <a:buChar char="Ø"/>
            </a:pPr>
            <a:r>
              <a:rPr lang="tg-Cyrl-TJ" sz="1000" kern="100" dirty="0">
                <a:effectLst/>
                <a:latin typeface="Times New Roman" panose="02020603050405020304" pitchFamily="18" charset="0"/>
                <a:ea typeface="Calibri" panose="020F0502020204030204" pitchFamily="34" charset="0"/>
                <a:cs typeface="Times New Roman" panose="02020603050405020304" pitchFamily="18" charset="0"/>
              </a:rPr>
              <a:t>таҳияи низоми амнияти иттилоот, ки истифодаи қонунӣ ва бехатарии технологияҳои иттилоотию коммуникатсиониро таъмин менамояд.  </a:t>
            </a:r>
            <a:endParaRPr lang="ru-RU" sz="1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Заголовок 1">
            <a:extLst>
              <a:ext uri="{FF2B5EF4-FFF2-40B4-BE49-F238E27FC236}">
                <a16:creationId xmlns:a16="http://schemas.microsoft.com/office/drawing/2014/main" id="{47531A77-9823-92ED-90B1-D853B855972B}"/>
              </a:ext>
            </a:extLst>
          </p:cNvPr>
          <p:cNvSpPr>
            <a:spLocks noGrp="1"/>
          </p:cNvSpPr>
          <p:nvPr>
            <p:ph type="title"/>
          </p:nvPr>
        </p:nvSpPr>
        <p:spPr>
          <a:xfrm>
            <a:off x="747665" y="2541410"/>
            <a:ext cx="10515600" cy="681232"/>
          </a:xfrm>
        </p:spPr>
        <p:txBody>
          <a:bodyPr>
            <a:noAutofit/>
          </a:bodyPr>
          <a:lstStyle/>
          <a:p>
            <a:pPr algn="ctr"/>
            <a:r>
              <a:rPr lang="tg-Cyrl-TJ" sz="3600" dirty="0">
                <a:latin typeface="Times New Roman" panose="02020603050405020304" pitchFamily="18" charset="0"/>
                <a:cs typeface="Times New Roman" panose="02020603050405020304" pitchFamily="18" charset="0"/>
              </a:rPr>
              <a:t>ТАҲЛИЛИ РАВАНДИ АМАЛИСОЗИИ БАРНОМА</a:t>
            </a:r>
            <a:endParaRPr lang="ru-RU" sz="3600" dirty="0">
              <a:latin typeface="Times New Roman" panose="02020603050405020304" pitchFamily="18" charset="0"/>
              <a:cs typeface="Times New Roman" panose="02020603050405020304" pitchFamily="18" charset="0"/>
            </a:endParaRPr>
          </a:p>
        </p:txBody>
      </p:sp>
      <p:sp>
        <p:nvSpPr>
          <p:cNvPr id="14" name="Пятиугольник 8"/>
          <p:cNvSpPr/>
          <p:nvPr/>
        </p:nvSpPr>
        <p:spPr>
          <a:xfrm>
            <a:off x="996438" y="3259485"/>
            <a:ext cx="1481337" cy="30837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g-Cyrl-TJ" dirty="0"/>
              <a:t>Банди </a:t>
            </a:r>
            <a:r>
              <a:rPr lang="tg-Cyrl-TJ" dirty="0">
                <a:latin typeface="Times New Roman" panose="02020603050405020304" pitchFamily="18" charset="0"/>
                <a:cs typeface="Times New Roman" panose="02020603050405020304" pitchFamily="18" charset="0"/>
              </a:rPr>
              <a:t>1-2</a:t>
            </a:r>
            <a:endParaRPr lang="ru-RU" dirty="0">
              <a:latin typeface="Times New Roman" panose="02020603050405020304" pitchFamily="18" charset="0"/>
              <a:cs typeface="Times New Roman" panose="02020603050405020304" pitchFamily="18" charset="0"/>
            </a:endParaRPr>
          </a:p>
        </p:txBody>
      </p:sp>
      <p:sp>
        <p:nvSpPr>
          <p:cNvPr id="15" name="Freeform: Shape 43">
            <a:extLst>
              <a:ext uri="{FF2B5EF4-FFF2-40B4-BE49-F238E27FC236}">
                <a16:creationId xmlns:a16="http://schemas.microsoft.com/office/drawing/2014/main" id="{A5BB455E-1754-83B3-27D9-A3F5EBE92171}"/>
              </a:ext>
            </a:extLst>
          </p:cNvPr>
          <p:cNvSpPr/>
          <p:nvPr/>
        </p:nvSpPr>
        <p:spPr>
          <a:xfrm>
            <a:off x="2725092" y="3217551"/>
            <a:ext cx="8392557" cy="379476"/>
          </a:xfrm>
          <a:custGeom>
            <a:avLst/>
            <a:gdLst>
              <a:gd name="connsiteX0" fmla="*/ 0 w 7675541"/>
              <a:gd name="connsiteY0" fmla="*/ 0 h 492448"/>
              <a:gd name="connsiteX1" fmla="*/ 7675541 w 7675541"/>
              <a:gd name="connsiteY1" fmla="*/ 0 h 492448"/>
              <a:gd name="connsiteX2" fmla="*/ 7675541 w 7675541"/>
              <a:gd name="connsiteY2" fmla="*/ 492448 h 492448"/>
              <a:gd name="connsiteX3" fmla="*/ 0 w 7675541"/>
              <a:gd name="connsiteY3" fmla="*/ 492448 h 492448"/>
              <a:gd name="connsiteX4" fmla="*/ 0 w 7675541"/>
              <a:gd name="connsiteY4" fmla="*/ 0 h 49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5541" h="492448">
                <a:moveTo>
                  <a:pt x="0" y="0"/>
                </a:moveTo>
                <a:lnTo>
                  <a:pt x="7675541" y="0"/>
                </a:lnTo>
                <a:lnTo>
                  <a:pt x="7675541" y="492448"/>
                </a:lnTo>
                <a:lnTo>
                  <a:pt x="0" y="492448"/>
                </a:lnTo>
                <a:lnTo>
                  <a:pt x="0" y="0"/>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0881" tIns="63500" rIns="63500" bIns="63500" numCol="1" spcCol="1270" anchor="ctr" anchorCtr="0">
            <a:noAutofit/>
          </a:bodyPr>
          <a:lstStyle/>
          <a:p>
            <a:pPr lvl="0" algn="just" defTabSz="1111250">
              <a:lnSpc>
                <a:spcPct val="90000"/>
              </a:lnSpc>
              <a:spcBef>
                <a:spcPct val="0"/>
              </a:spcBef>
              <a:spcAft>
                <a:spcPct val="35000"/>
              </a:spcAft>
              <a:tabLst>
                <a:tab pos="0" algn="l"/>
              </a:tabLst>
            </a:pPr>
            <a:r>
              <a:rPr lang="tg-Cyrl-TJ" sz="1000" dirty="0">
                <a:latin typeface="Times New Roman" panose="02020603050405020304" pitchFamily="18" charset="0"/>
                <a:cs typeface="Times New Roman" panose="02020603050405020304" pitchFamily="18" charset="0"/>
              </a:rPr>
              <a:t>	Дар сохтори Корхонаи воҳиди давлатии «Маркази рақамикунонии соҳаи нақлиёт» Раёсати низоми идоракунии дороиҳои роҳ (НИДР) ташкил карда шудааст, ки айни замон тибқи басти вазифаҳои тасдиқгардида </a:t>
            </a:r>
            <a:r>
              <a:rPr lang="tg-Cyrl-TJ" sz="1000" dirty="0" smtClean="0">
                <a:latin typeface="Times New Roman" panose="02020603050405020304" pitchFamily="18" charset="0"/>
                <a:cs typeface="Times New Roman" panose="02020603050405020304" pitchFamily="18" charset="0"/>
              </a:rPr>
              <a:t>6 </a:t>
            </a:r>
            <a:r>
              <a:rPr lang="tg-Cyrl-TJ" sz="1000" dirty="0">
                <a:latin typeface="Times New Roman" panose="02020603050405020304" pitchFamily="18" charset="0"/>
                <a:cs typeface="Times New Roman" panose="02020603050405020304" pitchFamily="18" charset="0"/>
              </a:rPr>
              <a:t>нафар корманд фаъолият доранд.</a:t>
            </a:r>
            <a:endParaRPr lang="en-GB" sz="1000" dirty="0">
              <a:latin typeface="Times New Roman" panose="02020603050405020304" pitchFamily="18" charset="0"/>
              <a:cs typeface="Times New Roman" panose="02020603050405020304" pitchFamily="18" charset="0"/>
            </a:endParaRPr>
          </a:p>
        </p:txBody>
      </p:sp>
      <p:sp>
        <p:nvSpPr>
          <p:cNvPr id="22" name="Пятиугольник 10"/>
          <p:cNvSpPr/>
          <p:nvPr/>
        </p:nvSpPr>
        <p:spPr>
          <a:xfrm>
            <a:off x="996437" y="3696484"/>
            <a:ext cx="1481337" cy="33778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g-Cyrl-TJ" dirty="0">
                <a:latin typeface="Times New Roman" panose="02020603050405020304" pitchFamily="18" charset="0"/>
                <a:cs typeface="Times New Roman" panose="02020603050405020304" pitchFamily="18" charset="0"/>
              </a:rPr>
              <a:t>Банди</a:t>
            </a:r>
            <a:r>
              <a:rPr lang="tg-Cyrl-TJ" dirty="0"/>
              <a:t> 3</a:t>
            </a:r>
            <a:endParaRPr lang="ru-RU" dirty="0"/>
          </a:p>
        </p:txBody>
      </p:sp>
      <p:sp>
        <p:nvSpPr>
          <p:cNvPr id="23" name="Freeform: Shape 43">
            <a:extLst>
              <a:ext uri="{FF2B5EF4-FFF2-40B4-BE49-F238E27FC236}">
                <a16:creationId xmlns:a16="http://schemas.microsoft.com/office/drawing/2014/main" id="{A5BB455E-1754-83B3-27D9-A3F5EBE92171}"/>
              </a:ext>
            </a:extLst>
          </p:cNvPr>
          <p:cNvSpPr/>
          <p:nvPr/>
        </p:nvSpPr>
        <p:spPr>
          <a:xfrm>
            <a:off x="2725093" y="3636807"/>
            <a:ext cx="8392556" cy="462029"/>
          </a:xfrm>
          <a:custGeom>
            <a:avLst/>
            <a:gdLst>
              <a:gd name="connsiteX0" fmla="*/ 0 w 7675541"/>
              <a:gd name="connsiteY0" fmla="*/ 0 h 492448"/>
              <a:gd name="connsiteX1" fmla="*/ 7675541 w 7675541"/>
              <a:gd name="connsiteY1" fmla="*/ 0 h 492448"/>
              <a:gd name="connsiteX2" fmla="*/ 7675541 w 7675541"/>
              <a:gd name="connsiteY2" fmla="*/ 492448 h 492448"/>
              <a:gd name="connsiteX3" fmla="*/ 0 w 7675541"/>
              <a:gd name="connsiteY3" fmla="*/ 492448 h 492448"/>
              <a:gd name="connsiteX4" fmla="*/ 0 w 7675541"/>
              <a:gd name="connsiteY4" fmla="*/ 0 h 49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5541" h="492448">
                <a:moveTo>
                  <a:pt x="0" y="0"/>
                </a:moveTo>
                <a:lnTo>
                  <a:pt x="7675541" y="0"/>
                </a:lnTo>
                <a:lnTo>
                  <a:pt x="7675541" y="492448"/>
                </a:lnTo>
                <a:lnTo>
                  <a:pt x="0" y="492448"/>
                </a:lnTo>
                <a:lnTo>
                  <a:pt x="0" y="0"/>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0881" tIns="63500" rIns="63500" bIns="63500" numCol="1" spcCol="1270" anchor="ctr" anchorCtr="0">
            <a:noAutofit/>
          </a:bodyPr>
          <a:lstStyle/>
          <a:p>
            <a:pPr lvl="0" defTabSz="1077913">
              <a:lnSpc>
                <a:spcPct val="90000"/>
              </a:lnSpc>
              <a:spcBef>
                <a:spcPct val="0"/>
              </a:spcBef>
              <a:spcAft>
                <a:spcPct val="35000"/>
              </a:spcAft>
              <a:tabLst>
                <a:tab pos="0" algn="l"/>
              </a:tabLst>
            </a:pPr>
            <a:r>
              <a:rPr lang="tg-Cyrl-TJ" sz="1000" dirty="0"/>
              <a:t>	Бо дастгирии Бонки Осиёгии Рушд ҷиҳати ҷамъоварӣ намудани маълумот оид ба дороиҳои роҳ ширкати Британияи Кабир Сorporate Solutions Consulting Ltd вобаст гардида, дар Корхонаи воҳиди давлатии «Маркази рақамикунонии соҳаи нақлиёт»-и Вазорати нақлиёт ҷойгир мебошанд</a:t>
            </a:r>
            <a:endParaRPr lang="en-GB" sz="1000" dirty="0">
              <a:latin typeface="Times New Roman" panose="02020603050405020304" pitchFamily="18" charset="0"/>
              <a:cs typeface="Times New Roman" panose="02020603050405020304" pitchFamily="18" charset="0"/>
            </a:endParaRPr>
          </a:p>
        </p:txBody>
      </p:sp>
      <p:sp>
        <p:nvSpPr>
          <p:cNvPr id="24" name="Пятиугольник 11"/>
          <p:cNvSpPr/>
          <p:nvPr/>
        </p:nvSpPr>
        <p:spPr>
          <a:xfrm>
            <a:off x="996437" y="4268469"/>
            <a:ext cx="1481337" cy="37019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g-Cyrl-TJ" dirty="0">
                <a:latin typeface="Times New Roman" panose="02020603050405020304" pitchFamily="18" charset="0"/>
                <a:cs typeface="Times New Roman" panose="02020603050405020304" pitchFamily="18" charset="0"/>
              </a:rPr>
              <a:t>Банди</a:t>
            </a:r>
            <a:r>
              <a:rPr lang="tg-Cyrl-TJ" dirty="0"/>
              <a:t> 4</a:t>
            </a:r>
            <a:endParaRPr lang="ru-RU" dirty="0"/>
          </a:p>
        </p:txBody>
      </p:sp>
      <p:sp>
        <p:nvSpPr>
          <p:cNvPr id="25" name="Freeform: Shape 43">
            <a:extLst>
              <a:ext uri="{FF2B5EF4-FFF2-40B4-BE49-F238E27FC236}">
                <a16:creationId xmlns:a16="http://schemas.microsoft.com/office/drawing/2014/main" id="{A5BB455E-1754-83B3-27D9-A3F5EBE92171}"/>
              </a:ext>
            </a:extLst>
          </p:cNvPr>
          <p:cNvSpPr/>
          <p:nvPr/>
        </p:nvSpPr>
        <p:spPr>
          <a:xfrm>
            <a:off x="2725093" y="4159899"/>
            <a:ext cx="8392556" cy="568670"/>
          </a:xfrm>
          <a:custGeom>
            <a:avLst/>
            <a:gdLst>
              <a:gd name="connsiteX0" fmla="*/ 0 w 7675541"/>
              <a:gd name="connsiteY0" fmla="*/ 0 h 492448"/>
              <a:gd name="connsiteX1" fmla="*/ 7675541 w 7675541"/>
              <a:gd name="connsiteY1" fmla="*/ 0 h 492448"/>
              <a:gd name="connsiteX2" fmla="*/ 7675541 w 7675541"/>
              <a:gd name="connsiteY2" fmla="*/ 492448 h 492448"/>
              <a:gd name="connsiteX3" fmla="*/ 0 w 7675541"/>
              <a:gd name="connsiteY3" fmla="*/ 492448 h 492448"/>
              <a:gd name="connsiteX4" fmla="*/ 0 w 7675541"/>
              <a:gd name="connsiteY4" fmla="*/ 0 h 49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5541" h="492448">
                <a:moveTo>
                  <a:pt x="0" y="0"/>
                </a:moveTo>
                <a:lnTo>
                  <a:pt x="7675541" y="0"/>
                </a:lnTo>
                <a:lnTo>
                  <a:pt x="7675541" y="492448"/>
                </a:lnTo>
                <a:lnTo>
                  <a:pt x="0" y="492448"/>
                </a:lnTo>
                <a:lnTo>
                  <a:pt x="0" y="0"/>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0881" tIns="63500" rIns="63500" bIns="63500" numCol="1" spcCol="1270" anchor="ctr" anchorCtr="0">
            <a:noAutofit/>
          </a:bodyPr>
          <a:lstStyle/>
          <a:p>
            <a:pPr lvl="0" defTabSz="1111250">
              <a:lnSpc>
                <a:spcPct val="90000"/>
              </a:lnSpc>
              <a:spcBef>
                <a:spcPct val="0"/>
              </a:spcBef>
              <a:spcAft>
                <a:spcPct val="35000"/>
              </a:spcAft>
              <a:tabLst>
                <a:tab pos="0" algn="l"/>
              </a:tabLst>
            </a:pPr>
            <a:r>
              <a:rPr lang="tg-Cyrl-TJ" sz="1000" dirty="0"/>
              <a:t>	Бо дастгирии Бонки Осиёгии Рушд ҷиҳати амалишавии низоми идоракунии дороиҳои роҳ (НИДР) дар доираи лоиҳаи “Беҳтар намудани роҳи автомобилгарди Душанбе-Бохтар, долонҳои ҲИМОМ 2, 5 ва 6 Грант 0569-TAJ ЛОТ-1 (хариди таҷҳизот барои ҷамъоварии маълумот вобаста ба дороиҳои роҳ), ЛОТ-2 (харидории таҷҳизоти серверӣ ва 6 адад компютер) ва ЛОТ-4 (харидории 2 адад автомашина) амалӣ гардида, харидории таҷҳизот идома дорад</a:t>
            </a:r>
            <a:endParaRPr lang="en-GB" sz="1000" dirty="0">
              <a:latin typeface="Times New Roman" panose="02020603050405020304" pitchFamily="18" charset="0"/>
              <a:cs typeface="Times New Roman" panose="02020603050405020304" pitchFamily="18" charset="0"/>
            </a:endParaRPr>
          </a:p>
        </p:txBody>
      </p:sp>
      <p:sp>
        <p:nvSpPr>
          <p:cNvPr id="26" name="Пятиугольник 12"/>
          <p:cNvSpPr/>
          <p:nvPr/>
        </p:nvSpPr>
        <p:spPr>
          <a:xfrm>
            <a:off x="996436" y="4886457"/>
            <a:ext cx="1539566" cy="37019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g-Cyrl-TJ" dirty="0">
                <a:latin typeface="Times New Roman" panose="02020603050405020304" pitchFamily="18" charset="0"/>
                <a:cs typeface="Times New Roman" panose="02020603050405020304" pitchFamily="18" charset="0"/>
              </a:rPr>
              <a:t>Банди</a:t>
            </a:r>
            <a:r>
              <a:rPr lang="tg-Cyrl-TJ" dirty="0"/>
              <a:t> 5</a:t>
            </a:r>
            <a:endParaRPr lang="ru-RU" dirty="0"/>
          </a:p>
        </p:txBody>
      </p:sp>
      <p:sp>
        <p:nvSpPr>
          <p:cNvPr id="27" name="Freeform: Shape 43">
            <a:extLst>
              <a:ext uri="{FF2B5EF4-FFF2-40B4-BE49-F238E27FC236}">
                <a16:creationId xmlns:a16="http://schemas.microsoft.com/office/drawing/2014/main" id="{A5BB455E-1754-83B3-27D9-A3F5EBE92171}"/>
              </a:ext>
            </a:extLst>
          </p:cNvPr>
          <p:cNvSpPr/>
          <p:nvPr/>
        </p:nvSpPr>
        <p:spPr>
          <a:xfrm>
            <a:off x="2725093" y="4784912"/>
            <a:ext cx="8392555" cy="568670"/>
          </a:xfrm>
          <a:custGeom>
            <a:avLst/>
            <a:gdLst>
              <a:gd name="connsiteX0" fmla="*/ 0 w 7675541"/>
              <a:gd name="connsiteY0" fmla="*/ 0 h 492448"/>
              <a:gd name="connsiteX1" fmla="*/ 7675541 w 7675541"/>
              <a:gd name="connsiteY1" fmla="*/ 0 h 492448"/>
              <a:gd name="connsiteX2" fmla="*/ 7675541 w 7675541"/>
              <a:gd name="connsiteY2" fmla="*/ 492448 h 492448"/>
              <a:gd name="connsiteX3" fmla="*/ 0 w 7675541"/>
              <a:gd name="connsiteY3" fmla="*/ 492448 h 492448"/>
              <a:gd name="connsiteX4" fmla="*/ 0 w 7675541"/>
              <a:gd name="connsiteY4" fmla="*/ 0 h 49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5541" h="492448">
                <a:moveTo>
                  <a:pt x="0" y="0"/>
                </a:moveTo>
                <a:lnTo>
                  <a:pt x="7675541" y="0"/>
                </a:lnTo>
                <a:lnTo>
                  <a:pt x="7675541" y="492448"/>
                </a:lnTo>
                <a:lnTo>
                  <a:pt x="0" y="492448"/>
                </a:lnTo>
                <a:lnTo>
                  <a:pt x="0" y="0"/>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0881" tIns="63500" rIns="63500" bIns="63500" numCol="1" spcCol="1270" anchor="ctr" anchorCtr="0">
            <a:noAutofit/>
          </a:bodyPr>
          <a:lstStyle/>
          <a:p>
            <a:pPr algn="just">
              <a:spcAft>
                <a:spcPts val="0"/>
              </a:spcAft>
            </a:pPr>
            <a:r>
              <a:rPr lang="tg-Cyrl-TJ" sz="1000" dirty="0">
                <a:effectLst/>
                <a:latin typeface="Times New Roman" panose="02020603050405020304" pitchFamily="18" charset="0"/>
                <a:ea typeface="Times New Roman" panose="02020603050405020304" pitchFamily="18" charset="0"/>
              </a:rPr>
              <a:t>Аз ҷониби машавратчиёни байналмилалии Шарикони рушд ва машваратчиёни ширкати Британияи Кабир Сorporate Solutions Consulting барои мутахассисони Раёсати низоми идоракунии дороиҳои роҳи КВД «Маркази рақамикунонии соҳаи нақлиёт»  ва кормандони ваколатдори Вазорати нақлиёт дарсҳои назариявӣ ва амалӣ оид ба ҷорӣ намудани Низоми идоракунии дороиҳои роҳ (НИДР) гузаронида шуда истодааст.</a:t>
            </a:r>
            <a:endParaRPr lang="ru-RU" sz="1200" dirty="0">
              <a:effectLst/>
              <a:latin typeface="Times New Roman" panose="02020603050405020304" pitchFamily="18" charset="0"/>
              <a:ea typeface="Times New Roman" panose="02020603050405020304" pitchFamily="18" charset="0"/>
            </a:endParaRPr>
          </a:p>
        </p:txBody>
      </p:sp>
      <p:sp>
        <p:nvSpPr>
          <p:cNvPr id="28" name="Пятиугольник 13"/>
          <p:cNvSpPr/>
          <p:nvPr/>
        </p:nvSpPr>
        <p:spPr>
          <a:xfrm>
            <a:off x="967322" y="5481737"/>
            <a:ext cx="1539566" cy="37019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g-Cyrl-TJ" dirty="0"/>
              <a:t>Банди 6</a:t>
            </a:r>
            <a:endParaRPr lang="ru-RU" dirty="0"/>
          </a:p>
        </p:txBody>
      </p:sp>
      <p:sp>
        <p:nvSpPr>
          <p:cNvPr id="29" name="Freeform: Shape 43">
            <a:extLst>
              <a:ext uri="{FF2B5EF4-FFF2-40B4-BE49-F238E27FC236}">
                <a16:creationId xmlns:a16="http://schemas.microsoft.com/office/drawing/2014/main" id="{A5BB455E-1754-83B3-27D9-A3F5EBE92171}"/>
              </a:ext>
            </a:extLst>
          </p:cNvPr>
          <p:cNvSpPr/>
          <p:nvPr/>
        </p:nvSpPr>
        <p:spPr>
          <a:xfrm>
            <a:off x="2725090" y="5409924"/>
            <a:ext cx="8392557" cy="629733"/>
          </a:xfrm>
          <a:custGeom>
            <a:avLst/>
            <a:gdLst>
              <a:gd name="connsiteX0" fmla="*/ 0 w 7675541"/>
              <a:gd name="connsiteY0" fmla="*/ 0 h 492448"/>
              <a:gd name="connsiteX1" fmla="*/ 7675541 w 7675541"/>
              <a:gd name="connsiteY1" fmla="*/ 0 h 492448"/>
              <a:gd name="connsiteX2" fmla="*/ 7675541 w 7675541"/>
              <a:gd name="connsiteY2" fmla="*/ 492448 h 492448"/>
              <a:gd name="connsiteX3" fmla="*/ 0 w 7675541"/>
              <a:gd name="connsiteY3" fmla="*/ 492448 h 492448"/>
              <a:gd name="connsiteX4" fmla="*/ 0 w 7675541"/>
              <a:gd name="connsiteY4" fmla="*/ 0 h 49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5541" h="492448">
                <a:moveTo>
                  <a:pt x="0" y="0"/>
                </a:moveTo>
                <a:lnTo>
                  <a:pt x="7675541" y="0"/>
                </a:lnTo>
                <a:lnTo>
                  <a:pt x="7675541" y="492448"/>
                </a:lnTo>
                <a:lnTo>
                  <a:pt x="0" y="492448"/>
                </a:lnTo>
                <a:lnTo>
                  <a:pt x="0" y="0"/>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0881" tIns="63500" rIns="63500" bIns="63500" numCol="1" spcCol="1270" anchor="ctr" anchorCtr="0">
            <a:noAutofit/>
          </a:bodyPr>
          <a:lstStyle/>
          <a:p>
            <a:pPr algn="just">
              <a:spcAft>
                <a:spcPts val="0"/>
              </a:spcAft>
            </a:pPr>
            <a:r>
              <a:rPr lang="tg-Cyrl-TJ" sz="1000" dirty="0">
                <a:effectLst/>
                <a:latin typeface="Times New Roman" panose="02020603050405020304" pitchFamily="18" charset="0"/>
                <a:ea typeface="Times New Roman" panose="02020603050405020304" pitchFamily="18" charset="0"/>
              </a:rPr>
              <a:t>Дар соли 2023 аз ҷониби мутахассисони КВД «Маркази рақамикунонии соҳаи нақлиёт» аз роҳи автомобилгарди аҳамияти </a:t>
            </a:r>
            <a:r>
              <a:rPr lang="tg-Cyrl-TJ" sz="1000" dirty="0" smtClean="0">
                <a:effectLst/>
                <a:latin typeface="Times New Roman" panose="02020603050405020304" pitchFamily="18" charset="0"/>
                <a:ea typeface="Times New Roman" panose="02020603050405020304" pitchFamily="18" charset="0"/>
              </a:rPr>
              <a:t>байналмилалӣ ва ҷумҳуриявидошта </a:t>
            </a:r>
            <a:r>
              <a:rPr lang="tg-Cyrl-TJ" sz="1000" dirty="0">
                <a:effectLst/>
                <a:latin typeface="Times New Roman" panose="02020603050405020304" pitchFamily="18" charset="0"/>
                <a:ea typeface="Times New Roman" panose="02020603050405020304" pitchFamily="18" charset="0"/>
              </a:rPr>
              <a:t>зиёда аз </a:t>
            </a:r>
            <a:r>
              <a:rPr lang="tg-Cyrl-TJ" sz="1000" dirty="0" smtClean="0">
                <a:latin typeface="Times New Roman" panose="02020603050405020304" pitchFamily="18" charset="0"/>
                <a:ea typeface="Times New Roman" panose="02020603050405020304" pitchFamily="18" charset="0"/>
              </a:rPr>
              <a:t>3 176,9</a:t>
            </a:r>
            <a:r>
              <a:rPr lang="tg-Cyrl-TJ" sz="1000" dirty="0" smtClean="0">
                <a:effectLst/>
                <a:latin typeface="Times New Roman" panose="02020603050405020304" pitchFamily="18" charset="0"/>
                <a:ea typeface="Times New Roman" panose="02020603050405020304" pitchFamily="18" charset="0"/>
              </a:rPr>
              <a:t> </a:t>
            </a:r>
            <a:r>
              <a:rPr lang="tg-Cyrl-TJ" sz="1000" dirty="0">
                <a:effectLst/>
                <a:latin typeface="Times New Roman" panose="02020603050405020304" pitchFamily="18" charset="0"/>
                <a:ea typeface="Times New Roman" panose="02020603050405020304" pitchFamily="18" charset="0"/>
              </a:rPr>
              <a:t>км маълумот вобаста ба дороиҳои роҳҳои автомобилгард ҷамъоварӣ карда шуда, айни ҳол аз ҷониби ширкати Corporate Solutions дар ҳамбастагӣ бо мутахассисони марказ маълумотҳои ҷамъовардашуда барои омода намудани харитаи электронӣ коркард шуда истодаанд.</a:t>
            </a:r>
            <a:endParaRPr lang="ru-RU" sz="1200" dirty="0">
              <a:effectLst/>
              <a:latin typeface="Times New Roman" panose="02020603050405020304" pitchFamily="18" charset="0"/>
              <a:ea typeface="Times New Roman" panose="02020603050405020304" pitchFamily="18" charset="0"/>
            </a:endParaRPr>
          </a:p>
        </p:txBody>
      </p:sp>
      <p:sp>
        <p:nvSpPr>
          <p:cNvPr id="30" name="Freeform: Shape 43">
            <a:extLst>
              <a:ext uri="{FF2B5EF4-FFF2-40B4-BE49-F238E27FC236}">
                <a16:creationId xmlns:a16="http://schemas.microsoft.com/office/drawing/2014/main" id="{A5BB455E-1754-83B3-27D9-A3F5EBE92171}"/>
              </a:ext>
            </a:extLst>
          </p:cNvPr>
          <p:cNvSpPr/>
          <p:nvPr/>
        </p:nvSpPr>
        <p:spPr>
          <a:xfrm>
            <a:off x="2725089" y="6090256"/>
            <a:ext cx="8392557" cy="451211"/>
          </a:xfrm>
          <a:custGeom>
            <a:avLst/>
            <a:gdLst>
              <a:gd name="connsiteX0" fmla="*/ 0 w 7675541"/>
              <a:gd name="connsiteY0" fmla="*/ 0 h 492448"/>
              <a:gd name="connsiteX1" fmla="*/ 7675541 w 7675541"/>
              <a:gd name="connsiteY1" fmla="*/ 0 h 492448"/>
              <a:gd name="connsiteX2" fmla="*/ 7675541 w 7675541"/>
              <a:gd name="connsiteY2" fmla="*/ 492448 h 492448"/>
              <a:gd name="connsiteX3" fmla="*/ 0 w 7675541"/>
              <a:gd name="connsiteY3" fmla="*/ 492448 h 492448"/>
              <a:gd name="connsiteX4" fmla="*/ 0 w 7675541"/>
              <a:gd name="connsiteY4" fmla="*/ 0 h 49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5541" h="492448">
                <a:moveTo>
                  <a:pt x="0" y="0"/>
                </a:moveTo>
                <a:lnTo>
                  <a:pt x="7675541" y="0"/>
                </a:lnTo>
                <a:lnTo>
                  <a:pt x="7675541" y="492448"/>
                </a:lnTo>
                <a:lnTo>
                  <a:pt x="0" y="492448"/>
                </a:lnTo>
                <a:lnTo>
                  <a:pt x="0" y="0"/>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0881" tIns="63500" rIns="63500" bIns="63500" numCol="1" spcCol="1270" anchor="ctr" anchorCtr="0">
            <a:noAutofit/>
          </a:bodyPr>
          <a:lstStyle/>
          <a:p>
            <a:pPr algn="just">
              <a:lnSpc>
                <a:spcPct val="115000"/>
              </a:lnSpc>
              <a:spcAft>
                <a:spcPts val="0"/>
              </a:spcAft>
            </a:pPr>
            <a:r>
              <a:rPr lang="tg-Cyrl-TJ" sz="1000" dirty="0">
                <a:effectLst/>
                <a:latin typeface="Times New Roman" panose="02020603050405020304" pitchFamily="18" charset="0"/>
                <a:ea typeface="Times New Roman" panose="02020603050405020304" pitchFamily="18" charset="0"/>
              </a:rPr>
              <a:t>Аз ҷониби мутахассисони байналмилалии Бонки Осиёгии Рушд барои  муйян намудани макони насби системаи толингӣ (яъне роҳи пулакӣ) дар роҳҳои автомобилгарди истифодаи ҳисобот омода гардида, барои баррасии минбаъда ба Ҳукумати Ҷумҳурии Тоҷикистон пешниҳод гардид.</a:t>
            </a:r>
            <a:endParaRPr lang="ru-RU" sz="1200" dirty="0">
              <a:effectLst/>
              <a:latin typeface="Times New Roman" panose="02020603050405020304" pitchFamily="18" charset="0"/>
              <a:ea typeface="Times New Roman" panose="02020603050405020304" pitchFamily="18" charset="0"/>
            </a:endParaRPr>
          </a:p>
        </p:txBody>
      </p:sp>
      <p:sp>
        <p:nvSpPr>
          <p:cNvPr id="31" name="Пятиугольник 14"/>
          <p:cNvSpPr/>
          <p:nvPr/>
        </p:nvSpPr>
        <p:spPr>
          <a:xfrm>
            <a:off x="967322" y="6091729"/>
            <a:ext cx="1597794" cy="37019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g-Cyrl-TJ" dirty="0">
                <a:latin typeface="Times New Roman" panose="02020603050405020304" pitchFamily="18" charset="0"/>
                <a:cs typeface="Times New Roman" panose="02020603050405020304" pitchFamily="18" charset="0"/>
              </a:rPr>
              <a:t>Банди</a:t>
            </a:r>
            <a:r>
              <a:rPr lang="tg-Cyrl-TJ" dirty="0"/>
              <a:t> 19-20</a:t>
            </a:r>
            <a:endParaRPr lang="ru-RU" dirty="0"/>
          </a:p>
        </p:txBody>
      </p:sp>
    </p:spTree>
    <p:extLst>
      <p:ext uri="{BB962C8B-B14F-4D97-AF65-F5344CB8AC3E}">
        <p14:creationId xmlns:p14="http://schemas.microsoft.com/office/powerpoint/2010/main" val="20031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5" grpId="0" animBg="1"/>
      <p:bldP spid="27"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38472" y="3520835"/>
            <a:ext cx="6647679" cy="491523"/>
          </a:xfrm>
        </p:spPr>
        <p:txBody>
          <a:bodyPr>
            <a:noAutofit/>
          </a:bodyPr>
          <a:lstStyle/>
          <a:p>
            <a:r>
              <a:rPr lang="tg-Cyrl-TJ" sz="3400" dirty="0">
                <a:latin typeface="Times New Roman" panose="02020603050405020304" pitchFamily="18" charset="0"/>
                <a:cs typeface="Times New Roman" panose="02020603050405020304" pitchFamily="18" charset="0"/>
              </a:rPr>
              <a:t>БАНДҲОИ ДАР НАҚША</a:t>
            </a:r>
            <a:endParaRPr lang="ru-RU" sz="3400"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5103718" y="4190337"/>
            <a:ext cx="6392964" cy="1742173"/>
          </a:xfrm>
        </p:spPr>
        <p:txBody>
          <a:bodyPr>
            <a:noAutofit/>
          </a:bodyPr>
          <a:lstStyle/>
          <a:p>
            <a:pPr algn="just"/>
            <a:r>
              <a:rPr lang="tg-Cyrl-TJ" sz="1600" b="0" dirty="0">
                <a:latin typeface="Times New Roman" panose="02020603050405020304" pitchFamily="18" charset="0"/>
                <a:cs typeface="Times New Roman" panose="02020603050405020304" pitchFamily="18" charset="0"/>
              </a:rPr>
              <a:t>Вобаста ба </a:t>
            </a:r>
            <a:r>
              <a:rPr lang="tg-Cyrl-TJ" sz="1600" b="0" dirty="0" smtClean="0">
                <a:latin typeface="Times New Roman" panose="02020603050405020304" pitchFamily="18" charset="0"/>
                <a:cs typeface="Times New Roman" panose="02020603050405020304" pitchFamily="18" charset="0"/>
              </a:rPr>
              <a:t>боқимонда бандҳои (7</a:t>
            </a:r>
            <a:r>
              <a:rPr lang="tg-Cyrl-TJ" sz="1600" b="0" dirty="0">
                <a:latin typeface="Times New Roman" panose="02020603050405020304" pitchFamily="18" charset="0"/>
                <a:cs typeface="Times New Roman" panose="02020603050405020304" pitchFamily="18" charset="0"/>
              </a:rPr>
              <a:t>, 8, 9, 10, 11, 12, 13, 14 ,15, 16 ва </a:t>
            </a:r>
            <a:r>
              <a:rPr lang="tg-Cyrl-TJ" sz="1600" b="0" dirty="0" smtClean="0">
                <a:latin typeface="Times New Roman" panose="02020603050405020304" pitchFamily="18" charset="0"/>
                <a:cs typeface="Times New Roman" panose="02020603050405020304" pitchFamily="18" charset="0"/>
              </a:rPr>
              <a:t>17) Барнома  </a:t>
            </a:r>
            <a:r>
              <a:rPr lang="tg-Cyrl-TJ" sz="1600" b="0" dirty="0">
                <a:latin typeface="Times New Roman" panose="02020603050405020304" pitchFamily="18" charset="0"/>
                <a:cs typeface="Times New Roman" panose="02020603050405020304" pitchFamily="18" charset="0"/>
              </a:rPr>
              <a:t>қайд кардан ба маврид аст, ки пас аз пурра ҷамъоварӣ намудани маълумот оид ба дороиҳои роҳҳои автомобилгард ҳолати роҳҳои автомобилгард, махзани маълумот, барнома барои идоракунӣ, коркарди маълумот ва муайянсозии сатҳи зарурии маблағгузорӣ барои нигоҳдории роҳҳои автомобилгард бо истифодаи НИДР муайян мегардад, ки иҷрои бандҳои мазкур то охири соли равон идома меёбад.</a:t>
            </a:r>
            <a:endParaRPr lang="ru-RU" sz="1600" b="0" dirty="0">
              <a:latin typeface="Times New Roman" panose="02020603050405020304" pitchFamily="18" charset="0"/>
              <a:cs typeface="Times New Roman" panose="02020603050405020304" pitchFamily="18" charset="0"/>
            </a:endParaRPr>
          </a:p>
        </p:txBody>
      </p:sp>
      <p:sp>
        <p:nvSpPr>
          <p:cNvPr id="4" name="Текст 2"/>
          <p:cNvSpPr txBox="1">
            <a:spLocks/>
          </p:cNvSpPr>
          <p:nvPr/>
        </p:nvSpPr>
        <p:spPr>
          <a:xfrm>
            <a:off x="355083" y="1100246"/>
            <a:ext cx="3848813" cy="138040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lvl="1" algn="just">
              <a:spcBef>
                <a:spcPts val="1000"/>
              </a:spcBef>
            </a:pPr>
            <a:r>
              <a:rPr lang="tg-Cyrl-TJ" sz="1600" b="0" dirty="0">
                <a:solidFill>
                  <a:schemeClr val="accent5">
                    <a:lumMod val="50000"/>
                  </a:schemeClr>
                </a:solidFill>
                <a:latin typeface="Times New Roman" panose="02020603050405020304" pitchFamily="18" charset="0"/>
                <a:cs typeface="Times New Roman" panose="02020603050405020304" pitchFamily="18" charset="0"/>
              </a:rPr>
              <a:t>Барномаи ҷорӣ намудани низоми идоракунии дороиҳои роҳ аз 20 банд иборат буда айнӣ замон 8 банди он ё ин ки 40% иҷро гардида боқимонда банд то охири соли равон иҷро мегарданд</a:t>
            </a:r>
            <a:endParaRPr lang="ru-RU" sz="1600" dirty="0">
              <a:solidFill>
                <a:schemeClr val="accent5">
                  <a:lumMod val="50000"/>
                </a:schemeClr>
              </a:solidFill>
            </a:endParaRPr>
          </a:p>
        </p:txBody>
      </p:sp>
      <p:sp>
        <p:nvSpPr>
          <p:cNvPr id="5" name="Заголовок 1">
            <a:extLst>
              <a:ext uri="{FF2B5EF4-FFF2-40B4-BE49-F238E27FC236}">
                <a16:creationId xmlns:a16="http://schemas.microsoft.com/office/drawing/2014/main" id="{57998231-FA57-CCA4-44F9-022F8832B9DB}"/>
              </a:ext>
            </a:extLst>
          </p:cNvPr>
          <p:cNvSpPr txBox="1">
            <a:spLocks/>
          </p:cNvSpPr>
          <p:nvPr/>
        </p:nvSpPr>
        <p:spPr>
          <a:xfrm>
            <a:off x="355083" y="446605"/>
            <a:ext cx="5361835" cy="4915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2000" dirty="0">
              <a:latin typeface="Times New Roman" panose="02020603050405020304" pitchFamily="18" charset="0"/>
              <a:cs typeface="Times New Roman" panose="02020603050405020304" pitchFamily="18" charset="0"/>
            </a:endParaRPr>
          </a:p>
        </p:txBody>
      </p:sp>
      <p:sp>
        <p:nvSpPr>
          <p:cNvPr id="6" name="Заголовок 1">
            <a:extLst>
              <a:ext uri="{FF2B5EF4-FFF2-40B4-BE49-F238E27FC236}">
                <a16:creationId xmlns:a16="http://schemas.microsoft.com/office/drawing/2014/main" id="{24BB7F9E-36D4-8F56-9AF6-FBA30212E15A}"/>
              </a:ext>
            </a:extLst>
          </p:cNvPr>
          <p:cNvSpPr txBox="1">
            <a:spLocks/>
          </p:cNvSpPr>
          <p:nvPr/>
        </p:nvSpPr>
        <p:spPr>
          <a:xfrm>
            <a:off x="470782" y="552867"/>
            <a:ext cx="4209860" cy="57643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g-Cyrl-TJ" sz="3000" dirty="0" smtClean="0">
                <a:latin typeface="Times New Roman" panose="02020603050405020304" pitchFamily="18" charset="0"/>
                <a:cs typeface="Times New Roman" panose="02020603050405020304" pitchFamily="18" charset="0"/>
              </a:rPr>
              <a:t> </a:t>
            </a:r>
            <a:r>
              <a:rPr lang="tg-Cyrl-TJ" sz="3000" dirty="0">
                <a:latin typeface="Times New Roman" panose="02020603050405020304" pitchFamily="18" charset="0"/>
                <a:cs typeface="Times New Roman" panose="02020603050405020304" pitchFamily="18" charset="0"/>
              </a:rPr>
              <a:t>ИҶРОИ БАНДҲОИ БАРНОМА</a:t>
            </a:r>
            <a:endParaRPr lang="ru-RU" sz="30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3DF58FF1-6F81-2C59-B71B-5B0DB63A3FB3}"/>
              </a:ext>
              <a:ext uri="{C183D7F6-B498-43B3-948B-1728B52AA6E4}">
                <adec:decorative xmlns=""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8048" y="1100247"/>
            <a:ext cx="2993294" cy="2038549"/>
          </a:xfrm>
          <a:prstGeom prst="rect">
            <a:avLst/>
          </a:prstGeom>
        </p:spPr>
      </p:pic>
      <p:pic>
        <p:nvPicPr>
          <p:cNvPr id="8" name="Объект 11">
            <a:extLst>
              <a:ext uri="{FF2B5EF4-FFF2-40B4-BE49-F238E27FC236}">
                <a16:creationId xmlns:a16="http://schemas.microsoft.com/office/drawing/2014/main" id="{CBE7DE24-ED29-CD2F-94CA-9CD83E50C0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517" r="16401" b="19800"/>
          <a:stretch/>
        </p:blipFill>
        <p:spPr>
          <a:xfrm>
            <a:off x="8384726" y="1150043"/>
            <a:ext cx="3096286" cy="2038549"/>
          </a:xfrm>
          <a:prstGeom prst="rect">
            <a:avLst/>
          </a:prstGeom>
        </p:spPr>
      </p:pic>
      <p:graphicFrame>
        <p:nvGraphicFramePr>
          <p:cNvPr id="9" name="Диаграмма 8"/>
          <p:cNvGraphicFramePr/>
          <p:nvPr>
            <p:extLst>
              <p:ext uri="{D42A27DB-BD31-4B8C-83A1-F6EECF244321}">
                <p14:modId xmlns:p14="http://schemas.microsoft.com/office/powerpoint/2010/main" val="144658845"/>
              </p:ext>
            </p:extLst>
          </p:nvPr>
        </p:nvGraphicFramePr>
        <p:xfrm>
          <a:off x="239580" y="2642767"/>
          <a:ext cx="4178416" cy="32897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43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1" y="0"/>
            <a:ext cx="12191999" cy="6858000"/>
          </a:xfrm>
          <a:prstGeom prst="rect">
            <a:avLst/>
          </a:prstGeom>
        </p:spPr>
      </p:pic>
      <p:sp>
        <p:nvSpPr>
          <p:cNvPr id="2" name="Заголовок 1">
            <a:extLst>
              <a:ext uri="{FF2B5EF4-FFF2-40B4-BE49-F238E27FC236}">
                <a16:creationId xmlns:a16="http://schemas.microsoft.com/office/drawing/2014/main" id="{10F79511-75BD-0B79-3743-7C1A1DFC5C84}"/>
              </a:ext>
            </a:extLst>
          </p:cNvPr>
          <p:cNvSpPr>
            <a:spLocks noGrp="1"/>
          </p:cNvSpPr>
          <p:nvPr>
            <p:ph type="title"/>
          </p:nvPr>
        </p:nvSpPr>
        <p:spPr>
          <a:xfrm>
            <a:off x="223773" y="297747"/>
            <a:ext cx="5368506" cy="1454051"/>
          </a:xfrm>
        </p:spPr>
        <p:txBody>
          <a:bodyPr>
            <a:normAutofit/>
          </a:bodyPr>
          <a:lstStyle/>
          <a:p>
            <a:pPr algn="ctr"/>
            <a:r>
              <a:rPr lang="tg-Cyrl-TJ" dirty="0" smtClean="0">
                <a:solidFill>
                  <a:srgbClr val="FFFF00"/>
                </a:solidFill>
                <a:latin typeface="Times New Roman" panose="02020603050405020304" pitchFamily="18" charset="0"/>
                <a:cs typeface="Times New Roman" panose="02020603050405020304" pitchFamily="18" charset="0"/>
              </a:rPr>
              <a:t>БА ДИҚҚАТАТОН ТАШАККУР</a:t>
            </a:r>
            <a:r>
              <a:rPr lang="tg-Cyrl-TJ" dirty="0">
                <a:solidFill>
                  <a:srgbClr val="FFFF00"/>
                </a:solidFill>
                <a:latin typeface="Times New Roman" panose="02020603050405020304" pitchFamily="18" charset="0"/>
                <a:cs typeface="Times New Roman" panose="02020603050405020304" pitchFamily="18" charset="0"/>
              </a:rPr>
              <a:t>!</a:t>
            </a:r>
            <a:endParaRPr lang="ru-RU"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28561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TotalTime>
  <Words>824</Words>
  <Application>Microsoft Office PowerPoint</Application>
  <PresentationFormat>Широкоэкранный</PresentationFormat>
  <Paragraphs>64</Paragraphs>
  <Slides>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vt:i4>
      </vt:variant>
    </vt:vector>
  </HeadingPairs>
  <TitlesOfParts>
    <vt:vector size="13" baseType="lpstr">
      <vt:lpstr>Arial</vt:lpstr>
      <vt:lpstr>Bookman Old Style</vt:lpstr>
      <vt:lpstr>Calibri</vt:lpstr>
      <vt:lpstr>Calibri Light</vt:lpstr>
      <vt:lpstr>Times New Roman</vt:lpstr>
      <vt:lpstr>Wingdings</vt:lpstr>
      <vt:lpstr>Тема Office</vt:lpstr>
      <vt:lpstr>ВАЗОРАТИ НАҚЛИЁТИ  ҶУМҲУРИИ ТОҶИКИСТОН</vt:lpstr>
      <vt:lpstr>Презентация PowerPoint</vt:lpstr>
      <vt:lpstr>БАРНОМАИ ҶОРӢ НАМУДАНИ НИЗОМИ ИДОРАКУНИИ  ДОРОИҲОИ РОҲ ДАР ҶУМҲУРИИ ТОҶИКИСТОН БАРОИ СОЛҲОИ 2020-2024</vt:lpstr>
      <vt:lpstr>ТАҲЛИЛИ РАВАНДИ АМАЛИСОЗИИ БАРНОМА</vt:lpstr>
      <vt:lpstr>БАНДҲОИ ДАР НАҚША</vt:lpstr>
      <vt:lpstr>БА ДИҚҚАТАТОН ТАШАККУР!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ВАЗОРАТИ НАҚЛИЁТИ ҶУМҲУРИИ ТОҶИКИСТОН</dc:title>
  <dc:creator>Salim Niyozov</dc:creator>
  <cp:lastModifiedBy>Salim Niyozov</cp:lastModifiedBy>
  <cp:revision>31</cp:revision>
  <cp:lastPrinted>2024-06-22T10:22:16Z</cp:lastPrinted>
  <dcterms:created xsi:type="dcterms:W3CDTF">2024-06-20T03:28:19Z</dcterms:created>
  <dcterms:modified xsi:type="dcterms:W3CDTF">2024-06-24T10:03:08Z</dcterms:modified>
</cp:coreProperties>
</file>