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4" r:id="rId1"/>
  </p:sldMasterIdLst>
  <p:notesMasterIdLst>
    <p:notesMasterId r:id="rId14"/>
  </p:notesMasterIdLst>
  <p:handoutMasterIdLst>
    <p:handoutMasterId r:id="rId15"/>
  </p:handoutMasterIdLst>
  <p:sldIdLst>
    <p:sldId id="256" r:id="rId2"/>
    <p:sldId id="259" r:id="rId3"/>
    <p:sldId id="258" r:id="rId4"/>
    <p:sldId id="257" r:id="rId5"/>
    <p:sldId id="260" r:id="rId6"/>
    <p:sldId id="261" r:id="rId7"/>
    <p:sldId id="262" r:id="rId8"/>
    <p:sldId id="263" r:id="rId9"/>
    <p:sldId id="264" r:id="rId10"/>
    <p:sldId id="266" r:id="rId11"/>
    <p:sldId id="267" r:id="rId12"/>
    <p:sldId id="269" r:id="rId1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254" autoAdjust="0"/>
  </p:normalViewPr>
  <p:slideViewPr>
    <p:cSldViewPr snapToGrid="0">
      <p:cViewPr varScale="1">
        <p:scale>
          <a:sx n="106" d="100"/>
          <a:sy n="106" d="100"/>
        </p:scale>
        <p:origin x="756" y="10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1" Type="http://schemas.openxmlformats.org/officeDocument/2006/relationships/image" Target="../media/image2.jpeg"/></Relationships>
</file>

<file path=ppt/diagrams/_rels/data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image" Target="../media/image3.jpeg"/><Relationship Id="rId5" Type="http://schemas.openxmlformats.org/officeDocument/2006/relationships/image" Target="../media/image7.jpeg"/><Relationship Id="rId4" Type="http://schemas.openxmlformats.org/officeDocument/2006/relationships/image" Target="../media/image6.jpeg"/></Relationships>
</file>

<file path=ppt/diagrams/_rels/data3.xml.rels><?xml version="1.0" encoding="UTF-8" standalone="yes"?>
<Relationships xmlns="http://schemas.openxmlformats.org/package/2006/relationships"><Relationship Id="rId1" Type="http://schemas.openxmlformats.org/officeDocument/2006/relationships/image" Target="../media/image8.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image" Target="../media/image3.jpeg"/><Relationship Id="rId4" Type="http://schemas.openxmlformats.org/officeDocument/2006/relationships/image" Target="../media/image6.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800875-4459-49DC-9718-C221F964FC79}" type="doc">
      <dgm:prSet loTypeId="urn:microsoft.com/office/officeart/2008/layout/VerticalCurvedList" loCatId="list" qsTypeId="urn:microsoft.com/office/officeart/2005/8/quickstyle/3d1" qsCatId="3D" csTypeId="urn:microsoft.com/office/officeart/2005/8/colors/accent1_2" csCatId="accent1" phldr="1"/>
      <dgm:spPr/>
      <dgm:t>
        <a:bodyPr/>
        <a:lstStyle/>
        <a:p>
          <a:endParaRPr lang="ru-RU"/>
        </a:p>
      </dgm:t>
    </dgm:pt>
    <dgm:pt modelId="{1CB45FBE-2C84-4DB8-8917-551F17527268}">
      <dgm:prSet phldrT="[Текст]"/>
      <dgm:spPr/>
      <dgm:t>
        <a:bodyPr/>
        <a:lstStyle/>
        <a:p>
          <a:r>
            <a:rPr lang="tg-Cyrl-TJ" dirty="0" smtClean="0">
              <a:solidFill>
                <a:schemeClr val="tx1"/>
              </a:solidFill>
              <a:latin typeface="Times New Roman Tj" panose="02020603050405020304" pitchFamily="18" charset="-52"/>
            </a:rPr>
            <a:t>Муқаррароти умумӣ</a:t>
          </a:r>
          <a:endParaRPr lang="ru-RU" dirty="0">
            <a:solidFill>
              <a:schemeClr val="tx1"/>
            </a:solidFill>
            <a:latin typeface="Times New Roman Tj" panose="02020603050405020304" pitchFamily="18" charset="-52"/>
          </a:endParaRPr>
        </a:p>
      </dgm:t>
    </dgm:pt>
    <dgm:pt modelId="{E925F12E-6F76-4F96-BC83-10E0633FA173}" type="parTrans" cxnId="{5E84E70A-7D40-4224-8595-841DC2D7E33E}">
      <dgm:prSet/>
      <dgm:spPr/>
      <dgm:t>
        <a:bodyPr/>
        <a:lstStyle/>
        <a:p>
          <a:endParaRPr lang="ru-RU"/>
        </a:p>
      </dgm:t>
    </dgm:pt>
    <dgm:pt modelId="{8E513449-7AD8-47F6-ACC3-78136997A066}" type="sibTrans" cxnId="{5E84E70A-7D40-4224-8595-841DC2D7E33E}">
      <dgm:prSet/>
      <dgm:spPr/>
      <dgm:t>
        <a:bodyPr/>
        <a:lstStyle/>
        <a:p>
          <a:endParaRPr lang="ru-RU"/>
        </a:p>
      </dgm:t>
    </dgm:pt>
    <dgm:pt modelId="{3C9D33E2-8137-4063-A40E-2D2DEA091E49}">
      <dgm:prSet phldrT="[Текст]"/>
      <dgm:spPr/>
      <dgm:t>
        <a:bodyPr/>
        <a:lstStyle/>
        <a:p>
          <a:r>
            <a:rPr lang="tg-Cyrl-TJ" dirty="0" smtClean="0">
              <a:solidFill>
                <a:schemeClr val="tx1"/>
              </a:solidFill>
              <a:latin typeface="Times New Roman Tj" panose="02020603050405020304" pitchFamily="18" charset="-52"/>
            </a:rPr>
            <a:t>Ҳадаф, вазифа ва мақсади асосӣ</a:t>
          </a:r>
          <a:endParaRPr lang="ru-RU" dirty="0">
            <a:solidFill>
              <a:schemeClr val="tx1"/>
            </a:solidFill>
            <a:latin typeface="Times New Roman Tj" panose="02020603050405020304" pitchFamily="18" charset="-52"/>
          </a:endParaRPr>
        </a:p>
      </dgm:t>
    </dgm:pt>
    <dgm:pt modelId="{6C6FFAFE-AED7-4888-8869-AE155F760C8B}" type="parTrans" cxnId="{0C9EF3BF-18DB-4566-9BD9-AE27B4CA8FD6}">
      <dgm:prSet/>
      <dgm:spPr/>
      <dgm:t>
        <a:bodyPr/>
        <a:lstStyle/>
        <a:p>
          <a:endParaRPr lang="ru-RU"/>
        </a:p>
      </dgm:t>
    </dgm:pt>
    <dgm:pt modelId="{F6D795B5-7D77-49AA-8DE4-980079237C79}" type="sibTrans" cxnId="{0C9EF3BF-18DB-4566-9BD9-AE27B4CA8FD6}">
      <dgm:prSet/>
      <dgm:spPr/>
      <dgm:t>
        <a:bodyPr/>
        <a:lstStyle/>
        <a:p>
          <a:endParaRPr lang="ru-RU"/>
        </a:p>
      </dgm:t>
    </dgm:pt>
    <dgm:pt modelId="{3DB2BC8D-E3E8-468E-8C34-984F49713063}">
      <dgm:prSet phldrT="[Текст]"/>
      <dgm:spPr/>
      <dgm:t>
        <a:bodyPr/>
        <a:lstStyle/>
        <a:p>
          <a:r>
            <a:rPr lang="tg-Cyrl-TJ" dirty="0" smtClean="0">
              <a:solidFill>
                <a:schemeClr val="tx1"/>
              </a:solidFill>
              <a:latin typeface="Times New Roman Tj" panose="02020603050405020304" pitchFamily="18" charset="-52"/>
            </a:rPr>
            <a:t>Нақшаи амал</a:t>
          </a:r>
          <a:endParaRPr lang="ru-RU" dirty="0">
            <a:solidFill>
              <a:schemeClr val="tx1"/>
            </a:solidFill>
            <a:latin typeface="Times New Roman Tj" panose="02020603050405020304" pitchFamily="18" charset="-52"/>
          </a:endParaRPr>
        </a:p>
      </dgm:t>
    </dgm:pt>
    <dgm:pt modelId="{8EA5B022-8C7B-4A35-BFC7-72084A8C8D8E}" type="parTrans" cxnId="{DA01C881-1336-471D-95DE-336990FD4645}">
      <dgm:prSet/>
      <dgm:spPr/>
      <dgm:t>
        <a:bodyPr/>
        <a:lstStyle/>
        <a:p>
          <a:endParaRPr lang="ru-RU"/>
        </a:p>
      </dgm:t>
    </dgm:pt>
    <dgm:pt modelId="{9B54F51F-8C68-4BFB-ADFB-8BA6531496EF}" type="sibTrans" cxnId="{DA01C881-1336-471D-95DE-336990FD4645}">
      <dgm:prSet/>
      <dgm:spPr/>
      <dgm:t>
        <a:bodyPr/>
        <a:lstStyle/>
        <a:p>
          <a:endParaRPr lang="ru-RU"/>
        </a:p>
      </dgm:t>
    </dgm:pt>
    <dgm:pt modelId="{F3DD6E58-2330-49D0-9457-E701F8CF2196}">
      <dgm:prSet/>
      <dgm:spPr/>
      <dgm:t>
        <a:bodyPr/>
        <a:lstStyle/>
        <a:p>
          <a:r>
            <a:rPr lang="tg-Cyrl-TJ" dirty="0" smtClean="0">
              <a:solidFill>
                <a:schemeClr val="tx1"/>
              </a:solidFill>
              <a:latin typeface="Times New Roman Tj" panose="02020603050405020304" pitchFamily="18" charset="-52"/>
            </a:rPr>
            <a:t>Мониторинг ва арзёбӣ</a:t>
          </a:r>
          <a:endParaRPr lang="ru-RU" dirty="0">
            <a:solidFill>
              <a:schemeClr val="tx1"/>
            </a:solidFill>
            <a:latin typeface="Times New Roman Tj" panose="02020603050405020304" pitchFamily="18" charset="-52"/>
          </a:endParaRPr>
        </a:p>
      </dgm:t>
    </dgm:pt>
    <dgm:pt modelId="{6BA55FF6-2C2C-45BA-BFFE-44C556A979E8}" type="parTrans" cxnId="{25A9FE7F-9B8C-43B4-817F-E10E16B93B1D}">
      <dgm:prSet/>
      <dgm:spPr/>
      <dgm:t>
        <a:bodyPr/>
        <a:lstStyle/>
        <a:p>
          <a:endParaRPr lang="ru-RU"/>
        </a:p>
      </dgm:t>
    </dgm:pt>
    <dgm:pt modelId="{DC427385-9180-4088-82B4-8195AFAA6990}" type="sibTrans" cxnId="{25A9FE7F-9B8C-43B4-817F-E10E16B93B1D}">
      <dgm:prSet/>
      <dgm:spPr/>
      <dgm:t>
        <a:bodyPr/>
        <a:lstStyle/>
        <a:p>
          <a:endParaRPr lang="ru-RU"/>
        </a:p>
      </dgm:t>
    </dgm:pt>
    <dgm:pt modelId="{B371CF3E-B20E-4703-91A6-55912DD7C101}">
      <dgm:prSet/>
      <dgm:spPr/>
      <dgm:t>
        <a:bodyPr/>
        <a:lstStyle/>
        <a:p>
          <a:r>
            <a:rPr lang="tg-Cyrl-TJ" dirty="0" smtClean="0">
              <a:solidFill>
                <a:schemeClr val="tx1"/>
              </a:solidFill>
              <a:latin typeface="Times New Roman Tj" panose="02020603050405020304" pitchFamily="18" charset="-52"/>
            </a:rPr>
            <a:t>Таҳлили вазъи кунунӣ ва афзалиятҳо</a:t>
          </a:r>
          <a:endParaRPr lang="ru-RU" dirty="0">
            <a:solidFill>
              <a:schemeClr val="tx1"/>
            </a:solidFill>
            <a:latin typeface="Times New Roman Tj" panose="02020603050405020304" pitchFamily="18" charset="-52"/>
          </a:endParaRPr>
        </a:p>
      </dgm:t>
    </dgm:pt>
    <dgm:pt modelId="{06B652D5-2066-43DB-9C89-AC1D1EFA8464}" type="parTrans" cxnId="{8786B431-5AA5-42D9-A9F6-713D77D2F200}">
      <dgm:prSet/>
      <dgm:spPr/>
      <dgm:t>
        <a:bodyPr/>
        <a:lstStyle/>
        <a:p>
          <a:endParaRPr lang="ru-RU"/>
        </a:p>
      </dgm:t>
    </dgm:pt>
    <dgm:pt modelId="{E4C36F93-7124-44EE-8575-5C3480451A61}" type="sibTrans" cxnId="{8786B431-5AA5-42D9-A9F6-713D77D2F200}">
      <dgm:prSet/>
      <dgm:spPr/>
      <dgm:t>
        <a:bodyPr/>
        <a:lstStyle/>
        <a:p>
          <a:endParaRPr lang="ru-RU"/>
        </a:p>
      </dgm:t>
    </dgm:pt>
    <dgm:pt modelId="{F2AB2530-CDC6-4AB1-893E-FE213322D2C7}">
      <dgm:prSet/>
      <dgm:spPr/>
      <dgm:t>
        <a:bodyPr/>
        <a:lstStyle/>
        <a:p>
          <a:r>
            <a:rPr lang="tg-Cyrl-TJ" dirty="0" smtClean="0">
              <a:solidFill>
                <a:schemeClr val="tx1"/>
              </a:solidFill>
              <a:latin typeface="Times New Roman Tj" panose="02020603050405020304" pitchFamily="18" charset="-52"/>
            </a:rPr>
            <a:t>Дурнамои миёнамуҳлат ва нақшаи молиявӣ </a:t>
          </a:r>
          <a:endParaRPr lang="ru-RU" dirty="0">
            <a:solidFill>
              <a:schemeClr val="tx1"/>
            </a:solidFill>
            <a:latin typeface="Times New Roman Tj" panose="02020603050405020304" pitchFamily="18" charset="-52"/>
          </a:endParaRPr>
        </a:p>
      </dgm:t>
    </dgm:pt>
    <dgm:pt modelId="{7FA06326-CBD5-438F-AFF2-8BEA073C4698}" type="parTrans" cxnId="{BCD3DFB4-24A1-4F72-BBBA-7092FFC1940A}">
      <dgm:prSet/>
      <dgm:spPr/>
      <dgm:t>
        <a:bodyPr/>
        <a:lstStyle/>
        <a:p>
          <a:endParaRPr lang="ru-RU"/>
        </a:p>
      </dgm:t>
    </dgm:pt>
    <dgm:pt modelId="{03431900-994C-4D81-8737-DF69C8991CDE}" type="sibTrans" cxnId="{BCD3DFB4-24A1-4F72-BBBA-7092FFC1940A}">
      <dgm:prSet/>
      <dgm:spPr/>
      <dgm:t>
        <a:bodyPr/>
        <a:lstStyle/>
        <a:p>
          <a:endParaRPr lang="ru-RU"/>
        </a:p>
      </dgm:t>
    </dgm:pt>
    <dgm:pt modelId="{7A82198A-9C39-4E5D-B0F9-54F751D2D2F7}" type="pres">
      <dgm:prSet presAssocID="{75800875-4459-49DC-9718-C221F964FC79}" presName="Name0" presStyleCnt="0">
        <dgm:presLayoutVars>
          <dgm:chMax val="7"/>
          <dgm:chPref val="7"/>
          <dgm:dir/>
        </dgm:presLayoutVars>
      </dgm:prSet>
      <dgm:spPr/>
      <dgm:t>
        <a:bodyPr/>
        <a:lstStyle/>
        <a:p>
          <a:endParaRPr lang="ru-RU"/>
        </a:p>
      </dgm:t>
    </dgm:pt>
    <dgm:pt modelId="{70E8C62D-11EC-4F26-9997-F84FFC8D60CD}" type="pres">
      <dgm:prSet presAssocID="{75800875-4459-49DC-9718-C221F964FC79}" presName="Name1" presStyleCnt="0"/>
      <dgm:spPr/>
    </dgm:pt>
    <dgm:pt modelId="{44567409-2C0C-4C7D-8F77-7F42C26CBE16}" type="pres">
      <dgm:prSet presAssocID="{75800875-4459-49DC-9718-C221F964FC79}" presName="cycle" presStyleCnt="0"/>
      <dgm:spPr/>
    </dgm:pt>
    <dgm:pt modelId="{5865AAF4-138F-441E-9763-60A1C970663A}" type="pres">
      <dgm:prSet presAssocID="{75800875-4459-49DC-9718-C221F964FC79}" presName="srcNode" presStyleLbl="node1" presStyleIdx="0" presStyleCnt="6"/>
      <dgm:spPr/>
    </dgm:pt>
    <dgm:pt modelId="{6A9C4DFF-5D5B-4767-804D-B9792B7A19FB}" type="pres">
      <dgm:prSet presAssocID="{75800875-4459-49DC-9718-C221F964FC79}" presName="conn" presStyleLbl="parChTrans1D2" presStyleIdx="0" presStyleCnt="1"/>
      <dgm:spPr/>
      <dgm:t>
        <a:bodyPr/>
        <a:lstStyle/>
        <a:p>
          <a:endParaRPr lang="ru-RU"/>
        </a:p>
      </dgm:t>
    </dgm:pt>
    <dgm:pt modelId="{4CDD1F26-B76F-4416-831B-5D689752839B}" type="pres">
      <dgm:prSet presAssocID="{75800875-4459-49DC-9718-C221F964FC79}" presName="extraNode" presStyleLbl="node1" presStyleIdx="0" presStyleCnt="6"/>
      <dgm:spPr/>
    </dgm:pt>
    <dgm:pt modelId="{19FCC94C-590C-42E2-A5FF-AB134B644947}" type="pres">
      <dgm:prSet presAssocID="{75800875-4459-49DC-9718-C221F964FC79}" presName="dstNode" presStyleLbl="node1" presStyleIdx="0" presStyleCnt="6"/>
      <dgm:spPr/>
    </dgm:pt>
    <dgm:pt modelId="{FB11E04D-200A-461F-BB58-D7DC2462CD56}" type="pres">
      <dgm:prSet presAssocID="{1CB45FBE-2C84-4DB8-8917-551F17527268}" presName="text_1" presStyleLbl="node1" presStyleIdx="0" presStyleCnt="6">
        <dgm:presLayoutVars>
          <dgm:bulletEnabled val="1"/>
        </dgm:presLayoutVars>
      </dgm:prSet>
      <dgm:spPr/>
      <dgm:t>
        <a:bodyPr/>
        <a:lstStyle/>
        <a:p>
          <a:endParaRPr lang="ru-RU"/>
        </a:p>
      </dgm:t>
    </dgm:pt>
    <dgm:pt modelId="{C9D31EDE-B437-447C-A16F-5EFA27B603CC}" type="pres">
      <dgm:prSet presAssocID="{1CB45FBE-2C84-4DB8-8917-551F17527268}" presName="accent_1" presStyleCnt="0"/>
      <dgm:spPr/>
    </dgm:pt>
    <dgm:pt modelId="{5BF00CCA-5D0E-4944-B6BA-721939261F23}" type="pres">
      <dgm:prSet presAssocID="{1CB45FBE-2C84-4DB8-8917-551F17527268}" presName="accentRepeatNode" presStyleLbl="solidFgAcc1" presStyleIdx="0" presStyleCnt="6"/>
      <dgm:spPr>
        <a:prstGeom prst="flowChartDecision">
          <a:avLst/>
        </a:prstGeom>
        <a:solidFill>
          <a:schemeClr val="accent2"/>
        </a:solidFill>
      </dgm:spPr>
    </dgm:pt>
    <dgm:pt modelId="{65AAD78E-2D3F-4811-9E0B-467498B372AB}" type="pres">
      <dgm:prSet presAssocID="{3C9D33E2-8137-4063-A40E-2D2DEA091E49}" presName="text_2" presStyleLbl="node1" presStyleIdx="1" presStyleCnt="6">
        <dgm:presLayoutVars>
          <dgm:bulletEnabled val="1"/>
        </dgm:presLayoutVars>
      </dgm:prSet>
      <dgm:spPr/>
      <dgm:t>
        <a:bodyPr/>
        <a:lstStyle/>
        <a:p>
          <a:endParaRPr lang="ru-RU"/>
        </a:p>
      </dgm:t>
    </dgm:pt>
    <dgm:pt modelId="{E28C403A-9361-40BE-9572-D3A1EE69233E}" type="pres">
      <dgm:prSet presAssocID="{3C9D33E2-8137-4063-A40E-2D2DEA091E49}" presName="accent_2" presStyleCnt="0"/>
      <dgm:spPr/>
    </dgm:pt>
    <dgm:pt modelId="{EAE6B863-5E7A-4AA0-AE56-E8530AAA6E9B}" type="pres">
      <dgm:prSet presAssocID="{3C9D33E2-8137-4063-A40E-2D2DEA091E49}" presName="accentRepeatNode" presStyleLbl="solidFgAcc1" presStyleIdx="1" presStyleCnt="6"/>
      <dgm:spPr>
        <a:prstGeom prst="flowChartDecision">
          <a:avLst/>
        </a:prstGeom>
        <a:solidFill>
          <a:schemeClr val="accent2"/>
        </a:solidFill>
      </dgm:spPr>
    </dgm:pt>
    <dgm:pt modelId="{A45EE0BC-7C01-4709-8570-8CA5F5CF1E4B}" type="pres">
      <dgm:prSet presAssocID="{B371CF3E-B20E-4703-91A6-55912DD7C101}" presName="text_3" presStyleLbl="node1" presStyleIdx="2" presStyleCnt="6">
        <dgm:presLayoutVars>
          <dgm:bulletEnabled val="1"/>
        </dgm:presLayoutVars>
      </dgm:prSet>
      <dgm:spPr/>
      <dgm:t>
        <a:bodyPr/>
        <a:lstStyle/>
        <a:p>
          <a:endParaRPr lang="ru-RU"/>
        </a:p>
      </dgm:t>
    </dgm:pt>
    <dgm:pt modelId="{A074C280-F84A-4ADA-9D5D-49D3476B7182}" type="pres">
      <dgm:prSet presAssocID="{B371CF3E-B20E-4703-91A6-55912DD7C101}" presName="accent_3" presStyleCnt="0"/>
      <dgm:spPr/>
    </dgm:pt>
    <dgm:pt modelId="{0C3ACD15-BDAB-4585-AF1B-DF9E5CC26D23}" type="pres">
      <dgm:prSet presAssocID="{B371CF3E-B20E-4703-91A6-55912DD7C101}" presName="accentRepeatNode" presStyleLbl="solidFgAcc1" presStyleIdx="2" presStyleCnt="6"/>
      <dgm:spPr>
        <a:prstGeom prst="flowChartDecision">
          <a:avLst/>
        </a:prstGeom>
        <a:solidFill>
          <a:schemeClr val="accent2"/>
        </a:solidFill>
      </dgm:spPr>
    </dgm:pt>
    <dgm:pt modelId="{37D049ED-D596-412A-B675-D7983287A119}" type="pres">
      <dgm:prSet presAssocID="{F2AB2530-CDC6-4AB1-893E-FE213322D2C7}" presName="text_4" presStyleLbl="node1" presStyleIdx="3" presStyleCnt="6">
        <dgm:presLayoutVars>
          <dgm:bulletEnabled val="1"/>
        </dgm:presLayoutVars>
      </dgm:prSet>
      <dgm:spPr/>
      <dgm:t>
        <a:bodyPr/>
        <a:lstStyle/>
        <a:p>
          <a:endParaRPr lang="ru-RU"/>
        </a:p>
      </dgm:t>
    </dgm:pt>
    <dgm:pt modelId="{5CB61F4D-49A3-428C-AB0A-56132D7CE4B3}" type="pres">
      <dgm:prSet presAssocID="{F2AB2530-CDC6-4AB1-893E-FE213322D2C7}" presName="accent_4" presStyleCnt="0"/>
      <dgm:spPr/>
    </dgm:pt>
    <dgm:pt modelId="{326FE1D7-5A09-424A-AFD6-161DD80CBED4}" type="pres">
      <dgm:prSet presAssocID="{F2AB2530-CDC6-4AB1-893E-FE213322D2C7}" presName="accentRepeatNode" presStyleLbl="solidFgAcc1" presStyleIdx="3" presStyleCnt="6"/>
      <dgm:spPr>
        <a:prstGeom prst="flowChartDecision">
          <a:avLst/>
        </a:prstGeom>
        <a:solidFill>
          <a:schemeClr val="accent2"/>
        </a:solidFill>
      </dgm:spPr>
    </dgm:pt>
    <dgm:pt modelId="{D11FC2C1-4640-4BEF-9970-93774F38B8CA}" type="pres">
      <dgm:prSet presAssocID="{F3DD6E58-2330-49D0-9457-E701F8CF2196}" presName="text_5" presStyleLbl="node1" presStyleIdx="4" presStyleCnt="6">
        <dgm:presLayoutVars>
          <dgm:bulletEnabled val="1"/>
        </dgm:presLayoutVars>
      </dgm:prSet>
      <dgm:spPr/>
      <dgm:t>
        <a:bodyPr/>
        <a:lstStyle/>
        <a:p>
          <a:endParaRPr lang="ru-RU"/>
        </a:p>
      </dgm:t>
    </dgm:pt>
    <dgm:pt modelId="{241A5E0A-D7DF-4350-A5B7-6FC7F1B3774A}" type="pres">
      <dgm:prSet presAssocID="{F3DD6E58-2330-49D0-9457-E701F8CF2196}" presName="accent_5" presStyleCnt="0"/>
      <dgm:spPr/>
    </dgm:pt>
    <dgm:pt modelId="{24C4C28D-FCF6-48B5-9ABE-8E3649D9AF54}" type="pres">
      <dgm:prSet presAssocID="{F3DD6E58-2330-49D0-9457-E701F8CF2196}" presName="accentRepeatNode" presStyleLbl="solidFgAcc1" presStyleIdx="4" presStyleCnt="6"/>
      <dgm:spPr>
        <a:prstGeom prst="flowChartDecision">
          <a:avLst/>
        </a:prstGeom>
        <a:solidFill>
          <a:schemeClr val="accent2"/>
        </a:solidFill>
      </dgm:spPr>
    </dgm:pt>
    <dgm:pt modelId="{46D99FD7-28A5-446E-9783-9CBAB40D2975}" type="pres">
      <dgm:prSet presAssocID="{3DB2BC8D-E3E8-468E-8C34-984F49713063}" presName="text_6" presStyleLbl="node1" presStyleIdx="5" presStyleCnt="6">
        <dgm:presLayoutVars>
          <dgm:bulletEnabled val="1"/>
        </dgm:presLayoutVars>
      </dgm:prSet>
      <dgm:spPr/>
      <dgm:t>
        <a:bodyPr/>
        <a:lstStyle/>
        <a:p>
          <a:endParaRPr lang="ru-RU"/>
        </a:p>
      </dgm:t>
    </dgm:pt>
    <dgm:pt modelId="{2F0D2A37-D662-45E6-AE24-528BB9A45A4F}" type="pres">
      <dgm:prSet presAssocID="{3DB2BC8D-E3E8-468E-8C34-984F49713063}" presName="accent_6" presStyleCnt="0"/>
      <dgm:spPr/>
    </dgm:pt>
    <dgm:pt modelId="{2054F134-3944-41BE-A7C0-C825425D21B6}" type="pres">
      <dgm:prSet presAssocID="{3DB2BC8D-E3E8-468E-8C34-984F49713063}" presName="accentRepeatNode" presStyleLbl="solidFgAcc1" presStyleIdx="5" presStyleCnt="6"/>
      <dgm:spPr>
        <a:prstGeom prst="flowChartDecision">
          <a:avLst/>
        </a:prstGeom>
        <a:solidFill>
          <a:schemeClr val="accent2"/>
        </a:solidFill>
      </dgm:spPr>
    </dgm:pt>
  </dgm:ptLst>
  <dgm:cxnLst>
    <dgm:cxn modelId="{60B81EAC-5639-46E5-A39C-F62297F2E86C}" type="presOf" srcId="{3C9D33E2-8137-4063-A40E-2D2DEA091E49}" destId="{65AAD78E-2D3F-4811-9E0B-467498B372AB}" srcOrd="0" destOrd="0" presId="urn:microsoft.com/office/officeart/2008/layout/VerticalCurvedList"/>
    <dgm:cxn modelId="{5E84E70A-7D40-4224-8595-841DC2D7E33E}" srcId="{75800875-4459-49DC-9718-C221F964FC79}" destId="{1CB45FBE-2C84-4DB8-8917-551F17527268}" srcOrd="0" destOrd="0" parTransId="{E925F12E-6F76-4F96-BC83-10E0633FA173}" sibTransId="{8E513449-7AD8-47F6-ACC3-78136997A066}"/>
    <dgm:cxn modelId="{8786B431-5AA5-42D9-A9F6-713D77D2F200}" srcId="{75800875-4459-49DC-9718-C221F964FC79}" destId="{B371CF3E-B20E-4703-91A6-55912DD7C101}" srcOrd="2" destOrd="0" parTransId="{06B652D5-2066-43DB-9C89-AC1D1EFA8464}" sibTransId="{E4C36F93-7124-44EE-8575-5C3480451A61}"/>
    <dgm:cxn modelId="{25A9FE7F-9B8C-43B4-817F-E10E16B93B1D}" srcId="{75800875-4459-49DC-9718-C221F964FC79}" destId="{F3DD6E58-2330-49D0-9457-E701F8CF2196}" srcOrd="4" destOrd="0" parTransId="{6BA55FF6-2C2C-45BA-BFFE-44C556A979E8}" sibTransId="{DC427385-9180-4088-82B4-8195AFAA6990}"/>
    <dgm:cxn modelId="{00E52D5D-8D65-4077-A5E8-5E21736DA807}" type="presOf" srcId="{75800875-4459-49DC-9718-C221F964FC79}" destId="{7A82198A-9C39-4E5D-B0F9-54F751D2D2F7}" srcOrd="0" destOrd="0" presId="urn:microsoft.com/office/officeart/2008/layout/VerticalCurvedList"/>
    <dgm:cxn modelId="{3F0AB393-FA6C-4DD7-92BC-71A0551EF76F}" type="presOf" srcId="{3DB2BC8D-E3E8-468E-8C34-984F49713063}" destId="{46D99FD7-28A5-446E-9783-9CBAB40D2975}" srcOrd="0" destOrd="0" presId="urn:microsoft.com/office/officeart/2008/layout/VerticalCurvedList"/>
    <dgm:cxn modelId="{0FA4F276-3EF7-4156-90E2-2B2D753F688A}" type="presOf" srcId="{F3DD6E58-2330-49D0-9457-E701F8CF2196}" destId="{D11FC2C1-4640-4BEF-9970-93774F38B8CA}" srcOrd="0" destOrd="0" presId="urn:microsoft.com/office/officeart/2008/layout/VerticalCurvedList"/>
    <dgm:cxn modelId="{0DBF0005-B32B-4E82-A0C0-640A45CD446D}" type="presOf" srcId="{B371CF3E-B20E-4703-91A6-55912DD7C101}" destId="{A45EE0BC-7C01-4709-8570-8CA5F5CF1E4B}" srcOrd="0" destOrd="0" presId="urn:microsoft.com/office/officeart/2008/layout/VerticalCurvedList"/>
    <dgm:cxn modelId="{358ABB24-B547-457C-B726-9A945D2D3DBE}" type="presOf" srcId="{1CB45FBE-2C84-4DB8-8917-551F17527268}" destId="{FB11E04D-200A-461F-BB58-D7DC2462CD56}" srcOrd="0" destOrd="0" presId="urn:microsoft.com/office/officeart/2008/layout/VerticalCurvedList"/>
    <dgm:cxn modelId="{DA01C881-1336-471D-95DE-336990FD4645}" srcId="{75800875-4459-49DC-9718-C221F964FC79}" destId="{3DB2BC8D-E3E8-468E-8C34-984F49713063}" srcOrd="5" destOrd="0" parTransId="{8EA5B022-8C7B-4A35-BFC7-72084A8C8D8E}" sibTransId="{9B54F51F-8C68-4BFB-ADFB-8BA6531496EF}"/>
    <dgm:cxn modelId="{B6FBB926-E29D-4673-A0C4-E5DF868B95ED}" type="presOf" srcId="{8E513449-7AD8-47F6-ACC3-78136997A066}" destId="{6A9C4DFF-5D5B-4767-804D-B9792B7A19FB}" srcOrd="0" destOrd="0" presId="urn:microsoft.com/office/officeart/2008/layout/VerticalCurvedList"/>
    <dgm:cxn modelId="{0C9EF3BF-18DB-4566-9BD9-AE27B4CA8FD6}" srcId="{75800875-4459-49DC-9718-C221F964FC79}" destId="{3C9D33E2-8137-4063-A40E-2D2DEA091E49}" srcOrd="1" destOrd="0" parTransId="{6C6FFAFE-AED7-4888-8869-AE155F760C8B}" sibTransId="{F6D795B5-7D77-49AA-8DE4-980079237C79}"/>
    <dgm:cxn modelId="{BCD3DFB4-24A1-4F72-BBBA-7092FFC1940A}" srcId="{75800875-4459-49DC-9718-C221F964FC79}" destId="{F2AB2530-CDC6-4AB1-893E-FE213322D2C7}" srcOrd="3" destOrd="0" parTransId="{7FA06326-CBD5-438F-AFF2-8BEA073C4698}" sibTransId="{03431900-994C-4D81-8737-DF69C8991CDE}"/>
    <dgm:cxn modelId="{DA0CEA6D-BBAF-4292-997A-6162B7CD2A00}" type="presOf" srcId="{F2AB2530-CDC6-4AB1-893E-FE213322D2C7}" destId="{37D049ED-D596-412A-B675-D7983287A119}" srcOrd="0" destOrd="0" presId="urn:microsoft.com/office/officeart/2008/layout/VerticalCurvedList"/>
    <dgm:cxn modelId="{1B13F26D-C605-472A-BB2A-55026C40AABB}" type="presParOf" srcId="{7A82198A-9C39-4E5D-B0F9-54F751D2D2F7}" destId="{70E8C62D-11EC-4F26-9997-F84FFC8D60CD}" srcOrd="0" destOrd="0" presId="urn:microsoft.com/office/officeart/2008/layout/VerticalCurvedList"/>
    <dgm:cxn modelId="{D807D0E4-32EA-4279-AA80-B58CC1F34D22}" type="presParOf" srcId="{70E8C62D-11EC-4F26-9997-F84FFC8D60CD}" destId="{44567409-2C0C-4C7D-8F77-7F42C26CBE16}" srcOrd="0" destOrd="0" presId="urn:microsoft.com/office/officeart/2008/layout/VerticalCurvedList"/>
    <dgm:cxn modelId="{DD468A0B-0698-4FEC-A8F5-2829E31B4CC3}" type="presParOf" srcId="{44567409-2C0C-4C7D-8F77-7F42C26CBE16}" destId="{5865AAF4-138F-441E-9763-60A1C970663A}" srcOrd="0" destOrd="0" presId="urn:microsoft.com/office/officeart/2008/layout/VerticalCurvedList"/>
    <dgm:cxn modelId="{076D1354-6755-449F-8EB0-7DE758F1C223}" type="presParOf" srcId="{44567409-2C0C-4C7D-8F77-7F42C26CBE16}" destId="{6A9C4DFF-5D5B-4767-804D-B9792B7A19FB}" srcOrd="1" destOrd="0" presId="urn:microsoft.com/office/officeart/2008/layout/VerticalCurvedList"/>
    <dgm:cxn modelId="{D7353336-91C3-46CC-BB7B-A2186027C380}" type="presParOf" srcId="{44567409-2C0C-4C7D-8F77-7F42C26CBE16}" destId="{4CDD1F26-B76F-4416-831B-5D689752839B}" srcOrd="2" destOrd="0" presId="urn:microsoft.com/office/officeart/2008/layout/VerticalCurvedList"/>
    <dgm:cxn modelId="{D1DEEF57-9CEA-4AD4-84BB-F21018C6AACB}" type="presParOf" srcId="{44567409-2C0C-4C7D-8F77-7F42C26CBE16}" destId="{19FCC94C-590C-42E2-A5FF-AB134B644947}" srcOrd="3" destOrd="0" presId="urn:microsoft.com/office/officeart/2008/layout/VerticalCurvedList"/>
    <dgm:cxn modelId="{D406E2A1-2AD4-41DA-AF4F-F4B5ACA34EAB}" type="presParOf" srcId="{70E8C62D-11EC-4F26-9997-F84FFC8D60CD}" destId="{FB11E04D-200A-461F-BB58-D7DC2462CD56}" srcOrd="1" destOrd="0" presId="urn:microsoft.com/office/officeart/2008/layout/VerticalCurvedList"/>
    <dgm:cxn modelId="{66B8AB2B-3276-4AA6-853C-AC8337615E44}" type="presParOf" srcId="{70E8C62D-11EC-4F26-9997-F84FFC8D60CD}" destId="{C9D31EDE-B437-447C-A16F-5EFA27B603CC}" srcOrd="2" destOrd="0" presId="urn:microsoft.com/office/officeart/2008/layout/VerticalCurvedList"/>
    <dgm:cxn modelId="{E8B1EA35-F71C-4F54-9B51-02CBF0B26158}" type="presParOf" srcId="{C9D31EDE-B437-447C-A16F-5EFA27B603CC}" destId="{5BF00CCA-5D0E-4944-B6BA-721939261F23}" srcOrd="0" destOrd="0" presId="urn:microsoft.com/office/officeart/2008/layout/VerticalCurvedList"/>
    <dgm:cxn modelId="{8D29B1A1-0F8D-4CB0-9D7D-FD8FFCF3AFF2}" type="presParOf" srcId="{70E8C62D-11EC-4F26-9997-F84FFC8D60CD}" destId="{65AAD78E-2D3F-4811-9E0B-467498B372AB}" srcOrd="3" destOrd="0" presId="urn:microsoft.com/office/officeart/2008/layout/VerticalCurvedList"/>
    <dgm:cxn modelId="{BD3D5600-BF4D-4B06-85D9-11C4B0F04323}" type="presParOf" srcId="{70E8C62D-11EC-4F26-9997-F84FFC8D60CD}" destId="{E28C403A-9361-40BE-9572-D3A1EE69233E}" srcOrd="4" destOrd="0" presId="urn:microsoft.com/office/officeart/2008/layout/VerticalCurvedList"/>
    <dgm:cxn modelId="{5F52AC48-7891-4459-B942-CFD88D5D9595}" type="presParOf" srcId="{E28C403A-9361-40BE-9572-D3A1EE69233E}" destId="{EAE6B863-5E7A-4AA0-AE56-E8530AAA6E9B}" srcOrd="0" destOrd="0" presId="urn:microsoft.com/office/officeart/2008/layout/VerticalCurvedList"/>
    <dgm:cxn modelId="{FA137372-2C9C-4419-8D37-B450E802FD97}" type="presParOf" srcId="{70E8C62D-11EC-4F26-9997-F84FFC8D60CD}" destId="{A45EE0BC-7C01-4709-8570-8CA5F5CF1E4B}" srcOrd="5" destOrd="0" presId="urn:microsoft.com/office/officeart/2008/layout/VerticalCurvedList"/>
    <dgm:cxn modelId="{7BF1301F-04C9-4B77-9575-8B8F5F6605C0}" type="presParOf" srcId="{70E8C62D-11EC-4F26-9997-F84FFC8D60CD}" destId="{A074C280-F84A-4ADA-9D5D-49D3476B7182}" srcOrd="6" destOrd="0" presId="urn:microsoft.com/office/officeart/2008/layout/VerticalCurvedList"/>
    <dgm:cxn modelId="{BCE1BD67-F685-41D2-BDC0-ABF976B8B0A0}" type="presParOf" srcId="{A074C280-F84A-4ADA-9D5D-49D3476B7182}" destId="{0C3ACD15-BDAB-4585-AF1B-DF9E5CC26D23}" srcOrd="0" destOrd="0" presId="urn:microsoft.com/office/officeart/2008/layout/VerticalCurvedList"/>
    <dgm:cxn modelId="{B54C20D3-F898-4A02-B5FB-4EE290BD3D34}" type="presParOf" srcId="{70E8C62D-11EC-4F26-9997-F84FFC8D60CD}" destId="{37D049ED-D596-412A-B675-D7983287A119}" srcOrd="7" destOrd="0" presId="urn:microsoft.com/office/officeart/2008/layout/VerticalCurvedList"/>
    <dgm:cxn modelId="{6ACC9D1C-F952-4A32-A49C-46F47A901EBE}" type="presParOf" srcId="{70E8C62D-11EC-4F26-9997-F84FFC8D60CD}" destId="{5CB61F4D-49A3-428C-AB0A-56132D7CE4B3}" srcOrd="8" destOrd="0" presId="urn:microsoft.com/office/officeart/2008/layout/VerticalCurvedList"/>
    <dgm:cxn modelId="{B838B6AC-90AA-4778-8718-B3637844A8D9}" type="presParOf" srcId="{5CB61F4D-49A3-428C-AB0A-56132D7CE4B3}" destId="{326FE1D7-5A09-424A-AFD6-161DD80CBED4}" srcOrd="0" destOrd="0" presId="urn:microsoft.com/office/officeart/2008/layout/VerticalCurvedList"/>
    <dgm:cxn modelId="{E008BC79-37F5-41C4-9771-F050F3B48CDF}" type="presParOf" srcId="{70E8C62D-11EC-4F26-9997-F84FFC8D60CD}" destId="{D11FC2C1-4640-4BEF-9970-93774F38B8CA}" srcOrd="9" destOrd="0" presId="urn:microsoft.com/office/officeart/2008/layout/VerticalCurvedList"/>
    <dgm:cxn modelId="{79C6513C-FBDC-4098-8898-28F637EDA98B}" type="presParOf" srcId="{70E8C62D-11EC-4F26-9997-F84FFC8D60CD}" destId="{241A5E0A-D7DF-4350-A5B7-6FC7F1B3774A}" srcOrd="10" destOrd="0" presId="urn:microsoft.com/office/officeart/2008/layout/VerticalCurvedList"/>
    <dgm:cxn modelId="{D9451358-ED32-4139-9E84-34F647F0A277}" type="presParOf" srcId="{241A5E0A-D7DF-4350-A5B7-6FC7F1B3774A}" destId="{24C4C28D-FCF6-48B5-9ABE-8E3649D9AF54}" srcOrd="0" destOrd="0" presId="urn:microsoft.com/office/officeart/2008/layout/VerticalCurvedList"/>
    <dgm:cxn modelId="{8DF3A839-BC3C-4544-8E67-04F51D24EC0E}" type="presParOf" srcId="{70E8C62D-11EC-4F26-9997-F84FFC8D60CD}" destId="{46D99FD7-28A5-446E-9783-9CBAB40D2975}" srcOrd="11" destOrd="0" presId="urn:microsoft.com/office/officeart/2008/layout/VerticalCurvedList"/>
    <dgm:cxn modelId="{99901028-B6D0-4F51-AE77-664B7FEF4FED}" type="presParOf" srcId="{70E8C62D-11EC-4F26-9997-F84FFC8D60CD}" destId="{2F0D2A37-D662-45E6-AE24-528BB9A45A4F}" srcOrd="12" destOrd="0" presId="urn:microsoft.com/office/officeart/2008/layout/VerticalCurvedList"/>
    <dgm:cxn modelId="{DE811A21-074C-4039-9FD6-703CD0932EC4}" type="presParOf" srcId="{2F0D2A37-D662-45E6-AE24-528BB9A45A4F}" destId="{2054F134-3944-41BE-A7C0-C825425D21B6}" srcOrd="0" destOrd="0" presId="urn:microsoft.com/office/officeart/2008/layout/VerticalCurvedList"/>
  </dgm:cxnLst>
  <dgm:bg>
    <a:blipFill>
      <a:blip xmlns:r="http://schemas.openxmlformats.org/officeDocument/2006/relationships" r:embed="rId1"/>
      <a:stretch>
        <a:fillRect/>
      </a:stretch>
    </a:blip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1E34E8-F13D-43B0-95AD-7E6CA618707E}"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ru-RU"/>
        </a:p>
      </dgm:t>
    </dgm:pt>
    <dgm:pt modelId="{398B8D2A-E972-4CA2-9EA8-4372B078B80E}">
      <dgm:prSet phldrT="[Текст]"/>
      <dgm:spPr/>
      <dgm:t>
        <a:bodyPr/>
        <a:lstStyle/>
        <a:p>
          <a:r>
            <a:rPr lang="tg-Cyrl-TJ" dirty="0" smtClean="0">
              <a:solidFill>
                <a:schemeClr val="tx1"/>
              </a:solidFill>
              <a:latin typeface="Times New Roman Tj" panose="02020603050405020304" pitchFamily="18" charset="-52"/>
            </a:rPr>
            <a:t>Беҳтар намудани нишондиҳандаҳои фаъолият ва вазъи молиявии кохонаҳои азими давлатӣ</a:t>
          </a:r>
          <a:endParaRPr lang="ru-RU" dirty="0">
            <a:solidFill>
              <a:schemeClr val="tx1"/>
            </a:solidFill>
            <a:latin typeface="Times New Roman Tj" panose="02020603050405020304" pitchFamily="18" charset="-52"/>
          </a:endParaRPr>
        </a:p>
      </dgm:t>
    </dgm:pt>
    <dgm:pt modelId="{7346426B-A99B-4C68-A79F-58B80121EDA3}" type="parTrans" cxnId="{39BC67F9-EA8D-47D0-B14E-EA1F793D48BC}">
      <dgm:prSet/>
      <dgm:spPr/>
      <dgm:t>
        <a:bodyPr/>
        <a:lstStyle/>
        <a:p>
          <a:endParaRPr lang="ru-RU"/>
        </a:p>
      </dgm:t>
    </dgm:pt>
    <dgm:pt modelId="{481F9AB5-EFFF-472A-AE8D-B9A86CCCC55D}" type="sibTrans" cxnId="{39BC67F9-EA8D-47D0-B14E-EA1F793D48BC}">
      <dgm:prSet/>
      <dgm:spPr/>
      <dgm:t>
        <a:bodyPr/>
        <a:lstStyle/>
        <a:p>
          <a:endParaRPr lang="ru-RU"/>
        </a:p>
      </dgm:t>
    </dgm:pt>
    <dgm:pt modelId="{98F2A22B-7AFA-4876-A273-00F9A16D0ED5}">
      <dgm:prSet phldrT="[Текст]"/>
      <dgm:spPr/>
      <dgm:t>
        <a:bodyPr/>
        <a:lstStyle/>
        <a:p>
          <a:r>
            <a:rPr lang="tg-Cyrl-TJ" dirty="0" smtClean="0">
              <a:solidFill>
                <a:schemeClr val="tx1"/>
              </a:solidFill>
              <a:latin typeface="Times New Roman Tj" panose="02020603050405020304" pitchFamily="18" charset="-52"/>
            </a:rPr>
            <a:t>Мониториг ва баҳодиҳии натиҷаҳои фаъолияти молиявӣ</a:t>
          </a:r>
          <a:endParaRPr lang="ru-RU" dirty="0">
            <a:solidFill>
              <a:schemeClr val="tx1"/>
            </a:solidFill>
            <a:latin typeface="Times New Roman Tj" panose="02020603050405020304" pitchFamily="18" charset="-52"/>
          </a:endParaRPr>
        </a:p>
      </dgm:t>
    </dgm:pt>
    <dgm:pt modelId="{DF413E2F-AFF1-4AA1-B19E-BBF8200A2CD8}" type="parTrans" cxnId="{EAED72F9-FD8F-460E-A898-AFCE7A6E2DE5}">
      <dgm:prSet/>
      <dgm:spPr/>
      <dgm:t>
        <a:bodyPr/>
        <a:lstStyle/>
        <a:p>
          <a:endParaRPr lang="ru-RU"/>
        </a:p>
      </dgm:t>
    </dgm:pt>
    <dgm:pt modelId="{86DBAC2C-4349-46B2-9518-F4BDC0DFC4F2}" type="sibTrans" cxnId="{EAED72F9-FD8F-460E-A898-AFCE7A6E2DE5}">
      <dgm:prSet/>
      <dgm:spPr/>
      <dgm:t>
        <a:bodyPr/>
        <a:lstStyle/>
        <a:p>
          <a:endParaRPr lang="ru-RU"/>
        </a:p>
      </dgm:t>
    </dgm:pt>
    <dgm:pt modelId="{D7771EE7-22A1-4EC2-A5EB-9D26C1EE7FC9}">
      <dgm:prSet phldrT="[Текст]"/>
      <dgm:spPr/>
      <dgm:t>
        <a:bodyPr/>
        <a:lstStyle/>
        <a:p>
          <a:r>
            <a:rPr lang="tg-Cyrl-TJ" dirty="0" smtClean="0">
              <a:solidFill>
                <a:schemeClr val="tx1"/>
              </a:solidFill>
              <a:latin typeface="Times New Roman Tj" panose="02020603050405020304" pitchFamily="18" charset="-52"/>
            </a:rPr>
            <a:t>Баҳогузорӣ ва ифшои маълумот оид ба хавфҳои фислкалӣ</a:t>
          </a:r>
          <a:endParaRPr lang="ru-RU" dirty="0">
            <a:solidFill>
              <a:schemeClr val="tx1"/>
            </a:solidFill>
            <a:latin typeface="Times New Roman Tj" panose="02020603050405020304" pitchFamily="18" charset="-52"/>
          </a:endParaRPr>
        </a:p>
      </dgm:t>
    </dgm:pt>
    <dgm:pt modelId="{139C4467-2D1B-4017-80D5-D9A2F3D1B2D1}" type="parTrans" cxnId="{8CC52441-63DE-4416-931F-F7E2EC0E1ACD}">
      <dgm:prSet/>
      <dgm:spPr/>
      <dgm:t>
        <a:bodyPr/>
        <a:lstStyle/>
        <a:p>
          <a:endParaRPr lang="ru-RU"/>
        </a:p>
      </dgm:t>
    </dgm:pt>
    <dgm:pt modelId="{A2355BB1-35D0-46BC-B1E2-DA249CD75769}" type="sibTrans" cxnId="{8CC52441-63DE-4416-931F-F7E2EC0E1ACD}">
      <dgm:prSet/>
      <dgm:spPr/>
      <dgm:t>
        <a:bodyPr/>
        <a:lstStyle/>
        <a:p>
          <a:endParaRPr lang="ru-RU"/>
        </a:p>
      </dgm:t>
    </dgm:pt>
    <dgm:pt modelId="{A48F58E4-DF2A-446D-97BA-2455095E13C6}">
      <dgm:prSet/>
      <dgm:spPr/>
      <dgm:t>
        <a:bodyPr/>
        <a:lstStyle/>
        <a:p>
          <a:r>
            <a:rPr lang="tg-Cyrl-TJ" dirty="0" smtClean="0">
              <a:solidFill>
                <a:schemeClr val="tx1"/>
              </a:solidFill>
              <a:latin typeface="Times New Roman Tj" panose="02020603050405020304" pitchFamily="18" charset="-52"/>
            </a:rPr>
            <a:t>Таъмини шафофият ҳангоми сиёсати молиявӣ ва қарзӣ нисбати корхонаҳои азими далатӣ</a:t>
          </a:r>
          <a:endParaRPr lang="ru-RU" dirty="0">
            <a:solidFill>
              <a:schemeClr val="tx1"/>
            </a:solidFill>
            <a:latin typeface="Times New Roman Tj" panose="02020603050405020304" pitchFamily="18" charset="-52"/>
          </a:endParaRPr>
        </a:p>
      </dgm:t>
    </dgm:pt>
    <dgm:pt modelId="{3C7F93DB-857A-42B1-93F2-FC8B684D2B6B}" type="parTrans" cxnId="{D2F5EFB2-C78B-4B1A-B37B-979CA1B30D35}">
      <dgm:prSet/>
      <dgm:spPr/>
      <dgm:t>
        <a:bodyPr/>
        <a:lstStyle/>
        <a:p>
          <a:endParaRPr lang="ru-RU"/>
        </a:p>
      </dgm:t>
    </dgm:pt>
    <dgm:pt modelId="{D930203F-98CC-4632-AC9D-7FA604218108}" type="sibTrans" cxnId="{D2F5EFB2-C78B-4B1A-B37B-979CA1B30D35}">
      <dgm:prSet/>
      <dgm:spPr/>
      <dgm:t>
        <a:bodyPr/>
        <a:lstStyle/>
        <a:p>
          <a:endParaRPr lang="ru-RU"/>
        </a:p>
      </dgm:t>
    </dgm:pt>
    <dgm:pt modelId="{0E7ED5E4-C8B4-471F-90DC-DB655E42E59A}" type="pres">
      <dgm:prSet presAssocID="{181E34E8-F13D-43B0-95AD-7E6CA618707E}" presName="Name0" presStyleCnt="0">
        <dgm:presLayoutVars>
          <dgm:dir/>
          <dgm:resizeHandles val="exact"/>
        </dgm:presLayoutVars>
      </dgm:prSet>
      <dgm:spPr/>
      <dgm:t>
        <a:bodyPr/>
        <a:lstStyle/>
        <a:p>
          <a:endParaRPr lang="ru-RU"/>
        </a:p>
      </dgm:t>
    </dgm:pt>
    <dgm:pt modelId="{A60CEE19-AC5A-4DA1-919A-9C97B63DE5E9}" type="pres">
      <dgm:prSet presAssocID="{398B8D2A-E972-4CA2-9EA8-4372B078B80E}" presName="composite" presStyleCnt="0"/>
      <dgm:spPr/>
    </dgm:pt>
    <dgm:pt modelId="{6B9280A8-B851-4166-AE31-2133AC57C35F}" type="pres">
      <dgm:prSet presAssocID="{398B8D2A-E972-4CA2-9EA8-4372B078B80E}" presName="rect1" presStyleLbl="trAlignAcc1" presStyleIdx="0" presStyleCnt="4" custLinFactNeighborX="302" custLinFactNeighborY="-968">
        <dgm:presLayoutVars>
          <dgm:bulletEnabled val="1"/>
        </dgm:presLayoutVars>
      </dgm:prSet>
      <dgm:spPr/>
      <dgm:t>
        <a:bodyPr/>
        <a:lstStyle/>
        <a:p>
          <a:endParaRPr lang="ru-RU"/>
        </a:p>
      </dgm:t>
    </dgm:pt>
    <dgm:pt modelId="{8BE47225-81E9-4325-BAC1-6F182FE2BAE8}" type="pres">
      <dgm:prSet presAssocID="{398B8D2A-E972-4CA2-9EA8-4372B078B80E}" presName="rect2" presStyleLbl="fgImgPlace1" presStyleIdx="0"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62000" r="-62000"/>
          </a:stretch>
        </a:blipFill>
      </dgm:spPr>
    </dgm:pt>
    <dgm:pt modelId="{401AE224-285C-47AC-A5E8-0C4C4AC5A9BB}" type="pres">
      <dgm:prSet presAssocID="{481F9AB5-EFFF-472A-AE8D-B9A86CCCC55D}" presName="sibTrans" presStyleCnt="0"/>
      <dgm:spPr/>
    </dgm:pt>
    <dgm:pt modelId="{68979DC4-B8AF-4614-B1FB-21B77E329ACE}" type="pres">
      <dgm:prSet presAssocID="{98F2A22B-7AFA-4876-A273-00F9A16D0ED5}" presName="composite" presStyleCnt="0"/>
      <dgm:spPr/>
    </dgm:pt>
    <dgm:pt modelId="{40598827-1EB3-414B-A732-A1CFC9573B18}" type="pres">
      <dgm:prSet presAssocID="{98F2A22B-7AFA-4876-A273-00F9A16D0ED5}" presName="rect1" presStyleLbl="trAlignAcc1" presStyleIdx="1" presStyleCnt="4">
        <dgm:presLayoutVars>
          <dgm:bulletEnabled val="1"/>
        </dgm:presLayoutVars>
      </dgm:prSet>
      <dgm:spPr/>
      <dgm:t>
        <a:bodyPr/>
        <a:lstStyle/>
        <a:p>
          <a:endParaRPr lang="ru-RU"/>
        </a:p>
      </dgm:t>
    </dgm:pt>
    <dgm:pt modelId="{293CDC32-BD3F-417F-8987-EF952E1040E7}" type="pres">
      <dgm:prSet presAssocID="{98F2A22B-7AFA-4876-A273-00F9A16D0ED5}" presName="rect2"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dgm:spPr>
      <dgm:t>
        <a:bodyPr/>
        <a:lstStyle/>
        <a:p>
          <a:endParaRPr lang="ru-RU"/>
        </a:p>
      </dgm:t>
    </dgm:pt>
    <dgm:pt modelId="{00F57F8B-B564-4C33-A593-D8190469A898}" type="pres">
      <dgm:prSet presAssocID="{86DBAC2C-4349-46B2-9518-F4BDC0DFC4F2}" presName="sibTrans" presStyleCnt="0"/>
      <dgm:spPr/>
    </dgm:pt>
    <dgm:pt modelId="{B25E3C84-6C52-42A9-91E1-CC3A048BD68C}" type="pres">
      <dgm:prSet presAssocID="{D7771EE7-22A1-4EC2-A5EB-9D26C1EE7FC9}" presName="composite" presStyleCnt="0"/>
      <dgm:spPr/>
    </dgm:pt>
    <dgm:pt modelId="{FBF90883-8384-4969-86E5-2934191FBDFF}" type="pres">
      <dgm:prSet presAssocID="{D7771EE7-22A1-4EC2-A5EB-9D26C1EE7FC9}" presName="rect1" presStyleLbl="trAlignAcc1" presStyleIdx="2" presStyleCnt="4">
        <dgm:presLayoutVars>
          <dgm:bulletEnabled val="1"/>
        </dgm:presLayoutVars>
      </dgm:prSet>
      <dgm:spPr/>
      <dgm:t>
        <a:bodyPr/>
        <a:lstStyle/>
        <a:p>
          <a:endParaRPr lang="ru-RU"/>
        </a:p>
      </dgm:t>
    </dgm:pt>
    <dgm:pt modelId="{49BAA6C9-BA28-46A8-8CCC-BFF7098A02EE}" type="pres">
      <dgm:prSet presAssocID="{D7771EE7-22A1-4EC2-A5EB-9D26C1EE7FC9}" presName="rect2"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l="-119000" r="-119000"/>
          </a:stretch>
        </a:blipFill>
      </dgm:spPr>
    </dgm:pt>
    <dgm:pt modelId="{6D860879-B1D4-4C1A-887F-BD4EB996E896}" type="pres">
      <dgm:prSet presAssocID="{A2355BB1-35D0-46BC-B1E2-DA249CD75769}" presName="sibTrans" presStyleCnt="0"/>
      <dgm:spPr/>
    </dgm:pt>
    <dgm:pt modelId="{C12FA204-72D9-4780-84E0-7487AC65D505}" type="pres">
      <dgm:prSet presAssocID="{A48F58E4-DF2A-446D-97BA-2455095E13C6}" presName="composite" presStyleCnt="0"/>
      <dgm:spPr/>
    </dgm:pt>
    <dgm:pt modelId="{645376D1-2A76-48C5-84F7-3C6D7A7525EB}" type="pres">
      <dgm:prSet presAssocID="{A48F58E4-DF2A-446D-97BA-2455095E13C6}" presName="rect1" presStyleLbl="trAlignAcc1" presStyleIdx="3" presStyleCnt="4">
        <dgm:presLayoutVars>
          <dgm:bulletEnabled val="1"/>
        </dgm:presLayoutVars>
      </dgm:prSet>
      <dgm:spPr/>
      <dgm:t>
        <a:bodyPr/>
        <a:lstStyle/>
        <a:p>
          <a:endParaRPr lang="ru-RU"/>
        </a:p>
      </dgm:t>
    </dgm:pt>
    <dgm:pt modelId="{6260B545-4217-4D5F-A21B-88BC3002C2CD}" type="pres">
      <dgm:prSet presAssocID="{A48F58E4-DF2A-446D-97BA-2455095E13C6}" presName="rect2" presStyleLbl="fgImgPlace1" presStyleIdx="3" presStyleCnt="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dgm:spPr>
    </dgm:pt>
  </dgm:ptLst>
  <dgm:cxnLst>
    <dgm:cxn modelId="{F860BE9E-DD7F-4DD6-B102-C91645E55B69}" type="presOf" srcId="{D7771EE7-22A1-4EC2-A5EB-9D26C1EE7FC9}" destId="{FBF90883-8384-4969-86E5-2934191FBDFF}" srcOrd="0" destOrd="0" presId="urn:microsoft.com/office/officeart/2008/layout/PictureStrips"/>
    <dgm:cxn modelId="{E4613FCA-0230-48A4-8AC7-613CF2762FF9}" type="presOf" srcId="{98F2A22B-7AFA-4876-A273-00F9A16D0ED5}" destId="{40598827-1EB3-414B-A732-A1CFC9573B18}" srcOrd="0" destOrd="0" presId="urn:microsoft.com/office/officeart/2008/layout/PictureStrips"/>
    <dgm:cxn modelId="{C97E0832-A994-42EA-8494-2436BACB9FFE}" type="presOf" srcId="{398B8D2A-E972-4CA2-9EA8-4372B078B80E}" destId="{6B9280A8-B851-4166-AE31-2133AC57C35F}" srcOrd="0" destOrd="0" presId="urn:microsoft.com/office/officeart/2008/layout/PictureStrips"/>
    <dgm:cxn modelId="{39BC67F9-EA8D-47D0-B14E-EA1F793D48BC}" srcId="{181E34E8-F13D-43B0-95AD-7E6CA618707E}" destId="{398B8D2A-E972-4CA2-9EA8-4372B078B80E}" srcOrd="0" destOrd="0" parTransId="{7346426B-A99B-4C68-A79F-58B80121EDA3}" sibTransId="{481F9AB5-EFFF-472A-AE8D-B9A86CCCC55D}"/>
    <dgm:cxn modelId="{8CC52441-63DE-4416-931F-F7E2EC0E1ACD}" srcId="{181E34E8-F13D-43B0-95AD-7E6CA618707E}" destId="{D7771EE7-22A1-4EC2-A5EB-9D26C1EE7FC9}" srcOrd="2" destOrd="0" parTransId="{139C4467-2D1B-4017-80D5-D9A2F3D1B2D1}" sibTransId="{A2355BB1-35D0-46BC-B1E2-DA249CD75769}"/>
    <dgm:cxn modelId="{708DE4EC-4F1C-4910-887E-86313FB29380}" type="presOf" srcId="{181E34E8-F13D-43B0-95AD-7E6CA618707E}" destId="{0E7ED5E4-C8B4-471F-90DC-DB655E42E59A}" srcOrd="0" destOrd="0" presId="urn:microsoft.com/office/officeart/2008/layout/PictureStrips"/>
    <dgm:cxn modelId="{D2F5EFB2-C78B-4B1A-B37B-979CA1B30D35}" srcId="{181E34E8-F13D-43B0-95AD-7E6CA618707E}" destId="{A48F58E4-DF2A-446D-97BA-2455095E13C6}" srcOrd="3" destOrd="0" parTransId="{3C7F93DB-857A-42B1-93F2-FC8B684D2B6B}" sibTransId="{D930203F-98CC-4632-AC9D-7FA604218108}"/>
    <dgm:cxn modelId="{EAED72F9-FD8F-460E-A898-AFCE7A6E2DE5}" srcId="{181E34E8-F13D-43B0-95AD-7E6CA618707E}" destId="{98F2A22B-7AFA-4876-A273-00F9A16D0ED5}" srcOrd="1" destOrd="0" parTransId="{DF413E2F-AFF1-4AA1-B19E-BBF8200A2CD8}" sibTransId="{86DBAC2C-4349-46B2-9518-F4BDC0DFC4F2}"/>
    <dgm:cxn modelId="{4365D651-61A1-4545-A06B-3B969C52089A}" type="presOf" srcId="{A48F58E4-DF2A-446D-97BA-2455095E13C6}" destId="{645376D1-2A76-48C5-84F7-3C6D7A7525EB}" srcOrd="0" destOrd="0" presId="urn:microsoft.com/office/officeart/2008/layout/PictureStrips"/>
    <dgm:cxn modelId="{47D9B173-25B4-4300-BA5D-9F272784F800}" type="presParOf" srcId="{0E7ED5E4-C8B4-471F-90DC-DB655E42E59A}" destId="{A60CEE19-AC5A-4DA1-919A-9C97B63DE5E9}" srcOrd="0" destOrd="0" presId="urn:microsoft.com/office/officeart/2008/layout/PictureStrips"/>
    <dgm:cxn modelId="{D9F5FD10-2128-4E69-8A08-DC2DC2A5BBFF}" type="presParOf" srcId="{A60CEE19-AC5A-4DA1-919A-9C97B63DE5E9}" destId="{6B9280A8-B851-4166-AE31-2133AC57C35F}" srcOrd="0" destOrd="0" presId="urn:microsoft.com/office/officeart/2008/layout/PictureStrips"/>
    <dgm:cxn modelId="{FC8BE14B-C93E-4E6D-92EA-4EEDFE1DF2A4}" type="presParOf" srcId="{A60CEE19-AC5A-4DA1-919A-9C97B63DE5E9}" destId="{8BE47225-81E9-4325-BAC1-6F182FE2BAE8}" srcOrd="1" destOrd="0" presId="urn:microsoft.com/office/officeart/2008/layout/PictureStrips"/>
    <dgm:cxn modelId="{5E7BBFBA-8CE1-411F-B71A-2DE37B1AAC41}" type="presParOf" srcId="{0E7ED5E4-C8B4-471F-90DC-DB655E42E59A}" destId="{401AE224-285C-47AC-A5E8-0C4C4AC5A9BB}" srcOrd="1" destOrd="0" presId="urn:microsoft.com/office/officeart/2008/layout/PictureStrips"/>
    <dgm:cxn modelId="{A4CA6559-232B-47FF-A2A5-9847B0A5EDEE}" type="presParOf" srcId="{0E7ED5E4-C8B4-471F-90DC-DB655E42E59A}" destId="{68979DC4-B8AF-4614-B1FB-21B77E329ACE}" srcOrd="2" destOrd="0" presId="urn:microsoft.com/office/officeart/2008/layout/PictureStrips"/>
    <dgm:cxn modelId="{C8663C9E-5810-46D5-A97F-448802E507FF}" type="presParOf" srcId="{68979DC4-B8AF-4614-B1FB-21B77E329ACE}" destId="{40598827-1EB3-414B-A732-A1CFC9573B18}" srcOrd="0" destOrd="0" presId="urn:microsoft.com/office/officeart/2008/layout/PictureStrips"/>
    <dgm:cxn modelId="{E39FECD5-5AD7-445A-AB44-E52C7C73DCCB}" type="presParOf" srcId="{68979DC4-B8AF-4614-B1FB-21B77E329ACE}" destId="{293CDC32-BD3F-417F-8987-EF952E1040E7}" srcOrd="1" destOrd="0" presId="urn:microsoft.com/office/officeart/2008/layout/PictureStrips"/>
    <dgm:cxn modelId="{01A9EB1F-C6C3-4884-BE33-9452B31B6750}" type="presParOf" srcId="{0E7ED5E4-C8B4-471F-90DC-DB655E42E59A}" destId="{00F57F8B-B564-4C33-A593-D8190469A898}" srcOrd="3" destOrd="0" presId="urn:microsoft.com/office/officeart/2008/layout/PictureStrips"/>
    <dgm:cxn modelId="{403C4C31-BDB4-4824-A568-820D33BB3C26}" type="presParOf" srcId="{0E7ED5E4-C8B4-471F-90DC-DB655E42E59A}" destId="{B25E3C84-6C52-42A9-91E1-CC3A048BD68C}" srcOrd="4" destOrd="0" presId="urn:microsoft.com/office/officeart/2008/layout/PictureStrips"/>
    <dgm:cxn modelId="{F6C24E5C-13F5-44F7-8687-2C42D021334E}" type="presParOf" srcId="{B25E3C84-6C52-42A9-91E1-CC3A048BD68C}" destId="{FBF90883-8384-4969-86E5-2934191FBDFF}" srcOrd="0" destOrd="0" presId="urn:microsoft.com/office/officeart/2008/layout/PictureStrips"/>
    <dgm:cxn modelId="{8AADB546-C2AD-4D79-BAC3-4F1A1336C63E}" type="presParOf" srcId="{B25E3C84-6C52-42A9-91E1-CC3A048BD68C}" destId="{49BAA6C9-BA28-46A8-8CCC-BFF7098A02EE}" srcOrd="1" destOrd="0" presId="urn:microsoft.com/office/officeart/2008/layout/PictureStrips"/>
    <dgm:cxn modelId="{CB4FE697-3684-44C2-B32E-B0723EFE1D33}" type="presParOf" srcId="{0E7ED5E4-C8B4-471F-90DC-DB655E42E59A}" destId="{6D860879-B1D4-4C1A-887F-BD4EB996E896}" srcOrd="5" destOrd="0" presId="urn:microsoft.com/office/officeart/2008/layout/PictureStrips"/>
    <dgm:cxn modelId="{1C69724E-9C95-49C6-B1AC-BA9335D767E5}" type="presParOf" srcId="{0E7ED5E4-C8B4-471F-90DC-DB655E42E59A}" destId="{C12FA204-72D9-4780-84E0-7487AC65D505}" srcOrd="6" destOrd="0" presId="urn:microsoft.com/office/officeart/2008/layout/PictureStrips"/>
    <dgm:cxn modelId="{F0AC3CF4-1F2C-4289-93CC-EE15BB20457D}" type="presParOf" srcId="{C12FA204-72D9-4780-84E0-7487AC65D505}" destId="{645376D1-2A76-48C5-84F7-3C6D7A7525EB}" srcOrd="0" destOrd="0" presId="urn:microsoft.com/office/officeart/2008/layout/PictureStrips"/>
    <dgm:cxn modelId="{0B67991B-A842-41EC-8A15-9072CC209D5B}" type="presParOf" srcId="{C12FA204-72D9-4780-84E0-7487AC65D505}" destId="{6260B545-4217-4D5F-A21B-88BC3002C2CD}" srcOrd="1" destOrd="0" presId="urn:microsoft.com/office/officeart/2008/layout/PictureStrips"/>
  </dgm:cxnLst>
  <dgm:bg>
    <a:blipFill>
      <a:blip xmlns:r="http://schemas.openxmlformats.org/officeDocument/2006/relationships" r:embed="rId5"/>
      <a:stretch>
        <a:fillRect/>
      </a:stretch>
    </a:blip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6D28D5D-28C7-4313-AEC1-698484B25D8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ru-RU"/>
        </a:p>
      </dgm:t>
    </dgm:pt>
    <dgm:pt modelId="{23DE16F7-AB1E-4FAA-82C5-EE039152D35F}">
      <dgm:prSet phldrT="[Текст]" custT="1"/>
      <dgm:spPr/>
      <dgm:t>
        <a:bodyPr/>
        <a:lstStyle/>
        <a:p>
          <a:r>
            <a:rPr lang="tg-Cyrl-TJ" sz="2500" b="0" dirty="0" smtClean="0">
              <a:solidFill>
                <a:schemeClr val="tx1"/>
              </a:solidFill>
              <a:latin typeface="Times New Roman Tj" panose="02020603050405020304" pitchFamily="18" charset="-52"/>
            </a:rPr>
            <a:t>Татбиқи сиёсати давлатӣ оид ба идоракунии моликияти давлатӣ</a:t>
          </a:r>
          <a:endParaRPr lang="ru-RU" sz="2500" b="0" dirty="0">
            <a:solidFill>
              <a:schemeClr val="tx1"/>
            </a:solidFill>
            <a:latin typeface="Times New Roman Tj" panose="02020603050405020304" pitchFamily="18" charset="-52"/>
          </a:endParaRPr>
        </a:p>
      </dgm:t>
    </dgm:pt>
    <dgm:pt modelId="{DE257659-B09E-4416-B804-82993B5BAB7B}" type="parTrans" cxnId="{CEE222E6-0797-4099-A445-9541B17742FE}">
      <dgm:prSet/>
      <dgm:spPr/>
      <dgm:t>
        <a:bodyPr/>
        <a:lstStyle/>
        <a:p>
          <a:endParaRPr lang="ru-RU"/>
        </a:p>
      </dgm:t>
    </dgm:pt>
    <dgm:pt modelId="{3877025E-6E60-4A79-92CB-AE8DD7C70417}" type="sibTrans" cxnId="{CEE222E6-0797-4099-A445-9541B17742FE}">
      <dgm:prSet/>
      <dgm:spPr/>
      <dgm:t>
        <a:bodyPr/>
        <a:lstStyle/>
        <a:p>
          <a:endParaRPr lang="ru-RU"/>
        </a:p>
      </dgm:t>
    </dgm:pt>
    <dgm:pt modelId="{BD7D8486-EDDE-4183-A140-55F496A30B76}">
      <dgm:prSet phldrT="[Текст]" custT="1"/>
      <dgm:spPr/>
      <dgm:t>
        <a:bodyPr/>
        <a:lstStyle/>
        <a:p>
          <a:r>
            <a:rPr lang="tg-Cyrl-TJ" sz="2500" b="0" dirty="0" smtClean="0">
              <a:solidFill>
                <a:schemeClr val="tx1"/>
              </a:solidFill>
              <a:latin typeface="Times New Roman Tj" panose="02020603050405020304" pitchFamily="18" charset="-52"/>
            </a:rPr>
            <a:t>Татбиқи сиёсати давлатӣ дар самти баҳисобгирии муҳосибӣ ва </a:t>
          </a:r>
        </a:p>
        <a:p>
          <a:r>
            <a:rPr lang="tg-Cyrl-TJ" sz="2500" b="0" dirty="0" smtClean="0">
              <a:solidFill>
                <a:schemeClr val="tx1"/>
              </a:solidFill>
              <a:latin typeface="Times New Roman Tj" panose="02020603050405020304" pitchFamily="18" charset="-52"/>
            </a:rPr>
            <a:t>пешниҳоди ҳисоботи молиявӣ ва аудити солонаи ҳатмӣ</a:t>
          </a:r>
          <a:endParaRPr lang="ru-RU" sz="2500" b="0" dirty="0">
            <a:solidFill>
              <a:schemeClr val="tx1"/>
            </a:solidFill>
            <a:latin typeface="Times New Roman Tj" panose="02020603050405020304" pitchFamily="18" charset="-52"/>
          </a:endParaRPr>
        </a:p>
      </dgm:t>
    </dgm:pt>
    <dgm:pt modelId="{7C954125-FB1F-4A42-A637-978DB5A15701}" type="parTrans" cxnId="{6827CB4D-E439-44E0-8BA8-DFBA76A91180}">
      <dgm:prSet/>
      <dgm:spPr/>
      <dgm:t>
        <a:bodyPr/>
        <a:lstStyle/>
        <a:p>
          <a:endParaRPr lang="ru-RU"/>
        </a:p>
      </dgm:t>
    </dgm:pt>
    <dgm:pt modelId="{4048C053-6F68-47CC-B66B-76BE04C380D1}" type="sibTrans" cxnId="{6827CB4D-E439-44E0-8BA8-DFBA76A91180}">
      <dgm:prSet/>
      <dgm:spPr/>
      <dgm:t>
        <a:bodyPr/>
        <a:lstStyle/>
        <a:p>
          <a:endParaRPr lang="ru-RU"/>
        </a:p>
      </dgm:t>
    </dgm:pt>
    <dgm:pt modelId="{5BDD3526-A548-4160-9BD0-6E90492ACE8C}">
      <dgm:prSet phldrT="[Текст]" custT="1"/>
      <dgm:spPr/>
      <dgm:t>
        <a:bodyPr/>
        <a:lstStyle/>
        <a:p>
          <a:r>
            <a:rPr lang="tg-Cyrl-TJ" sz="2500" b="0" dirty="0" smtClean="0">
              <a:solidFill>
                <a:schemeClr val="tx1"/>
              </a:solidFill>
              <a:latin typeface="Times New Roman Tj" panose="02020603050405020304" pitchFamily="18" charset="-52"/>
            </a:rPr>
            <a:t>Такмили идоракунии корпаративӣ ва таъсис додани Шӯрои нозирон дар КАД </a:t>
          </a:r>
          <a:endParaRPr lang="ru-RU" sz="2500" b="0" dirty="0">
            <a:solidFill>
              <a:schemeClr val="tx1"/>
            </a:solidFill>
            <a:latin typeface="Times New Roman Tj" panose="02020603050405020304" pitchFamily="18" charset="-52"/>
          </a:endParaRPr>
        </a:p>
      </dgm:t>
    </dgm:pt>
    <dgm:pt modelId="{6EA8F7B4-9D4D-4B1C-A17B-F59BF1C951E4}" type="parTrans" cxnId="{67C0FEDE-CF4B-4055-931E-8567D3304992}">
      <dgm:prSet/>
      <dgm:spPr/>
      <dgm:t>
        <a:bodyPr/>
        <a:lstStyle/>
        <a:p>
          <a:endParaRPr lang="ru-RU"/>
        </a:p>
      </dgm:t>
    </dgm:pt>
    <dgm:pt modelId="{5CE0DC2D-401F-495D-985F-9D391651A0B7}" type="sibTrans" cxnId="{67C0FEDE-CF4B-4055-931E-8567D3304992}">
      <dgm:prSet/>
      <dgm:spPr/>
      <dgm:t>
        <a:bodyPr/>
        <a:lstStyle/>
        <a:p>
          <a:endParaRPr lang="ru-RU"/>
        </a:p>
      </dgm:t>
    </dgm:pt>
    <dgm:pt modelId="{04216B34-B54D-4987-A58B-65865B549FAB}">
      <dgm:prSet custT="1"/>
      <dgm:spPr/>
      <dgm:t>
        <a:bodyPr/>
        <a:lstStyle/>
        <a:p>
          <a:r>
            <a:rPr lang="tg-Cyrl-TJ" sz="2500" b="0" dirty="0" smtClean="0">
              <a:solidFill>
                <a:schemeClr val="tx1"/>
              </a:solidFill>
              <a:latin typeface="Times New Roman Tj" panose="02020603050405020304" pitchFamily="18" charset="-52"/>
            </a:rPr>
            <a:t>Таҳия ва тартиб додани руйхати корхонаҳои азими давлатӣ</a:t>
          </a:r>
          <a:endParaRPr lang="ru-RU" sz="2500" b="0" dirty="0">
            <a:solidFill>
              <a:schemeClr val="tx1"/>
            </a:solidFill>
            <a:latin typeface="Times New Roman Tj" panose="02020603050405020304" pitchFamily="18" charset="-52"/>
          </a:endParaRPr>
        </a:p>
      </dgm:t>
    </dgm:pt>
    <dgm:pt modelId="{54F48233-4792-4357-B6A4-782BD2D630CD}" type="parTrans" cxnId="{DA114B2D-9AFB-4BCF-A3A1-3DB54370D73C}">
      <dgm:prSet/>
      <dgm:spPr/>
      <dgm:t>
        <a:bodyPr/>
        <a:lstStyle/>
        <a:p>
          <a:endParaRPr lang="ru-RU"/>
        </a:p>
      </dgm:t>
    </dgm:pt>
    <dgm:pt modelId="{BD5136B0-C550-4A46-B65C-66B4AD0893D1}" type="sibTrans" cxnId="{DA114B2D-9AFB-4BCF-A3A1-3DB54370D73C}">
      <dgm:prSet/>
      <dgm:spPr/>
      <dgm:t>
        <a:bodyPr/>
        <a:lstStyle/>
        <a:p>
          <a:endParaRPr lang="ru-RU"/>
        </a:p>
      </dgm:t>
    </dgm:pt>
    <dgm:pt modelId="{502F3594-413C-49F1-A141-4420D2A08D7C}" type="pres">
      <dgm:prSet presAssocID="{26D28D5D-28C7-4313-AEC1-698484B25D84}" presName="linear" presStyleCnt="0">
        <dgm:presLayoutVars>
          <dgm:dir/>
          <dgm:animLvl val="lvl"/>
          <dgm:resizeHandles val="exact"/>
        </dgm:presLayoutVars>
      </dgm:prSet>
      <dgm:spPr/>
      <dgm:t>
        <a:bodyPr/>
        <a:lstStyle/>
        <a:p>
          <a:endParaRPr lang="ru-RU"/>
        </a:p>
      </dgm:t>
    </dgm:pt>
    <dgm:pt modelId="{F82EA8ED-9192-4DD9-914B-B5CA5E7FE3DB}" type="pres">
      <dgm:prSet presAssocID="{23DE16F7-AB1E-4FAA-82C5-EE039152D35F}" presName="parentLin" presStyleCnt="0"/>
      <dgm:spPr/>
    </dgm:pt>
    <dgm:pt modelId="{82A7C9EB-21AF-4E69-BDF3-EFD926A01095}" type="pres">
      <dgm:prSet presAssocID="{23DE16F7-AB1E-4FAA-82C5-EE039152D35F}" presName="parentLeftMargin" presStyleLbl="node1" presStyleIdx="0" presStyleCnt="4"/>
      <dgm:spPr/>
      <dgm:t>
        <a:bodyPr/>
        <a:lstStyle/>
        <a:p>
          <a:endParaRPr lang="ru-RU"/>
        </a:p>
      </dgm:t>
    </dgm:pt>
    <dgm:pt modelId="{1638C10A-F709-4E8E-B46B-FB003B6656E1}" type="pres">
      <dgm:prSet presAssocID="{23DE16F7-AB1E-4FAA-82C5-EE039152D35F}" presName="parentText" presStyleLbl="node1" presStyleIdx="0" presStyleCnt="4" custScaleX="120556" custScaleY="219622" custLinFactX="-173" custLinFactNeighborX="-100000" custLinFactNeighborY="8266">
        <dgm:presLayoutVars>
          <dgm:chMax val="0"/>
          <dgm:bulletEnabled val="1"/>
        </dgm:presLayoutVars>
      </dgm:prSet>
      <dgm:spPr/>
      <dgm:t>
        <a:bodyPr/>
        <a:lstStyle/>
        <a:p>
          <a:endParaRPr lang="ru-RU"/>
        </a:p>
      </dgm:t>
    </dgm:pt>
    <dgm:pt modelId="{8729F8D2-683C-4FD4-AF11-B079970F70CB}" type="pres">
      <dgm:prSet presAssocID="{23DE16F7-AB1E-4FAA-82C5-EE039152D35F}" presName="negativeSpace" presStyleCnt="0"/>
      <dgm:spPr/>
    </dgm:pt>
    <dgm:pt modelId="{D732E15D-FBF3-42A3-B8BF-9135495ED5E0}" type="pres">
      <dgm:prSet presAssocID="{23DE16F7-AB1E-4FAA-82C5-EE039152D35F}" presName="childText" presStyleLbl="conFgAcc1" presStyleIdx="0" presStyleCnt="4">
        <dgm:presLayoutVars>
          <dgm:bulletEnabled val="1"/>
        </dgm:presLayoutVars>
      </dgm:prSet>
      <dgm:spPr/>
    </dgm:pt>
    <dgm:pt modelId="{B467E78C-049F-4013-A54D-BA5F36065698}" type="pres">
      <dgm:prSet presAssocID="{3877025E-6E60-4A79-92CB-AE8DD7C70417}" presName="spaceBetweenRectangles" presStyleCnt="0"/>
      <dgm:spPr/>
    </dgm:pt>
    <dgm:pt modelId="{AFC308D8-ADBE-459C-905D-36301DB93764}" type="pres">
      <dgm:prSet presAssocID="{BD7D8486-EDDE-4183-A140-55F496A30B76}" presName="parentLin" presStyleCnt="0"/>
      <dgm:spPr/>
    </dgm:pt>
    <dgm:pt modelId="{D33E8060-84CF-4AA7-96D0-4BFB0ED08A54}" type="pres">
      <dgm:prSet presAssocID="{BD7D8486-EDDE-4183-A140-55F496A30B76}" presName="parentLeftMargin" presStyleLbl="node1" presStyleIdx="0" presStyleCnt="4"/>
      <dgm:spPr/>
      <dgm:t>
        <a:bodyPr/>
        <a:lstStyle/>
        <a:p>
          <a:endParaRPr lang="ru-RU"/>
        </a:p>
      </dgm:t>
    </dgm:pt>
    <dgm:pt modelId="{C3811BAA-407B-43A4-B828-DE9C04CC6116}" type="pres">
      <dgm:prSet presAssocID="{BD7D8486-EDDE-4183-A140-55F496A30B76}" presName="parentText" presStyleLbl="node1" presStyleIdx="1" presStyleCnt="4" custScaleX="120556" custScaleY="237295" custLinFactX="7842" custLinFactNeighborX="100000" custLinFactNeighborY="-17577">
        <dgm:presLayoutVars>
          <dgm:chMax val="0"/>
          <dgm:bulletEnabled val="1"/>
        </dgm:presLayoutVars>
      </dgm:prSet>
      <dgm:spPr/>
      <dgm:t>
        <a:bodyPr/>
        <a:lstStyle/>
        <a:p>
          <a:endParaRPr lang="ru-RU"/>
        </a:p>
      </dgm:t>
    </dgm:pt>
    <dgm:pt modelId="{8E31E01C-6C24-46B5-80CA-BF0F07EE1422}" type="pres">
      <dgm:prSet presAssocID="{BD7D8486-EDDE-4183-A140-55F496A30B76}" presName="negativeSpace" presStyleCnt="0"/>
      <dgm:spPr/>
    </dgm:pt>
    <dgm:pt modelId="{1BC54DD5-30AD-4B19-8628-543F18B6D271}" type="pres">
      <dgm:prSet presAssocID="{BD7D8486-EDDE-4183-A140-55F496A30B76}" presName="childText" presStyleLbl="conFgAcc1" presStyleIdx="1" presStyleCnt="4">
        <dgm:presLayoutVars>
          <dgm:bulletEnabled val="1"/>
        </dgm:presLayoutVars>
      </dgm:prSet>
      <dgm:spPr/>
    </dgm:pt>
    <dgm:pt modelId="{9496CAD3-3CBD-4586-AD63-E2C6005B1F64}" type="pres">
      <dgm:prSet presAssocID="{4048C053-6F68-47CC-B66B-76BE04C380D1}" presName="spaceBetweenRectangles" presStyleCnt="0"/>
      <dgm:spPr/>
    </dgm:pt>
    <dgm:pt modelId="{7C8245C4-C851-4D4C-92FF-FCA0C1748F73}" type="pres">
      <dgm:prSet presAssocID="{04216B34-B54D-4987-A58B-65865B549FAB}" presName="parentLin" presStyleCnt="0"/>
      <dgm:spPr/>
    </dgm:pt>
    <dgm:pt modelId="{1AE8696E-4903-480D-A0BC-CEEA61A182DC}" type="pres">
      <dgm:prSet presAssocID="{04216B34-B54D-4987-A58B-65865B549FAB}" presName="parentLeftMargin" presStyleLbl="node1" presStyleIdx="1" presStyleCnt="4"/>
      <dgm:spPr/>
      <dgm:t>
        <a:bodyPr/>
        <a:lstStyle/>
        <a:p>
          <a:endParaRPr lang="ru-RU"/>
        </a:p>
      </dgm:t>
    </dgm:pt>
    <dgm:pt modelId="{5B58E7F5-3E38-4B55-81D6-F14A22C46EF2}" type="pres">
      <dgm:prSet presAssocID="{04216B34-B54D-4987-A58B-65865B549FAB}" presName="parentText" presStyleLbl="node1" presStyleIdx="2" presStyleCnt="4" custScaleX="120556" custScaleY="199942" custLinFactX="-173" custLinFactNeighborX="-100000" custLinFactNeighborY="-54946">
        <dgm:presLayoutVars>
          <dgm:chMax val="0"/>
          <dgm:bulletEnabled val="1"/>
        </dgm:presLayoutVars>
      </dgm:prSet>
      <dgm:spPr/>
      <dgm:t>
        <a:bodyPr/>
        <a:lstStyle/>
        <a:p>
          <a:endParaRPr lang="ru-RU"/>
        </a:p>
      </dgm:t>
    </dgm:pt>
    <dgm:pt modelId="{221C63BE-C16D-4DA7-B3FE-E8424BB19270}" type="pres">
      <dgm:prSet presAssocID="{04216B34-B54D-4987-A58B-65865B549FAB}" presName="negativeSpace" presStyleCnt="0"/>
      <dgm:spPr/>
    </dgm:pt>
    <dgm:pt modelId="{D3040416-02AE-4E5E-8EF9-6F1FB1060885}" type="pres">
      <dgm:prSet presAssocID="{04216B34-B54D-4987-A58B-65865B549FAB}" presName="childText" presStyleLbl="conFgAcc1" presStyleIdx="2" presStyleCnt="4">
        <dgm:presLayoutVars>
          <dgm:bulletEnabled val="1"/>
        </dgm:presLayoutVars>
      </dgm:prSet>
      <dgm:spPr/>
    </dgm:pt>
    <dgm:pt modelId="{6C0A6337-4547-4325-92EC-4706D51176D7}" type="pres">
      <dgm:prSet presAssocID="{BD5136B0-C550-4A46-B65C-66B4AD0893D1}" presName="spaceBetweenRectangles" presStyleCnt="0"/>
      <dgm:spPr/>
    </dgm:pt>
    <dgm:pt modelId="{F12914F8-CC8C-43E2-BECF-EB0080486D10}" type="pres">
      <dgm:prSet presAssocID="{5BDD3526-A548-4160-9BD0-6E90492ACE8C}" presName="parentLin" presStyleCnt="0"/>
      <dgm:spPr/>
    </dgm:pt>
    <dgm:pt modelId="{DB8255D7-24AB-4D82-BACD-F0FA8FA95066}" type="pres">
      <dgm:prSet presAssocID="{5BDD3526-A548-4160-9BD0-6E90492ACE8C}" presName="parentLeftMargin" presStyleLbl="node1" presStyleIdx="2" presStyleCnt="4"/>
      <dgm:spPr/>
      <dgm:t>
        <a:bodyPr/>
        <a:lstStyle/>
        <a:p>
          <a:endParaRPr lang="ru-RU"/>
        </a:p>
      </dgm:t>
    </dgm:pt>
    <dgm:pt modelId="{4C444CB8-F643-44E9-A427-A55C948B9110}" type="pres">
      <dgm:prSet presAssocID="{5BDD3526-A548-4160-9BD0-6E90492ACE8C}" presName="parentText" presStyleLbl="node1" presStyleIdx="3" presStyleCnt="4" custScaleX="120556" custScaleY="198987" custLinFactX="8015" custLinFactNeighborX="100000" custLinFactNeighborY="-76701">
        <dgm:presLayoutVars>
          <dgm:chMax val="0"/>
          <dgm:bulletEnabled val="1"/>
        </dgm:presLayoutVars>
      </dgm:prSet>
      <dgm:spPr/>
      <dgm:t>
        <a:bodyPr/>
        <a:lstStyle/>
        <a:p>
          <a:endParaRPr lang="ru-RU"/>
        </a:p>
      </dgm:t>
    </dgm:pt>
    <dgm:pt modelId="{ABC480A3-935B-484A-AD92-39C6FFD8F15B}" type="pres">
      <dgm:prSet presAssocID="{5BDD3526-A548-4160-9BD0-6E90492ACE8C}" presName="negativeSpace" presStyleCnt="0"/>
      <dgm:spPr/>
    </dgm:pt>
    <dgm:pt modelId="{2B956AF4-FABA-4AB7-8886-E37F1ABF22FB}" type="pres">
      <dgm:prSet presAssocID="{5BDD3526-A548-4160-9BD0-6E90492ACE8C}" presName="childText" presStyleLbl="conFgAcc1" presStyleIdx="3" presStyleCnt="4" custFlipVert="0" custScaleY="30270" custLinFactY="-100000" custLinFactNeighborX="-1077" custLinFactNeighborY="-194798">
        <dgm:presLayoutVars>
          <dgm:bulletEnabled val="1"/>
        </dgm:presLayoutVars>
      </dgm:prSet>
      <dgm:spPr/>
      <dgm:t>
        <a:bodyPr/>
        <a:lstStyle/>
        <a:p>
          <a:endParaRPr lang="ru-RU"/>
        </a:p>
      </dgm:t>
    </dgm:pt>
  </dgm:ptLst>
  <dgm:cxnLst>
    <dgm:cxn modelId="{8C3F08FC-DBAA-4F10-B3D7-156772204109}" type="presOf" srcId="{23DE16F7-AB1E-4FAA-82C5-EE039152D35F}" destId="{82A7C9EB-21AF-4E69-BDF3-EFD926A01095}" srcOrd="0" destOrd="0" presId="urn:microsoft.com/office/officeart/2005/8/layout/list1"/>
    <dgm:cxn modelId="{32379EF2-95B9-4C3F-A400-8421D853DA68}" type="presOf" srcId="{5BDD3526-A548-4160-9BD0-6E90492ACE8C}" destId="{DB8255D7-24AB-4D82-BACD-F0FA8FA95066}" srcOrd="0" destOrd="0" presId="urn:microsoft.com/office/officeart/2005/8/layout/list1"/>
    <dgm:cxn modelId="{259AC1E9-6AAF-48AB-8F39-4557208D59A1}" type="presOf" srcId="{26D28D5D-28C7-4313-AEC1-698484B25D84}" destId="{502F3594-413C-49F1-A141-4420D2A08D7C}" srcOrd="0" destOrd="0" presId="urn:microsoft.com/office/officeart/2005/8/layout/list1"/>
    <dgm:cxn modelId="{6827CB4D-E439-44E0-8BA8-DFBA76A91180}" srcId="{26D28D5D-28C7-4313-AEC1-698484B25D84}" destId="{BD7D8486-EDDE-4183-A140-55F496A30B76}" srcOrd="1" destOrd="0" parTransId="{7C954125-FB1F-4A42-A637-978DB5A15701}" sibTransId="{4048C053-6F68-47CC-B66B-76BE04C380D1}"/>
    <dgm:cxn modelId="{C79C462A-DD38-4C6B-94A9-D11B5EE0D1E7}" type="presOf" srcId="{23DE16F7-AB1E-4FAA-82C5-EE039152D35F}" destId="{1638C10A-F709-4E8E-B46B-FB003B6656E1}" srcOrd="1" destOrd="0" presId="urn:microsoft.com/office/officeart/2005/8/layout/list1"/>
    <dgm:cxn modelId="{E6E0581C-B920-4DFE-B978-57AB49352DFF}" type="presOf" srcId="{04216B34-B54D-4987-A58B-65865B549FAB}" destId="{1AE8696E-4903-480D-A0BC-CEEA61A182DC}" srcOrd="0" destOrd="0" presId="urn:microsoft.com/office/officeart/2005/8/layout/list1"/>
    <dgm:cxn modelId="{E9429A1C-9347-41AA-B111-45A7B9FDA2EC}" type="presOf" srcId="{BD7D8486-EDDE-4183-A140-55F496A30B76}" destId="{C3811BAA-407B-43A4-B828-DE9C04CC6116}" srcOrd="1" destOrd="0" presId="urn:microsoft.com/office/officeart/2005/8/layout/list1"/>
    <dgm:cxn modelId="{011053FF-8FB3-463D-AD5D-245D2466AFA5}" type="presOf" srcId="{04216B34-B54D-4987-A58B-65865B549FAB}" destId="{5B58E7F5-3E38-4B55-81D6-F14A22C46EF2}" srcOrd="1" destOrd="0" presId="urn:microsoft.com/office/officeart/2005/8/layout/list1"/>
    <dgm:cxn modelId="{CEE222E6-0797-4099-A445-9541B17742FE}" srcId="{26D28D5D-28C7-4313-AEC1-698484B25D84}" destId="{23DE16F7-AB1E-4FAA-82C5-EE039152D35F}" srcOrd="0" destOrd="0" parTransId="{DE257659-B09E-4416-B804-82993B5BAB7B}" sibTransId="{3877025E-6E60-4A79-92CB-AE8DD7C70417}"/>
    <dgm:cxn modelId="{DA114B2D-9AFB-4BCF-A3A1-3DB54370D73C}" srcId="{26D28D5D-28C7-4313-AEC1-698484B25D84}" destId="{04216B34-B54D-4987-A58B-65865B549FAB}" srcOrd="2" destOrd="0" parTransId="{54F48233-4792-4357-B6A4-782BD2D630CD}" sibTransId="{BD5136B0-C550-4A46-B65C-66B4AD0893D1}"/>
    <dgm:cxn modelId="{F52430C1-048A-47A7-85B0-34E52B684472}" type="presOf" srcId="{BD7D8486-EDDE-4183-A140-55F496A30B76}" destId="{D33E8060-84CF-4AA7-96D0-4BFB0ED08A54}" srcOrd="0" destOrd="0" presId="urn:microsoft.com/office/officeart/2005/8/layout/list1"/>
    <dgm:cxn modelId="{D8EA8840-0D48-48DF-BFB4-6F9EEFAF8267}" type="presOf" srcId="{5BDD3526-A548-4160-9BD0-6E90492ACE8C}" destId="{4C444CB8-F643-44E9-A427-A55C948B9110}" srcOrd="1" destOrd="0" presId="urn:microsoft.com/office/officeart/2005/8/layout/list1"/>
    <dgm:cxn modelId="{67C0FEDE-CF4B-4055-931E-8567D3304992}" srcId="{26D28D5D-28C7-4313-AEC1-698484B25D84}" destId="{5BDD3526-A548-4160-9BD0-6E90492ACE8C}" srcOrd="3" destOrd="0" parTransId="{6EA8F7B4-9D4D-4B1C-A17B-F59BF1C951E4}" sibTransId="{5CE0DC2D-401F-495D-985F-9D391651A0B7}"/>
    <dgm:cxn modelId="{CFFB20AA-205D-48DD-9F5A-426130EF9378}" type="presParOf" srcId="{502F3594-413C-49F1-A141-4420D2A08D7C}" destId="{F82EA8ED-9192-4DD9-914B-B5CA5E7FE3DB}" srcOrd="0" destOrd="0" presId="urn:microsoft.com/office/officeart/2005/8/layout/list1"/>
    <dgm:cxn modelId="{E8C55FB2-B1D8-426D-94A9-E5B501FCD07C}" type="presParOf" srcId="{F82EA8ED-9192-4DD9-914B-B5CA5E7FE3DB}" destId="{82A7C9EB-21AF-4E69-BDF3-EFD926A01095}" srcOrd="0" destOrd="0" presId="urn:microsoft.com/office/officeart/2005/8/layout/list1"/>
    <dgm:cxn modelId="{34AFF859-7748-44AF-8611-9C94C6426A65}" type="presParOf" srcId="{F82EA8ED-9192-4DD9-914B-B5CA5E7FE3DB}" destId="{1638C10A-F709-4E8E-B46B-FB003B6656E1}" srcOrd="1" destOrd="0" presId="urn:microsoft.com/office/officeart/2005/8/layout/list1"/>
    <dgm:cxn modelId="{163CE36C-B0AA-4B31-B387-3D074626D43A}" type="presParOf" srcId="{502F3594-413C-49F1-A141-4420D2A08D7C}" destId="{8729F8D2-683C-4FD4-AF11-B079970F70CB}" srcOrd="1" destOrd="0" presId="urn:microsoft.com/office/officeart/2005/8/layout/list1"/>
    <dgm:cxn modelId="{938B0525-78BD-4586-85C6-AB21DA4B415C}" type="presParOf" srcId="{502F3594-413C-49F1-A141-4420D2A08D7C}" destId="{D732E15D-FBF3-42A3-B8BF-9135495ED5E0}" srcOrd="2" destOrd="0" presId="urn:microsoft.com/office/officeart/2005/8/layout/list1"/>
    <dgm:cxn modelId="{5AED91E3-8AB6-472F-8232-0F05CC74650D}" type="presParOf" srcId="{502F3594-413C-49F1-A141-4420D2A08D7C}" destId="{B467E78C-049F-4013-A54D-BA5F36065698}" srcOrd="3" destOrd="0" presId="urn:microsoft.com/office/officeart/2005/8/layout/list1"/>
    <dgm:cxn modelId="{06AC3515-1D8D-4198-A3D9-7318C58D544D}" type="presParOf" srcId="{502F3594-413C-49F1-A141-4420D2A08D7C}" destId="{AFC308D8-ADBE-459C-905D-36301DB93764}" srcOrd="4" destOrd="0" presId="urn:microsoft.com/office/officeart/2005/8/layout/list1"/>
    <dgm:cxn modelId="{F48FFB77-10FA-4B53-9A87-6CD561FBC845}" type="presParOf" srcId="{AFC308D8-ADBE-459C-905D-36301DB93764}" destId="{D33E8060-84CF-4AA7-96D0-4BFB0ED08A54}" srcOrd="0" destOrd="0" presId="urn:microsoft.com/office/officeart/2005/8/layout/list1"/>
    <dgm:cxn modelId="{72305543-E29B-43A5-B642-CB242ED503AA}" type="presParOf" srcId="{AFC308D8-ADBE-459C-905D-36301DB93764}" destId="{C3811BAA-407B-43A4-B828-DE9C04CC6116}" srcOrd="1" destOrd="0" presId="urn:microsoft.com/office/officeart/2005/8/layout/list1"/>
    <dgm:cxn modelId="{D1E49A41-468D-4D72-962D-EF45D207CF72}" type="presParOf" srcId="{502F3594-413C-49F1-A141-4420D2A08D7C}" destId="{8E31E01C-6C24-46B5-80CA-BF0F07EE1422}" srcOrd="5" destOrd="0" presId="urn:microsoft.com/office/officeart/2005/8/layout/list1"/>
    <dgm:cxn modelId="{FA6B4896-0FA5-4D37-86E0-D966A186D0DD}" type="presParOf" srcId="{502F3594-413C-49F1-A141-4420D2A08D7C}" destId="{1BC54DD5-30AD-4B19-8628-543F18B6D271}" srcOrd="6" destOrd="0" presId="urn:microsoft.com/office/officeart/2005/8/layout/list1"/>
    <dgm:cxn modelId="{04E40A79-7D7E-4501-A3BD-6E042D511E42}" type="presParOf" srcId="{502F3594-413C-49F1-A141-4420D2A08D7C}" destId="{9496CAD3-3CBD-4586-AD63-E2C6005B1F64}" srcOrd="7" destOrd="0" presId="urn:microsoft.com/office/officeart/2005/8/layout/list1"/>
    <dgm:cxn modelId="{37BDB321-E938-46AB-9739-6A85E17252D5}" type="presParOf" srcId="{502F3594-413C-49F1-A141-4420D2A08D7C}" destId="{7C8245C4-C851-4D4C-92FF-FCA0C1748F73}" srcOrd="8" destOrd="0" presId="urn:microsoft.com/office/officeart/2005/8/layout/list1"/>
    <dgm:cxn modelId="{E355203E-429D-4FC9-BC12-10D12A55BE0E}" type="presParOf" srcId="{7C8245C4-C851-4D4C-92FF-FCA0C1748F73}" destId="{1AE8696E-4903-480D-A0BC-CEEA61A182DC}" srcOrd="0" destOrd="0" presId="urn:microsoft.com/office/officeart/2005/8/layout/list1"/>
    <dgm:cxn modelId="{060F585B-5422-449F-9E5C-9AA7BEB75637}" type="presParOf" srcId="{7C8245C4-C851-4D4C-92FF-FCA0C1748F73}" destId="{5B58E7F5-3E38-4B55-81D6-F14A22C46EF2}" srcOrd="1" destOrd="0" presId="urn:microsoft.com/office/officeart/2005/8/layout/list1"/>
    <dgm:cxn modelId="{5187695F-8777-4159-9EA7-FA3CE3E27C43}" type="presParOf" srcId="{502F3594-413C-49F1-A141-4420D2A08D7C}" destId="{221C63BE-C16D-4DA7-B3FE-E8424BB19270}" srcOrd="9" destOrd="0" presId="urn:microsoft.com/office/officeart/2005/8/layout/list1"/>
    <dgm:cxn modelId="{8EF5A6F5-BD26-4ECD-B87C-43891EB1C622}" type="presParOf" srcId="{502F3594-413C-49F1-A141-4420D2A08D7C}" destId="{D3040416-02AE-4E5E-8EF9-6F1FB1060885}" srcOrd="10" destOrd="0" presId="urn:microsoft.com/office/officeart/2005/8/layout/list1"/>
    <dgm:cxn modelId="{60F38A87-E231-48A2-9646-F79DF02577DA}" type="presParOf" srcId="{502F3594-413C-49F1-A141-4420D2A08D7C}" destId="{6C0A6337-4547-4325-92EC-4706D51176D7}" srcOrd="11" destOrd="0" presId="urn:microsoft.com/office/officeart/2005/8/layout/list1"/>
    <dgm:cxn modelId="{2C4CAF07-3E4C-4971-958A-069F7B087EEF}" type="presParOf" srcId="{502F3594-413C-49F1-A141-4420D2A08D7C}" destId="{F12914F8-CC8C-43E2-BECF-EB0080486D10}" srcOrd="12" destOrd="0" presId="urn:microsoft.com/office/officeart/2005/8/layout/list1"/>
    <dgm:cxn modelId="{F2A7FF46-770E-41C5-9E2E-8468EF0CE8C5}" type="presParOf" srcId="{F12914F8-CC8C-43E2-BECF-EB0080486D10}" destId="{DB8255D7-24AB-4D82-BACD-F0FA8FA95066}" srcOrd="0" destOrd="0" presId="urn:microsoft.com/office/officeart/2005/8/layout/list1"/>
    <dgm:cxn modelId="{9DF59C12-A375-4BE2-8CC8-CE8A7AFDFB36}" type="presParOf" srcId="{F12914F8-CC8C-43E2-BECF-EB0080486D10}" destId="{4C444CB8-F643-44E9-A427-A55C948B9110}" srcOrd="1" destOrd="0" presId="urn:microsoft.com/office/officeart/2005/8/layout/list1"/>
    <dgm:cxn modelId="{7C0C36C6-59AE-43A6-A7F8-4D7E7462C25B}" type="presParOf" srcId="{502F3594-413C-49F1-A141-4420D2A08D7C}" destId="{ABC480A3-935B-484A-AD92-39C6FFD8F15B}" srcOrd="13" destOrd="0" presId="urn:microsoft.com/office/officeart/2005/8/layout/list1"/>
    <dgm:cxn modelId="{CB7FABF7-57E2-446E-8CCA-FEE003C7CC0B}" type="presParOf" srcId="{502F3594-413C-49F1-A141-4420D2A08D7C}" destId="{2B956AF4-FABA-4AB7-8886-E37F1ABF22FB}" srcOrd="14" destOrd="0" presId="urn:microsoft.com/office/officeart/2005/8/layout/list1"/>
  </dgm:cxnLst>
  <dgm:bg>
    <a:blipFill>
      <a:blip xmlns:r="http://schemas.openxmlformats.org/officeDocument/2006/relationships" r:embed="rId1"/>
      <a:stretch>
        <a:fillRect/>
      </a:stretch>
    </a:blip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9C4DFF-5D5B-4767-804D-B9792B7A19FB}">
      <dsp:nvSpPr>
        <dsp:cNvPr id="0" name=""/>
        <dsp:cNvSpPr/>
      </dsp:nvSpPr>
      <dsp:spPr>
        <a:xfrm>
          <a:off x="-6420371" y="-982013"/>
          <a:ext cx="7642014" cy="7642014"/>
        </a:xfrm>
        <a:prstGeom prst="blockArc">
          <a:avLst>
            <a:gd name="adj1" fmla="val 18900000"/>
            <a:gd name="adj2" fmla="val 2700000"/>
            <a:gd name="adj3" fmla="val 283"/>
          </a:avLst>
        </a:prstGeom>
        <a:noFill/>
        <a:ln w="127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B11E04D-200A-461F-BB58-D7DC2462CD56}">
      <dsp:nvSpPr>
        <dsp:cNvPr id="0" name=""/>
        <dsp:cNvSpPr/>
      </dsp:nvSpPr>
      <dsp:spPr>
        <a:xfrm>
          <a:off x="454756" y="299002"/>
          <a:ext cx="11212428" cy="597778"/>
        </a:xfrm>
        <a:prstGeom prst="rect">
          <a:avLst/>
        </a:prstGeom>
        <a:gradFill rotWithShape="0">
          <a:gsLst>
            <a:gs pos="0">
              <a:schemeClr val="accent1">
                <a:hueOff val="0"/>
                <a:satOff val="0"/>
                <a:lumOff val="0"/>
                <a:alphaOff val="0"/>
                <a:tint val="97000"/>
                <a:satMod val="100000"/>
                <a:lumMod val="102000"/>
              </a:schemeClr>
            </a:gs>
            <a:gs pos="50000">
              <a:schemeClr val="accent1">
                <a:hueOff val="0"/>
                <a:satOff val="0"/>
                <a:lumOff val="0"/>
                <a:alphaOff val="0"/>
                <a:shade val="100000"/>
                <a:satMod val="100000"/>
                <a:lumMod val="100000"/>
              </a:schemeClr>
            </a:gs>
            <a:gs pos="100000">
              <a:schemeClr val="accent1">
                <a:hueOff val="0"/>
                <a:satOff val="0"/>
                <a:lumOff val="0"/>
                <a:alphaOff val="0"/>
                <a:shade val="80000"/>
                <a:satMod val="100000"/>
                <a:lumMod val="99000"/>
              </a:schemeClr>
            </a:gs>
          </a:gsLst>
          <a:lin ang="27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74487" tIns="81280" rIns="81280" bIns="81280" numCol="1" spcCol="1270" anchor="ctr" anchorCtr="0">
          <a:noAutofit/>
        </a:bodyPr>
        <a:lstStyle/>
        <a:p>
          <a:pPr lvl="0" algn="l" defTabSz="1422400">
            <a:lnSpc>
              <a:spcPct val="90000"/>
            </a:lnSpc>
            <a:spcBef>
              <a:spcPct val="0"/>
            </a:spcBef>
            <a:spcAft>
              <a:spcPct val="35000"/>
            </a:spcAft>
          </a:pPr>
          <a:r>
            <a:rPr lang="tg-Cyrl-TJ" sz="3200" kern="1200" dirty="0" smtClean="0">
              <a:solidFill>
                <a:schemeClr val="tx1"/>
              </a:solidFill>
              <a:latin typeface="Times New Roman Tj" panose="02020603050405020304" pitchFamily="18" charset="-52"/>
            </a:rPr>
            <a:t>Муқаррароти умумӣ</a:t>
          </a:r>
          <a:endParaRPr lang="ru-RU" sz="3200" kern="1200" dirty="0">
            <a:solidFill>
              <a:schemeClr val="tx1"/>
            </a:solidFill>
            <a:latin typeface="Times New Roman Tj" panose="02020603050405020304" pitchFamily="18" charset="-52"/>
          </a:endParaRPr>
        </a:p>
      </dsp:txBody>
      <dsp:txXfrm>
        <a:off x="454756" y="299002"/>
        <a:ext cx="11212428" cy="597778"/>
      </dsp:txXfrm>
    </dsp:sp>
    <dsp:sp modelId="{5BF00CCA-5D0E-4944-B6BA-721939261F23}">
      <dsp:nvSpPr>
        <dsp:cNvPr id="0" name=""/>
        <dsp:cNvSpPr/>
      </dsp:nvSpPr>
      <dsp:spPr>
        <a:xfrm>
          <a:off x="81144" y="224280"/>
          <a:ext cx="747223" cy="747223"/>
        </a:xfrm>
        <a:prstGeom prst="flowChartDecision">
          <a:avLst/>
        </a:prstGeom>
        <a:solidFill>
          <a:schemeClr val="accent2"/>
        </a:solidFill>
        <a:ln w="9525" cap="flat" cmpd="sng" algn="ctr">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65AAD78E-2D3F-4811-9E0B-467498B372AB}">
      <dsp:nvSpPr>
        <dsp:cNvPr id="0" name=""/>
        <dsp:cNvSpPr/>
      </dsp:nvSpPr>
      <dsp:spPr>
        <a:xfrm>
          <a:off x="946470" y="1195556"/>
          <a:ext cx="10720715" cy="597778"/>
        </a:xfrm>
        <a:prstGeom prst="rect">
          <a:avLst/>
        </a:prstGeom>
        <a:gradFill rotWithShape="0">
          <a:gsLst>
            <a:gs pos="0">
              <a:schemeClr val="accent1">
                <a:hueOff val="0"/>
                <a:satOff val="0"/>
                <a:lumOff val="0"/>
                <a:alphaOff val="0"/>
                <a:tint val="97000"/>
                <a:satMod val="100000"/>
                <a:lumMod val="102000"/>
              </a:schemeClr>
            </a:gs>
            <a:gs pos="50000">
              <a:schemeClr val="accent1">
                <a:hueOff val="0"/>
                <a:satOff val="0"/>
                <a:lumOff val="0"/>
                <a:alphaOff val="0"/>
                <a:shade val="100000"/>
                <a:satMod val="100000"/>
                <a:lumMod val="100000"/>
              </a:schemeClr>
            </a:gs>
            <a:gs pos="100000">
              <a:schemeClr val="accent1">
                <a:hueOff val="0"/>
                <a:satOff val="0"/>
                <a:lumOff val="0"/>
                <a:alphaOff val="0"/>
                <a:shade val="80000"/>
                <a:satMod val="100000"/>
                <a:lumMod val="99000"/>
              </a:schemeClr>
            </a:gs>
          </a:gsLst>
          <a:lin ang="27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74487" tIns="81280" rIns="81280" bIns="81280" numCol="1" spcCol="1270" anchor="ctr" anchorCtr="0">
          <a:noAutofit/>
        </a:bodyPr>
        <a:lstStyle/>
        <a:p>
          <a:pPr lvl="0" algn="l" defTabSz="1422400">
            <a:lnSpc>
              <a:spcPct val="90000"/>
            </a:lnSpc>
            <a:spcBef>
              <a:spcPct val="0"/>
            </a:spcBef>
            <a:spcAft>
              <a:spcPct val="35000"/>
            </a:spcAft>
          </a:pPr>
          <a:r>
            <a:rPr lang="tg-Cyrl-TJ" sz="3200" kern="1200" dirty="0" smtClean="0">
              <a:solidFill>
                <a:schemeClr val="tx1"/>
              </a:solidFill>
              <a:latin typeface="Times New Roman Tj" panose="02020603050405020304" pitchFamily="18" charset="-52"/>
            </a:rPr>
            <a:t>Ҳадаф, вазифа ва мақсади асосӣ</a:t>
          </a:r>
          <a:endParaRPr lang="ru-RU" sz="3200" kern="1200" dirty="0">
            <a:solidFill>
              <a:schemeClr val="tx1"/>
            </a:solidFill>
            <a:latin typeface="Times New Roman Tj" panose="02020603050405020304" pitchFamily="18" charset="-52"/>
          </a:endParaRPr>
        </a:p>
      </dsp:txBody>
      <dsp:txXfrm>
        <a:off x="946470" y="1195556"/>
        <a:ext cx="10720715" cy="597778"/>
      </dsp:txXfrm>
    </dsp:sp>
    <dsp:sp modelId="{EAE6B863-5E7A-4AA0-AE56-E8530AAA6E9B}">
      <dsp:nvSpPr>
        <dsp:cNvPr id="0" name=""/>
        <dsp:cNvSpPr/>
      </dsp:nvSpPr>
      <dsp:spPr>
        <a:xfrm>
          <a:off x="572858" y="1120834"/>
          <a:ext cx="747223" cy="747223"/>
        </a:xfrm>
        <a:prstGeom prst="flowChartDecision">
          <a:avLst/>
        </a:prstGeom>
        <a:solidFill>
          <a:schemeClr val="accent2"/>
        </a:solidFill>
        <a:ln w="9525" cap="flat" cmpd="sng" algn="ctr">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A45EE0BC-7C01-4709-8570-8CA5F5CF1E4B}">
      <dsp:nvSpPr>
        <dsp:cNvPr id="0" name=""/>
        <dsp:cNvSpPr/>
      </dsp:nvSpPr>
      <dsp:spPr>
        <a:xfrm>
          <a:off x="1171318" y="2092111"/>
          <a:ext cx="10495866" cy="597778"/>
        </a:xfrm>
        <a:prstGeom prst="rect">
          <a:avLst/>
        </a:prstGeom>
        <a:gradFill rotWithShape="0">
          <a:gsLst>
            <a:gs pos="0">
              <a:schemeClr val="accent1">
                <a:hueOff val="0"/>
                <a:satOff val="0"/>
                <a:lumOff val="0"/>
                <a:alphaOff val="0"/>
                <a:tint val="97000"/>
                <a:satMod val="100000"/>
                <a:lumMod val="102000"/>
              </a:schemeClr>
            </a:gs>
            <a:gs pos="50000">
              <a:schemeClr val="accent1">
                <a:hueOff val="0"/>
                <a:satOff val="0"/>
                <a:lumOff val="0"/>
                <a:alphaOff val="0"/>
                <a:shade val="100000"/>
                <a:satMod val="100000"/>
                <a:lumMod val="100000"/>
              </a:schemeClr>
            </a:gs>
            <a:gs pos="100000">
              <a:schemeClr val="accent1">
                <a:hueOff val="0"/>
                <a:satOff val="0"/>
                <a:lumOff val="0"/>
                <a:alphaOff val="0"/>
                <a:shade val="80000"/>
                <a:satMod val="100000"/>
                <a:lumMod val="99000"/>
              </a:schemeClr>
            </a:gs>
          </a:gsLst>
          <a:lin ang="27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74487" tIns="81280" rIns="81280" bIns="81280" numCol="1" spcCol="1270" anchor="ctr" anchorCtr="0">
          <a:noAutofit/>
        </a:bodyPr>
        <a:lstStyle/>
        <a:p>
          <a:pPr lvl="0" algn="l" defTabSz="1422400">
            <a:lnSpc>
              <a:spcPct val="90000"/>
            </a:lnSpc>
            <a:spcBef>
              <a:spcPct val="0"/>
            </a:spcBef>
            <a:spcAft>
              <a:spcPct val="35000"/>
            </a:spcAft>
          </a:pPr>
          <a:r>
            <a:rPr lang="tg-Cyrl-TJ" sz="3200" kern="1200" dirty="0" smtClean="0">
              <a:solidFill>
                <a:schemeClr val="tx1"/>
              </a:solidFill>
              <a:latin typeface="Times New Roman Tj" panose="02020603050405020304" pitchFamily="18" charset="-52"/>
            </a:rPr>
            <a:t>Таҳлили вазъи кунунӣ ва афзалиятҳо</a:t>
          </a:r>
          <a:endParaRPr lang="ru-RU" sz="3200" kern="1200" dirty="0">
            <a:solidFill>
              <a:schemeClr val="tx1"/>
            </a:solidFill>
            <a:latin typeface="Times New Roman Tj" panose="02020603050405020304" pitchFamily="18" charset="-52"/>
          </a:endParaRPr>
        </a:p>
      </dsp:txBody>
      <dsp:txXfrm>
        <a:off x="1171318" y="2092111"/>
        <a:ext cx="10495866" cy="597778"/>
      </dsp:txXfrm>
    </dsp:sp>
    <dsp:sp modelId="{0C3ACD15-BDAB-4585-AF1B-DF9E5CC26D23}">
      <dsp:nvSpPr>
        <dsp:cNvPr id="0" name=""/>
        <dsp:cNvSpPr/>
      </dsp:nvSpPr>
      <dsp:spPr>
        <a:xfrm>
          <a:off x="797706" y="2017388"/>
          <a:ext cx="747223" cy="747223"/>
        </a:xfrm>
        <a:prstGeom prst="flowChartDecision">
          <a:avLst/>
        </a:prstGeom>
        <a:solidFill>
          <a:schemeClr val="accent2"/>
        </a:solidFill>
        <a:ln w="9525" cap="flat" cmpd="sng" algn="ctr">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37D049ED-D596-412A-B675-D7983287A119}">
      <dsp:nvSpPr>
        <dsp:cNvPr id="0" name=""/>
        <dsp:cNvSpPr/>
      </dsp:nvSpPr>
      <dsp:spPr>
        <a:xfrm>
          <a:off x="1171318" y="2988097"/>
          <a:ext cx="10495866" cy="597778"/>
        </a:xfrm>
        <a:prstGeom prst="rect">
          <a:avLst/>
        </a:prstGeom>
        <a:gradFill rotWithShape="0">
          <a:gsLst>
            <a:gs pos="0">
              <a:schemeClr val="accent1">
                <a:hueOff val="0"/>
                <a:satOff val="0"/>
                <a:lumOff val="0"/>
                <a:alphaOff val="0"/>
                <a:tint val="97000"/>
                <a:satMod val="100000"/>
                <a:lumMod val="102000"/>
              </a:schemeClr>
            </a:gs>
            <a:gs pos="50000">
              <a:schemeClr val="accent1">
                <a:hueOff val="0"/>
                <a:satOff val="0"/>
                <a:lumOff val="0"/>
                <a:alphaOff val="0"/>
                <a:shade val="100000"/>
                <a:satMod val="100000"/>
                <a:lumMod val="100000"/>
              </a:schemeClr>
            </a:gs>
            <a:gs pos="100000">
              <a:schemeClr val="accent1">
                <a:hueOff val="0"/>
                <a:satOff val="0"/>
                <a:lumOff val="0"/>
                <a:alphaOff val="0"/>
                <a:shade val="80000"/>
                <a:satMod val="100000"/>
                <a:lumMod val="99000"/>
              </a:schemeClr>
            </a:gs>
          </a:gsLst>
          <a:lin ang="27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74487" tIns="81280" rIns="81280" bIns="81280" numCol="1" spcCol="1270" anchor="ctr" anchorCtr="0">
          <a:noAutofit/>
        </a:bodyPr>
        <a:lstStyle/>
        <a:p>
          <a:pPr lvl="0" algn="l" defTabSz="1422400">
            <a:lnSpc>
              <a:spcPct val="90000"/>
            </a:lnSpc>
            <a:spcBef>
              <a:spcPct val="0"/>
            </a:spcBef>
            <a:spcAft>
              <a:spcPct val="35000"/>
            </a:spcAft>
          </a:pPr>
          <a:r>
            <a:rPr lang="tg-Cyrl-TJ" sz="3200" kern="1200" dirty="0" smtClean="0">
              <a:solidFill>
                <a:schemeClr val="tx1"/>
              </a:solidFill>
              <a:latin typeface="Times New Roman Tj" panose="02020603050405020304" pitchFamily="18" charset="-52"/>
            </a:rPr>
            <a:t>Дурнамои миёнамуҳлат ва нақшаи молиявӣ </a:t>
          </a:r>
          <a:endParaRPr lang="ru-RU" sz="3200" kern="1200" dirty="0">
            <a:solidFill>
              <a:schemeClr val="tx1"/>
            </a:solidFill>
            <a:latin typeface="Times New Roman Tj" panose="02020603050405020304" pitchFamily="18" charset="-52"/>
          </a:endParaRPr>
        </a:p>
      </dsp:txBody>
      <dsp:txXfrm>
        <a:off x="1171318" y="2988097"/>
        <a:ext cx="10495866" cy="597778"/>
      </dsp:txXfrm>
    </dsp:sp>
    <dsp:sp modelId="{326FE1D7-5A09-424A-AFD6-161DD80CBED4}">
      <dsp:nvSpPr>
        <dsp:cNvPr id="0" name=""/>
        <dsp:cNvSpPr/>
      </dsp:nvSpPr>
      <dsp:spPr>
        <a:xfrm>
          <a:off x="797706" y="2913375"/>
          <a:ext cx="747223" cy="747223"/>
        </a:xfrm>
        <a:prstGeom prst="flowChartDecision">
          <a:avLst/>
        </a:prstGeom>
        <a:solidFill>
          <a:schemeClr val="accent2"/>
        </a:solidFill>
        <a:ln w="9525" cap="flat" cmpd="sng" algn="ctr">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D11FC2C1-4640-4BEF-9970-93774F38B8CA}">
      <dsp:nvSpPr>
        <dsp:cNvPr id="0" name=""/>
        <dsp:cNvSpPr/>
      </dsp:nvSpPr>
      <dsp:spPr>
        <a:xfrm>
          <a:off x="946470" y="3884651"/>
          <a:ext cx="10720715" cy="597778"/>
        </a:xfrm>
        <a:prstGeom prst="rect">
          <a:avLst/>
        </a:prstGeom>
        <a:gradFill rotWithShape="0">
          <a:gsLst>
            <a:gs pos="0">
              <a:schemeClr val="accent1">
                <a:hueOff val="0"/>
                <a:satOff val="0"/>
                <a:lumOff val="0"/>
                <a:alphaOff val="0"/>
                <a:tint val="97000"/>
                <a:satMod val="100000"/>
                <a:lumMod val="102000"/>
              </a:schemeClr>
            </a:gs>
            <a:gs pos="50000">
              <a:schemeClr val="accent1">
                <a:hueOff val="0"/>
                <a:satOff val="0"/>
                <a:lumOff val="0"/>
                <a:alphaOff val="0"/>
                <a:shade val="100000"/>
                <a:satMod val="100000"/>
                <a:lumMod val="100000"/>
              </a:schemeClr>
            </a:gs>
            <a:gs pos="100000">
              <a:schemeClr val="accent1">
                <a:hueOff val="0"/>
                <a:satOff val="0"/>
                <a:lumOff val="0"/>
                <a:alphaOff val="0"/>
                <a:shade val="80000"/>
                <a:satMod val="100000"/>
                <a:lumMod val="99000"/>
              </a:schemeClr>
            </a:gs>
          </a:gsLst>
          <a:lin ang="27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74487" tIns="81280" rIns="81280" bIns="81280" numCol="1" spcCol="1270" anchor="ctr" anchorCtr="0">
          <a:noAutofit/>
        </a:bodyPr>
        <a:lstStyle/>
        <a:p>
          <a:pPr lvl="0" algn="l" defTabSz="1422400">
            <a:lnSpc>
              <a:spcPct val="90000"/>
            </a:lnSpc>
            <a:spcBef>
              <a:spcPct val="0"/>
            </a:spcBef>
            <a:spcAft>
              <a:spcPct val="35000"/>
            </a:spcAft>
          </a:pPr>
          <a:r>
            <a:rPr lang="tg-Cyrl-TJ" sz="3200" kern="1200" dirty="0" smtClean="0">
              <a:solidFill>
                <a:schemeClr val="tx1"/>
              </a:solidFill>
              <a:latin typeface="Times New Roman Tj" panose="02020603050405020304" pitchFamily="18" charset="-52"/>
            </a:rPr>
            <a:t>Мониторинг ва арзёбӣ</a:t>
          </a:r>
          <a:endParaRPr lang="ru-RU" sz="3200" kern="1200" dirty="0">
            <a:solidFill>
              <a:schemeClr val="tx1"/>
            </a:solidFill>
            <a:latin typeface="Times New Roman Tj" panose="02020603050405020304" pitchFamily="18" charset="-52"/>
          </a:endParaRPr>
        </a:p>
      </dsp:txBody>
      <dsp:txXfrm>
        <a:off x="946470" y="3884651"/>
        <a:ext cx="10720715" cy="597778"/>
      </dsp:txXfrm>
    </dsp:sp>
    <dsp:sp modelId="{24C4C28D-FCF6-48B5-9ABE-8E3649D9AF54}">
      <dsp:nvSpPr>
        <dsp:cNvPr id="0" name=""/>
        <dsp:cNvSpPr/>
      </dsp:nvSpPr>
      <dsp:spPr>
        <a:xfrm>
          <a:off x="572858" y="3809929"/>
          <a:ext cx="747223" cy="747223"/>
        </a:xfrm>
        <a:prstGeom prst="flowChartDecision">
          <a:avLst/>
        </a:prstGeom>
        <a:solidFill>
          <a:schemeClr val="accent2"/>
        </a:solidFill>
        <a:ln w="9525" cap="flat" cmpd="sng" algn="ctr">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46D99FD7-28A5-446E-9783-9CBAB40D2975}">
      <dsp:nvSpPr>
        <dsp:cNvPr id="0" name=""/>
        <dsp:cNvSpPr/>
      </dsp:nvSpPr>
      <dsp:spPr>
        <a:xfrm>
          <a:off x="454756" y="4781205"/>
          <a:ext cx="11212428" cy="597778"/>
        </a:xfrm>
        <a:prstGeom prst="rect">
          <a:avLst/>
        </a:prstGeom>
        <a:gradFill rotWithShape="0">
          <a:gsLst>
            <a:gs pos="0">
              <a:schemeClr val="accent1">
                <a:hueOff val="0"/>
                <a:satOff val="0"/>
                <a:lumOff val="0"/>
                <a:alphaOff val="0"/>
                <a:tint val="97000"/>
                <a:satMod val="100000"/>
                <a:lumMod val="102000"/>
              </a:schemeClr>
            </a:gs>
            <a:gs pos="50000">
              <a:schemeClr val="accent1">
                <a:hueOff val="0"/>
                <a:satOff val="0"/>
                <a:lumOff val="0"/>
                <a:alphaOff val="0"/>
                <a:shade val="100000"/>
                <a:satMod val="100000"/>
                <a:lumMod val="100000"/>
              </a:schemeClr>
            </a:gs>
            <a:gs pos="100000">
              <a:schemeClr val="accent1">
                <a:hueOff val="0"/>
                <a:satOff val="0"/>
                <a:lumOff val="0"/>
                <a:alphaOff val="0"/>
                <a:shade val="80000"/>
                <a:satMod val="100000"/>
                <a:lumMod val="99000"/>
              </a:schemeClr>
            </a:gs>
          </a:gsLst>
          <a:lin ang="27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74487" tIns="81280" rIns="81280" bIns="81280" numCol="1" spcCol="1270" anchor="ctr" anchorCtr="0">
          <a:noAutofit/>
        </a:bodyPr>
        <a:lstStyle/>
        <a:p>
          <a:pPr lvl="0" algn="l" defTabSz="1422400">
            <a:lnSpc>
              <a:spcPct val="90000"/>
            </a:lnSpc>
            <a:spcBef>
              <a:spcPct val="0"/>
            </a:spcBef>
            <a:spcAft>
              <a:spcPct val="35000"/>
            </a:spcAft>
          </a:pPr>
          <a:r>
            <a:rPr lang="tg-Cyrl-TJ" sz="3200" kern="1200" dirty="0" smtClean="0">
              <a:solidFill>
                <a:schemeClr val="tx1"/>
              </a:solidFill>
              <a:latin typeface="Times New Roman Tj" panose="02020603050405020304" pitchFamily="18" charset="-52"/>
            </a:rPr>
            <a:t>Нақшаи амал</a:t>
          </a:r>
          <a:endParaRPr lang="ru-RU" sz="3200" kern="1200" dirty="0">
            <a:solidFill>
              <a:schemeClr val="tx1"/>
            </a:solidFill>
            <a:latin typeface="Times New Roman Tj" panose="02020603050405020304" pitchFamily="18" charset="-52"/>
          </a:endParaRPr>
        </a:p>
      </dsp:txBody>
      <dsp:txXfrm>
        <a:off x="454756" y="4781205"/>
        <a:ext cx="11212428" cy="597778"/>
      </dsp:txXfrm>
    </dsp:sp>
    <dsp:sp modelId="{2054F134-3944-41BE-A7C0-C825425D21B6}">
      <dsp:nvSpPr>
        <dsp:cNvPr id="0" name=""/>
        <dsp:cNvSpPr/>
      </dsp:nvSpPr>
      <dsp:spPr>
        <a:xfrm>
          <a:off x="81144" y="4706483"/>
          <a:ext cx="747223" cy="747223"/>
        </a:xfrm>
        <a:prstGeom prst="flowChartDecision">
          <a:avLst/>
        </a:prstGeom>
        <a:solidFill>
          <a:schemeClr val="accent2"/>
        </a:solidFill>
        <a:ln w="9525" cap="flat" cmpd="sng" algn="ctr">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9280A8-B851-4166-AE31-2133AC57C35F}">
      <dsp:nvSpPr>
        <dsp:cNvPr id="0" name=""/>
        <dsp:cNvSpPr/>
      </dsp:nvSpPr>
      <dsp:spPr>
        <a:xfrm>
          <a:off x="254648" y="1093613"/>
          <a:ext cx="5652192" cy="1766310"/>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96381" tIns="99060" rIns="99060" bIns="99060" numCol="1" spcCol="1270" anchor="ctr" anchorCtr="0">
          <a:noAutofit/>
        </a:bodyPr>
        <a:lstStyle/>
        <a:p>
          <a:pPr lvl="0" algn="l" defTabSz="1155700">
            <a:lnSpc>
              <a:spcPct val="90000"/>
            </a:lnSpc>
            <a:spcBef>
              <a:spcPct val="0"/>
            </a:spcBef>
            <a:spcAft>
              <a:spcPct val="35000"/>
            </a:spcAft>
          </a:pPr>
          <a:r>
            <a:rPr lang="tg-Cyrl-TJ" sz="2600" kern="1200" dirty="0" smtClean="0">
              <a:solidFill>
                <a:schemeClr val="tx1"/>
              </a:solidFill>
              <a:latin typeface="Times New Roman Tj" panose="02020603050405020304" pitchFamily="18" charset="-52"/>
            </a:rPr>
            <a:t>Беҳтар намудани нишондиҳандаҳои фаъолият ва вазъи молиявии кохонаҳои азими давлатӣ</a:t>
          </a:r>
          <a:endParaRPr lang="ru-RU" sz="2600" kern="1200" dirty="0">
            <a:solidFill>
              <a:schemeClr val="tx1"/>
            </a:solidFill>
            <a:latin typeface="Times New Roman Tj" panose="02020603050405020304" pitchFamily="18" charset="-52"/>
          </a:endParaRPr>
        </a:p>
      </dsp:txBody>
      <dsp:txXfrm>
        <a:off x="254648" y="1093613"/>
        <a:ext cx="5652192" cy="1766310"/>
      </dsp:txXfrm>
    </dsp:sp>
    <dsp:sp modelId="{8BE47225-81E9-4325-BAC1-6F182FE2BAE8}">
      <dsp:nvSpPr>
        <dsp:cNvPr id="0" name=""/>
        <dsp:cNvSpPr/>
      </dsp:nvSpPr>
      <dsp:spPr>
        <a:xfrm>
          <a:off x="2070" y="855577"/>
          <a:ext cx="1236417" cy="1854625"/>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62000" r="-62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598827-1EB3-414B-A732-A1CFC9573B18}">
      <dsp:nvSpPr>
        <dsp:cNvPr id="0" name=""/>
        <dsp:cNvSpPr/>
      </dsp:nvSpPr>
      <dsp:spPr>
        <a:xfrm>
          <a:off x="6415817" y="1110711"/>
          <a:ext cx="5652192" cy="1766310"/>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96381" tIns="99060" rIns="99060" bIns="99060" numCol="1" spcCol="1270" anchor="ctr" anchorCtr="0">
          <a:noAutofit/>
        </a:bodyPr>
        <a:lstStyle/>
        <a:p>
          <a:pPr lvl="0" algn="l" defTabSz="1155700">
            <a:lnSpc>
              <a:spcPct val="90000"/>
            </a:lnSpc>
            <a:spcBef>
              <a:spcPct val="0"/>
            </a:spcBef>
            <a:spcAft>
              <a:spcPct val="35000"/>
            </a:spcAft>
          </a:pPr>
          <a:r>
            <a:rPr lang="tg-Cyrl-TJ" sz="2600" kern="1200" dirty="0" smtClean="0">
              <a:solidFill>
                <a:schemeClr val="tx1"/>
              </a:solidFill>
              <a:latin typeface="Times New Roman Tj" panose="02020603050405020304" pitchFamily="18" charset="-52"/>
            </a:rPr>
            <a:t>Мониториг ва баҳодиҳии натиҷаҳои фаъолияти молиявӣ</a:t>
          </a:r>
          <a:endParaRPr lang="ru-RU" sz="2600" kern="1200" dirty="0">
            <a:solidFill>
              <a:schemeClr val="tx1"/>
            </a:solidFill>
            <a:latin typeface="Times New Roman Tj" panose="02020603050405020304" pitchFamily="18" charset="-52"/>
          </a:endParaRPr>
        </a:p>
      </dsp:txBody>
      <dsp:txXfrm>
        <a:off x="6415817" y="1110711"/>
        <a:ext cx="5652192" cy="1766310"/>
      </dsp:txXfrm>
    </dsp:sp>
    <dsp:sp modelId="{293CDC32-BD3F-417F-8987-EF952E1040E7}">
      <dsp:nvSpPr>
        <dsp:cNvPr id="0" name=""/>
        <dsp:cNvSpPr/>
      </dsp:nvSpPr>
      <dsp:spPr>
        <a:xfrm>
          <a:off x="6180309" y="855577"/>
          <a:ext cx="1236417" cy="1854625"/>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BF90883-8384-4969-86E5-2934191FBDFF}">
      <dsp:nvSpPr>
        <dsp:cNvPr id="0" name=""/>
        <dsp:cNvSpPr/>
      </dsp:nvSpPr>
      <dsp:spPr>
        <a:xfrm>
          <a:off x="237578" y="3334299"/>
          <a:ext cx="5652192" cy="1766310"/>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96381" tIns="99060" rIns="99060" bIns="99060" numCol="1" spcCol="1270" anchor="ctr" anchorCtr="0">
          <a:noAutofit/>
        </a:bodyPr>
        <a:lstStyle/>
        <a:p>
          <a:pPr lvl="0" algn="l" defTabSz="1155700">
            <a:lnSpc>
              <a:spcPct val="90000"/>
            </a:lnSpc>
            <a:spcBef>
              <a:spcPct val="0"/>
            </a:spcBef>
            <a:spcAft>
              <a:spcPct val="35000"/>
            </a:spcAft>
          </a:pPr>
          <a:r>
            <a:rPr lang="tg-Cyrl-TJ" sz="2600" kern="1200" dirty="0" smtClean="0">
              <a:solidFill>
                <a:schemeClr val="tx1"/>
              </a:solidFill>
              <a:latin typeface="Times New Roman Tj" panose="02020603050405020304" pitchFamily="18" charset="-52"/>
            </a:rPr>
            <a:t>Баҳогузорӣ ва ифшои маълумот оид ба хавфҳои фислкалӣ</a:t>
          </a:r>
          <a:endParaRPr lang="ru-RU" sz="2600" kern="1200" dirty="0">
            <a:solidFill>
              <a:schemeClr val="tx1"/>
            </a:solidFill>
            <a:latin typeface="Times New Roman Tj" panose="02020603050405020304" pitchFamily="18" charset="-52"/>
          </a:endParaRPr>
        </a:p>
      </dsp:txBody>
      <dsp:txXfrm>
        <a:off x="237578" y="3334299"/>
        <a:ext cx="5652192" cy="1766310"/>
      </dsp:txXfrm>
    </dsp:sp>
    <dsp:sp modelId="{49BAA6C9-BA28-46A8-8CCC-BFF7098A02EE}">
      <dsp:nvSpPr>
        <dsp:cNvPr id="0" name=""/>
        <dsp:cNvSpPr/>
      </dsp:nvSpPr>
      <dsp:spPr>
        <a:xfrm>
          <a:off x="2070" y="3079165"/>
          <a:ext cx="1236417" cy="1854625"/>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19000" r="-119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5376D1-2A76-48C5-84F7-3C6D7A7525EB}">
      <dsp:nvSpPr>
        <dsp:cNvPr id="0" name=""/>
        <dsp:cNvSpPr/>
      </dsp:nvSpPr>
      <dsp:spPr>
        <a:xfrm>
          <a:off x="6415817" y="3334299"/>
          <a:ext cx="5652192" cy="1766310"/>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96381" tIns="99060" rIns="99060" bIns="99060" numCol="1" spcCol="1270" anchor="ctr" anchorCtr="0">
          <a:noAutofit/>
        </a:bodyPr>
        <a:lstStyle/>
        <a:p>
          <a:pPr lvl="0" algn="l" defTabSz="1155700">
            <a:lnSpc>
              <a:spcPct val="90000"/>
            </a:lnSpc>
            <a:spcBef>
              <a:spcPct val="0"/>
            </a:spcBef>
            <a:spcAft>
              <a:spcPct val="35000"/>
            </a:spcAft>
          </a:pPr>
          <a:r>
            <a:rPr lang="tg-Cyrl-TJ" sz="2600" kern="1200" dirty="0" smtClean="0">
              <a:solidFill>
                <a:schemeClr val="tx1"/>
              </a:solidFill>
              <a:latin typeface="Times New Roman Tj" panose="02020603050405020304" pitchFamily="18" charset="-52"/>
            </a:rPr>
            <a:t>Таъмини шафофият ҳангоми сиёсати молиявӣ ва қарзӣ нисбати корхонаҳои азими далатӣ</a:t>
          </a:r>
          <a:endParaRPr lang="ru-RU" sz="2600" kern="1200" dirty="0">
            <a:solidFill>
              <a:schemeClr val="tx1"/>
            </a:solidFill>
            <a:latin typeface="Times New Roman Tj" panose="02020603050405020304" pitchFamily="18" charset="-52"/>
          </a:endParaRPr>
        </a:p>
      </dsp:txBody>
      <dsp:txXfrm>
        <a:off x="6415817" y="3334299"/>
        <a:ext cx="5652192" cy="1766310"/>
      </dsp:txXfrm>
    </dsp:sp>
    <dsp:sp modelId="{6260B545-4217-4D5F-A21B-88BC3002C2CD}">
      <dsp:nvSpPr>
        <dsp:cNvPr id="0" name=""/>
        <dsp:cNvSpPr/>
      </dsp:nvSpPr>
      <dsp:spPr>
        <a:xfrm>
          <a:off x="6180309" y="3079165"/>
          <a:ext cx="1236417" cy="1854625"/>
        </a:xfrm>
        <a:prstGeom prst="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32E15D-FBF3-42A3-B8BF-9135495ED5E0}">
      <dsp:nvSpPr>
        <dsp:cNvPr id="0" name=""/>
        <dsp:cNvSpPr/>
      </dsp:nvSpPr>
      <dsp:spPr>
        <a:xfrm>
          <a:off x="0" y="985953"/>
          <a:ext cx="11704320"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638C10A-F709-4E8E-B46B-FB003B6656E1}">
      <dsp:nvSpPr>
        <dsp:cNvPr id="0" name=""/>
        <dsp:cNvSpPr/>
      </dsp:nvSpPr>
      <dsp:spPr>
        <a:xfrm>
          <a:off x="0" y="128572"/>
          <a:ext cx="9877182" cy="116698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9677" tIns="0" rIns="309677" bIns="0" numCol="1" spcCol="1270" anchor="ctr" anchorCtr="0">
          <a:noAutofit/>
        </a:bodyPr>
        <a:lstStyle/>
        <a:p>
          <a:pPr lvl="0" algn="l" defTabSz="1111250">
            <a:lnSpc>
              <a:spcPct val="90000"/>
            </a:lnSpc>
            <a:spcBef>
              <a:spcPct val="0"/>
            </a:spcBef>
            <a:spcAft>
              <a:spcPct val="35000"/>
            </a:spcAft>
          </a:pPr>
          <a:r>
            <a:rPr lang="tg-Cyrl-TJ" sz="2500" b="0" kern="1200" dirty="0" smtClean="0">
              <a:solidFill>
                <a:schemeClr val="tx1"/>
              </a:solidFill>
              <a:latin typeface="Times New Roman Tj" panose="02020603050405020304" pitchFamily="18" charset="-52"/>
            </a:rPr>
            <a:t>Татбиқи сиёсати давлатӣ оид ба идоракунии моликияти давлатӣ</a:t>
          </a:r>
          <a:endParaRPr lang="ru-RU" sz="2500" b="0" kern="1200" dirty="0">
            <a:solidFill>
              <a:schemeClr val="tx1"/>
            </a:solidFill>
            <a:latin typeface="Times New Roman Tj" panose="02020603050405020304" pitchFamily="18" charset="-52"/>
          </a:endParaRPr>
        </a:p>
      </dsp:txBody>
      <dsp:txXfrm>
        <a:off x="56967" y="185539"/>
        <a:ext cx="9763248" cy="1053049"/>
      </dsp:txXfrm>
    </dsp:sp>
    <dsp:sp modelId="{1BC54DD5-30AD-4B19-8628-543F18B6D271}">
      <dsp:nvSpPr>
        <dsp:cNvPr id="0" name=""/>
        <dsp:cNvSpPr/>
      </dsp:nvSpPr>
      <dsp:spPr>
        <a:xfrm>
          <a:off x="0" y="2531964"/>
          <a:ext cx="11704320"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3811BAA-407B-43A4-B828-DE9C04CC6116}">
      <dsp:nvSpPr>
        <dsp:cNvPr id="0" name=""/>
        <dsp:cNvSpPr/>
      </dsp:nvSpPr>
      <dsp:spPr>
        <a:xfrm>
          <a:off x="1812928" y="1443356"/>
          <a:ext cx="9877182" cy="12608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9677" tIns="0" rIns="309677" bIns="0" numCol="1" spcCol="1270" anchor="ctr" anchorCtr="0">
          <a:noAutofit/>
        </a:bodyPr>
        <a:lstStyle/>
        <a:p>
          <a:pPr lvl="0" algn="l" defTabSz="1111250">
            <a:lnSpc>
              <a:spcPct val="90000"/>
            </a:lnSpc>
            <a:spcBef>
              <a:spcPct val="0"/>
            </a:spcBef>
            <a:spcAft>
              <a:spcPct val="35000"/>
            </a:spcAft>
          </a:pPr>
          <a:r>
            <a:rPr lang="tg-Cyrl-TJ" sz="2500" b="0" kern="1200" dirty="0" smtClean="0">
              <a:solidFill>
                <a:schemeClr val="tx1"/>
              </a:solidFill>
              <a:latin typeface="Times New Roman Tj" panose="02020603050405020304" pitchFamily="18" charset="-52"/>
            </a:rPr>
            <a:t>Татбиқи сиёсати давлатӣ дар самти баҳисобгирии муҳосибӣ ва </a:t>
          </a:r>
        </a:p>
        <a:p>
          <a:pPr lvl="0" algn="l" defTabSz="1111250">
            <a:lnSpc>
              <a:spcPct val="90000"/>
            </a:lnSpc>
            <a:spcBef>
              <a:spcPct val="0"/>
            </a:spcBef>
            <a:spcAft>
              <a:spcPct val="35000"/>
            </a:spcAft>
          </a:pPr>
          <a:r>
            <a:rPr lang="tg-Cyrl-TJ" sz="2500" b="0" kern="1200" dirty="0" smtClean="0">
              <a:solidFill>
                <a:schemeClr val="tx1"/>
              </a:solidFill>
              <a:latin typeface="Times New Roman Tj" panose="02020603050405020304" pitchFamily="18" charset="-52"/>
            </a:rPr>
            <a:t>пешниҳоди ҳисоботи молиявӣ ва аудити солонаи ҳатмӣ</a:t>
          </a:r>
          <a:endParaRPr lang="ru-RU" sz="2500" b="0" kern="1200" dirty="0">
            <a:solidFill>
              <a:schemeClr val="tx1"/>
            </a:solidFill>
            <a:latin typeface="Times New Roman Tj" panose="02020603050405020304" pitchFamily="18" charset="-52"/>
          </a:endParaRPr>
        </a:p>
      </dsp:txBody>
      <dsp:txXfrm>
        <a:off x="1874480" y="1504908"/>
        <a:ext cx="9754078" cy="1137786"/>
      </dsp:txXfrm>
    </dsp:sp>
    <dsp:sp modelId="{D3040416-02AE-4E5E-8EF9-6F1FB1060885}">
      <dsp:nvSpPr>
        <dsp:cNvPr id="0" name=""/>
        <dsp:cNvSpPr/>
      </dsp:nvSpPr>
      <dsp:spPr>
        <a:xfrm>
          <a:off x="0" y="3879495"/>
          <a:ext cx="11704320"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B58E7F5-3E38-4B55-81D6-F14A22C46EF2}">
      <dsp:nvSpPr>
        <dsp:cNvPr id="0" name=""/>
        <dsp:cNvSpPr/>
      </dsp:nvSpPr>
      <dsp:spPr>
        <a:xfrm>
          <a:off x="0" y="2790802"/>
          <a:ext cx="9877182" cy="106241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9677" tIns="0" rIns="309677" bIns="0" numCol="1" spcCol="1270" anchor="ctr" anchorCtr="0">
          <a:noAutofit/>
        </a:bodyPr>
        <a:lstStyle/>
        <a:p>
          <a:pPr lvl="0" algn="l" defTabSz="1111250">
            <a:lnSpc>
              <a:spcPct val="90000"/>
            </a:lnSpc>
            <a:spcBef>
              <a:spcPct val="0"/>
            </a:spcBef>
            <a:spcAft>
              <a:spcPct val="35000"/>
            </a:spcAft>
          </a:pPr>
          <a:r>
            <a:rPr lang="tg-Cyrl-TJ" sz="2500" b="0" kern="1200" dirty="0" smtClean="0">
              <a:solidFill>
                <a:schemeClr val="tx1"/>
              </a:solidFill>
              <a:latin typeface="Times New Roman Tj" panose="02020603050405020304" pitchFamily="18" charset="-52"/>
            </a:rPr>
            <a:t>Таҳия ва тартиб додани руйхати корхонаҳои азими давлатӣ</a:t>
          </a:r>
          <a:endParaRPr lang="ru-RU" sz="2500" b="0" kern="1200" dirty="0">
            <a:solidFill>
              <a:schemeClr val="tx1"/>
            </a:solidFill>
            <a:latin typeface="Times New Roman Tj" panose="02020603050405020304" pitchFamily="18" charset="-52"/>
          </a:endParaRPr>
        </a:p>
      </dsp:txBody>
      <dsp:txXfrm>
        <a:off x="51863" y="2842665"/>
        <a:ext cx="9773456" cy="958685"/>
      </dsp:txXfrm>
    </dsp:sp>
    <dsp:sp modelId="{2B956AF4-FABA-4AB7-8886-E37F1ABF22FB}">
      <dsp:nvSpPr>
        <dsp:cNvPr id="0" name=""/>
        <dsp:cNvSpPr/>
      </dsp:nvSpPr>
      <dsp:spPr>
        <a:xfrm>
          <a:off x="0" y="4250813"/>
          <a:ext cx="11704320" cy="137304"/>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C444CB8-F643-44E9-A427-A55C948B9110}">
      <dsp:nvSpPr>
        <dsp:cNvPr id="0" name=""/>
        <dsp:cNvSpPr/>
      </dsp:nvSpPr>
      <dsp:spPr>
        <a:xfrm>
          <a:off x="1827102" y="4022737"/>
          <a:ext cx="9877182" cy="105733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9677" tIns="0" rIns="309677" bIns="0" numCol="1" spcCol="1270" anchor="ctr" anchorCtr="0">
          <a:noAutofit/>
        </a:bodyPr>
        <a:lstStyle/>
        <a:p>
          <a:pPr lvl="0" algn="l" defTabSz="1111250">
            <a:lnSpc>
              <a:spcPct val="90000"/>
            </a:lnSpc>
            <a:spcBef>
              <a:spcPct val="0"/>
            </a:spcBef>
            <a:spcAft>
              <a:spcPct val="35000"/>
            </a:spcAft>
          </a:pPr>
          <a:r>
            <a:rPr lang="tg-Cyrl-TJ" sz="2500" b="0" kern="1200" dirty="0" smtClean="0">
              <a:solidFill>
                <a:schemeClr val="tx1"/>
              </a:solidFill>
              <a:latin typeface="Times New Roman Tj" panose="02020603050405020304" pitchFamily="18" charset="-52"/>
            </a:rPr>
            <a:t>Такмили идоракунии корпаративӣ ва таъсис додани Шӯрои нозирон дар КАД </a:t>
          </a:r>
          <a:endParaRPr lang="ru-RU" sz="2500" b="0" kern="1200" dirty="0">
            <a:solidFill>
              <a:schemeClr val="tx1"/>
            </a:solidFill>
            <a:latin typeface="Times New Roman Tj" panose="02020603050405020304" pitchFamily="18" charset="-52"/>
          </a:endParaRPr>
        </a:p>
      </dsp:txBody>
      <dsp:txXfrm>
        <a:off x="1878717" y="4074352"/>
        <a:ext cx="9773952" cy="954107"/>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9D1538D-C115-4B5B-BBF4-DB615E9A8E65}" type="datetimeFigureOut">
              <a:rPr lang="ru-RU" smtClean="0"/>
              <a:t>26.06.2024</a:t>
            </a:fld>
            <a:endParaRPr lang="ru-RU"/>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F3934E1-B9E3-4A93-9FB8-E8211ED52494}" type="slidenum">
              <a:rPr lang="ru-RU" smtClean="0"/>
              <a:t>‹#›</a:t>
            </a:fld>
            <a:endParaRPr lang="ru-RU"/>
          </a:p>
        </p:txBody>
      </p:sp>
    </p:spTree>
    <p:extLst>
      <p:ext uri="{BB962C8B-B14F-4D97-AF65-F5344CB8AC3E}">
        <p14:creationId xmlns:p14="http://schemas.microsoft.com/office/powerpoint/2010/main" val="8178327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DE1BBD-2F3F-49C9-BD6D-44E62EE9F99F}" type="datetimeFigureOut">
              <a:rPr lang="ru-RU" smtClean="0"/>
              <a:t>26.06.2024</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A42C36-7C03-479B-99BA-F67D1694B6F0}" type="slidenum">
              <a:rPr lang="ru-RU" smtClean="0"/>
              <a:t>‹#›</a:t>
            </a:fld>
            <a:endParaRPr lang="ru-RU"/>
          </a:p>
        </p:txBody>
      </p:sp>
    </p:spTree>
    <p:extLst>
      <p:ext uri="{BB962C8B-B14F-4D97-AF65-F5344CB8AC3E}">
        <p14:creationId xmlns:p14="http://schemas.microsoft.com/office/powerpoint/2010/main" val="2473093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FA42C36-7C03-479B-99BA-F67D1694B6F0}" type="slidenum">
              <a:rPr lang="ru-RU" smtClean="0"/>
              <a:t>1</a:t>
            </a:fld>
            <a:endParaRPr lang="ru-RU"/>
          </a:p>
        </p:txBody>
      </p:sp>
    </p:spTree>
    <p:extLst>
      <p:ext uri="{BB962C8B-B14F-4D97-AF65-F5344CB8AC3E}">
        <p14:creationId xmlns:p14="http://schemas.microsoft.com/office/powerpoint/2010/main" val="41100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FA42C36-7C03-479B-99BA-F67D1694B6F0}" type="slidenum">
              <a:rPr lang="ru-RU" smtClean="0"/>
              <a:t>10</a:t>
            </a:fld>
            <a:endParaRPr lang="ru-RU"/>
          </a:p>
        </p:txBody>
      </p:sp>
    </p:spTree>
    <p:extLst>
      <p:ext uri="{BB962C8B-B14F-4D97-AF65-F5344CB8AC3E}">
        <p14:creationId xmlns:p14="http://schemas.microsoft.com/office/powerpoint/2010/main" val="14366403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FA42C36-7C03-479B-99BA-F67D1694B6F0}" type="slidenum">
              <a:rPr lang="ru-RU" smtClean="0"/>
              <a:t>11</a:t>
            </a:fld>
            <a:endParaRPr lang="ru-RU"/>
          </a:p>
        </p:txBody>
      </p:sp>
    </p:spTree>
    <p:extLst>
      <p:ext uri="{BB962C8B-B14F-4D97-AF65-F5344CB8AC3E}">
        <p14:creationId xmlns:p14="http://schemas.microsoft.com/office/powerpoint/2010/main" val="2380548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FA42C36-7C03-479B-99BA-F67D1694B6F0}" type="slidenum">
              <a:rPr lang="ru-RU" smtClean="0"/>
              <a:t>2</a:t>
            </a:fld>
            <a:endParaRPr lang="ru-RU"/>
          </a:p>
        </p:txBody>
      </p:sp>
    </p:spTree>
    <p:extLst>
      <p:ext uri="{BB962C8B-B14F-4D97-AF65-F5344CB8AC3E}">
        <p14:creationId xmlns:p14="http://schemas.microsoft.com/office/powerpoint/2010/main" val="4083034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FA42C36-7C03-479B-99BA-F67D1694B6F0}" type="slidenum">
              <a:rPr lang="ru-RU" smtClean="0"/>
              <a:t>3</a:t>
            </a:fld>
            <a:endParaRPr lang="ru-RU"/>
          </a:p>
        </p:txBody>
      </p:sp>
    </p:spTree>
    <p:extLst>
      <p:ext uri="{BB962C8B-B14F-4D97-AF65-F5344CB8AC3E}">
        <p14:creationId xmlns:p14="http://schemas.microsoft.com/office/powerpoint/2010/main" val="621634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FA42C36-7C03-479B-99BA-F67D1694B6F0}" type="slidenum">
              <a:rPr lang="ru-RU" smtClean="0"/>
              <a:t>4</a:t>
            </a:fld>
            <a:endParaRPr lang="ru-RU"/>
          </a:p>
        </p:txBody>
      </p:sp>
    </p:spTree>
    <p:extLst>
      <p:ext uri="{BB962C8B-B14F-4D97-AF65-F5344CB8AC3E}">
        <p14:creationId xmlns:p14="http://schemas.microsoft.com/office/powerpoint/2010/main" val="3140168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FA42C36-7C03-479B-99BA-F67D1694B6F0}" type="slidenum">
              <a:rPr lang="ru-RU" smtClean="0"/>
              <a:t>5</a:t>
            </a:fld>
            <a:endParaRPr lang="ru-RU"/>
          </a:p>
        </p:txBody>
      </p:sp>
    </p:spTree>
    <p:extLst>
      <p:ext uri="{BB962C8B-B14F-4D97-AF65-F5344CB8AC3E}">
        <p14:creationId xmlns:p14="http://schemas.microsoft.com/office/powerpoint/2010/main" val="3547430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FA42C36-7C03-479B-99BA-F67D1694B6F0}" type="slidenum">
              <a:rPr lang="ru-RU" smtClean="0"/>
              <a:t>6</a:t>
            </a:fld>
            <a:endParaRPr lang="ru-RU"/>
          </a:p>
        </p:txBody>
      </p:sp>
    </p:spTree>
    <p:extLst>
      <p:ext uri="{BB962C8B-B14F-4D97-AF65-F5344CB8AC3E}">
        <p14:creationId xmlns:p14="http://schemas.microsoft.com/office/powerpoint/2010/main" val="1306497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FA42C36-7C03-479B-99BA-F67D1694B6F0}" type="slidenum">
              <a:rPr lang="ru-RU" smtClean="0"/>
              <a:t>7</a:t>
            </a:fld>
            <a:endParaRPr lang="ru-RU"/>
          </a:p>
        </p:txBody>
      </p:sp>
    </p:spTree>
    <p:extLst>
      <p:ext uri="{BB962C8B-B14F-4D97-AF65-F5344CB8AC3E}">
        <p14:creationId xmlns:p14="http://schemas.microsoft.com/office/powerpoint/2010/main" val="2338420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FA42C36-7C03-479B-99BA-F67D1694B6F0}" type="slidenum">
              <a:rPr lang="ru-RU" smtClean="0"/>
              <a:t>8</a:t>
            </a:fld>
            <a:endParaRPr lang="ru-RU"/>
          </a:p>
        </p:txBody>
      </p:sp>
    </p:spTree>
    <p:extLst>
      <p:ext uri="{BB962C8B-B14F-4D97-AF65-F5344CB8AC3E}">
        <p14:creationId xmlns:p14="http://schemas.microsoft.com/office/powerpoint/2010/main" val="5400347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FA42C36-7C03-479B-99BA-F67D1694B6F0}" type="slidenum">
              <a:rPr lang="ru-RU" smtClean="0"/>
              <a:t>9</a:t>
            </a:fld>
            <a:endParaRPr lang="ru-RU"/>
          </a:p>
        </p:txBody>
      </p:sp>
    </p:spTree>
    <p:extLst>
      <p:ext uri="{BB962C8B-B14F-4D97-AF65-F5344CB8AC3E}">
        <p14:creationId xmlns:p14="http://schemas.microsoft.com/office/powerpoint/2010/main" val="2663198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3477F992-A3D1-4EB3-99C5-4C596D5A4025}" type="datetimeFigureOut">
              <a:rPr lang="ru-RU" smtClean="0"/>
              <a:t>26.06.2024</a:t>
            </a:fld>
            <a:endParaRPr lang="ru-RU"/>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ru-RU"/>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794FF168-608C-453D-B509-CC441CEDE474}" type="slidenum">
              <a:rPr lang="ru-RU" smtClean="0"/>
              <a:t>‹#›</a:t>
            </a:fld>
            <a:endParaRPr lang="ru-RU"/>
          </a:p>
        </p:txBody>
      </p:sp>
    </p:spTree>
    <p:extLst>
      <p:ext uri="{BB962C8B-B14F-4D97-AF65-F5344CB8AC3E}">
        <p14:creationId xmlns:p14="http://schemas.microsoft.com/office/powerpoint/2010/main" val="3178114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477F992-A3D1-4EB3-99C5-4C596D5A4025}" type="datetimeFigureOut">
              <a:rPr lang="ru-RU" smtClean="0"/>
              <a:t>26.06.2024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94FF168-608C-453D-B509-CC441CEDE474}" type="slidenum">
              <a:rPr lang="ru-RU" smtClean="0"/>
              <a:t>‹#›</a:t>
            </a:fld>
            <a:endParaRPr lang="ru-RU"/>
          </a:p>
        </p:txBody>
      </p:sp>
    </p:spTree>
    <p:extLst>
      <p:ext uri="{BB962C8B-B14F-4D97-AF65-F5344CB8AC3E}">
        <p14:creationId xmlns:p14="http://schemas.microsoft.com/office/powerpoint/2010/main" val="461203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477F992-A3D1-4EB3-99C5-4C596D5A4025}" type="datetimeFigureOut">
              <a:rPr lang="ru-RU" smtClean="0"/>
              <a:t>26.06.2024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94FF168-608C-453D-B509-CC441CEDE474}" type="slidenum">
              <a:rPr lang="ru-RU" smtClean="0"/>
              <a:t>‹#›</a:t>
            </a:fld>
            <a:endParaRPr lang="ru-RU"/>
          </a:p>
        </p:txBody>
      </p:sp>
    </p:spTree>
    <p:extLst>
      <p:ext uri="{BB962C8B-B14F-4D97-AF65-F5344CB8AC3E}">
        <p14:creationId xmlns:p14="http://schemas.microsoft.com/office/powerpoint/2010/main" val="510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477F992-A3D1-4EB3-99C5-4C596D5A4025}" type="datetimeFigureOut">
              <a:rPr lang="ru-RU" smtClean="0"/>
              <a:t>26.06.2024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94FF168-608C-453D-B509-CC441CEDE474}" type="slidenum">
              <a:rPr lang="ru-RU" smtClean="0"/>
              <a:t>‹#›</a:t>
            </a:fld>
            <a:endParaRPr lang="ru-RU"/>
          </a:p>
        </p:txBody>
      </p:sp>
    </p:spTree>
    <p:extLst>
      <p:ext uri="{BB962C8B-B14F-4D97-AF65-F5344CB8AC3E}">
        <p14:creationId xmlns:p14="http://schemas.microsoft.com/office/powerpoint/2010/main" val="4259096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477F992-A3D1-4EB3-99C5-4C596D5A4025}" type="datetimeFigureOut">
              <a:rPr lang="ru-RU" smtClean="0"/>
              <a:t>26.06.2024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94FF168-608C-453D-B509-CC441CEDE474}" type="slidenum">
              <a:rPr lang="ru-RU" smtClean="0"/>
              <a:t>‹#›</a:t>
            </a:fld>
            <a:endParaRPr lang="ru-RU"/>
          </a:p>
        </p:txBody>
      </p:sp>
    </p:spTree>
    <p:extLst>
      <p:ext uri="{BB962C8B-B14F-4D97-AF65-F5344CB8AC3E}">
        <p14:creationId xmlns:p14="http://schemas.microsoft.com/office/powerpoint/2010/main" val="2807160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3477F992-A3D1-4EB3-99C5-4C596D5A4025}" type="datetimeFigureOut">
              <a:rPr lang="ru-RU" smtClean="0"/>
              <a:t>26.06.2024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94FF168-608C-453D-B509-CC441CEDE474}" type="slidenum">
              <a:rPr lang="ru-RU" smtClean="0"/>
              <a:t>‹#›</a:t>
            </a:fld>
            <a:endParaRPr lang="ru-RU"/>
          </a:p>
        </p:txBody>
      </p:sp>
    </p:spTree>
    <p:extLst>
      <p:ext uri="{BB962C8B-B14F-4D97-AF65-F5344CB8AC3E}">
        <p14:creationId xmlns:p14="http://schemas.microsoft.com/office/powerpoint/2010/main" val="3069978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3477F992-A3D1-4EB3-99C5-4C596D5A4025}" type="datetimeFigureOut">
              <a:rPr lang="ru-RU" smtClean="0"/>
              <a:t>26.06.2024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94FF168-608C-453D-B509-CC441CEDE474}" type="slidenum">
              <a:rPr lang="ru-RU" smtClean="0"/>
              <a:t>‹#›</a:t>
            </a:fld>
            <a:endParaRPr lang="ru-RU"/>
          </a:p>
        </p:txBody>
      </p:sp>
    </p:spTree>
    <p:extLst>
      <p:ext uri="{BB962C8B-B14F-4D97-AF65-F5344CB8AC3E}">
        <p14:creationId xmlns:p14="http://schemas.microsoft.com/office/powerpoint/2010/main" val="3965998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3477F992-A3D1-4EB3-99C5-4C596D5A4025}" type="datetimeFigureOut">
              <a:rPr lang="ru-RU" smtClean="0"/>
              <a:t>26.06.2024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94FF168-608C-453D-B509-CC441CEDE474}" type="slidenum">
              <a:rPr lang="ru-RU" smtClean="0"/>
              <a:t>‹#›</a:t>
            </a:fld>
            <a:endParaRPr lang="ru-RU"/>
          </a:p>
        </p:txBody>
      </p:sp>
    </p:spTree>
    <p:extLst>
      <p:ext uri="{BB962C8B-B14F-4D97-AF65-F5344CB8AC3E}">
        <p14:creationId xmlns:p14="http://schemas.microsoft.com/office/powerpoint/2010/main" val="908269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77F992-A3D1-4EB3-99C5-4C596D5A4025}" type="datetimeFigureOut">
              <a:rPr lang="ru-RU" smtClean="0"/>
              <a:t>26.06.2024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94FF168-608C-453D-B509-CC441CEDE474}" type="slidenum">
              <a:rPr lang="ru-RU" smtClean="0"/>
              <a:t>‹#›</a:t>
            </a:fld>
            <a:endParaRPr lang="ru-RU"/>
          </a:p>
        </p:txBody>
      </p:sp>
    </p:spTree>
    <p:extLst>
      <p:ext uri="{BB962C8B-B14F-4D97-AF65-F5344CB8AC3E}">
        <p14:creationId xmlns:p14="http://schemas.microsoft.com/office/powerpoint/2010/main" val="1553057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ru-RU" smtClean="0"/>
              <a:t>Образец текста</a:t>
            </a:r>
          </a:p>
        </p:txBody>
      </p:sp>
      <p:sp>
        <p:nvSpPr>
          <p:cNvPr id="5" name="Date Placeholder 4"/>
          <p:cNvSpPr>
            <a:spLocks noGrp="1"/>
          </p:cNvSpPr>
          <p:nvPr>
            <p:ph type="dt" sz="half" idx="10"/>
          </p:nvPr>
        </p:nvSpPr>
        <p:spPr/>
        <p:txBody>
          <a:bodyPr/>
          <a:lstStyle/>
          <a:p>
            <a:fld id="{3477F992-A3D1-4EB3-99C5-4C596D5A4025}" type="datetimeFigureOut">
              <a:rPr lang="ru-RU" smtClean="0"/>
              <a:t>26.06.2024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794FF168-608C-453D-B509-CC441CEDE474}" type="slidenum">
              <a:rPr lang="ru-RU" smtClean="0"/>
              <a:t>‹#›</a:t>
            </a:fld>
            <a:endParaRPr lang="ru-RU"/>
          </a:p>
        </p:txBody>
      </p:sp>
    </p:spTree>
    <p:extLst>
      <p:ext uri="{BB962C8B-B14F-4D97-AF65-F5344CB8AC3E}">
        <p14:creationId xmlns:p14="http://schemas.microsoft.com/office/powerpoint/2010/main" val="2665460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3477F992-A3D1-4EB3-99C5-4C596D5A4025}" type="datetimeFigureOut">
              <a:rPr lang="ru-RU" smtClean="0"/>
              <a:t>26.06.2024</a:t>
            </a:fld>
            <a:endParaRPr lang="ru-RU"/>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ru-RU"/>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794FF168-608C-453D-B509-CC441CEDE474}" type="slidenum">
              <a:rPr lang="ru-RU" smtClean="0"/>
              <a:t>‹#›</a:t>
            </a:fld>
            <a:endParaRPr lang="ru-RU"/>
          </a:p>
        </p:txBody>
      </p:sp>
    </p:spTree>
    <p:extLst>
      <p:ext uri="{BB962C8B-B14F-4D97-AF65-F5344CB8AC3E}">
        <p14:creationId xmlns:p14="http://schemas.microsoft.com/office/powerpoint/2010/main" val="1743003888"/>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3477F992-A3D1-4EB3-99C5-4C596D5A4025}" type="datetimeFigureOut">
              <a:rPr lang="ru-RU" smtClean="0"/>
              <a:t>26.06.2024</a:t>
            </a:fld>
            <a:endParaRPr lang="ru-RU"/>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ru-RU"/>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794FF168-608C-453D-B509-CC441CEDE474}" type="slidenum">
              <a:rPr lang="ru-RU" smtClean="0"/>
              <a:t>‹#›</a:t>
            </a:fld>
            <a:endParaRPr lang="ru-RU"/>
          </a:p>
        </p:txBody>
      </p:sp>
    </p:spTree>
    <p:extLst>
      <p:ext uri="{BB962C8B-B14F-4D97-AF65-F5344CB8AC3E}">
        <p14:creationId xmlns:p14="http://schemas.microsoft.com/office/powerpoint/2010/main" val="3989128358"/>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8.jpe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10.jpeg"/><Relationship Id="rId4" Type="http://schemas.openxmlformats.org/officeDocument/2006/relationships/diagramLayout" Target="../diagrams/layout3.xml"/><Relationship Id="rId9"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17550" y="1751117"/>
            <a:ext cx="9853746" cy="2423298"/>
          </a:xfrm>
        </p:spPr>
        <p:txBody>
          <a:bodyPr>
            <a:noAutofit/>
          </a:bodyPr>
          <a:lstStyle/>
          <a:p>
            <a:pPr algn="ctr">
              <a:lnSpc>
                <a:spcPct val="114000"/>
              </a:lnSpc>
            </a:pPr>
            <a:r>
              <a:rPr lang="tg-Cyrl-TJ" sz="3000" b="1" dirty="0" smtClean="0">
                <a:solidFill>
                  <a:schemeClr val="tx1"/>
                </a:solidFill>
                <a:latin typeface="Times New Roman Tj" panose="02020603050405020304" pitchFamily="18" charset="-52"/>
                <a:cs typeface="Times New Roman" panose="02020603050405020304" pitchFamily="18" charset="0"/>
              </a:rPr>
              <a:t>Барномаи миёнамуҳлат барои солҳои 2023-2027 оид ба идоракунии хавфҳои фискалии корхонаҳои азими давлатӣ ва ҷамъиятҳое, ки саҳмияи онҳо ба давлат тааллуқ доранд</a:t>
            </a:r>
            <a:endParaRPr lang="ru-RU" sz="3000" b="1" dirty="0">
              <a:solidFill>
                <a:schemeClr val="tx1"/>
              </a:solidFill>
              <a:latin typeface="Times New Roman Tj" panose="02020603050405020304" pitchFamily="18" charset="-52"/>
              <a:cs typeface="Times New Roman" panose="02020603050405020304" pitchFamily="18" charset="0"/>
            </a:endParaRPr>
          </a:p>
        </p:txBody>
      </p:sp>
      <p:pic>
        <p:nvPicPr>
          <p:cNvPr id="4" name="Picture 13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097" y="76912"/>
            <a:ext cx="1726250" cy="131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75171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838200" y="112737"/>
            <a:ext cx="10515600" cy="557983"/>
          </a:xfrm>
        </p:spPr>
        <p:txBody>
          <a:bodyPr>
            <a:noAutofit/>
          </a:bodyPr>
          <a:lstStyle/>
          <a:p>
            <a:r>
              <a:rPr lang="tg-Cyrl-TJ" sz="3000" b="1" dirty="0" smtClean="0">
                <a:solidFill>
                  <a:schemeClr val="accent1">
                    <a:lumMod val="75000"/>
                  </a:schemeClr>
                </a:solidFill>
                <a:latin typeface="Times New Roman Tj" panose="02020603050405020304" pitchFamily="18" charset="-52"/>
              </a:rPr>
              <a:t>Нақшаи амали </a:t>
            </a:r>
            <a:r>
              <a:rPr lang="tg-Cyrl-TJ" sz="3000" b="1" dirty="0" smtClean="0">
                <a:solidFill>
                  <a:schemeClr val="accent1">
                    <a:lumMod val="75000"/>
                  </a:schemeClr>
                </a:solidFill>
                <a:latin typeface="Times New Roman Tj" panose="02020603050405020304" pitchFamily="18" charset="-52"/>
                <a:cs typeface="Times New Roman" panose="02020603050405020304" pitchFamily="18" charset="0"/>
              </a:rPr>
              <a:t>Барнома:</a:t>
            </a:r>
            <a:endParaRPr lang="ru-RU" sz="3000" b="1" dirty="0">
              <a:solidFill>
                <a:schemeClr val="accent1">
                  <a:lumMod val="75000"/>
                </a:schemeClr>
              </a:solidFill>
              <a:latin typeface="Times New Roman Tj" panose="02020603050405020304" pitchFamily="18" charset="-52"/>
            </a:endParaRPr>
          </a:p>
        </p:txBody>
      </p:sp>
      <p:graphicFrame>
        <p:nvGraphicFramePr>
          <p:cNvPr id="6" name="Объект 5"/>
          <p:cNvGraphicFramePr>
            <a:graphicFrameLocks noGrp="1"/>
          </p:cNvGraphicFramePr>
          <p:nvPr>
            <p:ph idx="1"/>
            <p:extLst>
              <p:ext uri="{D42A27DB-BD31-4B8C-83A1-F6EECF244321}">
                <p14:modId xmlns:p14="http://schemas.microsoft.com/office/powerpoint/2010/main" val="541882452"/>
              </p:ext>
            </p:extLst>
          </p:nvPr>
        </p:nvGraphicFramePr>
        <p:xfrm>
          <a:off x="120650" y="700756"/>
          <a:ext cx="11836219" cy="6104542"/>
        </p:xfrm>
        <a:graphic>
          <a:graphicData uri="http://schemas.openxmlformats.org/drawingml/2006/table">
            <a:tbl>
              <a:tblPr firstRow="1" bandRow="1">
                <a:tableStyleId>{5C22544A-7EE6-4342-B048-85BDC9FD1C3A}</a:tableStyleId>
              </a:tblPr>
              <a:tblGrid>
                <a:gridCol w="1126421"/>
                <a:gridCol w="5136312"/>
                <a:gridCol w="5573486"/>
              </a:tblGrid>
              <a:tr h="61529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g-Cyrl-TJ" sz="1800" b="1" dirty="0" smtClean="0">
                          <a:solidFill>
                            <a:schemeClr val="tx1"/>
                          </a:solidFill>
                          <a:latin typeface="Times New Roman Tj" panose="02020603050405020304" pitchFamily="18" charset="-52"/>
                          <a:cs typeface="Times New Roman" panose="02020603050405020304" pitchFamily="18" charset="0"/>
                        </a:rPr>
                        <a:t>Бандҳои</a:t>
                      </a:r>
                      <a:r>
                        <a:rPr lang="tg-Cyrl-TJ" sz="1800" b="1" baseline="0" dirty="0" smtClean="0">
                          <a:solidFill>
                            <a:schemeClr val="tx1"/>
                          </a:solidFill>
                          <a:latin typeface="Times New Roman Tj" panose="02020603050405020304" pitchFamily="18" charset="-52"/>
                          <a:cs typeface="Times New Roman" panose="02020603050405020304" pitchFamily="18" charset="0"/>
                        </a:rPr>
                        <a:t> нақша</a:t>
                      </a:r>
                      <a:endParaRPr lang="ru-RU" b="1" dirty="0">
                        <a:solidFill>
                          <a:schemeClr val="tx1"/>
                        </a:solidFill>
                      </a:endParaRPr>
                    </a:p>
                  </a:txBody>
                  <a:tcPr>
                    <a:cell3D prstMaterial="dkEdge">
                      <a:bevel w="77470" h="12700" prst="softRound"/>
                      <a:lightRig rig="flood" dir="t"/>
                    </a:cell3D>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tg-Cyrl-TJ" sz="400" b="1" dirty="0" smtClean="0">
                        <a:solidFill>
                          <a:schemeClr val="tx1"/>
                        </a:solidFill>
                        <a:effectLst/>
                        <a:latin typeface="Times New Roman Tj" panose="02020603050405020304" pitchFamily="18" charset="-52"/>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tg-Cyrl-TJ" sz="1800" b="1" dirty="0" smtClean="0">
                          <a:solidFill>
                            <a:schemeClr val="tx1"/>
                          </a:solidFill>
                          <a:effectLst/>
                          <a:latin typeface="Times New Roman Tj" panose="02020603050405020304" pitchFamily="18" charset="-52"/>
                          <a:ea typeface="Calibri" panose="020F0502020204030204" pitchFamily="34" charset="0"/>
                          <a:cs typeface="Times New Roman" panose="02020603050405020304" pitchFamily="18" charset="0"/>
                        </a:rPr>
                        <a:t>Тадбирҳои пешбинишуда</a:t>
                      </a:r>
                      <a:endParaRPr lang="ru-RU" b="1" dirty="0">
                        <a:solidFill>
                          <a:schemeClr val="tx1"/>
                        </a:solidFill>
                      </a:endParaRPr>
                    </a:p>
                  </a:txBody>
                  <a:tcPr>
                    <a:cell3D prstMaterial="dkEdge">
                      <a:bevel w="77470" h="12700" prst="softRound"/>
                      <a:lightRig rig="flood" dir="t"/>
                    </a:cell3D>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tg-Cyrl-TJ" sz="500" b="1" dirty="0" smtClean="0">
                        <a:solidFill>
                          <a:schemeClr val="tx1"/>
                        </a:solidFill>
                        <a:effectLst/>
                        <a:latin typeface="Times New Roman Tj" panose="02020603050405020304" pitchFamily="18" charset="-52"/>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tg-Cyrl-TJ" sz="1800" b="1" dirty="0" smtClean="0">
                          <a:solidFill>
                            <a:schemeClr val="tx1"/>
                          </a:solidFill>
                          <a:effectLst/>
                          <a:latin typeface="Times New Roman Tj" panose="02020603050405020304" pitchFamily="18" charset="-52"/>
                          <a:ea typeface="Calibri" panose="020F0502020204030204" pitchFamily="34" charset="0"/>
                          <a:cs typeface="Times New Roman" panose="02020603050405020304" pitchFamily="18" charset="0"/>
                        </a:rPr>
                        <a:t>Раванди иҷроиш</a:t>
                      </a:r>
                      <a:endParaRPr lang="ru-RU" sz="1800" b="1" dirty="0" smtClean="0">
                        <a:solidFill>
                          <a:schemeClr val="tx1"/>
                        </a:solidFill>
                        <a:effectLst/>
                        <a:latin typeface="Times New Roman Tj" panose="02020603050405020304" pitchFamily="18" charset="-52"/>
                        <a:ea typeface="Calibri" panose="020F0502020204030204" pitchFamily="34" charset="0"/>
                        <a:cs typeface="Times New Roman" panose="02020603050405020304" pitchFamily="18" charset="0"/>
                      </a:endParaRPr>
                    </a:p>
                  </a:txBody>
                  <a:tcPr>
                    <a:cell3D prstMaterial="dkEdge">
                      <a:bevel w="77470" h="12700" prst="softRound"/>
                      <a:lightRig rig="flood" dir="t"/>
                    </a:cell3D>
                  </a:tcPr>
                </a:tc>
              </a:tr>
              <a:tr h="2894145">
                <a:tc>
                  <a:txBody>
                    <a:bodyPr/>
                    <a:lstStyle/>
                    <a:p>
                      <a:pPr algn="ctr">
                        <a:lnSpc>
                          <a:spcPct val="115000"/>
                        </a:lnSpc>
                        <a:spcAft>
                          <a:spcPts val="0"/>
                        </a:spcAft>
                      </a:pPr>
                      <a:r>
                        <a:rPr lang="tg-Cyrl-TJ" sz="1800" b="1" dirty="0">
                          <a:effectLst/>
                          <a:latin typeface="Times New Roman Tj" panose="02020603050405020304" pitchFamily="18" charset="-52"/>
                          <a:ea typeface="Calibri" panose="020F0502020204030204" pitchFamily="34" charset="0"/>
                          <a:cs typeface="Times New Roman" panose="02020603050405020304" pitchFamily="18" charset="0"/>
                        </a:rPr>
                        <a:t> </a:t>
                      </a:r>
                      <a:endParaRPr lang="ru-RU" sz="1800" b="1" dirty="0">
                        <a:effectLst/>
                        <a:latin typeface="Times New Roman Tj" panose="02020603050405020304" pitchFamily="18" charset="-52"/>
                        <a:ea typeface="Calibri" panose="020F0502020204030204" pitchFamily="34" charset="0"/>
                        <a:cs typeface="Times New Roman" panose="02020603050405020304" pitchFamily="18" charset="0"/>
                      </a:endParaRPr>
                    </a:p>
                    <a:p>
                      <a:pPr algn="ctr">
                        <a:lnSpc>
                          <a:spcPct val="115000"/>
                        </a:lnSpc>
                        <a:spcAft>
                          <a:spcPts val="0"/>
                        </a:spcAft>
                      </a:pPr>
                      <a:r>
                        <a:rPr lang="tg-Cyrl-TJ" sz="1800" b="1" dirty="0">
                          <a:effectLst/>
                          <a:latin typeface="Times New Roman Tj" panose="02020603050405020304" pitchFamily="18" charset="-52"/>
                          <a:ea typeface="Calibri" panose="020F0502020204030204" pitchFamily="34" charset="0"/>
                          <a:cs typeface="Times New Roman" panose="02020603050405020304" pitchFamily="18" charset="0"/>
                        </a:rPr>
                        <a:t> </a:t>
                      </a:r>
                      <a:endParaRPr lang="ru-RU" sz="1800" b="1" dirty="0">
                        <a:effectLst/>
                        <a:latin typeface="Times New Roman Tj" panose="02020603050405020304" pitchFamily="18" charset="-52"/>
                        <a:ea typeface="Calibri" panose="020F0502020204030204" pitchFamily="34" charset="0"/>
                        <a:cs typeface="Times New Roman" panose="02020603050405020304" pitchFamily="18" charset="0"/>
                      </a:endParaRPr>
                    </a:p>
                    <a:p>
                      <a:pPr algn="ctr">
                        <a:lnSpc>
                          <a:spcPct val="115000"/>
                        </a:lnSpc>
                        <a:spcAft>
                          <a:spcPts val="0"/>
                        </a:spcAft>
                      </a:pPr>
                      <a:r>
                        <a:rPr lang="tg-Cyrl-TJ" sz="1800" b="1" dirty="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800" b="1" dirty="0" smtClean="0">
                          <a:effectLst/>
                          <a:latin typeface="Times New Roman Tj" panose="02020603050405020304" pitchFamily="18" charset="-52"/>
                          <a:ea typeface="Calibri" panose="020F0502020204030204" pitchFamily="34" charset="0"/>
                          <a:cs typeface="Times New Roman" panose="02020603050405020304" pitchFamily="18" charset="0"/>
                        </a:rPr>
                        <a:t>Банди 11</a:t>
                      </a:r>
                      <a:endParaRPr lang="ru-RU" sz="1800" b="1" dirty="0">
                        <a:effectLst/>
                        <a:latin typeface="Times New Roman Tj" panose="02020603050405020304" pitchFamily="18" charset="-52"/>
                        <a:ea typeface="Calibri" panose="020F0502020204030204" pitchFamily="34" charset="0"/>
                        <a:cs typeface="Times New Roman" panose="02020603050405020304" pitchFamily="18" charset="0"/>
                      </a:endParaRPr>
                    </a:p>
                    <a:p>
                      <a:pPr algn="ctr">
                        <a:lnSpc>
                          <a:spcPct val="115000"/>
                        </a:lnSpc>
                        <a:spcAft>
                          <a:spcPts val="0"/>
                        </a:spcAft>
                      </a:pPr>
                      <a:r>
                        <a:rPr lang="tg-Cyrl-TJ" sz="1800" b="1" dirty="0">
                          <a:effectLst/>
                          <a:latin typeface="Times New Roman Tj" panose="02020603050405020304" pitchFamily="18" charset="-52"/>
                          <a:ea typeface="Calibri" panose="020F0502020204030204" pitchFamily="34" charset="0"/>
                          <a:cs typeface="Times New Roman" panose="02020603050405020304" pitchFamily="18" charset="0"/>
                        </a:rPr>
                        <a:t> </a:t>
                      </a:r>
                      <a:endParaRPr lang="ru-RU" sz="1800" b="1" dirty="0">
                        <a:effectLst/>
                        <a:latin typeface="Times New Roman Tj" panose="02020603050405020304" pitchFamily="18" charset="-52"/>
                        <a:ea typeface="Calibri" panose="020F0502020204030204" pitchFamily="34" charset="0"/>
                        <a:cs typeface="Times New Roman" panose="02020603050405020304" pitchFamily="18" charset="0"/>
                      </a:endParaRPr>
                    </a:p>
                    <a:p>
                      <a:pPr>
                        <a:lnSpc>
                          <a:spcPct val="115000"/>
                        </a:lnSpc>
                        <a:spcAft>
                          <a:spcPts val="0"/>
                        </a:spcAft>
                      </a:pPr>
                      <a:r>
                        <a:rPr lang="ru-RU" sz="1800" b="1" dirty="0">
                          <a:effectLst/>
                          <a:latin typeface="Times New Roman Tj" panose="02020603050405020304" pitchFamily="18" charset="-52"/>
                          <a:ea typeface="Calibri" panose="020F0502020204030204" pitchFamily="34" charset="0"/>
                          <a:cs typeface="Times New Roman" panose="02020603050405020304" pitchFamily="18" charset="0"/>
                        </a:rPr>
                        <a:t> </a:t>
                      </a:r>
                    </a:p>
                  </a:txBody>
                  <a:tcPr marL="68580" marR="68580" marT="0" marB="0">
                    <a:cell3D prstMaterial="dkEdge">
                      <a:bevel w="77470" h="12700" prst="softRound"/>
                      <a:lightRig rig="flood" dir="t"/>
                    </a:cell3D>
                  </a:tcPr>
                </a:tc>
                <a:tc>
                  <a:txBody>
                    <a:bodyPr/>
                    <a:lstStyle/>
                    <a:p>
                      <a:pPr marL="0" marR="0" lvl="0" indent="0" algn="just" defTabSz="457200" rtl="0" eaLnBrk="1" fontAlgn="auto" latinLnBrk="0" hangingPunct="1">
                        <a:lnSpc>
                          <a:spcPct val="115000"/>
                        </a:lnSpc>
                        <a:spcBef>
                          <a:spcPts val="0"/>
                        </a:spcBef>
                        <a:spcAft>
                          <a:spcPts val="0"/>
                        </a:spcAft>
                        <a:buClrTx/>
                        <a:buSzTx/>
                        <a:buFontTx/>
                        <a:buNone/>
                        <a:tabLst/>
                        <a:defRPr/>
                      </a:pPr>
                      <a:r>
                        <a:rPr lang="tg-Cyrl-TJ" sz="1500" kern="1200" dirty="0" smtClean="0">
                          <a:solidFill>
                            <a:schemeClr val="dk1"/>
                          </a:solidFill>
                          <a:effectLst/>
                          <a:latin typeface="Times New Roman Tj" panose="02020603050405020304" pitchFamily="18" charset="-52"/>
                          <a:ea typeface="+mn-ea"/>
                          <a:cs typeface="+mn-cs"/>
                        </a:rPr>
                        <a:t>Бо мақсади гузариши саривақтӣ ба стандартҳои байналмилалии ҳисоботи молиявӣ (МСФО) таъмин намудани иштироки ширкатҳои аудитории 6-гонаи ҷаҳонӣ ба бозорҳои ҷумҳурӣ ва фароҳам овардани шароити мусоид барои фаъолияти онҳо</a:t>
                      </a:r>
                      <a:endParaRPr lang="ru-RU" sz="1500" kern="1200" dirty="0" smtClean="0">
                        <a:solidFill>
                          <a:schemeClr val="dk1"/>
                        </a:solidFill>
                        <a:effectLst/>
                        <a:latin typeface="Times New Roman Tj" panose="02020603050405020304" pitchFamily="18" charset="-52"/>
                        <a:ea typeface="+mn-ea"/>
                        <a:cs typeface="+mn-cs"/>
                      </a:endParaRPr>
                    </a:p>
                    <a:p>
                      <a:pPr algn="just">
                        <a:lnSpc>
                          <a:spcPct val="115000"/>
                        </a:lnSpc>
                        <a:spcAft>
                          <a:spcPts val="0"/>
                        </a:spcAft>
                      </a:pPr>
                      <a:endParaRPr lang="ru-RU" sz="15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cell3D prstMaterial="dkEdge">
                      <a:bevel w="77470" h="12700" prst="softRound"/>
                      <a:lightRig rig="flood" dir="t"/>
                    </a:cell3D>
                  </a:tcPr>
                </a:tc>
                <a:tc>
                  <a:txBody>
                    <a:bodyPr/>
                    <a:lstStyle/>
                    <a:p>
                      <a:pPr algn="just"/>
                      <a:r>
                        <a:rPr lang="tg-Cyrl-TJ" sz="1500" kern="1200" dirty="0" smtClean="0">
                          <a:solidFill>
                            <a:schemeClr val="dk1"/>
                          </a:solidFill>
                          <a:effectLst/>
                          <a:latin typeface="Times New Roman Tj" panose="02020603050405020304" pitchFamily="18" charset="-52"/>
                          <a:ea typeface="+mn-ea"/>
                          <a:cs typeface="+mn-cs"/>
                        </a:rPr>
                        <a:t>Вобаста ба иљрои банди мазкур бояд ќайд намоем, ки асосҳои ҳуқуқии фаъолияти аудиторї ва муносибатҳои ҷамъиятиеро, ки дар ҷараёни амалӣ намудани он ба миён меоянд меъёрњои Ќонуни Љумњурии Тољикистон “Дар бораи фаъолияти аудиторї” танзим менамояд.</a:t>
                      </a:r>
                      <a:endParaRPr lang="ru-RU" sz="1500" kern="1200" dirty="0" smtClean="0">
                        <a:solidFill>
                          <a:schemeClr val="dk1"/>
                        </a:solidFill>
                        <a:effectLst/>
                        <a:latin typeface="Times New Roman Tj" panose="02020603050405020304" pitchFamily="18" charset="-52"/>
                        <a:ea typeface="+mn-ea"/>
                        <a:cs typeface="+mn-cs"/>
                      </a:endParaRPr>
                    </a:p>
                    <a:p>
                      <a:pPr algn="just"/>
                      <a:r>
                        <a:rPr lang="tg-Cyrl-TJ" sz="1500" kern="1200" dirty="0" smtClean="0">
                          <a:solidFill>
                            <a:schemeClr val="dk1"/>
                          </a:solidFill>
                          <a:effectLst/>
                          <a:latin typeface="Times New Roman Tj" panose="02020603050405020304" pitchFamily="18" charset="-52"/>
                          <a:ea typeface="+mn-ea"/>
                          <a:cs typeface="+mn-cs"/>
                        </a:rPr>
                        <a:t>Тибќи моддаи 17 Ќонуни мазкур Фармоишгари аудит ҳуқуқ дорад ташкилоти аудиторӣ ё  аудитори инфиродиро бо назардошти талаботи Қонуни мазкур мустақилона интихоб намояд. </a:t>
                      </a:r>
                      <a:endParaRPr lang="ru-RU" sz="1500" kern="1200" dirty="0" smtClean="0">
                        <a:solidFill>
                          <a:schemeClr val="dk1"/>
                        </a:solidFill>
                        <a:effectLst/>
                        <a:latin typeface="Times New Roman Tj" panose="02020603050405020304" pitchFamily="18" charset="-52"/>
                        <a:ea typeface="+mn-ea"/>
                        <a:cs typeface="+mn-cs"/>
                      </a:endParaRPr>
                    </a:p>
                    <a:p>
                      <a:pPr algn="just"/>
                      <a:r>
                        <a:rPr lang="tg-Cyrl-TJ" sz="1500" kern="1200" dirty="0" smtClean="0">
                          <a:solidFill>
                            <a:schemeClr val="dk1"/>
                          </a:solidFill>
                          <a:effectLst/>
                          <a:latin typeface="Times New Roman Tj" panose="02020603050405020304" pitchFamily="18" charset="-52"/>
                          <a:ea typeface="+mn-ea"/>
                          <a:cs typeface="+mn-cs"/>
                        </a:rPr>
                        <a:t>Аз 27 корхонаҳои азими давлатӣ айни ҳол 18 корхона хулосаи аудити ҳатмии берунаро (бо ҷалби ширкатҳои аудитории бонуфузи байналмилалӣ) гузаронида унвонии Вазорати молия пешниҳод намудаанд ва дар сомона ҷойгир карда шудааст. </a:t>
                      </a:r>
                      <a:endParaRPr lang="ru-RU" sz="1500" kern="1200" dirty="0">
                        <a:solidFill>
                          <a:schemeClr val="dk1"/>
                        </a:solidFill>
                        <a:effectLst/>
                        <a:latin typeface="Times New Roman Tj" panose="02020603050405020304" pitchFamily="18" charset="-52"/>
                        <a:ea typeface="+mn-ea"/>
                        <a:cs typeface="+mn-cs"/>
                      </a:endParaRPr>
                    </a:p>
                  </a:txBody>
                  <a:tcPr marL="68580" marR="68580" marT="0" marB="0">
                    <a:cell3D prstMaterial="dkEdge">
                      <a:bevel w="77470" h="12700" prst="softRound"/>
                      <a:lightRig rig="flood" dir="t"/>
                    </a:cell3D>
                  </a:tcPr>
                </a:tc>
              </a:tr>
              <a:tr h="2492662">
                <a:tc>
                  <a:txBody>
                    <a:bodyPr/>
                    <a:lstStyle/>
                    <a:p>
                      <a:pPr algn="ctr">
                        <a:lnSpc>
                          <a:spcPct val="115000"/>
                        </a:lnSpc>
                        <a:spcAft>
                          <a:spcPts val="0"/>
                        </a:spcAft>
                      </a:pPr>
                      <a:r>
                        <a:rPr lang="tg-Cyrl-TJ" sz="1800" b="1" dirty="0">
                          <a:effectLst/>
                          <a:latin typeface="Times New Roman Tj" panose="02020603050405020304" pitchFamily="18" charset="-52"/>
                          <a:ea typeface="Calibri" panose="020F0502020204030204" pitchFamily="34" charset="0"/>
                          <a:cs typeface="Times New Roman" panose="02020603050405020304" pitchFamily="18" charset="0"/>
                        </a:rPr>
                        <a:t> </a:t>
                      </a:r>
                      <a:endParaRPr lang="ru-RU" sz="1800" b="1" dirty="0">
                        <a:effectLst/>
                        <a:latin typeface="Times New Roman Tj" panose="02020603050405020304" pitchFamily="18" charset="-52"/>
                        <a:ea typeface="Calibri" panose="020F0502020204030204" pitchFamily="34" charset="0"/>
                        <a:cs typeface="Times New Roman" panose="02020603050405020304" pitchFamily="18" charset="0"/>
                      </a:endParaRPr>
                    </a:p>
                    <a:p>
                      <a:pPr algn="ctr">
                        <a:lnSpc>
                          <a:spcPct val="115000"/>
                        </a:lnSpc>
                        <a:spcAft>
                          <a:spcPts val="0"/>
                        </a:spcAft>
                      </a:pPr>
                      <a:r>
                        <a:rPr lang="tg-Cyrl-TJ" sz="1800" b="1" dirty="0">
                          <a:effectLst/>
                          <a:latin typeface="Times New Roman Tj" panose="02020603050405020304" pitchFamily="18" charset="-52"/>
                          <a:ea typeface="Calibri" panose="020F0502020204030204" pitchFamily="34" charset="0"/>
                          <a:cs typeface="Times New Roman" panose="02020603050405020304" pitchFamily="18" charset="0"/>
                        </a:rPr>
                        <a:t>  </a:t>
                      </a:r>
                      <a:endParaRPr lang="ru-RU" sz="1800" b="1" dirty="0">
                        <a:effectLst/>
                        <a:latin typeface="Times New Roman Tj" panose="02020603050405020304" pitchFamily="18" charset="-52"/>
                        <a:ea typeface="Calibri" panose="020F0502020204030204" pitchFamily="34" charset="0"/>
                        <a:cs typeface="Times New Roman" panose="02020603050405020304" pitchFamily="18" charset="0"/>
                      </a:endParaRPr>
                    </a:p>
                    <a:p>
                      <a:pPr algn="ctr">
                        <a:lnSpc>
                          <a:spcPct val="115000"/>
                        </a:lnSpc>
                        <a:spcAft>
                          <a:spcPts val="0"/>
                        </a:spcAft>
                      </a:pPr>
                      <a:r>
                        <a:rPr lang="tg-Cyrl-TJ" sz="1800" b="1" dirty="0">
                          <a:effectLst/>
                          <a:latin typeface="Times New Roman Tj" panose="02020603050405020304" pitchFamily="18" charset="-52"/>
                          <a:ea typeface="Calibri" panose="020F0502020204030204" pitchFamily="34" charset="0"/>
                          <a:cs typeface="Times New Roman" panose="02020603050405020304" pitchFamily="18" charset="0"/>
                        </a:rPr>
                        <a:t> </a:t>
                      </a:r>
                      <a:endParaRPr lang="ru-RU" sz="1800" b="1" dirty="0">
                        <a:effectLst/>
                        <a:latin typeface="Times New Roman Tj" panose="02020603050405020304" pitchFamily="18" charset="-52"/>
                        <a:ea typeface="Calibri" panose="020F0502020204030204" pitchFamily="34" charset="0"/>
                        <a:cs typeface="Times New Roman" panose="02020603050405020304" pitchFamily="18" charset="0"/>
                      </a:endParaRPr>
                    </a:p>
                    <a:p>
                      <a:pPr algn="ctr">
                        <a:lnSpc>
                          <a:spcPct val="115000"/>
                        </a:lnSpc>
                        <a:spcAft>
                          <a:spcPts val="0"/>
                        </a:spcAft>
                      </a:pPr>
                      <a:r>
                        <a:rPr lang="tg-Cyrl-TJ" sz="1800" b="1" dirty="0">
                          <a:effectLst/>
                          <a:latin typeface="Times New Roman Tj" panose="02020603050405020304" pitchFamily="18" charset="-52"/>
                          <a:ea typeface="Calibri" panose="020F0502020204030204" pitchFamily="34" charset="0"/>
                          <a:cs typeface="Times New Roman" panose="02020603050405020304" pitchFamily="18" charset="0"/>
                        </a:rPr>
                        <a:t>Банди </a:t>
                      </a:r>
                      <a:r>
                        <a:rPr lang="tg-Cyrl-TJ" sz="1800" b="1" dirty="0" smtClean="0">
                          <a:effectLst/>
                          <a:latin typeface="Times New Roman Tj" panose="02020603050405020304" pitchFamily="18" charset="-52"/>
                          <a:ea typeface="Calibri" panose="020F0502020204030204" pitchFamily="34" charset="0"/>
                          <a:cs typeface="Times New Roman" panose="02020603050405020304" pitchFamily="18" charset="0"/>
                        </a:rPr>
                        <a:t>12</a:t>
                      </a:r>
                      <a:endParaRPr lang="ru-RU" sz="1800" b="1"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cell3D prstMaterial="dkEdge">
                      <a:bevel w="77470" h="12700" prst="softRound"/>
                      <a:lightRig rig="flood" dir="t"/>
                    </a:cell3D>
                  </a:tcPr>
                </a:tc>
                <a:tc>
                  <a:txBody>
                    <a:bodyPr/>
                    <a:lstStyle/>
                    <a:p>
                      <a:pPr marL="0" marR="0" lvl="0" indent="0" algn="just" defTabSz="457200" rtl="0" eaLnBrk="1" fontAlgn="auto" latinLnBrk="0" hangingPunct="1">
                        <a:lnSpc>
                          <a:spcPct val="115000"/>
                        </a:lnSpc>
                        <a:spcBef>
                          <a:spcPts val="0"/>
                        </a:spcBef>
                        <a:spcAft>
                          <a:spcPts val="0"/>
                        </a:spcAft>
                        <a:buClrTx/>
                        <a:buSzTx/>
                        <a:buFontTx/>
                        <a:buNone/>
                        <a:tabLst/>
                        <a:defRPr/>
                      </a:pPr>
                      <a:r>
                        <a:rPr lang="tg-Cyrl-TJ" sz="1500" kern="1200" dirty="0" smtClean="0">
                          <a:solidFill>
                            <a:schemeClr val="dk1"/>
                          </a:solidFill>
                          <a:effectLst/>
                          <a:latin typeface="Times New Roman Tj" panose="02020603050405020304" pitchFamily="18" charset="-52"/>
                          <a:ea typeface="+mn-ea"/>
                          <a:cs typeface="+mn-cs"/>
                        </a:rPr>
                        <a:t>Баргузор намудани ҷаласаҳои Шӯрои ҳамоҳангсоз оид ба масъалаҳои идоракунии хавфҳои фискалии корхонаҳои азими давлатӣ ва ҷамъиятҳое, ки саҳмияи онҳо ба давлат тааллуқ дорад бо мақсади баррасии натиҷаҳои молиявӣ ва хавфҳои фискалии бахши корхонаҳои давлатӣ ва қабули қарор оид ба тадбирҳои беҳтар намудани самаранокӣ ва паст кардани хавфҳо</a:t>
                      </a:r>
                      <a:endParaRPr lang="ru-RU" sz="15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cell3D prstMaterial="dkEdge">
                      <a:bevel w="77470" h="12700" prst="softRound"/>
                      <a:lightRig rig="flood" dir="t"/>
                    </a:cell3D>
                  </a:tcPr>
                </a:tc>
                <a:tc>
                  <a:txBody>
                    <a:bodyPr/>
                    <a:lstStyle/>
                    <a:p>
                      <a:pPr algn="just"/>
                      <a:r>
                        <a:rPr lang="tg-Cyrl-TJ" sz="1500" kern="1200" dirty="0" smtClean="0">
                          <a:solidFill>
                            <a:schemeClr val="dk1"/>
                          </a:solidFill>
                          <a:effectLst/>
                          <a:latin typeface="Times New Roman Tj" panose="02020603050405020304" pitchFamily="18" charset="-52"/>
                          <a:ea typeface="+mn-ea"/>
                          <a:cs typeface="+mn-cs"/>
                        </a:rPr>
                        <a:t>Вобаста ба иљрои банди мазкур бояд ќайд намуд, ки бо ќарори Њукумати Љумњурии Тољикистон аз 31 майи соли 2019, №272 њайати Шўрои њамоњангсоз оид ба масъалањои идоракунии хавфњои фискалии корхонањои давлатї ва Низомномаи он тасдиќ гардидааст. </a:t>
                      </a:r>
                      <a:endParaRPr lang="ru-RU" sz="1500" kern="1200" dirty="0" smtClean="0">
                        <a:solidFill>
                          <a:schemeClr val="dk1"/>
                        </a:solidFill>
                        <a:effectLst/>
                        <a:latin typeface="Times New Roman Tj" panose="02020603050405020304" pitchFamily="18" charset="-52"/>
                        <a:ea typeface="+mn-ea"/>
                        <a:cs typeface="+mn-cs"/>
                      </a:endParaRPr>
                    </a:p>
                    <a:p>
                      <a:pPr algn="just"/>
                      <a:r>
                        <a:rPr lang="tg-Cyrl-TJ" sz="1500" kern="1200" dirty="0" smtClean="0">
                          <a:solidFill>
                            <a:schemeClr val="dk1"/>
                          </a:solidFill>
                          <a:effectLst/>
                          <a:latin typeface="Times New Roman Tj" panose="02020603050405020304" pitchFamily="18" charset="-52"/>
                          <a:ea typeface="+mn-ea"/>
                          <a:cs typeface="+mn-cs"/>
                        </a:rPr>
                        <a:t>Тибќи ќарори мазкур Раиси Шўрои болозикр муовини якуми сарвазири Љумњурии Тољикистон мањсуб меёбад. То инљониб љаласањои Шўро гузаронида нашудааст ва раёсати дахлдори Вазорати молия тасмим гирифтааст, ки дар нимсолаи дуюми соли 2024, љаласаи Шўроро баргузор намояд. </a:t>
                      </a:r>
                      <a:endParaRPr lang="ru-RU" sz="1500" kern="1200" dirty="0">
                        <a:solidFill>
                          <a:schemeClr val="dk1"/>
                        </a:solidFill>
                        <a:effectLst/>
                        <a:latin typeface="Times New Roman Tj" panose="02020603050405020304" pitchFamily="18" charset="-52"/>
                        <a:ea typeface="+mn-ea"/>
                        <a:cs typeface="+mn-cs"/>
                      </a:endParaRPr>
                    </a:p>
                  </a:txBody>
                  <a:tcPr marL="68580" marR="68580" marT="0" marB="0">
                    <a:cell3D prstMaterial="dkEdge">
                      <a:bevel w="77470" h="12700" prst="softRound"/>
                      <a:lightRig rig="flood" dir="t"/>
                    </a:cell3D>
                  </a:tcPr>
                </a:tc>
              </a:tr>
            </a:tbl>
          </a:graphicData>
        </a:graphic>
      </p:graphicFrame>
      <p:pic>
        <p:nvPicPr>
          <p:cNvPr id="5" name="Picture 13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650" y="59532"/>
            <a:ext cx="71755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5652451"/>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838200" y="112737"/>
            <a:ext cx="10515600" cy="557983"/>
          </a:xfrm>
        </p:spPr>
        <p:txBody>
          <a:bodyPr>
            <a:noAutofit/>
          </a:bodyPr>
          <a:lstStyle/>
          <a:p>
            <a:r>
              <a:rPr lang="tg-Cyrl-TJ" sz="3000" b="1" smtClean="0">
                <a:solidFill>
                  <a:schemeClr val="accent1">
                    <a:lumMod val="75000"/>
                  </a:schemeClr>
                </a:solidFill>
                <a:latin typeface="Times New Roman Tj" panose="02020603050405020304" pitchFamily="18" charset="-52"/>
              </a:rPr>
              <a:t>Нақшаи амали </a:t>
            </a:r>
            <a:r>
              <a:rPr lang="tg-Cyrl-TJ" sz="3000" b="1" smtClean="0">
                <a:solidFill>
                  <a:schemeClr val="accent1">
                    <a:lumMod val="75000"/>
                  </a:schemeClr>
                </a:solidFill>
                <a:latin typeface="Times New Roman Tj" panose="02020603050405020304" pitchFamily="18" charset="-52"/>
                <a:cs typeface="Times New Roman" panose="02020603050405020304" pitchFamily="18" charset="0"/>
              </a:rPr>
              <a:t>Барнома:</a:t>
            </a:r>
            <a:endParaRPr lang="ru-RU" sz="3000" b="1" dirty="0">
              <a:solidFill>
                <a:schemeClr val="accent1">
                  <a:lumMod val="75000"/>
                </a:schemeClr>
              </a:solidFill>
              <a:latin typeface="Times New Roman Tj" panose="02020603050405020304" pitchFamily="18" charset="-52"/>
            </a:endParaRPr>
          </a:p>
        </p:txBody>
      </p:sp>
      <p:graphicFrame>
        <p:nvGraphicFramePr>
          <p:cNvPr id="6" name="Объект 5"/>
          <p:cNvGraphicFramePr>
            <a:graphicFrameLocks noGrp="1"/>
          </p:cNvGraphicFramePr>
          <p:nvPr>
            <p:ph idx="1"/>
            <p:extLst>
              <p:ext uri="{D42A27DB-BD31-4B8C-83A1-F6EECF244321}">
                <p14:modId xmlns:p14="http://schemas.microsoft.com/office/powerpoint/2010/main" val="827333257"/>
              </p:ext>
            </p:extLst>
          </p:nvPr>
        </p:nvGraphicFramePr>
        <p:xfrm>
          <a:off x="120650" y="723924"/>
          <a:ext cx="11836219" cy="5823972"/>
        </p:xfrm>
        <a:graphic>
          <a:graphicData uri="http://schemas.openxmlformats.org/drawingml/2006/table">
            <a:tbl>
              <a:tblPr firstRow="1" bandRow="1">
                <a:tableStyleId>{5C22544A-7EE6-4342-B048-85BDC9FD1C3A}</a:tableStyleId>
              </a:tblPr>
              <a:tblGrid>
                <a:gridCol w="1126421"/>
                <a:gridCol w="5136312"/>
                <a:gridCol w="5573486"/>
              </a:tblGrid>
              <a:tr h="5708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g-Cyrl-TJ" sz="1800" b="1" dirty="0" smtClean="0">
                          <a:solidFill>
                            <a:schemeClr val="tx1"/>
                          </a:solidFill>
                          <a:latin typeface="Times New Roman Tj" panose="02020603050405020304" pitchFamily="18" charset="-52"/>
                          <a:cs typeface="Times New Roman" panose="02020603050405020304" pitchFamily="18" charset="0"/>
                        </a:rPr>
                        <a:t>Бандҳои</a:t>
                      </a:r>
                      <a:r>
                        <a:rPr lang="tg-Cyrl-TJ" sz="1800" b="1" baseline="0" dirty="0" smtClean="0">
                          <a:solidFill>
                            <a:schemeClr val="tx1"/>
                          </a:solidFill>
                          <a:latin typeface="Times New Roman Tj" panose="02020603050405020304" pitchFamily="18" charset="-52"/>
                          <a:cs typeface="Times New Roman" panose="02020603050405020304" pitchFamily="18" charset="0"/>
                        </a:rPr>
                        <a:t> нақша</a:t>
                      </a:r>
                      <a:endParaRPr lang="ru-RU" b="1" dirty="0">
                        <a:solidFill>
                          <a:schemeClr val="tx1"/>
                        </a:solidFill>
                      </a:endParaRPr>
                    </a:p>
                  </a:txBody>
                  <a:tcPr>
                    <a:cell3D prstMaterial="dkEdge">
                      <a:bevel w="77470" h="12700" prst="softRound"/>
                      <a:lightRig rig="flood" dir="t"/>
                    </a:cell3D>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tg-Cyrl-TJ" sz="400" b="1" dirty="0" smtClean="0">
                        <a:solidFill>
                          <a:schemeClr val="tx1"/>
                        </a:solidFill>
                        <a:effectLst/>
                        <a:latin typeface="Times New Roman Tj" panose="02020603050405020304" pitchFamily="18" charset="-52"/>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tg-Cyrl-TJ" sz="1800" b="1" dirty="0" smtClean="0">
                          <a:solidFill>
                            <a:schemeClr val="tx1"/>
                          </a:solidFill>
                          <a:effectLst/>
                          <a:latin typeface="Times New Roman Tj" panose="02020603050405020304" pitchFamily="18" charset="-52"/>
                          <a:ea typeface="Calibri" panose="020F0502020204030204" pitchFamily="34" charset="0"/>
                          <a:cs typeface="Times New Roman" panose="02020603050405020304" pitchFamily="18" charset="0"/>
                        </a:rPr>
                        <a:t>Тадбирҳои пешбинишуда</a:t>
                      </a:r>
                      <a:endParaRPr lang="ru-RU" b="1" dirty="0">
                        <a:solidFill>
                          <a:schemeClr val="tx1"/>
                        </a:solidFill>
                      </a:endParaRPr>
                    </a:p>
                  </a:txBody>
                  <a:tcPr>
                    <a:cell3D prstMaterial="dkEdge">
                      <a:bevel w="77470" h="12700" prst="softRound"/>
                      <a:lightRig rig="flood" dir="t"/>
                    </a:cell3D>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tg-Cyrl-TJ" sz="500" b="1" dirty="0" smtClean="0">
                        <a:solidFill>
                          <a:schemeClr val="tx1"/>
                        </a:solidFill>
                        <a:effectLst/>
                        <a:latin typeface="Times New Roman Tj" panose="02020603050405020304" pitchFamily="18" charset="-52"/>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tg-Cyrl-TJ" sz="1800" b="1" dirty="0" smtClean="0">
                          <a:solidFill>
                            <a:schemeClr val="tx1"/>
                          </a:solidFill>
                          <a:effectLst/>
                          <a:latin typeface="Times New Roman Tj" panose="02020603050405020304" pitchFamily="18" charset="-52"/>
                          <a:ea typeface="Calibri" panose="020F0502020204030204" pitchFamily="34" charset="0"/>
                          <a:cs typeface="Times New Roman" panose="02020603050405020304" pitchFamily="18" charset="0"/>
                        </a:rPr>
                        <a:t>Раванди иҷроиш</a:t>
                      </a:r>
                      <a:endParaRPr lang="ru-RU" sz="1800" b="1" dirty="0" smtClean="0">
                        <a:solidFill>
                          <a:schemeClr val="tx1"/>
                        </a:solidFill>
                        <a:effectLst/>
                        <a:latin typeface="Times New Roman Tj" panose="02020603050405020304" pitchFamily="18" charset="-52"/>
                        <a:ea typeface="Calibri" panose="020F0502020204030204" pitchFamily="34" charset="0"/>
                        <a:cs typeface="Times New Roman" panose="02020603050405020304" pitchFamily="18" charset="0"/>
                      </a:endParaRPr>
                    </a:p>
                  </a:txBody>
                  <a:tcPr>
                    <a:cell3D prstMaterial="dkEdge">
                      <a:bevel w="77470" h="12700" prst="softRound"/>
                      <a:lightRig rig="flood" dir="t"/>
                    </a:cell3D>
                  </a:tcPr>
                </a:tc>
              </a:tr>
              <a:tr h="1473200">
                <a:tc>
                  <a:txBody>
                    <a:bodyPr/>
                    <a:lstStyle/>
                    <a:p>
                      <a:pPr algn="ctr">
                        <a:lnSpc>
                          <a:spcPct val="115000"/>
                        </a:lnSpc>
                        <a:spcAft>
                          <a:spcPts val="0"/>
                        </a:spcAft>
                      </a:pPr>
                      <a:r>
                        <a:rPr lang="tg-Cyrl-TJ" sz="1800" b="1" dirty="0">
                          <a:effectLst/>
                          <a:latin typeface="Times New Roman Tj" panose="02020603050405020304" pitchFamily="18" charset="-52"/>
                          <a:ea typeface="Calibri" panose="020F0502020204030204" pitchFamily="34" charset="0"/>
                          <a:cs typeface="Times New Roman" panose="02020603050405020304" pitchFamily="18" charset="0"/>
                        </a:rPr>
                        <a:t> </a:t>
                      </a:r>
                      <a:endParaRPr lang="ru-RU" sz="1800" b="1" dirty="0">
                        <a:effectLst/>
                        <a:latin typeface="Times New Roman Tj" panose="02020603050405020304" pitchFamily="18" charset="-52"/>
                        <a:ea typeface="Calibri" panose="020F0502020204030204" pitchFamily="34" charset="0"/>
                        <a:cs typeface="Times New Roman" panose="02020603050405020304" pitchFamily="18" charset="0"/>
                      </a:endParaRPr>
                    </a:p>
                    <a:p>
                      <a:pPr algn="ctr">
                        <a:lnSpc>
                          <a:spcPct val="115000"/>
                        </a:lnSpc>
                        <a:spcAft>
                          <a:spcPts val="0"/>
                        </a:spcAft>
                      </a:pPr>
                      <a:r>
                        <a:rPr lang="tg-Cyrl-TJ" sz="1800" b="1" dirty="0">
                          <a:effectLst/>
                          <a:latin typeface="Times New Roman Tj" panose="02020603050405020304" pitchFamily="18" charset="-52"/>
                          <a:ea typeface="Calibri" panose="020F0502020204030204" pitchFamily="34" charset="0"/>
                          <a:cs typeface="Times New Roman" panose="02020603050405020304" pitchFamily="18" charset="0"/>
                        </a:rPr>
                        <a:t> </a:t>
                      </a:r>
                      <a:endParaRPr lang="ru-RU" sz="1800" b="1" dirty="0">
                        <a:effectLst/>
                        <a:latin typeface="Times New Roman Tj" panose="02020603050405020304" pitchFamily="18" charset="-52"/>
                        <a:ea typeface="Calibri" panose="020F0502020204030204" pitchFamily="34" charset="0"/>
                        <a:cs typeface="Times New Roman" panose="02020603050405020304" pitchFamily="18" charset="0"/>
                      </a:endParaRPr>
                    </a:p>
                    <a:p>
                      <a:pPr algn="ctr">
                        <a:lnSpc>
                          <a:spcPct val="115000"/>
                        </a:lnSpc>
                        <a:spcAft>
                          <a:spcPts val="0"/>
                        </a:spcAft>
                      </a:pPr>
                      <a:r>
                        <a:rPr lang="tg-Cyrl-TJ" sz="1800" b="1" dirty="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800" b="1" dirty="0" smtClean="0">
                          <a:effectLst/>
                          <a:latin typeface="Times New Roman Tj" panose="02020603050405020304" pitchFamily="18" charset="-52"/>
                          <a:ea typeface="Calibri" panose="020F0502020204030204" pitchFamily="34" charset="0"/>
                          <a:cs typeface="Times New Roman" panose="02020603050405020304" pitchFamily="18" charset="0"/>
                        </a:rPr>
                        <a:t>Банди 13</a:t>
                      </a:r>
                      <a:endParaRPr lang="ru-RU" sz="1800" b="1" dirty="0">
                        <a:effectLst/>
                        <a:latin typeface="Times New Roman Tj" panose="02020603050405020304" pitchFamily="18" charset="-52"/>
                        <a:ea typeface="Calibri" panose="020F0502020204030204" pitchFamily="34" charset="0"/>
                        <a:cs typeface="Times New Roman" panose="02020603050405020304" pitchFamily="18" charset="0"/>
                      </a:endParaRPr>
                    </a:p>
                    <a:p>
                      <a:pPr algn="ctr">
                        <a:lnSpc>
                          <a:spcPct val="115000"/>
                        </a:lnSpc>
                        <a:spcAft>
                          <a:spcPts val="0"/>
                        </a:spcAft>
                      </a:pPr>
                      <a:r>
                        <a:rPr lang="tg-Cyrl-TJ" sz="1800" b="1" dirty="0">
                          <a:effectLst/>
                          <a:latin typeface="Times New Roman Tj" panose="02020603050405020304" pitchFamily="18" charset="-52"/>
                          <a:ea typeface="Calibri" panose="020F0502020204030204" pitchFamily="34" charset="0"/>
                          <a:cs typeface="Times New Roman" panose="02020603050405020304" pitchFamily="18" charset="0"/>
                        </a:rPr>
                        <a:t> </a:t>
                      </a:r>
                      <a:endParaRPr lang="ru-RU" sz="1800" b="1" dirty="0">
                        <a:effectLst/>
                        <a:latin typeface="Times New Roman Tj" panose="02020603050405020304" pitchFamily="18" charset="-52"/>
                        <a:ea typeface="Calibri" panose="020F0502020204030204" pitchFamily="34" charset="0"/>
                        <a:cs typeface="Times New Roman" panose="02020603050405020304" pitchFamily="18" charset="0"/>
                      </a:endParaRPr>
                    </a:p>
                    <a:p>
                      <a:pPr>
                        <a:lnSpc>
                          <a:spcPct val="115000"/>
                        </a:lnSpc>
                        <a:spcAft>
                          <a:spcPts val="0"/>
                        </a:spcAft>
                      </a:pPr>
                      <a:r>
                        <a:rPr lang="ru-RU" sz="1800" b="1" dirty="0">
                          <a:effectLst/>
                          <a:latin typeface="Times New Roman Tj" panose="02020603050405020304" pitchFamily="18" charset="-52"/>
                          <a:ea typeface="Calibri" panose="020F0502020204030204" pitchFamily="34" charset="0"/>
                          <a:cs typeface="Times New Roman" panose="02020603050405020304" pitchFamily="18" charset="0"/>
                        </a:rPr>
                        <a:t> </a:t>
                      </a:r>
                    </a:p>
                  </a:txBody>
                  <a:tcPr marL="68580" marR="68580" marT="0" marB="0">
                    <a:cell3D prstMaterial="dkEdge">
                      <a:bevel w="77470" h="12700" prst="softRound"/>
                      <a:lightRig rig="flood" dir="t"/>
                    </a:cell3D>
                  </a:tcPr>
                </a:tc>
                <a:tc>
                  <a:txBody>
                    <a:bodyPr/>
                    <a:lstStyle/>
                    <a:p>
                      <a:pPr algn="just"/>
                      <a:r>
                        <a:rPr lang="tg-Cyrl-TJ" sz="1400" kern="1200" dirty="0" smtClean="0">
                          <a:solidFill>
                            <a:schemeClr val="dk1"/>
                          </a:solidFill>
                          <a:effectLst/>
                          <a:latin typeface="Times New Roman Tj" panose="02020603050405020304" pitchFamily="18" charset="-52"/>
                          <a:ea typeface="+mn-ea"/>
                          <a:cs typeface="+mn-cs"/>
                        </a:rPr>
                        <a:t>Таъсиси Шӯрои нозирон дар ҳамаи корхонањои азими давлатї бо мақсади баланд бардоштани устуворӣ ва самаранокии фаъолияти корхонањои азими давлатї ва љамъиятњое, ки сањмияи онњо ба давлат тааллуќ доранд </a:t>
                      </a:r>
                      <a:endParaRPr lang="ru-RU" sz="1400" kern="1200" dirty="0" smtClean="0">
                        <a:solidFill>
                          <a:schemeClr val="dk1"/>
                        </a:solidFill>
                        <a:effectLst/>
                        <a:latin typeface="Times New Roman Tj" panose="02020603050405020304" pitchFamily="18" charset="-52"/>
                        <a:ea typeface="+mn-ea"/>
                        <a:cs typeface="+mn-cs"/>
                      </a:endParaRPr>
                    </a:p>
                    <a:p>
                      <a:pPr algn="just">
                        <a:lnSpc>
                          <a:spcPct val="115000"/>
                        </a:lnSpc>
                        <a:spcAft>
                          <a:spcPts val="0"/>
                        </a:spcAft>
                      </a:pPr>
                      <a:endParaRPr lang="ru-RU" sz="14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cell3D prstMaterial="dkEdge">
                      <a:bevel w="77470" h="12700" prst="softRound"/>
                      <a:lightRig rig="flood" dir="t"/>
                    </a:cell3D>
                  </a:tcPr>
                </a:tc>
                <a:tc rowSpan="2">
                  <a:txBody>
                    <a:bodyPr/>
                    <a:lstStyle/>
                    <a:p>
                      <a:pPr algn="just"/>
                      <a:r>
                        <a:rPr lang="tg-Cyrl-TJ" sz="1400" kern="1200" dirty="0" smtClean="0">
                          <a:solidFill>
                            <a:schemeClr val="dk1"/>
                          </a:solidFill>
                          <a:effectLst/>
                          <a:latin typeface="Times New Roman Tj" panose="02020603050405020304" pitchFamily="18" charset="-52"/>
                          <a:ea typeface="+mn-ea"/>
                          <a:cs typeface="+mn-cs"/>
                        </a:rPr>
                        <a:t>         Аз </a:t>
                      </a:r>
                      <a:r>
                        <a:rPr lang="tg-Cyrl-TJ" sz="1400" kern="1200" dirty="0" smtClean="0">
                          <a:solidFill>
                            <a:schemeClr val="dk1"/>
                          </a:solidFill>
                          <a:effectLst/>
                          <a:latin typeface="Times New Roman Tj" panose="02020603050405020304" pitchFamily="18" charset="-52"/>
                          <a:ea typeface="+mn-ea"/>
                          <a:cs typeface="+mn-cs"/>
                        </a:rPr>
                        <a:t>27 корхонаҳои азими давлатї айни ҳол дар 24 адад корхонањо Шўрои нозирон таъсис дода шуд. Танњо дар соли љорӣ бо пешниҳоди Вазорати молия дар асоси қарори ЊЉТ Шўрои нозирон дар КВД БДА “Амонатбонк” ва бо ќарори Кумитаи давлатии сармоягузорї дар ЉСК “Фурудгоҳи байналмилалии Душанбе”таъсис дода шудааст. </a:t>
                      </a:r>
                      <a:endParaRPr lang="ru-RU" sz="1400" kern="1200" dirty="0" smtClean="0">
                        <a:solidFill>
                          <a:schemeClr val="dk1"/>
                        </a:solidFill>
                        <a:effectLst/>
                        <a:latin typeface="Times New Roman Tj" panose="02020603050405020304" pitchFamily="18" charset="-52"/>
                        <a:ea typeface="+mn-ea"/>
                        <a:cs typeface="+mn-cs"/>
                      </a:endParaRPr>
                    </a:p>
                    <a:p>
                      <a:pPr algn="just"/>
                      <a:r>
                        <a:rPr lang="tg-Cyrl-TJ" sz="1400" kern="1200" dirty="0" smtClean="0">
                          <a:solidFill>
                            <a:schemeClr val="dk1"/>
                          </a:solidFill>
                          <a:effectLst/>
                          <a:latin typeface="Times New Roman Tj" panose="02020603050405020304" pitchFamily="18" charset="-52"/>
                          <a:ea typeface="+mn-ea"/>
                          <a:cs typeface="+mn-cs"/>
                        </a:rPr>
                        <a:t>         Илова </a:t>
                      </a:r>
                      <a:r>
                        <a:rPr lang="tg-Cyrl-TJ" sz="1400" kern="1200" dirty="0" smtClean="0">
                          <a:solidFill>
                            <a:schemeClr val="dk1"/>
                          </a:solidFill>
                          <a:effectLst/>
                          <a:latin typeface="Times New Roman Tj" panose="02020603050405020304" pitchFamily="18" charset="-52"/>
                          <a:ea typeface="+mn-ea"/>
                          <a:cs typeface="+mn-cs"/>
                        </a:rPr>
                        <a:t>бар ин, вобаста ба масъалаи мавриди назар аз љониби Кумитаи давлатии сармоягузорї ва идораи амволи давлатии Љумњурии Тољикистон дар њамкорї бо Вазорати молия лоињаи ќарори Њукумати Љумњурии Тољикистон «Дар бораи ворид намудани таѓийру иловањо ба ќарори Њукумати Љумњурии Тољикистон аз 30 июли соли 2020, №432 «Дар бораи низомномаи намунавии шўрои нозирони корхонаи давлатї»» омода гардида, лоињаи мазкур унвонии Њукумати Љумњурии Тољикистон барои тасдиќ ирсол гардидааст. Дар лоиња меъёри дахлдор оид ба таъсиси Шўрои нозирон дар њама корхонањои азими давлатї ба таври њатмї пешбинї гардидааст.  </a:t>
                      </a:r>
                      <a:endParaRPr lang="ru-RU" sz="1400" kern="1200" dirty="0">
                        <a:solidFill>
                          <a:schemeClr val="dk1"/>
                        </a:solidFill>
                        <a:effectLst/>
                        <a:latin typeface="Times New Roman Tj" panose="02020603050405020304" pitchFamily="18" charset="-52"/>
                        <a:ea typeface="+mn-ea"/>
                        <a:cs typeface="+mn-cs"/>
                      </a:endParaRPr>
                    </a:p>
                  </a:txBody>
                  <a:tcPr marL="68580" marR="68580" marT="0" marB="0">
                    <a:cell3D prstMaterial="dkEdge">
                      <a:bevel w="77470" h="12700" prst="softRound"/>
                      <a:lightRig rig="flood" dir="t"/>
                    </a:cell3D>
                  </a:tcPr>
                </a:tc>
              </a:tr>
              <a:tr h="1990947">
                <a:tc>
                  <a:txBody>
                    <a:bodyPr/>
                    <a:lstStyle/>
                    <a:p>
                      <a:pPr algn="ctr">
                        <a:lnSpc>
                          <a:spcPct val="115000"/>
                        </a:lnSpc>
                        <a:spcAft>
                          <a:spcPts val="0"/>
                        </a:spcAft>
                      </a:pPr>
                      <a:r>
                        <a:rPr lang="tg-Cyrl-TJ" sz="1800" b="1" dirty="0">
                          <a:effectLst/>
                          <a:latin typeface="Times New Roman Tj" panose="02020603050405020304" pitchFamily="18" charset="-52"/>
                          <a:ea typeface="Calibri" panose="020F0502020204030204" pitchFamily="34" charset="0"/>
                          <a:cs typeface="Times New Roman" panose="02020603050405020304" pitchFamily="18" charset="0"/>
                        </a:rPr>
                        <a:t> </a:t>
                      </a:r>
                      <a:endParaRPr lang="ru-RU" sz="1800" b="1" dirty="0">
                        <a:effectLst/>
                        <a:latin typeface="Times New Roman Tj" panose="02020603050405020304" pitchFamily="18" charset="-52"/>
                        <a:ea typeface="Calibri" panose="020F0502020204030204" pitchFamily="34" charset="0"/>
                        <a:cs typeface="Times New Roman" panose="02020603050405020304" pitchFamily="18" charset="0"/>
                      </a:endParaRPr>
                    </a:p>
                    <a:p>
                      <a:pPr algn="ctr">
                        <a:lnSpc>
                          <a:spcPct val="115000"/>
                        </a:lnSpc>
                        <a:spcAft>
                          <a:spcPts val="0"/>
                        </a:spcAft>
                      </a:pPr>
                      <a:r>
                        <a:rPr lang="tg-Cyrl-TJ" sz="1800" b="1" dirty="0">
                          <a:effectLst/>
                          <a:latin typeface="Times New Roman Tj" panose="02020603050405020304" pitchFamily="18" charset="-52"/>
                          <a:ea typeface="Calibri" panose="020F0502020204030204" pitchFamily="34" charset="0"/>
                          <a:cs typeface="Times New Roman" panose="02020603050405020304" pitchFamily="18" charset="0"/>
                        </a:rPr>
                        <a:t> </a:t>
                      </a:r>
                      <a:endParaRPr lang="ru-RU" sz="1800" b="1" dirty="0">
                        <a:effectLst/>
                        <a:latin typeface="Times New Roman Tj" panose="02020603050405020304" pitchFamily="18" charset="-52"/>
                        <a:ea typeface="Calibri" panose="020F0502020204030204" pitchFamily="34" charset="0"/>
                        <a:cs typeface="Times New Roman" panose="02020603050405020304" pitchFamily="18" charset="0"/>
                      </a:endParaRPr>
                    </a:p>
                    <a:p>
                      <a:pPr algn="ctr">
                        <a:lnSpc>
                          <a:spcPct val="115000"/>
                        </a:lnSpc>
                        <a:spcAft>
                          <a:spcPts val="0"/>
                        </a:spcAft>
                      </a:pPr>
                      <a:r>
                        <a:rPr lang="tg-Cyrl-TJ" sz="1800" b="1" dirty="0">
                          <a:effectLst/>
                          <a:latin typeface="Times New Roman Tj" panose="02020603050405020304" pitchFamily="18" charset="-52"/>
                          <a:ea typeface="Calibri" panose="020F0502020204030204" pitchFamily="34" charset="0"/>
                          <a:cs typeface="Times New Roman" panose="02020603050405020304" pitchFamily="18" charset="0"/>
                        </a:rPr>
                        <a:t>Банди </a:t>
                      </a:r>
                      <a:r>
                        <a:rPr lang="tg-Cyrl-TJ" sz="1800" b="1" dirty="0" smtClean="0">
                          <a:effectLst/>
                          <a:latin typeface="Times New Roman Tj" panose="02020603050405020304" pitchFamily="18" charset="-52"/>
                          <a:ea typeface="Calibri" panose="020F0502020204030204" pitchFamily="34" charset="0"/>
                          <a:cs typeface="Times New Roman" panose="02020603050405020304" pitchFamily="18" charset="0"/>
                        </a:rPr>
                        <a:t>14</a:t>
                      </a:r>
                      <a:endParaRPr lang="ru-RU" sz="1800" b="1"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cell3D prstMaterial="dkEdge">
                      <a:bevel w="77470" h="12700" prst="softRound"/>
                      <a:lightRig rig="flood" dir="t"/>
                    </a:cell3D>
                    <a:solidFill>
                      <a:schemeClr val="accent1">
                        <a:lumMod val="20000"/>
                        <a:lumOff val="80000"/>
                      </a:schemeClr>
                    </a:solidFill>
                  </a:tcPr>
                </a:tc>
                <a:tc>
                  <a:txBody>
                    <a:bodyPr/>
                    <a:lstStyle/>
                    <a:p>
                      <a:pPr marL="0" marR="0" lvl="0" indent="0" algn="just" defTabSz="457200" rtl="0" eaLnBrk="1" fontAlgn="auto" latinLnBrk="0" hangingPunct="1">
                        <a:lnSpc>
                          <a:spcPct val="115000"/>
                        </a:lnSpc>
                        <a:spcBef>
                          <a:spcPts val="0"/>
                        </a:spcBef>
                        <a:spcAft>
                          <a:spcPts val="0"/>
                        </a:spcAft>
                        <a:buClrTx/>
                        <a:buSzTx/>
                        <a:buFontTx/>
                        <a:buNone/>
                        <a:tabLst/>
                        <a:defRPr/>
                      </a:pPr>
                      <a:r>
                        <a:rPr lang="tg-Cyrl-TJ" sz="1400" kern="1200" dirty="0" smtClean="0">
                          <a:solidFill>
                            <a:schemeClr val="dk1"/>
                          </a:solidFill>
                          <a:effectLst/>
                          <a:latin typeface="Times New Roman Tj" panose="02020603050405020304" pitchFamily="18" charset="-52"/>
                          <a:ea typeface="+mn-ea"/>
                          <a:cs typeface="+mn-cs"/>
                        </a:rPr>
                        <a:t>Марҳила ба марҳила иваз намудани шакли ҳуқуқии корхонаҳои азими давлатӣ ба ҷамъиятҳои саҳомӣ ё аққалан ба ҷамъиятҳои дорои масъулияти маҳдуд (ҶДММ) ҷиҳати ҷорӣ намудани низоми идоракунии корпоративӣ</a:t>
                      </a:r>
                      <a:endParaRPr lang="ru-RU" sz="14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cell3D prstMaterial="dkEdge">
                      <a:bevel w="77470" h="12700" prst="softRound"/>
                      <a:lightRig rig="flood" dir="t"/>
                    </a:cell3D>
                    <a:solidFill>
                      <a:schemeClr val="accent1">
                        <a:lumMod val="20000"/>
                        <a:lumOff val="80000"/>
                      </a:schemeClr>
                    </a:solidFill>
                  </a:tcPr>
                </a:tc>
                <a:tc vMerge="1">
                  <a:txBody>
                    <a:bodyPr/>
                    <a:lstStyle/>
                    <a:p>
                      <a:pPr algn="just">
                        <a:lnSpc>
                          <a:spcPct val="115000"/>
                        </a:lnSpc>
                        <a:spcAft>
                          <a:spcPts val="0"/>
                        </a:spcAft>
                      </a:pPr>
                      <a:endParaRPr lang="ru-RU" sz="16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r>
              <a:tr h="1556772">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endParaRPr lang="tg-Cyrl-TJ" sz="1800" b="1" dirty="0" smtClean="0">
                        <a:effectLst/>
                        <a:latin typeface="Times New Roman Tj" panose="02020603050405020304" pitchFamily="18" charset="-52"/>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15000"/>
                        </a:lnSpc>
                        <a:spcBef>
                          <a:spcPts val="0"/>
                        </a:spcBef>
                        <a:spcAft>
                          <a:spcPts val="0"/>
                        </a:spcAft>
                        <a:buClrTx/>
                        <a:buSzTx/>
                        <a:buFontTx/>
                        <a:buNone/>
                        <a:tabLst/>
                        <a:defRPr/>
                      </a:pPr>
                      <a:endParaRPr lang="tg-Cyrl-TJ" sz="1800" b="1" dirty="0" smtClean="0">
                        <a:effectLst/>
                        <a:latin typeface="Times New Roman Tj" panose="02020603050405020304" pitchFamily="18" charset="-52"/>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15000"/>
                        </a:lnSpc>
                        <a:spcBef>
                          <a:spcPts val="0"/>
                        </a:spcBef>
                        <a:spcAft>
                          <a:spcPts val="0"/>
                        </a:spcAft>
                        <a:buClrTx/>
                        <a:buSzTx/>
                        <a:buFontTx/>
                        <a:buNone/>
                        <a:tabLst/>
                        <a:defRPr/>
                      </a:pPr>
                      <a:r>
                        <a:rPr lang="tg-Cyrl-TJ" sz="1800" b="1" dirty="0" smtClean="0">
                          <a:effectLst/>
                          <a:latin typeface="Times New Roman Tj" panose="02020603050405020304" pitchFamily="18" charset="-52"/>
                          <a:ea typeface="Calibri" panose="020F0502020204030204" pitchFamily="34" charset="0"/>
                          <a:cs typeface="Times New Roman" panose="02020603050405020304" pitchFamily="18" charset="0"/>
                        </a:rPr>
                        <a:t>Банди 15</a:t>
                      </a:r>
                      <a:endParaRPr lang="ru-RU" sz="1800" b="1" dirty="0" smtClean="0">
                        <a:effectLst/>
                        <a:latin typeface="Times New Roman Tj" panose="02020603050405020304" pitchFamily="18" charset="-52"/>
                        <a:ea typeface="Calibri" panose="020F0502020204030204" pitchFamily="34" charset="0"/>
                        <a:cs typeface="Times New Roman" panose="02020603050405020304" pitchFamily="18" charset="0"/>
                      </a:endParaRPr>
                    </a:p>
                    <a:p>
                      <a:pPr algn="ctr">
                        <a:lnSpc>
                          <a:spcPct val="115000"/>
                        </a:lnSpc>
                        <a:spcAft>
                          <a:spcPts val="0"/>
                        </a:spcAft>
                      </a:pPr>
                      <a:endParaRPr lang="ru-RU" sz="1800" b="1"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cell3D prstMaterial="dkEdge">
                      <a:bevel w="77470" h="12700" prst="softRound"/>
                      <a:lightRig rig="flood" dir="t"/>
                    </a:cell3D>
                    <a:solidFill>
                      <a:schemeClr val="accent1">
                        <a:lumMod val="20000"/>
                        <a:lumOff val="80000"/>
                      </a:schemeClr>
                    </a:solidFill>
                  </a:tcPr>
                </a:tc>
                <a:tc>
                  <a:txBody>
                    <a:bodyPr/>
                    <a:lstStyle/>
                    <a:p>
                      <a:pPr marL="0" marR="0" lvl="0" indent="0" algn="just" defTabSz="457200" rtl="0" eaLnBrk="1" fontAlgn="auto" latinLnBrk="0" hangingPunct="1">
                        <a:lnSpc>
                          <a:spcPct val="115000"/>
                        </a:lnSpc>
                        <a:spcBef>
                          <a:spcPts val="0"/>
                        </a:spcBef>
                        <a:spcAft>
                          <a:spcPts val="0"/>
                        </a:spcAft>
                        <a:buClrTx/>
                        <a:buSzTx/>
                        <a:buFontTx/>
                        <a:buNone/>
                        <a:tabLst/>
                        <a:defRPr/>
                      </a:pPr>
                      <a:r>
                        <a:rPr lang="tg-Cyrl-TJ" sz="1400" kern="1200" dirty="0" smtClean="0">
                          <a:solidFill>
                            <a:schemeClr val="dk1"/>
                          </a:solidFill>
                          <a:effectLst/>
                          <a:latin typeface="Times New Roman Tj" panose="02020603050405020304" pitchFamily="18" charset="-52"/>
                          <a:ea typeface="+mn-ea"/>
                          <a:cs typeface="+mn-cs"/>
                        </a:rPr>
                        <a:t>Аз ҷониби корхонаҳои азими давлатӣ ва љамъиятњое, ки сањмияи онњо ба давлат тааллуќ дорад, таҳия ва пешниҳоди наќшаи тиљоратие, ки аз ташаббусњои стратегї бармеоянд</a:t>
                      </a:r>
                      <a:endParaRPr lang="ru-RU" sz="14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cell3D prstMaterial="dkEdge">
                      <a:bevel w="77470" h="12700" prst="softRound"/>
                      <a:lightRig rig="flood" dir="t"/>
                    </a:cell3D>
                    <a:solidFill>
                      <a:schemeClr val="accent1">
                        <a:lumMod val="20000"/>
                        <a:lumOff val="80000"/>
                      </a:schemeClr>
                    </a:solidFill>
                  </a:tcPr>
                </a:tc>
                <a:tc>
                  <a:txBody>
                    <a:bodyPr/>
                    <a:lstStyle/>
                    <a:p>
                      <a:pPr indent="450215" algn="just">
                        <a:lnSpc>
                          <a:spcPct val="115000"/>
                        </a:lnSpc>
                        <a:spcAft>
                          <a:spcPts val="0"/>
                        </a:spcAft>
                      </a:pPr>
                      <a:r>
                        <a:rPr lang="tg-Cyrl-TJ" sz="1400" dirty="0" smtClean="0">
                          <a:effectLst/>
                          <a:latin typeface="Times New Roman Tj" panose="02020603050405020304" pitchFamily="18" charset="-52"/>
                          <a:ea typeface="Calibri" panose="020F0502020204030204" pitchFamily="34" charset="0"/>
                          <a:cs typeface="Times New Roman" panose="02020603050405020304" pitchFamily="18" charset="0"/>
                        </a:rPr>
                        <a:t>Дар соли </a:t>
                      </a:r>
                      <a:r>
                        <a:rPr lang="tg-Cyrl-TJ" sz="1400" dirty="0" smtClean="0">
                          <a:effectLst/>
                          <a:latin typeface="Cambria" panose="02040503050406030204" pitchFamily="18" charset="0"/>
                          <a:ea typeface="Calibri" panose="020F0502020204030204" pitchFamily="34" charset="0"/>
                          <a:cs typeface="Cambria" panose="02040503050406030204" pitchFamily="18" charset="0"/>
                        </a:rPr>
                        <a:t>ҷ</a:t>
                      </a:r>
                      <a:r>
                        <a:rPr lang="tg-Cyrl-TJ" sz="1400" dirty="0" smtClean="0">
                          <a:effectLst/>
                          <a:latin typeface="Times New Roman Tj" panose="02020603050405020304" pitchFamily="18" charset="-52"/>
                          <a:ea typeface="Calibri" panose="020F0502020204030204" pitchFamily="34" charset="0"/>
                          <a:cs typeface="Times New Roman Tj" panose="02020603050405020304" pitchFamily="18" charset="-52"/>
                        </a:rPr>
                        <a:t>ор</a:t>
                      </a:r>
                      <a:r>
                        <a:rPr lang="tg-Cyrl-TJ" sz="1400" dirty="0" smtClean="0">
                          <a:effectLst/>
                          <a:latin typeface="Cambria" panose="02040503050406030204" pitchFamily="18" charset="0"/>
                          <a:ea typeface="Calibri" panose="020F0502020204030204" pitchFamily="34" charset="0"/>
                          <a:cs typeface="Cambria" panose="02040503050406030204" pitchFamily="18" charset="0"/>
                        </a:rPr>
                        <a:t>ӣ</a:t>
                      </a:r>
                      <a:r>
                        <a:rPr lang="tg-Cyrl-TJ" sz="1400" dirty="0" smtClean="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400" dirty="0" smtClean="0">
                          <a:effectLst/>
                          <a:latin typeface="Times New Roman Tj" panose="02020603050405020304" pitchFamily="18" charset="-52"/>
                          <a:ea typeface="Calibri" panose="020F0502020204030204" pitchFamily="34" charset="0"/>
                          <a:cs typeface="Times New Roman Tj" panose="02020603050405020304" pitchFamily="18" charset="-52"/>
                        </a:rPr>
                        <a:t>аз</a:t>
                      </a:r>
                      <a:r>
                        <a:rPr lang="tg-Cyrl-TJ" sz="1400" dirty="0" smtClean="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400" dirty="0" smtClean="0">
                          <a:effectLst/>
                          <a:latin typeface="Cambria" panose="02040503050406030204" pitchFamily="18" charset="0"/>
                          <a:ea typeface="Calibri" panose="020F0502020204030204" pitchFamily="34" charset="0"/>
                          <a:cs typeface="Cambria" panose="02040503050406030204" pitchFamily="18" charset="0"/>
                        </a:rPr>
                        <a:t>ҷ</a:t>
                      </a:r>
                      <a:r>
                        <a:rPr lang="tg-Cyrl-TJ" sz="1400" dirty="0" smtClean="0">
                          <a:effectLst/>
                          <a:latin typeface="Times New Roman Tj" panose="02020603050405020304" pitchFamily="18" charset="-52"/>
                          <a:ea typeface="Calibri" panose="020F0502020204030204" pitchFamily="34" charset="0"/>
                          <a:cs typeface="Times New Roman Tj" panose="02020603050405020304" pitchFamily="18" charset="-52"/>
                        </a:rPr>
                        <a:t>ониби</a:t>
                      </a:r>
                      <a:r>
                        <a:rPr lang="tg-Cyrl-TJ" sz="1400" dirty="0" smtClean="0">
                          <a:effectLst/>
                          <a:latin typeface="Times New Roman Tj" panose="02020603050405020304" pitchFamily="18" charset="-52"/>
                          <a:ea typeface="Calibri" panose="020F0502020204030204" pitchFamily="34" charset="0"/>
                          <a:cs typeface="Times New Roman" panose="02020603050405020304" pitchFamily="18" charset="0"/>
                        </a:rPr>
                        <a:t> 27 </a:t>
                      </a:r>
                      <a:r>
                        <a:rPr lang="tg-Cyrl-TJ" sz="1400" dirty="0" smtClean="0">
                          <a:effectLst/>
                          <a:latin typeface="Times New Roman Tj" panose="02020603050405020304" pitchFamily="18" charset="-52"/>
                          <a:ea typeface="Calibri" panose="020F0502020204030204" pitchFamily="34" charset="0"/>
                          <a:cs typeface="Times New Roman Tj" panose="02020603050405020304" pitchFamily="18" charset="-52"/>
                        </a:rPr>
                        <a:t>корхонаи</a:t>
                      </a:r>
                      <a:r>
                        <a:rPr lang="tg-Cyrl-TJ" sz="1400" dirty="0" smtClean="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400" dirty="0" smtClean="0">
                          <a:effectLst/>
                          <a:latin typeface="Times New Roman Tj" panose="02020603050405020304" pitchFamily="18" charset="-52"/>
                          <a:ea typeface="Calibri" panose="020F0502020204030204" pitchFamily="34" charset="0"/>
                          <a:cs typeface="Times New Roman Tj" panose="02020603050405020304" pitchFamily="18" charset="-52"/>
                        </a:rPr>
                        <a:t>азими</a:t>
                      </a:r>
                      <a:r>
                        <a:rPr lang="tg-Cyrl-TJ" sz="1400" dirty="0" smtClean="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400" dirty="0" smtClean="0">
                          <a:effectLst/>
                          <a:latin typeface="Times New Roman Tj" panose="02020603050405020304" pitchFamily="18" charset="-52"/>
                          <a:ea typeface="Calibri" panose="020F0502020204030204" pitchFamily="34" charset="0"/>
                          <a:cs typeface="Times New Roman Tj" panose="02020603050405020304" pitchFamily="18" charset="-52"/>
                        </a:rPr>
                        <a:t>давлат</a:t>
                      </a:r>
                      <a:r>
                        <a:rPr lang="tg-Cyrl-TJ" sz="1400" dirty="0" smtClean="0">
                          <a:effectLst/>
                          <a:latin typeface="Cambria" panose="02040503050406030204" pitchFamily="18" charset="0"/>
                          <a:ea typeface="Calibri" panose="020F0502020204030204" pitchFamily="34" charset="0"/>
                          <a:cs typeface="Cambria" panose="02040503050406030204" pitchFamily="18" charset="0"/>
                        </a:rPr>
                        <a:t>ӣ</a:t>
                      </a:r>
                      <a:r>
                        <a:rPr lang="tg-Cyrl-TJ" sz="1400" dirty="0" smtClean="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400" dirty="0" smtClean="0">
                          <a:effectLst/>
                          <a:latin typeface="Times New Roman Tj" panose="02020603050405020304" pitchFamily="18" charset="-52"/>
                          <a:ea typeface="Calibri" panose="020F0502020204030204" pitchFamily="34" charset="0"/>
                          <a:cs typeface="Times New Roman Tj" panose="02020603050405020304" pitchFamily="18" charset="-52"/>
                        </a:rPr>
                        <a:t>на</a:t>
                      </a:r>
                      <a:r>
                        <a:rPr lang="tg-Cyrl-TJ" sz="1400" dirty="0" smtClean="0">
                          <a:effectLst/>
                          <a:latin typeface="Cambria" panose="02040503050406030204" pitchFamily="18" charset="0"/>
                          <a:ea typeface="Calibri" panose="020F0502020204030204" pitchFamily="34" charset="0"/>
                          <a:cs typeface="Cambria" panose="02040503050406030204" pitchFamily="18" charset="0"/>
                        </a:rPr>
                        <a:t>қ</a:t>
                      </a:r>
                      <a:r>
                        <a:rPr lang="tg-Cyrl-TJ" sz="1400" dirty="0" smtClean="0">
                          <a:effectLst/>
                          <a:latin typeface="Times New Roman Tj" panose="02020603050405020304" pitchFamily="18" charset="-52"/>
                          <a:ea typeface="Calibri" panose="020F0502020204030204" pitchFamily="34" charset="0"/>
                          <a:cs typeface="Times New Roman Tj" panose="02020603050405020304" pitchFamily="18" charset="-52"/>
                        </a:rPr>
                        <a:t>ша</a:t>
                      </a:r>
                      <a:r>
                        <a:rPr lang="tg-Cyrl-TJ" sz="1400" dirty="0" smtClean="0">
                          <a:effectLst/>
                          <a:latin typeface="Cambria" panose="02040503050406030204" pitchFamily="18" charset="0"/>
                          <a:ea typeface="Calibri" panose="020F0502020204030204" pitchFamily="34" charset="0"/>
                          <a:cs typeface="Cambria" panose="02040503050406030204" pitchFamily="18" charset="0"/>
                        </a:rPr>
                        <a:t>ҳ</a:t>
                      </a:r>
                      <a:r>
                        <a:rPr lang="tg-Cyrl-TJ" sz="1400" dirty="0" smtClean="0">
                          <a:effectLst/>
                          <a:latin typeface="Times New Roman Tj" panose="02020603050405020304" pitchFamily="18" charset="-52"/>
                          <a:ea typeface="Calibri" panose="020F0502020204030204" pitchFamily="34" charset="0"/>
                          <a:cs typeface="Times New Roman Tj" panose="02020603050405020304" pitchFamily="18" charset="-52"/>
                        </a:rPr>
                        <a:t>ои</a:t>
                      </a:r>
                      <a:r>
                        <a:rPr lang="tg-Cyrl-TJ" sz="1400" dirty="0" smtClean="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400" dirty="0" smtClean="0">
                          <a:effectLst/>
                          <a:latin typeface="Times New Roman Tj" panose="02020603050405020304" pitchFamily="18" charset="-52"/>
                          <a:ea typeface="Calibri" panose="020F0502020204030204" pitchFamily="34" charset="0"/>
                          <a:cs typeface="Times New Roman Tj" panose="02020603050405020304" pitchFamily="18" charset="-52"/>
                        </a:rPr>
                        <a:t>молияв</a:t>
                      </a:r>
                      <a:r>
                        <a:rPr lang="tg-Cyrl-TJ" sz="1400" dirty="0" smtClean="0">
                          <a:effectLst/>
                          <a:latin typeface="Cambria" panose="02040503050406030204" pitchFamily="18" charset="0"/>
                          <a:ea typeface="Calibri" panose="020F0502020204030204" pitchFamily="34" charset="0"/>
                          <a:cs typeface="Cambria" panose="02040503050406030204" pitchFamily="18" charset="0"/>
                        </a:rPr>
                        <a:t>ӣ</a:t>
                      </a:r>
                      <a:r>
                        <a:rPr lang="tg-Cyrl-TJ" sz="1400" dirty="0" smtClean="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400" dirty="0" smtClean="0">
                          <a:effectLst/>
                          <a:latin typeface="Times New Roman Tj" panose="02020603050405020304" pitchFamily="18" charset="-52"/>
                          <a:ea typeface="Calibri" panose="020F0502020204030204" pitchFamily="34" charset="0"/>
                          <a:cs typeface="Times New Roman Tj" panose="02020603050405020304" pitchFamily="18" charset="-52"/>
                        </a:rPr>
                        <a:t>барои</a:t>
                      </a:r>
                      <a:r>
                        <a:rPr lang="tg-Cyrl-TJ" sz="1400" dirty="0" smtClean="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400" dirty="0" smtClean="0">
                          <a:effectLst/>
                          <a:latin typeface="Times New Roman Tj" panose="02020603050405020304" pitchFamily="18" charset="-52"/>
                          <a:ea typeface="Calibri" panose="020F0502020204030204" pitchFamily="34" charset="0"/>
                          <a:cs typeface="Times New Roman Tj" panose="02020603050405020304" pitchFamily="18" charset="-52"/>
                        </a:rPr>
                        <a:t>с</a:t>
                      </a:r>
                      <a:r>
                        <a:rPr lang="tg-Cyrl-TJ" sz="1400" dirty="0" smtClean="0">
                          <a:effectLst/>
                          <a:latin typeface="Times New Roman Tj" panose="02020603050405020304" pitchFamily="18" charset="-52"/>
                          <a:ea typeface="Calibri" panose="020F0502020204030204" pitchFamily="34" charset="0"/>
                          <a:cs typeface="Times New Roman" panose="02020603050405020304" pitchFamily="18" charset="0"/>
                        </a:rPr>
                        <a:t>оли 2023 ва дурнамои фаъолият барои сол</a:t>
                      </a:r>
                      <a:r>
                        <a:rPr lang="tg-Cyrl-TJ" sz="1400" dirty="0" smtClean="0">
                          <a:effectLst/>
                          <a:latin typeface="Cambria" panose="02040503050406030204" pitchFamily="18" charset="0"/>
                          <a:ea typeface="Calibri" panose="020F0502020204030204" pitchFamily="34" charset="0"/>
                          <a:cs typeface="Cambria" panose="02040503050406030204" pitchFamily="18" charset="0"/>
                        </a:rPr>
                        <a:t>ҳ</a:t>
                      </a:r>
                      <a:r>
                        <a:rPr lang="tg-Cyrl-TJ" sz="1400" dirty="0" smtClean="0">
                          <a:effectLst/>
                          <a:latin typeface="Times New Roman Tj" panose="02020603050405020304" pitchFamily="18" charset="-52"/>
                          <a:ea typeface="Calibri" panose="020F0502020204030204" pitchFamily="34" charset="0"/>
                          <a:cs typeface="Times New Roman Tj" panose="02020603050405020304" pitchFamily="18" charset="-52"/>
                        </a:rPr>
                        <a:t>ои</a:t>
                      </a:r>
                      <a:r>
                        <a:rPr lang="tg-Cyrl-TJ" sz="1400" dirty="0" smtClean="0">
                          <a:effectLst/>
                          <a:latin typeface="Times New Roman Tj" panose="02020603050405020304" pitchFamily="18" charset="-52"/>
                          <a:ea typeface="Calibri" panose="020F0502020204030204" pitchFamily="34" charset="0"/>
                          <a:cs typeface="Times New Roman" panose="02020603050405020304" pitchFamily="18" charset="0"/>
                        </a:rPr>
                        <a:t> 2024-2026 </a:t>
                      </a:r>
                      <a:r>
                        <a:rPr lang="tg-Cyrl-TJ" sz="1400" dirty="0" smtClean="0">
                          <a:effectLst/>
                          <a:latin typeface="Times New Roman Tj" panose="02020603050405020304" pitchFamily="18" charset="-52"/>
                          <a:ea typeface="Calibri" panose="020F0502020204030204" pitchFamily="34" charset="0"/>
                          <a:cs typeface="Times New Roman Tj" panose="02020603050405020304" pitchFamily="18" charset="-52"/>
                        </a:rPr>
                        <a:t>пешни</a:t>
                      </a:r>
                      <a:r>
                        <a:rPr lang="tg-Cyrl-TJ" sz="1400" dirty="0" smtClean="0">
                          <a:effectLst/>
                          <a:latin typeface="Cambria" panose="02040503050406030204" pitchFamily="18" charset="0"/>
                          <a:ea typeface="Calibri" panose="020F0502020204030204" pitchFamily="34" charset="0"/>
                          <a:cs typeface="Cambria" panose="02040503050406030204" pitchFamily="18" charset="0"/>
                        </a:rPr>
                        <a:t>ҳ</a:t>
                      </a:r>
                      <a:r>
                        <a:rPr lang="tg-Cyrl-TJ" sz="1400" dirty="0" smtClean="0">
                          <a:effectLst/>
                          <a:latin typeface="Times New Roman Tj" panose="02020603050405020304" pitchFamily="18" charset="-52"/>
                          <a:ea typeface="Calibri" panose="020F0502020204030204" pitchFamily="34" charset="0"/>
                          <a:cs typeface="Times New Roman Tj" panose="02020603050405020304" pitchFamily="18" charset="-52"/>
                        </a:rPr>
                        <a:t>од</a:t>
                      </a:r>
                      <a:r>
                        <a:rPr lang="tg-Cyrl-TJ" sz="1400" dirty="0" smtClean="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400" dirty="0" smtClean="0">
                          <a:effectLst/>
                          <a:latin typeface="Times New Roman Tj" panose="02020603050405020304" pitchFamily="18" charset="-52"/>
                          <a:ea typeface="Calibri" panose="020F0502020204030204" pitchFamily="34" charset="0"/>
                          <a:cs typeface="Times New Roman Tj" panose="02020603050405020304" pitchFamily="18" charset="-52"/>
                        </a:rPr>
                        <a:t>гардид</a:t>
                      </a:r>
                      <a:r>
                        <a:rPr lang="tg-Cyrl-TJ" sz="1400" dirty="0" smtClean="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400" dirty="0" smtClean="0">
                          <a:effectLst/>
                          <a:latin typeface="Times New Roman Tj" panose="02020603050405020304" pitchFamily="18" charset="-52"/>
                          <a:ea typeface="Calibri" panose="020F0502020204030204" pitchFamily="34" charset="0"/>
                          <a:cs typeface="Times New Roman Tj" panose="02020603050405020304" pitchFamily="18" charset="-52"/>
                        </a:rPr>
                        <a:t>Айни</a:t>
                      </a:r>
                      <a:r>
                        <a:rPr lang="tg-Cyrl-TJ" sz="1400" dirty="0" smtClean="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400" dirty="0" smtClean="0">
                          <a:effectLst/>
                          <a:latin typeface="Cambria" panose="02040503050406030204" pitchFamily="18" charset="0"/>
                          <a:ea typeface="Calibri" panose="020F0502020204030204" pitchFamily="34" charset="0"/>
                          <a:cs typeface="Cambria" panose="02040503050406030204" pitchFamily="18" charset="0"/>
                        </a:rPr>
                        <a:t>ҳ</a:t>
                      </a:r>
                      <a:r>
                        <a:rPr lang="tg-Cyrl-TJ" sz="1400" dirty="0" smtClean="0">
                          <a:effectLst/>
                          <a:latin typeface="Times New Roman Tj" panose="02020603050405020304" pitchFamily="18" charset="-52"/>
                          <a:ea typeface="Calibri" panose="020F0502020204030204" pitchFamily="34" charset="0"/>
                          <a:cs typeface="Times New Roman Tj" panose="02020603050405020304" pitchFamily="18" charset="-52"/>
                        </a:rPr>
                        <a:t>ол</a:t>
                      </a:r>
                      <a:r>
                        <a:rPr lang="tg-Cyrl-TJ" sz="1400" dirty="0" smtClean="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400" dirty="0" smtClean="0">
                          <a:effectLst/>
                          <a:latin typeface="Times New Roman Tj" panose="02020603050405020304" pitchFamily="18" charset="-52"/>
                          <a:ea typeface="Calibri" panose="020F0502020204030204" pitchFamily="34" charset="0"/>
                          <a:cs typeface="Times New Roman Tj" panose="02020603050405020304" pitchFamily="18" charset="-52"/>
                        </a:rPr>
                        <a:t>аз</a:t>
                      </a:r>
                      <a:r>
                        <a:rPr lang="tg-Cyrl-TJ" sz="1400" dirty="0" smtClean="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400" dirty="0" smtClean="0">
                          <a:effectLst/>
                          <a:latin typeface="Cambria" panose="02040503050406030204" pitchFamily="18" charset="0"/>
                          <a:ea typeface="Calibri" panose="020F0502020204030204" pitchFamily="34" charset="0"/>
                          <a:cs typeface="Cambria" panose="02040503050406030204" pitchFamily="18" charset="0"/>
                        </a:rPr>
                        <a:t>ҷ</a:t>
                      </a:r>
                      <a:r>
                        <a:rPr lang="tg-Cyrl-TJ" sz="1400" dirty="0" smtClean="0">
                          <a:effectLst/>
                          <a:latin typeface="Times New Roman Tj" panose="02020603050405020304" pitchFamily="18" charset="-52"/>
                          <a:ea typeface="Calibri" panose="020F0502020204030204" pitchFamily="34" charset="0"/>
                          <a:cs typeface="Times New Roman Tj" panose="02020603050405020304" pitchFamily="18" charset="-52"/>
                        </a:rPr>
                        <a:t>ониби</a:t>
                      </a:r>
                      <a:r>
                        <a:rPr lang="tg-Cyrl-TJ" sz="1400" dirty="0" smtClean="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400" dirty="0" smtClean="0">
                          <a:effectLst/>
                          <a:latin typeface="Times New Roman Tj" panose="02020603050405020304" pitchFamily="18" charset="-52"/>
                          <a:ea typeface="Calibri" panose="020F0502020204030204" pitchFamily="34" charset="0"/>
                          <a:cs typeface="Times New Roman Tj" panose="02020603050405020304" pitchFamily="18" charset="-52"/>
                        </a:rPr>
                        <a:t>Раёсат</a:t>
                      </a:r>
                      <a:r>
                        <a:rPr lang="tg-Cyrl-TJ" sz="1400" dirty="0" smtClean="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400" dirty="0" smtClean="0">
                          <a:effectLst/>
                          <a:latin typeface="Times New Roman Tj" panose="02020603050405020304" pitchFamily="18" charset="-52"/>
                          <a:ea typeface="Calibri" panose="020F0502020204030204" pitchFamily="34" charset="0"/>
                          <a:cs typeface="Times New Roman Tj" panose="02020603050405020304" pitchFamily="18" charset="-52"/>
                        </a:rPr>
                        <a:t>лои</a:t>
                      </a:r>
                      <a:r>
                        <a:rPr lang="tg-Cyrl-TJ" sz="1400" dirty="0" smtClean="0">
                          <a:effectLst/>
                          <a:latin typeface="Cambria" panose="02040503050406030204" pitchFamily="18" charset="0"/>
                          <a:ea typeface="Calibri" panose="020F0502020204030204" pitchFamily="34" charset="0"/>
                          <a:cs typeface="Cambria" panose="02040503050406030204" pitchFamily="18" charset="0"/>
                        </a:rPr>
                        <a:t>ҳ</a:t>
                      </a:r>
                      <a:r>
                        <a:rPr lang="tg-Cyrl-TJ" sz="1400" dirty="0" smtClean="0">
                          <a:effectLst/>
                          <a:latin typeface="Times New Roman Tj" panose="02020603050405020304" pitchFamily="18" charset="-52"/>
                          <a:ea typeface="Calibri" panose="020F0502020204030204" pitchFamily="34" charset="0"/>
                          <a:cs typeface="Times New Roman Tj" panose="02020603050405020304" pitchFamily="18" charset="-52"/>
                        </a:rPr>
                        <a:t>аи</a:t>
                      </a:r>
                      <a:r>
                        <a:rPr lang="tg-Cyrl-TJ" sz="1400" dirty="0" smtClean="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400" dirty="0" smtClean="0">
                          <a:effectLst/>
                          <a:latin typeface="Times New Roman Tj" panose="02020603050405020304" pitchFamily="18" charset="-52"/>
                          <a:ea typeface="Calibri" panose="020F0502020204030204" pitchFamily="34" charset="0"/>
                          <a:cs typeface="Times New Roman Tj" panose="02020603050405020304" pitchFamily="18" charset="-52"/>
                        </a:rPr>
                        <a:t>фармоиши</a:t>
                      </a:r>
                      <a:r>
                        <a:rPr lang="tg-Cyrl-TJ" sz="1400" dirty="0" smtClean="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400" dirty="0" smtClean="0">
                          <a:effectLst/>
                          <a:latin typeface="Times New Roman Tj" panose="02020603050405020304" pitchFamily="18" charset="-52"/>
                          <a:ea typeface="Calibri" panose="020F0502020204030204" pitchFamily="34" charset="0"/>
                          <a:cs typeface="Times New Roman Tj" panose="02020603050405020304" pitchFamily="18" charset="-52"/>
                        </a:rPr>
                        <a:t>Вазорати</a:t>
                      </a:r>
                      <a:r>
                        <a:rPr lang="tg-Cyrl-TJ" sz="1400" dirty="0" smtClean="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400" dirty="0" smtClean="0">
                          <a:effectLst/>
                          <a:latin typeface="Times New Roman Tj" panose="02020603050405020304" pitchFamily="18" charset="-52"/>
                          <a:ea typeface="Calibri" panose="020F0502020204030204" pitchFamily="34" charset="0"/>
                          <a:cs typeface="Times New Roman Tj" panose="02020603050405020304" pitchFamily="18" charset="-52"/>
                        </a:rPr>
                        <a:t>молия</a:t>
                      </a:r>
                      <a:r>
                        <a:rPr lang="tg-Cyrl-TJ" sz="1400" dirty="0" smtClean="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400" dirty="0" smtClean="0">
                          <a:effectLst/>
                          <a:latin typeface="Times New Roman Tj" panose="02020603050405020304" pitchFamily="18" charset="-52"/>
                          <a:ea typeface="Calibri" panose="020F0502020204030204" pitchFamily="34" charset="0"/>
                          <a:cs typeface="Times New Roman Tj" panose="02020603050405020304" pitchFamily="18" charset="-52"/>
                        </a:rPr>
                        <a:t>дар</a:t>
                      </a:r>
                      <a:r>
                        <a:rPr lang="tg-Cyrl-TJ" sz="1400" dirty="0" smtClean="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400" dirty="0" smtClean="0">
                          <a:effectLst/>
                          <a:latin typeface="Times New Roman Tj" panose="02020603050405020304" pitchFamily="18" charset="-52"/>
                          <a:ea typeface="Calibri" panose="020F0502020204030204" pitchFamily="34" charset="0"/>
                          <a:cs typeface="Times New Roman Tj" panose="02020603050405020304" pitchFamily="18" charset="-52"/>
                        </a:rPr>
                        <a:t>хусуси</a:t>
                      </a:r>
                      <a:r>
                        <a:rPr lang="tg-Cyrl-TJ" sz="1400" dirty="0" smtClean="0">
                          <a:effectLst/>
                          <a:latin typeface="Times New Roman Tj" panose="02020603050405020304" pitchFamily="18" charset="-52"/>
                          <a:ea typeface="Calibri" panose="020F0502020204030204" pitchFamily="34" charset="0"/>
                          <a:cs typeface="Times New Roman" panose="02020603050405020304" pitchFamily="18" charset="0"/>
                        </a:rPr>
                        <a:t> тартиби намунавї оид ба </a:t>
                      </a:r>
                      <a:r>
                        <a:rPr lang="tg-Cyrl-TJ" sz="1400" dirty="0" smtClean="0">
                          <a:effectLst/>
                          <a:latin typeface="Times New Roman Tj" panose="02020603050405020304" pitchFamily="18" charset="-52"/>
                          <a:ea typeface="Calibri" panose="020F0502020204030204" pitchFamily="34" charset="0"/>
                          <a:cs typeface="Times New Roman Tj" panose="02020603050405020304" pitchFamily="18" charset="-52"/>
                        </a:rPr>
                        <a:t>та</a:t>
                      </a:r>
                      <a:r>
                        <a:rPr lang="tg-Cyrl-TJ" sz="1400" dirty="0" smtClean="0">
                          <a:effectLst/>
                          <a:latin typeface="Cambria" panose="02040503050406030204" pitchFamily="18" charset="0"/>
                          <a:ea typeface="Calibri" panose="020F0502020204030204" pitchFamily="34" charset="0"/>
                          <a:cs typeface="Cambria" panose="02040503050406030204" pitchFamily="18" charset="0"/>
                        </a:rPr>
                        <a:t>ҳ</a:t>
                      </a:r>
                      <a:r>
                        <a:rPr lang="tg-Cyrl-TJ" sz="1400" dirty="0" smtClean="0">
                          <a:effectLst/>
                          <a:latin typeface="Times New Roman Tj" panose="02020603050405020304" pitchFamily="18" charset="-52"/>
                          <a:ea typeface="Calibri" panose="020F0502020204030204" pitchFamily="34" charset="0"/>
                          <a:cs typeface="Times New Roman Tj" panose="02020603050405020304" pitchFamily="18" charset="-52"/>
                        </a:rPr>
                        <a:t>ияи</a:t>
                      </a:r>
                      <a:r>
                        <a:rPr lang="tg-Cyrl-TJ" sz="1400" dirty="0" smtClean="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400" dirty="0" smtClean="0">
                          <a:effectLst/>
                          <a:latin typeface="Times New Roman Tj" panose="02020603050405020304" pitchFamily="18" charset="-52"/>
                          <a:ea typeface="Calibri" panose="020F0502020204030204" pitchFamily="34" charset="0"/>
                          <a:cs typeface="Times New Roman Tj" panose="02020603050405020304" pitchFamily="18" charset="-52"/>
                        </a:rPr>
                        <a:t>наќша</a:t>
                      </a:r>
                      <a:r>
                        <a:rPr lang="tg-Cyrl-TJ" sz="1400" dirty="0" smtClean="0">
                          <a:effectLst/>
                          <a:latin typeface="Cambria" panose="02040503050406030204" pitchFamily="18" charset="0"/>
                          <a:ea typeface="Calibri" panose="020F0502020204030204" pitchFamily="34" charset="0"/>
                          <a:cs typeface="Cambria" panose="02040503050406030204" pitchFamily="18" charset="0"/>
                        </a:rPr>
                        <a:t>ҳ</a:t>
                      </a:r>
                      <a:r>
                        <a:rPr lang="tg-Cyrl-TJ" sz="1400" dirty="0" smtClean="0">
                          <a:effectLst/>
                          <a:latin typeface="Times New Roman Tj" panose="02020603050405020304" pitchFamily="18" charset="-52"/>
                          <a:ea typeface="Calibri" panose="020F0502020204030204" pitchFamily="34" charset="0"/>
                          <a:cs typeface="Times New Roman Tj" panose="02020603050405020304" pitchFamily="18" charset="-52"/>
                        </a:rPr>
                        <a:t>ои</a:t>
                      </a:r>
                      <a:r>
                        <a:rPr lang="tg-Cyrl-TJ" sz="1400" dirty="0" smtClean="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400" dirty="0" smtClean="0">
                          <a:effectLst/>
                          <a:latin typeface="Times New Roman Tj" panose="02020603050405020304" pitchFamily="18" charset="-52"/>
                          <a:ea typeface="Calibri" panose="020F0502020204030204" pitchFamily="34" charset="0"/>
                          <a:cs typeface="Times New Roman Tj" panose="02020603050405020304" pitchFamily="18" charset="-52"/>
                        </a:rPr>
                        <a:t>ти</a:t>
                      </a:r>
                      <a:r>
                        <a:rPr lang="tg-Cyrl-TJ" sz="1400" dirty="0" smtClean="0">
                          <a:effectLst/>
                          <a:latin typeface="Times New Roman Tj" panose="02020603050405020304" pitchFamily="18" charset="-52"/>
                          <a:ea typeface="Calibri" panose="020F0502020204030204" pitchFamily="34" charset="0"/>
                          <a:cs typeface="Cambria" panose="02040503050406030204" pitchFamily="18" charset="0"/>
                        </a:rPr>
                        <a:t>љ</a:t>
                      </a:r>
                      <a:r>
                        <a:rPr lang="tg-Cyrl-TJ" sz="1400" dirty="0" smtClean="0">
                          <a:effectLst/>
                          <a:latin typeface="Times New Roman Tj" panose="02020603050405020304" pitchFamily="18" charset="-52"/>
                          <a:ea typeface="Calibri" panose="020F0502020204030204" pitchFamily="34" charset="0"/>
                          <a:cs typeface="Times New Roman Tj" panose="02020603050405020304" pitchFamily="18" charset="-52"/>
                        </a:rPr>
                        <a:t>орат</a:t>
                      </a:r>
                      <a:r>
                        <a:rPr lang="tg-Cyrl-TJ" sz="1400" dirty="0" smtClean="0">
                          <a:effectLst/>
                          <a:latin typeface="Cambria" panose="02040503050406030204" pitchFamily="18" charset="0"/>
                          <a:ea typeface="Calibri" panose="020F0502020204030204" pitchFamily="34" charset="0"/>
                          <a:cs typeface="Cambria" panose="02040503050406030204" pitchFamily="18" charset="0"/>
                        </a:rPr>
                        <a:t>ӣ</a:t>
                      </a:r>
                      <a:r>
                        <a:rPr lang="tg-Cyrl-TJ" sz="1400" dirty="0" smtClean="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400" dirty="0" smtClean="0">
                          <a:effectLst/>
                          <a:latin typeface="Times New Roman Tj" panose="02020603050405020304" pitchFamily="18" charset="-52"/>
                          <a:ea typeface="Calibri" panose="020F0502020204030204" pitchFamily="34" charset="0"/>
                          <a:cs typeface="Times New Roman Tj" panose="02020603050405020304" pitchFamily="18" charset="-52"/>
                        </a:rPr>
                        <a:t>омода</a:t>
                      </a:r>
                      <a:r>
                        <a:rPr lang="tg-Cyrl-TJ" sz="1400" dirty="0" smtClean="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400" dirty="0" smtClean="0">
                          <a:effectLst/>
                          <a:latin typeface="Times New Roman Tj" panose="02020603050405020304" pitchFamily="18" charset="-52"/>
                          <a:ea typeface="Calibri" panose="020F0502020204030204" pitchFamily="34" charset="0"/>
                          <a:cs typeface="Times New Roman Tj" panose="02020603050405020304" pitchFamily="18" charset="-52"/>
                        </a:rPr>
                        <a:t>гардидааст</a:t>
                      </a:r>
                      <a:r>
                        <a:rPr lang="tg-Cyrl-TJ" sz="1400" dirty="0" smtClean="0">
                          <a:effectLst/>
                          <a:latin typeface="Times New Roman Tj" panose="02020603050405020304" pitchFamily="18" charset="-52"/>
                          <a:ea typeface="Calibri" panose="020F0502020204030204" pitchFamily="34" charset="0"/>
                          <a:cs typeface="Times New Roman" panose="02020603050405020304" pitchFamily="18" charset="0"/>
                        </a:rPr>
                        <a:t>.</a:t>
                      </a:r>
                      <a:endParaRPr lang="ru-R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endParaRPr lang="ru-RU" sz="14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cell3D prstMaterial="dkEdge">
                      <a:bevel w="77470" h="12700" prst="softRound"/>
                      <a:lightRig rig="flood" dir="t"/>
                    </a:cell3D>
                  </a:tcPr>
                </a:tc>
              </a:tr>
            </a:tbl>
          </a:graphicData>
        </a:graphic>
      </p:graphicFrame>
      <p:pic>
        <p:nvPicPr>
          <p:cNvPr id="5" name="Picture 13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650" y="59532"/>
            <a:ext cx="71755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46530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0572207" cy="2689324"/>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53682"/>
            <a:ext cx="12192000" cy="5704318"/>
          </a:xfrm>
          <a:prstGeom prst="rect">
            <a:avLst/>
          </a:prstGeom>
        </p:spPr>
      </p:pic>
      <p:pic>
        <p:nvPicPr>
          <p:cNvPr id="10" name="Рисунок 9"/>
          <p:cNvPicPr>
            <a:picLocks noChangeAspect="1"/>
          </p:cNvPicPr>
          <p:nvPr/>
        </p:nvPicPr>
        <p:blipFill>
          <a:blip r:embed="rId4"/>
          <a:stretch>
            <a:fillRect/>
          </a:stretch>
        </p:blipFill>
        <p:spPr>
          <a:xfrm>
            <a:off x="1495515" y="1965533"/>
            <a:ext cx="6392254" cy="1224566"/>
          </a:xfrm>
          <a:prstGeom prst="rect">
            <a:avLst/>
          </a:prstGeom>
          <a:ln>
            <a:noFill/>
          </a:ln>
          <a:effectLst>
            <a:softEdge rad="112500"/>
          </a:effectLst>
        </p:spPr>
      </p:pic>
      <p:pic>
        <p:nvPicPr>
          <p:cNvPr id="11" name="Рисунок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77286" y="1"/>
            <a:ext cx="2714714" cy="1387968"/>
          </a:xfrm>
          <a:prstGeom prst="rect">
            <a:avLst/>
          </a:prstGeom>
        </p:spPr>
      </p:pic>
      <p:pic>
        <p:nvPicPr>
          <p:cNvPr id="12" name="Рисунок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5615628"/>
            <a:ext cx="2726108" cy="1242372"/>
          </a:xfrm>
          <a:prstGeom prst="rect">
            <a:avLst/>
          </a:prstGeom>
        </p:spPr>
      </p:pic>
    </p:spTree>
    <p:extLst>
      <p:ext uri="{BB962C8B-B14F-4D97-AF65-F5344CB8AC3E}">
        <p14:creationId xmlns:p14="http://schemas.microsoft.com/office/powerpoint/2010/main" val="275216515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04504"/>
            <a:ext cx="10515600" cy="611188"/>
          </a:xfrm>
        </p:spPr>
        <p:txBody>
          <a:bodyPr>
            <a:normAutofit/>
          </a:bodyPr>
          <a:lstStyle/>
          <a:p>
            <a:r>
              <a:rPr lang="tg-Cyrl-TJ" sz="2700" b="1" dirty="0" smtClean="0">
                <a:solidFill>
                  <a:schemeClr val="accent1">
                    <a:lumMod val="75000"/>
                  </a:schemeClr>
                </a:solidFill>
                <a:latin typeface="Times New Roman Tj" panose="02020603050405020304" pitchFamily="18" charset="-52"/>
              </a:rPr>
              <a:t>Барномаи тасдиқшуда аз қисматҳои зерин:</a:t>
            </a:r>
            <a:endParaRPr lang="ru-RU" sz="2700" b="1" dirty="0">
              <a:solidFill>
                <a:schemeClr val="accent1">
                  <a:lumMod val="75000"/>
                </a:schemeClr>
              </a:solidFill>
              <a:latin typeface="Times New Roman Tj" panose="02020603050405020304" pitchFamily="18" charset="-52"/>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3572250623"/>
              </p:ext>
            </p:extLst>
          </p:nvPr>
        </p:nvGraphicFramePr>
        <p:xfrm>
          <a:off x="287383" y="984070"/>
          <a:ext cx="11747863" cy="56779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13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0649" y="104503"/>
            <a:ext cx="71755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3836948"/>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77240" y="134029"/>
            <a:ext cx="10515600" cy="462189"/>
          </a:xfrm>
        </p:spPr>
        <p:txBody>
          <a:bodyPr>
            <a:noAutofit/>
          </a:bodyPr>
          <a:lstStyle/>
          <a:p>
            <a:r>
              <a:rPr lang="tg-Cyrl-TJ" sz="3000" b="1" dirty="0" smtClean="0">
                <a:solidFill>
                  <a:schemeClr val="accent1">
                    <a:lumMod val="75000"/>
                  </a:schemeClr>
                </a:solidFill>
                <a:latin typeface="Times New Roman Tj" panose="02020603050405020304" pitchFamily="18" charset="-52"/>
              </a:rPr>
              <a:t>Мақсади асосии тасдиқи Барнома:</a:t>
            </a:r>
            <a:endParaRPr lang="ru-RU" sz="3000" b="1" dirty="0">
              <a:solidFill>
                <a:schemeClr val="accent1">
                  <a:lumMod val="75000"/>
                </a:schemeClr>
              </a:solidFill>
              <a:latin typeface="Times New Roman Tj" panose="02020603050405020304" pitchFamily="18" charset="-52"/>
            </a:endParaRPr>
          </a:p>
        </p:txBody>
      </p:sp>
      <p:graphicFrame>
        <p:nvGraphicFramePr>
          <p:cNvPr id="5" name="Объект 4"/>
          <p:cNvGraphicFramePr>
            <a:graphicFrameLocks noGrp="1"/>
          </p:cNvGraphicFramePr>
          <p:nvPr>
            <p:ph idx="1"/>
            <p:extLst>
              <p:ext uri="{D42A27DB-BD31-4B8C-83A1-F6EECF244321}">
                <p14:modId xmlns:p14="http://schemas.microsoft.com/office/powerpoint/2010/main" val="831549470"/>
              </p:ext>
            </p:extLst>
          </p:nvPr>
        </p:nvGraphicFramePr>
        <p:xfrm>
          <a:off x="0" y="901813"/>
          <a:ext cx="12070081" cy="59561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13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7085" y="59530"/>
            <a:ext cx="71755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97831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55444"/>
            <a:ext cx="10515600" cy="610235"/>
          </a:xfrm>
        </p:spPr>
        <p:txBody>
          <a:bodyPr>
            <a:normAutofit/>
          </a:bodyPr>
          <a:lstStyle/>
          <a:p>
            <a:r>
              <a:rPr lang="tg-Cyrl-TJ" sz="3000" b="1" dirty="0" smtClean="0">
                <a:solidFill>
                  <a:schemeClr val="accent1">
                    <a:lumMod val="75000"/>
                  </a:schemeClr>
                </a:solidFill>
                <a:latin typeface="Times New Roman Tj" panose="02020603050405020304" pitchFamily="18" charset="-52"/>
              </a:rPr>
              <a:t>Ҳадафҳои асосии татбиқи Барнома:</a:t>
            </a:r>
            <a:endParaRPr lang="ru-RU" sz="3000" b="1" dirty="0">
              <a:solidFill>
                <a:schemeClr val="accent1">
                  <a:lumMod val="75000"/>
                </a:schemeClr>
              </a:solidFill>
              <a:latin typeface="Times New Roman Tj" panose="02020603050405020304" pitchFamily="18" charset="-52"/>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3687368578"/>
              </p:ext>
            </p:extLst>
          </p:nvPr>
        </p:nvGraphicFramePr>
        <p:xfrm>
          <a:off x="313509" y="1020105"/>
          <a:ext cx="11704320" cy="55722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13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0650" y="143305"/>
            <a:ext cx="71755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Рисунок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915978" y="12315"/>
            <a:ext cx="2155372" cy="1007790"/>
          </a:xfrm>
          <a:prstGeom prst="rect">
            <a:avLst/>
          </a:prstGeom>
        </p:spPr>
      </p:pic>
      <p:pic>
        <p:nvPicPr>
          <p:cNvPr id="7" name="Рисунок 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3509" y="6081736"/>
            <a:ext cx="1793964" cy="776264"/>
          </a:xfrm>
          <a:prstGeom prst="rect">
            <a:avLst/>
          </a:prstGeom>
        </p:spPr>
      </p:pic>
    </p:spTree>
    <p:extLst>
      <p:ext uri="{BB962C8B-B14F-4D97-AF65-F5344CB8AC3E}">
        <p14:creationId xmlns:p14="http://schemas.microsoft.com/office/powerpoint/2010/main" val="65183726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7869" y="207418"/>
            <a:ext cx="10515600" cy="497976"/>
          </a:xfrm>
        </p:spPr>
        <p:txBody>
          <a:bodyPr>
            <a:normAutofit fontScale="90000"/>
          </a:bodyPr>
          <a:lstStyle/>
          <a:p>
            <a:r>
              <a:rPr lang="tg-Cyrl-TJ" sz="3300" b="1" dirty="0" smtClean="0">
                <a:solidFill>
                  <a:schemeClr val="accent1">
                    <a:lumMod val="75000"/>
                  </a:schemeClr>
                </a:solidFill>
                <a:latin typeface="Times New Roman Tj" panose="02020603050405020304" pitchFamily="18" charset="-52"/>
              </a:rPr>
              <a:t>Нақшаи амали </a:t>
            </a:r>
            <a:r>
              <a:rPr lang="tg-Cyrl-TJ" sz="3300" b="1" dirty="0" smtClean="0">
                <a:solidFill>
                  <a:schemeClr val="accent1">
                    <a:lumMod val="75000"/>
                  </a:schemeClr>
                </a:solidFill>
                <a:latin typeface="Times New Roman Tj" panose="02020603050405020304" pitchFamily="18" charset="-52"/>
                <a:cs typeface="Times New Roman" panose="02020603050405020304" pitchFamily="18" charset="0"/>
              </a:rPr>
              <a:t>Барнома</a:t>
            </a:r>
            <a:r>
              <a:rPr lang="ru-RU" sz="3300" b="1" dirty="0">
                <a:solidFill>
                  <a:schemeClr val="accent1">
                    <a:lumMod val="75000"/>
                  </a:schemeClr>
                </a:solidFill>
                <a:latin typeface="Times New Roman Tj" panose="02020603050405020304" pitchFamily="18" charset="-52"/>
                <a:cs typeface="Times New Roman" panose="02020603050405020304" pitchFamily="18" charset="0"/>
              </a:rPr>
              <a:t>:</a:t>
            </a:r>
            <a:endParaRPr lang="ru-RU" b="1" dirty="0">
              <a:solidFill>
                <a:schemeClr val="tx1"/>
              </a:solidFill>
              <a:latin typeface="Times New Roman Tj" panose="02020603050405020304" pitchFamily="18" charset="-52"/>
            </a:endParaRPr>
          </a:p>
        </p:txBody>
      </p:sp>
      <p:graphicFrame>
        <p:nvGraphicFramePr>
          <p:cNvPr id="9" name="Объект 8"/>
          <p:cNvGraphicFramePr>
            <a:graphicFrameLocks noGrp="1"/>
          </p:cNvGraphicFramePr>
          <p:nvPr>
            <p:ph idx="1"/>
            <p:extLst>
              <p:ext uri="{D42A27DB-BD31-4B8C-83A1-F6EECF244321}">
                <p14:modId xmlns:p14="http://schemas.microsoft.com/office/powerpoint/2010/main" val="1806373162"/>
              </p:ext>
            </p:extLst>
          </p:nvPr>
        </p:nvGraphicFramePr>
        <p:xfrm>
          <a:off x="120649" y="931491"/>
          <a:ext cx="11758005" cy="5614328"/>
        </p:xfrm>
        <a:graphic>
          <a:graphicData uri="http://schemas.openxmlformats.org/drawingml/2006/table">
            <a:tbl>
              <a:tblPr firstRow="1" bandRow="1">
                <a:tableStyleId>{5C22544A-7EE6-4342-B048-85BDC9FD1C3A}</a:tableStyleId>
              </a:tblPr>
              <a:tblGrid>
                <a:gridCol w="1173669"/>
                <a:gridCol w="5128469"/>
                <a:gridCol w="5455867"/>
              </a:tblGrid>
              <a:tr h="812881">
                <a:tc>
                  <a:txBody>
                    <a:bodyPr/>
                    <a:lstStyle/>
                    <a:p>
                      <a:pPr algn="ctr"/>
                      <a:r>
                        <a:rPr lang="tg-Cyrl-TJ" sz="1800" dirty="0" smtClean="0">
                          <a:solidFill>
                            <a:schemeClr val="tx1"/>
                          </a:solidFill>
                          <a:latin typeface="Times New Roman Tj" panose="02020603050405020304" pitchFamily="18" charset="-52"/>
                          <a:cs typeface="Times New Roman" panose="02020603050405020304" pitchFamily="18" charset="0"/>
                        </a:rPr>
                        <a:t>Бандҳои</a:t>
                      </a:r>
                      <a:r>
                        <a:rPr lang="tg-Cyrl-TJ" sz="1800" baseline="0" dirty="0" smtClean="0">
                          <a:solidFill>
                            <a:schemeClr val="tx1"/>
                          </a:solidFill>
                          <a:latin typeface="Times New Roman Tj" panose="02020603050405020304" pitchFamily="18" charset="-52"/>
                          <a:cs typeface="Times New Roman" panose="02020603050405020304" pitchFamily="18" charset="0"/>
                        </a:rPr>
                        <a:t> нақша</a:t>
                      </a:r>
                      <a:endParaRPr lang="ru-RU" sz="1800" dirty="0">
                        <a:solidFill>
                          <a:schemeClr val="tx1"/>
                        </a:solidFill>
                        <a:latin typeface="Times New Roman Tj" panose="02020603050405020304" pitchFamily="18" charset="-52"/>
                        <a:cs typeface="Times New Roman" panose="02020603050405020304" pitchFamily="18" charset="0"/>
                      </a:endParaRPr>
                    </a:p>
                  </a:txBody>
                  <a:tcPr>
                    <a:cell3D prstMaterial="dkEdge">
                      <a:bevel w="77470" h="12700" prst="softRound"/>
                      <a:lightRig rig="flood" dir="t"/>
                    </a:cell3D>
                  </a:tcPr>
                </a:tc>
                <a:tc>
                  <a:txBody>
                    <a:bodyPr/>
                    <a:lstStyle/>
                    <a:p>
                      <a:pPr algn="ctr">
                        <a:lnSpc>
                          <a:spcPct val="115000"/>
                        </a:lnSpc>
                        <a:spcAft>
                          <a:spcPts val="0"/>
                        </a:spcAft>
                      </a:pPr>
                      <a:r>
                        <a:rPr lang="tg-Cyrl-TJ" sz="1800" dirty="0">
                          <a:solidFill>
                            <a:schemeClr val="tx1"/>
                          </a:solidFill>
                          <a:effectLst/>
                          <a:latin typeface="Times New Roman Tj" panose="02020603050405020304" pitchFamily="18" charset="-52"/>
                          <a:ea typeface="Calibri" panose="020F0502020204030204" pitchFamily="34" charset="0"/>
                          <a:cs typeface="Times New Roman" panose="02020603050405020304" pitchFamily="18" charset="0"/>
                        </a:rPr>
                        <a:t>Тадбирҳои пешбинишуда</a:t>
                      </a:r>
                      <a:endParaRPr lang="ru-RU" sz="1800" dirty="0">
                        <a:solidFill>
                          <a:schemeClr val="tx1"/>
                        </a:solidFill>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nchor="ctr">
                    <a:cell3D prstMaterial="dkEdge">
                      <a:bevel w="77470" h="12700" prst="softRound"/>
                      <a:lightRig rig="flood" dir="t"/>
                    </a:cell3D>
                  </a:tcPr>
                </a:tc>
                <a:tc>
                  <a:txBody>
                    <a:bodyPr/>
                    <a:lstStyle/>
                    <a:p>
                      <a:pPr algn="ctr">
                        <a:lnSpc>
                          <a:spcPct val="115000"/>
                        </a:lnSpc>
                        <a:spcAft>
                          <a:spcPts val="0"/>
                        </a:spcAft>
                      </a:pPr>
                      <a:r>
                        <a:rPr lang="tg-Cyrl-TJ" sz="1800" dirty="0">
                          <a:solidFill>
                            <a:schemeClr val="tx1"/>
                          </a:solidFill>
                          <a:effectLst/>
                          <a:latin typeface="Times New Roman Tj" panose="02020603050405020304" pitchFamily="18" charset="-52"/>
                          <a:ea typeface="Calibri" panose="020F0502020204030204" pitchFamily="34" charset="0"/>
                          <a:cs typeface="Times New Roman" panose="02020603050405020304" pitchFamily="18" charset="0"/>
                        </a:rPr>
                        <a:t>Раванди иҷроиш</a:t>
                      </a:r>
                      <a:endParaRPr lang="ru-RU" sz="1800" dirty="0">
                        <a:solidFill>
                          <a:schemeClr val="tx1"/>
                        </a:solidFill>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nchor="ctr">
                    <a:cell3D prstMaterial="dkEdge">
                      <a:bevel w="77470" h="12700" prst="softRound"/>
                      <a:lightRig rig="flood" dir="t"/>
                    </a:cell3D>
                  </a:tcPr>
                </a:tc>
              </a:tr>
              <a:tr h="2477250">
                <a:tc>
                  <a:txBody>
                    <a:bodyPr/>
                    <a:lstStyle/>
                    <a:p>
                      <a:endParaRPr lang="tg-Cyrl-TJ" sz="1800" kern="1200" dirty="0" smtClean="0">
                        <a:solidFill>
                          <a:schemeClr val="dk1"/>
                        </a:solidFill>
                        <a:effectLst/>
                        <a:latin typeface="Times New Roman Tj" panose="02020603050405020304" pitchFamily="18" charset="-52"/>
                        <a:ea typeface="+mn-ea"/>
                        <a:cs typeface="+mn-cs"/>
                      </a:endParaRPr>
                    </a:p>
                    <a:p>
                      <a:endParaRPr lang="tg-Cyrl-TJ" sz="1800" kern="1200" dirty="0" smtClean="0">
                        <a:solidFill>
                          <a:schemeClr val="dk1"/>
                        </a:solidFill>
                        <a:effectLst/>
                        <a:latin typeface="Times New Roman Tj" panose="02020603050405020304" pitchFamily="18" charset="-52"/>
                        <a:ea typeface="+mn-ea"/>
                        <a:cs typeface="+mn-cs"/>
                      </a:endParaRPr>
                    </a:p>
                    <a:p>
                      <a:endParaRPr lang="tg-Cyrl-TJ" sz="1800" kern="1200" dirty="0" smtClean="0">
                        <a:solidFill>
                          <a:schemeClr val="dk1"/>
                        </a:solidFill>
                        <a:effectLst/>
                        <a:latin typeface="Times New Roman Tj" panose="02020603050405020304" pitchFamily="18" charset="-52"/>
                        <a:ea typeface="+mn-ea"/>
                        <a:cs typeface="+mn-cs"/>
                      </a:endParaRPr>
                    </a:p>
                    <a:p>
                      <a:endParaRPr lang="tg-Cyrl-TJ" sz="1800" kern="1200" dirty="0" smtClean="0">
                        <a:solidFill>
                          <a:schemeClr val="dk1"/>
                        </a:solidFill>
                        <a:effectLst/>
                        <a:latin typeface="Times New Roman Tj" panose="02020603050405020304" pitchFamily="18" charset="-52"/>
                        <a:ea typeface="+mn-ea"/>
                        <a:cs typeface="+mn-cs"/>
                      </a:endParaRPr>
                    </a:p>
                    <a:p>
                      <a:r>
                        <a:rPr lang="tg-Cyrl-TJ" sz="1800" b="1" kern="1200" dirty="0" smtClean="0">
                          <a:solidFill>
                            <a:schemeClr val="dk1"/>
                          </a:solidFill>
                          <a:effectLst/>
                          <a:latin typeface="Times New Roman Tj" panose="02020603050405020304" pitchFamily="18" charset="-52"/>
                          <a:ea typeface="+mn-ea"/>
                          <a:cs typeface="+mn-cs"/>
                        </a:rPr>
                        <a:t>Банди</a:t>
                      </a:r>
                      <a:r>
                        <a:rPr lang="tg-Cyrl-TJ" sz="1800" b="1" kern="1200" dirty="0" smtClean="0">
                          <a:solidFill>
                            <a:schemeClr val="dk1"/>
                          </a:solidFill>
                          <a:effectLst/>
                          <a:latin typeface="Times New Roman Tj" panose="02020603050405020304" pitchFamily="18" charset="-52"/>
                          <a:ea typeface="+mn-ea"/>
                          <a:cs typeface="Times New Roman" panose="02020603050405020304" pitchFamily="18" charset="0"/>
                        </a:rPr>
                        <a:t> </a:t>
                      </a:r>
                      <a:r>
                        <a:rPr lang="en-US" sz="1800" b="1" kern="1200" dirty="0" smtClean="0">
                          <a:solidFill>
                            <a:schemeClr val="dk1"/>
                          </a:solidFill>
                          <a:effectLst/>
                          <a:latin typeface="Times New Roman" panose="02020603050405020304" pitchFamily="18" charset="0"/>
                          <a:ea typeface="+mn-ea"/>
                          <a:cs typeface="Times New Roman" panose="02020603050405020304" pitchFamily="18" charset="0"/>
                        </a:rPr>
                        <a:t>1</a:t>
                      </a:r>
                      <a:endParaRPr lang="ru-RU" sz="1800" b="1" dirty="0">
                        <a:latin typeface="Times New Roman Tj" panose="02020603050405020304" pitchFamily="18" charset="-52"/>
                        <a:cs typeface="Times New Roman" panose="02020603050405020304" pitchFamily="18" charset="0"/>
                      </a:endParaRPr>
                    </a:p>
                  </a:txBody>
                  <a:tcPr>
                    <a:cell3D prstMaterial="dkEdge">
                      <a:bevel w="77470" h="12700" prst="softRound"/>
                      <a:lightRig rig="flood" dir="t"/>
                    </a:cell3D>
                  </a:tcPr>
                </a:tc>
                <a:tc>
                  <a:txBody>
                    <a:bodyPr/>
                    <a:lstStyle/>
                    <a:p>
                      <a:pPr algn="just"/>
                      <a:r>
                        <a:rPr lang="tg-Cyrl-TJ" sz="1800" kern="1200" dirty="0" smtClean="0">
                          <a:solidFill>
                            <a:schemeClr val="dk1"/>
                          </a:solidFill>
                          <a:effectLst/>
                          <a:latin typeface="Times New Roman Tj" panose="02020603050405020304" pitchFamily="18" charset="-52"/>
                          <a:ea typeface="+mn-ea"/>
                          <a:cs typeface="Times New Roman" panose="02020603050405020304" pitchFamily="18" charset="0"/>
                        </a:rPr>
                        <a:t>Таъсис додани махзани ягонаи корхонаҳои давлатӣ, ки он маълумот дар бораи дороиҳо ва уҳдадориҳо, ҳиссаи моликияти давлатӣ, фаъолияти соҳавӣ, шумораи кормандон ва дигар маълумоти дахлдорро тибқи тавсифи Дастурамал оид ба омори молияи давлатӣ (РСГФ) ХБА барои корпоратсияҳои давлатӣ </a:t>
                      </a:r>
                      <a:endParaRPr lang="ru-RU" sz="1800" dirty="0">
                        <a:latin typeface="Times New Roman Tj" panose="02020603050405020304" pitchFamily="18" charset="-52"/>
                        <a:cs typeface="Times New Roman" panose="02020603050405020304" pitchFamily="18" charset="0"/>
                      </a:endParaRPr>
                    </a:p>
                  </a:txBody>
                  <a:tcPr>
                    <a:cell3D prstMaterial="dkEdge">
                      <a:bevel w="77470" h="12700" prst="softRound"/>
                      <a:lightRig rig="flood" dir="t"/>
                    </a:cell3D>
                  </a:tcPr>
                </a:tc>
                <a:tc row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tg-Cyrl-TJ" sz="1800" kern="1200" dirty="0" smtClean="0">
                        <a:solidFill>
                          <a:schemeClr val="dk1"/>
                        </a:solidFill>
                        <a:effectLst/>
                        <a:latin typeface="Times New Roman Tj" panose="02020603050405020304" pitchFamily="18" charset="-52"/>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tg-Cyrl-TJ" sz="1800" kern="1200" dirty="0" smtClean="0">
                        <a:solidFill>
                          <a:schemeClr val="dk1"/>
                        </a:solidFill>
                        <a:effectLst/>
                        <a:latin typeface="Times New Roman Tj" panose="02020603050405020304" pitchFamily="18" charset="-52"/>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tg-Cyrl-TJ" sz="1800" kern="1200" dirty="0" smtClean="0">
                        <a:solidFill>
                          <a:schemeClr val="dk1"/>
                        </a:solidFill>
                        <a:effectLst/>
                        <a:latin typeface="Times New Roman Tj" panose="02020603050405020304" pitchFamily="18" charset="-52"/>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tg-Cyrl-TJ" sz="1800" kern="1200" dirty="0" smtClean="0">
                        <a:solidFill>
                          <a:schemeClr val="dk1"/>
                        </a:solidFill>
                        <a:effectLst/>
                        <a:latin typeface="Times New Roman Tj" panose="02020603050405020304" pitchFamily="18" charset="-52"/>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tg-Cyrl-TJ" sz="1800" kern="1200" dirty="0" smtClean="0">
                          <a:solidFill>
                            <a:schemeClr val="dk1"/>
                          </a:solidFill>
                          <a:effectLst/>
                          <a:latin typeface="Times New Roman Tj" panose="02020603050405020304" pitchFamily="18" charset="-52"/>
                          <a:ea typeface="+mn-ea"/>
                          <a:cs typeface="+mn-cs"/>
                        </a:rPr>
                        <a:t>Вобаста ба иҷрои бандҳои мазкур мактуби дархостї унвонии вазорату идорањо оид ба пешнињод намудани рўйхати љамъиятњои сањомї, корхонањои воњиди давлатї, инчунин корхонањои фаръии зертобеъ, ки дар сохторашон таъсис дода шудаанд ирсол шуда, баъд аз ирсоли рўйхати чунин субъектњо махзани болозикр ва гуруњбандии омории корхонањои азими давлатї таъсис дода мешавад. </a:t>
                      </a:r>
                      <a:endParaRPr lang="ru-RU" sz="1800" kern="1200" dirty="0" smtClean="0">
                        <a:solidFill>
                          <a:schemeClr val="dk1"/>
                        </a:solidFill>
                        <a:effectLst/>
                        <a:latin typeface="Times New Roman Tj" panose="02020603050405020304" pitchFamily="18" charset="-52"/>
                        <a:ea typeface="+mn-ea"/>
                        <a:cs typeface="+mn-cs"/>
                      </a:endParaRPr>
                    </a:p>
                    <a:p>
                      <a:pPr algn="just"/>
                      <a:endParaRPr lang="ru-RU" sz="1800" dirty="0">
                        <a:latin typeface="Times New Roman Tj" panose="02020603050405020304" pitchFamily="18" charset="-52"/>
                      </a:endParaRPr>
                    </a:p>
                  </a:txBody>
                  <a:tcPr>
                    <a:cell3D prstMaterial="dkEdge">
                      <a:bevel w="77470" h="12700" prst="softRound"/>
                      <a:lightRig rig="flood" dir="t"/>
                    </a:cell3D>
                  </a:tcPr>
                </a:tc>
              </a:tr>
              <a:tr h="2324197">
                <a:tc>
                  <a:txBody>
                    <a:bodyPr/>
                    <a:lstStyle/>
                    <a:p>
                      <a:endParaRPr lang="tg-Cyrl-TJ" sz="1800" dirty="0" smtClean="0">
                        <a:latin typeface="Times New Roman Tj" panose="02020603050405020304" pitchFamily="18" charset="-52"/>
                      </a:endParaRPr>
                    </a:p>
                    <a:p>
                      <a:endParaRPr lang="tg-Cyrl-TJ" sz="1800" dirty="0" smtClean="0">
                        <a:latin typeface="Times New Roman Tj" panose="02020603050405020304" pitchFamily="18" charset="-52"/>
                      </a:endParaRPr>
                    </a:p>
                    <a:p>
                      <a:endParaRPr lang="tg-Cyrl-TJ" sz="1800" dirty="0" smtClean="0">
                        <a:latin typeface="Times New Roman Tj" panose="02020603050405020304" pitchFamily="18" charset="-52"/>
                      </a:endParaRPr>
                    </a:p>
                    <a:p>
                      <a:r>
                        <a:rPr lang="tg-Cyrl-TJ" sz="1800" b="1" dirty="0" smtClean="0">
                          <a:latin typeface="Times New Roman Tj" panose="02020603050405020304" pitchFamily="18" charset="-52"/>
                        </a:rPr>
                        <a:t>Банди 2</a:t>
                      </a:r>
                      <a:endParaRPr lang="ru-RU" sz="1800" b="1" dirty="0">
                        <a:latin typeface="Times New Roman Tj" panose="02020603050405020304" pitchFamily="18" charset="-52"/>
                      </a:endParaRPr>
                    </a:p>
                  </a:txBody>
                  <a:tcPr>
                    <a:cell3D prstMaterial="dkEdge">
                      <a:bevel w="77470" h="12700" prst="softRound"/>
                      <a:lightRig rig="flood" dir="t"/>
                    </a:cell3D>
                    <a:solidFill>
                      <a:schemeClr val="accent1">
                        <a:lumMod val="20000"/>
                        <a:lumOff val="80000"/>
                      </a:schemeClr>
                    </a:solidFill>
                  </a:tcPr>
                </a:tc>
                <a:tc>
                  <a:txBody>
                    <a:bodyPr/>
                    <a:lstStyle/>
                    <a:p>
                      <a:pPr algn="just"/>
                      <a:r>
                        <a:rPr lang="tg-Cyrl-TJ" sz="1800" kern="1200" dirty="0" smtClean="0">
                          <a:solidFill>
                            <a:schemeClr val="dk1"/>
                          </a:solidFill>
                          <a:effectLst/>
                          <a:latin typeface="Times New Roman Tj" panose="02020603050405020304" pitchFamily="18" charset="-52"/>
                          <a:ea typeface="+mn-ea"/>
                          <a:cs typeface="Times New Roman" panose="02020603050405020304" pitchFamily="18" charset="0"/>
                        </a:rPr>
                        <a:t>Гузаронидани гурӯҳбандии омории корхонањои азими давлатї ва љамъиятњое, ки сањмияи онњо ба давлат тааллуќ дорад бо мақсади ба корпоратсияҳои давлатӣ ва субъекти бахши идоракунии давлатӣ људо намудани онњо </a:t>
                      </a:r>
                      <a:endParaRPr lang="ru-RU" sz="1800" dirty="0">
                        <a:latin typeface="Times New Roman Tj" panose="02020603050405020304" pitchFamily="18" charset="-52"/>
                        <a:cs typeface="Times New Roman" panose="02020603050405020304" pitchFamily="18" charset="0"/>
                      </a:endParaRPr>
                    </a:p>
                  </a:txBody>
                  <a:tcPr>
                    <a:cell3D prstMaterial="dkEdge">
                      <a:bevel w="77470" h="12700" prst="softRound"/>
                      <a:lightRig rig="flood" dir="t"/>
                    </a:cell3D>
                    <a:solidFill>
                      <a:schemeClr val="accent1">
                        <a:lumMod val="20000"/>
                        <a:lumOff val="80000"/>
                      </a:schemeClr>
                    </a:solidFill>
                  </a:tcPr>
                </a:tc>
                <a:tc vMerge="1">
                  <a:txBody>
                    <a:bodyPr/>
                    <a:lstStyle/>
                    <a:p>
                      <a:endParaRPr lang="ru-RU" sz="1800" dirty="0">
                        <a:latin typeface="Times New Roman Tj" panose="02020603050405020304" pitchFamily="18" charset="-52"/>
                      </a:endParaRPr>
                    </a:p>
                  </a:txBody>
                  <a:tcPr/>
                </a:tc>
              </a:tr>
            </a:tbl>
          </a:graphicData>
        </a:graphic>
      </p:graphicFrame>
      <p:pic>
        <p:nvPicPr>
          <p:cNvPr id="10" name="Picture 13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650" y="181292"/>
            <a:ext cx="71755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17549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1"/>
          <p:cNvSpPr>
            <a:spLocks noGrp="1"/>
          </p:cNvSpPr>
          <p:nvPr>
            <p:ph type="title"/>
          </p:nvPr>
        </p:nvSpPr>
        <p:spPr>
          <a:xfrm>
            <a:off x="838200" y="160891"/>
            <a:ext cx="10515600" cy="427355"/>
          </a:xfrm>
        </p:spPr>
        <p:txBody>
          <a:bodyPr>
            <a:noAutofit/>
          </a:bodyPr>
          <a:lstStyle/>
          <a:p>
            <a:r>
              <a:rPr lang="tg-Cyrl-TJ" sz="3000" b="1" dirty="0" smtClean="0">
                <a:solidFill>
                  <a:schemeClr val="accent1">
                    <a:lumMod val="75000"/>
                  </a:schemeClr>
                </a:solidFill>
                <a:latin typeface="Times New Roman Tj" panose="02020603050405020304" pitchFamily="18" charset="-52"/>
              </a:rPr>
              <a:t>Нақшаи амали </a:t>
            </a:r>
            <a:r>
              <a:rPr lang="tg-Cyrl-TJ" sz="3000" b="1" dirty="0" smtClean="0">
                <a:solidFill>
                  <a:schemeClr val="accent1">
                    <a:lumMod val="75000"/>
                  </a:schemeClr>
                </a:solidFill>
                <a:latin typeface="Times New Roman Tj" panose="02020603050405020304" pitchFamily="18" charset="-52"/>
                <a:cs typeface="Times New Roman" panose="02020603050405020304" pitchFamily="18" charset="0"/>
              </a:rPr>
              <a:t>Барнома:</a:t>
            </a:r>
            <a:endParaRPr lang="ru-RU" sz="3000" b="1" dirty="0">
              <a:solidFill>
                <a:schemeClr val="accent1">
                  <a:lumMod val="75000"/>
                </a:schemeClr>
              </a:solidFill>
              <a:latin typeface="Times New Roman Tj" panose="02020603050405020304" pitchFamily="18" charset="-52"/>
            </a:endParaRPr>
          </a:p>
        </p:txBody>
      </p:sp>
      <p:graphicFrame>
        <p:nvGraphicFramePr>
          <p:cNvPr id="6" name="Объект 5"/>
          <p:cNvGraphicFramePr>
            <a:graphicFrameLocks noGrp="1"/>
          </p:cNvGraphicFramePr>
          <p:nvPr>
            <p:ph idx="1"/>
            <p:extLst>
              <p:ext uri="{D42A27DB-BD31-4B8C-83A1-F6EECF244321}">
                <p14:modId xmlns:p14="http://schemas.microsoft.com/office/powerpoint/2010/main" val="3138631818"/>
              </p:ext>
            </p:extLst>
          </p:nvPr>
        </p:nvGraphicFramePr>
        <p:xfrm>
          <a:off x="235131" y="772080"/>
          <a:ext cx="11695612" cy="10981504"/>
        </p:xfrm>
        <a:graphic>
          <a:graphicData uri="http://schemas.openxmlformats.org/drawingml/2006/table">
            <a:tbl>
              <a:tblPr firstRow="1" bandRow="1">
                <a:tableStyleId>{5C22544A-7EE6-4342-B048-85BDC9FD1C3A}</a:tableStyleId>
              </a:tblPr>
              <a:tblGrid>
                <a:gridCol w="1158240"/>
                <a:gridCol w="4699780"/>
                <a:gridCol w="5837592"/>
              </a:tblGrid>
              <a:tr h="791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g-Cyrl-TJ" sz="1800" dirty="0" smtClean="0">
                          <a:solidFill>
                            <a:schemeClr val="tx1"/>
                          </a:solidFill>
                          <a:latin typeface="Times New Roman Tj" panose="02020603050405020304" pitchFamily="18" charset="-52"/>
                          <a:cs typeface="Times New Roman" panose="02020603050405020304" pitchFamily="18" charset="0"/>
                        </a:rPr>
                        <a:t>Бандҳои</a:t>
                      </a:r>
                      <a:r>
                        <a:rPr lang="tg-Cyrl-TJ" sz="1800" baseline="0" dirty="0" smtClean="0">
                          <a:solidFill>
                            <a:schemeClr val="tx1"/>
                          </a:solidFill>
                          <a:latin typeface="Times New Roman Tj" panose="02020603050405020304" pitchFamily="18" charset="-52"/>
                          <a:cs typeface="Times New Roman" panose="02020603050405020304" pitchFamily="18" charset="0"/>
                        </a:rPr>
                        <a:t> нақша</a:t>
                      </a:r>
                      <a:endParaRPr lang="ru-RU" dirty="0">
                        <a:solidFill>
                          <a:schemeClr val="tx1"/>
                        </a:solidFill>
                        <a:latin typeface="Times New Roman Tj" panose="02020603050405020304" pitchFamily="18" charset="-52"/>
                      </a:endParaRPr>
                    </a:p>
                  </a:txBody>
                  <a:tcPr>
                    <a:cell3D prstMaterial="dkEdge">
                      <a:bevel w="77470" h="12700" prst="softRound"/>
                      <a:lightRig rig="flood" dir="t"/>
                    </a:cell3D>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tg-Cyrl-TJ" sz="1000" dirty="0" smtClean="0">
                        <a:solidFill>
                          <a:schemeClr val="tx1"/>
                        </a:solidFill>
                        <a:effectLst/>
                        <a:latin typeface="Times New Roman Tj" panose="02020603050405020304" pitchFamily="18" charset="-52"/>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tg-Cyrl-TJ" sz="1800" dirty="0" smtClean="0">
                          <a:solidFill>
                            <a:schemeClr val="tx1"/>
                          </a:solidFill>
                          <a:effectLst/>
                          <a:latin typeface="Times New Roman Tj" panose="02020603050405020304" pitchFamily="18" charset="-52"/>
                          <a:ea typeface="Calibri" panose="020F0502020204030204" pitchFamily="34" charset="0"/>
                          <a:cs typeface="Times New Roman" panose="02020603050405020304" pitchFamily="18" charset="0"/>
                        </a:rPr>
                        <a:t>Тадбирҳои пешбинишуда</a:t>
                      </a:r>
                      <a:endParaRPr lang="ru-RU" dirty="0">
                        <a:solidFill>
                          <a:schemeClr val="tx1"/>
                        </a:solidFill>
                        <a:latin typeface="Times New Roman Tj" panose="02020603050405020304" pitchFamily="18" charset="-52"/>
                      </a:endParaRPr>
                    </a:p>
                  </a:txBody>
                  <a:tcPr>
                    <a:cell3D prstMaterial="dkEdge">
                      <a:bevel w="77470" h="12700" prst="softRound"/>
                      <a:lightRig rig="flood" dir="t"/>
                    </a:cell3D>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tg-Cyrl-TJ" sz="1050" dirty="0" smtClean="0">
                        <a:solidFill>
                          <a:schemeClr val="tx1"/>
                        </a:solidFill>
                        <a:effectLst/>
                        <a:latin typeface="Times New Roman Tj" panose="02020603050405020304" pitchFamily="18" charset="-52"/>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tg-Cyrl-TJ" sz="1800" dirty="0" smtClean="0">
                          <a:solidFill>
                            <a:schemeClr val="tx1"/>
                          </a:solidFill>
                          <a:effectLst/>
                          <a:latin typeface="Times New Roman Tj" panose="02020603050405020304" pitchFamily="18" charset="-52"/>
                          <a:ea typeface="Calibri" panose="020F0502020204030204" pitchFamily="34" charset="0"/>
                          <a:cs typeface="Times New Roman" panose="02020603050405020304" pitchFamily="18" charset="0"/>
                        </a:rPr>
                        <a:t>Раванди иҷроиш</a:t>
                      </a:r>
                      <a:endParaRPr lang="ru-RU" sz="1800" dirty="0" smtClean="0">
                        <a:solidFill>
                          <a:schemeClr val="tx1"/>
                        </a:solidFill>
                        <a:effectLst/>
                        <a:latin typeface="Times New Roman Tj" panose="02020603050405020304" pitchFamily="18" charset="-52"/>
                        <a:ea typeface="Calibri" panose="020F0502020204030204" pitchFamily="34" charset="0"/>
                        <a:cs typeface="Times New Roman" panose="02020603050405020304" pitchFamily="18" charset="0"/>
                      </a:endParaRPr>
                    </a:p>
                    <a:p>
                      <a:pPr algn="ctr"/>
                      <a:endParaRPr lang="ru-RU" dirty="0">
                        <a:solidFill>
                          <a:schemeClr val="tx1"/>
                        </a:solidFill>
                        <a:latin typeface="Times New Roman Tj" panose="02020603050405020304" pitchFamily="18" charset="-52"/>
                      </a:endParaRPr>
                    </a:p>
                  </a:txBody>
                  <a:tcPr>
                    <a:cell3D prstMaterial="dkEdge">
                      <a:bevel w="77470" h="12700" prst="softRound"/>
                      <a:lightRig rig="flood" dir="t"/>
                    </a:cell3D>
                  </a:tcPr>
                </a:tc>
              </a:tr>
              <a:tr h="2140810">
                <a:tc>
                  <a:txBody>
                    <a:bodyPr/>
                    <a:lstStyle/>
                    <a:p>
                      <a:endParaRPr lang="tg-Cyrl-TJ" dirty="0" smtClean="0">
                        <a:latin typeface="Times New Roman Tj" panose="02020603050405020304" pitchFamily="18" charset="-52"/>
                      </a:endParaRPr>
                    </a:p>
                    <a:p>
                      <a:endParaRPr lang="tg-Cyrl-TJ" dirty="0" smtClean="0">
                        <a:latin typeface="Times New Roman Tj" panose="02020603050405020304" pitchFamily="18" charset="-52"/>
                      </a:endParaRPr>
                    </a:p>
                    <a:p>
                      <a:endParaRPr lang="tg-Cyrl-TJ" dirty="0" smtClean="0">
                        <a:latin typeface="Times New Roman Tj" panose="02020603050405020304" pitchFamily="18" charset="-52"/>
                      </a:endParaRPr>
                    </a:p>
                    <a:p>
                      <a:r>
                        <a:rPr lang="tg-Cyrl-TJ" b="1" dirty="0" smtClean="0">
                          <a:latin typeface="Times New Roman Tj" panose="02020603050405020304" pitchFamily="18" charset="-52"/>
                        </a:rPr>
                        <a:t>Банди 3</a:t>
                      </a:r>
                      <a:endParaRPr lang="ru-RU" b="1" dirty="0">
                        <a:latin typeface="Times New Roman Tj" panose="02020603050405020304" pitchFamily="18" charset="-52"/>
                      </a:endParaRPr>
                    </a:p>
                  </a:txBody>
                  <a:tcPr>
                    <a:cell3D prstMaterial="dkEdge">
                      <a:bevel w="77470" h="12700" prst="softRound"/>
                      <a:lightRig rig="flood" dir="t"/>
                    </a:cell3D>
                  </a:tcPr>
                </a:tc>
                <a:tc>
                  <a:txBody>
                    <a:bodyPr/>
                    <a:lstStyle/>
                    <a:p>
                      <a:pPr algn="just">
                        <a:lnSpc>
                          <a:spcPct val="115000"/>
                        </a:lnSpc>
                        <a:spcAft>
                          <a:spcPts val="0"/>
                        </a:spcAft>
                      </a:pPr>
                      <a:r>
                        <a:rPr lang="tg-Cyrl-TJ" sz="1700" dirty="0">
                          <a:effectLst/>
                          <a:latin typeface="Times New Roman Tj" panose="02020603050405020304" pitchFamily="18" charset="-52"/>
                          <a:ea typeface="Calibri" panose="020F0502020204030204" pitchFamily="34" charset="0"/>
                          <a:cs typeface="Times New Roman" panose="02020603050405020304" pitchFamily="18" charset="0"/>
                        </a:rPr>
                        <a:t>Ворид намудани таѓйиру иловањо ба </a:t>
                      </a:r>
                      <a:r>
                        <a:rPr lang="tg-Cyrl-TJ" sz="1700" dirty="0">
                          <a:effectLst/>
                          <a:latin typeface="Times New Roman Tj" panose="02020603050405020304" pitchFamily="18" charset="-52"/>
                          <a:ea typeface="Calibri" panose="020F0502020204030204" pitchFamily="34" charset="0"/>
                          <a:cs typeface="Cambria" panose="02040503050406030204" pitchFamily="18" charset="0"/>
                        </a:rPr>
                        <a:t>қ</a:t>
                      </a:r>
                      <a:r>
                        <a:rPr lang="tg-Cyrl-TJ" sz="1700" dirty="0">
                          <a:effectLst/>
                          <a:latin typeface="Times New Roman Tj" panose="02020603050405020304" pitchFamily="18" charset="-52"/>
                          <a:ea typeface="Calibri" panose="020F0502020204030204" pitchFamily="34" charset="0"/>
                          <a:cs typeface="Times New Roman" panose="02020603050405020304" pitchFamily="18" charset="0"/>
                        </a:rPr>
                        <a:t>арори Њукумати Љумњурии Тољикистон аз 28 декабри соли 2019, №632 </a:t>
                      </a:r>
                      <a:r>
                        <a:rPr lang="tg-Cyrl-TJ" sz="1700" dirty="0" smtClean="0">
                          <a:effectLst/>
                          <a:latin typeface="Times New Roman Tj" panose="02020603050405020304" pitchFamily="18" charset="-52"/>
                          <a:ea typeface="Calibri" panose="020F0502020204030204" pitchFamily="34" charset="0"/>
                          <a:cs typeface="Times New Roman" panose="02020603050405020304" pitchFamily="18" charset="0"/>
                        </a:rPr>
                        <a:t>“Дар </a:t>
                      </a:r>
                      <a:r>
                        <a:rPr lang="tg-Cyrl-TJ" sz="1700" dirty="0">
                          <a:effectLst/>
                          <a:latin typeface="Times New Roman Tj" panose="02020603050405020304" pitchFamily="18" charset="-52"/>
                          <a:ea typeface="Calibri" panose="020F0502020204030204" pitchFamily="34" charset="0"/>
                          <a:cs typeface="Times New Roman" panose="02020603050405020304" pitchFamily="18" charset="0"/>
                        </a:rPr>
                        <a:t>бораи </a:t>
                      </a:r>
                      <a:r>
                        <a:rPr lang="tg-Cyrl-TJ" sz="1700" dirty="0">
                          <a:effectLst/>
                          <a:latin typeface="Times New Roman Tj" panose="02020603050405020304" pitchFamily="18" charset="-52"/>
                          <a:ea typeface="Calibri" panose="020F0502020204030204" pitchFamily="34" charset="0"/>
                          <a:cs typeface="Times New Roman Tj" panose="02020603050405020304" pitchFamily="18" charset="-52"/>
                        </a:rPr>
                        <a:t>корхона</a:t>
                      </a:r>
                      <a:r>
                        <a:rPr lang="tg-Cyrl-TJ" sz="1700" dirty="0">
                          <a:effectLst/>
                          <a:latin typeface="Times New Roman Tj" panose="02020603050405020304" pitchFamily="18" charset="-52"/>
                          <a:ea typeface="Calibri" panose="020F0502020204030204" pitchFamily="34" charset="0"/>
                          <a:cs typeface="Cambria" panose="02040503050406030204" pitchFamily="18" charset="0"/>
                        </a:rPr>
                        <a:t>ҳ</a:t>
                      </a:r>
                      <a:r>
                        <a:rPr lang="tg-Cyrl-TJ" sz="1700" dirty="0">
                          <a:effectLst/>
                          <a:latin typeface="Times New Roman Tj" panose="02020603050405020304" pitchFamily="18" charset="-52"/>
                          <a:ea typeface="Calibri" panose="020F0502020204030204" pitchFamily="34" charset="0"/>
                          <a:cs typeface="Times New Roman Tj" panose="02020603050405020304" pitchFamily="18" charset="-52"/>
                        </a:rPr>
                        <a:t>ои</a:t>
                      </a:r>
                      <a:r>
                        <a:rPr lang="tg-Cyrl-TJ" sz="1700" dirty="0">
                          <a:effectLst/>
                          <a:latin typeface="Times New Roman Tj" panose="02020603050405020304" pitchFamily="18" charset="-52"/>
                          <a:ea typeface="Calibri" panose="020F0502020204030204" pitchFamily="34" charset="0"/>
                          <a:cs typeface="Times New Roman" panose="02020603050405020304" pitchFamily="18" charset="0"/>
                        </a:rPr>
                        <a:t> азими </a:t>
                      </a:r>
                      <a:r>
                        <a:rPr lang="tg-Cyrl-TJ" sz="1700" dirty="0">
                          <a:effectLst/>
                          <a:latin typeface="Times New Roman Tj" panose="02020603050405020304" pitchFamily="18" charset="-52"/>
                          <a:ea typeface="Calibri" panose="020F0502020204030204" pitchFamily="34" charset="0"/>
                          <a:cs typeface="Times New Roman Tj" panose="02020603050405020304" pitchFamily="18" charset="-52"/>
                        </a:rPr>
                        <a:t>давлат</a:t>
                      </a:r>
                      <a:r>
                        <a:rPr lang="tg-Cyrl-TJ" sz="1700" dirty="0">
                          <a:effectLst/>
                          <a:latin typeface="Times New Roman Tj" panose="02020603050405020304" pitchFamily="18" charset="-52"/>
                          <a:ea typeface="Calibri" panose="020F0502020204030204" pitchFamily="34" charset="0"/>
                          <a:cs typeface="Cambria" panose="02040503050406030204" pitchFamily="18" charset="0"/>
                        </a:rPr>
                        <a:t>ӣ</a:t>
                      </a:r>
                      <a:r>
                        <a:rPr lang="tg-Cyrl-TJ" sz="1700" dirty="0">
                          <a:effectLst/>
                          <a:latin typeface="Times New Roman Tj" panose="02020603050405020304" pitchFamily="18" charset="-52"/>
                          <a:ea typeface="Calibri" panose="020F0502020204030204" pitchFamily="34" charset="0"/>
                          <a:cs typeface="Times New Roman Tj" panose="02020603050405020304" pitchFamily="18" charset="-52"/>
                        </a:rPr>
                        <a:t> ва</a:t>
                      </a:r>
                      <a:r>
                        <a:rPr lang="tg-Cyrl-TJ" sz="17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700" dirty="0">
                          <a:effectLst/>
                          <a:latin typeface="Times New Roman Tj" panose="02020603050405020304" pitchFamily="18" charset="-52"/>
                          <a:ea typeface="Calibri" panose="020F0502020204030204" pitchFamily="34" charset="0"/>
                          <a:cs typeface="Cambria" panose="02040503050406030204" pitchFamily="18" charset="0"/>
                        </a:rPr>
                        <a:t>ҷ</a:t>
                      </a:r>
                      <a:r>
                        <a:rPr lang="tg-Cyrl-TJ" sz="1700" dirty="0">
                          <a:effectLst/>
                          <a:latin typeface="Times New Roman Tj" panose="02020603050405020304" pitchFamily="18" charset="-52"/>
                          <a:ea typeface="Calibri" panose="020F0502020204030204" pitchFamily="34" charset="0"/>
                          <a:cs typeface="Times New Roman Tj" panose="02020603050405020304" pitchFamily="18" charset="-52"/>
                        </a:rPr>
                        <a:t>амъият</a:t>
                      </a:r>
                      <a:r>
                        <a:rPr lang="tg-Cyrl-TJ" sz="1700" dirty="0">
                          <a:effectLst/>
                          <a:latin typeface="Times New Roman Tj" panose="02020603050405020304" pitchFamily="18" charset="-52"/>
                          <a:ea typeface="Calibri" panose="020F0502020204030204" pitchFamily="34" charset="0"/>
                          <a:cs typeface="Cambria" panose="02040503050406030204" pitchFamily="18" charset="0"/>
                        </a:rPr>
                        <a:t>ҳ</a:t>
                      </a:r>
                      <a:r>
                        <a:rPr lang="tg-Cyrl-TJ" sz="1700" dirty="0">
                          <a:effectLst/>
                          <a:latin typeface="Times New Roman Tj" panose="02020603050405020304" pitchFamily="18" charset="-52"/>
                          <a:ea typeface="Calibri" panose="020F0502020204030204" pitchFamily="34" charset="0"/>
                          <a:cs typeface="Times New Roman Tj" panose="02020603050405020304" pitchFamily="18" charset="-52"/>
                        </a:rPr>
                        <a:t>ое</a:t>
                      </a:r>
                      <a:r>
                        <a:rPr lang="tg-Cyrl-TJ" sz="17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700" dirty="0">
                          <a:effectLst/>
                          <a:latin typeface="Times New Roman Tj" panose="02020603050405020304" pitchFamily="18" charset="-52"/>
                          <a:ea typeface="Calibri" panose="020F0502020204030204" pitchFamily="34" charset="0"/>
                          <a:cs typeface="Times New Roman Tj" panose="02020603050405020304" pitchFamily="18" charset="-52"/>
                        </a:rPr>
                        <a:t>ки</a:t>
                      </a:r>
                      <a:r>
                        <a:rPr lang="tg-Cyrl-TJ" sz="17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700" dirty="0">
                          <a:effectLst/>
                          <a:latin typeface="Times New Roman Tj" panose="02020603050405020304" pitchFamily="18" charset="-52"/>
                          <a:ea typeface="Calibri" panose="020F0502020204030204" pitchFamily="34" charset="0"/>
                          <a:cs typeface="Times New Roman Tj" panose="02020603050405020304" pitchFamily="18" charset="-52"/>
                        </a:rPr>
                        <a:t>са</a:t>
                      </a:r>
                      <a:r>
                        <a:rPr lang="tg-Cyrl-TJ" sz="1700" dirty="0">
                          <a:effectLst/>
                          <a:latin typeface="Times New Roman Tj" panose="02020603050405020304" pitchFamily="18" charset="-52"/>
                          <a:ea typeface="Calibri" panose="020F0502020204030204" pitchFamily="34" charset="0"/>
                          <a:cs typeface="Cambria" panose="02040503050406030204" pitchFamily="18" charset="0"/>
                        </a:rPr>
                        <a:t>ҳ</a:t>
                      </a:r>
                      <a:r>
                        <a:rPr lang="tg-Cyrl-TJ" sz="1700" dirty="0">
                          <a:effectLst/>
                          <a:latin typeface="Times New Roman Tj" panose="02020603050405020304" pitchFamily="18" charset="-52"/>
                          <a:ea typeface="Calibri" panose="020F0502020204030204" pitchFamily="34" charset="0"/>
                          <a:cs typeface="Times New Roman Tj" panose="02020603050405020304" pitchFamily="18" charset="-52"/>
                        </a:rPr>
                        <a:t>мия</a:t>
                      </a:r>
                      <a:r>
                        <a:rPr lang="tg-Cyrl-TJ" sz="1700" dirty="0">
                          <a:effectLst/>
                          <a:latin typeface="Times New Roman Tj" panose="02020603050405020304" pitchFamily="18" charset="-52"/>
                          <a:ea typeface="Calibri" panose="020F0502020204030204" pitchFamily="34" charset="0"/>
                          <a:cs typeface="Cambria" panose="02040503050406030204" pitchFamily="18" charset="0"/>
                        </a:rPr>
                        <a:t>ҳ</a:t>
                      </a:r>
                      <a:r>
                        <a:rPr lang="tg-Cyrl-TJ" sz="1700" dirty="0">
                          <a:effectLst/>
                          <a:latin typeface="Times New Roman Tj" panose="02020603050405020304" pitchFamily="18" charset="-52"/>
                          <a:ea typeface="Calibri" panose="020F0502020204030204" pitchFamily="34" charset="0"/>
                          <a:cs typeface="Times New Roman Tj" panose="02020603050405020304" pitchFamily="18" charset="-52"/>
                        </a:rPr>
                        <a:t>ои</a:t>
                      </a:r>
                      <a:r>
                        <a:rPr lang="tg-Cyrl-TJ" sz="17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700" dirty="0">
                          <a:effectLst/>
                          <a:latin typeface="Times New Roman Tj" panose="02020603050405020304" pitchFamily="18" charset="-52"/>
                          <a:ea typeface="Calibri" panose="020F0502020204030204" pitchFamily="34" charset="0"/>
                          <a:cs typeface="Times New Roman Tj" panose="02020603050405020304" pitchFamily="18" charset="-52"/>
                        </a:rPr>
                        <a:t>он</a:t>
                      </a:r>
                      <a:r>
                        <a:rPr lang="tg-Cyrl-TJ" sz="1700" dirty="0">
                          <a:effectLst/>
                          <a:latin typeface="Times New Roman Tj" panose="02020603050405020304" pitchFamily="18" charset="-52"/>
                          <a:ea typeface="Calibri" panose="020F0502020204030204" pitchFamily="34" charset="0"/>
                          <a:cs typeface="Cambria" panose="02040503050406030204" pitchFamily="18" charset="0"/>
                        </a:rPr>
                        <a:t>ҳ</a:t>
                      </a:r>
                      <a:r>
                        <a:rPr lang="tg-Cyrl-TJ" sz="1700" dirty="0">
                          <a:effectLst/>
                          <a:latin typeface="Times New Roman Tj" panose="02020603050405020304" pitchFamily="18" charset="-52"/>
                          <a:ea typeface="Calibri" panose="020F0502020204030204" pitchFamily="34" charset="0"/>
                          <a:cs typeface="Times New Roman Tj" panose="02020603050405020304" pitchFamily="18" charset="-52"/>
                        </a:rPr>
                        <a:t>о</a:t>
                      </a:r>
                      <a:r>
                        <a:rPr lang="tg-Cyrl-TJ" sz="17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700" dirty="0">
                          <a:effectLst/>
                          <a:latin typeface="Times New Roman Tj" panose="02020603050405020304" pitchFamily="18" charset="-52"/>
                          <a:ea typeface="Calibri" panose="020F0502020204030204" pitchFamily="34" charset="0"/>
                          <a:cs typeface="Times New Roman Tj" panose="02020603050405020304" pitchFamily="18" charset="-52"/>
                        </a:rPr>
                        <a:t>ба</a:t>
                      </a:r>
                      <a:r>
                        <a:rPr lang="tg-Cyrl-TJ" sz="17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700" dirty="0">
                          <a:effectLst/>
                          <a:latin typeface="Times New Roman Tj" panose="02020603050405020304" pitchFamily="18" charset="-52"/>
                          <a:ea typeface="Calibri" panose="020F0502020204030204" pitchFamily="34" charset="0"/>
                          <a:cs typeface="Times New Roman Tj" panose="02020603050405020304" pitchFamily="18" charset="-52"/>
                        </a:rPr>
                        <a:t>давлат</a:t>
                      </a:r>
                      <a:r>
                        <a:rPr lang="tg-Cyrl-TJ" sz="17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700" dirty="0">
                          <a:effectLst/>
                          <a:latin typeface="Times New Roman Tj" panose="02020603050405020304" pitchFamily="18" charset="-52"/>
                          <a:ea typeface="Calibri" panose="020F0502020204030204" pitchFamily="34" charset="0"/>
                          <a:cs typeface="Times New Roman Tj" panose="02020603050405020304" pitchFamily="18" charset="-52"/>
                        </a:rPr>
                        <a:t>тааллу</a:t>
                      </a:r>
                      <a:r>
                        <a:rPr lang="tg-Cyrl-TJ" sz="1700" dirty="0">
                          <a:effectLst/>
                          <a:latin typeface="Times New Roman Tj" panose="02020603050405020304" pitchFamily="18" charset="-52"/>
                          <a:ea typeface="Calibri" panose="020F0502020204030204" pitchFamily="34" charset="0"/>
                          <a:cs typeface="Cambria" panose="02040503050406030204" pitchFamily="18" charset="0"/>
                        </a:rPr>
                        <a:t>қ</a:t>
                      </a:r>
                      <a:r>
                        <a:rPr lang="tg-Cyrl-TJ" sz="17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700" dirty="0" smtClean="0">
                          <a:effectLst/>
                          <a:latin typeface="Times New Roman Tj" panose="02020603050405020304" pitchFamily="18" charset="-52"/>
                          <a:ea typeface="Calibri" panose="020F0502020204030204" pitchFamily="34" charset="0"/>
                          <a:cs typeface="Times New Roman Tj" panose="02020603050405020304" pitchFamily="18" charset="-52"/>
                        </a:rPr>
                        <a:t>дорад</a:t>
                      </a:r>
                      <a:r>
                        <a:rPr lang="tg-Cyrl-TJ" sz="1700" dirty="0" smtClean="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700" dirty="0">
                          <a:effectLst/>
                          <a:latin typeface="Times New Roman Tj" panose="02020603050405020304" pitchFamily="18" charset="-52"/>
                          <a:ea typeface="Calibri" panose="020F0502020204030204" pitchFamily="34" charset="0"/>
                          <a:cs typeface="Times New Roman" panose="02020603050405020304" pitchFamily="18" charset="0"/>
                        </a:rPr>
                        <a:t>ва </a:t>
                      </a:r>
                      <a:r>
                        <a:rPr lang="tg-Cyrl-TJ" sz="1700" dirty="0" smtClean="0">
                          <a:effectLst/>
                          <a:latin typeface="Times New Roman Tj" panose="02020603050405020304" pitchFamily="18" charset="-52"/>
                          <a:ea typeface="Calibri" panose="020F0502020204030204" pitchFamily="34" charset="0"/>
                          <a:cs typeface="Times New Roman" panose="02020603050405020304" pitchFamily="18" charset="0"/>
                        </a:rPr>
                        <a:t>ба санади </a:t>
                      </a:r>
                      <a:r>
                        <a:rPr lang="tg-Cyrl-TJ" sz="1700" dirty="0">
                          <a:effectLst/>
                          <a:latin typeface="Times New Roman Tj" panose="02020603050405020304" pitchFamily="18" charset="-52"/>
                          <a:ea typeface="Calibri" panose="020F0502020204030204" pitchFamily="34" charset="0"/>
                          <a:cs typeface="Times New Roman" panose="02020603050405020304" pitchFamily="18" charset="0"/>
                        </a:rPr>
                        <a:t>мазкур дохил намудани корхона</a:t>
                      </a:r>
                      <a:r>
                        <a:rPr lang="tg-Cyrl-TJ" sz="1700" dirty="0">
                          <a:effectLst/>
                          <a:latin typeface="Times New Roman Tj" panose="02020603050405020304" pitchFamily="18" charset="-52"/>
                          <a:ea typeface="Calibri" panose="020F0502020204030204" pitchFamily="34" charset="0"/>
                          <a:cs typeface="Cambria" panose="02040503050406030204" pitchFamily="18" charset="0"/>
                        </a:rPr>
                        <a:t>ҳ</a:t>
                      </a:r>
                      <a:r>
                        <a:rPr lang="tg-Cyrl-TJ" sz="1700" dirty="0">
                          <a:effectLst/>
                          <a:latin typeface="Times New Roman Tj" panose="02020603050405020304" pitchFamily="18" charset="-52"/>
                          <a:ea typeface="Calibri" panose="020F0502020204030204" pitchFamily="34" charset="0"/>
                          <a:cs typeface="Times New Roman" panose="02020603050405020304" pitchFamily="18" charset="0"/>
                        </a:rPr>
                        <a:t>ои дигаре, ки њамчун субъектњои дорои манфиати умум эътироф гардидаанд</a:t>
                      </a:r>
                      <a:endParaRPr lang="ru-RU" sz="17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cell3D prstMaterial="dkEdge">
                      <a:bevel w="77470" h="12700" prst="softRound"/>
                      <a:lightRig rig="flood" dir="t"/>
                    </a:cell3D>
                  </a:tcPr>
                </a:tc>
                <a:tc>
                  <a:txBody>
                    <a:bodyPr/>
                    <a:lstStyle/>
                    <a:p>
                      <a:pPr indent="450215" algn="just">
                        <a:lnSpc>
                          <a:spcPct val="115000"/>
                        </a:lnSpc>
                        <a:spcAft>
                          <a:spcPts val="0"/>
                        </a:spcAft>
                      </a:pPr>
                      <a:r>
                        <a:rPr lang="tg-Cyrl-TJ" sz="1800" dirty="0" smtClean="0">
                          <a:effectLst/>
                          <a:latin typeface="Times New Roman Tj" panose="02020603050405020304" pitchFamily="18" charset="-52"/>
                          <a:ea typeface="Calibri" panose="020F0502020204030204" pitchFamily="34" charset="0"/>
                          <a:cs typeface="Times New Roman" panose="02020603050405020304" pitchFamily="18" charset="0"/>
                        </a:rPr>
                        <a:t>Вобаста ба и</a:t>
                      </a:r>
                      <a:r>
                        <a:rPr lang="tg-Cyrl-TJ" sz="1800" dirty="0" smtClean="0">
                          <a:effectLst/>
                          <a:latin typeface="Cambria" panose="02040503050406030204" pitchFamily="18" charset="0"/>
                          <a:ea typeface="Calibri" panose="020F0502020204030204" pitchFamily="34" charset="0"/>
                          <a:cs typeface="Cambria" panose="02040503050406030204" pitchFamily="18" charset="0"/>
                        </a:rPr>
                        <a:t>ҷ</a:t>
                      </a:r>
                      <a:r>
                        <a:rPr lang="tg-Cyrl-TJ" sz="1800" dirty="0" smtClean="0">
                          <a:effectLst/>
                          <a:latin typeface="Times New Roman Tj" panose="02020603050405020304" pitchFamily="18" charset="-52"/>
                          <a:ea typeface="Calibri" panose="020F0502020204030204" pitchFamily="34" charset="0"/>
                          <a:cs typeface="Times New Roman Tj" panose="02020603050405020304" pitchFamily="18" charset="-52"/>
                        </a:rPr>
                        <a:t>рои</a:t>
                      </a:r>
                      <a:r>
                        <a:rPr lang="tg-Cyrl-TJ" sz="1800" dirty="0" smtClean="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800" dirty="0" smtClean="0">
                          <a:effectLst/>
                          <a:latin typeface="Times New Roman Tj" panose="02020603050405020304" pitchFamily="18" charset="-52"/>
                          <a:ea typeface="Calibri" panose="020F0502020204030204" pitchFamily="34" charset="0"/>
                          <a:cs typeface="Times New Roman Tj" panose="02020603050405020304" pitchFamily="18" charset="-52"/>
                        </a:rPr>
                        <a:t>банди</a:t>
                      </a:r>
                      <a:r>
                        <a:rPr lang="tg-Cyrl-TJ" sz="1800" dirty="0" smtClean="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800" dirty="0" smtClean="0">
                          <a:effectLst/>
                          <a:latin typeface="Times New Roman Tj" panose="02020603050405020304" pitchFamily="18" charset="-52"/>
                          <a:ea typeface="Calibri" panose="020F0502020204030204" pitchFamily="34" charset="0"/>
                          <a:cs typeface="Times New Roman Tj" panose="02020603050405020304" pitchFamily="18" charset="-52"/>
                        </a:rPr>
                        <a:t>мазкур</a:t>
                      </a:r>
                      <a:r>
                        <a:rPr lang="tg-Cyrl-TJ" sz="1800" dirty="0" smtClean="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800" dirty="0" smtClean="0">
                          <a:effectLst/>
                          <a:latin typeface="Cambria" panose="02040503050406030204" pitchFamily="18" charset="0"/>
                          <a:ea typeface="Calibri" panose="020F0502020204030204" pitchFamily="34" charset="0"/>
                          <a:cs typeface="Cambria" panose="02040503050406030204" pitchFamily="18" charset="0"/>
                        </a:rPr>
                        <a:t>қ</a:t>
                      </a:r>
                      <a:r>
                        <a:rPr lang="tg-Cyrl-TJ" sz="1800" dirty="0" smtClean="0">
                          <a:effectLst/>
                          <a:latin typeface="Times New Roman Tj" panose="02020603050405020304" pitchFamily="18" charset="-52"/>
                          <a:ea typeface="Calibri" panose="020F0502020204030204" pitchFamily="34" charset="0"/>
                          <a:cs typeface="Times New Roman" panose="02020603050405020304" pitchFamily="18" charset="0"/>
                        </a:rPr>
                        <a:t>арори Њукумати Љумњурии Тољикистон аз 28 марти соли 2024, тањти № 189 ба тасвиб расид.  </a:t>
                      </a:r>
                      <a:endParaRPr lang="ru-R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7000"/>
                        </a:lnSpc>
                        <a:spcAft>
                          <a:spcPts val="0"/>
                        </a:spcAft>
                      </a:pPr>
                      <a:r>
                        <a:rPr lang="tg-Cyrl-TJ" sz="1800" dirty="0" smtClean="0">
                          <a:effectLst/>
                          <a:latin typeface="Times New Roman Tj" panose="02020603050405020304" pitchFamily="18" charset="-52"/>
                          <a:ea typeface="Times New Roman" panose="02020603050405020304" pitchFamily="18" charset="0"/>
                          <a:cs typeface="Times New Roman" panose="02020603050405020304" pitchFamily="18" charset="0"/>
                        </a:rPr>
                        <a:t>Мутоби</a:t>
                      </a:r>
                      <a:r>
                        <a:rPr lang="tg-Cyrl-TJ" sz="1800" dirty="0" smtClean="0">
                          <a:effectLst/>
                          <a:latin typeface="Cambria" panose="02040503050406030204" pitchFamily="18" charset="0"/>
                          <a:ea typeface="Times New Roman" panose="02020603050405020304" pitchFamily="18" charset="0"/>
                          <a:cs typeface="Cambria" panose="02040503050406030204" pitchFamily="18" charset="0"/>
                        </a:rPr>
                        <a:t>қ</a:t>
                      </a:r>
                      <a:r>
                        <a:rPr lang="tg-Cyrl-TJ" sz="1800" dirty="0" smtClean="0">
                          <a:effectLst/>
                          <a:latin typeface="Times New Roman Tj" panose="02020603050405020304" pitchFamily="18" charset="-52"/>
                          <a:ea typeface="Times New Roman" panose="02020603050405020304" pitchFamily="18" charset="0"/>
                          <a:cs typeface="Times New Roman Tj" panose="02020603050405020304" pitchFamily="18" charset="-52"/>
                        </a:rPr>
                        <a:t>и</a:t>
                      </a:r>
                      <a:r>
                        <a:rPr lang="tg-Cyrl-TJ" sz="1800" dirty="0" smtClean="0">
                          <a:effectLst/>
                          <a:latin typeface="Times New Roman Tj" panose="02020603050405020304" pitchFamily="18" charset="-52"/>
                          <a:ea typeface="Times New Roman" panose="02020603050405020304" pitchFamily="18" charset="0"/>
                          <a:cs typeface="Times New Roman" panose="02020603050405020304" pitchFamily="18" charset="0"/>
                        </a:rPr>
                        <a:t> ин </a:t>
                      </a:r>
                      <a:r>
                        <a:rPr lang="tg-Cyrl-TJ" sz="1800" dirty="0" smtClean="0">
                          <a:effectLst/>
                          <a:latin typeface="Times New Roman Tj" panose="02020603050405020304" pitchFamily="18" charset="-52"/>
                          <a:ea typeface="Times New Roman" panose="02020603050405020304" pitchFamily="18" charset="0"/>
                          <a:cs typeface="Times New Roman Tj" panose="02020603050405020304" pitchFamily="18" charset="-52"/>
                        </a:rPr>
                        <a:t>таѓй</a:t>
                      </a:r>
                      <a:r>
                        <a:rPr lang="tg-Cyrl-TJ" sz="1800" dirty="0" smtClean="0">
                          <a:effectLst/>
                          <a:latin typeface="Times New Roman Tj" panose="02020603050405020304" pitchFamily="18" charset="-52"/>
                          <a:ea typeface="Times New Roman" panose="02020603050405020304" pitchFamily="18" charset="0"/>
                          <a:cs typeface="Times New Roman" panose="02020603050405020304" pitchFamily="18" charset="0"/>
                        </a:rPr>
                        <a:t>ирот ва ќарори ќабулшуда шумораи чунин корхонањо тибќи замимњои алоњида </a:t>
                      </a:r>
                      <a:r>
                        <a:rPr lang="tg-Cyrl-TJ" sz="1800" dirty="0" smtClean="0">
                          <a:effectLst/>
                          <a:latin typeface="Times New Roman Tj" panose="02020603050405020304" pitchFamily="18" charset="-52"/>
                          <a:ea typeface="Times New Roman" panose="02020603050405020304" pitchFamily="18" charset="0"/>
                          <a:cs typeface="Times New Roman Tj" panose="02020603050405020304" pitchFamily="18" charset="-52"/>
                        </a:rPr>
                        <a:t>ба</a:t>
                      </a:r>
                      <a:r>
                        <a:rPr lang="tg-Cyrl-TJ" sz="1800" dirty="0" smtClean="0">
                          <a:effectLst/>
                          <a:latin typeface="Times New Roman Tj" panose="02020603050405020304" pitchFamily="18" charset="-52"/>
                          <a:ea typeface="Times New Roman" panose="02020603050405020304" pitchFamily="18" charset="0"/>
                          <a:cs typeface="Times New Roman" panose="02020603050405020304" pitchFamily="18" charset="0"/>
                        </a:rPr>
                        <a:t> 77 адад, аз </a:t>
                      </a:r>
                      <a:r>
                        <a:rPr lang="tg-Cyrl-TJ" sz="1800" dirty="0" smtClean="0">
                          <a:effectLst/>
                          <a:latin typeface="Cambria" panose="02040503050406030204" pitchFamily="18" charset="0"/>
                          <a:ea typeface="Times New Roman" panose="02020603050405020304" pitchFamily="18" charset="0"/>
                          <a:cs typeface="Cambria" panose="02040503050406030204" pitchFamily="18" charset="0"/>
                        </a:rPr>
                        <a:t>ҷ</a:t>
                      </a:r>
                      <a:r>
                        <a:rPr lang="tg-Cyrl-TJ" sz="1800" dirty="0" smtClean="0">
                          <a:effectLst/>
                          <a:latin typeface="Times New Roman Tj" panose="02020603050405020304" pitchFamily="18" charset="-52"/>
                          <a:ea typeface="Times New Roman" panose="02020603050405020304" pitchFamily="18" charset="0"/>
                          <a:cs typeface="Times New Roman Tj" panose="02020603050405020304" pitchFamily="18" charset="-52"/>
                        </a:rPr>
                        <a:t>умла</a:t>
                      </a:r>
                      <a:r>
                        <a:rPr lang="tg-Cyrl-TJ" sz="1800" dirty="0" smtClean="0">
                          <a:effectLst/>
                          <a:latin typeface="Times New Roman Tj" panose="02020603050405020304" pitchFamily="18" charset="-52"/>
                          <a:ea typeface="Times New Roman" panose="02020603050405020304" pitchFamily="18" charset="0"/>
                          <a:cs typeface="Times New Roman" panose="02020603050405020304" pitchFamily="18" charset="0"/>
                        </a:rPr>
                        <a:t> корхонањои азими давлатї бо сањми давлат фаъолияткунанда (корхона</a:t>
                      </a:r>
                      <a:r>
                        <a:rPr lang="tg-Cyrl-TJ" sz="1800" dirty="0" smtClean="0">
                          <a:effectLst/>
                          <a:latin typeface="Cambria" panose="02040503050406030204" pitchFamily="18" charset="0"/>
                          <a:ea typeface="Times New Roman" panose="02020603050405020304" pitchFamily="18" charset="0"/>
                          <a:cs typeface="Cambria" panose="02040503050406030204" pitchFamily="18" charset="0"/>
                        </a:rPr>
                        <a:t>ҳ</a:t>
                      </a:r>
                      <a:r>
                        <a:rPr lang="tg-Cyrl-TJ" sz="1800" dirty="0" smtClean="0">
                          <a:effectLst/>
                          <a:latin typeface="Times New Roman Tj" panose="02020603050405020304" pitchFamily="18" charset="-52"/>
                          <a:ea typeface="Times New Roman" panose="02020603050405020304" pitchFamily="18" charset="0"/>
                          <a:cs typeface="Times New Roman Tj" panose="02020603050405020304" pitchFamily="18" charset="-52"/>
                        </a:rPr>
                        <a:t>ои</a:t>
                      </a:r>
                      <a:r>
                        <a:rPr lang="tg-Cyrl-TJ" sz="1800" dirty="0" smtClean="0">
                          <a:effectLst/>
                          <a:latin typeface="Times New Roman Tj" panose="02020603050405020304" pitchFamily="18" charset="-52"/>
                          <a:ea typeface="Times New Roman" panose="02020603050405020304" pitchFamily="18" charset="0"/>
                          <a:cs typeface="Times New Roman" panose="02020603050405020304" pitchFamily="18" charset="0"/>
                        </a:rPr>
                        <a:t> </a:t>
                      </a:r>
                      <a:r>
                        <a:rPr lang="tg-Cyrl-TJ" sz="1800" dirty="0" smtClean="0">
                          <a:effectLst/>
                          <a:latin typeface="Times New Roman Tj" panose="02020603050405020304" pitchFamily="18" charset="-52"/>
                          <a:ea typeface="Times New Roman" panose="02020603050405020304" pitchFamily="18" charset="0"/>
                          <a:cs typeface="Times New Roman Tj" panose="02020603050405020304" pitchFamily="18" charset="-52"/>
                        </a:rPr>
                        <a:t>во</a:t>
                      </a:r>
                      <a:r>
                        <a:rPr lang="tg-Cyrl-TJ" sz="1800" dirty="0" smtClean="0">
                          <a:effectLst/>
                          <a:latin typeface="Cambria" panose="02040503050406030204" pitchFamily="18" charset="0"/>
                          <a:ea typeface="Times New Roman" panose="02020603050405020304" pitchFamily="18" charset="0"/>
                          <a:cs typeface="Cambria" panose="02040503050406030204" pitchFamily="18" charset="0"/>
                        </a:rPr>
                        <a:t>ҳ</a:t>
                      </a:r>
                      <a:r>
                        <a:rPr lang="tg-Cyrl-TJ" sz="1800" dirty="0" smtClean="0">
                          <a:effectLst/>
                          <a:latin typeface="Times New Roman Tj" panose="02020603050405020304" pitchFamily="18" charset="-52"/>
                          <a:ea typeface="Times New Roman" panose="02020603050405020304" pitchFamily="18" charset="0"/>
                          <a:cs typeface="Times New Roman Tj" panose="02020603050405020304" pitchFamily="18" charset="-52"/>
                        </a:rPr>
                        <a:t>иди</a:t>
                      </a:r>
                      <a:r>
                        <a:rPr lang="tg-Cyrl-TJ" sz="1800" dirty="0" smtClean="0">
                          <a:effectLst/>
                          <a:latin typeface="Times New Roman Tj" panose="02020603050405020304" pitchFamily="18" charset="-52"/>
                          <a:ea typeface="Times New Roman" panose="02020603050405020304" pitchFamily="18" charset="0"/>
                          <a:cs typeface="Times New Roman" panose="02020603050405020304" pitchFamily="18" charset="0"/>
                        </a:rPr>
                        <a:t> </a:t>
                      </a:r>
                      <a:r>
                        <a:rPr lang="tg-Cyrl-TJ" sz="1800" dirty="0" smtClean="0">
                          <a:effectLst/>
                          <a:latin typeface="Times New Roman Tj" panose="02020603050405020304" pitchFamily="18" charset="-52"/>
                          <a:ea typeface="Times New Roman" panose="02020603050405020304" pitchFamily="18" charset="0"/>
                          <a:cs typeface="Times New Roman Tj" panose="02020603050405020304" pitchFamily="18" charset="-52"/>
                        </a:rPr>
                        <a:t>давлат</a:t>
                      </a:r>
                      <a:r>
                        <a:rPr lang="tg-Cyrl-TJ" sz="1800" dirty="0" smtClean="0">
                          <a:effectLst/>
                          <a:latin typeface="Cambria" panose="02040503050406030204" pitchFamily="18" charset="0"/>
                          <a:ea typeface="Times New Roman" panose="02020603050405020304" pitchFamily="18" charset="0"/>
                          <a:cs typeface="Cambria" panose="02040503050406030204" pitchFamily="18" charset="0"/>
                        </a:rPr>
                        <a:t>ӣ</a:t>
                      </a:r>
                      <a:r>
                        <a:rPr lang="tg-Cyrl-TJ" sz="1800" dirty="0" smtClean="0">
                          <a:effectLst/>
                          <a:latin typeface="Times New Roman Tj" panose="02020603050405020304" pitchFamily="18" charset="-52"/>
                          <a:ea typeface="Times New Roman" panose="02020603050405020304" pitchFamily="18" charset="0"/>
                          <a:cs typeface="Times New Roman" panose="02020603050405020304" pitchFamily="18" charset="0"/>
                        </a:rPr>
                        <a:t>) 20 адад,  љамъиятњои хољагидорие, ки дар сармояи оинномавии онњо сањми давлат 100 дарсадро ташкил медињад 42 адад, љамъиятњои хољагидорие, ки дар сармояи оинномавии онњо сањми давлат зиёда аз 50 дарсадро ташкил медињад 6 адад ва љамъиятњои хољагидорие, ки дар сармояи оинномавии онњо сањми давлат зиёда аз 20 то 50 дарсадро ташкил медињад 9 адад расонида шудааст.</a:t>
                      </a:r>
                      <a:endParaRPr lang="ru-R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7000"/>
                        </a:lnSpc>
                        <a:spcAft>
                          <a:spcPts val="0"/>
                        </a:spcAft>
                      </a:pPr>
                      <a:r>
                        <a:rPr lang="tg-Cyrl-TJ" sz="1800" dirty="0" smtClean="0">
                          <a:effectLst/>
                          <a:latin typeface="Times New Roman Tj" panose="02020603050405020304" pitchFamily="18" charset="-52"/>
                          <a:ea typeface="Times New Roman" panose="02020603050405020304" pitchFamily="18" charset="0"/>
                          <a:cs typeface="Times New Roman Tj" panose="02020603050405020304" pitchFamily="18" charset="-52"/>
                        </a:rPr>
                        <a:t>Њамчунин</a:t>
                      </a:r>
                      <a:r>
                        <a:rPr lang="tg-Cyrl-TJ" sz="1800" dirty="0" smtClean="0">
                          <a:effectLst/>
                          <a:latin typeface="Times New Roman Tj" panose="02020603050405020304" pitchFamily="18" charset="-52"/>
                          <a:ea typeface="Times New Roman" panose="02020603050405020304" pitchFamily="18" charset="0"/>
                          <a:cs typeface="Times New Roman" panose="02020603050405020304" pitchFamily="18" charset="0"/>
                        </a:rPr>
                        <a:t> зимни </a:t>
                      </a:r>
                      <a:r>
                        <a:rPr lang="tg-Cyrl-TJ" sz="1800" dirty="0" smtClean="0">
                          <a:effectLst/>
                          <a:latin typeface="Times New Roman Tj" panose="02020603050405020304" pitchFamily="18" charset="-52"/>
                          <a:ea typeface="Times New Roman" panose="02020603050405020304" pitchFamily="18" charset="0"/>
                          <a:cs typeface="Times New Roman Tj" panose="02020603050405020304" pitchFamily="18" charset="-52"/>
                        </a:rPr>
                        <a:t>та</a:t>
                      </a:r>
                      <a:r>
                        <a:rPr lang="tg-Cyrl-TJ" sz="1800" dirty="0" smtClean="0">
                          <a:effectLst/>
                          <a:latin typeface="Times New Roman Tj" panose="02020603050405020304" pitchFamily="18" charset="-52"/>
                          <a:ea typeface="Times New Roman" panose="02020603050405020304" pitchFamily="18" charset="0"/>
                          <a:cs typeface="Cambria" panose="02040503050406030204" pitchFamily="18" charset="0"/>
                        </a:rPr>
                        <a:t>ѓ</a:t>
                      </a:r>
                      <a:r>
                        <a:rPr lang="tg-Cyrl-TJ" sz="1800" dirty="0" smtClean="0">
                          <a:effectLst/>
                          <a:latin typeface="Times New Roman Tj" panose="02020603050405020304" pitchFamily="18" charset="-52"/>
                          <a:ea typeface="Times New Roman" panose="02020603050405020304" pitchFamily="18" charset="0"/>
                          <a:cs typeface="Times New Roman Tj" panose="02020603050405020304" pitchFamily="18" charset="-52"/>
                        </a:rPr>
                        <a:t>й</a:t>
                      </a:r>
                      <a:r>
                        <a:rPr lang="tg-Cyrl-TJ" sz="1800" dirty="0" smtClean="0">
                          <a:effectLst/>
                          <a:latin typeface="Times New Roman Tj" panose="02020603050405020304" pitchFamily="18" charset="-52"/>
                          <a:ea typeface="Times New Roman" panose="02020603050405020304" pitchFamily="18" charset="0"/>
                          <a:cs typeface="Times New Roman" panose="02020603050405020304" pitchFamily="18" charset="0"/>
                        </a:rPr>
                        <a:t>ирот љињати аз љониби Кумита ва идорањои дахлдор ба Вазорати молия </a:t>
                      </a:r>
                      <a:r>
                        <a:rPr lang="tg-Cyrl-TJ" sz="1800" dirty="0" smtClean="0">
                          <a:effectLst/>
                          <a:latin typeface="Times New Roman Tj" panose="02020603050405020304" pitchFamily="18" charset="-52"/>
                          <a:ea typeface="Times New Roman" panose="02020603050405020304" pitchFamily="18" charset="0"/>
                          <a:cs typeface="Times New Roman Tj" panose="02020603050405020304" pitchFamily="18" charset="-52"/>
                        </a:rPr>
                        <a:t>пешни</a:t>
                      </a:r>
                      <a:r>
                        <a:rPr lang="tg-Cyrl-TJ" sz="1800" dirty="0" smtClean="0">
                          <a:effectLst/>
                          <a:latin typeface="Cambria" panose="02040503050406030204" pitchFamily="18" charset="0"/>
                          <a:ea typeface="Times New Roman" panose="02020603050405020304" pitchFamily="18" charset="0"/>
                          <a:cs typeface="Cambria" panose="02040503050406030204" pitchFamily="18" charset="0"/>
                        </a:rPr>
                        <a:t>ҳ</a:t>
                      </a:r>
                      <a:r>
                        <a:rPr lang="tg-Cyrl-TJ" sz="1800" dirty="0" smtClean="0">
                          <a:effectLst/>
                          <a:latin typeface="Times New Roman Tj" panose="02020603050405020304" pitchFamily="18" charset="-52"/>
                          <a:ea typeface="Times New Roman" panose="02020603050405020304" pitchFamily="18" charset="0"/>
                          <a:cs typeface="Times New Roman Tj" panose="02020603050405020304" pitchFamily="18" charset="-52"/>
                        </a:rPr>
                        <a:t>од намудани</a:t>
                      </a:r>
                      <a:r>
                        <a:rPr lang="tg-Cyrl-TJ" sz="1800" dirty="0" smtClean="0">
                          <a:effectLst/>
                          <a:latin typeface="Times New Roman Tj" panose="02020603050405020304" pitchFamily="18" charset="-52"/>
                          <a:ea typeface="Times New Roman" panose="02020603050405020304" pitchFamily="18" charset="0"/>
                          <a:cs typeface="Times New Roman" panose="02020603050405020304" pitchFamily="18" charset="0"/>
                        </a:rPr>
                        <a:t> </a:t>
                      </a:r>
                      <a:r>
                        <a:rPr lang="tg-Cyrl-TJ" sz="1800" dirty="0" smtClean="0">
                          <a:effectLst/>
                          <a:latin typeface="Times New Roman Tj" panose="02020603050405020304" pitchFamily="18" charset="-52"/>
                          <a:ea typeface="Times New Roman" panose="02020603050405020304" pitchFamily="18" charset="0"/>
                          <a:cs typeface="Times New Roman Tj" panose="02020603050405020304" pitchFamily="18" charset="-52"/>
                        </a:rPr>
                        <a:t>рўйхати</a:t>
                      </a:r>
                      <a:r>
                        <a:rPr lang="tg-Cyrl-TJ" sz="1800" dirty="0" smtClean="0">
                          <a:effectLst/>
                          <a:latin typeface="Times New Roman Tj" panose="02020603050405020304" pitchFamily="18" charset="-52"/>
                          <a:ea typeface="Times New Roman" panose="02020603050405020304" pitchFamily="18" charset="0"/>
                          <a:cs typeface="Times New Roman" panose="02020603050405020304" pitchFamily="18" charset="0"/>
                        </a:rPr>
                        <a:t> корхонањои азими давлатї ва љамъиятњои сањомии бо сањми давлат фаъолияткунада меъёрњои дахлдор пешбинї гардид.</a:t>
                      </a:r>
                      <a:endParaRPr lang="ru-R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tg-Cyrl-TJ" sz="1800" dirty="0" smtClean="0">
                          <a:effectLst/>
                          <a:latin typeface="Times New Roman Tj" panose="02020603050405020304" pitchFamily="18" charset="-52"/>
                          <a:ea typeface="Times New Roman" panose="02020603050405020304" pitchFamily="18" charset="0"/>
                          <a:cs typeface="Times New Roman" panose="02020603050405020304" pitchFamily="18" charset="0"/>
                        </a:rPr>
                        <a:t>Му</a:t>
                      </a:r>
                      <a:r>
                        <a:rPr lang="tg-Cyrl-TJ" sz="1800" dirty="0" smtClean="0">
                          <a:effectLst/>
                          <a:latin typeface="Cambria" panose="02040503050406030204" pitchFamily="18" charset="0"/>
                          <a:ea typeface="Times New Roman" panose="02020603050405020304" pitchFamily="18" charset="0"/>
                          <a:cs typeface="Cambria" panose="02040503050406030204" pitchFamily="18" charset="0"/>
                        </a:rPr>
                        <a:t>қ</a:t>
                      </a:r>
                      <a:r>
                        <a:rPr lang="tg-Cyrl-TJ" sz="1800" dirty="0" smtClean="0">
                          <a:effectLst/>
                          <a:latin typeface="Times New Roman Tj" panose="02020603050405020304" pitchFamily="18" charset="-52"/>
                          <a:ea typeface="Times New Roman" panose="02020603050405020304" pitchFamily="18" charset="0"/>
                          <a:cs typeface="Times New Roman Tj" panose="02020603050405020304" pitchFamily="18" charset="-52"/>
                        </a:rPr>
                        <a:t>аррароти</a:t>
                      </a:r>
                      <a:r>
                        <a:rPr lang="tg-Cyrl-TJ" sz="1800" dirty="0" smtClean="0">
                          <a:effectLst/>
                          <a:latin typeface="Times New Roman Tj" panose="02020603050405020304" pitchFamily="18" charset="-52"/>
                          <a:ea typeface="Times New Roman" panose="02020603050405020304" pitchFamily="18" charset="0"/>
                          <a:cs typeface="Times New Roman" panose="02020603050405020304" pitchFamily="18" charset="0"/>
                        </a:rPr>
                        <a:t> </a:t>
                      </a:r>
                      <a:r>
                        <a:rPr lang="tg-Cyrl-TJ" sz="1800" dirty="0" smtClean="0">
                          <a:effectLst/>
                          <a:latin typeface="Times New Roman Tj" panose="02020603050405020304" pitchFamily="18" charset="-52"/>
                          <a:ea typeface="Times New Roman" panose="02020603050405020304" pitchFamily="18" charset="0"/>
                          <a:cs typeface="Times New Roman Tj" panose="02020603050405020304" pitchFamily="18" charset="-52"/>
                        </a:rPr>
                        <a:t>мазкур</a:t>
                      </a:r>
                      <a:r>
                        <a:rPr lang="tg-Cyrl-TJ" sz="1800" dirty="0" smtClean="0">
                          <a:effectLst/>
                          <a:latin typeface="Times New Roman Tj" panose="02020603050405020304" pitchFamily="18" charset="-52"/>
                          <a:ea typeface="Times New Roman" panose="02020603050405020304" pitchFamily="18" charset="0"/>
                          <a:cs typeface="Times New Roman" panose="02020603050405020304" pitchFamily="18" charset="0"/>
                        </a:rPr>
                        <a:t> </a:t>
                      </a:r>
                      <a:r>
                        <a:rPr lang="tg-Cyrl-TJ" sz="1800" dirty="0" smtClean="0">
                          <a:effectLst/>
                          <a:latin typeface="Cambria" panose="02040503050406030204" pitchFamily="18" charset="0"/>
                          <a:ea typeface="Times New Roman" panose="02020603050405020304" pitchFamily="18" charset="0"/>
                          <a:cs typeface="Cambria" panose="02040503050406030204" pitchFamily="18" charset="0"/>
                        </a:rPr>
                        <a:t>ҷ</a:t>
                      </a:r>
                      <a:r>
                        <a:rPr lang="tg-Cyrl-TJ" sz="1800" dirty="0" smtClean="0">
                          <a:effectLst/>
                          <a:latin typeface="Times New Roman Tj" panose="02020603050405020304" pitchFamily="18" charset="-52"/>
                          <a:ea typeface="Times New Roman" panose="02020603050405020304" pitchFamily="18" charset="0"/>
                          <a:cs typeface="Times New Roman Tj" panose="02020603050405020304" pitchFamily="18" charset="-52"/>
                        </a:rPr>
                        <a:t>и</a:t>
                      </a:r>
                      <a:r>
                        <a:rPr lang="tg-Cyrl-TJ" sz="1800" dirty="0" smtClean="0">
                          <a:effectLst/>
                          <a:latin typeface="Cambria" panose="02040503050406030204" pitchFamily="18" charset="0"/>
                          <a:ea typeface="Times New Roman" panose="02020603050405020304" pitchFamily="18" charset="0"/>
                          <a:cs typeface="Cambria" panose="02040503050406030204" pitchFamily="18" charset="0"/>
                        </a:rPr>
                        <a:t>ҳ</a:t>
                      </a:r>
                      <a:r>
                        <a:rPr lang="tg-Cyrl-TJ" sz="1800" dirty="0" smtClean="0">
                          <a:effectLst/>
                          <a:latin typeface="Times New Roman Tj" panose="02020603050405020304" pitchFamily="18" charset="-52"/>
                          <a:ea typeface="Times New Roman" panose="02020603050405020304" pitchFamily="18" charset="0"/>
                          <a:cs typeface="Times New Roman Tj" panose="02020603050405020304" pitchFamily="18" charset="-52"/>
                        </a:rPr>
                        <a:t>ати</a:t>
                      </a:r>
                      <a:r>
                        <a:rPr lang="tg-Cyrl-TJ" sz="1800" dirty="0" smtClean="0">
                          <a:effectLst/>
                          <a:latin typeface="Times New Roman Tj" panose="02020603050405020304" pitchFamily="18" charset="-52"/>
                          <a:ea typeface="Times New Roman" panose="02020603050405020304" pitchFamily="18" charset="0"/>
                          <a:cs typeface="Times New Roman" panose="02020603050405020304" pitchFamily="18" charset="0"/>
                        </a:rPr>
                        <a:t> </a:t>
                      </a:r>
                      <a:r>
                        <a:rPr lang="tg-Cyrl-TJ" sz="1800" dirty="0" smtClean="0">
                          <a:effectLst/>
                          <a:latin typeface="Times New Roman Tj" panose="02020603050405020304" pitchFamily="18" charset="-52"/>
                          <a:ea typeface="Times New Roman" panose="02020603050405020304" pitchFamily="18" charset="0"/>
                          <a:cs typeface="Times New Roman Tj" panose="02020603050405020304" pitchFamily="18" charset="-52"/>
                        </a:rPr>
                        <a:t>таъмини</a:t>
                      </a:r>
                      <a:r>
                        <a:rPr lang="tg-Cyrl-TJ" sz="1800" dirty="0" smtClean="0">
                          <a:effectLst/>
                          <a:latin typeface="Times New Roman Tj" panose="02020603050405020304" pitchFamily="18" charset="-52"/>
                          <a:ea typeface="Times New Roman" panose="02020603050405020304" pitchFamily="18" charset="0"/>
                          <a:cs typeface="Times New Roman" panose="02020603050405020304" pitchFamily="18" charset="0"/>
                        </a:rPr>
                        <a:t> </a:t>
                      </a:r>
                      <a:r>
                        <a:rPr lang="tg-Cyrl-TJ" sz="1800" dirty="0" smtClean="0">
                          <a:effectLst/>
                          <a:latin typeface="Times New Roman Tj" panose="02020603050405020304" pitchFamily="18" charset="-52"/>
                          <a:ea typeface="Times New Roman" panose="02020603050405020304" pitchFamily="18" charset="0"/>
                          <a:cs typeface="Times New Roman Tj" panose="02020603050405020304" pitchFamily="18" charset="-52"/>
                        </a:rPr>
                        <a:t>и</a:t>
                      </a:r>
                      <a:r>
                        <a:rPr lang="tg-Cyrl-TJ" sz="1800" dirty="0" smtClean="0">
                          <a:effectLst/>
                          <a:latin typeface="Cambria" panose="02040503050406030204" pitchFamily="18" charset="0"/>
                          <a:ea typeface="Times New Roman" panose="02020603050405020304" pitchFamily="18" charset="0"/>
                          <a:cs typeface="Cambria" panose="02040503050406030204" pitchFamily="18" charset="0"/>
                        </a:rPr>
                        <a:t>ҷ</a:t>
                      </a:r>
                      <a:r>
                        <a:rPr lang="tg-Cyrl-TJ" sz="1800" dirty="0" smtClean="0">
                          <a:effectLst/>
                          <a:latin typeface="Times New Roman Tj" panose="02020603050405020304" pitchFamily="18" charset="-52"/>
                          <a:ea typeface="Times New Roman" panose="02020603050405020304" pitchFamily="18" charset="0"/>
                          <a:cs typeface="Times New Roman Tj" panose="02020603050405020304" pitchFamily="18" charset="-52"/>
                        </a:rPr>
                        <a:t>рои</a:t>
                      </a:r>
                      <a:r>
                        <a:rPr lang="tg-Cyrl-TJ" sz="1800" dirty="0" smtClean="0">
                          <a:effectLst/>
                          <a:latin typeface="Times New Roman Tj" panose="02020603050405020304" pitchFamily="18" charset="-52"/>
                          <a:ea typeface="Times New Roman" panose="02020603050405020304" pitchFamily="18" charset="0"/>
                          <a:cs typeface="Times New Roman" panose="02020603050405020304" pitchFamily="18" charset="0"/>
                        </a:rPr>
                        <a:t> </a:t>
                      </a:r>
                      <a:r>
                        <a:rPr lang="tg-Cyrl-TJ" sz="1800" dirty="0" smtClean="0">
                          <a:effectLst/>
                          <a:latin typeface="Times New Roman Tj" panose="02020603050405020304" pitchFamily="18" charset="-52"/>
                          <a:ea typeface="Times New Roman" panose="02020603050405020304" pitchFamily="18" charset="0"/>
                          <a:cs typeface="Times New Roman Tj" panose="02020603050405020304" pitchFamily="18" charset="-52"/>
                        </a:rPr>
                        <a:t>банд</a:t>
                      </a:r>
                      <a:r>
                        <a:rPr lang="tg-Cyrl-TJ" sz="1800" dirty="0" smtClean="0">
                          <a:effectLst/>
                          <a:latin typeface="Cambria" panose="02040503050406030204" pitchFamily="18" charset="0"/>
                          <a:ea typeface="Times New Roman" panose="02020603050405020304" pitchFamily="18" charset="0"/>
                          <a:cs typeface="Cambria" panose="02040503050406030204" pitchFamily="18" charset="0"/>
                        </a:rPr>
                        <a:t>ҳ</a:t>
                      </a:r>
                      <a:r>
                        <a:rPr lang="tg-Cyrl-TJ" sz="1800" dirty="0" smtClean="0">
                          <a:effectLst/>
                          <a:latin typeface="Times New Roman Tj" panose="02020603050405020304" pitchFamily="18" charset="-52"/>
                          <a:ea typeface="Times New Roman" panose="02020603050405020304" pitchFamily="18" charset="0"/>
                          <a:cs typeface="Times New Roman Tj" panose="02020603050405020304" pitchFamily="18" charset="-52"/>
                        </a:rPr>
                        <a:t>ои</a:t>
                      </a:r>
                      <a:r>
                        <a:rPr lang="tg-Cyrl-TJ" sz="1800" dirty="0" smtClean="0">
                          <a:effectLst/>
                          <a:latin typeface="Times New Roman Tj" panose="02020603050405020304" pitchFamily="18" charset="-52"/>
                          <a:ea typeface="Times New Roman" panose="02020603050405020304" pitchFamily="18" charset="0"/>
                          <a:cs typeface="Times New Roman" panose="02020603050405020304" pitchFamily="18" charset="0"/>
                        </a:rPr>
                        <a:t> 1 </a:t>
                      </a:r>
                      <a:r>
                        <a:rPr lang="tg-Cyrl-TJ" sz="1800" dirty="0" smtClean="0">
                          <a:effectLst/>
                          <a:latin typeface="Times New Roman Tj" panose="02020603050405020304" pitchFamily="18" charset="-52"/>
                          <a:ea typeface="Times New Roman" panose="02020603050405020304" pitchFamily="18" charset="0"/>
                          <a:cs typeface="Times New Roman Tj" panose="02020603050405020304" pitchFamily="18" charset="-52"/>
                        </a:rPr>
                        <a:t>ва</a:t>
                      </a:r>
                      <a:r>
                        <a:rPr lang="tg-Cyrl-TJ" sz="1800" dirty="0" smtClean="0">
                          <a:effectLst/>
                          <a:latin typeface="Times New Roman Tj" panose="02020603050405020304" pitchFamily="18" charset="-52"/>
                          <a:ea typeface="Times New Roman" panose="02020603050405020304" pitchFamily="18" charset="0"/>
                          <a:cs typeface="Times New Roman" panose="02020603050405020304" pitchFamily="18" charset="0"/>
                        </a:rPr>
                        <a:t> 2 на</a:t>
                      </a:r>
                      <a:r>
                        <a:rPr lang="tg-Cyrl-TJ" sz="1800" dirty="0" smtClean="0">
                          <a:effectLst/>
                          <a:latin typeface="Cambria" panose="02040503050406030204" pitchFamily="18" charset="0"/>
                          <a:ea typeface="Times New Roman" panose="02020603050405020304" pitchFamily="18" charset="0"/>
                          <a:cs typeface="Cambria" panose="02040503050406030204" pitchFamily="18" charset="0"/>
                        </a:rPr>
                        <a:t>қ</a:t>
                      </a:r>
                      <a:r>
                        <a:rPr lang="tg-Cyrl-TJ" sz="1800" dirty="0" smtClean="0">
                          <a:effectLst/>
                          <a:latin typeface="Times New Roman Tj" panose="02020603050405020304" pitchFamily="18" charset="-52"/>
                          <a:ea typeface="Times New Roman" panose="02020603050405020304" pitchFamily="18" charset="0"/>
                          <a:cs typeface="Times New Roman Tj" panose="02020603050405020304" pitchFamily="18" charset="-52"/>
                        </a:rPr>
                        <a:t>шаи</a:t>
                      </a:r>
                      <a:r>
                        <a:rPr lang="tg-Cyrl-TJ" sz="1800" dirty="0" smtClean="0">
                          <a:effectLst/>
                          <a:latin typeface="Times New Roman Tj" panose="02020603050405020304" pitchFamily="18" charset="-52"/>
                          <a:ea typeface="Times New Roman" panose="02020603050405020304" pitchFamily="18" charset="0"/>
                          <a:cs typeface="Times New Roman" panose="02020603050405020304" pitchFamily="18" charset="0"/>
                        </a:rPr>
                        <a:t> </a:t>
                      </a:r>
                      <a:r>
                        <a:rPr lang="tg-Cyrl-TJ" sz="1800" dirty="0" smtClean="0">
                          <a:effectLst/>
                          <a:latin typeface="Times New Roman Tj" panose="02020603050405020304" pitchFamily="18" charset="-52"/>
                          <a:ea typeface="Times New Roman" panose="02020603050405020304" pitchFamily="18" charset="0"/>
                          <a:cs typeface="Times New Roman Tj" panose="02020603050405020304" pitchFamily="18" charset="-52"/>
                        </a:rPr>
                        <a:t>амали</a:t>
                      </a:r>
                      <a:r>
                        <a:rPr lang="tg-Cyrl-TJ" sz="1800" dirty="0" smtClean="0">
                          <a:effectLst/>
                          <a:latin typeface="Times New Roman Tj" panose="02020603050405020304" pitchFamily="18" charset="-52"/>
                          <a:ea typeface="Times New Roman" panose="02020603050405020304" pitchFamily="18" charset="0"/>
                          <a:cs typeface="Times New Roman" panose="02020603050405020304" pitchFamily="18" charset="0"/>
                        </a:rPr>
                        <a:t> </a:t>
                      </a:r>
                      <a:r>
                        <a:rPr lang="tg-Cyrl-TJ" sz="1800" dirty="0" smtClean="0">
                          <a:effectLst/>
                          <a:latin typeface="Times New Roman Tj" panose="02020603050405020304" pitchFamily="18" charset="-52"/>
                          <a:ea typeface="Times New Roman" panose="02020603050405020304" pitchFamily="18" charset="0"/>
                          <a:cs typeface="Times New Roman Tj" panose="02020603050405020304" pitchFamily="18" charset="-52"/>
                        </a:rPr>
                        <a:t>барнома</a:t>
                      </a:r>
                      <a:r>
                        <a:rPr lang="tg-Cyrl-TJ" sz="1800" dirty="0" smtClean="0">
                          <a:effectLst/>
                          <a:latin typeface="Times New Roman Tj" panose="02020603050405020304" pitchFamily="18" charset="-52"/>
                          <a:ea typeface="Times New Roman" panose="02020603050405020304" pitchFamily="18" charset="0"/>
                          <a:cs typeface="Times New Roman" panose="02020603050405020304" pitchFamily="18" charset="0"/>
                        </a:rPr>
                        <a:t> </a:t>
                      </a:r>
                      <a:r>
                        <a:rPr lang="tg-Cyrl-TJ" sz="1800" dirty="0" smtClean="0">
                          <a:effectLst/>
                          <a:latin typeface="Times New Roman Tj" panose="02020603050405020304" pitchFamily="18" charset="-52"/>
                          <a:ea typeface="Times New Roman" panose="02020603050405020304" pitchFamily="18" charset="0"/>
                          <a:cs typeface="Times New Roman Tj" panose="02020603050405020304" pitchFamily="18" charset="-52"/>
                        </a:rPr>
                        <a:t>заминаи</a:t>
                      </a:r>
                      <a:r>
                        <a:rPr lang="tg-Cyrl-TJ" sz="1800" dirty="0" smtClean="0">
                          <a:effectLst/>
                          <a:latin typeface="Times New Roman Tj" panose="02020603050405020304" pitchFamily="18" charset="-52"/>
                          <a:ea typeface="Times New Roman" panose="02020603050405020304" pitchFamily="18" charset="0"/>
                          <a:cs typeface="Times New Roman" panose="02020603050405020304" pitchFamily="18" charset="0"/>
                        </a:rPr>
                        <a:t> </a:t>
                      </a:r>
                      <a:r>
                        <a:rPr lang="tg-Cyrl-TJ" sz="1800" dirty="0" smtClean="0">
                          <a:effectLst/>
                          <a:latin typeface="Cambria" panose="02040503050406030204" pitchFamily="18" charset="0"/>
                          <a:ea typeface="Times New Roman" panose="02020603050405020304" pitchFamily="18" charset="0"/>
                          <a:cs typeface="Cambria" panose="02040503050406030204" pitchFamily="18" charset="0"/>
                        </a:rPr>
                        <a:t>ҳ</a:t>
                      </a:r>
                      <a:r>
                        <a:rPr lang="tg-Cyrl-TJ" sz="1800" dirty="0" smtClean="0">
                          <a:effectLst/>
                          <a:latin typeface="Times New Roman Tj" panose="02020603050405020304" pitchFamily="18" charset="-52"/>
                          <a:ea typeface="Times New Roman" panose="02020603050405020304" pitchFamily="18" charset="0"/>
                          <a:cs typeface="Times New Roman Tj" panose="02020603050405020304" pitchFamily="18" charset="-52"/>
                        </a:rPr>
                        <a:t>у</a:t>
                      </a:r>
                      <a:r>
                        <a:rPr lang="tg-Cyrl-TJ" sz="1800" dirty="0" smtClean="0">
                          <a:effectLst/>
                          <a:latin typeface="Cambria" panose="02040503050406030204" pitchFamily="18" charset="0"/>
                          <a:ea typeface="Times New Roman" panose="02020603050405020304" pitchFamily="18" charset="0"/>
                          <a:cs typeface="Cambria" panose="02040503050406030204" pitchFamily="18" charset="0"/>
                        </a:rPr>
                        <a:t>қ</a:t>
                      </a:r>
                      <a:r>
                        <a:rPr lang="tg-Cyrl-TJ" sz="1800" dirty="0" smtClean="0">
                          <a:effectLst/>
                          <a:latin typeface="Times New Roman Tj" panose="02020603050405020304" pitchFamily="18" charset="-52"/>
                          <a:ea typeface="Times New Roman" panose="02020603050405020304" pitchFamily="18" charset="0"/>
                          <a:cs typeface="Times New Roman Tj" panose="02020603050405020304" pitchFamily="18" charset="-52"/>
                        </a:rPr>
                        <a:t>у</a:t>
                      </a:r>
                      <a:r>
                        <a:rPr lang="tg-Cyrl-TJ" sz="1800" dirty="0" smtClean="0">
                          <a:effectLst/>
                          <a:latin typeface="Cambria" panose="02040503050406030204" pitchFamily="18" charset="0"/>
                          <a:ea typeface="Times New Roman" panose="02020603050405020304" pitchFamily="18" charset="0"/>
                          <a:cs typeface="Cambria" panose="02040503050406030204" pitchFamily="18" charset="0"/>
                        </a:rPr>
                        <a:t>қӣ</a:t>
                      </a:r>
                      <a:r>
                        <a:rPr lang="tg-Cyrl-TJ" sz="1800" dirty="0" smtClean="0">
                          <a:effectLst/>
                          <a:latin typeface="Times New Roman Tj" panose="02020603050405020304" pitchFamily="18" charset="-52"/>
                          <a:ea typeface="Times New Roman" panose="02020603050405020304" pitchFamily="18" charset="0"/>
                          <a:cs typeface="Times New Roman" panose="02020603050405020304" pitchFamily="18" charset="0"/>
                        </a:rPr>
                        <a:t> </a:t>
                      </a:r>
                      <a:r>
                        <a:rPr lang="tg-Cyrl-TJ" sz="1800" dirty="0" smtClean="0">
                          <a:effectLst/>
                          <a:latin typeface="Times New Roman Tj" panose="02020603050405020304" pitchFamily="18" charset="-52"/>
                          <a:ea typeface="Times New Roman" panose="02020603050405020304" pitchFamily="18" charset="0"/>
                          <a:cs typeface="Times New Roman Tj" panose="02020603050405020304" pitchFamily="18" charset="-52"/>
                        </a:rPr>
                        <a:t>мегузорад</a:t>
                      </a:r>
                      <a:r>
                        <a:rPr lang="tg-Cyrl-TJ" sz="1800" dirty="0" smtClean="0">
                          <a:effectLst/>
                          <a:latin typeface="Times New Roman Tj" panose="02020603050405020304" pitchFamily="18" charset="-52"/>
                          <a:ea typeface="Times New Roman" panose="02020603050405020304" pitchFamily="18" charset="0"/>
                          <a:cs typeface="Times New Roman" panose="02020603050405020304" pitchFamily="18" charset="0"/>
                        </a:rPr>
                        <a:t>. </a:t>
                      </a:r>
                      <a:endParaRPr lang="ru-R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ru-RU" sz="1700" dirty="0">
                        <a:latin typeface="Times New Roman Tj" panose="02020603050405020304" pitchFamily="18" charset="-52"/>
                      </a:endParaRPr>
                    </a:p>
                  </a:txBody>
                  <a:tcPr>
                    <a:cell3D prstMaterial="dkEdge">
                      <a:bevel w="77470" h="12700" prst="softRound"/>
                      <a:lightRig rig="flood" dir="t"/>
                    </a:cell3D>
                  </a:tcPr>
                </a:tc>
              </a:tr>
              <a:tr h="2948627">
                <a:tc>
                  <a:txBody>
                    <a:bodyPr/>
                    <a:lstStyle/>
                    <a:p>
                      <a:endParaRPr lang="tg-Cyrl-TJ" dirty="0" smtClean="0">
                        <a:latin typeface="Times New Roman Tj" panose="02020603050405020304" pitchFamily="18" charset="-52"/>
                      </a:endParaRPr>
                    </a:p>
                    <a:p>
                      <a:endParaRPr lang="tg-Cyrl-TJ" dirty="0" smtClean="0">
                        <a:latin typeface="Times New Roman Tj" panose="02020603050405020304" pitchFamily="18" charset="-52"/>
                      </a:endParaRPr>
                    </a:p>
                    <a:p>
                      <a:endParaRPr lang="tg-Cyrl-TJ" dirty="0" smtClean="0">
                        <a:latin typeface="Times New Roman Tj" panose="02020603050405020304" pitchFamily="18" charset="-52"/>
                      </a:endParaRPr>
                    </a:p>
                    <a:p>
                      <a:endParaRPr lang="tg-Cyrl-TJ" dirty="0" smtClean="0">
                        <a:latin typeface="Times New Roman Tj" panose="02020603050405020304" pitchFamily="18" charset="-52"/>
                      </a:endParaRPr>
                    </a:p>
                    <a:p>
                      <a:r>
                        <a:rPr lang="tg-Cyrl-TJ" b="1" dirty="0" smtClean="0">
                          <a:latin typeface="Times New Roman Tj" panose="02020603050405020304" pitchFamily="18" charset="-52"/>
                        </a:rPr>
                        <a:t>Банди 4</a:t>
                      </a:r>
                      <a:endParaRPr lang="ru-RU" b="1" dirty="0">
                        <a:latin typeface="Times New Roman Tj" panose="02020603050405020304" pitchFamily="18" charset="-52"/>
                      </a:endParaRPr>
                    </a:p>
                  </a:txBody>
                  <a:tcPr>
                    <a:cell3D prstMaterial="dkEdge">
                      <a:bevel w="77470" h="12700" prst="softRound"/>
                      <a:lightRig rig="flood" dir="t"/>
                    </a:cell3D>
                  </a:tcPr>
                </a:tc>
                <a:tc>
                  <a:txBody>
                    <a:bodyPr/>
                    <a:lstStyle/>
                    <a:p>
                      <a:pPr algn="just">
                        <a:lnSpc>
                          <a:spcPct val="115000"/>
                        </a:lnSpc>
                        <a:spcAft>
                          <a:spcPts val="0"/>
                        </a:spcAft>
                      </a:pPr>
                      <a:r>
                        <a:rPr lang="tg-Cyrl-TJ" sz="1700" dirty="0" smtClean="0">
                          <a:effectLst/>
                          <a:latin typeface="Times New Roman Tj" panose="02020603050405020304" pitchFamily="18" charset="-52"/>
                          <a:ea typeface="Calibri" panose="020F0502020204030204" pitchFamily="34" charset="0"/>
                          <a:cs typeface="Times New Roman" panose="02020603050405020304" pitchFamily="18" charset="0"/>
                        </a:rPr>
                        <a:t>Ворид </a:t>
                      </a:r>
                      <a:r>
                        <a:rPr lang="tg-Cyrl-TJ" sz="1700" dirty="0">
                          <a:effectLst/>
                          <a:latin typeface="Times New Roman Tj" panose="02020603050405020304" pitchFamily="18" charset="-52"/>
                          <a:ea typeface="Calibri" panose="020F0502020204030204" pitchFamily="34" charset="0"/>
                          <a:cs typeface="Times New Roman" panose="02020603050405020304" pitchFamily="18" charset="0"/>
                        </a:rPr>
                        <a:t>намудани таѓйиру иловањо ба Низомномаи Вазорати молияи </a:t>
                      </a:r>
                      <a:r>
                        <a:rPr lang="tg-Cyrl-TJ" sz="1700" dirty="0">
                          <a:effectLst/>
                          <a:latin typeface="Times New Roman Tj" panose="02020603050405020304" pitchFamily="18" charset="-52"/>
                          <a:ea typeface="Calibri" panose="020F0502020204030204" pitchFamily="34" charset="0"/>
                          <a:cs typeface="Cambria" panose="02040503050406030204" pitchFamily="18" charset="0"/>
                        </a:rPr>
                        <a:t>Ҷ</a:t>
                      </a:r>
                      <a:r>
                        <a:rPr lang="tg-Cyrl-TJ" sz="1700" dirty="0">
                          <a:effectLst/>
                          <a:latin typeface="Times New Roman Tj" panose="02020603050405020304" pitchFamily="18" charset="-52"/>
                          <a:ea typeface="Calibri" panose="020F0502020204030204" pitchFamily="34" charset="0"/>
                          <a:cs typeface="Times New Roman Tj" panose="02020603050405020304" pitchFamily="18" charset="-52"/>
                        </a:rPr>
                        <a:t>ум</a:t>
                      </a:r>
                      <a:r>
                        <a:rPr lang="tg-Cyrl-TJ" sz="1700" dirty="0">
                          <a:effectLst/>
                          <a:latin typeface="Times New Roman Tj" panose="02020603050405020304" pitchFamily="18" charset="-52"/>
                          <a:ea typeface="Calibri" panose="020F0502020204030204" pitchFamily="34" charset="0"/>
                          <a:cs typeface="Cambria" panose="02040503050406030204" pitchFamily="18" charset="0"/>
                        </a:rPr>
                        <a:t>ҳ</a:t>
                      </a:r>
                      <a:r>
                        <a:rPr lang="tg-Cyrl-TJ" sz="1700" dirty="0">
                          <a:effectLst/>
                          <a:latin typeface="Times New Roman Tj" panose="02020603050405020304" pitchFamily="18" charset="-52"/>
                          <a:ea typeface="Calibri" panose="020F0502020204030204" pitchFamily="34" charset="0"/>
                          <a:cs typeface="Times New Roman Tj" panose="02020603050405020304" pitchFamily="18" charset="-52"/>
                        </a:rPr>
                        <a:t>урии</a:t>
                      </a:r>
                      <a:r>
                        <a:rPr lang="tg-Cyrl-TJ" sz="17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700" dirty="0">
                          <a:effectLst/>
                          <a:latin typeface="Times New Roman Tj" panose="02020603050405020304" pitchFamily="18" charset="-52"/>
                          <a:ea typeface="Calibri" panose="020F0502020204030204" pitchFamily="34" charset="0"/>
                          <a:cs typeface="Times New Roman Tj" panose="02020603050405020304" pitchFamily="18" charset="-52"/>
                        </a:rPr>
                        <a:t>То</a:t>
                      </a:r>
                      <a:r>
                        <a:rPr lang="tg-Cyrl-TJ" sz="1700" dirty="0">
                          <a:effectLst/>
                          <a:latin typeface="Times New Roman Tj" panose="02020603050405020304" pitchFamily="18" charset="-52"/>
                          <a:ea typeface="Calibri" panose="020F0502020204030204" pitchFamily="34" charset="0"/>
                          <a:cs typeface="Cambria" panose="02040503050406030204" pitchFamily="18" charset="0"/>
                        </a:rPr>
                        <a:t>ҷ</a:t>
                      </a:r>
                      <a:r>
                        <a:rPr lang="tg-Cyrl-TJ" sz="1700" dirty="0">
                          <a:effectLst/>
                          <a:latin typeface="Times New Roman Tj" panose="02020603050405020304" pitchFamily="18" charset="-52"/>
                          <a:ea typeface="Calibri" panose="020F0502020204030204" pitchFamily="34" charset="0"/>
                          <a:cs typeface="Times New Roman Tj" panose="02020603050405020304" pitchFamily="18" charset="-52"/>
                        </a:rPr>
                        <a:t>икистон</a:t>
                      </a:r>
                      <a:r>
                        <a:rPr lang="tg-Cyrl-TJ" sz="17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700" dirty="0">
                          <a:effectLst/>
                          <a:latin typeface="Times New Roman Tj" panose="02020603050405020304" pitchFamily="18" charset="-52"/>
                          <a:ea typeface="Calibri" panose="020F0502020204030204" pitchFamily="34" charset="0"/>
                          <a:cs typeface="Times New Roman Tj" panose="02020603050405020304" pitchFamily="18" charset="-52"/>
                        </a:rPr>
                        <a:t>бо</a:t>
                      </a:r>
                      <a:r>
                        <a:rPr lang="tg-Cyrl-TJ" sz="17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700" dirty="0">
                          <a:effectLst/>
                          <a:latin typeface="Times New Roman Tj" panose="02020603050405020304" pitchFamily="18" charset="-52"/>
                          <a:ea typeface="Calibri" panose="020F0502020204030204" pitchFamily="34" charset="0"/>
                          <a:cs typeface="Times New Roman Tj" panose="02020603050405020304" pitchFamily="18" charset="-52"/>
                        </a:rPr>
                        <a:t>ма</a:t>
                      </a:r>
                      <a:r>
                        <a:rPr lang="tg-Cyrl-TJ" sz="1700" dirty="0">
                          <a:effectLst/>
                          <a:latin typeface="Times New Roman Tj" panose="02020603050405020304" pitchFamily="18" charset="-52"/>
                          <a:ea typeface="Calibri" panose="020F0502020204030204" pitchFamily="34" charset="0"/>
                          <a:cs typeface="Cambria" panose="02040503050406030204" pitchFamily="18" charset="0"/>
                        </a:rPr>
                        <a:t>қ</a:t>
                      </a:r>
                      <a:r>
                        <a:rPr lang="tg-Cyrl-TJ" sz="1700" dirty="0">
                          <a:effectLst/>
                          <a:latin typeface="Times New Roman Tj" panose="02020603050405020304" pitchFamily="18" charset="-52"/>
                          <a:ea typeface="Calibri" panose="020F0502020204030204" pitchFamily="34" charset="0"/>
                          <a:cs typeface="Times New Roman Tj" panose="02020603050405020304" pitchFamily="18" charset="-52"/>
                        </a:rPr>
                        <a:t>сади</a:t>
                      </a:r>
                      <a:r>
                        <a:rPr lang="tg-Cyrl-TJ" sz="17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700" dirty="0">
                          <a:effectLst/>
                          <a:latin typeface="Times New Roman Tj" panose="02020603050405020304" pitchFamily="18" charset="-52"/>
                          <a:ea typeface="Calibri" panose="020F0502020204030204" pitchFamily="34" charset="0"/>
                          <a:cs typeface="Times New Roman Tj" panose="02020603050405020304" pitchFamily="18" charset="-52"/>
                        </a:rPr>
                        <a:t>додани</a:t>
                      </a:r>
                      <a:r>
                        <a:rPr lang="tg-Cyrl-TJ" sz="17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700" dirty="0">
                          <a:effectLst/>
                          <a:latin typeface="Times New Roman Tj" panose="02020603050405020304" pitchFamily="18" charset="-52"/>
                          <a:ea typeface="Calibri" panose="020F0502020204030204" pitchFamily="34" charset="0"/>
                          <a:cs typeface="Times New Roman Tj" panose="02020603050405020304" pitchFamily="18" charset="-52"/>
                        </a:rPr>
                        <a:t>хулосаи</a:t>
                      </a:r>
                      <a:r>
                        <a:rPr lang="tg-Cyrl-TJ" sz="17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700" dirty="0">
                          <a:effectLst/>
                          <a:latin typeface="Times New Roman Tj" panose="02020603050405020304" pitchFamily="18" charset="-52"/>
                          <a:ea typeface="Calibri" panose="020F0502020204030204" pitchFamily="34" charset="0"/>
                          <a:cs typeface="Times New Roman Tj" panose="02020603050405020304" pitchFamily="18" charset="-52"/>
                        </a:rPr>
                        <a:t>пешак</a:t>
                      </a:r>
                      <a:r>
                        <a:rPr lang="tg-Cyrl-TJ" sz="1700" dirty="0">
                          <a:effectLst/>
                          <a:latin typeface="Times New Roman Tj" panose="02020603050405020304" pitchFamily="18" charset="-52"/>
                          <a:ea typeface="Calibri" panose="020F0502020204030204" pitchFamily="34" charset="0"/>
                          <a:cs typeface="Cambria" panose="02040503050406030204" pitchFamily="18" charset="0"/>
                        </a:rPr>
                        <a:t>ӣ</a:t>
                      </a:r>
                      <a:r>
                        <a:rPr lang="tg-Cyrl-TJ" sz="17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700" dirty="0">
                          <a:effectLst/>
                          <a:latin typeface="Times New Roman Tj" panose="02020603050405020304" pitchFamily="18" charset="-52"/>
                          <a:ea typeface="Calibri" panose="020F0502020204030204" pitchFamily="34" charset="0"/>
                          <a:cs typeface="Times New Roman Tj" panose="02020603050405020304" pitchFamily="18" charset="-52"/>
                        </a:rPr>
                        <a:t>оид</a:t>
                      </a:r>
                      <a:r>
                        <a:rPr lang="tg-Cyrl-TJ" sz="17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700" dirty="0">
                          <a:effectLst/>
                          <a:latin typeface="Times New Roman Tj" panose="02020603050405020304" pitchFamily="18" charset="-52"/>
                          <a:ea typeface="Calibri" panose="020F0502020204030204" pitchFamily="34" charset="0"/>
                          <a:cs typeface="Times New Roman Tj" panose="02020603050405020304" pitchFamily="18" charset="-52"/>
                        </a:rPr>
                        <a:t>ба</a:t>
                      </a:r>
                      <a:r>
                        <a:rPr lang="tg-Cyrl-TJ" sz="17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700" dirty="0">
                          <a:effectLst/>
                          <a:latin typeface="Times New Roman Tj" panose="02020603050405020304" pitchFamily="18" charset="-52"/>
                          <a:ea typeface="Calibri" panose="020F0502020204030204" pitchFamily="34" charset="0"/>
                          <a:cs typeface="Times New Roman Tj" panose="02020603050405020304" pitchFamily="18" charset="-52"/>
                        </a:rPr>
                        <a:t>вазъи</a:t>
                      </a:r>
                      <a:r>
                        <a:rPr lang="tg-Cyrl-TJ" sz="17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700" dirty="0">
                          <a:effectLst/>
                          <a:latin typeface="Times New Roman Tj" panose="02020603050405020304" pitchFamily="18" charset="-52"/>
                          <a:ea typeface="Calibri" panose="020F0502020204030204" pitchFamily="34" charset="0"/>
                          <a:cs typeface="Times New Roman Tj" panose="02020603050405020304" pitchFamily="18" charset="-52"/>
                        </a:rPr>
                        <a:t>молиявии</a:t>
                      </a:r>
                      <a:r>
                        <a:rPr lang="tg-Cyrl-TJ" sz="17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700" dirty="0">
                          <a:solidFill>
                            <a:srgbClr val="000000"/>
                          </a:solidFill>
                          <a:effectLst/>
                          <a:latin typeface="Times New Roman Tj" panose="02020603050405020304" pitchFamily="18" charset="-52"/>
                          <a:ea typeface="Calibri" panose="020F0502020204030204" pitchFamily="34" charset="0"/>
                          <a:cs typeface="Times New Roman" panose="02020603050405020304" pitchFamily="18" charset="0"/>
                        </a:rPr>
                        <a:t>корхонањ</a:t>
                      </a:r>
                      <a:r>
                        <a:rPr lang="tg-Cyrl-TJ" sz="1700" dirty="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ои</a:t>
                      </a:r>
                      <a:r>
                        <a:rPr lang="tg-Cyrl-TJ" sz="1700" dirty="0">
                          <a:solidFill>
                            <a:srgbClr val="00000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700" dirty="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азими</a:t>
                      </a:r>
                      <a:r>
                        <a:rPr lang="tg-Cyrl-TJ" sz="1700" dirty="0">
                          <a:solidFill>
                            <a:srgbClr val="00000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700" dirty="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давлатї</a:t>
                      </a:r>
                      <a:r>
                        <a:rPr lang="tg-Cyrl-TJ" sz="1700" dirty="0">
                          <a:solidFill>
                            <a:srgbClr val="000000"/>
                          </a:solidFill>
                          <a:effectLst/>
                          <a:latin typeface="Times New Roman Tj" panose="02020603050405020304" pitchFamily="18" charset="-52"/>
                          <a:ea typeface="Calibri" panose="020F0502020204030204" pitchFamily="34" charset="0"/>
                          <a:cs typeface="Times New Roman" panose="02020603050405020304" pitchFamily="18" charset="0"/>
                        </a:rPr>
                        <a:t> ва љ</a:t>
                      </a:r>
                      <a:r>
                        <a:rPr lang="tg-Cyrl-TJ" sz="1700" dirty="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амъиятњое</a:t>
                      </a:r>
                      <a:r>
                        <a:rPr lang="tg-Cyrl-TJ" sz="1700" dirty="0">
                          <a:solidFill>
                            <a:srgbClr val="00000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700" dirty="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ки</a:t>
                      </a:r>
                      <a:r>
                        <a:rPr lang="tg-Cyrl-TJ" sz="1700" dirty="0">
                          <a:solidFill>
                            <a:srgbClr val="00000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700" dirty="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сањмияи</a:t>
                      </a:r>
                      <a:r>
                        <a:rPr lang="tg-Cyrl-TJ" sz="1700" dirty="0">
                          <a:solidFill>
                            <a:srgbClr val="00000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700" dirty="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онњо</a:t>
                      </a:r>
                      <a:r>
                        <a:rPr lang="tg-Cyrl-TJ" sz="1700" dirty="0">
                          <a:solidFill>
                            <a:srgbClr val="00000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700" dirty="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б</a:t>
                      </a:r>
                      <a:r>
                        <a:rPr lang="tg-Cyrl-TJ" sz="1700" dirty="0">
                          <a:solidFill>
                            <a:srgbClr val="000000"/>
                          </a:solidFill>
                          <a:effectLst/>
                          <a:latin typeface="Times New Roman Tj" panose="02020603050405020304" pitchFamily="18" charset="-52"/>
                          <a:ea typeface="Calibri" panose="020F0502020204030204" pitchFamily="34" charset="0"/>
                          <a:cs typeface="Times New Roman" panose="02020603050405020304" pitchFamily="18" charset="0"/>
                        </a:rPr>
                        <a:t>а давлат тааллу</a:t>
                      </a:r>
                      <a:r>
                        <a:rPr lang="tg-Cyrl-TJ" sz="1700" dirty="0">
                          <a:solidFill>
                            <a:srgbClr val="000000"/>
                          </a:solidFill>
                          <a:effectLst/>
                          <a:latin typeface="Times New Roman Tj" panose="02020603050405020304" pitchFamily="18" charset="-52"/>
                          <a:ea typeface="Calibri" panose="020F0502020204030204" pitchFamily="34" charset="0"/>
                          <a:cs typeface="Cambria" panose="02040503050406030204" pitchFamily="18" charset="0"/>
                        </a:rPr>
                        <a:t>қ</a:t>
                      </a:r>
                      <a:r>
                        <a:rPr lang="tg-Cyrl-TJ" sz="1700" dirty="0">
                          <a:solidFill>
                            <a:srgbClr val="00000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700" dirty="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дорад,</a:t>
                      </a:r>
                      <a:r>
                        <a:rPr lang="tg-Cyrl-TJ" sz="1700" dirty="0">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 вобаста ба и</a:t>
                      </a:r>
                      <a:r>
                        <a:rPr lang="tg-Cyrl-TJ" sz="1700" dirty="0">
                          <a:solidFill>
                            <a:srgbClr val="000000"/>
                          </a:solidFill>
                          <a:effectLst/>
                          <a:latin typeface="Times New Roman Tj" panose="02020603050405020304" pitchFamily="18" charset="-52"/>
                          <a:ea typeface="Times New Roman" panose="02020603050405020304" pitchFamily="18" charset="0"/>
                          <a:cs typeface="Cambria" panose="02040503050406030204" pitchFamily="18" charset="0"/>
                        </a:rPr>
                        <a:t>ҷ</a:t>
                      </a:r>
                      <a:r>
                        <a:rPr lang="tg-Cyrl-TJ" sz="1700" dirty="0">
                          <a:solidFill>
                            <a:srgbClr val="000000"/>
                          </a:solidFill>
                          <a:effectLst/>
                          <a:latin typeface="Times New Roman Tj" panose="02020603050405020304" pitchFamily="18" charset="-52"/>
                          <a:ea typeface="Times New Roman" panose="02020603050405020304" pitchFamily="18" charset="0"/>
                          <a:cs typeface="Times New Roman Tj" panose="02020603050405020304" pitchFamily="18" charset="-52"/>
                        </a:rPr>
                        <a:t>рои</a:t>
                      </a:r>
                      <a:r>
                        <a:rPr lang="tg-Cyrl-TJ" sz="1700" dirty="0">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 кафолат</a:t>
                      </a:r>
                      <a:r>
                        <a:rPr lang="tg-Cyrl-TJ" sz="1700" dirty="0">
                          <a:solidFill>
                            <a:srgbClr val="000000"/>
                          </a:solidFill>
                          <a:effectLst/>
                          <a:latin typeface="Times New Roman Tj" panose="02020603050405020304" pitchFamily="18" charset="-52"/>
                          <a:ea typeface="Times New Roman" panose="02020603050405020304" pitchFamily="18" charset="0"/>
                          <a:cs typeface="Cambria" panose="02040503050406030204" pitchFamily="18" charset="0"/>
                        </a:rPr>
                        <a:t>ҳ</a:t>
                      </a:r>
                      <a:r>
                        <a:rPr lang="tg-Cyrl-TJ" sz="1700" dirty="0">
                          <a:solidFill>
                            <a:srgbClr val="000000"/>
                          </a:solidFill>
                          <a:effectLst/>
                          <a:latin typeface="Times New Roman Tj" panose="02020603050405020304" pitchFamily="18" charset="-52"/>
                          <a:ea typeface="Times New Roman" panose="02020603050405020304" pitchFamily="18" charset="0"/>
                          <a:cs typeface="Times New Roman Tj" panose="02020603050405020304" pitchFamily="18" charset="-52"/>
                        </a:rPr>
                        <a:t>ои</a:t>
                      </a:r>
                      <a:r>
                        <a:rPr lang="tg-Cyrl-TJ" sz="1700" dirty="0">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 </a:t>
                      </a:r>
                      <a:r>
                        <a:rPr lang="tg-Cyrl-TJ" sz="1700" dirty="0">
                          <a:solidFill>
                            <a:srgbClr val="000000"/>
                          </a:solidFill>
                          <a:effectLst/>
                          <a:latin typeface="Times New Roman Tj" panose="02020603050405020304" pitchFamily="18" charset="-52"/>
                          <a:ea typeface="Times New Roman" panose="02020603050405020304" pitchFamily="18" charset="0"/>
                          <a:cs typeface="Times New Roman Tj" panose="02020603050405020304" pitchFamily="18" charset="-52"/>
                        </a:rPr>
                        <a:t>давлат</a:t>
                      </a:r>
                      <a:r>
                        <a:rPr lang="tg-Cyrl-TJ" sz="1700" dirty="0">
                          <a:solidFill>
                            <a:srgbClr val="000000"/>
                          </a:solidFill>
                          <a:effectLst/>
                          <a:latin typeface="Times New Roman Tj" panose="02020603050405020304" pitchFamily="18" charset="-52"/>
                          <a:ea typeface="Times New Roman" panose="02020603050405020304" pitchFamily="18" charset="0"/>
                          <a:cs typeface="Cambria" panose="02040503050406030204" pitchFamily="18" charset="0"/>
                        </a:rPr>
                        <a:t>ӣ</a:t>
                      </a:r>
                      <a:r>
                        <a:rPr lang="tg-Cyrl-TJ" sz="1700" dirty="0">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 баргардонидани </a:t>
                      </a:r>
                      <a:r>
                        <a:rPr lang="tg-Cyrl-TJ" sz="1700" dirty="0">
                          <a:solidFill>
                            <a:srgbClr val="000000"/>
                          </a:solidFill>
                          <a:effectLst/>
                          <a:latin typeface="Times New Roman Tj" panose="02020603050405020304" pitchFamily="18" charset="-52"/>
                          <a:ea typeface="Times New Roman" panose="02020603050405020304" pitchFamily="18" charset="0"/>
                          <a:cs typeface="Cambria" panose="02040503050406030204" pitchFamily="18" charset="0"/>
                        </a:rPr>
                        <a:t>қ</a:t>
                      </a:r>
                      <a:r>
                        <a:rPr lang="tg-Cyrl-TJ" sz="1700" dirty="0">
                          <a:solidFill>
                            <a:srgbClr val="000000"/>
                          </a:solidFill>
                          <a:effectLst/>
                          <a:latin typeface="Times New Roman Tj" panose="02020603050405020304" pitchFamily="18" charset="-52"/>
                          <a:ea typeface="Times New Roman" panose="02020603050405020304" pitchFamily="18" charset="0"/>
                          <a:cs typeface="Times New Roman Tj" panose="02020603050405020304" pitchFamily="18" charset="-52"/>
                        </a:rPr>
                        <a:t>арз</a:t>
                      </a:r>
                      <a:r>
                        <a:rPr lang="tg-Cyrl-TJ" sz="1700" dirty="0">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 </a:t>
                      </a:r>
                      <a:r>
                        <a:rPr lang="tg-Cyrl-TJ" sz="1700" dirty="0">
                          <a:solidFill>
                            <a:srgbClr val="000000"/>
                          </a:solidFill>
                          <a:effectLst/>
                          <a:latin typeface="Times New Roman Tj" panose="02020603050405020304" pitchFamily="18" charset="-52"/>
                          <a:ea typeface="Times New Roman" panose="02020603050405020304" pitchFamily="18" charset="0"/>
                          <a:cs typeface="Times New Roman Tj" panose="02020603050405020304" pitchFamily="18" charset="-52"/>
                        </a:rPr>
                        <a:t>аз</a:t>
                      </a:r>
                      <a:r>
                        <a:rPr lang="tg-Cyrl-TJ" sz="1700" dirty="0">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 </a:t>
                      </a:r>
                      <a:r>
                        <a:rPr lang="tg-Cyrl-TJ" sz="1700" dirty="0">
                          <a:solidFill>
                            <a:srgbClr val="000000"/>
                          </a:solidFill>
                          <a:effectLst/>
                          <a:latin typeface="Times New Roman Tj" panose="02020603050405020304" pitchFamily="18" charset="-52"/>
                          <a:ea typeface="Times New Roman" panose="02020603050405020304" pitchFamily="18" charset="0"/>
                          <a:cs typeface="Times New Roman Tj" panose="02020603050405020304" pitchFamily="18" charset="-52"/>
                        </a:rPr>
                        <a:t>р</a:t>
                      </a:r>
                      <a:r>
                        <a:rPr lang="tg-Cyrl-TJ" sz="1700" dirty="0">
                          <a:solidFill>
                            <a:srgbClr val="000000"/>
                          </a:solidFill>
                          <a:effectLst/>
                          <a:latin typeface="Times New Roman Tj" panose="02020603050405020304" pitchFamily="18" charset="-52"/>
                          <a:ea typeface="Times New Roman" panose="02020603050405020304" pitchFamily="18" charset="0"/>
                          <a:cs typeface="Cambria" panose="02040503050406030204" pitchFamily="18" charset="0"/>
                        </a:rPr>
                        <a:t>ӯ</a:t>
                      </a:r>
                      <a:r>
                        <a:rPr lang="tg-Cyrl-TJ" sz="1700" dirty="0">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йи шартнома</a:t>
                      </a:r>
                      <a:r>
                        <a:rPr lang="tg-Cyrl-TJ" sz="1700" dirty="0">
                          <a:solidFill>
                            <a:srgbClr val="000000"/>
                          </a:solidFill>
                          <a:effectLst/>
                          <a:latin typeface="Times New Roman Tj" panose="02020603050405020304" pitchFamily="18" charset="-52"/>
                          <a:ea typeface="Times New Roman" panose="02020603050405020304" pitchFamily="18" charset="0"/>
                          <a:cs typeface="Cambria" panose="02040503050406030204" pitchFamily="18" charset="0"/>
                        </a:rPr>
                        <a:t>ҳ</a:t>
                      </a:r>
                      <a:r>
                        <a:rPr lang="tg-Cyrl-TJ" sz="1700" dirty="0">
                          <a:solidFill>
                            <a:srgbClr val="000000"/>
                          </a:solidFill>
                          <a:effectLst/>
                          <a:latin typeface="Times New Roman Tj" panose="02020603050405020304" pitchFamily="18" charset="-52"/>
                          <a:ea typeface="Times New Roman" panose="02020603050405020304" pitchFamily="18" charset="0"/>
                          <a:cs typeface="Times New Roman Tj" panose="02020603050405020304" pitchFamily="18" charset="-52"/>
                        </a:rPr>
                        <a:t>ои</a:t>
                      </a:r>
                      <a:r>
                        <a:rPr lang="tg-Cyrl-TJ" sz="1700" dirty="0">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 </a:t>
                      </a:r>
                      <a:r>
                        <a:rPr lang="tg-Cyrl-TJ" sz="1700" dirty="0">
                          <a:solidFill>
                            <a:srgbClr val="000000"/>
                          </a:solidFill>
                          <a:effectLst/>
                          <a:latin typeface="Times New Roman Tj" panose="02020603050405020304" pitchFamily="18" charset="-52"/>
                          <a:ea typeface="Times New Roman" panose="02020603050405020304" pitchFamily="18" charset="0"/>
                          <a:cs typeface="Times New Roman Tj" panose="02020603050405020304" pitchFamily="18" charset="-52"/>
                        </a:rPr>
                        <a:t>зер</a:t>
                      </a:r>
                      <a:r>
                        <a:rPr lang="tg-Cyrl-TJ" sz="1700" dirty="0">
                          <a:solidFill>
                            <a:srgbClr val="000000"/>
                          </a:solidFill>
                          <a:effectLst/>
                          <a:latin typeface="Times New Roman Tj" panose="02020603050405020304" pitchFamily="18" charset="-52"/>
                          <a:ea typeface="Times New Roman" panose="02020603050405020304" pitchFamily="18" charset="0"/>
                          <a:cs typeface="Cambria" panose="02040503050406030204" pitchFamily="18" charset="0"/>
                        </a:rPr>
                        <a:t>қ</a:t>
                      </a:r>
                      <a:r>
                        <a:rPr lang="tg-Cyrl-TJ" sz="1700" dirty="0">
                          <a:solidFill>
                            <a:srgbClr val="000000"/>
                          </a:solidFill>
                          <a:effectLst/>
                          <a:latin typeface="Times New Roman Tj" panose="02020603050405020304" pitchFamily="18" charset="-52"/>
                          <a:ea typeface="Times New Roman" panose="02020603050405020304" pitchFamily="18" charset="0"/>
                          <a:cs typeface="Times New Roman Tj" panose="02020603050405020304" pitchFamily="18" charset="-52"/>
                        </a:rPr>
                        <a:t>арз</a:t>
                      </a:r>
                      <a:r>
                        <a:rPr lang="tg-Cyrl-TJ" sz="1700" dirty="0">
                          <a:solidFill>
                            <a:srgbClr val="000000"/>
                          </a:solidFill>
                          <a:effectLst/>
                          <a:latin typeface="Times New Roman Tj" panose="02020603050405020304" pitchFamily="18" charset="-52"/>
                          <a:ea typeface="Times New Roman" panose="02020603050405020304" pitchFamily="18" charset="0"/>
                          <a:cs typeface="Cambria" panose="02040503050406030204" pitchFamily="18" charset="0"/>
                        </a:rPr>
                        <a:t>ӣ</a:t>
                      </a:r>
                      <a:r>
                        <a:rPr lang="tg-Cyrl-TJ" sz="1700" dirty="0">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 </a:t>
                      </a:r>
                      <a:r>
                        <a:rPr lang="tg-Cyrl-TJ" sz="1700" dirty="0">
                          <a:solidFill>
                            <a:srgbClr val="000000"/>
                          </a:solidFill>
                          <a:effectLst/>
                          <a:latin typeface="Times New Roman Tj" panose="02020603050405020304" pitchFamily="18" charset="-52"/>
                          <a:ea typeface="Times New Roman" panose="02020603050405020304" pitchFamily="18" charset="0"/>
                          <a:cs typeface="Times New Roman Tj" panose="02020603050405020304" pitchFamily="18" charset="-52"/>
                        </a:rPr>
                        <a:t>ва</a:t>
                      </a:r>
                      <a:r>
                        <a:rPr lang="tg-Cyrl-TJ" sz="1700" dirty="0">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 </a:t>
                      </a:r>
                      <a:r>
                        <a:rPr lang="tg-Cyrl-TJ" sz="1700" dirty="0">
                          <a:solidFill>
                            <a:srgbClr val="000000"/>
                          </a:solidFill>
                          <a:effectLst/>
                          <a:latin typeface="Times New Roman Tj" panose="02020603050405020304" pitchFamily="18" charset="-52"/>
                          <a:ea typeface="Times New Roman" panose="02020603050405020304" pitchFamily="18" charset="0"/>
                          <a:cs typeface="Cambria" panose="02040503050406030204" pitchFamily="18" charset="0"/>
                        </a:rPr>
                        <a:t>қ</a:t>
                      </a:r>
                      <a:r>
                        <a:rPr lang="tg-Cyrl-TJ" sz="1700" dirty="0">
                          <a:solidFill>
                            <a:srgbClr val="000000"/>
                          </a:solidFill>
                          <a:effectLst/>
                          <a:latin typeface="Times New Roman Tj" panose="02020603050405020304" pitchFamily="18" charset="-52"/>
                          <a:ea typeface="Times New Roman" panose="02020603050405020304" pitchFamily="18" charset="0"/>
                          <a:cs typeface="Times New Roman Tj" panose="02020603050405020304" pitchFamily="18" charset="-52"/>
                        </a:rPr>
                        <a:t>арз</a:t>
                      </a:r>
                      <a:r>
                        <a:rPr lang="tg-Cyrl-TJ" sz="1700" dirty="0">
                          <a:solidFill>
                            <a:srgbClr val="000000"/>
                          </a:solidFill>
                          <a:effectLst/>
                          <a:latin typeface="Times New Roman Tj" panose="02020603050405020304" pitchFamily="18" charset="-52"/>
                          <a:ea typeface="Times New Roman" panose="02020603050405020304" pitchFamily="18" charset="0"/>
                          <a:cs typeface="Cambria" panose="02040503050406030204" pitchFamily="18" charset="0"/>
                        </a:rPr>
                        <a:t>ҳ</a:t>
                      </a:r>
                      <a:r>
                        <a:rPr lang="tg-Cyrl-TJ" sz="1700" dirty="0">
                          <a:solidFill>
                            <a:srgbClr val="000000"/>
                          </a:solidFill>
                          <a:effectLst/>
                          <a:latin typeface="Times New Roman Tj" panose="02020603050405020304" pitchFamily="18" charset="-52"/>
                          <a:ea typeface="Times New Roman" panose="02020603050405020304" pitchFamily="18" charset="0"/>
                          <a:cs typeface="Times New Roman Tj" panose="02020603050405020304" pitchFamily="18" charset="-52"/>
                        </a:rPr>
                        <a:t>о</a:t>
                      </a:r>
                      <a:r>
                        <a:rPr lang="tg-Cyrl-TJ" sz="1700" dirty="0">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 </a:t>
                      </a:r>
                      <a:r>
                        <a:rPr lang="tg-Cyrl-TJ" sz="1700" dirty="0">
                          <a:solidFill>
                            <a:srgbClr val="000000"/>
                          </a:solidFill>
                          <a:effectLst/>
                          <a:latin typeface="Times New Roman Tj" panose="02020603050405020304" pitchFamily="18" charset="-52"/>
                          <a:ea typeface="Times New Roman" panose="02020603050405020304" pitchFamily="18" charset="0"/>
                          <a:cs typeface="Times New Roman Tj" panose="02020603050405020304" pitchFamily="18" charset="-52"/>
                        </a:rPr>
                        <a:t>аз</a:t>
                      </a:r>
                      <a:r>
                        <a:rPr lang="tg-Cyrl-TJ" sz="1700" dirty="0">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 </a:t>
                      </a:r>
                      <a:r>
                        <a:rPr lang="tg-Cyrl-TJ" sz="1700" dirty="0">
                          <a:solidFill>
                            <a:srgbClr val="000000"/>
                          </a:solidFill>
                          <a:effectLst/>
                          <a:latin typeface="Times New Roman Tj" panose="02020603050405020304" pitchFamily="18" charset="-52"/>
                          <a:ea typeface="Times New Roman" panose="02020603050405020304" pitchFamily="18" charset="0"/>
                          <a:cs typeface="Cambria" panose="02040503050406030204" pitchFamily="18" charset="0"/>
                        </a:rPr>
                        <a:t>ҳ</a:t>
                      </a:r>
                      <a:r>
                        <a:rPr lang="tg-Cyrl-TJ" sz="1700" dirty="0">
                          <a:solidFill>
                            <a:srgbClr val="000000"/>
                          </a:solidFill>
                          <a:effectLst/>
                          <a:latin typeface="Times New Roman Tj" panose="02020603050405020304" pitchFamily="18" charset="-52"/>
                          <a:ea typeface="Times New Roman" panose="02020603050405020304" pitchFamily="18" charset="0"/>
                          <a:cs typeface="Times New Roman Tj" panose="02020603050405020304" pitchFamily="18" charset="-52"/>
                        </a:rPr>
                        <a:t>исоби</a:t>
                      </a:r>
                      <a:r>
                        <a:rPr lang="tg-Cyrl-TJ" sz="1700" dirty="0">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 </a:t>
                      </a:r>
                      <a:r>
                        <a:rPr lang="tg-Cyrl-TJ" sz="1700" dirty="0">
                          <a:solidFill>
                            <a:srgbClr val="000000"/>
                          </a:solidFill>
                          <a:effectLst/>
                          <a:latin typeface="Times New Roman Tj" panose="02020603050405020304" pitchFamily="18" charset="-52"/>
                          <a:ea typeface="Times New Roman" panose="02020603050405020304" pitchFamily="18" charset="0"/>
                          <a:cs typeface="Times New Roman Tj" panose="02020603050405020304" pitchFamily="18" charset="-52"/>
                        </a:rPr>
                        <a:t>бу</a:t>
                      </a:r>
                      <a:r>
                        <a:rPr lang="tg-Cyrl-TJ" sz="1700" dirty="0">
                          <a:solidFill>
                            <a:srgbClr val="000000"/>
                          </a:solidFill>
                          <a:effectLst/>
                          <a:latin typeface="Times New Roman Tj" panose="02020603050405020304" pitchFamily="18" charset="-52"/>
                          <a:ea typeface="Times New Roman" panose="02020603050405020304" pitchFamily="18" charset="0"/>
                          <a:cs typeface="Cambria" panose="02040503050406030204" pitchFamily="18" charset="0"/>
                        </a:rPr>
                        <a:t>ҷ</a:t>
                      </a:r>
                      <a:r>
                        <a:rPr lang="tg-Cyrl-TJ" sz="1700" dirty="0">
                          <a:solidFill>
                            <a:srgbClr val="000000"/>
                          </a:solidFill>
                          <a:effectLst/>
                          <a:latin typeface="Times New Roman Tj" panose="02020603050405020304" pitchFamily="18" charset="-52"/>
                          <a:ea typeface="Times New Roman" panose="02020603050405020304" pitchFamily="18" charset="0"/>
                          <a:cs typeface="Times New Roman Tj" panose="02020603050405020304" pitchFamily="18" charset="-52"/>
                        </a:rPr>
                        <a:t>ет</a:t>
                      </a:r>
                      <a:r>
                        <a:rPr lang="tg-Cyrl-TJ" sz="1700" dirty="0">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и </a:t>
                      </a:r>
                      <a:r>
                        <a:rPr lang="tg-Cyrl-TJ" sz="1700" dirty="0" smtClean="0">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давлат</a:t>
                      </a:r>
                      <a:r>
                        <a:rPr lang="tg-Cyrl-TJ" sz="1700" dirty="0" smtClean="0">
                          <a:solidFill>
                            <a:srgbClr val="000000"/>
                          </a:solidFill>
                          <a:effectLst/>
                          <a:latin typeface="Times New Roman Tj" panose="02020603050405020304" pitchFamily="18" charset="-52"/>
                          <a:ea typeface="Times New Roman" panose="02020603050405020304" pitchFamily="18" charset="0"/>
                          <a:cs typeface="Cambria" panose="02040503050406030204" pitchFamily="18" charset="0"/>
                        </a:rPr>
                        <a:t>ӣ</a:t>
                      </a:r>
                      <a:endParaRPr lang="ru-RU" sz="17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cell3D prstMaterial="dkEdge">
                      <a:bevel w="77470" h="12700" prst="softRound"/>
                      <a:lightRig rig="flood" dir="t"/>
                    </a:cell3D>
                  </a:tcPr>
                </a:tc>
                <a:tc>
                  <a:txBody>
                    <a:bodyPr/>
                    <a:lstStyle/>
                    <a:p>
                      <a:pPr indent="450215" algn="just">
                        <a:lnSpc>
                          <a:spcPct val="115000"/>
                        </a:lnSpc>
                        <a:spcAft>
                          <a:spcPts val="0"/>
                        </a:spcAft>
                      </a:pPr>
                      <a:r>
                        <a:rPr lang="tg-Cyrl-TJ" sz="1800" dirty="0" smtClean="0">
                          <a:effectLst/>
                          <a:latin typeface="Times New Roman Tj" panose="02020603050405020304" pitchFamily="18" charset="-52"/>
                          <a:ea typeface="Calibri" panose="020F0502020204030204" pitchFamily="34" charset="0"/>
                          <a:cs typeface="Times New Roman" panose="02020603050405020304" pitchFamily="18" charset="0"/>
                        </a:rPr>
                        <a:t>Вобаста ба и</a:t>
                      </a:r>
                      <a:r>
                        <a:rPr lang="tg-Cyrl-TJ" sz="1800" dirty="0" smtClean="0">
                          <a:effectLst/>
                          <a:latin typeface="Cambria" panose="02040503050406030204" pitchFamily="18" charset="0"/>
                          <a:ea typeface="Calibri" panose="020F0502020204030204" pitchFamily="34" charset="0"/>
                          <a:cs typeface="Cambria" panose="02040503050406030204" pitchFamily="18" charset="0"/>
                        </a:rPr>
                        <a:t>ҷ</a:t>
                      </a:r>
                      <a:r>
                        <a:rPr lang="tg-Cyrl-TJ" sz="1800" dirty="0" smtClean="0">
                          <a:effectLst/>
                          <a:latin typeface="Times New Roman Tj" panose="02020603050405020304" pitchFamily="18" charset="-52"/>
                          <a:ea typeface="Calibri" panose="020F0502020204030204" pitchFamily="34" charset="0"/>
                          <a:cs typeface="Times New Roman" panose="02020603050405020304" pitchFamily="18" charset="0"/>
                        </a:rPr>
                        <a:t>рои банди мазкур </a:t>
                      </a:r>
                      <a:r>
                        <a:rPr lang="tg-Cyrl-TJ" sz="1800" dirty="0" smtClean="0">
                          <a:effectLst/>
                          <a:latin typeface="Cambria" panose="02040503050406030204" pitchFamily="18" charset="0"/>
                          <a:ea typeface="Calibri" panose="020F0502020204030204" pitchFamily="34" charset="0"/>
                          <a:cs typeface="Cambria" panose="02040503050406030204" pitchFamily="18" charset="0"/>
                        </a:rPr>
                        <a:t>қ</a:t>
                      </a:r>
                      <a:r>
                        <a:rPr lang="tg-Cyrl-TJ" sz="1800" dirty="0" smtClean="0">
                          <a:effectLst/>
                          <a:latin typeface="Times New Roman Tj" panose="02020603050405020304" pitchFamily="18" charset="-52"/>
                          <a:ea typeface="Calibri" panose="020F0502020204030204" pitchFamily="34" charset="0"/>
                          <a:cs typeface="Times New Roman Tj" panose="02020603050405020304" pitchFamily="18" charset="-52"/>
                        </a:rPr>
                        <a:t>арори</a:t>
                      </a:r>
                      <a:r>
                        <a:rPr lang="tg-Cyrl-TJ" sz="1800" dirty="0" smtClean="0">
                          <a:effectLst/>
                          <a:latin typeface="Times New Roman Tj" panose="02020603050405020304" pitchFamily="18" charset="-52"/>
                          <a:ea typeface="Calibri" panose="020F0502020204030204" pitchFamily="34" charset="0"/>
                          <a:cs typeface="Times New Roman" panose="02020603050405020304" pitchFamily="18" charset="0"/>
                        </a:rPr>
                        <a:t> Њукумати Љумњурии Тољикистон “Дар бораи ворид намудани та</a:t>
                      </a:r>
                      <a:r>
                        <a:rPr lang="tg-Cyrl-TJ" sz="1800" dirty="0" smtClean="0">
                          <a:effectLst/>
                          <a:latin typeface="Cambria" panose="02040503050406030204" pitchFamily="18" charset="0"/>
                          <a:ea typeface="Calibri" panose="020F0502020204030204" pitchFamily="34" charset="0"/>
                          <a:cs typeface="Cambria" panose="02040503050406030204" pitchFamily="18" charset="0"/>
                        </a:rPr>
                        <a:t>ғ</a:t>
                      </a:r>
                      <a:r>
                        <a:rPr lang="tg-Cyrl-TJ" sz="1800" dirty="0" smtClean="0">
                          <a:effectLst/>
                          <a:latin typeface="Times New Roman Tj" panose="02020603050405020304" pitchFamily="18" charset="-52"/>
                          <a:ea typeface="Calibri" panose="020F0502020204030204" pitchFamily="34" charset="0"/>
                          <a:cs typeface="Times New Roman" panose="02020603050405020304" pitchFamily="18" charset="0"/>
                        </a:rPr>
                        <a:t>йиру илова</a:t>
                      </a:r>
                      <a:r>
                        <a:rPr lang="tg-Cyrl-TJ" sz="1800" dirty="0" smtClean="0">
                          <a:effectLst/>
                          <a:latin typeface="Cambria" panose="02040503050406030204" pitchFamily="18" charset="0"/>
                          <a:ea typeface="Calibri" panose="020F0502020204030204" pitchFamily="34" charset="0"/>
                          <a:cs typeface="Cambria" panose="02040503050406030204" pitchFamily="18" charset="0"/>
                        </a:rPr>
                        <a:t>ҳ</a:t>
                      </a:r>
                      <a:r>
                        <a:rPr lang="tg-Cyrl-TJ" sz="1800" dirty="0" smtClean="0">
                          <a:effectLst/>
                          <a:latin typeface="Times New Roman Tj" panose="02020603050405020304" pitchFamily="18" charset="-52"/>
                          <a:ea typeface="Calibri" panose="020F0502020204030204" pitchFamily="34" charset="0"/>
                          <a:cs typeface="Times New Roman" panose="02020603050405020304" pitchFamily="18" charset="0"/>
                        </a:rPr>
                        <a:t>о ба Низомномаи Вазорати молияи </a:t>
                      </a:r>
                      <a:r>
                        <a:rPr lang="tg-Cyrl-TJ" sz="1800" dirty="0" smtClean="0">
                          <a:effectLst/>
                          <a:latin typeface="Cambria" panose="02040503050406030204" pitchFamily="18" charset="0"/>
                          <a:ea typeface="Calibri" panose="020F0502020204030204" pitchFamily="34" charset="0"/>
                          <a:cs typeface="Cambria" panose="02040503050406030204" pitchFamily="18" charset="0"/>
                        </a:rPr>
                        <a:t>Ҷ</a:t>
                      </a:r>
                      <a:r>
                        <a:rPr lang="tg-Cyrl-TJ" sz="1800" dirty="0" smtClean="0">
                          <a:effectLst/>
                          <a:latin typeface="Times New Roman Tj" panose="02020603050405020304" pitchFamily="18" charset="-52"/>
                          <a:ea typeface="Calibri" panose="020F0502020204030204" pitchFamily="34" charset="0"/>
                          <a:cs typeface="Times New Roman" panose="02020603050405020304" pitchFamily="18" charset="0"/>
                        </a:rPr>
                        <a:t>ум</a:t>
                      </a:r>
                      <a:r>
                        <a:rPr lang="tg-Cyrl-TJ" sz="1800" dirty="0" smtClean="0">
                          <a:effectLst/>
                          <a:latin typeface="Cambria" panose="02040503050406030204" pitchFamily="18" charset="0"/>
                          <a:ea typeface="Calibri" panose="020F0502020204030204" pitchFamily="34" charset="0"/>
                          <a:cs typeface="Cambria" panose="02040503050406030204" pitchFamily="18" charset="0"/>
                        </a:rPr>
                        <a:t>ҳ</a:t>
                      </a:r>
                      <a:r>
                        <a:rPr lang="tg-Cyrl-TJ" sz="1800" dirty="0" smtClean="0">
                          <a:effectLst/>
                          <a:latin typeface="Times New Roman Tj" panose="02020603050405020304" pitchFamily="18" charset="-52"/>
                          <a:ea typeface="Calibri" panose="020F0502020204030204" pitchFamily="34" charset="0"/>
                          <a:cs typeface="Times New Roman" panose="02020603050405020304" pitchFamily="18" charset="0"/>
                        </a:rPr>
                        <a:t>урии То</a:t>
                      </a:r>
                      <a:r>
                        <a:rPr lang="tg-Cyrl-TJ" sz="1800" dirty="0" smtClean="0">
                          <a:effectLst/>
                          <a:latin typeface="Cambria" panose="02040503050406030204" pitchFamily="18" charset="0"/>
                          <a:ea typeface="Calibri" panose="020F0502020204030204" pitchFamily="34" charset="0"/>
                          <a:cs typeface="Cambria" panose="02040503050406030204" pitchFamily="18" charset="0"/>
                        </a:rPr>
                        <a:t>ҷ</a:t>
                      </a:r>
                      <a:r>
                        <a:rPr lang="tg-Cyrl-TJ" sz="1800" dirty="0" smtClean="0">
                          <a:effectLst/>
                          <a:latin typeface="Times New Roman Tj" panose="02020603050405020304" pitchFamily="18" charset="-52"/>
                          <a:ea typeface="Calibri" panose="020F0502020204030204" pitchFamily="34" charset="0"/>
                          <a:cs typeface="Times New Roman" panose="02020603050405020304" pitchFamily="18" charset="0"/>
                        </a:rPr>
                        <a:t>икистон” аз 2 апрели соли 2015, №187” тасдиќ гардид ва меъёри дахлдор </a:t>
                      </a:r>
                      <a:r>
                        <a:rPr lang="tg-Cyrl-TJ" sz="1800" dirty="0" smtClean="0">
                          <a:effectLst/>
                          <a:latin typeface="Cambria" panose="02040503050406030204" pitchFamily="18" charset="0"/>
                          <a:ea typeface="Calibri" panose="020F0502020204030204" pitchFamily="34" charset="0"/>
                          <a:cs typeface="Cambria" panose="02040503050406030204" pitchFamily="18" charset="0"/>
                        </a:rPr>
                        <a:t>ҷ</a:t>
                      </a:r>
                      <a:r>
                        <a:rPr lang="tg-Cyrl-TJ" sz="1800" dirty="0" smtClean="0">
                          <a:effectLst/>
                          <a:latin typeface="Times New Roman Tj" panose="02020603050405020304" pitchFamily="18" charset="-52"/>
                          <a:ea typeface="Calibri" panose="020F0502020204030204" pitchFamily="34" charset="0"/>
                          <a:cs typeface="Times New Roman" panose="02020603050405020304" pitchFamily="18" charset="0"/>
                        </a:rPr>
                        <a:t>и</a:t>
                      </a:r>
                      <a:r>
                        <a:rPr lang="tg-Cyrl-TJ" sz="1800" dirty="0" smtClean="0">
                          <a:effectLst/>
                          <a:latin typeface="Cambria" panose="02040503050406030204" pitchFamily="18" charset="0"/>
                          <a:ea typeface="Calibri" panose="020F0502020204030204" pitchFamily="34" charset="0"/>
                          <a:cs typeface="Cambria" panose="02040503050406030204" pitchFamily="18" charset="0"/>
                        </a:rPr>
                        <a:t>ҳ</a:t>
                      </a:r>
                      <a:r>
                        <a:rPr lang="tg-Cyrl-TJ" sz="1800" dirty="0" smtClean="0">
                          <a:effectLst/>
                          <a:latin typeface="Times New Roman Tj" panose="02020603050405020304" pitchFamily="18" charset="-52"/>
                          <a:ea typeface="Calibri" panose="020F0502020204030204" pitchFamily="34" charset="0"/>
                          <a:cs typeface="Times New Roman" panose="02020603050405020304" pitchFamily="18" charset="0"/>
                        </a:rPr>
                        <a:t>ати пешни</a:t>
                      </a:r>
                      <a:r>
                        <a:rPr lang="tg-Cyrl-TJ" sz="1800" dirty="0" smtClean="0">
                          <a:effectLst/>
                          <a:latin typeface="Cambria" panose="02040503050406030204" pitchFamily="18" charset="0"/>
                          <a:ea typeface="Calibri" panose="020F0502020204030204" pitchFamily="34" charset="0"/>
                          <a:cs typeface="Cambria" panose="02040503050406030204" pitchFamily="18" charset="0"/>
                        </a:rPr>
                        <a:t>ҳ</a:t>
                      </a:r>
                      <a:r>
                        <a:rPr lang="tg-Cyrl-TJ" sz="1800" dirty="0" smtClean="0">
                          <a:effectLst/>
                          <a:latin typeface="Times New Roman Tj" panose="02020603050405020304" pitchFamily="18" charset="-52"/>
                          <a:ea typeface="Calibri" panose="020F0502020204030204" pitchFamily="34" charset="0"/>
                          <a:cs typeface="Times New Roman" panose="02020603050405020304" pitchFamily="18" charset="0"/>
                        </a:rPr>
                        <a:t>оди хулосаи пешакии молияв</a:t>
                      </a:r>
                      <a:r>
                        <a:rPr lang="tg-Cyrl-TJ" sz="1800" dirty="0" smtClean="0">
                          <a:effectLst/>
                          <a:latin typeface="Cambria" panose="02040503050406030204" pitchFamily="18" charset="0"/>
                          <a:ea typeface="Calibri" panose="020F0502020204030204" pitchFamily="34" charset="0"/>
                          <a:cs typeface="Cambria" panose="02040503050406030204" pitchFamily="18" charset="0"/>
                        </a:rPr>
                        <a:t>ӣ</a:t>
                      </a:r>
                      <a:r>
                        <a:rPr lang="tg-Cyrl-TJ" sz="1800" dirty="0" smtClean="0">
                          <a:effectLst/>
                          <a:latin typeface="Times New Roman Tj" panose="02020603050405020304" pitchFamily="18" charset="-52"/>
                          <a:ea typeface="Calibri" panose="020F0502020204030204" pitchFamily="34" charset="0"/>
                          <a:cs typeface="Times New Roman" panose="02020603050405020304" pitchFamily="18" charset="0"/>
                        </a:rPr>
                        <a:t> барои гирифтани </a:t>
                      </a:r>
                      <a:r>
                        <a:rPr lang="tg-Cyrl-TJ" sz="1800" dirty="0" smtClean="0">
                          <a:effectLst/>
                          <a:latin typeface="Cambria" panose="02040503050406030204" pitchFamily="18" charset="0"/>
                          <a:ea typeface="Calibri" panose="020F0502020204030204" pitchFamily="34" charset="0"/>
                          <a:cs typeface="Cambria" panose="02040503050406030204" pitchFamily="18" charset="0"/>
                        </a:rPr>
                        <a:t>қ</a:t>
                      </a:r>
                      <a:r>
                        <a:rPr lang="tg-Cyrl-TJ" sz="1800" dirty="0" smtClean="0">
                          <a:effectLst/>
                          <a:latin typeface="Times New Roman Tj" panose="02020603050405020304" pitchFamily="18" charset="-52"/>
                          <a:ea typeface="Calibri" panose="020F0502020204030204" pitchFamily="34" charset="0"/>
                          <a:cs typeface="Times New Roman" panose="02020603050405020304" pitchFamily="18" charset="0"/>
                        </a:rPr>
                        <a:t>арзи давлат</a:t>
                      </a:r>
                      <a:r>
                        <a:rPr lang="tg-Cyrl-TJ" sz="1800" dirty="0" smtClean="0">
                          <a:effectLst/>
                          <a:latin typeface="Cambria" panose="02040503050406030204" pitchFamily="18" charset="0"/>
                          <a:ea typeface="Calibri" panose="020F0502020204030204" pitchFamily="34" charset="0"/>
                          <a:cs typeface="Cambria" panose="02040503050406030204" pitchFamily="18" charset="0"/>
                        </a:rPr>
                        <a:t>ӣ</a:t>
                      </a:r>
                      <a:r>
                        <a:rPr lang="tg-Cyrl-TJ" sz="1800" dirty="0" smtClean="0">
                          <a:effectLst/>
                          <a:latin typeface="Times New Roman Tj" panose="02020603050405020304" pitchFamily="18" charset="-52"/>
                          <a:ea typeface="Calibri" panose="020F0502020204030204" pitchFamily="34" charset="0"/>
                          <a:cs typeface="Times New Roman" panose="02020603050405020304" pitchFamily="18" charset="0"/>
                        </a:rPr>
                        <a:t> ба корхона</a:t>
                      </a:r>
                      <a:r>
                        <a:rPr lang="tg-Cyrl-TJ" sz="1800" dirty="0" smtClean="0">
                          <a:effectLst/>
                          <a:latin typeface="Cambria" panose="02040503050406030204" pitchFamily="18" charset="0"/>
                          <a:ea typeface="Calibri" panose="020F0502020204030204" pitchFamily="34" charset="0"/>
                          <a:cs typeface="Cambria" panose="02040503050406030204" pitchFamily="18" charset="0"/>
                        </a:rPr>
                        <a:t>ҳ</a:t>
                      </a:r>
                      <a:r>
                        <a:rPr lang="tg-Cyrl-TJ" sz="1800" dirty="0" smtClean="0">
                          <a:effectLst/>
                          <a:latin typeface="Times New Roman Tj" panose="02020603050405020304" pitchFamily="18" charset="-52"/>
                          <a:ea typeface="Calibri" panose="020F0502020204030204" pitchFamily="34" charset="0"/>
                          <a:cs typeface="Times New Roman" panose="02020603050405020304" pitchFamily="18" charset="0"/>
                        </a:rPr>
                        <a:t>ои азими давлат</a:t>
                      </a:r>
                      <a:r>
                        <a:rPr lang="tg-Cyrl-TJ" sz="1800" dirty="0" smtClean="0">
                          <a:effectLst/>
                          <a:latin typeface="Cambria" panose="02040503050406030204" pitchFamily="18" charset="0"/>
                          <a:ea typeface="Calibri" panose="020F0502020204030204" pitchFamily="34" charset="0"/>
                          <a:cs typeface="Cambria" panose="02040503050406030204" pitchFamily="18" charset="0"/>
                        </a:rPr>
                        <a:t>ӣ</a:t>
                      </a:r>
                      <a:r>
                        <a:rPr lang="tg-Cyrl-TJ" sz="1800" dirty="0" smtClean="0">
                          <a:effectLst/>
                          <a:latin typeface="Times New Roman Tj" panose="02020603050405020304" pitchFamily="18" charset="-52"/>
                          <a:ea typeface="Calibri" panose="020F0502020204030204" pitchFamily="34" charset="0"/>
                          <a:cs typeface="Times New Roman" panose="02020603050405020304" pitchFamily="18" charset="0"/>
                        </a:rPr>
                        <a:t> пешбинї гардид. </a:t>
                      </a:r>
                      <a:endParaRPr lang="ru-R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endParaRPr lang="ru-RU" sz="17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cell3D prstMaterial="dkEdge">
                      <a:bevel w="77470" h="12700" prst="softRound"/>
                      <a:lightRig rig="flood" dir="t"/>
                    </a:cell3D>
                  </a:tcPr>
                </a:tc>
              </a:tr>
            </a:tbl>
          </a:graphicData>
        </a:graphic>
      </p:graphicFrame>
      <p:pic>
        <p:nvPicPr>
          <p:cNvPr id="10" name="Picture 13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650" y="59531"/>
            <a:ext cx="71755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31751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838200" y="181291"/>
            <a:ext cx="10515600" cy="532812"/>
          </a:xfrm>
        </p:spPr>
        <p:txBody>
          <a:bodyPr>
            <a:noAutofit/>
          </a:bodyPr>
          <a:lstStyle/>
          <a:p>
            <a:r>
              <a:rPr lang="tg-Cyrl-TJ" sz="3000" b="1" dirty="0" smtClean="0">
                <a:solidFill>
                  <a:schemeClr val="accent1">
                    <a:lumMod val="75000"/>
                  </a:schemeClr>
                </a:solidFill>
                <a:latin typeface="Times New Roman Tj" panose="02020603050405020304" pitchFamily="18" charset="-52"/>
              </a:rPr>
              <a:t>Нақшаи амали </a:t>
            </a:r>
            <a:r>
              <a:rPr lang="tg-Cyrl-TJ" sz="3000" b="1" dirty="0" smtClean="0">
                <a:solidFill>
                  <a:schemeClr val="accent1">
                    <a:lumMod val="75000"/>
                  </a:schemeClr>
                </a:solidFill>
                <a:latin typeface="Times New Roman Tj" panose="02020603050405020304" pitchFamily="18" charset="-52"/>
                <a:cs typeface="Times New Roman" panose="02020603050405020304" pitchFamily="18" charset="0"/>
              </a:rPr>
              <a:t>Барнома:</a:t>
            </a:r>
            <a:endParaRPr lang="ru-RU" sz="3000" b="1" dirty="0">
              <a:solidFill>
                <a:schemeClr val="accent1">
                  <a:lumMod val="75000"/>
                </a:schemeClr>
              </a:solidFill>
              <a:latin typeface="Times New Roman Tj" panose="02020603050405020304" pitchFamily="18" charset="-52"/>
            </a:endParaRPr>
          </a:p>
        </p:txBody>
      </p:sp>
      <p:graphicFrame>
        <p:nvGraphicFramePr>
          <p:cNvPr id="6" name="Объект 5"/>
          <p:cNvGraphicFramePr>
            <a:graphicFrameLocks noGrp="1"/>
          </p:cNvGraphicFramePr>
          <p:nvPr>
            <p:ph idx="1"/>
            <p:extLst>
              <p:ext uri="{D42A27DB-BD31-4B8C-83A1-F6EECF244321}">
                <p14:modId xmlns:p14="http://schemas.microsoft.com/office/powerpoint/2010/main" val="3742981567"/>
              </p:ext>
            </p:extLst>
          </p:nvPr>
        </p:nvGraphicFramePr>
        <p:xfrm>
          <a:off x="120651" y="792479"/>
          <a:ext cx="11871052" cy="7791416"/>
        </p:xfrm>
        <a:graphic>
          <a:graphicData uri="http://schemas.openxmlformats.org/drawingml/2006/table">
            <a:tbl>
              <a:tblPr firstRow="1" bandRow="1">
                <a:tableStyleId>{5C22544A-7EE6-4342-B048-85BDC9FD1C3A}</a:tableStyleId>
              </a:tblPr>
              <a:tblGrid>
                <a:gridCol w="1124433"/>
                <a:gridCol w="5216402"/>
                <a:gridCol w="5530217"/>
              </a:tblGrid>
              <a:tr h="67811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g-Cyrl-TJ" sz="1800" b="1" dirty="0" smtClean="0">
                          <a:solidFill>
                            <a:schemeClr val="tx1"/>
                          </a:solidFill>
                          <a:latin typeface="Times New Roman Tj" panose="02020603050405020304" pitchFamily="18" charset="-52"/>
                          <a:cs typeface="Times New Roman" panose="02020603050405020304" pitchFamily="18" charset="0"/>
                        </a:rPr>
                        <a:t>Бандҳои</a:t>
                      </a:r>
                      <a:r>
                        <a:rPr lang="tg-Cyrl-TJ" sz="1800" b="1" baseline="0" dirty="0" smtClean="0">
                          <a:solidFill>
                            <a:schemeClr val="tx1"/>
                          </a:solidFill>
                          <a:latin typeface="Times New Roman Tj" panose="02020603050405020304" pitchFamily="18" charset="-52"/>
                          <a:cs typeface="Times New Roman" panose="02020603050405020304" pitchFamily="18" charset="0"/>
                        </a:rPr>
                        <a:t> нақша</a:t>
                      </a:r>
                      <a:endParaRPr lang="ru-RU" sz="1800" b="1" dirty="0">
                        <a:solidFill>
                          <a:schemeClr val="tx1"/>
                        </a:solidFill>
                        <a:latin typeface="Times New Roman Tj" panose="02020603050405020304" pitchFamily="18" charset="-52"/>
                      </a:endParaRPr>
                    </a:p>
                  </a:txBody>
                  <a:tcPr>
                    <a:cell3D prstMaterial="dkEdge">
                      <a:bevel w="77470" h="12700" prst="softRound"/>
                      <a:lightRig rig="flood" dir="t"/>
                    </a:cell3D>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tg-Cyrl-TJ" sz="700" b="1" dirty="0" smtClean="0">
                        <a:solidFill>
                          <a:schemeClr val="tx1"/>
                        </a:solidFill>
                        <a:effectLst/>
                        <a:latin typeface="Times New Roman Tj" panose="02020603050405020304" pitchFamily="18" charset="-52"/>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tg-Cyrl-TJ" sz="1800" b="1" dirty="0" smtClean="0">
                          <a:solidFill>
                            <a:schemeClr val="tx1"/>
                          </a:solidFill>
                          <a:effectLst/>
                          <a:latin typeface="Times New Roman Tj" panose="02020603050405020304" pitchFamily="18" charset="-52"/>
                          <a:ea typeface="Calibri" panose="020F0502020204030204" pitchFamily="34" charset="0"/>
                          <a:cs typeface="Times New Roman" panose="02020603050405020304" pitchFamily="18" charset="0"/>
                        </a:rPr>
                        <a:t>Тадбирҳои пешбинишуда</a:t>
                      </a:r>
                      <a:endParaRPr lang="ru-RU" sz="1800" b="1" dirty="0">
                        <a:solidFill>
                          <a:schemeClr val="tx1"/>
                        </a:solidFill>
                        <a:latin typeface="Times New Roman Tj" panose="02020603050405020304" pitchFamily="18" charset="-52"/>
                      </a:endParaRPr>
                    </a:p>
                  </a:txBody>
                  <a:tcPr>
                    <a:cell3D prstMaterial="dkEdge">
                      <a:bevel w="77470" h="12700" prst="softRound"/>
                      <a:lightRig rig="flood" dir="t"/>
                    </a:cell3D>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tg-Cyrl-TJ" sz="700" b="1" dirty="0" smtClean="0">
                        <a:solidFill>
                          <a:schemeClr val="tx1"/>
                        </a:solidFill>
                        <a:effectLst/>
                        <a:latin typeface="Times New Roman Tj" panose="02020603050405020304" pitchFamily="18" charset="-52"/>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tg-Cyrl-TJ" sz="1800" b="1" dirty="0" smtClean="0">
                          <a:solidFill>
                            <a:schemeClr val="tx1"/>
                          </a:solidFill>
                          <a:effectLst/>
                          <a:latin typeface="Times New Roman Tj" panose="02020603050405020304" pitchFamily="18" charset="-52"/>
                          <a:ea typeface="Calibri" panose="020F0502020204030204" pitchFamily="34" charset="0"/>
                          <a:cs typeface="Times New Roman" panose="02020603050405020304" pitchFamily="18" charset="0"/>
                        </a:rPr>
                        <a:t>Раванди иҷроиш</a:t>
                      </a:r>
                      <a:endParaRPr lang="ru-RU" sz="1800" b="1" dirty="0" smtClean="0">
                        <a:solidFill>
                          <a:schemeClr val="tx1"/>
                        </a:solidFill>
                        <a:effectLst/>
                        <a:latin typeface="Times New Roman Tj" panose="02020603050405020304" pitchFamily="18" charset="-52"/>
                        <a:ea typeface="Calibri" panose="020F0502020204030204" pitchFamily="34" charset="0"/>
                        <a:cs typeface="Times New Roman" panose="02020603050405020304" pitchFamily="18" charset="0"/>
                      </a:endParaRPr>
                    </a:p>
                  </a:txBody>
                  <a:tcPr>
                    <a:cell3D prstMaterial="dkEdge">
                      <a:bevel w="77470" h="12700" prst="softRound"/>
                      <a:lightRig rig="flood" dir="t"/>
                    </a:cell3D>
                  </a:tcPr>
                </a:tc>
              </a:tr>
              <a:tr h="2647985">
                <a:tc>
                  <a:txBody>
                    <a:bodyPr/>
                    <a:lstStyle/>
                    <a:p>
                      <a:pPr algn="ctr">
                        <a:lnSpc>
                          <a:spcPct val="115000"/>
                        </a:lnSpc>
                        <a:spcAft>
                          <a:spcPts val="0"/>
                        </a:spcAft>
                      </a:pPr>
                      <a:r>
                        <a:rPr lang="tg-Cyrl-TJ" sz="1800" b="1" dirty="0">
                          <a:effectLst/>
                          <a:latin typeface="Times New Roman Tj" panose="02020603050405020304" pitchFamily="18" charset="-52"/>
                          <a:ea typeface="Calibri" panose="020F0502020204030204" pitchFamily="34" charset="0"/>
                          <a:cs typeface="Times New Roman" panose="02020603050405020304" pitchFamily="18" charset="0"/>
                        </a:rPr>
                        <a:t> </a:t>
                      </a:r>
                      <a:endParaRPr lang="ru-RU" sz="1800" b="1" dirty="0">
                        <a:effectLst/>
                        <a:latin typeface="Times New Roman Tj" panose="02020603050405020304" pitchFamily="18" charset="-52"/>
                        <a:ea typeface="Calibri" panose="020F0502020204030204" pitchFamily="34" charset="0"/>
                        <a:cs typeface="Times New Roman" panose="02020603050405020304" pitchFamily="18" charset="0"/>
                      </a:endParaRPr>
                    </a:p>
                    <a:p>
                      <a:pPr algn="ctr">
                        <a:lnSpc>
                          <a:spcPct val="115000"/>
                        </a:lnSpc>
                        <a:spcAft>
                          <a:spcPts val="0"/>
                        </a:spcAft>
                      </a:pPr>
                      <a:r>
                        <a:rPr lang="tg-Cyrl-TJ" sz="1800" b="1" dirty="0">
                          <a:effectLst/>
                          <a:latin typeface="Times New Roman Tj" panose="02020603050405020304" pitchFamily="18" charset="-52"/>
                          <a:ea typeface="Calibri" panose="020F0502020204030204" pitchFamily="34" charset="0"/>
                          <a:cs typeface="Times New Roman" panose="02020603050405020304" pitchFamily="18" charset="0"/>
                        </a:rPr>
                        <a:t> </a:t>
                      </a:r>
                      <a:endParaRPr lang="ru-RU" sz="1800" b="1" dirty="0">
                        <a:effectLst/>
                        <a:latin typeface="Times New Roman Tj" panose="02020603050405020304" pitchFamily="18" charset="-52"/>
                        <a:ea typeface="Calibri" panose="020F0502020204030204" pitchFamily="34" charset="0"/>
                        <a:cs typeface="Times New Roman" panose="02020603050405020304" pitchFamily="18" charset="0"/>
                      </a:endParaRPr>
                    </a:p>
                    <a:p>
                      <a:pPr algn="ctr">
                        <a:lnSpc>
                          <a:spcPct val="115000"/>
                        </a:lnSpc>
                        <a:spcAft>
                          <a:spcPts val="0"/>
                        </a:spcAft>
                      </a:pPr>
                      <a:r>
                        <a:rPr lang="tg-Cyrl-TJ" sz="1800" b="1" dirty="0">
                          <a:effectLst/>
                          <a:latin typeface="Times New Roman Tj" panose="02020603050405020304" pitchFamily="18" charset="-52"/>
                          <a:ea typeface="Calibri" panose="020F0502020204030204" pitchFamily="34" charset="0"/>
                          <a:cs typeface="Times New Roman" panose="02020603050405020304" pitchFamily="18" charset="0"/>
                        </a:rPr>
                        <a:t> </a:t>
                      </a:r>
                      <a:endParaRPr lang="ru-RU" sz="1800" b="1" dirty="0">
                        <a:effectLst/>
                        <a:latin typeface="Times New Roman Tj" panose="02020603050405020304" pitchFamily="18" charset="-52"/>
                        <a:ea typeface="Calibri" panose="020F0502020204030204" pitchFamily="34" charset="0"/>
                        <a:cs typeface="Times New Roman" panose="02020603050405020304" pitchFamily="18" charset="0"/>
                      </a:endParaRPr>
                    </a:p>
                    <a:p>
                      <a:pPr algn="ctr">
                        <a:lnSpc>
                          <a:spcPct val="115000"/>
                        </a:lnSpc>
                        <a:spcAft>
                          <a:spcPts val="0"/>
                        </a:spcAft>
                      </a:pPr>
                      <a:r>
                        <a:rPr lang="tg-Cyrl-TJ" sz="1800" b="1" dirty="0" smtClean="0">
                          <a:effectLst/>
                          <a:latin typeface="Times New Roman Tj" panose="02020603050405020304" pitchFamily="18" charset="-52"/>
                          <a:ea typeface="Calibri" panose="020F0502020204030204" pitchFamily="34" charset="0"/>
                          <a:cs typeface="Times New Roman" panose="02020603050405020304" pitchFamily="18" charset="0"/>
                        </a:rPr>
                        <a:t>Банди </a:t>
                      </a:r>
                      <a:r>
                        <a:rPr lang="tg-Cyrl-TJ" sz="1800" b="1" dirty="0">
                          <a:effectLst/>
                          <a:latin typeface="Times New Roman Tj" panose="02020603050405020304" pitchFamily="18" charset="-52"/>
                          <a:ea typeface="Calibri" panose="020F0502020204030204" pitchFamily="34" charset="0"/>
                          <a:cs typeface="Times New Roman" panose="02020603050405020304" pitchFamily="18" charset="0"/>
                        </a:rPr>
                        <a:t>5</a:t>
                      </a:r>
                      <a:endParaRPr lang="ru-RU" sz="1800" b="1"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cell3D prstMaterial="dkEdge">
                      <a:bevel w="77470" h="12700" prst="softRound"/>
                      <a:lightRig rig="flood" dir="t"/>
                    </a:cell3D>
                  </a:tcPr>
                </a:tc>
                <a:tc>
                  <a:txBody>
                    <a:bodyPr/>
                    <a:lstStyle/>
                    <a:p>
                      <a:pPr algn="just">
                        <a:lnSpc>
                          <a:spcPct val="115000"/>
                        </a:lnSpc>
                        <a:spcAft>
                          <a:spcPts val="0"/>
                        </a:spcAft>
                      </a:pPr>
                      <a:r>
                        <a:rPr lang="tg-Cyrl-TJ" sz="1500" dirty="0" smtClean="0">
                          <a:solidFill>
                            <a:srgbClr val="000000"/>
                          </a:solidFill>
                          <a:effectLst/>
                          <a:latin typeface="Times New Roman Tj" panose="02020603050405020304" pitchFamily="18" charset="-52"/>
                          <a:ea typeface="Calibri" panose="020F0502020204030204" pitchFamily="34" charset="0"/>
                          <a:cs typeface="Times New Roman" panose="02020603050405020304" pitchFamily="18" charset="0"/>
                        </a:rPr>
                        <a:t>Тањия ва </a:t>
                      </a:r>
                      <a:r>
                        <a:rPr lang="tg-Cyrl-TJ" sz="1500" dirty="0" smtClean="0">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бо ќарорњои Њукумати Љумњурии Тољикистон</a:t>
                      </a:r>
                      <a:r>
                        <a:rPr lang="tg-Cyrl-TJ" sz="1500" dirty="0" smtClean="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 </a:t>
                      </a:r>
                      <a:r>
                        <a:rPr lang="tg-Cyrl-TJ" sz="1500" dirty="0" smtClean="0">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тасдиќ намудани д</a:t>
                      </a:r>
                      <a:r>
                        <a:rPr lang="tg-Cyrl-TJ" sz="1500" dirty="0" smtClean="0">
                          <a:solidFill>
                            <a:srgbClr val="000000"/>
                          </a:solidFill>
                          <a:effectLst/>
                          <a:latin typeface="Times New Roman Tj" panose="02020603050405020304" pitchFamily="18" charset="-52"/>
                          <a:ea typeface="Calibri" panose="020F0502020204030204" pitchFamily="34" charset="0"/>
                          <a:cs typeface="Times New Roman" panose="02020603050405020304" pitchFamily="18" charset="0"/>
                        </a:rPr>
                        <a:t>астурамали методї</a:t>
                      </a:r>
                      <a:r>
                        <a:rPr lang="tg-Cyrl-TJ" sz="1500" dirty="0" smtClean="0">
                          <a:effectLst/>
                          <a:latin typeface="Times New Roman Tj" panose="02020603050405020304" pitchFamily="18" charset="-52"/>
                          <a:ea typeface="Calibri" panose="020F0502020204030204" pitchFamily="34" charset="0"/>
                          <a:cs typeface="Cambria" panose="02040503050406030204" pitchFamily="18" charset="0"/>
                        </a:rPr>
                        <a:t> ва тағ</a:t>
                      </a:r>
                      <a:r>
                        <a:rPr lang="tg-Cyrl-TJ" sz="1500" dirty="0" smtClean="0">
                          <a:effectLst/>
                          <a:latin typeface="Times New Roman Tj" panose="02020603050405020304" pitchFamily="18" charset="-52"/>
                          <a:ea typeface="Calibri" panose="020F0502020204030204" pitchFamily="34" charset="0"/>
                          <a:cs typeface="Times New Roman Tj" panose="02020603050405020304" pitchFamily="18" charset="-52"/>
                        </a:rPr>
                        <a:t>йирот</a:t>
                      </a:r>
                      <a:r>
                        <a:rPr lang="tg-Cyrl-TJ" sz="1500" dirty="0" smtClean="0">
                          <a:effectLst/>
                          <a:latin typeface="Times New Roman Tj" panose="02020603050405020304" pitchFamily="18" charset="-52"/>
                          <a:ea typeface="Calibri" panose="020F0502020204030204" pitchFamily="34" charset="0"/>
                          <a:cs typeface="Cambria" panose="02040503050406030204" pitchFamily="18" charset="0"/>
                        </a:rPr>
                        <a:t> </a:t>
                      </a:r>
                      <a:r>
                        <a:rPr lang="tg-Cyrl-TJ" sz="1500" dirty="0" smtClean="0">
                          <a:effectLst/>
                          <a:latin typeface="Times New Roman Tj" panose="02020603050405020304" pitchFamily="18" charset="-52"/>
                          <a:ea typeface="Calibri" panose="020F0502020204030204" pitchFamily="34" charset="0"/>
                          <a:cs typeface="Times New Roman Tj" panose="02020603050405020304" pitchFamily="18" charset="-52"/>
                        </a:rPr>
                        <a:t>ба</a:t>
                      </a:r>
                      <a:r>
                        <a:rPr lang="tg-Cyrl-TJ" sz="1500" dirty="0" smtClean="0">
                          <a:effectLst/>
                          <a:latin typeface="Times New Roman Tj" panose="02020603050405020304" pitchFamily="18" charset="-52"/>
                          <a:ea typeface="Calibri" panose="020F0502020204030204" pitchFamily="34" charset="0"/>
                          <a:cs typeface="Cambria" panose="02040503050406030204" pitchFamily="18" charset="0"/>
                        </a:rPr>
                        <a:t> </a:t>
                      </a:r>
                      <a:r>
                        <a:rPr lang="tg-Cyrl-TJ" sz="1500" dirty="0" smtClean="0">
                          <a:effectLst/>
                          <a:latin typeface="Times New Roman Tj" panose="02020603050405020304" pitchFamily="18" charset="-52"/>
                          <a:ea typeface="Calibri" panose="020F0502020204030204" pitchFamily="34" charset="0"/>
                          <a:cs typeface="Times New Roman Tj" panose="02020603050405020304" pitchFamily="18" charset="-52"/>
                        </a:rPr>
                        <a:t>заминаи</a:t>
                      </a:r>
                      <a:r>
                        <a:rPr lang="tg-Cyrl-TJ" sz="1500" dirty="0" smtClean="0">
                          <a:effectLst/>
                          <a:latin typeface="Times New Roman Tj" panose="02020603050405020304" pitchFamily="18" charset="-52"/>
                          <a:ea typeface="Calibri" panose="020F0502020204030204" pitchFamily="34" charset="0"/>
                          <a:cs typeface="Cambria" panose="02040503050406030204" pitchFamily="18" charset="0"/>
                        </a:rPr>
                        <a:t> </a:t>
                      </a:r>
                      <a:r>
                        <a:rPr lang="tg-Cyrl-TJ" sz="1500" dirty="0" smtClean="0">
                          <a:effectLst/>
                          <a:latin typeface="Times New Roman Tj" panose="02020603050405020304" pitchFamily="18" charset="-52"/>
                          <a:ea typeface="Calibri" panose="020F0502020204030204" pitchFamily="34" charset="0"/>
                          <a:cs typeface="Times New Roman Tj" panose="02020603050405020304" pitchFamily="18" charset="-52"/>
                        </a:rPr>
                        <a:t>меъёрию</a:t>
                      </a:r>
                      <a:r>
                        <a:rPr lang="tg-Cyrl-TJ" sz="1500" dirty="0" smtClean="0">
                          <a:effectLst/>
                          <a:latin typeface="Times New Roman Tj" panose="02020603050405020304" pitchFamily="18" charset="-52"/>
                          <a:ea typeface="Calibri" panose="020F0502020204030204" pitchFamily="34" charset="0"/>
                          <a:cs typeface="Cambria" panose="02040503050406030204" pitchFamily="18" charset="0"/>
                        </a:rPr>
                        <a:t> ҳ</a:t>
                      </a:r>
                      <a:r>
                        <a:rPr lang="tg-Cyrl-TJ" sz="1500" dirty="0" smtClean="0">
                          <a:effectLst/>
                          <a:latin typeface="Times New Roman Tj" panose="02020603050405020304" pitchFamily="18" charset="-52"/>
                          <a:ea typeface="Calibri" panose="020F0502020204030204" pitchFamily="34" charset="0"/>
                          <a:cs typeface="Times New Roman Tj" panose="02020603050405020304" pitchFamily="18" charset="-52"/>
                        </a:rPr>
                        <a:t>у</a:t>
                      </a:r>
                      <a:r>
                        <a:rPr lang="tg-Cyrl-TJ" sz="1500" dirty="0" smtClean="0">
                          <a:effectLst/>
                          <a:latin typeface="Times New Roman Tj" panose="02020603050405020304" pitchFamily="18" charset="-52"/>
                          <a:ea typeface="Calibri" panose="020F0502020204030204" pitchFamily="34" charset="0"/>
                          <a:cs typeface="Cambria" panose="02040503050406030204" pitchFamily="18" charset="0"/>
                        </a:rPr>
                        <a:t>қ</a:t>
                      </a:r>
                      <a:r>
                        <a:rPr lang="tg-Cyrl-TJ" sz="1500" dirty="0" smtClean="0">
                          <a:effectLst/>
                          <a:latin typeface="Times New Roman Tj" panose="02020603050405020304" pitchFamily="18" charset="-52"/>
                          <a:ea typeface="Calibri" panose="020F0502020204030204" pitchFamily="34" charset="0"/>
                          <a:cs typeface="Times New Roman Tj" panose="02020603050405020304" pitchFamily="18" charset="-52"/>
                        </a:rPr>
                        <a:t>у</a:t>
                      </a:r>
                      <a:r>
                        <a:rPr lang="tg-Cyrl-TJ" sz="1500" dirty="0" smtClean="0">
                          <a:effectLst/>
                          <a:latin typeface="Times New Roman Tj" panose="02020603050405020304" pitchFamily="18" charset="-52"/>
                          <a:ea typeface="Calibri" panose="020F0502020204030204" pitchFamily="34" charset="0"/>
                          <a:cs typeface="Cambria" panose="02040503050406030204" pitchFamily="18" charset="0"/>
                        </a:rPr>
                        <a:t>қӣ </a:t>
                      </a:r>
                      <a:r>
                        <a:rPr lang="tg-Cyrl-TJ" sz="1500" dirty="0" smtClean="0">
                          <a:effectLst/>
                          <a:latin typeface="Times New Roman Tj" panose="02020603050405020304" pitchFamily="18" charset="-52"/>
                          <a:ea typeface="Calibri" panose="020F0502020204030204" pitchFamily="34" charset="0"/>
                          <a:cs typeface="Times New Roman Tj" panose="02020603050405020304" pitchFamily="18" charset="-52"/>
                        </a:rPr>
                        <a:t>оид</a:t>
                      </a:r>
                      <a:r>
                        <a:rPr lang="tg-Cyrl-TJ" sz="1500" dirty="0" smtClean="0">
                          <a:effectLst/>
                          <a:latin typeface="Times New Roman Tj" panose="02020603050405020304" pitchFamily="18" charset="-52"/>
                          <a:ea typeface="Calibri" panose="020F0502020204030204" pitchFamily="34" charset="0"/>
                          <a:cs typeface="Cambria" panose="02040503050406030204" pitchFamily="18" charset="0"/>
                        </a:rPr>
                        <a:t> </a:t>
                      </a:r>
                      <a:r>
                        <a:rPr lang="tg-Cyrl-TJ" sz="1500" dirty="0" smtClean="0">
                          <a:effectLst/>
                          <a:latin typeface="Times New Roman Tj" panose="02020603050405020304" pitchFamily="18" charset="-52"/>
                          <a:ea typeface="Calibri" panose="020F0502020204030204" pitchFamily="34" charset="0"/>
                          <a:cs typeface="Times New Roman Tj" panose="02020603050405020304" pitchFamily="18" charset="-52"/>
                        </a:rPr>
                        <a:t>ба</a:t>
                      </a:r>
                      <a:r>
                        <a:rPr lang="tg-Cyrl-TJ" sz="1500" dirty="0" smtClean="0">
                          <a:effectLst/>
                          <a:latin typeface="Times New Roman Tj" panose="02020603050405020304" pitchFamily="18" charset="-52"/>
                          <a:ea typeface="Calibri" panose="020F0502020204030204" pitchFamily="34" charset="0"/>
                          <a:cs typeface="Cambria" panose="02040503050406030204" pitchFamily="18" charset="0"/>
                        </a:rPr>
                        <a:t>:</a:t>
                      </a:r>
                      <a:endParaRPr lang="ru-RU" sz="1500" dirty="0" smtClean="0">
                        <a:effectLst/>
                        <a:latin typeface="Times New Roman Tj" panose="02020603050405020304" pitchFamily="18" charset="-52"/>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Cambria" panose="02040503050406030204" pitchFamily="18" charset="0"/>
                        <a:buChar char="-"/>
                      </a:pPr>
                      <a:r>
                        <a:rPr lang="tg-Cyrl-TJ" sz="1500" dirty="0" smtClean="0">
                          <a:solidFill>
                            <a:srgbClr val="000000"/>
                          </a:solidFill>
                          <a:effectLst/>
                          <a:latin typeface="Times New Roman Tj" panose="02020603050405020304" pitchFamily="18" charset="-52"/>
                          <a:ea typeface="Calibri" panose="020F0502020204030204" pitchFamily="34" charset="0"/>
                          <a:cs typeface="Cambria" panose="02040503050406030204" pitchFamily="18" charset="0"/>
                        </a:rPr>
                        <a:t>тањлил ва мониторинги самаранокии фаъолияти молиявию хољагидории корхонаҳ</a:t>
                      </a:r>
                      <a:r>
                        <a:rPr lang="tg-Cyrl-TJ" sz="1500" dirty="0" smtClean="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ои</a:t>
                      </a:r>
                      <a:r>
                        <a:rPr lang="tg-Cyrl-TJ" sz="1500" dirty="0" smtClean="0">
                          <a:solidFill>
                            <a:srgbClr val="000000"/>
                          </a:solidFill>
                          <a:effectLst/>
                          <a:latin typeface="Times New Roman Tj" panose="02020603050405020304" pitchFamily="18" charset="-52"/>
                          <a:ea typeface="Calibri" panose="020F0502020204030204" pitchFamily="34" charset="0"/>
                          <a:cs typeface="Cambria" panose="02040503050406030204" pitchFamily="18" charset="0"/>
                        </a:rPr>
                        <a:t> азими давлатӣ;</a:t>
                      </a:r>
                      <a:endParaRPr lang="ru-RU" sz="1500" dirty="0" smtClean="0">
                        <a:effectLst/>
                        <a:latin typeface="Times New Roman Tj" panose="02020603050405020304" pitchFamily="18" charset="-52"/>
                        <a:ea typeface="Calibri" panose="020F0502020204030204" pitchFamily="34" charset="0"/>
                        <a:cs typeface="Cambria" panose="02040503050406030204" pitchFamily="18" charset="0"/>
                      </a:endParaRPr>
                    </a:p>
                    <a:p>
                      <a:pPr marL="342900" lvl="0" indent="-342900" algn="just">
                        <a:lnSpc>
                          <a:spcPct val="115000"/>
                        </a:lnSpc>
                        <a:spcAft>
                          <a:spcPts val="0"/>
                        </a:spcAft>
                        <a:buFont typeface="Cambria" panose="02040503050406030204" pitchFamily="18" charset="0"/>
                        <a:buChar char="-"/>
                      </a:pPr>
                      <a:r>
                        <a:rPr lang="tg-Cyrl-TJ" sz="1500" dirty="0" smtClean="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бањодињии </a:t>
                      </a:r>
                      <a:r>
                        <a:rPr lang="tg-Cyrl-TJ" sz="1500" dirty="0" smtClean="0">
                          <a:solidFill>
                            <a:srgbClr val="000000"/>
                          </a:solidFill>
                          <a:effectLst/>
                          <a:latin typeface="Times New Roman Tj" panose="02020603050405020304" pitchFamily="18" charset="-52"/>
                          <a:ea typeface="Calibri" panose="020F0502020204030204" pitchFamily="34" charset="0"/>
                          <a:cs typeface="Cambria" panose="02040503050406030204" pitchFamily="18" charset="0"/>
                        </a:rPr>
                        <a:t>х</a:t>
                      </a:r>
                      <a:r>
                        <a:rPr lang="tg-Cyrl-TJ" sz="1500" dirty="0" smtClean="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авфњои фискалии </a:t>
                      </a:r>
                      <a:r>
                        <a:rPr lang="tg-Cyrl-TJ" sz="1500" dirty="0" smtClean="0">
                          <a:solidFill>
                            <a:srgbClr val="000000"/>
                          </a:solidFill>
                          <a:effectLst/>
                          <a:latin typeface="Times New Roman Tj" panose="02020603050405020304" pitchFamily="18" charset="-52"/>
                          <a:ea typeface="Calibri" panose="020F0502020204030204" pitchFamily="34" charset="0"/>
                          <a:cs typeface="Cambria" panose="02040503050406030204" pitchFamily="18" charset="0"/>
                        </a:rPr>
                        <a:t>корхонањ</a:t>
                      </a:r>
                      <a:r>
                        <a:rPr lang="tg-Cyrl-TJ" sz="1500" dirty="0" smtClean="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ои</a:t>
                      </a:r>
                      <a:r>
                        <a:rPr lang="tg-Cyrl-TJ" sz="1500" dirty="0" smtClean="0">
                          <a:solidFill>
                            <a:srgbClr val="000000"/>
                          </a:solidFill>
                          <a:effectLst/>
                          <a:latin typeface="Times New Roman Tj" panose="02020603050405020304" pitchFamily="18" charset="-52"/>
                          <a:ea typeface="Calibri" panose="020F0502020204030204" pitchFamily="34" charset="0"/>
                          <a:cs typeface="Cambria" panose="02040503050406030204" pitchFamily="18" charset="0"/>
                        </a:rPr>
                        <a:t> </a:t>
                      </a:r>
                      <a:r>
                        <a:rPr lang="tg-Cyrl-TJ" sz="1500" dirty="0" smtClean="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азими</a:t>
                      </a:r>
                      <a:r>
                        <a:rPr lang="tg-Cyrl-TJ" sz="1500" dirty="0" smtClean="0">
                          <a:solidFill>
                            <a:srgbClr val="000000"/>
                          </a:solidFill>
                          <a:effectLst/>
                          <a:latin typeface="Times New Roman Tj" panose="02020603050405020304" pitchFamily="18" charset="-52"/>
                          <a:ea typeface="Calibri" panose="020F0502020204030204" pitchFamily="34" charset="0"/>
                          <a:cs typeface="Cambria" panose="02040503050406030204" pitchFamily="18" charset="0"/>
                        </a:rPr>
                        <a:t> </a:t>
                      </a:r>
                      <a:r>
                        <a:rPr lang="tg-Cyrl-TJ" sz="1500" dirty="0" smtClean="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давлатї</a:t>
                      </a:r>
                      <a:r>
                        <a:rPr lang="tg-Cyrl-TJ" sz="1500" dirty="0" smtClean="0">
                          <a:solidFill>
                            <a:srgbClr val="000000"/>
                          </a:solidFill>
                          <a:effectLst/>
                          <a:latin typeface="Times New Roman Tj" panose="02020603050405020304" pitchFamily="18" charset="-52"/>
                          <a:ea typeface="Calibri" panose="020F0502020204030204" pitchFamily="34" charset="0"/>
                          <a:cs typeface="Cambria" panose="02040503050406030204" pitchFamily="18" charset="0"/>
                        </a:rPr>
                        <a:t> ва љ</a:t>
                      </a:r>
                      <a:r>
                        <a:rPr lang="tg-Cyrl-TJ" sz="1500" dirty="0" smtClean="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амъиятњое</a:t>
                      </a:r>
                      <a:r>
                        <a:rPr lang="tg-Cyrl-TJ" sz="1500" dirty="0" smtClean="0">
                          <a:solidFill>
                            <a:srgbClr val="000000"/>
                          </a:solidFill>
                          <a:effectLst/>
                          <a:latin typeface="Times New Roman Tj" panose="02020603050405020304" pitchFamily="18" charset="-52"/>
                          <a:ea typeface="Calibri" panose="020F0502020204030204" pitchFamily="34" charset="0"/>
                          <a:cs typeface="Cambria" panose="02040503050406030204" pitchFamily="18" charset="0"/>
                        </a:rPr>
                        <a:t>, </a:t>
                      </a:r>
                      <a:r>
                        <a:rPr lang="tg-Cyrl-TJ" sz="1500" dirty="0" smtClean="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ки</a:t>
                      </a:r>
                      <a:r>
                        <a:rPr lang="tg-Cyrl-TJ" sz="1500" dirty="0" smtClean="0">
                          <a:solidFill>
                            <a:srgbClr val="000000"/>
                          </a:solidFill>
                          <a:effectLst/>
                          <a:latin typeface="Times New Roman Tj" panose="02020603050405020304" pitchFamily="18" charset="-52"/>
                          <a:ea typeface="Calibri" panose="020F0502020204030204" pitchFamily="34" charset="0"/>
                          <a:cs typeface="Cambria" panose="02040503050406030204" pitchFamily="18" charset="0"/>
                        </a:rPr>
                        <a:t> </a:t>
                      </a:r>
                      <a:r>
                        <a:rPr lang="tg-Cyrl-TJ" sz="1500" dirty="0" smtClean="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сањмияи</a:t>
                      </a:r>
                      <a:r>
                        <a:rPr lang="tg-Cyrl-TJ" sz="1500" dirty="0" smtClean="0">
                          <a:solidFill>
                            <a:srgbClr val="000000"/>
                          </a:solidFill>
                          <a:effectLst/>
                          <a:latin typeface="Times New Roman Tj" panose="02020603050405020304" pitchFamily="18" charset="-52"/>
                          <a:ea typeface="Calibri" panose="020F0502020204030204" pitchFamily="34" charset="0"/>
                          <a:cs typeface="Cambria" panose="02040503050406030204" pitchFamily="18" charset="0"/>
                        </a:rPr>
                        <a:t> </a:t>
                      </a:r>
                      <a:r>
                        <a:rPr lang="tg-Cyrl-TJ" sz="1500" dirty="0" smtClean="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онњо</a:t>
                      </a:r>
                      <a:r>
                        <a:rPr lang="tg-Cyrl-TJ" sz="1500" dirty="0" smtClean="0">
                          <a:solidFill>
                            <a:srgbClr val="000000"/>
                          </a:solidFill>
                          <a:effectLst/>
                          <a:latin typeface="Times New Roman Tj" panose="02020603050405020304" pitchFamily="18" charset="-52"/>
                          <a:ea typeface="Calibri" panose="020F0502020204030204" pitchFamily="34" charset="0"/>
                          <a:cs typeface="Cambria" panose="02040503050406030204" pitchFamily="18" charset="0"/>
                        </a:rPr>
                        <a:t> </a:t>
                      </a:r>
                      <a:r>
                        <a:rPr lang="tg-Cyrl-TJ" sz="1500" dirty="0" smtClean="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б</a:t>
                      </a:r>
                      <a:r>
                        <a:rPr lang="tg-Cyrl-TJ" sz="1500" dirty="0" smtClean="0">
                          <a:solidFill>
                            <a:srgbClr val="000000"/>
                          </a:solidFill>
                          <a:effectLst/>
                          <a:latin typeface="Times New Roman Tj" panose="02020603050405020304" pitchFamily="18" charset="-52"/>
                          <a:ea typeface="Calibri" panose="020F0502020204030204" pitchFamily="34" charset="0"/>
                          <a:cs typeface="Cambria" panose="02040503050406030204" pitchFamily="18" charset="0"/>
                        </a:rPr>
                        <a:t>а давлат тааллуқ </a:t>
                      </a:r>
                      <a:r>
                        <a:rPr lang="tg-Cyrl-TJ" sz="1500" dirty="0" smtClean="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дорад;</a:t>
                      </a:r>
                      <a:endParaRPr lang="ru-RU" sz="1500" dirty="0" smtClean="0">
                        <a:effectLst/>
                        <a:latin typeface="Times New Roman Tj" panose="02020603050405020304" pitchFamily="18" charset="-52"/>
                        <a:ea typeface="Calibri" panose="020F0502020204030204" pitchFamily="34" charset="0"/>
                        <a:cs typeface="Cambria" panose="02040503050406030204" pitchFamily="18" charset="0"/>
                      </a:endParaRPr>
                    </a:p>
                    <a:p>
                      <a:pPr marL="342900" lvl="0" indent="-342900" algn="just">
                        <a:lnSpc>
                          <a:spcPct val="115000"/>
                        </a:lnSpc>
                        <a:spcAft>
                          <a:spcPts val="0"/>
                        </a:spcAft>
                        <a:buFont typeface="Cambria" panose="02040503050406030204" pitchFamily="18" charset="0"/>
                        <a:buChar char="-"/>
                      </a:pPr>
                      <a:r>
                        <a:rPr lang="tg-Cyrl-TJ" sz="1500" dirty="0" smtClean="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талабот нисбати пешни</a:t>
                      </a:r>
                      <a:r>
                        <a:rPr lang="tg-Cyrl-TJ" sz="1500" dirty="0" smtClean="0">
                          <a:solidFill>
                            <a:srgbClr val="000000"/>
                          </a:solidFill>
                          <a:effectLst/>
                          <a:latin typeface="Times New Roman Tj" panose="02020603050405020304" pitchFamily="18" charset="-52"/>
                          <a:ea typeface="Calibri" panose="020F0502020204030204" pitchFamily="34" charset="0"/>
                          <a:cs typeface="Cambria" panose="02040503050406030204" pitchFamily="18" charset="0"/>
                        </a:rPr>
                        <a:t>ҳ</a:t>
                      </a:r>
                      <a:r>
                        <a:rPr lang="tg-Cyrl-TJ" sz="1500" dirty="0" smtClean="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оди </a:t>
                      </a:r>
                      <a:r>
                        <a:rPr lang="tg-Cyrl-TJ" sz="1500" dirty="0" smtClean="0">
                          <a:solidFill>
                            <a:srgbClr val="000000"/>
                          </a:solidFill>
                          <a:effectLst/>
                          <a:latin typeface="Times New Roman Tj" panose="02020603050405020304" pitchFamily="18" charset="-52"/>
                          <a:ea typeface="Calibri" panose="020F0502020204030204" pitchFamily="34" charset="0"/>
                          <a:cs typeface="Cambria" panose="02040503050406030204" pitchFamily="18" charset="0"/>
                        </a:rPr>
                        <a:t>ҳ</a:t>
                      </a:r>
                      <a:r>
                        <a:rPr lang="tg-Cyrl-TJ" sz="1500" dirty="0" smtClean="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исоботи </a:t>
                      </a:r>
                      <a:r>
                        <a:rPr lang="tg-Cyrl-TJ" sz="1500" dirty="0" smtClean="0">
                          <a:solidFill>
                            <a:srgbClr val="000000"/>
                          </a:solidFill>
                          <a:effectLst/>
                          <a:latin typeface="Times New Roman Tj" panose="02020603050405020304" pitchFamily="18" charset="-52"/>
                          <a:ea typeface="Calibri" panose="020F0502020204030204" pitchFamily="34" charset="0"/>
                          <a:cs typeface="Cambria" panose="02040503050406030204" pitchFamily="18" charset="0"/>
                        </a:rPr>
                        <a:t>ҳ</a:t>
                      </a:r>
                      <a:r>
                        <a:rPr lang="tg-Cyrl-TJ" sz="1500" dirty="0" smtClean="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атм</a:t>
                      </a:r>
                      <a:r>
                        <a:rPr lang="tg-Cyrl-TJ" sz="1500" dirty="0" smtClean="0">
                          <a:solidFill>
                            <a:srgbClr val="000000"/>
                          </a:solidFill>
                          <a:effectLst/>
                          <a:latin typeface="Times New Roman Tj" panose="02020603050405020304" pitchFamily="18" charset="-52"/>
                          <a:ea typeface="Calibri" panose="020F0502020204030204" pitchFamily="34" charset="0"/>
                          <a:cs typeface="Cambria" panose="02040503050406030204" pitchFamily="18" charset="0"/>
                        </a:rPr>
                        <a:t>ӣ</a:t>
                      </a:r>
                      <a:r>
                        <a:rPr lang="tg-Cyrl-TJ" sz="1500" dirty="0" smtClean="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 ва сарива</a:t>
                      </a:r>
                      <a:r>
                        <a:rPr lang="tg-Cyrl-TJ" sz="1500" dirty="0" smtClean="0">
                          <a:solidFill>
                            <a:srgbClr val="000000"/>
                          </a:solidFill>
                          <a:effectLst/>
                          <a:latin typeface="Times New Roman Tj" panose="02020603050405020304" pitchFamily="18" charset="-52"/>
                          <a:ea typeface="Calibri" panose="020F0502020204030204" pitchFamily="34" charset="0"/>
                          <a:cs typeface="Cambria" panose="02040503050406030204" pitchFamily="18" charset="0"/>
                        </a:rPr>
                        <a:t>қ</a:t>
                      </a:r>
                      <a:r>
                        <a:rPr lang="tg-Cyrl-TJ" sz="1500" dirty="0" smtClean="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т</a:t>
                      </a:r>
                      <a:r>
                        <a:rPr lang="tg-Cyrl-TJ" sz="1500" dirty="0" smtClean="0">
                          <a:solidFill>
                            <a:srgbClr val="000000"/>
                          </a:solidFill>
                          <a:effectLst/>
                          <a:latin typeface="Times New Roman Tj" panose="02020603050405020304" pitchFamily="18" charset="-52"/>
                          <a:ea typeface="Calibri" panose="020F0502020204030204" pitchFamily="34" charset="0"/>
                          <a:cs typeface="Cambria" panose="02040503050406030204" pitchFamily="18" charset="0"/>
                        </a:rPr>
                        <a:t>ӣ</a:t>
                      </a:r>
                      <a:r>
                        <a:rPr lang="tg-Cyrl-TJ" sz="1500" dirty="0" smtClean="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 ба Вазорати молия</a:t>
                      </a:r>
                      <a:r>
                        <a:rPr lang="tg-Cyrl-TJ" sz="1500" dirty="0" smtClean="0">
                          <a:effectLst/>
                          <a:latin typeface="Times New Roman Tj" panose="02020603050405020304" pitchFamily="18" charset="-52"/>
                          <a:ea typeface="Calibri" panose="020F0502020204030204" pitchFamily="34" charset="0"/>
                          <a:cs typeface="Cambria" panose="02040503050406030204" pitchFamily="18" charset="0"/>
                        </a:rPr>
                        <a:t> </a:t>
                      </a:r>
                      <a:endParaRPr lang="ru-RU" sz="1500" dirty="0">
                        <a:effectLst/>
                        <a:latin typeface="Times New Roman Tj" panose="02020603050405020304" pitchFamily="18" charset="-52"/>
                        <a:ea typeface="Calibri" panose="020F0502020204030204" pitchFamily="34" charset="0"/>
                        <a:cs typeface="Cambria" panose="02040503050406030204" pitchFamily="18" charset="0"/>
                      </a:endParaRPr>
                    </a:p>
                  </a:txBody>
                  <a:tcPr marL="68580" marR="68580" marT="0" marB="0">
                    <a:cell3D prstMaterial="dkEdge">
                      <a:bevel w="77470" h="12700" prst="softRound"/>
                      <a:lightRig rig="flood" dir="t"/>
                    </a:cell3D>
                  </a:tcPr>
                </a:tc>
                <a:tc>
                  <a:txBody>
                    <a:bodyPr/>
                    <a:lstStyle/>
                    <a:p>
                      <a:pPr indent="450215" algn="just">
                        <a:lnSpc>
                          <a:spcPct val="115000"/>
                        </a:lnSpc>
                        <a:spcAft>
                          <a:spcPts val="0"/>
                        </a:spcAft>
                      </a:pPr>
                      <a:r>
                        <a:rPr lang="tg-Cyrl-TJ" sz="15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Вобаста ба иљрои банди мазкур лои</a:t>
                      </a:r>
                      <a:r>
                        <a:rPr lang="tg-Cyrl-TJ" sz="1600" dirty="0" smtClean="0">
                          <a:effectLst/>
                          <a:latin typeface="Cambria" panose="02040503050406030204" pitchFamily="18" charset="0"/>
                          <a:ea typeface="Calibri" panose="020F0502020204030204" pitchFamily="34" charset="0"/>
                          <a:cs typeface="Cambria" panose="02040503050406030204" pitchFamily="18" charset="0"/>
                        </a:rPr>
                        <a:t>ҳ</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аи </a:t>
                      </a:r>
                      <a:r>
                        <a:rPr lang="tg-Cyrl-TJ" sz="1600" dirty="0" smtClean="0">
                          <a:effectLst/>
                          <a:latin typeface="Cambria" panose="02040503050406030204" pitchFamily="18" charset="0"/>
                          <a:ea typeface="Calibri" panose="020F0502020204030204" pitchFamily="34" charset="0"/>
                          <a:cs typeface="Cambria" panose="02040503050406030204" pitchFamily="18" charset="0"/>
                        </a:rPr>
                        <a:t>қ</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арори Њукумати Љумњурии Тољикистон ва лои</a:t>
                      </a:r>
                      <a:r>
                        <a:rPr lang="tg-Cyrl-TJ" sz="1600" dirty="0" smtClean="0">
                          <a:effectLst/>
                          <a:latin typeface="Cambria" panose="02040503050406030204" pitchFamily="18" charset="0"/>
                          <a:ea typeface="Calibri" panose="020F0502020204030204" pitchFamily="34" charset="0"/>
                          <a:cs typeface="Cambria" panose="02040503050406030204" pitchFamily="18" charset="0"/>
                        </a:rPr>
                        <a:t>ҳ</a:t>
                      </a:r>
                      <a:r>
                        <a:rPr lang="tg-Cyrl-TJ" sz="1600" dirty="0" smtClean="0">
                          <a:effectLst/>
                          <a:latin typeface="Times New Roman Tj" panose="02020603050405020304" pitchFamily="18" charset="-52"/>
                          <a:ea typeface="Calibri" panose="020F0502020204030204" pitchFamily="34" charset="0"/>
                          <a:cs typeface="Times New Roman Tj" panose="02020603050405020304" pitchFamily="18" charset="-52"/>
                        </a:rPr>
                        <a:t>аи</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600" dirty="0" smtClean="0">
                          <a:effectLst/>
                          <a:latin typeface="Times New Roman Tj" panose="02020603050405020304" pitchFamily="18" charset="-52"/>
                          <a:ea typeface="Calibri" panose="020F0502020204030204" pitchFamily="34" charset="0"/>
                          <a:cs typeface="Times New Roman Tj" panose="02020603050405020304" pitchFamily="18" charset="-52"/>
                        </a:rPr>
                        <a:t>“Дастурамал</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600" dirty="0" smtClean="0">
                          <a:effectLst/>
                          <a:latin typeface="Times New Roman Tj" panose="02020603050405020304" pitchFamily="18" charset="-52"/>
                          <a:ea typeface="Calibri" panose="020F0502020204030204" pitchFamily="34" charset="0"/>
                          <a:cs typeface="Times New Roman Tj" panose="02020603050405020304" pitchFamily="18" charset="-52"/>
                        </a:rPr>
                        <a:t>оид</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600" dirty="0" smtClean="0">
                          <a:effectLst/>
                          <a:latin typeface="Times New Roman Tj" panose="02020603050405020304" pitchFamily="18" charset="-52"/>
                          <a:ea typeface="Calibri" panose="020F0502020204030204" pitchFamily="34" charset="0"/>
                          <a:cs typeface="Times New Roman Tj" panose="02020603050405020304" pitchFamily="18" charset="-52"/>
                        </a:rPr>
                        <a:t>ба</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600" dirty="0" smtClean="0">
                          <a:effectLst/>
                          <a:latin typeface="Times New Roman Tj" panose="02020603050405020304" pitchFamily="18" charset="-52"/>
                          <a:ea typeface="Calibri" panose="020F0502020204030204" pitchFamily="34" charset="0"/>
                          <a:cs typeface="Times New Roman Tj" panose="02020603050405020304" pitchFamily="18" charset="-52"/>
                        </a:rPr>
                        <a:t>ба</a:t>
                      </a:r>
                      <a:r>
                        <a:rPr lang="tg-Cyrl-TJ" sz="1600" dirty="0" smtClean="0">
                          <a:effectLst/>
                          <a:latin typeface="Cambria" panose="02040503050406030204" pitchFamily="18" charset="0"/>
                          <a:ea typeface="Calibri" panose="020F0502020204030204" pitchFamily="34" charset="0"/>
                          <a:cs typeface="Cambria" panose="02040503050406030204" pitchFamily="18" charset="0"/>
                        </a:rPr>
                        <a:t>ҳ</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огузории идоракунии хавф</a:t>
                      </a:r>
                      <a:r>
                        <a:rPr lang="tg-Cyrl-TJ" sz="1600" dirty="0" smtClean="0">
                          <a:effectLst/>
                          <a:latin typeface="Cambria" panose="02040503050406030204" pitchFamily="18" charset="0"/>
                          <a:ea typeface="Calibri" panose="020F0502020204030204" pitchFamily="34" charset="0"/>
                          <a:cs typeface="Cambria" panose="02040503050406030204" pitchFamily="18" charset="0"/>
                        </a:rPr>
                        <a:t>ҳ</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ои фискал</a:t>
                      </a:r>
                      <a:r>
                        <a:rPr lang="tg-Cyrl-TJ" sz="1600" dirty="0" smtClean="0">
                          <a:effectLst/>
                          <a:latin typeface="Cambria" panose="02040503050406030204" pitchFamily="18" charset="0"/>
                          <a:ea typeface="Calibri" panose="020F0502020204030204" pitchFamily="34" charset="0"/>
                          <a:cs typeface="Cambria" panose="02040503050406030204" pitchFamily="18" charset="0"/>
                        </a:rPr>
                        <a:t>ӣ</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 та</a:t>
                      </a:r>
                      <a:r>
                        <a:rPr lang="tg-Cyrl-TJ" sz="1600" dirty="0" smtClean="0">
                          <a:effectLst/>
                          <a:latin typeface="Cambria" panose="02040503050406030204" pitchFamily="18" charset="0"/>
                          <a:ea typeface="Calibri" panose="020F0502020204030204" pitchFamily="34" charset="0"/>
                          <a:cs typeface="Cambria" panose="02040503050406030204" pitchFamily="18" charset="0"/>
                        </a:rPr>
                        <a:t>ҳ</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ия гардида ва барои хулоса ва мувофи</a:t>
                      </a:r>
                      <a:r>
                        <a:rPr lang="tg-Cyrl-TJ" sz="1600" dirty="0" smtClean="0">
                          <a:effectLst/>
                          <a:latin typeface="Cambria" panose="02040503050406030204" pitchFamily="18" charset="0"/>
                          <a:ea typeface="Calibri" panose="020F0502020204030204" pitchFamily="34" charset="0"/>
                          <a:cs typeface="Cambria" panose="02040503050406030204" pitchFamily="18" charset="0"/>
                        </a:rPr>
                        <a:t>қ</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а ба Хазинаи Авруосиёгии рушд пешни</a:t>
                      </a:r>
                      <a:r>
                        <a:rPr lang="tg-Cyrl-TJ" sz="1600" dirty="0" smtClean="0">
                          <a:effectLst/>
                          <a:latin typeface="Cambria" panose="02040503050406030204" pitchFamily="18" charset="0"/>
                          <a:ea typeface="Calibri" panose="020F0502020204030204" pitchFamily="34" charset="0"/>
                          <a:cs typeface="Cambria" panose="02040503050406030204" pitchFamily="18" charset="0"/>
                        </a:rPr>
                        <a:t>ҳ</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од шуд. Лои</a:t>
                      </a:r>
                      <a:r>
                        <a:rPr lang="tg-Cyrl-TJ" sz="1600" dirty="0" smtClean="0">
                          <a:effectLst/>
                          <a:latin typeface="Cambria" panose="02040503050406030204" pitchFamily="18" charset="0"/>
                          <a:ea typeface="Calibri" panose="020F0502020204030204" pitchFamily="34" charset="0"/>
                          <a:cs typeface="Cambria" panose="02040503050406030204" pitchFamily="18" charset="0"/>
                        </a:rPr>
                        <a:t>ҳ</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а дар корбарии сохтори дахлдори вазорати молия </a:t>
                      </a:r>
                      <a:r>
                        <a:rPr lang="tg-Cyrl-TJ" sz="1600" dirty="0" smtClean="0">
                          <a:effectLst/>
                          <a:latin typeface="Cambria" panose="02040503050406030204" pitchFamily="18" charset="0"/>
                          <a:ea typeface="Calibri" panose="020F0502020204030204" pitchFamily="34" charset="0"/>
                          <a:cs typeface="Cambria" panose="02040503050406030204" pitchFamily="18" charset="0"/>
                        </a:rPr>
                        <a:t>қ</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арор дорад.</a:t>
                      </a:r>
                      <a:endParaRPr lang="ru-RU"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endParaRPr lang="ru-RU" sz="15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cell3D prstMaterial="dkEdge">
                      <a:bevel w="77470" h="12700" prst="softRound"/>
                      <a:lightRig rig="flood" dir="t"/>
                    </a:cell3D>
                  </a:tcPr>
                </a:tc>
              </a:tr>
              <a:tr h="2647985">
                <a:tc>
                  <a:txBody>
                    <a:bodyPr/>
                    <a:lstStyle/>
                    <a:p>
                      <a:pPr algn="ctr">
                        <a:lnSpc>
                          <a:spcPct val="115000"/>
                        </a:lnSpc>
                        <a:spcAft>
                          <a:spcPts val="0"/>
                        </a:spcAft>
                      </a:pPr>
                      <a:r>
                        <a:rPr lang="tg-Cyrl-TJ" sz="1800" b="1" dirty="0">
                          <a:effectLst/>
                          <a:latin typeface="Times New Roman Tj" panose="02020603050405020304" pitchFamily="18" charset="-52"/>
                          <a:ea typeface="Calibri" panose="020F0502020204030204" pitchFamily="34" charset="0"/>
                          <a:cs typeface="Times New Roman" panose="02020603050405020304" pitchFamily="18" charset="0"/>
                        </a:rPr>
                        <a:t> </a:t>
                      </a:r>
                      <a:endParaRPr lang="ru-RU" sz="1800" b="1" dirty="0">
                        <a:effectLst/>
                        <a:latin typeface="Times New Roman Tj" panose="02020603050405020304" pitchFamily="18" charset="-52"/>
                        <a:ea typeface="Calibri" panose="020F0502020204030204" pitchFamily="34" charset="0"/>
                        <a:cs typeface="Times New Roman" panose="02020603050405020304" pitchFamily="18" charset="0"/>
                      </a:endParaRPr>
                    </a:p>
                    <a:p>
                      <a:pPr algn="ctr">
                        <a:lnSpc>
                          <a:spcPct val="115000"/>
                        </a:lnSpc>
                        <a:spcAft>
                          <a:spcPts val="0"/>
                        </a:spcAft>
                      </a:pPr>
                      <a:r>
                        <a:rPr lang="tg-Cyrl-TJ" sz="1800" b="1" dirty="0">
                          <a:effectLst/>
                          <a:latin typeface="Times New Roman Tj" panose="02020603050405020304" pitchFamily="18" charset="-52"/>
                          <a:ea typeface="Calibri" panose="020F0502020204030204" pitchFamily="34" charset="0"/>
                          <a:cs typeface="Times New Roman" panose="02020603050405020304" pitchFamily="18" charset="0"/>
                        </a:rPr>
                        <a:t> </a:t>
                      </a:r>
                      <a:endParaRPr lang="ru-RU" sz="1800" b="1" dirty="0">
                        <a:effectLst/>
                        <a:latin typeface="Times New Roman Tj" panose="02020603050405020304" pitchFamily="18" charset="-52"/>
                        <a:ea typeface="Calibri" panose="020F0502020204030204" pitchFamily="34" charset="0"/>
                        <a:cs typeface="Times New Roman" panose="02020603050405020304" pitchFamily="18" charset="0"/>
                      </a:endParaRPr>
                    </a:p>
                    <a:p>
                      <a:pPr algn="ctr">
                        <a:lnSpc>
                          <a:spcPct val="115000"/>
                        </a:lnSpc>
                        <a:spcAft>
                          <a:spcPts val="0"/>
                        </a:spcAft>
                      </a:pPr>
                      <a:r>
                        <a:rPr lang="tg-Cyrl-TJ" sz="1800" b="1" dirty="0">
                          <a:effectLst/>
                          <a:latin typeface="Times New Roman Tj" panose="02020603050405020304" pitchFamily="18" charset="-52"/>
                          <a:ea typeface="Calibri" panose="020F0502020204030204" pitchFamily="34" charset="0"/>
                          <a:cs typeface="Times New Roman" panose="02020603050405020304" pitchFamily="18" charset="0"/>
                        </a:rPr>
                        <a:t> </a:t>
                      </a:r>
                      <a:endParaRPr lang="ru-RU" sz="1800" b="1" dirty="0">
                        <a:effectLst/>
                        <a:latin typeface="Times New Roman Tj" panose="02020603050405020304" pitchFamily="18" charset="-52"/>
                        <a:ea typeface="Calibri" panose="020F0502020204030204" pitchFamily="34" charset="0"/>
                        <a:cs typeface="Times New Roman" panose="02020603050405020304" pitchFamily="18" charset="0"/>
                      </a:endParaRPr>
                    </a:p>
                    <a:p>
                      <a:pPr algn="ctr">
                        <a:lnSpc>
                          <a:spcPct val="115000"/>
                        </a:lnSpc>
                        <a:spcAft>
                          <a:spcPts val="0"/>
                        </a:spcAft>
                      </a:pPr>
                      <a:r>
                        <a:rPr lang="tg-Cyrl-TJ" sz="1800" b="1" dirty="0">
                          <a:effectLst/>
                          <a:latin typeface="Times New Roman Tj" panose="02020603050405020304" pitchFamily="18" charset="-52"/>
                          <a:ea typeface="Calibri" panose="020F0502020204030204" pitchFamily="34" charset="0"/>
                          <a:cs typeface="Times New Roman" panose="02020603050405020304" pitchFamily="18" charset="0"/>
                        </a:rPr>
                        <a:t>Банди 6</a:t>
                      </a:r>
                      <a:endParaRPr lang="ru-RU" sz="1800" b="1"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cell3D prstMaterial="dkEdge">
                      <a:bevel w="77470" h="12700" prst="softRound"/>
                      <a:lightRig rig="flood" dir="t"/>
                    </a:cell3D>
                  </a:tcPr>
                </a:tc>
                <a:tc>
                  <a:txBody>
                    <a:bodyPr/>
                    <a:lstStyle/>
                    <a:p>
                      <a:pPr algn="just">
                        <a:lnSpc>
                          <a:spcPct val="115000"/>
                        </a:lnSpc>
                        <a:spcAft>
                          <a:spcPts val="0"/>
                        </a:spcAft>
                      </a:pPr>
                      <a:r>
                        <a:rPr lang="tg-Cyrl-TJ" sz="1500" dirty="0">
                          <a:solidFill>
                            <a:srgbClr val="000000"/>
                          </a:solidFill>
                          <a:effectLst/>
                          <a:latin typeface="Times New Roman Tj" panose="02020603050405020304" pitchFamily="18" charset="-52"/>
                          <a:ea typeface="Calibri" panose="020F0502020204030204" pitchFamily="34" charset="0"/>
                          <a:cs typeface="Times New Roman" panose="02020603050405020304" pitchFamily="18" charset="0"/>
                        </a:rPr>
                        <a:t>Тиб</a:t>
                      </a:r>
                      <a:r>
                        <a:rPr lang="tg-Cyrl-TJ" sz="1500" dirty="0">
                          <a:solidFill>
                            <a:srgbClr val="000000"/>
                          </a:solidFill>
                          <a:effectLst/>
                          <a:latin typeface="Times New Roman Tj" panose="02020603050405020304" pitchFamily="18" charset="-52"/>
                          <a:ea typeface="Calibri" panose="020F0502020204030204" pitchFamily="34" charset="0"/>
                          <a:cs typeface="Cambria" panose="02040503050406030204" pitchFamily="18" charset="0"/>
                        </a:rPr>
                        <a:t>қ</a:t>
                      </a:r>
                      <a:r>
                        <a:rPr lang="tg-Cyrl-TJ" sz="1500" dirty="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и</a:t>
                      </a:r>
                      <a:r>
                        <a:rPr lang="tg-Cyrl-TJ" sz="1500" dirty="0">
                          <a:solidFill>
                            <a:srgbClr val="00000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500" dirty="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стандарт</a:t>
                      </a:r>
                      <a:r>
                        <a:rPr lang="tg-Cyrl-TJ" sz="1500" dirty="0">
                          <a:solidFill>
                            <a:srgbClr val="000000"/>
                          </a:solidFill>
                          <a:effectLst/>
                          <a:latin typeface="Times New Roman Tj" panose="02020603050405020304" pitchFamily="18" charset="-52"/>
                          <a:ea typeface="Calibri" panose="020F0502020204030204" pitchFamily="34" charset="0"/>
                          <a:cs typeface="Cambria" panose="02040503050406030204" pitchFamily="18" charset="0"/>
                        </a:rPr>
                        <a:t>ҳ</a:t>
                      </a:r>
                      <a:r>
                        <a:rPr lang="tg-Cyrl-TJ" sz="1500" dirty="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ои</a:t>
                      </a:r>
                      <a:r>
                        <a:rPr lang="tg-Cyrl-TJ" sz="1500" dirty="0">
                          <a:solidFill>
                            <a:srgbClr val="00000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500" dirty="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байналмилалии</a:t>
                      </a:r>
                      <a:r>
                        <a:rPr lang="tg-Cyrl-TJ" sz="1500" dirty="0">
                          <a:solidFill>
                            <a:srgbClr val="00000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500" dirty="0">
                          <a:solidFill>
                            <a:srgbClr val="000000"/>
                          </a:solidFill>
                          <a:effectLst/>
                          <a:latin typeface="Times New Roman Tj" panose="02020603050405020304" pitchFamily="18" charset="-52"/>
                          <a:ea typeface="Calibri" panose="020F0502020204030204" pitchFamily="34" charset="0"/>
                          <a:cs typeface="Cambria" panose="02040503050406030204" pitchFamily="18" charset="0"/>
                        </a:rPr>
                        <a:t>ҳ</a:t>
                      </a:r>
                      <a:r>
                        <a:rPr lang="tg-Cyrl-TJ" sz="1500" dirty="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исоботи</a:t>
                      </a:r>
                      <a:r>
                        <a:rPr lang="tg-Cyrl-TJ" sz="1500" dirty="0">
                          <a:solidFill>
                            <a:srgbClr val="00000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500" dirty="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молияв</a:t>
                      </a:r>
                      <a:r>
                        <a:rPr lang="tg-Cyrl-TJ" sz="1500" dirty="0">
                          <a:solidFill>
                            <a:srgbClr val="000000"/>
                          </a:solidFill>
                          <a:effectLst/>
                          <a:latin typeface="Times New Roman Tj" panose="02020603050405020304" pitchFamily="18" charset="-52"/>
                          <a:ea typeface="Calibri" panose="020F0502020204030204" pitchFamily="34" charset="0"/>
                          <a:cs typeface="Cambria" panose="02040503050406030204" pitchFamily="18" charset="0"/>
                        </a:rPr>
                        <a:t>ӣ</a:t>
                      </a:r>
                      <a:r>
                        <a:rPr lang="tg-Cyrl-TJ" sz="1500" dirty="0">
                          <a:solidFill>
                            <a:srgbClr val="00000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500" dirty="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гузаронидани</a:t>
                      </a:r>
                      <a:r>
                        <a:rPr lang="tg-Cyrl-TJ" sz="1500" dirty="0">
                          <a:solidFill>
                            <a:srgbClr val="00000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500" dirty="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инвентаризатсияи</a:t>
                      </a:r>
                      <a:r>
                        <a:rPr lang="tg-Cyrl-TJ" sz="1500" dirty="0">
                          <a:solidFill>
                            <a:srgbClr val="00000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500" dirty="0">
                          <a:solidFill>
                            <a:srgbClr val="000000"/>
                          </a:solidFill>
                          <a:effectLst/>
                          <a:latin typeface="Times New Roman Tj" panose="02020603050405020304" pitchFamily="18" charset="-52"/>
                          <a:ea typeface="Calibri" panose="020F0502020204030204" pitchFamily="34" charset="0"/>
                          <a:cs typeface="Cambria" panose="02040503050406030204" pitchFamily="18" charset="0"/>
                        </a:rPr>
                        <a:t>қ</a:t>
                      </a:r>
                      <a:r>
                        <a:rPr lang="tg-Cyrl-TJ" sz="1500" dirty="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арз</a:t>
                      </a:r>
                      <a:r>
                        <a:rPr lang="tg-Cyrl-TJ" sz="1500" dirty="0">
                          <a:solidFill>
                            <a:srgbClr val="000000"/>
                          </a:solidFill>
                          <a:effectLst/>
                          <a:latin typeface="Times New Roman Tj" panose="02020603050405020304" pitchFamily="18" charset="-52"/>
                          <a:ea typeface="Calibri" panose="020F0502020204030204" pitchFamily="34" charset="0"/>
                          <a:cs typeface="Cambria" panose="02040503050406030204" pitchFamily="18" charset="0"/>
                        </a:rPr>
                        <a:t>ҳ</a:t>
                      </a:r>
                      <a:r>
                        <a:rPr lang="tg-Cyrl-TJ" sz="1500" dirty="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ои</a:t>
                      </a:r>
                      <a:r>
                        <a:rPr lang="tg-Cyrl-TJ" sz="1500" dirty="0">
                          <a:solidFill>
                            <a:srgbClr val="00000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500" dirty="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дебит</a:t>
                      </a:r>
                      <a:r>
                        <a:rPr lang="tg-Cyrl-TJ" sz="1500" dirty="0">
                          <a:solidFill>
                            <a:srgbClr val="000000"/>
                          </a:solidFill>
                          <a:effectLst/>
                          <a:latin typeface="Times New Roman Tj" panose="02020603050405020304" pitchFamily="18" charset="-52"/>
                          <a:ea typeface="Calibri" panose="020F0502020204030204" pitchFamily="34" charset="0"/>
                          <a:cs typeface="Times New Roman" panose="02020603050405020304" pitchFamily="18" charset="0"/>
                        </a:rPr>
                        <a:t>ор</a:t>
                      </a:r>
                      <a:r>
                        <a:rPr lang="tg-Cyrl-TJ" sz="1500" dirty="0">
                          <a:solidFill>
                            <a:srgbClr val="000000"/>
                          </a:solidFill>
                          <a:effectLst/>
                          <a:latin typeface="Times New Roman Tj" panose="02020603050405020304" pitchFamily="18" charset="-52"/>
                          <a:ea typeface="Calibri" panose="020F0502020204030204" pitchFamily="34" charset="0"/>
                          <a:cs typeface="Cambria" panose="02040503050406030204" pitchFamily="18" charset="0"/>
                        </a:rPr>
                        <a:t>ӣ</a:t>
                      </a:r>
                      <a:r>
                        <a:rPr lang="tg-Cyrl-TJ" sz="1500" dirty="0">
                          <a:solidFill>
                            <a:srgbClr val="00000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500" dirty="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кредитор</a:t>
                      </a:r>
                      <a:r>
                        <a:rPr lang="tg-Cyrl-TJ" sz="1500" dirty="0">
                          <a:solidFill>
                            <a:srgbClr val="000000"/>
                          </a:solidFill>
                          <a:effectLst/>
                          <a:latin typeface="Times New Roman Tj" panose="02020603050405020304" pitchFamily="18" charset="-52"/>
                          <a:ea typeface="Calibri" panose="020F0502020204030204" pitchFamily="34" charset="0"/>
                          <a:cs typeface="Cambria" panose="02040503050406030204" pitchFamily="18" charset="0"/>
                        </a:rPr>
                        <a:t>ӣ</a:t>
                      </a:r>
                      <a:r>
                        <a:rPr lang="tg-Cyrl-TJ" sz="1500" dirty="0">
                          <a:solidFill>
                            <a:srgbClr val="00000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500" dirty="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ва</a:t>
                      </a:r>
                      <a:r>
                        <a:rPr lang="tg-Cyrl-TJ" sz="1500" dirty="0">
                          <a:solidFill>
                            <a:srgbClr val="00000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500" dirty="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дорои</a:t>
                      </a:r>
                      <a:r>
                        <a:rPr lang="tg-Cyrl-TJ" sz="1500" dirty="0">
                          <a:solidFill>
                            <a:srgbClr val="000000"/>
                          </a:solidFill>
                          <a:effectLst/>
                          <a:latin typeface="Times New Roman Tj" panose="02020603050405020304" pitchFamily="18" charset="-52"/>
                          <a:ea typeface="Calibri" panose="020F0502020204030204" pitchFamily="34" charset="0"/>
                          <a:cs typeface="Cambria" panose="02040503050406030204" pitchFamily="18" charset="0"/>
                        </a:rPr>
                        <a:t>ҳ</a:t>
                      </a:r>
                      <a:r>
                        <a:rPr lang="tg-Cyrl-TJ" sz="1500" dirty="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о дигар</a:t>
                      </a:r>
                      <a:r>
                        <a:rPr lang="tg-Cyrl-TJ" sz="1500" dirty="0">
                          <a:solidFill>
                            <a:srgbClr val="00000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500" dirty="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аз</a:t>
                      </a:r>
                      <a:r>
                        <a:rPr lang="tg-Cyrl-TJ" sz="1500" dirty="0">
                          <a:solidFill>
                            <a:srgbClr val="00000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500" dirty="0">
                          <a:solidFill>
                            <a:srgbClr val="000000"/>
                          </a:solidFill>
                          <a:effectLst/>
                          <a:latin typeface="Times New Roman Tj" panose="02020603050405020304" pitchFamily="18" charset="-52"/>
                          <a:ea typeface="Calibri" panose="020F0502020204030204" pitchFamily="34" charset="0"/>
                          <a:cs typeface="Cambria" panose="02040503050406030204" pitchFamily="18" charset="0"/>
                        </a:rPr>
                        <a:t>ҷ</a:t>
                      </a:r>
                      <a:r>
                        <a:rPr lang="tg-Cyrl-TJ" sz="1500" dirty="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умла</a:t>
                      </a:r>
                      <a:r>
                        <a:rPr lang="tg-Cyrl-TJ" sz="1500" dirty="0">
                          <a:solidFill>
                            <a:srgbClr val="00000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500" dirty="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восита</a:t>
                      </a:r>
                      <a:r>
                        <a:rPr lang="tg-Cyrl-TJ" sz="1500" dirty="0">
                          <a:solidFill>
                            <a:srgbClr val="000000"/>
                          </a:solidFill>
                          <a:effectLst/>
                          <a:latin typeface="Times New Roman Tj" panose="02020603050405020304" pitchFamily="18" charset="-52"/>
                          <a:ea typeface="Calibri" panose="020F0502020204030204" pitchFamily="34" charset="0"/>
                          <a:cs typeface="Cambria" panose="02040503050406030204" pitchFamily="18" charset="0"/>
                        </a:rPr>
                        <a:t>ҳ</a:t>
                      </a:r>
                      <a:r>
                        <a:rPr lang="tg-Cyrl-TJ" sz="1500" dirty="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ои</a:t>
                      </a:r>
                      <a:r>
                        <a:rPr lang="tg-Cyrl-TJ" sz="1500" dirty="0">
                          <a:solidFill>
                            <a:srgbClr val="00000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500" dirty="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асос</a:t>
                      </a:r>
                      <a:r>
                        <a:rPr lang="tg-Cyrl-TJ" sz="1500" dirty="0">
                          <a:solidFill>
                            <a:srgbClr val="000000"/>
                          </a:solidFill>
                          <a:effectLst/>
                          <a:latin typeface="Times New Roman Tj" panose="02020603050405020304" pitchFamily="18" charset="-52"/>
                          <a:ea typeface="Calibri" panose="020F0502020204030204" pitchFamily="34" charset="0"/>
                          <a:cs typeface="Cambria" panose="02040503050406030204" pitchFamily="18" charset="0"/>
                        </a:rPr>
                        <a:t>ӣ</a:t>
                      </a:r>
                      <a:r>
                        <a:rPr lang="tg-Cyrl-TJ" sz="1500" dirty="0">
                          <a:solidFill>
                            <a:srgbClr val="00000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500" dirty="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ва</a:t>
                      </a:r>
                      <a:r>
                        <a:rPr lang="tg-Cyrl-TJ" sz="1500" dirty="0">
                          <a:solidFill>
                            <a:srgbClr val="00000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500" dirty="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дорои</a:t>
                      </a:r>
                      <a:r>
                        <a:rPr lang="tg-Cyrl-TJ" sz="1500" dirty="0">
                          <a:solidFill>
                            <a:srgbClr val="000000"/>
                          </a:solidFill>
                          <a:effectLst/>
                          <a:latin typeface="Times New Roman Tj" panose="02020603050405020304" pitchFamily="18" charset="-52"/>
                          <a:ea typeface="Calibri" panose="020F0502020204030204" pitchFamily="34" charset="0"/>
                          <a:cs typeface="Cambria" panose="02040503050406030204" pitchFamily="18" charset="0"/>
                        </a:rPr>
                        <a:t>ҳ</a:t>
                      </a:r>
                      <a:r>
                        <a:rPr lang="tg-Cyrl-TJ" sz="1500" dirty="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ои</a:t>
                      </a:r>
                      <a:r>
                        <a:rPr lang="tg-Cyrl-TJ" sz="1500" dirty="0">
                          <a:solidFill>
                            <a:srgbClr val="00000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500" dirty="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молиявии</a:t>
                      </a:r>
                      <a:r>
                        <a:rPr lang="tg-Cyrl-TJ" sz="1500" dirty="0">
                          <a:solidFill>
                            <a:srgbClr val="00000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500" dirty="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корхона</a:t>
                      </a:r>
                      <a:r>
                        <a:rPr lang="tg-Cyrl-TJ" sz="1500" dirty="0">
                          <a:solidFill>
                            <a:srgbClr val="000000"/>
                          </a:solidFill>
                          <a:effectLst/>
                          <a:latin typeface="Times New Roman Tj" panose="02020603050405020304" pitchFamily="18" charset="-52"/>
                          <a:ea typeface="Calibri" panose="020F0502020204030204" pitchFamily="34" charset="0"/>
                          <a:cs typeface="Cambria" panose="02040503050406030204" pitchFamily="18" charset="0"/>
                        </a:rPr>
                        <a:t>ҳ</a:t>
                      </a:r>
                      <a:r>
                        <a:rPr lang="tg-Cyrl-TJ" sz="1500" dirty="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ои</a:t>
                      </a:r>
                      <a:r>
                        <a:rPr lang="tg-Cyrl-TJ" sz="1500" dirty="0">
                          <a:solidFill>
                            <a:srgbClr val="00000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500" dirty="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азими</a:t>
                      </a:r>
                      <a:r>
                        <a:rPr lang="tg-Cyrl-TJ" sz="1500" dirty="0">
                          <a:solidFill>
                            <a:srgbClr val="00000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500" dirty="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давлат</a:t>
                      </a:r>
                      <a:r>
                        <a:rPr lang="tg-Cyrl-TJ" sz="1500" dirty="0">
                          <a:solidFill>
                            <a:srgbClr val="000000"/>
                          </a:solidFill>
                          <a:effectLst/>
                          <a:latin typeface="Times New Roman Tj" panose="02020603050405020304" pitchFamily="18" charset="-52"/>
                          <a:ea typeface="Calibri" panose="020F0502020204030204" pitchFamily="34" charset="0"/>
                          <a:cs typeface="Cambria" panose="02040503050406030204" pitchFamily="18" charset="0"/>
                        </a:rPr>
                        <a:t>ӣ</a:t>
                      </a:r>
                      <a:r>
                        <a:rPr lang="tg-Cyrl-TJ" sz="1500" dirty="0">
                          <a:solidFill>
                            <a:srgbClr val="000000"/>
                          </a:solidFill>
                          <a:effectLst/>
                          <a:latin typeface="Times New Roman Tj" panose="02020603050405020304" pitchFamily="18" charset="-52"/>
                          <a:ea typeface="Calibri" panose="020F0502020204030204" pitchFamily="34" charset="0"/>
                          <a:cs typeface="Times New Roman" panose="02020603050405020304" pitchFamily="18" charset="0"/>
                        </a:rPr>
                        <a:t> ва </a:t>
                      </a:r>
                      <a:r>
                        <a:rPr lang="tg-Cyrl-TJ" sz="1500" dirty="0">
                          <a:solidFill>
                            <a:srgbClr val="000000"/>
                          </a:solidFill>
                          <a:effectLst/>
                          <a:latin typeface="Times New Roman Tj" panose="02020603050405020304" pitchFamily="18" charset="-52"/>
                          <a:ea typeface="Calibri" panose="020F0502020204030204" pitchFamily="34" charset="0"/>
                          <a:cs typeface="Cambria" panose="02040503050406030204" pitchFamily="18" charset="0"/>
                        </a:rPr>
                        <a:t>ҷ</a:t>
                      </a:r>
                      <a:r>
                        <a:rPr lang="tg-Cyrl-TJ" sz="1500" dirty="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амъият</a:t>
                      </a:r>
                      <a:r>
                        <a:rPr lang="tg-Cyrl-TJ" sz="1500" dirty="0">
                          <a:solidFill>
                            <a:srgbClr val="000000"/>
                          </a:solidFill>
                          <a:effectLst/>
                          <a:latin typeface="Times New Roman Tj" panose="02020603050405020304" pitchFamily="18" charset="-52"/>
                          <a:ea typeface="Calibri" panose="020F0502020204030204" pitchFamily="34" charset="0"/>
                          <a:cs typeface="Cambria" panose="02040503050406030204" pitchFamily="18" charset="0"/>
                        </a:rPr>
                        <a:t>ҳ</a:t>
                      </a:r>
                      <a:r>
                        <a:rPr lang="tg-Cyrl-TJ" sz="1500" dirty="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ое</a:t>
                      </a:r>
                      <a:r>
                        <a:rPr lang="tg-Cyrl-TJ" sz="1500" dirty="0">
                          <a:solidFill>
                            <a:srgbClr val="00000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500" dirty="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ки</a:t>
                      </a:r>
                      <a:r>
                        <a:rPr lang="tg-Cyrl-TJ" sz="1500" dirty="0">
                          <a:solidFill>
                            <a:srgbClr val="00000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500" dirty="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са</a:t>
                      </a:r>
                      <a:r>
                        <a:rPr lang="tg-Cyrl-TJ" sz="1500" dirty="0">
                          <a:solidFill>
                            <a:srgbClr val="000000"/>
                          </a:solidFill>
                          <a:effectLst/>
                          <a:latin typeface="Times New Roman Tj" panose="02020603050405020304" pitchFamily="18" charset="-52"/>
                          <a:ea typeface="Calibri" panose="020F0502020204030204" pitchFamily="34" charset="0"/>
                          <a:cs typeface="Cambria" panose="02040503050406030204" pitchFamily="18" charset="0"/>
                        </a:rPr>
                        <a:t>ҳ</a:t>
                      </a:r>
                      <a:r>
                        <a:rPr lang="tg-Cyrl-TJ" sz="1500" dirty="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мия</a:t>
                      </a:r>
                      <a:r>
                        <a:rPr lang="tg-Cyrl-TJ" sz="1500" dirty="0">
                          <a:solidFill>
                            <a:srgbClr val="000000"/>
                          </a:solidFill>
                          <a:effectLst/>
                          <a:latin typeface="Times New Roman Tj" panose="02020603050405020304" pitchFamily="18" charset="-52"/>
                          <a:ea typeface="Calibri" panose="020F0502020204030204" pitchFamily="34" charset="0"/>
                          <a:cs typeface="Cambria" panose="02040503050406030204" pitchFamily="18" charset="0"/>
                        </a:rPr>
                        <a:t>ҳ</a:t>
                      </a:r>
                      <a:r>
                        <a:rPr lang="tg-Cyrl-TJ" sz="1500" dirty="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ои</a:t>
                      </a:r>
                      <a:r>
                        <a:rPr lang="tg-Cyrl-TJ" sz="1500" dirty="0">
                          <a:solidFill>
                            <a:srgbClr val="00000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500" dirty="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он</a:t>
                      </a:r>
                      <a:r>
                        <a:rPr lang="tg-Cyrl-TJ" sz="1500" dirty="0">
                          <a:solidFill>
                            <a:srgbClr val="000000"/>
                          </a:solidFill>
                          <a:effectLst/>
                          <a:latin typeface="Times New Roman Tj" panose="02020603050405020304" pitchFamily="18" charset="-52"/>
                          <a:ea typeface="Calibri" panose="020F0502020204030204" pitchFamily="34" charset="0"/>
                          <a:cs typeface="Cambria" panose="02040503050406030204" pitchFamily="18" charset="0"/>
                        </a:rPr>
                        <a:t>ҳ</a:t>
                      </a:r>
                      <a:r>
                        <a:rPr lang="tg-Cyrl-TJ" sz="1500" dirty="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о</a:t>
                      </a:r>
                      <a:r>
                        <a:rPr lang="tg-Cyrl-TJ" sz="1500" dirty="0">
                          <a:solidFill>
                            <a:srgbClr val="00000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500" dirty="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ба</a:t>
                      </a:r>
                      <a:r>
                        <a:rPr lang="tg-Cyrl-TJ" sz="1500" dirty="0">
                          <a:solidFill>
                            <a:srgbClr val="00000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500" dirty="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давлат</a:t>
                      </a:r>
                      <a:r>
                        <a:rPr lang="tg-Cyrl-TJ" sz="1500" dirty="0">
                          <a:solidFill>
                            <a:srgbClr val="00000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500" dirty="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тааллу</a:t>
                      </a:r>
                      <a:r>
                        <a:rPr lang="tg-Cyrl-TJ" sz="1500" dirty="0">
                          <a:solidFill>
                            <a:srgbClr val="000000"/>
                          </a:solidFill>
                          <a:effectLst/>
                          <a:latin typeface="Times New Roman Tj" panose="02020603050405020304" pitchFamily="18" charset="-52"/>
                          <a:ea typeface="Calibri" panose="020F0502020204030204" pitchFamily="34" charset="0"/>
                          <a:cs typeface="Cambria" panose="02040503050406030204" pitchFamily="18" charset="0"/>
                        </a:rPr>
                        <a:t>қ</a:t>
                      </a:r>
                      <a:r>
                        <a:rPr lang="tg-Cyrl-TJ" sz="1500" dirty="0">
                          <a:solidFill>
                            <a:srgbClr val="00000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500" dirty="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доранд ва мувофи</a:t>
                      </a:r>
                      <a:r>
                        <a:rPr lang="tg-Cyrl-TJ" sz="1500" dirty="0">
                          <a:solidFill>
                            <a:srgbClr val="000000"/>
                          </a:solidFill>
                          <a:effectLst/>
                          <a:latin typeface="Times New Roman Tj" panose="02020603050405020304" pitchFamily="18" charset="-52"/>
                          <a:ea typeface="Calibri" panose="020F0502020204030204" pitchFamily="34" charset="0"/>
                          <a:cs typeface="Cambria" panose="02040503050406030204" pitchFamily="18" charset="0"/>
                        </a:rPr>
                        <a:t>қ</a:t>
                      </a:r>
                      <a:r>
                        <a:rPr lang="tg-Cyrl-TJ" sz="1500" dirty="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и талабот</a:t>
                      </a:r>
                      <a:r>
                        <a:rPr lang="tg-Cyrl-TJ" sz="1500" dirty="0">
                          <a:solidFill>
                            <a:srgbClr val="000000"/>
                          </a:solidFill>
                          <a:effectLst/>
                          <a:latin typeface="Times New Roman Tj" panose="02020603050405020304" pitchFamily="18" charset="-52"/>
                          <a:ea typeface="Calibri" panose="020F0502020204030204" pitchFamily="34" charset="0"/>
                          <a:cs typeface="Cambria" panose="02040503050406030204" pitchFamily="18" charset="0"/>
                        </a:rPr>
                        <a:t>ҳ</a:t>
                      </a:r>
                      <a:r>
                        <a:rPr lang="tg-Cyrl-TJ" sz="1500" dirty="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ои </a:t>
                      </a:r>
                      <a:r>
                        <a:rPr lang="tg-Cyrl-TJ" sz="1500" dirty="0">
                          <a:solidFill>
                            <a:srgbClr val="000000"/>
                          </a:solidFill>
                          <a:effectLst/>
                          <a:latin typeface="Times New Roman Tj" panose="02020603050405020304" pitchFamily="18" charset="-52"/>
                          <a:ea typeface="Calibri" panose="020F0502020204030204" pitchFamily="34" charset="0"/>
                          <a:cs typeface="Cambria" panose="02040503050406030204" pitchFamily="18" charset="0"/>
                        </a:rPr>
                        <a:t>қ</a:t>
                      </a:r>
                      <a:r>
                        <a:rPr lang="tg-Cyrl-TJ" sz="1500" dirty="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онунгузор</a:t>
                      </a:r>
                      <a:r>
                        <a:rPr lang="tg-Cyrl-TJ" sz="1500" dirty="0">
                          <a:solidFill>
                            <a:srgbClr val="000000"/>
                          </a:solidFill>
                          <a:effectLst/>
                          <a:latin typeface="Times New Roman Tj" panose="02020603050405020304" pitchFamily="18" charset="-52"/>
                          <a:ea typeface="Calibri" panose="020F0502020204030204" pitchFamily="34" charset="0"/>
                          <a:cs typeface="Cambria" panose="02040503050406030204" pitchFamily="18" charset="0"/>
                        </a:rPr>
                        <a:t>ӣ</a:t>
                      </a:r>
                      <a:r>
                        <a:rPr lang="tg-Cyrl-TJ" sz="1500" dirty="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 аз эътибор со</a:t>
                      </a:r>
                      <a:r>
                        <a:rPr lang="tg-Cyrl-TJ" sz="1500" dirty="0">
                          <a:solidFill>
                            <a:srgbClr val="000000"/>
                          </a:solidFill>
                          <a:effectLst/>
                          <a:latin typeface="Times New Roman Tj" panose="02020603050405020304" pitchFamily="18" charset="-52"/>
                          <a:ea typeface="Calibri" panose="020F0502020204030204" pitchFamily="34" charset="0"/>
                          <a:cs typeface="Cambria" panose="02040503050406030204" pitchFamily="18" charset="0"/>
                        </a:rPr>
                        <a:t>қ</a:t>
                      </a:r>
                      <a:r>
                        <a:rPr lang="tg-Cyrl-TJ" sz="1500" dirty="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ит намудани  </a:t>
                      </a:r>
                      <a:r>
                        <a:rPr lang="tg-Cyrl-TJ" sz="1500" dirty="0">
                          <a:solidFill>
                            <a:srgbClr val="000000"/>
                          </a:solidFill>
                          <a:effectLst/>
                          <a:latin typeface="Times New Roman Tj" panose="02020603050405020304" pitchFamily="18" charset="-52"/>
                          <a:ea typeface="Calibri" panose="020F0502020204030204" pitchFamily="34" charset="0"/>
                          <a:cs typeface="Cambria" panose="02040503050406030204" pitchFamily="18" charset="0"/>
                        </a:rPr>
                        <a:t>қ</a:t>
                      </a:r>
                      <a:r>
                        <a:rPr lang="tg-Cyrl-TJ" sz="1500" dirty="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арз</a:t>
                      </a:r>
                      <a:r>
                        <a:rPr lang="tg-Cyrl-TJ" sz="1500" dirty="0">
                          <a:solidFill>
                            <a:srgbClr val="000000"/>
                          </a:solidFill>
                          <a:effectLst/>
                          <a:latin typeface="Times New Roman Tj" panose="02020603050405020304" pitchFamily="18" charset="-52"/>
                          <a:ea typeface="Calibri" panose="020F0502020204030204" pitchFamily="34" charset="0"/>
                          <a:cs typeface="Cambria" panose="02040503050406030204" pitchFamily="18" charset="0"/>
                        </a:rPr>
                        <a:t>ҳ</a:t>
                      </a:r>
                      <a:r>
                        <a:rPr lang="tg-Cyrl-TJ" sz="1500" dirty="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ои  му</a:t>
                      </a:r>
                      <a:r>
                        <a:rPr lang="tg-Cyrl-TJ" sz="1500" dirty="0">
                          <a:solidFill>
                            <a:srgbClr val="000000"/>
                          </a:solidFill>
                          <a:effectLst/>
                          <a:latin typeface="Times New Roman Tj" panose="02020603050405020304" pitchFamily="18" charset="-52"/>
                          <a:ea typeface="Calibri" panose="020F0502020204030204" pitchFamily="34" charset="0"/>
                          <a:cs typeface="Cambria" panose="02040503050406030204" pitchFamily="18" charset="0"/>
                        </a:rPr>
                        <a:t>ҳ</a:t>
                      </a:r>
                      <a:r>
                        <a:rPr lang="tg-Cyrl-TJ" sz="1500" dirty="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лати даъвояшон гузашта, аз </a:t>
                      </a:r>
                      <a:r>
                        <a:rPr lang="tg-Cyrl-TJ" sz="1500" dirty="0">
                          <a:solidFill>
                            <a:srgbClr val="000000"/>
                          </a:solidFill>
                          <a:effectLst/>
                          <a:latin typeface="Times New Roman Tj" panose="02020603050405020304" pitchFamily="18" charset="-52"/>
                          <a:ea typeface="Calibri" panose="020F0502020204030204" pitchFamily="34" charset="0"/>
                          <a:cs typeface="Cambria" panose="02040503050406030204" pitchFamily="18" charset="0"/>
                        </a:rPr>
                        <a:t>ҷ</a:t>
                      </a:r>
                      <a:r>
                        <a:rPr lang="tg-Cyrl-TJ" sz="1500" dirty="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умла у</a:t>
                      </a:r>
                      <a:r>
                        <a:rPr lang="tg-Cyrl-TJ" sz="1500" dirty="0">
                          <a:solidFill>
                            <a:srgbClr val="000000"/>
                          </a:solidFill>
                          <a:effectLst/>
                          <a:latin typeface="Times New Roman Tj" panose="02020603050405020304" pitchFamily="18" charset="-52"/>
                          <a:ea typeface="Calibri" panose="020F0502020204030204" pitchFamily="34" charset="0"/>
                          <a:cs typeface="Cambria" panose="02040503050406030204" pitchFamily="18" charset="0"/>
                        </a:rPr>
                        <a:t>ҳ</a:t>
                      </a:r>
                      <a:r>
                        <a:rPr lang="tg-Cyrl-TJ" sz="1500" dirty="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дадори</a:t>
                      </a:r>
                      <a:r>
                        <a:rPr lang="tg-Cyrl-TJ" sz="1500" dirty="0">
                          <a:solidFill>
                            <a:srgbClr val="000000"/>
                          </a:solidFill>
                          <a:effectLst/>
                          <a:latin typeface="Times New Roman Tj" panose="02020603050405020304" pitchFamily="18" charset="-52"/>
                          <a:ea typeface="Calibri" panose="020F0502020204030204" pitchFamily="34" charset="0"/>
                          <a:cs typeface="Cambria" panose="02040503050406030204" pitchFamily="18" charset="0"/>
                        </a:rPr>
                        <a:t>ҳ</a:t>
                      </a:r>
                      <a:r>
                        <a:rPr lang="tg-Cyrl-TJ" sz="1500" dirty="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ои андоз</a:t>
                      </a:r>
                      <a:r>
                        <a:rPr lang="tg-Cyrl-TJ" sz="1500" dirty="0">
                          <a:solidFill>
                            <a:srgbClr val="000000"/>
                          </a:solidFill>
                          <a:effectLst/>
                          <a:latin typeface="Times New Roman Tj" panose="02020603050405020304" pitchFamily="18" charset="-52"/>
                          <a:ea typeface="Calibri" panose="020F0502020204030204" pitchFamily="34" charset="0"/>
                          <a:cs typeface="Cambria" panose="02040503050406030204" pitchFamily="18" charset="0"/>
                        </a:rPr>
                        <a:t>ӣ</a:t>
                      </a:r>
                      <a:r>
                        <a:rPr lang="tg-Cyrl-TJ" sz="1500" dirty="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 ва дигар у</a:t>
                      </a:r>
                      <a:r>
                        <a:rPr lang="tg-Cyrl-TJ" sz="1500" dirty="0">
                          <a:solidFill>
                            <a:srgbClr val="000000"/>
                          </a:solidFill>
                          <a:effectLst/>
                          <a:latin typeface="Times New Roman Tj" panose="02020603050405020304" pitchFamily="18" charset="-52"/>
                          <a:ea typeface="Calibri" panose="020F0502020204030204" pitchFamily="34" charset="0"/>
                          <a:cs typeface="Cambria" panose="02040503050406030204" pitchFamily="18" charset="0"/>
                        </a:rPr>
                        <a:t>ҳ</a:t>
                      </a:r>
                      <a:r>
                        <a:rPr lang="tg-Cyrl-TJ" sz="1500" dirty="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ададори</a:t>
                      </a:r>
                      <a:r>
                        <a:rPr lang="tg-Cyrl-TJ" sz="1500" dirty="0">
                          <a:solidFill>
                            <a:srgbClr val="000000"/>
                          </a:solidFill>
                          <a:effectLst/>
                          <a:latin typeface="Times New Roman Tj" panose="02020603050405020304" pitchFamily="18" charset="-52"/>
                          <a:ea typeface="Calibri" panose="020F0502020204030204" pitchFamily="34" charset="0"/>
                          <a:cs typeface="Cambria" panose="02040503050406030204" pitchFamily="18" charset="0"/>
                        </a:rPr>
                        <a:t>ҳ</a:t>
                      </a:r>
                      <a:r>
                        <a:rPr lang="tg-Cyrl-TJ" sz="1500" dirty="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ои пардохт, ки аз </a:t>
                      </a:r>
                      <a:r>
                        <a:rPr lang="tg-Cyrl-TJ" sz="1500" dirty="0">
                          <a:solidFill>
                            <a:srgbClr val="000000"/>
                          </a:solidFill>
                          <a:effectLst/>
                          <a:latin typeface="Times New Roman Tj" panose="02020603050405020304" pitchFamily="18" charset="-52"/>
                          <a:ea typeface="Calibri" panose="020F0502020204030204" pitchFamily="34" charset="0"/>
                          <a:cs typeface="Cambria" panose="02040503050406030204" pitchFamily="18" charset="0"/>
                        </a:rPr>
                        <a:t>ҳ</a:t>
                      </a:r>
                      <a:r>
                        <a:rPr lang="tg-Cyrl-TJ" sz="1500" dirty="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исоби бу</a:t>
                      </a:r>
                      <a:r>
                        <a:rPr lang="tg-Cyrl-TJ" sz="1500" dirty="0">
                          <a:solidFill>
                            <a:srgbClr val="000000"/>
                          </a:solidFill>
                          <a:effectLst/>
                          <a:latin typeface="Times New Roman Tj" panose="02020603050405020304" pitchFamily="18" charset="-52"/>
                          <a:ea typeface="Calibri" panose="020F0502020204030204" pitchFamily="34" charset="0"/>
                          <a:cs typeface="Cambria" panose="02040503050406030204" pitchFamily="18" charset="0"/>
                        </a:rPr>
                        <a:t>ҷ</a:t>
                      </a:r>
                      <a:r>
                        <a:rPr lang="tg-Cyrl-TJ" sz="1500" dirty="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ети давлат</a:t>
                      </a:r>
                      <a:r>
                        <a:rPr lang="tg-Cyrl-TJ" sz="1500" dirty="0">
                          <a:solidFill>
                            <a:srgbClr val="000000"/>
                          </a:solidFill>
                          <a:effectLst/>
                          <a:latin typeface="Times New Roman Tj" panose="02020603050405020304" pitchFamily="18" charset="-52"/>
                          <a:ea typeface="Calibri" panose="020F0502020204030204" pitchFamily="34" charset="0"/>
                          <a:cs typeface="Cambria" panose="02040503050406030204" pitchFamily="18" charset="0"/>
                        </a:rPr>
                        <a:t>ӣ</a:t>
                      </a:r>
                      <a:r>
                        <a:rPr lang="tg-Cyrl-TJ" sz="1500" dirty="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 п</a:t>
                      </a:r>
                      <a:r>
                        <a:rPr lang="tg-Cyrl-TJ" sz="1500" dirty="0">
                          <a:solidFill>
                            <a:srgbClr val="000000"/>
                          </a:solidFill>
                          <a:effectLst/>
                          <a:latin typeface="Times New Roman Tj" panose="02020603050405020304" pitchFamily="18" charset="-52"/>
                          <a:ea typeface="Calibri" panose="020F0502020204030204" pitchFamily="34" charset="0"/>
                          <a:cs typeface="Cambria" panose="02040503050406030204" pitchFamily="18" charset="0"/>
                        </a:rPr>
                        <a:t>ӯ</a:t>
                      </a:r>
                      <a:r>
                        <a:rPr lang="tg-Cyrl-TJ" sz="1500" dirty="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шонида мешаванд. </a:t>
                      </a:r>
                      <a:endParaRPr lang="ru-RU" sz="15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cell3D prstMaterial="dkEdge">
                      <a:bevel w="77470" h="12700" prst="softRound"/>
                      <a:lightRig rig="flood" dir="t"/>
                    </a:cell3D>
                  </a:tcPr>
                </a:tc>
                <a:tc>
                  <a:txBody>
                    <a:bodyPr/>
                    <a:lstStyle/>
                    <a:p>
                      <a:pPr indent="450215" algn="just">
                        <a:lnSpc>
                          <a:spcPct val="115000"/>
                        </a:lnSpc>
                        <a:spcAft>
                          <a:spcPts val="0"/>
                        </a:spcAft>
                      </a:pPr>
                      <a:r>
                        <a:rPr lang="tg-Cyrl-TJ" sz="1500" dirty="0">
                          <a:solidFill>
                            <a:srgbClr val="00000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600" dirty="0" smtClean="0">
                          <a:effectLst/>
                          <a:latin typeface="Times New Roman Tj" panose="02020603050405020304" pitchFamily="18" charset="-52"/>
                          <a:ea typeface="Times New Roman" panose="02020603050405020304" pitchFamily="18" charset="0"/>
                          <a:cs typeface="Times New Roman" panose="02020603050405020304" pitchFamily="18" charset="0"/>
                        </a:rPr>
                        <a:t> Инвентаризатсияи </a:t>
                      </a:r>
                      <a:r>
                        <a:rPr lang="tg-Cyrl-TJ" sz="1600" dirty="0" smtClean="0">
                          <a:effectLst/>
                          <a:latin typeface="Cambria" panose="02040503050406030204" pitchFamily="18" charset="0"/>
                          <a:ea typeface="Times New Roman" panose="02020603050405020304" pitchFamily="18" charset="0"/>
                          <a:cs typeface="Cambria" panose="02040503050406030204" pitchFamily="18" charset="0"/>
                        </a:rPr>
                        <a:t>қ</a:t>
                      </a:r>
                      <a:r>
                        <a:rPr lang="tg-Cyrl-TJ" sz="1600" dirty="0" smtClean="0">
                          <a:effectLst/>
                          <a:latin typeface="Times New Roman Tj" panose="02020603050405020304" pitchFamily="18" charset="-52"/>
                          <a:ea typeface="Times New Roman" panose="02020603050405020304" pitchFamily="18" charset="0"/>
                          <a:cs typeface="Times New Roman" panose="02020603050405020304" pitchFamily="18" charset="0"/>
                        </a:rPr>
                        <a:t>арз</a:t>
                      </a:r>
                      <a:r>
                        <a:rPr lang="tg-Cyrl-TJ" sz="1600" dirty="0" smtClean="0">
                          <a:effectLst/>
                          <a:latin typeface="Cambria" panose="02040503050406030204" pitchFamily="18" charset="0"/>
                          <a:ea typeface="Times New Roman" panose="02020603050405020304" pitchFamily="18" charset="0"/>
                          <a:cs typeface="Cambria" panose="02040503050406030204" pitchFamily="18" charset="0"/>
                        </a:rPr>
                        <a:t>ҳ</a:t>
                      </a:r>
                      <a:r>
                        <a:rPr lang="tg-Cyrl-TJ" sz="1600" dirty="0" smtClean="0">
                          <a:effectLst/>
                          <a:latin typeface="Times New Roman Tj" panose="02020603050405020304" pitchFamily="18" charset="-52"/>
                          <a:ea typeface="Times New Roman" panose="02020603050405020304" pitchFamily="18" charset="0"/>
                          <a:cs typeface="Times New Roman" panose="02020603050405020304" pitchFamily="18" charset="0"/>
                        </a:rPr>
                        <a:t>ои дебитор</a:t>
                      </a:r>
                      <a:r>
                        <a:rPr lang="tg-Cyrl-TJ" sz="1600" dirty="0" smtClean="0">
                          <a:effectLst/>
                          <a:latin typeface="Cambria" panose="02040503050406030204" pitchFamily="18" charset="0"/>
                          <a:ea typeface="Times New Roman" panose="02020603050405020304" pitchFamily="18" charset="0"/>
                          <a:cs typeface="Cambria" panose="02040503050406030204" pitchFamily="18" charset="0"/>
                        </a:rPr>
                        <a:t>ӣ</a:t>
                      </a:r>
                      <a:r>
                        <a:rPr lang="tg-Cyrl-TJ" sz="1600" dirty="0" smtClean="0">
                          <a:effectLst/>
                          <a:latin typeface="Times New Roman Tj" panose="02020603050405020304" pitchFamily="18" charset="-52"/>
                          <a:ea typeface="Times New Roman" panose="02020603050405020304" pitchFamily="18" charset="0"/>
                          <a:cs typeface="Times New Roman" panose="02020603050405020304" pitchFamily="18" charset="0"/>
                        </a:rPr>
                        <a:t> ва кредитории корхона</a:t>
                      </a:r>
                      <a:r>
                        <a:rPr lang="tg-Cyrl-TJ" sz="1600" dirty="0" smtClean="0">
                          <a:effectLst/>
                          <a:latin typeface="Cambria" panose="02040503050406030204" pitchFamily="18" charset="0"/>
                          <a:ea typeface="Times New Roman" panose="02020603050405020304" pitchFamily="18" charset="0"/>
                          <a:cs typeface="Cambria" panose="02040503050406030204" pitchFamily="18" charset="0"/>
                        </a:rPr>
                        <a:t>ҳ</a:t>
                      </a:r>
                      <a:r>
                        <a:rPr lang="tg-Cyrl-TJ" sz="1600" dirty="0" smtClean="0">
                          <a:effectLst/>
                          <a:latin typeface="Times New Roman Tj" panose="02020603050405020304" pitchFamily="18" charset="-52"/>
                          <a:ea typeface="Times New Roman" panose="02020603050405020304" pitchFamily="18" charset="0"/>
                          <a:cs typeface="Cambria" panose="02040503050406030204" pitchFamily="18" charset="0"/>
                        </a:rPr>
                        <a:t>о</a:t>
                      </a:r>
                      <a:r>
                        <a:rPr lang="tg-Cyrl-TJ" sz="1600" dirty="0" smtClean="0">
                          <a:effectLst/>
                          <a:latin typeface="Times New Roman Tj" panose="02020603050405020304" pitchFamily="18" charset="-52"/>
                          <a:ea typeface="Times New Roman" panose="02020603050405020304" pitchFamily="18" charset="0"/>
                          <a:cs typeface="Times New Roman" panose="02020603050405020304" pitchFamily="18" charset="0"/>
                        </a:rPr>
                        <a:t>и азими давлат</a:t>
                      </a:r>
                      <a:r>
                        <a:rPr lang="tg-Cyrl-TJ" sz="1600" dirty="0" smtClean="0">
                          <a:effectLst/>
                          <a:latin typeface="Cambria" panose="02040503050406030204" pitchFamily="18" charset="0"/>
                          <a:ea typeface="Times New Roman" panose="02020603050405020304" pitchFamily="18" charset="0"/>
                          <a:cs typeface="Cambria" panose="02040503050406030204" pitchFamily="18" charset="0"/>
                        </a:rPr>
                        <a:t>ӣ</a:t>
                      </a:r>
                      <a:r>
                        <a:rPr lang="tg-Cyrl-TJ" sz="1600" dirty="0" smtClean="0">
                          <a:effectLst/>
                          <a:latin typeface="Times New Roman Tj" panose="02020603050405020304" pitchFamily="18" charset="-52"/>
                          <a:ea typeface="Times New Roman" panose="02020603050405020304" pitchFamily="18" charset="0"/>
                          <a:cs typeface="Times New Roman" panose="02020603050405020304" pitchFamily="18" charset="0"/>
                        </a:rPr>
                        <a:t> аз р</a:t>
                      </a:r>
                      <a:r>
                        <a:rPr lang="tg-Cyrl-TJ" sz="1600" dirty="0" smtClean="0">
                          <a:effectLst/>
                          <a:latin typeface="Cambria" panose="02040503050406030204" pitchFamily="18" charset="0"/>
                          <a:ea typeface="Times New Roman" panose="02020603050405020304" pitchFamily="18" charset="0"/>
                          <a:cs typeface="Cambria" panose="02040503050406030204" pitchFamily="18" charset="0"/>
                        </a:rPr>
                        <a:t>ӯ</a:t>
                      </a:r>
                      <a:r>
                        <a:rPr lang="tg-Cyrl-TJ" sz="1600" dirty="0" smtClean="0">
                          <a:effectLst/>
                          <a:latin typeface="Times New Roman Tj" panose="02020603050405020304" pitchFamily="18" charset="-52"/>
                          <a:ea typeface="Times New Roman" panose="02020603050405020304" pitchFamily="18" charset="0"/>
                          <a:cs typeface="Times New Roman" panose="02020603050405020304" pitchFamily="18" charset="0"/>
                        </a:rPr>
                        <a:t>и тавозуни му</a:t>
                      </a:r>
                      <a:r>
                        <a:rPr lang="tg-Cyrl-TJ" sz="1600" dirty="0" smtClean="0">
                          <a:effectLst/>
                          <a:latin typeface="Cambria" panose="02040503050406030204" pitchFamily="18" charset="0"/>
                          <a:ea typeface="Times New Roman" panose="02020603050405020304" pitchFamily="18" charset="0"/>
                          <a:cs typeface="Cambria" panose="02040503050406030204" pitchFamily="18" charset="0"/>
                        </a:rPr>
                        <a:t>ҳ</a:t>
                      </a:r>
                      <a:r>
                        <a:rPr lang="tg-Cyrl-TJ" sz="1600" dirty="0" smtClean="0">
                          <a:effectLst/>
                          <a:latin typeface="Times New Roman Tj" panose="02020603050405020304" pitchFamily="18" charset="-52"/>
                          <a:ea typeface="Times New Roman" panose="02020603050405020304" pitchFamily="18" charset="0"/>
                          <a:cs typeface="Times New Roman" panose="02020603050405020304" pitchFamily="18" charset="0"/>
                        </a:rPr>
                        <a:t>осиб</a:t>
                      </a:r>
                      <a:r>
                        <a:rPr lang="tg-Cyrl-TJ" sz="1600" dirty="0" smtClean="0">
                          <a:effectLst/>
                          <a:latin typeface="Cambria" panose="02040503050406030204" pitchFamily="18" charset="0"/>
                          <a:ea typeface="Times New Roman" panose="02020603050405020304" pitchFamily="18" charset="0"/>
                          <a:cs typeface="Cambria" panose="02040503050406030204" pitchFamily="18" charset="0"/>
                        </a:rPr>
                        <a:t>ӣ</a:t>
                      </a:r>
                      <a:r>
                        <a:rPr lang="tg-Cyrl-TJ" sz="1600" dirty="0" smtClean="0">
                          <a:effectLst/>
                          <a:latin typeface="Times New Roman Tj" panose="02020603050405020304" pitchFamily="18" charset="-52"/>
                          <a:ea typeface="Times New Roman" panose="02020603050405020304" pitchFamily="18" charset="0"/>
                          <a:cs typeface="Times New Roman" panose="02020603050405020304" pitchFamily="18" charset="0"/>
                        </a:rPr>
                        <a:t> барои давраи соли 2022 ва нимсолаи якуми соли 2023 гузаронида шуд. </a:t>
                      </a:r>
                      <a:endParaRPr lang="ru-RU"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15000"/>
                        </a:lnSpc>
                        <a:spcAft>
                          <a:spcPts val="0"/>
                        </a:spcAft>
                      </a:pP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Т</a:t>
                      </a:r>
                      <a:r>
                        <a:rPr lang="tg-Cyrl-TJ" sz="1600" dirty="0" smtClean="0">
                          <a:effectLst/>
                          <a:latin typeface="Times New Roman Tj" panose="02020603050405020304" pitchFamily="18" charset="-52"/>
                          <a:ea typeface="Calibri" panose="020F0502020204030204" pitchFamily="34" charset="0"/>
                          <a:cs typeface="Times New Roman Tj" panose="02020603050405020304" pitchFamily="18" charset="-52"/>
                        </a:rPr>
                        <a:t>ибќи</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 њисоботњои пешнињодшуда њ</a:t>
                      </a:r>
                      <a:r>
                        <a:rPr lang="tg-Cyrl-TJ" sz="1600" dirty="0" smtClean="0">
                          <a:effectLst/>
                          <a:latin typeface="Times New Roman Tj" panose="02020603050405020304" pitchFamily="18" charset="-52"/>
                          <a:ea typeface="Calibri" panose="020F0502020204030204" pitchFamily="34" charset="0"/>
                          <a:cs typeface="Times New Roman Tj" panose="02020603050405020304" pitchFamily="18" charset="-52"/>
                        </a:rPr>
                        <a:t>а</a:t>
                      </a:r>
                      <a:r>
                        <a:rPr lang="tg-Cyrl-TJ" sz="1600" dirty="0" smtClean="0">
                          <a:effectLst/>
                          <a:latin typeface="Times New Roman Tj" panose="02020603050405020304" pitchFamily="18" charset="-52"/>
                          <a:ea typeface="Calibri" panose="020F0502020204030204" pitchFamily="34" charset="0"/>
                          <a:cs typeface="Cambria" panose="02040503050406030204" pitchFamily="18" charset="0"/>
                        </a:rPr>
                        <a:t>љ</a:t>
                      </a:r>
                      <a:r>
                        <a:rPr lang="tg-Cyrl-TJ" sz="1600" dirty="0" smtClean="0">
                          <a:effectLst/>
                          <a:latin typeface="Times New Roman Tj" panose="02020603050405020304" pitchFamily="18" charset="-52"/>
                          <a:ea typeface="Calibri" panose="020F0502020204030204" pitchFamily="34" charset="0"/>
                          <a:cs typeface="Times New Roman Tj" panose="02020603050405020304" pitchFamily="18" charset="-52"/>
                        </a:rPr>
                        <a:t>ми</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 умумии </a:t>
                      </a:r>
                      <a:r>
                        <a:rPr lang="tg-Cyrl-TJ" sz="1600" dirty="0" smtClean="0">
                          <a:effectLst/>
                          <a:latin typeface="Times New Roman Tj" panose="02020603050405020304" pitchFamily="18" charset="-52"/>
                          <a:ea typeface="Calibri" panose="020F0502020204030204" pitchFamily="34" charset="0"/>
                          <a:cs typeface="Cambria" panose="02040503050406030204" pitchFamily="18" charset="0"/>
                        </a:rPr>
                        <a:t>ќ</a:t>
                      </a:r>
                      <a:r>
                        <a:rPr lang="tg-Cyrl-TJ" sz="1600" dirty="0" smtClean="0">
                          <a:effectLst/>
                          <a:latin typeface="Times New Roman Tj" panose="02020603050405020304" pitchFamily="18" charset="-52"/>
                          <a:ea typeface="Calibri" panose="020F0502020204030204" pitchFamily="34" charset="0"/>
                          <a:cs typeface="Times New Roman Tj" panose="02020603050405020304" pitchFamily="18" charset="-52"/>
                        </a:rPr>
                        <a:t>арзњои</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600" dirty="0" smtClean="0">
                          <a:effectLst/>
                          <a:latin typeface="Times New Roman Tj" panose="02020603050405020304" pitchFamily="18" charset="-52"/>
                          <a:ea typeface="Calibri" panose="020F0502020204030204" pitchFamily="34" charset="0"/>
                          <a:cs typeface="Times New Roman Tj" panose="02020603050405020304" pitchFamily="18" charset="-52"/>
                        </a:rPr>
                        <a:t>кредитории корхона ва љамъиятњои болозикр дар давраи соли 2022, маблаѓи </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52</a:t>
                      </a:r>
                      <a:r>
                        <a:rPr lang="en-US" sz="1600" dirty="0" smtClean="0">
                          <a:effectLst/>
                          <a:latin typeface="Times New Roman Tj" panose="02020603050405020304" pitchFamily="18" charset="-52"/>
                          <a:ea typeface="Calibri" panose="020F0502020204030204" pitchFamily="34" charset="0"/>
                          <a:cs typeface="Times New Roman" panose="02020603050405020304" pitchFamily="18" charset="0"/>
                        </a:rPr>
                        <a:t>,6 </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млрд </a:t>
                      </a:r>
                      <a:r>
                        <a:rPr lang="tg-Cyrl-TJ" sz="1600" dirty="0" smtClean="0">
                          <a:effectLst/>
                          <a:latin typeface="Times New Roman Tj" panose="02020603050405020304" pitchFamily="18" charset="-52"/>
                          <a:ea typeface="Calibri" panose="020F0502020204030204" pitchFamily="34" charset="0"/>
                          <a:cs typeface="Times New Roman Tj" panose="02020603050405020304" pitchFamily="18" charset="-52"/>
                        </a:rPr>
                        <a:t>сомон</a:t>
                      </a:r>
                      <a:r>
                        <a:rPr lang="tg-Cyrl-TJ" sz="1600" dirty="0" smtClean="0">
                          <a:effectLst/>
                          <a:latin typeface="Cambria" panose="02040503050406030204" pitchFamily="18" charset="0"/>
                          <a:ea typeface="Calibri" panose="020F0502020204030204" pitchFamily="34" charset="0"/>
                          <a:cs typeface="Cambria" panose="02040503050406030204" pitchFamily="18" charset="0"/>
                        </a:rPr>
                        <a:t>ӣ</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 ва дар давраи нимсолаи якуми 2023, </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мабла</a:t>
                      </a:r>
                      <a:r>
                        <a:rPr lang="tg-Cyrl-TJ" sz="1600" dirty="0" smtClean="0">
                          <a:effectLst/>
                          <a:latin typeface="Cambria" panose="02040503050406030204" pitchFamily="18" charset="0"/>
                          <a:ea typeface="Calibri" panose="020F0502020204030204" pitchFamily="34" charset="0"/>
                          <a:cs typeface="Cambria" panose="02040503050406030204" pitchFamily="18" charset="0"/>
                        </a:rPr>
                        <a:t>ғ</a:t>
                      </a:r>
                      <a:r>
                        <a:rPr lang="tg-Cyrl-TJ" sz="1600" dirty="0" smtClean="0">
                          <a:effectLst/>
                          <a:latin typeface="Times New Roman Tj" panose="02020603050405020304" pitchFamily="18" charset="-52"/>
                          <a:ea typeface="Calibri" panose="020F0502020204030204" pitchFamily="34" charset="0"/>
                          <a:cs typeface="Times New Roman Tj" panose="02020603050405020304" pitchFamily="18" charset="-52"/>
                        </a:rPr>
                        <a:t>и</a:t>
                      </a:r>
                      <a:r>
                        <a:rPr lang="tg-Cyrl-TJ" sz="1600" baseline="0" dirty="0" smtClean="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57,3 млрд </a:t>
                      </a:r>
                      <a:r>
                        <a:rPr lang="tg-Cyrl-TJ" sz="1600" dirty="0" smtClean="0">
                          <a:effectLst/>
                          <a:latin typeface="Times New Roman Tj" panose="02020603050405020304" pitchFamily="18" charset="-52"/>
                          <a:ea typeface="Calibri" panose="020F0502020204030204" pitchFamily="34" charset="0"/>
                          <a:cs typeface="Times New Roman Tj" panose="02020603050405020304" pitchFamily="18" charset="-52"/>
                        </a:rPr>
                        <a:t>сомониро</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600" dirty="0" smtClean="0">
                          <a:effectLst/>
                          <a:latin typeface="Times New Roman Tj" panose="02020603050405020304" pitchFamily="18" charset="-52"/>
                          <a:ea typeface="Calibri" panose="020F0502020204030204" pitchFamily="34" charset="0"/>
                          <a:cs typeface="Times New Roman Tj" panose="02020603050405020304" pitchFamily="18" charset="-52"/>
                        </a:rPr>
                        <a:t>ташкил</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 дода, нисбат ба давраи соли 2022, ба маблаѓи </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4,6 млрд</a:t>
                      </a:r>
                      <a:r>
                        <a:rPr lang="tg-Cyrl-TJ" sz="1600" baseline="0" dirty="0" smtClean="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600" dirty="0" smtClean="0">
                          <a:effectLst/>
                          <a:latin typeface="Times New Roman Tj" panose="02020603050405020304" pitchFamily="18" charset="-52"/>
                          <a:ea typeface="Calibri" panose="020F0502020204030204" pitchFamily="34" charset="0"/>
                          <a:cs typeface="Times New Roman Tj" panose="02020603050405020304" pitchFamily="18" charset="-52"/>
                        </a:rPr>
                        <a:t>сомон</a:t>
                      </a:r>
                      <a:r>
                        <a:rPr lang="tg-Cyrl-TJ" sz="1600" dirty="0" smtClean="0">
                          <a:effectLst/>
                          <a:latin typeface="Cambria" panose="02040503050406030204" pitchFamily="18" charset="0"/>
                          <a:ea typeface="Calibri" panose="020F0502020204030204" pitchFamily="34" charset="0"/>
                          <a:cs typeface="Cambria" panose="02040503050406030204" pitchFamily="18" charset="0"/>
                        </a:rPr>
                        <a:t>ӣ</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ё ба андозаи 9 фоиз афзоиш ёфтааст. </a:t>
                      </a:r>
                      <a:r>
                        <a:rPr lang="tg-Cyrl-TJ" sz="1600" dirty="0" smtClean="0">
                          <a:effectLst/>
                          <a:latin typeface="Times New Roman Tj" panose="02020603050405020304" pitchFamily="18" charset="-52"/>
                          <a:ea typeface="Calibri" panose="020F0502020204030204" pitchFamily="34" charset="0"/>
                          <a:cs typeface="Times New Roman Tj" panose="02020603050405020304" pitchFamily="18" charset="-52"/>
                        </a:rPr>
                        <a:t>Њаљми</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умумии ќ</a:t>
                      </a:r>
                      <a:r>
                        <a:rPr lang="tg-Cyrl-TJ" sz="1600" dirty="0" smtClean="0">
                          <a:effectLst/>
                          <a:latin typeface="Times New Roman Tj" panose="02020603050405020304" pitchFamily="18" charset="-52"/>
                          <a:ea typeface="Calibri" panose="020F0502020204030204" pitchFamily="34" charset="0"/>
                          <a:cs typeface="Times New Roman Tj" panose="02020603050405020304" pitchFamily="18" charset="-52"/>
                        </a:rPr>
                        <a:t>арзњои</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600" dirty="0" smtClean="0">
                          <a:effectLst/>
                          <a:latin typeface="Times New Roman Tj" panose="02020603050405020304" pitchFamily="18" charset="-52"/>
                          <a:ea typeface="Calibri" panose="020F0502020204030204" pitchFamily="34" charset="0"/>
                          <a:cs typeface="Times New Roman Tj" panose="02020603050405020304" pitchFamily="18" charset="-52"/>
                        </a:rPr>
                        <a:t>дебитории</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600" dirty="0" smtClean="0">
                          <a:effectLst/>
                          <a:latin typeface="Times New Roman Tj" panose="02020603050405020304" pitchFamily="18" charset="-52"/>
                          <a:ea typeface="Calibri" panose="020F0502020204030204" pitchFamily="34" charset="0"/>
                          <a:cs typeface="Times New Roman Tj" panose="02020603050405020304" pitchFamily="18" charset="-52"/>
                        </a:rPr>
                        <a:t>корхона</a:t>
                      </a:r>
                      <a:r>
                        <a:rPr lang="tg-Cyrl-TJ" sz="1600" dirty="0" smtClean="0">
                          <a:effectLst/>
                          <a:latin typeface="Cambria" panose="02040503050406030204" pitchFamily="18" charset="0"/>
                          <a:ea typeface="Calibri" panose="020F0502020204030204" pitchFamily="34" charset="0"/>
                          <a:cs typeface="Cambria" panose="02040503050406030204" pitchFamily="18" charset="0"/>
                        </a:rPr>
                        <a:t>ҳ</a:t>
                      </a:r>
                      <a:r>
                        <a:rPr lang="tg-Cyrl-TJ" sz="1600" dirty="0" smtClean="0">
                          <a:effectLst/>
                          <a:latin typeface="Times New Roman Tj" panose="02020603050405020304" pitchFamily="18" charset="-52"/>
                          <a:ea typeface="Calibri" panose="020F0502020204030204" pitchFamily="34" charset="0"/>
                          <a:cs typeface="Times New Roman Tj" panose="02020603050405020304" pitchFamily="18" charset="-52"/>
                        </a:rPr>
                        <a:t>ои</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600" dirty="0" smtClean="0">
                          <a:effectLst/>
                          <a:latin typeface="Times New Roman Tj" panose="02020603050405020304" pitchFamily="18" charset="-52"/>
                          <a:ea typeface="Calibri" panose="020F0502020204030204" pitchFamily="34" charset="0"/>
                          <a:cs typeface="Times New Roman Tj" panose="02020603050405020304" pitchFamily="18" charset="-52"/>
                        </a:rPr>
                        <a:t>азими</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600" dirty="0" smtClean="0">
                          <a:effectLst/>
                          <a:latin typeface="Times New Roman Tj" panose="02020603050405020304" pitchFamily="18" charset="-52"/>
                          <a:ea typeface="Calibri" panose="020F0502020204030204" pitchFamily="34" charset="0"/>
                          <a:cs typeface="Times New Roman Tj" panose="02020603050405020304" pitchFamily="18" charset="-52"/>
                        </a:rPr>
                        <a:t>давлатї</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600" dirty="0" smtClean="0">
                          <a:effectLst/>
                          <a:latin typeface="Times New Roman Tj" panose="02020603050405020304" pitchFamily="18" charset="-52"/>
                          <a:ea typeface="Calibri" panose="020F0502020204030204" pitchFamily="34" charset="0"/>
                          <a:cs typeface="Times New Roman Tj" panose="02020603050405020304" pitchFamily="18" charset="-52"/>
                        </a:rPr>
                        <a:t>дар</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600" dirty="0" smtClean="0">
                          <a:effectLst/>
                          <a:latin typeface="Times New Roman Tj" panose="02020603050405020304" pitchFamily="18" charset="-52"/>
                          <a:ea typeface="Calibri" panose="020F0502020204030204" pitchFamily="34" charset="0"/>
                          <a:cs typeface="Times New Roman Tj" panose="02020603050405020304" pitchFamily="18" charset="-52"/>
                        </a:rPr>
                        <a:t>давраи соли 2022,</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600" dirty="0" smtClean="0">
                          <a:effectLst/>
                          <a:latin typeface="Times New Roman Tj" panose="02020603050405020304" pitchFamily="18" charset="-52"/>
                          <a:ea typeface="Calibri" panose="020F0502020204030204" pitchFamily="34" charset="0"/>
                          <a:cs typeface="Times New Roman Tj" panose="02020603050405020304" pitchFamily="18" charset="-52"/>
                        </a:rPr>
                        <a:t>маблаѓи</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17,0 млрд </a:t>
                      </a:r>
                      <a:r>
                        <a:rPr lang="tg-Cyrl-TJ" sz="1600" dirty="0" smtClean="0">
                          <a:effectLst/>
                          <a:latin typeface="Times New Roman Tj" panose="02020603050405020304" pitchFamily="18" charset="-52"/>
                          <a:ea typeface="Calibri" panose="020F0502020204030204" pitchFamily="34" charset="0"/>
                          <a:cs typeface="Times New Roman Tj" panose="02020603050405020304" pitchFamily="18" charset="-52"/>
                        </a:rPr>
                        <a:t>сомон</a:t>
                      </a:r>
                      <a:r>
                        <a:rPr lang="tg-Cyrl-TJ" sz="1600" dirty="0" smtClean="0">
                          <a:effectLst/>
                          <a:latin typeface="Times New Roman Tj" panose="02020603050405020304" pitchFamily="18" charset="-52"/>
                          <a:ea typeface="Calibri" panose="020F0502020204030204" pitchFamily="34" charset="0"/>
                          <a:cs typeface="Cambria" panose="02040503050406030204" pitchFamily="18" charset="0"/>
                        </a:rPr>
                        <a:t>ї </a:t>
                      </a:r>
                      <a:r>
                        <a:rPr lang="tg-Cyrl-TJ" sz="1600" dirty="0" smtClean="0">
                          <a:effectLst/>
                          <a:latin typeface="Times New Roman Tj" panose="02020603050405020304" pitchFamily="18" charset="-52"/>
                          <a:ea typeface="Calibri" panose="020F0502020204030204" pitchFamily="34" charset="0"/>
                          <a:cs typeface="Cambria" panose="02040503050406030204" pitchFamily="18" charset="0"/>
                        </a:rPr>
                        <a:t>ва дар давраи нимсолаи якуми </a:t>
                      </a:r>
                      <a:r>
                        <a:rPr lang="tg-Cyrl-TJ" sz="1600" dirty="0" smtClean="0">
                          <a:effectLst/>
                          <a:latin typeface="Times New Roman Tj" panose="02020603050405020304" pitchFamily="18" charset="-52"/>
                          <a:ea typeface="Calibri" panose="020F0502020204030204" pitchFamily="34" charset="0"/>
                          <a:cs typeface="Times New Roman Tj" panose="02020603050405020304" pitchFamily="18" charset="-52"/>
                        </a:rPr>
                        <a:t>соли</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 2023, </a:t>
                      </a:r>
                      <a:r>
                        <a:rPr lang="tg-Cyrl-TJ" sz="1600" dirty="0" smtClean="0">
                          <a:effectLst/>
                          <a:latin typeface="Times New Roman Tj" panose="02020603050405020304" pitchFamily="18" charset="-52"/>
                          <a:ea typeface="Calibri" panose="020F0502020204030204" pitchFamily="34" charset="0"/>
                          <a:cs typeface="Times New Roman Tj" panose="02020603050405020304" pitchFamily="18" charset="-52"/>
                        </a:rPr>
                        <a:t>маблаѓи</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16,0 млрд </a:t>
                      </a:r>
                      <a:r>
                        <a:rPr lang="tg-Cyrl-TJ" sz="1600" dirty="0" smtClean="0">
                          <a:effectLst/>
                          <a:latin typeface="Times New Roman Tj" panose="02020603050405020304" pitchFamily="18" charset="-52"/>
                          <a:ea typeface="Calibri" panose="020F0502020204030204" pitchFamily="34" charset="0"/>
                          <a:cs typeface="Times New Roman Tj" panose="02020603050405020304" pitchFamily="18" charset="-52"/>
                        </a:rPr>
                        <a:t>сомониро</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600" dirty="0" smtClean="0">
                          <a:effectLst/>
                          <a:latin typeface="Times New Roman Tj" panose="02020603050405020304" pitchFamily="18" charset="-52"/>
                          <a:ea typeface="Calibri" panose="020F0502020204030204" pitchFamily="34" charset="0"/>
                          <a:cs typeface="Times New Roman Tj" panose="02020603050405020304" pitchFamily="18" charset="-52"/>
                        </a:rPr>
                        <a:t>ташкил</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600" dirty="0" smtClean="0">
                          <a:effectLst/>
                          <a:latin typeface="Times New Roman Tj" panose="02020603050405020304" pitchFamily="18" charset="-52"/>
                          <a:ea typeface="Calibri" panose="020F0502020204030204" pitchFamily="34" charset="0"/>
                          <a:cs typeface="Times New Roman Tj" panose="02020603050405020304" pitchFamily="18" charset="-52"/>
                        </a:rPr>
                        <a:t>медињад</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600" dirty="0" smtClean="0">
                          <a:effectLst/>
                          <a:latin typeface="Times New Roman Tj" panose="02020603050405020304" pitchFamily="18" charset="-52"/>
                          <a:ea typeface="Calibri" panose="020F0502020204030204" pitchFamily="34" charset="0"/>
                          <a:cs typeface="Times New Roman Tj" panose="02020603050405020304" pitchFamily="18" charset="-52"/>
                        </a:rPr>
                        <a:t>ки</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600" dirty="0" smtClean="0">
                          <a:effectLst/>
                          <a:latin typeface="Times New Roman Tj" panose="02020603050405020304" pitchFamily="18" charset="-52"/>
                          <a:ea typeface="Calibri" panose="020F0502020204030204" pitchFamily="34" charset="0"/>
                          <a:cs typeface="Times New Roman Tj" panose="02020603050405020304" pitchFamily="18" charset="-52"/>
                        </a:rPr>
                        <a:t>дар ќиёс ба давраи соли 2022</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маблағи 23,6 млн</a:t>
                      </a:r>
                      <a:r>
                        <a:rPr lang="tg-Cyrl-TJ" sz="1600" baseline="0" dirty="0" smtClean="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600" dirty="0" smtClean="0">
                          <a:effectLst/>
                          <a:latin typeface="Times New Roman Tj" panose="02020603050405020304" pitchFamily="18" charset="-52"/>
                          <a:ea typeface="Calibri" panose="020F0502020204030204" pitchFamily="34" charset="0"/>
                          <a:cs typeface="Times New Roman Tj" panose="02020603050405020304" pitchFamily="18" charset="-52"/>
                        </a:rPr>
                        <a:t>сомонї афзоиш</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600" dirty="0" smtClean="0">
                          <a:effectLst/>
                          <a:latin typeface="Times New Roman Tj" panose="02020603050405020304" pitchFamily="18" charset="-52"/>
                          <a:ea typeface="Calibri" panose="020F0502020204030204" pitchFamily="34" charset="0"/>
                          <a:cs typeface="Times New Roman Tj" panose="02020603050405020304" pitchFamily="18" charset="-52"/>
                        </a:rPr>
                        <a:t>ёфтааст</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a:t>
                      </a:r>
                      <a:endParaRPr lang="ru-RU" sz="15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cell3D prstMaterial="dkEdge">
                      <a:bevel w="77470" h="12700" prst="softRound"/>
                      <a:lightRig rig="flood" dir="t"/>
                    </a:cell3D>
                  </a:tcPr>
                </a:tc>
              </a:tr>
            </a:tbl>
          </a:graphicData>
        </a:graphic>
      </p:graphicFrame>
      <p:pic>
        <p:nvPicPr>
          <p:cNvPr id="5" name="Picture 13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650" y="142103"/>
            <a:ext cx="71755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2014415"/>
      </p:ext>
    </p:extLst>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838200" y="233543"/>
            <a:ext cx="10515600" cy="427355"/>
          </a:xfrm>
        </p:spPr>
        <p:txBody>
          <a:bodyPr>
            <a:noAutofit/>
          </a:bodyPr>
          <a:lstStyle/>
          <a:p>
            <a:r>
              <a:rPr lang="tg-Cyrl-TJ" sz="3000" b="1" dirty="0" smtClean="0">
                <a:solidFill>
                  <a:schemeClr val="accent1">
                    <a:lumMod val="75000"/>
                  </a:schemeClr>
                </a:solidFill>
                <a:latin typeface="Times New Roman Tj" panose="02020603050405020304" pitchFamily="18" charset="-52"/>
              </a:rPr>
              <a:t>Нақшаи амали </a:t>
            </a:r>
            <a:r>
              <a:rPr lang="tg-Cyrl-TJ" sz="3000" b="1" dirty="0" smtClean="0">
                <a:solidFill>
                  <a:schemeClr val="accent1">
                    <a:lumMod val="75000"/>
                  </a:schemeClr>
                </a:solidFill>
                <a:latin typeface="Times New Roman Tj" panose="02020603050405020304" pitchFamily="18" charset="-52"/>
                <a:cs typeface="Times New Roman" panose="02020603050405020304" pitchFamily="18" charset="0"/>
              </a:rPr>
              <a:t>Барнома:</a:t>
            </a:r>
            <a:endParaRPr lang="ru-RU" sz="3000" b="1" dirty="0">
              <a:solidFill>
                <a:schemeClr val="accent1">
                  <a:lumMod val="75000"/>
                </a:schemeClr>
              </a:solidFill>
              <a:latin typeface="Times New Roman Tj" panose="02020603050405020304" pitchFamily="18" charset="-52"/>
            </a:endParaRPr>
          </a:p>
        </p:txBody>
      </p:sp>
      <p:graphicFrame>
        <p:nvGraphicFramePr>
          <p:cNvPr id="6" name="Объект 5"/>
          <p:cNvGraphicFramePr>
            <a:graphicFrameLocks noGrp="1"/>
          </p:cNvGraphicFramePr>
          <p:nvPr>
            <p:ph idx="1"/>
            <p:extLst>
              <p:ext uri="{D42A27DB-BD31-4B8C-83A1-F6EECF244321}">
                <p14:modId xmlns:p14="http://schemas.microsoft.com/office/powerpoint/2010/main" val="2444520918"/>
              </p:ext>
            </p:extLst>
          </p:nvPr>
        </p:nvGraphicFramePr>
        <p:xfrm>
          <a:off x="313507" y="844732"/>
          <a:ext cx="11530149" cy="6117276"/>
        </p:xfrm>
        <a:graphic>
          <a:graphicData uri="http://schemas.openxmlformats.org/drawingml/2006/table">
            <a:tbl>
              <a:tblPr firstRow="1" bandRow="1">
                <a:tableStyleId>{5C22544A-7EE6-4342-B048-85BDC9FD1C3A}</a:tableStyleId>
              </a:tblPr>
              <a:tblGrid>
                <a:gridCol w="1097282"/>
                <a:gridCol w="4629598"/>
                <a:gridCol w="5803269"/>
              </a:tblGrid>
              <a:tr h="603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g-Cyrl-TJ" sz="1800" dirty="0" smtClean="0">
                          <a:solidFill>
                            <a:schemeClr val="tx1"/>
                          </a:solidFill>
                          <a:latin typeface="Times New Roman Tj" panose="02020603050405020304" pitchFamily="18" charset="-52"/>
                          <a:cs typeface="Times New Roman" panose="02020603050405020304" pitchFamily="18" charset="0"/>
                        </a:rPr>
                        <a:t>Бандҳои</a:t>
                      </a:r>
                      <a:r>
                        <a:rPr lang="tg-Cyrl-TJ" sz="1800" baseline="0" dirty="0" smtClean="0">
                          <a:solidFill>
                            <a:schemeClr val="tx1"/>
                          </a:solidFill>
                          <a:latin typeface="Times New Roman Tj" panose="02020603050405020304" pitchFamily="18" charset="-52"/>
                          <a:cs typeface="Times New Roman" panose="02020603050405020304" pitchFamily="18" charset="0"/>
                        </a:rPr>
                        <a:t> нақша</a:t>
                      </a:r>
                      <a:endParaRPr lang="ru-RU" dirty="0">
                        <a:solidFill>
                          <a:schemeClr val="tx1"/>
                        </a:solidFill>
                        <a:latin typeface="Times New Roman Tj" panose="02020603050405020304" pitchFamily="18" charset="-52"/>
                      </a:endParaRPr>
                    </a:p>
                  </a:txBody>
                  <a:tcPr>
                    <a:cell3D prstMaterial="dkEdge">
                      <a:bevel w="77470" h="12700" prst="softRound"/>
                      <a:lightRig rig="flood" dir="t"/>
                    </a:cell3D>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tg-Cyrl-TJ" sz="700" dirty="0" smtClean="0">
                        <a:solidFill>
                          <a:schemeClr val="tx1"/>
                        </a:solidFill>
                        <a:effectLst/>
                        <a:latin typeface="Times New Roman Tj" panose="02020603050405020304" pitchFamily="18" charset="-52"/>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tg-Cyrl-TJ" sz="1800" dirty="0" smtClean="0">
                          <a:solidFill>
                            <a:schemeClr val="tx1"/>
                          </a:solidFill>
                          <a:effectLst/>
                          <a:latin typeface="Times New Roman Tj" panose="02020603050405020304" pitchFamily="18" charset="-52"/>
                          <a:ea typeface="Calibri" panose="020F0502020204030204" pitchFamily="34" charset="0"/>
                          <a:cs typeface="Times New Roman" panose="02020603050405020304" pitchFamily="18" charset="0"/>
                        </a:rPr>
                        <a:t>Тадбирҳои пешбинишуда</a:t>
                      </a:r>
                      <a:endParaRPr lang="ru-RU" dirty="0">
                        <a:solidFill>
                          <a:schemeClr val="tx1"/>
                        </a:solidFill>
                        <a:latin typeface="Times New Roman Tj" panose="02020603050405020304" pitchFamily="18" charset="-52"/>
                      </a:endParaRPr>
                    </a:p>
                  </a:txBody>
                  <a:tcPr>
                    <a:cell3D prstMaterial="dkEdge">
                      <a:bevel w="77470" h="12700" prst="softRound"/>
                      <a:lightRig rig="flood" dir="t"/>
                    </a:cell3D>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tg-Cyrl-TJ" sz="1050" dirty="0" smtClean="0">
                        <a:solidFill>
                          <a:schemeClr val="tx1"/>
                        </a:solidFill>
                        <a:effectLst/>
                        <a:latin typeface="Times New Roman Tj" panose="02020603050405020304" pitchFamily="18" charset="-52"/>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tg-Cyrl-TJ" sz="1800" dirty="0" smtClean="0">
                          <a:solidFill>
                            <a:schemeClr val="tx1"/>
                          </a:solidFill>
                          <a:effectLst/>
                          <a:latin typeface="Times New Roman Tj" panose="02020603050405020304" pitchFamily="18" charset="-52"/>
                          <a:ea typeface="Calibri" panose="020F0502020204030204" pitchFamily="34" charset="0"/>
                          <a:cs typeface="Times New Roman" panose="02020603050405020304" pitchFamily="18" charset="0"/>
                        </a:rPr>
                        <a:t>Раванди иҷроиш</a:t>
                      </a:r>
                      <a:endParaRPr lang="ru-RU" sz="1800" dirty="0" smtClean="0">
                        <a:solidFill>
                          <a:schemeClr val="tx1"/>
                        </a:solidFill>
                        <a:effectLst/>
                        <a:latin typeface="Times New Roman Tj" panose="02020603050405020304" pitchFamily="18" charset="-52"/>
                        <a:ea typeface="Calibri" panose="020F0502020204030204" pitchFamily="34" charset="0"/>
                        <a:cs typeface="Times New Roman" panose="02020603050405020304" pitchFamily="18" charset="0"/>
                      </a:endParaRPr>
                    </a:p>
                  </a:txBody>
                  <a:tcPr>
                    <a:cell3D prstMaterial="dkEdge">
                      <a:bevel w="77470" h="12700" prst="softRound"/>
                      <a:lightRig rig="flood" dir="t"/>
                    </a:cell3D>
                  </a:tcPr>
                </a:tc>
              </a:tr>
              <a:tr h="2357694">
                <a:tc>
                  <a:txBody>
                    <a:bodyPr/>
                    <a:lstStyle/>
                    <a:p>
                      <a:pPr algn="ctr">
                        <a:lnSpc>
                          <a:spcPct val="115000"/>
                        </a:lnSpc>
                        <a:spcAft>
                          <a:spcPts val="0"/>
                        </a:spcAft>
                      </a:pPr>
                      <a:endParaRPr lang="tg-Cyrl-TJ" sz="1800" b="1" dirty="0" smtClean="0">
                        <a:effectLst/>
                        <a:latin typeface="Times New Roman Tj" panose="02020603050405020304" pitchFamily="18" charset="-52"/>
                        <a:ea typeface="Calibri" panose="020F0502020204030204" pitchFamily="34" charset="0"/>
                        <a:cs typeface="Times New Roman" panose="02020603050405020304" pitchFamily="18" charset="0"/>
                      </a:endParaRPr>
                    </a:p>
                    <a:p>
                      <a:pPr algn="ctr">
                        <a:lnSpc>
                          <a:spcPct val="115000"/>
                        </a:lnSpc>
                        <a:spcAft>
                          <a:spcPts val="0"/>
                        </a:spcAft>
                      </a:pPr>
                      <a:endParaRPr lang="tg-Cyrl-TJ" sz="1800" b="1" dirty="0" smtClean="0">
                        <a:effectLst/>
                        <a:latin typeface="Times New Roman Tj" panose="02020603050405020304" pitchFamily="18" charset="-52"/>
                        <a:ea typeface="Calibri" panose="020F0502020204030204" pitchFamily="34" charset="0"/>
                        <a:cs typeface="Times New Roman" panose="02020603050405020304" pitchFamily="18" charset="0"/>
                      </a:endParaRPr>
                    </a:p>
                    <a:p>
                      <a:pPr algn="ctr">
                        <a:lnSpc>
                          <a:spcPct val="115000"/>
                        </a:lnSpc>
                        <a:spcAft>
                          <a:spcPts val="0"/>
                        </a:spcAft>
                      </a:pPr>
                      <a:endParaRPr lang="tg-Cyrl-TJ" sz="1800" b="1" dirty="0" smtClean="0">
                        <a:effectLst/>
                        <a:latin typeface="Times New Roman Tj" panose="02020603050405020304" pitchFamily="18" charset="-52"/>
                        <a:ea typeface="Calibri" panose="020F0502020204030204" pitchFamily="34" charset="0"/>
                        <a:cs typeface="Times New Roman" panose="02020603050405020304" pitchFamily="18" charset="0"/>
                      </a:endParaRPr>
                    </a:p>
                    <a:p>
                      <a:pPr algn="ctr">
                        <a:lnSpc>
                          <a:spcPct val="115000"/>
                        </a:lnSpc>
                        <a:spcAft>
                          <a:spcPts val="0"/>
                        </a:spcAft>
                      </a:pPr>
                      <a:r>
                        <a:rPr lang="tg-Cyrl-TJ" sz="1800" b="1" dirty="0" smtClean="0">
                          <a:effectLst/>
                          <a:latin typeface="Times New Roman Tj" panose="02020603050405020304" pitchFamily="18" charset="-52"/>
                          <a:ea typeface="Calibri" panose="020F0502020204030204" pitchFamily="34" charset="0"/>
                          <a:cs typeface="Times New Roman" panose="02020603050405020304" pitchFamily="18" charset="0"/>
                        </a:rPr>
                        <a:t>Банди 7</a:t>
                      </a:r>
                      <a:endParaRPr lang="ru-RU" sz="1800" b="1"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cell3D prstMaterial="dkEdge">
                      <a:bevel w="77470" h="12700" prst="softRound"/>
                      <a:lightRig rig="flood" dir="t"/>
                    </a:cell3D>
                  </a:tcPr>
                </a:tc>
                <a:tc>
                  <a:txBody>
                    <a:bodyPr/>
                    <a:lstStyle/>
                    <a:p>
                      <a:pPr algn="just">
                        <a:lnSpc>
                          <a:spcPct val="115000"/>
                        </a:lnSpc>
                        <a:spcAft>
                          <a:spcPts val="0"/>
                        </a:spcAft>
                      </a:pPr>
                      <a:r>
                        <a:rPr lang="tg-Cyrl-TJ" sz="1800" dirty="0">
                          <a:solidFill>
                            <a:schemeClr val="tx1"/>
                          </a:solidFill>
                          <a:effectLst/>
                          <a:latin typeface="Times New Roman Tj" panose="02020603050405020304" pitchFamily="18" charset="-52"/>
                          <a:ea typeface="Calibri" panose="020F0502020204030204" pitchFamily="34" charset="0"/>
                          <a:cs typeface="Times New Roman" panose="02020603050405020304" pitchFamily="18" charset="0"/>
                        </a:rPr>
                        <a:t>Пешни</a:t>
                      </a:r>
                      <a:r>
                        <a:rPr lang="tg-Cyrl-TJ" sz="1800" dirty="0">
                          <a:solidFill>
                            <a:schemeClr val="tx1"/>
                          </a:solidFill>
                          <a:effectLst/>
                          <a:latin typeface="Times New Roman Tj" panose="02020603050405020304" pitchFamily="18" charset="-52"/>
                          <a:ea typeface="Calibri" panose="020F0502020204030204" pitchFamily="34" charset="0"/>
                          <a:cs typeface="Cambria" panose="02040503050406030204" pitchFamily="18" charset="0"/>
                        </a:rPr>
                        <a:t>ҳ</a:t>
                      </a:r>
                      <a:r>
                        <a:rPr lang="tg-Cyrl-TJ" sz="1800" dirty="0">
                          <a:solidFill>
                            <a:schemeClr val="tx1"/>
                          </a:solidFill>
                          <a:effectLst/>
                          <a:latin typeface="Times New Roman Tj" panose="02020603050405020304" pitchFamily="18" charset="-52"/>
                          <a:ea typeface="Calibri" panose="020F0502020204030204" pitchFamily="34" charset="0"/>
                          <a:cs typeface="Times New Roman Tj" panose="02020603050405020304" pitchFamily="18" charset="-52"/>
                        </a:rPr>
                        <a:t>од</a:t>
                      </a:r>
                      <a:r>
                        <a:rPr lang="tg-Cyrl-TJ" sz="1800" dirty="0">
                          <a:solidFill>
                            <a:schemeClr val="tx1"/>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800" dirty="0">
                          <a:solidFill>
                            <a:schemeClr val="tx1"/>
                          </a:solidFill>
                          <a:effectLst/>
                          <a:latin typeface="Times New Roman Tj" panose="02020603050405020304" pitchFamily="18" charset="-52"/>
                          <a:ea typeface="Calibri" panose="020F0502020204030204" pitchFamily="34" charset="0"/>
                          <a:cs typeface="Times New Roman Tj" panose="02020603050405020304" pitchFamily="18" charset="-52"/>
                        </a:rPr>
                        <a:t>намудани</a:t>
                      </a:r>
                      <a:r>
                        <a:rPr lang="tg-Cyrl-TJ" sz="1800" dirty="0">
                          <a:solidFill>
                            <a:schemeClr val="tx1"/>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800" dirty="0">
                          <a:solidFill>
                            <a:schemeClr val="tx1"/>
                          </a:solidFill>
                          <a:effectLst/>
                          <a:latin typeface="Times New Roman Tj" panose="02020603050405020304" pitchFamily="18" charset="-52"/>
                          <a:ea typeface="Calibri" panose="020F0502020204030204" pitchFamily="34" charset="0"/>
                          <a:cs typeface="Cambria" panose="02040503050406030204" pitchFamily="18" charset="0"/>
                        </a:rPr>
                        <a:t>ҳ</a:t>
                      </a:r>
                      <a:r>
                        <a:rPr lang="tg-Cyrl-TJ" sz="1800" dirty="0">
                          <a:solidFill>
                            <a:schemeClr val="tx1"/>
                          </a:solidFill>
                          <a:effectLst/>
                          <a:latin typeface="Times New Roman Tj" panose="02020603050405020304" pitchFamily="18" charset="-52"/>
                          <a:ea typeface="Calibri" panose="020F0502020204030204" pitchFamily="34" charset="0"/>
                          <a:cs typeface="Times New Roman Tj" panose="02020603050405020304" pitchFamily="18" charset="-52"/>
                        </a:rPr>
                        <a:t>исобот оид ба хавф</a:t>
                      </a:r>
                      <a:r>
                        <a:rPr lang="tg-Cyrl-TJ" sz="1800" dirty="0">
                          <a:solidFill>
                            <a:schemeClr val="tx1"/>
                          </a:solidFill>
                          <a:effectLst/>
                          <a:latin typeface="Times New Roman Tj" panose="02020603050405020304" pitchFamily="18" charset="-52"/>
                          <a:ea typeface="Calibri" panose="020F0502020204030204" pitchFamily="34" charset="0"/>
                          <a:cs typeface="Cambria" panose="02040503050406030204" pitchFamily="18" charset="0"/>
                        </a:rPr>
                        <a:t>ҳ</a:t>
                      </a:r>
                      <a:r>
                        <a:rPr lang="tg-Cyrl-TJ" sz="1800" dirty="0">
                          <a:solidFill>
                            <a:schemeClr val="tx1"/>
                          </a:solidFill>
                          <a:effectLst/>
                          <a:latin typeface="Times New Roman Tj" panose="02020603050405020304" pitchFamily="18" charset="-52"/>
                          <a:ea typeface="Calibri" panose="020F0502020204030204" pitchFamily="34" charset="0"/>
                          <a:cs typeface="Times New Roman Tj" panose="02020603050405020304" pitchFamily="18" charset="-52"/>
                        </a:rPr>
                        <a:t>ои фискалии корхона</a:t>
                      </a:r>
                      <a:r>
                        <a:rPr lang="tg-Cyrl-TJ" sz="1800" dirty="0">
                          <a:solidFill>
                            <a:schemeClr val="tx1"/>
                          </a:solidFill>
                          <a:effectLst/>
                          <a:latin typeface="Times New Roman Tj" panose="02020603050405020304" pitchFamily="18" charset="-52"/>
                          <a:ea typeface="Calibri" panose="020F0502020204030204" pitchFamily="34" charset="0"/>
                          <a:cs typeface="Cambria" panose="02040503050406030204" pitchFamily="18" charset="0"/>
                        </a:rPr>
                        <a:t>ҳ</a:t>
                      </a:r>
                      <a:r>
                        <a:rPr lang="tg-Cyrl-TJ" sz="1800" dirty="0">
                          <a:solidFill>
                            <a:schemeClr val="tx1"/>
                          </a:solidFill>
                          <a:effectLst/>
                          <a:latin typeface="Times New Roman Tj" panose="02020603050405020304" pitchFamily="18" charset="-52"/>
                          <a:ea typeface="Calibri" panose="020F0502020204030204" pitchFamily="34" charset="0"/>
                          <a:cs typeface="Times New Roman Tj" panose="02020603050405020304" pitchFamily="18" charset="-52"/>
                        </a:rPr>
                        <a:t>ои азими давлат</a:t>
                      </a:r>
                      <a:r>
                        <a:rPr lang="tg-Cyrl-TJ" sz="1800" dirty="0">
                          <a:solidFill>
                            <a:schemeClr val="tx1"/>
                          </a:solidFill>
                          <a:effectLst/>
                          <a:latin typeface="Times New Roman Tj" panose="02020603050405020304" pitchFamily="18" charset="-52"/>
                          <a:ea typeface="Calibri" panose="020F0502020204030204" pitchFamily="34" charset="0"/>
                          <a:cs typeface="Cambria" panose="02040503050406030204" pitchFamily="18" charset="0"/>
                        </a:rPr>
                        <a:t>ӣ</a:t>
                      </a:r>
                      <a:r>
                        <a:rPr lang="tg-Cyrl-TJ" sz="1800" dirty="0">
                          <a:solidFill>
                            <a:schemeClr val="tx1"/>
                          </a:solidFill>
                          <a:effectLst/>
                          <a:latin typeface="Times New Roman Tj" panose="02020603050405020304" pitchFamily="18" charset="-52"/>
                          <a:ea typeface="Calibri" panose="020F0502020204030204" pitchFamily="34" charset="0"/>
                          <a:cs typeface="Times New Roman Tj" panose="02020603050405020304" pitchFamily="18" charset="-52"/>
                        </a:rPr>
                        <a:t> ва </a:t>
                      </a:r>
                      <a:r>
                        <a:rPr lang="tg-Cyrl-TJ" sz="1800" dirty="0">
                          <a:solidFill>
                            <a:schemeClr val="tx1"/>
                          </a:solidFill>
                          <a:effectLst/>
                          <a:latin typeface="Times New Roman Tj" panose="02020603050405020304" pitchFamily="18" charset="-52"/>
                          <a:ea typeface="Calibri" panose="020F0502020204030204" pitchFamily="34" charset="0"/>
                          <a:cs typeface="Times New Roman" panose="02020603050405020304" pitchFamily="18" charset="0"/>
                        </a:rPr>
                        <a:t> љ</a:t>
                      </a:r>
                      <a:r>
                        <a:rPr lang="tg-Cyrl-TJ" sz="1800" dirty="0">
                          <a:solidFill>
                            <a:schemeClr val="tx1"/>
                          </a:solidFill>
                          <a:effectLst/>
                          <a:latin typeface="Times New Roman Tj" panose="02020603050405020304" pitchFamily="18" charset="-52"/>
                          <a:ea typeface="Calibri" panose="020F0502020204030204" pitchFamily="34" charset="0"/>
                          <a:cs typeface="Times New Roman Tj" panose="02020603050405020304" pitchFamily="18" charset="-52"/>
                        </a:rPr>
                        <a:t>амъият</a:t>
                      </a:r>
                      <a:r>
                        <a:rPr lang="tg-Cyrl-TJ" sz="1800" dirty="0">
                          <a:solidFill>
                            <a:schemeClr val="tx1"/>
                          </a:solidFill>
                          <a:effectLst/>
                          <a:latin typeface="Times New Roman Tj" panose="02020603050405020304" pitchFamily="18" charset="-52"/>
                          <a:ea typeface="Calibri" panose="020F0502020204030204" pitchFamily="34" charset="0"/>
                          <a:cs typeface="Cambria" panose="02040503050406030204" pitchFamily="18" charset="0"/>
                        </a:rPr>
                        <a:t>њ</a:t>
                      </a:r>
                      <a:r>
                        <a:rPr lang="tg-Cyrl-TJ" sz="1800" dirty="0">
                          <a:solidFill>
                            <a:schemeClr val="tx1"/>
                          </a:solidFill>
                          <a:effectLst/>
                          <a:latin typeface="Times New Roman Tj" panose="02020603050405020304" pitchFamily="18" charset="-52"/>
                          <a:ea typeface="Calibri" panose="020F0502020204030204" pitchFamily="34" charset="0"/>
                          <a:cs typeface="Times New Roman Tj" panose="02020603050405020304" pitchFamily="18" charset="-52"/>
                        </a:rPr>
                        <a:t>о</a:t>
                      </a:r>
                      <a:r>
                        <a:rPr lang="tg-Cyrl-TJ" sz="1800" dirty="0">
                          <a:solidFill>
                            <a:schemeClr val="tx1"/>
                          </a:solidFill>
                          <a:effectLst/>
                          <a:latin typeface="Times New Roman Tj" panose="02020603050405020304" pitchFamily="18" charset="-52"/>
                          <a:ea typeface="Calibri" panose="020F0502020204030204" pitchFamily="34" charset="0"/>
                          <a:cs typeface="Times New Roman" panose="02020603050405020304" pitchFamily="18" charset="0"/>
                        </a:rPr>
                        <a:t>и сањом</a:t>
                      </a:r>
                      <a:r>
                        <a:rPr lang="tg-Cyrl-TJ" sz="1800" dirty="0">
                          <a:solidFill>
                            <a:schemeClr val="tx1"/>
                          </a:solidFill>
                          <a:effectLst/>
                          <a:latin typeface="Times New Roman Tj" panose="02020603050405020304" pitchFamily="18" charset="-52"/>
                          <a:ea typeface="Calibri" panose="020F0502020204030204" pitchFamily="34" charset="0"/>
                          <a:cs typeface="Cambria" panose="02040503050406030204" pitchFamily="18" charset="0"/>
                        </a:rPr>
                        <a:t>ии бо сањми давлат фаъолияткунанда </a:t>
                      </a:r>
                      <a:r>
                        <a:rPr lang="tg-Cyrl-TJ" sz="1800" dirty="0">
                          <a:solidFill>
                            <a:schemeClr val="tx1"/>
                          </a:solidFill>
                          <a:effectLst/>
                          <a:latin typeface="Times New Roman Tj" panose="02020603050405020304" pitchFamily="18" charset="-52"/>
                          <a:ea typeface="Calibri" panose="020F0502020204030204" pitchFamily="34" charset="0"/>
                          <a:cs typeface="Times New Roman Tj" panose="02020603050405020304" pitchFamily="18" charset="-52"/>
                        </a:rPr>
                        <a:t>ба Ма</a:t>
                      </a:r>
                      <a:r>
                        <a:rPr lang="tg-Cyrl-TJ" sz="1800" dirty="0">
                          <a:solidFill>
                            <a:schemeClr val="tx1"/>
                          </a:solidFill>
                          <a:effectLst/>
                          <a:latin typeface="Times New Roman Tj" panose="02020603050405020304" pitchFamily="18" charset="-52"/>
                          <a:ea typeface="Calibri" panose="020F0502020204030204" pitchFamily="34" charset="0"/>
                          <a:cs typeface="Cambria" panose="02040503050406030204" pitchFamily="18" charset="0"/>
                        </a:rPr>
                        <a:t>ҷ</a:t>
                      </a:r>
                      <a:r>
                        <a:rPr lang="tg-Cyrl-TJ" sz="1800" dirty="0">
                          <a:solidFill>
                            <a:schemeClr val="tx1"/>
                          </a:solidFill>
                          <a:effectLst/>
                          <a:latin typeface="Times New Roman Tj" panose="02020603050405020304" pitchFamily="18" charset="-52"/>
                          <a:ea typeface="Calibri" panose="020F0502020204030204" pitchFamily="34" charset="0"/>
                          <a:cs typeface="Times New Roman Tj" panose="02020603050405020304" pitchFamily="18" charset="-52"/>
                        </a:rPr>
                        <a:t>лиси Ол</a:t>
                      </a:r>
                      <a:r>
                        <a:rPr lang="tg-Cyrl-TJ" sz="1800" dirty="0">
                          <a:solidFill>
                            <a:schemeClr val="tx1"/>
                          </a:solidFill>
                          <a:effectLst/>
                          <a:latin typeface="Times New Roman Tj" panose="02020603050405020304" pitchFamily="18" charset="-52"/>
                          <a:ea typeface="Calibri" panose="020F0502020204030204" pitchFamily="34" charset="0"/>
                          <a:cs typeface="Cambria" panose="02040503050406030204" pitchFamily="18" charset="0"/>
                        </a:rPr>
                        <a:t>ӣ</a:t>
                      </a:r>
                      <a:r>
                        <a:rPr lang="tg-Cyrl-TJ" sz="1800" dirty="0">
                          <a:solidFill>
                            <a:schemeClr val="tx1"/>
                          </a:solidFill>
                          <a:effectLst/>
                          <a:latin typeface="Times New Roman Tj" panose="02020603050405020304" pitchFamily="18" charset="-52"/>
                          <a:ea typeface="Calibri" panose="020F0502020204030204" pitchFamily="34" charset="0"/>
                          <a:cs typeface="Times New Roman Tj" panose="02020603050405020304" pitchFamily="18" charset="-52"/>
                        </a:rPr>
                        <a:t> ва</a:t>
                      </a:r>
                      <a:r>
                        <a:rPr lang="tg-Cyrl-TJ" sz="1800" dirty="0">
                          <a:solidFill>
                            <a:schemeClr val="tx1"/>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800" dirty="0">
                          <a:solidFill>
                            <a:schemeClr val="tx1"/>
                          </a:solidFill>
                          <a:effectLst/>
                          <a:latin typeface="Times New Roman Tj" panose="02020603050405020304" pitchFamily="18" charset="-52"/>
                          <a:ea typeface="Calibri" panose="020F0502020204030204" pitchFamily="34" charset="0"/>
                          <a:cs typeface="Cambria" panose="02040503050406030204" pitchFamily="18" charset="0"/>
                        </a:rPr>
                        <a:t>Ҳ</a:t>
                      </a:r>
                      <a:r>
                        <a:rPr lang="tg-Cyrl-TJ" sz="1800" dirty="0">
                          <a:solidFill>
                            <a:schemeClr val="tx1"/>
                          </a:solidFill>
                          <a:effectLst/>
                          <a:latin typeface="Times New Roman Tj" panose="02020603050405020304" pitchFamily="18" charset="-52"/>
                          <a:ea typeface="Calibri" panose="020F0502020204030204" pitchFamily="34" charset="0"/>
                          <a:cs typeface="Times New Roman Tj" panose="02020603050405020304" pitchFamily="18" charset="-52"/>
                        </a:rPr>
                        <a:t>укумати</a:t>
                      </a:r>
                      <a:r>
                        <a:rPr lang="tg-Cyrl-TJ" sz="1800" dirty="0">
                          <a:solidFill>
                            <a:schemeClr val="tx1"/>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800" dirty="0">
                          <a:solidFill>
                            <a:schemeClr val="tx1"/>
                          </a:solidFill>
                          <a:effectLst/>
                          <a:latin typeface="Times New Roman Tj" panose="02020603050405020304" pitchFamily="18" charset="-52"/>
                          <a:ea typeface="Calibri" panose="020F0502020204030204" pitchFamily="34" charset="0"/>
                          <a:cs typeface="Times New Roman Tj" panose="02020603050405020304" pitchFamily="18" charset="-52"/>
                        </a:rPr>
                        <a:t>Љумњурии Тољикистон</a:t>
                      </a:r>
                      <a:r>
                        <a:rPr lang="tg-Cyrl-TJ" sz="1800" dirty="0">
                          <a:solidFill>
                            <a:schemeClr val="tx1"/>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800" dirty="0">
                          <a:solidFill>
                            <a:schemeClr val="tx1"/>
                          </a:solidFill>
                          <a:effectLst/>
                          <a:latin typeface="Times New Roman Tj" panose="02020603050405020304" pitchFamily="18" charset="-52"/>
                          <a:ea typeface="Calibri" panose="020F0502020204030204" pitchFamily="34" charset="0"/>
                          <a:cs typeface="Cambria" panose="02040503050406030204" pitchFamily="18" charset="0"/>
                        </a:rPr>
                        <a:t>ва мунтазам </a:t>
                      </a:r>
                      <a:r>
                        <a:rPr lang="tg-Cyrl-TJ" sz="1800" dirty="0">
                          <a:solidFill>
                            <a:schemeClr val="tx1"/>
                          </a:solidFill>
                          <a:effectLst/>
                          <a:latin typeface="Times New Roman Tj" panose="02020603050405020304" pitchFamily="18" charset="-52"/>
                          <a:ea typeface="Calibri" panose="020F0502020204030204" pitchFamily="34" charset="0"/>
                          <a:cs typeface="Times New Roman Tj" panose="02020603050405020304" pitchFamily="18" charset="-52"/>
                        </a:rPr>
                        <a:t>љойгир намудани он дар</a:t>
                      </a:r>
                      <a:r>
                        <a:rPr lang="tg-Cyrl-TJ" sz="1800" dirty="0">
                          <a:solidFill>
                            <a:schemeClr val="tx1"/>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800" dirty="0">
                          <a:solidFill>
                            <a:schemeClr val="tx1"/>
                          </a:solidFill>
                          <a:effectLst/>
                          <a:latin typeface="Times New Roman Tj" panose="02020603050405020304" pitchFamily="18" charset="-52"/>
                          <a:ea typeface="Calibri" panose="020F0502020204030204" pitchFamily="34" charset="0"/>
                          <a:cs typeface="Times New Roman Tj" panose="02020603050405020304" pitchFamily="18" charset="-52"/>
                        </a:rPr>
                        <a:t>сомонаи Вазорати</a:t>
                      </a:r>
                      <a:r>
                        <a:rPr lang="tg-Cyrl-TJ" sz="1800" dirty="0">
                          <a:solidFill>
                            <a:schemeClr val="tx1"/>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800" dirty="0">
                          <a:solidFill>
                            <a:schemeClr val="tx1"/>
                          </a:solidFill>
                          <a:effectLst/>
                          <a:latin typeface="Times New Roman Tj" panose="02020603050405020304" pitchFamily="18" charset="-52"/>
                          <a:ea typeface="Calibri" panose="020F0502020204030204" pitchFamily="34" charset="0"/>
                          <a:cs typeface="Times New Roman Tj" panose="02020603050405020304" pitchFamily="18" charset="-52"/>
                        </a:rPr>
                        <a:t>молия</a:t>
                      </a:r>
                      <a:r>
                        <a:rPr lang="tg-Cyrl-TJ" sz="1800" dirty="0">
                          <a:solidFill>
                            <a:schemeClr val="tx1"/>
                          </a:solidFill>
                          <a:effectLst/>
                          <a:latin typeface="Times New Roman Tj" panose="02020603050405020304" pitchFamily="18" charset="-52"/>
                          <a:ea typeface="Calibri" panose="020F0502020204030204" pitchFamily="34" charset="0"/>
                          <a:cs typeface="Times New Roman" panose="02020603050405020304" pitchFamily="18" charset="0"/>
                        </a:rPr>
                        <a:t> </a:t>
                      </a:r>
                      <a:endParaRPr lang="ru-RU" sz="1800" dirty="0">
                        <a:solidFill>
                          <a:schemeClr val="tx1"/>
                        </a:solidFill>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cell3D prstMaterial="dkEdge">
                      <a:bevel w="77470" h="12700" prst="softRound"/>
                      <a:lightRig rig="flood" dir="t"/>
                    </a:cell3D>
                  </a:tcPr>
                </a:tc>
                <a:tc>
                  <a:txBody>
                    <a:bodyPr/>
                    <a:lstStyle/>
                    <a:p>
                      <a:pPr indent="450215" algn="just">
                        <a:lnSpc>
                          <a:spcPct val="115000"/>
                        </a:lnSpc>
                        <a:spcAft>
                          <a:spcPts val="0"/>
                        </a:spcAft>
                      </a:pPr>
                      <a:r>
                        <a:rPr lang="tg-Cyrl-TJ" sz="1800" dirty="0" smtClean="0">
                          <a:effectLst/>
                          <a:latin typeface="Times New Roman Tj" panose="02020603050405020304" pitchFamily="18" charset="-52"/>
                          <a:ea typeface="Times New Roman" panose="02020603050405020304" pitchFamily="18" charset="0"/>
                          <a:cs typeface="Times New Roman" panose="02020603050405020304" pitchFamily="18" charset="0"/>
                        </a:rPr>
                        <a:t>Вобаста ба банди мазкур омода ва пешни</a:t>
                      </a:r>
                      <a:r>
                        <a:rPr lang="tg-Cyrl-TJ" sz="1800" dirty="0" smtClean="0">
                          <a:effectLst/>
                          <a:latin typeface="Cambria" panose="02040503050406030204" pitchFamily="18" charset="0"/>
                          <a:ea typeface="Times New Roman" panose="02020603050405020304" pitchFamily="18" charset="0"/>
                          <a:cs typeface="Cambria" panose="02040503050406030204" pitchFamily="18" charset="0"/>
                        </a:rPr>
                        <a:t>ҳ</a:t>
                      </a:r>
                      <a:r>
                        <a:rPr lang="tg-Cyrl-TJ" sz="1800" dirty="0" smtClean="0">
                          <a:effectLst/>
                          <a:latin typeface="Times New Roman Tj" panose="02020603050405020304" pitchFamily="18" charset="-52"/>
                          <a:ea typeface="Times New Roman" panose="02020603050405020304" pitchFamily="18" charset="0"/>
                          <a:cs typeface="Times New Roman Tj" panose="02020603050405020304" pitchFamily="18" charset="-52"/>
                        </a:rPr>
                        <a:t>оди</a:t>
                      </a:r>
                      <a:r>
                        <a:rPr lang="tg-Cyrl-TJ" sz="1800" dirty="0" smtClean="0">
                          <a:effectLst/>
                          <a:latin typeface="Times New Roman Tj" panose="02020603050405020304" pitchFamily="18" charset="-52"/>
                          <a:ea typeface="Times New Roman" panose="02020603050405020304" pitchFamily="18" charset="0"/>
                          <a:cs typeface="Times New Roman" panose="02020603050405020304" pitchFamily="18" charset="0"/>
                        </a:rPr>
                        <a:t> </a:t>
                      </a:r>
                      <a:r>
                        <a:rPr lang="tg-Cyrl-TJ" sz="1800" dirty="0" smtClean="0">
                          <a:effectLst/>
                          <a:latin typeface="Cambria" panose="02040503050406030204" pitchFamily="18" charset="0"/>
                          <a:ea typeface="Times New Roman" panose="02020603050405020304" pitchFamily="18" charset="0"/>
                          <a:cs typeface="Cambria" panose="02040503050406030204" pitchFamily="18" charset="0"/>
                        </a:rPr>
                        <a:t>Ҳ</a:t>
                      </a:r>
                      <a:r>
                        <a:rPr lang="tg-Cyrl-TJ" sz="1800" dirty="0" smtClean="0">
                          <a:effectLst/>
                          <a:latin typeface="Times New Roman Tj" panose="02020603050405020304" pitchFamily="18" charset="-52"/>
                          <a:ea typeface="Times New Roman" panose="02020603050405020304" pitchFamily="18" charset="0"/>
                          <a:cs typeface="Times New Roman" panose="02020603050405020304" pitchFamily="18" charset="0"/>
                        </a:rPr>
                        <a:t>исобот оид ба хавф</a:t>
                      </a:r>
                      <a:r>
                        <a:rPr lang="tg-Cyrl-TJ" sz="1800" dirty="0" smtClean="0">
                          <a:effectLst/>
                          <a:latin typeface="Cambria" panose="02040503050406030204" pitchFamily="18" charset="0"/>
                          <a:ea typeface="Times New Roman" panose="02020603050405020304" pitchFamily="18" charset="0"/>
                          <a:cs typeface="Cambria" panose="02040503050406030204" pitchFamily="18" charset="0"/>
                        </a:rPr>
                        <a:t>ҳ</a:t>
                      </a:r>
                      <a:r>
                        <a:rPr lang="tg-Cyrl-TJ" sz="1800" dirty="0" smtClean="0">
                          <a:effectLst/>
                          <a:latin typeface="Times New Roman Tj" panose="02020603050405020304" pitchFamily="18" charset="-52"/>
                          <a:ea typeface="Times New Roman" panose="02020603050405020304" pitchFamily="18" charset="0"/>
                          <a:cs typeface="Times New Roman" panose="02020603050405020304" pitchFamily="18" charset="0"/>
                        </a:rPr>
                        <a:t>ои фискалии корхона</a:t>
                      </a:r>
                      <a:r>
                        <a:rPr lang="tg-Cyrl-TJ" sz="1800" dirty="0" smtClean="0">
                          <a:effectLst/>
                          <a:latin typeface="Cambria" panose="02040503050406030204" pitchFamily="18" charset="0"/>
                          <a:ea typeface="Times New Roman" panose="02020603050405020304" pitchFamily="18" charset="0"/>
                          <a:cs typeface="Cambria" panose="02040503050406030204" pitchFamily="18" charset="0"/>
                        </a:rPr>
                        <a:t>ҳ</a:t>
                      </a:r>
                      <a:r>
                        <a:rPr lang="tg-Cyrl-TJ" sz="1800" dirty="0" smtClean="0">
                          <a:effectLst/>
                          <a:latin typeface="Times New Roman Tj" panose="02020603050405020304" pitchFamily="18" charset="-52"/>
                          <a:ea typeface="Times New Roman" panose="02020603050405020304" pitchFamily="18" charset="0"/>
                          <a:cs typeface="Times New Roman" panose="02020603050405020304" pitchFamily="18" charset="0"/>
                        </a:rPr>
                        <a:t>ои азими давлат</a:t>
                      </a:r>
                      <a:r>
                        <a:rPr lang="tg-Cyrl-TJ" sz="1800" dirty="0" smtClean="0">
                          <a:effectLst/>
                          <a:latin typeface="Cambria" panose="02040503050406030204" pitchFamily="18" charset="0"/>
                          <a:ea typeface="Times New Roman" panose="02020603050405020304" pitchFamily="18" charset="0"/>
                          <a:cs typeface="Cambria" panose="02040503050406030204" pitchFamily="18" charset="0"/>
                        </a:rPr>
                        <a:t>ӣ</a:t>
                      </a:r>
                      <a:r>
                        <a:rPr lang="tg-Cyrl-TJ" sz="1800" dirty="0" smtClean="0">
                          <a:effectLst/>
                          <a:latin typeface="Times New Roman Tj" panose="02020603050405020304" pitchFamily="18" charset="-52"/>
                          <a:ea typeface="Times New Roman" panose="02020603050405020304" pitchFamily="18" charset="0"/>
                          <a:cs typeface="Times New Roman" panose="02020603050405020304" pitchFamily="18" charset="0"/>
                        </a:rPr>
                        <a:t> аз тасди</a:t>
                      </a:r>
                      <a:r>
                        <a:rPr lang="tg-Cyrl-TJ" sz="1800" dirty="0" smtClean="0">
                          <a:effectLst/>
                          <a:latin typeface="Cambria" panose="02040503050406030204" pitchFamily="18" charset="0"/>
                          <a:ea typeface="Times New Roman" panose="02020603050405020304" pitchFamily="18" charset="0"/>
                          <a:cs typeface="Cambria" panose="02040503050406030204" pitchFamily="18" charset="0"/>
                        </a:rPr>
                        <a:t>қ</a:t>
                      </a:r>
                      <a:r>
                        <a:rPr lang="tg-Cyrl-TJ" sz="1800" dirty="0" smtClean="0">
                          <a:effectLst/>
                          <a:latin typeface="Times New Roman Tj" panose="02020603050405020304" pitchFamily="18" charset="-52"/>
                          <a:ea typeface="Times New Roman" panose="02020603050405020304" pitchFamily="18" charset="0"/>
                          <a:cs typeface="Times New Roman" panose="02020603050405020304" pitchFamily="18" charset="0"/>
                        </a:rPr>
                        <a:t>и дастурмалаи хавф</a:t>
                      </a:r>
                      <a:r>
                        <a:rPr lang="tg-Cyrl-TJ" sz="1800" dirty="0" smtClean="0">
                          <a:effectLst/>
                          <a:latin typeface="Cambria" panose="02040503050406030204" pitchFamily="18" charset="0"/>
                          <a:ea typeface="Times New Roman" panose="02020603050405020304" pitchFamily="18" charset="0"/>
                          <a:cs typeface="Cambria" panose="02040503050406030204" pitchFamily="18" charset="0"/>
                        </a:rPr>
                        <a:t>ҳ</a:t>
                      </a:r>
                      <a:r>
                        <a:rPr lang="tg-Cyrl-TJ" sz="1800" dirty="0" smtClean="0">
                          <a:effectLst/>
                          <a:latin typeface="Times New Roman Tj" panose="02020603050405020304" pitchFamily="18" charset="-52"/>
                          <a:ea typeface="Times New Roman" panose="02020603050405020304" pitchFamily="18" charset="0"/>
                          <a:cs typeface="Times New Roman" panose="02020603050405020304" pitchFamily="18" charset="0"/>
                        </a:rPr>
                        <a:t>ои фискал</a:t>
                      </a:r>
                      <a:r>
                        <a:rPr lang="tg-Cyrl-TJ" sz="1800" dirty="0" smtClean="0">
                          <a:effectLst/>
                          <a:latin typeface="Cambria" panose="02040503050406030204" pitchFamily="18" charset="0"/>
                          <a:ea typeface="Times New Roman" panose="02020603050405020304" pitchFamily="18" charset="0"/>
                          <a:cs typeface="Cambria" panose="02040503050406030204" pitchFamily="18" charset="0"/>
                        </a:rPr>
                        <a:t>ӣ</a:t>
                      </a:r>
                      <a:r>
                        <a:rPr lang="tg-Cyrl-TJ" sz="1800" dirty="0" smtClean="0">
                          <a:effectLst/>
                          <a:latin typeface="Times New Roman Tj" panose="02020603050405020304" pitchFamily="18" charset="-52"/>
                          <a:ea typeface="Times New Roman" panose="02020603050405020304" pitchFamily="18" charset="0"/>
                          <a:cs typeface="Times New Roman" panose="02020603050405020304" pitchFamily="18" charset="0"/>
                        </a:rPr>
                        <a:t> бо назардошти та</a:t>
                      </a:r>
                      <a:r>
                        <a:rPr lang="tg-Cyrl-TJ" sz="1800" dirty="0" smtClean="0">
                          <a:effectLst/>
                          <a:latin typeface="Cambria" panose="02040503050406030204" pitchFamily="18" charset="0"/>
                          <a:ea typeface="Times New Roman" panose="02020603050405020304" pitchFamily="18" charset="0"/>
                          <a:cs typeface="Cambria" panose="02040503050406030204" pitchFamily="18" charset="0"/>
                        </a:rPr>
                        <a:t>ҷ</a:t>
                      </a:r>
                      <a:r>
                        <a:rPr lang="tg-Cyrl-TJ" sz="1800" dirty="0" smtClean="0">
                          <a:effectLst/>
                          <a:latin typeface="Times New Roman Tj" panose="02020603050405020304" pitchFamily="18" charset="-52"/>
                          <a:ea typeface="Times New Roman" panose="02020603050405020304" pitchFamily="18" charset="0"/>
                          <a:cs typeface="Times New Roman Tj" panose="02020603050405020304" pitchFamily="18" charset="-52"/>
                        </a:rPr>
                        <a:t>рибаи</a:t>
                      </a:r>
                      <a:r>
                        <a:rPr lang="tg-Cyrl-TJ" sz="1800" dirty="0" smtClean="0">
                          <a:effectLst/>
                          <a:latin typeface="Times New Roman Tj" panose="02020603050405020304" pitchFamily="18" charset="-52"/>
                          <a:ea typeface="Times New Roman" panose="02020603050405020304" pitchFamily="18" charset="0"/>
                          <a:cs typeface="Times New Roman" panose="02020603050405020304" pitchFamily="18" charset="0"/>
                        </a:rPr>
                        <a:t> кишвар</a:t>
                      </a:r>
                      <a:r>
                        <a:rPr lang="tg-Cyrl-TJ" sz="1800" dirty="0" smtClean="0">
                          <a:effectLst/>
                          <a:latin typeface="Cambria" panose="02040503050406030204" pitchFamily="18" charset="0"/>
                          <a:ea typeface="Times New Roman" panose="02020603050405020304" pitchFamily="18" charset="0"/>
                          <a:cs typeface="Cambria" panose="02040503050406030204" pitchFamily="18" charset="0"/>
                        </a:rPr>
                        <a:t>ҳ</a:t>
                      </a:r>
                      <a:r>
                        <a:rPr lang="tg-Cyrl-TJ" sz="1800" dirty="0" smtClean="0">
                          <a:effectLst/>
                          <a:latin typeface="Times New Roman Tj" panose="02020603050405020304" pitchFamily="18" charset="-52"/>
                          <a:ea typeface="Times New Roman" panose="02020603050405020304" pitchFamily="18" charset="0"/>
                          <a:cs typeface="Times New Roman Tj" panose="02020603050405020304" pitchFamily="18" charset="-52"/>
                        </a:rPr>
                        <a:t>о</a:t>
                      </a:r>
                      <a:r>
                        <a:rPr lang="tg-Cyrl-TJ" sz="1800" dirty="0" smtClean="0">
                          <a:effectLst/>
                          <a:latin typeface="Times New Roman Tj" panose="02020603050405020304" pitchFamily="18" charset="-52"/>
                          <a:ea typeface="Times New Roman" panose="02020603050405020304" pitchFamily="18" charset="0"/>
                          <a:cs typeface="Times New Roman" panose="02020603050405020304" pitchFamily="18" charset="0"/>
                        </a:rPr>
                        <a:t>  </a:t>
                      </a:r>
                      <a:r>
                        <a:rPr lang="tg-Cyrl-TJ" sz="1800" dirty="0" smtClean="0">
                          <a:effectLst/>
                          <a:latin typeface="Times New Roman Tj" panose="02020603050405020304" pitchFamily="18" charset="-52"/>
                          <a:ea typeface="Times New Roman" panose="02020603050405020304" pitchFamily="18" charset="0"/>
                          <a:cs typeface="Times New Roman Tj" panose="02020603050405020304" pitchFamily="18" charset="-52"/>
                        </a:rPr>
                        <a:t>омода</a:t>
                      </a:r>
                      <a:r>
                        <a:rPr lang="tg-Cyrl-TJ" sz="1800" dirty="0" smtClean="0">
                          <a:effectLst/>
                          <a:latin typeface="Times New Roman Tj" panose="02020603050405020304" pitchFamily="18" charset="-52"/>
                          <a:ea typeface="Times New Roman" panose="02020603050405020304" pitchFamily="18" charset="0"/>
                          <a:cs typeface="Times New Roman" panose="02020603050405020304" pitchFamily="18" charset="0"/>
                        </a:rPr>
                        <a:t> </a:t>
                      </a:r>
                      <a:r>
                        <a:rPr lang="tg-Cyrl-TJ" sz="1800" dirty="0" smtClean="0">
                          <a:effectLst/>
                          <a:latin typeface="Times New Roman Tj" panose="02020603050405020304" pitchFamily="18" charset="-52"/>
                          <a:ea typeface="Times New Roman" panose="02020603050405020304" pitchFamily="18" charset="0"/>
                          <a:cs typeface="Times New Roman Tj" panose="02020603050405020304" pitchFamily="18" charset="-52"/>
                        </a:rPr>
                        <a:t>ва</a:t>
                      </a:r>
                      <a:r>
                        <a:rPr lang="tg-Cyrl-TJ" sz="1800" dirty="0" smtClean="0">
                          <a:effectLst/>
                          <a:latin typeface="Times New Roman Tj" panose="02020603050405020304" pitchFamily="18" charset="-52"/>
                          <a:ea typeface="Times New Roman" panose="02020603050405020304" pitchFamily="18" charset="0"/>
                          <a:cs typeface="Times New Roman" panose="02020603050405020304" pitchFamily="18" charset="0"/>
                        </a:rPr>
                        <a:t> </a:t>
                      </a:r>
                      <a:r>
                        <a:rPr lang="tg-Cyrl-TJ" sz="1800" dirty="0" smtClean="0">
                          <a:effectLst/>
                          <a:latin typeface="Times New Roman Tj" panose="02020603050405020304" pitchFamily="18" charset="-52"/>
                          <a:ea typeface="Times New Roman" panose="02020603050405020304" pitchFamily="18" charset="0"/>
                          <a:cs typeface="Times New Roman Tj" panose="02020603050405020304" pitchFamily="18" charset="-52"/>
                        </a:rPr>
                        <a:t>пешни</a:t>
                      </a:r>
                      <a:r>
                        <a:rPr lang="tg-Cyrl-TJ" sz="1800" dirty="0" smtClean="0">
                          <a:effectLst/>
                          <a:latin typeface="Cambria" panose="02040503050406030204" pitchFamily="18" charset="0"/>
                          <a:ea typeface="Times New Roman" panose="02020603050405020304" pitchFamily="18" charset="0"/>
                          <a:cs typeface="Cambria" panose="02040503050406030204" pitchFamily="18" charset="0"/>
                        </a:rPr>
                        <a:t>ҳ</a:t>
                      </a:r>
                      <a:r>
                        <a:rPr lang="tg-Cyrl-TJ" sz="1800" dirty="0" smtClean="0">
                          <a:effectLst/>
                          <a:latin typeface="Times New Roman Tj" panose="02020603050405020304" pitchFamily="18" charset="-52"/>
                          <a:ea typeface="Times New Roman" panose="02020603050405020304" pitchFamily="18" charset="0"/>
                          <a:cs typeface="Times New Roman Tj" panose="02020603050405020304" pitchFamily="18" charset="-52"/>
                        </a:rPr>
                        <a:t>од</a:t>
                      </a:r>
                      <a:r>
                        <a:rPr lang="tg-Cyrl-TJ" sz="1800" dirty="0" smtClean="0">
                          <a:effectLst/>
                          <a:latin typeface="Times New Roman Tj" panose="02020603050405020304" pitchFamily="18" charset="-52"/>
                          <a:ea typeface="Times New Roman" panose="02020603050405020304" pitchFamily="18" charset="0"/>
                          <a:cs typeface="Times New Roman" panose="02020603050405020304" pitchFamily="18" charset="0"/>
                        </a:rPr>
                        <a:t> карда мешавад. Тадбири мазкур низ дар матрисаи чорабини</a:t>
                      </a:r>
                      <a:r>
                        <a:rPr lang="tg-Cyrl-TJ" sz="1800" dirty="0" smtClean="0">
                          <a:effectLst/>
                          <a:latin typeface="Cambria" panose="02040503050406030204" pitchFamily="18" charset="0"/>
                          <a:ea typeface="Times New Roman" panose="02020603050405020304" pitchFamily="18" charset="0"/>
                          <a:cs typeface="Cambria" panose="02040503050406030204" pitchFamily="18" charset="0"/>
                        </a:rPr>
                        <a:t>ҳ</a:t>
                      </a:r>
                      <a:r>
                        <a:rPr lang="tg-Cyrl-TJ" sz="1800" dirty="0" smtClean="0">
                          <a:effectLst/>
                          <a:latin typeface="Times New Roman Tj" panose="02020603050405020304" pitchFamily="18" charset="-52"/>
                          <a:ea typeface="Times New Roman" panose="02020603050405020304" pitchFamily="18" charset="0"/>
                          <a:cs typeface="Times New Roman Tj" panose="02020603050405020304" pitchFamily="18" charset="-52"/>
                        </a:rPr>
                        <a:t>ои</a:t>
                      </a:r>
                      <a:r>
                        <a:rPr lang="tg-Cyrl-TJ" sz="1800" dirty="0" smtClean="0">
                          <a:effectLst/>
                          <a:latin typeface="Times New Roman Tj" panose="02020603050405020304" pitchFamily="18" charset="-52"/>
                          <a:ea typeface="Times New Roman" panose="02020603050405020304" pitchFamily="18" charset="0"/>
                          <a:cs typeface="Times New Roman" panose="02020603050405020304" pitchFamily="18" charset="0"/>
                        </a:rPr>
                        <a:t> </a:t>
                      </a:r>
                      <a:r>
                        <a:rPr lang="tg-Cyrl-TJ" sz="1800" dirty="0" smtClean="0">
                          <a:effectLst/>
                          <a:latin typeface="Times New Roman Tj" panose="02020603050405020304" pitchFamily="18" charset="-52"/>
                          <a:ea typeface="Calibri" panose="020F0502020204030204" pitchFamily="34" charset="0"/>
                          <a:cs typeface="Times New Roman" panose="02020603050405020304" pitchFamily="18" charset="0"/>
                        </a:rPr>
                        <a:t>Хазинаи Авруосиёгии рушд дар соли 2025 пешбин</a:t>
                      </a:r>
                      <a:r>
                        <a:rPr lang="tg-Cyrl-TJ" sz="1800" dirty="0" smtClean="0">
                          <a:effectLst/>
                          <a:latin typeface="Cambria" panose="02040503050406030204" pitchFamily="18" charset="0"/>
                          <a:ea typeface="Calibri" panose="020F0502020204030204" pitchFamily="34" charset="0"/>
                          <a:cs typeface="Cambria" panose="02040503050406030204" pitchFamily="18" charset="0"/>
                        </a:rPr>
                        <a:t>ӣ</a:t>
                      </a:r>
                      <a:r>
                        <a:rPr lang="tg-Cyrl-TJ" sz="1800" dirty="0" smtClean="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800" dirty="0" smtClean="0">
                          <a:effectLst/>
                          <a:latin typeface="Times New Roman Tj" panose="02020603050405020304" pitchFamily="18" charset="-52"/>
                          <a:ea typeface="Calibri" panose="020F0502020204030204" pitchFamily="34" charset="0"/>
                          <a:cs typeface="Times New Roman Tj" panose="02020603050405020304" pitchFamily="18" charset="-52"/>
                        </a:rPr>
                        <a:t>карда</a:t>
                      </a:r>
                      <a:r>
                        <a:rPr lang="tg-Cyrl-TJ" sz="1800" dirty="0" smtClean="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800" dirty="0" smtClean="0">
                          <a:effectLst/>
                          <a:latin typeface="Times New Roman Tj" panose="02020603050405020304" pitchFamily="18" charset="-52"/>
                          <a:ea typeface="Calibri" panose="020F0502020204030204" pitchFamily="34" charset="0"/>
                          <a:cs typeface="Times New Roman Tj" panose="02020603050405020304" pitchFamily="18" charset="-52"/>
                        </a:rPr>
                        <a:t>шудааст</a:t>
                      </a:r>
                      <a:r>
                        <a:rPr lang="tg-Cyrl-TJ" sz="1800" dirty="0" smtClean="0">
                          <a:effectLst/>
                          <a:latin typeface="Times New Roman Tj" panose="02020603050405020304" pitchFamily="18" charset="-52"/>
                          <a:ea typeface="Calibri" panose="020F0502020204030204" pitchFamily="34" charset="0"/>
                          <a:cs typeface="Times New Roman" panose="02020603050405020304" pitchFamily="18" charset="0"/>
                        </a:rPr>
                        <a:t>.</a:t>
                      </a:r>
                      <a:endParaRPr lang="ru-R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endParaRPr lang="ru-RU" sz="1800" dirty="0">
                        <a:solidFill>
                          <a:schemeClr val="tx1"/>
                        </a:solidFill>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cell3D prstMaterial="dkEdge">
                      <a:bevel w="77470" h="12700" prst="softRound"/>
                      <a:lightRig rig="flood" dir="t"/>
                    </a:cell3D>
                  </a:tcPr>
                </a:tc>
              </a:tr>
              <a:tr h="2953452">
                <a:tc>
                  <a:txBody>
                    <a:bodyPr/>
                    <a:lstStyle/>
                    <a:p>
                      <a:pPr algn="ctr">
                        <a:lnSpc>
                          <a:spcPct val="115000"/>
                        </a:lnSpc>
                        <a:spcAft>
                          <a:spcPts val="0"/>
                        </a:spcAft>
                      </a:pPr>
                      <a:r>
                        <a:rPr lang="tg-Cyrl-TJ" sz="1800" b="1" dirty="0">
                          <a:effectLst/>
                          <a:latin typeface="Times New Roman Tj" panose="02020603050405020304" pitchFamily="18" charset="-52"/>
                          <a:ea typeface="Calibri" panose="020F0502020204030204" pitchFamily="34" charset="0"/>
                          <a:cs typeface="Times New Roman" panose="02020603050405020304" pitchFamily="18" charset="0"/>
                        </a:rPr>
                        <a:t> </a:t>
                      </a:r>
                      <a:endParaRPr lang="ru-RU" sz="1800" b="1" dirty="0">
                        <a:effectLst/>
                        <a:latin typeface="Times New Roman Tj" panose="02020603050405020304" pitchFamily="18" charset="-52"/>
                        <a:ea typeface="Calibri" panose="020F0502020204030204" pitchFamily="34" charset="0"/>
                        <a:cs typeface="Times New Roman" panose="02020603050405020304" pitchFamily="18" charset="0"/>
                      </a:endParaRPr>
                    </a:p>
                    <a:p>
                      <a:pPr algn="ctr">
                        <a:lnSpc>
                          <a:spcPct val="115000"/>
                        </a:lnSpc>
                        <a:spcAft>
                          <a:spcPts val="0"/>
                        </a:spcAft>
                      </a:pPr>
                      <a:r>
                        <a:rPr lang="tg-Cyrl-TJ" sz="1800" b="1" dirty="0">
                          <a:effectLst/>
                          <a:latin typeface="Times New Roman Tj" panose="02020603050405020304" pitchFamily="18" charset="-52"/>
                          <a:ea typeface="Calibri" panose="020F0502020204030204" pitchFamily="34" charset="0"/>
                          <a:cs typeface="Times New Roman" panose="02020603050405020304" pitchFamily="18" charset="0"/>
                        </a:rPr>
                        <a:t> </a:t>
                      </a:r>
                      <a:endParaRPr lang="ru-RU" sz="1800" b="1" dirty="0">
                        <a:effectLst/>
                        <a:latin typeface="Times New Roman Tj" panose="02020603050405020304" pitchFamily="18" charset="-52"/>
                        <a:ea typeface="Calibri" panose="020F0502020204030204" pitchFamily="34" charset="0"/>
                        <a:cs typeface="Times New Roman" panose="02020603050405020304" pitchFamily="18" charset="0"/>
                      </a:endParaRPr>
                    </a:p>
                    <a:p>
                      <a:pPr algn="ctr">
                        <a:lnSpc>
                          <a:spcPct val="115000"/>
                        </a:lnSpc>
                        <a:spcAft>
                          <a:spcPts val="0"/>
                        </a:spcAft>
                      </a:pPr>
                      <a:endParaRPr lang="tg-Cyrl-TJ" sz="1800" b="1" dirty="0" smtClean="0">
                        <a:effectLst/>
                        <a:latin typeface="Times New Roman Tj" panose="02020603050405020304" pitchFamily="18" charset="-52"/>
                        <a:ea typeface="Calibri" panose="020F0502020204030204" pitchFamily="34" charset="0"/>
                        <a:cs typeface="Times New Roman" panose="02020603050405020304" pitchFamily="18" charset="0"/>
                      </a:endParaRPr>
                    </a:p>
                    <a:p>
                      <a:pPr algn="ctr">
                        <a:lnSpc>
                          <a:spcPct val="115000"/>
                        </a:lnSpc>
                        <a:spcAft>
                          <a:spcPts val="0"/>
                        </a:spcAft>
                      </a:pPr>
                      <a:r>
                        <a:rPr lang="tg-Cyrl-TJ" sz="1800" b="1" dirty="0" smtClean="0">
                          <a:effectLst/>
                          <a:latin typeface="Times New Roman Tj" panose="02020603050405020304" pitchFamily="18" charset="-52"/>
                          <a:ea typeface="Calibri" panose="020F0502020204030204" pitchFamily="34" charset="0"/>
                          <a:cs typeface="Times New Roman" panose="02020603050405020304" pitchFamily="18" charset="0"/>
                        </a:rPr>
                        <a:t>Банди </a:t>
                      </a:r>
                      <a:r>
                        <a:rPr lang="tg-Cyrl-TJ" sz="1800" b="1" dirty="0">
                          <a:effectLst/>
                          <a:latin typeface="Times New Roman Tj" panose="02020603050405020304" pitchFamily="18" charset="-52"/>
                          <a:ea typeface="Calibri" panose="020F0502020204030204" pitchFamily="34" charset="0"/>
                          <a:cs typeface="Times New Roman" panose="02020603050405020304" pitchFamily="18" charset="0"/>
                        </a:rPr>
                        <a:t>8</a:t>
                      </a:r>
                      <a:endParaRPr lang="ru-RU" sz="1800" b="1"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cell3D prstMaterial="dkEdge">
                      <a:bevel w="77470" h="12700" prst="softRound"/>
                      <a:lightRig rig="flood" dir="t"/>
                    </a:cell3D>
                  </a:tcPr>
                </a:tc>
                <a:tc>
                  <a:txBody>
                    <a:bodyPr/>
                    <a:lstStyle/>
                    <a:p>
                      <a:pPr algn="just">
                        <a:lnSpc>
                          <a:spcPct val="115000"/>
                        </a:lnSpc>
                        <a:spcAft>
                          <a:spcPts val="0"/>
                        </a:spcAft>
                      </a:pPr>
                      <a:r>
                        <a:rPr lang="tg-Cyrl-TJ" sz="1800" dirty="0" smtClean="0">
                          <a:solidFill>
                            <a:schemeClr val="tx1"/>
                          </a:solidFill>
                          <a:effectLst/>
                          <a:latin typeface="Times New Roman Tj" panose="02020603050405020304" pitchFamily="18" charset="-52"/>
                          <a:ea typeface="Calibri" panose="020F0502020204030204" pitchFamily="34" charset="0"/>
                          <a:cs typeface="Times New Roman Tj" panose="02020603050405020304" pitchFamily="18" charset="-52"/>
                        </a:rPr>
                        <a:t>Ворид </a:t>
                      </a:r>
                      <a:r>
                        <a:rPr lang="tg-Cyrl-TJ" sz="1800" dirty="0">
                          <a:solidFill>
                            <a:schemeClr val="tx1"/>
                          </a:solidFill>
                          <a:effectLst/>
                          <a:latin typeface="Times New Roman Tj" panose="02020603050405020304" pitchFamily="18" charset="-52"/>
                          <a:ea typeface="Calibri" panose="020F0502020204030204" pitchFamily="34" charset="0"/>
                          <a:cs typeface="Times New Roman Tj" panose="02020603050405020304" pitchFamily="18" charset="-52"/>
                        </a:rPr>
                        <a:t>намудани та</a:t>
                      </a:r>
                      <a:r>
                        <a:rPr lang="tg-Cyrl-TJ" sz="1800" dirty="0">
                          <a:solidFill>
                            <a:schemeClr val="tx1"/>
                          </a:solidFill>
                          <a:effectLst/>
                          <a:latin typeface="Times New Roman Tj" panose="02020603050405020304" pitchFamily="18" charset="-52"/>
                          <a:ea typeface="Calibri" panose="020F0502020204030204" pitchFamily="34" charset="0"/>
                          <a:cs typeface="Cambria" panose="02040503050406030204" pitchFamily="18" charset="0"/>
                        </a:rPr>
                        <a:t>ғ</a:t>
                      </a:r>
                      <a:r>
                        <a:rPr lang="tg-Cyrl-TJ" sz="1800" dirty="0">
                          <a:solidFill>
                            <a:schemeClr val="tx1"/>
                          </a:solidFill>
                          <a:effectLst/>
                          <a:latin typeface="Times New Roman Tj" panose="02020603050405020304" pitchFamily="18" charset="-52"/>
                          <a:ea typeface="Calibri" panose="020F0502020204030204" pitchFamily="34" charset="0"/>
                          <a:cs typeface="Times New Roman Tj" panose="02020603050405020304" pitchFamily="18" charset="-52"/>
                        </a:rPr>
                        <a:t>йиру илова</a:t>
                      </a:r>
                      <a:r>
                        <a:rPr lang="tg-Cyrl-TJ" sz="1800" dirty="0">
                          <a:solidFill>
                            <a:schemeClr val="tx1"/>
                          </a:solidFill>
                          <a:effectLst/>
                          <a:latin typeface="Times New Roman Tj" panose="02020603050405020304" pitchFamily="18" charset="-52"/>
                          <a:ea typeface="Calibri" panose="020F0502020204030204" pitchFamily="34" charset="0"/>
                          <a:cs typeface="Cambria" panose="02040503050406030204" pitchFamily="18" charset="0"/>
                        </a:rPr>
                        <a:t>ҳ</a:t>
                      </a:r>
                      <a:r>
                        <a:rPr lang="tg-Cyrl-TJ" sz="1800" dirty="0">
                          <a:solidFill>
                            <a:schemeClr val="tx1"/>
                          </a:solidFill>
                          <a:effectLst/>
                          <a:latin typeface="Times New Roman Tj" panose="02020603050405020304" pitchFamily="18" charset="-52"/>
                          <a:ea typeface="Calibri" panose="020F0502020204030204" pitchFamily="34" charset="0"/>
                          <a:cs typeface="Times New Roman Tj" panose="02020603050405020304" pitchFamily="18" charset="-52"/>
                        </a:rPr>
                        <a:t>о ба </a:t>
                      </a:r>
                      <a:r>
                        <a:rPr lang="tg-Cyrl-TJ" sz="1800" dirty="0">
                          <a:solidFill>
                            <a:schemeClr val="tx1"/>
                          </a:solidFill>
                          <a:effectLst/>
                          <a:latin typeface="Times New Roman Tj" panose="02020603050405020304" pitchFamily="18" charset="-52"/>
                          <a:ea typeface="Calibri" panose="020F0502020204030204" pitchFamily="34" charset="0"/>
                          <a:cs typeface="Cambria" panose="02040503050406030204" pitchFamily="18" charset="0"/>
                        </a:rPr>
                        <a:t>Қ</a:t>
                      </a:r>
                      <a:r>
                        <a:rPr lang="tg-Cyrl-TJ" sz="1800" dirty="0">
                          <a:solidFill>
                            <a:schemeClr val="tx1"/>
                          </a:solidFill>
                          <a:effectLst/>
                          <a:latin typeface="Times New Roman Tj" panose="02020603050405020304" pitchFamily="18" charset="-52"/>
                          <a:ea typeface="Calibri" panose="020F0502020204030204" pitchFamily="34" charset="0"/>
                          <a:cs typeface="Times New Roman Tj" panose="02020603050405020304" pitchFamily="18" charset="-52"/>
                        </a:rPr>
                        <a:t>онуни </a:t>
                      </a:r>
                      <a:r>
                        <a:rPr lang="tg-Cyrl-TJ" sz="1800" dirty="0">
                          <a:solidFill>
                            <a:schemeClr val="tx1"/>
                          </a:solidFill>
                          <a:effectLst/>
                          <a:latin typeface="Times New Roman Tj" panose="02020603050405020304" pitchFamily="18" charset="-52"/>
                          <a:ea typeface="Calibri" panose="020F0502020204030204" pitchFamily="34" charset="0"/>
                          <a:cs typeface="Cambria" panose="02040503050406030204" pitchFamily="18" charset="0"/>
                        </a:rPr>
                        <a:t>Ҷ</a:t>
                      </a:r>
                      <a:r>
                        <a:rPr lang="tg-Cyrl-TJ" sz="1800" dirty="0">
                          <a:solidFill>
                            <a:schemeClr val="tx1"/>
                          </a:solidFill>
                          <a:effectLst/>
                          <a:latin typeface="Times New Roman Tj" panose="02020603050405020304" pitchFamily="18" charset="-52"/>
                          <a:ea typeface="Calibri" panose="020F0502020204030204" pitchFamily="34" charset="0"/>
                          <a:cs typeface="Times New Roman Tj" panose="02020603050405020304" pitchFamily="18" charset="-52"/>
                        </a:rPr>
                        <a:t>ум</a:t>
                      </a:r>
                      <a:r>
                        <a:rPr lang="tg-Cyrl-TJ" sz="1800" dirty="0">
                          <a:solidFill>
                            <a:schemeClr val="tx1"/>
                          </a:solidFill>
                          <a:effectLst/>
                          <a:latin typeface="Times New Roman Tj" panose="02020603050405020304" pitchFamily="18" charset="-52"/>
                          <a:ea typeface="Calibri" panose="020F0502020204030204" pitchFamily="34" charset="0"/>
                          <a:cs typeface="Cambria" panose="02040503050406030204" pitchFamily="18" charset="0"/>
                        </a:rPr>
                        <a:t>ҳ</a:t>
                      </a:r>
                      <a:r>
                        <a:rPr lang="tg-Cyrl-TJ" sz="1800" dirty="0">
                          <a:solidFill>
                            <a:schemeClr val="tx1"/>
                          </a:solidFill>
                          <a:effectLst/>
                          <a:latin typeface="Times New Roman Tj" panose="02020603050405020304" pitchFamily="18" charset="-52"/>
                          <a:ea typeface="Calibri" panose="020F0502020204030204" pitchFamily="34" charset="0"/>
                          <a:cs typeface="Times New Roman Tj" panose="02020603050405020304" pitchFamily="18" charset="-52"/>
                        </a:rPr>
                        <a:t>урии То</a:t>
                      </a:r>
                      <a:r>
                        <a:rPr lang="tg-Cyrl-TJ" sz="1800" dirty="0">
                          <a:solidFill>
                            <a:schemeClr val="tx1"/>
                          </a:solidFill>
                          <a:effectLst/>
                          <a:latin typeface="Times New Roman Tj" panose="02020603050405020304" pitchFamily="18" charset="-52"/>
                          <a:ea typeface="Calibri" panose="020F0502020204030204" pitchFamily="34" charset="0"/>
                          <a:cs typeface="Cambria" panose="02040503050406030204" pitchFamily="18" charset="0"/>
                        </a:rPr>
                        <a:t>ҷ</a:t>
                      </a:r>
                      <a:r>
                        <a:rPr lang="tg-Cyrl-TJ" sz="1800" dirty="0">
                          <a:solidFill>
                            <a:schemeClr val="tx1"/>
                          </a:solidFill>
                          <a:effectLst/>
                          <a:latin typeface="Times New Roman Tj" panose="02020603050405020304" pitchFamily="18" charset="-52"/>
                          <a:ea typeface="Calibri" panose="020F0502020204030204" pitchFamily="34" charset="0"/>
                          <a:cs typeface="Times New Roman Tj" panose="02020603050405020304" pitchFamily="18" charset="-52"/>
                        </a:rPr>
                        <a:t>икистон “</a:t>
                      </a:r>
                      <a:r>
                        <a:rPr lang="tg-Cyrl-TJ" sz="1800" dirty="0">
                          <a:solidFill>
                            <a:schemeClr val="tx1"/>
                          </a:solidFill>
                          <a:effectLst/>
                          <a:latin typeface="Times New Roman Tj" panose="02020603050405020304" pitchFamily="18" charset="-52"/>
                          <a:ea typeface="Times New Roman" panose="02020603050405020304" pitchFamily="18" charset="0"/>
                          <a:cs typeface="Times New Roman" panose="02020603050405020304" pitchFamily="18" charset="0"/>
                        </a:rPr>
                        <a:t>Дар бораи бањисобгирии муњосибї ва њисоботи молиявї” бо ма</a:t>
                      </a:r>
                      <a:r>
                        <a:rPr lang="tg-Cyrl-TJ" sz="1800" dirty="0">
                          <a:solidFill>
                            <a:schemeClr val="tx1"/>
                          </a:solidFill>
                          <a:effectLst/>
                          <a:latin typeface="Times New Roman Tj" panose="02020603050405020304" pitchFamily="18" charset="-52"/>
                          <a:ea typeface="Times New Roman" panose="02020603050405020304" pitchFamily="18" charset="0"/>
                          <a:cs typeface="Cambria" panose="02040503050406030204" pitchFamily="18" charset="0"/>
                        </a:rPr>
                        <a:t>қ</a:t>
                      </a:r>
                      <a:r>
                        <a:rPr lang="tg-Cyrl-TJ" sz="1800" dirty="0">
                          <a:solidFill>
                            <a:schemeClr val="tx1"/>
                          </a:solidFill>
                          <a:effectLst/>
                          <a:latin typeface="Times New Roman Tj" panose="02020603050405020304" pitchFamily="18" charset="-52"/>
                          <a:ea typeface="Times New Roman" panose="02020603050405020304" pitchFamily="18" charset="0"/>
                          <a:cs typeface="Times New Roman Tj" panose="02020603050405020304" pitchFamily="18" charset="-52"/>
                        </a:rPr>
                        <a:t>сади</a:t>
                      </a:r>
                      <a:r>
                        <a:rPr lang="tg-Cyrl-TJ" sz="1800" dirty="0">
                          <a:solidFill>
                            <a:schemeClr val="tx1"/>
                          </a:solidFill>
                          <a:effectLst/>
                          <a:latin typeface="Times New Roman Tj" panose="02020603050405020304" pitchFamily="18" charset="-52"/>
                          <a:ea typeface="Times New Roman" panose="02020603050405020304" pitchFamily="18" charset="0"/>
                          <a:cs typeface="Times New Roman" panose="02020603050405020304" pitchFamily="18" charset="0"/>
                        </a:rPr>
                        <a:t> </a:t>
                      </a:r>
                      <a:r>
                        <a:rPr lang="tg-Cyrl-TJ" sz="1800" dirty="0">
                          <a:solidFill>
                            <a:schemeClr val="tx1"/>
                          </a:solidFill>
                          <a:effectLst/>
                          <a:latin typeface="Times New Roman Tj" panose="02020603050405020304" pitchFamily="18" charset="-52"/>
                          <a:ea typeface="Times New Roman" panose="02020603050405020304" pitchFamily="18" charset="0"/>
                          <a:cs typeface="Times New Roman Tj" panose="02020603050405020304" pitchFamily="18" charset="-52"/>
                        </a:rPr>
                        <a:t>пешбинї</a:t>
                      </a:r>
                      <a:r>
                        <a:rPr lang="tg-Cyrl-TJ" sz="1800" dirty="0">
                          <a:solidFill>
                            <a:schemeClr val="tx1"/>
                          </a:solidFill>
                          <a:effectLst/>
                          <a:latin typeface="Times New Roman Tj" panose="02020603050405020304" pitchFamily="18" charset="-52"/>
                          <a:ea typeface="Times New Roman" panose="02020603050405020304" pitchFamily="18" charset="0"/>
                          <a:cs typeface="Times New Roman" panose="02020603050405020304" pitchFamily="18" charset="0"/>
                        </a:rPr>
                        <a:t> </a:t>
                      </a:r>
                      <a:r>
                        <a:rPr lang="tg-Cyrl-TJ" sz="1800" dirty="0">
                          <a:solidFill>
                            <a:schemeClr val="tx1"/>
                          </a:solidFill>
                          <a:effectLst/>
                          <a:latin typeface="Times New Roman Tj" panose="02020603050405020304" pitchFamily="18" charset="-52"/>
                          <a:ea typeface="Times New Roman" panose="02020603050405020304" pitchFamily="18" charset="0"/>
                          <a:cs typeface="Times New Roman Tj" panose="02020603050405020304" pitchFamily="18" charset="-52"/>
                        </a:rPr>
                        <a:t>намудани</a:t>
                      </a:r>
                      <a:r>
                        <a:rPr lang="tg-Cyrl-TJ" sz="1800" dirty="0">
                          <a:solidFill>
                            <a:schemeClr val="tx1"/>
                          </a:solidFill>
                          <a:effectLst/>
                          <a:latin typeface="Times New Roman Tj" panose="02020603050405020304" pitchFamily="18" charset="-52"/>
                          <a:ea typeface="Times New Roman" panose="02020603050405020304" pitchFamily="18" charset="0"/>
                          <a:cs typeface="Times New Roman" panose="02020603050405020304" pitchFamily="18" charset="0"/>
                        </a:rPr>
                        <a:t> </a:t>
                      </a:r>
                      <a:r>
                        <a:rPr lang="tg-Cyrl-TJ" sz="1800" dirty="0">
                          <a:solidFill>
                            <a:schemeClr val="tx1"/>
                          </a:solidFill>
                          <a:effectLst/>
                          <a:latin typeface="Times New Roman Tj" panose="02020603050405020304" pitchFamily="18" charset="-52"/>
                          <a:ea typeface="Times New Roman" panose="02020603050405020304" pitchFamily="18" charset="0"/>
                          <a:cs typeface="Times New Roman Tj" panose="02020603050405020304" pitchFamily="18" charset="-52"/>
                        </a:rPr>
                        <a:t>талабот</a:t>
                      </a:r>
                      <a:r>
                        <a:rPr lang="tg-Cyrl-TJ" sz="1800" dirty="0">
                          <a:solidFill>
                            <a:schemeClr val="tx1"/>
                          </a:solidFill>
                          <a:effectLst/>
                          <a:latin typeface="Times New Roman Tj" panose="02020603050405020304" pitchFamily="18" charset="-52"/>
                          <a:ea typeface="Times New Roman" panose="02020603050405020304" pitchFamily="18" charset="0"/>
                          <a:cs typeface="Times New Roman" panose="02020603050405020304" pitchFamily="18" charset="0"/>
                        </a:rPr>
                        <a:t> ба</a:t>
                      </a:r>
                      <a:r>
                        <a:rPr lang="tg-Cyrl-TJ" sz="1800" dirty="0">
                          <a:solidFill>
                            <a:schemeClr val="tx1"/>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800" dirty="0">
                          <a:solidFill>
                            <a:schemeClr val="tx1"/>
                          </a:solidFill>
                          <a:effectLst/>
                          <a:latin typeface="Times New Roman Tj" panose="02020603050405020304" pitchFamily="18" charset="-52"/>
                          <a:ea typeface="Calibri" panose="020F0502020204030204" pitchFamily="34" charset="0"/>
                          <a:cs typeface="Times New Roman Tj" panose="02020603050405020304" pitchFamily="18" charset="-52"/>
                        </a:rPr>
                        <a:t>нашри</a:t>
                      </a:r>
                      <a:r>
                        <a:rPr lang="tg-Cyrl-TJ" sz="1800" dirty="0">
                          <a:solidFill>
                            <a:schemeClr val="tx1"/>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800" dirty="0">
                          <a:solidFill>
                            <a:schemeClr val="tx1"/>
                          </a:solidFill>
                          <a:effectLst/>
                          <a:latin typeface="Times New Roman Tj" panose="02020603050405020304" pitchFamily="18" charset="-52"/>
                          <a:ea typeface="Calibri" panose="020F0502020204030204" pitchFamily="34" charset="0"/>
                          <a:cs typeface="Cambria" panose="02040503050406030204" pitchFamily="18" charset="0"/>
                        </a:rPr>
                        <a:t>ҳ</a:t>
                      </a:r>
                      <a:r>
                        <a:rPr lang="tg-Cyrl-TJ" sz="1800" dirty="0">
                          <a:solidFill>
                            <a:schemeClr val="tx1"/>
                          </a:solidFill>
                          <a:effectLst/>
                          <a:latin typeface="Times New Roman Tj" panose="02020603050405020304" pitchFamily="18" charset="-52"/>
                          <a:ea typeface="Calibri" panose="020F0502020204030204" pitchFamily="34" charset="0"/>
                          <a:cs typeface="Times New Roman Tj" panose="02020603050405020304" pitchFamily="18" charset="-52"/>
                        </a:rPr>
                        <a:t>исоботи</a:t>
                      </a:r>
                      <a:r>
                        <a:rPr lang="tg-Cyrl-TJ" sz="1800" dirty="0">
                          <a:solidFill>
                            <a:schemeClr val="tx1"/>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800" dirty="0">
                          <a:solidFill>
                            <a:schemeClr val="tx1"/>
                          </a:solidFill>
                          <a:effectLst/>
                          <a:latin typeface="Times New Roman Tj" panose="02020603050405020304" pitchFamily="18" charset="-52"/>
                          <a:ea typeface="Calibri" panose="020F0502020204030204" pitchFamily="34" charset="0"/>
                          <a:cs typeface="Times New Roman Tj" panose="02020603050405020304" pitchFamily="18" charset="-52"/>
                        </a:rPr>
                        <a:t>молиявии</a:t>
                      </a:r>
                      <a:r>
                        <a:rPr lang="tg-Cyrl-TJ" sz="1800" dirty="0">
                          <a:solidFill>
                            <a:schemeClr val="tx1"/>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800" dirty="0">
                          <a:solidFill>
                            <a:schemeClr val="tx1"/>
                          </a:solidFill>
                          <a:effectLst/>
                          <a:latin typeface="Times New Roman Tj" panose="02020603050405020304" pitchFamily="18" charset="-52"/>
                          <a:ea typeface="Calibri" panose="020F0502020204030204" pitchFamily="34" charset="0"/>
                          <a:cs typeface="Times New Roman Tj" panose="02020603050405020304" pitchFamily="18" charset="-52"/>
                        </a:rPr>
                        <a:t>солона</a:t>
                      </a:r>
                      <a:r>
                        <a:rPr lang="tg-Cyrl-TJ" sz="1800" dirty="0">
                          <a:solidFill>
                            <a:schemeClr val="tx1"/>
                          </a:solidFill>
                          <a:effectLst/>
                          <a:latin typeface="Times New Roman Tj" panose="02020603050405020304" pitchFamily="18" charset="-52"/>
                          <a:ea typeface="Times New Roman" panose="02020603050405020304" pitchFamily="18" charset="0"/>
                          <a:cs typeface="Times New Roman" panose="02020603050405020304" pitchFamily="18" charset="0"/>
                        </a:rPr>
                        <a:t> аз љониби </a:t>
                      </a:r>
                      <a:r>
                        <a:rPr lang="tg-Cyrl-TJ" sz="1800" dirty="0">
                          <a:solidFill>
                            <a:schemeClr val="tx1"/>
                          </a:solidFill>
                          <a:effectLst/>
                          <a:latin typeface="Times New Roman Tj" panose="02020603050405020304" pitchFamily="18" charset="-52"/>
                          <a:ea typeface="Calibri" panose="020F0502020204030204" pitchFamily="34" charset="0"/>
                          <a:cs typeface="Times New Roman Tj" panose="02020603050405020304" pitchFamily="18" charset="-52"/>
                        </a:rPr>
                        <a:t>корхона</a:t>
                      </a:r>
                      <a:r>
                        <a:rPr lang="tg-Cyrl-TJ" sz="1800" dirty="0">
                          <a:solidFill>
                            <a:schemeClr val="tx1"/>
                          </a:solidFill>
                          <a:effectLst/>
                          <a:latin typeface="Times New Roman Tj" panose="02020603050405020304" pitchFamily="18" charset="-52"/>
                          <a:ea typeface="Calibri" panose="020F0502020204030204" pitchFamily="34" charset="0"/>
                          <a:cs typeface="Cambria" panose="02040503050406030204" pitchFamily="18" charset="0"/>
                        </a:rPr>
                        <a:t>ҳ</a:t>
                      </a:r>
                      <a:r>
                        <a:rPr lang="tg-Cyrl-TJ" sz="1800" dirty="0">
                          <a:solidFill>
                            <a:schemeClr val="tx1"/>
                          </a:solidFill>
                          <a:effectLst/>
                          <a:latin typeface="Times New Roman Tj" panose="02020603050405020304" pitchFamily="18" charset="-52"/>
                          <a:ea typeface="Calibri" panose="020F0502020204030204" pitchFamily="34" charset="0"/>
                          <a:cs typeface="Times New Roman Tj" panose="02020603050405020304" pitchFamily="18" charset="-52"/>
                        </a:rPr>
                        <a:t>ои</a:t>
                      </a:r>
                      <a:r>
                        <a:rPr lang="tg-Cyrl-TJ" sz="1800" dirty="0">
                          <a:solidFill>
                            <a:schemeClr val="tx1"/>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800" dirty="0">
                          <a:solidFill>
                            <a:schemeClr val="tx1"/>
                          </a:solidFill>
                          <a:effectLst/>
                          <a:latin typeface="Times New Roman Tj" panose="02020603050405020304" pitchFamily="18" charset="-52"/>
                          <a:ea typeface="Calibri" panose="020F0502020204030204" pitchFamily="34" charset="0"/>
                          <a:cs typeface="Times New Roman Tj" panose="02020603050405020304" pitchFamily="18" charset="-52"/>
                        </a:rPr>
                        <a:t>давлат</a:t>
                      </a:r>
                      <a:r>
                        <a:rPr lang="tg-Cyrl-TJ" sz="1800" dirty="0">
                          <a:solidFill>
                            <a:schemeClr val="tx1"/>
                          </a:solidFill>
                          <a:effectLst/>
                          <a:latin typeface="Times New Roman Tj" panose="02020603050405020304" pitchFamily="18" charset="-52"/>
                          <a:ea typeface="Calibri" panose="020F0502020204030204" pitchFamily="34" charset="0"/>
                          <a:cs typeface="Cambria" panose="02040503050406030204" pitchFamily="18" charset="0"/>
                        </a:rPr>
                        <a:t>ӣ,</a:t>
                      </a:r>
                      <a:r>
                        <a:rPr lang="tg-Cyrl-TJ" sz="1800" dirty="0">
                          <a:solidFill>
                            <a:schemeClr val="tx1"/>
                          </a:solidFill>
                          <a:effectLst/>
                          <a:latin typeface="Times New Roman Tj" panose="02020603050405020304" pitchFamily="18" charset="-52"/>
                          <a:ea typeface="Calibri" panose="020F0502020204030204" pitchFamily="34" charset="0"/>
                          <a:cs typeface="Times New Roman Tj" panose="02020603050405020304" pitchFamily="18" charset="-52"/>
                        </a:rPr>
                        <a:t> </a:t>
                      </a:r>
                      <a:r>
                        <a:rPr lang="tg-Cyrl-TJ" sz="1800" dirty="0">
                          <a:solidFill>
                            <a:schemeClr val="tx1"/>
                          </a:solidFill>
                          <a:effectLst/>
                          <a:latin typeface="Times New Roman Tj" panose="02020603050405020304" pitchFamily="18" charset="-52"/>
                          <a:ea typeface="Calibri" panose="020F0502020204030204" pitchFamily="34" charset="0"/>
                          <a:cs typeface="Times New Roman" panose="02020603050405020304" pitchFamily="18" charset="0"/>
                        </a:rPr>
                        <a:t>ки субъект</a:t>
                      </a:r>
                      <a:r>
                        <a:rPr lang="tg-Cyrl-TJ" sz="1800" dirty="0">
                          <a:solidFill>
                            <a:schemeClr val="tx1"/>
                          </a:solidFill>
                          <a:effectLst/>
                          <a:latin typeface="Times New Roman Tj" panose="02020603050405020304" pitchFamily="18" charset="-52"/>
                          <a:ea typeface="Calibri" panose="020F0502020204030204" pitchFamily="34" charset="0"/>
                          <a:cs typeface="Times New Roman Tj" panose="02020603050405020304" pitchFamily="18" charset="-52"/>
                        </a:rPr>
                        <a:t>и</a:t>
                      </a:r>
                      <a:r>
                        <a:rPr lang="tg-Cyrl-TJ" sz="1800" dirty="0">
                          <a:solidFill>
                            <a:schemeClr val="tx1"/>
                          </a:solidFill>
                          <a:effectLst/>
                          <a:latin typeface="Times New Roman Tj" panose="02020603050405020304" pitchFamily="18" charset="-52"/>
                          <a:ea typeface="Calibri" panose="020F0502020204030204" pitchFamily="34" charset="0"/>
                          <a:cs typeface="Times New Roman" panose="02020603050405020304" pitchFamily="18" charset="0"/>
                        </a:rPr>
                        <a:t> дорои </a:t>
                      </a:r>
                      <a:r>
                        <a:rPr lang="tg-Cyrl-TJ" sz="1800" dirty="0">
                          <a:solidFill>
                            <a:schemeClr val="tx1"/>
                          </a:solidFill>
                          <a:effectLst/>
                          <a:latin typeface="Times New Roman Tj" panose="02020603050405020304" pitchFamily="18" charset="-52"/>
                          <a:ea typeface="Calibri" panose="020F0502020204030204" pitchFamily="34" charset="0"/>
                          <a:cs typeface="Times New Roman Tj" panose="02020603050405020304" pitchFamily="18" charset="-52"/>
                        </a:rPr>
                        <a:t>манфиати</a:t>
                      </a:r>
                      <a:r>
                        <a:rPr lang="tg-Cyrl-TJ" sz="1800" dirty="0">
                          <a:solidFill>
                            <a:schemeClr val="tx1"/>
                          </a:solidFill>
                          <a:effectLst/>
                          <a:latin typeface="Times New Roman Tj" panose="02020603050405020304" pitchFamily="18" charset="-52"/>
                          <a:ea typeface="Calibri" panose="020F0502020204030204" pitchFamily="34" charset="0"/>
                          <a:cs typeface="Times New Roman" panose="02020603050405020304" pitchFamily="18" charset="0"/>
                        </a:rPr>
                        <a:t> умум </a:t>
                      </a:r>
                      <a:r>
                        <a:rPr lang="tg-Cyrl-TJ" sz="1800" dirty="0">
                          <a:solidFill>
                            <a:schemeClr val="tx1"/>
                          </a:solidFill>
                          <a:effectLst/>
                          <a:latin typeface="Times New Roman Tj" panose="02020603050405020304" pitchFamily="18" charset="-52"/>
                          <a:ea typeface="Calibri" panose="020F0502020204030204" pitchFamily="34" charset="0"/>
                          <a:cs typeface="Times New Roman Tj" panose="02020603050405020304" pitchFamily="18" charset="-52"/>
                        </a:rPr>
                        <a:t>мебошанд</a:t>
                      </a:r>
                      <a:endParaRPr lang="ru-RU" sz="1800" dirty="0">
                        <a:solidFill>
                          <a:schemeClr val="tx1"/>
                        </a:solidFill>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cell3D prstMaterial="dkEdge">
                      <a:bevel w="77470" h="12700" prst="softRound"/>
                      <a:lightRig rig="flood" dir="t"/>
                    </a:cell3D>
                  </a:tcPr>
                </a:tc>
                <a:tc>
                  <a:txBody>
                    <a:bodyPr/>
                    <a:lstStyle/>
                    <a:p>
                      <a:pPr algn="just"/>
                      <a:r>
                        <a:rPr lang="tg-Cyrl-TJ" sz="1800" kern="1200" dirty="0" smtClean="0">
                          <a:solidFill>
                            <a:schemeClr val="dk1"/>
                          </a:solidFill>
                          <a:effectLst/>
                          <a:latin typeface="Times New Roman Tj" panose="02020603050405020304" pitchFamily="18" charset="-52"/>
                          <a:ea typeface="+mn-ea"/>
                          <a:cs typeface="+mn-cs"/>
                        </a:rPr>
                        <a:t>Вобаста ба банди мазкур ќайд менамоем, ки меъёри моддаи 24 Ќонуни Љумњурии Тољикистон “Дар бораи бањисобгирии муњосибї ва њисоботи молиявї” љамъиятњои сањомї, аз љумла корхонањои азими давлатиро вазифадор менамояд, ки њисоботи солонаи молиявиро дар муњлати на дертар аз 1 июни соли баъд аз соли њисоботї дар воситањои ахбори омма нашр намоянд. Бо назардошти меъёри Ќонуни болозикр банди мазкур низ иљрогардида арзёбї мегардад. </a:t>
                      </a:r>
                      <a:endParaRPr lang="ru-RU" sz="1800" kern="1200" dirty="0" smtClean="0">
                        <a:solidFill>
                          <a:schemeClr val="dk1"/>
                        </a:solidFill>
                        <a:effectLst/>
                        <a:latin typeface="Times New Roman Tj" panose="02020603050405020304" pitchFamily="18" charset="-52"/>
                        <a:ea typeface="+mn-ea"/>
                        <a:cs typeface="+mn-cs"/>
                      </a:endParaRPr>
                    </a:p>
                    <a:p>
                      <a:pPr algn="just">
                        <a:lnSpc>
                          <a:spcPct val="115000"/>
                        </a:lnSpc>
                        <a:spcAft>
                          <a:spcPts val="0"/>
                        </a:spcAft>
                      </a:pPr>
                      <a:endParaRPr lang="ru-RU" sz="1800" dirty="0">
                        <a:solidFill>
                          <a:schemeClr val="tx1"/>
                        </a:solidFill>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cell3D prstMaterial="dkEdge">
                      <a:bevel w="77470" h="12700" prst="softRound"/>
                      <a:lightRig rig="flood" dir="t"/>
                    </a:cell3D>
                  </a:tcPr>
                </a:tc>
              </a:tr>
            </a:tbl>
          </a:graphicData>
        </a:graphic>
      </p:graphicFrame>
      <p:pic>
        <p:nvPicPr>
          <p:cNvPr id="5" name="Picture 13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650" y="181292"/>
            <a:ext cx="71755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26786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838200" y="112737"/>
            <a:ext cx="10515600" cy="557983"/>
          </a:xfrm>
        </p:spPr>
        <p:txBody>
          <a:bodyPr>
            <a:noAutofit/>
          </a:bodyPr>
          <a:lstStyle/>
          <a:p>
            <a:r>
              <a:rPr lang="tg-Cyrl-TJ" sz="3000" b="1" dirty="0" smtClean="0">
                <a:solidFill>
                  <a:schemeClr val="accent1">
                    <a:lumMod val="75000"/>
                  </a:schemeClr>
                </a:solidFill>
                <a:latin typeface="Times New Roman Tj" panose="02020603050405020304" pitchFamily="18" charset="-52"/>
              </a:rPr>
              <a:t>Нақшаи амали </a:t>
            </a:r>
            <a:r>
              <a:rPr lang="tg-Cyrl-TJ" sz="3000" b="1" dirty="0" smtClean="0">
                <a:solidFill>
                  <a:schemeClr val="accent1">
                    <a:lumMod val="75000"/>
                  </a:schemeClr>
                </a:solidFill>
                <a:latin typeface="Times New Roman Tj" panose="02020603050405020304" pitchFamily="18" charset="-52"/>
                <a:cs typeface="Times New Roman" panose="02020603050405020304" pitchFamily="18" charset="0"/>
              </a:rPr>
              <a:t>Барнома:</a:t>
            </a:r>
            <a:endParaRPr lang="ru-RU" sz="3000" b="1" dirty="0">
              <a:solidFill>
                <a:schemeClr val="accent1">
                  <a:lumMod val="75000"/>
                </a:schemeClr>
              </a:solidFill>
              <a:latin typeface="Times New Roman Tj" panose="02020603050405020304" pitchFamily="18" charset="-52"/>
            </a:endParaRPr>
          </a:p>
        </p:txBody>
      </p:sp>
      <p:graphicFrame>
        <p:nvGraphicFramePr>
          <p:cNvPr id="6" name="Объект 5"/>
          <p:cNvGraphicFramePr>
            <a:graphicFrameLocks noGrp="1"/>
          </p:cNvGraphicFramePr>
          <p:nvPr>
            <p:ph idx="1"/>
            <p:extLst>
              <p:ext uri="{D42A27DB-BD31-4B8C-83A1-F6EECF244321}">
                <p14:modId xmlns:p14="http://schemas.microsoft.com/office/powerpoint/2010/main" val="72473749"/>
              </p:ext>
            </p:extLst>
          </p:nvPr>
        </p:nvGraphicFramePr>
        <p:xfrm>
          <a:off x="120650" y="715015"/>
          <a:ext cx="11836219" cy="5960999"/>
        </p:xfrm>
        <a:graphic>
          <a:graphicData uri="http://schemas.openxmlformats.org/drawingml/2006/table">
            <a:tbl>
              <a:tblPr firstRow="1" bandRow="1">
                <a:tableStyleId>{5C22544A-7EE6-4342-B048-85BDC9FD1C3A}</a:tableStyleId>
              </a:tblPr>
              <a:tblGrid>
                <a:gridCol w="1126421"/>
                <a:gridCol w="4127276"/>
                <a:gridCol w="6582522"/>
              </a:tblGrid>
              <a:tr h="6396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g-Cyrl-TJ" sz="1800" b="1" dirty="0" smtClean="0">
                          <a:solidFill>
                            <a:schemeClr val="tx1"/>
                          </a:solidFill>
                          <a:latin typeface="Times New Roman Tj" panose="02020603050405020304" pitchFamily="18" charset="-52"/>
                          <a:cs typeface="Times New Roman" panose="02020603050405020304" pitchFamily="18" charset="0"/>
                        </a:rPr>
                        <a:t>Бандҳои</a:t>
                      </a:r>
                      <a:r>
                        <a:rPr lang="tg-Cyrl-TJ" sz="1800" b="1" baseline="0" dirty="0" smtClean="0">
                          <a:solidFill>
                            <a:schemeClr val="tx1"/>
                          </a:solidFill>
                          <a:latin typeface="Times New Roman Tj" panose="02020603050405020304" pitchFamily="18" charset="-52"/>
                          <a:cs typeface="Times New Roman" panose="02020603050405020304" pitchFamily="18" charset="0"/>
                        </a:rPr>
                        <a:t> нақша</a:t>
                      </a:r>
                      <a:endParaRPr lang="ru-RU" b="1" dirty="0">
                        <a:solidFill>
                          <a:schemeClr val="tx1"/>
                        </a:solidFill>
                        <a:latin typeface="Times New Roman Tj" panose="02020603050405020304" pitchFamily="18" charset="-52"/>
                      </a:endParaRPr>
                    </a:p>
                  </a:txBody>
                  <a:tcPr>
                    <a:cell3D prstMaterial="dkEdge">
                      <a:bevel w="77470" h="12700" prst="softRound"/>
                      <a:lightRig rig="flood" dir="t"/>
                    </a:cell3D>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tg-Cyrl-TJ" sz="600" b="1" dirty="0" smtClean="0">
                        <a:solidFill>
                          <a:schemeClr val="tx1"/>
                        </a:solidFill>
                        <a:effectLst/>
                        <a:latin typeface="Times New Roman Tj" panose="02020603050405020304" pitchFamily="18" charset="-52"/>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tg-Cyrl-TJ" sz="1800" b="1" dirty="0" smtClean="0">
                          <a:solidFill>
                            <a:schemeClr val="tx1"/>
                          </a:solidFill>
                          <a:effectLst/>
                          <a:latin typeface="Times New Roman Tj" panose="02020603050405020304" pitchFamily="18" charset="-52"/>
                          <a:ea typeface="Calibri" panose="020F0502020204030204" pitchFamily="34" charset="0"/>
                          <a:cs typeface="Times New Roman" panose="02020603050405020304" pitchFamily="18" charset="0"/>
                        </a:rPr>
                        <a:t>Тадбирҳои пешбинишуда</a:t>
                      </a:r>
                      <a:endParaRPr lang="ru-RU" b="1" dirty="0">
                        <a:solidFill>
                          <a:schemeClr val="tx1"/>
                        </a:solidFill>
                        <a:latin typeface="Times New Roman Tj" panose="02020603050405020304" pitchFamily="18" charset="-52"/>
                      </a:endParaRPr>
                    </a:p>
                  </a:txBody>
                  <a:tcPr>
                    <a:cell3D prstMaterial="dkEdge">
                      <a:bevel w="77470" h="12700" prst="softRound"/>
                      <a:lightRig rig="flood" dir="t"/>
                    </a:cell3D>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tg-Cyrl-TJ" sz="700" b="1" dirty="0" smtClean="0">
                        <a:solidFill>
                          <a:schemeClr val="tx1"/>
                        </a:solidFill>
                        <a:effectLst/>
                        <a:latin typeface="Times New Roman Tj" panose="02020603050405020304" pitchFamily="18" charset="-52"/>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tg-Cyrl-TJ" sz="1800" b="1" dirty="0" smtClean="0">
                          <a:solidFill>
                            <a:schemeClr val="tx1"/>
                          </a:solidFill>
                          <a:effectLst/>
                          <a:latin typeface="Times New Roman Tj" panose="02020603050405020304" pitchFamily="18" charset="-52"/>
                          <a:ea typeface="Calibri" panose="020F0502020204030204" pitchFamily="34" charset="0"/>
                          <a:cs typeface="Times New Roman" panose="02020603050405020304" pitchFamily="18" charset="0"/>
                        </a:rPr>
                        <a:t>Раванди иҷроиш</a:t>
                      </a:r>
                      <a:endParaRPr lang="ru-RU" sz="1800" b="1" dirty="0" smtClean="0">
                        <a:solidFill>
                          <a:schemeClr val="tx1"/>
                        </a:solidFill>
                        <a:effectLst/>
                        <a:latin typeface="Times New Roman Tj" panose="02020603050405020304" pitchFamily="18" charset="-52"/>
                        <a:ea typeface="Calibri" panose="020F0502020204030204" pitchFamily="34" charset="0"/>
                        <a:cs typeface="Times New Roman" panose="02020603050405020304" pitchFamily="18" charset="0"/>
                      </a:endParaRPr>
                    </a:p>
                  </a:txBody>
                  <a:tcPr>
                    <a:cell3D prstMaterial="dkEdge">
                      <a:bevel w="77470" h="12700" prst="softRound"/>
                      <a:lightRig rig="flood" dir="t"/>
                    </a:cell3D>
                  </a:tcPr>
                </a:tc>
              </a:tr>
              <a:tr h="3353638">
                <a:tc>
                  <a:txBody>
                    <a:bodyPr/>
                    <a:lstStyle/>
                    <a:p>
                      <a:pPr algn="ctr">
                        <a:lnSpc>
                          <a:spcPct val="115000"/>
                        </a:lnSpc>
                        <a:spcAft>
                          <a:spcPts val="0"/>
                        </a:spcAft>
                      </a:pPr>
                      <a:r>
                        <a:rPr lang="tg-Cyrl-TJ" sz="1800" b="1" dirty="0">
                          <a:effectLst/>
                          <a:latin typeface="Times New Roman Tj" panose="02020603050405020304" pitchFamily="18" charset="-52"/>
                          <a:ea typeface="Calibri" panose="020F0502020204030204" pitchFamily="34" charset="0"/>
                          <a:cs typeface="Times New Roman" panose="02020603050405020304" pitchFamily="18" charset="0"/>
                        </a:rPr>
                        <a:t> </a:t>
                      </a:r>
                      <a:endParaRPr lang="ru-RU" sz="1800" b="1" dirty="0">
                        <a:effectLst/>
                        <a:latin typeface="Times New Roman Tj" panose="02020603050405020304" pitchFamily="18" charset="-52"/>
                        <a:ea typeface="Calibri" panose="020F0502020204030204" pitchFamily="34" charset="0"/>
                        <a:cs typeface="Times New Roman" panose="02020603050405020304" pitchFamily="18" charset="0"/>
                      </a:endParaRPr>
                    </a:p>
                    <a:p>
                      <a:pPr algn="ctr">
                        <a:lnSpc>
                          <a:spcPct val="115000"/>
                        </a:lnSpc>
                        <a:spcAft>
                          <a:spcPts val="0"/>
                        </a:spcAft>
                      </a:pPr>
                      <a:r>
                        <a:rPr lang="tg-Cyrl-TJ" sz="1800" b="1" dirty="0">
                          <a:effectLst/>
                          <a:latin typeface="Times New Roman Tj" panose="02020603050405020304" pitchFamily="18" charset="-52"/>
                          <a:ea typeface="Calibri" panose="020F0502020204030204" pitchFamily="34" charset="0"/>
                          <a:cs typeface="Times New Roman" panose="02020603050405020304" pitchFamily="18" charset="0"/>
                        </a:rPr>
                        <a:t> </a:t>
                      </a:r>
                      <a:endParaRPr lang="ru-RU" sz="1800" b="1" dirty="0">
                        <a:effectLst/>
                        <a:latin typeface="Times New Roman Tj" panose="02020603050405020304" pitchFamily="18" charset="-52"/>
                        <a:ea typeface="Calibri" panose="020F0502020204030204" pitchFamily="34" charset="0"/>
                        <a:cs typeface="Times New Roman" panose="02020603050405020304" pitchFamily="18" charset="0"/>
                      </a:endParaRPr>
                    </a:p>
                    <a:p>
                      <a:pPr algn="ctr">
                        <a:lnSpc>
                          <a:spcPct val="115000"/>
                        </a:lnSpc>
                        <a:spcAft>
                          <a:spcPts val="0"/>
                        </a:spcAft>
                      </a:pPr>
                      <a:r>
                        <a:rPr lang="tg-Cyrl-TJ" sz="1800" b="1" dirty="0">
                          <a:effectLst/>
                          <a:latin typeface="Times New Roman Tj" panose="02020603050405020304" pitchFamily="18" charset="-52"/>
                          <a:ea typeface="Calibri" panose="020F0502020204030204" pitchFamily="34" charset="0"/>
                          <a:cs typeface="Times New Roman" panose="02020603050405020304" pitchFamily="18" charset="0"/>
                        </a:rPr>
                        <a:t> </a:t>
                      </a:r>
                      <a:endParaRPr lang="ru-RU" sz="1800" b="1" dirty="0">
                        <a:effectLst/>
                        <a:latin typeface="Times New Roman Tj" panose="02020603050405020304" pitchFamily="18" charset="-52"/>
                        <a:ea typeface="Calibri" panose="020F0502020204030204" pitchFamily="34" charset="0"/>
                        <a:cs typeface="Times New Roman" panose="02020603050405020304" pitchFamily="18" charset="0"/>
                      </a:endParaRPr>
                    </a:p>
                    <a:p>
                      <a:pPr algn="ctr">
                        <a:lnSpc>
                          <a:spcPct val="115000"/>
                        </a:lnSpc>
                        <a:spcAft>
                          <a:spcPts val="0"/>
                        </a:spcAft>
                      </a:pPr>
                      <a:r>
                        <a:rPr lang="tg-Cyrl-TJ" sz="1800" b="1" dirty="0">
                          <a:effectLst/>
                          <a:latin typeface="Times New Roman Tj" panose="02020603050405020304" pitchFamily="18" charset="-52"/>
                          <a:ea typeface="Calibri" panose="020F0502020204030204" pitchFamily="34" charset="0"/>
                          <a:cs typeface="Times New Roman" panose="02020603050405020304" pitchFamily="18" charset="0"/>
                        </a:rPr>
                        <a:t> </a:t>
                      </a:r>
                      <a:endParaRPr lang="ru-RU" sz="1800" b="1" dirty="0" smtClean="0">
                        <a:effectLst/>
                        <a:latin typeface="Times New Roman Tj" panose="02020603050405020304" pitchFamily="18" charset="-52"/>
                        <a:ea typeface="Calibri" panose="020F0502020204030204" pitchFamily="34" charset="0"/>
                        <a:cs typeface="Times New Roman" panose="02020603050405020304" pitchFamily="18" charset="0"/>
                      </a:endParaRPr>
                    </a:p>
                    <a:p>
                      <a:pPr algn="ctr">
                        <a:lnSpc>
                          <a:spcPct val="115000"/>
                        </a:lnSpc>
                        <a:spcAft>
                          <a:spcPts val="0"/>
                        </a:spcAft>
                      </a:pPr>
                      <a:r>
                        <a:rPr lang="tg-Cyrl-TJ" sz="1800" b="1" dirty="0" smtClean="0">
                          <a:effectLst/>
                          <a:latin typeface="Times New Roman Tj" panose="02020603050405020304" pitchFamily="18" charset="-52"/>
                          <a:ea typeface="Calibri" panose="020F0502020204030204" pitchFamily="34" charset="0"/>
                          <a:cs typeface="Times New Roman" panose="02020603050405020304" pitchFamily="18" charset="0"/>
                        </a:rPr>
                        <a:t>Банди </a:t>
                      </a:r>
                      <a:r>
                        <a:rPr lang="tg-Cyrl-TJ" sz="1800" b="1" dirty="0">
                          <a:effectLst/>
                          <a:latin typeface="Times New Roman Tj" panose="02020603050405020304" pitchFamily="18" charset="-52"/>
                          <a:ea typeface="Calibri" panose="020F0502020204030204" pitchFamily="34" charset="0"/>
                          <a:cs typeface="Times New Roman" panose="02020603050405020304" pitchFamily="18" charset="0"/>
                        </a:rPr>
                        <a:t>9</a:t>
                      </a:r>
                      <a:endParaRPr lang="ru-RU" sz="1800" b="1" dirty="0">
                        <a:effectLst/>
                        <a:latin typeface="Times New Roman Tj" panose="02020603050405020304" pitchFamily="18" charset="-52"/>
                        <a:ea typeface="Calibri" panose="020F0502020204030204" pitchFamily="34" charset="0"/>
                        <a:cs typeface="Times New Roman" panose="02020603050405020304" pitchFamily="18" charset="0"/>
                      </a:endParaRPr>
                    </a:p>
                    <a:p>
                      <a:pPr algn="ctr">
                        <a:lnSpc>
                          <a:spcPct val="115000"/>
                        </a:lnSpc>
                        <a:spcAft>
                          <a:spcPts val="0"/>
                        </a:spcAft>
                      </a:pPr>
                      <a:r>
                        <a:rPr lang="tg-Cyrl-TJ" sz="1800" b="1" dirty="0">
                          <a:effectLst/>
                          <a:latin typeface="Times New Roman Tj" panose="02020603050405020304" pitchFamily="18" charset="-52"/>
                          <a:ea typeface="Calibri" panose="020F0502020204030204" pitchFamily="34" charset="0"/>
                          <a:cs typeface="Times New Roman" panose="02020603050405020304" pitchFamily="18" charset="0"/>
                        </a:rPr>
                        <a:t> </a:t>
                      </a:r>
                      <a:endParaRPr lang="ru-RU" sz="1800" b="1" dirty="0">
                        <a:effectLst/>
                        <a:latin typeface="Times New Roman Tj" panose="02020603050405020304" pitchFamily="18" charset="-52"/>
                        <a:ea typeface="Calibri" panose="020F0502020204030204" pitchFamily="34" charset="0"/>
                        <a:cs typeface="Times New Roman" panose="02020603050405020304" pitchFamily="18" charset="0"/>
                      </a:endParaRPr>
                    </a:p>
                    <a:p>
                      <a:pPr>
                        <a:lnSpc>
                          <a:spcPct val="115000"/>
                        </a:lnSpc>
                        <a:spcAft>
                          <a:spcPts val="0"/>
                        </a:spcAft>
                      </a:pPr>
                      <a:r>
                        <a:rPr lang="ru-RU" sz="1800" b="1" dirty="0">
                          <a:effectLst/>
                          <a:latin typeface="Times New Roman Tj" panose="02020603050405020304" pitchFamily="18" charset="-52"/>
                          <a:ea typeface="Calibri" panose="020F0502020204030204" pitchFamily="34" charset="0"/>
                          <a:cs typeface="Times New Roman" panose="02020603050405020304" pitchFamily="18" charset="0"/>
                        </a:rPr>
                        <a:t> </a:t>
                      </a:r>
                    </a:p>
                  </a:txBody>
                  <a:tcPr marL="68580" marR="68580" marT="0" marB="0">
                    <a:cell3D prstMaterial="dkEdge">
                      <a:bevel w="77470" h="12700" prst="softRound"/>
                      <a:lightRig rig="flood" dir="t"/>
                    </a:cell3D>
                  </a:tcPr>
                </a:tc>
                <a:tc>
                  <a:txBody>
                    <a:bodyPr/>
                    <a:lstStyle/>
                    <a:p>
                      <a:pPr algn="just">
                        <a:lnSpc>
                          <a:spcPct val="115000"/>
                        </a:lnSpc>
                        <a:spcAft>
                          <a:spcPts val="0"/>
                        </a:spcAft>
                      </a:pPr>
                      <a:r>
                        <a:rPr lang="tg-Cyrl-TJ" sz="1600" dirty="0">
                          <a:solidFill>
                            <a:srgbClr val="000000"/>
                          </a:solidFill>
                          <a:effectLst/>
                          <a:latin typeface="Times New Roman Tj" panose="02020603050405020304" pitchFamily="18" charset="-52"/>
                          <a:ea typeface="Times New Roman" panose="02020603050405020304" pitchFamily="18" charset="0"/>
                          <a:cs typeface="Calibri" panose="020F0502020204030204" pitchFamily="34" charset="0"/>
                        </a:rPr>
                        <a:t> </a:t>
                      </a:r>
                      <a:endParaRPr lang="ru-RU" sz="1600" dirty="0">
                        <a:effectLst/>
                        <a:latin typeface="Times New Roman Tj" panose="02020603050405020304" pitchFamily="18" charset="-52"/>
                        <a:ea typeface="Calibri" panose="020F0502020204030204" pitchFamily="34" charset="0"/>
                        <a:cs typeface="Times New Roman" panose="02020603050405020304" pitchFamily="18" charset="0"/>
                      </a:endParaRPr>
                    </a:p>
                    <a:p>
                      <a:pPr algn="just">
                        <a:lnSpc>
                          <a:spcPct val="115000"/>
                        </a:lnSpc>
                        <a:spcAft>
                          <a:spcPts val="0"/>
                        </a:spcAft>
                      </a:pPr>
                      <a:r>
                        <a:rPr lang="tg-Cyrl-TJ" sz="1600" dirty="0">
                          <a:solidFill>
                            <a:srgbClr val="000000"/>
                          </a:solidFill>
                          <a:effectLst/>
                          <a:latin typeface="Times New Roman Tj" panose="02020603050405020304" pitchFamily="18" charset="-52"/>
                          <a:ea typeface="Times New Roman" panose="02020603050405020304" pitchFamily="18" charset="0"/>
                          <a:cs typeface="Calibri" panose="020F0502020204030204" pitchFamily="34" charset="0"/>
                        </a:rPr>
                        <a:t>Ташкил намудани курс</a:t>
                      </a:r>
                      <a:r>
                        <a:rPr lang="tg-Cyrl-TJ" sz="1600" dirty="0">
                          <a:solidFill>
                            <a:srgbClr val="000000"/>
                          </a:solidFill>
                          <a:effectLst/>
                          <a:latin typeface="Times New Roman Tj" panose="02020603050405020304" pitchFamily="18" charset="-52"/>
                          <a:ea typeface="Times New Roman" panose="02020603050405020304" pitchFamily="18" charset="0"/>
                          <a:cs typeface="Cambria" panose="02040503050406030204" pitchFamily="18" charset="0"/>
                        </a:rPr>
                        <a:t>ҳ</a:t>
                      </a:r>
                      <a:r>
                        <a:rPr lang="tg-Cyrl-TJ" sz="1600" dirty="0">
                          <a:solidFill>
                            <a:srgbClr val="000000"/>
                          </a:solidFill>
                          <a:effectLst/>
                          <a:latin typeface="Times New Roman Tj" panose="02020603050405020304" pitchFamily="18" charset="-52"/>
                          <a:ea typeface="Times New Roman" panose="02020603050405020304" pitchFamily="18" charset="0"/>
                          <a:cs typeface="Times New Roman Tj" panose="02020603050405020304" pitchFamily="18" charset="-52"/>
                        </a:rPr>
                        <a:t>ои</a:t>
                      </a:r>
                      <a:r>
                        <a:rPr lang="tg-Cyrl-TJ" sz="1600" dirty="0">
                          <a:solidFill>
                            <a:srgbClr val="000000"/>
                          </a:solidFill>
                          <a:effectLst/>
                          <a:latin typeface="Times New Roman Tj" panose="02020603050405020304" pitchFamily="18" charset="-52"/>
                          <a:ea typeface="Times New Roman" panose="02020603050405020304" pitchFamily="18" charset="0"/>
                          <a:cs typeface="Calibri" panose="020F0502020204030204" pitchFamily="34" charset="0"/>
                        </a:rPr>
                        <a:t> </a:t>
                      </a:r>
                      <a:r>
                        <a:rPr lang="tg-Cyrl-TJ" sz="1600" dirty="0">
                          <a:solidFill>
                            <a:srgbClr val="000000"/>
                          </a:solidFill>
                          <a:effectLst/>
                          <a:latin typeface="Times New Roman Tj" panose="02020603050405020304" pitchFamily="18" charset="-52"/>
                          <a:ea typeface="Times New Roman" panose="02020603050405020304" pitchFamily="18" charset="0"/>
                          <a:cs typeface="Times New Roman Tj" panose="02020603050405020304" pitchFamily="18" charset="-52"/>
                        </a:rPr>
                        <a:t>омўзиш</a:t>
                      </a:r>
                      <a:r>
                        <a:rPr lang="tg-Cyrl-TJ" sz="1600" dirty="0">
                          <a:solidFill>
                            <a:srgbClr val="000000"/>
                          </a:solidFill>
                          <a:effectLst/>
                          <a:latin typeface="Times New Roman Tj" panose="02020603050405020304" pitchFamily="18" charset="-52"/>
                          <a:ea typeface="Times New Roman" panose="02020603050405020304" pitchFamily="18" charset="0"/>
                          <a:cs typeface="Cambria" panose="02040503050406030204" pitchFamily="18" charset="0"/>
                        </a:rPr>
                        <a:t>ї барои </a:t>
                      </a:r>
                      <a:r>
                        <a:rPr lang="tg-Cyrl-TJ" sz="1600" dirty="0">
                          <a:solidFill>
                            <a:srgbClr val="000000"/>
                          </a:solidFill>
                          <a:effectLst/>
                          <a:latin typeface="Times New Roman Tj" panose="02020603050405020304" pitchFamily="18" charset="-52"/>
                          <a:ea typeface="Times New Roman" panose="02020603050405020304" pitchFamily="18" charset="0"/>
                          <a:cs typeface="Calibri" panose="020F0502020204030204" pitchFamily="34" charset="0"/>
                        </a:rPr>
                        <a:t>сармуњ</a:t>
                      </a:r>
                      <a:r>
                        <a:rPr lang="tg-Cyrl-TJ" sz="1600" dirty="0">
                          <a:solidFill>
                            <a:srgbClr val="000000"/>
                          </a:solidFill>
                          <a:effectLst/>
                          <a:latin typeface="Times New Roman Tj" panose="02020603050405020304" pitchFamily="18" charset="-52"/>
                          <a:ea typeface="Times New Roman" panose="02020603050405020304" pitchFamily="18" charset="0"/>
                          <a:cs typeface="Times New Roman Tj" panose="02020603050405020304" pitchFamily="18" charset="-52"/>
                        </a:rPr>
                        <a:t>осиб</a:t>
                      </a:r>
                      <a:r>
                        <a:rPr lang="tg-Cyrl-TJ" sz="1600" dirty="0">
                          <a:solidFill>
                            <a:srgbClr val="000000"/>
                          </a:solidFill>
                          <a:effectLst/>
                          <a:latin typeface="Times New Roman Tj" panose="02020603050405020304" pitchFamily="18" charset="-52"/>
                          <a:ea typeface="Times New Roman" panose="02020603050405020304" pitchFamily="18" charset="0"/>
                          <a:cs typeface="Calibri" panose="020F0502020204030204" pitchFamily="34" charset="0"/>
                        </a:rPr>
                        <a:t> </a:t>
                      </a:r>
                      <a:r>
                        <a:rPr lang="tg-Cyrl-TJ" sz="1600" dirty="0">
                          <a:solidFill>
                            <a:srgbClr val="000000"/>
                          </a:solidFill>
                          <a:effectLst/>
                          <a:latin typeface="Times New Roman Tj" panose="02020603050405020304" pitchFamily="18" charset="-52"/>
                          <a:ea typeface="Times New Roman" panose="02020603050405020304" pitchFamily="18" charset="0"/>
                          <a:cs typeface="Times New Roman Tj" panose="02020603050405020304" pitchFamily="18" charset="-52"/>
                        </a:rPr>
                        <a:t>ва</a:t>
                      </a:r>
                      <a:r>
                        <a:rPr lang="tg-Cyrl-TJ" sz="1600" dirty="0">
                          <a:solidFill>
                            <a:srgbClr val="000000"/>
                          </a:solidFill>
                          <a:effectLst/>
                          <a:latin typeface="Times New Roman Tj" panose="02020603050405020304" pitchFamily="18" charset="-52"/>
                          <a:ea typeface="Times New Roman" panose="02020603050405020304" pitchFamily="18" charset="0"/>
                          <a:cs typeface="Calibri" panose="020F0502020204030204" pitchFamily="34" charset="0"/>
                        </a:rPr>
                        <a:t> </a:t>
                      </a:r>
                      <a:r>
                        <a:rPr lang="tg-Cyrl-TJ" sz="1600" dirty="0">
                          <a:solidFill>
                            <a:srgbClr val="000000"/>
                          </a:solidFill>
                          <a:effectLst/>
                          <a:latin typeface="Times New Roman Tj" panose="02020603050405020304" pitchFamily="18" charset="-52"/>
                          <a:ea typeface="Times New Roman" panose="02020603050405020304" pitchFamily="18" charset="0"/>
                          <a:cs typeface="Times New Roman Tj" panose="02020603050405020304" pitchFamily="18" charset="-52"/>
                        </a:rPr>
                        <a:t>муњосибони</a:t>
                      </a:r>
                      <a:r>
                        <a:rPr lang="tg-Cyrl-TJ" sz="1600" dirty="0">
                          <a:solidFill>
                            <a:srgbClr val="000000"/>
                          </a:solidFill>
                          <a:effectLst/>
                          <a:latin typeface="Times New Roman Tj" panose="02020603050405020304" pitchFamily="18" charset="-52"/>
                          <a:ea typeface="Times New Roman" panose="02020603050405020304" pitchFamily="18" charset="0"/>
                          <a:cs typeface="Calibri" panose="020F0502020204030204" pitchFamily="34" charset="0"/>
                        </a:rPr>
                        <a:t> </a:t>
                      </a:r>
                      <a:r>
                        <a:rPr lang="tg-Cyrl-TJ" sz="1600" dirty="0">
                          <a:solidFill>
                            <a:srgbClr val="000000"/>
                          </a:solidFill>
                          <a:effectLst/>
                          <a:latin typeface="Times New Roman Tj" panose="02020603050405020304" pitchFamily="18" charset="-52"/>
                          <a:ea typeface="Calibri" panose="020F0502020204030204" pitchFamily="34" charset="0"/>
                          <a:cs typeface="Times New Roman" panose="02020603050405020304" pitchFamily="18" charset="0"/>
                        </a:rPr>
                        <a:t>корхонањои азими давлатї ва љамъиятњое, ки сањмияи онњо ба давлат тааллуќ дорад</a:t>
                      </a:r>
                      <a:r>
                        <a:rPr lang="tg-Cyrl-TJ" sz="1600" dirty="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 бо</a:t>
                      </a:r>
                      <a:r>
                        <a:rPr lang="tg-Cyrl-TJ" sz="1600" dirty="0">
                          <a:solidFill>
                            <a:srgbClr val="000000"/>
                          </a:solidFill>
                          <a:effectLst/>
                          <a:latin typeface="Times New Roman Tj" panose="02020603050405020304" pitchFamily="18" charset="-52"/>
                          <a:ea typeface="Times New Roman" panose="02020603050405020304" pitchFamily="18" charset="0"/>
                          <a:cs typeface="Cambria" panose="02040503050406030204" pitchFamily="18" charset="0"/>
                        </a:rPr>
                        <a:t> </a:t>
                      </a:r>
                      <a:r>
                        <a:rPr lang="tg-Cyrl-TJ" sz="1600" dirty="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гирифтани сертификати муњосиби касбї. </a:t>
                      </a:r>
                      <a:r>
                        <a:rPr lang="tg-Cyrl-TJ" sz="1600" dirty="0">
                          <a:solidFill>
                            <a:srgbClr val="000000"/>
                          </a:solidFill>
                          <a:effectLst/>
                          <a:latin typeface="Times New Roman Tj" panose="02020603050405020304" pitchFamily="18" charset="-52"/>
                          <a:ea typeface="Calibri" panose="020F0502020204030204" pitchFamily="34" charset="0"/>
                          <a:cs typeface="Cambria" panose="02040503050406030204" pitchFamily="18" charset="0"/>
                        </a:rPr>
                        <a:t>Ҷ</a:t>
                      </a:r>
                      <a:r>
                        <a:rPr lang="tg-Cyrl-TJ" sz="1600" dirty="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ор</a:t>
                      </a:r>
                      <a:r>
                        <a:rPr lang="tg-Cyrl-TJ" sz="1600" dirty="0">
                          <a:solidFill>
                            <a:srgbClr val="000000"/>
                          </a:solidFill>
                          <a:effectLst/>
                          <a:latin typeface="Times New Roman Tj" panose="02020603050405020304" pitchFamily="18" charset="-52"/>
                          <a:ea typeface="Calibri" panose="020F0502020204030204" pitchFamily="34" charset="0"/>
                          <a:cs typeface="Cambria" panose="02040503050406030204" pitchFamily="18" charset="0"/>
                        </a:rPr>
                        <a:t>ӣ</a:t>
                      </a:r>
                      <a:r>
                        <a:rPr lang="tg-Cyrl-TJ" sz="1600" dirty="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 намудани талабот оид ба гирифтани сертификати муњосиби касбї аз </a:t>
                      </a:r>
                      <a:r>
                        <a:rPr lang="tg-Cyrl-TJ" sz="1600" dirty="0">
                          <a:solidFill>
                            <a:srgbClr val="000000"/>
                          </a:solidFill>
                          <a:effectLst/>
                          <a:latin typeface="Times New Roman Tj" panose="02020603050405020304" pitchFamily="18" charset="-52"/>
                          <a:ea typeface="Calibri" panose="020F0502020204030204" pitchFamily="34" charset="0"/>
                          <a:cs typeface="Cambria" panose="02040503050406030204" pitchFamily="18" charset="0"/>
                        </a:rPr>
                        <a:t>ҷ</a:t>
                      </a:r>
                      <a:r>
                        <a:rPr lang="tg-Cyrl-TJ" sz="1600" dirty="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ониби сарму</a:t>
                      </a:r>
                      <a:r>
                        <a:rPr lang="tg-Cyrl-TJ" sz="1600" dirty="0">
                          <a:solidFill>
                            <a:srgbClr val="000000"/>
                          </a:solidFill>
                          <a:effectLst/>
                          <a:latin typeface="Times New Roman Tj" panose="02020603050405020304" pitchFamily="18" charset="-52"/>
                          <a:ea typeface="Calibri" panose="020F0502020204030204" pitchFamily="34" charset="0"/>
                          <a:cs typeface="Cambria" panose="02040503050406030204" pitchFamily="18" charset="0"/>
                        </a:rPr>
                        <a:t>ҳ</a:t>
                      </a:r>
                      <a:r>
                        <a:rPr lang="tg-Cyrl-TJ" sz="1600" dirty="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осибони корхона</a:t>
                      </a:r>
                      <a:r>
                        <a:rPr lang="tg-Cyrl-TJ" sz="1600" dirty="0">
                          <a:solidFill>
                            <a:srgbClr val="000000"/>
                          </a:solidFill>
                          <a:effectLst/>
                          <a:latin typeface="Times New Roman Tj" panose="02020603050405020304" pitchFamily="18" charset="-52"/>
                          <a:ea typeface="Calibri" panose="020F0502020204030204" pitchFamily="34" charset="0"/>
                          <a:cs typeface="Cambria" panose="02040503050406030204" pitchFamily="18" charset="0"/>
                        </a:rPr>
                        <a:t>ҳ</a:t>
                      </a:r>
                      <a:r>
                        <a:rPr lang="tg-Cyrl-TJ" sz="1600" dirty="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ои азими давлат</a:t>
                      </a:r>
                      <a:r>
                        <a:rPr lang="tg-Cyrl-TJ" sz="1600" dirty="0">
                          <a:solidFill>
                            <a:srgbClr val="000000"/>
                          </a:solidFill>
                          <a:effectLst/>
                          <a:latin typeface="Times New Roman Tj" panose="02020603050405020304" pitchFamily="18" charset="-52"/>
                          <a:ea typeface="Calibri" panose="020F0502020204030204" pitchFamily="34" charset="0"/>
                          <a:cs typeface="Cambria" panose="02040503050406030204" pitchFamily="18" charset="0"/>
                        </a:rPr>
                        <a:t>ӣ</a:t>
                      </a:r>
                      <a:r>
                        <a:rPr lang="tg-Cyrl-TJ" sz="1600" dirty="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 то охири соли </a:t>
                      </a:r>
                      <a:r>
                        <a:rPr lang="tg-Cyrl-TJ" sz="1600" dirty="0" smtClean="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2026</a:t>
                      </a:r>
                      <a:r>
                        <a:rPr lang="tg-Cyrl-TJ" sz="1600" dirty="0">
                          <a:solidFill>
                            <a:srgbClr val="000000"/>
                          </a:solidFill>
                          <a:effectLst/>
                          <a:latin typeface="Times New Roman Tj" panose="02020603050405020304" pitchFamily="18" charset="-52"/>
                          <a:ea typeface="Calibri" panose="020F0502020204030204" pitchFamily="34" charset="0"/>
                          <a:cs typeface="Times New Roman" panose="02020603050405020304" pitchFamily="18" charset="0"/>
                        </a:rPr>
                        <a:t> </a:t>
                      </a:r>
                      <a:endParaRPr lang="ru-RU" sz="16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cell3D prstMaterial="dkEdge">
                      <a:bevel w="77470" h="12700" prst="softRound"/>
                      <a:lightRig rig="flood" dir="t"/>
                    </a:cell3D>
                  </a:tcPr>
                </a:tc>
                <a:tc>
                  <a:txBody>
                    <a:bodyPr/>
                    <a:lstStyle/>
                    <a:p>
                      <a:pPr indent="449580" algn="just">
                        <a:lnSpc>
                          <a:spcPct val="107000"/>
                        </a:lnSpc>
                        <a:spcAft>
                          <a:spcPts val="0"/>
                        </a:spcAft>
                      </a:pPr>
                      <a:r>
                        <a:rPr lang="tg-Cyrl-TJ" sz="1600" dirty="0">
                          <a:solidFill>
                            <a:srgbClr val="00000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Вобаста ба иљрои банди мазкур ќайд менамоем, ки бо фармоиши дахлдори Вазорати молия </a:t>
                      </a:r>
                      <a:r>
                        <a:rPr lang="tg-Cyrl-TJ" sz="1600" dirty="0" smtClean="0">
                          <a:effectLst/>
                          <a:latin typeface="Times New Roman Tj" panose="02020603050405020304" pitchFamily="18" charset="-52"/>
                          <a:ea typeface="Times New Roman" panose="02020603050405020304" pitchFamily="18" charset="0"/>
                          <a:cs typeface="Times New Roman" panose="02020603050405020304" pitchFamily="18" charset="0"/>
                        </a:rPr>
                        <a:t>Тартиби додани сертификат ва шартњои сертификатсиякунонии муњосибони касбии Љумњурии Тољикистон тасдиќ гардидааст.</a:t>
                      </a:r>
                      <a:endParaRPr lang="ru-RU"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7000"/>
                        </a:lnSpc>
                        <a:spcAft>
                          <a:spcPts val="0"/>
                        </a:spcAft>
                      </a:pPr>
                      <a:r>
                        <a:rPr lang="tg-Cyrl-TJ" sz="1600" dirty="0" smtClean="0">
                          <a:effectLst/>
                          <a:latin typeface="Times New Roman Tj" panose="02020603050405020304" pitchFamily="18" charset="-52"/>
                          <a:ea typeface="Times New Roman" panose="02020603050405020304" pitchFamily="18" charset="0"/>
                          <a:cs typeface="Times New Roman" panose="02020603050405020304" pitchFamily="18" charset="0"/>
                        </a:rPr>
                        <a:t>Вобаста ба ин бо таври мунтазам </a:t>
                      </a:r>
                      <a:r>
                        <a:rPr lang="tg-Cyrl-TJ" sz="1600" b="1" dirty="0" smtClean="0">
                          <a:effectLst/>
                          <a:latin typeface="Times New Roman Tj" panose="02020603050405020304" pitchFamily="18" charset="-52"/>
                          <a:ea typeface="Calibri" panose="020F0502020204030204" pitchFamily="34" charset="0"/>
                          <a:cs typeface="Times New Roman" panose="02020603050405020304" pitchFamily="18" charset="0"/>
                        </a:rPr>
                        <a:t>курсњои омўзишї барои сармуњосиб ва муњосибон барои гирифтани сертификати муњосиби касбї ташкил карда шудааст. </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Аз 27 корхона</a:t>
                      </a:r>
                      <a:r>
                        <a:rPr lang="tg-Cyrl-TJ" sz="1600" dirty="0" smtClean="0">
                          <a:effectLst/>
                          <a:latin typeface="Cambria" panose="02040503050406030204" pitchFamily="18" charset="0"/>
                          <a:ea typeface="Calibri" panose="020F0502020204030204" pitchFamily="34" charset="0"/>
                          <a:cs typeface="Cambria" panose="02040503050406030204" pitchFamily="18" charset="0"/>
                        </a:rPr>
                        <a:t>ҳ</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ои азими давлат</a:t>
                      </a:r>
                      <a:r>
                        <a:rPr lang="tg-Cyrl-TJ" sz="1600" dirty="0" smtClean="0">
                          <a:effectLst/>
                          <a:latin typeface="Cambria" panose="02040503050406030204" pitchFamily="18" charset="0"/>
                          <a:ea typeface="Calibri" panose="020F0502020204030204" pitchFamily="34" charset="0"/>
                          <a:cs typeface="Cambria" panose="02040503050406030204" pitchFamily="18" charset="0"/>
                        </a:rPr>
                        <a:t>ӣ</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 айни </a:t>
                      </a:r>
                      <a:r>
                        <a:rPr lang="tg-Cyrl-TJ" sz="1600" dirty="0" smtClean="0">
                          <a:effectLst/>
                          <a:latin typeface="Cambria" panose="02040503050406030204" pitchFamily="18" charset="0"/>
                          <a:ea typeface="Calibri" panose="020F0502020204030204" pitchFamily="34" charset="0"/>
                          <a:cs typeface="Cambria" panose="02040503050406030204" pitchFamily="18" charset="0"/>
                        </a:rPr>
                        <a:t>ҳ</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ол 21 нафар сарму</a:t>
                      </a:r>
                      <a:r>
                        <a:rPr lang="tg-Cyrl-TJ" sz="1600" dirty="0" smtClean="0">
                          <a:effectLst/>
                          <a:latin typeface="Cambria" panose="02040503050406030204" pitchFamily="18" charset="0"/>
                          <a:ea typeface="Calibri" panose="020F0502020204030204" pitchFamily="34" charset="0"/>
                          <a:cs typeface="Cambria" panose="02040503050406030204" pitchFamily="18" charset="0"/>
                        </a:rPr>
                        <a:t>ҳ</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осиб </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дорои </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сертификати му</a:t>
                      </a:r>
                      <a:r>
                        <a:rPr lang="tg-Cyrl-TJ" sz="1600" dirty="0" smtClean="0">
                          <a:effectLst/>
                          <a:latin typeface="Cambria" panose="02040503050406030204" pitchFamily="18" charset="0"/>
                          <a:ea typeface="Calibri" panose="020F0502020204030204" pitchFamily="34" charset="0"/>
                          <a:cs typeface="Cambria" panose="02040503050406030204" pitchFamily="18" charset="0"/>
                        </a:rPr>
                        <a:t>ҳ</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осиби касбї  мебошанд. Инчунин бо дастгирии Бонки </a:t>
                      </a:r>
                      <a:r>
                        <a:rPr lang="tg-Cyrl-TJ" sz="1600" dirty="0" smtClean="0">
                          <a:effectLst/>
                          <a:latin typeface="Cambria" panose="02040503050406030204" pitchFamily="18" charset="0"/>
                          <a:ea typeface="Calibri" panose="020F0502020204030204" pitchFamily="34" charset="0"/>
                          <a:cs typeface="Cambria" panose="02040503050406030204" pitchFamily="18" charset="0"/>
                        </a:rPr>
                        <a:t>Ҷ</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а</a:t>
                      </a:r>
                      <a:r>
                        <a:rPr lang="tg-Cyrl-TJ" sz="1600" dirty="0" smtClean="0">
                          <a:effectLst/>
                          <a:latin typeface="Cambria" panose="02040503050406030204" pitchFamily="18" charset="0"/>
                          <a:ea typeface="Calibri" panose="020F0502020204030204" pitchFamily="34" charset="0"/>
                          <a:cs typeface="Cambria" panose="02040503050406030204" pitchFamily="18" charset="0"/>
                        </a:rPr>
                        <a:t>ҳ</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он</a:t>
                      </a:r>
                      <a:r>
                        <a:rPr lang="tg-Cyrl-TJ" sz="1600" dirty="0" smtClean="0">
                          <a:effectLst/>
                          <a:latin typeface="Cambria" panose="02040503050406030204" pitchFamily="18" charset="0"/>
                          <a:ea typeface="Calibri" panose="020F0502020204030204" pitchFamily="34" charset="0"/>
                          <a:cs typeface="Cambria" panose="02040503050406030204" pitchFamily="18" charset="0"/>
                        </a:rPr>
                        <a:t>ӣ</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 курси ом</a:t>
                      </a:r>
                      <a:r>
                        <a:rPr lang="tg-Cyrl-TJ" sz="1600" dirty="0" smtClean="0">
                          <a:effectLst/>
                          <a:latin typeface="Cambria" panose="02040503050406030204" pitchFamily="18" charset="0"/>
                          <a:ea typeface="Calibri" panose="020F0502020204030204" pitchFamily="34" charset="0"/>
                          <a:cs typeface="Cambria" panose="02040503050406030204" pitchFamily="18" charset="0"/>
                        </a:rPr>
                        <a:t>ӯ</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зиш</a:t>
                      </a:r>
                      <a:r>
                        <a:rPr lang="tg-Cyrl-TJ" sz="1600" dirty="0" smtClean="0">
                          <a:effectLst/>
                          <a:latin typeface="Cambria" panose="02040503050406030204" pitchFamily="18" charset="0"/>
                          <a:ea typeface="Calibri" panose="020F0502020204030204" pitchFamily="34" charset="0"/>
                          <a:cs typeface="Cambria" panose="02040503050406030204" pitchFamily="18" charset="0"/>
                        </a:rPr>
                        <a:t>ӣ</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 дар хусуси гирифтани сертификати му</a:t>
                      </a:r>
                      <a:r>
                        <a:rPr lang="tg-Cyrl-TJ" sz="1600" dirty="0" smtClean="0">
                          <a:effectLst/>
                          <a:latin typeface="Cambria" panose="02040503050406030204" pitchFamily="18" charset="0"/>
                          <a:ea typeface="Calibri" panose="020F0502020204030204" pitchFamily="34" charset="0"/>
                          <a:cs typeface="Cambria" panose="02040503050406030204" pitchFamily="18" charset="0"/>
                        </a:rPr>
                        <a:t>ҳ</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осибии байналмилал</a:t>
                      </a:r>
                      <a:r>
                        <a:rPr lang="tg-Cyrl-TJ" sz="1600" dirty="0" smtClean="0">
                          <a:effectLst/>
                          <a:latin typeface="Cambria" panose="02040503050406030204" pitchFamily="18" charset="0"/>
                          <a:ea typeface="Calibri" panose="020F0502020204030204" pitchFamily="34" charset="0"/>
                          <a:cs typeface="Cambria" panose="02040503050406030204" pitchFamily="18" charset="0"/>
                        </a:rPr>
                        <a:t>ӣ</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 АССА дар кишвар ташкил карда шуда, айни </a:t>
                      </a:r>
                      <a:r>
                        <a:rPr lang="tg-Cyrl-TJ" sz="1600" dirty="0" smtClean="0">
                          <a:effectLst/>
                          <a:latin typeface="Cambria" panose="02040503050406030204" pitchFamily="18" charset="0"/>
                          <a:ea typeface="Calibri" panose="020F0502020204030204" pitchFamily="34" charset="0"/>
                          <a:cs typeface="Cambria" panose="02040503050406030204" pitchFamily="18" charset="0"/>
                        </a:rPr>
                        <a:t>ҳ</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ол дар курси мазкур 17 сарму</a:t>
                      </a:r>
                      <a:r>
                        <a:rPr lang="tg-Cyrl-TJ" sz="1600" dirty="0" smtClean="0">
                          <a:effectLst/>
                          <a:latin typeface="Cambria" panose="02040503050406030204" pitchFamily="18" charset="0"/>
                          <a:ea typeface="Calibri" panose="020F0502020204030204" pitchFamily="34" charset="0"/>
                          <a:cs typeface="Cambria" panose="02040503050406030204" pitchFamily="18" charset="0"/>
                        </a:rPr>
                        <a:t>ҳ</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осиб ва му</a:t>
                      </a:r>
                      <a:r>
                        <a:rPr lang="tg-Cyrl-TJ" sz="1600" dirty="0" smtClean="0">
                          <a:effectLst/>
                          <a:latin typeface="Cambria" panose="02040503050406030204" pitchFamily="18" charset="0"/>
                          <a:ea typeface="Calibri" panose="020F0502020204030204" pitchFamily="34" charset="0"/>
                          <a:cs typeface="Cambria" panose="02040503050406030204" pitchFamily="18" charset="0"/>
                        </a:rPr>
                        <a:t>ҳ</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осибони корхона</a:t>
                      </a:r>
                      <a:r>
                        <a:rPr lang="tg-Cyrl-TJ" sz="1600" dirty="0" smtClean="0">
                          <a:effectLst/>
                          <a:latin typeface="Cambria" panose="02040503050406030204" pitchFamily="18" charset="0"/>
                          <a:ea typeface="Calibri" panose="020F0502020204030204" pitchFamily="34" charset="0"/>
                          <a:cs typeface="Cambria" panose="02040503050406030204" pitchFamily="18" charset="0"/>
                        </a:rPr>
                        <a:t>ҳ</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ои азими давлат</a:t>
                      </a:r>
                      <a:r>
                        <a:rPr lang="tg-Cyrl-TJ" sz="1600" dirty="0" smtClean="0">
                          <a:effectLst/>
                          <a:latin typeface="Cambria" panose="02040503050406030204" pitchFamily="18" charset="0"/>
                          <a:ea typeface="Calibri" panose="020F0502020204030204" pitchFamily="34" charset="0"/>
                          <a:cs typeface="Cambria" panose="02040503050406030204" pitchFamily="18" charset="0"/>
                        </a:rPr>
                        <a:t>ӣ</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 давраи омузишро гузаронида истодаанд</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a:t>
                      </a:r>
                      <a:endParaRPr lang="ru-RU" sz="12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cell3D prstMaterial="dkEdge">
                      <a:bevel w="77470" h="12700" prst="softRound"/>
                      <a:lightRig rig="flood" dir="t"/>
                    </a:cell3D>
                  </a:tcPr>
                </a:tc>
              </a:tr>
              <a:tr h="1932667">
                <a:tc>
                  <a:txBody>
                    <a:bodyPr/>
                    <a:lstStyle/>
                    <a:p>
                      <a:pPr algn="ctr">
                        <a:lnSpc>
                          <a:spcPct val="115000"/>
                        </a:lnSpc>
                        <a:spcAft>
                          <a:spcPts val="0"/>
                        </a:spcAft>
                      </a:pPr>
                      <a:r>
                        <a:rPr lang="tg-Cyrl-TJ" sz="1800" b="1" dirty="0">
                          <a:effectLst/>
                          <a:latin typeface="Times New Roman Tj" panose="02020603050405020304" pitchFamily="18" charset="-52"/>
                          <a:ea typeface="Calibri" panose="020F0502020204030204" pitchFamily="34" charset="0"/>
                          <a:cs typeface="Times New Roman" panose="02020603050405020304" pitchFamily="18" charset="0"/>
                        </a:rPr>
                        <a:t> </a:t>
                      </a:r>
                      <a:endParaRPr lang="ru-RU" sz="1800" b="1" dirty="0">
                        <a:effectLst/>
                        <a:latin typeface="Times New Roman Tj" panose="02020603050405020304" pitchFamily="18" charset="-52"/>
                        <a:ea typeface="Calibri" panose="020F0502020204030204" pitchFamily="34" charset="0"/>
                        <a:cs typeface="Times New Roman" panose="02020603050405020304" pitchFamily="18" charset="0"/>
                      </a:endParaRPr>
                    </a:p>
                    <a:p>
                      <a:pPr algn="ctr">
                        <a:lnSpc>
                          <a:spcPct val="115000"/>
                        </a:lnSpc>
                        <a:spcAft>
                          <a:spcPts val="0"/>
                        </a:spcAft>
                      </a:pPr>
                      <a:r>
                        <a:rPr lang="tg-Cyrl-TJ" sz="1800" b="1" dirty="0">
                          <a:effectLst/>
                          <a:latin typeface="Times New Roman Tj" panose="02020603050405020304" pitchFamily="18" charset="-52"/>
                          <a:ea typeface="Calibri" panose="020F0502020204030204" pitchFamily="34" charset="0"/>
                          <a:cs typeface="Times New Roman" panose="02020603050405020304" pitchFamily="18" charset="0"/>
                        </a:rPr>
                        <a:t>  </a:t>
                      </a:r>
                      <a:endParaRPr lang="ru-RU" sz="1800" b="1" dirty="0">
                        <a:effectLst/>
                        <a:latin typeface="Times New Roman Tj" panose="02020603050405020304" pitchFamily="18" charset="-52"/>
                        <a:ea typeface="Calibri" panose="020F0502020204030204" pitchFamily="34" charset="0"/>
                        <a:cs typeface="Times New Roman" panose="02020603050405020304" pitchFamily="18" charset="0"/>
                      </a:endParaRPr>
                    </a:p>
                    <a:p>
                      <a:pPr algn="ctr">
                        <a:lnSpc>
                          <a:spcPct val="115000"/>
                        </a:lnSpc>
                        <a:spcAft>
                          <a:spcPts val="0"/>
                        </a:spcAft>
                      </a:pPr>
                      <a:r>
                        <a:rPr lang="tg-Cyrl-TJ" sz="1800" b="1" dirty="0">
                          <a:effectLst/>
                          <a:latin typeface="Times New Roman Tj" panose="02020603050405020304" pitchFamily="18" charset="-52"/>
                          <a:ea typeface="Calibri" panose="020F0502020204030204" pitchFamily="34" charset="0"/>
                          <a:cs typeface="Times New Roman" panose="02020603050405020304" pitchFamily="18" charset="0"/>
                        </a:rPr>
                        <a:t> </a:t>
                      </a:r>
                      <a:endParaRPr lang="ru-RU" sz="1800" b="1" dirty="0">
                        <a:effectLst/>
                        <a:latin typeface="Times New Roman Tj" panose="02020603050405020304" pitchFamily="18" charset="-52"/>
                        <a:ea typeface="Calibri" panose="020F0502020204030204" pitchFamily="34" charset="0"/>
                        <a:cs typeface="Times New Roman" panose="02020603050405020304" pitchFamily="18" charset="0"/>
                      </a:endParaRPr>
                    </a:p>
                    <a:p>
                      <a:pPr algn="ctr">
                        <a:lnSpc>
                          <a:spcPct val="115000"/>
                        </a:lnSpc>
                        <a:spcAft>
                          <a:spcPts val="0"/>
                        </a:spcAft>
                      </a:pPr>
                      <a:r>
                        <a:rPr lang="tg-Cyrl-TJ" sz="1800" b="1" dirty="0">
                          <a:effectLst/>
                          <a:latin typeface="Times New Roman Tj" panose="02020603050405020304" pitchFamily="18" charset="-52"/>
                          <a:ea typeface="Calibri" panose="020F0502020204030204" pitchFamily="34" charset="0"/>
                          <a:cs typeface="Times New Roman" panose="02020603050405020304" pitchFamily="18" charset="0"/>
                        </a:rPr>
                        <a:t>Банди 10</a:t>
                      </a:r>
                      <a:endParaRPr lang="ru-RU" sz="1800" b="1"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cell3D prstMaterial="dkEdge">
                      <a:bevel w="77470" h="12700" prst="softRound"/>
                      <a:lightRig rig="flood" dir="t"/>
                    </a:cell3D>
                  </a:tcPr>
                </a:tc>
                <a:tc>
                  <a:txBody>
                    <a:bodyPr/>
                    <a:lstStyle/>
                    <a:p>
                      <a:pPr algn="just">
                        <a:lnSpc>
                          <a:spcPct val="115000"/>
                        </a:lnSpc>
                        <a:spcAft>
                          <a:spcPts val="0"/>
                        </a:spcAft>
                      </a:pPr>
                      <a:r>
                        <a:rPr lang="tg-Cyrl-TJ" sz="1600" dirty="0" smtClean="0">
                          <a:solidFill>
                            <a:srgbClr val="000000"/>
                          </a:solidFill>
                          <a:effectLst/>
                          <a:latin typeface="Times New Roman Tj" panose="02020603050405020304" pitchFamily="18" charset="-52"/>
                          <a:ea typeface="Times New Roman" panose="02020603050405020304" pitchFamily="18" charset="0"/>
                          <a:cs typeface="Calibri" panose="020F0502020204030204" pitchFamily="34" charset="0"/>
                        </a:rPr>
                        <a:t>Та</a:t>
                      </a:r>
                      <a:r>
                        <a:rPr lang="tg-Cyrl-TJ" sz="1600" dirty="0" smtClean="0">
                          <a:solidFill>
                            <a:srgbClr val="000000"/>
                          </a:solidFill>
                          <a:effectLst/>
                          <a:latin typeface="Times New Roman Tj" panose="02020603050405020304" pitchFamily="18" charset="-52"/>
                          <a:ea typeface="Times New Roman" panose="02020603050405020304" pitchFamily="18" charset="0"/>
                          <a:cs typeface="Cambria" panose="02040503050406030204" pitchFamily="18" charset="0"/>
                        </a:rPr>
                        <a:t>қ</a:t>
                      </a:r>
                      <a:r>
                        <a:rPr lang="tg-Cyrl-TJ" sz="1600" dirty="0" smtClean="0">
                          <a:solidFill>
                            <a:srgbClr val="000000"/>
                          </a:solidFill>
                          <a:effectLst/>
                          <a:latin typeface="Times New Roman Tj" panose="02020603050405020304" pitchFamily="18" charset="-52"/>
                          <a:ea typeface="Times New Roman" panose="02020603050405020304" pitchFamily="18" charset="0"/>
                          <a:cs typeface="Times New Roman Tj" panose="02020603050405020304" pitchFamily="18" charset="-52"/>
                        </a:rPr>
                        <a:t>вият</a:t>
                      </a:r>
                      <a:r>
                        <a:rPr lang="tg-Cyrl-TJ" sz="1600" dirty="0" smtClean="0">
                          <a:solidFill>
                            <a:srgbClr val="000000"/>
                          </a:solidFill>
                          <a:effectLst/>
                          <a:latin typeface="Times New Roman Tj" panose="02020603050405020304" pitchFamily="18" charset="-52"/>
                          <a:ea typeface="Times New Roman" panose="02020603050405020304" pitchFamily="18" charset="0"/>
                          <a:cs typeface="Calibri" panose="020F0502020204030204" pitchFamily="34" charset="0"/>
                        </a:rPr>
                        <a:t> </a:t>
                      </a:r>
                      <a:r>
                        <a:rPr lang="tg-Cyrl-TJ" sz="1600" dirty="0">
                          <a:solidFill>
                            <a:srgbClr val="000000"/>
                          </a:solidFill>
                          <a:effectLst/>
                          <a:latin typeface="Times New Roman Tj" panose="02020603050405020304" pitchFamily="18" charset="-52"/>
                          <a:ea typeface="Times New Roman" panose="02020603050405020304" pitchFamily="18" charset="0"/>
                          <a:cs typeface="Times New Roman Tj" panose="02020603050405020304" pitchFamily="18" charset="-52"/>
                        </a:rPr>
                        <a:t>бахшидани</a:t>
                      </a:r>
                      <a:r>
                        <a:rPr lang="tg-Cyrl-TJ" sz="1600" dirty="0">
                          <a:solidFill>
                            <a:srgbClr val="000000"/>
                          </a:solidFill>
                          <a:effectLst/>
                          <a:latin typeface="Times New Roman Tj" panose="02020603050405020304" pitchFamily="18" charset="-52"/>
                          <a:ea typeface="Times New Roman" panose="02020603050405020304" pitchFamily="18" charset="0"/>
                          <a:cs typeface="Calibri" panose="020F0502020204030204" pitchFamily="34" charset="0"/>
                        </a:rPr>
                        <a:t> </a:t>
                      </a:r>
                      <a:r>
                        <a:rPr lang="tg-Cyrl-TJ" sz="1600" dirty="0">
                          <a:solidFill>
                            <a:srgbClr val="000000"/>
                          </a:solidFill>
                          <a:effectLst/>
                          <a:latin typeface="Times New Roman Tj" panose="02020603050405020304" pitchFamily="18" charset="-52"/>
                          <a:ea typeface="Times New Roman" panose="02020603050405020304" pitchFamily="18" charset="0"/>
                          <a:cs typeface="Times New Roman Tj" panose="02020603050405020304" pitchFamily="18" charset="-52"/>
                        </a:rPr>
                        <a:t>раванди</a:t>
                      </a:r>
                      <a:r>
                        <a:rPr lang="tg-Cyrl-TJ" sz="1600" dirty="0">
                          <a:solidFill>
                            <a:srgbClr val="000000"/>
                          </a:solidFill>
                          <a:effectLst/>
                          <a:latin typeface="Times New Roman Tj" panose="02020603050405020304" pitchFamily="18" charset="-52"/>
                          <a:ea typeface="Times New Roman" panose="02020603050405020304" pitchFamily="18" charset="0"/>
                          <a:cs typeface="Calibri" panose="020F0502020204030204" pitchFamily="34" charset="0"/>
                        </a:rPr>
                        <a:t> </a:t>
                      </a:r>
                      <a:r>
                        <a:rPr lang="tg-Cyrl-TJ" sz="1600" dirty="0">
                          <a:solidFill>
                            <a:srgbClr val="000000"/>
                          </a:solidFill>
                          <a:effectLst/>
                          <a:latin typeface="Times New Roman Tj" panose="02020603050405020304" pitchFamily="18" charset="-52"/>
                          <a:ea typeface="Times New Roman" panose="02020603050405020304" pitchFamily="18" charset="0"/>
                          <a:cs typeface="Times New Roman Tj" panose="02020603050405020304" pitchFamily="18" charset="-52"/>
                        </a:rPr>
                        <a:t>гузариши</a:t>
                      </a:r>
                      <a:r>
                        <a:rPr lang="tg-Cyrl-TJ" sz="1600" dirty="0">
                          <a:solidFill>
                            <a:srgbClr val="000000"/>
                          </a:solidFill>
                          <a:effectLst/>
                          <a:latin typeface="Times New Roman Tj" panose="02020603050405020304" pitchFamily="18" charset="-52"/>
                          <a:ea typeface="Times New Roman" panose="02020603050405020304" pitchFamily="18" charset="0"/>
                          <a:cs typeface="Calibri" panose="020F0502020204030204" pitchFamily="34" charset="0"/>
                        </a:rPr>
                        <a:t> </a:t>
                      </a:r>
                      <a:r>
                        <a:rPr lang="tg-Cyrl-TJ" sz="1600" dirty="0">
                          <a:solidFill>
                            <a:srgbClr val="000000"/>
                          </a:solidFill>
                          <a:effectLst/>
                          <a:latin typeface="Times New Roman Tj" panose="02020603050405020304" pitchFamily="18" charset="-52"/>
                          <a:ea typeface="Times New Roman" panose="02020603050405020304" pitchFamily="18" charset="0"/>
                          <a:cs typeface="Times New Roman Tj" panose="02020603050405020304" pitchFamily="18" charset="-52"/>
                        </a:rPr>
                        <a:t>корхона</a:t>
                      </a:r>
                      <a:r>
                        <a:rPr lang="tg-Cyrl-TJ" sz="1600" dirty="0">
                          <a:solidFill>
                            <a:srgbClr val="000000"/>
                          </a:solidFill>
                          <a:effectLst/>
                          <a:latin typeface="Times New Roman Tj" panose="02020603050405020304" pitchFamily="18" charset="-52"/>
                          <a:ea typeface="Times New Roman" panose="02020603050405020304" pitchFamily="18" charset="0"/>
                          <a:cs typeface="Cambria" panose="02040503050406030204" pitchFamily="18" charset="0"/>
                        </a:rPr>
                        <a:t>ҳ</a:t>
                      </a:r>
                      <a:r>
                        <a:rPr lang="tg-Cyrl-TJ" sz="1600" dirty="0">
                          <a:solidFill>
                            <a:srgbClr val="000000"/>
                          </a:solidFill>
                          <a:effectLst/>
                          <a:latin typeface="Times New Roman Tj" panose="02020603050405020304" pitchFamily="18" charset="-52"/>
                          <a:ea typeface="Times New Roman" panose="02020603050405020304" pitchFamily="18" charset="0"/>
                          <a:cs typeface="Times New Roman Tj" panose="02020603050405020304" pitchFamily="18" charset="-52"/>
                        </a:rPr>
                        <a:t>ои</a:t>
                      </a:r>
                      <a:r>
                        <a:rPr lang="tg-Cyrl-TJ" sz="1600" dirty="0">
                          <a:solidFill>
                            <a:srgbClr val="000000"/>
                          </a:solidFill>
                          <a:effectLst/>
                          <a:latin typeface="Times New Roman Tj" panose="02020603050405020304" pitchFamily="18" charset="-52"/>
                          <a:ea typeface="Times New Roman" panose="02020603050405020304" pitchFamily="18" charset="0"/>
                          <a:cs typeface="Calibri" panose="020F0502020204030204" pitchFamily="34" charset="0"/>
                        </a:rPr>
                        <a:t> </a:t>
                      </a:r>
                      <a:r>
                        <a:rPr lang="tg-Cyrl-TJ" sz="1600" dirty="0">
                          <a:solidFill>
                            <a:srgbClr val="000000"/>
                          </a:solidFill>
                          <a:effectLst/>
                          <a:latin typeface="Times New Roman Tj" panose="02020603050405020304" pitchFamily="18" charset="-52"/>
                          <a:ea typeface="Times New Roman" panose="02020603050405020304" pitchFamily="18" charset="0"/>
                          <a:cs typeface="Times New Roman Tj" panose="02020603050405020304" pitchFamily="18" charset="-52"/>
                        </a:rPr>
                        <a:t>азими</a:t>
                      </a:r>
                      <a:r>
                        <a:rPr lang="tg-Cyrl-TJ" sz="1600" dirty="0">
                          <a:solidFill>
                            <a:srgbClr val="000000"/>
                          </a:solidFill>
                          <a:effectLst/>
                          <a:latin typeface="Times New Roman Tj" panose="02020603050405020304" pitchFamily="18" charset="-52"/>
                          <a:ea typeface="Times New Roman" panose="02020603050405020304" pitchFamily="18" charset="0"/>
                          <a:cs typeface="Calibri" panose="020F0502020204030204" pitchFamily="34" charset="0"/>
                        </a:rPr>
                        <a:t> </a:t>
                      </a:r>
                      <a:r>
                        <a:rPr lang="tg-Cyrl-TJ" sz="1600" dirty="0">
                          <a:solidFill>
                            <a:srgbClr val="000000"/>
                          </a:solidFill>
                          <a:effectLst/>
                          <a:latin typeface="Times New Roman Tj" panose="02020603050405020304" pitchFamily="18" charset="-52"/>
                          <a:ea typeface="Times New Roman" panose="02020603050405020304" pitchFamily="18" charset="0"/>
                          <a:cs typeface="Times New Roman Tj" panose="02020603050405020304" pitchFamily="18" charset="-52"/>
                        </a:rPr>
                        <a:t>давлат</a:t>
                      </a:r>
                      <a:r>
                        <a:rPr lang="tg-Cyrl-TJ" sz="1600" dirty="0">
                          <a:solidFill>
                            <a:srgbClr val="000000"/>
                          </a:solidFill>
                          <a:effectLst/>
                          <a:latin typeface="Times New Roman Tj" panose="02020603050405020304" pitchFamily="18" charset="-52"/>
                          <a:ea typeface="Times New Roman" panose="02020603050405020304" pitchFamily="18" charset="0"/>
                          <a:cs typeface="Cambria" panose="02040503050406030204" pitchFamily="18" charset="0"/>
                        </a:rPr>
                        <a:t>ӣ</a:t>
                      </a:r>
                      <a:r>
                        <a:rPr lang="tg-Cyrl-TJ" sz="1600" dirty="0">
                          <a:solidFill>
                            <a:srgbClr val="000000"/>
                          </a:solidFill>
                          <a:effectLst/>
                          <a:latin typeface="Times New Roman Tj" panose="02020603050405020304" pitchFamily="18" charset="-52"/>
                          <a:ea typeface="Times New Roman" panose="02020603050405020304" pitchFamily="18" charset="0"/>
                          <a:cs typeface="Calibri" panose="020F0502020204030204" pitchFamily="34" charset="0"/>
                        </a:rPr>
                        <a:t> </a:t>
                      </a:r>
                      <a:r>
                        <a:rPr lang="tg-Cyrl-TJ" sz="1600" dirty="0">
                          <a:solidFill>
                            <a:srgbClr val="000000"/>
                          </a:solidFill>
                          <a:effectLst/>
                          <a:latin typeface="Times New Roman Tj" panose="02020603050405020304" pitchFamily="18" charset="-52"/>
                          <a:ea typeface="Times New Roman" panose="02020603050405020304" pitchFamily="18" charset="0"/>
                          <a:cs typeface="Times New Roman Tj" panose="02020603050405020304" pitchFamily="18" charset="-52"/>
                        </a:rPr>
                        <a:t>ва</a:t>
                      </a:r>
                      <a:r>
                        <a:rPr lang="tg-Cyrl-TJ" sz="1600" dirty="0">
                          <a:solidFill>
                            <a:srgbClr val="000000"/>
                          </a:solidFill>
                          <a:effectLst/>
                          <a:latin typeface="Times New Roman Tj" panose="02020603050405020304" pitchFamily="18" charset="-52"/>
                          <a:ea typeface="Times New Roman" panose="02020603050405020304" pitchFamily="18" charset="0"/>
                          <a:cs typeface="Calibri" panose="020F0502020204030204" pitchFamily="34" charset="0"/>
                        </a:rPr>
                        <a:t> </a:t>
                      </a:r>
                      <a:r>
                        <a:rPr lang="tg-Cyrl-TJ" sz="1600" dirty="0">
                          <a:solidFill>
                            <a:srgbClr val="000000"/>
                          </a:solidFill>
                          <a:effectLst/>
                          <a:latin typeface="Times New Roman Tj" panose="02020603050405020304" pitchFamily="18" charset="-52"/>
                          <a:ea typeface="Times New Roman" panose="02020603050405020304" pitchFamily="18" charset="0"/>
                          <a:cs typeface="Cambria" panose="02040503050406030204" pitchFamily="18" charset="0"/>
                        </a:rPr>
                        <a:t>ҷ</a:t>
                      </a:r>
                      <a:r>
                        <a:rPr lang="tg-Cyrl-TJ" sz="1600" dirty="0">
                          <a:solidFill>
                            <a:srgbClr val="000000"/>
                          </a:solidFill>
                          <a:effectLst/>
                          <a:latin typeface="Times New Roman Tj" panose="02020603050405020304" pitchFamily="18" charset="-52"/>
                          <a:ea typeface="Times New Roman" panose="02020603050405020304" pitchFamily="18" charset="0"/>
                          <a:cs typeface="Times New Roman Tj" panose="02020603050405020304" pitchFamily="18" charset="-52"/>
                        </a:rPr>
                        <a:t>амъият</a:t>
                      </a:r>
                      <a:r>
                        <a:rPr lang="tg-Cyrl-TJ" sz="1600" dirty="0">
                          <a:solidFill>
                            <a:srgbClr val="000000"/>
                          </a:solidFill>
                          <a:effectLst/>
                          <a:latin typeface="Times New Roman Tj" panose="02020603050405020304" pitchFamily="18" charset="-52"/>
                          <a:ea typeface="Times New Roman" panose="02020603050405020304" pitchFamily="18" charset="0"/>
                          <a:cs typeface="Cambria" panose="02040503050406030204" pitchFamily="18" charset="0"/>
                        </a:rPr>
                        <a:t>ҳ</a:t>
                      </a:r>
                      <a:r>
                        <a:rPr lang="tg-Cyrl-TJ" sz="1600" dirty="0">
                          <a:solidFill>
                            <a:srgbClr val="000000"/>
                          </a:solidFill>
                          <a:effectLst/>
                          <a:latin typeface="Times New Roman Tj" panose="02020603050405020304" pitchFamily="18" charset="-52"/>
                          <a:ea typeface="Times New Roman" panose="02020603050405020304" pitchFamily="18" charset="0"/>
                          <a:cs typeface="Times New Roman Tj" panose="02020603050405020304" pitchFamily="18" charset="-52"/>
                        </a:rPr>
                        <a:t>ои</a:t>
                      </a:r>
                      <a:r>
                        <a:rPr lang="tg-Cyrl-TJ" sz="1600" dirty="0">
                          <a:solidFill>
                            <a:srgbClr val="000000"/>
                          </a:solidFill>
                          <a:effectLst/>
                          <a:latin typeface="Times New Roman Tj" panose="02020603050405020304" pitchFamily="18" charset="-52"/>
                          <a:ea typeface="Times New Roman" panose="02020603050405020304" pitchFamily="18" charset="0"/>
                          <a:cs typeface="Calibri" panose="020F0502020204030204" pitchFamily="34" charset="0"/>
                        </a:rPr>
                        <a:t> </a:t>
                      </a:r>
                      <a:r>
                        <a:rPr lang="tg-Cyrl-TJ" sz="1600" dirty="0">
                          <a:solidFill>
                            <a:srgbClr val="000000"/>
                          </a:solidFill>
                          <a:effectLst/>
                          <a:latin typeface="Times New Roman Tj" panose="02020603050405020304" pitchFamily="18" charset="-52"/>
                          <a:ea typeface="Times New Roman" panose="02020603050405020304" pitchFamily="18" charset="0"/>
                          <a:cs typeface="Times New Roman Tj" panose="02020603050405020304" pitchFamily="18" charset="-52"/>
                        </a:rPr>
                        <a:t>са</a:t>
                      </a:r>
                      <a:r>
                        <a:rPr lang="tg-Cyrl-TJ" sz="1600" dirty="0">
                          <a:solidFill>
                            <a:srgbClr val="000000"/>
                          </a:solidFill>
                          <a:effectLst/>
                          <a:latin typeface="Times New Roman Tj" panose="02020603050405020304" pitchFamily="18" charset="-52"/>
                          <a:ea typeface="Times New Roman" panose="02020603050405020304" pitchFamily="18" charset="0"/>
                          <a:cs typeface="Cambria" panose="02040503050406030204" pitchFamily="18" charset="0"/>
                        </a:rPr>
                        <a:t>ҳ</a:t>
                      </a:r>
                      <a:r>
                        <a:rPr lang="tg-Cyrl-TJ" sz="1600" dirty="0">
                          <a:solidFill>
                            <a:srgbClr val="000000"/>
                          </a:solidFill>
                          <a:effectLst/>
                          <a:latin typeface="Times New Roman Tj" panose="02020603050405020304" pitchFamily="18" charset="-52"/>
                          <a:ea typeface="Times New Roman" panose="02020603050405020304" pitchFamily="18" charset="0"/>
                          <a:cs typeface="Times New Roman Tj" panose="02020603050405020304" pitchFamily="18" charset="-52"/>
                        </a:rPr>
                        <a:t>омии</a:t>
                      </a:r>
                      <a:r>
                        <a:rPr lang="tg-Cyrl-TJ" sz="1600" dirty="0">
                          <a:solidFill>
                            <a:srgbClr val="000000"/>
                          </a:solidFill>
                          <a:effectLst/>
                          <a:latin typeface="Times New Roman Tj" panose="02020603050405020304" pitchFamily="18" charset="-52"/>
                          <a:ea typeface="Times New Roman" panose="02020603050405020304" pitchFamily="18" charset="0"/>
                          <a:cs typeface="Calibri" panose="020F0502020204030204" pitchFamily="34" charset="0"/>
                        </a:rPr>
                        <a:t> </a:t>
                      </a:r>
                      <a:r>
                        <a:rPr lang="tg-Cyrl-TJ" sz="1600" dirty="0">
                          <a:solidFill>
                            <a:srgbClr val="000000"/>
                          </a:solidFill>
                          <a:effectLst/>
                          <a:latin typeface="Times New Roman Tj" panose="02020603050405020304" pitchFamily="18" charset="-52"/>
                          <a:ea typeface="Times New Roman" panose="02020603050405020304" pitchFamily="18" charset="0"/>
                          <a:cs typeface="Times New Roman Tj" panose="02020603050405020304" pitchFamily="18" charset="-52"/>
                        </a:rPr>
                        <a:t>бо</a:t>
                      </a:r>
                      <a:r>
                        <a:rPr lang="tg-Cyrl-TJ" sz="1600" dirty="0">
                          <a:solidFill>
                            <a:srgbClr val="000000"/>
                          </a:solidFill>
                          <a:effectLst/>
                          <a:latin typeface="Times New Roman Tj" panose="02020603050405020304" pitchFamily="18" charset="-52"/>
                          <a:ea typeface="Times New Roman" panose="02020603050405020304" pitchFamily="18" charset="0"/>
                          <a:cs typeface="Calibri" panose="020F0502020204030204" pitchFamily="34" charset="0"/>
                        </a:rPr>
                        <a:t> </a:t>
                      </a:r>
                      <a:r>
                        <a:rPr lang="tg-Cyrl-TJ" sz="1600" dirty="0">
                          <a:solidFill>
                            <a:srgbClr val="000000"/>
                          </a:solidFill>
                          <a:effectLst/>
                          <a:latin typeface="Times New Roman Tj" panose="02020603050405020304" pitchFamily="18" charset="-52"/>
                          <a:ea typeface="Times New Roman" panose="02020603050405020304" pitchFamily="18" charset="0"/>
                          <a:cs typeface="Times New Roman Tj" panose="02020603050405020304" pitchFamily="18" charset="-52"/>
                        </a:rPr>
                        <a:t>са</a:t>
                      </a:r>
                      <a:r>
                        <a:rPr lang="tg-Cyrl-TJ" sz="1600" dirty="0">
                          <a:solidFill>
                            <a:srgbClr val="000000"/>
                          </a:solidFill>
                          <a:effectLst/>
                          <a:latin typeface="Times New Roman Tj" panose="02020603050405020304" pitchFamily="18" charset="-52"/>
                          <a:ea typeface="Times New Roman" panose="02020603050405020304" pitchFamily="18" charset="0"/>
                          <a:cs typeface="Cambria" panose="02040503050406030204" pitchFamily="18" charset="0"/>
                        </a:rPr>
                        <a:t>ҳ</a:t>
                      </a:r>
                      <a:r>
                        <a:rPr lang="tg-Cyrl-TJ" sz="1600" dirty="0">
                          <a:solidFill>
                            <a:srgbClr val="000000"/>
                          </a:solidFill>
                          <a:effectLst/>
                          <a:latin typeface="Times New Roman Tj" panose="02020603050405020304" pitchFamily="18" charset="-52"/>
                          <a:ea typeface="Times New Roman" panose="02020603050405020304" pitchFamily="18" charset="0"/>
                          <a:cs typeface="Times New Roman Tj" panose="02020603050405020304" pitchFamily="18" charset="-52"/>
                        </a:rPr>
                        <a:t>ми</a:t>
                      </a:r>
                      <a:r>
                        <a:rPr lang="tg-Cyrl-TJ" sz="1600" dirty="0">
                          <a:solidFill>
                            <a:srgbClr val="000000"/>
                          </a:solidFill>
                          <a:effectLst/>
                          <a:latin typeface="Times New Roman Tj" panose="02020603050405020304" pitchFamily="18" charset="-52"/>
                          <a:ea typeface="Times New Roman" panose="02020603050405020304" pitchFamily="18" charset="0"/>
                          <a:cs typeface="Calibri" panose="020F0502020204030204" pitchFamily="34" charset="0"/>
                        </a:rPr>
                        <a:t> </a:t>
                      </a:r>
                      <a:r>
                        <a:rPr lang="tg-Cyrl-TJ" sz="1600" dirty="0">
                          <a:solidFill>
                            <a:srgbClr val="000000"/>
                          </a:solidFill>
                          <a:effectLst/>
                          <a:latin typeface="Times New Roman Tj" panose="02020603050405020304" pitchFamily="18" charset="-52"/>
                          <a:ea typeface="Times New Roman" panose="02020603050405020304" pitchFamily="18" charset="0"/>
                          <a:cs typeface="Times New Roman Tj" panose="02020603050405020304" pitchFamily="18" charset="-52"/>
                        </a:rPr>
                        <a:t>давлат</a:t>
                      </a:r>
                      <a:r>
                        <a:rPr lang="tg-Cyrl-TJ" sz="1600" dirty="0">
                          <a:solidFill>
                            <a:srgbClr val="000000"/>
                          </a:solidFill>
                          <a:effectLst/>
                          <a:latin typeface="Times New Roman Tj" panose="02020603050405020304" pitchFamily="18" charset="-52"/>
                          <a:ea typeface="Times New Roman" panose="02020603050405020304" pitchFamily="18" charset="0"/>
                          <a:cs typeface="Calibri" panose="020F0502020204030204" pitchFamily="34" charset="0"/>
                        </a:rPr>
                        <a:t> </a:t>
                      </a:r>
                      <a:r>
                        <a:rPr lang="tg-Cyrl-TJ" sz="1600" dirty="0">
                          <a:solidFill>
                            <a:srgbClr val="000000"/>
                          </a:solidFill>
                          <a:effectLst/>
                          <a:latin typeface="Times New Roman Tj" panose="02020603050405020304" pitchFamily="18" charset="-52"/>
                          <a:ea typeface="Times New Roman" panose="02020603050405020304" pitchFamily="18" charset="0"/>
                          <a:cs typeface="Times New Roman Tj" panose="02020603050405020304" pitchFamily="18" charset="-52"/>
                        </a:rPr>
                        <a:t>фаъолияткунанда</a:t>
                      </a:r>
                      <a:r>
                        <a:rPr lang="tg-Cyrl-TJ" sz="1600" dirty="0">
                          <a:solidFill>
                            <a:srgbClr val="000000"/>
                          </a:solidFill>
                          <a:effectLst/>
                          <a:latin typeface="Times New Roman Tj" panose="02020603050405020304" pitchFamily="18" charset="-52"/>
                          <a:ea typeface="Times New Roman" panose="02020603050405020304" pitchFamily="18" charset="0"/>
                          <a:cs typeface="Calibri" panose="020F0502020204030204" pitchFamily="34" charset="0"/>
                        </a:rPr>
                        <a:t> </a:t>
                      </a:r>
                      <a:r>
                        <a:rPr lang="tg-Cyrl-TJ" sz="1600" dirty="0">
                          <a:solidFill>
                            <a:srgbClr val="000000"/>
                          </a:solidFill>
                          <a:effectLst/>
                          <a:latin typeface="Times New Roman Tj" panose="02020603050405020304" pitchFamily="18" charset="-52"/>
                          <a:ea typeface="Times New Roman" panose="02020603050405020304" pitchFamily="18" charset="0"/>
                          <a:cs typeface="Times New Roman Tj" panose="02020603050405020304" pitchFamily="18" charset="-52"/>
                        </a:rPr>
                        <a:t>ба</a:t>
                      </a:r>
                      <a:r>
                        <a:rPr lang="tg-Cyrl-TJ" sz="1600" dirty="0">
                          <a:solidFill>
                            <a:srgbClr val="000000"/>
                          </a:solidFill>
                          <a:effectLst/>
                          <a:latin typeface="Times New Roman Tj" panose="02020603050405020304" pitchFamily="18" charset="-52"/>
                          <a:ea typeface="Times New Roman" panose="02020603050405020304" pitchFamily="18" charset="0"/>
                          <a:cs typeface="Calibri" panose="020F0502020204030204" pitchFamily="34" charset="0"/>
                        </a:rPr>
                        <a:t> </a:t>
                      </a:r>
                      <a:r>
                        <a:rPr lang="tg-Cyrl-TJ" sz="1600" dirty="0">
                          <a:solidFill>
                            <a:srgbClr val="000000"/>
                          </a:solidFill>
                          <a:effectLst/>
                          <a:latin typeface="Times New Roman Tj" panose="02020603050405020304" pitchFamily="18" charset="-52"/>
                          <a:ea typeface="Times New Roman" panose="02020603050405020304" pitchFamily="18" charset="0"/>
                          <a:cs typeface="Times New Roman Tj" panose="02020603050405020304" pitchFamily="18" charset="-52"/>
                        </a:rPr>
                        <a:t>стандарт</a:t>
                      </a:r>
                      <a:r>
                        <a:rPr lang="tg-Cyrl-TJ" sz="1600" dirty="0">
                          <a:solidFill>
                            <a:srgbClr val="000000"/>
                          </a:solidFill>
                          <a:effectLst/>
                          <a:latin typeface="Times New Roman Tj" panose="02020603050405020304" pitchFamily="18" charset="-52"/>
                          <a:ea typeface="Times New Roman" panose="02020603050405020304" pitchFamily="18" charset="0"/>
                          <a:cs typeface="Cambria" panose="02040503050406030204" pitchFamily="18" charset="0"/>
                        </a:rPr>
                        <a:t>ҳ</a:t>
                      </a:r>
                      <a:r>
                        <a:rPr lang="tg-Cyrl-TJ" sz="1600" dirty="0">
                          <a:solidFill>
                            <a:srgbClr val="000000"/>
                          </a:solidFill>
                          <a:effectLst/>
                          <a:latin typeface="Times New Roman Tj" panose="02020603050405020304" pitchFamily="18" charset="-52"/>
                          <a:ea typeface="Times New Roman" panose="02020603050405020304" pitchFamily="18" charset="0"/>
                          <a:cs typeface="Times New Roman Tj" panose="02020603050405020304" pitchFamily="18" charset="-52"/>
                        </a:rPr>
                        <a:t>ои</a:t>
                      </a:r>
                      <a:r>
                        <a:rPr lang="tg-Cyrl-TJ" sz="1600" dirty="0">
                          <a:solidFill>
                            <a:srgbClr val="000000"/>
                          </a:solidFill>
                          <a:effectLst/>
                          <a:latin typeface="Times New Roman Tj" panose="02020603050405020304" pitchFamily="18" charset="-52"/>
                          <a:ea typeface="Times New Roman" panose="02020603050405020304" pitchFamily="18" charset="0"/>
                          <a:cs typeface="Calibri" panose="020F0502020204030204" pitchFamily="34" charset="0"/>
                        </a:rPr>
                        <a:t> </a:t>
                      </a:r>
                      <a:r>
                        <a:rPr lang="tg-Cyrl-TJ" sz="1600" dirty="0">
                          <a:solidFill>
                            <a:srgbClr val="000000"/>
                          </a:solidFill>
                          <a:effectLst/>
                          <a:latin typeface="Times New Roman Tj" panose="02020603050405020304" pitchFamily="18" charset="-52"/>
                          <a:ea typeface="Times New Roman" panose="02020603050405020304" pitchFamily="18" charset="0"/>
                          <a:cs typeface="Times New Roman Tj" panose="02020603050405020304" pitchFamily="18" charset="-52"/>
                        </a:rPr>
                        <a:t>байналмилалии</a:t>
                      </a:r>
                      <a:r>
                        <a:rPr lang="tg-Cyrl-TJ" sz="1600" dirty="0">
                          <a:solidFill>
                            <a:srgbClr val="000000"/>
                          </a:solidFill>
                          <a:effectLst/>
                          <a:latin typeface="Times New Roman Tj" panose="02020603050405020304" pitchFamily="18" charset="-52"/>
                          <a:ea typeface="Times New Roman" panose="02020603050405020304" pitchFamily="18" charset="0"/>
                          <a:cs typeface="Calibri" panose="020F0502020204030204" pitchFamily="34" charset="0"/>
                        </a:rPr>
                        <a:t> </a:t>
                      </a:r>
                      <a:r>
                        <a:rPr lang="tg-Cyrl-TJ" sz="1600" dirty="0">
                          <a:solidFill>
                            <a:srgbClr val="000000"/>
                          </a:solidFill>
                          <a:effectLst/>
                          <a:latin typeface="Times New Roman Tj" panose="02020603050405020304" pitchFamily="18" charset="-52"/>
                          <a:ea typeface="Times New Roman" panose="02020603050405020304" pitchFamily="18" charset="0"/>
                          <a:cs typeface="Cambria" panose="02040503050406030204" pitchFamily="18" charset="0"/>
                        </a:rPr>
                        <a:t>ҳ</a:t>
                      </a:r>
                      <a:r>
                        <a:rPr lang="tg-Cyrl-TJ" sz="1600" dirty="0">
                          <a:solidFill>
                            <a:srgbClr val="000000"/>
                          </a:solidFill>
                          <a:effectLst/>
                          <a:latin typeface="Times New Roman Tj" panose="02020603050405020304" pitchFamily="18" charset="-52"/>
                          <a:ea typeface="Times New Roman" panose="02020603050405020304" pitchFamily="18" charset="0"/>
                          <a:cs typeface="Times New Roman Tj" panose="02020603050405020304" pitchFamily="18" charset="-52"/>
                        </a:rPr>
                        <a:t>исоботи</a:t>
                      </a:r>
                      <a:r>
                        <a:rPr lang="tg-Cyrl-TJ" sz="1600" dirty="0">
                          <a:solidFill>
                            <a:srgbClr val="000000"/>
                          </a:solidFill>
                          <a:effectLst/>
                          <a:latin typeface="Times New Roman Tj" panose="02020603050405020304" pitchFamily="18" charset="-52"/>
                          <a:ea typeface="Times New Roman" panose="02020603050405020304" pitchFamily="18" charset="0"/>
                          <a:cs typeface="Calibri" panose="020F0502020204030204" pitchFamily="34" charset="0"/>
                        </a:rPr>
                        <a:t> </a:t>
                      </a:r>
                      <a:r>
                        <a:rPr lang="tg-Cyrl-TJ" sz="1600" dirty="0">
                          <a:solidFill>
                            <a:srgbClr val="000000"/>
                          </a:solidFill>
                          <a:effectLst/>
                          <a:latin typeface="Times New Roman Tj" panose="02020603050405020304" pitchFamily="18" charset="-52"/>
                          <a:ea typeface="Times New Roman" panose="02020603050405020304" pitchFamily="18" charset="0"/>
                          <a:cs typeface="Times New Roman Tj" panose="02020603050405020304" pitchFamily="18" charset="-52"/>
                        </a:rPr>
                        <a:t>молияв</a:t>
                      </a:r>
                      <a:r>
                        <a:rPr lang="tg-Cyrl-TJ" sz="1600" dirty="0">
                          <a:solidFill>
                            <a:srgbClr val="000000"/>
                          </a:solidFill>
                          <a:effectLst/>
                          <a:latin typeface="Times New Roman Tj" panose="02020603050405020304" pitchFamily="18" charset="-52"/>
                          <a:ea typeface="Times New Roman" panose="02020603050405020304" pitchFamily="18" charset="0"/>
                          <a:cs typeface="Cambria" panose="02040503050406030204" pitchFamily="18" charset="0"/>
                        </a:rPr>
                        <a:t>ӣ</a:t>
                      </a:r>
                      <a:r>
                        <a:rPr lang="tg-Cyrl-TJ" sz="1600" dirty="0">
                          <a:solidFill>
                            <a:srgbClr val="000000"/>
                          </a:solidFill>
                          <a:effectLst/>
                          <a:latin typeface="Times New Roman Tj" panose="02020603050405020304" pitchFamily="18" charset="-52"/>
                          <a:ea typeface="Times New Roman" panose="02020603050405020304" pitchFamily="18" charset="0"/>
                          <a:cs typeface="Calibri" panose="020F0502020204030204" pitchFamily="34" charset="0"/>
                        </a:rPr>
                        <a:t> (</a:t>
                      </a:r>
                      <a:r>
                        <a:rPr lang="tg-Cyrl-TJ" sz="1600" dirty="0">
                          <a:solidFill>
                            <a:srgbClr val="000000"/>
                          </a:solidFill>
                          <a:effectLst/>
                          <a:latin typeface="Times New Roman Tj" panose="02020603050405020304" pitchFamily="18" charset="-52"/>
                          <a:ea typeface="Times New Roman" panose="02020603050405020304" pitchFamily="18" charset="0"/>
                          <a:cs typeface="Times New Roman Tj" panose="02020603050405020304" pitchFamily="18" charset="-52"/>
                        </a:rPr>
                        <a:t>МСФО</a:t>
                      </a:r>
                      <a:r>
                        <a:rPr lang="tg-Cyrl-TJ" sz="1600" dirty="0">
                          <a:solidFill>
                            <a:srgbClr val="000000"/>
                          </a:solidFill>
                          <a:effectLst/>
                          <a:latin typeface="Times New Roman Tj" panose="02020603050405020304" pitchFamily="18" charset="-52"/>
                          <a:ea typeface="Times New Roman" panose="02020603050405020304" pitchFamily="18" charset="0"/>
                          <a:cs typeface="Calibri" panose="020F0502020204030204" pitchFamily="34" charset="0"/>
                        </a:rPr>
                        <a:t>) бо ро</a:t>
                      </a:r>
                      <a:r>
                        <a:rPr lang="tg-Cyrl-TJ" sz="1600" dirty="0">
                          <a:solidFill>
                            <a:srgbClr val="000000"/>
                          </a:solidFill>
                          <a:effectLst/>
                          <a:latin typeface="Times New Roman Tj" panose="02020603050405020304" pitchFamily="18" charset="-52"/>
                          <a:ea typeface="Times New Roman" panose="02020603050405020304" pitchFamily="18" charset="0"/>
                          <a:cs typeface="Cambria" panose="02040503050406030204" pitchFamily="18" charset="0"/>
                        </a:rPr>
                        <a:t>ҳ</a:t>
                      </a:r>
                      <a:r>
                        <a:rPr lang="tg-Cyrl-TJ" sz="1600" dirty="0">
                          <a:solidFill>
                            <a:srgbClr val="000000"/>
                          </a:solidFill>
                          <a:effectLst/>
                          <a:latin typeface="Times New Roman Tj" panose="02020603050405020304" pitchFamily="18" charset="-52"/>
                          <a:ea typeface="Times New Roman" panose="02020603050405020304" pitchFamily="18" charset="0"/>
                          <a:cs typeface="Times New Roman Tj" panose="02020603050405020304" pitchFamily="18" charset="-52"/>
                        </a:rPr>
                        <a:t>и</a:t>
                      </a:r>
                      <a:r>
                        <a:rPr lang="tg-Cyrl-TJ" sz="1600" dirty="0">
                          <a:solidFill>
                            <a:srgbClr val="000000"/>
                          </a:solidFill>
                          <a:effectLst/>
                          <a:latin typeface="Times New Roman Tj" panose="02020603050405020304" pitchFamily="18" charset="-52"/>
                          <a:ea typeface="Times New Roman" panose="02020603050405020304" pitchFamily="18" charset="0"/>
                          <a:cs typeface="Calibri" panose="020F0502020204030204" pitchFamily="34" charset="0"/>
                        </a:rPr>
                        <a:t> </a:t>
                      </a:r>
                      <a:r>
                        <a:rPr lang="tg-Cyrl-TJ" sz="1600" dirty="0">
                          <a:solidFill>
                            <a:srgbClr val="000000"/>
                          </a:solidFill>
                          <a:effectLst/>
                          <a:latin typeface="Times New Roman Tj" panose="02020603050405020304" pitchFamily="18" charset="-52"/>
                          <a:ea typeface="Times New Roman" panose="02020603050405020304" pitchFamily="18" charset="0"/>
                          <a:cs typeface="Cambria" panose="02040503050406030204" pitchFamily="18" charset="0"/>
                        </a:rPr>
                        <a:t>ҷ</a:t>
                      </a:r>
                      <a:r>
                        <a:rPr lang="tg-Cyrl-TJ" sz="1600" dirty="0">
                          <a:solidFill>
                            <a:srgbClr val="000000"/>
                          </a:solidFill>
                          <a:effectLst/>
                          <a:latin typeface="Times New Roman Tj" panose="02020603050405020304" pitchFamily="18" charset="-52"/>
                          <a:ea typeface="Times New Roman" panose="02020603050405020304" pitchFamily="18" charset="0"/>
                          <a:cs typeface="Times New Roman Tj" panose="02020603050405020304" pitchFamily="18" charset="-52"/>
                        </a:rPr>
                        <a:t>ор</a:t>
                      </a:r>
                      <a:r>
                        <a:rPr lang="tg-Cyrl-TJ" sz="1600" dirty="0">
                          <a:solidFill>
                            <a:srgbClr val="000000"/>
                          </a:solidFill>
                          <a:effectLst/>
                          <a:latin typeface="Times New Roman Tj" panose="02020603050405020304" pitchFamily="18" charset="-52"/>
                          <a:ea typeface="Times New Roman" panose="02020603050405020304" pitchFamily="18" charset="0"/>
                          <a:cs typeface="Cambria" panose="02040503050406030204" pitchFamily="18" charset="0"/>
                        </a:rPr>
                        <a:t>ӣ</a:t>
                      </a:r>
                      <a:r>
                        <a:rPr lang="tg-Cyrl-TJ" sz="1600" dirty="0">
                          <a:solidFill>
                            <a:srgbClr val="000000"/>
                          </a:solidFill>
                          <a:effectLst/>
                          <a:latin typeface="Times New Roman Tj" panose="02020603050405020304" pitchFamily="18" charset="-52"/>
                          <a:ea typeface="Times New Roman" panose="02020603050405020304" pitchFamily="18" charset="0"/>
                          <a:cs typeface="Calibri" panose="020F0502020204030204" pitchFamily="34" charset="0"/>
                        </a:rPr>
                        <a:t> </a:t>
                      </a:r>
                      <a:r>
                        <a:rPr lang="tg-Cyrl-TJ" sz="1600" dirty="0">
                          <a:solidFill>
                            <a:srgbClr val="000000"/>
                          </a:solidFill>
                          <a:effectLst/>
                          <a:latin typeface="Times New Roman Tj" panose="02020603050405020304" pitchFamily="18" charset="-52"/>
                          <a:ea typeface="Times New Roman" panose="02020603050405020304" pitchFamily="18" charset="0"/>
                          <a:cs typeface="Times New Roman Tj" panose="02020603050405020304" pitchFamily="18" charset="-52"/>
                        </a:rPr>
                        <a:t>намудани </a:t>
                      </a:r>
                      <a:r>
                        <a:rPr lang="tg-Cyrl-TJ" sz="1600" dirty="0">
                          <a:solidFill>
                            <a:srgbClr val="000000"/>
                          </a:solidFill>
                          <a:effectLst/>
                          <a:latin typeface="Times New Roman Tj" panose="02020603050405020304" pitchFamily="18" charset="-52"/>
                          <a:ea typeface="Times New Roman" panose="02020603050405020304" pitchFamily="18" charset="0"/>
                          <a:cs typeface="Cambria" panose="02040503050406030204" pitchFamily="18" charset="0"/>
                        </a:rPr>
                        <a:t>ҷ</a:t>
                      </a:r>
                      <a:r>
                        <a:rPr lang="tg-Cyrl-TJ" sz="1600" dirty="0">
                          <a:solidFill>
                            <a:srgbClr val="000000"/>
                          </a:solidFill>
                          <a:effectLst/>
                          <a:latin typeface="Times New Roman Tj" panose="02020603050405020304" pitchFamily="18" charset="-52"/>
                          <a:ea typeface="Times New Roman" panose="02020603050405020304" pitchFamily="18" charset="0"/>
                          <a:cs typeface="Times New Roman Tj" panose="02020603050405020304" pitchFamily="18" charset="-52"/>
                        </a:rPr>
                        <a:t>арима дар заминаи меъёрии </a:t>
                      </a:r>
                      <a:r>
                        <a:rPr lang="tg-Cyrl-TJ" sz="1600" dirty="0">
                          <a:solidFill>
                            <a:srgbClr val="000000"/>
                          </a:solidFill>
                          <a:effectLst/>
                          <a:latin typeface="Times New Roman Tj" panose="02020603050405020304" pitchFamily="18" charset="-52"/>
                          <a:ea typeface="Times New Roman" panose="02020603050405020304" pitchFamily="18" charset="0"/>
                          <a:cs typeface="Cambria" panose="02040503050406030204" pitchFamily="18" charset="0"/>
                        </a:rPr>
                        <a:t>ҳ</a:t>
                      </a:r>
                      <a:r>
                        <a:rPr lang="tg-Cyrl-TJ" sz="1600" dirty="0">
                          <a:solidFill>
                            <a:srgbClr val="000000"/>
                          </a:solidFill>
                          <a:effectLst/>
                          <a:latin typeface="Times New Roman Tj" panose="02020603050405020304" pitchFamily="18" charset="-52"/>
                          <a:ea typeface="Times New Roman" panose="02020603050405020304" pitchFamily="18" charset="0"/>
                          <a:cs typeface="Times New Roman Tj" panose="02020603050405020304" pitchFamily="18" charset="-52"/>
                        </a:rPr>
                        <a:t>у</a:t>
                      </a:r>
                      <a:r>
                        <a:rPr lang="tg-Cyrl-TJ" sz="1600" dirty="0">
                          <a:solidFill>
                            <a:srgbClr val="000000"/>
                          </a:solidFill>
                          <a:effectLst/>
                          <a:latin typeface="Times New Roman Tj" panose="02020603050405020304" pitchFamily="18" charset="-52"/>
                          <a:ea typeface="Times New Roman" panose="02020603050405020304" pitchFamily="18" charset="0"/>
                          <a:cs typeface="Cambria" panose="02040503050406030204" pitchFamily="18" charset="0"/>
                        </a:rPr>
                        <a:t>қ</a:t>
                      </a:r>
                      <a:r>
                        <a:rPr lang="tg-Cyrl-TJ" sz="1600" dirty="0">
                          <a:solidFill>
                            <a:srgbClr val="000000"/>
                          </a:solidFill>
                          <a:effectLst/>
                          <a:latin typeface="Times New Roman Tj" panose="02020603050405020304" pitchFamily="18" charset="-52"/>
                          <a:ea typeface="Times New Roman" panose="02020603050405020304" pitchFamily="18" charset="0"/>
                          <a:cs typeface="Times New Roman Tj" panose="02020603050405020304" pitchFamily="18" charset="-52"/>
                        </a:rPr>
                        <a:t>у</a:t>
                      </a:r>
                      <a:r>
                        <a:rPr lang="tg-Cyrl-TJ" sz="1600" dirty="0">
                          <a:solidFill>
                            <a:srgbClr val="000000"/>
                          </a:solidFill>
                          <a:effectLst/>
                          <a:latin typeface="Times New Roman Tj" panose="02020603050405020304" pitchFamily="18" charset="-52"/>
                          <a:ea typeface="Times New Roman" panose="02020603050405020304" pitchFamily="18" charset="0"/>
                          <a:cs typeface="Cambria" panose="02040503050406030204" pitchFamily="18" charset="0"/>
                        </a:rPr>
                        <a:t>қӣ</a:t>
                      </a:r>
                      <a:r>
                        <a:rPr lang="tg-Cyrl-TJ" sz="1600" dirty="0">
                          <a:solidFill>
                            <a:srgbClr val="000000"/>
                          </a:solidFill>
                          <a:effectLst/>
                          <a:latin typeface="Times New Roman Tj" panose="02020603050405020304" pitchFamily="18" charset="-52"/>
                          <a:ea typeface="Times New Roman" panose="02020603050405020304" pitchFamily="18" charset="0"/>
                          <a:cs typeface="Times New Roman Tj" panose="02020603050405020304" pitchFamily="18" charset="-52"/>
                        </a:rPr>
                        <a:t> барои риоя накардани ин талабот</a:t>
                      </a:r>
                      <a:endParaRPr lang="ru-RU" sz="16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cell3D prstMaterial="dkEdge">
                      <a:bevel w="77470" h="12700" prst="softRound"/>
                      <a:lightRig rig="flood" dir="t"/>
                    </a:cell3D>
                  </a:tcPr>
                </a:tc>
                <a:tc>
                  <a:txBody>
                    <a:bodyPr/>
                    <a:lstStyle/>
                    <a:p>
                      <a:pPr algn="just"/>
                      <a:r>
                        <a:rPr lang="tg-Cyrl-TJ" sz="1600" kern="1200" dirty="0" smtClean="0">
                          <a:solidFill>
                            <a:schemeClr val="dk1"/>
                          </a:solidFill>
                          <a:effectLst/>
                          <a:latin typeface="Times New Roman Tj" panose="02020603050405020304" pitchFamily="18" charset="-52"/>
                          <a:ea typeface="+mn-ea"/>
                          <a:cs typeface="+mn-cs"/>
                        </a:rPr>
                        <a:t>Вобаста ба ин, лоињаи ќарори Њукумати Љумњурии Тољикистон “Дар бораи ворид намудани таѓйиру иловањо ба Кодекси њуќуќвайронкунии маъмурии Љумњурии Тољикистон” омода гардид. Лоињаи мазкур бо вазорату идорањои дахлдор мувофиќа гардида, унвонии Њукумати Љумњурии Тољикистон барои тасдиќ ирсол гардидааст. </a:t>
                      </a:r>
                      <a:endParaRPr lang="ru-RU" sz="1600" kern="1200" dirty="0" smtClean="0">
                        <a:solidFill>
                          <a:schemeClr val="dk1"/>
                        </a:solidFill>
                        <a:effectLst/>
                        <a:latin typeface="Times New Roman Tj" panose="02020603050405020304" pitchFamily="18" charset="-52"/>
                        <a:ea typeface="+mn-ea"/>
                        <a:cs typeface="+mn-cs"/>
                      </a:endParaRPr>
                    </a:p>
                    <a:p>
                      <a:pPr algn="just">
                        <a:lnSpc>
                          <a:spcPct val="115000"/>
                        </a:lnSpc>
                        <a:spcAft>
                          <a:spcPts val="0"/>
                        </a:spcAft>
                      </a:pPr>
                      <a:endParaRPr lang="ru-RU" sz="16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cell3D prstMaterial="dkEdge">
                      <a:bevel w="77470" h="12700" prst="softRound"/>
                      <a:lightRig rig="flood" dir="t"/>
                    </a:cell3D>
                  </a:tcPr>
                </a:tc>
              </a:tr>
            </a:tbl>
          </a:graphicData>
        </a:graphic>
      </p:graphicFrame>
      <p:pic>
        <p:nvPicPr>
          <p:cNvPr id="5" name="Picture 13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650" y="59532"/>
            <a:ext cx="71755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14752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Метрополия">
  <a:themeElements>
    <a:clrScheme name="Метрополия">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Метрополи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Метрополия">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TM03457491[[fn=Метрополия]]</Template>
  <TotalTime>13271</TotalTime>
  <Words>1550</Words>
  <Application>Microsoft Office PowerPoint</Application>
  <PresentationFormat>Широкоэкранный</PresentationFormat>
  <Paragraphs>180</Paragraphs>
  <Slides>12</Slides>
  <Notes>11</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12</vt:i4>
      </vt:variant>
    </vt:vector>
  </HeadingPairs>
  <TitlesOfParts>
    <vt:vector size="19" baseType="lpstr">
      <vt:lpstr>Arial</vt:lpstr>
      <vt:lpstr>Calibri</vt:lpstr>
      <vt:lpstr>Calibri Light</vt:lpstr>
      <vt:lpstr>Cambria</vt:lpstr>
      <vt:lpstr>Times New Roman</vt:lpstr>
      <vt:lpstr>Times New Roman Tj</vt:lpstr>
      <vt:lpstr>Метрополия</vt:lpstr>
      <vt:lpstr>Барномаи миёнамуҳлат барои солҳои 2023-2027 оид ба идоракунии хавфҳои фискалии корхонаҳои азими давлатӣ ва ҷамъиятҳое, ки саҳмияи онҳо ба давлат тааллуқ доранд</vt:lpstr>
      <vt:lpstr>Барномаи тасдиқшуда аз қисматҳои зерин:</vt:lpstr>
      <vt:lpstr>Мақсади асосии тасдиқи Барнома:</vt:lpstr>
      <vt:lpstr>Ҳадафҳои асосии татбиқи Барнома:</vt:lpstr>
      <vt:lpstr>Нақшаи амали Барнома:</vt:lpstr>
      <vt:lpstr>Нақшаи амали Барнома:</vt:lpstr>
      <vt:lpstr>Нақшаи амали Барнома:</vt:lpstr>
      <vt:lpstr>Нақшаи амали Барнома:</vt:lpstr>
      <vt:lpstr>Нақшаи амали Барнома:</vt:lpstr>
      <vt:lpstr>Нақшаи амали Барнома:</vt:lpstr>
      <vt:lpstr>Нақшаи амали Барнома:</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Abdurauf Zugurov</dc:creator>
  <cp:lastModifiedBy>Rustam Nazarov</cp:lastModifiedBy>
  <cp:revision>80</cp:revision>
  <cp:lastPrinted>2023-11-05T13:18:02Z</cp:lastPrinted>
  <dcterms:created xsi:type="dcterms:W3CDTF">2023-10-30T05:36:35Z</dcterms:created>
  <dcterms:modified xsi:type="dcterms:W3CDTF">2024-06-26T04:14:17Z</dcterms:modified>
</cp:coreProperties>
</file>