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6"/>
  </p:notesMasterIdLst>
  <p:sldIdLst>
    <p:sldId id="256" r:id="rId2"/>
    <p:sldId id="257" r:id="rId3"/>
    <p:sldId id="258" r:id="rId4"/>
    <p:sldId id="260" r:id="rId5"/>
    <p:sldId id="261" r:id="rId6"/>
    <p:sldId id="262" r:id="rId7"/>
    <p:sldId id="263" r:id="rId8"/>
    <p:sldId id="265" r:id="rId9"/>
    <p:sldId id="264" r:id="rId10"/>
    <p:sldId id="266" r:id="rId11"/>
    <p:sldId id="292" r:id="rId12"/>
    <p:sldId id="267" r:id="rId13"/>
    <p:sldId id="268" r:id="rId14"/>
    <p:sldId id="270" r:id="rId15"/>
    <p:sldId id="269"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71"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B85E2-1D69-42D5-85E7-1C2BC46A8353}" type="datetimeFigureOut">
              <a:rPr lang="ru-RU" smtClean="0"/>
              <a:t>20.06.2024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FD464-8CE4-4232-B781-1AE5737041D0}" type="slidenum">
              <a:rPr lang="ru-RU" smtClean="0"/>
              <a:t>‹#›</a:t>
            </a:fld>
            <a:endParaRPr lang="ru-RU"/>
          </a:p>
        </p:txBody>
      </p:sp>
    </p:spTree>
    <p:extLst>
      <p:ext uri="{BB962C8B-B14F-4D97-AF65-F5344CB8AC3E}">
        <p14:creationId xmlns:p14="http://schemas.microsoft.com/office/powerpoint/2010/main" val="382961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6FD464-8CE4-4232-B781-1AE5737041D0}" type="slidenum">
              <a:rPr lang="ru-RU" smtClean="0"/>
              <a:t>7</a:t>
            </a:fld>
            <a:endParaRPr lang="ru-RU"/>
          </a:p>
        </p:txBody>
      </p:sp>
    </p:spTree>
    <p:extLst>
      <p:ext uri="{BB962C8B-B14F-4D97-AF65-F5344CB8AC3E}">
        <p14:creationId xmlns:p14="http://schemas.microsoft.com/office/powerpoint/2010/main" val="406529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BB41263-099F-4A1E-9881-6233CD0629B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22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25295-A687-447A-AC7E-4851F886639B}" type="datetimeFigureOut">
              <a:rPr lang="ru-RU" smtClean="0"/>
              <a:t>20.06.2024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199663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32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11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6681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06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24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646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49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180558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725295-A687-447A-AC7E-4851F886639B}" type="datetimeFigureOut">
              <a:rPr lang="ru-RU" smtClean="0"/>
              <a:t>20.06.2024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B41263-099F-4A1E-9881-6233CD0629B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725295-A687-447A-AC7E-4851F886639B}" type="datetimeFigureOut">
              <a:rPr lang="ru-RU" smtClean="0"/>
              <a:t>20.06.2024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72460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725295-A687-447A-AC7E-4851F886639B}" type="datetimeFigureOut">
              <a:rPr lang="ru-RU" smtClean="0"/>
              <a:t>20.06.2024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BB41263-099F-4A1E-9881-6233CD0629B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79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725295-A687-447A-AC7E-4851F886639B}" type="datetimeFigureOut">
              <a:rPr lang="ru-RU" smtClean="0"/>
              <a:t>20.06.2024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BB41263-099F-4A1E-9881-6233CD0629B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6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25295-A687-447A-AC7E-4851F886639B}" type="datetimeFigureOut">
              <a:rPr lang="ru-RU" smtClean="0"/>
              <a:t>20.06.2024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375176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25295-A687-447A-AC7E-4851F886639B}" type="datetimeFigureOut">
              <a:rPr lang="ru-RU" smtClean="0"/>
              <a:t>20.06.2024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96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25295-A687-447A-AC7E-4851F886639B}" type="datetimeFigureOut">
              <a:rPr lang="ru-RU" smtClean="0"/>
              <a:t>20.06.2024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B41263-099F-4A1E-9881-6233CD0629B9}" type="slidenum">
              <a:rPr lang="ru-RU" smtClean="0"/>
              <a:t>‹#›</a:t>
            </a:fld>
            <a:endParaRPr lang="ru-RU"/>
          </a:p>
        </p:txBody>
      </p:sp>
    </p:spTree>
    <p:extLst>
      <p:ext uri="{BB962C8B-B14F-4D97-AF65-F5344CB8AC3E}">
        <p14:creationId xmlns:p14="http://schemas.microsoft.com/office/powerpoint/2010/main" val="231174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725295-A687-447A-AC7E-4851F886639B}" type="datetimeFigureOut">
              <a:rPr lang="ru-RU" smtClean="0"/>
              <a:t>20.06.2024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B41263-099F-4A1E-9881-6233CD0629B9}" type="slidenum">
              <a:rPr lang="ru-RU" smtClean="0"/>
              <a:t>‹#›</a:t>
            </a:fld>
            <a:endParaRPr lang="ru-RU"/>
          </a:p>
        </p:txBody>
      </p:sp>
    </p:spTree>
    <p:extLst>
      <p:ext uri="{BB962C8B-B14F-4D97-AF65-F5344CB8AC3E}">
        <p14:creationId xmlns:p14="http://schemas.microsoft.com/office/powerpoint/2010/main" val="3548897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x"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4442" y="1699404"/>
            <a:ext cx="7299158" cy="3536830"/>
          </a:xfrm>
          <a:solidFill>
            <a:schemeClr val="accent3">
              <a:lumMod val="40000"/>
              <a:lumOff val="60000"/>
            </a:schemeClr>
          </a:solidFill>
          <a:ln>
            <a:solidFill>
              <a:schemeClr val="accent4">
                <a:lumMod val="75000"/>
              </a:schemeClr>
            </a:solidFill>
          </a:ln>
          <a:effectLst>
            <a:outerShdw blurRad="50800" dist="38100" dir="16200000" rotWithShape="0">
              <a:prstClr val="black">
                <a:alpha val="40000"/>
              </a:prstClr>
            </a:outerShdw>
          </a:effectLst>
          <a:scene3d>
            <a:camera prst="orthographicFront">
              <a:rot lat="0" lon="0" rev="0"/>
            </a:camera>
            <a:lightRig rig="glow" dir="t">
              <a:rot lat="0" lon="0" rev="4800000"/>
            </a:lightRig>
          </a:scene3d>
          <a:sp3d prstMaterial="matte">
            <a:bevelT w="127000" h="63500" prst="angle"/>
          </a:sp3d>
        </p:spPr>
        <p:style>
          <a:lnRef idx="1">
            <a:schemeClr val="accent3"/>
          </a:lnRef>
          <a:fillRef idx="2">
            <a:schemeClr val="accent3"/>
          </a:fillRef>
          <a:effectRef idx="1">
            <a:schemeClr val="accent3"/>
          </a:effectRef>
          <a:fontRef idx="minor">
            <a:schemeClr val="dk1"/>
          </a:fontRef>
        </p:style>
        <p:txBody>
          <a:bodyPr>
            <a:normAutofit/>
          </a:bodyPr>
          <a:lstStyle/>
          <a:p>
            <a:r>
              <a:rPr lang="ru-RU" b="1" dirty="0" err="1"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Баромади</a:t>
            </a:r>
            <a:r>
              <a:rPr lang="ru-RU"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 Сардори РОП</a:t>
            </a:r>
            <a: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ҲНҶ ВКД</a:t>
            </a:r>
            <a:b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br>
            <a: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полковники милитсия </a:t>
            </a:r>
            <a:b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br>
            <a:r>
              <a:rPr lang="tg-Cyrl-TJ" b="1" dirty="0" smtClean="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rPr>
              <a:t>Бухоризода М.Ғ.</a:t>
            </a:r>
            <a:endParaRPr lang="ru-RU" b="1" dirty="0">
              <a:solidFill>
                <a:schemeClr val="accent4"/>
              </a:solidFill>
              <a:effectLst>
                <a:outerShdw blurRad="38100" dist="38100" dir="2700000" algn="tl">
                  <a:srgbClr val="000000">
                    <a:alpha val="43137"/>
                  </a:srgbClr>
                </a:outerShdw>
              </a:effectLst>
              <a:latin typeface="Arial-Tajik" panose="020B0604020202020204" pitchFamily="34" charset="0"/>
              <a:cs typeface="Arial-Tajik" panose="020B0604020202020204" pitchFamily="34" charset="0"/>
            </a:endParaRPr>
          </a:p>
        </p:txBody>
      </p:sp>
    </p:spTree>
    <p:extLst>
      <p:ext uri="{BB962C8B-B14F-4D97-AF65-F5344CB8AC3E}">
        <p14:creationId xmlns:p14="http://schemas.microsoft.com/office/powerpoint/2010/main" val="296146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25643"/>
            <a:ext cx="9601196" cy="495791"/>
          </a:xfrm>
        </p:spPr>
        <p:txBody>
          <a:bodyPr>
            <a:normAutofit fontScale="90000"/>
          </a:bodyPr>
          <a:lstStyle/>
          <a:p>
            <a:r>
              <a:rPr lang="ru-RU" dirty="0" smtClean="0">
                <a:solidFill>
                  <a:schemeClr val="accent2">
                    <a:lumMod val="50000"/>
                  </a:schemeClr>
                </a:solidFill>
                <a:latin typeface="Arial Tj" pitchFamily="34" charset="-52"/>
              </a:rPr>
              <a:t>ПРИНСИПЊО</a:t>
            </a:r>
            <a:endParaRPr lang="ru-RU" dirty="0">
              <a:solidFill>
                <a:schemeClr val="accent2">
                  <a:lumMod val="50000"/>
                </a:schemeClr>
              </a:solidFill>
              <a:latin typeface="Arial Tj" pitchFamily="34" charset="-52"/>
            </a:endParaRPr>
          </a:p>
        </p:txBody>
      </p:sp>
      <p:sp>
        <p:nvSpPr>
          <p:cNvPr id="3" name="Объект 2"/>
          <p:cNvSpPr>
            <a:spLocks noGrp="1"/>
          </p:cNvSpPr>
          <p:nvPr>
            <p:ph idx="1"/>
          </p:nvPr>
        </p:nvSpPr>
        <p:spPr>
          <a:xfrm>
            <a:off x="625642" y="1315453"/>
            <a:ext cx="10972800" cy="4924926"/>
          </a:xfrm>
        </p:spPr>
        <p:txBody>
          <a:bodyPr>
            <a:normAutofit fontScale="85000" lnSpcReduction="10000"/>
          </a:bodyPr>
          <a:lstStyle/>
          <a:p>
            <a:pPr algn="just"/>
            <a:r>
              <a:rPr lang="ru-RU" i="1" dirty="0">
                <a:solidFill>
                  <a:schemeClr val="accent5">
                    <a:lumMod val="50000"/>
                  </a:schemeClr>
                </a:solidFill>
                <a:latin typeface="Arial Tj" pitchFamily="34" charset="-52"/>
              </a:rPr>
              <a:t>Бо </a:t>
            </a:r>
            <a:r>
              <a:rPr lang="ru-RU" i="1" dirty="0" err="1">
                <a:solidFill>
                  <a:schemeClr val="accent5">
                    <a:lumMod val="50000"/>
                  </a:schemeClr>
                </a:solidFill>
                <a:latin typeface="Arial Tj" pitchFamily="34" charset="-52"/>
              </a:rPr>
              <a:t>дарназардошти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принсипи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манфиатњои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бењтарини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кўдак</a:t>
            </a:r>
            <a:r>
              <a:rPr lang="ru-RU" i="1" dirty="0">
                <a:solidFill>
                  <a:schemeClr val="accent5">
                    <a:lumMod val="50000"/>
                  </a:schemeClr>
                </a:solidFill>
                <a:latin typeface="Arial Tj" pitchFamily="34" charset="-52"/>
              </a:rPr>
              <a:t> ва </a:t>
            </a:r>
            <a:r>
              <a:rPr lang="ru-RU" i="1" dirty="0" err="1">
                <a:solidFill>
                  <a:schemeClr val="accent5">
                    <a:lumMod val="50000"/>
                  </a:schemeClr>
                </a:solidFill>
                <a:latin typeface="Arial Tj" pitchFamily="34" charset="-52"/>
              </a:rPr>
              <a:t>зери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њимоя</a:t>
            </a:r>
            <a:r>
              <a:rPr lang="ru-RU" i="1" dirty="0">
                <a:solidFill>
                  <a:schemeClr val="accent5">
                    <a:lumMod val="50000"/>
                  </a:schemeClr>
                </a:solidFill>
                <a:latin typeface="Arial Tj" pitchFamily="34" charset="-52"/>
              </a:rPr>
              <a:t> ва </a:t>
            </a:r>
            <a:r>
              <a:rPr lang="ru-RU" i="1" dirty="0" err="1">
                <a:solidFill>
                  <a:schemeClr val="accent5">
                    <a:lumMod val="50000"/>
                  </a:schemeClr>
                </a:solidFill>
                <a:latin typeface="Arial Tj" pitchFamily="34" charset="-52"/>
              </a:rPr>
              <a:t>ѓамхории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махсуси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давлат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ќарор</a:t>
            </a:r>
            <a:r>
              <a:rPr lang="ru-RU" i="1" dirty="0">
                <a:solidFill>
                  <a:schemeClr val="accent5">
                    <a:lumMod val="50000"/>
                  </a:schemeClr>
                </a:solidFill>
                <a:latin typeface="Arial Tj" pitchFamily="34" charset="-52"/>
              </a:rPr>
              <a:t> доштани </a:t>
            </a:r>
            <a:r>
              <a:rPr lang="ru-RU" i="1" dirty="0" err="1">
                <a:solidFill>
                  <a:schemeClr val="accent5">
                    <a:lumMod val="50000"/>
                  </a:schemeClr>
                </a:solidFill>
                <a:latin typeface="Arial Tj" pitchFamily="34" charset="-52"/>
              </a:rPr>
              <a:t>модару</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кўдак</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Барнома</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таъмин</a:t>
            </a:r>
            <a:r>
              <a:rPr lang="ru-RU" i="1" dirty="0">
                <a:solidFill>
                  <a:schemeClr val="accent5">
                    <a:lumMod val="50000"/>
                  </a:schemeClr>
                </a:solidFill>
                <a:latin typeface="Arial Tj" pitchFamily="34" charset="-52"/>
              </a:rPr>
              <a:t> ва </a:t>
            </a:r>
            <a:r>
              <a:rPr lang="ru-RU" i="1" dirty="0" err="1">
                <a:solidFill>
                  <a:schemeClr val="accent5">
                    <a:lumMod val="50000"/>
                  </a:schemeClr>
                </a:solidFill>
                <a:latin typeface="Arial Tj" pitchFamily="34" charset="-52"/>
              </a:rPr>
              <a:t>таќвият</a:t>
            </a:r>
            <a:r>
              <a:rPr lang="ru-RU" i="1" dirty="0">
                <a:solidFill>
                  <a:schemeClr val="accent5">
                    <a:lumMod val="50000"/>
                  </a:schemeClr>
                </a:solidFill>
                <a:latin typeface="Arial Tj" pitchFamily="34" charset="-52"/>
              </a:rPr>
              <a:t> додани низоми </a:t>
            </a:r>
            <a:r>
              <a:rPr lang="ru-RU" i="1" dirty="0" err="1">
                <a:solidFill>
                  <a:schemeClr val="accent5">
                    <a:lumMod val="50000"/>
                  </a:schemeClr>
                </a:solidFill>
                <a:latin typeface="Arial Tj" pitchFamily="34" charset="-52"/>
              </a:rPr>
              <a:t>ягонае</a:t>
            </a:r>
            <a:r>
              <a:rPr lang="ru-RU" i="1" dirty="0">
                <a:solidFill>
                  <a:schemeClr val="accent5">
                    <a:lumMod val="50000"/>
                  </a:schemeClr>
                </a:solidFill>
                <a:latin typeface="Arial Tj" pitchFamily="34" charset="-52"/>
              </a:rPr>
              <a:t>, ки ба </a:t>
            </a:r>
            <a:r>
              <a:rPr lang="ru-RU" i="1" dirty="0" err="1">
                <a:solidFill>
                  <a:schemeClr val="accent5">
                    <a:lumMod val="50000"/>
                  </a:schemeClr>
                </a:solidFill>
                <a:latin typeface="Arial Tj" pitchFamily="34" charset="-52"/>
              </a:rPr>
              <a:t>кўдакон</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имкони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инкишофи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бомуваффаќро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медињад</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равона</a:t>
            </a:r>
            <a:r>
              <a:rPr lang="ru-RU" i="1" dirty="0">
                <a:solidFill>
                  <a:schemeClr val="accent5">
                    <a:lumMod val="50000"/>
                  </a:schemeClr>
                </a:solidFill>
                <a:latin typeface="Arial Tj" pitchFamily="34" charset="-52"/>
              </a:rPr>
              <a:t> карда </a:t>
            </a:r>
            <a:r>
              <a:rPr lang="ru-RU" i="1" dirty="0" err="1">
                <a:solidFill>
                  <a:schemeClr val="accent5">
                    <a:lumMod val="50000"/>
                  </a:schemeClr>
                </a:solidFill>
                <a:latin typeface="Arial Tj" pitchFamily="34" charset="-52"/>
              </a:rPr>
              <a:t>шудааст</a:t>
            </a:r>
            <a:r>
              <a:rPr lang="ru-RU" i="1" dirty="0" smtClean="0">
                <a:solidFill>
                  <a:schemeClr val="accent5">
                    <a:lumMod val="50000"/>
                  </a:schemeClr>
                </a:solidFill>
                <a:latin typeface="Arial Tj" pitchFamily="34" charset="-52"/>
              </a:rPr>
              <a:t>.</a:t>
            </a:r>
          </a:p>
          <a:p>
            <a:pPr algn="just"/>
            <a:r>
              <a:rPr lang="ru-RU" i="1" dirty="0" smtClean="0">
                <a:solidFill>
                  <a:schemeClr val="accent5">
                    <a:lumMod val="50000"/>
                  </a:schemeClr>
                </a:solidFill>
                <a:latin typeface="Arial Tj" pitchFamily="34" charset="-52"/>
              </a:rPr>
              <a:t>Оид ба </a:t>
            </a:r>
            <a:r>
              <a:rPr lang="ru-RU" i="1" dirty="0" err="1">
                <a:solidFill>
                  <a:schemeClr val="accent5">
                    <a:lumMod val="50000"/>
                  </a:schemeClr>
                </a:solidFill>
                <a:latin typeface="Arial Tj" pitchFamily="34" charset="-52"/>
              </a:rPr>
              <a:t>иљрои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наќшаи</a:t>
            </a:r>
            <a:r>
              <a:rPr lang="ru-RU" i="1" dirty="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чорабинињои</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Барнома</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вазорату</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идорањоро</a:t>
            </a:r>
            <a:r>
              <a:rPr lang="ru-RU" i="1" dirty="0" smtClean="0">
                <a:solidFill>
                  <a:schemeClr val="accent5">
                    <a:lumMod val="50000"/>
                  </a:schemeClr>
                </a:solidFill>
                <a:latin typeface="Arial Tj" pitchFamily="34" charset="-52"/>
              </a:rPr>
              <a:t> ба </a:t>
            </a:r>
            <a:r>
              <a:rPr lang="ru-RU" i="1" dirty="0" err="1">
                <a:solidFill>
                  <a:schemeClr val="accent5">
                    <a:lumMod val="50000"/>
                  </a:schemeClr>
                </a:solidFill>
                <a:latin typeface="Arial Tj" pitchFamily="34" charset="-52"/>
              </a:rPr>
              <a:t>Вазорати</a:t>
            </a:r>
            <a:r>
              <a:rPr lang="ru-RU" i="1" dirty="0">
                <a:solidFill>
                  <a:schemeClr val="accent5">
                    <a:lumMod val="50000"/>
                  </a:schemeClr>
                </a:solidFill>
                <a:latin typeface="Arial Tj" pitchFamily="34" charset="-52"/>
              </a:rPr>
              <a:t> корњои </a:t>
            </a:r>
            <a:r>
              <a:rPr lang="ru-RU" i="1" dirty="0" err="1">
                <a:solidFill>
                  <a:schemeClr val="accent5">
                    <a:lumMod val="50000"/>
                  </a:schemeClr>
                </a:solidFill>
                <a:latin typeface="Arial Tj" pitchFamily="34" charset="-52"/>
              </a:rPr>
              <a:t>дохилї</a:t>
            </a:r>
            <a:r>
              <a:rPr lang="ru-RU" i="1" dirty="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маълумот</a:t>
            </a:r>
            <a:r>
              <a:rPr lang="ru-RU" i="1" dirty="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пешнињод</a:t>
            </a:r>
            <a:r>
              <a:rPr lang="ru-RU" i="1" dirty="0" smtClean="0">
                <a:solidFill>
                  <a:schemeClr val="accent5">
                    <a:lumMod val="50000"/>
                  </a:schemeClr>
                </a:solidFill>
                <a:latin typeface="Arial Tj" pitchFamily="34" charset="-52"/>
              </a:rPr>
              <a:t> </a:t>
            </a:r>
            <a:r>
              <a:rPr lang="ru-RU" i="1" dirty="0" err="1" smtClean="0">
                <a:solidFill>
                  <a:schemeClr val="accent5">
                    <a:lumMod val="50000"/>
                  </a:schemeClr>
                </a:solidFill>
                <a:latin typeface="Arial Tj" pitchFamily="34" charset="-52"/>
              </a:rPr>
              <a:t>менамоянд</a:t>
            </a:r>
            <a:r>
              <a:rPr lang="ru-RU" i="1" dirty="0" smtClean="0">
                <a:solidFill>
                  <a:schemeClr val="accent5">
                    <a:lumMod val="50000"/>
                  </a:schemeClr>
                </a:solidFill>
                <a:latin typeface="Arial Tj" pitchFamily="34" charset="-52"/>
              </a:rPr>
              <a:t>. </a:t>
            </a:r>
          </a:p>
          <a:p>
            <a:pPr algn="just"/>
            <a:r>
              <a:rPr lang="ru-RU" i="1" dirty="0" smtClean="0">
                <a:solidFill>
                  <a:schemeClr val="accent5">
                    <a:lumMod val="50000"/>
                  </a:schemeClr>
                </a:solidFill>
                <a:latin typeface="Arial Tj" pitchFamily="34" charset="-52"/>
              </a:rPr>
              <a:t>Оид ба </a:t>
            </a:r>
            <a:r>
              <a:rPr lang="ru-RU" i="1" dirty="0">
                <a:solidFill>
                  <a:schemeClr val="accent5">
                    <a:lumMod val="50000"/>
                  </a:schemeClr>
                </a:solidFill>
                <a:latin typeface="Arial Tj" pitchFamily="34" charset="-52"/>
              </a:rPr>
              <a:t>амалї намудани </a:t>
            </a:r>
            <a:r>
              <a:rPr lang="ru-RU" i="1" dirty="0" err="1">
                <a:solidFill>
                  <a:schemeClr val="accent5">
                    <a:lumMod val="50000"/>
                  </a:schemeClr>
                </a:solidFill>
                <a:latin typeface="Arial Tj" pitchFamily="34" charset="-52"/>
              </a:rPr>
              <a:t>Барномаи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миллии</a:t>
            </a:r>
            <a:r>
              <a:rPr lang="ru-RU" i="1" dirty="0">
                <a:solidFill>
                  <a:schemeClr val="accent5">
                    <a:lumMod val="50000"/>
                  </a:schemeClr>
                </a:solidFill>
                <a:latin typeface="Arial Tj" pitchFamily="34" charset="-52"/>
              </a:rPr>
              <a:t> пешгирии њуќуќвайронкунї дар </a:t>
            </a:r>
            <a:r>
              <a:rPr lang="ru-RU" i="1" dirty="0" err="1">
                <a:solidFill>
                  <a:schemeClr val="accent5">
                    <a:lumMod val="50000"/>
                  </a:schemeClr>
                </a:solidFill>
                <a:latin typeface="Arial Tj" pitchFamily="34" charset="-52"/>
              </a:rPr>
              <a:t>байни</a:t>
            </a:r>
            <a:r>
              <a:rPr lang="ru-RU" i="1" dirty="0">
                <a:solidFill>
                  <a:schemeClr val="accent5">
                    <a:lumMod val="50000"/>
                  </a:schemeClr>
                </a:solidFill>
                <a:latin typeface="Arial Tj" pitchFamily="34" charset="-52"/>
              </a:rPr>
              <a:t> ноболиѓон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солњои </a:t>
            </a:r>
            <a:r>
              <a:rPr lang="ru-RU" i="1" dirty="0" smtClean="0">
                <a:solidFill>
                  <a:schemeClr val="accent5">
                    <a:lumMod val="50000"/>
                  </a:schemeClr>
                </a:solidFill>
                <a:latin typeface="Arial Tj" pitchFamily="34" charset="-52"/>
              </a:rPr>
              <a:t>2020-2024 </a:t>
            </a:r>
            <a:r>
              <a:rPr lang="ru-RU" i="1" dirty="0" err="1">
                <a:solidFill>
                  <a:schemeClr val="accent5">
                    <a:lumMod val="50000"/>
                  </a:schemeClr>
                </a:solidFill>
                <a:latin typeface="Arial Tj" pitchFamily="34" charset="-52"/>
              </a:rPr>
              <a:t>намудњои</a:t>
            </a:r>
            <a:r>
              <a:rPr lang="ru-RU" i="1" dirty="0">
                <a:solidFill>
                  <a:schemeClr val="accent5">
                    <a:lumMod val="50000"/>
                  </a:schemeClr>
                </a:solidFill>
                <a:latin typeface="Arial Tj" pitchFamily="34" charset="-52"/>
              </a:rPr>
              <a:t> фаъолияти </a:t>
            </a:r>
            <a:r>
              <a:rPr lang="ru-RU" i="1" dirty="0" err="1">
                <a:solidFill>
                  <a:schemeClr val="accent5">
                    <a:lumMod val="50000"/>
                  </a:schemeClr>
                </a:solidFill>
                <a:latin typeface="Arial Tj" pitchFamily="34" charset="-52"/>
              </a:rPr>
              <a:t>вазорату</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идорањои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дахлдори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давлатї</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муайян</a:t>
            </a:r>
            <a:r>
              <a:rPr lang="ru-RU" i="1" dirty="0">
                <a:solidFill>
                  <a:schemeClr val="accent5">
                    <a:lumMod val="50000"/>
                  </a:schemeClr>
                </a:solidFill>
                <a:latin typeface="Arial Tj" pitchFamily="34" charset="-52"/>
              </a:rPr>
              <a:t> карда </a:t>
            </a:r>
            <a:r>
              <a:rPr lang="ru-RU" i="1" dirty="0" err="1">
                <a:solidFill>
                  <a:schemeClr val="accent5">
                    <a:lumMod val="50000"/>
                  </a:schemeClr>
                </a:solidFill>
                <a:latin typeface="Arial Tj" pitchFamily="34" charset="-52"/>
              </a:rPr>
              <a:t>шуда</a:t>
            </a:r>
            <a:r>
              <a:rPr lang="ru-RU" i="1" dirty="0">
                <a:solidFill>
                  <a:schemeClr val="accent5">
                    <a:lumMod val="50000"/>
                  </a:schemeClr>
                </a:solidFill>
                <a:latin typeface="Arial Tj" pitchFamily="34" charset="-52"/>
              </a:rPr>
              <a:t>, оид ба </a:t>
            </a:r>
            <a:r>
              <a:rPr lang="ru-RU" i="1" dirty="0" err="1">
                <a:solidFill>
                  <a:schemeClr val="accent5">
                    <a:lumMod val="50000"/>
                  </a:schemeClr>
                </a:solidFill>
                <a:latin typeface="Arial Tj" pitchFamily="34" charset="-52"/>
              </a:rPr>
              <a:t>њар</a:t>
            </a:r>
            <a:r>
              <a:rPr lang="ru-RU" i="1" dirty="0">
                <a:solidFill>
                  <a:schemeClr val="accent5">
                    <a:lumMod val="50000"/>
                  </a:schemeClr>
                </a:solidFill>
                <a:latin typeface="Arial Tj" pitchFamily="34" charset="-52"/>
              </a:rPr>
              <a:t> як банди </a:t>
            </a:r>
            <a:r>
              <a:rPr lang="ru-RU" i="1" dirty="0" err="1">
                <a:solidFill>
                  <a:schemeClr val="accent5">
                    <a:lumMod val="50000"/>
                  </a:schemeClr>
                </a:solidFill>
                <a:latin typeface="Arial Tj" pitchFamily="34" charset="-52"/>
              </a:rPr>
              <a:t>наќшаи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чорабинӣ</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вазорату</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идораи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масъул</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нишон</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дода</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шудааст</a:t>
            </a:r>
            <a:r>
              <a:rPr lang="ru-RU" i="1" dirty="0">
                <a:solidFill>
                  <a:schemeClr val="accent5">
                    <a:lumMod val="50000"/>
                  </a:schemeClr>
                </a:solidFill>
                <a:latin typeface="Arial Tj" pitchFamily="34" charset="-52"/>
              </a:rPr>
              <a:t>. Вазорат ё </a:t>
            </a:r>
            <a:r>
              <a:rPr lang="ru-RU" i="1" dirty="0" err="1">
                <a:solidFill>
                  <a:schemeClr val="accent5">
                    <a:lumMod val="50000"/>
                  </a:schemeClr>
                </a:solidFill>
                <a:latin typeface="Arial Tj" pitchFamily="34" charset="-52"/>
              </a:rPr>
              <a:t>идораи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пешбари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фаъолият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шахси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соњибтахассуси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масъулро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таъйин</a:t>
            </a:r>
            <a:r>
              <a:rPr lang="ru-RU" i="1" dirty="0">
                <a:solidFill>
                  <a:schemeClr val="accent5">
                    <a:lumMod val="50000"/>
                  </a:schemeClr>
                </a:solidFill>
                <a:latin typeface="Arial Tj" pitchFamily="34" charset="-52"/>
              </a:rPr>
              <a:t> менамояд, то </a:t>
            </a:r>
            <a:r>
              <a:rPr lang="ru-RU" i="1" dirty="0" err="1">
                <a:solidFill>
                  <a:schemeClr val="accent5">
                    <a:lumMod val="50000"/>
                  </a:schemeClr>
                </a:solidFill>
                <a:latin typeface="Arial Tj" pitchFamily="34" charset="-52"/>
              </a:rPr>
              <a:t>фаъолиятро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њамоњанг</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кунад</a:t>
            </a:r>
            <a:r>
              <a:rPr lang="ru-RU" i="1" dirty="0">
                <a:solidFill>
                  <a:schemeClr val="accent5">
                    <a:lumMod val="50000"/>
                  </a:schemeClr>
                </a:solidFill>
                <a:latin typeface="Arial Tj" pitchFamily="34" charset="-52"/>
              </a:rPr>
              <a:t> ва ба </a:t>
            </a:r>
            <a:r>
              <a:rPr lang="ru-RU" i="1" dirty="0" err="1">
                <a:solidFill>
                  <a:schemeClr val="accent5">
                    <a:lumMod val="50000"/>
                  </a:schemeClr>
                </a:solidFill>
                <a:latin typeface="Arial Tj" pitchFamily="34" charset="-52"/>
              </a:rPr>
              <a:t>роњбарияти</a:t>
            </a:r>
            <a:r>
              <a:rPr lang="ru-RU" i="1" dirty="0">
                <a:solidFill>
                  <a:schemeClr val="accent5">
                    <a:lumMod val="50000"/>
                  </a:schemeClr>
                </a:solidFill>
                <a:latin typeface="Arial Tj" pitchFamily="34" charset="-52"/>
              </a:rPr>
              <a:t> худ оид ба </a:t>
            </a:r>
            <a:r>
              <a:rPr lang="ru-RU" i="1" dirty="0" err="1">
                <a:solidFill>
                  <a:schemeClr val="accent5">
                    <a:lumMod val="50000"/>
                  </a:schemeClr>
                </a:solidFill>
                <a:latin typeface="Arial Tj" pitchFamily="34" charset="-52"/>
              </a:rPr>
              <a:t>иљрои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корњо</a:t>
            </a:r>
            <a:r>
              <a:rPr lang="ru-RU" i="1" dirty="0">
                <a:solidFill>
                  <a:schemeClr val="accent5">
                    <a:lumMod val="50000"/>
                  </a:schemeClr>
                </a:solidFill>
                <a:latin typeface="Arial Tj" pitchFamily="34" charset="-52"/>
              </a:rPr>
              <a:t> дар ин </a:t>
            </a:r>
            <a:r>
              <a:rPr lang="ru-RU" i="1" dirty="0" err="1">
                <a:solidFill>
                  <a:schemeClr val="accent5">
                    <a:lumMod val="50000"/>
                  </a:schemeClr>
                </a:solidFill>
                <a:latin typeface="Arial Tj" pitchFamily="34" charset="-52"/>
              </a:rPr>
              <a:t>самт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њисобот</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пешнињод</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намояд</a:t>
            </a:r>
            <a:r>
              <a:rPr lang="ru-RU" i="1" dirty="0">
                <a:solidFill>
                  <a:schemeClr val="accent5">
                    <a:lumMod val="50000"/>
                  </a:schemeClr>
                </a:solidFill>
                <a:latin typeface="Arial Tj" pitchFamily="34" charset="-52"/>
              </a:rPr>
              <a:t>. Шахсони </a:t>
            </a:r>
            <a:r>
              <a:rPr lang="ru-RU" i="1" dirty="0" err="1">
                <a:solidFill>
                  <a:schemeClr val="accent5">
                    <a:lumMod val="50000"/>
                  </a:schemeClr>
                </a:solidFill>
                <a:latin typeface="Arial Tj" pitchFamily="34" charset="-52"/>
              </a:rPr>
              <a:t>масъул</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бояд</a:t>
            </a:r>
            <a:r>
              <a:rPr lang="ru-RU" i="1" dirty="0">
                <a:solidFill>
                  <a:schemeClr val="accent5">
                    <a:lumMod val="50000"/>
                  </a:schemeClr>
                </a:solidFill>
                <a:latin typeface="Arial Tj" pitchFamily="34" charset="-52"/>
              </a:rPr>
              <a:t> дар </a:t>
            </a:r>
            <a:r>
              <a:rPr lang="ru-RU" i="1" dirty="0" err="1">
                <a:solidFill>
                  <a:schemeClr val="accent5">
                    <a:lumMod val="50000"/>
                  </a:schemeClr>
                </a:solidFill>
                <a:latin typeface="Arial Tj" pitchFamily="34" charset="-52"/>
              </a:rPr>
              <a:t>мулоќотњои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пайвастаи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њамоњангсозї</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иштирок</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намоянд</a:t>
            </a:r>
            <a:r>
              <a:rPr lang="ru-RU" i="1" dirty="0">
                <a:solidFill>
                  <a:schemeClr val="accent5">
                    <a:lumMod val="50000"/>
                  </a:schemeClr>
                </a:solidFill>
                <a:latin typeface="Arial Tj" pitchFamily="34" charset="-52"/>
              </a:rPr>
              <a:t>. Вазорати корњои дохилї ба </a:t>
            </a:r>
            <a:r>
              <a:rPr lang="ru-RU" i="1" dirty="0" err="1">
                <a:solidFill>
                  <a:schemeClr val="accent5">
                    <a:lumMod val="50000"/>
                  </a:schemeClr>
                </a:solidFill>
                <a:latin typeface="Arial Tj" pitchFamily="34" charset="-52"/>
              </a:rPr>
              <a:t>ташкили</a:t>
            </a:r>
            <a:r>
              <a:rPr lang="ru-RU" i="1" dirty="0">
                <a:solidFill>
                  <a:schemeClr val="accent5">
                    <a:lumMod val="50000"/>
                  </a:schemeClr>
                </a:solidFill>
                <a:latin typeface="Arial Tj" pitchFamily="34" charset="-52"/>
              </a:rPr>
              <a:t> </a:t>
            </a:r>
            <a:r>
              <a:rPr lang="ru-RU" i="1" dirty="0" smtClean="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чунин</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мулоќотњо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мусоидат</a:t>
            </a:r>
            <a:r>
              <a:rPr lang="ru-RU" i="1" dirty="0">
                <a:solidFill>
                  <a:schemeClr val="accent5">
                    <a:lumMod val="50000"/>
                  </a:schemeClr>
                </a:solidFill>
                <a:latin typeface="Arial Tj" pitchFamily="34" charset="-52"/>
              </a:rPr>
              <a:t> менамояд. </a:t>
            </a:r>
            <a:r>
              <a:rPr lang="ru-RU" i="1" dirty="0" err="1">
                <a:solidFill>
                  <a:schemeClr val="accent5">
                    <a:lumMod val="50000"/>
                  </a:schemeClr>
                </a:solidFill>
                <a:latin typeface="Arial Tj" pitchFamily="34" charset="-52"/>
              </a:rPr>
              <a:t>Њамаи</a:t>
            </a:r>
            <a:r>
              <a:rPr lang="ru-RU" i="1" dirty="0">
                <a:solidFill>
                  <a:schemeClr val="accent5">
                    <a:lumMod val="50000"/>
                  </a:schemeClr>
                </a:solidFill>
                <a:latin typeface="Arial Tj" pitchFamily="34" charset="-52"/>
              </a:rPr>
              <a:t> маќомоти </a:t>
            </a:r>
            <a:r>
              <a:rPr lang="ru-RU" i="1" dirty="0" err="1">
                <a:solidFill>
                  <a:schemeClr val="accent5">
                    <a:lumMod val="50000"/>
                  </a:schemeClr>
                </a:solidFill>
                <a:latin typeface="Arial Tj" pitchFamily="34" charset="-52"/>
              </a:rPr>
              <a:t>дигари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зикршударо</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зарур</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аст</a:t>
            </a:r>
            <a:r>
              <a:rPr lang="ru-RU" i="1" dirty="0">
                <a:solidFill>
                  <a:schemeClr val="accent5">
                    <a:lumMod val="50000"/>
                  </a:schemeClr>
                </a:solidFill>
                <a:latin typeface="Arial Tj" pitchFamily="34" charset="-52"/>
              </a:rPr>
              <a:t>, ки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татбиќи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фаъолият</a:t>
            </a:r>
            <a:r>
              <a:rPr lang="ru-RU" i="1" dirty="0">
                <a:solidFill>
                  <a:schemeClr val="accent5">
                    <a:lumMod val="50000"/>
                  </a:schemeClr>
                </a:solidFill>
                <a:latin typeface="Arial Tj" pitchFamily="34" charset="-52"/>
              </a:rPr>
              <a:t> бо </a:t>
            </a:r>
            <a:r>
              <a:rPr lang="ru-RU" i="1" dirty="0" err="1">
                <a:solidFill>
                  <a:schemeClr val="accent5">
                    <a:lumMod val="50000"/>
                  </a:schemeClr>
                </a:solidFill>
                <a:latin typeface="Arial Tj" pitchFamily="34" charset="-52"/>
              </a:rPr>
              <a:t>маќоми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ваколатдор</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барои</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иљрои</a:t>
            </a:r>
            <a:r>
              <a:rPr lang="ru-RU" i="1" dirty="0">
                <a:solidFill>
                  <a:schemeClr val="accent5">
                    <a:lumMod val="50000"/>
                  </a:schemeClr>
                </a:solidFill>
                <a:latin typeface="Arial Tj" pitchFamily="34" charset="-52"/>
              </a:rPr>
              <a:t> чорабинињо </a:t>
            </a:r>
            <a:r>
              <a:rPr lang="ru-RU" i="1" dirty="0" err="1">
                <a:solidFill>
                  <a:schemeClr val="accent5">
                    <a:lumMod val="50000"/>
                  </a:schemeClr>
                </a:solidFill>
                <a:latin typeface="Arial Tj" pitchFamily="34" charset="-52"/>
              </a:rPr>
              <a:t>њамкорї</a:t>
            </a:r>
            <a:r>
              <a:rPr lang="ru-RU" i="1" dirty="0">
                <a:solidFill>
                  <a:schemeClr val="accent5">
                    <a:lumMod val="50000"/>
                  </a:schemeClr>
                </a:solidFill>
                <a:latin typeface="Arial Tj" pitchFamily="34" charset="-52"/>
              </a:rPr>
              <a:t> </a:t>
            </a:r>
            <a:r>
              <a:rPr lang="ru-RU" i="1" dirty="0" err="1">
                <a:solidFill>
                  <a:schemeClr val="accent5">
                    <a:lumMod val="50000"/>
                  </a:schemeClr>
                </a:solidFill>
                <a:latin typeface="Arial Tj" pitchFamily="34" charset="-52"/>
              </a:rPr>
              <a:t>намоянд</a:t>
            </a:r>
            <a:r>
              <a:rPr lang="ru-RU" i="1" dirty="0">
                <a:solidFill>
                  <a:schemeClr val="accent5">
                    <a:lumMod val="50000"/>
                  </a:schemeClr>
                </a:solidFill>
                <a:latin typeface="Arial Tj" pitchFamily="34" charset="-52"/>
              </a:rPr>
              <a:t>. </a:t>
            </a:r>
          </a:p>
        </p:txBody>
      </p:sp>
    </p:spTree>
    <p:extLst>
      <p:ext uri="{BB962C8B-B14F-4D97-AF65-F5344CB8AC3E}">
        <p14:creationId xmlns:p14="http://schemas.microsoft.com/office/powerpoint/2010/main" val="205714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462" y="1925516"/>
            <a:ext cx="10876083" cy="2867269"/>
          </a:xfrm>
          <a:prstGeom prst="rect">
            <a:avLst/>
          </a:prstGeom>
        </p:spPr>
        <p:txBody>
          <a:bodyPr wrap="square">
            <a:spAutoFit/>
          </a:bodyPr>
          <a:lstStyle/>
          <a:p>
            <a:pPr algn="just">
              <a:lnSpc>
                <a:spcPct val="107000"/>
              </a:lnSpc>
              <a:spcAft>
                <a:spcPts val="800"/>
              </a:spcAft>
            </a:pPr>
            <a:r>
              <a:rPr lang="ru-RU" sz="2800" dirty="0">
                <a:latin typeface="Times New Roman Tj" panose="02020603050405020304" pitchFamily="18" charset="-52"/>
                <a:ea typeface="Calibri" panose="020F0502020204030204" pitchFamily="34" charset="0"/>
                <a:cs typeface="Times New Roman" panose="02020603050405020304" pitchFamily="18" charset="0"/>
              </a:rPr>
              <a:t>Вазорат ё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идораи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пешбари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smtClean="0">
                <a:latin typeface="Times New Roman Tj" panose="02020603050405020304" pitchFamily="18" charset="-52"/>
                <a:ea typeface="Calibri" panose="020F0502020204030204" pitchFamily="34" charset="0"/>
                <a:cs typeface="Times New Roman" panose="02020603050405020304" pitchFamily="18" charset="0"/>
              </a:rPr>
              <a:t>фаъолият</a:t>
            </a:r>
            <a:r>
              <a:rPr lang="ru-RU" sz="2800" dirty="0" smtClean="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smtClean="0">
                <a:latin typeface="Times New Roman Tj" panose="02020603050405020304" pitchFamily="18" charset="-52"/>
                <a:ea typeface="Calibri" panose="020F0502020204030204" pitchFamily="34" charset="0"/>
                <a:cs typeface="Times New Roman" panose="02020603050405020304" pitchFamily="18" charset="0"/>
              </a:rPr>
              <a:t>шахси</a:t>
            </a:r>
            <a:r>
              <a:rPr lang="ru-RU" sz="2800" dirty="0" smtClean="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соњибтахассуси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масъулро</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тайин</a:t>
            </a:r>
            <a:r>
              <a:rPr lang="ru-RU" sz="2800" dirty="0">
                <a:latin typeface="Times New Roman Tj" panose="02020603050405020304" pitchFamily="18" charset="-52"/>
                <a:ea typeface="Calibri" panose="020F0502020204030204" pitchFamily="34" charset="0"/>
                <a:cs typeface="Times New Roman" panose="02020603050405020304" pitchFamily="18" charset="0"/>
              </a:rPr>
              <a:t> менамояд, то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фаъолиятро</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њамоњанг</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намояд</a:t>
            </a:r>
            <a:r>
              <a:rPr lang="ru-RU" sz="2800" dirty="0">
                <a:latin typeface="Times New Roman Tj" panose="02020603050405020304" pitchFamily="18" charset="-52"/>
                <a:ea typeface="Calibri" panose="020F0502020204030204" pitchFamily="34" charset="0"/>
                <a:cs typeface="Times New Roman" panose="02020603050405020304" pitchFamily="18" charset="0"/>
              </a:rPr>
              <a:t> ва ба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роњбарияти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худ оид ба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иљрои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корњо</a:t>
            </a:r>
            <a:r>
              <a:rPr lang="ru-RU" sz="2800" dirty="0">
                <a:latin typeface="Times New Roman Tj" panose="02020603050405020304" pitchFamily="18" charset="-52"/>
                <a:ea typeface="Calibri" panose="020F0502020204030204" pitchFamily="34" charset="0"/>
                <a:cs typeface="Times New Roman" panose="02020603050405020304" pitchFamily="18" charset="0"/>
              </a:rPr>
              <a:t> дар ин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самт</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њисобот</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пешнињод</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намояд</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Њамаи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маќомотњои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дигарро</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зарур</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аст</a:t>
            </a:r>
            <a:r>
              <a:rPr lang="ru-RU" sz="2800" dirty="0">
                <a:latin typeface="Times New Roman Tj" panose="02020603050405020304" pitchFamily="18" charset="-52"/>
                <a:ea typeface="Calibri" panose="020F0502020204030204" pitchFamily="34" charset="0"/>
                <a:cs typeface="Times New Roman" panose="02020603050405020304" pitchFamily="18" charset="0"/>
              </a:rPr>
              <a:t>, ки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барои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татбиќи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фаъолият</a:t>
            </a:r>
            <a:r>
              <a:rPr lang="ru-RU" sz="2800" dirty="0">
                <a:latin typeface="Times New Roman Tj" panose="02020603050405020304" pitchFamily="18" charset="-52"/>
                <a:ea typeface="Calibri" panose="020F0502020204030204" pitchFamily="34" charset="0"/>
                <a:cs typeface="Times New Roman" panose="02020603050405020304" pitchFamily="18" charset="0"/>
              </a:rPr>
              <a:t> бо маќомоти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ваколатдор</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барои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иљрои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чорабинињо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њамкорї</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намоянд</a:t>
            </a:r>
            <a:r>
              <a:rPr lang="ru-RU" sz="2800" dirty="0">
                <a:latin typeface="Times New Roman Tj" panose="02020603050405020304" pitchFamily="18" charset="-52"/>
                <a:ea typeface="Calibri" panose="020F0502020204030204" pitchFamily="34" charset="0"/>
                <a:cs typeface="Times New Roman" panose="02020603050405020304" pitchFamily="18" charset="0"/>
              </a:rPr>
              <a:t>.</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135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28135"/>
            <a:ext cx="9601196" cy="629729"/>
          </a:xfrm>
        </p:spPr>
        <p:txBody>
          <a:bodyPr>
            <a:noAutofit/>
          </a:bodyPr>
          <a:lstStyle/>
          <a:p>
            <a:r>
              <a:rPr lang="ru-RU" sz="3600" dirty="0">
                <a:solidFill>
                  <a:schemeClr val="accent4">
                    <a:lumMod val="75000"/>
                  </a:schemeClr>
                </a:solidFill>
                <a:latin typeface="Arial Tj" pitchFamily="34" charset="-52"/>
              </a:rPr>
              <a:t>МЕХАНИЗМИ МАБЛАЃГУЗОРИИ БАРНОМА</a:t>
            </a:r>
          </a:p>
        </p:txBody>
      </p:sp>
      <p:sp>
        <p:nvSpPr>
          <p:cNvPr id="3" name="Объект 2"/>
          <p:cNvSpPr>
            <a:spLocks noGrp="1"/>
          </p:cNvSpPr>
          <p:nvPr>
            <p:ph idx="1"/>
          </p:nvPr>
        </p:nvSpPr>
        <p:spPr>
          <a:xfrm>
            <a:off x="776377" y="1871931"/>
            <a:ext cx="10636370" cy="4373594"/>
          </a:xfrm>
        </p:spPr>
        <p:txBody>
          <a:bodyPr>
            <a:noAutofit/>
          </a:bodyPr>
          <a:lstStyle/>
          <a:p>
            <a:pPr algn="just"/>
            <a:r>
              <a:rPr lang="ru-RU" sz="3600" dirty="0" err="1">
                <a:solidFill>
                  <a:srgbClr val="C00000"/>
                </a:solidFill>
                <a:latin typeface="Arial Tj" pitchFamily="34" charset="-52"/>
              </a:rPr>
              <a:t>Маблаѓгузории</a:t>
            </a:r>
            <a:r>
              <a:rPr lang="ru-RU" sz="3600" dirty="0">
                <a:solidFill>
                  <a:srgbClr val="C00000"/>
                </a:solidFill>
                <a:latin typeface="Arial Tj" pitchFamily="34" charset="-52"/>
              </a:rPr>
              <a:t> </a:t>
            </a:r>
            <a:r>
              <a:rPr lang="ru-RU" sz="3600" dirty="0" err="1">
                <a:solidFill>
                  <a:srgbClr val="C00000"/>
                </a:solidFill>
                <a:latin typeface="Arial Tj" pitchFamily="34" charset="-52"/>
              </a:rPr>
              <a:t>Барнома</a:t>
            </a:r>
            <a:r>
              <a:rPr lang="ru-RU" sz="3600" dirty="0">
                <a:solidFill>
                  <a:srgbClr val="C00000"/>
                </a:solidFill>
                <a:latin typeface="Arial Tj" pitchFamily="34" charset="-52"/>
              </a:rPr>
              <a:t> </a:t>
            </a:r>
            <a:r>
              <a:rPr lang="ru-RU" sz="3600" dirty="0" err="1">
                <a:solidFill>
                  <a:srgbClr val="C00000"/>
                </a:solidFill>
                <a:latin typeface="Arial Tj" pitchFamily="34" charset="-52"/>
              </a:rPr>
              <a:t>тибќи</a:t>
            </a:r>
            <a:r>
              <a:rPr lang="ru-RU" sz="3600" dirty="0">
                <a:solidFill>
                  <a:srgbClr val="C00000"/>
                </a:solidFill>
                <a:latin typeface="Arial Tj" pitchFamily="34" charset="-52"/>
              </a:rPr>
              <a:t> </a:t>
            </a:r>
            <a:r>
              <a:rPr lang="ru-RU" sz="3600" dirty="0" err="1">
                <a:solidFill>
                  <a:srgbClr val="C00000"/>
                </a:solidFill>
                <a:latin typeface="Arial Tj" pitchFamily="34" charset="-52"/>
              </a:rPr>
              <a:t>наќшаи</a:t>
            </a:r>
            <a:r>
              <a:rPr lang="ru-RU" sz="3600" dirty="0">
                <a:solidFill>
                  <a:srgbClr val="C00000"/>
                </a:solidFill>
                <a:latin typeface="Arial Tj" pitchFamily="34" charset="-52"/>
              </a:rPr>
              <a:t> чорабинињо дар </a:t>
            </a:r>
            <a:r>
              <a:rPr lang="ru-RU" sz="3600" dirty="0" err="1">
                <a:solidFill>
                  <a:srgbClr val="C00000"/>
                </a:solidFill>
                <a:latin typeface="Arial Tj" pitchFamily="34" charset="-52"/>
              </a:rPr>
              <a:t>доираи</a:t>
            </a:r>
            <a:r>
              <a:rPr lang="ru-RU" sz="3600" dirty="0">
                <a:solidFill>
                  <a:srgbClr val="C00000"/>
                </a:solidFill>
                <a:latin typeface="Arial Tj" pitchFamily="34" charset="-52"/>
              </a:rPr>
              <a:t> </a:t>
            </a:r>
            <a:r>
              <a:rPr lang="ru-RU" sz="3600" dirty="0" err="1">
                <a:solidFill>
                  <a:srgbClr val="C00000"/>
                </a:solidFill>
                <a:latin typeface="Arial Tj" pitchFamily="34" charset="-52"/>
              </a:rPr>
              <a:t>ќонунгузории</a:t>
            </a:r>
            <a:r>
              <a:rPr lang="ru-RU" sz="3600" dirty="0">
                <a:solidFill>
                  <a:srgbClr val="C00000"/>
                </a:solidFill>
                <a:latin typeface="Arial Tj" pitchFamily="34" charset="-52"/>
              </a:rPr>
              <a:t> Љумњурии Тољикистон ба </a:t>
            </a:r>
            <a:r>
              <a:rPr lang="ru-RU" sz="3600" dirty="0" err="1">
                <a:solidFill>
                  <a:srgbClr val="C00000"/>
                </a:solidFill>
                <a:latin typeface="Arial Tj" pitchFamily="34" charset="-52"/>
              </a:rPr>
              <a:t>роњ</a:t>
            </a:r>
            <a:r>
              <a:rPr lang="ru-RU" sz="3600" dirty="0">
                <a:solidFill>
                  <a:srgbClr val="C00000"/>
                </a:solidFill>
                <a:latin typeface="Arial Tj" pitchFamily="34" charset="-52"/>
              </a:rPr>
              <a:t> </a:t>
            </a:r>
            <a:r>
              <a:rPr lang="ru-RU" sz="3600" dirty="0" err="1">
                <a:solidFill>
                  <a:srgbClr val="C00000"/>
                </a:solidFill>
                <a:latin typeface="Arial Tj" pitchFamily="34" charset="-52"/>
              </a:rPr>
              <a:t>монда</a:t>
            </a:r>
            <a:r>
              <a:rPr lang="ru-RU" sz="3600" dirty="0">
                <a:solidFill>
                  <a:srgbClr val="C00000"/>
                </a:solidFill>
                <a:latin typeface="Arial Tj" pitchFamily="34" charset="-52"/>
              </a:rPr>
              <a:t> </a:t>
            </a:r>
            <a:r>
              <a:rPr lang="ru-RU" sz="3600" dirty="0" err="1" smtClean="0">
                <a:solidFill>
                  <a:srgbClr val="C00000"/>
                </a:solidFill>
                <a:latin typeface="Arial Tj" pitchFamily="34" charset="-52"/>
              </a:rPr>
              <a:t>мешавад</a:t>
            </a:r>
            <a:r>
              <a:rPr lang="ru-RU" sz="3600" dirty="0" smtClean="0">
                <a:solidFill>
                  <a:srgbClr val="C00000"/>
                </a:solidFill>
                <a:latin typeface="Arial Tj" pitchFamily="34" charset="-52"/>
              </a:rPr>
              <a:t>.</a:t>
            </a:r>
          </a:p>
          <a:p>
            <a:pPr algn="just"/>
            <a:r>
              <a:rPr lang="ru-RU" sz="3600" dirty="0" err="1">
                <a:solidFill>
                  <a:srgbClr val="C00000"/>
                </a:solidFill>
                <a:latin typeface="Arial Tj" pitchFamily="34" charset="-52"/>
              </a:rPr>
              <a:t>Тиб</a:t>
            </a:r>
            <a:r>
              <a:rPr lang="ru-RU" sz="3600" i="1" dirty="0" err="1">
                <a:solidFill>
                  <a:srgbClr val="C00000"/>
                </a:solidFill>
                <a:latin typeface="Arial Tj" pitchFamily="34" charset="-52"/>
              </a:rPr>
              <a:t>ќ</a:t>
            </a:r>
            <a:r>
              <a:rPr lang="ru-RU" sz="3600" dirty="0" err="1">
                <a:solidFill>
                  <a:srgbClr val="C00000"/>
                </a:solidFill>
                <a:latin typeface="Arial Tj" pitchFamily="34" charset="-52"/>
              </a:rPr>
              <a:t>и</a:t>
            </a:r>
            <a:r>
              <a:rPr lang="ru-RU" sz="3600" dirty="0">
                <a:solidFill>
                  <a:srgbClr val="C00000"/>
                </a:solidFill>
                <a:latin typeface="Arial Tj" pitchFamily="34" charset="-52"/>
              </a:rPr>
              <a:t> </a:t>
            </a:r>
            <a:r>
              <a:rPr lang="ru-RU" sz="3600" dirty="0" err="1">
                <a:solidFill>
                  <a:srgbClr val="C00000"/>
                </a:solidFill>
                <a:latin typeface="Arial Tj" pitchFamily="34" charset="-52"/>
              </a:rPr>
              <a:t>сметаи</a:t>
            </a:r>
            <a:r>
              <a:rPr lang="ru-RU" sz="3600" dirty="0">
                <a:solidFill>
                  <a:srgbClr val="C00000"/>
                </a:solidFill>
                <a:latin typeface="Arial Tj" pitchFamily="34" charset="-52"/>
              </a:rPr>
              <a:t> </a:t>
            </a:r>
            <a:r>
              <a:rPr lang="ru-RU" sz="3600" dirty="0" err="1">
                <a:solidFill>
                  <a:srgbClr val="C00000"/>
                </a:solidFill>
                <a:latin typeface="Arial Tj" pitchFamily="34" charset="-52"/>
              </a:rPr>
              <a:t>Барнома</a:t>
            </a:r>
            <a:r>
              <a:rPr lang="ru-RU" sz="3600" dirty="0">
                <a:solidFill>
                  <a:srgbClr val="C00000"/>
                </a:solidFill>
                <a:latin typeface="Arial Tj" pitchFamily="34" charset="-52"/>
              </a:rPr>
              <a:t> аз </a:t>
            </a:r>
            <a:r>
              <a:rPr lang="ru-RU" sz="3600" dirty="0" err="1">
                <a:solidFill>
                  <a:srgbClr val="C00000"/>
                </a:solidFill>
                <a:latin typeface="Arial Tj" pitchFamily="34" charset="-52"/>
              </a:rPr>
              <a:t>мабла</a:t>
            </a:r>
            <a:r>
              <a:rPr lang="ru-RU" sz="3600" i="1" dirty="0" err="1">
                <a:solidFill>
                  <a:srgbClr val="C00000"/>
                </a:solidFill>
                <a:latin typeface="Arial Tj" pitchFamily="34" charset="-52"/>
              </a:rPr>
              <a:t>ѓњои</a:t>
            </a:r>
            <a:r>
              <a:rPr lang="ru-RU" sz="3600" i="1" dirty="0">
                <a:solidFill>
                  <a:srgbClr val="C00000"/>
                </a:solidFill>
                <a:latin typeface="Arial Tj" pitchFamily="34" charset="-52"/>
              </a:rPr>
              <a:t> </a:t>
            </a:r>
            <a:r>
              <a:rPr lang="ru-RU" sz="3600" dirty="0" err="1" smtClean="0">
                <a:solidFill>
                  <a:srgbClr val="C00000"/>
                </a:solidFill>
                <a:latin typeface="Arial Tj" pitchFamily="34" charset="-52"/>
              </a:rPr>
              <a:t>буљетї</a:t>
            </a:r>
            <a:r>
              <a:rPr lang="ru-RU" sz="3600" i="1" dirty="0" smtClean="0">
                <a:solidFill>
                  <a:srgbClr val="C00000"/>
                </a:solidFill>
                <a:latin typeface="Arial Tj" pitchFamily="34" charset="-52"/>
              </a:rPr>
              <a:t> </a:t>
            </a:r>
            <a:r>
              <a:rPr lang="ru-RU" sz="3600" i="1" dirty="0">
                <a:solidFill>
                  <a:srgbClr val="C00000"/>
                </a:solidFill>
                <a:latin typeface="Arial Tj" pitchFamily="34" charset="-52"/>
              </a:rPr>
              <a:t>ва </a:t>
            </a:r>
            <a:r>
              <a:rPr lang="ru-RU" sz="3600" dirty="0" err="1" smtClean="0">
                <a:solidFill>
                  <a:srgbClr val="C00000"/>
                </a:solidFill>
                <a:latin typeface="Arial Tj" pitchFamily="34" charset="-52"/>
              </a:rPr>
              <a:t>ѓайрибуљетї</a:t>
            </a:r>
            <a:r>
              <a:rPr lang="ru-RU" sz="3600" i="1" dirty="0" smtClean="0">
                <a:solidFill>
                  <a:srgbClr val="C00000"/>
                </a:solidFill>
                <a:latin typeface="Arial Tj" pitchFamily="34" charset="-52"/>
              </a:rPr>
              <a:t> </a:t>
            </a:r>
            <a:r>
              <a:rPr lang="ru-RU" sz="3600" dirty="0" smtClean="0">
                <a:solidFill>
                  <a:srgbClr val="C00000"/>
                </a:solidFill>
                <a:latin typeface="Arial Tj" pitchFamily="34" charset="-52"/>
              </a:rPr>
              <a:t>аз </a:t>
            </a:r>
            <a:r>
              <a:rPr lang="ru-RU" sz="3600" dirty="0" err="1" smtClean="0">
                <a:solidFill>
                  <a:srgbClr val="C00000"/>
                </a:solidFill>
                <a:latin typeface="Arial Tj" pitchFamily="34" charset="-52"/>
              </a:rPr>
              <a:t>солњо</a:t>
            </a:r>
            <a:r>
              <a:rPr lang="ru-RU" sz="2800" dirty="0" err="1" smtClean="0">
                <a:solidFill>
                  <a:srgbClr val="C00000"/>
                </a:solidFill>
                <a:latin typeface="Arial Tj" pitchFamily="34" charset="-52"/>
              </a:rPr>
              <a:t>И</a:t>
            </a:r>
            <a:r>
              <a:rPr lang="ru-RU" sz="3600" dirty="0" smtClean="0">
                <a:solidFill>
                  <a:srgbClr val="C00000"/>
                </a:solidFill>
                <a:latin typeface="Arial Tj" pitchFamily="34" charset="-52"/>
              </a:rPr>
              <a:t> 2020-2024 12 </a:t>
            </a:r>
            <a:r>
              <a:rPr lang="ru-RU" sz="3600" dirty="0">
                <a:solidFill>
                  <a:srgbClr val="C00000"/>
                </a:solidFill>
                <a:latin typeface="Arial Tj" pitchFamily="34" charset="-52"/>
              </a:rPr>
              <a:t>млн 350 </a:t>
            </a:r>
            <a:r>
              <a:rPr lang="ru-RU" sz="3600" dirty="0" err="1">
                <a:solidFill>
                  <a:srgbClr val="C00000"/>
                </a:solidFill>
                <a:latin typeface="Arial Tj" pitchFamily="34" charset="-52"/>
              </a:rPr>
              <a:t>сомонї</a:t>
            </a:r>
            <a:r>
              <a:rPr lang="ru-RU" sz="3600" dirty="0">
                <a:solidFill>
                  <a:srgbClr val="C00000"/>
                </a:solidFill>
                <a:latin typeface="Arial Tj" pitchFamily="34" charset="-52"/>
              </a:rPr>
              <a:t> </a:t>
            </a:r>
            <a:r>
              <a:rPr lang="ru-RU" sz="3600" dirty="0" err="1">
                <a:solidFill>
                  <a:srgbClr val="C00000"/>
                </a:solidFill>
                <a:latin typeface="Arial Tj" pitchFamily="34" charset="-52"/>
              </a:rPr>
              <a:t>барои</a:t>
            </a:r>
            <a:r>
              <a:rPr lang="ru-RU" sz="3600" dirty="0">
                <a:solidFill>
                  <a:srgbClr val="C00000"/>
                </a:solidFill>
                <a:latin typeface="Arial Tj" pitchFamily="34" charset="-52"/>
              </a:rPr>
              <a:t> амалї намудани </a:t>
            </a:r>
            <a:r>
              <a:rPr lang="ru-RU" sz="3600" dirty="0" err="1">
                <a:solidFill>
                  <a:srgbClr val="C00000"/>
                </a:solidFill>
                <a:latin typeface="Arial Tj" pitchFamily="34" charset="-52"/>
              </a:rPr>
              <a:t>Барномаи</a:t>
            </a:r>
            <a:r>
              <a:rPr lang="ru-RU" sz="3600" dirty="0">
                <a:solidFill>
                  <a:srgbClr val="C00000"/>
                </a:solidFill>
                <a:latin typeface="Arial Tj" pitchFamily="34" charset="-52"/>
              </a:rPr>
              <a:t> </a:t>
            </a:r>
            <a:r>
              <a:rPr lang="ru-RU" sz="3600" dirty="0" err="1">
                <a:solidFill>
                  <a:srgbClr val="C00000"/>
                </a:solidFill>
                <a:latin typeface="Arial Tj" pitchFamily="34" charset="-52"/>
              </a:rPr>
              <a:t>мазкур</a:t>
            </a:r>
            <a:r>
              <a:rPr lang="ru-RU" sz="3600" dirty="0">
                <a:solidFill>
                  <a:srgbClr val="C00000"/>
                </a:solidFill>
                <a:latin typeface="Arial Tj" pitchFamily="34" charset="-52"/>
              </a:rPr>
              <a:t> </a:t>
            </a:r>
            <a:r>
              <a:rPr lang="ru-RU" sz="3600" dirty="0" err="1">
                <a:solidFill>
                  <a:srgbClr val="C00000"/>
                </a:solidFill>
                <a:latin typeface="Arial Tj" pitchFamily="34" charset="-52"/>
              </a:rPr>
              <a:t>људо</a:t>
            </a:r>
            <a:r>
              <a:rPr lang="ru-RU" sz="3600" dirty="0">
                <a:solidFill>
                  <a:srgbClr val="C00000"/>
                </a:solidFill>
                <a:latin typeface="Arial Tj" pitchFamily="34" charset="-52"/>
              </a:rPr>
              <a:t> </a:t>
            </a:r>
            <a:r>
              <a:rPr lang="ru-RU" sz="3600" dirty="0" err="1">
                <a:solidFill>
                  <a:srgbClr val="C00000"/>
                </a:solidFill>
                <a:latin typeface="Arial Tj" pitchFamily="34" charset="-52"/>
              </a:rPr>
              <a:t>гардидааст</a:t>
            </a:r>
            <a:r>
              <a:rPr lang="ru-RU" sz="3600" i="1" dirty="0" smtClean="0">
                <a:solidFill>
                  <a:srgbClr val="C00000"/>
                </a:solidFill>
                <a:latin typeface="Arial Tj" pitchFamily="34" charset="-52"/>
              </a:rPr>
              <a:t>.</a:t>
            </a:r>
            <a:endParaRPr lang="ru-RU" sz="3600" dirty="0">
              <a:solidFill>
                <a:srgbClr val="C00000"/>
              </a:solidFill>
              <a:latin typeface="Arial Tj" pitchFamily="34" charset="-52"/>
            </a:endParaRPr>
          </a:p>
        </p:txBody>
      </p:sp>
    </p:spTree>
    <p:extLst>
      <p:ext uri="{BB962C8B-B14F-4D97-AF65-F5344CB8AC3E}">
        <p14:creationId xmlns:p14="http://schemas.microsoft.com/office/powerpoint/2010/main" val="2092561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09601"/>
            <a:ext cx="9601196" cy="511833"/>
          </a:xfrm>
        </p:spPr>
        <p:txBody>
          <a:bodyPr>
            <a:normAutofit fontScale="90000"/>
          </a:bodyPr>
          <a:lstStyle/>
          <a:p>
            <a:r>
              <a:rPr lang="ru-RU" dirty="0">
                <a:solidFill>
                  <a:srgbClr val="00B050"/>
                </a:solidFill>
                <a:latin typeface="Arial Tj" pitchFamily="34" charset="-52"/>
              </a:rPr>
              <a:t>НАТИЉАЊОИ НИЊОИИ БАРНОМА </a:t>
            </a:r>
          </a:p>
        </p:txBody>
      </p:sp>
      <p:sp>
        <p:nvSpPr>
          <p:cNvPr id="3" name="Объект 2"/>
          <p:cNvSpPr>
            <a:spLocks noGrp="1"/>
          </p:cNvSpPr>
          <p:nvPr>
            <p:ph idx="1"/>
          </p:nvPr>
        </p:nvSpPr>
        <p:spPr>
          <a:xfrm>
            <a:off x="641684" y="1283369"/>
            <a:ext cx="10865954" cy="4973052"/>
          </a:xfrm>
        </p:spPr>
        <p:txBody>
          <a:bodyPr>
            <a:normAutofit fontScale="85000" lnSpcReduction="20000"/>
          </a:bodyPr>
          <a:lstStyle/>
          <a:p>
            <a:pPr algn="just"/>
            <a:r>
              <a:rPr lang="ru-RU" i="1" dirty="0" smtClean="0">
                <a:solidFill>
                  <a:schemeClr val="accent6">
                    <a:lumMod val="50000"/>
                  </a:schemeClr>
                </a:solidFill>
                <a:latin typeface="Arial Tj" pitchFamily="34" charset="-52"/>
              </a:rPr>
              <a:t>Аз </a:t>
            </a:r>
            <a:r>
              <a:rPr lang="ru-RU" i="1" dirty="0" err="1" smtClean="0">
                <a:solidFill>
                  <a:schemeClr val="accent6">
                    <a:lumMod val="50000"/>
                  </a:schemeClr>
                </a:solidFill>
                <a:latin typeface="Arial Tj" pitchFamily="34" charset="-52"/>
              </a:rPr>
              <a:t>рўи</a:t>
            </a:r>
            <a:r>
              <a:rPr lang="ru-RU" i="1" dirty="0" smtClean="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Барнома</a:t>
            </a:r>
            <a:r>
              <a:rPr lang="ru-RU" i="1" dirty="0" smtClean="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нишондињандањои</a:t>
            </a:r>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муайянкунандаи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сифати</a:t>
            </a:r>
            <a:r>
              <a:rPr lang="ru-RU" i="1" dirty="0">
                <a:solidFill>
                  <a:schemeClr val="accent6">
                    <a:lumMod val="50000"/>
                  </a:schemeClr>
                </a:solidFill>
                <a:latin typeface="Arial Tj" pitchFamily="34" charset="-52"/>
              </a:rPr>
              <a:t> њаёти ноболиѓон ва </a:t>
            </a:r>
            <a:r>
              <a:rPr lang="ru-RU" i="1" dirty="0" err="1">
                <a:solidFill>
                  <a:schemeClr val="accent6">
                    <a:lumMod val="50000"/>
                  </a:schemeClr>
                </a:solidFill>
                <a:latin typeface="Arial Tj" pitchFamily="34" charset="-52"/>
              </a:rPr>
              <a:t>њамгироии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онњо</a:t>
            </a:r>
            <a:r>
              <a:rPr lang="ru-RU" i="1" dirty="0">
                <a:solidFill>
                  <a:schemeClr val="accent6">
                    <a:lumMod val="50000"/>
                  </a:schemeClr>
                </a:solidFill>
                <a:latin typeface="Arial Tj" pitchFamily="34" charset="-52"/>
              </a:rPr>
              <a:t> бо љомеа </a:t>
            </a:r>
            <a:r>
              <a:rPr lang="ru-RU" i="1" dirty="0" err="1">
                <a:solidFill>
                  <a:schemeClr val="accent6">
                    <a:lumMod val="50000"/>
                  </a:schemeClr>
                </a:solidFill>
                <a:latin typeface="Arial Tj" pitchFamily="34" charset="-52"/>
              </a:rPr>
              <a:t>чунин</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арзёбї</a:t>
            </a:r>
            <a:r>
              <a:rPr lang="ru-RU" i="1" dirty="0">
                <a:solidFill>
                  <a:schemeClr val="accent6">
                    <a:lumMod val="50000"/>
                  </a:schemeClr>
                </a:solidFill>
                <a:latin typeface="Arial Tj" pitchFamily="34" charset="-52"/>
              </a:rPr>
              <a:t> карда </a:t>
            </a:r>
            <a:r>
              <a:rPr lang="ru-RU" i="1" dirty="0" err="1">
                <a:solidFill>
                  <a:schemeClr val="accent6">
                    <a:lumMod val="50000"/>
                  </a:schemeClr>
                </a:solidFill>
                <a:latin typeface="Arial Tj" pitchFamily="34" charset="-52"/>
              </a:rPr>
              <a:t>мешавад</a:t>
            </a:r>
            <a:r>
              <a:rPr lang="ru-RU" i="1" dirty="0">
                <a:solidFill>
                  <a:schemeClr val="accent6">
                    <a:lumMod val="50000"/>
                  </a:schemeClr>
                </a:solidFill>
                <a:latin typeface="Arial Tj" pitchFamily="34" charset="-52"/>
              </a:rPr>
              <a:t>: </a:t>
            </a:r>
            <a:endParaRPr lang="ru-RU" i="1" dirty="0" smtClean="0">
              <a:solidFill>
                <a:schemeClr val="accent6">
                  <a:lumMod val="50000"/>
                </a:schemeClr>
              </a:solidFill>
              <a:latin typeface="Arial Tj" pitchFamily="34" charset="-52"/>
            </a:endParaRPr>
          </a:p>
          <a:p>
            <a:pPr algn="just"/>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коњиш</a:t>
            </a:r>
            <a:r>
              <a:rPr lang="ru-RU" i="1" dirty="0">
                <a:solidFill>
                  <a:schemeClr val="accent6">
                    <a:lumMod val="50000"/>
                  </a:schemeClr>
                </a:solidFill>
                <a:latin typeface="Arial Tj" pitchFamily="34" charset="-52"/>
              </a:rPr>
              <a:t> додани њуќуќвайронкунї дар </a:t>
            </a:r>
            <a:r>
              <a:rPr lang="ru-RU" i="1" dirty="0" err="1">
                <a:solidFill>
                  <a:schemeClr val="accent6">
                    <a:lumMod val="50000"/>
                  </a:schemeClr>
                </a:solidFill>
                <a:latin typeface="Arial Tj" pitchFamily="34" charset="-52"/>
              </a:rPr>
              <a:t>байни</a:t>
            </a:r>
            <a:r>
              <a:rPr lang="ru-RU" i="1" dirty="0">
                <a:solidFill>
                  <a:schemeClr val="accent6">
                    <a:lumMod val="50000"/>
                  </a:schemeClr>
                </a:solidFill>
                <a:latin typeface="Arial Tj" pitchFamily="34" charset="-52"/>
              </a:rPr>
              <a:t> ноболиѓон аз 100 </a:t>
            </a:r>
            <a:r>
              <a:rPr lang="ru-RU" i="1" dirty="0" err="1">
                <a:solidFill>
                  <a:schemeClr val="accent6">
                    <a:lumMod val="50000"/>
                  </a:schemeClr>
                </a:solidFill>
                <a:latin typeface="Arial Tj" pitchFamily="34" charset="-52"/>
              </a:rPr>
              <a:t>фоиз</a:t>
            </a:r>
            <a:r>
              <a:rPr lang="ru-RU" i="1" dirty="0">
                <a:solidFill>
                  <a:schemeClr val="accent6">
                    <a:lumMod val="50000"/>
                  </a:schemeClr>
                </a:solidFill>
                <a:latin typeface="Arial Tj" pitchFamily="34" charset="-52"/>
              </a:rPr>
              <a:t> то 70 </a:t>
            </a:r>
            <a:r>
              <a:rPr lang="ru-RU" i="1" dirty="0" err="1">
                <a:solidFill>
                  <a:schemeClr val="accent6">
                    <a:lumMod val="50000"/>
                  </a:schemeClr>
                </a:solidFill>
                <a:latin typeface="Arial Tj" pitchFamily="34" charset="-52"/>
              </a:rPr>
              <a:t>фоиз</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тариќи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кумак</a:t>
            </a:r>
            <a:r>
              <a:rPr lang="ru-RU" i="1" dirty="0">
                <a:solidFill>
                  <a:schemeClr val="accent6">
                    <a:lumMod val="50000"/>
                  </a:schemeClr>
                </a:solidFill>
                <a:latin typeface="Arial Tj" pitchFamily="34" charset="-52"/>
              </a:rPr>
              <a:t> ба </a:t>
            </a:r>
            <a:r>
              <a:rPr lang="ru-RU" i="1" dirty="0" err="1">
                <a:solidFill>
                  <a:schemeClr val="accent6">
                    <a:lumMod val="50000"/>
                  </a:schemeClr>
                </a:solidFill>
                <a:latin typeface="Arial Tj" pitchFamily="34" charset="-52"/>
              </a:rPr>
              <a:t>оила</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давраи</a:t>
            </a:r>
            <a:r>
              <a:rPr lang="ru-RU" i="1" dirty="0">
                <a:solidFill>
                  <a:schemeClr val="accent6">
                    <a:lumMod val="50000"/>
                  </a:schemeClr>
                </a:solidFill>
                <a:latin typeface="Arial Tj" pitchFamily="34" charset="-52"/>
              </a:rPr>
              <a:t> пеш аз </a:t>
            </a:r>
            <a:r>
              <a:rPr lang="ru-RU" i="1" dirty="0" err="1">
                <a:solidFill>
                  <a:schemeClr val="accent6">
                    <a:lumMod val="50000"/>
                  </a:schemeClr>
                </a:solidFill>
                <a:latin typeface="Arial Tj" pitchFamily="34" charset="-52"/>
              </a:rPr>
              <a:t>таваллуд</a:t>
            </a:r>
            <a:r>
              <a:rPr lang="ru-RU" i="1" dirty="0">
                <a:solidFill>
                  <a:schemeClr val="accent6">
                    <a:lumMod val="50000"/>
                  </a:schemeClr>
                </a:solidFill>
                <a:latin typeface="Arial Tj" pitchFamily="34" charset="-52"/>
              </a:rPr>
              <a:t> то ба </a:t>
            </a:r>
            <a:r>
              <a:rPr lang="ru-RU" i="1" dirty="0" err="1">
                <a:solidFill>
                  <a:schemeClr val="accent6">
                    <a:lumMod val="50000"/>
                  </a:schemeClr>
                </a:solidFill>
                <a:latin typeface="Arial Tj" pitchFamily="34" charset="-52"/>
              </a:rPr>
              <a:t>синни</a:t>
            </a:r>
            <a:r>
              <a:rPr lang="ru-RU" i="1" dirty="0">
                <a:solidFill>
                  <a:schemeClr val="accent6">
                    <a:lumMod val="50000"/>
                  </a:schemeClr>
                </a:solidFill>
                <a:latin typeface="Arial Tj" pitchFamily="34" charset="-52"/>
              </a:rPr>
              <a:t> ба </a:t>
            </a:r>
            <a:r>
              <a:rPr lang="ru-RU" i="1" dirty="0" err="1">
                <a:solidFill>
                  <a:schemeClr val="accent6">
                    <a:lumMod val="50000"/>
                  </a:schemeClr>
                </a:solidFill>
                <a:latin typeface="Arial Tj" pitchFamily="34" charset="-52"/>
              </a:rPr>
              <a:t>љавобгарии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њуќуќї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расидан</a:t>
            </a:r>
            <a:r>
              <a:rPr lang="ru-RU" i="1" dirty="0">
                <a:solidFill>
                  <a:schemeClr val="accent6">
                    <a:lumMod val="50000"/>
                  </a:schemeClr>
                </a:solidFill>
                <a:latin typeface="Arial Tj" pitchFamily="34" charset="-52"/>
              </a:rPr>
              <a:t>; </a:t>
            </a:r>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тањияи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механизми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дастгирии</a:t>
            </a:r>
            <a:r>
              <a:rPr lang="ru-RU" i="1" dirty="0">
                <a:solidFill>
                  <a:schemeClr val="accent6">
                    <a:lumMod val="50000"/>
                  </a:schemeClr>
                </a:solidFill>
                <a:latin typeface="Arial Tj" pitchFamily="34" charset="-52"/>
              </a:rPr>
              <a:t> оилањои </a:t>
            </a:r>
            <a:r>
              <a:rPr lang="ru-RU" i="1" dirty="0" err="1">
                <a:solidFill>
                  <a:schemeClr val="accent6">
                    <a:lumMod val="50000"/>
                  </a:schemeClr>
                </a:solidFill>
                <a:latin typeface="Arial Tj" pitchFamily="34" charset="-52"/>
              </a:rPr>
              <a:t>ниёзманд</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љониби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кормандони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иљтимої</a:t>
            </a:r>
            <a:r>
              <a:rPr lang="ru-RU" i="1" dirty="0">
                <a:solidFill>
                  <a:schemeClr val="accent6">
                    <a:lumMod val="50000"/>
                  </a:schemeClr>
                </a:solidFill>
                <a:latin typeface="Arial Tj" pitchFamily="34" charset="-52"/>
              </a:rPr>
              <a:t>, зиёд </a:t>
            </a:r>
            <a:r>
              <a:rPr lang="ru-RU" i="1" dirty="0" err="1">
                <a:solidFill>
                  <a:schemeClr val="accent6">
                    <a:lumMod val="50000"/>
                  </a:schemeClr>
                </a:solidFill>
                <a:latin typeface="Arial Tj" pitchFamily="34" charset="-52"/>
              </a:rPr>
              <a:t>кардани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теъдоди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кормандони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иљтимої</a:t>
            </a:r>
            <a:r>
              <a:rPr lang="ru-RU" i="1" dirty="0">
                <a:solidFill>
                  <a:schemeClr val="accent6">
                    <a:lumMod val="50000"/>
                  </a:schemeClr>
                </a:solidFill>
                <a:latin typeface="Arial Tj" pitchFamily="34" charset="-52"/>
              </a:rPr>
              <a:t>; </a:t>
            </a:r>
            <a:endParaRPr lang="ru-RU" i="1" dirty="0" smtClean="0">
              <a:solidFill>
                <a:schemeClr val="accent6">
                  <a:lumMod val="50000"/>
                </a:schemeClr>
              </a:solidFill>
              <a:latin typeface="Arial Tj" pitchFamily="34" charset="-52"/>
            </a:endParaRPr>
          </a:p>
          <a:p>
            <a:pPr algn="just"/>
            <a:r>
              <a:rPr lang="ru-RU" i="1" dirty="0" smtClean="0">
                <a:solidFill>
                  <a:schemeClr val="accent6">
                    <a:lumMod val="50000"/>
                  </a:schemeClr>
                </a:solidFill>
                <a:latin typeface="Arial Tj" pitchFamily="34" charset="-52"/>
              </a:rPr>
              <a:t> </a:t>
            </a:r>
            <a:r>
              <a:rPr lang="ru-RU" i="1" dirty="0">
                <a:solidFill>
                  <a:schemeClr val="accent6">
                    <a:lumMod val="50000"/>
                  </a:schemeClr>
                </a:solidFill>
                <a:latin typeface="Arial Tj" pitchFamily="34" charset="-52"/>
              </a:rPr>
              <a:t>дар </a:t>
            </a:r>
            <a:r>
              <a:rPr lang="ru-RU" i="1" dirty="0" err="1">
                <a:solidFill>
                  <a:schemeClr val="accent6">
                    <a:lumMod val="50000"/>
                  </a:schemeClr>
                </a:solidFill>
                <a:latin typeface="Arial Tj" pitchFamily="34" charset="-52"/>
              </a:rPr>
              <a:t>амал</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татбиќ</a:t>
            </a:r>
            <a:r>
              <a:rPr lang="ru-RU" i="1" dirty="0">
                <a:solidFill>
                  <a:schemeClr val="accent6">
                    <a:lumMod val="50000"/>
                  </a:schemeClr>
                </a:solidFill>
                <a:latin typeface="Arial Tj" pitchFamily="34" charset="-52"/>
              </a:rPr>
              <a:t> намудани </a:t>
            </a:r>
            <a:r>
              <a:rPr lang="ru-RU" i="1" dirty="0" err="1">
                <a:solidFill>
                  <a:schemeClr val="accent6">
                    <a:lumMod val="50000"/>
                  </a:schemeClr>
                </a:solidFill>
                <a:latin typeface="Arial Tj" pitchFamily="34" charset="-52"/>
              </a:rPr>
              <a:t>чорабинињои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дастаљамъона</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инфиродии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њуќуќї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иќтисодї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ахлоќию</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равонї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маънавї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фарњангї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тиббї</a:t>
            </a:r>
            <a:r>
              <a:rPr lang="ru-RU" i="1" dirty="0">
                <a:solidFill>
                  <a:schemeClr val="accent6">
                    <a:lumMod val="50000"/>
                  </a:schemeClr>
                </a:solidFill>
                <a:latin typeface="Arial Tj" pitchFamily="34" charset="-52"/>
              </a:rPr>
              <a:t>, ки аз </a:t>
            </a:r>
            <a:r>
              <a:rPr lang="ru-RU" i="1" dirty="0" err="1">
                <a:solidFill>
                  <a:schemeClr val="accent6">
                    <a:lumMod val="50000"/>
                  </a:schemeClr>
                </a:solidFill>
                <a:latin typeface="Arial Tj" pitchFamily="34" charset="-52"/>
              </a:rPr>
              <a:t>љониби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маќоми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ваколатдори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давлатї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ташкилотњои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давлатї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ѓайридавлатї</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љумла</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иттињодияњои</a:t>
            </a:r>
            <a:r>
              <a:rPr lang="ru-RU" i="1" dirty="0">
                <a:solidFill>
                  <a:schemeClr val="accent6">
                    <a:lumMod val="50000"/>
                  </a:schemeClr>
                </a:solidFill>
                <a:latin typeface="Arial Tj" pitchFamily="34" charset="-52"/>
              </a:rPr>
              <a:t> љамъиятї, падару </a:t>
            </a:r>
            <a:r>
              <a:rPr lang="ru-RU" i="1" dirty="0" err="1">
                <a:solidFill>
                  <a:schemeClr val="accent6">
                    <a:lumMod val="50000"/>
                  </a:schemeClr>
                </a:solidFill>
                <a:latin typeface="Arial Tj" pitchFamily="34" charset="-52"/>
              </a:rPr>
              <a:t>модарон</a:t>
            </a:r>
            <a:r>
              <a:rPr lang="ru-RU" i="1" dirty="0">
                <a:solidFill>
                  <a:schemeClr val="accent6">
                    <a:lumMod val="50000"/>
                  </a:schemeClr>
                </a:solidFill>
                <a:latin typeface="Arial Tj" pitchFamily="34" charset="-52"/>
              </a:rPr>
              <a:t> ва ё шахсони онњоро ивазкунанда бо </a:t>
            </a:r>
            <a:r>
              <a:rPr lang="ru-RU" i="1" dirty="0" err="1">
                <a:solidFill>
                  <a:schemeClr val="accent6">
                    <a:lumMod val="50000"/>
                  </a:schemeClr>
                </a:solidFill>
                <a:latin typeface="Arial Tj" pitchFamily="34" charset="-52"/>
              </a:rPr>
              <a:t>маќсади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ошкор</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бартараф</a:t>
            </a:r>
            <a:r>
              <a:rPr lang="ru-RU" i="1" dirty="0">
                <a:solidFill>
                  <a:schemeClr val="accent6">
                    <a:lumMod val="50000"/>
                  </a:schemeClr>
                </a:solidFill>
                <a:latin typeface="Arial Tj" pitchFamily="34" charset="-52"/>
              </a:rPr>
              <a:t> намудани </a:t>
            </a:r>
            <a:r>
              <a:rPr lang="ru-RU" i="1" dirty="0" err="1">
                <a:solidFill>
                  <a:schemeClr val="accent6">
                    <a:lumMod val="50000"/>
                  </a:schemeClr>
                </a:solidFill>
                <a:latin typeface="Arial Tj" pitchFamily="34" charset="-52"/>
              </a:rPr>
              <a:t>сабабу</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шароитњои</a:t>
            </a:r>
            <a:r>
              <a:rPr lang="ru-RU" i="1" dirty="0">
                <a:solidFill>
                  <a:schemeClr val="accent6">
                    <a:lumMod val="50000"/>
                  </a:schemeClr>
                </a:solidFill>
                <a:latin typeface="Arial Tj" pitchFamily="34" charset="-52"/>
              </a:rPr>
              <a:t> ба </a:t>
            </a:r>
            <a:r>
              <a:rPr lang="ru-RU" i="1" dirty="0" err="1">
                <a:solidFill>
                  <a:schemeClr val="accent6">
                    <a:lumMod val="50000"/>
                  </a:schemeClr>
                </a:solidFill>
                <a:latin typeface="Arial Tj" pitchFamily="34" charset="-52"/>
              </a:rPr>
              <a:t>содиршавии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њуќуќуќвайронкунї</a:t>
            </a:r>
            <a:r>
              <a:rPr lang="ru-RU" i="1" dirty="0">
                <a:solidFill>
                  <a:schemeClr val="accent6">
                    <a:lumMod val="50000"/>
                  </a:schemeClr>
                </a:solidFill>
                <a:latin typeface="Arial Tj" pitchFamily="34" charset="-52"/>
              </a:rPr>
              <a:t> дар </a:t>
            </a:r>
            <a:r>
              <a:rPr lang="ru-RU" i="1" dirty="0" err="1">
                <a:solidFill>
                  <a:schemeClr val="accent6">
                    <a:lumMod val="50000"/>
                  </a:schemeClr>
                </a:solidFill>
                <a:latin typeface="Arial Tj" pitchFamily="34" charset="-52"/>
              </a:rPr>
              <a:t>байни</a:t>
            </a:r>
            <a:r>
              <a:rPr lang="ru-RU" i="1" dirty="0">
                <a:solidFill>
                  <a:schemeClr val="accent6">
                    <a:lumMod val="50000"/>
                  </a:schemeClr>
                </a:solidFill>
                <a:latin typeface="Arial Tj" pitchFamily="34" charset="-52"/>
              </a:rPr>
              <a:t> ноболиѓон </a:t>
            </a:r>
            <a:r>
              <a:rPr lang="ru-RU" i="1" dirty="0" err="1">
                <a:solidFill>
                  <a:schemeClr val="accent6">
                    <a:lumMod val="50000"/>
                  </a:schemeClr>
                </a:solidFill>
                <a:latin typeface="Arial Tj" pitchFamily="34" charset="-52"/>
              </a:rPr>
              <a:t>мусоидаткунанда</a:t>
            </a:r>
            <a:r>
              <a:rPr lang="ru-RU" i="1" dirty="0">
                <a:solidFill>
                  <a:schemeClr val="accent6">
                    <a:lumMod val="50000"/>
                  </a:schemeClr>
                </a:solidFill>
                <a:latin typeface="Arial Tj" pitchFamily="34" charset="-52"/>
              </a:rPr>
              <a:t>; </a:t>
            </a:r>
            <a:r>
              <a:rPr lang="ru-RU" i="1" dirty="0" smtClean="0">
                <a:solidFill>
                  <a:schemeClr val="accent6">
                    <a:lumMod val="50000"/>
                  </a:schemeClr>
                </a:solidFill>
                <a:latin typeface="Arial Tj" pitchFamily="34" charset="-52"/>
              </a:rPr>
              <a:t> </a:t>
            </a:r>
          </a:p>
          <a:p>
            <a:pPr algn="just"/>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пешнињод</a:t>
            </a:r>
            <a:r>
              <a:rPr lang="ru-RU" i="1" dirty="0">
                <a:solidFill>
                  <a:schemeClr val="accent6">
                    <a:lumMod val="50000"/>
                  </a:schemeClr>
                </a:solidFill>
                <a:latin typeface="Arial Tj" pitchFamily="34" charset="-52"/>
              </a:rPr>
              <a:t> гардидани </a:t>
            </a:r>
            <a:r>
              <a:rPr lang="ru-RU" i="1" dirty="0" err="1">
                <a:solidFill>
                  <a:schemeClr val="accent6">
                    <a:lumMod val="50000"/>
                  </a:schemeClr>
                </a:solidFill>
                <a:latin typeface="Arial Tj" pitchFamily="34" charset="-52"/>
              </a:rPr>
              <a:t>захирањо</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тањсилот</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тандурустї</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њифзи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иљтимоии</a:t>
            </a:r>
            <a:r>
              <a:rPr lang="ru-RU" i="1" dirty="0">
                <a:solidFill>
                  <a:schemeClr val="accent6">
                    <a:lumMod val="50000"/>
                  </a:schemeClr>
                </a:solidFill>
                <a:latin typeface="Arial Tj" pitchFamily="34" charset="-52"/>
              </a:rPr>
              <a:t> ноболиѓони </a:t>
            </a:r>
            <a:r>
              <a:rPr lang="ru-RU" i="1" dirty="0" err="1">
                <a:solidFill>
                  <a:schemeClr val="accent6">
                    <a:lumMod val="50000"/>
                  </a:schemeClr>
                </a:solidFill>
                <a:latin typeface="Arial Tj" pitchFamily="34" charset="-52"/>
              </a:rPr>
              <a:t>гурўњњои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ниёзманд</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тањияи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барномањои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буљетї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ноболиѓоне</a:t>
            </a:r>
            <a:r>
              <a:rPr lang="ru-RU" i="1" dirty="0">
                <a:solidFill>
                  <a:schemeClr val="accent6">
                    <a:lumMod val="50000"/>
                  </a:schemeClr>
                </a:solidFill>
                <a:latin typeface="Arial Tj" pitchFamily="34" charset="-52"/>
              </a:rPr>
              <a:t>, ки дар </a:t>
            </a:r>
            <a:r>
              <a:rPr lang="ru-RU" i="1" dirty="0" err="1">
                <a:solidFill>
                  <a:schemeClr val="accent6">
                    <a:lumMod val="50000"/>
                  </a:schemeClr>
                </a:solidFill>
                <a:latin typeface="Arial Tj" pitchFamily="34" charset="-52"/>
              </a:rPr>
              <a:t>вазъияти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ногувор</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ќарор</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доранд</a:t>
            </a:r>
            <a:r>
              <a:rPr lang="ru-RU" i="1" dirty="0" smtClean="0">
                <a:solidFill>
                  <a:schemeClr val="accent6">
                    <a:lumMod val="50000"/>
                  </a:schemeClr>
                </a:solidFill>
                <a:latin typeface="Arial Tj" pitchFamily="34" charset="-52"/>
              </a:rPr>
              <a:t>;</a:t>
            </a:r>
          </a:p>
          <a:p>
            <a:pPr algn="just"/>
            <a:r>
              <a:rPr lang="ru-RU" i="1" dirty="0" smtClean="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риояи</a:t>
            </a:r>
            <a:r>
              <a:rPr lang="ru-RU" i="1" dirty="0" smtClean="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таъмини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манфиатњои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бењтарини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кўдак</a:t>
            </a:r>
            <a:r>
              <a:rPr lang="ru-RU" i="1" dirty="0">
                <a:solidFill>
                  <a:schemeClr val="accent6">
                    <a:lumMod val="50000"/>
                  </a:schemeClr>
                </a:solidFill>
                <a:latin typeface="Arial Tj" pitchFamily="34" charset="-52"/>
              </a:rPr>
              <a:t> дар </a:t>
            </a:r>
            <a:r>
              <a:rPr lang="ru-RU" i="1" dirty="0" err="1">
                <a:solidFill>
                  <a:schemeClr val="accent6">
                    <a:lumMod val="50000"/>
                  </a:schemeClr>
                </a:solidFill>
                <a:latin typeface="Arial Tj" pitchFamily="34" charset="-52"/>
              </a:rPr>
              <a:t>амалия</a:t>
            </a:r>
            <a:r>
              <a:rPr lang="ru-RU" i="1" dirty="0">
                <a:solidFill>
                  <a:schemeClr val="accent6">
                    <a:lumMod val="50000"/>
                  </a:schemeClr>
                </a:solidFill>
                <a:latin typeface="Arial Tj" pitchFamily="34" charset="-52"/>
              </a:rPr>
              <a:t>, аз </a:t>
            </a:r>
            <a:r>
              <a:rPr lang="ru-RU" i="1" dirty="0" err="1">
                <a:solidFill>
                  <a:schemeClr val="accent6">
                    <a:lumMod val="50000"/>
                  </a:schemeClr>
                </a:solidFill>
                <a:latin typeface="Arial Tj" pitchFamily="34" charset="-52"/>
              </a:rPr>
              <a:t>љумла</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ќарорњои</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судї</a:t>
            </a:r>
            <a:r>
              <a:rPr lang="ru-RU" i="1" dirty="0">
                <a:solidFill>
                  <a:schemeClr val="accent6">
                    <a:lumMod val="50000"/>
                  </a:schemeClr>
                </a:solidFill>
                <a:latin typeface="Arial Tj" pitchFamily="34" charset="-52"/>
              </a:rPr>
              <a:t> ва </a:t>
            </a:r>
            <a:r>
              <a:rPr lang="ru-RU" i="1" dirty="0" err="1">
                <a:solidFill>
                  <a:schemeClr val="accent6">
                    <a:lumMod val="50000"/>
                  </a:schemeClr>
                </a:solidFill>
                <a:latin typeface="Arial Tj" pitchFamily="34" charset="-52"/>
              </a:rPr>
              <a:t>маъмурї</a:t>
            </a:r>
            <a:r>
              <a:rPr lang="ru-RU" i="1" dirty="0">
                <a:solidFill>
                  <a:schemeClr val="accent6">
                    <a:lumMod val="50000"/>
                  </a:schemeClr>
                </a:solidFill>
                <a:latin typeface="Arial Tj" pitchFamily="34" charset="-52"/>
              </a:rPr>
              <a:t>, </a:t>
            </a:r>
            <a:r>
              <a:rPr lang="ru-RU" i="1" dirty="0" err="1">
                <a:solidFill>
                  <a:schemeClr val="accent6">
                    <a:lumMod val="50000"/>
                  </a:schemeClr>
                </a:solidFill>
                <a:latin typeface="Arial Tj" pitchFamily="34" charset="-52"/>
              </a:rPr>
              <a:t>барномањо</a:t>
            </a:r>
            <a:r>
              <a:rPr lang="ru-RU" i="1" dirty="0">
                <a:solidFill>
                  <a:schemeClr val="accent6">
                    <a:lumMod val="50000"/>
                  </a:schemeClr>
                </a:solidFill>
                <a:latin typeface="Arial Tj" pitchFamily="34" charset="-52"/>
              </a:rPr>
              <a:t>, ки ба њаёти ноболиѓон </a:t>
            </a:r>
            <a:r>
              <a:rPr lang="ru-RU" i="1" dirty="0" err="1">
                <a:solidFill>
                  <a:schemeClr val="accent6">
                    <a:lumMod val="50000"/>
                  </a:schemeClr>
                </a:solidFill>
                <a:latin typeface="Arial Tj" pitchFamily="34" charset="-52"/>
              </a:rPr>
              <a:t>таъсир</a:t>
            </a:r>
            <a:r>
              <a:rPr lang="ru-RU" i="1" dirty="0">
                <a:solidFill>
                  <a:schemeClr val="accent6">
                    <a:lumMod val="50000"/>
                  </a:schemeClr>
                </a:solidFill>
                <a:latin typeface="Arial Tj" pitchFamily="34" charset="-52"/>
              </a:rPr>
              <a:t> </a:t>
            </a:r>
            <a:r>
              <a:rPr lang="ru-RU" i="1" dirty="0" err="1" smtClean="0">
                <a:solidFill>
                  <a:schemeClr val="accent6">
                    <a:lumMod val="50000"/>
                  </a:schemeClr>
                </a:solidFill>
                <a:latin typeface="Arial Tj" pitchFamily="34" charset="-52"/>
              </a:rPr>
              <a:t>мерасонанд</a:t>
            </a:r>
            <a:r>
              <a:rPr lang="ru-RU" i="1" dirty="0" smtClean="0">
                <a:solidFill>
                  <a:schemeClr val="accent6">
                    <a:lumMod val="50000"/>
                  </a:schemeClr>
                </a:solidFill>
                <a:latin typeface="Arial Tj" pitchFamily="34" charset="-52"/>
              </a:rPr>
              <a:t>.</a:t>
            </a:r>
            <a:endParaRPr lang="ru-RU" i="1" dirty="0">
              <a:solidFill>
                <a:schemeClr val="accent6">
                  <a:lumMod val="50000"/>
                </a:schemeClr>
              </a:solidFill>
              <a:latin typeface="Arial Tj" pitchFamily="34" charset="-52"/>
            </a:endParaRPr>
          </a:p>
        </p:txBody>
      </p:sp>
    </p:spTree>
    <p:extLst>
      <p:ext uri="{BB962C8B-B14F-4D97-AF65-F5344CB8AC3E}">
        <p14:creationId xmlns:p14="http://schemas.microsoft.com/office/powerpoint/2010/main" val="982605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0" y="1219200"/>
            <a:ext cx="10100093" cy="4656668"/>
          </a:xfrm>
        </p:spPr>
        <p:txBody>
          <a:bodyPr/>
          <a:lstStyle/>
          <a:p>
            <a:pPr algn="just"/>
            <a:r>
              <a:rPr lang="ru-RU" i="1" dirty="0">
                <a:solidFill>
                  <a:srgbClr val="7030A0"/>
                </a:solidFill>
                <a:latin typeface="Arial Tj" pitchFamily="34" charset="-52"/>
              </a:rPr>
              <a:t>Низоми мониторинг ва </a:t>
            </a:r>
            <a:r>
              <a:rPr lang="ru-RU" i="1" dirty="0" err="1">
                <a:solidFill>
                  <a:srgbClr val="7030A0"/>
                </a:solidFill>
                <a:latin typeface="Arial Tj" pitchFamily="34" charset="-52"/>
              </a:rPr>
              <a:t>арзёбии</a:t>
            </a:r>
            <a:r>
              <a:rPr lang="ru-RU" i="1" dirty="0">
                <a:solidFill>
                  <a:srgbClr val="7030A0"/>
                </a:solidFill>
                <a:latin typeface="Arial Tj" pitchFamily="34" charset="-52"/>
              </a:rPr>
              <a:t> </a:t>
            </a:r>
            <a:r>
              <a:rPr lang="ru-RU" i="1" dirty="0" err="1">
                <a:solidFill>
                  <a:srgbClr val="7030A0"/>
                </a:solidFill>
                <a:latin typeface="Arial Tj" pitchFamily="34" charset="-52"/>
              </a:rPr>
              <a:t>амалигардии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дар </a:t>
            </a:r>
            <a:r>
              <a:rPr lang="ru-RU" i="1" dirty="0" err="1">
                <a:solidFill>
                  <a:srgbClr val="7030A0"/>
                </a:solidFill>
                <a:latin typeface="Arial Tj" pitchFamily="34" charset="-52"/>
              </a:rPr>
              <a:t>марњилаи</a:t>
            </a:r>
            <a:r>
              <a:rPr lang="ru-RU" i="1" dirty="0">
                <a:solidFill>
                  <a:srgbClr val="7030A0"/>
                </a:solidFill>
                <a:latin typeface="Arial Tj" pitchFamily="34" charset="-52"/>
              </a:rPr>
              <a:t> </a:t>
            </a:r>
            <a:r>
              <a:rPr lang="ru-RU" i="1" dirty="0" err="1">
                <a:solidFill>
                  <a:srgbClr val="7030A0"/>
                </a:solidFill>
                <a:latin typeface="Arial Tj" pitchFamily="34" charset="-52"/>
              </a:rPr>
              <a:t>иљрои</a:t>
            </a:r>
            <a:r>
              <a:rPr lang="ru-RU" i="1" dirty="0">
                <a:solidFill>
                  <a:srgbClr val="7030A0"/>
                </a:solidFill>
                <a:latin typeface="Arial Tj" pitchFamily="34" charset="-52"/>
              </a:rPr>
              <a:t> он яке аз </a:t>
            </a:r>
            <a:r>
              <a:rPr lang="ru-RU" i="1" dirty="0" err="1">
                <a:solidFill>
                  <a:srgbClr val="7030A0"/>
                </a:solidFill>
                <a:latin typeface="Arial Tj" pitchFamily="34" charset="-52"/>
              </a:rPr>
              <a:t>љузъњои</a:t>
            </a:r>
            <a:r>
              <a:rPr lang="ru-RU" i="1" dirty="0">
                <a:solidFill>
                  <a:srgbClr val="7030A0"/>
                </a:solidFill>
                <a:latin typeface="Arial Tj" pitchFamily="34" charset="-52"/>
              </a:rPr>
              <a:t> </a:t>
            </a:r>
            <a:r>
              <a:rPr lang="ru-RU" i="1" dirty="0" err="1">
                <a:solidFill>
                  <a:srgbClr val="7030A0"/>
                </a:solidFill>
                <a:latin typeface="Arial Tj" pitchFamily="34" charset="-52"/>
              </a:rPr>
              <a:t>калидї</a:t>
            </a:r>
            <a:r>
              <a:rPr lang="ru-RU" i="1" dirty="0">
                <a:solidFill>
                  <a:srgbClr val="7030A0"/>
                </a:solidFill>
                <a:latin typeface="Arial Tj" pitchFamily="34" charset="-52"/>
              </a:rPr>
              <a:t> </a:t>
            </a:r>
            <a:r>
              <a:rPr lang="ru-RU" i="1" dirty="0" err="1">
                <a:solidFill>
                  <a:srgbClr val="7030A0"/>
                </a:solidFill>
                <a:latin typeface="Arial Tj" pitchFamily="34" charset="-52"/>
              </a:rPr>
              <a:t>мебошад</a:t>
            </a:r>
            <a:r>
              <a:rPr lang="ru-RU" i="1" dirty="0">
                <a:solidFill>
                  <a:srgbClr val="7030A0"/>
                </a:solidFill>
                <a:latin typeface="Arial Tj" pitchFamily="34" charset="-52"/>
              </a:rPr>
              <a:t>, зеро бо </a:t>
            </a:r>
            <a:r>
              <a:rPr lang="ru-RU" i="1" dirty="0" err="1">
                <a:solidFill>
                  <a:srgbClr val="7030A0"/>
                </a:solidFill>
                <a:latin typeface="Arial Tj" pitchFamily="34" charset="-52"/>
              </a:rPr>
              <a:t>ду</a:t>
            </a:r>
            <a:r>
              <a:rPr lang="ru-RU" i="1" dirty="0">
                <a:solidFill>
                  <a:srgbClr val="7030A0"/>
                </a:solidFill>
                <a:latin typeface="Arial Tj" pitchFamily="34" charset="-52"/>
              </a:rPr>
              <a:t> </a:t>
            </a:r>
            <a:r>
              <a:rPr lang="ru-RU" i="1" dirty="0" err="1">
                <a:solidFill>
                  <a:srgbClr val="7030A0"/>
                </a:solidFill>
                <a:latin typeface="Arial Tj" pitchFamily="34" charset="-52"/>
              </a:rPr>
              <a:t>роњи</a:t>
            </a:r>
            <a:r>
              <a:rPr lang="ru-RU" i="1" dirty="0">
                <a:solidFill>
                  <a:srgbClr val="7030A0"/>
                </a:solidFill>
                <a:latin typeface="Arial Tj" pitchFamily="34" charset="-52"/>
              </a:rPr>
              <a:t> </a:t>
            </a:r>
            <a:r>
              <a:rPr lang="ru-RU" i="1" dirty="0" err="1">
                <a:solidFill>
                  <a:srgbClr val="7030A0"/>
                </a:solidFill>
                <a:latin typeface="Arial Tj" pitchFamily="34" charset="-52"/>
              </a:rPr>
              <a:t>имконпазир</a:t>
            </a:r>
            <a:r>
              <a:rPr lang="ru-RU" i="1" dirty="0">
                <a:solidFill>
                  <a:srgbClr val="7030A0"/>
                </a:solidFill>
                <a:latin typeface="Arial Tj" pitchFamily="34" charset="-52"/>
              </a:rPr>
              <a:t> </a:t>
            </a:r>
            <a:r>
              <a:rPr lang="ru-RU" i="1" dirty="0" err="1" smtClean="0">
                <a:solidFill>
                  <a:srgbClr val="7030A0"/>
                </a:solidFill>
                <a:latin typeface="Arial Tj" pitchFamily="34" charset="-52"/>
              </a:rPr>
              <a:t>аст</a:t>
            </a:r>
            <a:r>
              <a:rPr lang="ru-RU" i="1" dirty="0" smtClean="0">
                <a:solidFill>
                  <a:srgbClr val="7030A0"/>
                </a:solidFill>
                <a:latin typeface="Arial Tj" pitchFamily="34" charset="-52"/>
              </a:rPr>
              <a:t>:</a:t>
            </a:r>
          </a:p>
          <a:p>
            <a:pPr algn="just"/>
            <a:r>
              <a:rPr lang="ru-RU" i="1" dirty="0" smtClean="0">
                <a:solidFill>
                  <a:srgbClr val="7030A0"/>
                </a:solidFill>
                <a:latin typeface="Arial Tj" pitchFamily="34" charset="-52"/>
              </a:rPr>
              <a:t>- </a:t>
            </a:r>
            <a:r>
              <a:rPr lang="ru-RU" i="1" dirty="0" err="1">
                <a:solidFill>
                  <a:srgbClr val="7030A0"/>
                </a:solidFill>
                <a:latin typeface="Arial Tj" pitchFamily="34" charset="-52"/>
              </a:rPr>
              <a:t>давлатї</a:t>
            </a:r>
            <a:r>
              <a:rPr lang="ru-RU" i="1" dirty="0">
                <a:solidFill>
                  <a:srgbClr val="7030A0"/>
                </a:solidFill>
                <a:latin typeface="Arial Tj" pitchFamily="34" charset="-52"/>
              </a:rPr>
              <a:t> (</a:t>
            </a:r>
            <a:r>
              <a:rPr lang="ru-RU" i="1" dirty="0" err="1">
                <a:solidFill>
                  <a:srgbClr val="7030A0"/>
                </a:solidFill>
                <a:latin typeface="Arial Tj" pitchFamily="34" charset="-52"/>
              </a:rPr>
              <a:t>расмї</a:t>
            </a:r>
            <a:r>
              <a:rPr lang="ru-RU" i="1" dirty="0">
                <a:solidFill>
                  <a:srgbClr val="7030A0"/>
                </a:solidFill>
                <a:latin typeface="Arial Tj" pitchFamily="34" charset="-52"/>
              </a:rPr>
              <a:t>) </a:t>
            </a:r>
            <a:endParaRPr lang="ru-RU" i="1" dirty="0" smtClean="0">
              <a:solidFill>
                <a:srgbClr val="7030A0"/>
              </a:solidFill>
              <a:latin typeface="Arial Tj" pitchFamily="34" charset="-52"/>
            </a:endParaRPr>
          </a:p>
          <a:p>
            <a:pPr algn="just"/>
            <a:r>
              <a:rPr lang="ru-RU" i="1" dirty="0" smtClean="0">
                <a:solidFill>
                  <a:srgbClr val="7030A0"/>
                </a:solidFill>
                <a:latin typeface="Arial Tj" pitchFamily="34" charset="-52"/>
              </a:rPr>
              <a:t>-љамъиятї </a:t>
            </a:r>
            <a:r>
              <a:rPr lang="ru-RU" i="1" dirty="0">
                <a:solidFill>
                  <a:srgbClr val="7030A0"/>
                </a:solidFill>
                <a:latin typeface="Arial Tj" pitchFamily="34" charset="-52"/>
              </a:rPr>
              <a:t>(</a:t>
            </a:r>
            <a:r>
              <a:rPr lang="ru-RU" i="1" dirty="0" err="1">
                <a:solidFill>
                  <a:srgbClr val="7030A0"/>
                </a:solidFill>
                <a:latin typeface="Arial Tj" pitchFamily="34" charset="-52"/>
              </a:rPr>
              <a:t>љомеаи</a:t>
            </a:r>
            <a:r>
              <a:rPr lang="ru-RU" i="1" dirty="0">
                <a:solidFill>
                  <a:srgbClr val="7030A0"/>
                </a:solidFill>
                <a:latin typeface="Arial Tj" pitchFamily="34" charset="-52"/>
              </a:rPr>
              <a:t> </a:t>
            </a:r>
            <a:r>
              <a:rPr lang="ru-RU" i="1" dirty="0" err="1">
                <a:solidFill>
                  <a:srgbClr val="7030A0"/>
                </a:solidFill>
                <a:latin typeface="Arial Tj" pitchFamily="34" charset="-52"/>
              </a:rPr>
              <a:t>шањрвандї</a:t>
            </a:r>
            <a:r>
              <a:rPr lang="ru-RU" i="1" dirty="0">
                <a:solidFill>
                  <a:srgbClr val="7030A0"/>
                </a:solidFill>
                <a:latin typeface="Arial Tj" pitchFamily="34" charset="-52"/>
              </a:rPr>
              <a:t>) </a:t>
            </a:r>
            <a:r>
              <a:rPr lang="ru-RU" i="1" dirty="0" err="1">
                <a:solidFill>
                  <a:srgbClr val="7030A0"/>
                </a:solidFill>
                <a:latin typeface="Arial Tj" pitchFamily="34" charset="-52"/>
              </a:rPr>
              <a:t>гузаронидани</a:t>
            </a:r>
            <a:r>
              <a:rPr lang="ru-RU" i="1" dirty="0">
                <a:solidFill>
                  <a:srgbClr val="7030A0"/>
                </a:solidFill>
                <a:latin typeface="Arial Tj" pitchFamily="34" charset="-52"/>
              </a:rPr>
              <a:t> мониторинг ва </a:t>
            </a:r>
            <a:r>
              <a:rPr lang="ru-RU" i="1" dirty="0" err="1">
                <a:solidFill>
                  <a:srgbClr val="7030A0"/>
                </a:solidFill>
                <a:latin typeface="Arial Tj" pitchFamily="34" charset="-52"/>
              </a:rPr>
              <a:t>бањодињии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ба </a:t>
            </a:r>
            <a:r>
              <a:rPr lang="ru-RU" i="1" dirty="0" err="1">
                <a:solidFill>
                  <a:srgbClr val="7030A0"/>
                </a:solidFill>
                <a:latin typeface="Arial Tj" pitchFamily="34" charset="-52"/>
              </a:rPr>
              <a:t>наќша</a:t>
            </a:r>
            <a:r>
              <a:rPr lang="ru-RU" i="1" dirty="0">
                <a:solidFill>
                  <a:srgbClr val="7030A0"/>
                </a:solidFill>
                <a:latin typeface="Arial Tj" pitchFamily="34" charset="-52"/>
              </a:rPr>
              <a:t> гирифта </a:t>
            </a:r>
            <a:r>
              <a:rPr lang="ru-RU" i="1" dirty="0" err="1">
                <a:solidFill>
                  <a:srgbClr val="7030A0"/>
                </a:solidFill>
                <a:latin typeface="Arial Tj" pitchFamily="34" charset="-52"/>
              </a:rPr>
              <a:t>шудааст</a:t>
            </a:r>
            <a:r>
              <a:rPr lang="ru-RU" i="1" dirty="0">
                <a:solidFill>
                  <a:srgbClr val="7030A0"/>
                </a:solidFill>
                <a:latin typeface="Arial Tj" pitchFamily="34" charset="-52"/>
              </a:rPr>
              <a:t>. </a:t>
            </a:r>
            <a:endParaRPr lang="ru-RU" i="1" dirty="0" smtClean="0">
              <a:solidFill>
                <a:srgbClr val="7030A0"/>
              </a:solidFill>
              <a:latin typeface="Arial Tj" pitchFamily="34" charset="-52"/>
            </a:endParaRPr>
          </a:p>
          <a:p>
            <a:pPr algn="just"/>
            <a:r>
              <a:rPr lang="ru-RU" i="1" dirty="0" smtClean="0">
                <a:solidFill>
                  <a:srgbClr val="7030A0"/>
                </a:solidFill>
                <a:latin typeface="Arial Tj" pitchFamily="34" charset="-52"/>
              </a:rPr>
              <a:t>Дар </a:t>
            </a:r>
            <a:r>
              <a:rPr lang="ru-RU" i="1" dirty="0">
                <a:solidFill>
                  <a:srgbClr val="7030A0"/>
                </a:solidFill>
                <a:latin typeface="Arial Tj" pitchFamily="34" charset="-52"/>
              </a:rPr>
              <a:t>асоси </a:t>
            </a:r>
            <a:r>
              <a:rPr lang="ru-RU" i="1" dirty="0" err="1">
                <a:solidFill>
                  <a:srgbClr val="7030A0"/>
                </a:solidFill>
                <a:latin typeface="Arial Tj" pitchFamily="34" charset="-52"/>
              </a:rPr>
              <a:t>натиљањои</a:t>
            </a:r>
            <a:r>
              <a:rPr lang="ru-RU" i="1" dirty="0">
                <a:solidFill>
                  <a:srgbClr val="7030A0"/>
                </a:solidFill>
                <a:latin typeface="Arial Tj" pitchFamily="34" charset="-52"/>
              </a:rPr>
              <a:t> мониторинг </a:t>
            </a:r>
            <a:r>
              <a:rPr lang="ru-RU" i="1" dirty="0" err="1">
                <a:solidFill>
                  <a:srgbClr val="7030A0"/>
                </a:solidFill>
                <a:latin typeface="Arial Tj" pitchFamily="34" charset="-52"/>
              </a:rPr>
              <a:t>марњила</a:t>
            </a:r>
            <a:r>
              <a:rPr lang="ru-RU" i="1" dirty="0">
                <a:solidFill>
                  <a:srgbClr val="7030A0"/>
                </a:solidFill>
                <a:latin typeface="Arial Tj" pitchFamily="34" charset="-52"/>
              </a:rPr>
              <a:t> ба </a:t>
            </a:r>
            <a:r>
              <a:rPr lang="ru-RU" i="1" dirty="0" err="1">
                <a:solidFill>
                  <a:srgbClr val="7030A0"/>
                </a:solidFill>
                <a:latin typeface="Arial Tj" pitchFamily="34" charset="-52"/>
              </a:rPr>
              <a:t>марњила</a:t>
            </a:r>
            <a:r>
              <a:rPr lang="ru-RU" i="1" dirty="0">
                <a:solidFill>
                  <a:srgbClr val="7030A0"/>
                </a:solidFill>
                <a:latin typeface="Arial Tj" pitchFamily="34" charset="-52"/>
              </a:rPr>
              <a:t> </a:t>
            </a:r>
            <a:r>
              <a:rPr lang="ru-RU" i="1" dirty="0" err="1">
                <a:solidFill>
                  <a:srgbClr val="7030A0"/>
                </a:solidFill>
                <a:latin typeface="Arial Tj" pitchFamily="34" charset="-52"/>
              </a:rPr>
              <a:t>самаранокии</a:t>
            </a:r>
            <a:r>
              <a:rPr lang="ru-RU" i="1" dirty="0">
                <a:solidFill>
                  <a:srgbClr val="7030A0"/>
                </a:solidFill>
                <a:latin typeface="Arial Tj" pitchFamily="34" charset="-52"/>
              </a:rPr>
              <a:t> </a:t>
            </a:r>
            <a:r>
              <a:rPr lang="ru-RU" i="1" dirty="0" err="1">
                <a:solidFill>
                  <a:srgbClr val="7030A0"/>
                </a:solidFill>
                <a:latin typeface="Arial Tj" pitchFamily="34" charset="-52"/>
              </a:rPr>
              <a:t>амалигардии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a:t>
            </a:r>
            <a:r>
              <a:rPr lang="ru-RU" i="1" dirty="0" err="1">
                <a:solidFill>
                  <a:srgbClr val="7030A0"/>
                </a:solidFill>
                <a:latin typeface="Arial Tj" pitchFamily="34" charset="-52"/>
              </a:rPr>
              <a:t>бартарї</a:t>
            </a:r>
            <a:r>
              <a:rPr lang="ru-RU" i="1" dirty="0">
                <a:solidFill>
                  <a:srgbClr val="7030A0"/>
                </a:solidFill>
                <a:latin typeface="Arial Tj" pitchFamily="34" charset="-52"/>
              </a:rPr>
              <a:t> ва </a:t>
            </a:r>
            <a:r>
              <a:rPr lang="ru-RU" i="1" dirty="0" err="1">
                <a:solidFill>
                  <a:srgbClr val="7030A0"/>
                </a:solidFill>
                <a:latin typeface="Arial Tj" pitchFamily="34" charset="-52"/>
              </a:rPr>
              <a:t>норасоињо</a:t>
            </a:r>
            <a:r>
              <a:rPr lang="ru-RU" i="1" dirty="0">
                <a:solidFill>
                  <a:srgbClr val="7030A0"/>
                </a:solidFill>
                <a:latin typeface="Arial Tj" pitchFamily="34" charset="-52"/>
              </a:rPr>
              <a:t> дар фаъолияти </a:t>
            </a:r>
            <a:r>
              <a:rPr lang="ru-RU" i="1" dirty="0" err="1">
                <a:solidFill>
                  <a:srgbClr val="7030A0"/>
                </a:solidFill>
                <a:latin typeface="Arial Tj" pitchFamily="34" charset="-52"/>
              </a:rPr>
              <a:t>иљрокунандагон</a:t>
            </a:r>
            <a:r>
              <a:rPr lang="ru-RU" i="1" dirty="0">
                <a:solidFill>
                  <a:srgbClr val="7030A0"/>
                </a:solidFill>
                <a:latin typeface="Arial Tj" pitchFamily="34" charset="-52"/>
              </a:rPr>
              <a:t> ва </a:t>
            </a:r>
            <a:r>
              <a:rPr lang="ru-RU" i="1" dirty="0" err="1">
                <a:solidFill>
                  <a:srgbClr val="7030A0"/>
                </a:solidFill>
                <a:latin typeface="Arial Tj" pitchFamily="34" charset="-52"/>
              </a:rPr>
              <a:t>њамоњангсозии</a:t>
            </a:r>
            <a:r>
              <a:rPr lang="ru-RU" i="1" dirty="0">
                <a:solidFill>
                  <a:srgbClr val="7030A0"/>
                </a:solidFill>
                <a:latin typeface="Arial Tj" pitchFamily="34" charset="-52"/>
              </a:rPr>
              <a:t> маќомоти </a:t>
            </a:r>
            <a:r>
              <a:rPr lang="ru-RU" i="1" dirty="0" err="1">
                <a:solidFill>
                  <a:srgbClr val="7030A0"/>
                </a:solidFill>
                <a:latin typeface="Arial Tj" pitchFamily="34" charset="-52"/>
              </a:rPr>
              <a:t>давлатї</a:t>
            </a:r>
            <a:r>
              <a:rPr lang="ru-RU" i="1" dirty="0">
                <a:solidFill>
                  <a:srgbClr val="7030A0"/>
                </a:solidFill>
                <a:latin typeface="Arial Tj" pitchFamily="34" charset="-52"/>
              </a:rPr>
              <a:t> </a:t>
            </a:r>
            <a:r>
              <a:rPr lang="ru-RU" i="1" dirty="0" err="1">
                <a:solidFill>
                  <a:srgbClr val="7030A0"/>
                </a:solidFill>
                <a:latin typeface="Arial Tj" pitchFamily="34" charset="-52"/>
              </a:rPr>
              <a:t>арзёбї</a:t>
            </a:r>
            <a:r>
              <a:rPr lang="ru-RU" i="1" dirty="0">
                <a:solidFill>
                  <a:srgbClr val="7030A0"/>
                </a:solidFill>
                <a:latin typeface="Arial Tj" pitchFamily="34" charset="-52"/>
              </a:rPr>
              <a:t> </a:t>
            </a:r>
            <a:r>
              <a:rPr lang="ru-RU" i="1" dirty="0" err="1" smtClean="0">
                <a:solidFill>
                  <a:srgbClr val="7030A0"/>
                </a:solidFill>
                <a:latin typeface="Arial Tj" pitchFamily="34" charset="-52"/>
              </a:rPr>
              <a:t>мегардад</a:t>
            </a:r>
            <a:r>
              <a:rPr lang="ru-RU" i="1" dirty="0" smtClean="0">
                <a:solidFill>
                  <a:srgbClr val="7030A0"/>
                </a:solidFill>
                <a:latin typeface="Arial Tj" pitchFamily="34" charset="-52"/>
              </a:rPr>
              <a:t>.</a:t>
            </a:r>
            <a:endParaRPr lang="ru-RU" i="1" dirty="0">
              <a:solidFill>
                <a:srgbClr val="7030A0"/>
              </a:solidFill>
              <a:latin typeface="Arial Tj" pitchFamily="34" charset="-52"/>
            </a:endParaRPr>
          </a:p>
        </p:txBody>
      </p:sp>
    </p:spTree>
    <p:extLst>
      <p:ext uri="{BB962C8B-B14F-4D97-AF65-F5344CB8AC3E}">
        <p14:creationId xmlns:p14="http://schemas.microsoft.com/office/powerpoint/2010/main" val="33489009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811" y="776377"/>
            <a:ext cx="10764252" cy="646982"/>
          </a:xfrm>
        </p:spPr>
        <p:txBody>
          <a:bodyPr>
            <a:noAutofit/>
          </a:bodyPr>
          <a:lstStyle/>
          <a:p>
            <a:r>
              <a:rPr lang="ru-RU" sz="3600" dirty="0">
                <a:solidFill>
                  <a:srgbClr val="002060"/>
                </a:solidFill>
                <a:latin typeface="Arial Tj" pitchFamily="34" charset="-52"/>
              </a:rPr>
              <a:t>ЗАМИНАЊОИ МУСОИД ВА ТАВАККАЛИ АМАЛИГАРДИИ БАРНОМА</a:t>
            </a:r>
          </a:p>
        </p:txBody>
      </p:sp>
      <p:sp>
        <p:nvSpPr>
          <p:cNvPr id="3" name="Объект 2"/>
          <p:cNvSpPr>
            <a:spLocks noGrp="1"/>
          </p:cNvSpPr>
          <p:nvPr>
            <p:ph idx="1"/>
          </p:nvPr>
        </p:nvSpPr>
        <p:spPr>
          <a:xfrm>
            <a:off x="577516" y="1844842"/>
            <a:ext cx="10876547" cy="3914274"/>
          </a:xfrm>
        </p:spPr>
        <p:txBody>
          <a:bodyPr>
            <a:normAutofit/>
          </a:bodyPr>
          <a:lstStyle/>
          <a:p>
            <a:pPr algn="just"/>
            <a:r>
              <a:rPr lang="ru-RU" i="1" dirty="0">
                <a:solidFill>
                  <a:srgbClr val="7030A0"/>
                </a:solidFill>
                <a:latin typeface="Arial Tj" pitchFamily="34" charset="-52"/>
              </a:rPr>
              <a:t>Яке аз </a:t>
            </a:r>
            <a:r>
              <a:rPr lang="ru-RU" i="1" dirty="0" err="1">
                <a:solidFill>
                  <a:srgbClr val="7030A0"/>
                </a:solidFill>
                <a:latin typeface="Arial Tj" pitchFamily="34" charset="-52"/>
              </a:rPr>
              <a:t>заминањои</a:t>
            </a:r>
            <a:r>
              <a:rPr lang="ru-RU" i="1" dirty="0">
                <a:solidFill>
                  <a:srgbClr val="7030A0"/>
                </a:solidFill>
                <a:latin typeface="Arial Tj" pitchFamily="34" charset="-52"/>
              </a:rPr>
              <a:t> </a:t>
            </a:r>
            <a:r>
              <a:rPr lang="ru-RU" i="1" dirty="0" err="1">
                <a:solidFill>
                  <a:srgbClr val="7030A0"/>
                </a:solidFill>
                <a:latin typeface="Arial Tj" pitchFamily="34" charset="-52"/>
              </a:rPr>
              <a:t>муњими</a:t>
            </a:r>
            <a:r>
              <a:rPr lang="ru-RU" i="1" dirty="0">
                <a:solidFill>
                  <a:srgbClr val="7030A0"/>
                </a:solidFill>
                <a:latin typeface="Arial Tj" pitchFamily="34" charset="-52"/>
              </a:rPr>
              <a:t> </a:t>
            </a:r>
            <a:r>
              <a:rPr lang="ru-RU" i="1" dirty="0" err="1">
                <a:solidFill>
                  <a:srgbClr val="7030A0"/>
                </a:solidFill>
                <a:latin typeface="Arial Tj" pitchFamily="34" charset="-52"/>
              </a:rPr>
              <a:t>бомуваффаќият</a:t>
            </a:r>
            <a:r>
              <a:rPr lang="ru-RU" i="1" dirty="0">
                <a:solidFill>
                  <a:srgbClr val="7030A0"/>
                </a:solidFill>
                <a:latin typeface="Arial Tj" pitchFamily="34" charset="-52"/>
              </a:rPr>
              <a:t> амалї гардидани </a:t>
            </a:r>
            <a:r>
              <a:rPr lang="ru-RU" i="1" dirty="0" err="1">
                <a:solidFill>
                  <a:srgbClr val="7030A0"/>
                </a:solidFill>
                <a:latin typeface="Arial Tj" pitchFamily="34" charset="-52"/>
              </a:rPr>
              <a:t>Барнома</a:t>
            </a:r>
            <a:r>
              <a:rPr lang="ru-RU" i="1" dirty="0">
                <a:solidFill>
                  <a:srgbClr val="7030A0"/>
                </a:solidFill>
                <a:latin typeface="Arial Tj" pitchFamily="34" charset="-52"/>
              </a:rPr>
              <a:t> </a:t>
            </a:r>
            <a:r>
              <a:rPr lang="ru-RU" i="1" dirty="0" err="1">
                <a:solidFill>
                  <a:srgbClr val="7030A0"/>
                </a:solidFill>
                <a:latin typeface="Arial Tj" pitchFamily="34" charset="-52"/>
              </a:rPr>
              <a:t>такмили</a:t>
            </a:r>
            <a:r>
              <a:rPr lang="ru-RU" i="1" dirty="0">
                <a:solidFill>
                  <a:srgbClr val="7030A0"/>
                </a:solidFill>
                <a:latin typeface="Arial Tj" pitchFamily="34" charset="-52"/>
              </a:rPr>
              <a:t> </a:t>
            </a:r>
            <a:r>
              <a:rPr lang="ru-RU" i="1" dirty="0" err="1">
                <a:solidFill>
                  <a:srgbClr val="7030A0"/>
                </a:solidFill>
                <a:latin typeface="Arial Tj" pitchFamily="34" charset="-52"/>
              </a:rPr>
              <a:t>ќонунгузорї</a:t>
            </a:r>
            <a:r>
              <a:rPr lang="ru-RU" i="1" dirty="0">
                <a:solidFill>
                  <a:srgbClr val="7030A0"/>
                </a:solidFill>
                <a:latin typeface="Arial Tj" pitchFamily="34" charset="-52"/>
              </a:rPr>
              <a:t> оид ба </a:t>
            </a:r>
            <a:r>
              <a:rPr lang="ru-RU" i="1" dirty="0" err="1">
                <a:solidFill>
                  <a:srgbClr val="7030A0"/>
                </a:solidFill>
                <a:latin typeface="Arial Tj" pitchFamily="34" charset="-52"/>
              </a:rPr>
              <a:t>њуќуќи</a:t>
            </a:r>
            <a:r>
              <a:rPr lang="ru-RU" i="1" dirty="0">
                <a:solidFill>
                  <a:srgbClr val="7030A0"/>
                </a:solidFill>
                <a:latin typeface="Arial Tj" pitchFamily="34" charset="-52"/>
              </a:rPr>
              <a:t> ноболиѓон, </a:t>
            </a:r>
            <a:r>
              <a:rPr lang="ru-RU" i="1" dirty="0" err="1">
                <a:solidFill>
                  <a:srgbClr val="7030A0"/>
                </a:solidFill>
                <a:latin typeface="Arial Tj" pitchFamily="34" charset="-52"/>
              </a:rPr>
              <a:t>инчунин</a:t>
            </a:r>
            <a:r>
              <a:rPr lang="ru-RU" i="1" dirty="0">
                <a:solidFill>
                  <a:srgbClr val="7030A0"/>
                </a:solidFill>
                <a:latin typeface="Arial Tj" pitchFamily="34" charset="-52"/>
              </a:rPr>
              <a:t> </a:t>
            </a:r>
            <a:r>
              <a:rPr lang="ru-RU" i="1" dirty="0" err="1">
                <a:solidFill>
                  <a:srgbClr val="7030A0"/>
                </a:solidFill>
                <a:latin typeface="Arial Tj" pitchFamily="34" charset="-52"/>
              </a:rPr>
              <a:t>механизми</a:t>
            </a:r>
            <a:r>
              <a:rPr lang="ru-RU" i="1" dirty="0">
                <a:solidFill>
                  <a:srgbClr val="7030A0"/>
                </a:solidFill>
                <a:latin typeface="Arial Tj" pitchFamily="34" charset="-52"/>
              </a:rPr>
              <a:t> </a:t>
            </a:r>
            <a:r>
              <a:rPr lang="ru-RU" i="1" dirty="0" err="1">
                <a:solidFill>
                  <a:srgbClr val="7030A0"/>
                </a:solidFill>
                <a:latin typeface="Arial Tj" pitchFamily="34" charset="-52"/>
              </a:rPr>
              <a:t>самараноки</a:t>
            </a:r>
            <a:r>
              <a:rPr lang="ru-RU" i="1" dirty="0">
                <a:solidFill>
                  <a:srgbClr val="7030A0"/>
                </a:solidFill>
                <a:latin typeface="Arial Tj" pitchFamily="34" charset="-52"/>
              </a:rPr>
              <a:t> </a:t>
            </a:r>
            <a:r>
              <a:rPr lang="ru-RU" i="1" dirty="0" err="1">
                <a:solidFill>
                  <a:srgbClr val="7030A0"/>
                </a:solidFill>
                <a:latin typeface="Arial Tj" pitchFamily="34" charset="-52"/>
              </a:rPr>
              <a:t>њамкорї</a:t>
            </a:r>
            <a:r>
              <a:rPr lang="ru-RU" i="1" dirty="0">
                <a:solidFill>
                  <a:srgbClr val="7030A0"/>
                </a:solidFill>
                <a:latin typeface="Arial Tj" pitchFamily="34" charset="-52"/>
              </a:rPr>
              <a:t> ва </a:t>
            </a:r>
            <a:r>
              <a:rPr lang="ru-RU" i="1" dirty="0" err="1">
                <a:solidFill>
                  <a:srgbClr val="7030A0"/>
                </a:solidFill>
                <a:latin typeface="Arial Tj" pitchFamily="34" charset="-52"/>
              </a:rPr>
              <a:t>њамоњангсозї</a:t>
            </a:r>
            <a:r>
              <a:rPr lang="ru-RU" i="1" dirty="0">
                <a:solidFill>
                  <a:srgbClr val="7030A0"/>
                </a:solidFill>
                <a:latin typeface="Arial Tj" pitchFamily="34" charset="-52"/>
              </a:rPr>
              <a:t> </a:t>
            </a:r>
            <a:r>
              <a:rPr lang="ru-RU" i="1" dirty="0" err="1">
                <a:solidFill>
                  <a:srgbClr val="7030A0"/>
                </a:solidFill>
                <a:latin typeface="Arial Tj" pitchFamily="34" charset="-52"/>
              </a:rPr>
              <a:t>байни</a:t>
            </a:r>
            <a:r>
              <a:rPr lang="ru-RU" i="1" dirty="0">
                <a:solidFill>
                  <a:srgbClr val="7030A0"/>
                </a:solidFill>
                <a:latin typeface="Arial Tj" pitchFamily="34" charset="-52"/>
              </a:rPr>
              <a:t> маќомоти </a:t>
            </a:r>
            <a:r>
              <a:rPr lang="ru-RU" i="1" dirty="0" err="1">
                <a:solidFill>
                  <a:srgbClr val="7030A0"/>
                </a:solidFill>
                <a:latin typeface="Arial Tj" pitchFamily="34" charset="-52"/>
              </a:rPr>
              <a:t>давлатї</a:t>
            </a:r>
            <a:r>
              <a:rPr lang="ru-RU" i="1" dirty="0">
                <a:solidFill>
                  <a:srgbClr val="7030A0"/>
                </a:solidFill>
                <a:latin typeface="Arial Tj" pitchFamily="34" charset="-52"/>
              </a:rPr>
              <a:t> ва </a:t>
            </a:r>
            <a:r>
              <a:rPr lang="ru-RU" i="1" dirty="0" err="1">
                <a:solidFill>
                  <a:srgbClr val="7030A0"/>
                </a:solidFill>
                <a:latin typeface="Arial Tj" pitchFamily="34" charset="-52"/>
              </a:rPr>
              <a:t>љомеаи</a:t>
            </a:r>
            <a:r>
              <a:rPr lang="ru-RU" i="1" dirty="0">
                <a:solidFill>
                  <a:srgbClr val="7030A0"/>
                </a:solidFill>
                <a:latin typeface="Arial Tj" pitchFamily="34" charset="-52"/>
              </a:rPr>
              <a:t> </a:t>
            </a:r>
            <a:r>
              <a:rPr lang="ru-RU" i="1" dirty="0" err="1">
                <a:solidFill>
                  <a:srgbClr val="7030A0"/>
                </a:solidFill>
                <a:latin typeface="Arial Tj" pitchFamily="34" charset="-52"/>
              </a:rPr>
              <a:t>шањрвандї</a:t>
            </a:r>
            <a:r>
              <a:rPr lang="ru-RU" i="1" dirty="0">
                <a:solidFill>
                  <a:srgbClr val="7030A0"/>
                </a:solidFill>
                <a:latin typeface="Arial Tj" pitchFamily="34" charset="-52"/>
              </a:rPr>
              <a:t> дар </a:t>
            </a:r>
            <a:r>
              <a:rPr lang="ru-RU" i="1" dirty="0" err="1">
                <a:solidFill>
                  <a:srgbClr val="7030A0"/>
                </a:solidFill>
                <a:latin typeface="Arial Tj" pitchFamily="34" charset="-52"/>
              </a:rPr>
              <a:t>амалишавии</a:t>
            </a:r>
            <a:r>
              <a:rPr lang="ru-RU" i="1" dirty="0">
                <a:solidFill>
                  <a:srgbClr val="7030A0"/>
                </a:solidFill>
                <a:latin typeface="Arial Tj" pitchFamily="34" charset="-52"/>
              </a:rPr>
              <a:t> он </a:t>
            </a:r>
            <a:r>
              <a:rPr lang="ru-RU" i="1" dirty="0" err="1">
                <a:solidFill>
                  <a:srgbClr val="7030A0"/>
                </a:solidFill>
                <a:latin typeface="Arial Tj" pitchFamily="34" charset="-52"/>
              </a:rPr>
              <a:t>мебошад</a:t>
            </a:r>
            <a:r>
              <a:rPr lang="ru-RU" i="1" dirty="0">
                <a:solidFill>
                  <a:srgbClr val="7030A0"/>
                </a:solidFill>
                <a:latin typeface="Arial Tj" pitchFamily="34" charset="-52"/>
              </a:rPr>
              <a:t>. </a:t>
            </a:r>
            <a:r>
              <a:rPr lang="ru-RU" i="1" dirty="0" err="1">
                <a:solidFill>
                  <a:srgbClr val="7030A0"/>
                </a:solidFill>
                <a:latin typeface="Arial Tj" pitchFamily="34" charset="-52"/>
              </a:rPr>
              <a:t>Истифодаи</a:t>
            </a:r>
            <a:r>
              <a:rPr lang="ru-RU" i="1" dirty="0">
                <a:solidFill>
                  <a:srgbClr val="7030A0"/>
                </a:solidFill>
                <a:latin typeface="Arial Tj" pitchFamily="34" charset="-52"/>
              </a:rPr>
              <a:t> </a:t>
            </a:r>
            <a:r>
              <a:rPr lang="ru-RU" i="1" dirty="0" err="1">
                <a:solidFill>
                  <a:srgbClr val="7030A0"/>
                </a:solidFill>
                <a:latin typeface="Arial Tj" pitchFamily="34" charset="-52"/>
              </a:rPr>
              <a:t>васеи</a:t>
            </a:r>
            <a:r>
              <a:rPr lang="ru-RU" i="1" dirty="0">
                <a:solidFill>
                  <a:srgbClr val="7030A0"/>
                </a:solidFill>
                <a:latin typeface="Arial Tj" pitchFamily="34" charset="-52"/>
              </a:rPr>
              <a:t> фаъолияти </a:t>
            </a:r>
            <a:r>
              <a:rPr lang="ru-RU" i="1" dirty="0" err="1">
                <a:solidFill>
                  <a:srgbClr val="7030A0"/>
                </a:solidFill>
                <a:latin typeface="Arial Tj" pitchFamily="34" charset="-52"/>
              </a:rPr>
              <a:t>амалии</a:t>
            </a:r>
            <a:r>
              <a:rPr lang="ru-RU" i="1" dirty="0">
                <a:solidFill>
                  <a:srgbClr val="7030A0"/>
                </a:solidFill>
                <a:latin typeface="Arial Tj" pitchFamily="34" charset="-52"/>
              </a:rPr>
              <a:t> </a:t>
            </a:r>
            <a:r>
              <a:rPr lang="ru-RU" i="1" dirty="0" err="1">
                <a:solidFill>
                  <a:srgbClr val="7030A0"/>
                </a:solidFill>
                <a:latin typeface="Arial Tj" pitchFamily="34" charset="-52"/>
              </a:rPr>
              <a:t>байналмилалї</a:t>
            </a:r>
            <a:r>
              <a:rPr lang="ru-RU" i="1" dirty="0">
                <a:solidFill>
                  <a:srgbClr val="7030A0"/>
                </a:solidFill>
                <a:latin typeface="Arial Tj" pitchFamily="34" charset="-52"/>
              </a:rPr>
              <a:t> ва </a:t>
            </a:r>
            <a:r>
              <a:rPr lang="ru-RU" i="1" dirty="0" err="1">
                <a:solidFill>
                  <a:srgbClr val="7030A0"/>
                </a:solidFill>
                <a:latin typeface="Arial Tj" pitchFamily="34" charset="-52"/>
              </a:rPr>
              <a:t>усулњои</a:t>
            </a:r>
            <a:r>
              <a:rPr lang="ru-RU" i="1" dirty="0">
                <a:solidFill>
                  <a:srgbClr val="7030A0"/>
                </a:solidFill>
                <a:latin typeface="Arial Tj" pitchFamily="34" charset="-52"/>
              </a:rPr>
              <a:t> </a:t>
            </a:r>
            <a:r>
              <a:rPr lang="ru-RU" i="1" dirty="0" err="1">
                <a:solidFill>
                  <a:srgbClr val="7030A0"/>
                </a:solidFill>
                <a:latin typeface="Arial Tj" pitchFamily="34" charset="-52"/>
              </a:rPr>
              <a:t>инноватсионї</a:t>
            </a:r>
            <a:r>
              <a:rPr lang="ru-RU" i="1" dirty="0">
                <a:solidFill>
                  <a:srgbClr val="7030A0"/>
                </a:solidFill>
                <a:latin typeface="Arial Tj" pitchFamily="34" charset="-52"/>
              </a:rPr>
              <a:t> дар </a:t>
            </a:r>
            <a:r>
              <a:rPr lang="ru-RU" i="1" dirty="0" err="1">
                <a:solidFill>
                  <a:srgbClr val="7030A0"/>
                </a:solidFill>
                <a:latin typeface="Arial Tj" pitchFamily="34" charset="-52"/>
              </a:rPr>
              <a:t>самти</a:t>
            </a:r>
            <a:r>
              <a:rPr lang="ru-RU" i="1" dirty="0">
                <a:solidFill>
                  <a:srgbClr val="7030A0"/>
                </a:solidFill>
                <a:latin typeface="Arial Tj" pitchFamily="34" charset="-52"/>
              </a:rPr>
              <a:t> пешгирии њуќуќвайронкунї ва тарбияи ноболиѓони </a:t>
            </a:r>
            <a:r>
              <a:rPr lang="ru-RU" i="1" dirty="0" err="1">
                <a:solidFill>
                  <a:srgbClr val="7030A0"/>
                </a:solidFill>
                <a:latin typeface="Arial Tj" pitchFamily="34" charset="-52"/>
              </a:rPr>
              <a:t>њуќуќвайронкунанда</a:t>
            </a:r>
            <a:r>
              <a:rPr lang="ru-RU" i="1" dirty="0">
                <a:solidFill>
                  <a:srgbClr val="7030A0"/>
                </a:solidFill>
                <a:latin typeface="Arial Tj" pitchFamily="34" charset="-52"/>
              </a:rPr>
              <a:t>, </a:t>
            </a:r>
            <a:r>
              <a:rPr lang="ru-RU" i="1" dirty="0" err="1">
                <a:solidFill>
                  <a:srgbClr val="7030A0"/>
                </a:solidFill>
                <a:latin typeface="Arial Tj" pitchFamily="34" charset="-52"/>
              </a:rPr>
              <a:t>омилњои</a:t>
            </a:r>
            <a:r>
              <a:rPr lang="ru-RU" i="1" dirty="0">
                <a:solidFill>
                  <a:srgbClr val="7030A0"/>
                </a:solidFill>
                <a:latin typeface="Arial Tj" pitchFamily="34" charset="-52"/>
              </a:rPr>
              <a:t> </a:t>
            </a:r>
            <a:r>
              <a:rPr lang="ru-RU" i="1" dirty="0" err="1">
                <a:solidFill>
                  <a:srgbClr val="7030A0"/>
                </a:solidFill>
                <a:latin typeface="Arial Tj" pitchFamily="34" charset="-52"/>
              </a:rPr>
              <a:t>мусбат</a:t>
            </a:r>
            <a:r>
              <a:rPr lang="ru-RU" i="1" dirty="0">
                <a:solidFill>
                  <a:srgbClr val="7030A0"/>
                </a:solidFill>
                <a:latin typeface="Arial Tj" pitchFamily="34" charset="-52"/>
              </a:rPr>
              <a:t> </a:t>
            </a:r>
            <a:r>
              <a:rPr lang="ru-RU" i="1" dirty="0" err="1">
                <a:solidFill>
                  <a:srgbClr val="7030A0"/>
                </a:solidFill>
                <a:latin typeface="Arial Tj" pitchFamily="34" charset="-52"/>
              </a:rPr>
              <a:t>барои</a:t>
            </a:r>
            <a:r>
              <a:rPr lang="ru-RU" i="1" dirty="0">
                <a:solidFill>
                  <a:srgbClr val="7030A0"/>
                </a:solidFill>
                <a:latin typeface="Arial Tj" pitchFamily="34" charset="-52"/>
              </a:rPr>
              <a:t> </a:t>
            </a:r>
            <a:r>
              <a:rPr lang="ru-RU" i="1" dirty="0" err="1">
                <a:solidFill>
                  <a:srgbClr val="7030A0"/>
                </a:solidFill>
                <a:latin typeface="Arial Tj" pitchFamily="34" charset="-52"/>
              </a:rPr>
              <a:t>амалигардии</a:t>
            </a:r>
            <a:r>
              <a:rPr lang="ru-RU" i="1" dirty="0">
                <a:solidFill>
                  <a:srgbClr val="7030A0"/>
                </a:solidFill>
                <a:latin typeface="Arial Tj" pitchFamily="34" charset="-52"/>
              </a:rPr>
              <a:t> </a:t>
            </a:r>
            <a:r>
              <a:rPr lang="ru-RU" i="1" dirty="0" err="1">
                <a:solidFill>
                  <a:srgbClr val="7030A0"/>
                </a:solidFill>
                <a:latin typeface="Arial Tj" pitchFamily="34" charset="-52"/>
              </a:rPr>
              <a:t>Барнома</a:t>
            </a:r>
            <a:r>
              <a:rPr lang="ru-RU" i="1" dirty="0">
                <a:solidFill>
                  <a:srgbClr val="7030A0"/>
                </a:solidFill>
                <a:latin typeface="Arial Tj" pitchFamily="34" charset="-52"/>
              </a:rPr>
              <a:t> мебошанд</a:t>
            </a:r>
            <a:r>
              <a:rPr lang="ru-RU" i="1" dirty="0" smtClean="0">
                <a:solidFill>
                  <a:srgbClr val="7030A0"/>
                </a:solidFill>
                <a:latin typeface="Arial Tj" pitchFamily="34" charset="-52"/>
              </a:rPr>
              <a:t>.. </a:t>
            </a:r>
            <a:r>
              <a:rPr lang="ru-RU" i="1" dirty="0">
                <a:solidFill>
                  <a:srgbClr val="7030A0"/>
                </a:solidFill>
                <a:latin typeface="Arial Tj" pitchFamily="34" charset="-52"/>
              </a:rPr>
              <a:t>Дар </a:t>
            </a:r>
            <a:r>
              <a:rPr lang="ru-RU" i="1" dirty="0" err="1">
                <a:solidFill>
                  <a:srgbClr val="7030A0"/>
                </a:solidFill>
                <a:latin typeface="Arial Tj" pitchFamily="34" charset="-52"/>
              </a:rPr>
              <a:t>баробари</a:t>
            </a:r>
            <a:r>
              <a:rPr lang="ru-RU" i="1" dirty="0">
                <a:solidFill>
                  <a:srgbClr val="7030A0"/>
                </a:solidFill>
                <a:latin typeface="Arial Tj" pitchFamily="34" charset="-52"/>
              </a:rPr>
              <a:t> </a:t>
            </a:r>
            <a:r>
              <a:rPr lang="ru-RU" i="1" dirty="0" err="1">
                <a:solidFill>
                  <a:srgbClr val="7030A0"/>
                </a:solidFill>
                <a:latin typeface="Arial Tj" pitchFamily="34" charset="-52"/>
              </a:rPr>
              <a:t>омилњои</a:t>
            </a:r>
            <a:r>
              <a:rPr lang="ru-RU" i="1" dirty="0">
                <a:solidFill>
                  <a:srgbClr val="7030A0"/>
                </a:solidFill>
                <a:latin typeface="Arial Tj" pitchFamily="34" charset="-52"/>
              </a:rPr>
              <a:t> </a:t>
            </a:r>
            <a:r>
              <a:rPr lang="ru-RU" i="1" dirty="0" err="1">
                <a:solidFill>
                  <a:srgbClr val="7030A0"/>
                </a:solidFill>
                <a:latin typeface="Arial Tj" pitchFamily="34" charset="-52"/>
              </a:rPr>
              <a:t>мусбат</a:t>
            </a:r>
            <a:r>
              <a:rPr lang="ru-RU" i="1" dirty="0">
                <a:solidFill>
                  <a:srgbClr val="7030A0"/>
                </a:solidFill>
                <a:latin typeface="Arial Tj" pitchFamily="34" charset="-52"/>
              </a:rPr>
              <a:t> </a:t>
            </a:r>
            <a:r>
              <a:rPr lang="ru-RU" i="1" dirty="0" err="1">
                <a:solidFill>
                  <a:srgbClr val="7030A0"/>
                </a:solidFill>
                <a:latin typeface="Arial Tj" pitchFamily="34" charset="-52"/>
              </a:rPr>
              <a:t>омилњое</a:t>
            </a:r>
            <a:r>
              <a:rPr lang="ru-RU" i="1" dirty="0">
                <a:solidFill>
                  <a:srgbClr val="7030A0"/>
                </a:solidFill>
                <a:latin typeface="Arial Tj" pitchFamily="34" charset="-52"/>
              </a:rPr>
              <a:t> </a:t>
            </a:r>
            <a:r>
              <a:rPr lang="ru-RU" i="1" dirty="0" err="1">
                <a:solidFill>
                  <a:srgbClr val="7030A0"/>
                </a:solidFill>
                <a:latin typeface="Arial Tj" pitchFamily="34" charset="-52"/>
              </a:rPr>
              <a:t>мављуданд</a:t>
            </a:r>
            <a:r>
              <a:rPr lang="ru-RU" i="1" dirty="0">
                <a:solidFill>
                  <a:srgbClr val="7030A0"/>
                </a:solidFill>
                <a:latin typeface="Arial Tj" pitchFamily="34" charset="-52"/>
              </a:rPr>
              <a:t>, ки </a:t>
            </a:r>
            <a:r>
              <a:rPr lang="ru-RU" i="1" dirty="0" err="1">
                <a:solidFill>
                  <a:srgbClr val="7030A0"/>
                </a:solidFill>
                <a:latin typeface="Arial Tj" pitchFamily="34" charset="-52"/>
              </a:rPr>
              <a:t>метавонанд</a:t>
            </a:r>
            <a:r>
              <a:rPr lang="ru-RU" i="1" dirty="0">
                <a:solidFill>
                  <a:srgbClr val="7030A0"/>
                </a:solidFill>
                <a:latin typeface="Arial Tj" pitchFamily="34" charset="-52"/>
              </a:rPr>
              <a:t> </a:t>
            </a:r>
            <a:r>
              <a:rPr lang="ru-RU" i="1" dirty="0" err="1">
                <a:solidFill>
                  <a:srgbClr val="7030A0"/>
                </a:solidFill>
                <a:latin typeface="Arial Tj" pitchFamily="34" charset="-52"/>
              </a:rPr>
              <a:t>барои</a:t>
            </a:r>
            <a:r>
              <a:rPr lang="ru-RU" i="1" dirty="0">
                <a:solidFill>
                  <a:srgbClr val="7030A0"/>
                </a:solidFill>
                <a:latin typeface="Arial Tj" pitchFamily="34" charset="-52"/>
              </a:rPr>
              <a:t> амалї гардидани </a:t>
            </a:r>
            <a:r>
              <a:rPr lang="ru-RU" i="1" dirty="0" err="1">
                <a:solidFill>
                  <a:srgbClr val="7030A0"/>
                </a:solidFill>
                <a:latin typeface="Arial Tj" pitchFamily="34" charset="-52"/>
              </a:rPr>
              <a:t>Барнома</a:t>
            </a:r>
            <a:r>
              <a:rPr lang="ru-RU" i="1" dirty="0">
                <a:solidFill>
                  <a:srgbClr val="7030A0"/>
                </a:solidFill>
                <a:latin typeface="Arial Tj" pitchFamily="34" charset="-52"/>
              </a:rPr>
              <a:t> </a:t>
            </a:r>
            <a:r>
              <a:rPr lang="ru-RU" i="1" dirty="0" err="1">
                <a:solidFill>
                  <a:srgbClr val="7030A0"/>
                </a:solidFill>
                <a:latin typeface="Arial Tj" pitchFamily="34" charset="-52"/>
              </a:rPr>
              <a:t>монеъ</a:t>
            </a:r>
            <a:r>
              <a:rPr lang="ru-RU" i="1" dirty="0">
                <a:solidFill>
                  <a:srgbClr val="7030A0"/>
                </a:solidFill>
                <a:latin typeface="Arial Tj" pitchFamily="34" charset="-52"/>
              </a:rPr>
              <a:t> </a:t>
            </a:r>
            <a:r>
              <a:rPr lang="ru-RU" i="1" dirty="0" err="1">
                <a:solidFill>
                  <a:srgbClr val="7030A0"/>
                </a:solidFill>
                <a:latin typeface="Arial Tj" pitchFamily="34" charset="-52"/>
              </a:rPr>
              <a:t>шаванд</a:t>
            </a:r>
            <a:r>
              <a:rPr lang="ru-RU" i="1" dirty="0">
                <a:solidFill>
                  <a:srgbClr val="7030A0"/>
                </a:solidFill>
                <a:latin typeface="Arial Tj" pitchFamily="34" charset="-52"/>
              </a:rPr>
              <a:t>, аз </a:t>
            </a:r>
            <a:r>
              <a:rPr lang="ru-RU" i="1" dirty="0" err="1">
                <a:solidFill>
                  <a:srgbClr val="7030A0"/>
                </a:solidFill>
                <a:latin typeface="Arial Tj" pitchFamily="34" charset="-52"/>
              </a:rPr>
              <a:t>љумла</a:t>
            </a:r>
            <a:r>
              <a:rPr lang="ru-RU" i="1" dirty="0">
                <a:solidFill>
                  <a:srgbClr val="7030A0"/>
                </a:solidFill>
                <a:latin typeface="Arial Tj" pitchFamily="34" charset="-52"/>
              </a:rPr>
              <a:t> </a:t>
            </a:r>
            <a:r>
              <a:rPr lang="ru-RU" i="1" dirty="0" err="1">
                <a:solidFill>
                  <a:srgbClr val="7030A0"/>
                </a:solidFill>
                <a:latin typeface="Arial Tj" pitchFamily="34" charset="-52"/>
              </a:rPr>
              <a:t>норасоии</a:t>
            </a:r>
            <a:r>
              <a:rPr lang="ru-RU" i="1" dirty="0">
                <a:solidFill>
                  <a:srgbClr val="7030A0"/>
                </a:solidFill>
                <a:latin typeface="Arial Tj" pitchFamily="34" charset="-52"/>
              </a:rPr>
              <a:t> воситањои </a:t>
            </a:r>
            <a:r>
              <a:rPr lang="ru-RU" i="1" dirty="0" err="1">
                <a:solidFill>
                  <a:srgbClr val="7030A0"/>
                </a:solidFill>
                <a:latin typeface="Arial Tj" pitchFamily="34" charset="-52"/>
              </a:rPr>
              <a:t>молиявї</a:t>
            </a:r>
            <a:r>
              <a:rPr lang="ru-RU" i="1" dirty="0">
                <a:solidFill>
                  <a:srgbClr val="7030A0"/>
                </a:solidFill>
                <a:latin typeface="Arial Tj" pitchFamily="34" charset="-52"/>
              </a:rPr>
              <a:t> ва </a:t>
            </a:r>
            <a:r>
              <a:rPr lang="ru-RU" i="1" dirty="0" err="1">
                <a:solidFill>
                  <a:srgbClr val="7030A0"/>
                </a:solidFill>
                <a:latin typeface="Arial Tj" pitchFamily="34" charset="-52"/>
              </a:rPr>
              <a:t>иќтидори</a:t>
            </a:r>
            <a:r>
              <a:rPr lang="ru-RU" i="1" dirty="0">
                <a:solidFill>
                  <a:srgbClr val="7030A0"/>
                </a:solidFill>
                <a:latin typeface="Arial Tj" pitchFamily="34" charset="-52"/>
              </a:rPr>
              <a:t> </a:t>
            </a:r>
            <a:r>
              <a:rPr lang="ru-RU" i="1" dirty="0" err="1">
                <a:solidFill>
                  <a:srgbClr val="7030A0"/>
                </a:solidFill>
                <a:latin typeface="Arial Tj" pitchFamily="34" charset="-52"/>
              </a:rPr>
              <a:t>нокифояи</a:t>
            </a:r>
            <a:r>
              <a:rPr lang="ru-RU" i="1" dirty="0">
                <a:solidFill>
                  <a:srgbClr val="7030A0"/>
                </a:solidFill>
                <a:latin typeface="Arial Tj" pitchFamily="34" charset="-52"/>
              </a:rPr>
              <a:t> </a:t>
            </a:r>
            <a:r>
              <a:rPr lang="ru-RU" i="1" dirty="0" err="1" smtClean="0">
                <a:solidFill>
                  <a:srgbClr val="7030A0"/>
                </a:solidFill>
                <a:latin typeface="Arial Tj" pitchFamily="34" charset="-52"/>
              </a:rPr>
              <a:t>кадрњо</a:t>
            </a:r>
            <a:r>
              <a:rPr lang="ru-RU" i="1" dirty="0" smtClean="0">
                <a:solidFill>
                  <a:srgbClr val="7030A0"/>
                </a:solidFill>
                <a:latin typeface="Arial Tj" pitchFamily="34" charset="-52"/>
              </a:rPr>
              <a:t>.</a:t>
            </a:r>
            <a:endParaRPr lang="ru-RU" i="1" dirty="0">
              <a:solidFill>
                <a:srgbClr val="7030A0"/>
              </a:solidFill>
              <a:latin typeface="Arial Tj" pitchFamily="34" charset="-52"/>
            </a:endParaRPr>
          </a:p>
        </p:txBody>
      </p:sp>
    </p:spTree>
    <p:extLst>
      <p:ext uri="{BB962C8B-B14F-4D97-AF65-F5344CB8AC3E}">
        <p14:creationId xmlns:p14="http://schemas.microsoft.com/office/powerpoint/2010/main" val="360908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588168"/>
            <a:ext cx="9601196" cy="176464"/>
          </a:xfrm>
        </p:spPr>
        <p:txBody>
          <a:bodyPr>
            <a:normAutofit fontScale="90000"/>
          </a:bodyPr>
          <a:lstStyle/>
          <a:p>
            <a:pPr>
              <a:lnSpc>
                <a:spcPct val="115000"/>
              </a:lnSpc>
            </a:pPr>
            <a:r>
              <a:rPr lang="tg-Cyrl-TJ" dirty="0">
                <a:solidFill>
                  <a:schemeClr val="accent3">
                    <a:lumMod val="75000"/>
                  </a:schemeClr>
                </a:solidFill>
                <a:latin typeface="Times New Roman Tj"/>
                <a:ea typeface="Times New Roman"/>
                <a:cs typeface="Tahoma"/>
              </a:rPr>
              <a:t>НИЗОМИ АМАЛИСОЗИИ БАРНОМА</a:t>
            </a:r>
            <a:r>
              <a:rPr lang="ru-RU" dirty="0">
                <a:latin typeface="Calibri"/>
                <a:ea typeface="Calibri"/>
                <a:cs typeface="Times New Roman"/>
              </a:rPr>
              <a:t/>
            </a:r>
            <a:br>
              <a:rPr lang="ru-RU" dirty="0">
                <a:latin typeface="Calibri"/>
                <a:ea typeface="Calibri"/>
                <a:cs typeface="Times New Roman"/>
              </a:rPr>
            </a:br>
            <a:r>
              <a:rPr lang="tg-Cyrl-TJ" dirty="0">
                <a:solidFill>
                  <a:srgbClr val="1F497D"/>
                </a:solidFill>
                <a:latin typeface="Times New Roman Tj"/>
                <a:ea typeface="Times New Roman"/>
                <a:cs typeface="Tahoma"/>
              </a:rPr>
              <a:t> </a:t>
            </a:r>
            <a:r>
              <a:rPr lang="ru-RU" dirty="0">
                <a:latin typeface="Calibri"/>
                <a:ea typeface="Calibri"/>
                <a:cs typeface="Times New Roman"/>
              </a:rPr>
              <a:t/>
            </a:r>
            <a:br>
              <a:rPr lang="ru-RU" dirty="0">
                <a:latin typeface="Calibri"/>
                <a:ea typeface="Calibri"/>
                <a:cs typeface="Times New Roman"/>
              </a:rPr>
            </a:br>
            <a:endParaRPr lang="ru-RU" dirty="0"/>
          </a:p>
        </p:txBody>
      </p:sp>
      <p:sp>
        <p:nvSpPr>
          <p:cNvPr id="3" name="Объект 2"/>
          <p:cNvSpPr>
            <a:spLocks noGrp="1"/>
          </p:cNvSpPr>
          <p:nvPr>
            <p:ph idx="1"/>
          </p:nvPr>
        </p:nvSpPr>
        <p:spPr>
          <a:xfrm>
            <a:off x="625642" y="1411704"/>
            <a:ext cx="10972800" cy="4876801"/>
          </a:xfrm>
        </p:spPr>
        <p:txBody>
          <a:bodyPr>
            <a:normAutofit/>
          </a:bodyPr>
          <a:lstStyle/>
          <a:p>
            <a:pPr algn="just"/>
            <a:r>
              <a:rPr lang="tg-Cyrl-TJ" i="1" dirty="0">
                <a:solidFill>
                  <a:srgbClr val="C00000"/>
                </a:solidFill>
                <a:latin typeface="Times New Roman Tj"/>
                <a:ea typeface="Times New Roman"/>
                <a:cs typeface="Tahoma"/>
              </a:rPr>
              <a:t>Вазорату идорањо ва маќомоти иљроияи њокимияти давлатии Вилояти Мухтори Куњистони Бадахшон, вилоятњои Суѓд ва Хатлон, шањри Душанбе ва шањру ноњияњои </a:t>
            </a:r>
            <a:r>
              <a:rPr lang="tg-Cyrl-TJ" i="1" dirty="0">
                <a:solidFill>
                  <a:srgbClr val="C00000"/>
                </a:solidFill>
                <a:latin typeface="Times New Roman Tj"/>
                <a:ea typeface="Times New Roman"/>
                <a:cs typeface="Cambria"/>
              </a:rPr>
              <a:t>љ</a:t>
            </a:r>
            <a:r>
              <a:rPr lang="tg-Cyrl-TJ" i="1" dirty="0">
                <a:solidFill>
                  <a:srgbClr val="C00000"/>
                </a:solidFill>
                <a:latin typeface="Times New Roman Tj"/>
                <a:ea typeface="Times New Roman"/>
                <a:cs typeface="Times New Roman Tj"/>
              </a:rPr>
              <a:t>ум</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ур</a:t>
            </a:r>
            <a:r>
              <a:rPr lang="tg-Cyrl-TJ" i="1" dirty="0">
                <a:solidFill>
                  <a:srgbClr val="C00000"/>
                </a:solidFill>
                <a:latin typeface="Times New Roman Tj"/>
                <a:ea typeface="Times New Roman"/>
                <a:cs typeface="Cambria"/>
              </a:rPr>
              <a:t>ї</a:t>
            </a:r>
            <a:r>
              <a:rPr lang="tg-Cyrl-TJ" i="1" dirty="0">
                <a:solidFill>
                  <a:srgbClr val="C00000"/>
                </a:solidFill>
                <a:latin typeface="Times New Roman Tj"/>
                <a:ea typeface="Times New Roman"/>
                <a:cs typeface="Tahoma"/>
              </a:rPr>
              <a:t> барномаи миллии пешгирии њуќуќвайронкунї дар байни ноболиѓон барои солњои 2020-2024-ро мавриди иљро ќарор дода, чорабини</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ои</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дар</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на</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imes New Roman Tj"/>
              </a:rPr>
              <a:t>ша</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пешбинишударо</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ahoma"/>
              </a:rPr>
              <a:t>амалї менамоянд</a:t>
            </a:r>
            <a:r>
              <a:rPr lang="tg-Cyrl-TJ" i="1" dirty="0" smtClean="0">
                <a:solidFill>
                  <a:srgbClr val="C00000"/>
                </a:solidFill>
                <a:latin typeface="Times New Roman Tj"/>
                <a:ea typeface="Times New Roman"/>
                <a:cs typeface="Tahoma"/>
              </a:rPr>
              <a:t>.</a:t>
            </a:r>
          </a:p>
          <a:p>
            <a:pPr algn="just"/>
            <a:r>
              <a:rPr lang="tg-Cyrl-TJ" i="1" dirty="0">
                <a:solidFill>
                  <a:srgbClr val="C00000"/>
                </a:solidFill>
                <a:latin typeface="Times New Roman Tj"/>
                <a:ea typeface="Times New Roman"/>
                <a:cs typeface="Tahoma"/>
              </a:rPr>
              <a:t>Дар давраи амалигардии наќшаи чорабинињо Њукумати Љум</a:t>
            </a:r>
            <a:r>
              <a:rPr lang="tg-Cyrl-TJ" i="1" dirty="0">
                <a:solidFill>
                  <a:srgbClr val="C00000"/>
                </a:solidFill>
                <a:latin typeface="Times New Roman"/>
                <a:ea typeface="Times New Roman"/>
                <a:cs typeface="Times New Roman"/>
              </a:rPr>
              <a:t>ҳ</a:t>
            </a:r>
            <a:r>
              <a:rPr lang="tg-Cyrl-TJ" i="1" dirty="0">
                <a:solidFill>
                  <a:srgbClr val="C00000"/>
                </a:solidFill>
                <a:latin typeface="Times New Roman Tj"/>
                <a:ea typeface="Times New Roman"/>
                <a:cs typeface="Tahoma"/>
              </a:rPr>
              <a:t>урии Тољикистон, вазорату идора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 ма</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ahoma"/>
              </a:rPr>
              <a:t>омоти иљроияи ма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аллии </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окимияти давлатї, ма</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ahoma"/>
              </a:rPr>
              <a:t>омоти худидоракунии ша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рак ва де</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от, корхона, муассиса ва ташкилот</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ahoma"/>
              </a:rPr>
              <a:t>ои дигар бо созмон</a:t>
            </a:r>
            <a:r>
              <a:rPr lang="tg-Cyrl-TJ" i="1" dirty="0">
                <a:solidFill>
                  <a:srgbClr val="C00000"/>
                </a:solidFill>
                <a:latin typeface="Times New Roman"/>
                <a:ea typeface="Times New Roman"/>
                <a:cs typeface="Times New Roman"/>
              </a:rPr>
              <a:t>ҳ</a:t>
            </a:r>
            <a:r>
              <a:rPr lang="tg-Cyrl-TJ" i="1" dirty="0">
                <a:solidFill>
                  <a:srgbClr val="C00000"/>
                </a:solidFill>
                <a:latin typeface="Times New Roman Tj"/>
                <a:ea typeface="Times New Roman"/>
                <a:cs typeface="Tahoma"/>
              </a:rPr>
              <a:t>ои байналмилалї ва </a:t>
            </a:r>
            <a:r>
              <a:rPr lang="tg-Cyrl-TJ" i="1" dirty="0">
                <a:solidFill>
                  <a:srgbClr val="C00000"/>
                </a:solidFill>
                <a:latin typeface="Times New Roman Tj"/>
                <a:ea typeface="Times New Roman"/>
                <a:cs typeface="Cambria"/>
              </a:rPr>
              <a:t>љ</a:t>
            </a:r>
            <a:r>
              <a:rPr lang="tg-Cyrl-TJ" i="1" dirty="0">
                <a:solidFill>
                  <a:srgbClr val="C00000"/>
                </a:solidFill>
                <a:latin typeface="Times New Roman Tj"/>
                <a:ea typeface="Times New Roman"/>
                <a:cs typeface="Times New Roman Tj"/>
              </a:rPr>
              <a:t>омеаи</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ша</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рванд</a:t>
            </a:r>
            <a:r>
              <a:rPr lang="tg-Cyrl-TJ" i="1" dirty="0">
                <a:solidFill>
                  <a:srgbClr val="C00000"/>
                </a:solidFill>
                <a:latin typeface="Times New Roman Tj"/>
                <a:ea typeface="Times New Roman"/>
                <a:cs typeface="Cambria"/>
              </a:rPr>
              <a:t>ї</a:t>
            </a:r>
            <a:r>
              <a:rPr lang="tg-Cyrl-TJ" i="1" dirty="0">
                <a:solidFill>
                  <a:srgbClr val="C00000"/>
                </a:solidFill>
                <a:latin typeface="Times New Roman Tj"/>
                <a:ea typeface="Times New Roman"/>
                <a:cs typeface="Tahoma"/>
              </a:rPr>
              <a:t> дар доираи тартиби му</a:t>
            </a:r>
            <a:r>
              <a:rPr lang="tg-Cyrl-TJ" i="1" dirty="0">
                <a:solidFill>
                  <a:srgbClr val="C00000"/>
                </a:solidFill>
                <a:latin typeface="Times New Roman Tj"/>
                <a:ea typeface="Times New Roman"/>
                <a:cs typeface="Cambria"/>
              </a:rPr>
              <a:t>ќ</a:t>
            </a:r>
            <a:r>
              <a:rPr lang="tg-Cyrl-TJ" i="1" dirty="0">
                <a:solidFill>
                  <a:srgbClr val="C00000"/>
                </a:solidFill>
                <a:latin typeface="Times New Roman Tj"/>
                <a:ea typeface="Times New Roman"/>
                <a:cs typeface="Times New Roman Tj"/>
              </a:rPr>
              <a:t>арраргардида</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Cambria"/>
              </a:rPr>
              <a:t>њ</a:t>
            </a:r>
            <a:r>
              <a:rPr lang="tg-Cyrl-TJ" i="1" dirty="0">
                <a:solidFill>
                  <a:srgbClr val="C00000"/>
                </a:solidFill>
                <a:latin typeface="Times New Roman Tj"/>
                <a:ea typeface="Times New Roman"/>
                <a:cs typeface="Times New Roman Tj"/>
              </a:rPr>
              <a:t>амкор</a:t>
            </a:r>
            <a:r>
              <a:rPr lang="tg-Cyrl-TJ" i="1" dirty="0">
                <a:solidFill>
                  <a:srgbClr val="C00000"/>
                </a:solidFill>
                <a:latin typeface="Times New Roman Tj"/>
                <a:ea typeface="Times New Roman"/>
                <a:cs typeface="Cambria"/>
              </a:rPr>
              <a:t>ї</a:t>
            </a:r>
            <a:r>
              <a:rPr lang="tg-Cyrl-TJ" i="1" dirty="0">
                <a:solidFill>
                  <a:srgbClr val="C00000"/>
                </a:solidFill>
                <a:latin typeface="Times New Roman Tj"/>
                <a:ea typeface="Times New Roman"/>
                <a:cs typeface="Times New Roman"/>
              </a:rPr>
              <a:t> </a:t>
            </a:r>
            <a:r>
              <a:rPr lang="tg-Cyrl-TJ" i="1" dirty="0">
                <a:solidFill>
                  <a:srgbClr val="C00000"/>
                </a:solidFill>
                <a:latin typeface="Times New Roman Tj"/>
                <a:ea typeface="Times New Roman"/>
                <a:cs typeface="Times New Roman Tj"/>
              </a:rPr>
              <a:t>менамоя</a:t>
            </a:r>
            <a:r>
              <a:rPr lang="tg-Cyrl-TJ" i="1" dirty="0">
                <a:solidFill>
                  <a:srgbClr val="C00000"/>
                </a:solidFill>
                <a:latin typeface="Times New Roman Tj"/>
                <a:ea typeface="Times New Roman"/>
                <a:cs typeface="Times New Roman"/>
              </a:rPr>
              <a:t>нд.</a:t>
            </a:r>
            <a:endParaRPr lang="ru-RU" i="1" dirty="0">
              <a:solidFill>
                <a:srgbClr val="C00000"/>
              </a:solidFill>
              <a:latin typeface="Calibri"/>
              <a:ea typeface="Calibri"/>
              <a:cs typeface="Times New Roman"/>
            </a:endParaRPr>
          </a:p>
          <a:p>
            <a:endParaRPr lang="ru-RU" i="1" dirty="0">
              <a:latin typeface="Calibri"/>
              <a:ea typeface="Calibri"/>
              <a:cs typeface="Times New Roman"/>
            </a:endParaRPr>
          </a:p>
          <a:p>
            <a:endParaRPr lang="ru-RU" dirty="0"/>
          </a:p>
        </p:txBody>
      </p:sp>
    </p:spTree>
    <p:extLst>
      <p:ext uri="{BB962C8B-B14F-4D97-AF65-F5344CB8AC3E}">
        <p14:creationId xmlns:p14="http://schemas.microsoft.com/office/powerpoint/2010/main" val="29028387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988558"/>
          </a:xfrm>
        </p:spPr>
        <p:txBody>
          <a:bodyPr>
            <a:normAutofit fontScale="90000"/>
          </a:bodyPr>
          <a:lstStyle/>
          <a:p>
            <a:pPr marL="342900" lvl="0" indent="-342900">
              <a:spcAft>
                <a:spcPts val="0"/>
              </a:spcAft>
            </a:pPr>
            <a:r>
              <a:rPr lang="ru-RU" sz="3600" b="1" dirty="0">
                <a:solidFill>
                  <a:srgbClr val="000000"/>
                </a:solidFill>
                <a:latin typeface="Times New Roman Tj" panose="02020603050405020304" pitchFamily="18" charset="-52"/>
                <a:ea typeface="Times New Roman" panose="02020603050405020304" pitchFamily="18" charset="0"/>
                <a:cs typeface="Times New Roman" panose="02020603050405020304" pitchFamily="18" charset="0"/>
              </a:rPr>
              <a:t> </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РОЊБАРЇ ВА ЊАМОЊАНГСОЗЇ</a:t>
            </a:r>
            <a:r>
              <a:rPr lang="ru-RU" sz="36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r>
            <a:br>
              <a:rPr lang="ru-RU" sz="36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br>
            <a:r>
              <a:rPr lang="ru-RU" sz="36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1. </a:t>
            </a:r>
            <a:r>
              <a:rPr lang="ru-RU" sz="36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Такмили</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6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њамоњангсозї</a:t>
            </a:r>
            <a:r>
              <a:rPr lang="ru-RU" sz="36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мониторинг</a:t>
            </a:r>
            <a:r>
              <a:rPr lang="ru-RU" sz="4000" dirty="0">
                <a:latin typeface="Calibri" panose="020F0502020204030204" pitchFamily="34" charset="0"/>
                <a:ea typeface="Calibri" panose="020F0502020204030204" pitchFamily="34" charset="0"/>
                <a:cs typeface="Times New Roman" panose="02020603050405020304" pitchFamily="18" charset="0"/>
              </a:rPr>
              <a:t/>
            </a:r>
            <a:br>
              <a:rPr lang="ru-RU" sz="4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891538570"/>
              </p:ext>
            </p:extLst>
          </p:nvPr>
        </p:nvGraphicFramePr>
        <p:xfrm>
          <a:off x="804042" y="1749973"/>
          <a:ext cx="10641724" cy="4496500"/>
        </p:xfrm>
        <a:graphic>
          <a:graphicData uri="http://schemas.openxmlformats.org/drawingml/2006/table">
            <a:tbl>
              <a:tblPr firstRow="1" bandRow="1">
                <a:tableStyleId>{5C22544A-7EE6-4342-B048-85BDC9FD1C3A}</a:tableStyleId>
              </a:tblPr>
              <a:tblGrid>
                <a:gridCol w="643629">
                  <a:extLst>
                    <a:ext uri="{9D8B030D-6E8A-4147-A177-3AD203B41FA5}">
                      <a16:colId xmlns:a16="http://schemas.microsoft.com/office/drawing/2014/main" val="376328422"/>
                    </a:ext>
                  </a:extLst>
                </a:gridCol>
                <a:gridCol w="4677233">
                  <a:extLst>
                    <a:ext uri="{9D8B030D-6E8A-4147-A177-3AD203B41FA5}">
                      <a16:colId xmlns:a16="http://schemas.microsoft.com/office/drawing/2014/main" val="4189039952"/>
                    </a:ext>
                  </a:extLst>
                </a:gridCol>
                <a:gridCol w="2660431">
                  <a:extLst>
                    <a:ext uri="{9D8B030D-6E8A-4147-A177-3AD203B41FA5}">
                      <a16:colId xmlns:a16="http://schemas.microsoft.com/office/drawing/2014/main" val="4182734253"/>
                    </a:ext>
                  </a:extLst>
                </a:gridCol>
                <a:gridCol w="2660431">
                  <a:extLst>
                    <a:ext uri="{9D8B030D-6E8A-4147-A177-3AD203B41FA5}">
                      <a16:colId xmlns:a16="http://schemas.microsoft.com/office/drawing/2014/main" val="3513317084"/>
                    </a:ext>
                  </a:extLst>
                </a:gridCol>
              </a:tblGrid>
              <a:tr h="828644">
                <a:tc>
                  <a:txBody>
                    <a:bodyPr/>
                    <a:lstStyle/>
                    <a:p>
                      <a:pPr algn="ctr">
                        <a:lnSpc>
                          <a:spcPct val="115000"/>
                        </a:lnSpc>
                        <a:spcAft>
                          <a:spcPts val="0"/>
                        </a:spcAft>
                      </a:pPr>
                      <a:r>
                        <a:rPr lang="tg-Cyrl-TJ" sz="1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Таъсиси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гурў</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кории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байниидорав</a:t>
                      </a:r>
                      <a:r>
                        <a:rPr lang="ru-RU" sz="1800" dirty="0" err="1">
                          <a:effectLst/>
                          <a:latin typeface="Cambria Math" panose="02040503050406030204" pitchFamily="18" charset="0"/>
                          <a:ea typeface="Calibri" panose="020F0502020204030204" pitchFamily="34" charset="0"/>
                          <a:cs typeface="Cambria Math" panose="02040503050406030204" pitchFamily="18" charset="0"/>
                        </a:rPr>
                        <a:t>ӣ</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дар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назди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Вазорати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кор</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дохилии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a:effectLst/>
                          <a:latin typeface="Cambria Math" panose="02040503050406030204" pitchFamily="18" charset="0"/>
                          <a:ea typeface="Calibri" panose="020F0502020204030204" pitchFamily="34" charset="0"/>
                          <a:cs typeface="Cambria Math" panose="02040503050406030204" pitchFamily="18" charset="0"/>
                        </a:rPr>
                        <a:t>Ҷ</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ум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урии То</a:t>
                      </a:r>
                      <a:r>
                        <a:rPr lang="ru-RU" sz="1800" dirty="0">
                          <a:effectLst/>
                          <a:latin typeface="Cambria Math" panose="02040503050406030204" pitchFamily="18" charset="0"/>
                          <a:ea typeface="Calibri" panose="020F0502020204030204" pitchFamily="34" charset="0"/>
                          <a:cs typeface="Cambria Math" panose="02040503050406030204" pitchFamily="18" charset="0"/>
                        </a:rPr>
                        <a:t>ҷ</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икистон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2020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ВКД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459194"/>
                  </a:ext>
                </a:extLst>
              </a:tr>
              <a:tr h="828644">
                <a:tc>
                  <a:txBody>
                    <a:bodyPr/>
                    <a:lstStyle/>
                    <a:p>
                      <a:pPr algn="ctr">
                        <a:lnSpc>
                          <a:spcPct val="115000"/>
                        </a:lnSpc>
                        <a:spcAft>
                          <a:spcPts val="0"/>
                        </a:spcAft>
                      </a:pPr>
                      <a:r>
                        <a:rPr lang="tg-Cyrl-TJ" sz="180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ия</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ва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ќабули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индикатор ва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механизмњои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мониторинги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Барнома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2020-2024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Гурўњи корї</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497812"/>
                  </a:ext>
                </a:extLst>
              </a:tr>
              <a:tr h="828644">
                <a:tc>
                  <a:txBody>
                    <a:bodyPr/>
                    <a:lstStyle/>
                    <a:p>
                      <a:pPr algn="ctr">
                        <a:lnSpc>
                          <a:spcPct val="115000"/>
                        </a:lnSpc>
                        <a:spcAft>
                          <a:spcPts val="0"/>
                        </a:spcAft>
                      </a:pPr>
                      <a:r>
                        <a:rPr lang="tg-Cyrl-TJ" sz="180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Гузаронидани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мониторинг ва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ба</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ҳ</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огузор</a:t>
                      </a:r>
                      <a:r>
                        <a:rPr lang="ru-RU" sz="1800" dirty="0" err="1">
                          <a:effectLst/>
                          <a:latin typeface="Cambria Math" panose="02040503050406030204" pitchFamily="18" charset="0"/>
                          <a:ea typeface="Calibri" panose="020F0502020204030204" pitchFamily="34" charset="0"/>
                          <a:cs typeface="Cambria Math" panose="02040503050406030204" pitchFamily="18" charset="0"/>
                        </a:rPr>
                        <a:t>ӣ</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вобаста ба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татбиќи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босифати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Барнома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2020-2024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ВКД, ВА, ВМИ, ВЊИ, ВТЊИА, ВММША,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333172"/>
                  </a:ext>
                </a:extLst>
              </a:tr>
              <a:tr h="828644">
                <a:tc>
                  <a:txBody>
                    <a:bodyPr/>
                    <a:lstStyle/>
                    <a:p>
                      <a:pPr algn="ctr">
                        <a:lnSpc>
                          <a:spcPct val="115000"/>
                        </a:lnSpc>
                        <a:spcAft>
                          <a:spcPts val="0"/>
                        </a:spcAft>
                      </a:pPr>
                      <a:r>
                        <a:rPr lang="tg-Cyrl-TJ" sz="1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Сафари </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гурўњи кории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байниидоравї</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љињати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т</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абодули</a:t>
                      </a: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та</a:t>
                      </a:r>
                      <a:r>
                        <a:rPr lang="ru-RU" sz="1800" dirty="0" err="1">
                          <a:effectLst/>
                          <a:latin typeface="Cambria Math" panose="02040503050406030204" pitchFamily="18" charset="0"/>
                          <a:ea typeface="Calibri" panose="020F0502020204030204" pitchFamily="34" charset="0"/>
                          <a:cs typeface="Cambria Math" panose="02040503050406030204" pitchFamily="18" charset="0"/>
                        </a:rPr>
                        <a:t>ҷ</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риба</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ба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хориљи</a:t>
                      </a:r>
                      <a:r>
                        <a:rPr lang="ru-RU" sz="18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ru-RU" sz="1800" dirty="0" err="1">
                          <a:effectLst/>
                          <a:latin typeface="Times New Roman Tj" panose="02020603050405020304" pitchFamily="18" charset="-52"/>
                          <a:ea typeface="Calibri" panose="020F0502020204030204" pitchFamily="34" charset="0"/>
                          <a:cs typeface="Times New Roman Tj" panose="02020603050405020304" pitchFamily="18" charset="-52"/>
                        </a:rPr>
                        <a:t>кишвар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Њама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800" dirty="0" err="1">
                          <a:effectLst/>
                          <a:latin typeface="Times New Roman Tj" panose="02020603050405020304" pitchFamily="18" charset="-52"/>
                          <a:ea typeface="Calibri" panose="020F0502020204030204" pitchFamily="34" charset="0"/>
                          <a:cs typeface="Times New Roman" panose="02020603050405020304" pitchFamily="18" charset="0"/>
                        </a:rPr>
                        <a:t>сола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Гурўњи корї</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577542"/>
                  </a:ext>
                </a:extLst>
              </a:tr>
              <a:tr h="887881">
                <a:tc>
                  <a:txBody>
                    <a:bodyPr/>
                    <a:lstStyle/>
                    <a:p>
                      <a:pPr algn="ctr">
                        <a:lnSpc>
                          <a:spcPct val="115000"/>
                        </a:lnSpc>
                        <a:spcAft>
                          <a:spcPts val="0"/>
                        </a:spcAft>
                      </a:pPr>
                      <a:r>
                        <a:rPr lang="tg-Cyrl-TJ" sz="180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ea typeface="Calibri" panose="020F0502020204030204" pitchFamily="34" charset="0"/>
                          <a:cs typeface="Times New Roman" panose="02020603050405020304" pitchFamily="18" charset="0"/>
                        </a:rPr>
                        <a:t>Таъсиси махзани ягонаи маълумоти омории ноболиѓон бо маќсади муайян кардани кўдакони зери хатар ќарордошта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2020-2023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ea typeface="Calibri" panose="020F0502020204030204" pitchFamily="34" charset="0"/>
                          <a:cs typeface="Times New Roman" panose="02020603050405020304" pitchFamily="18" charset="0"/>
                        </a:rPr>
                        <a:t>ВКД, ВМИ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138863"/>
                  </a:ext>
                </a:extLst>
              </a:tr>
            </a:tbl>
          </a:graphicData>
        </a:graphic>
      </p:graphicFrame>
    </p:spTree>
    <p:extLst>
      <p:ext uri="{BB962C8B-B14F-4D97-AF65-F5344CB8AC3E}">
        <p14:creationId xmlns:p14="http://schemas.microsoft.com/office/powerpoint/2010/main" val="14368962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745" y="662152"/>
            <a:ext cx="10610193" cy="5549462"/>
          </a:xfrm>
        </p:spPr>
        <p:txBody>
          <a:bodyPr>
            <a:noAutofit/>
          </a:bodyPr>
          <a:lstStyle/>
          <a:p>
            <a:pPr>
              <a:lnSpc>
                <a:spcPct val="115000"/>
              </a:lnSpc>
            </a:pPr>
            <a:r>
              <a:rPr lang="ru-RU" sz="3200" b="1" dirty="0" smtClean="0">
                <a:latin typeface="Times New Roman Tj" panose="02020603050405020304" pitchFamily="18" charset="-52"/>
                <a:ea typeface="Calibri" panose="020F0502020204030204" pitchFamily="34" charset="0"/>
                <a:cs typeface="Times New Roman" panose="02020603050405020304" pitchFamily="18" charset="0"/>
              </a:rPr>
              <a:t/>
            </a:r>
            <a:br>
              <a:rPr lang="ru-RU" sz="3200" b="1" dirty="0" smtClean="0">
                <a:latin typeface="Times New Roman Tj" panose="02020603050405020304" pitchFamily="18" charset="-52"/>
                <a:ea typeface="Calibri" panose="020F0502020204030204" pitchFamily="34" charset="0"/>
                <a:cs typeface="Times New Roman" panose="02020603050405020304" pitchFamily="18" charset="0"/>
              </a:rPr>
            </a:br>
            <a:r>
              <a:rPr lang="ru-RU" sz="3200" b="1" dirty="0" smtClean="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НИЗОМИ </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ТАКМИЛИ НЕКУАЊВОЛЇ ВА РУШДИ СОЛИМЇ БО ДАРНАЗАРДОШТИ МАНФИАТЊОИ БЕЊТАРИНИ НОБОЛИЃ ВА ОИЛА </a:t>
            </a:r>
            <a: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2.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Ташкил</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амалисозии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низоми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чорабинињои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доимоамалкунанда</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њамоњангшуда</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барои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дастгирии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некуањволї</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солимии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ноболиѓон</a:t>
            </a:r>
            <a:r>
              <a:rPr lang="ru-RU" sz="2800" dirty="0">
                <a:latin typeface="Calibri" panose="020F0502020204030204" pitchFamily="34" charset="0"/>
                <a:ea typeface="Calibri" panose="020F0502020204030204" pitchFamily="34" charset="0"/>
                <a:cs typeface="Times New Roman" panose="02020603050405020304" pitchFamily="18" charset="0"/>
              </a:rPr>
              <a:t/>
            </a:r>
            <a:br>
              <a:rPr lang="ru-RU" sz="2800" dirty="0">
                <a:latin typeface="Calibri" panose="020F0502020204030204" pitchFamily="34" charset="0"/>
                <a:ea typeface="Calibri" panose="020F0502020204030204" pitchFamily="34" charset="0"/>
                <a:cs typeface="Times New Roman" panose="02020603050405020304" pitchFamily="18" charset="0"/>
              </a:rPr>
            </a:br>
            <a:r>
              <a:rPr lang="ru-RU" sz="2800" dirty="0"/>
              <a:t/>
            </a:r>
            <a:br>
              <a:rPr lang="ru-RU" sz="2800" dirty="0"/>
            </a:br>
            <a:endParaRPr lang="ru-RU" sz="2800"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996691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50429198"/>
              </p:ext>
            </p:extLst>
          </p:nvPr>
        </p:nvGraphicFramePr>
        <p:xfrm>
          <a:off x="773113" y="536028"/>
          <a:ext cx="10641122" cy="5735910"/>
        </p:xfrm>
        <a:graphic>
          <a:graphicData uri="http://schemas.openxmlformats.org/drawingml/2006/table">
            <a:tbl>
              <a:tblPr firstRow="1" bandRow="1">
                <a:tableStyleId>{37CE84F3-28C3-443E-9E96-99CF82512B78}</a:tableStyleId>
              </a:tblPr>
              <a:tblGrid>
                <a:gridCol w="535425">
                  <a:extLst>
                    <a:ext uri="{9D8B030D-6E8A-4147-A177-3AD203B41FA5}">
                      <a16:colId xmlns:a16="http://schemas.microsoft.com/office/drawing/2014/main" val="204973357"/>
                    </a:ext>
                  </a:extLst>
                </a:gridCol>
                <a:gridCol w="7047186">
                  <a:extLst>
                    <a:ext uri="{9D8B030D-6E8A-4147-A177-3AD203B41FA5}">
                      <a16:colId xmlns:a16="http://schemas.microsoft.com/office/drawing/2014/main" val="3764369048"/>
                    </a:ext>
                  </a:extLst>
                </a:gridCol>
                <a:gridCol w="1340069">
                  <a:extLst>
                    <a:ext uri="{9D8B030D-6E8A-4147-A177-3AD203B41FA5}">
                      <a16:colId xmlns:a16="http://schemas.microsoft.com/office/drawing/2014/main" val="3646181600"/>
                    </a:ext>
                  </a:extLst>
                </a:gridCol>
                <a:gridCol w="1718442">
                  <a:extLst>
                    <a:ext uri="{9D8B030D-6E8A-4147-A177-3AD203B41FA5}">
                      <a16:colId xmlns:a16="http://schemas.microsoft.com/office/drawing/2014/main" val="3257160669"/>
                    </a:ext>
                  </a:extLst>
                </a:gridCol>
              </a:tblGrid>
              <a:tr h="653340">
                <a:tc>
                  <a:txBody>
                    <a:bodyPr/>
                    <a:lstStyle/>
                    <a:p>
                      <a:pPr algn="ctr">
                        <a:lnSpc>
                          <a:spcPct val="115000"/>
                        </a:lnSpc>
                        <a:spcAft>
                          <a:spcPts val="0"/>
                        </a:spcAft>
                      </a:pPr>
                      <a:r>
                        <a:rPr lang="tg-Cyrl-TJ" sz="1800" dirty="0">
                          <a:effectLst/>
                        </a:rPr>
                        <a:t>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smtClean="0">
                          <a:effectLst/>
                          <a:latin typeface="Times New Roman Tj" panose="02020603050405020304" pitchFamily="18" charset="-52"/>
                        </a:rPr>
                        <a:t>Таҳияи</a:t>
                      </a:r>
                      <a:r>
                        <a:rPr lang="ru-RU" sz="1800" dirty="0" smtClean="0">
                          <a:effectLst/>
                          <a:latin typeface="Times New Roman Tj" panose="02020603050405020304" pitchFamily="18" charset="-52"/>
                        </a:rPr>
                        <a:t> стандарт</a:t>
                      </a:r>
                      <a:r>
                        <a:rPr lang="tg-Cyrl-TJ" sz="1800" dirty="0" smtClean="0">
                          <a:effectLst/>
                          <a:latin typeface="Times New Roman Tj" panose="02020603050405020304" pitchFamily="18" charset="-52"/>
                        </a:rPr>
                        <a:t>ҳ</a:t>
                      </a:r>
                      <a:r>
                        <a:rPr lang="ru-RU" sz="1800" dirty="0" err="1" smtClean="0">
                          <a:effectLst/>
                          <a:latin typeface="Times New Roman Tj" panose="02020603050405020304" pitchFamily="18" charset="-52"/>
                        </a:rPr>
                        <a:t>ои</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тахассусии</a:t>
                      </a:r>
                      <a:r>
                        <a:rPr lang="ru-RU" sz="1800" dirty="0">
                          <a:effectLst/>
                          <a:latin typeface="Times New Roman Tj" panose="02020603050405020304" pitchFamily="18" charset="-52"/>
                        </a:rPr>
                        <a:t>  </a:t>
                      </a:r>
                      <a:r>
                        <a:rPr lang="ru-RU" sz="1800" dirty="0" smtClean="0">
                          <a:effectLst/>
                          <a:latin typeface="Times New Roman Tj" panose="02020603050405020304" pitchFamily="18" charset="-52"/>
                        </a:rPr>
                        <a:t>таҳсилоти </a:t>
                      </a:r>
                      <a:r>
                        <a:rPr lang="ru-RU" sz="1800" dirty="0" err="1">
                          <a:effectLst/>
                          <a:latin typeface="Times New Roman Tj" panose="02020603050405020304" pitchFamily="18" charset="-52"/>
                        </a:rPr>
                        <a:t>миёна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олии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касб</a:t>
                      </a:r>
                      <a:r>
                        <a:rPr lang="tg-Cyrl-TJ" sz="1800" dirty="0" smtClean="0">
                          <a:effectLst/>
                          <a:latin typeface="Times New Roman Tj" panose="02020603050405020304" pitchFamily="18" charset="-52"/>
                        </a:rPr>
                        <a:t>ӣ</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иҷтимо</a:t>
                      </a:r>
                      <a:r>
                        <a:rPr lang="tg-Cyrl-TJ" sz="1800" dirty="0" smtClean="0">
                          <a:effectLst/>
                          <a:latin typeface="Times New Roman Tj" panose="02020603050405020304" pitchFamily="18" charset="-52"/>
                        </a:rPr>
                        <a:t>ӣ</a:t>
                      </a:r>
                      <a:r>
                        <a:rPr lang="ru-RU" sz="1800" dirty="0" smtClean="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rPr>
                        <a:t>202</a:t>
                      </a:r>
                      <a:r>
                        <a:rPr lang="tg-Cyrl-TJ" sz="1800">
                          <a:effectLst/>
                        </a:rPr>
                        <a:t>0</a:t>
                      </a:r>
                      <a:r>
                        <a:rPr lang="ru-RU" sz="1800">
                          <a:effectLst/>
                        </a:rPr>
                        <a:t>-202</a:t>
                      </a:r>
                      <a:r>
                        <a:rPr lang="tg-Cyrl-TJ" sz="18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rPr>
                        <a:t> ВМИ, </a:t>
                      </a:r>
                      <a:r>
                        <a:rPr lang="ru-RU" sz="1800" dirty="0" smtClean="0">
                          <a:effectLst/>
                        </a:rPr>
                        <a:t>ВТҲИА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994446"/>
                  </a:ext>
                </a:extLst>
              </a:tr>
              <a:tr h="1583602">
                <a:tc>
                  <a:txBody>
                    <a:bodyPr/>
                    <a:lstStyle/>
                    <a:p>
                      <a:pPr algn="ctr">
                        <a:lnSpc>
                          <a:spcPct val="115000"/>
                        </a:lnSpc>
                        <a:spcAft>
                          <a:spcPts val="0"/>
                        </a:spcAft>
                      </a:pPr>
                      <a:r>
                        <a:rPr lang="tg-Cyrl-TJ" sz="1800">
                          <a:effectLst/>
                        </a:rPr>
                        <a:t>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Та</a:t>
                      </a:r>
                      <a:r>
                        <a:rPr lang="tg-Cyrl-TJ" sz="1800" dirty="0">
                          <a:effectLst/>
                          <a:latin typeface="Times New Roman Tj" panose="02020603050405020304" pitchFamily="18" charset="-52"/>
                        </a:rPr>
                        <a:t>қвияти корҳои </a:t>
                      </a:r>
                      <a:r>
                        <a:rPr lang="tg-Cyrl-TJ" sz="1800" dirty="0" smtClean="0">
                          <a:effectLst/>
                          <a:latin typeface="Times New Roman Tj" panose="02020603050405020304" pitchFamily="18" charset="-52"/>
                        </a:rPr>
                        <a:t>фаҳмондадиҳӣ </a:t>
                      </a:r>
                      <a:r>
                        <a:rPr lang="tg-Cyrl-TJ" sz="1800" dirty="0">
                          <a:effectLst/>
                          <a:latin typeface="Times New Roman Tj" panose="02020603050405020304" pitchFamily="18" charset="-52"/>
                        </a:rPr>
                        <a:t>дар байни хатмкунандагони </a:t>
                      </a:r>
                      <a:r>
                        <a:rPr lang="tg-Cyrl-TJ" sz="1800" dirty="0" smtClean="0">
                          <a:effectLst/>
                          <a:latin typeface="Times New Roman Tj" panose="02020603050405020304" pitchFamily="18" charset="-52"/>
                        </a:rPr>
                        <a:t>муассисаҳои </a:t>
                      </a:r>
                      <a:r>
                        <a:rPr lang="tg-Cyrl-TJ" sz="1800" dirty="0">
                          <a:effectLst/>
                          <a:latin typeface="Times New Roman Tj" panose="02020603050405020304" pitchFamily="18" charset="-52"/>
                        </a:rPr>
                        <a:t>таҳсилоти умумӣ ҷиҳати </a:t>
                      </a:r>
                      <a:r>
                        <a:rPr lang="ru-RU" sz="1800" dirty="0" err="1">
                          <a:effectLst/>
                          <a:latin typeface="Times New Roman Tj" panose="02020603050405020304" pitchFamily="18" charset="-52"/>
                        </a:rPr>
                        <a:t>интихоби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касб</a:t>
                      </a:r>
                      <a:r>
                        <a:rPr lang="tg-Cyrl-TJ" sz="1800" dirty="0">
                          <a:effectLst/>
                          <a:latin typeface="Times New Roman Tj" panose="02020603050405020304" pitchFamily="18" charset="-52"/>
                        </a:rPr>
                        <a:t>и </a:t>
                      </a:r>
                      <a:r>
                        <a:rPr lang="ru-RU" sz="1800" dirty="0">
                          <a:effectLst/>
                          <a:latin typeface="Times New Roman Tj" panose="02020603050405020304" pitchFamily="18" charset="-52"/>
                        </a:rPr>
                        <a:t>кори </a:t>
                      </a:r>
                      <a:r>
                        <a:rPr lang="ru-RU" sz="1800" dirty="0" err="1">
                          <a:effectLst/>
                          <a:latin typeface="Times New Roman Tj" panose="02020603050405020304" pitchFamily="18" charset="-52"/>
                        </a:rPr>
                        <a:t>иҷтимоӣ</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rPr>
                        <a:t>2020-2024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ВКД, ВФ, ВМИ, </a:t>
                      </a:r>
                      <a:r>
                        <a:rPr lang="tg-Cyrl-TJ" sz="1800" dirty="0" smtClean="0">
                          <a:effectLst/>
                          <a:latin typeface="Times New Roman Tj" panose="02020603050405020304" pitchFamily="18" charset="-52"/>
                        </a:rPr>
                        <a:t>ВТҲИА, </a:t>
                      </a:r>
                      <a:r>
                        <a:rPr lang="tg-Cyrl-TJ" sz="1800" dirty="0">
                          <a:effectLst/>
                          <a:latin typeface="Times New Roman Tj" panose="02020603050405020304" pitchFamily="18" charset="-52"/>
                        </a:rPr>
                        <a:t>КТР, </a:t>
                      </a:r>
                      <a:r>
                        <a:rPr lang="tg-Cyrl-TJ" sz="1800" dirty="0" smtClean="0">
                          <a:effectLst/>
                          <a:latin typeface="Times New Roman Tj" panose="02020603050405020304" pitchFamily="18" charset="-52"/>
                        </a:rPr>
                        <a:t>КҶВ, </a:t>
                      </a:r>
                      <a:r>
                        <a:rPr lang="tg-Cyrl-TJ" sz="1800" dirty="0">
                          <a:effectLst/>
                          <a:latin typeface="Times New Roman Tj" panose="02020603050405020304" pitchFamily="18" charset="-52"/>
                        </a:rPr>
                        <a:t>ККЗО, ВАО</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1283835"/>
                  </a:ext>
                </a:extLst>
              </a:tr>
              <a:tr h="653340">
                <a:tc>
                  <a:txBody>
                    <a:bodyPr/>
                    <a:lstStyle/>
                    <a:p>
                      <a:pPr algn="ctr">
                        <a:lnSpc>
                          <a:spcPct val="115000"/>
                        </a:lnSpc>
                        <a:spcAft>
                          <a:spcPts val="0"/>
                        </a:spcAft>
                      </a:pPr>
                      <a:r>
                        <a:rPr lang="tg-Cyrl-TJ" sz="1800">
                          <a:effectLst/>
                        </a:rPr>
                        <a:t>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Таъсиси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кафедраҳои кори иҷтимоӣ </a:t>
                      </a:r>
                      <a:r>
                        <a:rPr lang="ru-RU" sz="1800" dirty="0">
                          <a:effectLst/>
                          <a:latin typeface="Times New Roman Tj" panose="02020603050405020304" pitchFamily="18" charset="-52"/>
                        </a:rPr>
                        <a:t>дар </a:t>
                      </a:r>
                      <a:r>
                        <a:rPr lang="tg-Cyrl-TJ" sz="1800" dirty="0">
                          <a:effectLst/>
                          <a:latin typeface="Times New Roman Tj" panose="02020603050405020304" pitchFamily="18" charset="-52"/>
                        </a:rPr>
                        <a:t>муассисаҳои </a:t>
                      </a:r>
                      <a:r>
                        <a:rPr lang="tg-Cyrl-TJ" sz="1800" dirty="0" smtClean="0">
                          <a:effectLst/>
                          <a:latin typeface="Times New Roman Tj" panose="02020603050405020304" pitchFamily="18" charset="-52"/>
                        </a:rPr>
                        <a:t>таҳсилоти </a:t>
                      </a:r>
                      <a:r>
                        <a:rPr lang="tg-Cyrl-TJ" sz="1800" dirty="0">
                          <a:effectLst/>
                          <a:latin typeface="Times New Roman Tj" panose="02020603050405020304" pitchFamily="18" charset="-52"/>
                        </a:rPr>
                        <a:t>миёнаи касбии сохторҳои дахлдор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a:effectLst/>
                        </a:rPr>
                        <a:t>2020-2024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ВМИ, </a:t>
                      </a:r>
                      <a:r>
                        <a:rPr lang="tg-Cyrl-TJ" sz="1800" dirty="0" smtClean="0">
                          <a:effectLst/>
                          <a:latin typeface="Times New Roman Tj" panose="02020603050405020304" pitchFamily="18" charset="-52"/>
                        </a:rPr>
                        <a:t>ВТҲИА</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428226"/>
                  </a:ext>
                </a:extLst>
              </a:tr>
              <a:tr h="1262608">
                <a:tc>
                  <a:txBody>
                    <a:bodyPr/>
                    <a:lstStyle/>
                    <a:p>
                      <a:pPr algn="ctr">
                        <a:lnSpc>
                          <a:spcPct val="115000"/>
                        </a:lnSpc>
                        <a:spcAft>
                          <a:spcPts val="0"/>
                        </a:spcAft>
                      </a:pPr>
                      <a:r>
                        <a:rPr lang="tg-Cyrl-TJ" sz="1800">
                          <a:effectLst/>
                        </a:rPr>
                        <a:t>10.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ru-RU" sz="1800" dirty="0" err="1">
                          <a:effectLst/>
                          <a:latin typeface="Times New Roman Tj" panose="02020603050405020304" pitchFamily="18" charset="-52"/>
                        </a:rPr>
                        <a:t>Ташкили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базаи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таҷрибаомўзии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донишҷўёни</a:t>
                      </a:r>
                      <a:r>
                        <a:rPr lang="tg-Cyrl-TJ" sz="1800" dirty="0">
                          <a:effectLst/>
                          <a:latin typeface="Times New Roman Tj" panose="02020603050405020304" pitchFamily="18" charset="-52"/>
                        </a:rPr>
                        <a:t> кори иҷтимоии </a:t>
                      </a:r>
                      <a:r>
                        <a:rPr lang="ru-RU" sz="1800" dirty="0">
                          <a:effectLst/>
                          <a:latin typeface="Times New Roman Tj" panose="02020603050405020304" pitchFamily="18" charset="-52"/>
                        </a:rPr>
                        <a:t>муассисаҳои таҳсилоти </a:t>
                      </a:r>
                      <a:r>
                        <a:rPr lang="ru-RU" sz="1800" dirty="0" err="1">
                          <a:effectLst/>
                          <a:latin typeface="Times New Roman Tj" panose="02020603050405020304" pitchFamily="18" charset="-52"/>
                        </a:rPr>
                        <a:t>миёна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олии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касбӣ</a:t>
                      </a:r>
                      <a:r>
                        <a:rPr lang="ru-RU" sz="1800" dirty="0" smtClean="0">
                          <a:effectLst/>
                          <a:latin typeface="Times New Roman Tj" panose="02020603050405020304" pitchFamily="18" charset="-52"/>
                        </a:rPr>
                        <a:t> бо </a:t>
                      </a:r>
                      <a:r>
                        <a:rPr lang="ru-RU" sz="1800" dirty="0" err="1">
                          <a:effectLst/>
                          <a:latin typeface="Times New Roman Tj" panose="02020603050405020304" pitchFamily="18" charset="-52"/>
                        </a:rPr>
                        <a:t>мақсади</a:t>
                      </a:r>
                      <a:r>
                        <a:rPr lang="ru-RU" sz="1800" dirty="0">
                          <a:effectLst/>
                          <a:latin typeface="Times New Roman Tj" panose="02020603050405020304" pitchFamily="18" charset="-52"/>
                        </a:rPr>
                        <a:t> баланд </a:t>
                      </a:r>
                      <a:r>
                        <a:rPr lang="ru-RU" sz="1800" dirty="0" err="1">
                          <a:effectLst/>
                          <a:latin typeface="Times New Roman Tj" panose="02020603050405020304" pitchFamily="18" charset="-52"/>
                        </a:rPr>
                        <a:t>бардоштани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малакаи</a:t>
                      </a:r>
                      <a:r>
                        <a:rPr lang="ru-RU" sz="1800" dirty="0">
                          <a:effectLst/>
                          <a:latin typeface="Times New Roman Tj" panose="02020603050405020304" pitchFamily="18" charset="-52"/>
                        </a:rPr>
                        <a:t> кор бо </a:t>
                      </a:r>
                      <a:r>
                        <a:rPr lang="ru-RU" sz="1800" dirty="0" err="1">
                          <a:effectLst/>
                          <a:latin typeface="Times New Roman Tj" panose="02020603050405020304" pitchFamily="18" charset="-52"/>
                        </a:rPr>
                        <a:t>оилаҳо</a:t>
                      </a:r>
                      <a:r>
                        <a:rPr lang="ru-RU" sz="1800" dirty="0">
                          <a:effectLst/>
                          <a:latin typeface="Times New Roman Tj" panose="02020603050405020304" pitchFamily="18" charset="-52"/>
                        </a:rPr>
                        <a:t> ва к</a:t>
                      </a:r>
                      <a:r>
                        <a:rPr lang="tg-Cyrl-TJ" sz="1800" dirty="0">
                          <a:effectLst/>
                          <a:latin typeface="Times New Roman Tj" panose="02020603050405020304" pitchFamily="18" charset="-52"/>
                        </a:rPr>
                        <a:t>ӯ</a:t>
                      </a:r>
                      <a:r>
                        <a:rPr lang="ru-RU" sz="1800" dirty="0" err="1">
                          <a:effectLst/>
                          <a:latin typeface="Times New Roman Tj" panose="02020603050405020304" pitchFamily="18" charset="-52"/>
                        </a:rPr>
                        <a:t>дакони</a:t>
                      </a:r>
                      <a:r>
                        <a:rPr lang="ru-RU" sz="1800" dirty="0">
                          <a:effectLst/>
                          <a:latin typeface="Times New Roman Tj" panose="02020603050405020304" pitchFamily="18" charset="-52"/>
                        </a:rPr>
                        <a:t> дар </a:t>
                      </a:r>
                      <a:r>
                        <a:rPr lang="ru-RU" sz="1800" dirty="0" err="1" smtClean="0">
                          <a:effectLst/>
                          <a:latin typeface="Times New Roman Tj" panose="02020603050405020304" pitchFamily="18" charset="-52"/>
                        </a:rPr>
                        <a:t>ҳолати</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душвори</a:t>
                      </a:r>
                      <a:r>
                        <a:rPr lang="ru-RU" sz="1800" dirty="0">
                          <a:effectLst/>
                        </a:rPr>
                        <a:t> </a:t>
                      </a:r>
                      <a:r>
                        <a:rPr lang="ru-RU" sz="1800" dirty="0" err="1" smtClean="0">
                          <a:effectLst/>
                          <a:latin typeface="Times New Roman Tj" panose="02020603050405020304" pitchFamily="18" charset="-52"/>
                        </a:rPr>
                        <a:t>зиндагӣ</a:t>
                      </a:r>
                      <a:r>
                        <a:rPr lang="ru-RU" sz="1800" dirty="0" smtClean="0">
                          <a:effectLst/>
                          <a:latin typeface="Times New Roman Tj" panose="02020603050405020304" pitchFamily="18" charset="-52"/>
                        </a:rPr>
                        <a:t> </a:t>
                      </a:r>
                      <a:r>
                        <a:rPr lang="ru-RU" sz="1800" dirty="0" err="1" smtClean="0">
                          <a:effectLst/>
                          <a:latin typeface="Times New Roman Tj" panose="02020603050405020304" pitchFamily="18" charset="-52"/>
                        </a:rPr>
                        <a:t>қарордошта</a:t>
                      </a:r>
                      <a:r>
                        <a:rPr lang="tg-Cyrl-TJ" sz="1800" dirty="0" smtClean="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rPr>
                        <a:t>202</a:t>
                      </a:r>
                      <a:r>
                        <a:rPr lang="tg-Cyrl-TJ" sz="1800" dirty="0">
                          <a:effectLst/>
                        </a:rPr>
                        <a:t>0-</a:t>
                      </a:r>
                      <a:r>
                        <a:rPr lang="ru-RU" sz="1800" dirty="0">
                          <a:effectLst/>
                        </a:rPr>
                        <a:t>2024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ВКД, ВМИ, </a:t>
                      </a:r>
                      <a:r>
                        <a:rPr lang="tg-Cyrl-TJ" sz="1800" dirty="0" smtClean="0">
                          <a:effectLst/>
                          <a:latin typeface="Times New Roman Tj" panose="02020603050405020304" pitchFamily="18" charset="-52"/>
                        </a:rPr>
                        <a:t>ВТҲИА</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4214578"/>
                  </a:ext>
                </a:extLst>
              </a:tr>
              <a:tr h="1583020">
                <a:tc>
                  <a:txBody>
                    <a:bodyPr/>
                    <a:lstStyle/>
                    <a:p>
                      <a:pPr algn="ctr">
                        <a:lnSpc>
                          <a:spcPct val="115000"/>
                        </a:lnSpc>
                        <a:spcAft>
                          <a:spcPts val="0"/>
                        </a:spcAft>
                      </a:pPr>
                      <a:r>
                        <a:rPr lang="tg-Cyrl-TJ" sz="1800">
                          <a:effectLst/>
                        </a:rPr>
                        <a:t>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Таҳия</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чопи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барномаҳои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таълимӣ</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такмили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ихтисоси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омӯзгорони муассисаҳои таълимӣ, </a:t>
                      </a:r>
                      <a:r>
                        <a:rPr lang="ru-RU" sz="1800" dirty="0" err="1">
                          <a:effectLst/>
                          <a:latin typeface="Times New Roman Tj" panose="02020603050405020304" pitchFamily="18" charset="-52"/>
                        </a:rPr>
                        <a:t>мутахассисони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соҳаи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кори </a:t>
                      </a:r>
                      <a:r>
                        <a:rPr lang="ru-RU" sz="1800" dirty="0" err="1">
                          <a:effectLst/>
                          <a:latin typeface="Times New Roman Tj" panose="02020603050405020304" pitchFamily="18" charset="-52"/>
                        </a:rPr>
                        <a:t>иҷтимоӣ</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ҷиҳати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саривақтӣ</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ошкор</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кардани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мушкилот</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оила</a:t>
                      </a:r>
                      <a:r>
                        <a:rPr lang="ru-RU" sz="1800" dirty="0">
                          <a:effectLst/>
                          <a:latin typeface="Times New Roman Tj" panose="02020603050405020304" pitchFamily="18" charset="-52"/>
                        </a:rPr>
                        <a:t> ва дар </a:t>
                      </a:r>
                      <a:r>
                        <a:rPr lang="ru-RU" sz="1800" dirty="0" err="1">
                          <a:effectLst/>
                          <a:latin typeface="Times New Roman Tj" panose="02020603050405020304" pitchFamily="18" charset="-52"/>
                        </a:rPr>
                        <a:t>рафтори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ноболиғ</a:t>
                      </a:r>
                      <a:r>
                        <a:rPr lang="ru-RU" sz="1800" dirty="0" smtClean="0">
                          <a:effectLst/>
                          <a:latin typeface="Times New Roman Tj" panose="02020603050405020304" pitchFamily="18" charset="-52"/>
                        </a:rPr>
                        <a:t>, </a:t>
                      </a:r>
                      <a:r>
                        <a:rPr lang="ru-RU" sz="1800" dirty="0" err="1">
                          <a:effectLst/>
                          <a:latin typeface="Times New Roman Tj" panose="02020603050405020304" pitchFamily="18" charset="-52"/>
                        </a:rPr>
                        <a:t>инчунин</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мавриди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зарурият</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расонидани</a:t>
                      </a:r>
                      <a:r>
                        <a:rPr lang="ru-RU" sz="1800" dirty="0">
                          <a:effectLst/>
                          <a:latin typeface="Times New Roman Tj" panose="02020603050405020304" pitchFamily="18" charset="-52"/>
                        </a:rPr>
                        <a:t> </a:t>
                      </a:r>
                      <a:r>
                        <a:rPr lang="tg-Cyrl-TJ" sz="1800" dirty="0">
                          <a:effectLst/>
                          <a:latin typeface="Times New Roman Tj" panose="02020603050405020304" pitchFamily="18" charset="-52"/>
                        </a:rPr>
                        <a:t>ёрии суроғавӣ</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800" dirty="0">
                          <a:effectLst/>
                        </a:rPr>
                        <a:t>202</a:t>
                      </a:r>
                      <a:r>
                        <a:rPr lang="tg-Cyrl-TJ" sz="1800" dirty="0">
                          <a:effectLst/>
                        </a:rPr>
                        <a:t>0</a:t>
                      </a:r>
                      <a:r>
                        <a:rPr lang="ru-RU" sz="1800" dirty="0">
                          <a:effectLst/>
                        </a:rPr>
                        <a:t>-202</a:t>
                      </a:r>
                      <a:r>
                        <a:rPr lang="tg-Cyrl-TJ"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ВМИ, </a:t>
                      </a:r>
                      <a:r>
                        <a:rPr lang="ru-RU" sz="1800" dirty="0" smtClean="0">
                          <a:effectLst/>
                          <a:latin typeface="Times New Roman Tj" panose="02020603050405020304" pitchFamily="18" charset="-52"/>
                        </a:rPr>
                        <a:t>ВТҲИА, </a:t>
                      </a:r>
                      <a:r>
                        <a:rPr lang="ru-RU" sz="1800" dirty="0">
                          <a:effectLst/>
                          <a:latin typeface="Times New Roman Tj" panose="02020603050405020304" pitchFamily="18" charset="-52"/>
                        </a:rPr>
                        <a:t>ВКД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960896"/>
                  </a:ext>
                </a:extLst>
              </a:tr>
            </a:tbl>
          </a:graphicData>
        </a:graphic>
      </p:graphicFrame>
    </p:spTree>
    <p:extLst>
      <p:ext uri="{BB962C8B-B14F-4D97-AF65-F5344CB8AC3E}">
        <p14:creationId xmlns:p14="http://schemas.microsoft.com/office/powerpoint/2010/main" val="1798251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160" y="1044938"/>
            <a:ext cx="9601196" cy="3975635"/>
          </a:xfrm>
          <a:effectLst>
            <a:outerShdw blurRad="152400" dist="317500" dir="5400000" sx="90000" sy="-19000" rotWithShape="0">
              <a:prstClr val="black">
                <a:alpha val="15000"/>
              </a:prstClr>
            </a:outerShdw>
            <a:reflection blurRad="6350" stA="50000" endA="300" endPos="55000" dir="5400000" sy="-100000" algn="bl" rotWithShape="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err="1" smtClean="0">
                <a:solidFill>
                  <a:schemeClr val="accent3"/>
                </a:solidFill>
                <a:latin typeface="Arial Tj" pitchFamily="34" charset="-52"/>
              </a:rPr>
              <a:t>Барномаи</a:t>
            </a:r>
            <a:r>
              <a:rPr lang="ru-RU" b="1" dirty="0" smtClean="0">
                <a:solidFill>
                  <a:schemeClr val="accent3"/>
                </a:solidFill>
                <a:latin typeface="Arial Tj" pitchFamily="34" charset="-52"/>
              </a:rPr>
              <a:t> </a:t>
            </a:r>
            <a:r>
              <a:rPr lang="ru-RU" b="1" dirty="0" err="1">
                <a:solidFill>
                  <a:schemeClr val="accent3"/>
                </a:solidFill>
                <a:latin typeface="Arial Tj" pitchFamily="34" charset="-52"/>
              </a:rPr>
              <a:t>миллии</a:t>
            </a:r>
            <a:r>
              <a:rPr lang="ru-RU" b="1" dirty="0">
                <a:solidFill>
                  <a:schemeClr val="accent3"/>
                </a:solidFill>
                <a:latin typeface="Arial Tj" pitchFamily="34" charset="-52"/>
              </a:rPr>
              <a:t> пешгирии њуќуќвайронкунї дар </a:t>
            </a:r>
            <a:r>
              <a:rPr lang="ru-RU" b="1" dirty="0" err="1">
                <a:solidFill>
                  <a:schemeClr val="accent3"/>
                </a:solidFill>
                <a:latin typeface="Arial Tj" pitchFamily="34" charset="-52"/>
              </a:rPr>
              <a:t>байни</a:t>
            </a:r>
            <a:r>
              <a:rPr lang="ru-RU" b="1" dirty="0">
                <a:solidFill>
                  <a:schemeClr val="accent3"/>
                </a:solidFill>
                <a:latin typeface="Arial Tj" pitchFamily="34" charset="-52"/>
              </a:rPr>
              <a:t> ноболиѓон </a:t>
            </a:r>
            <a:r>
              <a:rPr lang="ru-RU" b="1" dirty="0" err="1">
                <a:solidFill>
                  <a:schemeClr val="accent3"/>
                </a:solidFill>
                <a:latin typeface="Arial Tj" pitchFamily="34" charset="-52"/>
              </a:rPr>
              <a:t>барои</a:t>
            </a:r>
            <a:r>
              <a:rPr lang="ru-RU" b="1" dirty="0">
                <a:solidFill>
                  <a:schemeClr val="accent3"/>
                </a:solidFill>
                <a:latin typeface="Arial Tj" pitchFamily="34" charset="-52"/>
              </a:rPr>
              <a:t> </a:t>
            </a:r>
            <a:r>
              <a:rPr lang="ru-RU" b="1" dirty="0" err="1">
                <a:solidFill>
                  <a:schemeClr val="accent3"/>
                </a:solidFill>
                <a:latin typeface="Arial Tj" pitchFamily="34" charset="-52"/>
              </a:rPr>
              <a:t>солњои</a:t>
            </a:r>
            <a:r>
              <a:rPr lang="ru-RU" b="1" dirty="0">
                <a:solidFill>
                  <a:schemeClr val="accent3"/>
                </a:solidFill>
                <a:latin typeface="Arial Tj" pitchFamily="34" charset="-52"/>
              </a:rPr>
              <a:t> </a:t>
            </a:r>
            <a:r>
              <a:rPr lang="ru-RU" b="1" dirty="0" smtClean="0">
                <a:solidFill>
                  <a:schemeClr val="accent3"/>
                </a:solidFill>
                <a:latin typeface="Arial Tj" pitchFamily="34" charset="-52"/>
              </a:rPr>
              <a:t>2020-2024</a:t>
            </a:r>
            <a:r>
              <a:rPr lang="ru-RU" dirty="0" smtClean="0">
                <a:solidFill>
                  <a:schemeClr val="accent3"/>
                </a:solidFill>
                <a:latin typeface="Arial Tj" pitchFamily="34" charset="-52"/>
              </a:rPr>
              <a:t>. </a:t>
            </a:r>
            <a:r>
              <a:rPr lang="en-US" dirty="0" smtClean="0"/>
              <a:t/>
            </a:r>
            <a:br>
              <a:rPr lang="en-US" dirty="0" smtClean="0"/>
            </a:br>
            <a:r>
              <a:rPr lang="en-US" dirty="0"/>
              <a:t/>
            </a:r>
            <a:br>
              <a:rPr lang="en-US" dirty="0"/>
            </a:br>
            <a:r>
              <a:rPr lang="tg-Cyrl-TJ" sz="2200" dirty="0" smtClean="0">
                <a:solidFill>
                  <a:schemeClr val="accent4"/>
                </a:solidFill>
                <a:latin typeface="Arial Tj" pitchFamily="34" charset="-52"/>
              </a:rPr>
              <a:t>Б</a:t>
            </a:r>
            <a:r>
              <a:rPr lang="ru-RU" sz="2200" dirty="0" smtClean="0">
                <a:solidFill>
                  <a:schemeClr val="accent4"/>
                </a:solidFill>
                <a:latin typeface="Arial Tj" pitchFamily="34" charset="-52"/>
              </a:rPr>
              <a:t>а </a:t>
            </a:r>
            <a:r>
              <a:rPr lang="ru-RU" sz="2200" dirty="0" err="1" smtClean="0">
                <a:solidFill>
                  <a:schemeClr val="accent4"/>
                </a:solidFill>
                <a:latin typeface="Arial Tj" pitchFamily="34" charset="-52"/>
              </a:rPr>
              <a:t>ќарори</a:t>
            </a:r>
            <a:r>
              <a:rPr lang="ru-RU" sz="2200" dirty="0" smtClean="0">
                <a:solidFill>
                  <a:schemeClr val="accent4"/>
                </a:solidFill>
                <a:latin typeface="Arial Tj" pitchFamily="34" charset="-52"/>
              </a:rPr>
              <a:t> </a:t>
            </a:r>
            <a:r>
              <a:rPr lang="ru-RU" sz="2200" dirty="0" err="1">
                <a:solidFill>
                  <a:schemeClr val="accent4"/>
                </a:solidFill>
                <a:latin typeface="Arial Tj" pitchFamily="34" charset="-52"/>
              </a:rPr>
              <a:t>Њукумати</a:t>
            </a:r>
            <a:r>
              <a:rPr lang="ru-RU" sz="2200" dirty="0">
                <a:solidFill>
                  <a:schemeClr val="accent4"/>
                </a:solidFill>
                <a:latin typeface="Arial Tj" pitchFamily="34" charset="-52"/>
              </a:rPr>
              <a:t> Љумњурии Тољикистон аз «30» июли соли 2020, №</a:t>
            </a:r>
            <a:r>
              <a:rPr lang="ru-RU" sz="2200" dirty="0" smtClean="0">
                <a:solidFill>
                  <a:schemeClr val="accent4"/>
                </a:solidFill>
                <a:latin typeface="Arial Tj" pitchFamily="34" charset="-52"/>
              </a:rPr>
              <a:t>431 </a:t>
            </a:r>
            <a:r>
              <a:rPr lang="ru-RU" sz="2200" dirty="0" err="1" smtClean="0">
                <a:solidFill>
                  <a:schemeClr val="accent4"/>
                </a:solidFill>
                <a:latin typeface="Arial Tj" pitchFamily="34" charset="-52"/>
              </a:rPr>
              <a:t>тасди</a:t>
            </a:r>
            <a:r>
              <a:rPr lang="ru-RU" sz="2700" dirty="0" err="1" smtClean="0">
                <a:solidFill>
                  <a:schemeClr val="accent4"/>
                </a:solidFill>
                <a:latin typeface="Arial Tj" pitchFamily="34" charset="-52"/>
              </a:rPr>
              <a:t>қ</a:t>
            </a:r>
            <a:r>
              <a:rPr lang="ru-RU" sz="2700" dirty="0" smtClean="0">
                <a:solidFill>
                  <a:schemeClr val="accent4"/>
                </a:solidFill>
                <a:latin typeface="Arial Tj" pitchFamily="34" charset="-52"/>
              </a:rPr>
              <a:t> </a:t>
            </a:r>
            <a:r>
              <a:rPr lang="ru-RU" sz="2200" dirty="0" err="1" smtClean="0">
                <a:solidFill>
                  <a:schemeClr val="accent4"/>
                </a:solidFill>
                <a:latin typeface="Arial Tj" pitchFamily="34" charset="-52"/>
              </a:rPr>
              <a:t>гардидааст</a:t>
            </a:r>
            <a:r>
              <a:rPr lang="ru-RU" sz="2200" dirty="0" smtClean="0">
                <a:solidFill>
                  <a:schemeClr val="accent4"/>
                </a:solidFill>
                <a:latin typeface="Arial Tj" pitchFamily="34" charset="-52"/>
              </a:rPr>
              <a:t>.</a:t>
            </a:r>
            <a:endParaRPr lang="ru-RU" sz="2200" dirty="0">
              <a:solidFill>
                <a:schemeClr val="accent4"/>
              </a:solidFill>
              <a:latin typeface="Arial Tj" pitchFamily="34" charset="-52"/>
              <a:cs typeface="Calibri" panose="020F0502020204030204" pitchFamily="34" charset="0"/>
            </a:endParaRPr>
          </a:p>
        </p:txBody>
      </p:sp>
    </p:spTree>
    <p:extLst>
      <p:ext uri="{BB962C8B-B14F-4D97-AF65-F5344CB8AC3E}">
        <p14:creationId xmlns:p14="http://schemas.microsoft.com/office/powerpoint/2010/main" val="108572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680822534"/>
              </p:ext>
            </p:extLst>
          </p:nvPr>
        </p:nvGraphicFramePr>
        <p:xfrm>
          <a:off x="756744" y="536030"/>
          <a:ext cx="10657491" cy="5770178"/>
        </p:xfrm>
        <a:graphic>
          <a:graphicData uri="http://schemas.openxmlformats.org/drawingml/2006/table">
            <a:tbl>
              <a:tblPr firstRow="1" bandRow="1">
                <a:tableStyleId>{37CE84F3-28C3-443E-9E96-99CF82512B78}</a:tableStyleId>
              </a:tblPr>
              <a:tblGrid>
                <a:gridCol w="609584">
                  <a:extLst>
                    <a:ext uri="{9D8B030D-6E8A-4147-A177-3AD203B41FA5}">
                      <a16:colId xmlns:a16="http://schemas.microsoft.com/office/drawing/2014/main" val="2028154102"/>
                    </a:ext>
                  </a:extLst>
                </a:gridCol>
                <a:gridCol w="6358775">
                  <a:extLst>
                    <a:ext uri="{9D8B030D-6E8A-4147-A177-3AD203B41FA5}">
                      <a16:colId xmlns:a16="http://schemas.microsoft.com/office/drawing/2014/main" val="3737689451"/>
                    </a:ext>
                  </a:extLst>
                </a:gridCol>
                <a:gridCol w="1277007">
                  <a:extLst>
                    <a:ext uri="{9D8B030D-6E8A-4147-A177-3AD203B41FA5}">
                      <a16:colId xmlns:a16="http://schemas.microsoft.com/office/drawing/2014/main" val="3057524941"/>
                    </a:ext>
                  </a:extLst>
                </a:gridCol>
                <a:gridCol w="2412125">
                  <a:extLst>
                    <a:ext uri="{9D8B030D-6E8A-4147-A177-3AD203B41FA5}">
                      <a16:colId xmlns:a16="http://schemas.microsoft.com/office/drawing/2014/main" val="4142077142"/>
                    </a:ext>
                  </a:extLst>
                </a:gridCol>
              </a:tblGrid>
              <a:tr h="1244336">
                <a:tc>
                  <a:txBody>
                    <a:bodyPr/>
                    <a:lstStyle/>
                    <a:p>
                      <a:pPr algn="ctr">
                        <a:lnSpc>
                          <a:spcPct val="115000"/>
                        </a:lnSpc>
                        <a:spcAft>
                          <a:spcPts val="0"/>
                        </a:spcAft>
                      </a:pPr>
                      <a:r>
                        <a:rPr lang="tg-Cyrl-TJ" sz="1700" dirty="0">
                          <a:effectLst/>
                        </a:rPr>
                        <a:t>12.</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Љалби муассисаҳои хизматрасонии иҷтимої ҷиҳати пешниҳоди хизматҳои иҷтимоӣ ба </a:t>
                      </a:r>
                      <a:r>
                        <a:rPr lang="ru-RU" sz="1700" dirty="0" err="1">
                          <a:effectLst/>
                          <a:latin typeface="Times New Roman Tj" panose="02020603050405020304" pitchFamily="18" charset="-52"/>
                        </a:rPr>
                        <a:t>оила</a:t>
                      </a:r>
                      <a:r>
                        <a:rPr lang="tg-Cyrl-TJ" sz="1700" dirty="0">
                          <a:effectLst/>
                          <a:latin typeface="Times New Roman Tj" panose="02020603050405020304" pitchFamily="18" charset="-52"/>
                        </a:rPr>
                        <a:t> ва </a:t>
                      </a:r>
                      <a:r>
                        <a:rPr lang="ru-RU" sz="1700" dirty="0">
                          <a:effectLst/>
                          <a:latin typeface="Times New Roman Tj" panose="02020603050405020304" pitchFamily="18" charset="-52"/>
                        </a:rPr>
                        <a:t>ноболиѓони </a:t>
                      </a:r>
                      <a:r>
                        <a:rPr lang="tg-Cyrl-TJ" sz="1700" dirty="0" smtClean="0">
                          <a:effectLst/>
                          <a:latin typeface="Times New Roman Tj" panose="02020603050405020304" pitchFamily="18" charset="-52"/>
                        </a:rPr>
                        <a:t>ҳ</a:t>
                      </a:r>
                      <a:r>
                        <a:rPr lang="ru-RU" sz="1700" dirty="0" err="1" smtClean="0">
                          <a:effectLst/>
                          <a:latin typeface="Times New Roman Tj" panose="02020603050405020304" pitchFamily="18" charset="-52"/>
                        </a:rPr>
                        <a:t>уқуқвайронкунанда</a:t>
                      </a:r>
                      <a:r>
                        <a:rPr lang="tg-Cyrl-TJ" sz="1700" dirty="0" smtClean="0">
                          <a:effectLst/>
                          <a:latin typeface="Times New Roman Tj" panose="02020603050405020304" pitchFamily="18" charset="-52"/>
                        </a:rPr>
                        <a:t>, </a:t>
                      </a:r>
                      <a:r>
                        <a:rPr lang="tg-Cyrl-TJ" sz="1700" dirty="0">
                          <a:effectLst/>
                          <a:latin typeface="Times New Roman Tj" panose="02020603050405020304" pitchFamily="18" charset="-52"/>
                        </a:rPr>
                        <a:t>инчунин </a:t>
                      </a:r>
                      <a:r>
                        <a:rPr lang="ru-RU" sz="1700" dirty="0">
                          <a:effectLst/>
                          <a:latin typeface="Times New Roman Tj" panose="02020603050405020304" pitchFamily="18" charset="-52"/>
                        </a:rPr>
                        <a:t>дар </a:t>
                      </a:r>
                      <a:r>
                        <a:rPr lang="ru-RU" sz="1700" dirty="0" err="1" smtClean="0">
                          <a:effectLst/>
                          <a:latin typeface="Times New Roman Tj" panose="02020603050405020304" pitchFamily="18" charset="-52"/>
                        </a:rPr>
                        <a:t>ҳолати</a:t>
                      </a:r>
                      <a:r>
                        <a:rPr lang="ru-RU" sz="1700" dirty="0" smtClean="0">
                          <a:effectLst/>
                          <a:latin typeface="Times New Roman Tj" panose="02020603050405020304" pitchFamily="18" charset="-52"/>
                        </a:rPr>
                        <a:t> </a:t>
                      </a:r>
                      <a:r>
                        <a:rPr lang="ru-RU" sz="1700" dirty="0" err="1">
                          <a:effectLst/>
                          <a:latin typeface="Times New Roman Tj" panose="02020603050405020304" pitchFamily="18" charset="-52"/>
                        </a:rPr>
                        <a:t>душвори</a:t>
                      </a:r>
                      <a:r>
                        <a:rPr lang="ru-RU" sz="1700" dirty="0">
                          <a:effectLst/>
                          <a:latin typeface="Times New Roman Tj" panose="02020603050405020304" pitchFamily="18" charset="-52"/>
                        </a:rPr>
                        <a:t> </a:t>
                      </a:r>
                      <a:r>
                        <a:rPr lang="ru-RU" sz="1700" dirty="0" err="1" smtClean="0">
                          <a:effectLst/>
                          <a:latin typeface="Times New Roman Tj" panose="02020603050405020304" pitchFamily="18" charset="-52"/>
                        </a:rPr>
                        <a:t>зиндагӣ</a:t>
                      </a:r>
                      <a:r>
                        <a:rPr lang="ru-RU" sz="1700" dirty="0" smtClean="0">
                          <a:effectLst/>
                          <a:latin typeface="Times New Roman Tj" panose="02020603050405020304" pitchFamily="18" charset="-52"/>
                        </a:rPr>
                        <a:t> </a:t>
                      </a:r>
                      <a:r>
                        <a:rPr lang="ru-RU" sz="1700" dirty="0" err="1">
                          <a:effectLst/>
                          <a:latin typeface="Times New Roman Tj" panose="02020603050405020304" pitchFamily="18" charset="-52"/>
                        </a:rPr>
                        <a:t>ќарордошта</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Мунтазам</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ВТЊИА</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950798"/>
                  </a:ext>
                </a:extLst>
              </a:tr>
              <a:tr h="927639">
                <a:tc>
                  <a:txBody>
                    <a:bodyPr/>
                    <a:lstStyle/>
                    <a:p>
                      <a:pPr algn="ctr">
                        <a:lnSpc>
                          <a:spcPct val="115000"/>
                        </a:lnSpc>
                        <a:spcAft>
                          <a:spcPts val="0"/>
                        </a:spcAft>
                      </a:pPr>
                      <a:r>
                        <a:rPr lang="tg-Cyrl-TJ" sz="1700">
                          <a:effectLst/>
                        </a:rPr>
                        <a:t>13.</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Таъмини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хизматрасониҳои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иҷтимоӣ</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равонї</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заминаи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сохторҳои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мавҷудбуда</a:t>
                      </a:r>
                      <a:r>
                        <a:rPr lang="ru-RU" sz="1700" dirty="0">
                          <a:effectLst/>
                          <a:latin typeface="Times New Roman Tj" panose="02020603050405020304" pitchFamily="18" charset="-52"/>
                        </a:rPr>
                        <a:t> оид ба </a:t>
                      </a:r>
                      <a:r>
                        <a:rPr lang="ru-RU" sz="1700" dirty="0" err="1">
                          <a:effectLst/>
                          <a:latin typeface="Times New Roman Tj" panose="02020603050405020304" pitchFamily="18" charset="-52"/>
                        </a:rPr>
                        <a:t>миёнаравӣ</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машварати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оилавӣ</a:t>
                      </a:r>
                      <a:r>
                        <a:rPr lang="ru-RU" sz="1700" dirty="0">
                          <a:effectLst/>
                          <a:latin typeface="Times New Roman Tj" panose="02020603050405020304" pitchFamily="18" charset="-52"/>
                        </a:rPr>
                        <a:t>, ки </a:t>
                      </a:r>
                      <a:r>
                        <a:rPr lang="ru-RU" sz="1700" dirty="0" err="1">
                          <a:effectLst/>
                          <a:latin typeface="Times New Roman Tj" panose="02020603050405020304" pitchFamily="18" charset="-52"/>
                        </a:rPr>
                        <a:t>муноқишаи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оилавиро</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коҳиш</a:t>
                      </a:r>
                      <a:r>
                        <a:rPr lang="ru-RU" sz="1700" dirty="0">
                          <a:effectLst/>
                          <a:latin typeface="Times New Roman Tj" panose="02020603050405020304" pitchFamily="18" charset="-52"/>
                        </a:rPr>
                        <a:t> </a:t>
                      </a:r>
                      <a:r>
                        <a:rPr lang="ru-RU" sz="1700" dirty="0" err="1" smtClean="0">
                          <a:effectLst/>
                          <a:latin typeface="Times New Roman Tj" panose="02020603050405020304" pitchFamily="18" charset="-52"/>
                        </a:rPr>
                        <a:t>медиҳанд</a:t>
                      </a:r>
                      <a:r>
                        <a:rPr lang="ru-RU" sz="1700" dirty="0" smtClean="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2020-2025</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МИМЊД, ВТЊИА, ККЗО, КЉВ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924690"/>
                  </a:ext>
                </a:extLst>
              </a:tr>
              <a:tr h="1559953">
                <a:tc>
                  <a:txBody>
                    <a:bodyPr/>
                    <a:lstStyle/>
                    <a:p>
                      <a:pPr algn="ctr">
                        <a:lnSpc>
                          <a:spcPct val="115000"/>
                        </a:lnSpc>
                        <a:spcAft>
                          <a:spcPts val="0"/>
                        </a:spcAft>
                      </a:pPr>
                      <a:r>
                        <a:rPr lang="tg-Cyrl-TJ" sz="1700">
                          <a:effectLst/>
                        </a:rPr>
                        <a:t>14.</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Гузаронидани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семинарҳои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омўзишӣ</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кормандони </a:t>
                      </a:r>
                      <a:r>
                        <a:rPr lang="ru-RU" sz="1700" dirty="0" err="1">
                          <a:effectLst/>
                          <a:latin typeface="Times New Roman Tj" panose="02020603050405020304" pitchFamily="18" charset="-52"/>
                        </a:rPr>
                        <a:t>мақомоти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дахлдори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давлатї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љињати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расонидани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кумак</a:t>
                      </a:r>
                      <a:r>
                        <a:rPr lang="ru-RU" sz="1700" dirty="0">
                          <a:effectLst/>
                          <a:latin typeface="Times New Roman Tj" panose="02020603050405020304" pitchFamily="18" charset="-52"/>
                        </a:rPr>
                        <a:t> ба ноболиѓон ва </a:t>
                      </a:r>
                      <a:r>
                        <a:rPr lang="ru-RU" sz="1700" dirty="0" err="1">
                          <a:effectLst/>
                          <a:latin typeface="Times New Roman Tj" panose="02020603050405020304" pitchFamily="18" charset="-52"/>
                        </a:rPr>
                        <a:t>пешгирӣ</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хавфи</a:t>
                      </a:r>
                      <a:r>
                        <a:rPr lang="ru-RU" sz="1700" dirty="0">
                          <a:effectLst/>
                          <a:latin typeface="Times New Roman Tj" panose="02020603050405020304" pitchFamily="18" charset="-52"/>
                        </a:rPr>
                        <a:t> содир намудани (аз </a:t>
                      </a:r>
                      <a:r>
                        <a:rPr lang="ru-RU" sz="1700" dirty="0" err="1">
                          <a:effectLst/>
                          <a:latin typeface="Times New Roman Tj" panose="02020603050405020304" pitchFamily="18" charset="-52"/>
                        </a:rPr>
                        <a:t>ҷумла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хавфи</a:t>
                      </a:r>
                      <a:r>
                        <a:rPr lang="ru-RU" sz="1700" dirty="0">
                          <a:effectLst/>
                          <a:latin typeface="Times New Roman Tj" panose="02020603050405020304" pitchFamily="18" charset="-52"/>
                        </a:rPr>
                        <a:t> </a:t>
                      </a:r>
                      <a:r>
                        <a:rPr lang="ru-RU" sz="1700" dirty="0" err="1" smtClean="0">
                          <a:effectLst/>
                          <a:latin typeface="Times New Roman Tj" panose="02020603050405020304" pitchFamily="18" charset="-52"/>
                        </a:rPr>
                        <a:t>такроран</a:t>
                      </a:r>
                      <a:r>
                        <a:rPr lang="ru-RU" sz="1700" dirty="0" smtClean="0">
                          <a:effectLst/>
                          <a:latin typeface="Times New Roman Tj" panose="02020603050405020304" pitchFamily="18" charset="-52"/>
                        </a:rPr>
                        <a:t> содир </a:t>
                      </a:r>
                      <a:r>
                        <a:rPr lang="ru-RU" sz="1700" dirty="0">
                          <a:effectLst/>
                          <a:latin typeface="Times New Roman Tj" panose="02020603050405020304" pitchFamily="18" charset="-52"/>
                        </a:rPr>
                        <a:t>намудани </a:t>
                      </a:r>
                      <a:r>
                        <a:rPr lang="ru-RU" sz="1700" dirty="0" err="1" smtClean="0">
                          <a:effectLst/>
                          <a:latin typeface="Times New Roman Tj" panose="02020603050405020304" pitchFamily="18" charset="-52"/>
                        </a:rPr>
                        <a:t>љиноят</a:t>
                      </a:r>
                      <a:r>
                        <a:rPr lang="ru-RU" sz="1700" dirty="0" smtClean="0">
                          <a:effectLst/>
                          <a:latin typeface="Times New Roman Tj" panose="02020603050405020304" pitchFamily="18" charset="-52"/>
                        </a:rPr>
                        <a:t> </a:t>
                      </a:r>
                      <a:r>
                        <a:rPr lang="ru-RU" sz="1700" dirty="0">
                          <a:effectLst/>
                          <a:latin typeface="Times New Roman Tj" panose="02020603050405020304" pitchFamily="18" charset="-52"/>
                        </a:rPr>
                        <a:t>аз тарафи </a:t>
                      </a:r>
                      <a:r>
                        <a:rPr lang="ru-RU" sz="1700" dirty="0" err="1">
                          <a:effectLst/>
                          <a:latin typeface="Times New Roman Tj" panose="02020603050405020304" pitchFamily="18" charset="-52"/>
                        </a:rPr>
                        <a:t>онҳое</a:t>
                      </a:r>
                      <a:r>
                        <a:rPr lang="ru-RU" sz="1700" dirty="0">
                          <a:effectLst/>
                          <a:latin typeface="Times New Roman Tj" panose="02020603050405020304" pitchFamily="18" charset="-52"/>
                        </a:rPr>
                        <a:t>, ки </a:t>
                      </a:r>
                      <a:r>
                        <a:rPr lang="ru-RU" sz="1700" dirty="0" err="1">
                          <a:effectLst/>
                          <a:latin typeface="Times New Roman Tj" panose="02020603050405020304" pitchFamily="18" charset="-52"/>
                        </a:rPr>
                        <a:t>аллакай</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ќайди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маќомот</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меистанд</a:t>
                      </a:r>
                      <a:r>
                        <a:rPr lang="ru-RU" sz="1700" smtClean="0">
                          <a:effectLst/>
                          <a:latin typeface="Times New Roman Tj" panose="02020603050405020304" pitchFamily="18" charset="-52"/>
                        </a:rPr>
                        <a:t>).</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ВКД, ВА, ВМИ, ВММША, ВЊИ</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928641"/>
                  </a:ext>
                </a:extLst>
              </a:tr>
              <a:tr h="928211">
                <a:tc>
                  <a:txBody>
                    <a:bodyPr/>
                    <a:lstStyle/>
                    <a:p>
                      <a:pPr algn="ctr">
                        <a:lnSpc>
                          <a:spcPct val="115000"/>
                        </a:lnSpc>
                        <a:spcAft>
                          <a:spcPts val="0"/>
                        </a:spcAft>
                      </a:pPr>
                      <a:r>
                        <a:rPr lang="tg-Cyrl-TJ" sz="1700">
                          <a:effectLst/>
                        </a:rPr>
                        <a:t>15.</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Гузаронидани</a:t>
                      </a:r>
                      <a:r>
                        <a:rPr lang="ru-RU" sz="1700" dirty="0">
                          <a:effectLst/>
                          <a:latin typeface="Times New Roman Tj" panose="02020603050405020304" pitchFamily="18" charset="-52"/>
                        </a:rPr>
                        <a:t> корњои </a:t>
                      </a:r>
                      <a:r>
                        <a:rPr lang="ru-RU" sz="1700" dirty="0" err="1">
                          <a:effectLst/>
                          <a:latin typeface="Times New Roman Tj" panose="02020603050405020304" pitchFamily="18" charset="-52"/>
                        </a:rPr>
                        <a:t>фањмондадињї</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байни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ањолї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љињати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њатмї</a:t>
                      </a:r>
                      <a:r>
                        <a:rPr lang="ru-RU" sz="1700" dirty="0">
                          <a:effectLst/>
                          <a:latin typeface="Times New Roman Tj" panose="02020603050405020304" pitchFamily="18" charset="-52"/>
                        </a:rPr>
                        <a:t> будани ба таълиму тарбия фаро </a:t>
                      </a:r>
                      <a:r>
                        <a:rPr lang="ru-RU" sz="1700" dirty="0" err="1">
                          <a:effectLst/>
                          <a:latin typeface="Times New Roman Tj" panose="02020603050405020304" pitchFamily="18" charset="-52"/>
                        </a:rPr>
                        <a:t>гирифтани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кўдакон</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МИМЊД, ВФ, ККЗО, ВМИ, ВКД, КЉВ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484401"/>
                  </a:ext>
                </a:extLst>
              </a:tr>
              <a:tr h="1110039">
                <a:tc>
                  <a:txBody>
                    <a:bodyPr/>
                    <a:lstStyle/>
                    <a:p>
                      <a:pPr algn="ctr">
                        <a:lnSpc>
                          <a:spcPct val="115000"/>
                        </a:lnSpc>
                        <a:spcAft>
                          <a:spcPts val="0"/>
                        </a:spcAft>
                      </a:pPr>
                      <a:r>
                        <a:rPr lang="tg-Cyrl-TJ" sz="1700">
                          <a:effectLst/>
                        </a:rPr>
                        <a:t>16.</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Тањия ва пањн намудани иттилоот оид ба муњим будани гирифтани тањсилоти асосї барои ноболиѓоне, ки аз тањсил дур мондаанд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smtClean="0">
                          <a:effectLst/>
                          <a:latin typeface="Times New Roman Tj" panose="02020603050405020304" pitchFamily="18" charset="-52"/>
                        </a:rPr>
                        <a:t>МИМЊД</a:t>
                      </a:r>
                      <a:r>
                        <a:rPr lang="ru-RU" sz="1700" dirty="0">
                          <a:effectLst/>
                          <a:latin typeface="Times New Roman Tj" panose="02020603050405020304" pitchFamily="18" charset="-52"/>
                        </a:rPr>
                        <a:t>, ВФ, ВМИ, ВКД, КЉВ, МИМЊД, ВЊИ, КТР</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221792"/>
                  </a:ext>
                </a:extLst>
              </a:tr>
            </a:tbl>
          </a:graphicData>
        </a:graphic>
      </p:graphicFrame>
    </p:spTree>
    <p:extLst>
      <p:ext uri="{BB962C8B-B14F-4D97-AF65-F5344CB8AC3E}">
        <p14:creationId xmlns:p14="http://schemas.microsoft.com/office/powerpoint/2010/main" val="28106953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060541621"/>
              </p:ext>
            </p:extLst>
          </p:nvPr>
        </p:nvGraphicFramePr>
        <p:xfrm>
          <a:off x="756742" y="520262"/>
          <a:ext cx="10625960" cy="5785190"/>
        </p:xfrm>
        <a:graphic>
          <a:graphicData uri="http://schemas.openxmlformats.org/drawingml/2006/table">
            <a:tbl>
              <a:tblPr firstRow="1" bandRow="1">
                <a:tableStyleId>{37CE84F3-28C3-443E-9E96-99CF82512B78}</a:tableStyleId>
              </a:tblPr>
              <a:tblGrid>
                <a:gridCol w="551796">
                  <a:extLst>
                    <a:ext uri="{9D8B030D-6E8A-4147-A177-3AD203B41FA5}">
                      <a16:colId xmlns:a16="http://schemas.microsoft.com/office/drawing/2014/main" val="443572678"/>
                    </a:ext>
                  </a:extLst>
                </a:gridCol>
                <a:gridCol w="6731876">
                  <a:extLst>
                    <a:ext uri="{9D8B030D-6E8A-4147-A177-3AD203B41FA5}">
                      <a16:colId xmlns:a16="http://schemas.microsoft.com/office/drawing/2014/main" val="1446000684"/>
                    </a:ext>
                  </a:extLst>
                </a:gridCol>
                <a:gridCol w="1623848">
                  <a:extLst>
                    <a:ext uri="{9D8B030D-6E8A-4147-A177-3AD203B41FA5}">
                      <a16:colId xmlns:a16="http://schemas.microsoft.com/office/drawing/2014/main" val="3763321576"/>
                    </a:ext>
                  </a:extLst>
                </a:gridCol>
                <a:gridCol w="1718440">
                  <a:extLst>
                    <a:ext uri="{9D8B030D-6E8A-4147-A177-3AD203B41FA5}">
                      <a16:colId xmlns:a16="http://schemas.microsoft.com/office/drawing/2014/main" val="1723121765"/>
                    </a:ext>
                  </a:extLst>
                </a:gridCol>
              </a:tblGrid>
              <a:tr h="1196160">
                <a:tc>
                  <a:txBody>
                    <a:bodyPr/>
                    <a:lstStyle/>
                    <a:p>
                      <a:pPr>
                        <a:lnSpc>
                          <a:spcPct val="115000"/>
                        </a:lnSpc>
                        <a:spcAft>
                          <a:spcPts val="0"/>
                        </a:spcAft>
                      </a:pPr>
                      <a:r>
                        <a:rPr lang="tg-Cyrl-TJ" sz="1700" dirty="0">
                          <a:effectLst/>
                        </a:rPr>
                        <a:t>17.</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Баргузории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чорабинињои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пешгирикунанда</a:t>
                      </a:r>
                      <a:r>
                        <a:rPr lang="ru-RU" sz="1700" dirty="0">
                          <a:effectLst/>
                          <a:latin typeface="Times New Roman Tj" panose="02020603050405020304" pitchFamily="18" charset="-52"/>
                        </a:rPr>
                        <a:t> вобаста ба </a:t>
                      </a:r>
                      <a:r>
                        <a:rPr lang="ru-RU" sz="1700" dirty="0" err="1">
                          <a:effectLst/>
                          <a:latin typeface="Times New Roman Tj" panose="02020603050405020304" pitchFamily="18" charset="-52"/>
                        </a:rPr>
                        <a:t>омилњои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поймолгардии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њуќуќу</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манфиатњои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љавондухтарони</a:t>
                      </a:r>
                      <a:r>
                        <a:rPr lang="ru-RU" sz="1700" dirty="0">
                          <a:effectLst/>
                          <a:latin typeface="Times New Roman Tj" panose="02020603050405020304" pitchFamily="18" charset="-52"/>
                        </a:rPr>
                        <a:t> наврас </a:t>
                      </a:r>
                      <a:r>
                        <a:rPr lang="ru-RU" sz="1700" dirty="0" err="1" smtClean="0">
                          <a:effectLst/>
                          <a:latin typeface="Times New Roman Tj" panose="02020603050405020304" pitchFamily="18" charset="-52"/>
                        </a:rPr>
                        <a:t>љињати</a:t>
                      </a:r>
                      <a:r>
                        <a:rPr lang="ru-RU" sz="1700" dirty="0" smtClean="0">
                          <a:effectLst/>
                          <a:latin typeface="Times New Roman Tj" panose="02020603050405020304" pitchFamily="18" charset="-52"/>
                        </a:rPr>
                        <a:t> </a:t>
                      </a:r>
                      <a:r>
                        <a:rPr lang="ru-RU" sz="1700" dirty="0" err="1">
                          <a:effectLst/>
                          <a:latin typeface="Times New Roman Tj" panose="02020603050405020304" pitchFamily="18" charset="-52"/>
                        </a:rPr>
                        <a:t>идомаи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тањсил</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таъмини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тањсилоти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муносиб</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онњо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МИМЊД, ВФ, </a:t>
                      </a:r>
                      <a:r>
                        <a:rPr lang="ru-RU" sz="1700" dirty="0" smtClean="0">
                          <a:effectLst/>
                          <a:latin typeface="Times New Roman Tj" panose="02020603050405020304" pitchFamily="18" charset="-52"/>
                        </a:rPr>
                        <a:t>К</a:t>
                      </a:r>
                      <a:r>
                        <a:rPr lang="ru-RU" sz="1800" dirty="0" smtClean="0">
                          <a:effectLst/>
                          <a:latin typeface="Times New Roman Tj" panose="02020603050405020304" pitchFamily="18" charset="-52"/>
                        </a:rPr>
                        <a:t>Ҷ</a:t>
                      </a:r>
                      <a:r>
                        <a:rPr lang="ru-RU" sz="1700" dirty="0" smtClean="0">
                          <a:effectLst/>
                          <a:latin typeface="Times New Roman Tj" panose="02020603050405020304" pitchFamily="18" charset="-52"/>
                        </a:rPr>
                        <a:t>В, </a:t>
                      </a:r>
                      <a:r>
                        <a:rPr lang="ru-RU" sz="1700" dirty="0">
                          <a:effectLst/>
                          <a:latin typeface="Times New Roman Tj" panose="02020603050405020304" pitchFamily="18" charset="-52"/>
                        </a:rPr>
                        <a:t>ККЗО, ВХК, КТР, ВМИ,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4903548"/>
                  </a:ext>
                </a:extLst>
              </a:tr>
              <a:tr h="1467522">
                <a:tc>
                  <a:txBody>
                    <a:bodyPr/>
                    <a:lstStyle/>
                    <a:p>
                      <a:pPr algn="ctr">
                        <a:lnSpc>
                          <a:spcPct val="115000"/>
                        </a:lnSpc>
                        <a:spcAft>
                          <a:spcPts val="0"/>
                        </a:spcAft>
                      </a:pPr>
                      <a:r>
                        <a:rPr lang="tg-Cyrl-TJ" sz="1700">
                          <a:effectLst/>
                        </a:rPr>
                        <a:t>18.</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Тавассути</a:t>
                      </a:r>
                      <a:r>
                        <a:rPr lang="ru-RU" sz="1700" dirty="0">
                          <a:effectLst/>
                          <a:latin typeface="Times New Roman Tj" panose="02020603050405020304" pitchFamily="18" charset="-52"/>
                        </a:rPr>
                        <a:t> ВАО (</a:t>
                      </a:r>
                      <a:r>
                        <a:rPr lang="ru-RU" sz="1700" dirty="0" err="1">
                          <a:effectLst/>
                          <a:latin typeface="Times New Roman Tj" panose="02020603050405020304" pitchFamily="18" charset="-52"/>
                        </a:rPr>
                        <a:t>телевизион</a:t>
                      </a:r>
                      <a:r>
                        <a:rPr lang="ru-RU" sz="1700" dirty="0">
                          <a:effectLst/>
                          <a:latin typeface="Times New Roman Tj" panose="02020603050405020304" pitchFamily="18" charset="-52"/>
                        </a:rPr>
                        <a:t>, радио, </a:t>
                      </a:r>
                      <a:r>
                        <a:rPr lang="ru-RU" sz="1700" dirty="0" err="1">
                          <a:effectLst/>
                          <a:latin typeface="Times New Roman Tj" panose="02020603050405020304" pitchFamily="18" charset="-52"/>
                        </a:rPr>
                        <a:t>рўзномаву</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маљаллањо</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сомонањои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иљтимої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пањн</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маълумот</a:t>
                      </a:r>
                      <a:r>
                        <a:rPr lang="ru-RU" sz="1700" dirty="0">
                          <a:effectLst/>
                          <a:latin typeface="Times New Roman Tj" panose="02020603050405020304" pitchFamily="18" charset="-52"/>
                        </a:rPr>
                        <a:t> оид ба тарбияи </a:t>
                      </a:r>
                      <a:r>
                        <a:rPr lang="ru-RU" sz="1700" dirty="0" err="1">
                          <a:effectLst/>
                          <a:latin typeface="Times New Roman Tj" panose="02020603050405020304" pitchFamily="18" charset="-52"/>
                        </a:rPr>
                        <a:t>дурусти</a:t>
                      </a:r>
                      <a:r>
                        <a:rPr lang="ru-RU" sz="1700" dirty="0">
                          <a:effectLst/>
                          <a:latin typeface="Times New Roman Tj" panose="02020603050405020304" pitchFamily="18" charset="-52"/>
                        </a:rPr>
                        <a:t> ноболиѓон (бо </a:t>
                      </a:r>
                      <a:r>
                        <a:rPr lang="ru-RU" sz="1700" dirty="0" err="1">
                          <a:effectLst/>
                          <a:latin typeface="Times New Roman Tj" panose="02020603050405020304" pitchFamily="18" charset="-52"/>
                        </a:rPr>
                        <a:t>дарназардошти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муносибати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инсондўстона</a:t>
                      </a:r>
                      <a:r>
                        <a:rPr lang="ru-RU" sz="1700" dirty="0">
                          <a:effectLst/>
                          <a:latin typeface="Times New Roman Tj" panose="02020603050405020304" pitchFamily="18" charset="-52"/>
                        </a:rPr>
                        <a:t> бо </a:t>
                      </a:r>
                      <a:r>
                        <a:rPr lang="ru-RU" sz="1700" dirty="0" err="1">
                          <a:effectLst/>
                          <a:latin typeface="Times New Roman Tj" panose="02020603050405020304" pitchFamily="18" charset="-52"/>
                        </a:rPr>
                        <a:t>кўдак</a:t>
                      </a:r>
                      <a:r>
                        <a:rPr lang="ru-RU" sz="1700" dirty="0">
                          <a:effectLst/>
                          <a:latin typeface="Times New Roman Tj" panose="02020603050405020304" pitchFamily="18" charset="-52"/>
                        </a:rPr>
                        <a:t>) ва пешгирии </a:t>
                      </a:r>
                      <a:r>
                        <a:rPr lang="ru-RU" sz="1700" dirty="0" err="1">
                          <a:effectLst/>
                          <a:latin typeface="Times New Roman Tj" panose="02020603050405020304" pitchFamily="18" charset="-52"/>
                        </a:rPr>
                        <a:t>кирдорњои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зиддиљамъиятии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ноболиѓ</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ВФ, КТР, КЉВ, ККЗО, ВМИ, ВТЊИА ВХК, ВКД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232864"/>
                  </a:ext>
                </a:extLst>
              </a:tr>
              <a:tr h="1467522">
                <a:tc>
                  <a:txBody>
                    <a:bodyPr/>
                    <a:lstStyle/>
                    <a:p>
                      <a:pPr algn="ctr">
                        <a:lnSpc>
                          <a:spcPct val="115000"/>
                        </a:lnSpc>
                        <a:spcAft>
                          <a:spcPts val="0"/>
                        </a:spcAft>
                      </a:pPr>
                      <a:r>
                        <a:rPr lang="tg-Cyrl-TJ" sz="1700">
                          <a:effectLst/>
                        </a:rPr>
                        <a:t>19.</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Тањияи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филмњо</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намоишњои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театрикунонидашуда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роликњо</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консертњо</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барномањои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телевизионии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хусусияти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тарбиявидошта</a:t>
                      </a:r>
                      <a:r>
                        <a:rPr lang="ru-RU" sz="1700" dirty="0">
                          <a:effectLst/>
                          <a:latin typeface="Times New Roman Tj" panose="02020603050405020304" pitchFamily="18" charset="-52"/>
                        </a:rPr>
                        <a:t> оид ба тарбияи </a:t>
                      </a:r>
                      <a:r>
                        <a:rPr lang="ru-RU" sz="1700" dirty="0" err="1">
                          <a:effectLst/>
                          <a:latin typeface="Times New Roman Tj" panose="02020603050405020304" pitchFamily="18" charset="-52"/>
                        </a:rPr>
                        <a:t>ватандустї</a:t>
                      </a:r>
                      <a:r>
                        <a:rPr lang="ru-RU" sz="1700" dirty="0">
                          <a:effectLst/>
                          <a:latin typeface="Times New Roman Tj" panose="02020603050405020304" pitchFamily="18" charset="-52"/>
                        </a:rPr>
                        <a:t> ва пешгирии њуќуќвайронкунї дар </a:t>
                      </a:r>
                      <a:r>
                        <a:rPr lang="ru-RU" sz="1700" dirty="0" err="1">
                          <a:effectLst/>
                          <a:latin typeface="Times New Roman Tj" panose="02020603050405020304" pitchFamily="18" charset="-52"/>
                        </a:rPr>
                        <a:t>байни</a:t>
                      </a:r>
                      <a:r>
                        <a:rPr lang="ru-RU" sz="1700" dirty="0">
                          <a:effectLst/>
                          <a:latin typeface="Times New Roman Tj" panose="02020603050405020304" pitchFamily="18" charset="-52"/>
                        </a:rPr>
                        <a:t> ноболиѓон</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2020-2025</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ВФ, КТР, КВД, Тољикфилм, ВКД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847714"/>
                  </a:ext>
                </a:extLst>
              </a:tr>
              <a:tr h="912868">
                <a:tc>
                  <a:txBody>
                    <a:bodyPr/>
                    <a:lstStyle/>
                    <a:p>
                      <a:pPr algn="ctr">
                        <a:lnSpc>
                          <a:spcPct val="115000"/>
                        </a:lnSpc>
                        <a:spcAft>
                          <a:spcPts val="0"/>
                        </a:spcAft>
                      </a:pPr>
                      <a:r>
                        <a:rPr lang="tg-Cyrl-TJ" sz="1700">
                          <a:effectLst/>
                        </a:rPr>
                        <a:t>20.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Ташкили машварат ва корњои иттилоотию ташвиќотї бо падару модарон љињати пешгирии зўроварї дар оила бо маќсади пешгирии таваллуди кўдаки носолим</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ВТЊИА, ККЗО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892077"/>
                  </a:ext>
                </a:extLst>
              </a:tr>
              <a:tr h="727984">
                <a:tc>
                  <a:txBody>
                    <a:bodyPr/>
                    <a:lstStyle/>
                    <a:p>
                      <a:pPr algn="ctr">
                        <a:lnSpc>
                          <a:spcPct val="115000"/>
                        </a:lnSpc>
                        <a:spcAft>
                          <a:spcPts val="0"/>
                        </a:spcAft>
                      </a:pPr>
                      <a:r>
                        <a:rPr lang="tg-Cyrl-TJ" sz="1700">
                          <a:effectLst/>
                        </a:rPr>
                        <a:t>21. </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a:effectLst/>
                          <a:latin typeface="Times New Roman Tj" panose="02020603050405020304" pitchFamily="18" charset="-52"/>
                        </a:rPr>
                        <a:t>Кор бо оилањо ва ањли љомеа барои пеш бурдани тарзи њаёти солим то таваллуд дар байни занон ва модарон</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ВТЊИА, ККЗО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065197"/>
                  </a:ext>
                </a:extLst>
              </a:tr>
            </a:tbl>
          </a:graphicData>
        </a:graphic>
      </p:graphicFrame>
    </p:spTree>
    <p:extLst>
      <p:ext uri="{BB962C8B-B14F-4D97-AF65-F5344CB8AC3E}">
        <p14:creationId xmlns:p14="http://schemas.microsoft.com/office/powerpoint/2010/main" val="28705872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782120246"/>
              </p:ext>
            </p:extLst>
          </p:nvPr>
        </p:nvGraphicFramePr>
        <p:xfrm>
          <a:off x="788276" y="551793"/>
          <a:ext cx="10610192" cy="5754413"/>
        </p:xfrm>
        <a:graphic>
          <a:graphicData uri="http://schemas.openxmlformats.org/drawingml/2006/table">
            <a:tbl>
              <a:tblPr firstRow="1" bandRow="1">
                <a:tableStyleId>{37CE84F3-28C3-443E-9E96-99CF82512B78}</a:tableStyleId>
              </a:tblPr>
              <a:tblGrid>
                <a:gridCol w="740979">
                  <a:extLst>
                    <a:ext uri="{9D8B030D-6E8A-4147-A177-3AD203B41FA5}">
                      <a16:colId xmlns:a16="http://schemas.microsoft.com/office/drawing/2014/main" val="1571924125"/>
                    </a:ext>
                  </a:extLst>
                </a:gridCol>
                <a:gridCol w="6495393">
                  <a:extLst>
                    <a:ext uri="{9D8B030D-6E8A-4147-A177-3AD203B41FA5}">
                      <a16:colId xmlns:a16="http://schemas.microsoft.com/office/drawing/2014/main" val="2224859464"/>
                    </a:ext>
                  </a:extLst>
                </a:gridCol>
                <a:gridCol w="1639614">
                  <a:extLst>
                    <a:ext uri="{9D8B030D-6E8A-4147-A177-3AD203B41FA5}">
                      <a16:colId xmlns:a16="http://schemas.microsoft.com/office/drawing/2014/main" val="3995276785"/>
                    </a:ext>
                  </a:extLst>
                </a:gridCol>
                <a:gridCol w="1734206">
                  <a:extLst>
                    <a:ext uri="{9D8B030D-6E8A-4147-A177-3AD203B41FA5}">
                      <a16:colId xmlns:a16="http://schemas.microsoft.com/office/drawing/2014/main" val="1698963171"/>
                    </a:ext>
                  </a:extLst>
                </a:gridCol>
              </a:tblGrid>
              <a:tr h="959069">
                <a:tc>
                  <a:txBody>
                    <a:bodyPr/>
                    <a:lstStyle/>
                    <a:p>
                      <a:pPr algn="ctr">
                        <a:lnSpc>
                          <a:spcPct val="115000"/>
                        </a:lnSpc>
                        <a:spcAft>
                          <a:spcPts val="0"/>
                        </a:spcAft>
                      </a:pPr>
                      <a:r>
                        <a:rPr lang="tg-Cyrl-TJ" sz="1800" dirty="0">
                          <a:effectLst/>
                        </a:rPr>
                        <a:t>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Пурзўр намудани фаъолияти шўроњои мањаллї ва комиссияњои њуќуќи кўдак дар сатњи мањал ва ба роњ мондани њамкорї бо маќомоти давлатї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2020-2024</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МИМЊД, ВКД, ВТЊИА, ККЗО </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091972"/>
                  </a:ext>
                </a:extLst>
              </a:tr>
              <a:tr h="959069">
                <a:tc>
                  <a:txBody>
                    <a:bodyPr/>
                    <a:lstStyle/>
                    <a:p>
                      <a:pPr algn="ctr">
                        <a:lnSpc>
                          <a:spcPct val="115000"/>
                        </a:lnSpc>
                        <a:spcAft>
                          <a:spcPts val="0"/>
                        </a:spcAft>
                      </a:pPr>
                      <a:r>
                        <a:rPr lang="tg-Cyrl-TJ" sz="1800">
                          <a:effectLst/>
                        </a:rPr>
                        <a:t>23.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Тарѓибу ташвиќи муњиммияти тањсили томактабї барои такмили рушди муоширати кўдакон ва њавасмандию  </a:t>
                      </a:r>
                      <a:r>
                        <a:rPr lang="ru-RU" sz="1800" dirty="0" err="1">
                          <a:effectLst/>
                          <a:latin typeface="Times New Roman Tj" panose="02020603050405020304" pitchFamily="18" charset="-52"/>
                        </a:rPr>
                        <a:t>омодагии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онњо</a:t>
                      </a:r>
                      <a:r>
                        <a:rPr lang="ru-RU" sz="1800" dirty="0">
                          <a:effectLst/>
                          <a:latin typeface="Times New Roman Tj" panose="02020603050405020304" pitchFamily="18" charset="-52"/>
                        </a:rPr>
                        <a:t> ба </a:t>
                      </a:r>
                      <a:r>
                        <a:rPr lang="ru-RU" sz="1800" dirty="0" err="1">
                          <a:effectLst/>
                          <a:latin typeface="Times New Roman Tj" panose="02020603050405020304" pitchFamily="18" charset="-52"/>
                        </a:rPr>
                        <a:t>мактаб</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Мунтазам</a:t>
                      </a:r>
                      <a:r>
                        <a:rPr lang="ru-RU" sz="1800" dirty="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ВМИ, ВТХИА, ВКД, ККЗО, КТР, КЉВ </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899457"/>
                  </a:ext>
                </a:extLst>
              </a:tr>
              <a:tr h="1918138">
                <a:tc>
                  <a:txBody>
                    <a:bodyPr/>
                    <a:lstStyle/>
                    <a:p>
                      <a:pPr algn="ctr">
                        <a:lnSpc>
                          <a:spcPct val="115000"/>
                        </a:lnSpc>
                        <a:spcAft>
                          <a:spcPts val="0"/>
                        </a:spcAft>
                      </a:pPr>
                      <a:r>
                        <a:rPr lang="tg-Cyrl-TJ" sz="1800">
                          <a:effectLst/>
                        </a:rPr>
                        <a:t>24.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Тањияи чорабинињо дар байни мактаббачагон оид ба гузаронидани суњбату вохўрињо, корњои фањмондадињї вобаста ба пешгирии њуќуќвайронкунї ва шомил шудан ба њизбу њаракатњои террористию экстремистї бо љалби мутахассисон ва видеофилмњои њуљљатї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err="1">
                          <a:effectLst/>
                          <a:latin typeface="Times New Roman Tj" panose="02020603050405020304" pitchFamily="18" charset="-52"/>
                        </a:rPr>
                        <a:t>Мунтазам</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ВКД, ВМИ</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584168"/>
                  </a:ext>
                </a:extLst>
              </a:tr>
              <a:tr h="1150882">
                <a:tc>
                  <a:txBody>
                    <a:bodyPr/>
                    <a:lstStyle/>
                    <a:p>
                      <a:pPr algn="ctr">
                        <a:lnSpc>
                          <a:spcPct val="115000"/>
                        </a:lnSpc>
                        <a:spcAft>
                          <a:spcPts val="0"/>
                        </a:spcAft>
                      </a:pPr>
                      <a:r>
                        <a:rPr lang="tg-Cyrl-TJ" sz="1800">
                          <a:effectLst/>
                        </a:rPr>
                        <a:t>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Такмили чорабинињои ташвиќотї оид ба пешгирии нашъамандию майзадагї, машѓул шудан ба талбандагиву оворагардї ва тарѓиби тарзи њаёти солими онњо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err="1">
                          <a:effectLst/>
                          <a:latin typeface="Times New Roman Tj" panose="02020603050405020304" pitchFamily="18" charset="-52"/>
                        </a:rPr>
                        <a:t>Мунтазам</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АНМН, ВКД, ВТХИА,ВФ</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0332948"/>
                  </a:ext>
                </a:extLst>
              </a:tr>
              <a:tr h="767255">
                <a:tc>
                  <a:txBody>
                    <a:bodyPr/>
                    <a:lstStyle/>
                    <a:p>
                      <a:pPr algn="ctr">
                        <a:lnSpc>
                          <a:spcPct val="115000"/>
                        </a:lnSpc>
                        <a:spcAft>
                          <a:spcPts val="0"/>
                        </a:spcAft>
                      </a:pPr>
                      <a:r>
                        <a:rPr lang="tg-Cyrl-TJ" sz="1800">
                          <a:effectLst/>
                        </a:rPr>
                        <a:t>26.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Ташкили овезањо ва лавњањои тарѓиботї оид ба пешгирии њуќуќвайронкунї дар муассисаањои тањсилоти  умумї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ВМИ, ВКД,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91685"/>
                  </a:ext>
                </a:extLst>
              </a:tr>
            </a:tbl>
          </a:graphicData>
        </a:graphic>
      </p:graphicFrame>
    </p:spTree>
    <p:extLst>
      <p:ext uri="{BB962C8B-B14F-4D97-AF65-F5344CB8AC3E}">
        <p14:creationId xmlns:p14="http://schemas.microsoft.com/office/powerpoint/2010/main" val="18892648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989816772"/>
              </p:ext>
            </p:extLst>
          </p:nvPr>
        </p:nvGraphicFramePr>
        <p:xfrm>
          <a:off x="804041" y="551793"/>
          <a:ext cx="10562897" cy="5741557"/>
        </p:xfrm>
        <a:graphic>
          <a:graphicData uri="http://schemas.openxmlformats.org/drawingml/2006/table">
            <a:tbl>
              <a:tblPr firstRow="1" bandRow="1">
                <a:tableStyleId>{37CE84F3-28C3-443E-9E96-99CF82512B78}</a:tableStyleId>
              </a:tblPr>
              <a:tblGrid>
                <a:gridCol w="517943">
                  <a:extLst>
                    <a:ext uri="{9D8B030D-6E8A-4147-A177-3AD203B41FA5}">
                      <a16:colId xmlns:a16="http://schemas.microsoft.com/office/drawing/2014/main" val="774802714"/>
                    </a:ext>
                  </a:extLst>
                </a:gridCol>
                <a:gridCol w="7062858">
                  <a:extLst>
                    <a:ext uri="{9D8B030D-6E8A-4147-A177-3AD203B41FA5}">
                      <a16:colId xmlns:a16="http://schemas.microsoft.com/office/drawing/2014/main" val="1776108449"/>
                    </a:ext>
                  </a:extLst>
                </a:gridCol>
                <a:gridCol w="1412572">
                  <a:extLst>
                    <a:ext uri="{9D8B030D-6E8A-4147-A177-3AD203B41FA5}">
                      <a16:colId xmlns:a16="http://schemas.microsoft.com/office/drawing/2014/main" val="4003026917"/>
                    </a:ext>
                  </a:extLst>
                </a:gridCol>
                <a:gridCol w="1569524">
                  <a:extLst>
                    <a:ext uri="{9D8B030D-6E8A-4147-A177-3AD203B41FA5}">
                      <a16:colId xmlns:a16="http://schemas.microsoft.com/office/drawing/2014/main" val="4075806569"/>
                    </a:ext>
                  </a:extLst>
                </a:gridCol>
              </a:tblGrid>
              <a:tr h="1098031">
                <a:tc>
                  <a:txBody>
                    <a:bodyPr/>
                    <a:lstStyle/>
                    <a:p>
                      <a:pPr algn="ctr">
                        <a:lnSpc>
                          <a:spcPct val="115000"/>
                        </a:lnSpc>
                        <a:spcAft>
                          <a:spcPts val="0"/>
                        </a:spcAft>
                      </a:pPr>
                      <a:r>
                        <a:rPr lang="tg-Cyrl-TJ" sz="1800" dirty="0" smtClean="0">
                          <a:effectLst/>
                        </a:rPr>
                        <a:t>27</a:t>
                      </a:r>
                      <a:endParaRPr lang="tg-Cyrl-TJ" sz="1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Бо маќсади баланд бардоштани маърифати  њуќуќии ноболиѓон  ташкили «Њафтаи њуќуќї», оид ба омўзиши љавобгарии љиноятї ва љазои ноболиѓон вобаста ба намудњои њуќуќвайронкунї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 ВКД, ВМИ</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664389"/>
                  </a:ext>
                </a:extLst>
              </a:tr>
              <a:tr h="939587">
                <a:tc>
                  <a:txBody>
                    <a:bodyPr/>
                    <a:lstStyle/>
                    <a:p>
                      <a:pPr algn="ctr">
                        <a:lnSpc>
                          <a:spcPct val="115000"/>
                        </a:lnSpc>
                        <a:spcAft>
                          <a:spcPts val="0"/>
                        </a:spcAft>
                      </a:pPr>
                      <a:r>
                        <a:rPr lang="tg-Cyrl-TJ" sz="1800">
                          <a:effectLst/>
                        </a:rPr>
                        <a:t>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 ва гузаронидани пурсишномањо (тестњо) дар байни ноболиѓон оид ба муносибати онњо ба њуќуќвайронкунї ва рафторашон њангоми  муноќишањо</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err="1">
                          <a:effectLst/>
                          <a:latin typeface="Times New Roman Tj" panose="02020603050405020304" pitchFamily="18" charset="-52"/>
                        </a:rPr>
                        <a:t>Мунтазам</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ВМИ, 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025254"/>
                  </a:ext>
                </a:extLst>
              </a:tr>
              <a:tr h="728132">
                <a:tc>
                  <a:txBody>
                    <a:bodyPr/>
                    <a:lstStyle/>
                    <a:p>
                      <a:pPr algn="ctr">
                        <a:lnSpc>
                          <a:spcPct val="115000"/>
                        </a:lnSpc>
                        <a:spcAft>
                          <a:spcPts val="0"/>
                        </a:spcAft>
                      </a:pPr>
                      <a:r>
                        <a:rPr lang="tg-Cyrl-TJ" sz="1800">
                          <a:effectLst/>
                        </a:rPr>
                        <a:t>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Љалби ноболиѓони душвортарбия ба чорабинињо ва мањфилњо дар муассисањои тањсилоти умумї ва иловагї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Мунтазам </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ВМИ, 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8431816"/>
                  </a:ext>
                </a:extLst>
              </a:tr>
              <a:tr h="2022586">
                <a:tc>
                  <a:txBody>
                    <a:bodyPr/>
                    <a:lstStyle/>
                    <a:p>
                      <a:pPr algn="ctr">
                        <a:lnSpc>
                          <a:spcPct val="115000"/>
                        </a:lnSpc>
                        <a:spcAft>
                          <a:spcPts val="0"/>
                        </a:spcAft>
                      </a:pPr>
                      <a:r>
                        <a:rPr lang="ru-RU" sz="1800">
                          <a:effectLst/>
                        </a:rPr>
                        <a:t/>
                      </a:r>
                      <a:br>
                        <a:rPr lang="ru-RU" sz="1800">
                          <a:effectLst/>
                        </a:rPr>
                      </a:br>
                      <a:r>
                        <a:rPr lang="tg-Cyrl-TJ" sz="1800">
                          <a:effectLst/>
                        </a:rPr>
                        <a:t>30.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Ташкили мулоќот ва корњои мунтазами фањмондадињї  бо падару модарон бо љалби зиёиён, собиќадорони љангу мењнат ва шоиру нависандагон оид ба пешгирии њуќуќвайронкунї байни ноболиѓон ва фа{монидани моњияти талаботи Ќонуни Љумњурии Тољикистон «Дар бораи масъулияти падару модар дар таълиму тарбияи фарзанд» дар сатњи мањал,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Мунтазам</a:t>
                      </a:r>
                      <a:r>
                        <a:rPr lang="ru-RU" sz="1800" dirty="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МИМҲД, ВМИ, ВКД, ВФ</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4868080"/>
                  </a:ext>
                </a:extLst>
              </a:tr>
              <a:tr h="939587">
                <a:tc>
                  <a:txBody>
                    <a:bodyPr/>
                    <a:lstStyle/>
                    <a:p>
                      <a:pPr algn="ctr">
                        <a:lnSpc>
                          <a:spcPct val="115000"/>
                        </a:lnSpc>
                        <a:spcAft>
                          <a:spcPts val="0"/>
                        </a:spcAft>
                      </a:pPr>
                      <a:r>
                        <a:rPr lang="tg-Cyrl-TJ" sz="1800">
                          <a:effectLst/>
                        </a:rPr>
                        <a:t>31.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800" dirty="0">
                          <a:effectLst/>
                          <a:latin typeface="Times New Roman Tj" panose="02020603050405020304" pitchFamily="18" charset="-52"/>
                        </a:rPr>
                        <a:t>Ташкил ва гузаронидани тадќиќоти сотсиологї вобаста ба муайян намудани омилњои оворагардї ва ба њуќуќвайронкунї даст задани ноболиѓон</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2021</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ВКД, ВМИ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88839"/>
                  </a:ext>
                </a:extLst>
              </a:tr>
            </a:tbl>
          </a:graphicData>
        </a:graphic>
      </p:graphicFrame>
    </p:spTree>
    <p:extLst>
      <p:ext uri="{BB962C8B-B14F-4D97-AF65-F5344CB8AC3E}">
        <p14:creationId xmlns:p14="http://schemas.microsoft.com/office/powerpoint/2010/main" val="1545871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384480315"/>
              </p:ext>
            </p:extLst>
          </p:nvPr>
        </p:nvGraphicFramePr>
        <p:xfrm>
          <a:off x="804042" y="725214"/>
          <a:ext cx="10578660" cy="5537744"/>
        </p:xfrm>
        <a:graphic>
          <a:graphicData uri="http://schemas.openxmlformats.org/drawingml/2006/table">
            <a:tbl>
              <a:tblPr firstRow="1" bandRow="1">
                <a:tableStyleId>{37CE84F3-28C3-443E-9E96-99CF82512B78}</a:tableStyleId>
              </a:tblPr>
              <a:tblGrid>
                <a:gridCol w="599089">
                  <a:extLst>
                    <a:ext uri="{9D8B030D-6E8A-4147-A177-3AD203B41FA5}">
                      <a16:colId xmlns:a16="http://schemas.microsoft.com/office/drawing/2014/main" val="3447190495"/>
                    </a:ext>
                  </a:extLst>
                </a:gridCol>
                <a:gridCol w="5912069">
                  <a:extLst>
                    <a:ext uri="{9D8B030D-6E8A-4147-A177-3AD203B41FA5}">
                      <a16:colId xmlns:a16="http://schemas.microsoft.com/office/drawing/2014/main" val="1877664549"/>
                    </a:ext>
                  </a:extLst>
                </a:gridCol>
                <a:gridCol w="2364828">
                  <a:extLst>
                    <a:ext uri="{9D8B030D-6E8A-4147-A177-3AD203B41FA5}">
                      <a16:colId xmlns:a16="http://schemas.microsoft.com/office/drawing/2014/main" val="1688875597"/>
                    </a:ext>
                  </a:extLst>
                </a:gridCol>
                <a:gridCol w="1608694">
                  <a:extLst>
                    <a:ext uri="{9D8B030D-6E8A-4147-A177-3AD203B41FA5}">
                      <a16:colId xmlns:a16="http://schemas.microsoft.com/office/drawing/2014/main" val="3860556889"/>
                    </a:ext>
                  </a:extLst>
                </a:gridCol>
                <a:gridCol w="93980">
                  <a:extLst>
                    <a:ext uri="{9D8B030D-6E8A-4147-A177-3AD203B41FA5}">
                      <a16:colId xmlns:a16="http://schemas.microsoft.com/office/drawing/2014/main" val="3059617541"/>
                    </a:ext>
                  </a:extLst>
                </a:gridCol>
              </a:tblGrid>
              <a:tr h="2172752">
                <a:tc>
                  <a:txBody>
                    <a:bodyPr/>
                    <a:lstStyle/>
                    <a:p>
                      <a:pPr algn="ctr">
                        <a:lnSpc>
                          <a:spcPct val="115000"/>
                        </a:lnSpc>
                        <a:spcAft>
                          <a:spcPts val="0"/>
                        </a:spcAft>
                      </a:pPr>
                      <a:r>
                        <a:rPr lang="tg-Cyrl-TJ" sz="1800" dirty="0">
                          <a:effectLst/>
                        </a:rPr>
                        <a:t>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g-Cyrl-TJ" sz="2400" dirty="0">
                          <a:effectLst/>
                          <a:latin typeface="Times New Roman Tj" panose="02020603050405020304" pitchFamily="18" charset="-52"/>
                        </a:rPr>
                        <a:t>Ташкили конференсияњо ва форумњои илмию амалї оид ба тарзу роњњои таъсирбахши пешгирии њуќуќвайронкунии ноболиѓон</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2400" dirty="0" err="1">
                          <a:effectLst/>
                          <a:latin typeface="Times New Roman Tj" panose="02020603050405020304" pitchFamily="18" charset="-52"/>
                        </a:rPr>
                        <a:t>Мунтазам</a:t>
                      </a:r>
                      <a:r>
                        <a:rPr lang="ru-RU" sz="2400" dirty="0">
                          <a:effectLst/>
                          <a:latin typeface="Times New Roman Tj" panose="02020603050405020304" pitchFamily="18" charset="-52"/>
                        </a:rPr>
                        <a:t> </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1000"/>
                        </a:spcAft>
                      </a:pPr>
                      <a:r>
                        <a:rPr lang="ru-RU" sz="2400" dirty="0">
                          <a:effectLst/>
                          <a:latin typeface="Times New Roman Tj" panose="02020603050405020304" pitchFamily="18" charset="-52"/>
                        </a:rPr>
                        <a:t>ВКД, ВМИ, ВФ</a:t>
                      </a:r>
                    </a:p>
                    <a:p>
                      <a:pPr>
                        <a:lnSpc>
                          <a:spcPct val="115000"/>
                        </a:lnSpc>
                        <a:spcAft>
                          <a:spcPts val="1000"/>
                        </a:spcAft>
                      </a:pPr>
                      <a:r>
                        <a:rPr lang="ru-RU" sz="2400" dirty="0">
                          <a:effectLst/>
                          <a:latin typeface="Times New Roman Tj" panose="02020603050405020304" pitchFamily="18" charset="-52"/>
                        </a:rPr>
                        <a:t> </a:t>
                      </a:r>
                    </a:p>
                    <a:p>
                      <a:pPr>
                        <a:lnSpc>
                          <a:spcPct val="115000"/>
                        </a:lnSpc>
                        <a:spcAft>
                          <a:spcPts val="1000"/>
                        </a:spcAft>
                      </a:pPr>
                      <a:r>
                        <a:rPr lang="ru-RU" sz="2400" dirty="0">
                          <a:effectLst/>
                          <a:latin typeface="Times New Roman Tj" panose="02020603050405020304" pitchFamily="18" charset="-52"/>
                        </a:rPr>
                        <a:t> </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998502620"/>
                  </a:ext>
                </a:extLst>
              </a:tr>
              <a:tr h="2948652">
                <a:tc>
                  <a:txBody>
                    <a:bodyPr/>
                    <a:lstStyle/>
                    <a:p>
                      <a:pPr algn="ctr">
                        <a:lnSpc>
                          <a:spcPct val="115000"/>
                        </a:lnSpc>
                        <a:spcAft>
                          <a:spcPts val="0"/>
                        </a:spcAft>
                      </a:pPr>
                      <a:r>
                        <a:rPr lang="ru-RU" sz="1800" dirty="0">
                          <a:effectLst/>
                        </a:rPr>
                        <a:t/>
                      </a:r>
                      <a:br>
                        <a:rPr lang="ru-RU" sz="1800" dirty="0">
                          <a:effectLst/>
                        </a:rPr>
                      </a:br>
                      <a:r>
                        <a:rPr lang="tg-Cyrl-TJ" sz="1800" dirty="0">
                          <a:effectLst/>
                        </a:rPr>
                        <a:t>33.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400" dirty="0">
                          <a:effectLst/>
                          <a:latin typeface="Times New Roman Tj" panose="02020603050405020304" pitchFamily="18" charset="-52"/>
                        </a:rPr>
                        <a:t>Ташкили озмунњо дар байни мактаббачагон оид ба забономўзї, барномасозї, рассомї, мусиќинавозї, сурудхонї, раќќосї ва барандагї дар сатњи ноњия ва љумњурї, дарёфти наврасони лаёќатманду бомањорат ва тарѓиби истеъдоди онњо бо воситањои ахбори омма</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err="1">
                          <a:effectLst/>
                          <a:latin typeface="Times New Roman Tj" panose="02020603050405020304" pitchFamily="18" charset="-52"/>
                        </a:rPr>
                        <a:t>мунтазам</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latin typeface="Times New Roman Tj" panose="02020603050405020304" pitchFamily="18" charset="-52"/>
                        </a:rPr>
                        <a:t>ВФ, ВМИ,   КТР, КЉВ, ВКД</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951984"/>
                  </a:ext>
                </a:extLst>
              </a:tr>
            </a:tbl>
          </a:graphicData>
        </a:graphic>
      </p:graphicFrame>
    </p:spTree>
    <p:extLst>
      <p:ext uri="{BB962C8B-B14F-4D97-AF65-F5344CB8AC3E}">
        <p14:creationId xmlns:p14="http://schemas.microsoft.com/office/powerpoint/2010/main" val="42193932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393909"/>
          </a:xfrm>
        </p:spPr>
        <p:txBody>
          <a:bodyPr>
            <a:normAutofit fontScale="90000"/>
          </a:bodyPr>
          <a:lstStyle/>
          <a:p>
            <a:pPr>
              <a:lnSpc>
                <a:spcPct val="115000"/>
              </a:lnSpc>
              <a:spcAft>
                <a:spcPts val="0"/>
              </a:spcAft>
            </a:pPr>
            <a:r>
              <a:rPr lang="tg-Cyrl-TJ" sz="31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ТАШАББУСИ МАЌОМОТИ ИЉРОИЯИ МАЊАЛЛИИ ЊОКИМИЯТИ ДАВЛАТЇ ДАР БАЛАНД БАРДОШТАНИ НЕКУАЊВОЛЇ ВА РУШДИ СОЛИМИИ НОБОЛИЃОН</a:t>
            </a:r>
            <a:r>
              <a:rPr lang="ru-RU" sz="3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1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tg-Cyrl-TJ" sz="31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 3. Таъмини низоми фаъоли дастгирї бо маќсади сафарбаркунии ноболиѓон ба чорабинињои таълимию тарбиявии ба шароити мањал ва муњити зисти ноболиѓон мутобиќгардонидашуда</a:t>
            </a:r>
            <a: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4582150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088266124"/>
              </p:ext>
            </p:extLst>
          </p:nvPr>
        </p:nvGraphicFramePr>
        <p:xfrm>
          <a:off x="804042" y="583319"/>
          <a:ext cx="10578660" cy="5707121"/>
        </p:xfrm>
        <a:graphic>
          <a:graphicData uri="http://schemas.openxmlformats.org/drawingml/2006/table">
            <a:tbl>
              <a:tblPr firstRow="1" bandRow="1">
                <a:tableStyleId>{37CE84F3-28C3-443E-9E96-99CF82512B78}</a:tableStyleId>
              </a:tblPr>
              <a:tblGrid>
                <a:gridCol w="630620">
                  <a:extLst>
                    <a:ext uri="{9D8B030D-6E8A-4147-A177-3AD203B41FA5}">
                      <a16:colId xmlns:a16="http://schemas.microsoft.com/office/drawing/2014/main" val="3609047001"/>
                    </a:ext>
                  </a:extLst>
                </a:gridCol>
                <a:gridCol w="6479628">
                  <a:extLst>
                    <a:ext uri="{9D8B030D-6E8A-4147-A177-3AD203B41FA5}">
                      <a16:colId xmlns:a16="http://schemas.microsoft.com/office/drawing/2014/main" val="457960632"/>
                    </a:ext>
                  </a:extLst>
                </a:gridCol>
                <a:gridCol w="1340069">
                  <a:extLst>
                    <a:ext uri="{9D8B030D-6E8A-4147-A177-3AD203B41FA5}">
                      <a16:colId xmlns:a16="http://schemas.microsoft.com/office/drawing/2014/main" val="3177479457"/>
                    </a:ext>
                  </a:extLst>
                </a:gridCol>
                <a:gridCol w="2128343">
                  <a:extLst>
                    <a:ext uri="{9D8B030D-6E8A-4147-A177-3AD203B41FA5}">
                      <a16:colId xmlns:a16="http://schemas.microsoft.com/office/drawing/2014/main" val="1478736591"/>
                    </a:ext>
                  </a:extLst>
                </a:gridCol>
              </a:tblGrid>
              <a:tr h="1007139">
                <a:tc>
                  <a:txBody>
                    <a:bodyPr/>
                    <a:lstStyle/>
                    <a:p>
                      <a:pPr algn="ctr">
                        <a:lnSpc>
                          <a:spcPct val="115000"/>
                        </a:lnSpc>
                        <a:spcAft>
                          <a:spcPts val="0"/>
                        </a:spcAft>
                      </a:pPr>
                      <a:r>
                        <a:rPr lang="tg-Cyrl-TJ" sz="1800" dirty="0">
                          <a:effectLst/>
                        </a:rPr>
                        <a:t>35.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Тањия</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чопи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маводи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тарѓиботии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таќсимотї</a:t>
                      </a:r>
                      <a:r>
                        <a:rPr lang="ru-RU" sz="1800" dirty="0">
                          <a:effectLst/>
                          <a:latin typeface="Times New Roman Tj" panose="02020603050405020304" pitchFamily="18" charset="-52"/>
                        </a:rPr>
                        <a:t>, буклет, </a:t>
                      </a:r>
                      <a:r>
                        <a:rPr lang="ru-RU" sz="1800" dirty="0" err="1">
                          <a:effectLst/>
                          <a:latin typeface="Times New Roman Tj" panose="02020603050405020304" pitchFamily="18" charset="-52"/>
                        </a:rPr>
                        <a:t>вараќа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ёддоштњо</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байн</a:t>
                      </a:r>
                      <a:r>
                        <a:rPr lang="ru-RU" sz="1800" dirty="0">
                          <a:effectLst/>
                          <a:latin typeface="Times New Roman Tj" panose="02020603050405020304" pitchFamily="18" charset="-52"/>
                        </a:rPr>
                        <a:t> бурдани </a:t>
                      </a:r>
                      <a:r>
                        <a:rPr lang="ru-RU" sz="1800" dirty="0" err="1">
                          <a:effectLst/>
                          <a:latin typeface="Times New Roman Tj" panose="02020603050405020304" pitchFamily="18" charset="-52"/>
                        </a:rPr>
                        <a:t>мушкилињо</a:t>
                      </a:r>
                      <a:r>
                        <a:rPr lang="ru-RU" sz="1800" dirty="0">
                          <a:effectLst/>
                          <a:latin typeface="Times New Roman Tj" panose="02020603050405020304" pitchFamily="18" charset="-52"/>
                        </a:rPr>
                        <a:t> дар тарбияи ноболиѓон ва пешгирии њуќуќвайронкунї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МИМЊД, ВКД, ВМИ, КЉВ</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3391273"/>
                  </a:ext>
                </a:extLst>
              </a:tr>
              <a:tr h="1342852">
                <a:tc>
                  <a:txBody>
                    <a:bodyPr/>
                    <a:lstStyle/>
                    <a:p>
                      <a:pPr algn="ctr">
                        <a:lnSpc>
                          <a:spcPct val="115000"/>
                        </a:lnSpc>
                        <a:spcAft>
                          <a:spcPts val="0"/>
                        </a:spcAft>
                      </a:pPr>
                      <a:r>
                        <a:rPr lang="tg-Cyrl-TJ" sz="1800">
                          <a:effectLst/>
                        </a:rPr>
                        <a:t>36.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Ташкили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даврањои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омўзишї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барои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такмили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малакаи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соња</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самти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пешгириии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њуќуќвайронкунии</a:t>
                      </a:r>
                      <a:r>
                        <a:rPr lang="ru-RU" sz="1800" dirty="0">
                          <a:effectLst/>
                          <a:latin typeface="Times New Roman Tj" panose="02020603050405020304" pitchFamily="18" charset="-52"/>
                        </a:rPr>
                        <a:t> ноболиѓон ва </a:t>
                      </a:r>
                      <a:r>
                        <a:rPr lang="ru-RU" sz="1800" dirty="0" err="1">
                          <a:effectLst/>
                          <a:latin typeface="Times New Roman Tj" panose="02020603050405020304" pitchFamily="18" charset="-52"/>
                        </a:rPr>
                        <a:t>расонидани</a:t>
                      </a:r>
                      <a:r>
                        <a:rPr lang="ru-RU" sz="1800" dirty="0">
                          <a:effectLst/>
                          <a:latin typeface="Times New Roman Tj" panose="02020603050405020304" pitchFamily="18" charset="-52"/>
                        </a:rPr>
                        <a:t> ёрии </a:t>
                      </a:r>
                      <a:r>
                        <a:rPr lang="ru-RU" sz="1800" dirty="0" err="1">
                          <a:effectLst/>
                          <a:latin typeface="Times New Roman Tj" panose="02020603050405020304" pitchFamily="18" charset="-52"/>
                        </a:rPr>
                        <a:t>равонї-иљтимої</a:t>
                      </a:r>
                      <a:r>
                        <a:rPr lang="ru-RU" sz="1800" dirty="0">
                          <a:effectLst/>
                          <a:latin typeface="Times New Roman Tj" panose="02020603050405020304" pitchFamily="18" charset="-52"/>
                        </a:rPr>
                        <a:t> ба падару </a:t>
                      </a:r>
                      <a:r>
                        <a:rPr lang="ru-RU" sz="1800" dirty="0" err="1">
                          <a:effectLst/>
                          <a:latin typeface="Times New Roman Tj" panose="02020603050405020304" pitchFamily="18" charset="-52"/>
                        </a:rPr>
                        <a:t>модарони</a:t>
                      </a:r>
                      <a:r>
                        <a:rPr lang="ru-RU" sz="1800" dirty="0">
                          <a:effectLst/>
                          <a:latin typeface="Times New Roman Tj" panose="02020603050405020304" pitchFamily="18" charset="-52"/>
                        </a:rPr>
                        <a:t> ноболиѓон аз </a:t>
                      </a:r>
                      <a:r>
                        <a:rPr lang="ru-RU" sz="1800" dirty="0" err="1">
                          <a:effectLst/>
                          <a:latin typeface="Times New Roman Tj" panose="02020603050405020304" pitchFamily="18" charset="-52"/>
                        </a:rPr>
                        <a:t>гурўњњои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осебпазир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мунтазам</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800" dirty="0">
                          <a:effectLst/>
                          <a:latin typeface="Times New Roman Tj" panose="02020603050405020304" pitchFamily="18" charset="-52"/>
                        </a:rPr>
                        <a:t>МИМЊД, ВКД, ВТЊИА, ВМИ, </a:t>
                      </a:r>
                    </a:p>
                    <a:p>
                      <a:pPr algn="just">
                        <a:lnSpc>
                          <a:spcPct val="115000"/>
                        </a:lnSpc>
                        <a:spcAft>
                          <a:spcPts val="0"/>
                        </a:spcAft>
                      </a:pPr>
                      <a:r>
                        <a:rPr lang="ru-RU" sz="1800" dirty="0">
                          <a:effectLst/>
                          <a:latin typeface="Times New Roman Tj" panose="02020603050405020304" pitchFamily="18" charset="-52"/>
                        </a:rPr>
                        <a:t>КЉВ</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485271"/>
                  </a:ext>
                </a:extLst>
              </a:tr>
              <a:tr h="1007139">
                <a:tc>
                  <a:txBody>
                    <a:bodyPr/>
                    <a:lstStyle/>
                    <a:p>
                      <a:pPr algn="ctr">
                        <a:lnSpc>
                          <a:spcPct val="115000"/>
                        </a:lnSpc>
                        <a:spcAft>
                          <a:spcPts val="0"/>
                        </a:spcAft>
                      </a:pPr>
                      <a:r>
                        <a:rPr lang="tg-Cyrl-TJ" sz="1800">
                          <a:effectLst/>
                        </a:rPr>
                        <a:t>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Баланд </a:t>
                      </a:r>
                      <a:r>
                        <a:rPr lang="ru-RU" sz="1800" dirty="0" err="1">
                          <a:effectLst/>
                          <a:latin typeface="Times New Roman Tj" panose="02020603050405020304" pitchFamily="18" charset="-52"/>
                        </a:rPr>
                        <a:t>бардоштани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сатхи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тайёрии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тахассусии</a:t>
                      </a:r>
                      <a:r>
                        <a:rPr lang="ru-RU" sz="1800" dirty="0">
                          <a:effectLst/>
                          <a:latin typeface="Times New Roman Tj" panose="02020603050405020304" pitchFamily="18" charset="-52"/>
                        </a:rPr>
                        <a:t> љавонони ба фаъолияти </a:t>
                      </a:r>
                      <a:r>
                        <a:rPr lang="ru-RU" sz="1800" dirty="0" err="1">
                          <a:effectLst/>
                          <a:latin typeface="Times New Roman Tj" panose="02020603050405020304" pitchFamily="18" charset="-52"/>
                        </a:rPr>
                        <a:t>волонтёрї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љалбгардида</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љињати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корбарї</a:t>
                      </a:r>
                      <a:r>
                        <a:rPr lang="ru-RU" sz="1800" dirty="0">
                          <a:effectLst/>
                          <a:latin typeface="Times New Roman Tj" panose="02020603050405020304" pitchFamily="18" charset="-52"/>
                        </a:rPr>
                        <a:t> бо ноболиѓон аз </a:t>
                      </a:r>
                      <a:r>
                        <a:rPr lang="ru-RU" sz="1800" dirty="0" err="1">
                          <a:effectLst/>
                          <a:latin typeface="Times New Roman Tj" panose="02020603050405020304" pitchFamily="18" charset="-52"/>
                        </a:rPr>
                        <a:t>гурўњњои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осебпазир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ВКД, ВМИ, КЉВ, </a:t>
                      </a:r>
                      <a:r>
                        <a:rPr lang="ru-RU" sz="1800" dirty="0" smtClean="0">
                          <a:effectLst/>
                          <a:latin typeface="Times New Roman Tj" panose="02020603050405020304" pitchFamily="18" charset="-52"/>
                        </a:rPr>
                        <a:t>ВТЊИА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195129"/>
                  </a:ext>
                </a:extLst>
              </a:tr>
              <a:tr h="1007139">
                <a:tc>
                  <a:txBody>
                    <a:bodyPr/>
                    <a:lstStyle/>
                    <a:p>
                      <a:pPr algn="ctr">
                        <a:lnSpc>
                          <a:spcPct val="115000"/>
                        </a:lnSpc>
                        <a:spcAft>
                          <a:spcPts val="0"/>
                        </a:spcAft>
                      </a:pPr>
                      <a:r>
                        <a:rPr lang="tg-Cyrl-TJ" sz="1800">
                          <a:effectLst/>
                        </a:rPr>
                        <a:t>38.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Тањияи</a:t>
                      </a:r>
                      <a:r>
                        <a:rPr lang="ru-RU" sz="1800" dirty="0">
                          <a:effectLst/>
                          <a:latin typeface="Times New Roman Tj" panose="02020603050405020304" pitchFamily="18" charset="-52"/>
                        </a:rPr>
                        <a:t> механизм ва ба муассисањои </a:t>
                      </a:r>
                      <a:r>
                        <a:rPr lang="ru-RU" sz="1800" dirty="0" err="1">
                          <a:effectLst/>
                          <a:latin typeface="Times New Roman Tj" panose="02020603050405020304" pitchFamily="18" charset="-52"/>
                        </a:rPr>
                        <a:t>варзишї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мусиќї</a:t>
                      </a:r>
                      <a:r>
                        <a:rPr lang="ru-RU" sz="1800" dirty="0">
                          <a:effectLst/>
                          <a:latin typeface="Times New Roman Tj" panose="02020603050405020304" pitchFamily="18" charset="-52"/>
                        </a:rPr>
                        <a:t>, марказњои љавонон ва муассисањои </a:t>
                      </a:r>
                      <a:r>
                        <a:rPr lang="ru-RU" sz="1800" dirty="0" err="1">
                          <a:effectLst/>
                          <a:latin typeface="Times New Roman Tj" panose="02020603050405020304" pitchFamily="18" charset="-52"/>
                        </a:rPr>
                        <a:t>тањсилоти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иловагї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љалб</a:t>
                      </a:r>
                      <a:r>
                        <a:rPr lang="ru-RU" sz="1800" dirty="0">
                          <a:effectLst/>
                          <a:latin typeface="Times New Roman Tj" panose="02020603050405020304" pitchFamily="18" charset="-52"/>
                        </a:rPr>
                        <a:t> намудани ноболиѓон аз гурўњи </a:t>
                      </a:r>
                      <a:r>
                        <a:rPr lang="ru-RU" sz="1800" dirty="0" err="1">
                          <a:effectLst/>
                          <a:latin typeface="Times New Roman Tj" panose="02020603050405020304" pitchFamily="18" charset="-52"/>
                        </a:rPr>
                        <a:t>осебпазир</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smtClean="0">
                          <a:effectLst/>
                          <a:latin typeface="Times New Roman Tj" panose="02020603050405020304" pitchFamily="18" charset="-52"/>
                        </a:rPr>
                        <a:t>МИМЊД</a:t>
                      </a:r>
                      <a:r>
                        <a:rPr lang="ru-RU" sz="1800" dirty="0">
                          <a:effectLst/>
                          <a:latin typeface="Times New Roman Tj" panose="02020603050405020304" pitchFamily="18" charset="-52"/>
                        </a:rPr>
                        <a:t>, ВКД, ВМИ, КЉВ, ВФ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9248741"/>
                  </a:ext>
                </a:extLst>
              </a:tr>
              <a:tr h="1342852">
                <a:tc>
                  <a:txBody>
                    <a:bodyPr/>
                    <a:lstStyle/>
                    <a:p>
                      <a:pPr algn="ctr">
                        <a:lnSpc>
                          <a:spcPct val="115000"/>
                        </a:lnSpc>
                        <a:spcAft>
                          <a:spcPts val="0"/>
                        </a:spcAft>
                      </a:pPr>
                      <a:r>
                        <a:rPr lang="tg-Cyrl-TJ" sz="1800">
                          <a:effectLst/>
                        </a:rPr>
                        <a:t>39.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err="1">
                          <a:effectLst/>
                          <a:latin typeface="Times New Roman Tj" panose="02020603050405020304" pitchFamily="18" charset="-52"/>
                        </a:rPr>
                        <a:t>Сафарбарии</a:t>
                      </a:r>
                      <a:r>
                        <a:rPr lang="ru-RU" sz="1800" dirty="0">
                          <a:effectLst/>
                          <a:latin typeface="Times New Roman Tj" panose="02020603050405020304" pitchFamily="18" charset="-52"/>
                        </a:rPr>
                        <a:t> ноболиѓон аз гурўњи </a:t>
                      </a:r>
                      <a:r>
                        <a:rPr lang="ru-RU" sz="1800" dirty="0" err="1">
                          <a:effectLst/>
                          <a:latin typeface="Times New Roman Tj" panose="02020603050405020304" pitchFamily="18" charset="-52"/>
                        </a:rPr>
                        <a:t>осебпазир</a:t>
                      </a:r>
                      <a:r>
                        <a:rPr lang="ru-RU" sz="1800" dirty="0">
                          <a:effectLst/>
                          <a:latin typeface="Times New Roman Tj" panose="02020603050405020304" pitchFamily="18" charset="-52"/>
                        </a:rPr>
                        <a:t> ба </a:t>
                      </a:r>
                      <a:r>
                        <a:rPr lang="ru-RU" sz="1800" dirty="0" err="1">
                          <a:effectLst/>
                          <a:latin typeface="Times New Roman Tj" panose="02020603050405020304" pitchFamily="18" charset="-52"/>
                        </a:rPr>
                        <a:t>курсњои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ройгони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омўзишї</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ќабили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курсњои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забономўзї</a:t>
                      </a:r>
                      <a:r>
                        <a:rPr lang="ru-RU" sz="1800" dirty="0">
                          <a:effectLst/>
                          <a:latin typeface="Times New Roman Tj" panose="02020603050405020304" pitchFamily="18" charset="-52"/>
                        </a:rPr>
                        <a:t>, компютерї, </a:t>
                      </a:r>
                      <a:r>
                        <a:rPr lang="ru-RU" sz="1800" dirty="0" err="1">
                          <a:effectLst/>
                          <a:latin typeface="Times New Roman Tj" panose="02020603050405020304" pitchFamily="18" charset="-52"/>
                        </a:rPr>
                        <a:t>пухтупаз</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њунармандї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smtClean="0">
                          <a:effectLst/>
                          <a:latin typeface="Times New Roman Tj" panose="02020603050405020304" pitchFamily="18" charset="-52"/>
                        </a:rPr>
                        <a:t>МИМЊД</a:t>
                      </a:r>
                      <a:r>
                        <a:rPr lang="ru-RU" sz="1800" dirty="0">
                          <a:effectLst/>
                          <a:latin typeface="Times New Roman Tj" panose="02020603050405020304" pitchFamily="18" charset="-52"/>
                        </a:rPr>
                        <a:t>, ВММША, КЉВ, ВМИ, ВКД, ККЗО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39262"/>
                  </a:ext>
                </a:extLst>
              </a:tr>
            </a:tbl>
          </a:graphicData>
        </a:graphic>
      </p:graphicFrame>
    </p:spTree>
    <p:extLst>
      <p:ext uri="{BB962C8B-B14F-4D97-AF65-F5344CB8AC3E}">
        <p14:creationId xmlns:p14="http://schemas.microsoft.com/office/powerpoint/2010/main" val="1488427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3446062348"/>
              </p:ext>
            </p:extLst>
          </p:nvPr>
        </p:nvGraphicFramePr>
        <p:xfrm>
          <a:off x="804038" y="551792"/>
          <a:ext cx="10578664" cy="5738649"/>
        </p:xfrm>
        <a:graphic>
          <a:graphicData uri="http://schemas.openxmlformats.org/drawingml/2006/table">
            <a:tbl>
              <a:tblPr firstRow="1" bandRow="1">
                <a:effectLst>
                  <a:outerShdw blurRad="50800" dist="38100" dir="8100000" algn="tr" rotWithShape="0">
                    <a:prstClr val="black">
                      <a:alpha val="40000"/>
                    </a:prstClr>
                  </a:outerShdw>
                </a:effectLst>
                <a:tableStyleId>{37CE84F3-28C3-443E-9E96-99CF82512B78}</a:tableStyleId>
              </a:tblPr>
              <a:tblGrid>
                <a:gridCol w="630624">
                  <a:extLst>
                    <a:ext uri="{9D8B030D-6E8A-4147-A177-3AD203B41FA5}">
                      <a16:colId xmlns:a16="http://schemas.microsoft.com/office/drawing/2014/main" val="1827814714"/>
                    </a:ext>
                  </a:extLst>
                </a:gridCol>
                <a:gridCol w="6921062">
                  <a:extLst>
                    <a:ext uri="{9D8B030D-6E8A-4147-A177-3AD203B41FA5}">
                      <a16:colId xmlns:a16="http://schemas.microsoft.com/office/drawing/2014/main" val="2501656260"/>
                    </a:ext>
                  </a:extLst>
                </a:gridCol>
                <a:gridCol w="1481959">
                  <a:extLst>
                    <a:ext uri="{9D8B030D-6E8A-4147-A177-3AD203B41FA5}">
                      <a16:colId xmlns:a16="http://schemas.microsoft.com/office/drawing/2014/main" val="2124421983"/>
                    </a:ext>
                  </a:extLst>
                </a:gridCol>
                <a:gridCol w="1545019">
                  <a:extLst>
                    <a:ext uri="{9D8B030D-6E8A-4147-A177-3AD203B41FA5}">
                      <a16:colId xmlns:a16="http://schemas.microsoft.com/office/drawing/2014/main" val="1423021983"/>
                    </a:ext>
                  </a:extLst>
                </a:gridCol>
              </a:tblGrid>
              <a:tr h="1057120">
                <a:tc>
                  <a:txBody>
                    <a:bodyPr/>
                    <a:lstStyle/>
                    <a:p>
                      <a:pPr algn="ctr">
                        <a:lnSpc>
                          <a:spcPct val="115000"/>
                        </a:lnSpc>
                        <a:spcAft>
                          <a:spcPts val="0"/>
                        </a:spcAft>
                      </a:pPr>
                      <a:r>
                        <a:rPr lang="tg-Cyrl-TJ" sz="1700" dirty="0">
                          <a:effectLst/>
                        </a:rPr>
                        <a:t>40.</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Омода</a:t>
                      </a:r>
                      <a:r>
                        <a:rPr lang="ru-RU" sz="1700" dirty="0">
                          <a:effectLst/>
                          <a:latin typeface="Times New Roman Tj" panose="02020603050405020304" pitchFamily="18" charset="-52"/>
                        </a:rPr>
                        <a:t> намудан ва </a:t>
                      </a:r>
                      <a:r>
                        <a:rPr lang="ru-RU" sz="1700" dirty="0" err="1">
                          <a:effectLst/>
                          <a:latin typeface="Times New Roman Tj" panose="02020603050405020304" pitchFamily="18" charset="-52"/>
                        </a:rPr>
                        <a:t>омўзонидани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кормандони</a:t>
                      </a:r>
                      <a:r>
                        <a:rPr lang="ru-RU" sz="1700" dirty="0">
                          <a:effectLst/>
                          <a:latin typeface="Times New Roman Tj" panose="02020603050405020304" pitchFamily="18" charset="-52"/>
                        </a:rPr>
                        <a:t> маќомоти </a:t>
                      </a:r>
                      <a:r>
                        <a:rPr lang="ru-RU" sz="1700" dirty="0" err="1">
                          <a:effectLst/>
                          <a:latin typeface="Times New Roman Tj" panose="02020603050405020304" pitchFamily="18" charset="-52"/>
                        </a:rPr>
                        <a:t>идоракунии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минтаќавї</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мањаллї</a:t>
                      </a:r>
                      <a:r>
                        <a:rPr lang="ru-RU" sz="1700" dirty="0">
                          <a:effectLst/>
                          <a:latin typeface="Times New Roman Tj" panose="02020603050405020304" pitchFamily="18" charset="-52"/>
                        </a:rPr>
                        <a:t> оид ба </a:t>
                      </a:r>
                      <a:r>
                        <a:rPr lang="ru-RU" sz="1700" dirty="0" err="1">
                          <a:effectLst/>
                          <a:latin typeface="Times New Roman Tj" panose="02020603050405020304" pitchFamily="18" charset="-52"/>
                        </a:rPr>
                        <a:t>масъалањои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дастгирии</a:t>
                      </a:r>
                      <a:r>
                        <a:rPr lang="ru-RU" sz="1700" dirty="0">
                          <a:effectLst/>
                          <a:latin typeface="Times New Roman Tj" panose="02020603050405020304" pitchFamily="18" charset="-52"/>
                        </a:rPr>
                        <a:t> падару модар </a:t>
                      </a:r>
                      <a:r>
                        <a:rPr lang="ru-RU" sz="1700" dirty="0" err="1">
                          <a:effectLst/>
                          <a:latin typeface="Times New Roman Tj" panose="02020603050405020304" pitchFamily="18" charset="-52"/>
                        </a:rPr>
                        <a:t>љињати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банаќшагирии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буљети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оила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тарбияи </a:t>
                      </a:r>
                      <a:r>
                        <a:rPr lang="ru-RU" sz="1700" dirty="0" err="1">
                          <a:effectLst/>
                          <a:latin typeface="Times New Roman Tj" panose="02020603050405020304" pitchFamily="18" charset="-52"/>
                        </a:rPr>
                        <a:t>ноболиѓ</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2020-2024</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МИМҲД, ККЗО</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6303"/>
                  </a:ext>
                </a:extLst>
              </a:tr>
              <a:tr h="755085">
                <a:tc>
                  <a:txBody>
                    <a:bodyPr/>
                    <a:lstStyle/>
                    <a:p>
                      <a:pPr algn="ctr">
                        <a:lnSpc>
                          <a:spcPct val="115000"/>
                        </a:lnSpc>
                        <a:spcAft>
                          <a:spcPts val="0"/>
                        </a:spcAft>
                      </a:pPr>
                      <a:r>
                        <a:rPr lang="tg-Cyrl-TJ" sz="1700">
                          <a:effectLst/>
                        </a:rPr>
                        <a:t>41.</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Баланд </a:t>
                      </a:r>
                      <a:r>
                        <a:rPr lang="ru-RU" sz="1700" dirty="0" err="1">
                          <a:effectLst/>
                          <a:latin typeface="Times New Roman Tj" panose="02020603050405020304" pitchFamily="18" charset="-52"/>
                        </a:rPr>
                        <a:t>бардоштани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иттиолоотнокии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ањолии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мањаллї</a:t>
                      </a:r>
                      <a:r>
                        <a:rPr lang="ru-RU" sz="1700" dirty="0">
                          <a:effectLst/>
                          <a:latin typeface="Times New Roman Tj" panose="02020603050405020304" pitchFamily="18" charset="-52"/>
                        </a:rPr>
                        <a:t> дар бораи </a:t>
                      </a:r>
                      <a:r>
                        <a:rPr lang="ru-RU" sz="1700" dirty="0" err="1">
                          <a:effectLst/>
                          <a:latin typeface="Times New Roman Tj" panose="02020603050405020304" pitchFamily="18" charset="-52"/>
                        </a:rPr>
                        <a:t>Ваколатдор</a:t>
                      </a:r>
                      <a:r>
                        <a:rPr lang="ru-RU" sz="1700" dirty="0">
                          <a:effectLst/>
                          <a:latin typeface="Times New Roman Tj" panose="02020603050405020304" pitchFamily="18" charset="-52"/>
                        </a:rPr>
                        <a:t> оид ба </a:t>
                      </a:r>
                      <a:r>
                        <a:rPr lang="ru-RU" sz="1700" dirty="0" err="1">
                          <a:effectLst/>
                          <a:latin typeface="Times New Roman Tj" panose="02020603050405020304" pitchFamily="18" charset="-52"/>
                        </a:rPr>
                        <a:t>њуќуки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кўдак</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наќш</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вазифањои</a:t>
                      </a:r>
                      <a:r>
                        <a:rPr lang="ru-RU" sz="1700" dirty="0">
                          <a:effectLst/>
                          <a:latin typeface="Times New Roman Tj" panose="02020603050405020304" pitchFamily="18" charset="-52"/>
                        </a:rPr>
                        <a:t> он</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2020-2024</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ВЊИ, КТР</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6830738"/>
                  </a:ext>
                </a:extLst>
              </a:tr>
              <a:tr h="755085">
                <a:tc>
                  <a:txBody>
                    <a:bodyPr/>
                    <a:lstStyle/>
                    <a:p>
                      <a:pPr algn="ctr">
                        <a:lnSpc>
                          <a:spcPct val="115000"/>
                        </a:lnSpc>
                        <a:spcAft>
                          <a:spcPts val="0"/>
                        </a:spcAft>
                      </a:pPr>
                      <a:r>
                        <a:rPr lang="tg-Cyrl-TJ" sz="1700">
                          <a:effectLst/>
                        </a:rPr>
                        <a:t>42.</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Такмил ва таъмини истифодаи механизми баррасии шикоят оид ба манфиатњои ноболиѓон аз љониби Ваколатдор оид ба њуќуќи кўдак</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2021</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ВЊИ</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459112"/>
                  </a:ext>
                </a:extLst>
              </a:tr>
              <a:tr h="906103">
                <a:tc>
                  <a:txBody>
                    <a:bodyPr/>
                    <a:lstStyle/>
                    <a:p>
                      <a:pPr algn="ctr">
                        <a:lnSpc>
                          <a:spcPct val="115000"/>
                        </a:lnSpc>
                        <a:spcAft>
                          <a:spcPts val="0"/>
                        </a:spcAft>
                      </a:pPr>
                      <a:r>
                        <a:rPr lang="tg-Cyrl-TJ" sz="1700">
                          <a:effectLst/>
                        </a:rPr>
                        <a:t>43.</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Њангоми ба курсњои такмили ихтисос љалб намудани омўзгорон ба роњ мондани мавзўъњои омўзишї дар бахши кор бо ноболиѓони гурўњњои осебпазир</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Мунтазам </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ВМИ</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936439"/>
                  </a:ext>
                </a:extLst>
              </a:tr>
              <a:tr h="755085">
                <a:tc>
                  <a:txBody>
                    <a:bodyPr/>
                    <a:lstStyle/>
                    <a:p>
                      <a:pPr algn="ctr">
                        <a:lnSpc>
                          <a:spcPct val="115000"/>
                        </a:lnSpc>
                        <a:spcAft>
                          <a:spcPts val="0"/>
                        </a:spcAft>
                      </a:pPr>
                      <a:r>
                        <a:rPr lang="tg-Cyrl-TJ" sz="1700">
                          <a:effectLst/>
                        </a:rPr>
                        <a:t>44.</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Ба муассисањои тањсилоти умумї љалб намудани омўзгорони дорои дошишњои зарурї ва мутахассисони маќомоти њифзи њуќуќ</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Мунтазам</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lnSpc>
                          <a:spcPct val="115000"/>
                        </a:lnSpc>
                        <a:spcAft>
                          <a:spcPts val="1000"/>
                        </a:spcAft>
                      </a:pPr>
                      <a:r>
                        <a:rPr lang="ru-RU" sz="1700" dirty="0">
                          <a:effectLst/>
                          <a:latin typeface="Times New Roman Tj" panose="02020603050405020304" pitchFamily="18" charset="-52"/>
                        </a:rPr>
                        <a:t>ВМИ,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8499181"/>
                  </a:ext>
                </a:extLst>
              </a:tr>
              <a:tr h="1510171">
                <a:tc>
                  <a:txBody>
                    <a:bodyPr/>
                    <a:lstStyle/>
                    <a:p>
                      <a:pPr algn="ctr">
                        <a:lnSpc>
                          <a:spcPct val="115000"/>
                        </a:lnSpc>
                        <a:spcAft>
                          <a:spcPts val="0"/>
                        </a:spcAft>
                      </a:pPr>
                      <a:r>
                        <a:rPr lang="tg-Cyrl-TJ" sz="1700">
                          <a:effectLst/>
                        </a:rPr>
                        <a:t>45.</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Амалї намудани талаботи Созишномаи Кишинёв аз соли 2002 “Дар бораи њамкории давлатњои аъзои ИДМ оид ба баргардонидани ноболиѓон ба давлати иќомати доимии онњо” вобаста ба баргардонидани ноболиѓони дар марказњои муваќќатї љойгиркардашуда ва навзодони бесаробонмонда</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just">
                        <a:lnSpc>
                          <a:spcPct val="115000"/>
                        </a:lnSpc>
                        <a:spcAft>
                          <a:spcPts val="1000"/>
                        </a:spcAft>
                      </a:pPr>
                      <a:r>
                        <a:rPr lang="tg-Cyrl-TJ" sz="1700" dirty="0">
                          <a:effectLst/>
                          <a:latin typeface="Times New Roman Tj" panose="02020603050405020304" pitchFamily="18" charset="-52"/>
                        </a:rPr>
                        <a:t>Мунтазам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1000"/>
                        </a:spcAft>
                      </a:pPr>
                      <a:r>
                        <a:rPr lang="tg-Cyrl-TJ" sz="1700" dirty="0">
                          <a:effectLst/>
                          <a:latin typeface="Times New Roman Tj" panose="02020603050405020304" pitchFamily="18" charset="-52"/>
                        </a:rPr>
                        <a:t>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440720753"/>
                  </a:ext>
                </a:extLst>
              </a:tr>
            </a:tbl>
          </a:graphicData>
        </a:graphic>
      </p:graphicFrame>
    </p:spTree>
    <p:extLst>
      <p:ext uri="{BB962C8B-B14F-4D97-AF65-F5344CB8AC3E}">
        <p14:creationId xmlns:p14="http://schemas.microsoft.com/office/powerpoint/2010/main" val="24462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893736"/>
          </a:xfrm>
        </p:spPr>
        <p:txBody>
          <a:bodyPr>
            <a:normAutofit fontScale="90000"/>
          </a:bodyPr>
          <a:lstStyle/>
          <a:p>
            <a:pPr>
              <a:lnSpc>
                <a:spcPct val="115000"/>
              </a:lnSpc>
              <a:spcAft>
                <a:spcPts val="0"/>
              </a:spcAft>
            </a:pPr>
            <a:r>
              <a:rPr lang="tg-Cyrl-TJ" sz="40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ТАЊИЯИ ЧОРАБИНИЊОИ БАРНОМАВЇ БАРОИ ДАСТГИРИИ  НОБОЛИЃОНЕ, КИ </a:t>
            </a:r>
            <a:r>
              <a:rPr lang="tg-Cyrl-TJ" sz="4000" b="1" dirty="0" smtClean="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ҲУҚУҚВАЙРОНКУНӢ СОДИР </a:t>
            </a:r>
            <a:r>
              <a:rPr lang="tg-Cyrl-TJ" sz="40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НАМУДААНД</a:t>
            </a:r>
            <a:r>
              <a:rPr lang="ru-RU" sz="40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r>
            <a:br>
              <a:rPr lang="ru-RU" sz="4000"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br>
            <a:r>
              <a:rPr lang="tg-Cyrl-TJ" sz="40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 4. Ба роњ мондани таљрибаи пешгирии њуќуќвайронкунии ноболиѓон</a:t>
            </a:r>
            <a: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a:xfrm>
            <a:off x="1295401" y="3639126"/>
            <a:ext cx="9601196" cy="2236741"/>
          </a:xfrm>
        </p:spPr>
        <p:txBody>
          <a:bodyPr/>
          <a:lstStyle/>
          <a:p>
            <a:endParaRPr lang="ru-RU" dirty="0"/>
          </a:p>
        </p:txBody>
      </p:sp>
    </p:spTree>
    <p:extLst>
      <p:ext uri="{BB962C8B-B14F-4D97-AF65-F5344CB8AC3E}">
        <p14:creationId xmlns:p14="http://schemas.microsoft.com/office/powerpoint/2010/main" val="2022022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784369616"/>
              </p:ext>
            </p:extLst>
          </p:nvPr>
        </p:nvGraphicFramePr>
        <p:xfrm>
          <a:off x="804040" y="567560"/>
          <a:ext cx="10562900" cy="5707116"/>
        </p:xfrm>
        <a:graphic>
          <a:graphicData uri="http://schemas.openxmlformats.org/drawingml/2006/table">
            <a:tbl>
              <a:tblPr firstRow="1" bandRow="1">
                <a:tableStyleId>{37CE84F3-28C3-443E-9E96-99CF82512B78}</a:tableStyleId>
              </a:tblPr>
              <a:tblGrid>
                <a:gridCol w="662153">
                  <a:extLst>
                    <a:ext uri="{9D8B030D-6E8A-4147-A177-3AD203B41FA5}">
                      <a16:colId xmlns:a16="http://schemas.microsoft.com/office/drawing/2014/main" val="769057339"/>
                    </a:ext>
                  </a:extLst>
                </a:gridCol>
                <a:gridCol w="6984124">
                  <a:extLst>
                    <a:ext uri="{9D8B030D-6E8A-4147-A177-3AD203B41FA5}">
                      <a16:colId xmlns:a16="http://schemas.microsoft.com/office/drawing/2014/main" val="533311119"/>
                    </a:ext>
                  </a:extLst>
                </a:gridCol>
                <a:gridCol w="1434662">
                  <a:extLst>
                    <a:ext uri="{9D8B030D-6E8A-4147-A177-3AD203B41FA5}">
                      <a16:colId xmlns:a16="http://schemas.microsoft.com/office/drawing/2014/main" val="3672377328"/>
                    </a:ext>
                  </a:extLst>
                </a:gridCol>
                <a:gridCol w="1481961">
                  <a:extLst>
                    <a:ext uri="{9D8B030D-6E8A-4147-A177-3AD203B41FA5}">
                      <a16:colId xmlns:a16="http://schemas.microsoft.com/office/drawing/2014/main" val="677375732"/>
                    </a:ext>
                  </a:extLst>
                </a:gridCol>
              </a:tblGrid>
              <a:tr h="1945684">
                <a:tc>
                  <a:txBody>
                    <a:bodyPr/>
                    <a:lstStyle/>
                    <a:p>
                      <a:pPr algn="ctr">
                        <a:lnSpc>
                          <a:spcPct val="115000"/>
                        </a:lnSpc>
                        <a:spcAft>
                          <a:spcPts val="0"/>
                        </a:spcAft>
                      </a:pPr>
                      <a:r>
                        <a:rPr lang="tg-Cyrl-TJ" sz="1800" dirty="0">
                          <a:effectLst/>
                        </a:rPr>
                        <a:t>47.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Баланд </a:t>
                      </a:r>
                      <a:r>
                        <a:rPr lang="ru-RU" sz="1800" dirty="0" err="1">
                          <a:effectLst/>
                          <a:latin typeface="Times New Roman Tj" panose="02020603050405020304" pitchFamily="18" charset="-52"/>
                        </a:rPr>
                        <a:t>бардоштани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тахассуси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раёсати</a:t>
                      </a:r>
                      <a:r>
                        <a:rPr lang="ru-RU" sz="1800" dirty="0">
                          <a:effectLst/>
                          <a:latin typeface="Times New Roman Tj" panose="02020603050405020304" pitchFamily="18" charset="-52"/>
                        </a:rPr>
                        <a:t> </a:t>
                      </a:r>
                      <a:r>
                        <a:rPr lang="ru-RU" sz="1800" dirty="0" err="1" smtClean="0">
                          <a:effectLst/>
                          <a:latin typeface="Times New Roman Tj" panose="02020603050405020304" pitchFamily="18" charset="-52"/>
                        </a:rPr>
                        <a:t>огоҳонӣ</a:t>
                      </a:r>
                      <a:r>
                        <a:rPr lang="ru-RU" sz="1800" dirty="0" smtClean="0">
                          <a:effectLst/>
                          <a:latin typeface="Times New Roman Tj" panose="02020603050405020304" pitchFamily="18" charset="-52"/>
                        </a:rPr>
                        <a:t> ва пешгирии </a:t>
                      </a:r>
                      <a:r>
                        <a:rPr lang="ru-RU" sz="1800" dirty="0" err="1">
                          <a:effectLst/>
                          <a:latin typeface="Times New Roman Tj" panose="02020603050405020304" pitchFamily="18" charset="-52"/>
                        </a:rPr>
                        <a:t>њуќуќвайронкунии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ноболиѓону</a:t>
                      </a:r>
                      <a:r>
                        <a:rPr lang="ru-RU" sz="1800" dirty="0">
                          <a:effectLst/>
                          <a:latin typeface="Times New Roman Tj" panose="02020603050405020304" pitchFamily="18" charset="-52"/>
                        </a:rPr>
                        <a:t> љавонони ВКД бо </a:t>
                      </a:r>
                      <a:r>
                        <a:rPr lang="ru-RU" sz="1800" dirty="0" err="1">
                          <a:effectLst/>
                          <a:latin typeface="Times New Roman Tj" panose="02020603050405020304" pitchFamily="18" charset="-52"/>
                        </a:rPr>
                        <a:t>маќсади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омўзиши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асосњои</a:t>
                      </a:r>
                      <a:r>
                        <a:rPr lang="ru-RU" sz="1800" dirty="0">
                          <a:effectLst/>
                          <a:latin typeface="Times New Roman Tj" panose="02020603050405020304" pitchFamily="18" charset="-52"/>
                        </a:rPr>
                        <a:t> кори </a:t>
                      </a:r>
                      <a:r>
                        <a:rPr lang="ru-RU" sz="1800" dirty="0" err="1">
                          <a:effectLst/>
                          <a:latin typeface="Times New Roman Tj" panose="02020603050405020304" pitchFamily="18" charset="-52"/>
                        </a:rPr>
                        <a:t>иљтимої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љињати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роњнамоии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иљтимої</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њолатњое</a:t>
                      </a:r>
                      <a:r>
                        <a:rPr lang="ru-RU" sz="1800" dirty="0">
                          <a:effectLst/>
                          <a:latin typeface="Times New Roman Tj" panose="02020603050405020304" pitchFamily="18" charset="-52"/>
                        </a:rPr>
                        <a:t>, ки </a:t>
                      </a:r>
                      <a:r>
                        <a:rPr lang="ru-RU" sz="1800" dirty="0" err="1">
                          <a:effectLst/>
                          <a:latin typeface="Times New Roman Tj" panose="02020603050405020304" pitchFamily="18" charset="-52"/>
                        </a:rPr>
                        <a:t>ноболиѓ</a:t>
                      </a:r>
                      <a:r>
                        <a:rPr lang="ru-RU" sz="1800" dirty="0">
                          <a:effectLst/>
                          <a:latin typeface="Times New Roman Tj" panose="02020603050405020304" pitchFamily="18" charset="-52"/>
                        </a:rPr>
                        <a:t> њуќуќвайронкунї </a:t>
                      </a:r>
                      <a:r>
                        <a:rPr lang="ru-RU" sz="1800" dirty="0" err="1">
                          <a:effectLst/>
                          <a:latin typeface="Times New Roman Tj" panose="02020603050405020304" pitchFamily="18" charset="-52"/>
                        </a:rPr>
                        <a:t>содир</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намудааст</a:t>
                      </a:r>
                      <a:r>
                        <a:rPr lang="ru-RU" sz="1800" dirty="0">
                          <a:effectLst/>
                          <a:latin typeface="Times New Roman Tj" panose="02020603050405020304" pitchFamily="18" charset="-52"/>
                        </a:rPr>
                        <a:t>  ё дар гурўњи </a:t>
                      </a:r>
                      <a:r>
                        <a:rPr lang="ru-RU" sz="1800" dirty="0" err="1">
                          <a:effectLst/>
                          <a:latin typeface="Times New Roman Tj" panose="02020603050405020304" pitchFamily="18" charset="-52"/>
                        </a:rPr>
                        <a:t>осебпазир</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аст</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2020-2022</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332843"/>
                  </a:ext>
                </a:extLst>
              </a:tr>
              <a:tr h="1355327">
                <a:tc>
                  <a:txBody>
                    <a:bodyPr/>
                    <a:lstStyle/>
                    <a:p>
                      <a:pPr algn="ctr">
                        <a:lnSpc>
                          <a:spcPct val="115000"/>
                        </a:lnSpc>
                        <a:spcAft>
                          <a:spcPts val="0"/>
                        </a:spcAft>
                      </a:pPr>
                      <a:r>
                        <a:rPr lang="tg-Cyrl-TJ" sz="1800">
                          <a:effectLst/>
                        </a:rPr>
                        <a:t>48.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Дар </a:t>
                      </a:r>
                      <a:r>
                        <a:rPr lang="ru-RU" sz="1800" dirty="0" err="1">
                          <a:effectLst/>
                          <a:latin typeface="Times New Roman Tj" panose="02020603050405020304" pitchFamily="18" charset="-52"/>
                        </a:rPr>
                        <a:t>сохтори</a:t>
                      </a:r>
                      <a:r>
                        <a:rPr lang="ru-RU" sz="1800" dirty="0">
                          <a:effectLst/>
                          <a:latin typeface="Times New Roman Tj" panose="02020603050405020304" pitchFamily="18" charset="-52"/>
                        </a:rPr>
                        <a:t> ВКД аз њисоби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мављуда</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муайян</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кардани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воњидњои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корї</a:t>
                      </a:r>
                      <a:r>
                        <a:rPr lang="ru-RU" sz="1800" dirty="0">
                          <a:effectLst/>
                          <a:latin typeface="Times New Roman Tj" panose="02020603050405020304" pitchFamily="18" charset="-52"/>
                        </a:rPr>
                        <a:t> оид ба </a:t>
                      </a:r>
                      <a:r>
                        <a:rPr lang="ru-RU" sz="1800" dirty="0" err="1">
                          <a:effectLst/>
                          <a:latin typeface="Times New Roman Tj" panose="02020603050405020304" pitchFamily="18" charset="-52"/>
                        </a:rPr>
                        <a:t>дастгирии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иљтимоии</a:t>
                      </a:r>
                      <a:r>
                        <a:rPr lang="ru-RU" sz="1800" dirty="0">
                          <a:effectLst/>
                          <a:latin typeface="Times New Roman Tj" panose="02020603050405020304" pitchFamily="18" charset="-52"/>
                        </a:rPr>
                        <a:t> ноболиѓон </a:t>
                      </a:r>
                      <a:r>
                        <a:rPr lang="ru-RU" sz="1800" dirty="0" err="1">
                          <a:effectLst/>
                          <a:latin typeface="Times New Roman Tj" panose="02020603050405020304" pitchFamily="18" charset="-52"/>
                        </a:rPr>
                        <a:t>њангоми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тафтишот</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тавонбахшию</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њамгироии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иљтимої</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dirty="0">
                          <a:effectLst/>
                          <a:latin typeface="Times New Roman Tj" panose="02020603050405020304" pitchFamily="18" charset="-52"/>
                        </a:rPr>
                        <a:t>2020-2022</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800">
                          <a:effectLst/>
                          <a:latin typeface="Times New Roman Tj" panose="02020603050405020304" pitchFamily="18" charset="-52"/>
                        </a:rPr>
                        <a:t>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414148"/>
                  </a:ext>
                </a:extLst>
              </a:tr>
              <a:tr h="857161">
                <a:tc>
                  <a:txBody>
                    <a:bodyPr/>
                    <a:lstStyle/>
                    <a:p>
                      <a:pPr algn="ctr">
                        <a:lnSpc>
                          <a:spcPct val="115000"/>
                        </a:lnSpc>
                        <a:spcAft>
                          <a:spcPts val="0"/>
                        </a:spcAft>
                      </a:pPr>
                      <a:r>
                        <a:rPr lang="tg-Cyrl-TJ" sz="1800">
                          <a:effectLst/>
                        </a:rPr>
                        <a:t>49.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2860" algn="just">
                        <a:lnSpc>
                          <a:spcPct val="115000"/>
                        </a:lnSpc>
                        <a:spcAft>
                          <a:spcPts val="1000"/>
                        </a:spcAft>
                      </a:pPr>
                      <a:r>
                        <a:rPr lang="ru-RU" sz="1800" dirty="0">
                          <a:effectLst/>
                          <a:latin typeface="Times New Roman Tj" panose="02020603050405020304" pitchFamily="18" charset="-52"/>
                        </a:rPr>
                        <a:t>Ба таври </a:t>
                      </a:r>
                      <a:r>
                        <a:rPr lang="ru-RU" sz="1800" dirty="0" err="1">
                          <a:effectLst/>
                          <a:latin typeface="Times New Roman Tj" panose="02020603050405020304" pitchFamily="18" charset="-52"/>
                        </a:rPr>
                        <a:t>њатмї</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пурсиши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ноболиѓ</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утоќњои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хайрхоњона</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таъсиси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утоќњои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мазкур</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њамаи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минтаќањо</a:t>
                      </a:r>
                      <a:r>
                        <a:rPr lang="ru-RU" sz="1800" dirty="0">
                          <a:effectLst/>
                          <a:latin typeface="Times New Roman Tj" panose="02020603050405020304" pitchFamily="18" charset="-52"/>
                        </a:rPr>
                        <a:t> </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2020-2024</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a:effectLst/>
                          <a:latin typeface="Times New Roman Tj" panose="02020603050405020304" pitchFamily="18" charset="-52"/>
                        </a:rPr>
                        <a:t>ПГ, СО, ВКД</a:t>
                      </a:r>
                      <a:endParaRPr lang="ru-RU" sz="18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382228"/>
                  </a:ext>
                </a:extLst>
              </a:tr>
              <a:tr h="1548944">
                <a:tc>
                  <a:txBody>
                    <a:bodyPr/>
                    <a:lstStyle/>
                    <a:p>
                      <a:pPr algn="ctr">
                        <a:lnSpc>
                          <a:spcPct val="115000"/>
                        </a:lnSpc>
                        <a:spcAft>
                          <a:spcPts val="0"/>
                        </a:spcAft>
                      </a:pPr>
                      <a:r>
                        <a:rPr lang="tg-Cyrl-TJ" sz="1800">
                          <a:effectLst/>
                        </a:rPr>
                        <a:t>50.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Расонидани </a:t>
                      </a:r>
                      <a:r>
                        <a:rPr lang="ru-RU" sz="1800" dirty="0" err="1">
                          <a:effectLst/>
                          <a:latin typeface="Times New Roman Tj" panose="02020603050405020304" pitchFamily="18" charset="-52"/>
                        </a:rPr>
                        <a:t>хизматњои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иловагї</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љониби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кормандони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иљтимої</a:t>
                      </a:r>
                      <a:r>
                        <a:rPr lang="ru-RU" sz="1800" dirty="0">
                          <a:effectLst/>
                          <a:latin typeface="Times New Roman Tj" panose="02020603050405020304" pitchFamily="18" charset="-52"/>
                        </a:rPr>
                        <a:t> ва </a:t>
                      </a:r>
                      <a:r>
                        <a:rPr lang="ru-RU" sz="1800" dirty="0" err="1">
                          <a:effectLst/>
                          <a:latin typeface="Times New Roman Tj" panose="02020603050405020304" pitchFamily="18" charset="-52"/>
                        </a:rPr>
                        <a:t>мутахассисони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солимии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равонї</a:t>
                      </a:r>
                      <a:r>
                        <a:rPr lang="ru-RU" sz="1800" dirty="0">
                          <a:effectLst/>
                          <a:latin typeface="Times New Roman Tj" panose="02020603050405020304" pitchFamily="18" charset="-52"/>
                        </a:rPr>
                        <a:t> ба </a:t>
                      </a:r>
                      <a:r>
                        <a:rPr lang="ru-RU" sz="1800" dirty="0" err="1">
                          <a:effectLst/>
                          <a:latin typeface="Times New Roman Tj" panose="02020603050405020304" pitchFamily="18" charset="-52"/>
                        </a:rPr>
                        <a:t>ноболиѓоне</a:t>
                      </a:r>
                      <a:r>
                        <a:rPr lang="ru-RU" sz="1800" dirty="0">
                          <a:effectLst/>
                          <a:latin typeface="Times New Roman Tj" panose="02020603050405020304" pitchFamily="18" charset="-52"/>
                        </a:rPr>
                        <a:t>, ки </a:t>
                      </a:r>
                      <a:r>
                        <a:rPr lang="ru-RU" sz="1800" dirty="0" err="1">
                          <a:effectLst/>
                          <a:latin typeface="Times New Roman Tj" panose="02020603050405020304" pitchFamily="18" charset="-52"/>
                        </a:rPr>
                        <a:t>новобаста</a:t>
                      </a:r>
                      <a:r>
                        <a:rPr lang="ru-RU" sz="1800" dirty="0">
                          <a:effectLst/>
                          <a:latin typeface="Times New Roman Tj" panose="02020603050405020304" pitchFamily="18" charset="-52"/>
                        </a:rPr>
                        <a:t> аз </a:t>
                      </a:r>
                      <a:r>
                        <a:rPr lang="ru-RU" sz="1800" dirty="0" err="1">
                          <a:effectLst/>
                          <a:latin typeface="Times New Roman Tj" panose="02020603050405020304" pitchFamily="18" charset="-52"/>
                        </a:rPr>
                        <a:t>мавќеи</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мурофиавї</a:t>
                      </a:r>
                      <a:r>
                        <a:rPr lang="ru-RU" sz="1800" dirty="0">
                          <a:effectLst/>
                          <a:latin typeface="Times New Roman Tj" panose="02020603050405020304" pitchFamily="18" charset="-52"/>
                        </a:rPr>
                        <a:t>, дар </a:t>
                      </a:r>
                      <a:r>
                        <a:rPr lang="ru-RU" sz="1800" dirty="0" err="1">
                          <a:effectLst/>
                          <a:latin typeface="Times New Roman Tj" panose="02020603050405020304" pitchFamily="18" charset="-52"/>
                        </a:rPr>
                        <a:t>тафтишоти</a:t>
                      </a:r>
                      <a:r>
                        <a:rPr lang="ru-RU" sz="1800" dirty="0">
                          <a:effectLst/>
                          <a:latin typeface="Times New Roman Tj" panose="02020603050405020304" pitchFamily="18" charset="-52"/>
                        </a:rPr>
                        <a:t> парвандаи </a:t>
                      </a:r>
                      <a:r>
                        <a:rPr lang="ru-RU" sz="1800" dirty="0" err="1">
                          <a:effectLst/>
                          <a:latin typeface="Times New Roman Tj" panose="02020603050405020304" pitchFamily="18" charset="-52"/>
                        </a:rPr>
                        <a:t>љиноятї</a:t>
                      </a:r>
                      <a:r>
                        <a:rPr lang="ru-RU" sz="1800" dirty="0">
                          <a:effectLst/>
                          <a:latin typeface="Times New Roman Tj" panose="02020603050405020304" pitchFamily="18" charset="-52"/>
                        </a:rPr>
                        <a:t> ё </a:t>
                      </a:r>
                      <a:r>
                        <a:rPr lang="ru-RU" sz="1800" dirty="0" err="1">
                          <a:effectLst/>
                          <a:latin typeface="Times New Roman Tj" panose="02020603050405020304" pitchFamily="18" charset="-52"/>
                        </a:rPr>
                        <a:t>баррасии</a:t>
                      </a:r>
                      <a:r>
                        <a:rPr lang="ru-RU" sz="1800" dirty="0">
                          <a:effectLst/>
                          <a:latin typeface="Times New Roman Tj" panose="02020603050405020304" pitchFamily="18" charset="-52"/>
                        </a:rPr>
                        <a:t> судии он </a:t>
                      </a:r>
                      <a:r>
                        <a:rPr lang="ru-RU" sz="1800" dirty="0" err="1">
                          <a:effectLst/>
                          <a:latin typeface="Times New Roman Tj" panose="02020603050405020304" pitchFamily="18" charset="-52"/>
                        </a:rPr>
                        <a:t>иштирок</a:t>
                      </a:r>
                      <a:r>
                        <a:rPr lang="ru-RU" sz="1800" dirty="0">
                          <a:effectLst/>
                          <a:latin typeface="Times New Roman Tj" panose="02020603050405020304" pitchFamily="18" charset="-52"/>
                        </a:rPr>
                        <a:t> </a:t>
                      </a:r>
                      <a:r>
                        <a:rPr lang="ru-RU" sz="1800" dirty="0" err="1">
                          <a:effectLst/>
                          <a:latin typeface="Times New Roman Tj" panose="02020603050405020304" pitchFamily="18" charset="-52"/>
                        </a:rPr>
                        <a:t>доранд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2020-2022</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latin typeface="Times New Roman Tj" panose="02020603050405020304" pitchFamily="18" charset="-52"/>
                        </a:rPr>
                        <a:t>ВТЊИА, ВМИ, ПГ, СО, ВКД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526980"/>
                  </a:ext>
                </a:extLst>
              </a:tr>
            </a:tbl>
          </a:graphicData>
        </a:graphic>
      </p:graphicFrame>
    </p:spTree>
    <p:extLst>
      <p:ext uri="{BB962C8B-B14F-4D97-AF65-F5344CB8AC3E}">
        <p14:creationId xmlns:p14="http://schemas.microsoft.com/office/powerpoint/2010/main" val="1562216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41685"/>
            <a:ext cx="9601196" cy="641684"/>
          </a:xfrm>
        </p:spPr>
        <p:txBody>
          <a:bodyPr>
            <a:normAutofit fontScale="90000"/>
          </a:bodyPr>
          <a:lstStyle/>
          <a:p>
            <a:r>
              <a:rPr lang="tg-Cyrl-TJ" b="1" dirty="0" smtClean="0">
                <a:solidFill>
                  <a:schemeClr val="accent4"/>
                </a:solidFill>
              </a:rPr>
              <a:t>Му</a:t>
            </a:r>
            <a:r>
              <a:rPr lang="tg-Cyrl-TJ" sz="3600" b="1" dirty="0" smtClean="0">
                <a:solidFill>
                  <a:schemeClr val="accent4"/>
                </a:solidFill>
                <a:latin typeface="Times New Roman Tj" panose="02020603050405020304" pitchFamily="18" charset="-52"/>
              </a:rPr>
              <a:t>қ</a:t>
            </a:r>
            <a:r>
              <a:rPr lang="tg-Cyrl-TJ" b="1" dirty="0" smtClean="0">
                <a:solidFill>
                  <a:schemeClr val="accent4"/>
                </a:solidFill>
              </a:rPr>
              <a:t>аррароти Барнома</a:t>
            </a:r>
            <a:endParaRPr lang="ru-RU" b="1" dirty="0">
              <a:solidFill>
                <a:schemeClr val="accent4"/>
              </a:solidFill>
            </a:endParaRPr>
          </a:p>
        </p:txBody>
      </p:sp>
      <p:sp>
        <p:nvSpPr>
          <p:cNvPr id="3" name="Объект 2"/>
          <p:cNvSpPr>
            <a:spLocks noGrp="1"/>
          </p:cNvSpPr>
          <p:nvPr>
            <p:ph idx="1"/>
          </p:nvPr>
        </p:nvSpPr>
        <p:spPr>
          <a:xfrm>
            <a:off x="770021" y="1283368"/>
            <a:ext cx="10571747" cy="5197643"/>
          </a:xfrm>
          <a:effectLst>
            <a:glow rad="228600">
              <a:schemeClr val="accent1">
                <a:satMod val="175000"/>
                <a:alpha val="40000"/>
              </a:schemeClr>
            </a:glow>
            <a:innerShdw blurRad="63500" dist="50800" dir="18900000">
              <a:prstClr val="black">
                <a:alpha val="50000"/>
              </a:prstClr>
            </a:innerShdw>
          </a:effectLst>
        </p:spPr>
        <p:txBody>
          <a:bodyPr>
            <a:normAutofit fontScale="92500"/>
          </a:bodyPr>
          <a:lstStyle/>
          <a:p>
            <a:pPr algn="just"/>
            <a:r>
              <a:rPr lang="ru-RU" sz="2100" i="1" dirty="0" err="1">
                <a:solidFill>
                  <a:schemeClr val="accent1">
                    <a:lumMod val="75000"/>
                  </a:schemeClr>
                </a:solidFill>
                <a:latin typeface="Arial Tj" pitchFamily="34" charset="-52"/>
              </a:rPr>
              <a:t>Њадафи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Барнома</a:t>
            </a:r>
            <a:r>
              <a:rPr lang="ru-RU" sz="2100" i="1" dirty="0">
                <a:solidFill>
                  <a:schemeClr val="accent1">
                    <a:lumMod val="75000"/>
                  </a:schemeClr>
                </a:solidFill>
                <a:latin typeface="Arial Tj" pitchFamily="34" charset="-52"/>
              </a:rPr>
              <a:t> ба </a:t>
            </a:r>
            <a:r>
              <a:rPr lang="ru-RU" sz="2100" i="1" dirty="0" err="1">
                <a:solidFill>
                  <a:schemeClr val="accent1">
                    <a:lumMod val="75000"/>
                  </a:schemeClr>
                </a:solidFill>
                <a:latin typeface="Arial Tj" pitchFamily="34" charset="-52"/>
              </a:rPr>
              <a:t>меъёрњо</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стандартњои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байналмилалї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мутобиќ</a:t>
            </a:r>
            <a:r>
              <a:rPr lang="ru-RU" sz="2100" i="1" dirty="0">
                <a:solidFill>
                  <a:schemeClr val="accent1">
                    <a:lumMod val="75000"/>
                  </a:schemeClr>
                </a:solidFill>
                <a:latin typeface="Arial Tj" pitchFamily="34" charset="-52"/>
              </a:rPr>
              <a:t> намудани </a:t>
            </a:r>
            <a:r>
              <a:rPr lang="ru-RU" sz="2100" i="1" dirty="0" err="1">
                <a:solidFill>
                  <a:schemeClr val="accent1">
                    <a:lumMod val="75000"/>
                  </a:schemeClr>
                </a:solidFill>
                <a:latin typeface="Arial Tj" pitchFamily="34" charset="-52"/>
              </a:rPr>
              <a:t>ќонунгузорї</a:t>
            </a:r>
            <a:r>
              <a:rPr lang="ru-RU" sz="2100" i="1" dirty="0">
                <a:solidFill>
                  <a:schemeClr val="accent1">
                    <a:lumMod val="75000"/>
                  </a:schemeClr>
                </a:solidFill>
                <a:latin typeface="Arial Tj" pitchFamily="34" charset="-52"/>
              </a:rPr>
              <a:t> ва фаъолияти </a:t>
            </a:r>
            <a:r>
              <a:rPr lang="ru-RU" sz="2100" i="1" dirty="0" err="1">
                <a:solidFill>
                  <a:schemeClr val="accent1">
                    <a:lumMod val="75000"/>
                  </a:schemeClr>
                </a:solidFill>
                <a:latin typeface="Arial Tj" pitchFamily="34" charset="-52"/>
              </a:rPr>
              <a:t>амалии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субъектњои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дахлдор</a:t>
            </a:r>
            <a:r>
              <a:rPr lang="ru-RU" sz="2100" i="1" dirty="0">
                <a:solidFill>
                  <a:schemeClr val="accent1">
                    <a:lumMod val="75000"/>
                  </a:schemeClr>
                </a:solidFill>
                <a:latin typeface="Arial Tj" pitchFamily="34" charset="-52"/>
              </a:rPr>
              <a:t> дар </a:t>
            </a:r>
            <a:r>
              <a:rPr lang="ru-RU" sz="2100" i="1" dirty="0" err="1">
                <a:solidFill>
                  <a:schemeClr val="accent1">
                    <a:lumMod val="75000"/>
                  </a:schemeClr>
                </a:solidFill>
                <a:latin typeface="Arial Tj" pitchFamily="34" charset="-52"/>
              </a:rPr>
              <a:t>самти</a:t>
            </a:r>
            <a:r>
              <a:rPr lang="ru-RU" sz="2100" i="1" dirty="0">
                <a:solidFill>
                  <a:schemeClr val="accent1">
                    <a:lumMod val="75000"/>
                  </a:schemeClr>
                </a:solidFill>
                <a:latin typeface="Arial Tj" pitchFamily="34" charset="-52"/>
              </a:rPr>
              <a:t> пешгирии њуќуќвайронкунї </a:t>
            </a:r>
            <a:r>
              <a:rPr lang="ru-RU" sz="2100" i="1" dirty="0" err="1">
                <a:solidFill>
                  <a:schemeClr val="accent1">
                    <a:lumMod val="75000"/>
                  </a:schemeClr>
                </a:solidFill>
                <a:latin typeface="Arial Tj" pitchFamily="34" charset="-52"/>
              </a:rPr>
              <a:t>мебошад</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Барнома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равиши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мусбати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таъмини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кумак</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амният</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захирањоро</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барои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љињати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пешгирї</a:t>
            </a:r>
            <a:r>
              <a:rPr lang="ru-RU" sz="2100" i="1" dirty="0">
                <a:solidFill>
                  <a:schemeClr val="accent1">
                    <a:lumMod val="75000"/>
                  </a:schemeClr>
                </a:solidFill>
                <a:latin typeface="Arial Tj" pitchFamily="34" charset="-52"/>
              </a:rPr>
              <a:t> намудани </a:t>
            </a:r>
            <a:r>
              <a:rPr lang="ru-RU" sz="2100" i="1" dirty="0" err="1">
                <a:solidFill>
                  <a:schemeClr val="accent1">
                    <a:lumMod val="75000"/>
                  </a:schemeClr>
                </a:solidFill>
                <a:latin typeface="Arial Tj" pitchFamily="34" charset="-52"/>
              </a:rPr>
              <a:t>содиршавии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њуќуќуќвайронкунї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пешнињод</a:t>
            </a:r>
            <a:r>
              <a:rPr lang="ru-RU" sz="2100" i="1" dirty="0">
                <a:solidFill>
                  <a:schemeClr val="accent1">
                    <a:lumMod val="75000"/>
                  </a:schemeClr>
                </a:solidFill>
                <a:latin typeface="Arial Tj" pitchFamily="34" charset="-52"/>
              </a:rPr>
              <a:t> менамояд</a:t>
            </a:r>
            <a:r>
              <a:rPr lang="ru-RU" sz="2100" i="1" dirty="0" smtClean="0">
                <a:solidFill>
                  <a:schemeClr val="accent1">
                    <a:lumMod val="75000"/>
                  </a:schemeClr>
                </a:solidFill>
                <a:latin typeface="Arial Tj" pitchFamily="34" charset="-52"/>
              </a:rPr>
              <a:t>.</a:t>
            </a:r>
          </a:p>
          <a:p>
            <a:pPr algn="just"/>
            <a:r>
              <a:rPr lang="ru-RU" sz="2100" i="1" dirty="0" smtClean="0">
                <a:solidFill>
                  <a:schemeClr val="accent1">
                    <a:lumMod val="75000"/>
                  </a:schemeClr>
                </a:solidFill>
                <a:latin typeface="Arial Tj" pitchFamily="34" charset="-52"/>
              </a:rPr>
              <a:t>Огоњонї </a:t>
            </a:r>
            <a:r>
              <a:rPr lang="ru-RU" sz="2100" i="1" dirty="0">
                <a:solidFill>
                  <a:schemeClr val="accent1">
                    <a:lumMod val="75000"/>
                  </a:schemeClr>
                </a:solidFill>
                <a:latin typeface="Arial Tj" pitchFamily="34" charset="-52"/>
              </a:rPr>
              <a:t>ва </a:t>
            </a:r>
            <a:r>
              <a:rPr lang="ru-RU" sz="2100" i="1" dirty="0" smtClean="0">
                <a:solidFill>
                  <a:schemeClr val="accent1">
                    <a:lumMod val="75000"/>
                  </a:schemeClr>
                </a:solidFill>
                <a:latin typeface="Arial Tj" pitchFamily="34" charset="-52"/>
              </a:rPr>
              <a:t>пешгирии  </a:t>
            </a:r>
            <a:r>
              <a:rPr lang="ru-RU" sz="2100" i="1" dirty="0" err="1" smtClean="0">
                <a:solidFill>
                  <a:schemeClr val="accent1">
                    <a:lumMod val="75000"/>
                  </a:schemeClr>
                </a:solidFill>
                <a:latin typeface="Arial Tj" pitchFamily="34" charset="-52"/>
              </a:rPr>
              <a:t>њуќуќвайронкунии</a:t>
            </a:r>
            <a:r>
              <a:rPr lang="ru-RU" sz="2100" i="1" dirty="0" smtClean="0">
                <a:solidFill>
                  <a:schemeClr val="accent1">
                    <a:lumMod val="75000"/>
                  </a:schemeClr>
                </a:solidFill>
                <a:latin typeface="Arial Tj" pitchFamily="34" charset="-52"/>
              </a:rPr>
              <a:t> </a:t>
            </a:r>
            <a:r>
              <a:rPr lang="ru-RU" sz="2100" i="1" dirty="0">
                <a:solidFill>
                  <a:schemeClr val="accent1">
                    <a:lumMod val="75000"/>
                  </a:schemeClr>
                </a:solidFill>
                <a:latin typeface="Arial Tj" pitchFamily="34" charset="-52"/>
              </a:rPr>
              <a:t>ноболиѓон ин </a:t>
            </a:r>
            <a:r>
              <a:rPr lang="ru-RU" sz="2100" i="1" dirty="0" err="1">
                <a:solidFill>
                  <a:schemeClr val="accent1">
                    <a:lumMod val="75000"/>
                  </a:schemeClr>
                </a:solidFill>
                <a:latin typeface="Arial Tj" pitchFamily="34" charset="-52"/>
              </a:rPr>
              <a:t>маљмўи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чорабинињои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дастаљамъона</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инфиродии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њуќуќї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иќтисодї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иљтимої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ахлоќию</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равонї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маънавї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фарњангї</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тиббї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мебошад</a:t>
            </a:r>
            <a:r>
              <a:rPr lang="ru-RU" sz="2100" i="1" dirty="0">
                <a:solidFill>
                  <a:schemeClr val="accent1">
                    <a:lumMod val="75000"/>
                  </a:schemeClr>
                </a:solidFill>
                <a:latin typeface="Arial Tj" pitchFamily="34" charset="-52"/>
              </a:rPr>
              <a:t>, ки аз </a:t>
            </a:r>
            <a:r>
              <a:rPr lang="ru-RU" sz="2100" i="1" dirty="0" err="1">
                <a:solidFill>
                  <a:schemeClr val="accent1">
                    <a:lumMod val="75000"/>
                  </a:schemeClr>
                </a:solidFill>
                <a:latin typeface="Arial Tj" pitchFamily="34" charset="-52"/>
              </a:rPr>
              <a:t>љониби</a:t>
            </a:r>
            <a:r>
              <a:rPr lang="ru-RU" sz="2100" i="1" dirty="0">
                <a:solidFill>
                  <a:schemeClr val="accent1">
                    <a:lumMod val="75000"/>
                  </a:schemeClr>
                </a:solidFill>
                <a:latin typeface="Arial Tj" pitchFamily="34" charset="-52"/>
              </a:rPr>
              <a:t> маќомоти </a:t>
            </a:r>
            <a:r>
              <a:rPr lang="ru-RU" sz="2100" i="1" dirty="0" err="1">
                <a:solidFill>
                  <a:schemeClr val="accent1">
                    <a:lumMod val="75000"/>
                  </a:schemeClr>
                </a:solidFill>
                <a:latin typeface="Arial Tj" pitchFamily="34" charset="-52"/>
              </a:rPr>
              <a:t>ваколатдори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давлатї</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ташкилотњои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давлатию</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ѓайридавлатї</a:t>
            </a:r>
            <a:r>
              <a:rPr lang="ru-RU" sz="2100" i="1" dirty="0">
                <a:solidFill>
                  <a:schemeClr val="accent1">
                    <a:lumMod val="75000"/>
                  </a:schemeClr>
                </a:solidFill>
                <a:latin typeface="Arial Tj" pitchFamily="34" charset="-52"/>
              </a:rPr>
              <a:t>, аз </a:t>
            </a:r>
            <a:r>
              <a:rPr lang="ru-RU" sz="2100" i="1" dirty="0" err="1">
                <a:solidFill>
                  <a:schemeClr val="accent1">
                    <a:lumMod val="75000"/>
                  </a:schemeClr>
                </a:solidFill>
                <a:latin typeface="Arial Tj" pitchFamily="34" charset="-52"/>
              </a:rPr>
              <a:t>љумла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иттињодияњои</a:t>
            </a:r>
            <a:r>
              <a:rPr lang="ru-RU" sz="2100" i="1" dirty="0">
                <a:solidFill>
                  <a:schemeClr val="accent1">
                    <a:lumMod val="75000"/>
                  </a:schemeClr>
                </a:solidFill>
                <a:latin typeface="Arial Tj" pitchFamily="34" charset="-52"/>
              </a:rPr>
              <a:t> љамъиятї, падару </a:t>
            </a:r>
            <a:r>
              <a:rPr lang="ru-RU" sz="2100" i="1" dirty="0" err="1">
                <a:solidFill>
                  <a:schemeClr val="accent1">
                    <a:lumMod val="75000"/>
                  </a:schemeClr>
                </a:solidFill>
                <a:latin typeface="Arial Tj" pitchFamily="34" charset="-52"/>
              </a:rPr>
              <a:t>модарон</a:t>
            </a:r>
            <a:r>
              <a:rPr lang="ru-RU" sz="2100" i="1" dirty="0">
                <a:solidFill>
                  <a:schemeClr val="accent1">
                    <a:lumMod val="75000"/>
                  </a:schemeClr>
                </a:solidFill>
                <a:latin typeface="Arial Tj" pitchFamily="34" charset="-52"/>
              </a:rPr>
              <a:t> ва ё шахсони онњоро ивазкунанда бо </a:t>
            </a:r>
            <a:r>
              <a:rPr lang="ru-RU" sz="2100" i="1" dirty="0" err="1">
                <a:solidFill>
                  <a:schemeClr val="accent1">
                    <a:lumMod val="75000"/>
                  </a:schemeClr>
                </a:solidFill>
                <a:latin typeface="Arial Tj" pitchFamily="34" charset="-52"/>
              </a:rPr>
              <a:t>маќсади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ошкор</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бартараф</a:t>
            </a:r>
            <a:r>
              <a:rPr lang="ru-RU" sz="2100" i="1" dirty="0">
                <a:solidFill>
                  <a:schemeClr val="accent1">
                    <a:lumMod val="75000"/>
                  </a:schemeClr>
                </a:solidFill>
                <a:latin typeface="Arial Tj" pitchFamily="34" charset="-52"/>
              </a:rPr>
              <a:t> намудани </a:t>
            </a:r>
            <a:r>
              <a:rPr lang="ru-RU" sz="2100" i="1" dirty="0" err="1">
                <a:solidFill>
                  <a:schemeClr val="accent1">
                    <a:lumMod val="75000"/>
                  </a:schemeClr>
                </a:solidFill>
                <a:latin typeface="Arial Tj" pitchFamily="34" charset="-52"/>
              </a:rPr>
              <a:t>сабабу</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шароитњои</a:t>
            </a:r>
            <a:r>
              <a:rPr lang="ru-RU" sz="2100" i="1" dirty="0">
                <a:solidFill>
                  <a:schemeClr val="accent1">
                    <a:lumMod val="75000"/>
                  </a:schemeClr>
                </a:solidFill>
                <a:latin typeface="Arial Tj" pitchFamily="34" charset="-52"/>
              </a:rPr>
              <a:t> ба </a:t>
            </a:r>
            <a:r>
              <a:rPr lang="ru-RU" sz="2100" i="1" dirty="0" err="1">
                <a:solidFill>
                  <a:schemeClr val="accent1">
                    <a:lumMod val="75000"/>
                  </a:schemeClr>
                </a:solidFill>
                <a:latin typeface="Arial Tj" pitchFamily="34" charset="-52"/>
              </a:rPr>
              <a:t>содиршавии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њуќуќуќвайронкунї</a:t>
            </a:r>
            <a:r>
              <a:rPr lang="ru-RU" sz="2100" i="1" dirty="0">
                <a:solidFill>
                  <a:schemeClr val="accent1">
                    <a:lumMod val="75000"/>
                  </a:schemeClr>
                </a:solidFill>
                <a:latin typeface="Arial Tj" pitchFamily="34" charset="-52"/>
              </a:rPr>
              <a:t> дар </a:t>
            </a:r>
            <a:r>
              <a:rPr lang="ru-RU" sz="2100" i="1" dirty="0" err="1">
                <a:solidFill>
                  <a:schemeClr val="accent1">
                    <a:lumMod val="75000"/>
                  </a:schemeClr>
                </a:solidFill>
                <a:latin typeface="Arial Tj" pitchFamily="34" charset="-52"/>
              </a:rPr>
              <a:t>байни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мусоидаткунанда</a:t>
            </a:r>
            <a:r>
              <a:rPr lang="ru-RU" sz="2100" i="1" dirty="0">
                <a:solidFill>
                  <a:schemeClr val="accent1">
                    <a:lumMod val="75000"/>
                  </a:schemeClr>
                </a:solidFill>
                <a:latin typeface="Arial Tj" pitchFamily="34" charset="-52"/>
              </a:rPr>
              <a:t> амалї карда </a:t>
            </a:r>
            <a:r>
              <a:rPr lang="ru-RU" sz="2100" i="1" dirty="0" err="1">
                <a:solidFill>
                  <a:schemeClr val="accent1">
                    <a:lumMod val="75000"/>
                  </a:schemeClr>
                </a:solidFill>
                <a:latin typeface="Arial Tj" pitchFamily="34" charset="-52"/>
              </a:rPr>
              <a:t>мешавад</a:t>
            </a:r>
            <a:r>
              <a:rPr lang="ru-RU" sz="2100" i="1" dirty="0">
                <a:solidFill>
                  <a:schemeClr val="accent1">
                    <a:lumMod val="75000"/>
                  </a:schemeClr>
                </a:solidFill>
                <a:latin typeface="Arial Tj" pitchFamily="34" charset="-52"/>
              </a:rPr>
              <a:t>. </a:t>
            </a:r>
            <a:endParaRPr lang="ru-RU" sz="2100" i="1" dirty="0" smtClean="0">
              <a:solidFill>
                <a:schemeClr val="accent1">
                  <a:lumMod val="75000"/>
                </a:schemeClr>
              </a:solidFill>
              <a:latin typeface="Arial Tj" pitchFamily="34" charset="-52"/>
            </a:endParaRPr>
          </a:p>
          <a:p>
            <a:pPr algn="just"/>
            <a:r>
              <a:rPr lang="ru-RU" sz="2100" i="1" dirty="0" err="1">
                <a:solidFill>
                  <a:schemeClr val="accent1">
                    <a:lumMod val="75000"/>
                  </a:schemeClr>
                </a:solidFill>
                <a:latin typeface="Arial Tj" pitchFamily="34" charset="-52"/>
              </a:rPr>
              <a:t>Барнома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муносибати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арзандаро</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нисбати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таъмин</a:t>
            </a:r>
            <a:r>
              <a:rPr lang="ru-RU" sz="2100" i="1" dirty="0">
                <a:solidFill>
                  <a:schemeClr val="accent1">
                    <a:lumMod val="75000"/>
                  </a:schemeClr>
                </a:solidFill>
                <a:latin typeface="Arial Tj" pitchFamily="34" charset="-52"/>
              </a:rPr>
              <a:t> менамояд, ки </a:t>
            </a:r>
            <a:r>
              <a:rPr lang="ru-RU" sz="2100" i="1" dirty="0" err="1">
                <a:solidFill>
                  <a:schemeClr val="accent1">
                    <a:lumMod val="75000"/>
                  </a:schemeClr>
                </a:solidFill>
                <a:latin typeface="Arial Tj" pitchFamily="34" charset="-52"/>
              </a:rPr>
              <a:t>тибќи</a:t>
            </a:r>
            <a:r>
              <a:rPr lang="ru-RU" sz="2100" i="1" dirty="0">
                <a:solidFill>
                  <a:schemeClr val="accent1">
                    <a:lumMod val="75000"/>
                  </a:schemeClr>
                </a:solidFill>
                <a:latin typeface="Arial Tj" pitchFamily="34" charset="-52"/>
              </a:rPr>
              <a:t> он </a:t>
            </a:r>
            <a:r>
              <a:rPr lang="ru-RU" sz="2100" i="1" dirty="0" err="1">
                <a:solidFill>
                  <a:schemeClr val="accent1">
                    <a:lumMod val="75000"/>
                  </a:schemeClr>
                </a:solidFill>
                <a:latin typeface="Arial Tj" pitchFamily="34" charset="-52"/>
              </a:rPr>
              <a:t>њуќуќ</a:t>
            </a:r>
            <a:r>
              <a:rPr lang="ru-RU" sz="2100" i="1" dirty="0">
                <a:solidFill>
                  <a:schemeClr val="accent1">
                    <a:lumMod val="75000"/>
                  </a:schemeClr>
                </a:solidFill>
                <a:latin typeface="Arial Tj" pitchFamily="34" charset="-52"/>
              </a:rPr>
              <a:t> ва </a:t>
            </a:r>
            <a:r>
              <a:rPr lang="ru-RU" sz="2100" i="1" dirty="0" err="1">
                <a:solidFill>
                  <a:schemeClr val="accent1">
                    <a:lumMod val="75000"/>
                  </a:schemeClr>
                </a:solidFill>
                <a:latin typeface="Arial Tj" pitchFamily="34" charset="-52"/>
              </a:rPr>
              <a:t>шаъну</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эътибори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эњтиром</a:t>
            </a:r>
            <a:r>
              <a:rPr lang="ru-RU" sz="2100" i="1" dirty="0">
                <a:solidFill>
                  <a:schemeClr val="accent1">
                    <a:lumMod val="75000"/>
                  </a:schemeClr>
                </a:solidFill>
                <a:latin typeface="Arial Tj" pitchFamily="34" charset="-52"/>
              </a:rPr>
              <a:t> карда </a:t>
            </a:r>
            <a:r>
              <a:rPr lang="ru-RU" sz="2100" i="1" dirty="0" err="1">
                <a:solidFill>
                  <a:schemeClr val="accent1">
                    <a:lumMod val="75000"/>
                  </a:schemeClr>
                </a:solidFill>
                <a:latin typeface="Arial Tj" pitchFamily="34" charset="-52"/>
              </a:rPr>
              <a:t>мешавад</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эњтиёљоти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њар</a:t>
            </a:r>
            <a:r>
              <a:rPr lang="ru-RU" sz="2100" i="1" dirty="0">
                <a:solidFill>
                  <a:schemeClr val="accent1">
                    <a:lumMod val="75000"/>
                  </a:schemeClr>
                </a:solidFill>
                <a:latin typeface="Arial Tj" pitchFamily="34" charset="-52"/>
              </a:rPr>
              <a:t> як </a:t>
            </a:r>
            <a:r>
              <a:rPr lang="ru-RU" sz="2100" i="1" dirty="0" err="1">
                <a:solidFill>
                  <a:schemeClr val="accent1">
                    <a:lumMod val="75000"/>
                  </a:schemeClr>
                </a:solidFill>
                <a:latin typeface="Arial Tj" pitchFamily="34" charset="-52"/>
              </a:rPr>
              <a:t>ноболиѓ</a:t>
            </a:r>
            <a:r>
              <a:rPr lang="ru-RU" sz="2100" i="1" dirty="0">
                <a:solidFill>
                  <a:schemeClr val="accent1">
                    <a:lumMod val="75000"/>
                  </a:schemeClr>
                </a:solidFill>
                <a:latin typeface="Arial Tj" pitchFamily="34" charset="-52"/>
              </a:rPr>
              <a:t> ба </a:t>
            </a:r>
            <a:r>
              <a:rPr lang="ru-RU" sz="2100" i="1" dirty="0" err="1">
                <a:solidFill>
                  <a:schemeClr val="accent1">
                    <a:lumMod val="75000"/>
                  </a:schemeClr>
                </a:solidFill>
                <a:latin typeface="Arial Tj" pitchFamily="34" charset="-52"/>
              </a:rPr>
              <a:t>назар</a:t>
            </a:r>
            <a:r>
              <a:rPr lang="ru-RU" sz="2100" i="1" dirty="0">
                <a:solidFill>
                  <a:schemeClr val="accent1">
                    <a:lumMod val="75000"/>
                  </a:schemeClr>
                </a:solidFill>
                <a:latin typeface="Arial Tj" pitchFamily="34" charset="-52"/>
              </a:rPr>
              <a:t> гирифта </a:t>
            </a:r>
            <a:r>
              <a:rPr lang="ru-RU" sz="2100" i="1" dirty="0" err="1">
                <a:solidFill>
                  <a:schemeClr val="accent1">
                    <a:lumMod val="75000"/>
                  </a:schemeClr>
                </a:solidFill>
                <a:latin typeface="Arial Tj" pitchFamily="34" charset="-52"/>
              </a:rPr>
              <a:t>шуда</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барои</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коњиш</a:t>
            </a:r>
            <a:r>
              <a:rPr lang="ru-RU" sz="2100" i="1" dirty="0">
                <a:solidFill>
                  <a:schemeClr val="accent1">
                    <a:lumMod val="75000"/>
                  </a:schemeClr>
                </a:solidFill>
                <a:latin typeface="Arial Tj" pitchFamily="34" charset="-52"/>
              </a:rPr>
              <a:t> додани </a:t>
            </a:r>
            <a:r>
              <a:rPr lang="ru-RU" sz="2100" i="1" dirty="0" err="1">
                <a:solidFill>
                  <a:schemeClr val="accent1">
                    <a:lumMod val="75000"/>
                  </a:schemeClr>
                </a:solidFill>
                <a:latin typeface="Arial Tj" pitchFamily="34" charset="-52"/>
              </a:rPr>
              <a:t>сатњи</a:t>
            </a:r>
            <a:r>
              <a:rPr lang="ru-RU" sz="2100" i="1" dirty="0">
                <a:solidFill>
                  <a:schemeClr val="accent1">
                    <a:lumMod val="75000"/>
                  </a:schemeClr>
                </a:solidFill>
                <a:latin typeface="Arial Tj" pitchFamily="34" charset="-52"/>
              </a:rPr>
              <a:t> њуќуќвайронкунї ва </a:t>
            </a:r>
            <a:r>
              <a:rPr lang="ru-RU" sz="2100" i="1" dirty="0" err="1">
                <a:solidFill>
                  <a:schemeClr val="accent1">
                    <a:lumMod val="75000"/>
                  </a:schemeClr>
                </a:solidFill>
                <a:latin typeface="Arial Tj" pitchFamily="34" charset="-52"/>
              </a:rPr>
              <a:t>такроран</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содир</a:t>
            </a:r>
            <a:r>
              <a:rPr lang="ru-RU" sz="2100" i="1" dirty="0">
                <a:solidFill>
                  <a:schemeClr val="accent1">
                    <a:lumMod val="75000"/>
                  </a:schemeClr>
                </a:solidFill>
                <a:latin typeface="Arial Tj" pitchFamily="34" charset="-52"/>
              </a:rPr>
              <a:t> намудани он дар </a:t>
            </a:r>
            <a:r>
              <a:rPr lang="ru-RU" sz="2100" i="1" dirty="0" err="1">
                <a:solidFill>
                  <a:schemeClr val="accent1">
                    <a:lumMod val="75000"/>
                  </a:schemeClr>
                </a:solidFill>
                <a:latin typeface="Arial Tj" pitchFamily="34" charset="-52"/>
              </a:rPr>
              <a:t>байни</a:t>
            </a:r>
            <a:r>
              <a:rPr lang="ru-RU" sz="2100" i="1" dirty="0">
                <a:solidFill>
                  <a:schemeClr val="accent1">
                    <a:lumMod val="75000"/>
                  </a:schemeClr>
                </a:solidFill>
                <a:latin typeface="Arial Tj" pitchFamily="34" charset="-52"/>
              </a:rPr>
              <a:t> ноболиѓон </a:t>
            </a:r>
            <a:r>
              <a:rPr lang="ru-RU" sz="2100" i="1" dirty="0" err="1">
                <a:solidFill>
                  <a:schemeClr val="accent1">
                    <a:lumMod val="75000"/>
                  </a:schemeClr>
                </a:solidFill>
                <a:latin typeface="Arial Tj" pitchFamily="34" charset="-52"/>
              </a:rPr>
              <a:t>мусоидат</a:t>
            </a:r>
            <a:r>
              <a:rPr lang="ru-RU" sz="2100" i="1" dirty="0">
                <a:solidFill>
                  <a:schemeClr val="accent1">
                    <a:lumMod val="75000"/>
                  </a:schemeClr>
                </a:solidFill>
                <a:latin typeface="Arial Tj" pitchFamily="34" charset="-52"/>
              </a:rPr>
              <a:t> </a:t>
            </a:r>
            <a:r>
              <a:rPr lang="ru-RU" sz="2100" i="1" dirty="0" err="1">
                <a:solidFill>
                  <a:schemeClr val="accent1">
                    <a:lumMod val="75000"/>
                  </a:schemeClr>
                </a:solidFill>
                <a:latin typeface="Arial Tj" pitchFamily="34" charset="-52"/>
              </a:rPr>
              <a:t>мекунад</a:t>
            </a:r>
            <a:r>
              <a:rPr lang="ru-RU" sz="2100" i="1" dirty="0">
                <a:solidFill>
                  <a:schemeClr val="accent1">
                    <a:lumMod val="75000"/>
                  </a:schemeClr>
                </a:solidFill>
                <a:latin typeface="Arial Tj" pitchFamily="34" charset="-52"/>
              </a:rPr>
              <a:t>.</a:t>
            </a:r>
          </a:p>
          <a:p>
            <a:pPr algn="just"/>
            <a:endParaRPr lang="ru-RU" dirty="0" smtClean="0"/>
          </a:p>
          <a:p>
            <a:pPr algn="just"/>
            <a:endParaRPr lang="ru-RU" dirty="0"/>
          </a:p>
        </p:txBody>
      </p:sp>
    </p:spTree>
    <p:extLst>
      <p:ext uri="{BB962C8B-B14F-4D97-AF65-F5344CB8AC3E}">
        <p14:creationId xmlns:p14="http://schemas.microsoft.com/office/powerpoint/2010/main" val="1763569947"/>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105175045"/>
              </p:ext>
            </p:extLst>
          </p:nvPr>
        </p:nvGraphicFramePr>
        <p:xfrm>
          <a:off x="835570" y="899448"/>
          <a:ext cx="10547132" cy="5122979"/>
        </p:xfrm>
        <a:graphic>
          <a:graphicData uri="http://schemas.openxmlformats.org/drawingml/2006/table">
            <a:tbl>
              <a:tblPr firstRow="1" bandRow="1">
                <a:tableStyleId>{37CE84F3-28C3-443E-9E96-99CF82512B78}</a:tableStyleId>
              </a:tblPr>
              <a:tblGrid>
                <a:gridCol w="614858">
                  <a:extLst>
                    <a:ext uri="{9D8B030D-6E8A-4147-A177-3AD203B41FA5}">
                      <a16:colId xmlns:a16="http://schemas.microsoft.com/office/drawing/2014/main" val="502235770"/>
                    </a:ext>
                  </a:extLst>
                </a:gridCol>
                <a:gridCol w="6432331">
                  <a:extLst>
                    <a:ext uri="{9D8B030D-6E8A-4147-A177-3AD203B41FA5}">
                      <a16:colId xmlns:a16="http://schemas.microsoft.com/office/drawing/2014/main" val="2453145506"/>
                    </a:ext>
                  </a:extLst>
                </a:gridCol>
                <a:gridCol w="1797269">
                  <a:extLst>
                    <a:ext uri="{9D8B030D-6E8A-4147-A177-3AD203B41FA5}">
                      <a16:colId xmlns:a16="http://schemas.microsoft.com/office/drawing/2014/main" val="41806307"/>
                    </a:ext>
                  </a:extLst>
                </a:gridCol>
                <a:gridCol w="1702674">
                  <a:extLst>
                    <a:ext uri="{9D8B030D-6E8A-4147-A177-3AD203B41FA5}">
                      <a16:colId xmlns:a16="http://schemas.microsoft.com/office/drawing/2014/main" val="3064253499"/>
                    </a:ext>
                  </a:extLst>
                </a:gridCol>
              </a:tblGrid>
              <a:tr h="1923239">
                <a:tc>
                  <a:txBody>
                    <a:bodyPr/>
                    <a:lstStyle/>
                    <a:p>
                      <a:pPr algn="ctr">
                        <a:lnSpc>
                          <a:spcPct val="115000"/>
                        </a:lnSpc>
                        <a:spcAft>
                          <a:spcPts val="0"/>
                        </a:spcAft>
                      </a:pPr>
                      <a:r>
                        <a:rPr lang="tg-Cyrl-TJ" sz="2000" dirty="0">
                          <a:effectLst/>
                        </a:rPr>
                        <a:t>51.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latin typeface="Times New Roman Tj" panose="02020603050405020304" pitchFamily="18" charset="-52"/>
                        </a:rPr>
                        <a:t>Ба </a:t>
                      </a:r>
                      <a:r>
                        <a:rPr lang="ru-RU" sz="2000" dirty="0" err="1">
                          <a:effectLst/>
                          <a:latin typeface="Times New Roman Tj" panose="02020603050405020304" pitchFamily="18" charset="-52"/>
                        </a:rPr>
                        <a:t>ќайдњои</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пешгирї</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зери</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назорати</a:t>
                      </a:r>
                      <a:r>
                        <a:rPr lang="ru-RU" sz="2000" dirty="0">
                          <a:effectLst/>
                          <a:latin typeface="Times New Roman Tj" panose="02020603050405020304" pitchFamily="18" charset="-52"/>
                        </a:rPr>
                        <a:t> махсус) </a:t>
                      </a:r>
                      <a:r>
                        <a:rPr lang="ru-RU" sz="2000" dirty="0" err="1">
                          <a:effectLst/>
                          <a:latin typeface="Times New Roman Tj" panose="02020603050405020304" pitchFamily="18" charset="-52"/>
                        </a:rPr>
                        <a:t>гирифтани</a:t>
                      </a:r>
                      <a:r>
                        <a:rPr lang="ru-RU" sz="2000" dirty="0">
                          <a:effectLst/>
                          <a:latin typeface="Times New Roman Tj" panose="02020603050405020304" pitchFamily="18" charset="-52"/>
                        </a:rPr>
                        <a:t> ноболиѓони </a:t>
                      </a:r>
                      <a:r>
                        <a:rPr lang="ru-RU" sz="2000" dirty="0" err="1">
                          <a:effectLst/>
                          <a:latin typeface="Times New Roman Tj" panose="02020603050405020304" pitchFamily="18" charset="-52"/>
                        </a:rPr>
                        <a:t>душвортарбия</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љиноятсодирнамуда</a:t>
                      </a:r>
                      <a:r>
                        <a:rPr lang="ru-RU" sz="2000" dirty="0">
                          <a:effectLst/>
                          <a:latin typeface="Times New Roman Tj" panose="02020603050405020304" pitchFamily="18" charset="-52"/>
                        </a:rPr>
                        <a:t> ва бурдани корњои </a:t>
                      </a:r>
                      <a:r>
                        <a:rPr lang="ru-RU" sz="2000" dirty="0" err="1">
                          <a:effectLst/>
                          <a:latin typeface="Times New Roman Tj" panose="02020603050405020304" pitchFamily="18" charset="-52"/>
                        </a:rPr>
                        <a:t>пешгирикунии</a:t>
                      </a:r>
                      <a:r>
                        <a:rPr lang="ru-RU" sz="2000" dirty="0">
                          <a:effectLst/>
                          <a:latin typeface="Times New Roman Tj" panose="02020603050405020304" pitchFamily="18" charset="-52"/>
                        </a:rPr>
                        <a:t> </a:t>
                      </a:r>
                      <a:r>
                        <a:rPr lang="ru-RU" sz="2000" dirty="0" err="1">
                          <a:effectLst/>
                          <a:latin typeface="Times New Roman Tj" panose="02020603050405020304" pitchFamily="18" charset="-52"/>
                        </a:rPr>
                        <a:t>инфиродї</a:t>
                      </a:r>
                      <a:r>
                        <a:rPr lang="ru-RU" sz="2000" dirty="0">
                          <a:effectLst/>
                          <a:latin typeface="Times New Roman Tj" panose="02020603050405020304" pitchFamily="18" charset="-52"/>
                        </a:rPr>
                        <a:t>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a:effectLst/>
                          <a:latin typeface="Times New Roman Tj" panose="02020603050405020304" pitchFamily="18" charset="-52"/>
                        </a:rPr>
                        <a:t>Мунтазам</a:t>
                      </a:r>
                      <a:endParaRPr lang="ru-RU" sz="20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ВКД</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258034"/>
                  </a:ext>
                </a:extLst>
              </a:tr>
              <a:tr h="2045798">
                <a:tc>
                  <a:txBody>
                    <a:bodyPr/>
                    <a:lstStyle/>
                    <a:p>
                      <a:pPr algn="ctr">
                        <a:lnSpc>
                          <a:spcPct val="115000"/>
                        </a:lnSpc>
                        <a:spcAft>
                          <a:spcPts val="0"/>
                        </a:spcAft>
                      </a:pPr>
                      <a:r>
                        <a:rPr lang="tg-Cyrl-TJ" sz="2000">
                          <a:effectLst/>
                        </a:rPr>
                        <a:t>52.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Ташкили лагерњои омўзишї барои ноболиѓони душвортарбия ва дар </a:t>
                      </a:r>
                      <a:r>
                        <a:rPr lang="tg-Cyrl-TJ" sz="2000" dirty="0" smtClean="0">
                          <a:effectLst/>
                          <a:latin typeface="Times New Roman Tj" panose="02020603050405020304" pitchFamily="18" charset="-52"/>
                        </a:rPr>
                        <a:t>ҳолати </a:t>
                      </a:r>
                      <a:r>
                        <a:rPr lang="tg-Cyrl-TJ" sz="2000" dirty="0">
                          <a:effectLst/>
                          <a:latin typeface="Times New Roman Tj" panose="02020603050405020304" pitchFamily="18" charset="-52"/>
                        </a:rPr>
                        <a:t>душвори </a:t>
                      </a:r>
                      <a:r>
                        <a:rPr lang="tg-Cyrl-TJ" sz="2000" dirty="0" smtClean="0">
                          <a:effectLst/>
                          <a:latin typeface="Times New Roman Tj" panose="02020603050405020304" pitchFamily="18" charset="-52"/>
                        </a:rPr>
                        <a:t>зиндагӣ  </a:t>
                      </a:r>
                      <a:r>
                        <a:rPr lang="tg-Cyrl-TJ" sz="2000" dirty="0">
                          <a:effectLst/>
                          <a:latin typeface="Times New Roman Tj" panose="02020603050405020304" pitchFamily="18" charset="-52"/>
                        </a:rPr>
                        <a:t>ќарордошта дар давраи таътил</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2020-2024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g-Cyrl-TJ" sz="2000" dirty="0">
                          <a:effectLst/>
                          <a:latin typeface="Times New Roman Tj" panose="02020603050405020304" pitchFamily="18" charset="-52"/>
                        </a:rPr>
                        <a:t>МИМҲД</a:t>
                      </a:r>
                      <a:endParaRPr lang="ru-RU" sz="2000" dirty="0">
                        <a:effectLst/>
                        <a:latin typeface="Times New Roman Tj" panose="02020603050405020304" pitchFamily="18" charset="-52"/>
                      </a:endParaRPr>
                    </a:p>
                    <a:p>
                      <a:pPr algn="just">
                        <a:lnSpc>
                          <a:spcPct val="115000"/>
                        </a:lnSpc>
                        <a:spcAft>
                          <a:spcPts val="0"/>
                        </a:spcAft>
                      </a:pPr>
                      <a:r>
                        <a:rPr lang="tg-Cyrl-TJ" sz="2000" dirty="0">
                          <a:effectLst/>
                          <a:latin typeface="Times New Roman Tj" panose="02020603050405020304" pitchFamily="18" charset="-52"/>
                        </a:rPr>
                        <a:t>ВММША,КЉВ, ВМИ, ВКД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749704"/>
                  </a:ext>
                </a:extLst>
              </a:tr>
              <a:tr h="1153942">
                <a:tc>
                  <a:txBody>
                    <a:bodyPr/>
                    <a:lstStyle/>
                    <a:p>
                      <a:pPr algn="ctr">
                        <a:lnSpc>
                          <a:spcPct val="115000"/>
                        </a:lnSpc>
                        <a:spcAft>
                          <a:spcPts val="0"/>
                        </a:spcAft>
                      </a:pPr>
                      <a:r>
                        <a:rPr lang="tg-Cyrl-TJ" sz="2000">
                          <a:effectLst/>
                        </a:rPr>
                        <a:t>53.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Ташкили театрњои сайёр вобаста ба пешгирї ва шарњи оќибатњои љинояткорї</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2020-2024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ВФ, КЉВ, ВМИ, ВКД </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587849"/>
                  </a:ext>
                </a:extLst>
              </a:tr>
            </a:tbl>
          </a:graphicData>
        </a:graphic>
      </p:graphicFrame>
    </p:spTree>
    <p:extLst>
      <p:ext uri="{BB962C8B-B14F-4D97-AF65-F5344CB8AC3E}">
        <p14:creationId xmlns:p14="http://schemas.microsoft.com/office/powerpoint/2010/main" val="6081958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4893736"/>
          </a:xfrm>
        </p:spPr>
        <p:txBody>
          <a:bodyPr>
            <a:noAutofit/>
          </a:bodyPr>
          <a:lstStyle/>
          <a:p>
            <a:pPr>
              <a:spcAft>
                <a:spcPts val="0"/>
              </a:spcAft>
            </a:pPr>
            <a:r>
              <a:rPr lang="ru-RU" sz="3200" b="1" dirty="0">
                <a:solidFill>
                  <a:srgbClr val="C00000"/>
                </a:solidFill>
                <a:latin typeface="Times New Roman Tj" panose="02020603050405020304" pitchFamily="18" charset="-52"/>
                <a:ea typeface="Times New Roman" panose="02020603050405020304" pitchFamily="18" charset="0"/>
              </a:rPr>
              <a:t>КОРКАРДИ ЧОРАЊОИ ЌОНУНГУЗОРИИ ТАНЗИМКУНАНДАИ МУНОСИБАТЊО ОИД БА ЁРИИ КЎДАКОНЕ, КИ </a:t>
            </a:r>
            <a:r>
              <a:rPr lang="ru-RU" sz="3200" b="1" dirty="0" smtClean="0">
                <a:solidFill>
                  <a:srgbClr val="C00000"/>
                </a:solidFill>
                <a:latin typeface="Times New Roman Tj" panose="02020603050405020304" pitchFamily="18" charset="-52"/>
                <a:ea typeface="Times New Roman" panose="02020603050405020304" pitchFamily="18" charset="0"/>
              </a:rPr>
              <a:t>ҲУҚУҚВАЙРОНКУНӢ </a:t>
            </a:r>
            <a:r>
              <a:rPr lang="ru-RU" sz="3200" b="1" dirty="0">
                <a:solidFill>
                  <a:srgbClr val="C00000"/>
                </a:solidFill>
                <a:latin typeface="Times New Roman Tj" panose="02020603050405020304" pitchFamily="18" charset="-52"/>
                <a:ea typeface="Times New Roman" panose="02020603050405020304" pitchFamily="18" charset="0"/>
              </a:rPr>
              <a:t>СОДИР НАМУДААНД </a:t>
            </a:r>
            <a:r>
              <a:rPr lang="ru-RU" sz="3200" dirty="0">
                <a:solidFill>
                  <a:srgbClr val="C00000"/>
                </a:solidFill>
                <a:latin typeface="Times New Roman" panose="02020603050405020304" pitchFamily="18" charset="0"/>
                <a:ea typeface="Times New Roman" panose="02020603050405020304" pitchFamily="18" charset="0"/>
              </a:rPr>
              <a:t/>
            </a:r>
            <a:br>
              <a:rPr lang="ru-RU" sz="3200" dirty="0">
                <a:solidFill>
                  <a:srgbClr val="C00000"/>
                </a:solidFill>
                <a:latin typeface="Times New Roman" panose="02020603050405020304" pitchFamily="18" charset="0"/>
                <a:ea typeface="Times New Roman" panose="02020603050405020304" pitchFamily="18" charset="0"/>
              </a:rPr>
            </a:b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Вазифаи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5.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Барќароркунии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таљрибаи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пешгирии </a:t>
            </a:r>
            <a:r>
              <a:rPr lang="tg-Cyrl-TJ"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ки </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њуќуќвайронкунї ноболиѓон бо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тавассути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муайянкунии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чорањои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алтернативии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ба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мањрумї</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аз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озодї</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алоќаманднабуда</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ва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чорањои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дигари</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самаранок</a:t>
            </a:r>
            <a:r>
              <a:rPr lang="ru-RU" sz="3200" b="1" dirty="0">
                <a:solidFill>
                  <a:srgbClr val="C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ru-RU" sz="3200" dirty="0">
              <a:solidFill>
                <a:srgbClr val="C00000"/>
              </a:solidFill>
            </a:endParaRPr>
          </a:p>
        </p:txBody>
      </p:sp>
      <p:sp>
        <p:nvSpPr>
          <p:cNvPr id="3" name="Объект 2"/>
          <p:cNvSpPr>
            <a:spLocks noGrp="1"/>
          </p:cNvSpPr>
          <p:nvPr>
            <p:ph idx="1"/>
          </p:nvPr>
        </p:nvSpPr>
        <p:spPr>
          <a:xfrm>
            <a:off x="1295401" y="3001818"/>
            <a:ext cx="9601196" cy="2874050"/>
          </a:xfrm>
        </p:spPr>
        <p:txBody>
          <a:bodyPr/>
          <a:lstStyle/>
          <a:p>
            <a:endParaRPr lang="ru-RU" dirty="0"/>
          </a:p>
        </p:txBody>
      </p:sp>
    </p:spTree>
    <p:extLst>
      <p:ext uri="{BB962C8B-B14F-4D97-AF65-F5344CB8AC3E}">
        <p14:creationId xmlns:p14="http://schemas.microsoft.com/office/powerpoint/2010/main" val="514019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700192589"/>
              </p:ext>
            </p:extLst>
          </p:nvPr>
        </p:nvGraphicFramePr>
        <p:xfrm>
          <a:off x="819806" y="567557"/>
          <a:ext cx="10562896" cy="5788557"/>
        </p:xfrm>
        <a:graphic>
          <a:graphicData uri="http://schemas.openxmlformats.org/drawingml/2006/table">
            <a:tbl>
              <a:tblPr firstRow="1" bandRow="1">
                <a:tableStyleId>{37CE84F3-28C3-443E-9E96-99CF82512B78}</a:tableStyleId>
              </a:tblPr>
              <a:tblGrid>
                <a:gridCol w="630622">
                  <a:extLst>
                    <a:ext uri="{9D8B030D-6E8A-4147-A177-3AD203B41FA5}">
                      <a16:colId xmlns:a16="http://schemas.microsoft.com/office/drawing/2014/main" val="2803427404"/>
                    </a:ext>
                  </a:extLst>
                </a:gridCol>
                <a:gridCol w="6589986">
                  <a:extLst>
                    <a:ext uri="{9D8B030D-6E8A-4147-A177-3AD203B41FA5}">
                      <a16:colId xmlns:a16="http://schemas.microsoft.com/office/drawing/2014/main" val="3078639178"/>
                    </a:ext>
                  </a:extLst>
                </a:gridCol>
                <a:gridCol w="1623848">
                  <a:extLst>
                    <a:ext uri="{9D8B030D-6E8A-4147-A177-3AD203B41FA5}">
                      <a16:colId xmlns:a16="http://schemas.microsoft.com/office/drawing/2014/main" val="1405727159"/>
                    </a:ext>
                  </a:extLst>
                </a:gridCol>
                <a:gridCol w="1718440">
                  <a:extLst>
                    <a:ext uri="{9D8B030D-6E8A-4147-A177-3AD203B41FA5}">
                      <a16:colId xmlns:a16="http://schemas.microsoft.com/office/drawing/2014/main" val="2589730527"/>
                    </a:ext>
                  </a:extLst>
                </a:gridCol>
              </a:tblGrid>
              <a:tr h="2025406">
                <a:tc>
                  <a:txBody>
                    <a:bodyPr/>
                    <a:lstStyle/>
                    <a:p>
                      <a:pPr algn="ctr">
                        <a:lnSpc>
                          <a:spcPct val="115000"/>
                        </a:lnSpc>
                        <a:spcAft>
                          <a:spcPts val="0"/>
                        </a:spcAft>
                      </a:pPr>
                      <a:r>
                        <a:rPr lang="tg-Cyrl-TJ" sz="1700" dirty="0">
                          <a:effectLst/>
                        </a:rPr>
                        <a:t>55.</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Тањлили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ќонунгузорї</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баррасии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масъалаи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ворид</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таѓийру</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иловањо</a:t>
                      </a:r>
                      <a:r>
                        <a:rPr lang="ru-RU" sz="1700" dirty="0">
                          <a:effectLst/>
                          <a:latin typeface="Times New Roman Tj" panose="02020603050405020304" pitchFamily="18" charset="-52"/>
                        </a:rPr>
                        <a:t> ба </a:t>
                      </a:r>
                      <a:r>
                        <a:rPr lang="ru-RU" sz="1700" dirty="0" err="1">
                          <a:effectLst/>
                          <a:latin typeface="Times New Roman Tj" panose="02020603050405020304" pitchFamily="18" charset="-52"/>
                        </a:rPr>
                        <a:t>ќонунгузорb</a:t>
                      </a:r>
                      <a:r>
                        <a:rPr lang="ru-RU" sz="1700" dirty="0">
                          <a:effectLst/>
                          <a:latin typeface="Times New Roman Tj" panose="02020603050405020304" pitchFamily="18" charset="-52"/>
                        </a:rPr>
                        <a:t> ва </a:t>
                      </a:r>
                      <a:r>
                        <a:rPr lang="tg-Cyrl-TJ" sz="1700" dirty="0">
                          <a:effectLst/>
                          <a:latin typeface="Times New Roman Tj" panose="02020603050405020304" pitchFamily="18" charset="-52"/>
                        </a:rPr>
                        <a:t>коркарди механизмњои татбиќи он</a:t>
                      </a:r>
                      <a:r>
                        <a:rPr lang="ru-RU" sz="1700" dirty="0">
                          <a:effectLst/>
                          <a:latin typeface="Times New Roman Tj" panose="02020603050405020304" pitchFamily="18" charset="-52"/>
                        </a:rPr>
                        <a:t> бо </a:t>
                      </a:r>
                      <a:r>
                        <a:rPr lang="ru-RU" sz="1700" dirty="0" err="1">
                          <a:effectLst/>
                          <a:latin typeface="Times New Roman Tj" panose="02020603050405020304" pitchFamily="18" charset="-52"/>
                        </a:rPr>
                        <a:t>маќсади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муайян</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кардани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чорањои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алтернативии</a:t>
                      </a:r>
                      <a:r>
                        <a:rPr lang="ru-RU" sz="1700" dirty="0">
                          <a:effectLst/>
                          <a:latin typeface="Times New Roman Tj" panose="02020603050405020304" pitchFamily="18" charset="-52"/>
                        </a:rPr>
                        <a:t> ба </a:t>
                      </a:r>
                      <a:r>
                        <a:rPr lang="ru-RU" sz="1700" dirty="0" err="1">
                          <a:effectLst/>
                          <a:latin typeface="Times New Roman Tj" panose="02020603050405020304" pitchFamily="18" charset="-52"/>
                        </a:rPr>
                        <a:t>љазои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вобастанабуда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барои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начандон</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вазнин</a:t>
                      </a:r>
                      <a:r>
                        <a:rPr lang="ru-RU" sz="1700" dirty="0">
                          <a:effectLst/>
                          <a:latin typeface="Times New Roman Tj" panose="02020603050405020304" pitchFamily="18" charset="-52"/>
                        </a:rPr>
                        <a:t> ва </a:t>
                      </a:r>
                      <a:r>
                        <a:rPr lang="ru-RU" sz="1700" dirty="0" err="1">
                          <a:effectLst/>
                          <a:latin typeface="Times New Roman Tj" panose="02020603050405020304" pitchFamily="18" charset="-52"/>
                        </a:rPr>
                        <a:t>дараљаи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миёнае</a:t>
                      </a:r>
                      <a:r>
                        <a:rPr lang="ru-RU" sz="1700" dirty="0">
                          <a:effectLst/>
                          <a:latin typeface="Times New Roman Tj" panose="02020603050405020304" pitchFamily="18" charset="-52"/>
                        </a:rPr>
                        <a:t>, ки </a:t>
                      </a:r>
                      <a:r>
                        <a:rPr lang="ru-RU" sz="1700" dirty="0" err="1">
                          <a:effectLst/>
                          <a:latin typeface="Times New Roman Tj" panose="02020603050405020304" pitchFamily="18" charset="-52"/>
                        </a:rPr>
                        <a:t>маротибаи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аввал</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љониби</a:t>
                      </a:r>
                      <a:r>
                        <a:rPr lang="ru-RU" sz="1700" dirty="0">
                          <a:effectLst/>
                          <a:latin typeface="Times New Roman Tj" panose="02020603050405020304" pitchFamily="18" charset="-52"/>
                        </a:rPr>
                        <a:t> ноболиѓон </a:t>
                      </a:r>
                      <a:r>
                        <a:rPr lang="ru-RU" sz="1700" dirty="0" err="1">
                          <a:effectLst/>
                          <a:latin typeface="Times New Roman Tj" panose="02020603050405020304" pitchFamily="18" charset="-52"/>
                        </a:rPr>
                        <a:t>содир</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шудаанд</a:t>
                      </a:r>
                      <a:r>
                        <a:rPr lang="ru-RU" sz="1700" dirty="0">
                          <a:effectLst/>
                          <a:highlight>
                            <a:srgbClr val="FFFF00"/>
                          </a:highligh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a:effectLst/>
                          <a:latin typeface="Times New Roman Tj" panose="02020603050405020304" pitchFamily="18" charset="-52"/>
                        </a:rPr>
                        <a:t>ПГ, ВА, СО, ВКД</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684696"/>
                  </a:ext>
                </a:extLst>
              </a:tr>
              <a:tr h="1012703">
                <a:tc>
                  <a:txBody>
                    <a:bodyPr/>
                    <a:lstStyle/>
                    <a:p>
                      <a:pPr algn="ctr">
                        <a:lnSpc>
                          <a:spcPct val="115000"/>
                        </a:lnSpc>
                        <a:spcAft>
                          <a:spcPts val="0"/>
                        </a:spcAft>
                      </a:pPr>
                      <a:r>
                        <a:rPr lang="tg-Cyrl-TJ" sz="1700">
                          <a:effectLst/>
                        </a:rPr>
                        <a:t>56.</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Тањияи заминаи меъёрии  њуќуќї барои ба роњ мондани хизматрасонї љињати дастгирии ноболиѓоне,ки </a:t>
                      </a:r>
                      <a:r>
                        <a:rPr lang="ru-RU" sz="1700" dirty="0">
                          <a:effectLst/>
                          <a:latin typeface="Times New Roman Tj" panose="02020603050405020304" pitchFamily="18" charset="-52"/>
                        </a:rPr>
                        <a:t>њуќуќвайронкунї </a:t>
                      </a:r>
                      <a:r>
                        <a:rPr lang="ru-RU" sz="1700" dirty="0" err="1">
                          <a:effectLst/>
                          <a:latin typeface="Times New Roman Tj" panose="02020603050405020304" pitchFamily="18" charset="-52"/>
                        </a:rPr>
                        <a:t>содир</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намудаанд</a:t>
                      </a:r>
                      <a:r>
                        <a:rPr lang="tg-Cyrl-TJ" sz="1700" dirty="0">
                          <a:effectLst/>
                          <a:latin typeface="Times New Roman Tj" panose="02020603050405020304" pitchFamily="18" charset="-52"/>
                        </a:rPr>
                        <a:t> ва ноболиѓони  гурўњи хавф</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a:effectLst/>
                          <a:latin typeface="Times New Roman Tj" panose="02020603050405020304" pitchFamily="18" charset="-52"/>
                        </a:rPr>
                        <a:t>Гурўњи корї</a:t>
                      </a:r>
                      <a:endParaRPr lang="ru-RU" sz="17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6564198"/>
                  </a:ext>
                </a:extLst>
              </a:tr>
              <a:tr h="675136">
                <a:tc>
                  <a:txBody>
                    <a:bodyPr/>
                    <a:lstStyle/>
                    <a:p>
                      <a:pPr algn="ctr">
                        <a:lnSpc>
                          <a:spcPct val="115000"/>
                        </a:lnSpc>
                        <a:spcAft>
                          <a:spcPts val="0"/>
                        </a:spcAft>
                      </a:pPr>
                      <a:r>
                        <a:rPr lang="tg-Cyrl-TJ" sz="1700">
                          <a:effectLst/>
                        </a:rPr>
                        <a:t>57.</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Омўзиши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масъалаи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сабуктар</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љазоњои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љиноятии</a:t>
                      </a:r>
                      <a:r>
                        <a:rPr lang="ru-RU" sz="1700" dirty="0">
                          <a:effectLst/>
                          <a:latin typeface="Times New Roman Tj" panose="02020603050405020304" pitchFamily="18" charset="-52"/>
                        </a:rPr>
                        <a:t> ноболиѓон, ки ба </a:t>
                      </a:r>
                      <a:r>
                        <a:rPr lang="ru-RU" sz="1700" dirty="0" err="1">
                          <a:effectLst/>
                          <a:latin typeface="Times New Roman Tj" panose="02020603050405020304" pitchFamily="18" charset="-52"/>
                        </a:rPr>
                        <a:t>мањрумї</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озодї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алоќамандї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доранд</a:t>
                      </a:r>
                      <a:r>
                        <a:rPr lang="ru-RU" sz="1700" dirty="0">
                          <a:effectLst/>
                          <a:latin typeface="Times New Roman Tj" panose="02020603050405020304" pitchFamily="18" charset="-52"/>
                        </a:rPr>
                        <a:t>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ПГ, ВА, СО,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5898188"/>
                  </a:ext>
                </a:extLst>
              </a:tr>
              <a:tr h="1181486">
                <a:tc>
                  <a:txBody>
                    <a:bodyPr/>
                    <a:lstStyle/>
                    <a:p>
                      <a:pPr algn="ctr">
                        <a:lnSpc>
                          <a:spcPct val="115000"/>
                        </a:lnSpc>
                        <a:spcAft>
                          <a:spcPts val="0"/>
                        </a:spcAft>
                      </a:pPr>
                      <a:r>
                        <a:rPr lang="tg-Cyrl-TJ" sz="1700" dirty="0">
                          <a:effectLst/>
                        </a:rPr>
                        <a:t>58.</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err="1">
                          <a:effectLst/>
                          <a:latin typeface="Times New Roman Tj" panose="02020603050405020304" pitchFamily="18" charset="-52"/>
                        </a:rPr>
                        <a:t>Баррасии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масъалаи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иваз</a:t>
                      </a:r>
                      <a:r>
                        <a:rPr lang="ru-RU" sz="1700" dirty="0">
                          <a:effectLst/>
                          <a:latin typeface="Times New Roman Tj" panose="02020603050405020304" pitchFamily="18" charset="-52"/>
                        </a:rPr>
                        <a:t> намудани </a:t>
                      </a:r>
                      <a:r>
                        <a:rPr lang="ru-RU" sz="1700" dirty="0" err="1">
                          <a:effectLst/>
                          <a:latin typeface="Times New Roman Tj" panose="02020603050405020304" pitchFamily="18" charset="-52"/>
                        </a:rPr>
                        <a:t>љазои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мањрумї</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озодии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таъйиншуда</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нисбати</a:t>
                      </a:r>
                      <a:r>
                        <a:rPr lang="ru-RU" sz="1700" dirty="0">
                          <a:effectLst/>
                          <a:latin typeface="Times New Roman Tj" panose="02020603050405020304" pitchFamily="18" charset="-52"/>
                        </a:rPr>
                        <a:t> ноболиѓон ба </a:t>
                      </a:r>
                      <a:r>
                        <a:rPr lang="ru-RU" sz="1700" dirty="0" err="1">
                          <a:effectLst/>
                          <a:latin typeface="Times New Roman Tj" panose="02020603050405020304" pitchFamily="18" charset="-52"/>
                        </a:rPr>
                        <a:t>љазоњои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љиноятии</a:t>
                      </a:r>
                      <a:r>
                        <a:rPr lang="ru-RU" sz="1700" dirty="0">
                          <a:effectLst/>
                          <a:latin typeface="Times New Roman Tj" panose="02020603050405020304" pitchFamily="18" charset="-52"/>
                        </a:rPr>
                        <a:t> ба </a:t>
                      </a:r>
                      <a:r>
                        <a:rPr lang="ru-RU" sz="1700" dirty="0" err="1">
                          <a:effectLst/>
                          <a:latin typeface="Times New Roman Tj" panose="02020603050405020304" pitchFamily="18" charset="-52"/>
                        </a:rPr>
                        <a:t>мањрумї</a:t>
                      </a:r>
                      <a:r>
                        <a:rPr lang="ru-RU" sz="1700" dirty="0">
                          <a:effectLst/>
                          <a:latin typeface="Times New Roman Tj" panose="02020603050405020304" pitchFamily="18" charset="-52"/>
                        </a:rPr>
                        <a:t> аз </a:t>
                      </a:r>
                      <a:r>
                        <a:rPr lang="ru-RU" sz="1700" dirty="0" err="1">
                          <a:effectLst/>
                          <a:latin typeface="Times New Roman Tj" panose="02020603050405020304" pitchFamily="18" charset="-52"/>
                        </a:rPr>
                        <a:t>озодї</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вобастанабуда</a:t>
                      </a:r>
                      <a:r>
                        <a:rPr lang="ru-RU" sz="1700" dirty="0">
                          <a:effectLst/>
                          <a:latin typeface="Times New Roman Tj" panose="02020603050405020304" pitchFamily="18" charset="-52"/>
                        </a:rPr>
                        <a:t> дар </a:t>
                      </a:r>
                      <a:r>
                        <a:rPr lang="ru-RU" sz="1700" dirty="0" err="1">
                          <a:effectLst/>
                          <a:latin typeface="Times New Roman Tj" panose="02020603050405020304" pitchFamily="18" charset="-52"/>
                        </a:rPr>
                        <a:t>шароити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адои</a:t>
                      </a:r>
                      <a:r>
                        <a:rPr lang="ru-RU" sz="1700" dirty="0">
                          <a:effectLst/>
                          <a:latin typeface="Times New Roman Tj" panose="02020603050405020304" pitchFamily="18" charset="-52"/>
                        </a:rPr>
                        <a:t> </a:t>
                      </a:r>
                      <a:r>
                        <a:rPr lang="ru-RU" sz="1700" dirty="0" err="1">
                          <a:effectLst/>
                          <a:latin typeface="Times New Roman Tj" panose="02020603050405020304" pitchFamily="18" charset="-52"/>
                        </a:rPr>
                        <a:t>љазо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dirty="0">
                          <a:effectLst/>
                          <a:latin typeface="Times New Roman Tj" panose="02020603050405020304" pitchFamily="18" charset="-52"/>
                        </a:rPr>
                        <a:t>2020-2024</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700" dirty="0">
                          <a:effectLst/>
                          <a:latin typeface="Times New Roman Tj" panose="02020603050405020304" pitchFamily="18" charset="-52"/>
                        </a:rPr>
                        <a:t>ПГ, ВА, СО, ВКД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5183869"/>
                  </a:ext>
                </a:extLst>
              </a:tr>
              <a:tr h="843919">
                <a:tc>
                  <a:txBody>
                    <a:bodyPr/>
                    <a:lstStyle/>
                    <a:p>
                      <a:pPr algn="ctr">
                        <a:lnSpc>
                          <a:spcPct val="115000"/>
                        </a:lnSpc>
                        <a:spcAft>
                          <a:spcPts val="0"/>
                        </a:spcAft>
                      </a:pPr>
                      <a:r>
                        <a:rPr lang="tg-Cyrl-TJ" sz="1700" dirty="0">
                          <a:effectLst/>
                        </a:rPr>
                        <a:t>59.</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1700" dirty="0">
                          <a:effectLst/>
                          <a:latin typeface="Times New Roman Tj" panose="02020603050405020304" pitchFamily="18" charset="-52"/>
                        </a:rPr>
                        <a:t>Баррасии зарурати такмили чорањои амалкунандаи ќонунгузорї оид ба тарбия ва ислоњи ноболиѓон дар шароити адои љазои љиноятї</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2020-2022</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700" dirty="0">
                          <a:effectLst/>
                          <a:latin typeface="Times New Roman Tj" panose="02020603050405020304" pitchFamily="18" charset="-52"/>
                        </a:rPr>
                        <a:t>ПГ, ВКД, ВА, СО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507402"/>
                  </a:ext>
                </a:extLst>
              </a:tr>
            </a:tbl>
          </a:graphicData>
        </a:graphic>
      </p:graphicFrame>
    </p:spTree>
    <p:extLst>
      <p:ext uri="{BB962C8B-B14F-4D97-AF65-F5344CB8AC3E}">
        <p14:creationId xmlns:p14="http://schemas.microsoft.com/office/powerpoint/2010/main" val="552839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54271643"/>
              </p:ext>
            </p:extLst>
          </p:nvPr>
        </p:nvGraphicFramePr>
        <p:xfrm>
          <a:off x="819806" y="662152"/>
          <a:ext cx="10562896" cy="5391808"/>
        </p:xfrm>
        <a:graphic>
          <a:graphicData uri="http://schemas.openxmlformats.org/drawingml/2006/table">
            <a:tbl>
              <a:tblPr firstRow="1" bandRow="1">
                <a:tableStyleId>{37CE84F3-28C3-443E-9E96-99CF82512B78}</a:tableStyleId>
              </a:tblPr>
              <a:tblGrid>
                <a:gridCol w="804042">
                  <a:extLst>
                    <a:ext uri="{9D8B030D-6E8A-4147-A177-3AD203B41FA5}">
                      <a16:colId xmlns:a16="http://schemas.microsoft.com/office/drawing/2014/main" val="4224038934"/>
                    </a:ext>
                  </a:extLst>
                </a:gridCol>
                <a:gridCol w="6180083">
                  <a:extLst>
                    <a:ext uri="{9D8B030D-6E8A-4147-A177-3AD203B41FA5}">
                      <a16:colId xmlns:a16="http://schemas.microsoft.com/office/drawing/2014/main" val="2230882421"/>
                    </a:ext>
                  </a:extLst>
                </a:gridCol>
                <a:gridCol w="1545021">
                  <a:extLst>
                    <a:ext uri="{9D8B030D-6E8A-4147-A177-3AD203B41FA5}">
                      <a16:colId xmlns:a16="http://schemas.microsoft.com/office/drawing/2014/main" val="2014396251"/>
                    </a:ext>
                  </a:extLst>
                </a:gridCol>
                <a:gridCol w="2033750">
                  <a:extLst>
                    <a:ext uri="{9D8B030D-6E8A-4147-A177-3AD203B41FA5}">
                      <a16:colId xmlns:a16="http://schemas.microsoft.com/office/drawing/2014/main" val="1340460477"/>
                    </a:ext>
                  </a:extLst>
                </a:gridCol>
              </a:tblGrid>
              <a:tr h="1459881">
                <a:tc>
                  <a:txBody>
                    <a:bodyPr/>
                    <a:lstStyle/>
                    <a:p>
                      <a:pPr algn="ctr">
                        <a:lnSpc>
                          <a:spcPct val="115000"/>
                        </a:lnSpc>
                        <a:spcAft>
                          <a:spcPts val="0"/>
                        </a:spcAft>
                      </a:pPr>
                      <a:r>
                        <a:rPr lang="tg-Cyrl-TJ" sz="2000" dirty="0">
                          <a:effectLst/>
                        </a:rPr>
                        <a:t>59.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Баррасии зарурати такмили чорањои амалкунандаи ќонунгузорї оид ба тарбия ва ислоњи ноболиѓон дар шароити адои љазои љиноятї</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2020-2022</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ПГ, ВКД, ВА, СО</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678194"/>
                  </a:ext>
                </a:extLst>
              </a:tr>
              <a:tr h="1787240">
                <a:tc>
                  <a:txBody>
                    <a:bodyPr/>
                    <a:lstStyle/>
                    <a:p>
                      <a:pPr algn="ctr">
                        <a:lnSpc>
                          <a:spcPct val="115000"/>
                        </a:lnSpc>
                        <a:spcAft>
                          <a:spcPts val="0"/>
                        </a:spcAft>
                      </a:pPr>
                      <a:r>
                        <a:rPr lang="tg-Cyrl-TJ" sz="2000" dirty="0">
                          <a:effectLst/>
                        </a:rPr>
                        <a:t>60.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Тањлили ќонунгузорї ва баррасии масъалаи зарурати ворид намудани таѓйиру иловањо ба ќонунгузорї љињати аз оила дур накардани ноболиѓи њуќуќвайронкунанда то баровардани њукми суд</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dirty="0">
                          <a:effectLst/>
                          <a:latin typeface="Times New Roman Tj" panose="02020603050405020304" pitchFamily="18" charset="-52"/>
                        </a:rPr>
                        <a:t>2020-2022</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just">
                        <a:lnSpc>
                          <a:spcPct val="115000"/>
                        </a:lnSpc>
                        <a:spcAft>
                          <a:spcPts val="1000"/>
                        </a:spcAft>
                      </a:pPr>
                      <a:r>
                        <a:rPr lang="ru-RU" sz="2000" dirty="0">
                          <a:effectLst/>
                          <a:latin typeface="Times New Roman Tj" panose="02020603050405020304" pitchFamily="18" charset="-52"/>
                        </a:rPr>
                        <a:t>ВКД, ПГ,СО ВА,</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956674"/>
                  </a:ext>
                </a:extLst>
              </a:tr>
              <a:tr h="2144687">
                <a:tc>
                  <a:txBody>
                    <a:bodyPr/>
                    <a:lstStyle/>
                    <a:p>
                      <a:pPr algn="ctr">
                        <a:lnSpc>
                          <a:spcPct val="115000"/>
                        </a:lnSpc>
                        <a:spcAft>
                          <a:spcPts val="0"/>
                        </a:spcAft>
                      </a:pPr>
                      <a:r>
                        <a:rPr lang="tg-Cyrl-TJ" sz="2000">
                          <a:effectLst/>
                        </a:rPr>
                        <a:t>61.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tg-Cyrl-TJ" sz="2000" dirty="0">
                          <a:effectLst/>
                          <a:latin typeface="Times New Roman Tj" panose="02020603050405020304" pitchFamily="18" charset="-52"/>
                        </a:rPr>
                        <a:t>Баррасии масъалаи ворид намудани таѓйиру иловањо ба ќонунгузорї, аз љумла Ќонуни Љумњурии Тољикистон “Дар бораи њифзи њуќуќњои кўдак” ва Кодекси њуќуќвайронкунии маъмурї љињати манъ кардани истифодаи љазои љисмонї ва зўроварї нисбати кўдакон</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endParaRPr lang="ru-RU" sz="2000" dirty="0">
                        <a:effectLst/>
                        <a:latin typeface="Times New Roman Tj" panose="02020603050405020304" pitchFamily="18" charset="-52"/>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tg-Cyrl-TJ" sz="2000" dirty="0">
                          <a:effectLst/>
                          <a:latin typeface="Times New Roman Tj" panose="02020603050405020304" pitchFamily="18" charset="-52"/>
                        </a:rPr>
                        <a:t>ПГ, ВА, СО, ВКД, </a:t>
                      </a:r>
                      <a:endParaRPr lang="tg-Cyrl-TJ" sz="2000" dirty="0" smtClean="0">
                        <a:effectLst/>
                        <a:latin typeface="Times New Roman Tj" panose="02020603050405020304" pitchFamily="18" charset="-52"/>
                      </a:endParaRPr>
                    </a:p>
                    <a:p>
                      <a:pPr>
                        <a:lnSpc>
                          <a:spcPct val="115000"/>
                        </a:lnSpc>
                        <a:spcAft>
                          <a:spcPts val="1000"/>
                        </a:spcAft>
                      </a:pPr>
                      <a:r>
                        <a:rPr lang="tg-Cyrl-TJ" sz="2000" dirty="0" smtClean="0">
                          <a:effectLst/>
                          <a:latin typeface="Times New Roman Tj" panose="02020603050405020304" pitchFamily="18" charset="-52"/>
                        </a:rPr>
                        <a:t>ВМИ</a:t>
                      </a:r>
                      <a:endParaRPr lang="ru-RU" sz="20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1796917901"/>
                  </a:ext>
                </a:extLst>
              </a:tr>
            </a:tbl>
          </a:graphicData>
        </a:graphic>
      </p:graphicFrame>
    </p:spTree>
    <p:extLst>
      <p:ext uri="{BB962C8B-B14F-4D97-AF65-F5344CB8AC3E}">
        <p14:creationId xmlns:p14="http://schemas.microsoft.com/office/powerpoint/2010/main" val="23558959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1281" y="3605842"/>
            <a:ext cx="9601196" cy="2122097"/>
          </a:xfrm>
          <a:effectLst>
            <a:outerShdw blurRad="76200" dir="18900000" sy="23000" kx="-1200000" algn="bl" rotWithShape="0">
              <a:prstClr val="black">
                <a:alpha val="20000"/>
              </a:prstClr>
            </a:outerShdw>
          </a:effectLst>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normAutofit/>
          </a:bodyPr>
          <a:lstStyle/>
          <a:p>
            <a:r>
              <a:rPr lang="tg-Cyrl-TJ" dirty="0" smtClean="0">
                <a:latin typeface="Arial Tj" pitchFamily="34" charset="-52"/>
              </a:rPr>
              <a:t/>
            </a:r>
            <a:br>
              <a:rPr lang="tg-Cyrl-TJ" dirty="0" smtClean="0">
                <a:latin typeface="Arial Tj" pitchFamily="34" charset="-52"/>
              </a:rPr>
            </a:br>
            <a:r>
              <a:rPr lang="ru-RU" sz="4800" dirty="0">
                <a:solidFill>
                  <a:srgbClr val="C00000"/>
                </a:solidFill>
                <a:latin typeface="Times New Roman Tj" pitchFamily="18" charset="-52"/>
              </a:rPr>
              <a:t>Ба </a:t>
            </a:r>
            <a:r>
              <a:rPr lang="ru-RU" sz="4800" dirty="0" err="1">
                <a:solidFill>
                  <a:srgbClr val="C00000"/>
                </a:solidFill>
                <a:latin typeface="Times New Roman Tj" pitchFamily="18" charset="-52"/>
              </a:rPr>
              <a:t>диќќататон</a:t>
            </a:r>
            <a:r>
              <a:rPr lang="ru-RU" sz="4800" dirty="0">
                <a:solidFill>
                  <a:srgbClr val="C00000"/>
                </a:solidFill>
                <a:latin typeface="Times New Roman Tj" panose="02020603050405020304" pitchFamily="18" charset="-52"/>
              </a:rPr>
              <a:t> </a:t>
            </a:r>
            <a:r>
              <a:rPr lang="ru-RU" sz="4800" dirty="0" err="1">
                <a:solidFill>
                  <a:srgbClr val="C00000"/>
                </a:solidFill>
                <a:latin typeface="Times New Roman Tj" panose="02020603050405020304" pitchFamily="18" charset="-52"/>
              </a:rPr>
              <a:t>ташаккур</a:t>
            </a:r>
            <a:r>
              <a:rPr lang="ru-RU" sz="4800" dirty="0">
                <a:solidFill>
                  <a:srgbClr val="C00000"/>
                </a:solidFill>
                <a:latin typeface="Times New Roman Tj" panose="02020603050405020304" pitchFamily="18" charset="-52"/>
              </a:rPr>
              <a:t>!</a:t>
            </a:r>
            <a:endParaRPr lang="ru-RU" sz="4800" dirty="0">
              <a:solidFill>
                <a:srgbClr val="C00000"/>
              </a:solidFill>
              <a:latin typeface="Arial Tj" pitchFamily="34" charset="-52"/>
            </a:endParaRPr>
          </a:p>
        </p:txBody>
      </p:sp>
      <p:pic>
        <p:nvPicPr>
          <p:cNvPr id="5" name="Picture 2" descr="C:\Users\admin\Downloads\WhatsApp Image 2021-01-10 at 16.35.32 (1).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1215" y="845389"/>
            <a:ext cx="9644332" cy="36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32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72861"/>
            <a:ext cx="9601196" cy="664233"/>
          </a:xfrm>
        </p:spPr>
        <p:txBody>
          <a:bodyPr>
            <a:noAutofit/>
          </a:bodyPr>
          <a:lstStyle/>
          <a:p>
            <a:r>
              <a:rPr lang="ru-RU" sz="3200" b="1" dirty="0">
                <a:solidFill>
                  <a:schemeClr val="accent3">
                    <a:lumMod val="75000"/>
                  </a:schemeClr>
                </a:solidFill>
                <a:latin typeface="Arial Tj" pitchFamily="34" charset="-52"/>
              </a:rPr>
              <a:t>ИТТИЛООТИ МУХТАСАР ВА ДАСТОВАРДЊО</a:t>
            </a:r>
          </a:p>
        </p:txBody>
      </p:sp>
      <p:sp>
        <p:nvSpPr>
          <p:cNvPr id="3" name="Объект 2"/>
          <p:cNvSpPr>
            <a:spLocks noGrp="1"/>
          </p:cNvSpPr>
          <p:nvPr>
            <p:ph idx="1"/>
          </p:nvPr>
        </p:nvSpPr>
        <p:spPr>
          <a:xfrm>
            <a:off x="818147" y="948906"/>
            <a:ext cx="10539664" cy="5270739"/>
          </a:xfrm>
        </p:spPr>
        <p:txBody>
          <a:bodyPr>
            <a:normAutofit fontScale="85000" lnSpcReduction="10000"/>
          </a:bodyPr>
          <a:lstStyle/>
          <a:p>
            <a:pPr algn="just"/>
            <a:endParaRPr lang="ru-RU" dirty="0" smtClean="0"/>
          </a:p>
          <a:p>
            <a:pPr algn="just"/>
            <a:r>
              <a:rPr lang="ru-RU" i="1" dirty="0" smtClean="0">
                <a:solidFill>
                  <a:schemeClr val="accent2">
                    <a:lumMod val="75000"/>
                  </a:schemeClr>
                </a:solidFill>
                <a:latin typeface="Arial Tj" pitchFamily="34" charset="-52"/>
              </a:rPr>
              <a:t>Бо </a:t>
            </a:r>
            <a:r>
              <a:rPr lang="ru-RU" i="1" dirty="0" err="1">
                <a:solidFill>
                  <a:schemeClr val="accent2">
                    <a:lumMod val="75000"/>
                  </a:schemeClr>
                </a:solidFill>
                <a:latin typeface="Arial Tj" pitchFamily="34" charset="-52"/>
              </a:rPr>
              <a:t>маќсади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амалигардонии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муќаррароти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Конвенсияи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Созмони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Милали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Муттањид</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њуќуќњои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меъёрњо</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стандартњои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асосии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байналмилалї</a:t>
            </a:r>
            <a:r>
              <a:rPr lang="ru-RU" i="1" dirty="0">
                <a:solidFill>
                  <a:schemeClr val="accent2">
                    <a:lumMod val="75000"/>
                  </a:schemeClr>
                </a:solidFill>
                <a:latin typeface="Arial Tj" pitchFamily="34" charset="-52"/>
              </a:rPr>
              <a:t> вобаста ба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smtClean="0">
                <a:solidFill>
                  <a:schemeClr val="accent2">
                    <a:lumMod val="75000"/>
                  </a:schemeClr>
                </a:solidFill>
                <a:latin typeface="Arial Tj" pitchFamily="34" charset="-52"/>
              </a:rPr>
              <a:t>кўдакон</a:t>
            </a: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Барномаи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ислоњоти</a:t>
            </a:r>
            <a:r>
              <a:rPr lang="ru-RU" i="1" dirty="0">
                <a:solidFill>
                  <a:schemeClr val="accent2">
                    <a:lumMod val="75000"/>
                  </a:schemeClr>
                </a:solidFill>
                <a:latin typeface="Arial Tj" pitchFamily="34" charset="-52"/>
              </a:rPr>
              <a:t> низоми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кўдакон</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барои</a:t>
            </a:r>
            <a:r>
              <a:rPr lang="ru-RU" i="1" dirty="0">
                <a:solidFill>
                  <a:schemeClr val="accent2">
                    <a:lumMod val="75000"/>
                  </a:schemeClr>
                </a:solidFill>
                <a:latin typeface="Arial Tj" pitchFamily="34" charset="-52"/>
              </a:rPr>
              <a:t> солњои 2017-2021 </a:t>
            </a:r>
            <a:r>
              <a:rPr lang="ru-RU" i="1" dirty="0" err="1">
                <a:solidFill>
                  <a:schemeClr val="accent2">
                    <a:lumMod val="75000"/>
                  </a:schemeClr>
                </a:solidFill>
                <a:latin typeface="Arial Tj" pitchFamily="34" charset="-52"/>
              </a:rPr>
              <a:t>тасдиќ</a:t>
            </a:r>
            <a:r>
              <a:rPr lang="ru-RU" i="1" dirty="0">
                <a:solidFill>
                  <a:schemeClr val="accent2">
                    <a:lumMod val="75000"/>
                  </a:schemeClr>
                </a:solidFill>
                <a:latin typeface="Arial Tj" pitchFamily="34" charset="-52"/>
              </a:rPr>
              <a:t> ва амалї </a:t>
            </a:r>
            <a:r>
              <a:rPr lang="ru-RU" i="1" dirty="0" err="1" smtClean="0">
                <a:solidFill>
                  <a:schemeClr val="accent2">
                    <a:lumMod val="75000"/>
                  </a:schemeClr>
                </a:solidFill>
                <a:latin typeface="Arial Tj" pitchFamily="34" charset="-52"/>
              </a:rPr>
              <a:t>шуд</a:t>
            </a:r>
            <a:r>
              <a:rPr lang="ru-RU" i="1" dirty="0" smtClean="0">
                <a:solidFill>
                  <a:schemeClr val="accent2">
                    <a:lumMod val="75000"/>
                  </a:schemeClr>
                </a:solidFill>
                <a:latin typeface="Arial Tj" pitchFamily="34" charset="-52"/>
              </a:rPr>
              <a:t>.</a:t>
            </a:r>
          </a:p>
          <a:p>
            <a:pPr algn="just"/>
            <a:r>
              <a:rPr lang="ru-RU" i="1" dirty="0">
                <a:solidFill>
                  <a:schemeClr val="accent2">
                    <a:lumMod val="75000"/>
                  </a:schemeClr>
                </a:solidFill>
                <a:latin typeface="Arial Tj" pitchFamily="34" charset="-52"/>
              </a:rPr>
              <a:t>Бо </a:t>
            </a:r>
            <a:r>
              <a:rPr lang="ru-RU" i="1" dirty="0" err="1">
                <a:solidFill>
                  <a:schemeClr val="accent2">
                    <a:lumMod val="75000"/>
                  </a:schemeClr>
                </a:solidFill>
                <a:latin typeface="Arial Tj" pitchFamily="34" charset="-52"/>
              </a:rPr>
              <a:t>маќсади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такмили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ќонунгузории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танзимкунандаи</a:t>
            </a:r>
            <a:r>
              <a:rPr lang="ru-RU" i="1" dirty="0">
                <a:solidFill>
                  <a:schemeClr val="accent2">
                    <a:lumMod val="75000"/>
                  </a:schemeClr>
                </a:solidFill>
                <a:latin typeface="Arial Tj" pitchFamily="34" charset="-52"/>
              </a:rPr>
              <a:t> низоми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кўдакон</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кодексњои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оила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мурофиавии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иљрои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љазои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ва дигар </a:t>
            </a:r>
            <a:r>
              <a:rPr lang="ru-RU" i="1" dirty="0" err="1">
                <a:solidFill>
                  <a:schemeClr val="accent2">
                    <a:lumMod val="75000"/>
                  </a:schemeClr>
                </a:solidFill>
                <a:latin typeface="Arial Tj" pitchFamily="34" charset="-52"/>
              </a:rPr>
              <a:t>санадњои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меъёрии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њуќуќии</a:t>
            </a:r>
            <a:r>
              <a:rPr lang="ru-RU" i="1" dirty="0">
                <a:solidFill>
                  <a:schemeClr val="accent2">
                    <a:lumMod val="75000"/>
                  </a:schemeClr>
                </a:solidFill>
                <a:latin typeface="Arial Tj" pitchFamily="34" charset="-52"/>
              </a:rPr>
              <a:t> Љумњурии Тољикистон </a:t>
            </a:r>
            <a:r>
              <a:rPr lang="ru-RU" i="1" dirty="0" err="1">
                <a:solidFill>
                  <a:schemeClr val="accent2">
                    <a:lumMod val="75000"/>
                  </a:schemeClr>
                </a:solidFill>
                <a:latin typeface="Arial Tj" pitchFamily="34" charset="-52"/>
              </a:rPr>
              <a:t>таѓйиру</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иловањо</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ворид</a:t>
            </a:r>
            <a:r>
              <a:rPr lang="ru-RU" i="1" dirty="0">
                <a:solidFill>
                  <a:schemeClr val="accent2">
                    <a:lumMod val="75000"/>
                  </a:schemeClr>
                </a:solidFill>
                <a:latin typeface="Arial Tj" pitchFamily="34" charset="-52"/>
              </a:rPr>
              <a:t> карда </a:t>
            </a:r>
            <a:r>
              <a:rPr lang="ru-RU" i="1" dirty="0" err="1">
                <a:solidFill>
                  <a:schemeClr val="accent2">
                    <a:lumMod val="75000"/>
                  </a:schemeClr>
                </a:solidFill>
                <a:latin typeface="Arial Tj" pitchFamily="34" charset="-52"/>
              </a:rPr>
              <a:t>шудаанд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r>
              <a:rPr lang="ru-RU" i="1" dirty="0" err="1" smtClean="0">
                <a:solidFill>
                  <a:schemeClr val="accent2">
                    <a:lumMod val="75000"/>
                  </a:schemeClr>
                </a:solidFill>
                <a:latin typeface="Arial Tj" pitchFamily="34" charset="-52"/>
              </a:rPr>
              <a:t>Ќонунњои</a:t>
            </a:r>
            <a:r>
              <a:rPr lang="ru-RU" i="1" dirty="0" smtClean="0">
                <a:solidFill>
                  <a:schemeClr val="accent2">
                    <a:lumMod val="75000"/>
                  </a:schemeClr>
                </a:solidFill>
                <a:latin typeface="Arial Tj" pitchFamily="34" charset="-52"/>
              </a:rPr>
              <a:t> Љумњурии </a:t>
            </a:r>
            <a:r>
              <a:rPr lang="ru-RU" i="1" dirty="0">
                <a:solidFill>
                  <a:schemeClr val="accent2">
                    <a:lumMod val="75000"/>
                  </a:schemeClr>
                </a:solidFill>
                <a:latin typeface="Arial Tj" pitchFamily="34" charset="-52"/>
              </a:rPr>
              <a:t>Тољикистон «Дар бораи </a:t>
            </a:r>
            <a:r>
              <a:rPr lang="ru-RU" i="1" dirty="0" err="1">
                <a:solidFill>
                  <a:schemeClr val="accent2">
                    <a:lumMod val="75000"/>
                  </a:schemeClr>
                </a:solidFill>
                <a:latin typeface="Arial Tj" pitchFamily="34" charset="-52"/>
              </a:rPr>
              <a:t>тартиб</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шароити</a:t>
            </a:r>
            <a:r>
              <a:rPr lang="ru-RU" i="1" dirty="0">
                <a:solidFill>
                  <a:schemeClr val="accent2">
                    <a:lumMod val="75000"/>
                  </a:schemeClr>
                </a:solidFill>
                <a:latin typeface="Arial Tj" pitchFamily="34" charset="-52"/>
              </a:rPr>
              <a:t> дар </a:t>
            </a:r>
            <a:r>
              <a:rPr lang="ru-RU" i="1" dirty="0" err="1">
                <a:solidFill>
                  <a:schemeClr val="accent2">
                    <a:lumMod val="75000"/>
                  </a:schemeClr>
                </a:solidFill>
                <a:latin typeface="Arial Tj" pitchFamily="34" charset="-52"/>
              </a:rPr>
              <a:t>њабс</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нигоњ</a:t>
            </a:r>
            <a:r>
              <a:rPr lang="ru-RU" i="1" dirty="0">
                <a:solidFill>
                  <a:schemeClr val="accent2">
                    <a:lumMod val="75000"/>
                  </a:schemeClr>
                </a:solidFill>
                <a:latin typeface="Arial Tj" pitchFamily="34" charset="-52"/>
              </a:rPr>
              <a:t> доштани </a:t>
            </a:r>
            <a:r>
              <a:rPr lang="ru-RU" i="1" dirty="0" err="1">
                <a:solidFill>
                  <a:schemeClr val="accent2">
                    <a:lumMod val="75000"/>
                  </a:schemeClr>
                </a:solidFill>
                <a:latin typeface="Arial Tj" pitchFamily="34" charset="-52"/>
              </a:rPr>
              <a:t>гумонбаршуда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айбдоршаванда</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судшаванда</a:t>
            </a:r>
            <a:r>
              <a:rPr lang="ru-RU" i="1" dirty="0">
                <a:solidFill>
                  <a:schemeClr val="accent2">
                    <a:lumMod val="75000"/>
                  </a:schemeClr>
                </a:solidFill>
                <a:latin typeface="Arial Tj" pitchFamily="34" charset="-52"/>
              </a:rPr>
              <a:t>», «Дар бораи масъулияти падару модар дар таълиму тарбияи фарзанд», «Дар бораи пешгирии </a:t>
            </a:r>
            <a:r>
              <a:rPr lang="ru-RU" i="1" dirty="0" err="1">
                <a:solidFill>
                  <a:schemeClr val="accent2">
                    <a:lumMod val="75000"/>
                  </a:schemeClr>
                </a:solidFill>
                <a:latin typeface="Arial Tj" pitchFamily="34" charset="-52"/>
              </a:rPr>
              <a:t>зўроварї</a:t>
            </a:r>
            <a:r>
              <a:rPr lang="ru-RU" i="1" dirty="0">
                <a:solidFill>
                  <a:schemeClr val="accent2">
                    <a:lumMod val="75000"/>
                  </a:schemeClr>
                </a:solidFill>
                <a:latin typeface="Arial Tj" pitchFamily="34" charset="-52"/>
              </a:rPr>
              <a:t> дар </a:t>
            </a:r>
            <a:r>
              <a:rPr lang="ru-RU" i="1" dirty="0" err="1">
                <a:solidFill>
                  <a:schemeClr val="accent2">
                    <a:lumMod val="75000"/>
                  </a:schemeClr>
                </a:solidFill>
                <a:latin typeface="Arial Tj" pitchFamily="34" charset="-52"/>
              </a:rPr>
              <a:t>оила</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маориф</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њифзи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«Дар бораи </a:t>
            </a:r>
            <a:r>
              <a:rPr lang="ru-RU" i="1" dirty="0" err="1">
                <a:solidFill>
                  <a:schemeClr val="accent2">
                    <a:lumMod val="75000"/>
                  </a:schemeClr>
                </a:solidFill>
                <a:latin typeface="Arial Tj" pitchFamily="34" charset="-52"/>
              </a:rPr>
              <a:t>муќовимат</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савдои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одамон</a:t>
            </a:r>
            <a:r>
              <a:rPr lang="ru-RU" i="1" dirty="0">
                <a:solidFill>
                  <a:schemeClr val="accent2">
                    <a:lumMod val="75000"/>
                  </a:schemeClr>
                </a:solidFill>
                <a:latin typeface="Arial Tj" pitchFamily="34" charset="-52"/>
              </a:rPr>
              <a:t> ва </a:t>
            </a:r>
            <a:r>
              <a:rPr lang="ru-RU" i="1" dirty="0" err="1">
                <a:solidFill>
                  <a:schemeClr val="accent2">
                    <a:lumMod val="75000"/>
                  </a:schemeClr>
                </a:solidFill>
                <a:latin typeface="Arial Tj" pitchFamily="34" charset="-52"/>
              </a:rPr>
              <a:t>расонидани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кумак</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ќурбониёни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савдои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одамон</a:t>
            </a:r>
            <a:r>
              <a:rPr lang="ru-RU" i="1" dirty="0">
                <a:solidFill>
                  <a:schemeClr val="accent2">
                    <a:lumMod val="75000"/>
                  </a:schemeClr>
                </a:solidFill>
                <a:latin typeface="Arial Tj" pitchFamily="34" charset="-52"/>
              </a:rPr>
              <a:t>» ва «Дар бораи низоми </a:t>
            </a:r>
            <a:r>
              <a:rPr lang="ru-RU" i="1" dirty="0" err="1" smtClean="0">
                <a:solidFill>
                  <a:schemeClr val="accent2">
                    <a:lumMod val="75000"/>
                  </a:schemeClr>
                </a:solidFill>
                <a:latin typeface="Arial Tj" pitchFamily="34" charset="-52"/>
              </a:rPr>
              <a:t>огоњонї</a:t>
            </a:r>
            <a:r>
              <a:rPr lang="ru-RU" i="1" dirty="0" smtClean="0">
                <a:solidFill>
                  <a:schemeClr val="accent2">
                    <a:lumMod val="75000"/>
                  </a:schemeClr>
                </a:solidFill>
                <a:latin typeface="Arial Tj" pitchFamily="34" charset="-52"/>
              </a:rPr>
              <a:t> </a:t>
            </a:r>
            <a:r>
              <a:rPr lang="ru-RU" i="1" dirty="0">
                <a:solidFill>
                  <a:schemeClr val="accent2">
                    <a:lumMod val="75000"/>
                  </a:schemeClr>
                </a:solidFill>
                <a:latin typeface="Arial Tj" pitchFamily="34" charset="-52"/>
              </a:rPr>
              <a:t>ва пешгирии </a:t>
            </a:r>
            <a:r>
              <a:rPr lang="ru-RU" i="1" dirty="0" err="1">
                <a:solidFill>
                  <a:schemeClr val="accent2">
                    <a:lumMod val="75000"/>
                  </a:schemeClr>
                </a:solidFill>
                <a:latin typeface="Arial Tj" pitchFamily="34" charset="-52"/>
              </a:rPr>
              <a:t>њуќуќвайронкунии</a:t>
            </a:r>
            <a:r>
              <a:rPr lang="ru-RU" i="1" dirty="0">
                <a:solidFill>
                  <a:schemeClr val="accent2">
                    <a:lumMod val="75000"/>
                  </a:schemeClr>
                </a:solidFill>
                <a:latin typeface="Arial Tj" pitchFamily="34" charset="-52"/>
              </a:rPr>
              <a:t> ноболиѓон» </a:t>
            </a:r>
            <a:r>
              <a:rPr lang="ru-RU" i="1" dirty="0" err="1">
                <a:solidFill>
                  <a:schemeClr val="accent2">
                    <a:lumMod val="75000"/>
                  </a:schemeClr>
                </a:solidFill>
                <a:latin typeface="Arial Tj" pitchFamily="34" charset="-52"/>
              </a:rPr>
              <a:t>ќабул</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гардиданд</a:t>
            </a:r>
            <a:r>
              <a:rPr lang="ru-RU" i="1" dirty="0">
                <a:solidFill>
                  <a:schemeClr val="accent2">
                    <a:lumMod val="75000"/>
                  </a:schemeClr>
                </a:solidFill>
                <a:latin typeface="Arial Tj" pitchFamily="34" charset="-52"/>
              </a:rPr>
              <a:t>, ки дар </a:t>
            </a:r>
            <a:r>
              <a:rPr lang="ru-RU" i="1" dirty="0" err="1">
                <a:solidFill>
                  <a:schemeClr val="accent2">
                    <a:lumMod val="75000"/>
                  </a:schemeClr>
                </a:solidFill>
                <a:latin typeface="Arial Tj" pitchFamily="34" charset="-52"/>
              </a:rPr>
              <a:t>онњо</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муќаррароти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дахлдор</a:t>
            </a:r>
            <a:r>
              <a:rPr lang="ru-RU" i="1" dirty="0">
                <a:solidFill>
                  <a:schemeClr val="accent2">
                    <a:lumMod val="75000"/>
                  </a:schemeClr>
                </a:solidFill>
                <a:latin typeface="Arial Tj" pitchFamily="34" charset="-52"/>
              </a:rPr>
              <a:t> дар </a:t>
            </a:r>
            <a:r>
              <a:rPr lang="ru-RU" i="1" dirty="0" err="1">
                <a:solidFill>
                  <a:schemeClr val="accent2">
                    <a:lumMod val="75000"/>
                  </a:schemeClr>
                </a:solidFill>
                <a:latin typeface="Arial Tj" pitchFamily="34" charset="-52"/>
              </a:rPr>
              <a:t>соњаи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адолати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судї</a:t>
            </a:r>
            <a:r>
              <a:rPr lang="ru-RU" i="1" dirty="0">
                <a:solidFill>
                  <a:schemeClr val="accent2">
                    <a:lumMod val="75000"/>
                  </a:schemeClr>
                </a:solidFill>
                <a:latin typeface="Arial Tj" pitchFamily="34" charset="-52"/>
              </a:rPr>
              <a:t> ва пешгирии њуќуќвайронкунї дар </a:t>
            </a:r>
            <a:r>
              <a:rPr lang="ru-RU" i="1" dirty="0" err="1">
                <a:solidFill>
                  <a:schemeClr val="accent2">
                    <a:lumMod val="75000"/>
                  </a:schemeClr>
                </a:solidFill>
                <a:latin typeface="Arial Tj" pitchFamily="34" charset="-52"/>
              </a:rPr>
              <a:t>байни</a:t>
            </a:r>
            <a:r>
              <a:rPr lang="ru-RU" i="1" dirty="0">
                <a:solidFill>
                  <a:schemeClr val="accent2">
                    <a:lumMod val="75000"/>
                  </a:schemeClr>
                </a:solidFill>
                <a:latin typeface="Arial Tj" pitchFamily="34" charset="-52"/>
              </a:rPr>
              <a:t> ноболиѓон </a:t>
            </a:r>
            <a:r>
              <a:rPr lang="ru-RU" i="1" dirty="0" err="1">
                <a:solidFill>
                  <a:schemeClr val="accent2">
                    <a:lumMod val="75000"/>
                  </a:schemeClr>
                </a:solidFill>
                <a:latin typeface="Arial Tj" pitchFamily="34" charset="-52"/>
              </a:rPr>
              <a:t>пешбинї</a:t>
            </a:r>
            <a:r>
              <a:rPr lang="ru-RU" i="1" dirty="0">
                <a:solidFill>
                  <a:schemeClr val="accent2">
                    <a:lumMod val="75000"/>
                  </a:schemeClr>
                </a:solidFill>
                <a:latin typeface="Arial Tj" pitchFamily="34" charset="-52"/>
              </a:rPr>
              <a:t> карда шуданд.</a:t>
            </a:r>
            <a:r>
              <a:rPr lang="ru-RU" i="1" dirty="0">
                <a:solidFill>
                  <a:schemeClr val="accent2">
                    <a:lumMod val="75000"/>
                  </a:schemeClr>
                </a:solidFill>
              </a:rPr>
              <a:t> </a:t>
            </a:r>
          </a:p>
        </p:txBody>
      </p:sp>
    </p:spTree>
    <p:extLst>
      <p:ext uri="{BB962C8B-B14F-4D97-AF65-F5344CB8AC3E}">
        <p14:creationId xmlns:p14="http://schemas.microsoft.com/office/powerpoint/2010/main" val="6525875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2105" y="770021"/>
            <a:ext cx="10571748" cy="5470358"/>
          </a:xfrm>
        </p:spPr>
        <p:txBody>
          <a:bodyPr>
            <a:normAutofit fontScale="92500" lnSpcReduction="20000"/>
          </a:bodyPr>
          <a:lstStyle/>
          <a:p>
            <a:pPr algn="just"/>
            <a:r>
              <a:rPr lang="ru-RU" i="1" dirty="0">
                <a:solidFill>
                  <a:schemeClr val="accent2">
                    <a:lumMod val="75000"/>
                  </a:schemeClr>
                </a:solidFill>
                <a:latin typeface="Arial Tj" pitchFamily="34" charset="-52"/>
              </a:rPr>
              <a:t>Дар </a:t>
            </a:r>
            <a:r>
              <a:rPr lang="ru-RU" i="1" dirty="0" err="1">
                <a:solidFill>
                  <a:schemeClr val="accent2">
                    <a:lumMod val="75000"/>
                  </a:schemeClr>
                </a:solidFill>
                <a:latin typeface="Arial Tj" pitchFamily="34" charset="-52"/>
              </a:rPr>
              <a:t>санадњои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меъёрии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њуќуќии</a:t>
            </a:r>
            <a:r>
              <a:rPr lang="ru-RU" i="1" dirty="0">
                <a:solidFill>
                  <a:schemeClr val="accent2">
                    <a:lumMod val="75000"/>
                  </a:schemeClr>
                </a:solidFill>
                <a:latin typeface="Arial Tj" pitchFamily="34" charset="-52"/>
              </a:rPr>
              <a:t> зикргардида </a:t>
            </a:r>
            <a:r>
              <a:rPr lang="ru-RU" i="1" dirty="0" err="1">
                <a:solidFill>
                  <a:schemeClr val="accent2">
                    <a:lumMod val="75000"/>
                  </a:schemeClr>
                </a:solidFill>
                <a:latin typeface="Arial Tj" pitchFamily="34" charset="-52"/>
              </a:rPr>
              <a:t>кафолатњои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муњими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зерин</a:t>
            </a:r>
            <a:r>
              <a:rPr lang="ru-RU" i="1" dirty="0">
                <a:solidFill>
                  <a:schemeClr val="accent2">
                    <a:lumMod val="75000"/>
                  </a:schemeClr>
                </a:solidFill>
                <a:latin typeface="Arial Tj" pitchFamily="34" charset="-52"/>
              </a:rPr>
              <a:t> оид ба </a:t>
            </a:r>
            <a:r>
              <a:rPr lang="ru-RU" i="1" dirty="0" err="1">
                <a:solidFill>
                  <a:schemeClr val="accent2">
                    <a:lumMod val="75000"/>
                  </a:schemeClr>
                </a:solidFill>
                <a:latin typeface="Arial Tj" pitchFamily="34" charset="-52"/>
              </a:rPr>
              <a:t>њифзи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њуќуќи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пешбинї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шудаанд</a:t>
            </a:r>
            <a:r>
              <a:rPr lang="ru-RU" i="1" dirty="0" smtClean="0">
                <a:solidFill>
                  <a:schemeClr val="accent2">
                    <a:lumMod val="75000"/>
                  </a:schemeClr>
                </a:solidFill>
                <a:latin typeface="Arial Tj" pitchFamily="34" charset="-52"/>
              </a:rPr>
              <a:t>:</a:t>
            </a:r>
          </a:p>
          <a:p>
            <a:pPr marL="0" indent="0" algn="just">
              <a:buNone/>
            </a:pPr>
            <a:r>
              <a:rPr lang="ru-RU" i="1" dirty="0" smtClean="0">
                <a:solidFill>
                  <a:schemeClr val="accent2">
                    <a:lumMod val="75000"/>
                  </a:schemeClr>
                </a:solidFill>
                <a:latin typeface="Arial Tj" pitchFamily="34" charset="-52"/>
              </a:rPr>
              <a:t> </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њангоми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пурсиши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кўдакон</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иштироки</a:t>
            </a:r>
            <a:r>
              <a:rPr lang="ru-RU" i="1" dirty="0">
                <a:solidFill>
                  <a:schemeClr val="accent2">
                    <a:lumMod val="75000"/>
                  </a:schemeClr>
                </a:solidFill>
                <a:latin typeface="Arial Tj" pitchFamily="34" charset="-52"/>
              </a:rPr>
              <a:t> адвокат, </a:t>
            </a:r>
            <a:r>
              <a:rPr lang="ru-RU" i="1" dirty="0" err="1">
                <a:solidFill>
                  <a:schemeClr val="accent2">
                    <a:lumMod val="75000"/>
                  </a:schemeClr>
                </a:solidFill>
                <a:latin typeface="Arial Tj" pitchFamily="34" charset="-52"/>
              </a:rPr>
              <a:t>намояндаи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ќонунї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омўзгор</a:t>
            </a:r>
            <a:r>
              <a:rPr lang="ru-RU" i="1" dirty="0">
                <a:solidFill>
                  <a:schemeClr val="accent2">
                    <a:lumMod val="75000"/>
                  </a:schemeClr>
                </a:solidFill>
                <a:latin typeface="Arial Tj" pitchFamily="34" charset="-52"/>
              </a:rPr>
              <a:t> ва ё </a:t>
            </a:r>
            <a:r>
              <a:rPr lang="ru-RU" i="1" dirty="0" err="1">
                <a:solidFill>
                  <a:schemeClr val="accent2">
                    <a:lumMod val="75000"/>
                  </a:schemeClr>
                </a:solidFill>
                <a:latin typeface="Arial Tj" pitchFamily="34" charset="-52"/>
              </a:rPr>
              <a:t>равоншинос</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њатмї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мебошад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err="1" smtClean="0">
                <a:solidFill>
                  <a:schemeClr val="accent2">
                    <a:lumMod val="75000"/>
                  </a:schemeClr>
                </a:solidFill>
                <a:latin typeface="Arial Tj" pitchFamily="34" charset="-52"/>
              </a:rPr>
              <a:t>пурсиши</a:t>
            </a: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гумонбаршуда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айбдоршавандаи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ноболиѓ</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наметавонад</a:t>
            </a:r>
            <a:r>
              <a:rPr lang="ru-RU" i="1" dirty="0">
                <a:solidFill>
                  <a:schemeClr val="accent2">
                    <a:lumMod val="75000"/>
                  </a:schemeClr>
                </a:solidFill>
                <a:latin typeface="Arial Tj" pitchFamily="34" charset="-52"/>
              </a:rPr>
              <a:t> дар як </a:t>
            </a:r>
            <a:r>
              <a:rPr lang="ru-RU" i="1" dirty="0" err="1">
                <a:solidFill>
                  <a:schemeClr val="accent2">
                    <a:lumMod val="75000"/>
                  </a:schemeClr>
                </a:solidFill>
                <a:latin typeface="Arial Tj" pitchFamily="34" charset="-52"/>
              </a:rPr>
              <a:t>рўз</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бетанаффус</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зиёда</a:t>
            </a:r>
            <a:r>
              <a:rPr lang="ru-RU" i="1" dirty="0">
                <a:solidFill>
                  <a:schemeClr val="accent2">
                    <a:lumMod val="75000"/>
                  </a:schemeClr>
                </a:solidFill>
                <a:latin typeface="Arial Tj" pitchFamily="34" charset="-52"/>
              </a:rPr>
              <a:t> аз 2 </a:t>
            </a:r>
            <a:r>
              <a:rPr lang="ru-RU" i="1" dirty="0" err="1">
                <a:solidFill>
                  <a:schemeClr val="accent2">
                    <a:lumMod val="75000"/>
                  </a:schemeClr>
                </a:solidFill>
                <a:latin typeface="Arial Tj" pitchFamily="34" charset="-52"/>
              </a:rPr>
              <a:t>соат</a:t>
            </a:r>
            <a:r>
              <a:rPr lang="ru-RU" i="1" dirty="0">
                <a:solidFill>
                  <a:schemeClr val="accent2">
                    <a:lumMod val="75000"/>
                  </a:schemeClr>
                </a:solidFill>
                <a:latin typeface="Arial Tj" pitchFamily="34" charset="-52"/>
              </a:rPr>
              <a:t> ва дар </a:t>
            </a:r>
            <a:r>
              <a:rPr lang="ru-RU" i="1" dirty="0" err="1">
                <a:solidFill>
                  <a:schemeClr val="accent2">
                    <a:lumMod val="75000"/>
                  </a:schemeClr>
                </a:solidFill>
                <a:latin typeface="Arial Tj" pitchFamily="34" charset="-52"/>
              </a:rPr>
              <a:t>маљмўъ</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бештар</a:t>
            </a:r>
            <a:r>
              <a:rPr lang="ru-RU" i="1" dirty="0">
                <a:solidFill>
                  <a:schemeClr val="accent2">
                    <a:lumMod val="75000"/>
                  </a:schemeClr>
                </a:solidFill>
                <a:latin typeface="Arial Tj" pitchFamily="34" charset="-52"/>
              </a:rPr>
              <a:t> аз 4 </a:t>
            </a:r>
            <a:r>
              <a:rPr lang="ru-RU" i="1" dirty="0" err="1">
                <a:solidFill>
                  <a:schemeClr val="accent2">
                    <a:lumMod val="75000"/>
                  </a:schemeClr>
                </a:solidFill>
                <a:latin typeface="Arial Tj" pitchFamily="34" charset="-52"/>
              </a:rPr>
              <a:t>соат</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давом</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ёбад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њангоми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ќабули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ба </a:t>
            </a:r>
            <a:r>
              <a:rPr lang="ru-RU" i="1" dirty="0" err="1">
                <a:solidFill>
                  <a:schemeClr val="accent2">
                    <a:lumMod val="75000"/>
                  </a:schemeClr>
                </a:solidFill>
                <a:latin typeface="Arial Tj" pitchFamily="34" charset="-52"/>
              </a:rPr>
              <a:t>њар</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љое</a:t>
            </a:r>
            <a:r>
              <a:rPr lang="ru-RU" i="1" dirty="0">
                <a:solidFill>
                  <a:schemeClr val="accent2">
                    <a:lumMod val="75000"/>
                  </a:schemeClr>
                </a:solidFill>
                <a:latin typeface="Arial Tj" pitchFamily="34" charset="-52"/>
              </a:rPr>
              <a:t>, ки аз љомеа дар </a:t>
            </a:r>
            <a:r>
              <a:rPr lang="ru-RU" i="1" dirty="0" err="1">
                <a:solidFill>
                  <a:schemeClr val="accent2">
                    <a:lumMod val="75000"/>
                  </a:schemeClr>
                </a:solidFill>
                <a:latin typeface="Arial Tj" pitchFamily="34" charset="-52"/>
              </a:rPr>
              <a:t>алоњидагї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нигоњ</a:t>
            </a:r>
            <a:r>
              <a:rPr lang="ru-RU" i="1" dirty="0">
                <a:solidFill>
                  <a:schemeClr val="accent2">
                    <a:lumMod val="75000"/>
                  </a:schemeClr>
                </a:solidFill>
                <a:latin typeface="Arial Tj" pitchFamily="34" charset="-52"/>
              </a:rPr>
              <a:t> дошта </a:t>
            </a:r>
            <a:r>
              <a:rPr lang="ru-RU" i="1" dirty="0" err="1">
                <a:solidFill>
                  <a:schemeClr val="accent2">
                    <a:lumMod val="75000"/>
                  </a:schemeClr>
                </a:solidFill>
                <a:latin typeface="Arial Tj" pitchFamily="34" charset="-52"/>
              </a:rPr>
              <a:t>мешавад</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муоинаи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тиббии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гузаронида</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мешавад</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синну</a:t>
            </a:r>
            <a:r>
              <a:rPr lang="ru-RU" i="1" dirty="0">
                <a:solidFill>
                  <a:schemeClr val="accent2">
                    <a:lumMod val="75000"/>
                  </a:schemeClr>
                </a:solidFill>
                <a:latin typeface="Arial Tj" pitchFamily="34" charset="-52"/>
              </a:rPr>
              <a:t> соли </a:t>
            </a:r>
            <a:r>
              <a:rPr lang="ru-RU" i="1" dirty="0" err="1">
                <a:solidFill>
                  <a:schemeClr val="accent2">
                    <a:lumMod val="75000"/>
                  </a:schemeClr>
                </a:solidFill>
                <a:latin typeface="Arial Tj" pitchFamily="34" charset="-52"/>
              </a:rPr>
              <a:t>њадди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аќал</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барои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таъќиби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аз 14 </a:t>
            </a:r>
            <a:r>
              <a:rPr lang="ru-RU" i="1" dirty="0" err="1">
                <a:solidFill>
                  <a:schemeClr val="accent2">
                    <a:lumMod val="75000"/>
                  </a:schemeClr>
                </a:solidFill>
                <a:latin typeface="Arial Tj" pitchFamily="34" charset="-52"/>
              </a:rPr>
              <a:t>солагї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муайян</a:t>
            </a:r>
            <a:r>
              <a:rPr lang="ru-RU" i="1" dirty="0">
                <a:solidFill>
                  <a:schemeClr val="accent2">
                    <a:lumMod val="75000"/>
                  </a:schemeClr>
                </a:solidFill>
                <a:latin typeface="Arial Tj" pitchFamily="34" charset="-52"/>
              </a:rPr>
              <a:t> карда </a:t>
            </a:r>
            <a:r>
              <a:rPr lang="ru-RU" i="1" dirty="0" err="1">
                <a:solidFill>
                  <a:schemeClr val="accent2">
                    <a:lumMod val="75000"/>
                  </a:schemeClr>
                </a:solidFill>
                <a:latin typeface="Arial Tj" pitchFamily="34" charset="-52"/>
              </a:rPr>
              <a:t>шудааст</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муњлати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нињоии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тафтиши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парвандањои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љиноятї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нисбати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то 6 </a:t>
            </a:r>
            <a:r>
              <a:rPr lang="ru-RU" i="1" dirty="0" err="1">
                <a:solidFill>
                  <a:schemeClr val="accent2">
                    <a:lumMod val="75000"/>
                  </a:schemeClr>
                </a:solidFill>
                <a:latin typeface="Arial Tj" pitchFamily="34" charset="-52"/>
              </a:rPr>
              <a:t>моњ</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a:t>
            </a:r>
            <a:r>
              <a:rPr lang="ru-RU" i="1" dirty="0">
                <a:solidFill>
                  <a:schemeClr val="accent2">
                    <a:lumMod val="75000"/>
                  </a:schemeClr>
                </a:solidFill>
                <a:latin typeface="Arial Tj" pitchFamily="34" charset="-52"/>
              </a:rPr>
              <a:t> карда </a:t>
            </a:r>
            <a:r>
              <a:rPr lang="ru-RU" i="1" dirty="0" err="1">
                <a:solidFill>
                  <a:schemeClr val="accent2">
                    <a:lumMod val="75000"/>
                  </a:schemeClr>
                </a:solidFill>
                <a:latin typeface="Arial Tj" pitchFamily="34" charset="-52"/>
              </a:rPr>
              <a:t>шудааст</a:t>
            </a:r>
            <a:r>
              <a:rPr lang="ru-RU" i="1" dirty="0">
                <a:solidFill>
                  <a:schemeClr val="accent2">
                    <a:lumMod val="75000"/>
                  </a:schemeClr>
                </a:solidFill>
                <a:latin typeface="Arial Tj" pitchFamily="34" charset="-52"/>
              </a:rPr>
              <a:t>; </a:t>
            </a:r>
            <a:endParaRPr lang="ru-RU" i="1" dirty="0" smtClean="0">
              <a:solidFill>
                <a:schemeClr val="accent2">
                  <a:lumMod val="75000"/>
                </a:schemeClr>
              </a:solidFill>
              <a:latin typeface="Arial Tj" pitchFamily="34" charset="-52"/>
            </a:endParaRPr>
          </a:p>
          <a:p>
            <a:pPr algn="just">
              <a:buFontTx/>
              <a:buChar char="-"/>
            </a:pPr>
            <a:r>
              <a:rPr lang="ru-RU" i="1" dirty="0" smtClean="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муњлати</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нињоии</a:t>
            </a:r>
            <a:r>
              <a:rPr lang="ru-RU" i="1" dirty="0">
                <a:solidFill>
                  <a:schemeClr val="accent2">
                    <a:lumMod val="75000"/>
                  </a:schemeClr>
                </a:solidFill>
                <a:latin typeface="Arial Tj" pitchFamily="34" charset="-52"/>
              </a:rPr>
              <a:t> аз </a:t>
            </a:r>
            <a:r>
              <a:rPr lang="ru-RU" i="1" dirty="0" err="1">
                <a:solidFill>
                  <a:schemeClr val="accent2">
                    <a:lumMod val="75000"/>
                  </a:schemeClr>
                </a:solidFill>
                <a:latin typeface="Arial Tj" pitchFamily="34" charset="-52"/>
              </a:rPr>
              <a:t>озодї</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мањрум</a:t>
            </a:r>
            <a:r>
              <a:rPr lang="ru-RU" i="1" dirty="0">
                <a:solidFill>
                  <a:schemeClr val="accent2">
                    <a:lumMod val="75000"/>
                  </a:schemeClr>
                </a:solidFill>
                <a:latin typeface="Arial Tj" pitchFamily="34" charset="-52"/>
              </a:rPr>
              <a:t> намудани </a:t>
            </a:r>
            <a:r>
              <a:rPr lang="ru-RU" i="1" dirty="0" err="1">
                <a:solidFill>
                  <a:schemeClr val="accent2">
                    <a:lumMod val="75000"/>
                  </a:schemeClr>
                </a:solidFill>
                <a:latin typeface="Arial Tj" pitchFamily="34" charset="-52"/>
              </a:rPr>
              <a:t>кўдак</a:t>
            </a:r>
            <a:r>
              <a:rPr lang="ru-RU" i="1" dirty="0">
                <a:solidFill>
                  <a:schemeClr val="accent2">
                    <a:lumMod val="75000"/>
                  </a:schemeClr>
                </a:solidFill>
                <a:latin typeface="Arial Tj" pitchFamily="34" charset="-52"/>
              </a:rPr>
              <a:t> то 12 </a:t>
            </a:r>
            <a:r>
              <a:rPr lang="ru-RU" i="1" dirty="0" err="1">
                <a:solidFill>
                  <a:schemeClr val="accent2">
                    <a:lumMod val="75000"/>
                  </a:schemeClr>
                </a:solidFill>
                <a:latin typeface="Arial Tj" pitchFamily="34" charset="-52"/>
              </a:rPr>
              <a:t>сол</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муќаррар</a:t>
            </a:r>
            <a:r>
              <a:rPr lang="ru-RU" i="1" dirty="0">
                <a:solidFill>
                  <a:schemeClr val="accent2">
                    <a:lumMod val="75000"/>
                  </a:schemeClr>
                </a:solidFill>
                <a:latin typeface="Arial Tj" pitchFamily="34" charset="-52"/>
              </a:rPr>
              <a:t> </a:t>
            </a:r>
            <a:r>
              <a:rPr lang="ru-RU" i="1" dirty="0" err="1">
                <a:solidFill>
                  <a:schemeClr val="accent2">
                    <a:lumMod val="75000"/>
                  </a:schemeClr>
                </a:solidFill>
                <a:latin typeface="Arial Tj" pitchFamily="34" charset="-52"/>
              </a:rPr>
              <a:t>шудааст</a:t>
            </a:r>
            <a:r>
              <a:rPr lang="ru-RU" i="1" dirty="0">
                <a:solidFill>
                  <a:schemeClr val="accent2">
                    <a:lumMod val="75000"/>
                  </a:schemeClr>
                </a:solidFill>
              </a:rPr>
              <a:t>.</a:t>
            </a:r>
          </a:p>
        </p:txBody>
      </p:sp>
    </p:spTree>
    <p:extLst>
      <p:ext uri="{BB962C8B-B14F-4D97-AF65-F5344CB8AC3E}">
        <p14:creationId xmlns:p14="http://schemas.microsoft.com/office/powerpoint/2010/main" val="5515936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29729"/>
            <a:ext cx="9601196" cy="707366"/>
          </a:xfrm>
        </p:spPr>
        <p:txBody>
          <a:bodyPr>
            <a:normAutofit/>
          </a:bodyPr>
          <a:lstStyle/>
          <a:p>
            <a:r>
              <a:rPr lang="ru-RU" sz="3600" dirty="0">
                <a:solidFill>
                  <a:schemeClr val="accent5"/>
                </a:solidFill>
                <a:latin typeface="Arial Tj" pitchFamily="34" charset="-52"/>
              </a:rPr>
              <a:t>АРЗЁБИИ ВАЗЪИ ЉОРЇ ВА МУШКИЛИЊО</a:t>
            </a:r>
          </a:p>
        </p:txBody>
      </p:sp>
      <p:sp>
        <p:nvSpPr>
          <p:cNvPr id="3" name="Объект 2"/>
          <p:cNvSpPr>
            <a:spLocks noGrp="1"/>
          </p:cNvSpPr>
          <p:nvPr>
            <p:ph idx="1"/>
          </p:nvPr>
        </p:nvSpPr>
        <p:spPr>
          <a:xfrm>
            <a:off x="593558" y="1449238"/>
            <a:ext cx="10780295" cy="4759057"/>
          </a:xfrm>
        </p:spPr>
        <p:txBody>
          <a:bodyPr>
            <a:normAutofit fontScale="92500" lnSpcReduction="20000"/>
          </a:bodyPr>
          <a:lstStyle/>
          <a:p>
            <a:pPr algn="just"/>
            <a:r>
              <a:rPr lang="ru-RU" i="1" dirty="0">
                <a:solidFill>
                  <a:schemeClr val="accent3">
                    <a:lumMod val="50000"/>
                  </a:schemeClr>
                </a:solidFill>
                <a:latin typeface="Arial Tj" pitchFamily="34" charset="-52"/>
              </a:rPr>
              <a:t>Зиёд </a:t>
            </a:r>
            <a:r>
              <a:rPr lang="ru-RU" i="1" dirty="0" err="1">
                <a:solidFill>
                  <a:schemeClr val="accent3">
                    <a:lumMod val="50000"/>
                  </a:schemeClr>
                </a:solidFill>
                <a:latin typeface="Arial Tj" pitchFamily="34" charset="-52"/>
              </a:rPr>
              <a:t>шудани</a:t>
            </a:r>
            <a:r>
              <a:rPr lang="ru-RU" i="1" dirty="0">
                <a:solidFill>
                  <a:schemeClr val="accent3">
                    <a:lumMod val="50000"/>
                  </a:schemeClr>
                </a:solidFill>
                <a:latin typeface="Arial Tj" pitchFamily="34" charset="-52"/>
              </a:rPr>
              <a:t> љинояткорї дар </a:t>
            </a:r>
            <a:r>
              <a:rPr lang="ru-RU" i="1" dirty="0" err="1">
                <a:solidFill>
                  <a:schemeClr val="accent3">
                    <a:lumMod val="50000"/>
                  </a:schemeClr>
                </a:solidFill>
                <a:latin typeface="Arial Tj" pitchFamily="34" charset="-52"/>
              </a:rPr>
              <a:t>байни</a:t>
            </a:r>
            <a:r>
              <a:rPr lang="ru-RU" i="1" dirty="0">
                <a:solidFill>
                  <a:schemeClr val="accent3">
                    <a:lumMod val="50000"/>
                  </a:schemeClr>
                </a:solidFill>
                <a:latin typeface="Arial Tj" pitchFamily="34" charset="-52"/>
              </a:rPr>
              <a:t> ноболиѓон дар љумњурї </a:t>
            </a:r>
            <a:r>
              <a:rPr lang="ru-RU" i="1" dirty="0" err="1">
                <a:solidFill>
                  <a:schemeClr val="accent3">
                    <a:lumMod val="50000"/>
                  </a:schemeClr>
                </a:solidFill>
                <a:latin typeface="Arial Tj" pitchFamily="34" charset="-52"/>
              </a:rPr>
              <a:t>давлат</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љомеаро</a:t>
            </a:r>
            <a:r>
              <a:rPr lang="ru-RU" i="1" dirty="0">
                <a:solidFill>
                  <a:schemeClr val="accent3">
                    <a:lumMod val="50000"/>
                  </a:schemeClr>
                </a:solidFill>
                <a:latin typeface="Arial Tj" pitchFamily="34" charset="-52"/>
              </a:rPr>
              <a:t> ба </a:t>
            </a:r>
            <a:r>
              <a:rPr lang="ru-RU" i="1" dirty="0" err="1">
                <a:solidFill>
                  <a:schemeClr val="accent3">
                    <a:lumMod val="50000"/>
                  </a:schemeClr>
                </a:solidFill>
                <a:latin typeface="Arial Tj" pitchFamily="34" charset="-52"/>
              </a:rPr>
              <a:t>ташвиш</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оварда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истодааст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Мувофиќи</a:t>
            </a:r>
            <a:r>
              <a:rPr lang="ru-RU" i="1" dirty="0">
                <a:solidFill>
                  <a:schemeClr val="accent3">
                    <a:lumMod val="50000"/>
                  </a:schemeClr>
                </a:solidFill>
                <a:latin typeface="Arial Tj" pitchFamily="34" charset="-52"/>
              </a:rPr>
              <a:t> маълумотњои </a:t>
            </a:r>
            <a:r>
              <a:rPr lang="ru-RU" i="1" dirty="0" err="1">
                <a:solidFill>
                  <a:schemeClr val="accent3">
                    <a:lumMod val="50000"/>
                  </a:schemeClr>
                </a:solidFill>
                <a:latin typeface="Arial Tj" pitchFamily="34" charset="-52"/>
              </a:rPr>
              <a:t>оморї</a:t>
            </a:r>
            <a:r>
              <a:rPr lang="ru-RU" i="1" dirty="0">
                <a:solidFill>
                  <a:schemeClr val="accent3">
                    <a:lumMod val="50000"/>
                  </a:schemeClr>
                </a:solidFill>
                <a:latin typeface="Arial Tj" pitchFamily="34" charset="-52"/>
              </a:rPr>
              <a:t> дар соли </a:t>
            </a:r>
            <a:r>
              <a:rPr lang="ru-RU" i="1" dirty="0" smtClean="0">
                <a:solidFill>
                  <a:schemeClr val="accent3">
                    <a:lumMod val="50000"/>
                  </a:schemeClr>
                </a:solidFill>
                <a:latin typeface="Arial Tj" pitchFamily="34" charset="-52"/>
              </a:rPr>
              <a:t>2021 </a:t>
            </a:r>
            <a:r>
              <a:rPr lang="ru-RU" i="1" dirty="0">
                <a:solidFill>
                  <a:schemeClr val="accent3">
                    <a:lumMod val="50000"/>
                  </a:schemeClr>
                </a:solidFill>
                <a:latin typeface="Arial Tj" pitchFamily="34" charset="-52"/>
              </a:rPr>
              <a:t>аз </a:t>
            </a:r>
            <a:r>
              <a:rPr lang="ru-RU" i="1" dirty="0" err="1">
                <a:solidFill>
                  <a:schemeClr val="accent3">
                    <a:lumMod val="50000"/>
                  </a:schemeClr>
                </a:solidFill>
                <a:latin typeface="Arial Tj" pitchFamily="34" charset="-52"/>
              </a:rPr>
              <a:t>тарафи</a:t>
            </a:r>
            <a:r>
              <a:rPr lang="ru-RU" i="1" dirty="0">
                <a:solidFill>
                  <a:schemeClr val="accent3">
                    <a:lumMod val="50000"/>
                  </a:schemeClr>
                </a:solidFill>
                <a:latin typeface="Arial Tj" pitchFamily="34" charset="-52"/>
              </a:rPr>
              <a:t> ноболиѓон </a:t>
            </a:r>
            <a:r>
              <a:rPr lang="ru-RU" i="1" dirty="0" smtClean="0">
                <a:solidFill>
                  <a:schemeClr val="accent3">
                    <a:lumMod val="50000"/>
                  </a:schemeClr>
                </a:solidFill>
                <a:latin typeface="Arial Tj" pitchFamily="34" charset="-52"/>
              </a:rPr>
              <a:t>763 </a:t>
            </a:r>
            <a:r>
              <a:rPr lang="ru-RU" i="1" dirty="0" err="1">
                <a:solidFill>
                  <a:schemeClr val="accent3">
                    <a:lumMod val="50000"/>
                  </a:schemeClr>
                </a:solidFill>
                <a:latin typeface="Arial Tj" pitchFamily="34" charset="-52"/>
              </a:rPr>
              <a:t>љиноят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шуда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бошад</a:t>
            </a:r>
            <a:r>
              <a:rPr lang="ru-RU" i="1" dirty="0">
                <a:solidFill>
                  <a:schemeClr val="accent3">
                    <a:lumMod val="50000"/>
                  </a:schemeClr>
                </a:solidFill>
                <a:latin typeface="Arial Tj" pitchFamily="34" charset="-52"/>
              </a:rPr>
              <a:t>, дар соли </a:t>
            </a:r>
            <a:r>
              <a:rPr lang="ru-RU" i="1" dirty="0" smtClean="0">
                <a:solidFill>
                  <a:schemeClr val="accent3">
                    <a:lumMod val="50000"/>
                  </a:schemeClr>
                </a:solidFill>
                <a:latin typeface="Arial Tj" pitchFamily="34" charset="-52"/>
              </a:rPr>
              <a:t>2020 </a:t>
            </a:r>
            <a:r>
              <a:rPr lang="ru-RU" i="1" dirty="0">
                <a:solidFill>
                  <a:schemeClr val="accent3">
                    <a:lumMod val="50000"/>
                  </a:schemeClr>
                </a:solidFill>
                <a:latin typeface="Arial Tj" pitchFamily="34" charset="-52"/>
              </a:rPr>
              <a:t>ин </a:t>
            </a:r>
            <a:r>
              <a:rPr lang="ru-RU" i="1" dirty="0" err="1">
                <a:solidFill>
                  <a:schemeClr val="accent3">
                    <a:lumMod val="50000"/>
                  </a:schemeClr>
                </a:solidFill>
                <a:latin typeface="Arial Tj" pitchFamily="34" charset="-52"/>
              </a:rPr>
              <a:t>нишондињанда</a:t>
            </a:r>
            <a:r>
              <a:rPr lang="ru-RU" i="1" dirty="0">
                <a:solidFill>
                  <a:schemeClr val="accent3">
                    <a:lumMod val="50000"/>
                  </a:schemeClr>
                </a:solidFill>
                <a:latin typeface="Arial Tj" pitchFamily="34" charset="-52"/>
              </a:rPr>
              <a:t> </a:t>
            </a:r>
            <a:r>
              <a:rPr lang="ru-RU" i="1" dirty="0" smtClean="0">
                <a:solidFill>
                  <a:schemeClr val="accent3">
                    <a:lumMod val="50000"/>
                  </a:schemeClr>
                </a:solidFill>
                <a:latin typeface="Arial Tj" pitchFamily="34" charset="-52"/>
              </a:rPr>
              <a:t>754 </a:t>
            </a:r>
            <a:r>
              <a:rPr lang="ru-RU" i="1" dirty="0" err="1">
                <a:solidFill>
                  <a:schemeClr val="accent3">
                    <a:lumMod val="50000"/>
                  </a:schemeClr>
                </a:solidFill>
                <a:latin typeface="Arial Tj" pitchFamily="34" charset="-52"/>
              </a:rPr>
              <a:t>љиноятро</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ташкил</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дода</a:t>
            </a:r>
            <a:r>
              <a:rPr lang="ru-RU" i="1" dirty="0">
                <a:solidFill>
                  <a:schemeClr val="accent3">
                    <a:lumMod val="50000"/>
                  </a:schemeClr>
                </a:solidFill>
                <a:latin typeface="Arial Tj" pitchFamily="34" charset="-52"/>
              </a:rPr>
              <a:t>, дар соли 2019 </a:t>
            </a:r>
            <a:r>
              <a:rPr lang="ru-RU" i="1" dirty="0">
                <a:solidFill>
                  <a:schemeClr val="tx1"/>
                </a:solidFill>
                <a:latin typeface="Arial Tj" pitchFamily="34" charset="-52"/>
              </a:rPr>
              <a:t>873</a:t>
            </a:r>
            <a:r>
              <a:rPr lang="ru-RU" i="1" dirty="0">
                <a:solidFill>
                  <a:srgbClr val="FF0000"/>
                </a:solidFill>
                <a:latin typeface="Arial Tj" pitchFamily="34" charset="-52"/>
              </a:rPr>
              <a:t> </a:t>
            </a:r>
            <a:r>
              <a:rPr lang="ru-RU" i="1" dirty="0" err="1">
                <a:solidFill>
                  <a:schemeClr val="accent3">
                    <a:lumMod val="50000"/>
                  </a:schemeClr>
                </a:solidFill>
                <a:latin typeface="Arial Tj" pitchFamily="34" charset="-52"/>
              </a:rPr>
              <a:t>љиноят</a:t>
            </a:r>
            <a:r>
              <a:rPr lang="ru-RU" i="1" dirty="0">
                <a:solidFill>
                  <a:schemeClr val="accent3">
                    <a:lumMod val="50000"/>
                  </a:schemeClr>
                </a:solidFill>
                <a:latin typeface="Arial Tj" pitchFamily="34" charset="-52"/>
              </a:rPr>
              <a:t> ба </a:t>
            </a:r>
            <a:r>
              <a:rPr lang="ru-RU" i="1" dirty="0" err="1">
                <a:solidFill>
                  <a:schemeClr val="accent3">
                    <a:lumMod val="50000"/>
                  </a:schemeClr>
                </a:solidFill>
                <a:latin typeface="Arial Tj" pitchFamily="34" charset="-52"/>
              </a:rPr>
              <a:t>ќайд</a:t>
            </a:r>
            <a:r>
              <a:rPr lang="ru-RU" i="1" dirty="0">
                <a:solidFill>
                  <a:schemeClr val="accent3">
                    <a:lumMod val="50000"/>
                  </a:schemeClr>
                </a:solidFill>
                <a:latin typeface="Arial Tj" pitchFamily="34" charset="-52"/>
              </a:rPr>
              <a:t> гирифта </a:t>
            </a:r>
            <a:r>
              <a:rPr lang="ru-RU" i="1" dirty="0" err="1">
                <a:solidFill>
                  <a:schemeClr val="accent3">
                    <a:lumMod val="50000"/>
                  </a:schemeClr>
                </a:solidFill>
                <a:latin typeface="Arial Tj" pitchFamily="34" charset="-52"/>
              </a:rPr>
              <a:t>шуд</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Дар </a:t>
            </a:r>
            <a:r>
              <a:rPr lang="ru-RU" i="1" dirty="0">
                <a:solidFill>
                  <a:schemeClr val="accent3">
                    <a:lumMod val="50000"/>
                  </a:schemeClr>
                </a:solidFill>
                <a:latin typeface="Arial Tj" pitchFamily="34" charset="-52"/>
              </a:rPr>
              <a:t>соли </a:t>
            </a:r>
            <a:r>
              <a:rPr lang="ru-RU" i="1" dirty="0" smtClean="0">
                <a:solidFill>
                  <a:schemeClr val="accent3">
                    <a:lumMod val="50000"/>
                  </a:schemeClr>
                </a:solidFill>
                <a:latin typeface="Arial Tj" pitchFamily="34" charset="-52"/>
              </a:rPr>
              <a:t>2021 </a:t>
            </a:r>
            <a:r>
              <a:rPr lang="ru-RU" i="1" dirty="0">
                <a:solidFill>
                  <a:schemeClr val="accent3">
                    <a:lumMod val="50000"/>
                  </a:schemeClr>
                </a:solidFill>
                <a:latin typeface="Arial Tj" pitchFamily="34" charset="-52"/>
              </a:rPr>
              <a:t>аз </a:t>
            </a:r>
            <a:r>
              <a:rPr lang="ru-RU" i="1" dirty="0" err="1">
                <a:solidFill>
                  <a:schemeClr val="accent3">
                    <a:lumMod val="50000"/>
                  </a:schemeClr>
                </a:solidFill>
                <a:latin typeface="Arial Tj" pitchFamily="34" charset="-52"/>
              </a:rPr>
              <a:t>тарафи</a:t>
            </a:r>
            <a:r>
              <a:rPr lang="ru-RU" i="1" dirty="0">
                <a:solidFill>
                  <a:schemeClr val="accent3">
                    <a:lumMod val="50000"/>
                  </a:schemeClr>
                </a:solidFill>
                <a:latin typeface="Arial Tj" pitchFamily="34" charset="-52"/>
              </a:rPr>
              <a:t> ноболиѓон </a:t>
            </a:r>
            <a:r>
              <a:rPr lang="ru-RU" i="1" dirty="0" err="1">
                <a:solidFill>
                  <a:schemeClr val="accent3">
                    <a:lumMod val="50000"/>
                  </a:schemeClr>
                </a:solidFill>
                <a:latin typeface="Arial Tj" pitchFamily="34" charset="-52"/>
              </a:rPr>
              <a:t>агар</a:t>
            </a:r>
            <a:r>
              <a:rPr lang="ru-RU" i="1" dirty="0">
                <a:solidFill>
                  <a:schemeClr val="accent3">
                    <a:lumMod val="50000"/>
                  </a:schemeClr>
                </a:solidFill>
                <a:latin typeface="Arial Tj" pitchFamily="34" charset="-52"/>
              </a:rPr>
              <a:t> </a:t>
            </a:r>
            <a:r>
              <a:rPr lang="ru-RU" i="1" dirty="0" smtClean="0">
                <a:solidFill>
                  <a:schemeClr val="accent3">
                    <a:lumMod val="50000"/>
                  </a:schemeClr>
                </a:solidFill>
                <a:latin typeface="Arial Tj" pitchFamily="34" charset="-52"/>
              </a:rPr>
              <a:t>12282 </a:t>
            </a:r>
            <a:r>
              <a:rPr lang="ru-RU" i="1" dirty="0" err="1" smtClean="0">
                <a:solidFill>
                  <a:schemeClr val="accent3">
                    <a:lumMod val="50000"/>
                  </a:schemeClr>
                </a:solidFill>
                <a:latin typeface="Arial Tj" pitchFamily="34" charset="-52"/>
              </a:rPr>
              <a:t>њолат</a:t>
            </a:r>
            <a:r>
              <a:rPr lang="ru-RU" i="1" dirty="0" smtClean="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њуќуќвайронкунии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маъмурї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шуда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бошад</a:t>
            </a:r>
            <a:r>
              <a:rPr lang="ru-RU" i="1" dirty="0">
                <a:solidFill>
                  <a:schemeClr val="accent3">
                    <a:lumMod val="50000"/>
                  </a:schemeClr>
                </a:solidFill>
                <a:latin typeface="Arial Tj" pitchFamily="34" charset="-52"/>
              </a:rPr>
              <a:t>, дар соли </a:t>
            </a:r>
            <a:r>
              <a:rPr lang="ru-RU" i="1" dirty="0" smtClean="0">
                <a:solidFill>
                  <a:schemeClr val="accent3">
                    <a:lumMod val="50000"/>
                  </a:schemeClr>
                </a:solidFill>
                <a:latin typeface="Arial Tj" pitchFamily="34" charset="-52"/>
              </a:rPr>
              <a:t>2020 ин </a:t>
            </a:r>
            <a:r>
              <a:rPr lang="ru-RU" i="1" dirty="0" err="1">
                <a:solidFill>
                  <a:schemeClr val="accent3">
                    <a:lumMod val="50000"/>
                  </a:schemeClr>
                </a:solidFill>
                <a:latin typeface="Arial Tj" pitchFamily="34" charset="-52"/>
              </a:rPr>
              <a:t>нишондињанда</a:t>
            </a:r>
            <a:r>
              <a:rPr lang="ru-RU" i="1" dirty="0">
                <a:solidFill>
                  <a:schemeClr val="accent3">
                    <a:lumMod val="50000"/>
                  </a:schemeClr>
                </a:solidFill>
                <a:latin typeface="Arial Tj" pitchFamily="34" charset="-52"/>
              </a:rPr>
              <a:t> </a:t>
            </a:r>
            <a:r>
              <a:rPr lang="ru-RU" i="1" dirty="0" smtClean="0">
                <a:solidFill>
                  <a:schemeClr val="accent3">
                    <a:lumMod val="50000"/>
                  </a:schemeClr>
                </a:solidFill>
                <a:latin typeface="Arial Tj" pitchFamily="34" charset="-52"/>
              </a:rPr>
              <a:t>13419 </a:t>
            </a:r>
            <a:r>
              <a:rPr lang="ru-RU" i="1" dirty="0" err="1" smtClean="0">
                <a:solidFill>
                  <a:schemeClr val="accent3">
                    <a:lumMod val="50000"/>
                  </a:schemeClr>
                </a:solidFill>
                <a:latin typeface="Arial Tj" pitchFamily="34" charset="-52"/>
              </a:rPr>
              <a:t>њолат</a:t>
            </a:r>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ва дар соли 2019 </a:t>
            </a:r>
            <a:r>
              <a:rPr lang="ru-RU" i="1" dirty="0" err="1" smtClean="0">
                <a:solidFill>
                  <a:schemeClr val="accent3">
                    <a:lumMod val="50000"/>
                  </a:schemeClr>
                </a:solidFill>
                <a:latin typeface="Arial Tj" pitchFamily="34" charset="-52"/>
              </a:rPr>
              <a:t>бошад</a:t>
            </a:r>
            <a:r>
              <a:rPr lang="ru-RU" i="1" dirty="0">
                <a:solidFill>
                  <a:schemeClr val="accent3">
                    <a:lumMod val="50000"/>
                  </a:schemeClr>
                </a:solidFill>
                <a:latin typeface="Arial Tj" pitchFamily="34" charset="-52"/>
              </a:rPr>
              <a:t>, </a:t>
            </a:r>
            <a:r>
              <a:rPr lang="ru-RU" i="1" dirty="0">
                <a:solidFill>
                  <a:schemeClr val="tx1"/>
                </a:solidFill>
                <a:latin typeface="Arial Tj" pitchFamily="34" charset="-52"/>
              </a:rPr>
              <a:t>16923</a:t>
            </a:r>
            <a:r>
              <a:rPr lang="ru-RU" i="1" dirty="0">
                <a:solidFill>
                  <a:schemeClr val="accent3">
                    <a:lumMod val="50000"/>
                  </a:schemeClr>
                </a:solidFill>
                <a:latin typeface="Arial Tj" pitchFamily="34" charset="-52"/>
              </a:rPr>
              <a:t> </a:t>
            </a:r>
            <a:r>
              <a:rPr lang="ru-RU" i="1" dirty="0" err="1" smtClean="0">
                <a:solidFill>
                  <a:schemeClr val="accent3">
                    <a:lumMod val="50000"/>
                  </a:schemeClr>
                </a:solidFill>
                <a:latin typeface="Arial Tj" pitchFamily="34" charset="-52"/>
              </a:rPr>
              <a:t>њолатро</a:t>
            </a:r>
            <a:r>
              <a:rPr lang="ru-RU" i="1" dirty="0" smtClean="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ташкил</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медињад</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err="1" smtClean="0">
                <a:solidFill>
                  <a:schemeClr val="accent3">
                    <a:lumMod val="50000"/>
                  </a:schemeClr>
                </a:solidFill>
                <a:latin typeface="Arial Tj" pitchFamily="34" charset="-52"/>
              </a:rPr>
              <a:t>Тибќи</a:t>
            </a:r>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маълумотњои </a:t>
            </a:r>
            <a:r>
              <a:rPr lang="ru-RU" i="1" dirty="0" err="1">
                <a:solidFill>
                  <a:schemeClr val="accent3">
                    <a:lumMod val="50000"/>
                  </a:schemeClr>
                </a:solidFill>
                <a:latin typeface="Arial Tj" pitchFamily="34" charset="-52"/>
              </a:rPr>
              <a:t>оморї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зиёда</a:t>
            </a:r>
            <a:r>
              <a:rPr lang="ru-RU" i="1" dirty="0">
                <a:solidFill>
                  <a:schemeClr val="accent3">
                    <a:lumMod val="50000"/>
                  </a:schemeClr>
                </a:solidFill>
                <a:latin typeface="Arial Tj" pitchFamily="34" charset="-52"/>
              </a:rPr>
              <a:t> аз 80 </a:t>
            </a:r>
            <a:r>
              <a:rPr lang="ru-RU" i="1" dirty="0" err="1">
                <a:solidFill>
                  <a:schemeClr val="accent3">
                    <a:lumMod val="50000"/>
                  </a:schemeClr>
                </a:solidFill>
                <a:latin typeface="Arial Tj" pitchFamily="34" charset="-52"/>
              </a:rPr>
              <a:t>фоизи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њуќуќвайронкунињо</a:t>
            </a:r>
            <a:r>
              <a:rPr lang="ru-RU" i="1" dirty="0">
                <a:solidFill>
                  <a:schemeClr val="accent3">
                    <a:lumMod val="50000"/>
                  </a:schemeClr>
                </a:solidFill>
                <a:latin typeface="Arial Tj" pitchFamily="34" charset="-52"/>
              </a:rPr>
              <a:t> аз </a:t>
            </a:r>
            <a:r>
              <a:rPr lang="ru-RU" i="1" dirty="0" err="1">
                <a:solidFill>
                  <a:schemeClr val="accent3">
                    <a:lumMod val="50000"/>
                  </a:schemeClr>
                </a:solidFill>
                <a:latin typeface="Arial Tj" pitchFamily="34" charset="-52"/>
              </a:rPr>
              <a:t>љониби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ноболиѓоне</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мешаванд</a:t>
            </a:r>
            <a:r>
              <a:rPr lang="ru-RU" i="1" dirty="0">
                <a:solidFill>
                  <a:schemeClr val="accent3">
                    <a:lumMod val="50000"/>
                  </a:schemeClr>
                </a:solidFill>
                <a:latin typeface="Arial Tj" pitchFamily="34" charset="-52"/>
              </a:rPr>
              <a:t>, ки </a:t>
            </a:r>
            <a:r>
              <a:rPr lang="ru-RU" i="1" dirty="0" err="1">
                <a:solidFill>
                  <a:schemeClr val="accent3">
                    <a:lumMod val="50000"/>
                  </a:schemeClr>
                </a:solidFill>
                <a:latin typeface="Arial Tj" pitchFamily="34" charset="-52"/>
              </a:rPr>
              <a:t>онњо</a:t>
            </a:r>
            <a:r>
              <a:rPr lang="ru-RU" i="1" dirty="0">
                <a:solidFill>
                  <a:schemeClr val="accent3">
                    <a:lumMod val="50000"/>
                  </a:schemeClr>
                </a:solidFill>
                <a:latin typeface="Arial Tj" pitchFamily="34" charset="-52"/>
              </a:rPr>
              <a:t> баъди </a:t>
            </a:r>
            <a:r>
              <a:rPr lang="ru-RU" i="1" dirty="0" err="1">
                <a:solidFill>
                  <a:schemeClr val="accent3">
                    <a:lumMod val="50000"/>
                  </a:schemeClr>
                </a:solidFill>
                <a:latin typeface="Arial Tj" pitchFamily="34" charset="-52"/>
              </a:rPr>
              <a:t>гирифтани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таълими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асосии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нуњсола</a:t>
            </a:r>
            <a:r>
              <a:rPr lang="ru-RU" i="1" dirty="0">
                <a:solidFill>
                  <a:schemeClr val="accent3">
                    <a:lumMod val="50000"/>
                  </a:schemeClr>
                </a:solidFill>
                <a:latin typeface="Arial Tj" pitchFamily="34" charset="-52"/>
              </a:rPr>
              <a:t> дигар ба </a:t>
            </a:r>
            <a:r>
              <a:rPr lang="ru-RU" i="1" dirty="0" err="1">
                <a:solidFill>
                  <a:schemeClr val="accent3">
                    <a:lumMod val="50000"/>
                  </a:schemeClr>
                </a:solidFill>
                <a:latin typeface="Arial Tj" pitchFamily="34" charset="-52"/>
              </a:rPr>
              <a:t>таълим</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шуѓл</a:t>
            </a:r>
            <a:r>
              <a:rPr lang="ru-RU" i="1" dirty="0">
                <a:solidFill>
                  <a:schemeClr val="accent3">
                    <a:lumMod val="50000"/>
                  </a:schemeClr>
                </a:solidFill>
                <a:latin typeface="Arial Tj" pitchFamily="34" charset="-52"/>
              </a:rPr>
              <a:t> фаро гирифта </a:t>
            </a:r>
            <a:r>
              <a:rPr lang="ru-RU" i="1" dirty="0" err="1">
                <a:solidFill>
                  <a:schemeClr val="accent3">
                    <a:lumMod val="50000"/>
                  </a:schemeClr>
                </a:solidFill>
                <a:latin typeface="Arial Tj" pitchFamily="34" charset="-52"/>
              </a:rPr>
              <a:t>нашудаанд</a:t>
            </a:r>
            <a:r>
              <a:rPr lang="ru-RU" i="1" dirty="0" smtClean="0">
                <a:solidFill>
                  <a:schemeClr val="accent3">
                    <a:lumMod val="50000"/>
                  </a:schemeClr>
                </a:solidFill>
                <a:latin typeface="Arial Tj" pitchFamily="34" charset="-52"/>
              </a:rPr>
              <a:t>.</a:t>
            </a:r>
          </a:p>
          <a:p>
            <a:pPr algn="just"/>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Ба </a:t>
            </a:r>
            <a:r>
              <a:rPr lang="ru-RU" i="1" dirty="0" err="1">
                <a:solidFill>
                  <a:schemeClr val="accent3">
                    <a:lumMod val="50000"/>
                  </a:schemeClr>
                </a:solidFill>
                <a:latin typeface="Arial Tj" pitchFamily="34" charset="-52"/>
              </a:rPr>
              <a:t>сабабу</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омилњои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манфие</a:t>
            </a:r>
            <a:r>
              <a:rPr lang="ru-RU" i="1" dirty="0">
                <a:solidFill>
                  <a:schemeClr val="accent3">
                    <a:lumMod val="50000"/>
                  </a:schemeClr>
                </a:solidFill>
                <a:latin typeface="Arial Tj" pitchFamily="34" charset="-52"/>
              </a:rPr>
              <a:t>, ки ба </a:t>
            </a:r>
            <a:r>
              <a:rPr lang="ru-RU" i="1" dirty="0" err="1">
                <a:solidFill>
                  <a:schemeClr val="accent3">
                    <a:lumMod val="50000"/>
                  </a:schemeClr>
                </a:solidFill>
                <a:latin typeface="Arial Tj" pitchFamily="34" charset="-52"/>
              </a:rPr>
              <a:t>содир</a:t>
            </a:r>
            <a:r>
              <a:rPr lang="ru-RU" i="1" dirty="0">
                <a:solidFill>
                  <a:schemeClr val="accent3">
                    <a:lumMod val="50000"/>
                  </a:schemeClr>
                </a:solidFill>
                <a:latin typeface="Arial Tj" pitchFamily="34" charset="-52"/>
              </a:rPr>
              <a:t> намудани њуќуќвайронкунї </a:t>
            </a:r>
            <a:r>
              <a:rPr lang="ru-RU" i="1" dirty="0" err="1">
                <a:solidFill>
                  <a:schemeClr val="accent3">
                    <a:lumMod val="50000"/>
                  </a:schemeClr>
                </a:solidFill>
                <a:latin typeface="Arial Tj" pitchFamily="34" charset="-52"/>
              </a:rPr>
              <a:t>мусоидат</a:t>
            </a:r>
            <a:r>
              <a:rPr lang="ru-RU" i="1" dirty="0">
                <a:solidFill>
                  <a:schemeClr val="accent3">
                    <a:lumMod val="50000"/>
                  </a:schemeClr>
                </a:solidFill>
                <a:latin typeface="Arial Tj" pitchFamily="34" charset="-52"/>
              </a:rPr>
              <a:t> менамояд, ба </a:t>
            </a:r>
            <a:r>
              <a:rPr lang="ru-RU" i="1" dirty="0" err="1">
                <a:solidFill>
                  <a:schemeClr val="accent3">
                    <a:lumMod val="50000"/>
                  </a:schemeClr>
                </a:solidFill>
                <a:latin typeface="Arial Tj" pitchFamily="34" charset="-52"/>
              </a:rPr>
              <a:t>шуѓл</a:t>
            </a:r>
            <a:r>
              <a:rPr lang="ru-RU" i="1" dirty="0">
                <a:solidFill>
                  <a:schemeClr val="accent3">
                    <a:lumMod val="50000"/>
                  </a:schemeClr>
                </a:solidFill>
                <a:latin typeface="Arial Tj" pitchFamily="34" charset="-52"/>
              </a:rPr>
              <a:t> ё </a:t>
            </a:r>
            <a:r>
              <a:rPr lang="ru-RU" i="1" dirty="0" err="1">
                <a:solidFill>
                  <a:schemeClr val="accent3">
                    <a:lumMod val="50000"/>
                  </a:schemeClr>
                </a:solidFill>
                <a:latin typeface="Arial Tj" pitchFamily="34" charset="-52"/>
              </a:rPr>
              <a:t>таълим</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таъмин</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набудан</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мушкилињои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равонї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зўроварї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оила</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љамъият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набудани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љойи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истиќомат</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вобастагї</a:t>
            </a:r>
            <a:r>
              <a:rPr lang="ru-RU" i="1" dirty="0">
                <a:solidFill>
                  <a:schemeClr val="accent3">
                    <a:lumMod val="50000"/>
                  </a:schemeClr>
                </a:solidFill>
                <a:latin typeface="Arial Tj" pitchFamily="34" charset="-52"/>
              </a:rPr>
              <a:t> аз </a:t>
            </a:r>
            <a:r>
              <a:rPr lang="ru-RU" i="1" dirty="0" err="1">
                <a:solidFill>
                  <a:schemeClr val="accent3">
                    <a:lumMod val="50000"/>
                  </a:schemeClr>
                </a:solidFill>
                <a:latin typeface="Arial Tj" pitchFamily="34" charset="-52"/>
              </a:rPr>
              <a:t>машруботи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спиртї</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нашъамандї</a:t>
            </a:r>
            <a:r>
              <a:rPr lang="ru-RU" i="1" dirty="0">
                <a:solidFill>
                  <a:schemeClr val="accent3">
                    <a:lumMod val="50000"/>
                  </a:schemeClr>
                </a:solidFill>
                <a:latin typeface="Arial Tj" pitchFamily="34" charset="-52"/>
              </a:rPr>
              <a:t> дохил </a:t>
            </a:r>
            <a:r>
              <a:rPr lang="ru-RU" i="1" dirty="0" err="1">
                <a:solidFill>
                  <a:schemeClr val="accent3">
                    <a:lumMod val="50000"/>
                  </a:schemeClr>
                </a:solidFill>
                <a:latin typeface="Arial Tj" pitchFamily="34" charset="-52"/>
              </a:rPr>
              <a:t>мешаванд</a:t>
            </a:r>
            <a:r>
              <a:rPr lang="ru-RU" i="1" dirty="0">
                <a:solidFill>
                  <a:schemeClr val="accent3">
                    <a:lumMod val="50000"/>
                  </a:schemeClr>
                </a:solidFill>
                <a:latin typeface="Arial Tj" pitchFamily="34" charset="-52"/>
              </a:rPr>
              <a:t>.</a:t>
            </a:r>
          </a:p>
        </p:txBody>
      </p:sp>
    </p:spTree>
    <p:extLst>
      <p:ext uri="{BB962C8B-B14F-4D97-AF65-F5344CB8AC3E}">
        <p14:creationId xmlns:p14="http://schemas.microsoft.com/office/powerpoint/2010/main" val="2421694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5642" y="770021"/>
            <a:ext cx="10732169" cy="5358063"/>
          </a:xfrm>
        </p:spPr>
        <p:txBody>
          <a:bodyPr>
            <a:normAutofit fontScale="92500" lnSpcReduction="10000"/>
          </a:bodyPr>
          <a:lstStyle/>
          <a:p>
            <a:pPr algn="ctr"/>
            <a:r>
              <a:rPr lang="ru-RU" i="1" dirty="0" err="1" smtClean="0">
                <a:solidFill>
                  <a:schemeClr val="accent3">
                    <a:lumMod val="50000"/>
                  </a:schemeClr>
                </a:solidFill>
                <a:latin typeface="Arial Tj" pitchFamily="34" charset="-52"/>
              </a:rPr>
              <a:t>Дастовардњо</a:t>
            </a:r>
            <a:r>
              <a:rPr lang="ru-RU" i="1" dirty="0" smtClean="0">
                <a:solidFill>
                  <a:schemeClr val="accent3">
                    <a:lumMod val="50000"/>
                  </a:schemeClr>
                </a:solidFill>
                <a:latin typeface="Arial Tj" pitchFamily="34" charset="-52"/>
              </a:rPr>
              <a:t> ва </a:t>
            </a:r>
            <a:r>
              <a:rPr lang="ru-RU" i="1" dirty="0" err="1" smtClean="0">
                <a:solidFill>
                  <a:schemeClr val="accent3">
                    <a:lumMod val="50000"/>
                  </a:schemeClr>
                </a:solidFill>
                <a:latin typeface="Arial Tj" pitchFamily="34" charset="-52"/>
              </a:rPr>
              <a:t>мушкилот</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Аз </a:t>
            </a:r>
            <a:r>
              <a:rPr lang="ru-RU" i="1" dirty="0" err="1">
                <a:solidFill>
                  <a:schemeClr val="accent3">
                    <a:lumMod val="50000"/>
                  </a:schemeClr>
                </a:solidFill>
                <a:latin typeface="Arial Tj" pitchFamily="34" charset="-52"/>
              </a:rPr>
              <a:t>љумла</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дар </a:t>
            </a:r>
            <a:r>
              <a:rPr lang="ru-RU" i="1" dirty="0" err="1">
                <a:solidFill>
                  <a:schemeClr val="accent3">
                    <a:lumMod val="50000"/>
                  </a:schemeClr>
                </a:solidFill>
                <a:latin typeface="Arial Tj" pitchFamily="34" charset="-52"/>
              </a:rPr>
              <a:t>амалия</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љой</a:t>
            </a:r>
            <a:r>
              <a:rPr lang="ru-RU" i="1" dirty="0">
                <a:solidFill>
                  <a:schemeClr val="accent3">
                    <a:lumMod val="50000"/>
                  </a:schemeClr>
                </a:solidFill>
                <a:latin typeface="Arial Tj" pitchFamily="34" charset="-52"/>
              </a:rPr>
              <a:t> доштани </a:t>
            </a:r>
            <a:r>
              <a:rPr lang="ru-RU" i="1" dirty="0" err="1">
                <a:solidFill>
                  <a:schemeClr val="accent3">
                    <a:lumMod val="50000"/>
                  </a:schemeClr>
                </a:solidFill>
                <a:latin typeface="Arial Tj" pitchFamily="34" charset="-52"/>
              </a:rPr>
              <a:t>мушкилињо</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самти</a:t>
            </a:r>
            <a:r>
              <a:rPr lang="ru-RU" i="1" dirty="0">
                <a:solidFill>
                  <a:schemeClr val="accent3">
                    <a:lumMod val="50000"/>
                  </a:schemeClr>
                </a:solidFill>
                <a:latin typeface="Arial Tj" pitchFamily="34" charset="-52"/>
              </a:rPr>
              <a:t> ёрии </a:t>
            </a:r>
            <a:r>
              <a:rPr lang="ru-RU" i="1" dirty="0" err="1">
                <a:solidFill>
                  <a:schemeClr val="accent3">
                    <a:lumMod val="50000"/>
                  </a:schemeClr>
                </a:solidFill>
                <a:latin typeface="Arial Tj" pitchFamily="34" charset="-52"/>
              </a:rPr>
              <a:t>њуќуќии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ройгону</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сариваќтї</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хизматрасонии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иљтимої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гарчанде</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тибќи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ќонунгузории</a:t>
            </a:r>
            <a:r>
              <a:rPr lang="ru-RU" i="1" dirty="0">
                <a:solidFill>
                  <a:schemeClr val="accent3">
                    <a:lumMod val="50000"/>
                  </a:schemeClr>
                </a:solidFill>
                <a:latin typeface="Arial Tj" pitchFamily="34" charset="-52"/>
              </a:rPr>
              <a:t> Љумњурии Тољикистон ноболиѓони </a:t>
            </a:r>
            <a:r>
              <a:rPr lang="ru-RU" i="1" dirty="0" err="1">
                <a:solidFill>
                  <a:schemeClr val="accent3">
                    <a:lumMod val="50000"/>
                  </a:schemeClr>
                </a:solidFill>
                <a:latin typeface="Arial Tj" pitchFamily="34" charset="-52"/>
              </a:rPr>
              <a:t>њуќуќвайронкунанда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гумонбаршуда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айбдоршаванда</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судшаванда</a:t>
            </a:r>
            <a:r>
              <a:rPr lang="ru-RU" i="1" dirty="0">
                <a:solidFill>
                  <a:schemeClr val="accent3">
                    <a:lumMod val="50000"/>
                  </a:schemeClr>
                </a:solidFill>
                <a:latin typeface="Arial Tj" pitchFamily="34" charset="-52"/>
              </a:rPr>
              <a:t>) ба ёрии </a:t>
            </a:r>
            <a:r>
              <a:rPr lang="ru-RU" i="1" dirty="0" err="1">
                <a:solidFill>
                  <a:schemeClr val="accent3">
                    <a:lumMod val="50000"/>
                  </a:schemeClr>
                </a:solidFill>
                <a:latin typeface="Arial Tj" pitchFamily="34" charset="-52"/>
              </a:rPr>
              <a:t>њуќуќии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ройгон</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доранд</a:t>
            </a:r>
            <a:r>
              <a:rPr lang="ru-RU" i="1" dirty="0" smtClean="0">
                <a:solidFill>
                  <a:schemeClr val="accent3">
                    <a:lumMod val="50000"/>
                  </a:schemeClr>
                </a:solidFill>
                <a:latin typeface="Arial Tj" pitchFamily="34" charset="-52"/>
              </a:rPr>
              <a:t>;</a:t>
            </a:r>
          </a:p>
          <a:p>
            <a:pPr algn="just"/>
            <a:r>
              <a:rPr lang="ru-RU" i="1" dirty="0" smtClean="0">
                <a:solidFill>
                  <a:schemeClr val="accent3">
                    <a:lumMod val="50000"/>
                  </a:schemeClr>
                </a:solidFill>
                <a:latin typeface="Arial Tj" pitchFamily="34" charset="-52"/>
              </a:rPr>
              <a:t> </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фаъол</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љалб</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нашудани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љомеаи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шањрвандї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тањияи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санадњои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меъёрии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њуќуќї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соњаи</a:t>
            </a:r>
            <a:r>
              <a:rPr lang="ru-RU" i="1" dirty="0">
                <a:solidFill>
                  <a:schemeClr val="accent3">
                    <a:lumMod val="50000"/>
                  </a:schemeClr>
                </a:solidFill>
                <a:latin typeface="Arial Tj" pitchFamily="34" charset="-52"/>
              </a:rPr>
              <a:t> пешгирии њуќуќвайронкунї дар </a:t>
            </a:r>
            <a:r>
              <a:rPr lang="ru-RU" i="1" dirty="0" err="1">
                <a:solidFill>
                  <a:schemeClr val="accent3">
                    <a:lumMod val="50000"/>
                  </a:schemeClr>
                </a:solidFill>
                <a:latin typeface="Arial Tj" pitchFamily="34" charset="-52"/>
              </a:rPr>
              <a:t>байни</a:t>
            </a:r>
            <a:r>
              <a:rPr lang="ru-RU" i="1" dirty="0">
                <a:solidFill>
                  <a:schemeClr val="accent3">
                    <a:lumMod val="50000"/>
                  </a:schemeClr>
                </a:solidFill>
                <a:latin typeface="Arial Tj" pitchFamily="34" charset="-52"/>
              </a:rPr>
              <a:t> ноболиѓон ва дар </a:t>
            </a:r>
            <a:r>
              <a:rPr lang="ru-RU" i="1" dirty="0" err="1">
                <a:solidFill>
                  <a:schemeClr val="accent3">
                    <a:lumMod val="50000"/>
                  </a:schemeClr>
                </a:solidFill>
                <a:latin typeface="Arial Tj" pitchFamily="34" charset="-52"/>
              </a:rPr>
              <a:t>пешнињоди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хизматрасонї</a:t>
            </a:r>
            <a:r>
              <a:rPr lang="ru-RU" i="1" dirty="0">
                <a:solidFill>
                  <a:schemeClr val="accent3">
                    <a:lumMod val="50000"/>
                  </a:schemeClr>
                </a:solidFill>
                <a:latin typeface="Arial Tj" pitchFamily="34" charset="-52"/>
              </a:rPr>
              <a:t> вобаста ба </a:t>
            </a:r>
            <a:r>
              <a:rPr lang="ru-RU" i="1" dirty="0" err="1">
                <a:solidFill>
                  <a:schemeClr val="accent3">
                    <a:lumMod val="50000"/>
                  </a:schemeClr>
                </a:solidFill>
                <a:latin typeface="Arial Tj" pitchFamily="34" charset="-52"/>
              </a:rPr>
              <a:t>дастгирии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иљтимої</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барои</a:t>
            </a:r>
            <a:r>
              <a:rPr lang="ru-RU" i="1" dirty="0">
                <a:solidFill>
                  <a:schemeClr val="accent3">
                    <a:lumMod val="50000"/>
                  </a:schemeClr>
                </a:solidFill>
                <a:latin typeface="Arial Tj" pitchFamily="34" charset="-52"/>
              </a:rPr>
              <a:t> ноболиѓони </a:t>
            </a:r>
            <a:r>
              <a:rPr lang="ru-RU" i="1" dirty="0" err="1">
                <a:solidFill>
                  <a:schemeClr val="accent3">
                    <a:lumMod val="50000"/>
                  </a:schemeClr>
                </a:solidFill>
                <a:latin typeface="Arial Tj" pitchFamily="34" charset="-52"/>
              </a:rPr>
              <a:t>њуќуќвайронкунанда</a:t>
            </a:r>
            <a:r>
              <a:rPr lang="ru-RU" i="1" dirty="0">
                <a:solidFill>
                  <a:schemeClr val="accent3">
                    <a:lumMod val="50000"/>
                  </a:schemeClr>
                </a:solidFill>
                <a:latin typeface="Arial Tj" pitchFamily="34" charset="-52"/>
              </a:rPr>
              <a:t>; </a:t>
            </a:r>
            <a:endParaRPr lang="ru-RU" i="1" dirty="0" smtClean="0">
              <a:solidFill>
                <a:schemeClr val="accent3">
                  <a:lumMod val="50000"/>
                </a:schemeClr>
              </a:solidFill>
              <a:latin typeface="Arial Tj" pitchFamily="34" charset="-52"/>
            </a:endParaRPr>
          </a:p>
          <a:p>
            <a:pPr algn="just"/>
            <a:r>
              <a:rPr lang="ru-RU" i="1" dirty="0" smtClean="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мављуд</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набудани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маълумоти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оморї</a:t>
            </a:r>
            <a:r>
              <a:rPr lang="ru-RU" i="1" dirty="0">
                <a:solidFill>
                  <a:schemeClr val="accent3">
                    <a:lumMod val="50000"/>
                  </a:schemeClr>
                </a:solidFill>
                <a:latin typeface="Arial Tj" pitchFamily="34" charset="-52"/>
              </a:rPr>
              <a:t> вобаста ба </a:t>
            </a:r>
            <a:r>
              <a:rPr lang="ru-RU" i="1" dirty="0" err="1">
                <a:solidFill>
                  <a:schemeClr val="accent3">
                    <a:lumMod val="50000"/>
                  </a:schemeClr>
                </a:solidFill>
                <a:latin typeface="Arial Tj" pitchFamily="34" charset="-52"/>
              </a:rPr>
              <a:t>ташкили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таъмини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њимояи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шоњид</a:t>
            </a:r>
            <a:r>
              <a:rPr lang="ru-RU" i="1" dirty="0">
                <a:solidFill>
                  <a:schemeClr val="accent3">
                    <a:lumMod val="50000"/>
                  </a:schemeClr>
                </a:solidFill>
                <a:latin typeface="Arial Tj" pitchFamily="34" charset="-52"/>
              </a:rPr>
              <a:t> ё </a:t>
            </a:r>
            <a:r>
              <a:rPr lang="ru-RU" i="1" dirty="0" err="1">
                <a:solidFill>
                  <a:schemeClr val="accent3">
                    <a:lumMod val="50000"/>
                  </a:schemeClr>
                </a:solidFill>
                <a:latin typeface="Arial Tj" pitchFamily="34" charset="-52"/>
              </a:rPr>
              <a:t>љабрдидаи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ноболиѓ</a:t>
            </a:r>
            <a:r>
              <a:rPr lang="ru-RU" i="1" dirty="0">
                <a:solidFill>
                  <a:schemeClr val="accent3">
                    <a:lumMod val="50000"/>
                  </a:schemeClr>
                </a:solidFill>
                <a:latin typeface="Arial Tj" pitchFamily="34" charset="-52"/>
              </a:rPr>
              <a:t> аз </a:t>
            </a:r>
            <a:r>
              <a:rPr lang="ru-RU" i="1" dirty="0" err="1">
                <a:solidFill>
                  <a:schemeClr val="accent3">
                    <a:lumMod val="50000"/>
                  </a:schemeClr>
                </a:solidFill>
                <a:latin typeface="Arial Tj" pitchFamily="34" charset="-52"/>
              </a:rPr>
              <a:t>зўроварї</a:t>
            </a:r>
            <a:r>
              <a:rPr lang="ru-RU" i="1" dirty="0">
                <a:solidFill>
                  <a:schemeClr val="accent3">
                    <a:lumMod val="50000"/>
                  </a:schemeClr>
                </a:solidFill>
                <a:latin typeface="Arial Tj" pitchFamily="34" charset="-52"/>
              </a:rPr>
              <a:t>, дар </a:t>
            </a:r>
            <a:r>
              <a:rPr lang="ru-RU" i="1" dirty="0" err="1">
                <a:solidFill>
                  <a:schemeClr val="accent3">
                    <a:lumMod val="50000"/>
                  </a:schemeClr>
                </a:solidFill>
                <a:latin typeface="Arial Tj" pitchFamily="34" charset="-52"/>
              </a:rPr>
              <a:t>њоле</a:t>
            </a:r>
            <a:r>
              <a:rPr lang="ru-RU" i="1" dirty="0">
                <a:solidFill>
                  <a:schemeClr val="accent3">
                    <a:lumMod val="50000"/>
                  </a:schemeClr>
                </a:solidFill>
                <a:latin typeface="Arial Tj" pitchFamily="34" charset="-52"/>
              </a:rPr>
              <a:t> ки ин гурўњи ноболиѓон ба </a:t>
            </a:r>
            <a:r>
              <a:rPr lang="ru-RU" i="1" dirty="0" err="1">
                <a:solidFill>
                  <a:schemeClr val="accent3">
                    <a:lumMod val="50000"/>
                  </a:schemeClr>
                </a:solidFill>
                <a:latin typeface="Arial Tj" pitchFamily="34" charset="-52"/>
              </a:rPr>
              <a:t>ёрї</a:t>
            </a:r>
            <a:r>
              <a:rPr lang="ru-RU" i="1" dirty="0">
                <a:solidFill>
                  <a:schemeClr val="accent3">
                    <a:lumMod val="50000"/>
                  </a:schemeClr>
                </a:solidFill>
                <a:latin typeface="Arial Tj" pitchFamily="34" charset="-52"/>
              </a:rPr>
              <a:t> ва </a:t>
            </a:r>
            <a:r>
              <a:rPr lang="ru-RU" i="1" dirty="0" err="1">
                <a:solidFill>
                  <a:schemeClr val="accent3">
                    <a:lumMod val="50000"/>
                  </a:schemeClr>
                </a:solidFill>
                <a:latin typeface="Arial Tj" pitchFamily="34" charset="-52"/>
              </a:rPr>
              <a:t>дастгирии</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дахлдор</a:t>
            </a:r>
            <a:r>
              <a:rPr lang="ru-RU" i="1" dirty="0">
                <a:solidFill>
                  <a:schemeClr val="accent3">
                    <a:lumMod val="50000"/>
                  </a:schemeClr>
                </a:solidFill>
                <a:latin typeface="Arial Tj" pitchFamily="34" charset="-52"/>
              </a:rPr>
              <a:t> на </a:t>
            </a:r>
            <a:r>
              <a:rPr lang="ru-RU" i="1" dirty="0" err="1">
                <a:solidFill>
                  <a:schemeClr val="accent3">
                    <a:lumMod val="50000"/>
                  </a:schemeClr>
                </a:solidFill>
                <a:latin typeface="Arial Tj" pitchFamily="34" charset="-52"/>
              </a:rPr>
              <a:t>камтар</a:t>
            </a:r>
            <a:r>
              <a:rPr lang="ru-RU" i="1" dirty="0">
                <a:solidFill>
                  <a:schemeClr val="accent3">
                    <a:lumMod val="50000"/>
                  </a:schemeClr>
                </a:solidFill>
                <a:latin typeface="Arial Tj" pitchFamily="34" charset="-52"/>
              </a:rPr>
              <a:t> аз ноболиѓони </a:t>
            </a:r>
            <a:r>
              <a:rPr lang="ru-RU" i="1" dirty="0" err="1">
                <a:solidFill>
                  <a:schemeClr val="accent3">
                    <a:lumMod val="50000"/>
                  </a:schemeClr>
                </a:solidFill>
                <a:latin typeface="Arial Tj" pitchFamily="34" charset="-52"/>
              </a:rPr>
              <a:t>њуќуќвайронкунанда</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эњтиёљ</a:t>
            </a:r>
            <a:r>
              <a:rPr lang="ru-RU" i="1" dirty="0">
                <a:solidFill>
                  <a:schemeClr val="accent3">
                    <a:lumMod val="50000"/>
                  </a:schemeClr>
                </a:solidFill>
                <a:latin typeface="Arial Tj" pitchFamily="34" charset="-52"/>
              </a:rPr>
              <a:t> </a:t>
            </a:r>
            <a:r>
              <a:rPr lang="ru-RU" i="1" dirty="0" err="1">
                <a:solidFill>
                  <a:schemeClr val="accent3">
                    <a:lumMod val="50000"/>
                  </a:schemeClr>
                </a:solidFill>
                <a:latin typeface="Arial Tj" pitchFamily="34" charset="-52"/>
              </a:rPr>
              <a:t>доранд</a:t>
            </a:r>
            <a:r>
              <a:rPr lang="ru-RU" i="1" dirty="0">
                <a:solidFill>
                  <a:schemeClr val="accent3">
                    <a:lumMod val="50000"/>
                  </a:schemeClr>
                </a:solidFill>
                <a:latin typeface="Arial Tj" pitchFamily="34" charset="-52"/>
              </a:rPr>
              <a:t>. </a:t>
            </a:r>
          </a:p>
        </p:txBody>
      </p:sp>
    </p:spTree>
    <p:extLst>
      <p:ext uri="{BB962C8B-B14F-4D97-AF65-F5344CB8AC3E}">
        <p14:creationId xmlns:p14="http://schemas.microsoft.com/office/powerpoint/2010/main" val="200800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726" y="705853"/>
            <a:ext cx="10860506" cy="5518484"/>
          </a:xfrm>
        </p:spPr>
        <p:txBody>
          <a:bodyPr>
            <a:normAutofit fontScale="77500" lnSpcReduction="20000"/>
          </a:bodyPr>
          <a:lstStyle/>
          <a:p>
            <a:pPr algn="ctr"/>
            <a:r>
              <a:rPr lang="ru-RU" i="1" dirty="0" err="1" smtClean="0">
                <a:solidFill>
                  <a:schemeClr val="accent4">
                    <a:lumMod val="50000"/>
                  </a:schemeClr>
                </a:solidFill>
                <a:latin typeface="Arial Tj" pitchFamily="34" charset="-52"/>
              </a:rPr>
              <a:t>Барнома</a:t>
            </a: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дорои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вазифањои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зерин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мебошад</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err="1" smtClean="0">
                <a:solidFill>
                  <a:schemeClr val="accent4">
                    <a:lumMod val="50000"/>
                  </a:schemeClr>
                </a:solidFill>
                <a:latin typeface="Arial Tj" pitchFamily="34" charset="-52"/>
              </a:rPr>
              <a:t>муайян</a:t>
            </a: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кардани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манфиат</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эњтиёљоти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хонандагон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мушкилоти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онњо</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тамоюл</a:t>
            </a:r>
            <a:r>
              <a:rPr lang="ru-RU" i="1" dirty="0">
                <a:solidFill>
                  <a:schemeClr val="accent4">
                    <a:lumMod val="50000"/>
                  </a:schemeClr>
                </a:solidFill>
                <a:latin typeface="Arial Tj" pitchFamily="34" charset="-52"/>
              </a:rPr>
              <a:t> дар </a:t>
            </a:r>
            <a:r>
              <a:rPr lang="ru-RU" i="1" dirty="0" err="1">
                <a:solidFill>
                  <a:schemeClr val="accent4">
                    <a:lumMod val="50000"/>
                  </a:schemeClr>
                </a:solidFill>
                <a:latin typeface="Arial Tj" pitchFamily="34" charset="-52"/>
              </a:rPr>
              <a:t>рафтор</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инчунин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сатњи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амнияти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мутобиќшавї</a:t>
            </a:r>
            <a:r>
              <a:rPr lang="ru-RU" i="1" dirty="0">
                <a:solidFill>
                  <a:schemeClr val="accent4">
                    <a:lumMod val="50000"/>
                  </a:schemeClr>
                </a:solidFill>
                <a:latin typeface="Arial Tj" pitchFamily="34" charset="-52"/>
              </a:rPr>
              <a:t> ба </a:t>
            </a:r>
            <a:r>
              <a:rPr lang="ru-RU" i="1" dirty="0" err="1">
                <a:solidFill>
                  <a:schemeClr val="accent4">
                    <a:lumMod val="50000"/>
                  </a:schemeClr>
                </a:solidFill>
                <a:latin typeface="Arial Tj" pitchFamily="34" charset="-52"/>
              </a:rPr>
              <a:t>муњити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њифзи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њуќуќ</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манфиатњои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ќонунии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ташкил</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амалисозии</a:t>
            </a:r>
            <a:r>
              <a:rPr lang="ru-RU" i="1" dirty="0">
                <a:solidFill>
                  <a:schemeClr val="accent4">
                    <a:lumMod val="50000"/>
                  </a:schemeClr>
                </a:solidFill>
                <a:latin typeface="Arial Tj" pitchFamily="34" charset="-52"/>
              </a:rPr>
              <a:t> низоми </a:t>
            </a:r>
            <a:r>
              <a:rPr lang="ru-RU" i="1" dirty="0" err="1">
                <a:solidFill>
                  <a:schemeClr val="accent4">
                    <a:lumMod val="50000"/>
                  </a:schemeClr>
                </a:solidFill>
                <a:latin typeface="Arial Tj" pitchFamily="34" charset="-52"/>
              </a:rPr>
              <a:t>чорабинињои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доимоамалкунанда</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њамоњангшуда</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паст намудани њуќуќвайронкунї дар </a:t>
            </a:r>
            <a:r>
              <a:rPr lang="ru-RU" i="1" dirty="0" err="1">
                <a:solidFill>
                  <a:schemeClr val="accent4">
                    <a:lumMod val="50000"/>
                  </a:schemeClr>
                </a:solidFill>
                <a:latin typeface="Arial Tj" pitchFamily="34" charset="-52"/>
              </a:rPr>
              <a:t>байни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ташкили</a:t>
            </a:r>
            <a:r>
              <a:rPr lang="ru-RU" i="1" dirty="0">
                <a:solidFill>
                  <a:schemeClr val="accent4">
                    <a:lumMod val="50000"/>
                  </a:schemeClr>
                </a:solidFill>
                <a:latin typeface="Arial Tj" pitchFamily="34" charset="-52"/>
              </a:rPr>
              <a:t> чорабинињо оид ба </a:t>
            </a:r>
            <a:r>
              <a:rPr lang="ru-RU" i="1" dirty="0" err="1">
                <a:solidFill>
                  <a:schemeClr val="accent4">
                    <a:lumMod val="50000"/>
                  </a:schemeClr>
                </a:solidFill>
                <a:latin typeface="Arial Tj" pitchFamily="34" charset="-52"/>
              </a:rPr>
              <a:t>рушди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ташаббусњои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амалисозии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кумаки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иљтимої-психологї</a:t>
            </a:r>
            <a:r>
              <a:rPr lang="ru-RU" i="1" dirty="0">
                <a:solidFill>
                  <a:schemeClr val="accent4">
                    <a:lumMod val="50000"/>
                  </a:schemeClr>
                </a:solidFill>
                <a:latin typeface="Arial Tj" pitchFamily="34" charset="-52"/>
              </a:rPr>
              <a:t> ба оилањои </a:t>
            </a:r>
            <a:r>
              <a:rPr lang="ru-RU" i="1" dirty="0" err="1">
                <a:solidFill>
                  <a:schemeClr val="accent4">
                    <a:lumMod val="50000"/>
                  </a:schemeClr>
                </a:solidFill>
                <a:latin typeface="Arial Tj" pitchFamily="34" charset="-52"/>
              </a:rPr>
              <a:t>осебпазир</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таъмини</a:t>
            </a:r>
            <a:r>
              <a:rPr lang="ru-RU" i="1" dirty="0">
                <a:solidFill>
                  <a:schemeClr val="accent4">
                    <a:lumMod val="50000"/>
                  </a:schemeClr>
                </a:solidFill>
                <a:latin typeface="Arial Tj" pitchFamily="34" charset="-52"/>
              </a:rPr>
              <a:t> низоми </a:t>
            </a:r>
            <a:r>
              <a:rPr lang="ru-RU" i="1" dirty="0" err="1">
                <a:solidFill>
                  <a:schemeClr val="accent4">
                    <a:lumMod val="50000"/>
                  </a:schemeClr>
                </a:solidFill>
                <a:latin typeface="Arial Tj" pitchFamily="34" charset="-52"/>
              </a:rPr>
              <a:t>фаъоли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дастгирї</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сафарбаркунии</a:t>
            </a:r>
            <a:r>
              <a:rPr lang="ru-RU" i="1" dirty="0">
                <a:solidFill>
                  <a:schemeClr val="accent4">
                    <a:lumMod val="50000"/>
                  </a:schemeClr>
                </a:solidFill>
                <a:latin typeface="Arial Tj" pitchFamily="34" charset="-52"/>
              </a:rPr>
              <a:t> ноболиѓон ба </a:t>
            </a:r>
            <a:r>
              <a:rPr lang="ru-RU" i="1" dirty="0" err="1">
                <a:solidFill>
                  <a:schemeClr val="accent4">
                    <a:lumMod val="50000"/>
                  </a:schemeClr>
                </a:solidFill>
                <a:latin typeface="Arial Tj" pitchFamily="34" charset="-52"/>
              </a:rPr>
              <a:t>чорабинињои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таълимию</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тандурустї</a:t>
            </a:r>
            <a:r>
              <a:rPr lang="ru-RU" i="1" dirty="0" smtClean="0">
                <a:solidFill>
                  <a:schemeClr val="accent4">
                    <a:lumMod val="50000"/>
                  </a:schemeClr>
                </a:solidFill>
                <a:latin typeface="Arial Tj" pitchFamily="34" charset="-52"/>
              </a:rPr>
              <a:t>;</a:t>
            </a: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тањияи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оид ба </a:t>
            </a:r>
            <a:r>
              <a:rPr lang="ru-RU" i="1" dirty="0" err="1">
                <a:solidFill>
                  <a:schemeClr val="accent4">
                    <a:lumMod val="50000"/>
                  </a:schemeClr>
                </a:solidFill>
                <a:latin typeface="Arial Tj" pitchFamily="34" charset="-52"/>
              </a:rPr>
              <a:t>тавонбахшї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њамгироии</a:t>
            </a:r>
            <a:r>
              <a:rPr lang="ru-RU" i="1" dirty="0">
                <a:solidFill>
                  <a:schemeClr val="accent4">
                    <a:lumMod val="50000"/>
                  </a:schemeClr>
                </a:solidFill>
                <a:latin typeface="Arial Tj" pitchFamily="34" charset="-52"/>
              </a:rPr>
              <a:t> ноболиѓон ба љомеа;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тањияи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дар муассисањои </a:t>
            </a:r>
            <a:r>
              <a:rPr lang="ru-RU" i="1" dirty="0" err="1">
                <a:solidFill>
                  <a:schemeClr val="accent4">
                    <a:lumMod val="50000"/>
                  </a:schemeClr>
                </a:solidFill>
                <a:latin typeface="Arial Tj" pitchFamily="34" charset="-52"/>
              </a:rPr>
              <a:t>тањсилоти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зинањои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гуногун</a:t>
            </a:r>
            <a:r>
              <a:rPr lang="ru-RU" i="1" dirty="0">
                <a:solidFill>
                  <a:schemeClr val="accent4">
                    <a:lumMod val="50000"/>
                  </a:schemeClr>
                </a:solidFill>
                <a:latin typeface="Arial Tj" pitchFamily="34" charset="-52"/>
              </a:rPr>
              <a:t> оид ба пешгирии њуќуќвайронкунї дар </a:t>
            </a:r>
            <a:r>
              <a:rPr lang="ru-RU" i="1" dirty="0" err="1">
                <a:solidFill>
                  <a:schemeClr val="accent4">
                    <a:lumMod val="50000"/>
                  </a:schemeClr>
                </a:solidFill>
                <a:latin typeface="Arial Tj" pitchFamily="34" charset="-52"/>
              </a:rPr>
              <a:t>байни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buFontTx/>
              <a:buChar char="-"/>
            </a:pPr>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таъмини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омўзишњои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мунтазам</a:t>
            </a:r>
            <a:r>
              <a:rPr lang="ru-RU" i="1" dirty="0">
                <a:solidFill>
                  <a:schemeClr val="accent4">
                    <a:lumMod val="50000"/>
                  </a:schemeClr>
                </a:solidFill>
                <a:latin typeface="Arial Tj" pitchFamily="34" charset="-52"/>
              </a:rPr>
              <a:t> оид ба </a:t>
            </a:r>
            <a:r>
              <a:rPr lang="ru-RU" i="1" dirty="0" err="1">
                <a:solidFill>
                  <a:schemeClr val="accent4">
                    <a:lumMod val="50000"/>
                  </a:schemeClr>
                </a:solidFill>
                <a:latin typeface="Arial Tj" pitchFamily="34" charset="-52"/>
              </a:rPr>
              <a:t>њуќуќ</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манфиатњои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бењтарини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кўдакон</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њамаи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кормандони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сатњи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миллї</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минтаќавї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мањаллї</a:t>
            </a:r>
            <a:r>
              <a:rPr lang="ru-RU" i="1" dirty="0">
                <a:solidFill>
                  <a:schemeClr val="accent4">
                    <a:lumMod val="50000"/>
                  </a:schemeClr>
                </a:solidFill>
                <a:latin typeface="Arial Tj" pitchFamily="34" charset="-52"/>
              </a:rPr>
              <a:t>, ки бо </a:t>
            </a:r>
            <a:r>
              <a:rPr lang="ru-RU" i="1" dirty="0" err="1">
                <a:solidFill>
                  <a:schemeClr val="accent4">
                    <a:lumMod val="50000"/>
                  </a:schemeClr>
                </a:solidFill>
                <a:latin typeface="Arial Tj" pitchFamily="34" charset="-52"/>
              </a:rPr>
              <a:t>кўдакон</a:t>
            </a:r>
            <a:r>
              <a:rPr lang="ru-RU" i="1" dirty="0">
                <a:solidFill>
                  <a:schemeClr val="accent4">
                    <a:lumMod val="50000"/>
                  </a:schemeClr>
                </a:solidFill>
                <a:latin typeface="Arial Tj" pitchFamily="34" charset="-52"/>
              </a:rPr>
              <a:t> ва оилањои </a:t>
            </a:r>
            <a:r>
              <a:rPr lang="ru-RU" i="1" dirty="0" err="1">
                <a:solidFill>
                  <a:schemeClr val="accent4">
                    <a:lumMod val="50000"/>
                  </a:schemeClr>
                </a:solidFill>
                <a:latin typeface="Arial Tj" pitchFamily="34" charset="-52"/>
              </a:rPr>
              <a:t>онњо</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сарукор</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доранд</a:t>
            </a:r>
            <a:r>
              <a:rPr lang="ru-RU" i="1" dirty="0" smtClean="0">
                <a:solidFill>
                  <a:schemeClr val="accent4">
                    <a:lumMod val="50000"/>
                  </a:schemeClr>
                </a:solidFill>
                <a:latin typeface="Arial Tj" pitchFamily="34" charset="-52"/>
              </a:rPr>
              <a:t>;</a:t>
            </a:r>
          </a:p>
          <a:p>
            <a:pPr algn="just">
              <a:buFontTx/>
              <a:buChar char="-"/>
            </a:pPr>
            <a:endParaRPr lang="ru-RU" dirty="0"/>
          </a:p>
        </p:txBody>
      </p:sp>
    </p:spTree>
    <p:extLst>
      <p:ext uri="{BB962C8B-B14F-4D97-AF65-F5344CB8AC3E}">
        <p14:creationId xmlns:p14="http://schemas.microsoft.com/office/powerpoint/2010/main" val="339809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57727"/>
            <a:ext cx="9601196" cy="653488"/>
          </a:xfrm>
        </p:spPr>
        <p:txBody>
          <a:bodyPr>
            <a:normAutofit fontScale="90000"/>
          </a:bodyPr>
          <a:lstStyle/>
          <a:p>
            <a:r>
              <a:rPr lang="ru-RU" dirty="0">
                <a:solidFill>
                  <a:schemeClr val="accent6">
                    <a:lumMod val="75000"/>
                  </a:schemeClr>
                </a:solidFill>
                <a:latin typeface="Arial Tj" pitchFamily="34" charset="-52"/>
              </a:rPr>
              <a:t>ЊАДАФ ВА ВАЗИФАЊО </a:t>
            </a:r>
          </a:p>
        </p:txBody>
      </p:sp>
      <p:sp>
        <p:nvSpPr>
          <p:cNvPr id="3" name="Объект 2"/>
          <p:cNvSpPr>
            <a:spLocks noGrp="1"/>
          </p:cNvSpPr>
          <p:nvPr>
            <p:ph idx="1"/>
          </p:nvPr>
        </p:nvSpPr>
        <p:spPr>
          <a:xfrm>
            <a:off x="625642" y="1328469"/>
            <a:ext cx="10796337" cy="4847742"/>
          </a:xfrm>
        </p:spPr>
        <p:txBody>
          <a:bodyPr>
            <a:normAutofit fontScale="92500" lnSpcReduction="10000"/>
          </a:bodyPr>
          <a:lstStyle/>
          <a:p>
            <a:pPr algn="just"/>
            <a:r>
              <a:rPr lang="ru-RU" i="1" dirty="0">
                <a:solidFill>
                  <a:schemeClr val="accent4">
                    <a:lumMod val="50000"/>
                  </a:schemeClr>
                </a:solidFill>
                <a:latin typeface="Arial Tj" pitchFamily="34" charset="-52"/>
              </a:rPr>
              <a:t>Дар асоси </a:t>
            </a:r>
            <a:r>
              <a:rPr lang="ru-RU" i="1" dirty="0" err="1">
                <a:solidFill>
                  <a:schemeClr val="accent4">
                    <a:lumMod val="50000"/>
                  </a:schemeClr>
                </a:solidFill>
                <a:latin typeface="Arial Tj" pitchFamily="34" charset="-52"/>
              </a:rPr>
              <a:t>меъёрњои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ќонунгузорї</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уњдадорињои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байналмилалии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эътирофкардаи</a:t>
            </a:r>
            <a:r>
              <a:rPr lang="ru-RU" i="1" dirty="0">
                <a:solidFill>
                  <a:schemeClr val="accent4">
                    <a:lumMod val="50000"/>
                  </a:schemeClr>
                </a:solidFill>
                <a:latin typeface="Arial Tj" pitchFamily="34" charset="-52"/>
              </a:rPr>
              <a:t> Љумњурии Тољикистон </a:t>
            </a:r>
            <a:r>
              <a:rPr lang="ru-RU" i="1" dirty="0" err="1">
                <a:solidFill>
                  <a:schemeClr val="accent4">
                    <a:lumMod val="50000"/>
                  </a:schemeClr>
                </a:solidFill>
                <a:latin typeface="Arial Tj" pitchFamily="34" charset="-52"/>
              </a:rPr>
              <a:t>њадафњои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асосии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Барнома</a:t>
            </a:r>
            <a:r>
              <a:rPr lang="ru-RU" i="1" dirty="0">
                <a:solidFill>
                  <a:schemeClr val="accent4">
                    <a:lumMod val="50000"/>
                  </a:schemeClr>
                </a:solidFill>
                <a:latin typeface="Arial Tj" pitchFamily="34" charset="-52"/>
              </a:rPr>
              <a:t> аз </a:t>
            </a:r>
            <a:r>
              <a:rPr lang="ru-RU" i="1" dirty="0" err="1">
                <a:solidFill>
                  <a:schemeClr val="accent4">
                    <a:lumMod val="50000"/>
                  </a:schemeClr>
                </a:solidFill>
                <a:latin typeface="Arial Tj" pitchFamily="34" charset="-52"/>
              </a:rPr>
              <a:t>инњо</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иборат</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мебошад</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фароњам</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овардани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шароит</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фаъолияти низоми </a:t>
            </a:r>
            <a:r>
              <a:rPr lang="ru-RU" i="1" dirty="0" err="1">
                <a:solidFill>
                  <a:schemeClr val="accent4">
                    <a:lumMod val="50000"/>
                  </a:schemeClr>
                </a:solidFill>
                <a:latin typeface="Arial Tj" pitchFamily="34" charset="-52"/>
              </a:rPr>
              <a:t>самараноки</a:t>
            </a:r>
            <a:r>
              <a:rPr lang="ru-RU" i="1" dirty="0">
                <a:solidFill>
                  <a:schemeClr val="accent4">
                    <a:lumMod val="50000"/>
                  </a:schemeClr>
                </a:solidFill>
                <a:latin typeface="Arial Tj" pitchFamily="34" charset="-52"/>
              </a:rPr>
              <a:t> </a:t>
            </a:r>
            <a:r>
              <a:rPr lang="ru-RU" i="1" dirty="0" err="1" smtClean="0">
                <a:solidFill>
                  <a:schemeClr val="accent4">
                    <a:lumMod val="50000"/>
                  </a:schemeClr>
                </a:solidFill>
                <a:latin typeface="Arial Tj" pitchFamily="34" charset="-52"/>
              </a:rPr>
              <a:t>огоњонї</a:t>
            </a:r>
            <a:r>
              <a:rPr lang="ru-RU" i="1" dirty="0" smtClean="0">
                <a:solidFill>
                  <a:schemeClr val="accent4">
                    <a:lumMod val="50000"/>
                  </a:schemeClr>
                </a:solidFill>
                <a:latin typeface="Arial Tj" pitchFamily="34" charset="-52"/>
              </a:rPr>
              <a:t> ва пешгирии </a:t>
            </a:r>
            <a:r>
              <a:rPr lang="ru-RU" i="1" dirty="0" err="1">
                <a:solidFill>
                  <a:schemeClr val="accent4">
                    <a:lumMod val="50000"/>
                  </a:schemeClr>
                </a:solidFill>
                <a:latin typeface="Arial Tj" pitchFamily="34" charset="-52"/>
              </a:rPr>
              <a:t>њуќуќвайронкунии</a:t>
            </a:r>
            <a:r>
              <a:rPr lang="ru-RU" i="1" dirty="0">
                <a:solidFill>
                  <a:schemeClr val="accent4">
                    <a:lumMod val="50000"/>
                  </a:schemeClr>
                </a:solidFill>
                <a:latin typeface="Arial Tj" pitchFamily="34" charset="-52"/>
              </a:rPr>
              <a:t> ноболиѓон;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муайян</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бартараф</a:t>
            </a:r>
            <a:r>
              <a:rPr lang="ru-RU" i="1" dirty="0">
                <a:solidFill>
                  <a:schemeClr val="accent4">
                    <a:lumMod val="50000"/>
                  </a:schemeClr>
                </a:solidFill>
                <a:latin typeface="Arial Tj" pitchFamily="34" charset="-52"/>
              </a:rPr>
              <a:t> намудани </a:t>
            </a:r>
            <a:r>
              <a:rPr lang="ru-RU" i="1" dirty="0" err="1">
                <a:solidFill>
                  <a:schemeClr val="accent4">
                    <a:lumMod val="50000"/>
                  </a:schemeClr>
                </a:solidFill>
                <a:latin typeface="Arial Tj" pitchFamily="34" charset="-52"/>
              </a:rPr>
              <a:t>сабабу</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омилњои</a:t>
            </a:r>
            <a:r>
              <a:rPr lang="ru-RU" i="1" dirty="0">
                <a:solidFill>
                  <a:schemeClr val="accent4">
                    <a:lumMod val="50000"/>
                  </a:schemeClr>
                </a:solidFill>
                <a:latin typeface="Arial Tj" pitchFamily="34" charset="-52"/>
              </a:rPr>
              <a:t> ба </a:t>
            </a:r>
            <a:r>
              <a:rPr lang="ru-RU" i="1" dirty="0" err="1">
                <a:solidFill>
                  <a:schemeClr val="accent4">
                    <a:lumMod val="50000"/>
                  </a:schemeClr>
                </a:solidFill>
                <a:latin typeface="Arial Tj" pitchFamily="34" charset="-52"/>
              </a:rPr>
              <a:t>њуќуќвайронкунии</a:t>
            </a:r>
            <a:r>
              <a:rPr lang="ru-RU" i="1" dirty="0">
                <a:solidFill>
                  <a:schemeClr val="accent4">
                    <a:lumMod val="50000"/>
                  </a:schemeClr>
                </a:solidFill>
                <a:latin typeface="Arial Tj" pitchFamily="34" charset="-52"/>
              </a:rPr>
              <a:t> ноболиѓон </a:t>
            </a:r>
            <a:r>
              <a:rPr lang="ru-RU" i="1" dirty="0" err="1">
                <a:solidFill>
                  <a:schemeClr val="accent4">
                    <a:lumMod val="50000"/>
                  </a:schemeClr>
                </a:solidFill>
                <a:latin typeface="Arial Tj" pitchFamily="34" charset="-52"/>
              </a:rPr>
              <a:t>мусоидаткунанда</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таъмини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њамоњангсозї</a:t>
            </a:r>
            <a:r>
              <a:rPr lang="ru-RU" i="1" dirty="0">
                <a:solidFill>
                  <a:schemeClr val="accent4">
                    <a:lumMod val="50000"/>
                  </a:schemeClr>
                </a:solidFill>
                <a:latin typeface="Arial Tj" pitchFamily="34" charset="-52"/>
              </a:rPr>
              <a:t> ва мониторинг дар </a:t>
            </a:r>
            <a:r>
              <a:rPr lang="ru-RU" i="1" dirty="0" err="1">
                <a:solidFill>
                  <a:schemeClr val="accent4">
                    <a:lumMod val="50000"/>
                  </a:schemeClr>
                </a:solidFill>
                <a:latin typeface="Arial Tj" pitchFamily="34" charset="-52"/>
              </a:rPr>
              <a:t>самти</a:t>
            </a:r>
            <a:r>
              <a:rPr lang="ru-RU" i="1" dirty="0">
                <a:solidFill>
                  <a:schemeClr val="accent4">
                    <a:lumMod val="50000"/>
                  </a:schemeClr>
                </a:solidFill>
                <a:latin typeface="Arial Tj" pitchFamily="34" charset="-52"/>
              </a:rPr>
              <a:t> пешгирии </a:t>
            </a:r>
            <a:r>
              <a:rPr lang="ru-RU" i="1" dirty="0" err="1">
                <a:solidFill>
                  <a:schemeClr val="accent4">
                    <a:lumMod val="50000"/>
                  </a:schemeClr>
                </a:solidFill>
                <a:latin typeface="Arial Tj" pitchFamily="34" charset="-52"/>
              </a:rPr>
              <a:t>содиршавии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њуќуќвайронкунињо</a:t>
            </a:r>
            <a:r>
              <a:rPr lang="ru-RU" i="1" dirty="0">
                <a:solidFill>
                  <a:schemeClr val="accent4">
                    <a:lumMod val="50000"/>
                  </a:schemeClr>
                </a:solidFill>
                <a:latin typeface="Arial Tj" pitchFamily="34" charset="-52"/>
              </a:rPr>
              <a:t> бо </a:t>
            </a:r>
            <a:r>
              <a:rPr lang="ru-RU" i="1" dirty="0" err="1">
                <a:solidFill>
                  <a:schemeClr val="accent4">
                    <a:lumMod val="50000"/>
                  </a:schemeClr>
                </a:solidFill>
                <a:latin typeface="Arial Tj" pitchFamily="34" charset="-52"/>
              </a:rPr>
              <a:t>роњи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вокуниши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ба талаботи </a:t>
            </a:r>
            <a:r>
              <a:rPr lang="ru-RU" i="1" dirty="0" err="1">
                <a:solidFill>
                  <a:schemeClr val="accent4">
                    <a:lumMod val="50000"/>
                  </a:schemeClr>
                </a:solidFill>
                <a:latin typeface="Arial Tj" pitchFamily="34" charset="-52"/>
              </a:rPr>
              <a:t>њар</a:t>
            </a:r>
            <a:r>
              <a:rPr lang="ru-RU" i="1" dirty="0">
                <a:solidFill>
                  <a:schemeClr val="accent4">
                    <a:lumMod val="50000"/>
                  </a:schemeClr>
                </a:solidFill>
                <a:latin typeface="Arial Tj" pitchFamily="34" charset="-52"/>
              </a:rPr>
              <a:t> як </a:t>
            </a:r>
            <a:r>
              <a:rPr lang="ru-RU" i="1" dirty="0" err="1">
                <a:solidFill>
                  <a:schemeClr val="accent4">
                    <a:lumMod val="50000"/>
                  </a:schemeClr>
                </a:solidFill>
                <a:latin typeface="Arial Tj" pitchFamily="34" charset="-52"/>
              </a:rPr>
              <a:t>ноболиѓ</a:t>
            </a:r>
            <a:r>
              <a:rPr lang="ru-RU" i="1" dirty="0">
                <a:solidFill>
                  <a:schemeClr val="accent4">
                    <a:lumMod val="50000"/>
                  </a:schemeClr>
                </a:solidFill>
                <a:latin typeface="Arial Tj" pitchFamily="34" charset="-52"/>
              </a:rPr>
              <a:t> дар </a:t>
            </a:r>
            <a:r>
              <a:rPr lang="ru-RU" i="1" dirty="0" err="1">
                <a:solidFill>
                  <a:schemeClr val="accent4">
                    <a:lumMod val="50000"/>
                  </a:schemeClr>
                </a:solidFill>
                <a:latin typeface="Arial Tj" pitchFamily="34" charset="-52"/>
              </a:rPr>
              <a:t>алоњидагї</a:t>
            </a:r>
            <a:r>
              <a:rPr lang="ru-RU" i="1" dirty="0">
                <a:solidFill>
                  <a:schemeClr val="accent4">
                    <a:lumMod val="50000"/>
                  </a:schemeClr>
                </a:solidFill>
                <a:latin typeface="Arial Tj" pitchFamily="34" charset="-52"/>
              </a:rPr>
              <a:t>; </a:t>
            </a:r>
            <a:endParaRPr lang="ru-RU" i="1" dirty="0" smtClean="0">
              <a:solidFill>
                <a:schemeClr val="accent4">
                  <a:lumMod val="50000"/>
                </a:schemeClr>
              </a:solidFill>
              <a:latin typeface="Arial Tj" pitchFamily="34" charset="-52"/>
            </a:endParaRPr>
          </a:p>
          <a:p>
            <a:pPr algn="just"/>
            <a:r>
              <a:rPr lang="ru-RU" i="1" dirty="0" smtClean="0">
                <a:solidFill>
                  <a:schemeClr val="accent4">
                    <a:lumMod val="50000"/>
                  </a:schemeClr>
                </a:solidFill>
                <a:latin typeface="Arial Tj" pitchFamily="34" charset="-52"/>
              </a:rPr>
              <a:t>- </a:t>
            </a:r>
            <a:r>
              <a:rPr lang="ru-RU" i="1" dirty="0">
                <a:solidFill>
                  <a:schemeClr val="accent4">
                    <a:lumMod val="50000"/>
                  </a:schemeClr>
                </a:solidFill>
                <a:latin typeface="Arial Tj" pitchFamily="34" charset="-52"/>
              </a:rPr>
              <a:t>сари </a:t>
            </a:r>
            <a:r>
              <a:rPr lang="ru-RU" i="1" dirty="0" err="1">
                <a:solidFill>
                  <a:schemeClr val="accent4">
                    <a:lumMod val="50000"/>
                  </a:schemeClr>
                </a:solidFill>
                <a:latin typeface="Arial Tj" pitchFamily="34" charset="-52"/>
              </a:rPr>
              <a:t>ваќт</a:t>
            </a:r>
            <a:r>
              <a:rPr lang="ru-RU" i="1" dirty="0">
                <a:solidFill>
                  <a:schemeClr val="accent4">
                    <a:lumMod val="50000"/>
                  </a:schemeClr>
                </a:solidFill>
                <a:latin typeface="Arial Tj" pitchFamily="34" charset="-52"/>
              </a:rPr>
              <a:t> ва </a:t>
            </a:r>
            <a:r>
              <a:rPr lang="ru-RU" i="1" dirty="0" err="1">
                <a:solidFill>
                  <a:schemeClr val="accent4">
                    <a:lumMod val="50000"/>
                  </a:schemeClr>
                </a:solidFill>
                <a:latin typeface="Arial Tj" pitchFamily="34" charset="-52"/>
              </a:rPr>
              <a:t>самаранок</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ќонеъ</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кардани</a:t>
            </a:r>
            <a:r>
              <a:rPr lang="ru-RU" i="1" dirty="0">
                <a:solidFill>
                  <a:schemeClr val="accent4">
                    <a:lumMod val="50000"/>
                  </a:schemeClr>
                </a:solidFill>
                <a:latin typeface="Arial Tj" pitchFamily="34" charset="-52"/>
              </a:rPr>
              <a:t> талаботи </a:t>
            </a:r>
            <a:r>
              <a:rPr lang="ru-RU" i="1" dirty="0" err="1">
                <a:solidFill>
                  <a:schemeClr val="accent4">
                    <a:lumMod val="50000"/>
                  </a:schemeClr>
                </a:solidFill>
                <a:latin typeface="Arial Tj" pitchFamily="34" charset="-52"/>
              </a:rPr>
              <a:t>њар</a:t>
            </a:r>
            <a:r>
              <a:rPr lang="ru-RU" i="1" dirty="0">
                <a:solidFill>
                  <a:schemeClr val="accent4">
                    <a:lumMod val="50000"/>
                  </a:schemeClr>
                </a:solidFill>
                <a:latin typeface="Arial Tj" pitchFamily="34" charset="-52"/>
              </a:rPr>
              <a:t> як </a:t>
            </a:r>
            <a:r>
              <a:rPr lang="ru-RU" i="1" dirty="0" err="1">
                <a:solidFill>
                  <a:schemeClr val="accent4">
                    <a:lumMod val="50000"/>
                  </a:schemeClr>
                </a:solidFill>
                <a:latin typeface="Arial Tj" pitchFamily="34" charset="-52"/>
              </a:rPr>
              <a:t>ноболиѓ</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барои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истисно</a:t>
            </a:r>
            <a:r>
              <a:rPr lang="ru-RU" i="1" dirty="0">
                <a:solidFill>
                  <a:schemeClr val="accent4">
                    <a:lumMod val="50000"/>
                  </a:schemeClr>
                </a:solidFill>
                <a:latin typeface="Arial Tj" pitchFamily="34" charset="-52"/>
              </a:rPr>
              <a:t> намудани </a:t>
            </a:r>
            <a:r>
              <a:rPr lang="ru-RU" i="1" dirty="0" err="1">
                <a:solidFill>
                  <a:schemeClr val="accent4">
                    <a:lumMod val="50000"/>
                  </a:schemeClr>
                </a:solidFill>
                <a:latin typeface="Arial Tj" pitchFamily="34" charset="-52"/>
              </a:rPr>
              <a:t>зарурати</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мудохила</a:t>
            </a:r>
            <a:r>
              <a:rPr lang="ru-RU" i="1" dirty="0">
                <a:solidFill>
                  <a:schemeClr val="accent4">
                    <a:lumMod val="50000"/>
                  </a:schemeClr>
                </a:solidFill>
                <a:latin typeface="Arial Tj" pitchFamily="34" charset="-52"/>
              </a:rPr>
              <a:t> </a:t>
            </a:r>
            <a:r>
              <a:rPr lang="ru-RU" i="1" dirty="0" err="1">
                <a:solidFill>
                  <a:schemeClr val="accent4">
                    <a:lumMod val="50000"/>
                  </a:schemeClr>
                </a:solidFill>
                <a:latin typeface="Arial Tj" pitchFamily="34" charset="-52"/>
              </a:rPr>
              <a:t>тавассути</a:t>
            </a:r>
            <a:r>
              <a:rPr lang="ru-RU" i="1" dirty="0">
                <a:solidFill>
                  <a:schemeClr val="accent4">
                    <a:lumMod val="50000"/>
                  </a:schemeClr>
                </a:solidFill>
                <a:latin typeface="Arial Tj" pitchFamily="34" charset="-52"/>
              </a:rPr>
              <a:t> маќомоти корњои </a:t>
            </a:r>
            <a:r>
              <a:rPr lang="ru-RU" i="1" dirty="0" err="1">
                <a:solidFill>
                  <a:schemeClr val="accent4">
                    <a:lumMod val="50000"/>
                  </a:schemeClr>
                </a:solidFill>
                <a:latin typeface="Arial Tj" pitchFamily="34" charset="-52"/>
              </a:rPr>
              <a:t>дохилї</a:t>
            </a:r>
            <a:r>
              <a:rPr lang="ru-RU" i="1" dirty="0">
                <a:solidFill>
                  <a:schemeClr val="accent4">
                    <a:lumMod val="50000"/>
                  </a:schemeClr>
                </a:solidFill>
                <a:latin typeface="Arial Tj" pitchFamily="34" charset="-52"/>
              </a:rPr>
              <a:t> ба њаёти </a:t>
            </a:r>
            <a:r>
              <a:rPr lang="ru-RU" i="1" dirty="0" err="1">
                <a:solidFill>
                  <a:schemeClr val="accent4">
                    <a:lumMod val="50000"/>
                  </a:schemeClr>
                </a:solidFill>
                <a:latin typeface="Arial Tj" pitchFamily="34" charset="-52"/>
              </a:rPr>
              <a:t>онњо</a:t>
            </a:r>
            <a:r>
              <a:rPr lang="ru-RU" i="1" dirty="0">
                <a:solidFill>
                  <a:schemeClr val="accent4">
                    <a:lumMod val="50000"/>
                  </a:schemeClr>
                </a:solidFill>
                <a:latin typeface="Arial Tj" pitchFamily="34" charset="-52"/>
              </a:rPr>
              <a:t>.</a:t>
            </a:r>
            <a:r>
              <a:rPr lang="ru-RU" i="1" dirty="0">
                <a:solidFill>
                  <a:schemeClr val="accent4">
                    <a:lumMod val="50000"/>
                  </a:schemeClr>
                </a:solidFill>
              </a:rPr>
              <a:t> </a:t>
            </a:r>
          </a:p>
        </p:txBody>
      </p:sp>
    </p:spTree>
    <p:extLst>
      <p:ext uri="{BB962C8B-B14F-4D97-AF65-F5344CB8AC3E}">
        <p14:creationId xmlns:p14="http://schemas.microsoft.com/office/powerpoint/2010/main" val="344221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603</TotalTime>
  <Words>3468</Words>
  <Application>Microsoft Office PowerPoint</Application>
  <PresentationFormat>Широкоэкранный</PresentationFormat>
  <Paragraphs>311</Paragraphs>
  <Slides>34</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34</vt:i4>
      </vt:variant>
    </vt:vector>
  </HeadingPairs>
  <TitlesOfParts>
    <vt:vector size="45" baseType="lpstr">
      <vt:lpstr>Arial</vt:lpstr>
      <vt:lpstr>Arial Tj</vt:lpstr>
      <vt:lpstr>Arial-Tajik</vt:lpstr>
      <vt:lpstr>Calibri</vt:lpstr>
      <vt:lpstr>Cambria</vt:lpstr>
      <vt:lpstr>Cambria Math</vt:lpstr>
      <vt:lpstr>Garamond</vt:lpstr>
      <vt:lpstr>Tahoma</vt:lpstr>
      <vt:lpstr>Times New Roman</vt:lpstr>
      <vt:lpstr>Times New Roman Tj</vt:lpstr>
      <vt:lpstr>Натуральные материалы</vt:lpstr>
      <vt:lpstr>Баромади Сардори РОПҲНҶ ВКД полковники милитсия  Бухоризода М.Ғ.</vt:lpstr>
      <vt:lpstr>Барномаи миллии пешгирии њуќуќвайронкунї дар байни ноболиѓон барои солњои 2020-2024.   Ба ќарори Њукумати Љумњурии Тољикистон аз «30» июли соли 2020, №431 тасдиқ гардидааст.</vt:lpstr>
      <vt:lpstr>Муқаррароти Барнома</vt:lpstr>
      <vt:lpstr>ИТТИЛООТИ МУХТАСАР ВА ДАСТОВАРДЊО</vt:lpstr>
      <vt:lpstr>Презентация PowerPoint</vt:lpstr>
      <vt:lpstr>АРЗЁБИИ ВАЗЪИ ЉОРЇ ВА МУШКИЛИЊО</vt:lpstr>
      <vt:lpstr>Презентация PowerPoint</vt:lpstr>
      <vt:lpstr>Презентация PowerPoint</vt:lpstr>
      <vt:lpstr>ЊАДАФ ВА ВАЗИФАЊО </vt:lpstr>
      <vt:lpstr>ПРИНСИПЊО</vt:lpstr>
      <vt:lpstr>Презентация PowerPoint</vt:lpstr>
      <vt:lpstr>МЕХАНИЗМИ МАБЛАЃГУЗОРИИ БАРНОМА</vt:lpstr>
      <vt:lpstr>НАТИЉАЊОИ НИЊОИИ БАРНОМА </vt:lpstr>
      <vt:lpstr>Презентация PowerPoint</vt:lpstr>
      <vt:lpstr>ЗАМИНАЊОИ МУСОИД ВА ТАВАККАЛИ АМАЛИГАРДИИ БАРНОМА</vt:lpstr>
      <vt:lpstr>НИЗОМИ АМАЛИСОЗИИ БАРНОМА   </vt:lpstr>
      <vt:lpstr> РОЊБАРЇ ВА ЊАМОЊАНГСОЗЇ Вазифаи 1. Такмили њамоњангсозї ва мониторинг </vt:lpstr>
      <vt:lpstr> НИЗОМИ ТАКМИЛИ НЕКУАЊВОЛЇ ВА РУШДИ СОЛИМЇ БО ДАРНАЗАРДОШТИ МАНФИАТЊОИ БЕЊТАРИНИ НОБОЛИЃ ВА ОИЛА  Вазифаи 2. Ташкил ва амалисозии низоми чорабинињои доимоамалкунанда ва њамоњангшуда барои дастгирии некуањволї ва рушди солимии ноболиѓон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ТАШАББУСИ МАЌОМОТИ ИЉРОИЯИ МАЊАЛЛИИ ЊОКИМИЯТИ ДАВЛАТЇ ДАР БАЛАНД БАРДОШТАНИ НЕКУАЊВОЛЇ ВА РУШДИ СОЛИМИИ НОБОЛИЃОН Вазифаи 3. Таъмини низоми фаъоли дастгирї бо маќсади сафарбаркунии ноболиѓон ба чорабинињои таълимию тарбиявии ба шароити мањал ва муњити зисти ноболиѓон мутобиќгардонидашуда </vt:lpstr>
      <vt:lpstr>Презентация PowerPoint</vt:lpstr>
      <vt:lpstr>Презентация PowerPoint</vt:lpstr>
      <vt:lpstr>ТАЊИЯИ ЧОРАБИНИЊОИ БАРНОМАВЇ БАРОИ ДАСТГИРИИ  НОБОЛИЃОНЕ, КИ ҲУҚУҚВАЙРОНКУНӢ СОДИР НАМУДААНД Вазифаи 4. Ба роњ мондани таљрибаи пешгирии њуќуќвайронкунии ноболиѓон </vt:lpstr>
      <vt:lpstr>Презентация PowerPoint</vt:lpstr>
      <vt:lpstr>Презентация PowerPoint</vt:lpstr>
      <vt:lpstr>КОРКАРДИ ЧОРАЊОИ ЌОНУНГУЗОРИИ ТАНЗИМКУНАНДАИ МУНОСИБАТЊО ОИД БА ЁРИИ КЎДАКОНЕ, КИ ҲУҚУҚВАЙРОНКУНӢ СОДИР НАМУДААНД  Вазифаи 5. Барќароркунии таљрибаи пешгирии ки њуќуќвайронкунї ноболиѓон бо тавассути муайянкунии чорањои алтернативии ба мањрумї аз озодї алоќаманднабуда ва чорањои дигари самаранок  </vt:lpstr>
      <vt:lpstr>Презентация PowerPoint</vt:lpstr>
      <vt:lpstr>Презентация PowerPoint</vt:lpstr>
      <vt:lpstr> Ба диќќататон ташаккур!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Баромади Сардори РОПҲНҶ  полковники милитсия  Бухоризода М.Ғ</dc:title>
  <dc:creator>DELL</dc:creator>
  <cp:lastModifiedBy>DELL</cp:lastModifiedBy>
  <cp:revision>103</cp:revision>
  <dcterms:created xsi:type="dcterms:W3CDTF">2022-02-12T05:15:29Z</dcterms:created>
  <dcterms:modified xsi:type="dcterms:W3CDTF">2024-06-20T10:37:28Z</dcterms:modified>
</cp:coreProperties>
</file>