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2245" r:id="rId2"/>
    <p:sldId id="12250" r:id="rId3"/>
    <p:sldId id="12243" r:id="rId4"/>
    <p:sldId id="12251" r:id="rId5"/>
    <p:sldId id="12301" r:id="rId6"/>
    <p:sldId id="12274" r:id="rId7"/>
    <p:sldId id="12305" r:id="rId8"/>
    <p:sldId id="12302" r:id="rId9"/>
    <p:sldId id="12303" r:id="rId10"/>
    <p:sldId id="12247" r:id="rId11"/>
  </p:sldIdLst>
  <p:sldSz cx="12858750" cy="7232650"/>
  <p:notesSz cx="6735763" cy="9866313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">
          <p15:clr>
            <a:srgbClr val="A4A3A4"/>
          </p15:clr>
        </p15:guide>
        <p15:guide id="2" pos="4049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68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96DD"/>
    <a:srgbClr val="000000"/>
    <a:srgbClr val="382D26"/>
    <a:srgbClr val="3F2F1A"/>
    <a:srgbClr val="2E3760"/>
    <a:srgbClr val="CD543F"/>
    <a:srgbClr val="010B28"/>
    <a:srgbClr val="CE2E2C"/>
    <a:srgbClr val="9A0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60364" autoAdjust="0"/>
  </p:normalViewPr>
  <p:slideViewPr>
    <p:cSldViewPr>
      <p:cViewPr varScale="1">
        <p:scale>
          <a:sx n="70" d="100"/>
          <a:sy n="70" d="100"/>
        </p:scale>
        <p:origin x="1008" y="60"/>
      </p:cViewPr>
      <p:guideLst>
        <p:guide orient="horz" pos="292"/>
        <p:guide pos="4049"/>
        <p:guide pos="512"/>
        <p:guide orient="horz" pos="4168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48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31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1" cy="495031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2024/7/29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5029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1" cy="495029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7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3315"/>
          </a:xfrm>
          <a:prstGeom prst="rect">
            <a:avLst/>
          </a:prstGeom>
        </p:spPr>
        <p:txBody>
          <a:bodyPr vert="horz" lIns="90638" tIns="45319" rIns="90638" bIns="45319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2024/7/29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1363"/>
            <a:ext cx="6570663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9" rIns="90638" bIns="45319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0638" tIns="45319" rIns="90638" bIns="45319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0638" tIns="45319" rIns="90638" bIns="453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1" cy="493315"/>
          </a:xfrm>
          <a:prstGeom prst="rect">
            <a:avLst/>
          </a:prstGeom>
        </p:spPr>
        <p:txBody>
          <a:bodyPr vert="horz" wrap="square" lIns="90638" tIns="45319" rIns="90638" bIns="45319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875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06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91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23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91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4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EF2083-0386-4B43-BE3F-5071C6BB4F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62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1418051"/>
            <a:ext cx="10906360" cy="5739498"/>
          </a:xfrm>
          <a:prstGeom prst="rtTriangle">
            <a:avLst/>
          </a:prstGeom>
          <a:solidFill>
            <a:srgbClr val="4196DD"/>
          </a:solidFill>
          <a:ln>
            <a:noFill/>
          </a:ln>
          <a:effectLst>
            <a:outerShdw blurRad="317500" dist="25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Р</a:t>
            </a:r>
            <a:r>
              <a:rPr lang="ru-RU" altLang="zh-CN" sz="2800" dirty="0" err="1" smtClean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афти</a:t>
            </a:r>
            <a:r>
              <a:rPr lang="ru-RU" altLang="zh-CN" sz="2800" dirty="0" smtClean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иҷрои</a:t>
            </a:r>
            <a:r>
              <a:rPr lang="ru-RU" altLang="zh-CN" sz="2800" dirty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smtClean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«</a:t>
            </a:r>
            <a:r>
              <a:rPr lang="ru-RU" altLang="zh-CN" sz="2800" dirty="0" err="1" smtClean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Барномаи</a:t>
            </a:r>
            <a:r>
              <a:rPr lang="ru-RU" altLang="zh-CN" sz="2800" dirty="0" smtClean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рушди</a:t>
            </a:r>
            <a:r>
              <a:rPr lang="ru-RU" altLang="zh-CN" sz="2800" dirty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нақлиёти</a:t>
            </a:r>
            <a:r>
              <a:rPr lang="ru-RU" altLang="zh-CN" sz="2800" dirty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барқӣ</a:t>
            </a:r>
            <a:r>
              <a:rPr lang="ru-RU" altLang="zh-CN" sz="2800" dirty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дар </a:t>
            </a:r>
            <a:r>
              <a:rPr lang="ru-RU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Ҷумҳурии</a:t>
            </a:r>
            <a:r>
              <a:rPr lang="ru-RU" altLang="zh-CN" sz="2800" dirty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Тоҷикистон</a:t>
            </a:r>
            <a:r>
              <a:rPr lang="ru-RU" altLang="zh-CN" sz="2800" dirty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барои</a:t>
            </a:r>
            <a:r>
              <a:rPr lang="ru-RU" altLang="zh-CN" sz="2800" dirty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err="1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солҳои</a:t>
            </a:r>
            <a:r>
              <a:rPr lang="ru-RU" altLang="zh-CN" sz="2800" dirty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 </a:t>
            </a:r>
            <a:r>
              <a:rPr lang="ru-RU" altLang="zh-CN" sz="2800" dirty="0" smtClean="0"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2023-2028»</a:t>
            </a:r>
            <a:endParaRPr lang="zh-CN" altLang="en-US" sz="28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</p:txBody>
      </p:sp>
      <p:sp>
        <p:nvSpPr>
          <p:cNvPr id="9" name="TextBox 84"/>
          <p:cNvSpPr txBox="1"/>
          <p:nvPr/>
        </p:nvSpPr>
        <p:spPr>
          <a:xfrm>
            <a:off x="6065963" y="5495015"/>
            <a:ext cx="632585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1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ВАЗОРАТИ НАҚЛИЁТИ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ҶУМҲУРИИ ТОҶИКИСТОН</a:t>
            </a:r>
            <a:endParaRPr lang="zh-CN" altLang="en-US" sz="3600" b="1" spc="2500" dirty="0"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44128" y="2824237"/>
            <a:ext cx="67494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5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29375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06888" y="457200"/>
            <a:ext cx="4243387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 2"/>
          <p:cNvSpPr txBox="1">
            <a:spLocks/>
          </p:cNvSpPr>
          <p:nvPr/>
        </p:nvSpPr>
        <p:spPr bwMode="auto">
          <a:xfrm>
            <a:off x="6413500" y="-98425"/>
            <a:ext cx="971550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319" y="3779802"/>
            <a:ext cx="7948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819150" algn="l"/>
                <a:tab pos="30591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1175" algn="l"/>
                <a:tab pos="819150" algn="l"/>
                <a:tab pos="3059113" algn="ct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" y="87933"/>
            <a:ext cx="12793431" cy="4852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976597" y="-5096642"/>
            <a:ext cx="13823699" cy="1289795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</p:txBody>
      </p:sp>
      <p:sp>
        <p:nvSpPr>
          <p:cNvPr id="3" name="直角三角形 2"/>
          <p:cNvSpPr/>
          <p:nvPr/>
        </p:nvSpPr>
        <p:spPr>
          <a:xfrm>
            <a:off x="-976597" y="-5096643"/>
            <a:ext cx="12302516" cy="12897955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317500" dist="25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</p:txBody>
      </p:sp>
      <p:sp>
        <p:nvSpPr>
          <p:cNvPr id="9" name="TextBox 84"/>
          <p:cNvSpPr txBox="1"/>
          <p:nvPr/>
        </p:nvSpPr>
        <p:spPr>
          <a:xfrm>
            <a:off x="-195361" y="3400301"/>
            <a:ext cx="6784609" cy="16619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tg-Cyrl-TJ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 ДИҚҚАТАТОН ТАШАККУР !</a:t>
            </a:r>
            <a:endParaRPr lang="en-US" sz="5400" spc="600" dirty="0">
              <a:solidFill>
                <a:srgbClr val="002060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3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3" grpId="0" animBg="1"/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6"/>
            <a:ext cx="13022723" cy="723265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平行四边形 9"/>
          <p:cNvSpPr/>
          <p:nvPr/>
        </p:nvSpPr>
        <p:spPr>
          <a:xfrm>
            <a:off x="416708" y="756769"/>
            <a:ext cx="12025335" cy="5719112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88496" y="634380"/>
            <a:ext cx="184731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</p:txBody>
      </p:sp>
      <p:sp>
        <p:nvSpPr>
          <p:cNvPr id="20" name="TextBox 148"/>
          <p:cNvSpPr txBox="1"/>
          <p:nvPr/>
        </p:nvSpPr>
        <p:spPr>
          <a:xfrm>
            <a:off x="2074452" y="128466"/>
            <a:ext cx="968351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g-Cyrl-TJ" altLang="zh-CN" sz="3200" b="1" cap="all" spc="600" dirty="0" smtClean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cs typeface="+mn-ea"/>
                <a:sym typeface="Elsie" panose="02000000000000000000" charset="0"/>
              </a:rPr>
              <a:t>Мақсадҳои Барнома</a:t>
            </a:r>
            <a:endParaRPr lang="zh-CN" altLang="en-US" sz="3200" b="1" cap="all" spc="600" dirty="0">
              <a:solidFill>
                <a:schemeClr val="bg1"/>
              </a:solidFill>
              <a:latin typeface="Palatino Linotype" panose="02040502050505030304" pitchFamily="18" charset="0"/>
              <a:ea typeface="Elsie" panose="02000000000000000000" charset="0"/>
              <a:cs typeface="+mn-ea"/>
              <a:sym typeface="Elsie" panose="02000000000000000000" charset="0"/>
            </a:endParaRPr>
          </a:p>
        </p:txBody>
      </p:sp>
      <p:sp>
        <p:nvSpPr>
          <p:cNvPr id="28" name="矩形 17"/>
          <p:cNvSpPr/>
          <p:nvPr/>
        </p:nvSpPr>
        <p:spPr>
          <a:xfrm>
            <a:off x="416709" y="1354460"/>
            <a:ext cx="12442042" cy="10772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g-Cyrl-TJ" altLang="zh-CN" sz="2400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rPr>
              <a:t>     </a:t>
            </a:r>
            <a:r>
              <a:rPr lang="tg-Cyrl-TJ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баланд бардоштани рақобатпазирии иқтисодиёти миллӣ </a:t>
            </a:r>
            <a:r>
              <a:rPr lang="tg-Cyrl-TJ" altLang="zh-CN" sz="32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ва </a:t>
            </a:r>
            <a:r>
              <a:rPr lang="tg-Cyrl-TJ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ба тағйирёбии иқлим мутобиқ гардонидани он                 </a:t>
            </a:r>
            <a:endParaRPr lang="zh-CN" altLang="en-US" sz="3200" b="1" dirty="0">
              <a:solidFill>
                <a:schemeClr val="bg1"/>
              </a:solidFill>
              <a:latin typeface="Palatino Linotype" panose="02040502050505030304" pitchFamily="18" charset="0"/>
              <a:ea typeface="Elsie" panose="02000000000000000000" charset="0"/>
              <a:sym typeface="Elsie" panose="02000000000000000000" charset="0"/>
            </a:endParaRPr>
          </a:p>
        </p:txBody>
      </p:sp>
      <p:sp>
        <p:nvSpPr>
          <p:cNvPr id="30" name="矩形 17"/>
          <p:cNvSpPr/>
          <p:nvPr/>
        </p:nvSpPr>
        <p:spPr>
          <a:xfrm>
            <a:off x="416706" y="2645067"/>
            <a:ext cx="12056231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g-Cyrl-TJ" altLang="zh-CN" sz="3200" b="1" dirty="0" smtClean="0">
              <a:solidFill>
                <a:schemeClr val="bg1"/>
              </a:solidFill>
              <a:latin typeface="Palatino Linotype" panose="02040502050505030304" pitchFamily="18" charset="0"/>
              <a:ea typeface="Elsie" panose="02000000000000000000" charset="0"/>
              <a:sym typeface="Elsie" panose="02000000000000000000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g-Cyrl-TJ" altLang="zh-CN" sz="32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 smtClean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ҳифзи</a:t>
            </a:r>
            <a:r>
              <a:rPr lang="ru-RU" altLang="zh-CN" sz="32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муҳити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зист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ва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беҳтар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намудани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вазъи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экологии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кишвар</a:t>
            </a:r>
            <a:r>
              <a:rPr lang="tg-Cyrl-TJ" altLang="zh-CN" sz="32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               </a:t>
            </a:r>
            <a:endParaRPr lang="zh-CN" altLang="en-US" sz="3200" b="1" dirty="0">
              <a:solidFill>
                <a:schemeClr val="bg1"/>
              </a:solidFill>
              <a:latin typeface="Palatino Linotype" panose="02040502050505030304" pitchFamily="18" charset="0"/>
              <a:ea typeface="Elsie" panose="02000000000000000000" charset="0"/>
              <a:sym typeface="Elsie" panose="02000000000000000000" charset="0"/>
            </a:endParaRPr>
          </a:p>
        </p:txBody>
      </p:sp>
      <p:sp>
        <p:nvSpPr>
          <p:cNvPr id="32" name="矩形 17"/>
          <p:cNvSpPr/>
          <p:nvPr/>
        </p:nvSpPr>
        <p:spPr>
          <a:xfrm>
            <a:off x="416707" y="3894484"/>
            <a:ext cx="12606016" cy="29238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g-Cyrl-TJ" altLang="zh-CN" sz="2400" b="1" dirty="0" smtClean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g-Cyrl-TJ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ноил шудан ба ҳадафҳои рушди устувор, аз ҷумла муқовимат бо тағйирёбии иқлим</a:t>
            </a:r>
            <a:endParaRPr lang="zh-CN" altLang="en-US" sz="3200" b="1" dirty="0">
              <a:solidFill>
                <a:schemeClr val="bg1"/>
              </a:solidFill>
              <a:latin typeface="Palatino Linotype" panose="02040502050505030304" pitchFamily="18" charset="0"/>
              <a:ea typeface="Elsie" panose="02000000000000000000" charset="0"/>
              <a:sym typeface="Elsie" panose="0200000000000000000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g-Cyrl-TJ" altLang="zh-CN" sz="2400" b="1" dirty="0" smtClean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g-Cyrl-TJ" altLang="zh-CN" sz="2400" b="1" dirty="0" smtClean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g-Cyrl-TJ" altLang="zh-CN" sz="24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g-Cyrl-TJ" altLang="zh-CN" sz="24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</p:txBody>
      </p:sp>
      <p:sp>
        <p:nvSpPr>
          <p:cNvPr id="34" name="矩形 17"/>
          <p:cNvSpPr/>
          <p:nvPr/>
        </p:nvSpPr>
        <p:spPr>
          <a:xfrm>
            <a:off x="416706" y="5034912"/>
            <a:ext cx="12442045" cy="181588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2400" b="1" dirty="0" smtClean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sz="24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  <a:sym typeface="Elsie" panose="02000000000000000000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zh-CN" sz="3200" b="1" dirty="0" err="1" smtClean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таъмини</a:t>
            </a:r>
            <a:r>
              <a:rPr lang="ru-RU" altLang="zh-CN" sz="32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дастрасии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умум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ба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манбаҳои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неруи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арзон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ва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 </a:t>
            </a:r>
            <a:r>
              <a:rPr lang="ru-RU" altLang="zh-CN" sz="3200" b="1" dirty="0" err="1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боэътимод</a:t>
            </a:r>
            <a:r>
              <a:rPr lang="ru-RU" altLang="zh-CN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Elsie" panose="02000000000000000000" charset="0"/>
                <a:sym typeface="Elsie" panose="02000000000000000000" charset="0"/>
              </a:rPr>
              <a:t>,</a:t>
            </a:r>
            <a:endParaRPr lang="zh-CN" altLang="en-US" sz="3200" b="1" dirty="0">
              <a:solidFill>
                <a:schemeClr val="bg1"/>
              </a:solidFill>
              <a:latin typeface="Palatino Linotype" panose="02040502050505030304" pitchFamily="18" charset="0"/>
              <a:ea typeface="Elsie" panose="02000000000000000000" charset="0"/>
              <a:sym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bldLvl="0" animBg="1"/>
      <p:bldP spid="20" grpId="0"/>
      <p:bldP spid="28" grpId="0" bldLvl="0" animBg="1"/>
      <p:bldP spid="30" grpId="0" bldLvl="0" animBg="1"/>
      <p:bldP spid="32" grpId="0" bldLvl="0" animBg="1"/>
      <p:bldP spid="3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1591597" y="253569"/>
            <a:ext cx="9581276" cy="94796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6414" y="1513004"/>
            <a:ext cx="11478086" cy="11286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Бунёди нуқтаҳои барқгирӣ ва хизматрасонии техникӣ барои нақлиёти барқӣ дар миқёси кишвар</a:t>
            </a:r>
            <a:endParaRPr lang="ru-RU" sz="2800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106"/>
          <p:cNvSpPr txBox="1"/>
          <p:nvPr/>
        </p:nvSpPr>
        <p:spPr>
          <a:xfrm>
            <a:off x="951067" y="263495"/>
            <a:ext cx="317405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64565"/>
            <a:r>
              <a:rPr lang="tg-Cyrl-TJ" altLang="zh-CN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ВАЗОРАТИ </a:t>
            </a:r>
            <a:r>
              <a:rPr lang="tg-Cyrl-TJ" altLang="zh-CN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НАҚЛИЁТИ</a:t>
            </a:r>
            <a:endParaRPr lang="tg-Cyrl-TJ" altLang="zh-CN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  <a:p>
            <a:pPr algn="ctr" defTabSz="964565"/>
            <a:r>
              <a:rPr lang="tg-Cyrl-TJ" altLang="zh-CN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ҶУҲУРИИ ТОҶИКИСТОН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0" y="200970"/>
            <a:ext cx="696689" cy="679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1063" y="542883"/>
            <a:ext cx="8258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Palatino Linotype" panose="02040502050505030304" pitchFamily="18" charset="0"/>
              </a:rPr>
              <a:t>        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4 -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вазифаҳои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асосии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Барнома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1012" y="2824272"/>
            <a:ext cx="11580265" cy="11286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28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2.Ташаккули </a:t>
            </a:r>
            <a:r>
              <a:rPr lang="tg-Cyrl-TJ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маҷмӯи тадбирҳо оид ба ҳавасмандгардонии рушди нақлиёти барқӣ</a:t>
            </a:r>
            <a:endParaRPr lang="ru-RU" sz="2800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6414" y="4135540"/>
            <a:ext cx="11584864" cy="11286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3.Ташкили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шароити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мусоид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барои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безараргардонии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аккумуляторҳои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нақлиёти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барқӣ</a:t>
            </a:r>
            <a:endParaRPr lang="ru-RU" sz="2800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414" y="5456288"/>
            <a:ext cx="11584864" cy="11286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Ташкили</a:t>
            </a:r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замина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барои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истеҳсоли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нақлиёти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барқӣ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ҷузъиёти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таркибии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он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711" y="1456085"/>
            <a:ext cx="119533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Palatino Linotype" panose="02040502050505030304" pitchFamily="18" charset="0"/>
              </a:rPr>
              <a:t>1. </a:t>
            </a:r>
            <a:r>
              <a:rPr lang="ru-RU" sz="2800" dirty="0" err="1">
                <a:latin typeface="Palatino Linotype" panose="02040502050505030304" pitchFamily="18" charset="0"/>
              </a:rPr>
              <a:t>Фароҳам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овардани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шароити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мусоид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барои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ҷалби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сармоя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ҷиҳати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рушди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нақлиёти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барқӣ</a:t>
            </a:r>
            <a:r>
              <a:rPr lang="ru-RU" sz="2800" dirty="0">
                <a:latin typeface="Palatino Linotype" panose="0204050205050503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Palatino Linotype" panose="02040502050505030304" pitchFamily="18" charset="0"/>
              </a:rPr>
              <a:t>2.	</a:t>
            </a:r>
            <a:r>
              <a:rPr lang="ru-RU" sz="2800" dirty="0" err="1">
                <a:latin typeface="Palatino Linotype" panose="02040502050505030304" pitchFamily="18" charset="0"/>
              </a:rPr>
              <a:t>Таҳия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ва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пешниҳоди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санадҳои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меъёрии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техникӣ</a:t>
            </a:r>
            <a:r>
              <a:rPr lang="ru-RU" sz="2800" dirty="0">
                <a:latin typeface="Palatino Linotype" panose="0204050205050503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Palatino Linotype" panose="02040502050505030304" pitchFamily="18" charset="0"/>
              </a:rPr>
              <a:t>3.	</a:t>
            </a:r>
            <a:r>
              <a:rPr lang="ru-RU" sz="2800" dirty="0" err="1">
                <a:latin typeface="Palatino Linotype" panose="02040502050505030304" pitchFamily="18" charset="0"/>
              </a:rPr>
              <a:t>Такмили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ташкили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илмии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хизматрасонии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нақлиётӣ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ва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бехатарии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нақлиёти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барқӣ</a:t>
            </a:r>
            <a:r>
              <a:rPr lang="ru-RU" sz="2800" dirty="0">
                <a:latin typeface="Palatino Linotype" panose="0204050205050503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Palatino Linotype" panose="02040502050505030304" pitchFamily="18" charset="0"/>
              </a:rPr>
              <a:t>4.	</a:t>
            </a:r>
            <a:r>
              <a:rPr lang="ru-RU" sz="2800" dirty="0" err="1">
                <a:latin typeface="Palatino Linotype" panose="02040502050505030304" pitchFamily="18" charset="0"/>
              </a:rPr>
              <a:t>Пешниҳоди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имтиёзҳои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давлатӣ</a:t>
            </a:r>
            <a:r>
              <a:rPr lang="ru-RU" sz="2800" dirty="0">
                <a:latin typeface="Palatino Linotype" panose="02040502050505030304" pitchFamily="18" charset="0"/>
              </a:rPr>
              <a:t> ба </a:t>
            </a:r>
            <a:r>
              <a:rPr lang="ru-RU" sz="2800" dirty="0" err="1">
                <a:latin typeface="Palatino Linotype" panose="02040502050505030304" pitchFamily="18" charset="0"/>
              </a:rPr>
              <a:t>истифодабарандагони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нақлиёти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барқӣ</a:t>
            </a:r>
            <a:r>
              <a:rPr lang="ru-RU" sz="2800" dirty="0">
                <a:latin typeface="Palatino Linotype" panose="0204050205050503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Palatino Linotype" panose="02040502050505030304" pitchFamily="18" charset="0"/>
              </a:rPr>
              <a:t>5.	</a:t>
            </a:r>
            <a:r>
              <a:rPr lang="ru-RU" sz="2800" dirty="0" err="1">
                <a:latin typeface="Palatino Linotype" panose="02040502050505030304" pitchFamily="18" charset="0"/>
              </a:rPr>
              <a:t>Инфрасохтори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хизматрасонии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техникӣ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барои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нақлиёти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барқӣ</a:t>
            </a:r>
            <a:r>
              <a:rPr lang="ru-RU" sz="2800" dirty="0">
                <a:latin typeface="Palatino Linotype" panose="02040502050505030304" pitchFamily="18" charset="0"/>
              </a:rPr>
              <a:t>;</a:t>
            </a:r>
          </a:p>
          <a:p>
            <a:pPr algn="just"/>
            <a:endParaRPr lang="ru-RU" sz="2800" dirty="0">
              <a:latin typeface="Palatino Linotype" panose="02040502050505030304" pitchFamily="18" charset="0"/>
            </a:endParaRPr>
          </a:p>
          <a:p>
            <a:pPr algn="just"/>
            <a:r>
              <a:rPr lang="ru-RU" sz="2800" dirty="0">
                <a:latin typeface="Palatino Linotype" panose="02040502050505030304" pitchFamily="18" charset="0"/>
              </a:rPr>
              <a:t>6.	</a:t>
            </a:r>
            <a:r>
              <a:rPr lang="ru-RU" sz="2800" dirty="0" err="1">
                <a:latin typeface="Palatino Linotype" panose="02040502050505030304" pitchFamily="18" charset="0"/>
              </a:rPr>
              <a:t>Таъсиси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инфрасохтори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махсус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барои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нақлиёти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барқӣ</a:t>
            </a:r>
            <a:r>
              <a:rPr lang="ru-RU" sz="2800" dirty="0">
                <a:latin typeface="Palatino Linotype" panose="02040502050505030304" pitchFamily="18" charset="0"/>
              </a:rPr>
              <a:t> дар </a:t>
            </a:r>
            <a:r>
              <a:rPr lang="ru-RU" sz="2800" dirty="0" err="1">
                <a:latin typeface="Palatino Linotype" panose="02040502050505030304" pitchFamily="18" charset="0"/>
              </a:rPr>
              <a:t>минтақаҳо</a:t>
            </a:r>
            <a:r>
              <a:rPr lang="ru-RU" sz="2800" dirty="0">
                <a:latin typeface="Palatino Linotype" panose="02040502050505030304" pitchFamily="18" charset="0"/>
              </a:rPr>
              <a:t>;</a:t>
            </a:r>
          </a:p>
          <a:p>
            <a:pPr algn="just"/>
            <a:r>
              <a:rPr lang="ru-RU" sz="2800" dirty="0">
                <a:latin typeface="Palatino Linotype" panose="02040502050505030304" pitchFamily="18" charset="0"/>
              </a:rPr>
              <a:t>7.	</a:t>
            </a:r>
            <a:r>
              <a:rPr lang="ru-RU" sz="2800" dirty="0" err="1">
                <a:latin typeface="Palatino Linotype" panose="02040502050505030304" pitchFamily="18" charset="0"/>
              </a:rPr>
              <a:t>Бунёди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инфрасохтори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ҷамъоварии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аккумулияторҳои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истифодашуда</a:t>
            </a:r>
            <a:r>
              <a:rPr lang="ru-RU" sz="2800" dirty="0" smtClean="0">
                <a:latin typeface="Palatino Linotype" panose="02040502050505030304" pitchFamily="18" charset="0"/>
              </a:rPr>
              <a:t>;</a:t>
            </a:r>
            <a:endParaRPr lang="ru-RU" sz="2800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0903" y="722406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z="3200" b="1" dirty="0" smtClean="0">
                <a:latin typeface="Palatino Linotype" panose="02040502050505030304" pitchFamily="18" charset="0"/>
              </a:rPr>
              <a:t>Чорабиниҳои нақшаи амали Барнома 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727" y="231949"/>
            <a:ext cx="11953328" cy="713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/>
              <a:t>8.</a:t>
            </a:r>
            <a:r>
              <a:rPr lang="ru-RU" sz="2800" dirty="0">
                <a:latin typeface="Palatino Linotype" panose="02040502050505030304" pitchFamily="18" charset="0"/>
              </a:rPr>
              <a:t>	</a:t>
            </a:r>
            <a:r>
              <a:rPr lang="ru-RU" sz="2700" dirty="0" err="1">
                <a:latin typeface="Palatino Linotype" panose="02040502050505030304" pitchFamily="18" charset="0"/>
              </a:rPr>
              <a:t>Таҳияи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имтиёзҳои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иловагӣ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барои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корхонаҳои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коркарди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дубора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ва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безараргардонии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аккумулияторҳои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истифодашуда</a:t>
            </a:r>
            <a:r>
              <a:rPr lang="ru-RU" sz="2700" dirty="0">
                <a:latin typeface="Palatino Linotype" panose="0204050205050503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700" dirty="0">
                <a:latin typeface="Palatino Linotype" panose="02040502050505030304" pitchFamily="18" charset="0"/>
              </a:rPr>
              <a:t>9.	</a:t>
            </a:r>
            <a:r>
              <a:rPr lang="ru-RU" sz="2700" dirty="0" err="1">
                <a:latin typeface="Palatino Linotype" panose="02040502050505030304" pitchFamily="18" charset="0"/>
              </a:rPr>
              <a:t>Ташкили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заминаи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мусоид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ва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ҷалбкунандаи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сармоягузорӣ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барои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бунёди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корхонаҳои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коркарди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дубора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ва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безараргардонии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аккумулияторҳои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истифодашуда</a:t>
            </a:r>
            <a:r>
              <a:rPr lang="ru-RU" sz="2700" dirty="0">
                <a:latin typeface="Palatino Linotype" panose="02040502050505030304" pitchFamily="18" charset="0"/>
              </a:rPr>
              <a:t> ;</a:t>
            </a:r>
          </a:p>
          <a:p>
            <a:pPr algn="just">
              <a:lnSpc>
                <a:spcPct val="150000"/>
              </a:lnSpc>
            </a:pPr>
            <a:r>
              <a:rPr lang="ru-RU" sz="2700" dirty="0">
                <a:latin typeface="Palatino Linotype" panose="02040502050505030304" pitchFamily="18" charset="0"/>
              </a:rPr>
              <a:t>10.	</a:t>
            </a:r>
            <a:r>
              <a:rPr lang="ru-RU" sz="2700" dirty="0" err="1">
                <a:latin typeface="Palatino Linotype" panose="02040502050505030304" pitchFamily="18" charset="0"/>
              </a:rPr>
              <a:t>Бунёби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корхонаҳои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истеҳсоли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нақлиёти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барқӣ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ва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қисмҳои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асосии</a:t>
            </a:r>
            <a:r>
              <a:rPr lang="ru-RU" sz="2700" dirty="0">
                <a:latin typeface="Palatino Linotype" panose="02040502050505030304" pitchFamily="18" charset="0"/>
              </a:rPr>
              <a:t> он;</a:t>
            </a:r>
          </a:p>
          <a:p>
            <a:pPr algn="just">
              <a:lnSpc>
                <a:spcPct val="150000"/>
              </a:lnSpc>
            </a:pPr>
            <a:r>
              <a:rPr lang="ru-RU" sz="2700" dirty="0">
                <a:latin typeface="Palatino Linotype" panose="02040502050505030304" pitchFamily="18" charset="0"/>
              </a:rPr>
              <a:t>11.	</a:t>
            </a:r>
            <a:r>
              <a:rPr lang="ru-RU" sz="2700" dirty="0" err="1">
                <a:latin typeface="Palatino Linotype" panose="02040502050505030304" pitchFamily="18" charset="0"/>
              </a:rPr>
              <a:t>Пешниҳоди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механизми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маблағгузории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истиеҳсоли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нақлиёти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автомобилии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барқӣ</a:t>
            </a:r>
            <a:r>
              <a:rPr lang="ru-RU" sz="2700" dirty="0">
                <a:latin typeface="Palatino Linotype" panose="02040502050505030304" pitchFamily="18" charset="0"/>
              </a:rPr>
              <a:t>, </a:t>
            </a:r>
            <a:r>
              <a:rPr lang="ru-RU" sz="2700" dirty="0" err="1">
                <a:latin typeface="Palatino Linotype" panose="02040502050505030304" pitchFamily="18" charset="0"/>
              </a:rPr>
              <a:t>инчунин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қисмҳои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таркибии</a:t>
            </a:r>
            <a:r>
              <a:rPr lang="ru-RU" sz="2700" dirty="0">
                <a:latin typeface="Palatino Linotype" panose="02040502050505030304" pitchFamily="18" charset="0"/>
              </a:rPr>
              <a:t> он.  </a:t>
            </a:r>
            <a:r>
              <a:rPr lang="ru-RU" sz="2700" dirty="0" err="1">
                <a:latin typeface="Palatino Linotype" panose="02040502050505030304" pitchFamily="18" charset="0"/>
              </a:rPr>
              <a:t>Инчунин</a:t>
            </a:r>
            <a:r>
              <a:rPr lang="ru-RU" sz="2700" dirty="0">
                <a:latin typeface="Palatino Linotype" panose="02040502050505030304" pitchFamily="18" charset="0"/>
              </a:rPr>
              <a:t>, </a:t>
            </a:r>
            <a:r>
              <a:rPr lang="ru-RU" sz="2700" dirty="0" err="1">
                <a:latin typeface="Palatino Linotype" panose="02040502050505030304" pitchFamily="18" charset="0"/>
              </a:rPr>
              <a:t>рушди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ҳамкорӣ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бо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истеҳсолкунандагони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пешсафи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ҷаҳонии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нақлиёти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барқӣ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ҷиҳати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ташкили</a:t>
            </a:r>
            <a:r>
              <a:rPr lang="ru-RU" sz="2700" dirty="0">
                <a:latin typeface="Palatino Linotype" panose="02040502050505030304" pitchFamily="18" charset="0"/>
              </a:rPr>
              <a:t> </a:t>
            </a:r>
            <a:r>
              <a:rPr lang="ru-RU" sz="2700" dirty="0" err="1">
                <a:latin typeface="Palatino Linotype" panose="02040502050505030304" pitchFamily="18" charset="0"/>
              </a:rPr>
              <a:t>истеҳсолот</a:t>
            </a:r>
            <a:r>
              <a:rPr lang="ru-RU" sz="2700" dirty="0">
                <a:latin typeface="Palatino Linotype" panose="02040502050505030304" pitchFamily="18" charset="0"/>
              </a:rPr>
              <a:t> дар </a:t>
            </a:r>
            <a:r>
              <a:rPr lang="ru-RU" sz="2700" dirty="0" err="1">
                <a:latin typeface="Palatino Linotype" panose="02040502050505030304" pitchFamily="18" charset="0"/>
              </a:rPr>
              <a:t>Тоҷикистон</a:t>
            </a:r>
            <a:r>
              <a:rPr lang="ru-RU" sz="27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6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746196" y="3685380"/>
            <a:ext cx="4572000" cy="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FFFFF"/>
              </a:solidFill>
              <a:latin typeface="Franklin Gothic Book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9095" y="389465"/>
            <a:ext cx="6429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tg-Cyrl-TJ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Маблағгузории пешбинишуда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6"/>
          <p:cNvSpPr txBox="1"/>
          <p:nvPr/>
        </p:nvSpPr>
        <p:spPr>
          <a:xfrm>
            <a:off x="951067" y="294474"/>
            <a:ext cx="317405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64565"/>
            <a:r>
              <a:rPr lang="tg-Cyrl-TJ" altLang="zh-CN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ВАЗОРАТИ </a:t>
            </a:r>
            <a:r>
              <a:rPr lang="tg-Cyrl-TJ" altLang="zh-CN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НАҚЛИЁТИ</a:t>
            </a:r>
            <a:endParaRPr lang="tg-Cyrl-TJ" altLang="zh-CN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  <a:p>
            <a:pPr algn="ctr" defTabSz="964565"/>
            <a:r>
              <a:rPr lang="tg-Cyrl-TJ" altLang="zh-CN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ҶУҲУРИИ ТОҶИКИСТОН</a:t>
            </a:r>
            <a:endParaRPr lang="zh-CN" alt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0" y="231949"/>
            <a:ext cx="696689" cy="679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4759" y="1528093"/>
            <a:ext cx="11521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Palatino Linotype" panose="02040502050505030304" pitchFamily="18" charset="0"/>
              </a:rPr>
              <a:t> </a:t>
            </a:r>
            <a:r>
              <a:rPr lang="ru-RU" sz="3200" dirty="0">
                <a:latin typeface="Palatino Linotype" panose="02040502050505030304" pitchFamily="18" charset="0"/>
              </a:rPr>
              <a:t>228 млн. 916 </a:t>
            </a:r>
            <a:r>
              <a:rPr lang="ru-RU" sz="3200" dirty="0" err="1">
                <a:latin typeface="Palatino Linotype" panose="02040502050505030304" pitchFamily="18" charset="0"/>
              </a:rPr>
              <a:t>ҳазор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r>
              <a:rPr lang="ru-RU" sz="3200" dirty="0" err="1">
                <a:latin typeface="Palatino Linotype" panose="02040502050505030304" pitchFamily="18" charset="0"/>
              </a:rPr>
              <a:t>сомонӣ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r>
              <a:rPr lang="ru-RU" sz="3200" b="1" dirty="0" smtClean="0">
                <a:latin typeface="Palatino Linotype" panose="02040502050505030304" pitchFamily="18" charset="0"/>
              </a:rPr>
              <a:t>дар </a:t>
            </a:r>
            <a:r>
              <a:rPr lang="ru-RU" sz="3200" b="1" dirty="0" err="1" smtClean="0">
                <a:latin typeface="Palatino Linotype" panose="02040502050505030304" pitchFamily="18" charset="0"/>
              </a:rPr>
              <a:t>умум</a:t>
            </a:r>
            <a:r>
              <a:rPr lang="ru-RU" sz="3200" dirty="0" smtClean="0"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Palatino Linotype" panose="02040502050505030304" pitchFamily="18" charset="0"/>
              </a:rPr>
              <a:t> </a:t>
            </a:r>
            <a:r>
              <a:rPr lang="ru-RU" sz="3200" dirty="0">
                <a:latin typeface="Palatino Linotype" panose="02040502050505030304" pitchFamily="18" charset="0"/>
              </a:rPr>
              <a:t>1 млн</a:t>
            </a:r>
            <a:r>
              <a:rPr lang="ru-RU" sz="3200" dirty="0" smtClean="0">
                <a:latin typeface="Palatino Linotype" panose="02040502050505030304" pitchFamily="18" charset="0"/>
              </a:rPr>
              <a:t>. 390 </a:t>
            </a:r>
            <a:r>
              <a:rPr lang="ru-RU" sz="3200" dirty="0" err="1">
                <a:latin typeface="Palatino Linotype" panose="02040502050505030304" pitchFamily="18" charset="0"/>
              </a:rPr>
              <a:t>ҳазор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r>
              <a:rPr lang="ru-RU" sz="3200" dirty="0" err="1">
                <a:latin typeface="Palatino Linotype" panose="02040502050505030304" pitchFamily="18" charset="0"/>
              </a:rPr>
              <a:t>сомонӣ</a:t>
            </a:r>
            <a:r>
              <a:rPr lang="ru-RU" sz="3200" dirty="0">
                <a:latin typeface="Palatino Linotype" panose="02040502050505030304" pitchFamily="18" charset="0"/>
              </a:rPr>
              <a:t> аз </a:t>
            </a:r>
            <a:r>
              <a:rPr lang="ru-RU" sz="3200" dirty="0" err="1">
                <a:latin typeface="Palatino Linotype" panose="02040502050505030304" pitchFamily="18" charset="0"/>
              </a:rPr>
              <a:t>буҷети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r>
              <a:rPr lang="ru-RU" sz="3200" dirty="0" err="1" smtClean="0">
                <a:latin typeface="Palatino Linotype" panose="02040502050505030304" pitchFamily="18" charset="0"/>
              </a:rPr>
              <a:t>давлатӣ</a:t>
            </a:r>
            <a:endParaRPr lang="ru-RU" sz="3200" dirty="0" smtClean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Palatino Linotype" panose="02040502050505030304" pitchFamily="18" charset="0"/>
              </a:rPr>
              <a:t> 6 </a:t>
            </a:r>
            <a:r>
              <a:rPr lang="ru-RU" sz="3200" dirty="0">
                <a:latin typeface="Palatino Linotype" panose="02040502050505030304" pitchFamily="18" charset="0"/>
              </a:rPr>
              <a:t>млн. 156 </a:t>
            </a:r>
            <a:r>
              <a:rPr lang="ru-RU" sz="3200" dirty="0" err="1">
                <a:latin typeface="Palatino Linotype" panose="02040502050505030304" pitchFamily="18" charset="0"/>
              </a:rPr>
              <a:t>ҳазор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r>
              <a:rPr lang="ru-RU" sz="3200" dirty="0" err="1">
                <a:latin typeface="Palatino Linotype" panose="02040502050505030304" pitchFamily="18" charset="0"/>
              </a:rPr>
              <a:t>сомонӣ</a:t>
            </a:r>
            <a:r>
              <a:rPr lang="ru-RU" sz="3200" dirty="0">
                <a:latin typeface="Palatino Linotype" panose="02040502050505030304" pitchFamily="18" charset="0"/>
              </a:rPr>
              <a:t> аз </a:t>
            </a:r>
            <a:r>
              <a:rPr lang="ru-RU" sz="3200" dirty="0" err="1">
                <a:latin typeface="Palatino Linotype" panose="02040502050505030304" pitchFamily="18" charset="0"/>
              </a:rPr>
              <a:t>шарикони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r>
              <a:rPr lang="ru-RU" sz="3200" dirty="0" err="1" smtClean="0">
                <a:latin typeface="Palatino Linotype" panose="02040502050505030304" pitchFamily="18" charset="0"/>
              </a:rPr>
              <a:t>рушд</a:t>
            </a:r>
            <a:endParaRPr lang="ru-RU" sz="3200" dirty="0" smtClean="0">
              <a:latin typeface="Palatino Linotype" panose="0204050205050503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Palatino Linotype" panose="02040502050505030304" pitchFamily="18" charset="0"/>
              </a:rPr>
              <a:t> 221 </a:t>
            </a:r>
            <a:r>
              <a:rPr lang="ru-RU" sz="3200" dirty="0">
                <a:latin typeface="Palatino Linotype" panose="02040502050505030304" pitchFamily="18" charset="0"/>
              </a:rPr>
              <a:t>млн. 370 </a:t>
            </a:r>
            <a:r>
              <a:rPr lang="ru-RU" sz="3200" dirty="0" err="1">
                <a:latin typeface="Palatino Linotype" panose="02040502050505030304" pitchFamily="18" charset="0"/>
              </a:rPr>
              <a:t>ҳазор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r>
              <a:rPr lang="ru-RU" sz="3200" dirty="0" err="1">
                <a:latin typeface="Palatino Linotype" panose="02040502050505030304" pitchFamily="18" charset="0"/>
              </a:rPr>
              <a:t>сомонӣ</a:t>
            </a:r>
            <a:r>
              <a:rPr lang="ru-RU" sz="3200" dirty="0">
                <a:latin typeface="Palatino Linotype" panose="02040502050505030304" pitchFamily="18" charset="0"/>
              </a:rPr>
              <a:t> аз </a:t>
            </a:r>
            <a:r>
              <a:rPr lang="ru-RU" sz="3200" dirty="0" err="1">
                <a:latin typeface="Palatino Linotype" panose="02040502050505030304" pitchFamily="18" charset="0"/>
              </a:rPr>
              <a:t>бахши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r>
              <a:rPr lang="ru-RU" sz="3200" dirty="0" err="1">
                <a:latin typeface="Palatino Linotype" panose="02040502050505030304" pitchFamily="18" charset="0"/>
              </a:rPr>
              <a:t>хусусӣ</a:t>
            </a:r>
            <a:r>
              <a:rPr lang="ru-RU" sz="3200" dirty="0">
                <a:latin typeface="Palatino Linotype" panose="02040502050505030304" pitchFamily="18" charset="0"/>
              </a:rPr>
              <a:t> </a:t>
            </a:r>
            <a:endParaRPr lang="ru-RU" sz="3200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latin typeface="Palatino Linotype" panose="02040502050505030304" pitchFamily="18" charset="0"/>
              </a:rPr>
              <a:t>пешбинӣ</a:t>
            </a:r>
            <a:r>
              <a:rPr lang="ru-RU" sz="3200" dirty="0" smtClean="0">
                <a:latin typeface="Palatino Linotype" panose="02040502050505030304" pitchFamily="18" charset="0"/>
              </a:rPr>
              <a:t> </a:t>
            </a:r>
            <a:r>
              <a:rPr lang="ru-RU" sz="3200" dirty="0" err="1" smtClean="0">
                <a:latin typeface="Palatino Linotype" panose="02040502050505030304" pitchFamily="18" charset="0"/>
              </a:rPr>
              <a:t>гардидааст</a:t>
            </a:r>
            <a:r>
              <a:rPr lang="ru-RU" sz="3200" dirty="0" smtClean="0">
                <a:latin typeface="Palatino Linotype" panose="02040502050505030304" pitchFamily="18" charset="0"/>
              </a:rPr>
              <a:t>.</a:t>
            </a:r>
            <a:endParaRPr lang="ru-RU" sz="3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746196" y="3685380"/>
            <a:ext cx="4572000" cy="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9095" y="389465"/>
            <a:ext cx="6429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g-Cyrl-TJ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Стандартҳои</a:t>
            </a:r>
            <a:r>
              <a:rPr kumimoji="0" lang="tg-Cyrl-TJ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қабулгардида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6"/>
          <p:cNvSpPr txBox="1"/>
          <p:nvPr/>
        </p:nvSpPr>
        <p:spPr>
          <a:xfrm>
            <a:off x="951067" y="294474"/>
            <a:ext cx="317405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4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g-Cyrl-TJ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ВАЗОРАТИ </a:t>
            </a:r>
            <a:r>
              <a:rPr kumimoji="0" lang="tg-Cyrl-TJ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НАҚЛИЁТИ</a:t>
            </a:r>
            <a:endParaRPr kumimoji="0" lang="tg-Cyrl-TJ" altLang="zh-CN" sz="1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  <a:p>
            <a:pPr marL="0" marR="0" lvl="0" indent="0" algn="ctr" defTabSz="964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g-Cyrl-TJ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  <a:sym typeface="Elsie" panose="02000000000000000000" charset="0"/>
              </a:rPr>
              <a:t>ҶУҲУРИИ ТОҶИКИСТОН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  <a:sym typeface="Elsie" panose="0200000000000000000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0" y="231949"/>
            <a:ext cx="696689" cy="679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4759" y="1528093"/>
            <a:ext cx="115212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g-Cyrl-TJ" sz="3200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tg-Cyrl-TJ" sz="3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Аз ҷониби </a:t>
            </a:r>
            <a:r>
              <a:rPr lang="tg-Cyrl-TJ" sz="3200" dirty="0">
                <a:solidFill>
                  <a:prstClr val="black"/>
                </a:solidFill>
                <a:latin typeface="Palatino Linotype" panose="02040502050505030304" pitchFamily="18" charset="0"/>
              </a:rPr>
              <a:t>Вазорат </a:t>
            </a:r>
            <a:r>
              <a:rPr lang="tg-Cyrl-TJ" sz="3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дар ҳамбастагӣ бо мақомоти дахлдори кишвар бо мақсади таъмини </a:t>
            </a:r>
            <a:r>
              <a:rPr lang="tg-Cyrl-TJ" sz="3200" dirty="0">
                <a:solidFill>
                  <a:prstClr val="black"/>
                </a:solidFill>
                <a:latin typeface="Palatino Linotype" panose="02040502050505030304" pitchFamily="18" charset="0"/>
              </a:rPr>
              <a:t>заминаи меъёрию ҳуқуқӣ </a:t>
            </a:r>
            <a:r>
              <a:rPr lang="tg-Cyrl-TJ" sz="3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бо </a:t>
            </a:r>
            <a:r>
              <a:rPr lang="tg-Cyrl-TJ" sz="3200" dirty="0">
                <a:solidFill>
                  <a:prstClr val="black"/>
                </a:solidFill>
                <a:latin typeface="Palatino Linotype" panose="02040502050505030304" pitchFamily="18" charset="0"/>
              </a:rPr>
              <a:t>истифода аз таҷрибаи кишварҳои хориҷӣ бо мақсади иҷрои бандҳои дахлдори Нақшаи амали Барнома 15 адад ҳуҷҷатҳои техникӣ ва </a:t>
            </a:r>
            <a:r>
              <a:rPr lang="tg-Cyrl-TJ" sz="32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стандартҳои байналмилалӣ </a:t>
            </a:r>
            <a:r>
              <a:rPr lang="tg-Cyrl-TJ" sz="3200" dirty="0">
                <a:solidFill>
                  <a:prstClr val="black"/>
                </a:solidFill>
                <a:latin typeface="Palatino Linotype" panose="02040502050505030304" pitchFamily="18" charset="0"/>
              </a:rPr>
              <a:t>таҳия гардида, 14 –тои он аз тарафи Агентии “Тоҷикстандарт” қабул карда шуд.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48" y="820801"/>
            <a:ext cx="7416824" cy="59519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687" y="1024037"/>
            <a:ext cx="52565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Palatino Linotype" panose="02040502050505030304" pitchFamily="18" charset="0"/>
              </a:rPr>
              <a:t>8187 </a:t>
            </a:r>
            <a:r>
              <a:rPr lang="ru-RU" sz="2800" dirty="0" err="1">
                <a:latin typeface="Palatino Linotype" panose="02040502050505030304" pitchFamily="18" charset="0"/>
              </a:rPr>
              <a:t>адад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 smtClean="0">
                <a:latin typeface="Palatino Linotype" panose="02040502050505030304" pitchFamily="18" charset="0"/>
              </a:rPr>
              <a:t>электромобил</a:t>
            </a:r>
            <a:endParaRPr lang="ru-RU" sz="2800" dirty="0" smtClean="0">
              <a:latin typeface="Palatino Linotype" panose="02040502050505030304" pitchFamily="18" charset="0"/>
            </a:endParaRPr>
          </a:p>
          <a:p>
            <a:endParaRPr lang="ru-RU" sz="1400" dirty="0" smtClean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Palatino Linotype" panose="02040502050505030304" pitchFamily="18" charset="0"/>
              </a:rPr>
              <a:t>20 автобус, микроавтобус,</a:t>
            </a:r>
          </a:p>
          <a:p>
            <a:endParaRPr lang="ru-RU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Palatino Linotype" panose="02040502050505030304" pitchFamily="18" charset="0"/>
              </a:rPr>
              <a:t>32 </a:t>
            </a:r>
            <a:r>
              <a:rPr lang="ru-RU" sz="2800" dirty="0" err="1">
                <a:latin typeface="Palatino Linotype" panose="02040502050505030304" pitchFamily="18" charset="0"/>
              </a:rPr>
              <a:t>адад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 smtClean="0">
                <a:latin typeface="Palatino Linotype" panose="02040502050505030304" pitchFamily="18" charset="0"/>
              </a:rPr>
              <a:t>боркаш</a:t>
            </a:r>
            <a:endParaRPr lang="ru-RU" sz="2800" dirty="0">
              <a:latin typeface="Palatino Linotype" panose="02040502050505030304" pitchFamily="18" charset="0"/>
            </a:endParaRPr>
          </a:p>
          <a:p>
            <a:endParaRPr lang="ru-RU" sz="1200" dirty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Palatino Linotype" panose="02040502050505030304" pitchFamily="18" charset="0"/>
              </a:rPr>
              <a:t>865 </a:t>
            </a:r>
            <a:r>
              <a:rPr lang="ru-RU" sz="2800" dirty="0" err="1">
                <a:latin typeface="Palatino Linotype" panose="02040502050505030304" pitchFamily="18" charset="0"/>
              </a:rPr>
              <a:t>воситаҳои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махсуси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барқии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борбардор</a:t>
            </a:r>
            <a:r>
              <a:rPr lang="ru-RU" sz="2800" dirty="0">
                <a:latin typeface="Palatino Linotype" panose="02040502050505030304" pitchFamily="18" charset="0"/>
              </a:rPr>
              <a:t> (</a:t>
            </a:r>
            <a:r>
              <a:rPr lang="ru-RU" sz="2800" dirty="0" err="1">
                <a:latin typeface="Palatino Linotype" panose="02040502050505030304" pitchFamily="18" charset="0"/>
              </a:rPr>
              <a:t>электропогрузчик</a:t>
            </a:r>
            <a:r>
              <a:rPr lang="ru-RU" sz="2800" dirty="0" smtClean="0">
                <a:latin typeface="Palatino Linotype" panose="02040502050505030304" pitchFamily="18" charset="0"/>
              </a:rPr>
              <a:t>)</a:t>
            </a:r>
          </a:p>
          <a:p>
            <a:endParaRPr lang="ru-RU" sz="1200" dirty="0" smtClean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g-Cyrl-TJ" sz="2800" b="1" dirty="0" smtClean="0">
                <a:latin typeface="Palatino Linotype" panose="02040502050505030304" pitchFamily="18" charset="0"/>
              </a:rPr>
              <a:t>9104 адад дар </a:t>
            </a:r>
            <a:r>
              <a:rPr lang="tg-Cyrl-TJ" sz="2800" b="1" dirty="0" smtClean="0">
                <a:latin typeface="Palatino Linotype" panose="02040502050505030304" pitchFamily="18" charset="0"/>
              </a:rPr>
              <a:t>умум</a:t>
            </a:r>
          </a:p>
          <a:p>
            <a:endParaRPr lang="tg-Cyrl-TJ" sz="2400" b="1" dirty="0" smtClean="0">
              <a:latin typeface="Palatino Linotype" panose="0204050205050503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g-Cyrl-TJ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30 адад электробусҳо </a:t>
            </a:r>
          </a:p>
          <a:p>
            <a:pPr lvl="0"/>
            <a:r>
              <a:rPr lang="tg-Cyrl-TJ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ба маблағи 9,9 млн.доллар аз ҶДММ “Акиа Авесто Автоматив Индастри”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0823" y="309487"/>
            <a:ext cx="10225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tg-Cyrl-TJ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Воридоти нақлиёти барқи ба ҳолати  01.07.2024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687" y="894262"/>
            <a:ext cx="122886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tg-Cyrl-TJ" sz="2800" b="1" dirty="0" smtClean="0">
                <a:latin typeface="Palatino Linotype" panose="02040502050505030304" pitchFamily="18" charset="0"/>
              </a:rPr>
              <a:t>Ҳамагӣ </a:t>
            </a:r>
            <a:r>
              <a:rPr lang="tg-Cyrl-TJ" sz="2800" b="1" dirty="0">
                <a:latin typeface="Palatino Linotype" panose="02040502050505030304" pitchFamily="18" charset="0"/>
              </a:rPr>
              <a:t>дар миқёси кишвар </a:t>
            </a:r>
            <a:r>
              <a:rPr lang="tg-Cyrl-TJ" sz="2800" b="1" dirty="0" smtClean="0">
                <a:latin typeface="Palatino Linotype" panose="02040502050505030304" pitchFamily="18" charset="0"/>
              </a:rPr>
              <a:t>173 адад</a:t>
            </a:r>
          </a:p>
          <a:p>
            <a:endParaRPr lang="ru-RU" sz="2400" dirty="0" smtClean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Palatino Linotype" panose="02040502050505030304" pitchFamily="18" charset="0"/>
              </a:rPr>
              <a:t>Ш. </a:t>
            </a:r>
            <a:r>
              <a:rPr lang="ru-RU" sz="2800" dirty="0">
                <a:latin typeface="Palatino Linotype" panose="02040502050505030304" pitchFamily="18" charset="0"/>
              </a:rPr>
              <a:t>Душанбе - 141 </a:t>
            </a:r>
            <a:r>
              <a:rPr lang="ru-RU" sz="2800" dirty="0" err="1">
                <a:latin typeface="Palatino Linotype" panose="02040502050505030304" pitchFamily="18" charset="0"/>
              </a:rPr>
              <a:t>адад</a:t>
            </a:r>
            <a:r>
              <a:rPr lang="ru-RU" sz="2800" dirty="0">
                <a:latin typeface="Palatino Linotype" panose="02040502050505030304" pitchFamily="18" charset="0"/>
              </a:rPr>
              <a:t> (15 </a:t>
            </a:r>
            <a:r>
              <a:rPr lang="ru-RU" sz="2800" dirty="0" err="1">
                <a:latin typeface="Palatino Linotype" panose="02040502050505030304" pitchFamily="18" charset="0"/>
              </a:rPr>
              <a:t>адад</a:t>
            </a:r>
            <a:r>
              <a:rPr lang="ru-RU" sz="2800" dirty="0">
                <a:latin typeface="Palatino Linotype" panose="02040502050505030304" pitchFamily="18" charset="0"/>
              </a:rPr>
              <a:t> аз </a:t>
            </a:r>
            <a:r>
              <a:rPr lang="ru-RU" sz="2800" dirty="0" err="1">
                <a:latin typeface="Palatino Linotype" panose="02040502050505030304" pitchFamily="18" charset="0"/>
              </a:rPr>
              <a:t>ҳисоби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Мақомоти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иҷроияи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ҳокимияти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давлатии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шаҳри</a:t>
            </a:r>
            <a:r>
              <a:rPr lang="ru-RU" sz="2800" dirty="0">
                <a:latin typeface="Palatino Linotype" panose="02040502050505030304" pitchFamily="18" charset="0"/>
              </a:rPr>
              <a:t> Душанбе </a:t>
            </a:r>
            <a:r>
              <a:rPr lang="ru-RU" sz="2800" dirty="0" err="1">
                <a:latin typeface="Palatino Linotype" panose="02040502050505030304" pitchFamily="18" charset="0"/>
              </a:rPr>
              <a:t>барои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электробусҳо</a:t>
            </a:r>
            <a:r>
              <a:rPr lang="ru-RU" sz="2800" dirty="0" smtClean="0">
                <a:latin typeface="Palatino Linotype" panose="02040502050505030304" pitchFamily="18" charset="0"/>
              </a:rPr>
              <a:t>)</a:t>
            </a:r>
          </a:p>
          <a:p>
            <a:endParaRPr lang="ru-RU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Palatino Linotype" panose="02040502050505030304" pitchFamily="18" charset="0"/>
              </a:rPr>
              <a:t>вилояти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Суғд</a:t>
            </a:r>
            <a:r>
              <a:rPr lang="ru-RU" sz="2800" dirty="0">
                <a:latin typeface="Palatino Linotype" panose="02040502050505030304" pitchFamily="18" charset="0"/>
              </a:rPr>
              <a:t> -9 </a:t>
            </a:r>
            <a:r>
              <a:rPr lang="ru-RU" sz="2800" dirty="0" err="1" smtClean="0">
                <a:latin typeface="Palatino Linotype" panose="02040502050505030304" pitchFamily="18" charset="0"/>
              </a:rPr>
              <a:t>адад</a:t>
            </a:r>
            <a:endParaRPr lang="ru-RU" sz="2800" dirty="0" smtClean="0">
              <a:latin typeface="Palatino Linotype" panose="02040502050505030304" pitchFamily="18" charset="0"/>
            </a:endParaRPr>
          </a:p>
          <a:p>
            <a:endParaRPr lang="ru-RU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Palatino Linotype" panose="02040502050505030304" pitchFamily="18" charset="0"/>
              </a:rPr>
              <a:t>вилояти</a:t>
            </a:r>
            <a:r>
              <a:rPr lang="ru-RU" sz="2800" dirty="0" smtClean="0">
                <a:latin typeface="Palatino Linotype" panose="02040502050505030304" pitchFamily="18" charset="0"/>
              </a:rPr>
              <a:t> </a:t>
            </a:r>
            <a:r>
              <a:rPr lang="ru-RU" sz="2800" dirty="0" err="1">
                <a:latin typeface="Palatino Linotype" panose="02040502050505030304" pitchFamily="18" charset="0"/>
              </a:rPr>
              <a:t>Хатлон</a:t>
            </a:r>
            <a:r>
              <a:rPr lang="ru-RU" sz="2800" dirty="0">
                <a:latin typeface="Palatino Linotype" panose="02040502050505030304" pitchFamily="18" charset="0"/>
              </a:rPr>
              <a:t> – 9 </a:t>
            </a:r>
            <a:r>
              <a:rPr lang="ru-RU" sz="2800" dirty="0" err="1">
                <a:latin typeface="Palatino Linotype" panose="02040502050505030304" pitchFamily="18" charset="0"/>
              </a:rPr>
              <a:t>адад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  <a:endParaRPr lang="ru-RU" sz="2800" dirty="0" smtClean="0">
              <a:latin typeface="Palatino Linotype" panose="02040502050505030304" pitchFamily="18" charset="0"/>
            </a:endParaRPr>
          </a:p>
          <a:p>
            <a:endParaRPr lang="ru-RU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Palatino Linotype" panose="02040502050505030304" pitchFamily="18" charset="0"/>
              </a:rPr>
              <a:t>НТҶ     </a:t>
            </a:r>
            <a:r>
              <a:rPr lang="ru-RU" sz="2800" dirty="0">
                <a:latin typeface="Palatino Linotype" panose="02040502050505030304" pitchFamily="18" charset="0"/>
              </a:rPr>
              <a:t>- 3 </a:t>
            </a:r>
            <a:r>
              <a:rPr lang="ru-RU" sz="2800" dirty="0" err="1" smtClean="0">
                <a:latin typeface="Palatino Linotype" panose="02040502050505030304" pitchFamily="18" charset="0"/>
              </a:rPr>
              <a:t>адад</a:t>
            </a:r>
            <a:endParaRPr lang="ru-RU" sz="2800" dirty="0" smtClean="0">
              <a:latin typeface="Palatino Linotype" panose="02040502050505030304" pitchFamily="18" charset="0"/>
            </a:endParaRPr>
          </a:p>
          <a:p>
            <a:endParaRPr lang="ru-RU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Palatino Linotype" panose="02040502050505030304" pitchFamily="18" charset="0"/>
              </a:rPr>
              <a:t>ВМКБ  </a:t>
            </a:r>
            <a:r>
              <a:rPr lang="ru-RU" sz="2800" dirty="0">
                <a:latin typeface="Palatino Linotype" panose="02040502050505030304" pitchFamily="18" charset="0"/>
              </a:rPr>
              <a:t>- 10 </a:t>
            </a:r>
            <a:r>
              <a:rPr lang="ru-RU" sz="2800" dirty="0" err="1">
                <a:latin typeface="Palatino Linotype" panose="02040502050505030304" pitchFamily="18" charset="0"/>
              </a:rPr>
              <a:t>адад</a:t>
            </a:r>
            <a:r>
              <a:rPr lang="ru-RU" sz="2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0823" y="309487"/>
            <a:ext cx="10225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tg-Cyrl-TJ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Нуқтаҳои барқгирӣ ба ҳолати  01.07.2024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23" y="2968254"/>
            <a:ext cx="7464152" cy="42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w9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自定义设计方案">
  <a:themeElements>
    <a:clrScheme name="自定义 440">
      <a:dk1>
        <a:sysClr val="windowText" lastClr="000000"/>
      </a:dk1>
      <a:lt1>
        <a:sysClr val="window" lastClr="FFFFFF"/>
      </a:lt1>
      <a:dk2>
        <a:srgbClr val="EE692F"/>
      </a:dk2>
      <a:lt2>
        <a:srgbClr val="E7E6E6"/>
      </a:lt2>
      <a:accent1>
        <a:srgbClr val="000000"/>
      </a:accent1>
      <a:accent2>
        <a:srgbClr val="EE692F"/>
      </a:accent2>
      <a:accent3>
        <a:srgbClr val="000000"/>
      </a:accent3>
      <a:accent4>
        <a:srgbClr val="EE692F"/>
      </a:accent4>
      <a:accent5>
        <a:srgbClr val="000000"/>
      </a:accent5>
      <a:accent6>
        <a:srgbClr val="EE692F"/>
      </a:accent6>
      <a:hlink>
        <a:srgbClr val="000000"/>
      </a:hlink>
      <a:folHlink>
        <a:srgbClr val="EE69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350</Words>
  <Application>Microsoft Office PowerPoint</Application>
  <PresentationFormat>Произвольный</PresentationFormat>
  <Paragraphs>81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Elsie</vt:lpstr>
      <vt:lpstr>宋体</vt:lpstr>
      <vt:lpstr>Arial</vt:lpstr>
      <vt:lpstr>Calibri</vt:lpstr>
      <vt:lpstr>Calibri Light</vt:lpstr>
      <vt:lpstr>Franklin Gothic Book</vt:lpstr>
      <vt:lpstr>Palatino Linotype</vt:lpstr>
      <vt:lpstr>Times New Roman</vt:lpstr>
      <vt:lpstr>Wingdings</vt:lpstr>
      <vt:lpstr>自定义设计方案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w967</dc:title>
  <dc:creator/>
  <cp:lastModifiedBy/>
  <cp:revision>6</cp:revision>
  <dcterms:created xsi:type="dcterms:W3CDTF">2017-04-22T15:13:00Z</dcterms:created>
  <dcterms:modified xsi:type="dcterms:W3CDTF">2024-07-29T12:00:52Z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7F63EFA1852D4A0DB8210B83F48EE063</vt:lpwstr>
  </property>
  <property fmtid="{D5CDD505-2E9C-101B-9397-08002B2CF9AE}" pid="3" name="KSOProductBuildVer">
    <vt:lpwstr>2052-11.3.0.8586</vt:lpwstr>
  </property>
</Properties>
</file>