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20"/>
  </p:notesMasterIdLst>
  <p:sldIdLst>
    <p:sldId id="259" r:id="rId2"/>
    <p:sldId id="278" r:id="rId3"/>
    <p:sldId id="335" r:id="rId4"/>
    <p:sldId id="376" r:id="rId5"/>
    <p:sldId id="336" r:id="rId6"/>
    <p:sldId id="355" r:id="rId7"/>
    <p:sldId id="359" r:id="rId8"/>
    <p:sldId id="373" r:id="rId9"/>
    <p:sldId id="371" r:id="rId10"/>
    <p:sldId id="372" r:id="rId11"/>
    <p:sldId id="363" r:id="rId12"/>
    <p:sldId id="365" r:id="rId13"/>
    <p:sldId id="366" r:id="rId14"/>
    <p:sldId id="345" r:id="rId15"/>
    <p:sldId id="375" r:id="rId16"/>
    <p:sldId id="368" r:id="rId17"/>
    <p:sldId id="362" r:id="rId18"/>
    <p:sldId id="29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0"/>
    <a:srgbClr val="000099"/>
    <a:srgbClr val="A0146E"/>
    <a:srgbClr val="003399"/>
    <a:srgbClr val="009900"/>
    <a:srgbClr val="D2424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78" d="100"/>
          <a:sy n="78" d="100"/>
        </p:scale>
        <p:origin x="96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37272500314284E-2"/>
          <c:y val="2.6042188383980182E-2"/>
          <c:w val="0.89380319539786213"/>
          <c:h val="0.73733223334748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Маблағи умумӣ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12671224</c:v>
                </c:pt>
                <c:pt idx="1">
                  <c:v>14382889</c:v>
                </c:pt>
                <c:pt idx="2">
                  <c:v>20256588</c:v>
                </c:pt>
                <c:pt idx="3">
                  <c:v>27113270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D-4221-8208-12918DA1DB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Аз ҷумла барои харидории дастгоҳҳо ва маводҳои сарфа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8032000</c:v>
                </c:pt>
                <c:pt idx="1">
                  <c:v>10432000</c:v>
                </c:pt>
                <c:pt idx="2">
                  <c:v>12162000</c:v>
                </c:pt>
                <c:pt idx="3">
                  <c:v>15729350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7D-4221-8208-12918DA1D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17"/>
        <c:axId val="276699776"/>
        <c:axId val="276696168"/>
      </c:barChart>
      <c:catAx>
        <c:axId val="2766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6696168"/>
        <c:crosses val="autoZero"/>
        <c:auto val="1"/>
        <c:lblAlgn val="ctr"/>
        <c:lblOffset val="100"/>
        <c:noMultiLvlLbl val="0"/>
      </c:catAx>
      <c:valAx>
        <c:axId val="27669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669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3056406143676483E-2"/>
          <c:y val="0.81395237282324839"/>
          <c:w val="0.89788508731703076"/>
          <c:h val="0.15943563530884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DF875C-DFA2-49C8-A6FB-F74A2D7ED1A4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BDCF01-EA4E-41F1-8F73-9C1C61809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1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35876-2274-454A-9E71-7D63F1259910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F1421-41AF-4CF2-84C5-B8044DA99F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7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AE1FC-575A-4BFA-822F-DE7E1B095F44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A3694-AB11-4821-BEC3-F64E092443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4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0CF68-67B5-45D8-988E-B0C8859068CA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F9CE8-FBDF-4EC0-8654-41C9B4BF2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1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E9039-3734-413C-8248-73FEE1240BD2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01663-08C6-4559-BDE6-0009B36F73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7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97F4D-56A9-4267-9D53-8623483B2572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8FF97-4D29-458E-9CEE-221C8A7A41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1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CB1D5-1FF2-464D-AAEA-BBC99DE2EFD8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71293-3ABC-495B-B9D7-EBF9401C6A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5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09977-D1B2-47A3-9190-948E613A4698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086F5-5B2C-4E3B-9D56-C03AF672F0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95F70-2645-4B43-B8B7-1D216E543CCB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DE62-84AF-4704-AA76-718E9C7E8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8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61077-254A-40C6-9F8A-4C02C7BBA828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E27E1-EE01-4878-A555-F426F216B8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1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A9315-6C52-4F50-A859-50A32ED49312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4B194-1B48-4EA3-9696-AFD381BF2C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2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02C35-997C-4306-A3D3-0BCBF3D39ACB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9F0BD-9230-4BCD-9C24-477494ACA8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3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5CD03B-340D-42E8-BEEF-7D2D8DEBC415}" type="datetimeFigureOut">
              <a:rPr lang="en-US" smtClean="0"/>
              <a:pPr>
                <a:defRPr/>
              </a:pPr>
              <a:t>6/11/2024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FAFCEB-12E1-4CEA-AB85-BF8F04E04C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9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jpeg"/><Relationship Id="rId7" Type="http://schemas.openxmlformats.org/officeDocument/2006/relationships/image" Target="../media/image5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49.jpe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defRPr/>
            </a:pPr>
            <a:r>
              <a:rPr lang="ru-RU" b="1" dirty="0">
                <a:solidFill>
                  <a:srgbClr val="A0146E"/>
                </a:solidFill>
                <a:latin typeface="Times New Roman Tj" pitchFamily="18" charset="-52"/>
              </a:rPr>
              <a:t/>
            </a:r>
            <a:br>
              <a:rPr lang="ru-RU" b="1" dirty="0">
                <a:solidFill>
                  <a:srgbClr val="A0146E"/>
                </a:solidFill>
                <a:latin typeface="Times New Roman Tj" pitchFamily="18" charset="-52"/>
              </a:rPr>
            </a:br>
            <a:r>
              <a:rPr lang="tg-Cyrl-TJ" sz="4000" b="1" dirty="0">
                <a:solidFill>
                  <a:schemeClr val="bg1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БАРНОМАИ МИЛЛЇ ОИД БА ТАЪМИНИ БЕХАТАРИИ ХУНИ ДОНОРЇ ВА ТАКМИЛИ ФАЪОЛИЯТИ ХАДАМОТИ ХУН ДАР ҶУМЊУРИИ ТОЉИКИСТОН БАРОИ СОЛЊОИ 2021-2025</a:t>
            </a:r>
            <a:br>
              <a:rPr lang="tg-Cyrl-TJ" sz="4000" b="1" dirty="0">
                <a:solidFill>
                  <a:schemeClr val="bg1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</a:br>
            <a:r>
              <a:rPr lang="tg-Cyrl-TJ" sz="4000" b="1" dirty="0">
                <a:solidFill>
                  <a:schemeClr val="bg1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ҚҲ ҶТ аз 28 октябри соли 2020, №568</a:t>
            </a:r>
            <a:endParaRPr lang="en-US" sz="4000" b="1" dirty="0">
              <a:solidFill>
                <a:schemeClr val="bg1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7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6044" y="170761"/>
            <a:ext cx="1224979" cy="105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Users\User\Desktop\Хисоботи барнома барои КОЛЛЕГИЯ\Фото барои коллегия\photo_2023-12-13_20-03-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354" y="2791247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User\Desktop\Хисоботи барнома барои КОЛЛЕГИЯ\Фото барои коллегия\photo_2023-12-13_20-03-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69" y="3356992"/>
            <a:ext cx="44187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User\Desktop\Хисоботи барнома барои КОЛЛЕГИЯ\Фото барои коллегия\photo_2023-12-13_20-03-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1424"/>
            <a:ext cx="4464496" cy="29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User\Desktop\Хисоботи барнома барои КОЛЛЕГИЯ\Фото барои коллегия\photo_2023-12-08_11-25-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69" y="371424"/>
            <a:ext cx="4418727" cy="287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0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7633"/>
            <a:ext cx="7200800" cy="884802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ОМОДА НАМУДАНИ МУТАХАССИСОНИ СОҲА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80" y="900127"/>
            <a:ext cx="6159465" cy="373270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Банди 15. </a:t>
            </a:r>
            <a:r>
              <a:rPr lang="tg-Cyrl-TJ" sz="2400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Азнавтаъминкунии заминаи моддию техникии МД «МҶИХ», филиалҳои он, инчунин ҳуҷраҳои нигоҳдории ҷузъҳо ва зардобаи тайёри хуни муассисањои тиббию профилактикии шаҳру ноҳияҳои ҷумҳурӣ</a:t>
            </a:r>
          </a:p>
          <a:p>
            <a:pPr algn="just"/>
            <a: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Банди 16. </a:t>
            </a:r>
            <a:r>
              <a:rPr lang="tg-Cyrl-TJ" sz="2400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Барои кормандони хадамоти хун ва дигар мутахассисони МТП мутобиќи њуљљатњо ва дастурњои нави таълимию методи созмон додани даврањои омўзишї</a:t>
            </a:r>
            <a:endParaRPr lang="ru-RU" sz="2400" dirty="0">
              <a:solidFill>
                <a:srgbClr val="000099"/>
              </a:solidFill>
              <a:latin typeface="Times New Roman Tj" panose="02020603050405020304" pitchFamily="18" charset="-52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0392" y="0"/>
            <a:ext cx="1041648" cy="9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33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Users\User\Desktop\Фото барои альбом 11.08\Альбом №2\IMG_9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5" y="5026274"/>
            <a:ext cx="2739545" cy="16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92.168.1.20\TestHEM\ФОТО\Душанбе\IMG_9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10" y="5026274"/>
            <a:ext cx="2715000" cy="17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45" y="1114731"/>
            <a:ext cx="2849201" cy="17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39" y="2924944"/>
            <a:ext cx="28639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90" y="5039221"/>
            <a:ext cx="2904456" cy="170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6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g-Cyrl-TJ" sz="2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ИҶРОИШИ НАЌШАИ ЧОРАБИНИЊО </a:t>
            </a:r>
            <a:br>
              <a:rPr lang="tg-Cyrl-TJ" sz="2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</a:br>
            <a:r>
              <a:rPr lang="tg-Cyrl-TJ" sz="2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ЉИЊАТИ БЕХАТАРИИ ХУНИ ДОНОРӢ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Банди 17. </a:t>
            </a:r>
            <a:r>
              <a:rPr lang="tg-Cyrl-TJ" sz="2400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Дар барномаи таълимии МДТ ДДТТ ба номи Абӯалӣ ибни Сино, МДТ «ДТБКТ ҶТ ва коллељњои тиббї  ворид соатҳои омўзишї оид ба масъалањои трансфузиология</a:t>
            </a:r>
          </a:p>
          <a:p>
            <a:pPr algn="just"/>
            <a: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Банди 18</a:t>
            </a:r>
            <a:r>
              <a:rPr lang="tg-Cyrl-TJ" sz="2400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. Гузаронидани такмили ихтисоси мутахассисони хадамоти хун дар заминаи МД «МҶИХ» ва берун аз ҷумҳурӣ</a:t>
            </a:r>
          </a:p>
          <a:p>
            <a:pPr algn="just"/>
            <a: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Банди </a:t>
            </a:r>
            <a: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19. </a:t>
            </a:r>
            <a:r>
              <a:rPr lang="tg-Cyrl-TJ" sz="2400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Таъмин намудани даъвати мутахассисони варзидаи хориљї барои тайёр намудани мутахассисони хадамоти хун дар заминаи муассисаи давлатии «Маркази љумњуриявии илмии хун»</a:t>
            </a:r>
            <a:endParaRPr lang="ru-RU" sz="2400" dirty="0">
              <a:solidFill>
                <a:srgbClr val="000099"/>
              </a:solidFill>
              <a:latin typeface="Times New Roman Tj" panose="02020603050405020304" pitchFamily="18" charset="-52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0392" y="0"/>
            <a:ext cx="1041648" cy="9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33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8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g-Cyrl-TJ" sz="2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ИҶРОИШИ НАЌШАИ ЧОРАБИНИЊО </a:t>
            </a:r>
            <a:br>
              <a:rPr lang="tg-Cyrl-TJ" sz="2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</a:br>
            <a:r>
              <a:rPr lang="tg-Cyrl-TJ" sz="2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ЉИЊАТИ БЕХАТАРИИ ХУНИ ДОНОРӢ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5832648" cy="37444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Банди 20. </a:t>
            </a:r>
            <a:r>
              <a:rPr lang="tg-Cyrl-TJ" sz="2400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Дар кафедраҳои ҷарроҳии умумӣ, анестезиология ва реаниматологияи </a:t>
            </a:r>
            <a:r>
              <a:rPr lang="tg-Cyrl-TJ" sz="24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МДТ ДДТТ ба номи Абӯалӣ ибни Сино, МДТ «ДТБКТ ҶТ  </a:t>
            </a:r>
            <a:r>
              <a:rPr lang="tg-Cyrl-TJ" sz="2400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ҷорӣ намудани соатҳои иловагии дарсӣ доир ба  мавзӯъҳои мубрами донорӣ ва истифодаи клиникии ҷузъҳои хуни донорӣ</a:t>
            </a:r>
          </a:p>
          <a:p>
            <a:pPr algn="just"/>
            <a: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Банди 21</a:t>
            </a:r>
            <a:r>
              <a:rPr lang="tg-Cyrl-TJ" sz="2400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. Харидорї ва таљњизонидани асбобҳои айёнии таълимӣ</a:t>
            </a:r>
          </a:p>
          <a:p>
            <a:pPr algn="just"/>
            <a: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Банди 22</a:t>
            </a:r>
            <a:r>
              <a:rPr lang="tg-Cyrl-TJ" sz="2400" dirty="0">
                <a:solidFill>
                  <a:srgbClr val="000099"/>
                </a:solidFill>
                <a:latin typeface="Times New Roman Tj" panose="02020603050405020304" pitchFamily="18" charset="-52"/>
                <a:ea typeface="+mj-ea"/>
                <a:cs typeface="Times New Roman" panose="02020603050405020304" pitchFamily="18" charset="0"/>
              </a:rPr>
              <a:t>. Гузаронидани конфронсҳои илмию амалӣ, семинарҳо дар ҳамкории зич бо мутахассисони кишварҳои хориҷи наздик ва дур</a:t>
            </a:r>
            <a:endParaRPr lang="ru-RU" sz="2400" dirty="0">
              <a:solidFill>
                <a:srgbClr val="000099"/>
              </a:solidFill>
              <a:latin typeface="Times New Roman Tj" panose="02020603050405020304" pitchFamily="18" charset="-52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0392" y="0"/>
            <a:ext cx="1041648" cy="9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33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92.168.1.20\TestHEM\ФОТО\Душанбе\IMG_9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779437" cy="212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Users\User\Desktop\Хисоботи барнома барои КОЛЛЕГИЯ\Фото барои коллегия\photo_2023-12-18_10-28-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07" y="4653136"/>
            <a:ext cx="293157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Users\User\Desktop\Хисоботи барнома барои КОЛЛЕГИЯ\Фото барои коллегия\photo_2023-12-18_10-28-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736304" cy="240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Users\User\Desktop\Хисоботи барнома барои КОЛЛЕГИЯ\Фото барои коллегия\photo_2023-12-18_10-29-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3096344" cy="21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971600" y="17241"/>
            <a:ext cx="6984776" cy="1132979"/>
          </a:xfrm>
        </p:spPr>
        <p:txBody>
          <a:bodyPr>
            <a:noAutofit/>
          </a:bodyPr>
          <a:lstStyle/>
          <a:p>
            <a:r>
              <a:rPr lang="tg-Cyrl-TJ" sz="20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БАНДИ 23, 24</a:t>
            </a:r>
            <a:br>
              <a:rPr lang="tg-Cyrl-TJ" sz="20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</a:br>
            <a:r>
              <a:rPr lang="tg-Cyrl-TJ" sz="18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ТАЪМИН НАМУДАНИ РУШДИ ДОНОРИИ ИХТИЁРИИ ХУН ВА ҶУЗЪҲОИ ОН,   ҶАЛБ НАМУДАНИ КОРМАНДОНИ ТАШКИЛОТҲО БА САФИ ДОНОРӢ</a:t>
            </a:r>
            <a:endParaRPr lang="ru-RU" sz="1800" b="1" dirty="0">
              <a:solidFill>
                <a:srgbClr val="000099"/>
              </a:solidFill>
              <a:latin typeface="Times New Roman Tj" panose="02020603050405020304" pitchFamily="18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" y="1133900"/>
            <a:ext cx="5724127" cy="2223092"/>
          </a:xfrm>
        </p:spPr>
        <p:txBody>
          <a:bodyPr>
            <a:noAutofit/>
          </a:bodyPr>
          <a:lstStyle/>
          <a:p>
            <a:r>
              <a:rPr lang="tg-Cyrl-TJ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Нақшаи рӯзҳои донорӣ</a:t>
            </a:r>
          </a:p>
          <a:p>
            <a:r>
              <a:rPr lang="tg-Cyrl-TJ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Ҷамоварии хун дар шароити сайёр</a:t>
            </a:r>
          </a:p>
          <a:p>
            <a:r>
              <a:rPr lang="tg-Cyrl-TJ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Фароҳам овардани шароити хуб барои донорон</a:t>
            </a:r>
          </a:p>
          <a:p>
            <a:r>
              <a:rPr lang="tg-Cyrl-TJ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Тарғибу ташвиқоти донорӣ дар байни аҳолӣ</a:t>
            </a:r>
          </a:p>
          <a:p>
            <a:r>
              <a:rPr lang="tg-Cyrl-TJ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Ҷашн гирифтани 14июн ҳамчун 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g-Cyrl-TJ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Рӯзи умумиҷаҳонии донорони хун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tg-Cyrl-TJ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6882" y="44624"/>
            <a:ext cx="1161622" cy="100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" y="44624"/>
            <a:ext cx="950506" cy="9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493488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Users\User\Desktop\Хисоботи барнома барои КОЛЛЕГИЯ\Фото барои коллегия\photo_2023-12-18_07-37-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96023"/>
            <a:ext cx="4023137" cy="30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User\Desktop\Хисоботи барнома барои КОЛЛЕГИЯ\Фото барои коллегия\photo_2023-12-18_07-37-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4470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25" y="404664"/>
            <a:ext cx="8229600" cy="560386"/>
          </a:xfrm>
        </p:spPr>
        <p:txBody>
          <a:bodyPr>
            <a:noAutofit/>
          </a:bodyPr>
          <a:lstStyle/>
          <a:p>
            <a:r>
              <a:rPr lang="tg-Cyrl-TJ" sz="20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БАНДИ 25  </a:t>
            </a:r>
            <a:br>
              <a:rPr lang="tg-Cyrl-TJ" sz="20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</a:br>
            <a: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Такмил додани озмоишгоҳи референсӣ </a:t>
            </a:r>
            <a:b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</a:br>
            <a: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бо дастгоҳи замонави</a:t>
            </a:r>
            <a:endParaRPr lang="ru-RU" sz="2400" b="1" dirty="0">
              <a:solidFill>
                <a:srgbClr val="000099"/>
              </a:solidFill>
              <a:latin typeface="Times New Roman Tj" panose="02020603050405020304" pitchFamily="18" charset="-52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User\Desktop\Хисоботи барнома барои КОЛЛЕГИЯ\изображение_viber_2022-11-25_11-00-24-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95986"/>
            <a:ext cx="1814631" cy="16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Users\User\Desktop\Хисоботи барнома барои КОЛЛЕГИЯ\изображение_viber_2022-11-25_11-00-34-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52" y="1195986"/>
            <a:ext cx="2304256" cy="17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2621" y="60302"/>
            <a:ext cx="556828" cy="4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ERBIT~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" y="5284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Users\User\Desktop\Хисоботи барнома барои КОЛЛЕГИЯ\изображение_viber_2022-11-25_11-00-27-6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316835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D:\Users\User\Desktop\Хисоботи барнома барои КОЛЛЕГИЯ\изображение_viber_2022-11-25_11-00-26-0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72" y="2996952"/>
            <a:ext cx="23042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D:\Users\User\Desktop\Хисоботи барнома барои КОЛЛЕГИЯ\изображение_viber_2022-11-25_11-00-26-4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" y="2924944"/>
            <a:ext cx="179571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3326800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25145"/>
            <a:ext cx="242208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D:\Users\User\Desktop\Хисоботи барнома барои КОЛЛЕГИЯ\Фото барои коллегия\photo_2023-12-08_11-25-5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46001"/>
            <a:ext cx="4752528" cy="34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116632"/>
            <a:ext cx="8686800" cy="1512168"/>
          </a:xfrm>
        </p:spPr>
        <p:txBody>
          <a:bodyPr>
            <a:noAutofit/>
          </a:bodyPr>
          <a:lstStyle/>
          <a:p>
            <a:r>
              <a:rPr lang="tg-Cyrl-TJ" sz="2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Банди 26 Банди 27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tg-Cyrl-TJ" sz="2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ФАЪОЛИЯТИ БРИГАДА ВА ТАЪМИНИ САМАРАНОКИИ ОН </a:t>
            </a:r>
            <a:endParaRPr lang="ru-RU" sz="2800" b="1" dirty="0">
              <a:solidFill>
                <a:srgbClr val="000099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pPr algn="just"/>
            <a:r>
              <a:rPr lang="tg-Cyrl-TJ" sz="2400" dirty="0">
                <a:latin typeface="Times New Roman Tj" panose="02020603050405020304" pitchFamily="18" charset="-52"/>
              </a:rPr>
              <a:t>Кӯмаки фаврии трансфузионӣ </a:t>
            </a:r>
          </a:p>
          <a:p>
            <a:pPr algn="just"/>
            <a:r>
              <a:rPr lang="tg-Cyrl-TJ" sz="2400" dirty="0">
                <a:latin typeface="Times New Roman Tj" panose="02020603050405020304" pitchFamily="18" charset="-52"/>
              </a:rPr>
              <a:t>Коҳиш додани фавти модарон</a:t>
            </a:r>
          </a:p>
          <a:p>
            <a:pPr algn="just"/>
            <a:r>
              <a:rPr lang="tg-Cyrl-TJ" sz="2400" dirty="0">
                <a:latin typeface="Times New Roman Tj" panose="02020603050405020304" pitchFamily="18" charset="-52"/>
              </a:rPr>
              <a:t>Ҷорӣ намудани Дастоварҳои нави табобати хунравии шадиди акушерӣ ва саривақт таъмин намудани кумаки трансфузионӣ»</a:t>
            </a:r>
          </a:p>
          <a:p>
            <a:pPr algn="just"/>
            <a:endParaRPr lang="tg-Cyrl-TJ" sz="2400" dirty="0">
              <a:latin typeface="Times New Roman Tj" panose="02020603050405020304" pitchFamily="18" charset="-52"/>
            </a:endParaRPr>
          </a:p>
          <a:p>
            <a:pPr algn="just"/>
            <a:endParaRPr lang="ru-RU" sz="2300" dirty="0">
              <a:latin typeface="Times New Roman Tj" panose="02020603050405020304" pitchFamily="18" charset="-52"/>
            </a:endParaRPr>
          </a:p>
        </p:txBody>
      </p:sp>
      <p:pic>
        <p:nvPicPr>
          <p:cNvPr id="4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0"/>
            <a:ext cx="897632" cy="77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248472" cy="30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608512" cy="30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9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Desktop\Фото барои альбом 11.08\Альбом №2\IMG_9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85184"/>
            <a:ext cx="2160240" cy="17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User\Desktop\Папка № I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2304256" cy="17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User\Desktop\Папка № I\lyubuyu-krov-dlya-perelivan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2088232" cy="17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244971"/>
            <a:ext cx="7994848" cy="1095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ДАР САМТИ ОМОДА НАМУДАНИ МУТАХАССИСОН ВА ТАКМИЛИ ИХТИСОС </a:t>
            </a:r>
          </a:p>
        </p:txBody>
      </p:sp>
      <p:pic>
        <p:nvPicPr>
          <p:cNvPr id="9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2894" y="44624"/>
            <a:ext cx="1105104" cy="95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ERBIT~1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51520" y="1196752"/>
            <a:ext cx="6840760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Марказ</a:t>
            </a:r>
            <a:r>
              <a:rPr lang="ru-RU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дорои</a:t>
            </a:r>
            <a:r>
              <a:rPr lang="ru-RU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китобхонаи</a:t>
            </a:r>
            <a:r>
              <a:rPr lang="ru-RU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замонав</a:t>
            </a:r>
            <a:r>
              <a:rPr lang="tg-Cyrl-TJ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ӣ;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g-Cyrl-TJ" sz="2900" dirty="0" smtClean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Дорои иҷозатномаи Вазорати маориф </a:t>
            </a:r>
            <a:r>
              <a:rPr lang="tg-Cyrl-TJ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ва илм;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g-Cyrl-TJ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Дорои аккредитатсияи давлатӣ;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g-Cyrl-TJ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Курсњои такмили ихтисос ва даврањои омўзишї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tg-Cyrl-TJ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    анҷом дода мешавад.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g-Cyrl-TJ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Дар пойгоњи Марказ табибон ва корманди миёнаи тиб, аз давраи бозомўзии аввалия ва такмили ихтисос мегузаранд.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g-Cyrl-TJ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Доир ба масъалаҳои мубрами трансфузиологияи истеҳсолӣ ва клиники дарсҳои назариявӣ ва амалӣ гузаронида мешавад.</a:t>
            </a:r>
            <a:endParaRPr lang="ru-RU" sz="2800" dirty="0">
              <a:solidFill>
                <a:srgbClr val="000099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tg-Cyrl-TJ" sz="2800" b="1" dirty="0">
              <a:solidFill>
                <a:srgbClr val="000099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tg-Cyrl-TJ" sz="2800" b="1" dirty="0">
              <a:solidFill>
                <a:srgbClr val="000099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tg-Cyrl-TJ" sz="2600" dirty="0">
              <a:solidFill>
                <a:srgbClr val="000099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2780928"/>
            <a:ext cx="162520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57" y="5089570"/>
            <a:ext cx="2173507" cy="1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33969"/>
            <a:ext cx="2129212" cy="159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41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 flipV="1">
            <a:off x="642910" y="623144"/>
            <a:ext cx="8143932" cy="4524315"/>
          </a:xfrm>
          <a:prstGeom prst="rect">
            <a:avLst/>
          </a:prstGeom>
          <a:ln>
            <a:solidFill>
              <a:srgbClr val="FFCCFF">
                <a:alpha val="89020"/>
              </a:srgbClr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g-Cyrl-TJ" sz="96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g-Cyrl-TJ" sz="96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9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ТАШАККУР!</a:t>
            </a:r>
            <a:endParaRPr lang="ru-RU" sz="96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79400"/>
            <a:ext cx="12969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7010400" cy="5603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g-Cyrl-TJ" dirty="0">
                <a:solidFill>
                  <a:schemeClr val="accent1"/>
                </a:solidFill>
                <a:latin typeface="Times New Roman Tj" pitchFamily="18" charset="-52"/>
              </a:rPr>
              <a:t/>
            </a:r>
            <a:br>
              <a:rPr lang="tg-Cyrl-TJ" dirty="0">
                <a:solidFill>
                  <a:schemeClr val="accent1"/>
                </a:solidFill>
                <a:latin typeface="Times New Roman Tj" pitchFamily="18" charset="-52"/>
              </a:rPr>
            </a:br>
            <a:r>
              <a:rPr lang="tg-Cyrl-TJ" dirty="0">
                <a:solidFill>
                  <a:schemeClr val="accent1"/>
                </a:solidFill>
                <a:latin typeface="Times New Roman Tj" pitchFamily="18" charset="-52"/>
              </a:rPr>
              <a:t> </a:t>
            </a:r>
            <a:r>
              <a:rPr lang="tg-Cyrl-TJ" sz="6000" b="1" i="1" dirty="0">
                <a:solidFill>
                  <a:schemeClr val="accent1"/>
                </a:solidFill>
                <a:latin typeface="Times New Roman Tj" pitchFamily="18" charset="-52"/>
              </a:rPr>
              <a:t>Мақсади  барнома</a:t>
            </a:r>
            <a:endParaRPr lang="ru-RU" sz="6000" b="1" i="1" dirty="0">
              <a:solidFill>
                <a:schemeClr val="accent1"/>
              </a:solidFill>
              <a:latin typeface="Times New Roman Tj" pitchFamily="18" charset="-52"/>
            </a:endParaRPr>
          </a:p>
        </p:txBody>
      </p:sp>
      <p:sp>
        <p:nvSpPr>
          <p:cNvPr id="16386" name="Содержимое 3"/>
          <p:cNvSpPr>
            <a:spLocks noGrp="1"/>
          </p:cNvSpPr>
          <p:nvPr>
            <p:ph idx="1"/>
          </p:nvPr>
        </p:nvSpPr>
        <p:spPr>
          <a:xfrm>
            <a:off x="54573" y="1194066"/>
            <a:ext cx="7776864" cy="3312368"/>
          </a:xfrm>
        </p:spPr>
        <p:txBody>
          <a:bodyPr>
            <a:normAutofit fontScale="47500" lnSpcReduction="20000"/>
          </a:bodyPr>
          <a:lstStyle/>
          <a:p>
            <a:r>
              <a:rPr lang="ru-RU" sz="4800" dirty="0" err="1">
                <a:latin typeface="Times New Roman Tj" panose="02020603050405020304" pitchFamily="18" charset="-52"/>
              </a:rPr>
              <a:t>Таъмини</a:t>
            </a:r>
            <a:r>
              <a:rPr lang="ru-RU" sz="4800" dirty="0">
                <a:latin typeface="Times New Roman Tj" panose="02020603050405020304" pitchFamily="18" charset="-52"/>
              </a:rPr>
              <a:t>  </a:t>
            </a:r>
            <a:r>
              <a:rPr lang="ru-RU" sz="4800" dirty="0" err="1">
                <a:latin typeface="Times New Roman Tj" panose="02020603050405020304" pitchFamily="18" charset="-52"/>
              </a:rPr>
              <a:t>бехатарии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хун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ва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рушди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босуботи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соҳа</a:t>
            </a:r>
            <a:endParaRPr lang="ru-RU" sz="4800" dirty="0">
              <a:latin typeface="Times New Roman Tj" panose="02020603050405020304" pitchFamily="18" charset="-52"/>
            </a:endParaRPr>
          </a:p>
          <a:p>
            <a:r>
              <a:rPr lang="ru-RU" sz="4800" dirty="0" err="1">
                <a:latin typeface="Times New Roman Tj" panose="02020603050405020304" pitchFamily="18" charset="-52"/>
              </a:rPr>
              <a:t>Такмили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системаи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ягонаи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итилоотӣ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байни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марказ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ва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филиалҳо</a:t>
            </a:r>
            <a:r>
              <a:rPr lang="ru-RU" sz="4800" dirty="0">
                <a:latin typeface="Times New Roman Tj" panose="02020603050405020304" pitchFamily="18" charset="-52"/>
              </a:rPr>
              <a:t>;</a:t>
            </a:r>
          </a:p>
          <a:p>
            <a:r>
              <a:rPr lang="ru-RU" sz="4800" dirty="0" err="1">
                <a:latin typeface="Times New Roman Tj" panose="02020603050405020304" pitchFamily="18" charset="-52"/>
              </a:rPr>
              <a:t>Таъмини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таҷҳизоти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замонавии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коркарди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хуни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донорӣ</a:t>
            </a:r>
            <a:endParaRPr lang="ru-RU" sz="4800" dirty="0">
              <a:latin typeface="Times New Roman Tj" panose="02020603050405020304" pitchFamily="18" charset="-52"/>
            </a:endParaRPr>
          </a:p>
          <a:p>
            <a:r>
              <a:rPr lang="ru-RU" sz="4800" dirty="0" err="1">
                <a:latin typeface="Times New Roman Tj" panose="02020603050405020304" pitchFamily="18" charset="-52"/>
              </a:rPr>
              <a:t>Муҷҷаҳазгардонии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озмоишгоҳҳо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бо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таҷҳизоти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санҷишии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smtClean="0">
                <a:latin typeface="Times New Roman Tj" panose="02020603050405020304" pitchFamily="18" charset="-52"/>
              </a:rPr>
              <a:t>ПСР</a:t>
            </a:r>
            <a:r>
              <a:rPr lang="ru-RU" sz="4800" dirty="0">
                <a:latin typeface="Times New Roman Tj" panose="02020603050405020304" pitchFamily="18" charset="-52"/>
              </a:rPr>
              <a:t>;</a:t>
            </a:r>
          </a:p>
          <a:p>
            <a:r>
              <a:rPr lang="ru-RU" sz="4800" dirty="0" err="1">
                <a:latin typeface="Times New Roman Tj" panose="02020603050405020304" pitchFamily="18" charset="-52"/>
              </a:rPr>
              <a:t>Коркади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хуни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донорӣ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бо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истифода</a:t>
            </a:r>
            <a:r>
              <a:rPr lang="ru-RU" sz="4800" dirty="0">
                <a:latin typeface="Times New Roman Tj" panose="02020603050405020304" pitchFamily="18" charset="-52"/>
              </a:rPr>
              <a:t> аз </a:t>
            </a:r>
            <a:r>
              <a:rPr lang="ru-RU" sz="4800" dirty="0" err="1" smtClean="0">
                <a:latin typeface="Times New Roman Tj" panose="02020603050405020304" pitchFamily="18" charset="-52"/>
              </a:rPr>
              <a:t>маводҳои</a:t>
            </a:r>
            <a:endParaRPr lang="ru-RU" sz="48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сарфаи</a:t>
            </a:r>
            <a:r>
              <a:rPr lang="ru-RU" sz="4800" dirty="0">
                <a:latin typeface="Times New Roman Tj" panose="02020603050405020304" pitchFamily="18" charset="-52"/>
              </a:rPr>
              <a:t> </a:t>
            </a:r>
            <a:r>
              <a:rPr lang="ru-RU" sz="4800" dirty="0" err="1">
                <a:latin typeface="Times New Roman Tj" panose="02020603050405020304" pitchFamily="18" charset="-52"/>
              </a:rPr>
              <a:t>яккарата</a:t>
            </a:r>
            <a:endParaRPr lang="ru-RU" sz="4800" dirty="0">
              <a:latin typeface="Times New Roman Tj" panose="02020603050405020304" pitchFamily="18" charset="-52"/>
            </a:endParaRPr>
          </a:p>
        </p:txBody>
      </p:sp>
      <p:pic>
        <p:nvPicPr>
          <p:cNvPr id="5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44624"/>
            <a:ext cx="12969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" y="5106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Users\User\Desktop\Хисоботи барнома барои КОЛЛЕГИЯ\Фото барои коллегия\photo_2023-12-08_11-25-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" y="4077072"/>
            <a:ext cx="3234061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Users\User\Desktop\Хисоботи барнома барои КОЛЛЕГИЯ\Фото барои коллегия\photo_2023-12-08_11-25-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430945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Users\User\Desktop\Хисоботи барнома барои КОЛЛЕГИЯ\Фото барои коллегия\photo_2023-12-08_11-25-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3"/>
            <a:ext cx="3240360" cy="26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6240462" cy="1004887"/>
          </a:xfrm>
        </p:spPr>
        <p:txBody>
          <a:bodyPr/>
          <a:lstStyle/>
          <a:p>
            <a:pPr algn="ctr" eaLnBrk="1" hangingPunct="1"/>
            <a:r>
              <a:rPr lang="tg-Cyrl-TJ" b="1" i="1" dirty="0">
                <a:solidFill>
                  <a:srgbClr val="C00000"/>
                </a:solidFill>
                <a:latin typeface="Times New Roman Tj" pitchFamily="18" charset="-52"/>
              </a:rPr>
              <a:t>Вазифаҳои барнома</a:t>
            </a:r>
            <a:endParaRPr lang="ru-RU" b="1" i="1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tg-Cyrl-TJ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Такмил додани заминаи меъёрии њуќуќї ва сохтори ташкилии хадамоти хун;</a:t>
            </a:r>
          </a:p>
          <a:p>
            <a:pPr algn="just">
              <a:buFont typeface="Wingdings" pitchFamily="2" charset="2"/>
              <a:buChar char="v"/>
            </a:pPr>
            <a:r>
              <a:rPr lang="tg-Cyrl-TJ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Татбиќи  технологияњои муосир дар асоси таљдиди замина</a:t>
            </a:r>
            <a:r>
              <a:rPr lang="ru-RU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и </a:t>
            </a:r>
            <a:r>
              <a:rPr lang="ru-RU" sz="28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моддию</a:t>
            </a:r>
            <a:r>
              <a:rPr lang="ru-RU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техникї</a:t>
            </a:r>
            <a:r>
              <a:rPr lang="ru-RU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Баланд </a:t>
            </a: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бардоштани</a:t>
            </a: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тахассуси</a:t>
            </a: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мутахассисони</a:t>
            </a: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хадамоти</a:t>
            </a: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хун</a:t>
            </a: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tg-Cyrl-TJ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Рушди донории хун ва љузъњои он дар асоси таљрибаи пешрафтаи байналмилалї;</a:t>
            </a:r>
            <a:endParaRPr lang="ru-RU" sz="2900" dirty="0">
              <a:solidFill>
                <a:srgbClr val="000099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Ташкили</a:t>
            </a: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системаи</a:t>
            </a: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назорати</a:t>
            </a: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сифати</a:t>
            </a: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мањсулоти</a:t>
            </a: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хуни</a:t>
            </a:r>
            <a:r>
              <a:rPr lang="ru-RU" sz="29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донорї</a:t>
            </a:r>
            <a:endParaRPr lang="ru-RU" sz="2900" dirty="0">
              <a:solidFill>
                <a:srgbClr val="000099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tg-Cyrl-TJ" sz="2900" dirty="0">
              <a:solidFill>
                <a:srgbClr val="000099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  <a:p>
            <a:pPr eaLnBrk="1" hangingPunct="1"/>
            <a:endParaRPr lang="ru-RU" sz="2400" dirty="0"/>
          </a:p>
        </p:txBody>
      </p:sp>
      <p:pic>
        <p:nvPicPr>
          <p:cNvPr id="4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2404" y="35161"/>
            <a:ext cx="12969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" y="1293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Маблағгузории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муассисаи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Маркази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ҷумҳуриявии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илмии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филиалҳои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950095"/>
              </p:ext>
            </p:extLst>
          </p:nvPr>
        </p:nvGraphicFramePr>
        <p:xfrm>
          <a:off x="0" y="1187624"/>
          <a:ext cx="9036496" cy="567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5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83568" y="161126"/>
            <a:ext cx="7056784" cy="819602"/>
          </a:xfrm>
        </p:spPr>
        <p:txBody>
          <a:bodyPr>
            <a:noAutofit/>
          </a:bodyPr>
          <a:lstStyle/>
          <a:p>
            <a:r>
              <a:rPr lang="tg-Cyrl-TJ" sz="26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ИҶРОИШИ НАЌШАИ ЧОРАБИНИЊО </a:t>
            </a:r>
            <a:br>
              <a:rPr lang="tg-Cyrl-TJ" sz="26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</a:br>
            <a:r>
              <a:rPr lang="tg-Cyrl-TJ" sz="26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ЉИЊАТИ АМАЛИСОЗИИ БАРНОМА</a:t>
            </a:r>
            <a:endParaRPr lang="ru-RU" sz="2600" b="1" dirty="0">
              <a:solidFill>
                <a:srgbClr val="000099"/>
              </a:solidFill>
              <a:latin typeface="Times New Roman Tj" panose="02020603050405020304" pitchFamily="18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120775"/>
            <a:ext cx="8928992" cy="56926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g-Cyrl-TJ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Нақшаю чорабиниҳои иҷроиши Барномаи мазкур </a:t>
            </a:r>
            <a:r>
              <a:rPr lang="tg-Cyrl-TJ" dirty="0" smtClean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аз </a:t>
            </a:r>
            <a:r>
              <a:rPr lang="tg-Cyrl-TJ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27 банд иборат мебошад ва дар </a:t>
            </a:r>
            <a:r>
              <a:rPr lang="tg-Cyrl-TJ" dirty="0" smtClean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давраҳои </a:t>
            </a:r>
            <a:r>
              <a:rPr lang="tg-Cyrl-TJ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ҳисоботӣ зина ба зина бо фойизнокии </a:t>
            </a:r>
            <a:r>
              <a:rPr lang="tg-Cyrl-TJ" dirty="0" smtClean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назаррас амалӣ гардида истодааст. </a:t>
            </a:r>
          </a:p>
          <a:p>
            <a:pPr marL="0" indent="0" algn="just">
              <a:buNone/>
            </a:pPr>
            <a:r>
              <a:rPr lang="tg-Cyrl-TJ" dirty="0" smtClean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Ҳамзамон </a:t>
            </a:r>
            <a:r>
              <a:rPr lang="tg-Cyrl-TJ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дар </a:t>
            </a:r>
            <a:r>
              <a:rPr lang="tg-Cyrl-TJ" dirty="0" smtClean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соли 2021-96% дар соли 2022-95%, дар соли 2023-96% ва дар соли 2024-94%-ро ташкил намудааст, </a:t>
            </a:r>
            <a:r>
              <a:rPr lang="tg-Cyrl-TJ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ки соли сеюми иҷроиши нақшаю чорабиниҳои барнома ба ҳисоб меравад.</a:t>
            </a:r>
            <a:endParaRPr lang="ru-RU" dirty="0">
              <a:solidFill>
                <a:srgbClr val="000099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g-Cyrl-TJ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5053" y="0"/>
            <a:ext cx="12969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" y="1567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755576" y="161126"/>
            <a:ext cx="6984776" cy="819602"/>
          </a:xfrm>
        </p:spPr>
        <p:txBody>
          <a:bodyPr>
            <a:noAutofit/>
          </a:bodyPr>
          <a:lstStyle/>
          <a:p>
            <a:r>
              <a:rPr lang="tg-Cyrl-TJ" sz="26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ИҶРОИШИ НАЌШАИ ЧОРАБИНИЊО </a:t>
            </a:r>
            <a:br>
              <a:rPr lang="tg-Cyrl-TJ" sz="26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</a:br>
            <a:r>
              <a:rPr lang="tg-Cyrl-TJ" sz="26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ЉИЊАТИ АМАЛИСОЗИИ БАРНОМА</a:t>
            </a:r>
            <a:endParaRPr lang="ru-RU" sz="2600" b="1" dirty="0">
              <a:solidFill>
                <a:srgbClr val="000099"/>
              </a:solidFill>
              <a:latin typeface="Times New Roman Tj" panose="02020603050405020304" pitchFamily="18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268760"/>
            <a:ext cx="5616624" cy="22322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tg-Cyrl-TJ" sz="2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Банди 4. </a:t>
            </a:r>
            <a:r>
              <a:rPr lang="tg-Cyrl-TJ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Таъмин намудани хадамоти хун бо реагентњои моноклоналї ва маводи якдафъаина</a:t>
            </a:r>
          </a:p>
          <a:p>
            <a:pPr marL="0" indent="0" algn="just">
              <a:buNone/>
            </a:pPr>
            <a:r>
              <a:rPr lang="tg-Cyrl-TJ" sz="2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Банди 5. </a:t>
            </a:r>
            <a:r>
              <a:rPr lang="tg-Cyrl-TJ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Такмил додани феҳристи миллии донорӣ </a:t>
            </a:r>
          </a:p>
          <a:p>
            <a:pPr marL="0" indent="0" algn="just">
              <a:buNone/>
            </a:pPr>
            <a:r>
              <a:rPr lang="tg-Cyrl-TJ" sz="2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Банди 6. </a:t>
            </a:r>
            <a:r>
              <a:rPr lang="tg-Cyrl-TJ" sz="2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Азнавтаъминкунии сохторҳои хадамоти хун бо технологияи инноватсионии компютерӣ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800" dirty="0">
              <a:solidFill>
                <a:srgbClr val="000099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5053" y="0"/>
            <a:ext cx="12969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" y="12833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0775"/>
            <a:ext cx="3312368" cy="562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" y="3183212"/>
            <a:ext cx="5569619" cy="35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2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4" y="188640"/>
            <a:ext cx="8694980" cy="1368152"/>
          </a:xfrm>
        </p:spPr>
        <p:txBody>
          <a:bodyPr>
            <a:noAutofit/>
          </a:bodyPr>
          <a:lstStyle/>
          <a:p>
            <a:r>
              <a:rPr lang="tg-Cyrl-TJ" sz="1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БАНДИ 7. </a:t>
            </a:r>
            <a:br>
              <a:rPr lang="tg-Cyrl-TJ" sz="1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</a:br>
            <a:r>
              <a:rPr lang="tg-Cyrl-TJ" sz="1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Таъмини Марказ ва филиалҳои он бо  </a:t>
            </a:r>
            <a:r>
              <a:rPr lang="ru-RU" sz="1800" b="1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гемоконтейнерҳои</a:t>
            </a:r>
            <a:r>
              <a:rPr lang="ru-RU" sz="18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баландсифат</a:t>
            </a:r>
            <a:r>
              <a:rPr lang="ru-RU" sz="1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</a:br>
            <a:r>
              <a:rPr lang="tg-Cyrl-TJ" sz="18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БАНДИ 8. </a:t>
            </a:r>
            <a:br>
              <a:rPr lang="tg-Cyrl-TJ" sz="18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</a:br>
            <a:r>
              <a:rPr lang="tg-Cyrl-TJ" sz="18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Таъмин намудани беморни гирифтори бемории гемофилия</a:t>
            </a:r>
            <a:br>
              <a:rPr lang="tg-Cyrl-TJ" sz="18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</a:br>
            <a:r>
              <a:rPr lang="tg-Cyrl-TJ" sz="18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 ва дигар бемориҳои онкогематологӣ </a:t>
            </a:r>
            <a:br>
              <a:rPr lang="tg-Cyrl-TJ" sz="18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0099"/>
              </a:solidFill>
              <a:latin typeface="Times New Roman Tj" panose="02020603050405020304" pitchFamily="18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2" y="1628800"/>
            <a:ext cx="6174092" cy="3312367"/>
          </a:xfrm>
        </p:spPr>
        <p:txBody>
          <a:bodyPr>
            <a:normAutofit lnSpcReduction="10000"/>
          </a:bodyPr>
          <a:lstStyle/>
          <a:p>
            <a:pPr algn="just"/>
            <a:r>
              <a:rPr lang="tg-Cyrl-TJ" sz="20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Маблағҳои иловагӣ барои харидории омилҳои алоҳида ва ҷузъҳои хуни донорӣ аз ҳисоби ҳокимияти шаҳру ноҳияҳо </a:t>
            </a:r>
          </a:p>
          <a:p>
            <a:pPr algn="just"/>
            <a:r>
              <a:rPr lang="tg-Cyrl-TJ" sz="20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Дар шаҳри Душанбе ва вилоятҳои Суғду Хатлон ба пуррагӣ иҷро гардидааст.</a:t>
            </a:r>
          </a:p>
          <a:p>
            <a:pPr algn="just"/>
            <a:r>
              <a:rPr lang="tg-Cyrl-TJ" sz="20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Ноҳияҳои тобеъи марказ барои таъмин намудани беморони дар қайдбуда бо ҷузъҳои хуни донорӣ аз ҳисоби ҳокимияти шаҳру ноҳияҳо маблағҳо нокифоягӣ ҷудо гардидааст.</a:t>
            </a:r>
          </a:p>
          <a:p>
            <a:pPr algn="just"/>
            <a:r>
              <a:rPr lang="tg-Cyrl-TJ" sz="20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Қарздории муассисаҳои тандурустӣ аз МД “МҶИХ”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13176"/>
            <a:ext cx="265640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:\Users\User\Desktop\Папка № I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13176"/>
            <a:ext cx="2160240" cy="16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User\Desktop\Папка № I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25828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Users\User\Desktop\Папка № I\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83" y="1124744"/>
            <a:ext cx="1929660" cy="10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8424" y="1"/>
            <a:ext cx="753616" cy="6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ERBIT~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" y="1"/>
            <a:ext cx="564357" cy="5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53" y="3645025"/>
            <a:ext cx="260294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Users\User\Desktop\Хисоботи барнома барои КОЛЛЕГИЯ\Фото барои коллегия\photo_2023-12-22_16-56-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47102"/>
            <a:ext cx="2073496" cy="16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User\Desktop\Хисоботи барнома барои КОЛЛЕГИЯ\Фото барои коллегия\Снимок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4" y="5013176"/>
            <a:ext cx="18250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" y="0"/>
            <a:ext cx="9144000" cy="6858000"/>
          </a:xfrm>
          <a:prstGeom prst="rect">
            <a:avLst/>
          </a:prstGeom>
          <a:solidFill>
            <a:srgbClr val="B40000"/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71296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2000" b="1" dirty="0">
                <a:solidFill>
                  <a:schemeClr val="tx1"/>
                </a:solidFill>
              </a:rPr>
              <a:t>ТАҲЛИЛҲОИ ЗАРУРӢ ҶИҲАТИ САРИВАҚТ РАСОНИДАНИ КӮМАКИ ТРАНСФУЗИОНӢ ДАР ТАВАЛЛУДХОНАҲО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1709380"/>
            <a:ext cx="4680520" cy="783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2000" b="1" dirty="0">
                <a:solidFill>
                  <a:schemeClr val="tx1"/>
                </a:solidFill>
              </a:rPr>
              <a:t>АЧТВ ВА МНО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2645484"/>
            <a:ext cx="4680520" cy="783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2000" b="1" dirty="0">
                <a:solidFill>
                  <a:schemeClr val="tx1"/>
                </a:solidFill>
              </a:rPr>
              <a:t>ФИБРИНОГЕН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19196" y="3581588"/>
            <a:ext cx="4680520" cy="783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2000" b="1" dirty="0">
                <a:solidFill>
                  <a:schemeClr val="tx1"/>
                </a:solidFill>
              </a:rPr>
              <a:t>ШУМОРАИ ТРОМБОСИТҲО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19196" y="4589700"/>
            <a:ext cx="4680520" cy="783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2000" b="1" dirty="0">
                <a:solidFill>
                  <a:schemeClr val="tx1"/>
                </a:solidFill>
              </a:rPr>
              <a:t>ГЕМОГЛОБИН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5597812"/>
            <a:ext cx="4680520" cy="783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2000" b="1" dirty="0">
                <a:solidFill>
                  <a:schemeClr val="tx1"/>
                </a:solidFill>
              </a:rPr>
              <a:t>ГУРӮҲИ ХУН ВА РЕЗУС МАНСУБИЯТ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3568" y="5517232"/>
            <a:ext cx="914400" cy="914400"/>
          </a:xfrm>
          <a:prstGeom prst="ellipse">
            <a:avLst/>
          </a:prstGeom>
          <a:solidFill>
            <a:srgbClr val="B4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b="1" dirty="0">
                <a:solidFill>
                  <a:schemeClr val="bg1"/>
                </a:solidFill>
              </a:rPr>
              <a:t>ГР </a:t>
            </a:r>
          </a:p>
          <a:p>
            <a:pPr algn="ctr"/>
            <a:r>
              <a:rPr lang="tg-Cyrl-TJ" b="1" dirty="0">
                <a:solidFill>
                  <a:schemeClr val="bg1"/>
                </a:solidFill>
              </a:rPr>
              <a:t>ХУН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" y="-27384"/>
            <a:ext cx="9081371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6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85034" y="167463"/>
            <a:ext cx="7709835" cy="819602"/>
          </a:xfrm>
        </p:spPr>
        <p:txBody>
          <a:bodyPr>
            <a:noAutofit/>
          </a:bodyPr>
          <a:lstStyle/>
          <a:p>
            <a: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ИҶРОИШИ НАЌШАИ ЧОРАБИНИЊО </a:t>
            </a:r>
            <a:b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</a:br>
            <a:r>
              <a:rPr lang="tg-Cyrl-TJ" sz="2400" b="1" dirty="0">
                <a:solidFill>
                  <a:srgbClr val="000099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ЉИЊАТИ БЕХАТАРИИ ХУНИ ДОНОРӢ</a:t>
            </a:r>
            <a:endParaRPr lang="ru-RU" sz="2400" b="1" dirty="0">
              <a:solidFill>
                <a:srgbClr val="000099"/>
              </a:solidFill>
              <a:latin typeface="Times New Roman Tj" panose="02020603050405020304" pitchFamily="18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5" y="1013420"/>
            <a:ext cx="3672407" cy="38919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g-Cyrl-TJ" sz="16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Банди 10. </a:t>
            </a:r>
            <a:r>
              <a:rPr lang="tg-Cyrl-TJ" sz="16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Такмил додани усулҳои</a:t>
            </a:r>
          </a:p>
          <a:p>
            <a:pPr marL="0" indent="0" algn="just">
              <a:buNone/>
            </a:pPr>
            <a:r>
              <a:rPr lang="tg-Cyrl-TJ" sz="16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 озмоишии занҷираи полимеразӣ (</a:t>
            </a:r>
            <a:r>
              <a:rPr lang="tg-Cyrl-TJ" sz="1600" dirty="0" smtClean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ПЦР)</a:t>
            </a:r>
            <a:endParaRPr lang="tg-Cyrl-TJ" sz="1600" dirty="0">
              <a:solidFill>
                <a:srgbClr val="000099"/>
              </a:solidFill>
              <a:highlight>
                <a:srgbClr val="FFFF00"/>
              </a:highlight>
              <a:latin typeface="Times New Roman Tj" panose="02020603050405020304" pitchFamily="18" charset="-5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g-Cyrl-TJ" sz="16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Банди 11. </a:t>
            </a:r>
            <a:r>
              <a:rPr lang="tg-Cyrl-TJ" sz="16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Таъмин намудани МД “МҶИХ” ва филиалҳои он бо дастгоҳҳои даврзанонии </a:t>
            </a:r>
            <a:r>
              <a:rPr lang="tg-Cyrl-TJ" sz="1600" dirty="0" smtClean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рефрежератори хун</a:t>
            </a:r>
            <a:endParaRPr lang="ru-RU" sz="1600" dirty="0">
              <a:solidFill>
                <a:srgbClr val="000099"/>
              </a:solidFill>
              <a:highlight>
                <a:srgbClr val="FFFF00"/>
              </a:highlight>
              <a:latin typeface="Times New Roman Tj" panose="02020603050405020304" pitchFamily="18" charset="-5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g-Cyrl-TJ" sz="16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Банди 13. </a:t>
            </a:r>
            <a:r>
              <a:rPr lang="tg-Cyrl-TJ" sz="16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Таъмин намудани МД “МҶИХ” ва филиалҳои он бо яхдонҳои саноатӣ </a:t>
            </a:r>
            <a:endParaRPr lang="ru-RU" sz="1600" dirty="0">
              <a:solidFill>
                <a:srgbClr val="000099"/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g-Cyrl-TJ" sz="1600" b="1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Банди 14. </a:t>
            </a:r>
            <a:r>
              <a:rPr lang="tg-Cyrl-TJ" sz="1600" dirty="0">
                <a:solidFill>
                  <a:srgbClr val="000099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Таъмин намудани МД “МҶИХ” ва филиалҳои он бо найчаҳои хунгирии фишори паст барои ташхис (вакум пробирка)</a:t>
            </a:r>
            <a:endParaRPr lang="ru-RU" sz="105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Описание: C:\Users\Public\Documents\логотип\КРОВЬ -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2645" y="44624"/>
            <a:ext cx="885859" cy="7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ERBIT~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33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92435"/>
            <a:ext cx="5024636" cy="538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16735"/>
            <a:ext cx="3456384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056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16404</TotalTime>
  <Words>806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Times New Roman Tj</vt:lpstr>
      <vt:lpstr>Wingdings</vt:lpstr>
      <vt:lpstr>Тема Office</vt:lpstr>
      <vt:lpstr> БАРНОМАИ МИЛЛЇ ОИД БА ТАЪМИНИ БЕХАТАРИИ ХУНИ ДОНОРЇ ВА ТАКМИЛИ ФАЪОЛИЯТИ ХАДАМОТИ ХУН ДАР ҶУМЊУРИИ ТОЉИКИСТОН БАРОИ СОЛЊОИ 2021-2025 ҚҲ ҶТ аз 28 октябри соли 2020, №568</vt:lpstr>
      <vt:lpstr>  Мақсади  барнома</vt:lpstr>
      <vt:lpstr>Вазифаҳои барнома</vt:lpstr>
      <vt:lpstr>Маблағгузории муассисаи давлатии   «Маркази ҷумҳуриявии илмии хун ва филиалҳои он</vt:lpstr>
      <vt:lpstr>ИҶРОИШИ НАЌШАИ ЧОРАБИНИЊО  ЉИЊАТИ АМАЛИСОЗИИ БАРНОМА</vt:lpstr>
      <vt:lpstr>ИҶРОИШИ НАЌШАИ ЧОРАБИНИЊО  ЉИЊАТИ АМАЛИСОЗИИ БАРНОМА</vt:lpstr>
      <vt:lpstr>БАНДИ 7.  Таъмини Марказ ва филиалҳои он бо  гемоконтейнерҳои баландсифат БАНДИ 8.  Таъмин намудани беморни гирифтори бемории гемофилия  ва дигар бемориҳои онкогематологӣ  </vt:lpstr>
      <vt:lpstr>Презентация PowerPoint</vt:lpstr>
      <vt:lpstr>ИҶРОИШИ НАЌШАИ ЧОРАБИНИЊО  ЉИЊАТИ БЕХАТАРИИ ХУНИ ДОНОРӢ</vt:lpstr>
      <vt:lpstr>Презентация PowerPoint</vt:lpstr>
      <vt:lpstr>ОМОДА НАМУДАНИ МУТАХАССИСОНИ СОҲА </vt:lpstr>
      <vt:lpstr>ИҶРОИШИ НАЌШАИ ЧОРАБИНИЊО  ЉИЊАТИ БЕХАТАРИИ ХУНИ ДОНОРӢ</vt:lpstr>
      <vt:lpstr>ИҶРОИШИ НАЌШАИ ЧОРАБИНИЊО  ЉИЊАТИ БЕХАТАРИИ ХУНИ ДОНОРӢ</vt:lpstr>
      <vt:lpstr>БАНДИ 23, 24 ТАЪМИН НАМУДАНИ РУШДИ ДОНОРИИ ИХТИЁРИИ ХУН ВА ҶУЗЪҲОИ ОН,   ҶАЛБ НАМУДАНИ КОРМАНДОНИ ТАШКИЛОТҲО БА САФИ ДОНОРӢ</vt:lpstr>
      <vt:lpstr>БАНДИ 25   Такмил додани озмоишгоҳи референсӣ  бо дастгоҳи замонави</vt:lpstr>
      <vt:lpstr>Банди 26 Банди 27 ФАЪОЛИЯТИ БРИГАДА ВА ТАЪМИНИ САМАРАНОКИИ ОН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MUOVIN</cp:lastModifiedBy>
  <cp:revision>280</cp:revision>
  <dcterms:created xsi:type="dcterms:W3CDTF">2006-08-16T00:00:00Z</dcterms:created>
  <dcterms:modified xsi:type="dcterms:W3CDTF">2024-06-11T14:54:14Z</dcterms:modified>
</cp:coreProperties>
</file>