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403" r:id="rId2"/>
    <p:sldId id="1904" r:id="rId3"/>
    <p:sldId id="1915" r:id="rId4"/>
    <p:sldId id="1916" r:id="rId5"/>
    <p:sldId id="1933" r:id="rId6"/>
    <p:sldId id="1917" r:id="rId7"/>
    <p:sldId id="1918" r:id="rId8"/>
    <p:sldId id="1934" r:id="rId9"/>
    <p:sldId id="1919" r:id="rId10"/>
    <p:sldId id="1920" r:id="rId11"/>
    <p:sldId id="1921" r:id="rId12"/>
    <p:sldId id="1922" r:id="rId13"/>
    <p:sldId id="1923" r:id="rId14"/>
    <p:sldId id="1924" r:id="rId15"/>
    <p:sldId id="1925" r:id="rId16"/>
    <p:sldId id="1926" r:id="rId17"/>
    <p:sldId id="1927" r:id="rId18"/>
    <p:sldId id="1928" r:id="rId19"/>
    <p:sldId id="1929" r:id="rId20"/>
    <p:sldId id="1930" r:id="rId21"/>
    <p:sldId id="1931" r:id="rId22"/>
    <p:sldId id="1932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egoe UI Semibold" panose="020B0702040204020203" pitchFamily="34" charset="0"/>
      <p:bold r:id="rId29"/>
      <p:boldItalic r:id="rId30"/>
    </p:embeddedFont>
    <p:embeddedFont>
      <p:font typeface="Wingdings 3" panose="05040102010807070707" pitchFamily="18" charset="2"/>
      <p:regular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C7CEF7"/>
    <a:srgbClr val="C5F7FB"/>
    <a:srgbClr val="8BEEF6"/>
    <a:srgbClr val="8E9DEF"/>
    <a:srgbClr val="BEEAFF"/>
    <a:srgbClr val="DAE1FA"/>
    <a:srgbClr val="B6C3F5"/>
    <a:srgbClr val="32D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96323" autoAdjust="0"/>
  </p:normalViewPr>
  <p:slideViewPr>
    <p:cSldViewPr snapToGrid="0">
      <p:cViewPr varScale="1">
        <p:scale>
          <a:sx n="111" d="100"/>
          <a:sy n="111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6A5E-E649-4340-A0E1-9996F6F21E12}" type="datetimeFigureOut">
              <a:rPr lang="en-CH" smtClean="0"/>
              <a:t>07/31/2024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643D7-89C7-458B-BA4C-D205F57629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16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2895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227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476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980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3072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28507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8093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37049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1102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413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831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49301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8172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6843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131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9010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779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570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113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2686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254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43D7-89C7-458B-BA4C-D205F5762998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0003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75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D8EDDF7-E43E-4F48-9F02-BD5A352B2234}"/>
              </a:ext>
            </a:extLst>
          </p:cNvPr>
          <p:cNvSpPr/>
          <p:nvPr userDrawn="1"/>
        </p:nvSpPr>
        <p:spPr>
          <a:xfrm>
            <a:off x="9408368" y="6546005"/>
            <a:ext cx="2783632" cy="311995"/>
          </a:xfrm>
          <a:custGeom>
            <a:avLst/>
            <a:gdLst>
              <a:gd name="connsiteX0" fmla="*/ 0 w 3124200"/>
              <a:gd name="connsiteY0" fmla="*/ 0 h 380995"/>
              <a:gd name="connsiteX1" fmla="*/ 3124200 w 3124200"/>
              <a:gd name="connsiteY1" fmla="*/ 0 h 380995"/>
              <a:gd name="connsiteX2" fmla="*/ 3124200 w 3124200"/>
              <a:gd name="connsiteY2" fmla="*/ 380995 h 380995"/>
              <a:gd name="connsiteX3" fmla="*/ 0 w 3124200"/>
              <a:gd name="connsiteY3" fmla="*/ 380995 h 380995"/>
              <a:gd name="connsiteX4" fmla="*/ 0 w 3124200"/>
              <a:gd name="connsiteY4" fmla="*/ 0 h 380995"/>
              <a:gd name="connsiteX0" fmla="*/ 234244 w 3124200"/>
              <a:gd name="connsiteY0" fmla="*/ 0 h 380995"/>
              <a:gd name="connsiteX1" fmla="*/ 3124200 w 3124200"/>
              <a:gd name="connsiteY1" fmla="*/ 0 h 380995"/>
              <a:gd name="connsiteX2" fmla="*/ 3124200 w 3124200"/>
              <a:gd name="connsiteY2" fmla="*/ 380995 h 380995"/>
              <a:gd name="connsiteX3" fmla="*/ 0 w 3124200"/>
              <a:gd name="connsiteY3" fmla="*/ 380995 h 380995"/>
              <a:gd name="connsiteX4" fmla="*/ 234244 w 3124200"/>
              <a:gd name="connsiteY4" fmla="*/ 0 h 38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380995">
                <a:moveTo>
                  <a:pt x="234244" y="0"/>
                </a:moveTo>
                <a:lnTo>
                  <a:pt x="3124200" y="0"/>
                </a:lnTo>
                <a:lnTo>
                  <a:pt x="3124200" y="380995"/>
                </a:lnTo>
                <a:lnTo>
                  <a:pt x="0" y="380995"/>
                </a:lnTo>
                <a:lnTo>
                  <a:pt x="234244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29A1F-FE0E-4FB8-8064-D5ADA9080758}"/>
              </a:ext>
            </a:extLst>
          </p:cNvPr>
          <p:cNvSpPr/>
          <p:nvPr userDrawn="1"/>
        </p:nvSpPr>
        <p:spPr>
          <a:xfrm>
            <a:off x="1" y="6792239"/>
            <a:ext cx="10261599" cy="7430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7D0FA4-14D7-4607-8116-1986FF65F115}"/>
              </a:ext>
            </a:extLst>
          </p:cNvPr>
          <p:cNvCxnSpPr/>
          <p:nvPr userDrawn="1"/>
        </p:nvCxnSpPr>
        <p:spPr>
          <a:xfrm flipH="1">
            <a:off x="406400" y="685800"/>
            <a:ext cx="1137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C8B68CF-4010-4843-8B92-B3E0AEA296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077453" y="6613430"/>
            <a:ext cx="905161" cy="1761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F0EF9A0-67FB-4DD3-8FC2-9D3AEEACEB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696400" y="6641170"/>
            <a:ext cx="853440" cy="115824"/>
          </a:xfrm>
          <a:prstGeom prst="rect">
            <a:avLst/>
          </a:prstGeom>
        </p:spPr>
      </p:pic>
      <p:grpSp>
        <p:nvGrpSpPr>
          <p:cNvPr id="12" name="Graphic 6">
            <a:extLst>
              <a:ext uri="{FF2B5EF4-FFF2-40B4-BE49-F238E27FC236}">
                <a16:creationId xmlns:a16="http://schemas.microsoft.com/office/drawing/2014/main" id="{57F36E41-0A35-4A34-8268-120BFD1E4E99}"/>
              </a:ext>
            </a:extLst>
          </p:cNvPr>
          <p:cNvGrpSpPr/>
          <p:nvPr userDrawn="1"/>
        </p:nvGrpSpPr>
        <p:grpSpPr>
          <a:xfrm>
            <a:off x="11099648" y="0"/>
            <a:ext cx="680225" cy="649921"/>
            <a:chOff x="11106819" y="0"/>
            <a:chExt cx="680225" cy="649921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5AAFF6B8-C0A1-4A13-A07B-C41D4B8B3832}"/>
                </a:ext>
              </a:extLst>
            </p:cNvPr>
            <p:cNvGrpSpPr/>
            <p:nvPr/>
          </p:nvGrpSpPr>
          <p:grpSpPr>
            <a:xfrm>
              <a:off x="11106819" y="0"/>
              <a:ext cx="680225" cy="649921"/>
              <a:chOff x="11106819" y="0"/>
              <a:chExt cx="680225" cy="649921"/>
            </a:xfrm>
            <a:solidFill>
              <a:schemeClr val="accent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7F5420F-730C-4D4F-8267-A9575B66C0C8}"/>
                  </a:ext>
                </a:extLst>
              </p:cNvPr>
              <p:cNvSpPr/>
              <p:nvPr/>
            </p:nvSpPr>
            <p:spPr>
              <a:xfrm>
                <a:off x="11106819" y="0"/>
                <a:ext cx="680225" cy="649921"/>
              </a:xfrm>
              <a:custGeom>
                <a:avLst/>
                <a:gdLst>
                  <a:gd name="connsiteX0" fmla="*/ 0 w 680225"/>
                  <a:gd name="connsiteY0" fmla="*/ 0 h 972681"/>
                  <a:gd name="connsiteX1" fmla="*/ 680225 w 680225"/>
                  <a:gd name="connsiteY1" fmla="*/ 0 h 972681"/>
                  <a:gd name="connsiteX2" fmla="*/ 680225 w 680225"/>
                  <a:gd name="connsiteY2" fmla="*/ 972682 h 972681"/>
                  <a:gd name="connsiteX3" fmla="*/ 0 w 680225"/>
                  <a:gd name="connsiteY3" fmla="*/ 972682 h 97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225" h="972681">
                    <a:moveTo>
                      <a:pt x="0" y="0"/>
                    </a:moveTo>
                    <a:lnTo>
                      <a:pt x="680225" y="0"/>
                    </a:lnTo>
                    <a:lnTo>
                      <a:pt x="680225" y="972682"/>
                    </a:lnTo>
                    <a:lnTo>
                      <a:pt x="0" y="972682"/>
                    </a:lnTo>
                    <a:close/>
                  </a:path>
                </a:pathLst>
              </a:custGeom>
              <a:solidFill>
                <a:srgbClr val="00558A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  <p:grpSp>
            <p:nvGrpSpPr>
              <p:cNvPr id="24" name="Graphic 6">
                <a:extLst>
                  <a:ext uri="{FF2B5EF4-FFF2-40B4-BE49-F238E27FC236}">
                    <a16:creationId xmlns:a16="http://schemas.microsoft.com/office/drawing/2014/main" id="{A53CC842-72C2-4791-9EF4-64211DF2F6FE}"/>
                  </a:ext>
                </a:extLst>
              </p:cNvPr>
              <p:cNvGrpSpPr/>
              <p:nvPr/>
            </p:nvGrpSpPr>
            <p:grpSpPr>
              <a:xfrm>
                <a:off x="11234609" y="122781"/>
                <a:ext cx="476781" cy="298953"/>
                <a:chOff x="11234609" y="122781"/>
                <a:chExt cx="476781" cy="298953"/>
              </a:xfrm>
              <a:solidFill>
                <a:srgbClr val="FFFFFF"/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3B85BC9-CEDF-4200-B6A0-2ECB445A4585}"/>
                    </a:ext>
                  </a:extLst>
                </p:cNvPr>
                <p:cNvSpPr/>
                <p:nvPr/>
              </p:nvSpPr>
              <p:spPr>
                <a:xfrm>
                  <a:off x="11234609" y="122781"/>
                  <a:ext cx="476781" cy="298953"/>
                </a:xfrm>
                <a:custGeom>
                  <a:avLst/>
                  <a:gdLst>
                    <a:gd name="connsiteX0" fmla="*/ 192103 w 476781"/>
                    <a:gd name="connsiteY0" fmla="*/ 152365 h 298953"/>
                    <a:gd name="connsiteX1" fmla="*/ 170440 w 476781"/>
                    <a:gd name="connsiteY1" fmla="*/ 161030 h 298953"/>
                    <a:gd name="connsiteX2" fmla="*/ 202213 w 476781"/>
                    <a:gd name="connsiteY2" fmla="*/ 75099 h 298953"/>
                    <a:gd name="connsiteX3" fmla="*/ 202935 w 476781"/>
                    <a:gd name="connsiteY3" fmla="*/ 75099 h 298953"/>
                    <a:gd name="connsiteX4" fmla="*/ 226764 w 476781"/>
                    <a:gd name="connsiteY4" fmla="*/ 140089 h 298953"/>
                    <a:gd name="connsiteX5" fmla="*/ 192103 w 476781"/>
                    <a:gd name="connsiteY5" fmla="*/ 152365 h 298953"/>
                    <a:gd name="connsiteX6" fmla="*/ 476614 w 476781"/>
                    <a:gd name="connsiteY6" fmla="*/ 121314 h 298953"/>
                    <a:gd name="connsiteX7" fmla="*/ 314139 w 476781"/>
                    <a:gd name="connsiteY7" fmla="*/ 115538 h 298953"/>
                    <a:gd name="connsiteX8" fmla="*/ 274423 w 476781"/>
                    <a:gd name="connsiteY8" fmla="*/ 23830 h 298953"/>
                    <a:gd name="connsiteX9" fmla="*/ 238318 w 476781"/>
                    <a:gd name="connsiteY9" fmla="*/ 0 h 298953"/>
                    <a:gd name="connsiteX10" fmla="*/ 168274 w 476781"/>
                    <a:gd name="connsiteY10" fmla="*/ 0 h 298953"/>
                    <a:gd name="connsiteX11" fmla="*/ 132168 w 476781"/>
                    <a:gd name="connsiteY11" fmla="*/ 23830 h 298953"/>
                    <a:gd name="connsiteX12" fmla="*/ 44071 w 476781"/>
                    <a:gd name="connsiteY12" fmla="*/ 226020 h 298953"/>
                    <a:gd name="connsiteX13" fmla="*/ 23 w 476781"/>
                    <a:gd name="connsiteY13" fmla="*/ 277290 h 298953"/>
                    <a:gd name="connsiteX14" fmla="*/ 29629 w 476781"/>
                    <a:gd name="connsiteY14" fmla="*/ 298231 h 298953"/>
                    <a:gd name="connsiteX15" fmla="*/ 32517 w 476781"/>
                    <a:gd name="connsiteY15" fmla="*/ 298953 h 298953"/>
                    <a:gd name="connsiteX16" fmla="*/ 119170 w 476781"/>
                    <a:gd name="connsiteY16" fmla="*/ 298953 h 298953"/>
                    <a:gd name="connsiteX17" fmla="*/ 148777 w 476781"/>
                    <a:gd name="connsiteY17" fmla="*/ 218799 h 298953"/>
                    <a:gd name="connsiteX18" fmla="*/ 31073 w 476781"/>
                    <a:gd name="connsiteY18" fmla="*/ 269347 h 298953"/>
                    <a:gd name="connsiteX19" fmla="*/ 30351 w 476781"/>
                    <a:gd name="connsiteY19" fmla="*/ 270069 h 298953"/>
                    <a:gd name="connsiteX20" fmla="*/ 191381 w 476781"/>
                    <a:gd name="connsiteY20" fmla="*/ 187026 h 298953"/>
                    <a:gd name="connsiteX21" fmla="*/ 244817 w 476781"/>
                    <a:gd name="connsiteY21" fmla="*/ 169696 h 298953"/>
                    <a:gd name="connsiteX22" fmla="*/ 252038 w 476781"/>
                    <a:gd name="connsiteY22" fmla="*/ 167529 h 298953"/>
                    <a:gd name="connsiteX23" fmla="*/ 427510 w 476781"/>
                    <a:gd name="connsiteY23" fmla="*/ 158864 h 298953"/>
                    <a:gd name="connsiteX24" fmla="*/ 391405 w 476781"/>
                    <a:gd name="connsiteY24" fmla="*/ 198580 h 298953"/>
                    <a:gd name="connsiteX25" fmla="*/ 391405 w 476781"/>
                    <a:gd name="connsiteY25" fmla="*/ 199302 h 298953"/>
                    <a:gd name="connsiteX26" fmla="*/ 476614 w 476781"/>
                    <a:gd name="connsiteY26" fmla="*/ 121314 h 29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76781" h="298953">
                      <a:moveTo>
                        <a:pt x="192103" y="152365"/>
                      </a:moveTo>
                      <a:lnTo>
                        <a:pt x="170440" y="161030"/>
                      </a:lnTo>
                      <a:lnTo>
                        <a:pt x="202213" y="75099"/>
                      </a:lnTo>
                      <a:lnTo>
                        <a:pt x="202935" y="75099"/>
                      </a:lnTo>
                      <a:lnTo>
                        <a:pt x="226764" y="140089"/>
                      </a:lnTo>
                      <a:cubicBezTo>
                        <a:pt x="215933" y="144422"/>
                        <a:pt x="204379" y="148032"/>
                        <a:pt x="192103" y="152365"/>
                      </a:cubicBezTo>
                      <a:moveTo>
                        <a:pt x="476614" y="121314"/>
                      </a:moveTo>
                      <a:cubicBezTo>
                        <a:pt x="472281" y="93874"/>
                        <a:pt x="402959" y="94596"/>
                        <a:pt x="314139" y="115538"/>
                      </a:cubicBezTo>
                      <a:lnTo>
                        <a:pt x="274423" y="23830"/>
                      </a:lnTo>
                      <a:cubicBezTo>
                        <a:pt x="267924" y="9387"/>
                        <a:pt x="254204" y="0"/>
                        <a:pt x="238318" y="0"/>
                      </a:cubicBezTo>
                      <a:lnTo>
                        <a:pt x="168274" y="0"/>
                      </a:lnTo>
                      <a:cubicBezTo>
                        <a:pt x="152387" y="0"/>
                        <a:pt x="138667" y="9387"/>
                        <a:pt x="132168" y="23830"/>
                      </a:cubicBezTo>
                      <a:lnTo>
                        <a:pt x="44071" y="226020"/>
                      </a:lnTo>
                      <a:cubicBezTo>
                        <a:pt x="15909" y="246239"/>
                        <a:pt x="-699" y="263570"/>
                        <a:pt x="23" y="277290"/>
                      </a:cubicBezTo>
                      <a:cubicBezTo>
                        <a:pt x="23" y="288122"/>
                        <a:pt x="10854" y="295343"/>
                        <a:pt x="29629" y="298231"/>
                      </a:cubicBezTo>
                      <a:lnTo>
                        <a:pt x="32517" y="298953"/>
                      </a:lnTo>
                      <a:lnTo>
                        <a:pt x="119170" y="298953"/>
                      </a:lnTo>
                      <a:lnTo>
                        <a:pt x="148777" y="218799"/>
                      </a:lnTo>
                      <a:cubicBezTo>
                        <a:pt x="107617" y="231075"/>
                        <a:pt x="68623" y="248406"/>
                        <a:pt x="31073" y="269347"/>
                      </a:cubicBezTo>
                      <a:lnTo>
                        <a:pt x="30351" y="270069"/>
                      </a:lnTo>
                      <a:cubicBezTo>
                        <a:pt x="52014" y="246962"/>
                        <a:pt x="112671" y="214467"/>
                        <a:pt x="191381" y="187026"/>
                      </a:cubicBezTo>
                      <a:cubicBezTo>
                        <a:pt x="209434" y="180527"/>
                        <a:pt x="227486" y="174751"/>
                        <a:pt x="244817" y="169696"/>
                      </a:cubicBezTo>
                      <a:lnTo>
                        <a:pt x="252038" y="167529"/>
                      </a:lnTo>
                      <a:cubicBezTo>
                        <a:pt x="345190" y="141534"/>
                        <a:pt x="423900" y="135035"/>
                        <a:pt x="427510" y="158864"/>
                      </a:cubicBezTo>
                      <a:cubicBezTo>
                        <a:pt x="428954" y="168974"/>
                        <a:pt x="415234" y="182694"/>
                        <a:pt x="391405" y="198580"/>
                      </a:cubicBezTo>
                      <a:lnTo>
                        <a:pt x="391405" y="199302"/>
                      </a:lnTo>
                      <a:cubicBezTo>
                        <a:pt x="444841" y="170418"/>
                        <a:pt x="479502" y="140811"/>
                        <a:pt x="476614" y="121314"/>
                      </a:cubicBezTo>
                    </a:path>
                  </a:pathLst>
                </a:custGeom>
                <a:solidFill>
                  <a:srgbClr val="FFFFFF"/>
                </a:solidFill>
                <a:ln w="7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5B561431-4419-4E24-9861-7C0A27CB2FFD}"/>
                    </a:ext>
                  </a:extLst>
                </p:cNvPr>
                <p:cNvSpPr/>
                <p:nvPr/>
              </p:nvSpPr>
              <p:spPr>
                <a:xfrm>
                  <a:off x="11480870" y="299698"/>
                  <a:ext cx="146587" cy="122036"/>
                </a:xfrm>
                <a:custGeom>
                  <a:avLst/>
                  <a:gdLst>
                    <a:gd name="connsiteX0" fmla="*/ 146588 w 146587"/>
                    <a:gd name="connsiteY0" fmla="*/ 122037 h 122036"/>
                    <a:gd name="connsiteX1" fmla="*/ 93874 w 146587"/>
                    <a:gd name="connsiteY1" fmla="*/ 0 h 122036"/>
                    <a:gd name="connsiteX2" fmla="*/ 0 w 146587"/>
                    <a:gd name="connsiteY2" fmla="*/ 15886 h 122036"/>
                    <a:gd name="connsiteX3" fmla="*/ 39716 w 146587"/>
                    <a:gd name="connsiteY3" fmla="*/ 122037 h 122036"/>
                    <a:gd name="connsiteX4" fmla="*/ 146588 w 146587"/>
                    <a:gd name="connsiteY4" fmla="*/ 122037 h 12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587" h="122036">
                      <a:moveTo>
                        <a:pt x="146588" y="122037"/>
                      </a:moveTo>
                      <a:lnTo>
                        <a:pt x="93874" y="0"/>
                      </a:lnTo>
                      <a:cubicBezTo>
                        <a:pt x="62101" y="3611"/>
                        <a:pt x="31051" y="8665"/>
                        <a:pt x="0" y="15886"/>
                      </a:cubicBezTo>
                      <a:lnTo>
                        <a:pt x="39716" y="122037"/>
                      </a:lnTo>
                      <a:lnTo>
                        <a:pt x="146588" y="1220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dirty="0">
                    <a:latin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14" name="Graphic 6">
              <a:extLst>
                <a:ext uri="{FF2B5EF4-FFF2-40B4-BE49-F238E27FC236}">
                  <a16:creationId xmlns:a16="http://schemas.microsoft.com/office/drawing/2014/main" id="{7E175FC5-6328-4D6B-98A7-D7A888891A58}"/>
                </a:ext>
              </a:extLst>
            </p:cNvPr>
            <p:cNvGrpSpPr/>
            <p:nvPr/>
          </p:nvGrpSpPr>
          <p:grpSpPr>
            <a:xfrm>
              <a:off x="11175419" y="495390"/>
              <a:ext cx="543746" cy="73655"/>
              <a:chOff x="11175419" y="495390"/>
              <a:chExt cx="543746" cy="73655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FBAEE94-5FFA-4574-8090-12C70591D921}"/>
                  </a:ext>
                </a:extLst>
              </p:cNvPr>
              <p:cNvSpPr/>
              <p:nvPr/>
            </p:nvSpPr>
            <p:spPr>
              <a:xfrm>
                <a:off x="11271459" y="495390"/>
                <a:ext cx="81643" cy="73655"/>
              </a:xfrm>
              <a:custGeom>
                <a:avLst/>
                <a:gdLst>
                  <a:gd name="connsiteX0" fmla="*/ 61379 w 81643"/>
                  <a:gd name="connsiteY0" fmla="*/ 30329 h 73655"/>
                  <a:gd name="connsiteX1" fmla="*/ 31051 w 81643"/>
                  <a:gd name="connsiteY1" fmla="*/ 25274 h 73655"/>
                  <a:gd name="connsiteX2" fmla="*/ 25996 w 81643"/>
                  <a:gd name="connsiteY2" fmla="*/ 20941 h 73655"/>
                  <a:gd name="connsiteX3" fmla="*/ 38272 w 81643"/>
                  <a:gd name="connsiteY3" fmla="*/ 14442 h 73655"/>
                  <a:gd name="connsiteX4" fmla="*/ 53436 w 81643"/>
                  <a:gd name="connsiteY4" fmla="*/ 22385 h 73655"/>
                  <a:gd name="connsiteX5" fmla="*/ 79432 w 81643"/>
                  <a:gd name="connsiteY5" fmla="*/ 22385 h 73655"/>
                  <a:gd name="connsiteX6" fmla="*/ 37550 w 81643"/>
                  <a:gd name="connsiteY6" fmla="*/ 0 h 73655"/>
                  <a:gd name="connsiteX7" fmla="*/ 1444 w 81643"/>
                  <a:gd name="connsiteY7" fmla="*/ 20941 h 73655"/>
                  <a:gd name="connsiteX8" fmla="*/ 2166 w 81643"/>
                  <a:gd name="connsiteY8" fmla="*/ 20941 h 73655"/>
                  <a:gd name="connsiteX9" fmla="*/ 19497 w 81643"/>
                  <a:gd name="connsiteY9" fmla="*/ 29606 h 73655"/>
                  <a:gd name="connsiteX10" fmla="*/ 15164 w 81643"/>
                  <a:gd name="connsiteY10" fmla="*/ 39716 h 73655"/>
                  <a:gd name="connsiteX11" fmla="*/ 20941 w 81643"/>
                  <a:gd name="connsiteY11" fmla="*/ 41160 h 73655"/>
                  <a:gd name="connsiteX12" fmla="*/ 44049 w 81643"/>
                  <a:gd name="connsiteY12" fmla="*/ 44771 h 73655"/>
                  <a:gd name="connsiteX13" fmla="*/ 54880 w 81643"/>
                  <a:gd name="connsiteY13" fmla="*/ 51270 h 73655"/>
                  <a:gd name="connsiteX14" fmla="*/ 42604 w 81643"/>
                  <a:gd name="connsiteY14" fmla="*/ 58491 h 73655"/>
                  <a:gd name="connsiteX15" fmla="*/ 27440 w 81643"/>
                  <a:gd name="connsiteY15" fmla="*/ 49826 h 73655"/>
                  <a:gd name="connsiteX16" fmla="*/ 0 w 81643"/>
                  <a:gd name="connsiteY16" fmla="*/ 49826 h 73655"/>
                  <a:gd name="connsiteX17" fmla="*/ 41882 w 81643"/>
                  <a:gd name="connsiteY17" fmla="*/ 73655 h 73655"/>
                  <a:gd name="connsiteX18" fmla="*/ 81598 w 81643"/>
                  <a:gd name="connsiteY18" fmla="*/ 49826 h 73655"/>
                  <a:gd name="connsiteX19" fmla="*/ 61379 w 81643"/>
                  <a:gd name="connsiteY19" fmla="*/ 30329 h 7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643" h="73655">
                    <a:moveTo>
                      <a:pt x="61379" y="30329"/>
                    </a:moveTo>
                    <a:cubicBezTo>
                      <a:pt x="54880" y="28884"/>
                      <a:pt x="36827" y="26718"/>
                      <a:pt x="31051" y="25274"/>
                    </a:cubicBezTo>
                    <a:cubicBezTo>
                      <a:pt x="27440" y="24552"/>
                      <a:pt x="25996" y="23107"/>
                      <a:pt x="25996" y="20941"/>
                    </a:cubicBezTo>
                    <a:cubicBezTo>
                      <a:pt x="25996" y="16608"/>
                      <a:pt x="30329" y="14442"/>
                      <a:pt x="38272" y="14442"/>
                    </a:cubicBezTo>
                    <a:cubicBezTo>
                      <a:pt x="49103" y="14442"/>
                      <a:pt x="52714" y="18053"/>
                      <a:pt x="53436" y="22385"/>
                    </a:cubicBezTo>
                    <a:lnTo>
                      <a:pt x="79432" y="22385"/>
                    </a:lnTo>
                    <a:cubicBezTo>
                      <a:pt x="77988" y="5777"/>
                      <a:pt x="62823" y="0"/>
                      <a:pt x="37550" y="0"/>
                    </a:cubicBezTo>
                    <a:cubicBezTo>
                      <a:pt x="7943" y="0"/>
                      <a:pt x="2166" y="12276"/>
                      <a:pt x="1444" y="20941"/>
                    </a:cubicBezTo>
                    <a:lnTo>
                      <a:pt x="2166" y="20941"/>
                    </a:lnTo>
                    <a:cubicBezTo>
                      <a:pt x="12276" y="20941"/>
                      <a:pt x="18053" y="23830"/>
                      <a:pt x="19497" y="29606"/>
                    </a:cubicBezTo>
                    <a:cubicBezTo>
                      <a:pt x="19497" y="31051"/>
                      <a:pt x="20219" y="34661"/>
                      <a:pt x="15164" y="39716"/>
                    </a:cubicBezTo>
                    <a:cubicBezTo>
                      <a:pt x="17331" y="40438"/>
                      <a:pt x="18775" y="40438"/>
                      <a:pt x="20941" y="41160"/>
                    </a:cubicBezTo>
                    <a:lnTo>
                      <a:pt x="44049" y="44771"/>
                    </a:lnTo>
                    <a:cubicBezTo>
                      <a:pt x="51992" y="46215"/>
                      <a:pt x="54880" y="46937"/>
                      <a:pt x="54880" y="51270"/>
                    </a:cubicBezTo>
                    <a:cubicBezTo>
                      <a:pt x="54880" y="57047"/>
                      <a:pt x="48381" y="58491"/>
                      <a:pt x="42604" y="58491"/>
                    </a:cubicBezTo>
                    <a:cubicBezTo>
                      <a:pt x="30329" y="58491"/>
                      <a:pt x="27440" y="54880"/>
                      <a:pt x="27440" y="49826"/>
                    </a:cubicBezTo>
                    <a:lnTo>
                      <a:pt x="0" y="49826"/>
                    </a:lnTo>
                    <a:cubicBezTo>
                      <a:pt x="1444" y="69323"/>
                      <a:pt x="18053" y="73655"/>
                      <a:pt x="41882" y="73655"/>
                    </a:cubicBezTo>
                    <a:cubicBezTo>
                      <a:pt x="51270" y="73655"/>
                      <a:pt x="81598" y="73655"/>
                      <a:pt x="81598" y="49826"/>
                    </a:cubicBezTo>
                    <a:cubicBezTo>
                      <a:pt x="82320" y="38272"/>
                      <a:pt x="74377" y="32495"/>
                      <a:pt x="61379" y="30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06719F-F7D2-429F-9D8E-24519F54E168}"/>
                  </a:ext>
                </a:extLst>
              </p:cNvPr>
              <p:cNvSpPr/>
              <p:nvPr/>
            </p:nvSpPr>
            <p:spPr>
              <a:xfrm>
                <a:off x="11429601" y="496834"/>
                <a:ext cx="70766" cy="72210"/>
              </a:xfrm>
              <a:custGeom>
                <a:avLst/>
                <a:gdLst>
                  <a:gd name="connsiteX0" fmla="*/ 36827 w 70766"/>
                  <a:gd name="connsiteY0" fmla="*/ 65712 h 72210"/>
                  <a:gd name="connsiteX1" fmla="*/ 7943 w 70766"/>
                  <a:gd name="connsiteY1" fmla="*/ 36105 h 72210"/>
                  <a:gd name="connsiteX2" fmla="*/ 36827 w 70766"/>
                  <a:gd name="connsiteY2" fmla="*/ 6499 h 72210"/>
                  <a:gd name="connsiteX3" fmla="*/ 63545 w 70766"/>
                  <a:gd name="connsiteY3" fmla="*/ 25274 h 72210"/>
                  <a:gd name="connsiteX4" fmla="*/ 70767 w 70766"/>
                  <a:gd name="connsiteY4" fmla="*/ 25274 h 72210"/>
                  <a:gd name="connsiteX5" fmla="*/ 36827 w 70766"/>
                  <a:gd name="connsiteY5" fmla="*/ 0 h 72210"/>
                  <a:gd name="connsiteX6" fmla="*/ 0 w 70766"/>
                  <a:gd name="connsiteY6" fmla="*/ 36105 h 72210"/>
                  <a:gd name="connsiteX7" fmla="*/ 36827 w 70766"/>
                  <a:gd name="connsiteY7" fmla="*/ 72211 h 72210"/>
                  <a:gd name="connsiteX8" fmla="*/ 70767 w 70766"/>
                  <a:gd name="connsiteY8" fmla="*/ 44049 h 72210"/>
                  <a:gd name="connsiteX9" fmla="*/ 63545 w 70766"/>
                  <a:gd name="connsiteY9" fmla="*/ 44049 h 72210"/>
                  <a:gd name="connsiteX10" fmla="*/ 36827 w 70766"/>
                  <a:gd name="connsiteY10" fmla="*/ 65712 h 7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766" h="72210">
                    <a:moveTo>
                      <a:pt x="36827" y="65712"/>
                    </a:moveTo>
                    <a:cubicBezTo>
                      <a:pt x="15886" y="65712"/>
                      <a:pt x="7943" y="51270"/>
                      <a:pt x="7943" y="36105"/>
                    </a:cubicBezTo>
                    <a:cubicBezTo>
                      <a:pt x="7943" y="15886"/>
                      <a:pt x="20219" y="6499"/>
                      <a:pt x="36827" y="6499"/>
                    </a:cubicBezTo>
                    <a:cubicBezTo>
                      <a:pt x="49103" y="6499"/>
                      <a:pt x="61379" y="11554"/>
                      <a:pt x="63545" y="25274"/>
                    </a:cubicBezTo>
                    <a:lnTo>
                      <a:pt x="70767" y="25274"/>
                    </a:lnTo>
                    <a:cubicBezTo>
                      <a:pt x="68600" y="7221"/>
                      <a:pt x="51992" y="0"/>
                      <a:pt x="36827" y="0"/>
                    </a:cubicBezTo>
                    <a:cubicBezTo>
                      <a:pt x="10109" y="0"/>
                      <a:pt x="0" y="20219"/>
                      <a:pt x="0" y="36105"/>
                    </a:cubicBezTo>
                    <a:cubicBezTo>
                      <a:pt x="0" y="58491"/>
                      <a:pt x="14442" y="72211"/>
                      <a:pt x="36827" y="72211"/>
                    </a:cubicBezTo>
                    <a:cubicBezTo>
                      <a:pt x="57046" y="72211"/>
                      <a:pt x="69322" y="59935"/>
                      <a:pt x="70767" y="44049"/>
                    </a:cubicBezTo>
                    <a:lnTo>
                      <a:pt x="63545" y="44049"/>
                    </a:lnTo>
                    <a:cubicBezTo>
                      <a:pt x="61379" y="57047"/>
                      <a:pt x="53436" y="65712"/>
                      <a:pt x="36827" y="657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FA016A-4B2F-4398-A660-AE7AE9E3A46E}"/>
                  </a:ext>
                </a:extLst>
              </p:cNvPr>
              <p:cNvSpPr/>
              <p:nvPr/>
            </p:nvSpPr>
            <p:spPr>
              <a:xfrm>
                <a:off x="11509754" y="497556"/>
                <a:ext cx="62101" cy="71488"/>
              </a:xfrm>
              <a:custGeom>
                <a:avLst/>
                <a:gdLst>
                  <a:gd name="connsiteX0" fmla="*/ 54880 w 62101"/>
                  <a:gd name="connsiteY0" fmla="*/ 42604 h 71488"/>
                  <a:gd name="connsiteX1" fmla="*/ 31051 w 62101"/>
                  <a:gd name="connsiteY1" fmla="*/ 64268 h 71488"/>
                  <a:gd name="connsiteX2" fmla="*/ 7221 w 62101"/>
                  <a:gd name="connsiteY2" fmla="*/ 42604 h 71488"/>
                  <a:gd name="connsiteX3" fmla="*/ 7221 w 62101"/>
                  <a:gd name="connsiteY3" fmla="*/ 0 h 71488"/>
                  <a:gd name="connsiteX4" fmla="*/ 0 w 62101"/>
                  <a:gd name="connsiteY4" fmla="*/ 0 h 71488"/>
                  <a:gd name="connsiteX5" fmla="*/ 0 w 62101"/>
                  <a:gd name="connsiteY5" fmla="*/ 42604 h 71488"/>
                  <a:gd name="connsiteX6" fmla="*/ 31051 w 62101"/>
                  <a:gd name="connsiteY6" fmla="*/ 71489 h 71488"/>
                  <a:gd name="connsiteX7" fmla="*/ 62101 w 62101"/>
                  <a:gd name="connsiteY7" fmla="*/ 42604 h 71488"/>
                  <a:gd name="connsiteX8" fmla="*/ 62101 w 62101"/>
                  <a:gd name="connsiteY8" fmla="*/ 0 h 71488"/>
                  <a:gd name="connsiteX9" fmla="*/ 54880 w 62101"/>
                  <a:gd name="connsiteY9" fmla="*/ 0 h 71488"/>
                  <a:gd name="connsiteX10" fmla="*/ 54880 w 62101"/>
                  <a:gd name="connsiteY10" fmla="*/ 42604 h 7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101" h="71488">
                    <a:moveTo>
                      <a:pt x="54880" y="42604"/>
                    </a:moveTo>
                    <a:cubicBezTo>
                      <a:pt x="54880" y="60657"/>
                      <a:pt x="43326" y="64268"/>
                      <a:pt x="31051" y="64268"/>
                    </a:cubicBezTo>
                    <a:cubicBezTo>
                      <a:pt x="18775" y="64268"/>
                      <a:pt x="7221" y="60657"/>
                      <a:pt x="7221" y="42604"/>
                    </a:cubicBezTo>
                    <a:lnTo>
                      <a:pt x="7221" y="0"/>
                    </a:lnTo>
                    <a:lnTo>
                      <a:pt x="0" y="0"/>
                    </a:lnTo>
                    <a:lnTo>
                      <a:pt x="0" y="42604"/>
                    </a:lnTo>
                    <a:cubicBezTo>
                      <a:pt x="0" y="54880"/>
                      <a:pt x="3611" y="71489"/>
                      <a:pt x="31051" y="71489"/>
                    </a:cubicBezTo>
                    <a:cubicBezTo>
                      <a:pt x="58491" y="71489"/>
                      <a:pt x="62101" y="55602"/>
                      <a:pt x="62101" y="42604"/>
                    </a:cubicBezTo>
                    <a:lnTo>
                      <a:pt x="62101" y="0"/>
                    </a:lnTo>
                    <a:lnTo>
                      <a:pt x="54880" y="0"/>
                    </a:lnTo>
                    <a:lnTo>
                      <a:pt x="54880" y="42604"/>
                    </a:lnTo>
                    <a:close/>
                  </a:path>
                </a:pathLst>
              </a:custGeom>
              <a:solidFill>
                <a:srgbClr val="FFFFFF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846A33D-EF72-485E-8E1A-FF5980FD2F3A}"/>
                  </a:ext>
                </a:extLst>
              </p:cNvPr>
              <p:cNvSpPr/>
              <p:nvPr/>
            </p:nvSpPr>
            <p:spPr>
              <a:xfrm>
                <a:off x="11584132" y="498278"/>
                <a:ext cx="64267" cy="69322"/>
              </a:xfrm>
              <a:custGeom>
                <a:avLst/>
                <a:gdLst>
                  <a:gd name="connsiteX0" fmla="*/ 33939 w 64267"/>
                  <a:gd name="connsiteY0" fmla="*/ 0 h 69322"/>
                  <a:gd name="connsiteX1" fmla="*/ 0 w 64267"/>
                  <a:gd name="connsiteY1" fmla="*/ 0 h 69322"/>
                  <a:gd name="connsiteX2" fmla="*/ 0 w 64267"/>
                  <a:gd name="connsiteY2" fmla="*/ 69323 h 69322"/>
                  <a:gd name="connsiteX3" fmla="*/ 34661 w 64267"/>
                  <a:gd name="connsiteY3" fmla="*/ 69323 h 69322"/>
                  <a:gd name="connsiteX4" fmla="*/ 64268 w 64267"/>
                  <a:gd name="connsiteY4" fmla="*/ 34661 h 69322"/>
                  <a:gd name="connsiteX5" fmla="*/ 33939 w 64267"/>
                  <a:gd name="connsiteY5" fmla="*/ 0 h 69322"/>
                  <a:gd name="connsiteX6" fmla="*/ 33217 w 64267"/>
                  <a:gd name="connsiteY6" fmla="*/ 62101 h 69322"/>
                  <a:gd name="connsiteX7" fmla="*/ 7221 w 64267"/>
                  <a:gd name="connsiteY7" fmla="*/ 62101 h 69322"/>
                  <a:gd name="connsiteX8" fmla="*/ 7221 w 64267"/>
                  <a:gd name="connsiteY8" fmla="*/ 5777 h 69322"/>
                  <a:gd name="connsiteX9" fmla="*/ 33217 w 64267"/>
                  <a:gd name="connsiteY9" fmla="*/ 5777 h 69322"/>
                  <a:gd name="connsiteX10" fmla="*/ 56324 w 64267"/>
                  <a:gd name="connsiteY10" fmla="*/ 33939 h 69322"/>
                  <a:gd name="connsiteX11" fmla="*/ 33217 w 64267"/>
                  <a:gd name="connsiteY11" fmla="*/ 62101 h 6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67" h="69322">
                    <a:moveTo>
                      <a:pt x="33939" y="0"/>
                    </a:moveTo>
                    <a:lnTo>
                      <a:pt x="0" y="0"/>
                    </a:lnTo>
                    <a:lnTo>
                      <a:pt x="0" y="69323"/>
                    </a:lnTo>
                    <a:lnTo>
                      <a:pt x="34661" y="69323"/>
                    </a:lnTo>
                    <a:cubicBezTo>
                      <a:pt x="54158" y="69323"/>
                      <a:pt x="64268" y="54158"/>
                      <a:pt x="64268" y="34661"/>
                    </a:cubicBezTo>
                    <a:cubicBezTo>
                      <a:pt x="64268" y="12276"/>
                      <a:pt x="54158" y="0"/>
                      <a:pt x="33939" y="0"/>
                    </a:cubicBezTo>
                    <a:close/>
                    <a:moveTo>
                      <a:pt x="33217" y="62101"/>
                    </a:moveTo>
                    <a:lnTo>
                      <a:pt x="7221" y="62101"/>
                    </a:lnTo>
                    <a:lnTo>
                      <a:pt x="7221" y="5777"/>
                    </a:lnTo>
                    <a:lnTo>
                      <a:pt x="33217" y="5777"/>
                    </a:lnTo>
                    <a:cubicBezTo>
                      <a:pt x="49103" y="5777"/>
                      <a:pt x="56324" y="15164"/>
                      <a:pt x="56324" y="33939"/>
                    </a:cubicBezTo>
                    <a:cubicBezTo>
                      <a:pt x="56324" y="55602"/>
                      <a:pt x="45493" y="62101"/>
                      <a:pt x="33217" y="62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4D5039F-EF78-4EC3-9127-6CE70FEE8725}"/>
                  </a:ext>
                </a:extLst>
              </p:cNvPr>
              <p:cNvSpPr/>
              <p:nvPr/>
            </p:nvSpPr>
            <p:spPr>
              <a:xfrm>
                <a:off x="11646955" y="498278"/>
                <a:ext cx="72210" cy="69322"/>
              </a:xfrm>
              <a:custGeom>
                <a:avLst/>
                <a:gdLst>
                  <a:gd name="connsiteX0" fmla="*/ 40438 w 72210"/>
                  <a:gd name="connsiteY0" fmla="*/ 0 h 69322"/>
                  <a:gd name="connsiteX1" fmla="*/ 31773 w 72210"/>
                  <a:gd name="connsiteY1" fmla="*/ 0 h 69322"/>
                  <a:gd name="connsiteX2" fmla="*/ 0 w 72210"/>
                  <a:gd name="connsiteY2" fmla="*/ 69323 h 69322"/>
                  <a:gd name="connsiteX3" fmla="*/ 7943 w 72210"/>
                  <a:gd name="connsiteY3" fmla="*/ 69323 h 69322"/>
                  <a:gd name="connsiteX4" fmla="*/ 17331 w 72210"/>
                  <a:gd name="connsiteY4" fmla="*/ 48381 h 69322"/>
                  <a:gd name="connsiteX5" fmla="*/ 54158 w 72210"/>
                  <a:gd name="connsiteY5" fmla="*/ 48381 h 69322"/>
                  <a:gd name="connsiteX6" fmla="*/ 63545 w 72210"/>
                  <a:gd name="connsiteY6" fmla="*/ 69323 h 69322"/>
                  <a:gd name="connsiteX7" fmla="*/ 72211 w 72210"/>
                  <a:gd name="connsiteY7" fmla="*/ 69323 h 69322"/>
                  <a:gd name="connsiteX8" fmla="*/ 40438 w 72210"/>
                  <a:gd name="connsiteY8" fmla="*/ 0 h 69322"/>
                  <a:gd name="connsiteX9" fmla="*/ 20219 w 72210"/>
                  <a:gd name="connsiteY9" fmla="*/ 41160 h 69322"/>
                  <a:gd name="connsiteX10" fmla="*/ 35383 w 72210"/>
                  <a:gd name="connsiteY10" fmla="*/ 6499 h 69322"/>
                  <a:gd name="connsiteX11" fmla="*/ 50548 w 72210"/>
                  <a:gd name="connsiteY11" fmla="*/ 41160 h 69322"/>
                  <a:gd name="connsiteX12" fmla="*/ 20219 w 72210"/>
                  <a:gd name="connsiteY12" fmla="*/ 41160 h 6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210" h="69322">
                    <a:moveTo>
                      <a:pt x="40438" y="0"/>
                    </a:moveTo>
                    <a:lnTo>
                      <a:pt x="31773" y="0"/>
                    </a:lnTo>
                    <a:lnTo>
                      <a:pt x="0" y="69323"/>
                    </a:lnTo>
                    <a:lnTo>
                      <a:pt x="7943" y="69323"/>
                    </a:lnTo>
                    <a:lnTo>
                      <a:pt x="17331" y="48381"/>
                    </a:lnTo>
                    <a:lnTo>
                      <a:pt x="54158" y="48381"/>
                    </a:lnTo>
                    <a:lnTo>
                      <a:pt x="63545" y="69323"/>
                    </a:lnTo>
                    <a:lnTo>
                      <a:pt x="72211" y="69323"/>
                    </a:lnTo>
                    <a:lnTo>
                      <a:pt x="40438" y="0"/>
                    </a:lnTo>
                    <a:close/>
                    <a:moveTo>
                      <a:pt x="20219" y="41160"/>
                    </a:moveTo>
                    <a:lnTo>
                      <a:pt x="35383" y="6499"/>
                    </a:lnTo>
                    <a:lnTo>
                      <a:pt x="50548" y="41160"/>
                    </a:lnTo>
                    <a:lnTo>
                      <a:pt x="20219" y="41160"/>
                    </a:lnTo>
                    <a:close/>
                  </a:path>
                </a:pathLst>
              </a:custGeom>
              <a:solidFill>
                <a:srgbClr val="FFFFFF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B4C2A42-F033-455A-A28B-2DEF1B6109D0}"/>
                  </a:ext>
                </a:extLst>
              </p:cNvPr>
              <p:cNvSpPr/>
              <p:nvPr/>
            </p:nvSpPr>
            <p:spPr>
              <a:xfrm>
                <a:off x="11349447" y="498278"/>
                <a:ext cx="84486" cy="68600"/>
              </a:xfrm>
              <a:custGeom>
                <a:avLst/>
                <a:gdLst>
                  <a:gd name="connsiteX0" fmla="*/ 57769 w 84486"/>
                  <a:gd name="connsiteY0" fmla="*/ 0 h 68600"/>
                  <a:gd name="connsiteX1" fmla="*/ 42604 w 84486"/>
                  <a:gd name="connsiteY1" fmla="*/ 28884 h 68600"/>
                  <a:gd name="connsiteX2" fmla="*/ 26718 w 84486"/>
                  <a:gd name="connsiteY2" fmla="*/ 0 h 68600"/>
                  <a:gd name="connsiteX3" fmla="*/ 0 w 84486"/>
                  <a:gd name="connsiteY3" fmla="*/ 0 h 68600"/>
                  <a:gd name="connsiteX4" fmla="*/ 31051 w 84486"/>
                  <a:gd name="connsiteY4" fmla="*/ 46937 h 68600"/>
                  <a:gd name="connsiteX5" fmla="*/ 31051 w 84486"/>
                  <a:gd name="connsiteY5" fmla="*/ 68600 h 68600"/>
                  <a:gd name="connsiteX6" fmla="*/ 54158 w 84486"/>
                  <a:gd name="connsiteY6" fmla="*/ 68600 h 68600"/>
                  <a:gd name="connsiteX7" fmla="*/ 54158 w 84486"/>
                  <a:gd name="connsiteY7" fmla="*/ 46937 h 68600"/>
                  <a:gd name="connsiteX8" fmla="*/ 84487 w 84486"/>
                  <a:gd name="connsiteY8" fmla="*/ 0 h 6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486" h="68600">
                    <a:moveTo>
                      <a:pt x="57769" y="0"/>
                    </a:moveTo>
                    <a:lnTo>
                      <a:pt x="42604" y="28884"/>
                    </a:lnTo>
                    <a:lnTo>
                      <a:pt x="26718" y="0"/>
                    </a:lnTo>
                    <a:lnTo>
                      <a:pt x="0" y="0"/>
                    </a:lnTo>
                    <a:lnTo>
                      <a:pt x="31051" y="46937"/>
                    </a:lnTo>
                    <a:lnTo>
                      <a:pt x="31051" y="68600"/>
                    </a:lnTo>
                    <a:lnTo>
                      <a:pt x="54158" y="68600"/>
                    </a:lnTo>
                    <a:lnTo>
                      <a:pt x="54158" y="46937"/>
                    </a:lnTo>
                    <a:lnTo>
                      <a:pt x="844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FE71827-A995-4AA9-B908-8763CD5FFD82}"/>
                  </a:ext>
                </a:extLst>
              </p:cNvPr>
              <p:cNvSpPr/>
              <p:nvPr/>
            </p:nvSpPr>
            <p:spPr>
              <a:xfrm>
                <a:off x="11175419" y="496834"/>
                <a:ext cx="109805" cy="70766"/>
              </a:xfrm>
              <a:custGeom>
                <a:avLst/>
                <a:gdLst>
                  <a:gd name="connsiteX0" fmla="*/ 89541 w 109805"/>
                  <a:gd name="connsiteY0" fmla="*/ 35383 h 70766"/>
                  <a:gd name="connsiteX1" fmla="*/ 98929 w 109805"/>
                  <a:gd name="connsiteY1" fmla="*/ 38994 h 70766"/>
                  <a:gd name="connsiteX2" fmla="*/ 90263 w 109805"/>
                  <a:gd name="connsiteY2" fmla="*/ 48381 h 70766"/>
                  <a:gd name="connsiteX3" fmla="*/ 90263 w 109805"/>
                  <a:gd name="connsiteY3" fmla="*/ 48381 h 70766"/>
                  <a:gd name="connsiteX4" fmla="*/ 109760 w 109805"/>
                  <a:gd name="connsiteY4" fmla="*/ 30329 h 70766"/>
                  <a:gd name="connsiteX5" fmla="*/ 97485 w 109805"/>
                  <a:gd name="connsiteY5" fmla="*/ 25274 h 70766"/>
                  <a:gd name="connsiteX6" fmla="*/ 74377 w 109805"/>
                  <a:gd name="connsiteY6" fmla="*/ 28162 h 70766"/>
                  <a:gd name="connsiteX7" fmla="*/ 64990 w 109805"/>
                  <a:gd name="connsiteY7" fmla="*/ 5777 h 70766"/>
                  <a:gd name="connsiteX8" fmla="*/ 56324 w 109805"/>
                  <a:gd name="connsiteY8" fmla="*/ 0 h 70766"/>
                  <a:gd name="connsiteX9" fmla="*/ 39716 w 109805"/>
                  <a:gd name="connsiteY9" fmla="*/ 0 h 70766"/>
                  <a:gd name="connsiteX10" fmla="*/ 31051 w 109805"/>
                  <a:gd name="connsiteY10" fmla="*/ 5777 h 70766"/>
                  <a:gd name="connsiteX11" fmla="*/ 10832 w 109805"/>
                  <a:gd name="connsiteY11" fmla="*/ 53436 h 70766"/>
                  <a:gd name="connsiteX12" fmla="*/ 0 w 109805"/>
                  <a:gd name="connsiteY12" fmla="*/ 65712 h 70766"/>
                  <a:gd name="connsiteX13" fmla="*/ 7943 w 109805"/>
                  <a:gd name="connsiteY13" fmla="*/ 70767 h 70766"/>
                  <a:gd name="connsiteX14" fmla="*/ 28884 w 109805"/>
                  <a:gd name="connsiteY14" fmla="*/ 70767 h 70766"/>
                  <a:gd name="connsiteX15" fmla="*/ 36105 w 109805"/>
                  <a:gd name="connsiteY15" fmla="*/ 51992 h 70766"/>
                  <a:gd name="connsiteX16" fmla="*/ 7943 w 109805"/>
                  <a:gd name="connsiteY16" fmla="*/ 64268 h 70766"/>
                  <a:gd name="connsiteX17" fmla="*/ 7221 w 109805"/>
                  <a:gd name="connsiteY17" fmla="*/ 64990 h 70766"/>
                  <a:gd name="connsiteX18" fmla="*/ 44771 w 109805"/>
                  <a:gd name="connsiteY18" fmla="*/ 46215 h 70766"/>
                  <a:gd name="connsiteX19" fmla="*/ 89541 w 109805"/>
                  <a:gd name="connsiteY19" fmla="*/ 35383 h 70766"/>
                  <a:gd name="connsiteX20" fmla="*/ 48381 w 109805"/>
                  <a:gd name="connsiteY20" fmla="*/ 17331 h 70766"/>
                  <a:gd name="connsiteX21" fmla="*/ 48381 w 109805"/>
                  <a:gd name="connsiteY21" fmla="*/ 17331 h 70766"/>
                  <a:gd name="connsiteX22" fmla="*/ 54158 w 109805"/>
                  <a:gd name="connsiteY22" fmla="*/ 33217 h 70766"/>
                  <a:gd name="connsiteX23" fmla="*/ 44049 w 109805"/>
                  <a:gd name="connsiteY23" fmla="*/ 36828 h 70766"/>
                  <a:gd name="connsiteX24" fmla="*/ 39716 w 109805"/>
                  <a:gd name="connsiteY24" fmla="*/ 38272 h 70766"/>
                  <a:gd name="connsiteX25" fmla="*/ 48381 w 109805"/>
                  <a:gd name="connsiteY25" fmla="*/ 17331 h 7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805" h="70766">
                    <a:moveTo>
                      <a:pt x="89541" y="35383"/>
                    </a:moveTo>
                    <a:cubicBezTo>
                      <a:pt x="95318" y="35383"/>
                      <a:pt x="98929" y="36105"/>
                      <a:pt x="98929" y="38994"/>
                    </a:cubicBezTo>
                    <a:cubicBezTo>
                      <a:pt x="98929" y="41160"/>
                      <a:pt x="96040" y="44771"/>
                      <a:pt x="90263" y="48381"/>
                    </a:cubicBezTo>
                    <a:lnTo>
                      <a:pt x="90263" y="48381"/>
                    </a:lnTo>
                    <a:cubicBezTo>
                      <a:pt x="102539" y="41160"/>
                      <a:pt x="110482" y="34661"/>
                      <a:pt x="109760" y="30329"/>
                    </a:cubicBezTo>
                    <a:cubicBezTo>
                      <a:pt x="109038" y="26718"/>
                      <a:pt x="104706" y="25274"/>
                      <a:pt x="97485" y="25274"/>
                    </a:cubicBezTo>
                    <a:cubicBezTo>
                      <a:pt x="91708" y="25274"/>
                      <a:pt x="83764" y="25996"/>
                      <a:pt x="74377" y="28162"/>
                    </a:cubicBezTo>
                    <a:lnTo>
                      <a:pt x="64990" y="5777"/>
                    </a:lnTo>
                    <a:cubicBezTo>
                      <a:pt x="63545" y="2166"/>
                      <a:pt x="59935" y="0"/>
                      <a:pt x="56324" y="0"/>
                    </a:cubicBezTo>
                    <a:lnTo>
                      <a:pt x="39716" y="0"/>
                    </a:lnTo>
                    <a:cubicBezTo>
                      <a:pt x="36105" y="0"/>
                      <a:pt x="32495" y="2166"/>
                      <a:pt x="31051" y="5777"/>
                    </a:cubicBezTo>
                    <a:lnTo>
                      <a:pt x="10832" y="53436"/>
                    </a:lnTo>
                    <a:cubicBezTo>
                      <a:pt x="3611" y="58491"/>
                      <a:pt x="0" y="62824"/>
                      <a:pt x="0" y="65712"/>
                    </a:cubicBezTo>
                    <a:cubicBezTo>
                      <a:pt x="0" y="68600"/>
                      <a:pt x="2888" y="70045"/>
                      <a:pt x="7943" y="70767"/>
                    </a:cubicBezTo>
                    <a:lnTo>
                      <a:pt x="28884" y="70767"/>
                    </a:lnTo>
                    <a:lnTo>
                      <a:pt x="36105" y="51992"/>
                    </a:lnTo>
                    <a:cubicBezTo>
                      <a:pt x="23830" y="55602"/>
                      <a:pt x="14442" y="59935"/>
                      <a:pt x="7943" y="64268"/>
                    </a:cubicBezTo>
                    <a:cubicBezTo>
                      <a:pt x="7943" y="64268"/>
                      <a:pt x="7221" y="64268"/>
                      <a:pt x="7221" y="64990"/>
                    </a:cubicBezTo>
                    <a:cubicBezTo>
                      <a:pt x="12276" y="59935"/>
                      <a:pt x="25996" y="51992"/>
                      <a:pt x="44771" y="46215"/>
                    </a:cubicBezTo>
                    <a:cubicBezTo>
                      <a:pt x="62101" y="38994"/>
                      <a:pt x="79432" y="35383"/>
                      <a:pt x="89541" y="35383"/>
                    </a:cubicBezTo>
                    <a:close/>
                    <a:moveTo>
                      <a:pt x="48381" y="17331"/>
                    </a:moveTo>
                    <a:lnTo>
                      <a:pt x="48381" y="17331"/>
                    </a:lnTo>
                    <a:lnTo>
                      <a:pt x="54158" y="33217"/>
                    </a:lnTo>
                    <a:cubicBezTo>
                      <a:pt x="50548" y="33939"/>
                      <a:pt x="47659" y="35383"/>
                      <a:pt x="44049" y="36828"/>
                    </a:cubicBezTo>
                    <a:cubicBezTo>
                      <a:pt x="42604" y="37550"/>
                      <a:pt x="41160" y="37550"/>
                      <a:pt x="39716" y="38272"/>
                    </a:cubicBezTo>
                    <a:lnTo>
                      <a:pt x="48381" y="17331"/>
                    </a:lnTo>
                    <a:close/>
                  </a:path>
                </a:pathLst>
              </a:custGeom>
              <a:solidFill>
                <a:srgbClr val="FFFFFF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899BE85-826C-43D0-A09B-FAB53D0A1CC9}"/>
                  </a:ext>
                </a:extLst>
              </p:cNvPr>
              <p:cNvSpPr/>
              <p:nvPr/>
            </p:nvSpPr>
            <p:spPr>
              <a:xfrm>
                <a:off x="11234632" y="538716"/>
                <a:ext cx="34661" cy="28884"/>
              </a:xfrm>
              <a:custGeom>
                <a:avLst/>
                <a:gdLst>
                  <a:gd name="connsiteX0" fmla="*/ 0 w 34661"/>
                  <a:gd name="connsiteY0" fmla="*/ 3611 h 28884"/>
                  <a:gd name="connsiteX1" fmla="*/ 9387 w 34661"/>
                  <a:gd name="connsiteY1" fmla="*/ 28884 h 28884"/>
                  <a:gd name="connsiteX2" fmla="*/ 34661 w 34661"/>
                  <a:gd name="connsiteY2" fmla="*/ 28884 h 28884"/>
                  <a:gd name="connsiteX3" fmla="*/ 22385 w 34661"/>
                  <a:gd name="connsiteY3" fmla="*/ 0 h 28884"/>
                  <a:gd name="connsiteX4" fmla="*/ 0 w 34661"/>
                  <a:gd name="connsiteY4" fmla="*/ 3611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61" h="28884">
                    <a:moveTo>
                      <a:pt x="0" y="3611"/>
                    </a:moveTo>
                    <a:lnTo>
                      <a:pt x="9387" y="28884"/>
                    </a:lnTo>
                    <a:lnTo>
                      <a:pt x="34661" y="28884"/>
                    </a:lnTo>
                    <a:lnTo>
                      <a:pt x="22385" y="0"/>
                    </a:lnTo>
                    <a:cubicBezTo>
                      <a:pt x="15164" y="722"/>
                      <a:pt x="7943" y="2166"/>
                      <a:pt x="0" y="3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BD7D8FB-41D5-4D2F-9BCA-2B3CEC4C3BDB}"/>
              </a:ext>
            </a:extLst>
          </p:cNvPr>
          <p:cNvSpPr/>
          <p:nvPr userDrawn="1"/>
        </p:nvSpPr>
        <p:spPr>
          <a:xfrm>
            <a:off x="1" y="6792239"/>
            <a:ext cx="10261599" cy="7430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240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04567FF-597E-4A53-B4DA-5C378D69B2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23208" y="6617207"/>
            <a:ext cx="244859" cy="15741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C7F7FB4-CD74-E019-3B6D-D3C1F5ACD9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33" y="139524"/>
            <a:ext cx="780896" cy="391979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-1" y="5310984"/>
            <a:ext cx="4764157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5D00D-F9CA-4D06-AC46-BEC6F5718059}"/>
              </a:ext>
            </a:extLst>
          </p:cNvPr>
          <p:cNvSpPr/>
          <p:nvPr/>
        </p:nvSpPr>
        <p:spPr>
          <a:xfrm>
            <a:off x="576590" y="5285817"/>
            <a:ext cx="383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800" dirty="0">
              <a:solidFill>
                <a:schemeClr val="bg1"/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  <a:endParaRPr lang="en-US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endParaRPr lang="en-US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755C89-5175-4936-88CE-91A1ABD96B10}"/>
              </a:ext>
            </a:extLst>
          </p:cNvPr>
          <p:cNvGrpSpPr/>
          <p:nvPr/>
        </p:nvGrpSpPr>
        <p:grpSpPr>
          <a:xfrm>
            <a:off x="0" y="933437"/>
            <a:ext cx="12192000" cy="4742984"/>
            <a:chOff x="0" y="933437"/>
            <a:chExt cx="12192000" cy="474298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59ED42-9323-F208-8DFB-0F88148F1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33437"/>
              <a:ext cx="12192000" cy="474298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D20C87-C5CA-4C9D-84BA-AD9DB6403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423" y="3075343"/>
              <a:ext cx="3134392" cy="781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36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4 - ТАКМИЛ ДОДАНИ ИҶРОИ ВАЗИФАҲОИ МОЛИЁТ (ФИСКАЛ)-Ӣ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7" y="1402470"/>
            <a:ext cx="63673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мақсади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таъмини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саривақтӣ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шаффофияти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пардохт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боҷҳои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андозҳо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аз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моҳи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феврали соли 2021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зерсистемаи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пардохти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электронӣ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мавриди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истифода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қарор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доираи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Созишномаи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ҳамкорӣ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байни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Хадамоти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Ҳукумати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Вазорати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молияи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19 майи соли 2020, №1905/20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мубодилаи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маълумот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Маркази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коркарди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маълумотҳои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ҷонибҳо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таҷҳизотҳои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серверӣ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шабакаи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алоқавӣ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истифода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низоми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ҳифзшудаи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VPN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насб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ҷорӣ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карда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</p:txBody>
      </p:sp>
      <p:pic>
        <p:nvPicPr>
          <p:cNvPr id="17" name="Рисунок 1">
            <a:extLst>
              <a:ext uri="{FF2B5EF4-FFF2-40B4-BE49-F238E27FC236}">
                <a16:creationId xmlns:a16="http://schemas.microsoft.com/office/drawing/2014/main" id="{EF336832-02E5-4A31-B2BA-99C0933B4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1177050"/>
            <a:ext cx="3523220" cy="205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8" name="Picture 2" descr="Webinar">
            <a:extLst>
              <a:ext uri="{FF2B5EF4-FFF2-40B4-BE49-F238E27FC236}">
                <a16:creationId xmlns:a16="http://schemas.microsoft.com/office/drawing/2014/main" id="{3EB3DFDF-82DA-4E53-949F-DDFD606D1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5300" y="3291810"/>
            <a:ext cx="3523220" cy="23414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096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5 - ТАКМИЛ ДОДАНИ ФАЪОЛИЯТИ МАҚОМОТИ ГУМРУК БО ДАР НАЗАР ДОШТАНИ РИОЯИ МАМНӮИЯТ ВА МАҲДУДИЯТҲО, ҲАМЧУНИН ҲИФЗИ ҲУҚУҚИ МОЛИКИЯТИ ЗЕҲНӢ НИСБАТ БА МОЛҲОИ ВОРИДОТӢ (СОДИРОТӢ)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192682" y="1805165"/>
            <a:ext cx="7381348" cy="3467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just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мақсади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ҳифз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намудани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объектҳои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моликияти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зеҳнӣ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тибқи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талаботи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54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Кодекси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пешбурди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Феҳристи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объектҳои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моликияти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зеҳниро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роҳ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мондааст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Феҳристи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амалкунанда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пайваста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сомонаи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расмии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шабакаи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интернетӣ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маҷаллаи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нашр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карда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мешавад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Айни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замон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дар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Феҳристи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мазкур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40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тамғаи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молӣ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қайд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гирифта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шудааст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ҷорӣ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гардидани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низоми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Равзанаи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шароити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дахлдор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ҷиҳати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тариқи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дастрас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ҳуҷҷатҳои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тасдиқкунандаи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риояи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маҳдудияту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мамнӯиятҳо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дарназардошти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чорабинии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мазкур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фароҳам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оварда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тариқи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низом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пешниҳоди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то 22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адад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ҳуҷҷати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иҷозатдиҳӣ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таври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ҷониби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11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ваколатдор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амалӣ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карда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мешавад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истемаи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автоматонидашудаи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ҳамоҳанг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Барномаи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TIR-EPD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мубодилаи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Китобчаи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имконияти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гирифтани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пешакиро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нисбат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моли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интиқолшаванда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фароҳам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меорад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ин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ҷиҳати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кам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кардани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хавфҳо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риоя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нашудани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мамнӯият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маҳдудиятҳо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заминагузор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мебошад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 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DB1CD7-6C78-4027-903F-E423FF4BD218}"/>
              </a:ext>
            </a:extLst>
          </p:cNvPr>
          <p:cNvGrpSpPr/>
          <p:nvPr/>
        </p:nvGrpSpPr>
        <p:grpSpPr>
          <a:xfrm>
            <a:off x="7429500" y="1512466"/>
            <a:ext cx="4781821" cy="4066561"/>
            <a:chOff x="347169" y="1155279"/>
            <a:chExt cx="8082778" cy="4066561"/>
          </a:xfrm>
        </p:grpSpPr>
        <p:grpSp>
          <p:nvGrpSpPr>
            <p:cNvPr id="12" name="Shape 164">
              <a:extLst>
                <a:ext uri="{FF2B5EF4-FFF2-40B4-BE49-F238E27FC236}">
                  <a16:creationId xmlns:a16="http://schemas.microsoft.com/office/drawing/2014/main" id="{45AA8F34-EA2B-4EF4-A655-B92C8A1B92BE}"/>
                </a:ext>
              </a:extLst>
            </p:cNvPr>
            <p:cNvGrpSpPr/>
            <p:nvPr/>
          </p:nvGrpSpPr>
          <p:grpSpPr>
            <a:xfrm>
              <a:off x="1284025" y="1163069"/>
              <a:ext cx="1919823" cy="976633"/>
              <a:chOff x="6816463" y="3800268"/>
              <a:chExt cx="3773278" cy="1787511"/>
            </a:xfrm>
          </p:grpSpPr>
          <p:sp>
            <p:nvSpPr>
              <p:cNvPr id="76" name="Shape 165">
                <a:extLst>
                  <a:ext uri="{FF2B5EF4-FFF2-40B4-BE49-F238E27FC236}">
                    <a16:creationId xmlns:a16="http://schemas.microsoft.com/office/drawing/2014/main" id="{1C9AD954-E171-4C9C-A735-86944D430DE1}"/>
                  </a:ext>
                </a:extLst>
              </p:cNvPr>
              <p:cNvSpPr/>
              <p:nvPr/>
            </p:nvSpPr>
            <p:spPr>
              <a:xfrm>
                <a:off x="6816463" y="4843589"/>
                <a:ext cx="3773278" cy="744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/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Агентство по стандартизации, метрологии, сертификации и торговой инспекции</a:t>
                </a:r>
                <a:endParaRPr sz="800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" name="Shape 166">
                <a:extLst>
                  <a:ext uri="{FF2B5EF4-FFF2-40B4-BE49-F238E27FC236}">
                    <a16:creationId xmlns:a16="http://schemas.microsoft.com/office/drawing/2014/main" id="{C2D92866-8F92-4E2B-8A32-BC1E27D9C548}"/>
                  </a:ext>
                </a:extLst>
              </p:cNvPr>
              <p:cNvGrpSpPr/>
              <p:nvPr/>
            </p:nvGrpSpPr>
            <p:grpSpPr>
              <a:xfrm>
                <a:off x="8185524" y="3800268"/>
                <a:ext cx="1035148" cy="1049136"/>
                <a:chOff x="6997842" y="3792267"/>
                <a:chExt cx="1035148" cy="1049136"/>
              </a:xfrm>
            </p:grpSpPr>
            <p:pic>
              <p:nvPicPr>
                <p:cNvPr id="78" name="Shape 167">
                  <a:extLst>
                    <a:ext uri="{FF2B5EF4-FFF2-40B4-BE49-F238E27FC236}">
                      <a16:creationId xmlns:a16="http://schemas.microsoft.com/office/drawing/2014/main" id="{F09A5C94-9A0E-4530-BF91-68DB00F18B2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7053885" y="3792267"/>
                  <a:ext cx="979105" cy="9669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9" name="Shape 168">
                  <a:extLst>
                    <a:ext uri="{FF2B5EF4-FFF2-40B4-BE49-F238E27FC236}">
                      <a16:creationId xmlns:a16="http://schemas.microsoft.com/office/drawing/2014/main" id="{FA3A05D6-CDE0-4253-BC4B-6FB4E303AD47}"/>
                    </a:ext>
                  </a:extLst>
                </p:cNvPr>
                <p:cNvSpPr/>
                <p:nvPr/>
              </p:nvSpPr>
              <p:spPr>
                <a:xfrm>
                  <a:off x="6997842" y="3806255"/>
                  <a:ext cx="1035148" cy="1035148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42719B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" name="Shape 169">
              <a:extLst>
                <a:ext uri="{FF2B5EF4-FFF2-40B4-BE49-F238E27FC236}">
                  <a16:creationId xmlns:a16="http://schemas.microsoft.com/office/drawing/2014/main" id="{24EE0CF2-175C-4347-ADDB-91A2B7759E65}"/>
                </a:ext>
              </a:extLst>
            </p:cNvPr>
            <p:cNvGrpSpPr/>
            <p:nvPr/>
          </p:nvGrpSpPr>
          <p:grpSpPr>
            <a:xfrm>
              <a:off x="3736416" y="1155279"/>
              <a:ext cx="935617" cy="898898"/>
              <a:chOff x="2093516" y="4652643"/>
              <a:chExt cx="1767205" cy="1750007"/>
            </a:xfrm>
          </p:grpSpPr>
          <p:sp>
            <p:nvSpPr>
              <p:cNvPr id="71" name="Shape 170">
                <a:extLst>
                  <a:ext uri="{FF2B5EF4-FFF2-40B4-BE49-F238E27FC236}">
                    <a16:creationId xmlns:a16="http://schemas.microsoft.com/office/drawing/2014/main" id="{EB100C12-1E6E-426E-A859-760D41000D3A}"/>
                  </a:ext>
                </a:extLst>
              </p:cNvPr>
              <p:cNvSpPr/>
              <p:nvPr/>
            </p:nvSpPr>
            <p:spPr>
              <a:xfrm>
                <a:off x="2093516" y="5658458"/>
                <a:ext cx="1767205" cy="744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/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Торгово-промышленная палата</a:t>
                </a:r>
                <a:endParaRPr sz="800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" name="Shape 171">
                <a:extLst>
                  <a:ext uri="{FF2B5EF4-FFF2-40B4-BE49-F238E27FC236}">
                    <a16:creationId xmlns:a16="http://schemas.microsoft.com/office/drawing/2014/main" id="{1C265552-63CE-43D9-A567-2B5F4081954F}"/>
                  </a:ext>
                </a:extLst>
              </p:cNvPr>
              <p:cNvGrpSpPr/>
              <p:nvPr/>
            </p:nvGrpSpPr>
            <p:grpSpPr>
              <a:xfrm>
                <a:off x="2447691" y="4652643"/>
                <a:ext cx="1035147" cy="1035148"/>
                <a:chOff x="5999626" y="4465139"/>
                <a:chExt cx="1035147" cy="1035148"/>
              </a:xfrm>
            </p:grpSpPr>
            <p:pic>
              <p:nvPicPr>
                <p:cNvPr id="74" name="Shape 172">
                  <a:extLst>
                    <a:ext uri="{FF2B5EF4-FFF2-40B4-BE49-F238E27FC236}">
                      <a16:creationId xmlns:a16="http://schemas.microsoft.com/office/drawing/2014/main" id="{F582765C-CDC9-4BD5-AB16-EF370039C8E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131675" y="4586472"/>
                  <a:ext cx="771047" cy="771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5" name="Shape 173">
                  <a:extLst>
                    <a:ext uri="{FF2B5EF4-FFF2-40B4-BE49-F238E27FC236}">
                      <a16:creationId xmlns:a16="http://schemas.microsoft.com/office/drawing/2014/main" id="{76AD334F-3FF5-4722-919E-52D9266AE465}"/>
                    </a:ext>
                  </a:extLst>
                </p:cNvPr>
                <p:cNvSpPr/>
                <p:nvPr/>
              </p:nvSpPr>
              <p:spPr>
                <a:xfrm>
                  <a:off x="5999626" y="4465139"/>
                  <a:ext cx="1035147" cy="1035148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42719B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14" name="Shape 174">
              <a:extLst>
                <a:ext uri="{FF2B5EF4-FFF2-40B4-BE49-F238E27FC236}">
                  <a16:creationId xmlns:a16="http://schemas.microsoft.com/office/drawing/2014/main" id="{F5729674-D296-43EB-A983-52842F545B9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42143" y="2603804"/>
              <a:ext cx="1477929" cy="1172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175">
              <a:extLst>
                <a:ext uri="{FF2B5EF4-FFF2-40B4-BE49-F238E27FC236}">
                  <a16:creationId xmlns:a16="http://schemas.microsoft.com/office/drawing/2014/main" id="{AD76A284-078B-4E7A-B282-6774FCB15C2E}"/>
                </a:ext>
              </a:extLst>
            </p:cNvPr>
            <p:cNvSpPr txBox="1"/>
            <p:nvPr/>
          </p:nvSpPr>
          <p:spPr>
            <a:xfrm>
              <a:off x="3995936" y="2981314"/>
              <a:ext cx="968140" cy="47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g-Cyrl-TJ" sz="1100" b="1" dirty="0">
                  <a:solidFill>
                    <a:srgbClr val="E6BA00"/>
                  </a:solidFill>
                  <a:latin typeface="Calibri"/>
                  <a:ea typeface="Calibri"/>
                  <a:cs typeface="Calibri"/>
                  <a:sym typeface="Calibri"/>
                </a:rPr>
                <a:t>ЕДИНОЕ ОКНО</a:t>
              </a:r>
              <a:endParaRPr sz="1100" b="1" dirty="0">
                <a:solidFill>
                  <a:srgbClr val="E6BA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Shape 176">
              <a:extLst>
                <a:ext uri="{FF2B5EF4-FFF2-40B4-BE49-F238E27FC236}">
                  <a16:creationId xmlns:a16="http://schemas.microsoft.com/office/drawing/2014/main" id="{DE47F65F-B183-4605-BC59-79CAFCA334B6}"/>
                </a:ext>
              </a:extLst>
            </p:cNvPr>
            <p:cNvGrpSpPr/>
            <p:nvPr/>
          </p:nvGrpSpPr>
          <p:grpSpPr>
            <a:xfrm>
              <a:off x="937804" y="3770338"/>
              <a:ext cx="1005107" cy="745628"/>
              <a:chOff x="6534435" y="5292202"/>
              <a:chExt cx="1895978" cy="1764248"/>
            </a:xfrm>
          </p:grpSpPr>
          <p:sp>
            <p:nvSpPr>
              <p:cNvPr id="66" name="Shape 177">
                <a:extLst>
                  <a:ext uri="{FF2B5EF4-FFF2-40B4-BE49-F238E27FC236}">
                    <a16:creationId xmlns:a16="http://schemas.microsoft.com/office/drawing/2014/main" id="{FF2BC57D-430B-4A9E-8B72-3D98BBA1C383}"/>
                  </a:ext>
                </a:extLst>
              </p:cNvPr>
              <p:cNvSpPr/>
              <p:nvPr/>
            </p:nvSpPr>
            <p:spPr>
              <a:xfrm>
                <a:off x="6534435" y="6312259"/>
                <a:ext cx="1895978" cy="744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900" b="1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Служба </a:t>
                </a:r>
                <a:r>
                  <a:rPr lang="en-GB" sz="900" b="1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ru-RU" sz="900" b="1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вязи </a:t>
                </a:r>
                <a:endParaRPr dirty="0"/>
              </a:p>
            </p:txBody>
          </p:sp>
          <p:grpSp>
            <p:nvGrpSpPr>
              <p:cNvPr id="67" name="Shape 178">
                <a:extLst>
                  <a:ext uri="{FF2B5EF4-FFF2-40B4-BE49-F238E27FC236}">
                    <a16:creationId xmlns:a16="http://schemas.microsoft.com/office/drawing/2014/main" id="{89E0FDC4-84E9-4220-8B59-323BF1A06C42}"/>
                  </a:ext>
                </a:extLst>
              </p:cNvPr>
              <p:cNvGrpSpPr/>
              <p:nvPr/>
            </p:nvGrpSpPr>
            <p:grpSpPr>
              <a:xfrm>
                <a:off x="7064638" y="5292202"/>
                <a:ext cx="1035148" cy="1035147"/>
                <a:chOff x="1143657" y="1380127"/>
                <a:chExt cx="1035148" cy="1035148"/>
              </a:xfrm>
            </p:grpSpPr>
            <p:pic>
              <p:nvPicPr>
                <p:cNvPr id="68" name="Shape 179">
                  <a:extLst>
                    <a:ext uri="{FF2B5EF4-FFF2-40B4-BE49-F238E27FC236}">
                      <a16:creationId xmlns:a16="http://schemas.microsoft.com/office/drawing/2014/main" id="{457CBA8B-BC51-4ACA-8464-64C275B1633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1224089" y="1456040"/>
                  <a:ext cx="887000" cy="783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0" name="Shape 180">
                  <a:extLst>
                    <a:ext uri="{FF2B5EF4-FFF2-40B4-BE49-F238E27FC236}">
                      <a16:creationId xmlns:a16="http://schemas.microsoft.com/office/drawing/2014/main" id="{1DE34F0B-AF4F-4D79-8D4B-D3AC821C60F9}"/>
                    </a:ext>
                  </a:extLst>
                </p:cNvPr>
                <p:cNvSpPr/>
                <p:nvPr/>
              </p:nvSpPr>
              <p:spPr>
                <a:xfrm>
                  <a:off x="1143657" y="1380127"/>
                  <a:ext cx="1035148" cy="1035148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42719B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" name="Shape 181">
              <a:extLst>
                <a:ext uri="{FF2B5EF4-FFF2-40B4-BE49-F238E27FC236}">
                  <a16:creationId xmlns:a16="http://schemas.microsoft.com/office/drawing/2014/main" id="{592BEF2D-E4D2-4DDE-82A4-3A38E47F9795}"/>
                </a:ext>
              </a:extLst>
            </p:cNvPr>
            <p:cNvGrpSpPr/>
            <p:nvPr/>
          </p:nvGrpSpPr>
          <p:grpSpPr>
            <a:xfrm>
              <a:off x="5943476" y="4130861"/>
              <a:ext cx="1529066" cy="970787"/>
              <a:chOff x="2669504" y="822398"/>
              <a:chExt cx="3377315" cy="2346749"/>
            </a:xfrm>
          </p:grpSpPr>
          <p:sp>
            <p:nvSpPr>
              <p:cNvPr id="62" name="Shape 182">
                <a:extLst>
                  <a:ext uri="{FF2B5EF4-FFF2-40B4-BE49-F238E27FC236}">
                    <a16:creationId xmlns:a16="http://schemas.microsoft.com/office/drawing/2014/main" id="{1735198D-275D-4096-B9C0-4931652D4BDA}"/>
                  </a:ext>
                </a:extLst>
              </p:cNvPr>
              <p:cNvSpPr/>
              <p:nvPr/>
            </p:nvSpPr>
            <p:spPr>
              <a:xfrm>
                <a:off x="2669504" y="1866817"/>
                <a:ext cx="3377315" cy="1302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/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Государственный пробирный надзор при Министерстве финансов</a:t>
                </a:r>
                <a:endParaRPr sz="900" b="1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" name="Shape 183">
                <a:extLst>
                  <a:ext uri="{FF2B5EF4-FFF2-40B4-BE49-F238E27FC236}">
                    <a16:creationId xmlns:a16="http://schemas.microsoft.com/office/drawing/2014/main" id="{B587C87D-5C9B-41B8-86FC-4DFC13587D3B}"/>
                  </a:ext>
                </a:extLst>
              </p:cNvPr>
              <p:cNvGrpSpPr/>
              <p:nvPr/>
            </p:nvGrpSpPr>
            <p:grpSpPr>
              <a:xfrm>
                <a:off x="3506599" y="822398"/>
                <a:ext cx="1035148" cy="1041061"/>
                <a:chOff x="3888554" y="3688603"/>
                <a:chExt cx="1035148" cy="1041061"/>
              </a:xfrm>
            </p:grpSpPr>
            <p:pic>
              <p:nvPicPr>
                <p:cNvPr id="64" name="Shape 184">
                  <a:extLst>
                    <a:ext uri="{FF2B5EF4-FFF2-40B4-BE49-F238E27FC236}">
                      <a16:creationId xmlns:a16="http://schemas.microsoft.com/office/drawing/2014/main" id="{117C6D03-A750-4C2D-BCDC-5F6ED41D0ED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3978852" y="3688603"/>
                  <a:ext cx="854557" cy="8364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5" name="Shape 185">
                  <a:extLst>
                    <a:ext uri="{FF2B5EF4-FFF2-40B4-BE49-F238E27FC236}">
                      <a16:creationId xmlns:a16="http://schemas.microsoft.com/office/drawing/2014/main" id="{50B3BF95-E954-4EA5-8CC3-965B4A675902}"/>
                    </a:ext>
                  </a:extLst>
                </p:cNvPr>
                <p:cNvSpPr/>
                <p:nvPr/>
              </p:nvSpPr>
              <p:spPr>
                <a:xfrm>
                  <a:off x="3888554" y="3694516"/>
                  <a:ext cx="1035148" cy="1035148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42719B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" name="Shape 186">
              <a:extLst>
                <a:ext uri="{FF2B5EF4-FFF2-40B4-BE49-F238E27FC236}">
                  <a16:creationId xmlns:a16="http://schemas.microsoft.com/office/drawing/2014/main" id="{01515BF2-7004-4133-9A01-145B13035758}"/>
                </a:ext>
              </a:extLst>
            </p:cNvPr>
            <p:cNvGrpSpPr/>
            <p:nvPr/>
          </p:nvGrpSpPr>
          <p:grpSpPr>
            <a:xfrm>
              <a:off x="6618832" y="3332571"/>
              <a:ext cx="1769593" cy="1238644"/>
              <a:chOff x="8187343" y="5106444"/>
              <a:chExt cx="4488548" cy="3024994"/>
            </a:xfrm>
          </p:grpSpPr>
          <p:sp>
            <p:nvSpPr>
              <p:cNvPr id="58" name="Shape 187">
                <a:extLst>
                  <a:ext uri="{FF2B5EF4-FFF2-40B4-BE49-F238E27FC236}">
                    <a16:creationId xmlns:a16="http://schemas.microsoft.com/office/drawing/2014/main" id="{378DA23F-0431-4AEE-88F0-9113ED5B422D}"/>
                  </a:ext>
                </a:extLst>
              </p:cNvPr>
              <p:cNvSpPr/>
              <p:nvPr/>
            </p:nvSpPr>
            <p:spPr>
              <a:xfrm>
                <a:off x="8187343" y="6115075"/>
                <a:ext cx="4488548" cy="2016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/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Национальный центр диагностики продовольственной безопасности</a:t>
                </a:r>
                <a:endParaRPr lang="en-US" sz="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59" name="Shape 188">
                <a:extLst>
                  <a:ext uri="{FF2B5EF4-FFF2-40B4-BE49-F238E27FC236}">
                    <a16:creationId xmlns:a16="http://schemas.microsoft.com/office/drawing/2014/main" id="{48BD97B1-0901-4F81-B46D-853C7796A9D1}"/>
                  </a:ext>
                </a:extLst>
              </p:cNvPr>
              <p:cNvGrpSpPr/>
              <p:nvPr/>
            </p:nvGrpSpPr>
            <p:grpSpPr>
              <a:xfrm>
                <a:off x="9775483" y="5106444"/>
                <a:ext cx="1035149" cy="1035148"/>
                <a:chOff x="5920963" y="3834279"/>
                <a:chExt cx="1035149" cy="1035148"/>
              </a:xfrm>
            </p:grpSpPr>
            <p:pic>
              <p:nvPicPr>
                <p:cNvPr id="60" name="Shape 189">
                  <a:extLst>
                    <a:ext uri="{FF2B5EF4-FFF2-40B4-BE49-F238E27FC236}">
                      <a16:creationId xmlns:a16="http://schemas.microsoft.com/office/drawing/2014/main" id="{A0FDFC26-90C7-42FC-9A78-78F2CB54862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6096943" y="3934230"/>
                  <a:ext cx="859169" cy="8409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1" name="Shape 190">
                  <a:extLst>
                    <a:ext uri="{FF2B5EF4-FFF2-40B4-BE49-F238E27FC236}">
                      <a16:creationId xmlns:a16="http://schemas.microsoft.com/office/drawing/2014/main" id="{C8503A95-DBCE-4AED-BF1F-CFCDAE2E69E0}"/>
                    </a:ext>
                  </a:extLst>
                </p:cNvPr>
                <p:cNvSpPr/>
                <p:nvPr/>
              </p:nvSpPr>
              <p:spPr>
                <a:xfrm>
                  <a:off x="5920963" y="3834279"/>
                  <a:ext cx="1035149" cy="1035148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42719B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" name="Shape 196">
              <a:extLst>
                <a:ext uri="{FF2B5EF4-FFF2-40B4-BE49-F238E27FC236}">
                  <a16:creationId xmlns:a16="http://schemas.microsoft.com/office/drawing/2014/main" id="{367B81DB-C0C4-4716-A248-E2ABE40FB90B}"/>
                </a:ext>
              </a:extLst>
            </p:cNvPr>
            <p:cNvGrpSpPr/>
            <p:nvPr/>
          </p:nvGrpSpPr>
          <p:grpSpPr>
            <a:xfrm>
              <a:off x="6518044" y="1203599"/>
              <a:ext cx="1654356" cy="978065"/>
              <a:chOff x="1584535" y="3599749"/>
              <a:chExt cx="1893419" cy="1988410"/>
            </a:xfrm>
          </p:grpSpPr>
          <p:sp>
            <p:nvSpPr>
              <p:cNvPr id="54" name="Shape 197">
                <a:extLst>
                  <a:ext uri="{FF2B5EF4-FFF2-40B4-BE49-F238E27FC236}">
                    <a16:creationId xmlns:a16="http://schemas.microsoft.com/office/drawing/2014/main" id="{CD44BD66-7D1E-4A49-ADC2-1113F36BB99F}"/>
                  </a:ext>
                </a:extLst>
              </p:cNvPr>
              <p:cNvSpPr/>
              <p:nvPr/>
            </p:nvSpPr>
            <p:spPr>
              <a:xfrm>
                <a:off x="1584535" y="4588140"/>
                <a:ext cx="1893419" cy="1000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/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Служба государственного надзора здравоохранения и социальной защиты населения</a:t>
                </a:r>
                <a:endParaRPr sz="800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" name="Shape 198">
                <a:extLst>
                  <a:ext uri="{FF2B5EF4-FFF2-40B4-BE49-F238E27FC236}">
                    <a16:creationId xmlns:a16="http://schemas.microsoft.com/office/drawing/2014/main" id="{E9B8E75F-1B9E-4367-A4DE-DF7A6FBDC992}"/>
                  </a:ext>
                </a:extLst>
              </p:cNvPr>
              <p:cNvGrpSpPr/>
              <p:nvPr/>
            </p:nvGrpSpPr>
            <p:grpSpPr>
              <a:xfrm>
                <a:off x="2047140" y="3599749"/>
                <a:ext cx="771507" cy="932043"/>
                <a:chOff x="686189" y="1194551"/>
                <a:chExt cx="771507" cy="932044"/>
              </a:xfrm>
            </p:grpSpPr>
            <p:pic>
              <p:nvPicPr>
                <p:cNvPr id="56" name="Shape 199">
                  <a:extLst>
                    <a:ext uri="{FF2B5EF4-FFF2-40B4-BE49-F238E27FC236}">
                      <a16:creationId xmlns:a16="http://schemas.microsoft.com/office/drawing/2014/main" id="{6D0F9CEB-4148-466C-867A-19C01AEAC24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798386" y="1351446"/>
                  <a:ext cx="524265" cy="5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" name="Shape 200">
                  <a:extLst>
                    <a:ext uri="{FF2B5EF4-FFF2-40B4-BE49-F238E27FC236}">
                      <a16:creationId xmlns:a16="http://schemas.microsoft.com/office/drawing/2014/main" id="{50E428BF-39D3-435A-ABC6-AEEC75AB230C}"/>
                    </a:ext>
                  </a:extLst>
                </p:cNvPr>
                <p:cNvSpPr/>
                <p:nvPr/>
              </p:nvSpPr>
              <p:spPr>
                <a:xfrm>
                  <a:off x="686189" y="1194551"/>
                  <a:ext cx="771507" cy="932044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42719B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" name="Shape 201">
              <a:extLst>
                <a:ext uri="{FF2B5EF4-FFF2-40B4-BE49-F238E27FC236}">
                  <a16:creationId xmlns:a16="http://schemas.microsoft.com/office/drawing/2014/main" id="{FB5BE0FD-3389-4054-8CE9-1F004050007A}"/>
                </a:ext>
              </a:extLst>
            </p:cNvPr>
            <p:cNvGrpSpPr/>
            <p:nvPr/>
          </p:nvGrpSpPr>
          <p:grpSpPr>
            <a:xfrm>
              <a:off x="4745693" y="1160453"/>
              <a:ext cx="1654357" cy="850578"/>
              <a:chOff x="10148009" y="3249702"/>
              <a:chExt cx="2943170" cy="1706098"/>
            </a:xfrm>
          </p:grpSpPr>
          <p:sp>
            <p:nvSpPr>
              <p:cNvPr id="52" name="Shape 202">
                <a:extLst>
                  <a:ext uri="{FF2B5EF4-FFF2-40B4-BE49-F238E27FC236}">
                    <a16:creationId xmlns:a16="http://schemas.microsoft.com/office/drawing/2014/main" id="{D592E61B-AE52-4CFF-9959-7EDD928FF272}"/>
                  </a:ext>
                </a:extLst>
              </p:cNvPr>
              <p:cNvSpPr/>
              <p:nvPr/>
            </p:nvSpPr>
            <p:spPr>
              <a:xfrm>
                <a:off x="10148009" y="4211609"/>
                <a:ext cx="2943170" cy="744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/>
                <a:r>
                  <a:rPr lang="tg-Cyrl-TJ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Служба</a:t>
                </a:r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 государственного санитарно-эпидемиологического надзора</a:t>
                </a:r>
                <a:endParaRPr sz="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Shape 205">
                <a:extLst>
                  <a:ext uri="{FF2B5EF4-FFF2-40B4-BE49-F238E27FC236}">
                    <a16:creationId xmlns:a16="http://schemas.microsoft.com/office/drawing/2014/main" id="{D5A0F80E-56B6-4F51-926E-2E90940E7159}"/>
                  </a:ext>
                </a:extLst>
              </p:cNvPr>
              <p:cNvSpPr/>
              <p:nvPr/>
            </p:nvSpPr>
            <p:spPr>
              <a:xfrm>
                <a:off x="11038755" y="3249702"/>
                <a:ext cx="1161679" cy="1023665"/>
              </a:xfrm>
              <a:prstGeom prst="ellipse">
                <a:avLst/>
              </a:prstGeom>
              <a:noFill/>
              <a:ln w="28575" cap="flat" cmpd="sng">
                <a:solidFill>
                  <a:srgbClr val="42719B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Shape 206">
              <a:extLst>
                <a:ext uri="{FF2B5EF4-FFF2-40B4-BE49-F238E27FC236}">
                  <a16:creationId xmlns:a16="http://schemas.microsoft.com/office/drawing/2014/main" id="{1C7C0631-769E-4117-830C-C0A5923CFAA2}"/>
                </a:ext>
              </a:extLst>
            </p:cNvPr>
            <p:cNvGrpSpPr/>
            <p:nvPr/>
          </p:nvGrpSpPr>
          <p:grpSpPr>
            <a:xfrm>
              <a:off x="6578096" y="2285144"/>
              <a:ext cx="1851851" cy="943947"/>
              <a:chOff x="2396165" y="1490609"/>
              <a:chExt cx="4015683" cy="2380528"/>
            </a:xfrm>
          </p:grpSpPr>
          <p:sp>
            <p:nvSpPr>
              <p:cNvPr id="50" name="Shape 207">
                <a:extLst>
                  <a:ext uri="{FF2B5EF4-FFF2-40B4-BE49-F238E27FC236}">
                    <a16:creationId xmlns:a16="http://schemas.microsoft.com/office/drawing/2014/main" id="{B19BFD3D-AA7A-41A4-ADFC-ADE0816BE1B3}"/>
                  </a:ext>
                </a:extLst>
              </p:cNvPr>
              <p:cNvSpPr/>
              <p:nvPr/>
            </p:nvSpPr>
            <p:spPr>
              <a:xfrm>
                <a:off x="2396165" y="2568804"/>
                <a:ext cx="4015683" cy="1302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/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Комитет продовольственной безопасности</a:t>
                </a:r>
                <a:endParaRPr lang="en-US" sz="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Shape 210">
                <a:extLst>
                  <a:ext uri="{FF2B5EF4-FFF2-40B4-BE49-F238E27FC236}">
                    <a16:creationId xmlns:a16="http://schemas.microsoft.com/office/drawing/2014/main" id="{2D6D7743-9826-47CF-A698-65F6469783E0}"/>
                  </a:ext>
                </a:extLst>
              </p:cNvPr>
              <p:cNvSpPr/>
              <p:nvPr/>
            </p:nvSpPr>
            <p:spPr>
              <a:xfrm>
                <a:off x="3849836" y="1490609"/>
                <a:ext cx="1148376" cy="1042407"/>
              </a:xfrm>
              <a:prstGeom prst="ellipse">
                <a:avLst/>
              </a:prstGeom>
              <a:noFill/>
              <a:ln w="28575" cap="flat" cmpd="sng">
                <a:solidFill>
                  <a:srgbClr val="42719B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Shape 212">
              <a:extLst>
                <a:ext uri="{FF2B5EF4-FFF2-40B4-BE49-F238E27FC236}">
                  <a16:creationId xmlns:a16="http://schemas.microsoft.com/office/drawing/2014/main" id="{0F54DDC3-1A57-4AC9-BB65-FA5708A9729E}"/>
                </a:ext>
              </a:extLst>
            </p:cNvPr>
            <p:cNvSpPr/>
            <p:nvPr/>
          </p:nvSpPr>
          <p:spPr>
            <a:xfrm>
              <a:off x="3906304" y="4713675"/>
              <a:ext cx="1270413" cy="386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</a:rPr>
                <a:t>Комитет по охране</a:t>
              </a:r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</a:rPr>
                <a:t>окружающей среды</a:t>
              </a:r>
              <a:endParaRPr sz="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Shape 223">
              <a:extLst>
                <a:ext uri="{FF2B5EF4-FFF2-40B4-BE49-F238E27FC236}">
                  <a16:creationId xmlns:a16="http://schemas.microsoft.com/office/drawing/2014/main" id="{87847643-9E8A-4891-9B2F-1F4E09FFBA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1359" y="3360385"/>
              <a:ext cx="1310481" cy="52608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8" name="Shape 224">
              <a:extLst>
                <a:ext uri="{FF2B5EF4-FFF2-40B4-BE49-F238E27FC236}">
                  <a16:creationId xmlns:a16="http://schemas.microsoft.com/office/drawing/2014/main" id="{25F00132-8448-4E18-9B94-2DAAB9A5BD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832" y="3844156"/>
              <a:ext cx="597963" cy="3837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" name="Shape 225">
              <a:extLst>
                <a:ext uri="{FF2B5EF4-FFF2-40B4-BE49-F238E27FC236}">
                  <a16:creationId xmlns:a16="http://schemas.microsoft.com/office/drawing/2014/main" id="{90E57209-E133-4D27-BC79-FD0061340A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7770" y="3882352"/>
              <a:ext cx="2222" cy="27357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" name="Shape 226">
              <a:extLst>
                <a:ext uri="{FF2B5EF4-FFF2-40B4-BE49-F238E27FC236}">
                  <a16:creationId xmlns:a16="http://schemas.microsoft.com/office/drawing/2014/main" id="{9FB00532-9806-49DA-8D79-49165832A5A8}"/>
                </a:ext>
              </a:extLst>
            </p:cNvPr>
            <p:cNvCxnSpPr>
              <a:cxnSpLocks/>
            </p:cNvCxnSpPr>
            <p:nvPr/>
          </p:nvCxnSpPr>
          <p:spPr>
            <a:xfrm>
              <a:off x="5371997" y="3795886"/>
              <a:ext cx="712171" cy="3837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" name="Shape 228">
              <a:extLst>
                <a:ext uri="{FF2B5EF4-FFF2-40B4-BE49-F238E27FC236}">
                  <a16:creationId xmlns:a16="http://schemas.microsoft.com/office/drawing/2014/main" id="{3FAA2557-EB04-4F8D-8C59-00AA2CF08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1997" y="2900391"/>
              <a:ext cx="1720283" cy="1950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2" name="Shape 229">
              <a:extLst>
                <a:ext uri="{FF2B5EF4-FFF2-40B4-BE49-F238E27FC236}">
                  <a16:creationId xmlns:a16="http://schemas.microsoft.com/office/drawing/2014/main" id="{42C038BE-32E8-4F20-ACCD-A1EC12D3B9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0072" y="2256987"/>
              <a:ext cx="1188024" cy="52477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3" name="Shape 230">
              <a:extLst>
                <a:ext uri="{FF2B5EF4-FFF2-40B4-BE49-F238E27FC236}">
                  <a16:creationId xmlns:a16="http://schemas.microsoft.com/office/drawing/2014/main" id="{E0696BA0-E9DD-4646-891F-679A82987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7942" y="2297907"/>
              <a:ext cx="350122" cy="258842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4" name="Shape 231">
              <a:extLst>
                <a:ext uri="{FF2B5EF4-FFF2-40B4-BE49-F238E27FC236}">
                  <a16:creationId xmlns:a16="http://schemas.microsoft.com/office/drawing/2014/main" id="{DA11BF57-24E4-4EAF-A5C1-83353861D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1960" y="2223095"/>
              <a:ext cx="0" cy="33365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5" name="Shape 232">
              <a:extLst>
                <a:ext uri="{FF2B5EF4-FFF2-40B4-BE49-F238E27FC236}">
                  <a16:creationId xmlns:a16="http://schemas.microsoft.com/office/drawing/2014/main" id="{AFCF9FF4-DAF0-4FE1-92A1-9DC1DD7603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9249" y="2210591"/>
              <a:ext cx="962413" cy="43316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6" name="Shape 224">
              <a:extLst>
                <a:ext uri="{FF2B5EF4-FFF2-40B4-BE49-F238E27FC236}">
                  <a16:creationId xmlns:a16="http://schemas.microsoft.com/office/drawing/2014/main" id="{23E2E0CA-3B5C-4809-85E5-9B7CFE6DF3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39647" y="2982262"/>
              <a:ext cx="1606555" cy="2153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7" name="Shape 165">
              <a:extLst>
                <a:ext uri="{FF2B5EF4-FFF2-40B4-BE49-F238E27FC236}">
                  <a16:creationId xmlns:a16="http://schemas.microsoft.com/office/drawing/2014/main" id="{0F0B61BA-683D-43DF-B89D-37095807FBA9}"/>
                </a:ext>
              </a:extLst>
            </p:cNvPr>
            <p:cNvSpPr/>
            <p:nvPr/>
          </p:nvSpPr>
          <p:spPr>
            <a:xfrm>
              <a:off x="347169" y="3075806"/>
              <a:ext cx="2064591" cy="405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</a:rPr>
                <a:t>Государственная служба по надзору</a:t>
              </a:r>
            </a:p>
            <a:p>
              <a:pPr lvl="0" algn="ctr"/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и регулированию в области транспорта</a:t>
              </a:r>
              <a:endParaRPr sz="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" name="Shape 167">
              <a:extLst>
                <a:ext uri="{FF2B5EF4-FFF2-40B4-BE49-F238E27FC236}">
                  <a16:creationId xmlns:a16="http://schemas.microsoft.com/office/drawing/2014/main" id="{FA14F860-07ED-4F1D-BB5C-38D151DB952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3608" y="2643758"/>
              <a:ext cx="507341" cy="376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173">
              <a:extLst>
                <a:ext uri="{FF2B5EF4-FFF2-40B4-BE49-F238E27FC236}">
                  <a16:creationId xmlns:a16="http://schemas.microsoft.com/office/drawing/2014/main" id="{D715E74E-4BA3-482F-A34F-361B289F5A63}"/>
                </a:ext>
              </a:extLst>
            </p:cNvPr>
            <p:cNvSpPr/>
            <p:nvPr/>
          </p:nvSpPr>
          <p:spPr>
            <a:xfrm>
              <a:off x="1043607" y="2571750"/>
              <a:ext cx="576065" cy="523642"/>
            </a:xfrm>
            <a:prstGeom prst="ellipse">
              <a:avLst/>
            </a:prstGeom>
            <a:noFill/>
            <a:ln w="28575" cap="flat" cmpd="sng">
              <a:solidFill>
                <a:srgbClr val="42719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" name="Shape 186">
              <a:extLst>
                <a:ext uri="{FF2B5EF4-FFF2-40B4-BE49-F238E27FC236}">
                  <a16:creationId xmlns:a16="http://schemas.microsoft.com/office/drawing/2014/main" id="{39938110-B0B0-4626-80B4-09E749723319}"/>
                </a:ext>
              </a:extLst>
            </p:cNvPr>
            <p:cNvGrpSpPr/>
            <p:nvPr/>
          </p:nvGrpSpPr>
          <p:grpSpPr>
            <a:xfrm>
              <a:off x="1875174" y="4155926"/>
              <a:ext cx="1651911" cy="1065914"/>
              <a:chOff x="7995787" y="5106444"/>
              <a:chExt cx="3179404" cy="2522607"/>
            </a:xfrm>
          </p:grpSpPr>
          <p:sp>
            <p:nvSpPr>
              <p:cNvPr id="46" name="Shape 187">
                <a:extLst>
                  <a:ext uri="{FF2B5EF4-FFF2-40B4-BE49-F238E27FC236}">
                    <a16:creationId xmlns:a16="http://schemas.microsoft.com/office/drawing/2014/main" id="{4F09C9A9-AE85-4112-9E8E-568A37F55A0A}"/>
                  </a:ext>
                </a:extLst>
              </p:cNvPr>
              <p:cNvSpPr/>
              <p:nvPr/>
            </p:nvSpPr>
            <p:spPr>
              <a:xfrm>
                <a:off x="7995787" y="6115076"/>
                <a:ext cx="3179404" cy="1513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/>
                <a:r>
                  <a:rPr lang="en-GB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      </a:t>
                </a:r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Агентство по ядерной и радиационной безопасности</a:t>
                </a:r>
                <a:endParaRPr lang="en-US" sz="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7" name="Shape 188">
                <a:extLst>
                  <a:ext uri="{FF2B5EF4-FFF2-40B4-BE49-F238E27FC236}">
                    <a16:creationId xmlns:a16="http://schemas.microsoft.com/office/drawing/2014/main" id="{A1D6943A-697F-47EB-868B-9694DFB5001F}"/>
                  </a:ext>
                </a:extLst>
              </p:cNvPr>
              <p:cNvGrpSpPr/>
              <p:nvPr/>
            </p:nvGrpSpPr>
            <p:grpSpPr>
              <a:xfrm>
                <a:off x="9167136" y="5106444"/>
                <a:ext cx="1035148" cy="1035148"/>
                <a:chOff x="5312616" y="3834279"/>
                <a:chExt cx="1035148" cy="1035148"/>
              </a:xfrm>
            </p:grpSpPr>
            <p:pic>
              <p:nvPicPr>
                <p:cNvPr id="48" name="Shape 189">
                  <a:extLst>
                    <a:ext uri="{FF2B5EF4-FFF2-40B4-BE49-F238E27FC236}">
                      <a16:creationId xmlns:a16="http://schemas.microsoft.com/office/drawing/2014/main" id="{7636D44C-3CF7-4431-A08E-0450BC54F44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5423592" y="3934231"/>
                  <a:ext cx="859170" cy="8409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" name="Shape 190">
                  <a:extLst>
                    <a:ext uri="{FF2B5EF4-FFF2-40B4-BE49-F238E27FC236}">
                      <a16:creationId xmlns:a16="http://schemas.microsoft.com/office/drawing/2014/main" id="{49330863-40E0-44CF-A6EA-BC97D25BF88A}"/>
                    </a:ext>
                  </a:extLst>
                </p:cNvPr>
                <p:cNvSpPr/>
                <p:nvPr/>
              </p:nvSpPr>
              <p:spPr>
                <a:xfrm>
                  <a:off x="5312616" y="3834279"/>
                  <a:ext cx="1035148" cy="1035148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42719B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41" name="Shape 229">
              <a:extLst>
                <a:ext uri="{FF2B5EF4-FFF2-40B4-BE49-F238E27FC236}">
                  <a16:creationId xmlns:a16="http://schemas.microsoft.com/office/drawing/2014/main" id="{67B9DCF7-CF37-406E-9416-DCB675A8E35F}"/>
                </a:ext>
              </a:extLst>
            </p:cNvPr>
            <p:cNvCxnSpPr>
              <a:cxnSpLocks/>
            </p:cNvCxnSpPr>
            <p:nvPr/>
          </p:nvCxnSpPr>
          <p:spPr>
            <a:xfrm>
              <a:off x="5397871" y="3332571"/>
              <a:ext cx="1478385" cy="21984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42" name="Shape 199">
              <a:extLst>
                <a:ext uri="{FF2B5EF4-FFF2-40B4-BE49-F238E27FC236}">
                  <a16:creationId xmlns:a16="http://schemas.microsoft.com/office/drawing/2014/main" id="{850CB19C-A1F6-4761-B612-6530C7F2DC4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34597" y="1251480"/>
              <a:ext cx="476547" cy="29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Shape 209">
              <a:extLst>
                <a:ext uri="{FF2B5EF4-FFF2-40B4-BE49-F238E27FC236}">
                  <a16:creationId xmlns:a16="http://schemas.microsoft.com/office/drawing/2014/main" id="{65A86BB4-E42B-4319-88E2-8C2193388DDD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433679" y="4371950"/>
              <a:ext cx="282337" cy="223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Shape 210">
              <a:extLst>
                <a:ext uri="{FF2B5EF4-FFF2-40B4-BE49-F238E27FC236}">
                  <a16:creationId xmlns:a16="http://schemas.microsoft.com/office/drawing/2014/main" id="{15969E73-B069-41E6-A310-80C8AACCBF71}"/>
                </a:ext>
              </a:extLst>
            </p:cNvPr>
            <p:cNvSpPr/>
            <p:nvPr/>
          </p:nvSpPr>
          <p:spPr>
            <a:xfrm>
              <a:off x="4305299" y="4302749"/>
              <a:ext cx="477363" cy="410465"/>
            </a:xfrm>
            <a:prstGeom prst="ellipse">
              <a:avLst/>
            </a:prstGeom>
            <a:noFill/>
            <a:ln w="28575" cap="flat" cmpd="sng">
              <a:solidFill>
                <a:srgbClr val="42719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" name="Shape 172">
              <a:extLst>
                <a:ext uri="{FF2B5EF4-FFF2-40B4-BE49-F238E27FC236}">
                  <a16:creationId xmlns:a16="http://schemas.microsoft.com/office/drawing/2014/main" id="{969658D6-E6B7-4946-BDBC-C7478245D2A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09143" y="2287366"/>
              <a:ext cx="408218" cy="3960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42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6 - РУШДИ ФАЪОЛИЯТИ ҲИФЗИ ҲУҚУҚӢ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174308" y="1249154"/>
            <a:ext cx="11843381" cy="41117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назорат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интиқоли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молу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воситаҳои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нақлиёт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тавассути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сарҳади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зиёда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160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адад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камераҳои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мушоҳидавии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муосир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харидорӣ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насб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карда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дастрас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гардидани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муфассал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доир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баррасии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парвандаҳои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ҳуқуқвайронкунии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ҷониби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судҳо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иҷрои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саривақтии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судҳо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ҷониби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воҳидҳои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сохтории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дахлдори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роҳандозӣ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гардидани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чораҳои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зарурӣ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баҳри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баланд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бардоштани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сифати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мурофиаи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оид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парвандаҳои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ҳуқуқвайронкунии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аз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ҷумла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роҳи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васеъ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имкониятҳои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ташаккули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махзани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ҷамъоварии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далелу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ҳимоя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мурофиаи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ҳуқуқвайронкуниҳои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истифодаи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дигар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ҳокимияти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иҷроия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мунтазам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парвандаҳои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ҳуқуқвайронкуниҳои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назорат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омӯзиши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масъулин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бартараф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камбудиҳои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ҷойдошта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баланд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бардоштани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сатҳу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сифати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парвандаҳои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ҳуқуқвайронкуниҳои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мақсади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мубодилаи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назди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Ҳукумати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Департаменти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мониторинги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молиявии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Бонки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миллии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шабакаи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маҳдудшудаи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VPN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сохта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протоколи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техникӣ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имзо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расидааст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дар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доираи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Созишномаи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грантии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Бонки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Осиёии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Рушд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Ҳукумати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№К1В8-0341 ТА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J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аз 24 апрели соли 2013 аз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ҷониби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ширкати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пудратчии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«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АйЮнетворкс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» - и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Арманистон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зерсистемаи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махсус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бақайдгирии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парвандаҳои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манифести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боркашонӣ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сохта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истифода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федералии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Федератсияи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Россия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Созишнома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“Дар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ҳамкориҳои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соҳаи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муқовимат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қонунигардонии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даромадҳои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роҳи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ҷиноят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бадастоварда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маблағгузории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терроризм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ҳангоми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интиқоли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байнисарҳадии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воситаҳои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пулии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нақдӣ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(ё)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фишангҳои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пулӣ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ҷониби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шахсони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воқеӣ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баста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7 - ТАКМИЛ ДОДАНИ ТАЪМИНОТИ ҲУҚУҚИИ ФАЪОЛИЯТИ МАҚОМОТИ ГУМРУК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174308" y="1376239"/>
            <a:ext cx="11843381" cy="38935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tg-Cyrl-TJ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мақсади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содаву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фаҳмо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гардонидани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меъёрҳои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Кодекси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татбиқи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қонунгузории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ҷониби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Гурӯҳи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олимону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мутахассисон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Тафсири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Кодекси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аввалин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маротиба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таърихи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таҳия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чоп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расонида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Баҳри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бархӯрдор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намудани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доираи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васеи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хонандагон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мазмуни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Кодекси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бахусус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дастрасии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шарикони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тиҷорати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хориҷии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кишвар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муҳтавои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қонунгузории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моҳи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октябри соли 2020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Тафсири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Кодекси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забонҳои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давлатӣ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русӣ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интишор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гашт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Нусхаи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Тафсир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бошад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забонҳои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русӣ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сомонаи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расмии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нишонии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«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www.gumruk.tj»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ҷойгир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карда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доираи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Лоиҳаи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Беҳтар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роҳҳои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алоқаи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минтақавӣ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Осиёи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Марказӣ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БРАМОМ-4”, 13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марти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соли 2023 аз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ҷониби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ширкати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маҳаллии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ҶДММ “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Айти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Сервис”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қарордод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оид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таҳияи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барномавии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Феҳристи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санадҳои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меъёрии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соҳаи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имзо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расонида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зиёда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3300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адад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санади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меъёрии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рақамикунонӣ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иттилотӣ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ворид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карда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шуданд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Аз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1 октябри соли 2023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Махзани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санадҳои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меъёрии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соҳаи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фаъолияти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пурра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шуруъ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шабакаи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интернет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суроғаи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http://hukuk.gumruk.tj/”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дастраси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истифодабарандагон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мебошад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8 - РУШДИ ТЕХНОЛОГИЯИ ИТТИЛООТӢ- КОММУНИКАТСИОНИИ МАҚОМОТИ ГУМРУК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174308" y="1457611"/>
            <a:ext cx="11843381" cy="36849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Ҷиҳати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амалишавии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Консепсияи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ташаккули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ҳукумати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гардиши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ҳуҷҷатгузории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роҳ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монда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мувофиқи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фармоиши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27 апрели соли 2022, №78-ф «Дар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истеҳсолот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татбиқ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зерсистемаи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ҳуҷҷатгузории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дохилиидоравӣ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» дар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заминаи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барномаи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"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SimBase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4“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аз 1 майи соли 2022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ҳуҷҷатгузории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дохилиидоравӣ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расман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шуруъ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толори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махсуси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таълимӣ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ошёнаи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дуюми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бинои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дастгоҳи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марказӣ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сохта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шудааст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минбари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тахтаи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проектор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алоқаи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тарҷумонии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муосир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50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шунаванда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насб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шудааст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таҷҳизотҳои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техникӣ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гузаронидани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видеоконфронс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аз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ҷумла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5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адад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монитори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сенсории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андозаи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65 дюйм, 5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адад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монитори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сенсории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андозаи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53 дюйм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маҷмуи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таҷҳизот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тарҷумаи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синхронӣ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таҳвил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52000" indent="-252000" algn="l" eaLnBrk="1" hangingPunct="1">
              <a:spcBef>
                <a:spcPts val="0"/>
              </a:spcBef>
              <a:spcAft>
                <a:spcPts val="10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9 - РУШДИ ҲАМКОРИҲОИ БАЙНАЛМИЛАЛИИ ГУМРУКӢ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7" y="1402470"/>
            <a:ext cx="636733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ҳамкорӣ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созмонҳои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байналмилалӣ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соҳаи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фаъолияти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бояд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тазаккур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ҳамкориҳои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мутақобилан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судманд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давлатҳои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хориҷӣ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асоси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62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санади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меъёрии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ҳуқуқии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дуҷониба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доираи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Иттиҳоди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Давлатҳои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Мустақил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Созмони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 smtClean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Ҳамкории</a:t>
            </a:r>
            <a:r>
              <a:rPr lang="ru-RU" dirty="0" smtClean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Шанхай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роҳ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монда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баробари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ин,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пурсамар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Дафтари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СММ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маводи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мухаддир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ҷинояткорӣ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(</a:t>
            </a:r>
            <a:r>
              <a:rPr lang="en-US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UNODC)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Созмони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Умумиҷаҳонии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доираи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Барномаи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назорати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ҳамлу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нақли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контейнерҳо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роҳ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монда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</p:txBody>
      </p:sp>
      <p:pic>
        <p:nvPicPr>
          <p:cNvPr id="17" name="Picture 7" descr="https://www.gumruk.tj/images/stories/img_text/MarkaziMatbuot/RuyidodhoiGumruk/2022/10/14/14.10%20(9).JPG">
            <a:extLst>
              <a:ext uri="{FF2B5EF4-FFF2-40B4-BE49-F238E27FC236}">
                <a16:creationId xmlns:a16="http://schemas.microsoft.com/office/drawing/2014/main" id="{AB141DA1-CBF5-4BDC-A0C4-952BB87F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920" y="1027468"/>
            <a:ext cx="4598987" cy="315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8" name="Picture 9" descr="https://www.gumruk.tj/images/stories/img_text/MarkaziMatbuot/RuyidodhoiGumruk/2022/10/14/14.10%20(20).JPG">
            <a:extLst>
              <a:ext uri="{FF2B5EF4-FFF2-40B4-BE49-F238E27FC236}">
                <a16:creationId xmlns:a16="http://schemas.microsoft.com/office/drawing/2014/main" id="{1A8899AF-7A0A-4972-8B1B-2F165DB3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3632" y="4337405"/>
            <a:ext cx="2328863" cy="159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9" name="Picture 11" descr="https://www.gumruk.tj/images/stories/img_text/MarkaziMatbuot/RuyidodhoiGumruk/2022/10/14/14.10%20(22).JPG">
            <a:extLst>
              <a:ext uri="{FF2B5EF4-FFF2-40B4-BE49-F238E27FC236}">
                <a16:creationId xmlns:a16="http://schemas.microsoft.com/office/drawing/2014/main" id="{6C2491FA-3794-4B80-BABA-ACEF40BC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5370" y="4337405"/>
            <a:ext cx="2141537" cy="159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850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10 - ТАКМИЛИ КОР БО КАДРҲО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7" y="1402470"/>
            <a:ext cx="118222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Интихоб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ҷобаҷогузории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кадрҳо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қабул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хизмат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тибқи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муқаррароти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Кодекси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Низомнома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тартиби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интихоб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фиристодани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шаҳрвандони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кормандони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мактабҳои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олии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давлатҳои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хориҷӣ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Қоидаҳои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гузаронидани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озмун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қабул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хизмат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фармоиши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Хадамоти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20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ферали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соли 2014, №49-ф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тасдиқ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гардаанд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роҳ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монда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шудааст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Қонуни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19 июли соли 2022, №1906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моддаи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462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Кодекси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(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вазифаҳои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)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иловаҳои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дахлдор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ворид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карда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тибқи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онҳо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чораҳои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заруриро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ҷиҳати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пешгирӣ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ошкор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ҳуқуқвайронкуниҳои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коррупсия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алоқаманд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ҳангоми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интиқоли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молу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воситаҳои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нақлиёт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сарҳади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андешида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тартиби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муқаррарнамудаи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Ҳукумати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таҳлили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хавфҳои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коррупсиониро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мегузаронанд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0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10 - ТАКМИЛИ КОР БО КАДРҲО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7" y="1402470"/>
            <a:ext cx="118222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солҳои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2020-2023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шаш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моҳи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2024 аз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ҳисоби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кормандони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840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нафар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дохил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99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нафар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берун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риояи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Тартиб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шартҳои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тайёр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бозомӯзӣ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(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тағйири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тахассус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)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баланд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бардоштани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ихтисоси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кормандони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фармоиши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Хадамот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10 июли соли 2007, №137-ф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тасдиқ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шудааст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курсҳо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семинарҳо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сафарбар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карда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риояи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талаботи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Кодекси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меҳнат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Кодекси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дар ин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давра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мувофиқи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воҳидҳои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муқарраршуда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301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нафар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шаҳрвандон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қабул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карда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мақсади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таъмин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кадрҳои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баландихтисос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пурра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гардонидани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ҷойҳои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асоси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Созишномаи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бисёрҷонибаи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байниидоравии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давлатҳои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ИДМ аз 23 ноябри соли 1994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байни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Хадамоти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Ҳукумати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Академияи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Россия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бораи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ҳамкорӣ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самти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тайёр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такмили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ихтисоси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кормандони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шаҳрвандони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роҳхати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Хадамоти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Академияи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Россия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таҳсил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баъди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хатм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таъмин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мегарданд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9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</a:t>
            </a:r>
            <a:r>
              <a:rPr lang="en-US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11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- РУШДИ ЭКСПЕРТИЗА ВА ТАҲҚИҚОТ ҲАНГОМИ ГУЗАРОНИДАНИ НАЗОРАТИ ГУМРУКӢ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8" y="1345481"/>
            <a:ext cx="44807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Экпертизаи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вазифаи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назорати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гумрукиро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иҷро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ҳамзамон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гумрукро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махзани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оморӣ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ошкор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намудани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ҳуқуқвайронкуниҳо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соҳаи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 smtClean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sz="1600" dirty="0" smtClean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таъмин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менамояд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Тибқи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Қонуни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 аз 2 январи соли 2020, №1678  «Дар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бораи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ворид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тағйиру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иловаҳо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Кодекси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»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қисми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2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моддаи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421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Кодекси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таҳрири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нав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қабул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ҳуқуқи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иштирокчиёни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иқтисодии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хориҷӣ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гузаронидани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экспертизаи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такрорӣ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васеътар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C52B5EE6-1748-4580-9116-CE962436C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23" y="1388096"/>
            <a:ext cx="3122117" cy="416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99236D9-FF22-4FAB-B3ED-93F1D9BC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1639" y="1388096"/>
            <a:ext cx="2966719" cy="214562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ACA89FCA-1C8E-4CFD-B06F-599080FC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1638" y="3609529"/>
            <a:ext cx="2966719" cy="19458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457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</a:t>
            </a:r>
            <a:r>
              <a:rPr lang="en-US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12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- ТАКМИЛ ДОДАНИ БАРСОХТОР (ИНФРАСОХТОР)-И ГУМРУКӢ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278739" y="2240394"/>
            <a:ext cx="11810684" cy="28789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аз соли 2020 то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инҷониб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аз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ҳисоби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маблағҳои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махсуси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корҳои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таъмирию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сохтмонӣ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маблағи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16 014 182 (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шонздаҳ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миллиону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чордаҳ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ҳазору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яксаду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ҳаштоду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сомонӣ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равона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гардидааст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тайи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солҳои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2020-2023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шаш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моҳи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соли 2024,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маҷмуъ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аз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сафоратхонаҳои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хориҷӣ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дигар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созмону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ташкилотҳои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байналмилалӣ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маблағи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умумии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354 940 186,00 (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сесаду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панҷову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чор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миллиону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нуҳсаду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чил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ҳазору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яксаду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ҳаштоду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шаш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сомонӣ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кумакҳои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техникӣ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қабул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кардааст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6" y="1402470"/>
            <a:ext cx="11412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мақсади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таҷҳизонидани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дидбонгоҳҳои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воситаҳои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муосири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техникии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назорати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ҷавобгӯи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стандартҳои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ҷаҳонӣ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47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2" y="928331"/>
            <a:ext cx="4638435" cy="438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Барномаи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миёнамуҳлати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рушди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солҳои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2020-2024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Нақшаи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чорабиниҳо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амалисозии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он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қарори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Ҳукумати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1 ноябри соли 2019, №537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тасдиқ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карда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шудааст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  <a:endParaRPr lang="en-US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Барнома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маъмурикунонӣ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рақамикунонии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пешбинӣ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нишондиҳандаҳои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асосии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рушд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таҷдиду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азнавсозии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панҷ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назар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дорад.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B9BD4-0C5C-498C-9DC7-7CF8EF554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422" y="1128386"/>
            <a:ext cx="5821617" cy="42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</a:t>
            </a:r>
            <a:r>
              <a:rPr lang="en-US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13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- РУШДИ ҲАМКОРИИ БАЙНИИДОРАВӢ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169246" y="2325800"/>
            <a:ext cx="12013094" cy="32281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пешбурди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махзани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оид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қоидаҳои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иҷозатдиҳӣ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қонунгузории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дахлдор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дастрасӣ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ҷумла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дастрасии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онлайн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танзимкунанда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оид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савдои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хориҷӣ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пешбурди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феҳристи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ҷумла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дастрасии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оммавии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онлайн,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асоси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калидҳои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ҳамгироикардашуда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рамзгузории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дастрасии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ҳуҷҷатҳои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иҷозатдиҳӣ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сертификат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соҳибкорон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низоми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Равзанаи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шомилшуда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пешниҳоди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дархост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ҳуҷҷатҳои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замимашаванда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гирифтани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ҳуҷҷатҳои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иҷозатдиҳӣ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сертификат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низоми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Равзанаи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шомилшуда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пешниҳоди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дақиқ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вазъи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раванди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иҷозатдиҳӣ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идоракунӣ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назорати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низоми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Равзанаи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шомилшуда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соҳибкорон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брокерҳои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мубодилаи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паёмҳо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иштирокчиёни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раванди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иҷозатдиҳӣ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 таври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автоматӣ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тартиб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ҳисоботҳои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лозима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ҷумла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мониторинги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ҳамгироии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низоми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Равзанаи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миллӣ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Кумитаи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андози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Бонки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миллии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ҳамгироии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низоми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Равзанаи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миллӣ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бонкҳои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тиҷоратии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Алиф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Эсхата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терминалҳои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қабули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пархотҳои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шикрати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ҶДММ ТАҚХ “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Пайванд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гурӯҳ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оид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6" y="1402470"/>
            <a:ext cx="12032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қарори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Ҳукумати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24 июли соли 2020, №410 аз 1 сентябри соли 2020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низоми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“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Равзанаи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ягонаи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барасмиятдарории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амалиёти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содиротӣ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воридотӣ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транзитӣ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”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мавриди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истифодаи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расмӣ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қарор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гирифт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низоми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“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Равзанаи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ягона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”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функсияҳои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калидии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зерин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таҳия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карда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5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</a:t>
            </a:r>
            <a:r>
              <a:rPr lang="en-US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4 - РУШДИ СИСТЕМАИ ПЕШНИҲОДИ ХИЗМАТИ ДАВЛАТӢ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8" y="1346883"/>
            <a:ext cx="12051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мақсади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такмили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минбаъдаи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Шуро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моҳҳои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май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декабри соли 2022,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июн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декабри соли 2023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ҷаласаҳои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Шурои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ҷамъиятиву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машваратӣ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доир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доир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гардиданд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кори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онҳо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намояндагони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давлатӣ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аҳли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тиҷорат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масъулини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воҳидҳои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сохтории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тобеъ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мутахассисони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Барномаи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ҳамкориҳои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идоракунии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сарҳадот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Осиёи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Марказӣ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(БОМКА 10)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иштирок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</p:txBody>
      </p:sp>
      <p:pic>
        <p:nvPicPr>
          <p:cNvPr id="17" name="Picture 5" descr="https://www.gumruk.tj/images/stories/img_text/MarkaziMatbuot/Khabarho/2022/05/19/19.05%20(2).JPG">
            <a:extLst>
              <a:ext uri="{FF2B5EF4-FFF2-40B4-BE49-F238E27FC236}">
                <a16:creationId xmlns:a16="http://schemas.microsoft.com/office/drawing/2014/main" id="{E38C1E9F-F690-4511-9A29-7C5D07BE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025" y="2702609"/>
            <a:ext cx="4370388" cy="250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8" name="Picture 7" descr="https://www.gumruk.tj/images/stories/img_text/MarkaziMatbuot/Khabarho/2022/05/19/19.05%20(4).JPG">
            <a:extLst>
              <a:ext uri="{FF2B5EF4-FFF2-40B4-BE49-F238E27FC236}">
                <a16:creationId xmlns:a16="http://schemas.microsoft.com/office/drawing/2014/main" id="{600015D7-4FE5-4942-B303-1E0E87A3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5589" y="2702609"/>
            <a:ext cx="4254116" cy="2528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76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A11210-919B-45AC-BD6E-FB1B527A93F7}"/>
              </a:ext>
            </a:extLst>
          </p:cNvPr>
          <p:cNvGrpSpPr/>
          <p:nvPr/>
        </p:nvGrpSpPr>
        <p:grpSpPr>
          <a:xfrm>
            <a:off x="0" y="1754154"/>
            <a:ext cx="12192000" cy="2916186"/>
            <a:chOff x="0" y="1754154"/>
            <a:chExt cx="12192000" cy="29161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868205-3E9F-4E3F-AF85-CE2443506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54154"/>
              <a:ext cx="12192000" cy="291618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17D883-AC35-4D53-B097-D33CEC559F35}"/>
                </a:ext>
              </a:extLst>
            </p:cNvPr>
            <p:cNvSpPr/>
            <p:nvPr/>
          </p:nvSpPr>
          <p:spPr>
            <a:xfrm>
              <a:off x="1222132" y="2810182"/>
              <a:ext cx="3842238" cy="804130"/>
            </a:xfrm>
            <a:prstGeom prst="rect">
              <a:avLst/>
            </a:prstGeom>
            <a:solidFill>
              <a:srgbClr val="0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en-US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56BA8DED-9BD8-4EE7-AAC2-311655CC6EE5}"/>
              </a:ext>
            </a:extLst>
          </p:cNvPr>
          <p:cNvSpPr txBox="1">
            <a:spLocks/>
          </p:cNvSpPr>
          <p:nvPr/>
        </p:nvSpPr>
        <p:spPr>
          <a:xfrm>
            <a:off x="1022838" y="1743077"/>
            <a:ext cx="3461239" cy="22247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buClr>
                <a:schemeClr val="accent3"/>
              </a:buClr>
              <a:buFont typeface="Wingdings 2"/>
              <a:buNone/>
              <a:defRPr/>
            </a:pPr>
            <a:endParaRPr lang="ru-RU" sz="4400" b="1" dirty="0">
              <a:solidFill>
                <a:schemeClr val="accent1"/>
              </a:solidFill>
              <a:latin typeface="+mj-lt"/>
            </a:endParaRPr>
          </a:p>
          <a:p>
            <a:pPr marL="274320" indent="-274320" algn="ctr">
              <a:buClr>
                <a:schemeClr val="accent3"/>
              </a:buClr>
              <a:buFont typeface="Wingdings 2"/>
              <a:buNone/>
              <a:defRPr/>
            </a:pPr>
            <a:r>
              <a:rPr lang="tg-Cyrl-TJ" sz="4400" b="1" dirty="0">
                <a:solidFill>
                  <a:schemeClr val="bg1"/>
                </a:solidFill>
                <a:latin typeface="+mj-lt"/>
              </a:rPr>
              <a:t>Ба диқататон ташаккур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!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9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2" y="928331"/>
            <a:ext cx="463843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Ҷадвали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амалисозии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чорабиниҳо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татбиқи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Барномаи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миёнамуҳлати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рушди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солҳои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2020-2024 аз 14 боб ё параграф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иборат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буда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самтҳои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бар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мегирад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боб ё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самти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масъалаҳои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мубрами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соҳа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назардошти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талаботи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замони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муосир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равона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гардида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аз 1 то 12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чорабинӣ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пешбинӣ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намудааст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маҷмуъ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84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чорабиниро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ташкил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мекунад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5249917" y="978206"/>
            <a:ext cx="3701340" cy="47410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1 -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Такмил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қонунгузории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2 -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Такмил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маъмурикунонии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  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3 -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Рушди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низоми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идоракунии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таваккал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  <a:endParaRPr lang="en-US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4 -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Такмил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иҷрои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вазифаҳои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молиёт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(фискал)-ӣ;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5 -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Такмил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назар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доштани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риояи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мамнӯият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маҳдудиятҳо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ҳамчунин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ҳифзи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моликияти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зеҳнӣ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нисбат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молҳои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воридотӣ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(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содиротӣ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);</a:t>
            </a:r>
            <a:endParaRPr lang="en-US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6 -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Рушди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ҳифзи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  <a:endParaRPr lang="en-US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7 -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Такмил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таъминоти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ҳуқуқии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endParaRPr lang="ru-RU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52000" indent="-252000"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52000" indent="-252000" algn="just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52000" indent="-252000" algn="just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4AC683-44D0-4D5B-992F-5F2BDC1FDE3A}"/>
              </a:ext>
            </a:extLst>
          </p:cNvPr>
          <p:cNvSpPr txBox="1">
            <a:spLocks/>
          </p:cNvSpPr>
          <p:nvPr/>
        </p:nvSpPr>
        <p:spPr>
          <a:xfrm>
            <a:off x="8970578" y="978207"/>
            <a:ext cx="3077183" cy="46013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8 -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Рушди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технологияи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коммуникатсионии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9 -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Рушди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ҳамкориҳои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байналмилалии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10 -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Такмили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кор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кадрҳо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11 -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Рушди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экспертиза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таҳқиқот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ҳангоми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гузаронидани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назорати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12 -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Такмил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барсохтор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(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инфрасохтор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)-и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13 -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Рушди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ҳамкории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байниидоравӣ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Боби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14 -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Рушди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пешниҳоди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хизмати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давлатӣ</a:t>
            </a:r>
            <a:r>
              <a:rPr lang="ru-RU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 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1 - ТАКМИЛ ДОДАНИ ҚОНУНГУЗОРИИ ГУМРУКИ ҶУМҲУРИИ ТОҶИКИСТОН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229722" y="2923062"/>
            <a:ext cx="11796701" cy="22976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заминаи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саривақт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нашр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санадҳои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меъёрии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соҳаи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муваззаф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ташкил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нашри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махзани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оид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таснифоти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мол; 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ҳангоми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ошкор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ҳуқуқвайронкунии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маъмурӣ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танҳо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шарти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боҷҳои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андоз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маблағи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фоизҳо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ҷаримаҳои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пардохтшаванда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васеътар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иштирокчиёни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иқтисодии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хориҷӣ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гузаронидани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экспертизаи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такрорӣ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зиёдтар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асосҳои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батаъхиргузорӣ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ё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тамдиди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муҳлати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боҷҳои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гумрукию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андоз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ҷорӣ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механизми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пешниҳод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истифодабарии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таъминоти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генералии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боҷҳои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андоз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панҷ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рӯз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пеш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оғози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санҷиши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таври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хаттӣ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огоҳ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шахси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санҷидашаванда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гузаронидани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санҷиши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васеътар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гардидани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иштирокчиёни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иқтисодии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хориҷӣ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таҳияи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санадҳои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меъёрии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ҳуқуқии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соҳаи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 </a:t>
            </a: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A6BA0-B316-403B-994B-B363A2BEAAA1}"/>
              </a:ext>
            </a:extLst>
          </p:cNvPr>
          <p:cNvSpPr txBox="1"/>
          <p:nvPr/>
        </p:nvSpPr>
        <p:spPr>
          <a:xfrm>
            <a:off x="204216" y="1297664"/>
            <a:ext cx="11822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мақсади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таъмини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ҳаммонандкунии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қонунгузории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соҳаи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санадҳои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Созмони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Умумиҷаҳонии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Савдо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Созмони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Умумиҷаҳонии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таҷдиди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назаргаштаи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Конвенсияи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Киото,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Созишномаи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СУС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содагардонии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расмиёти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савдо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кишварҳои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узви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Иттиҳоди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Давлатҳои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Мустақил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дигар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ташкилоту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сохторҳои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молиявию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иқтисодии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байналмилалӣ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Қонуни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«Дар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бораи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ворид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тағйиру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иловаҳо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Кодекси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» аз 2 январи соли 2020, №1678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қабул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карда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меъёрҳои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зеринро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муқаррар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намудааст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315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1 - ТАКМИЛ ДОДАНИ ҚОНУНГУЗОРИИ ГУМРУКИ ҶУМҲУРИИ ТОҶИКИСТОН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197648" y="2218591"/>
            <a:ext cx="11796701" cy="22976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анҷом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амалиёти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вобаста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интиқоли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 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сарҳади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барасмиятдарории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навбати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аввал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навбати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аввал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гузаронидани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назорати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сурати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таъини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он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шакли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азназаргузаронии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ё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муоинаи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нигаҳдории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муваққатии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бино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майдончаҳои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кушода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ҳудуди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дигари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танзимгари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ваколатдори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иқтисодӣ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 то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пешниҳоди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декларатсияи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анҷом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амалиёти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марбут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 дар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бино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майдончаҳои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кушода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ҳудудҳои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дигари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танзимгари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ваколатдори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иқтисодӣ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8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пешниҳод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накардани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таъмини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иҷрои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уҳдадории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боҷҳои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андоз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ҳангоми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ҷойгир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намудани мол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расмиёти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транзити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дохилии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ҳангоми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иҷозати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моле,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нисбати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он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танзимгари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ваколатдори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иқтисодӣ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ҳамчун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декларант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баромад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мекунад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A6BA0-B316-403B-994B-B363A2BEAAA1}"/>
              </a:ext>
            </a:extLst>
          </p:cNvPr>
          <p:cNvSpPr txBox="1"/>
          <p:nvPr/>
        </p:nvSpPr>
        <p:spPr>
          <a:xfrm>
            <a:off x="204216" y="1439022"/>
            <a:ext cx="11822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шахси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ҳуқуқӣ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дорои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танзимгари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ваколатдори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иқтисодӣ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мешавад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содагардонии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махсуси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зерин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пешниҳод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мегардад</a:t>
            </a:r>
            <a:r>
              <a:rPr lang="ru-RU" sz="1600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28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2 - ТАКМИЛ ДОДАНИ МАЪМУРИКУНОНИИ ГУМРУКӢ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287334" y="1297416"/>
            <a:ext cx="11599866" cy="35524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мақсади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ҷорисозии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ҳатмии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маълумотдиҳии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пешакӣ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фармоиши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Тартиби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истифодаи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Барномаи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TIR-EPD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мубодилаи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Китобчаи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ББА”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тасдиқ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карда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ҷиҳати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амалӣ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намудани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имконияти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пешниҳоди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эъломияи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транзитӣ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шакли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электронӣ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эъломиякунонии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пешакии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низоми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«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транзити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»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соли 2010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инҷониб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асоси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Созишномаи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грантӣ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миёни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Бонки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Осиёии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Рушд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Ҳукумати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31 январи соли 2005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лоиҳаи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Модернизатсияи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рушди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инфрасохтор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”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Системаи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иттилоотии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автоматонидашудаи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таҳия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мавриди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амал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дода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кам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кардани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вақти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қарордошти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воситаи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нақлиёти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бордор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гузаргоҳҳои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сарҳадӣ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ташаббуси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Хадамоти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лоиҳаи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Ҳукумати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“Дар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бораи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ворид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тағйиру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иловаҳо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қарори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Ҳукумати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3 июли соли 2014, №436” -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Қоидаҳои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ҳамоҳангсозии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мақомоти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назораткунандаи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гузаргоҳҳои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автомобилӣ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тариқи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сарҳади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Ҷумҳурии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Тоҷикистон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аз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рӯи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принсипи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«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Истгоҳи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ягона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»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омода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карда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шуда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ба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тасвиб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расид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5719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2 - ТАКМИЛ ДОДАНИ МАЪМУРИКУНОНИИ ГУМРУКӢ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23550" y="1568989"/>
            <a:ext cx="564333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доираи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Созишномаи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грантӣ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байни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Ҳукумати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Бонки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Умумиҷаҳонӣ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мақомоти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солҳои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2022-2025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ҷорӣ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намудани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системаи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иттилоотии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соҳаи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фаъолияти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- АСИКУДА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нақша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гирифта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шудааст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ҷониби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Конференсияи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СММ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савдо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рушд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роҳандозӣ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мегардад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Системаи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мазкур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ҳамгироии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якчанд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системаҳои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алоҳидаро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бар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мегирад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қисми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зиёди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система ба таври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автоматӣ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истифода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функсияҳои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ЗЕҲНИ СУНЪӢ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амалӣ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карда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мешавад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B5691D-9537-4348-BDB8-69897106F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16" y="943217"/>
            <a:ext cx="6334119" cy="4754505"/>
          </a:xfrm>
          <a:prstGeom prst="rect">
            <a:avLst/>
          </a:prstGeom>
        </p:spPr>
      </p:pic>
      <p:pic>
        <p:nvPicPr>
          <p:cNvPr id="14" name="Graphic 11">
            <a:extLst>
              <a:ext uri="{FF2B5EF4-FFF2-40B4-BE49-F238E27FC236}">
                <a16:creationId xmlns:a16="http://schemas.microsoft.com/office/drawing/2014/main" id="{993C8E31-A5B6-43E3-B3BE-01C83AD064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25660" y="1106533"/>
            <a:ext cx="2461212" cy="5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3 - РУШДИ НИЗОМИ ИДОРАКУНИИ ТАВАККАЛ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C091D-EE2A-4F31-AE4A-A4AD7A2E8619}"/>
              </a:ext>
            </a:extLst>
          </p:cNvPr>
          <p:cNvSpPr txBox="1">
            <a:spLocks/>
          </p:cNvSpPr>
          <p:nvPr/>
        </p:nvSpPr>
        <p:spPr>
          <a:xfrm>
            <a:off x="231442" y="2430606"/>
            <a:ext cx="6232420" cy="28789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гурӯҳбандии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иштирокчиёни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ФИХ ба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рӯйхати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сафед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/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сиёҳ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мақсади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фароҳам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овардани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шароити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мусоид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иштирокчиёни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ФИХ,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қонунгузории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гумрукиро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риоя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мекунанд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дархост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ҷиҳати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гузаронидани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назорати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баъди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барасмиятдарории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дарҷ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намудани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натиҷаи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чунин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назорат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имконияти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зиёд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ошкор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гардидани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самтҳои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нави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таваккал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дар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рафти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фаъолияти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иқтисодии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хориҷӣ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;</a:t>
            </a:r>
          </a:p>
          <a:p>
            <a:pPr marL="252000" indent="-252000" algn="just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баланд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гардидани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сифати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ҷамъоварии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пардохтҳои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гумрукӣ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таҳлили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маълумотҳо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вобаста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ба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таваккали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мавҷудбуда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252000" indent="-252000" algn="l" eaLnBrk="1" hangingPunct="1">
              <a:spcBef>
                <a:spcPts val="0"/>
              </a:spcBef>
              <a:spcAft>
                <a:spcPts val="1200"/>
              </a:spcAft>
              <a:buClr>
                <a:srgbClr val="00558A"/>
              </a:buClr>
              <a:buFont typeface="Wingdings 3" panose="05040102010807070707" pitchFamily="18" charset="2"/>
              <a:buChar char=""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  <a:buClr>
                <a:srgbClr val="00558A"/>
              </a:buClr>
            </a:pP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983F7A35-5CA9-4B69-9C4D-BEC5929FC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173" y="1815471"/>
            <a:ext cx="5125494" cy="29330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7" y="1402470"/>
            <a:ext cx="6619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Дар соли 2021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зерсистемаи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“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Идораи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таваккал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”-и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Системаи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иттилоотии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автоматонидашудаи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ягона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роҳандозӣ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гардида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имкониятҳои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зеринро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дар бар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мегирад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14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345C30D-0B98-45D0-930A-E0E7FA49703B}"/>
              </a:ext>
            </a:extLst>
          </p:cNvPr>
          <p:cNvSpPr txBox="1"/>
          <p:nvPr/>
        </p:nvSpPr>
        <p:spPr>
          <a:xfrm>
            <a:off x="-12211" y="928332"/>
            <a:ext cx="110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БОБИ 4 - ТАКМИЛ ДОДАНИ ИҶРОИ ВАЗИФАҲОИ МОЛИЁТ (ФИСКАЛ)-Ӣ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2E6A0-9711-4946-A791-BC6A7C429896}"/>
              </a:ext>
            </a:extLst>
          </p:cNvPr>
          <p:cNvSpPr/>
          <p:nvPr/>
        </p:nvSpPr>
        <p:spPr>
          <a:xfrm>
            <a:off x="-1" y="5680316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3F56E-F7D7-4D46-B312-872791F7DC5A}"/>
              </a:ext>
            </a:extLst>
          </p:cNvPr>
          <p:cNvSpPr/>
          <p:nvPr/>
        </p:nvSpPr>
        <p:spPr>
          <a:xfrm>
            <a:off x="0" y="0"/>
            <a:ext cx="12192000" cy="92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A9CEC5B-1BEB-4295-9BCD-3BE466F6C477}"/>
              </a:ext>
            </a:extLst>
          </p:cNvPr>
          <p:cNvSpPr/>
          <p:nvPr/>
        </p:nvSpPr>
        <p:spPr>
          <a:xfrm>
            <a:off x="1931" y="5310972"/>
            <a:ext cx="4638435" cy="358267"/>
          </a:xfrm>
          <a:custGeom>
            <a:avLst/>
            <a:gdLst>
              <a:gd name="connsiteX0" fmla="*/ 0 w 4267200"/>
              <a:gd name="connsiteY0" fmla="*/ 0 h 378922"/>
              <a:gd name="connsiteX1" fmla="*/ 4267200 w 4267200"/>
              <a:gd name="connsiteY1" fmla="*/ 0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008783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4137991 w 4267200"/>
              <a:gd name="connsiteY1" fmla="*/ 9939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267200"/>
              <a:gd name="connsiteY0" fmla="*/ 0 h 378922"/>
              <a:gd name="connsiteX1" fmla="*/ 3945370 w 4267200"/>
              <a:gd name="connsiteY1" fmla="*/ 1066 h 378922"/>
              <a:gd name="connsiteX2" fmla="*/ 4267200 w 4267200"/>
              <a:gd name="connsiteY2" fmla="*/ 378922 h 378922"/>
              <a:gd name="connsiteX3" fmla="*/ 0 w 4267200"/>
              <a:gd name="connsiteY3" fmla="*/ 378922 h 378922"/>
              <a:gd name="connsiteX4" fmla="*/ 0 w 4267200"/>
              <a:gd name="connsiteY4" fmla="*/ 0 h 378922"/>
              <a:gd name="connsiteX0" fmla="*/ 0 w 4099338"/>
              <a:gd name="connsiteY0" fmla="*/ 0 h 378922"/>
              <a:gd name="connsiteX1" fmla="*/ 3945370 w 4099338"/>
              <a:gd name="connsiteY1" fmla="*/ 1066 h 378922"/>
              <a:gd name="connsiteX2" fmla="*/ 4099338 w 4099338"/>
              <a:gd name="connsiteY2" fmla="*/ 378922 h 378922"/>
              <a:gd name="connsiteX3" fmla="*/ 0 w 4099338"/>
              <a:gd name="connsiteY3" fmla="*/ 378922 h 378922"/>
              <a:gd name="connsiteX4" fmla="*/ 0 w 4099338"/>
              <a:gd name="connsiteY4" fmla="*/ 0 h 3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338" h="378922">
                <a:moveTo>
                  <a:pt x="0" y="0"/>
                </a:moveTo>
                <a:lnTo>
                  <a:pt x="3945370" y="1066"/>
                </a:lnTo>
                <a:lnTo>
                  <a:pt x="4099338" y="378922"/>
                </a:lnTo>
                <a:lnTo>
                  <a:pt x="0" y="378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2805-620B-284C-9184-4868FEDC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6" y="24189"/>
            <a:ext cx="862950" cy="86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FE871-6258-0A74-09DB-AFF10F2DF24A}"/>
              </a:ext>
            </a:extLst>
          </p:cNvPr>
          <p:cNvSpPr txBox="1"/>
          <p:nvPr/>
        </p:nvSpPr>
        <p:spPr>
          <a:xfrm>
            <a:off x="1106960" y="198844"/>
            <a:ext cx="9312925" cy="779362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ХАДАМОТИ ГУМРУКИ НАЗДИ </a:t>
            </a:r>
          </a:p>
          <a:p>
            <a:pPr algn="ctr">
              <a:lnSpc>
                <a:spcPts val="1600"/>
              </a:lnSpc>
            </a:pPr>
            <a:endParaRPr lang="ru-RU" altLang="en-US" sz="2400" b="1" dirty="0">
              <a:solidFill>
                <a:schemeClr val="bg2">
                  <a:lumMod val="65000"/>
                </a:schemeClr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altLang="en-US" sz="2400" b="1" dirty="0">
                <a:solidFill>
                  <a:schemeClr val="bg2">
                    <a:lumMod val="65000"/>
                  </a:schemeClr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ҲУКУМАТИ ҶУМҲУРИИ ТОҶИКИСТОН</a:t>
            </a:r>
            <a:endParaRPr lang="en-US" altLang="en-US" sz="1600" dirty="0">
              <a:solidFill>
                <a:schemeClr val="bg2">
                  <a:lumMod val="65000"/>
                </a:schemeClr>
              </a:solidFill>
              <a:latin typeface="+mn-lt"/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7FA4B-922F-4DD8-96E7-6CD678C45B8F}"/>
              </a:ext>
            </a:extLst>
          </p:cNvPr>
          <p:cNvSpPr/>
          <p:nvPr/>
        </p:nvSpPr>
        <p:spPr>
          <a:xfrm>
            <a:off x="19320" y="5670621"/>
            <a:ext cx="12192001" cy="1203145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Барномаи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миёнамуҳлати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рушди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мақомоти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гумруки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  <a:p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Ҷумҳурии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Тоҷикистон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барои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</a:t>
            </a:r>
            <a:r>
              <a:rPr lang="ru-RU" altLang="en-US" sz="1600" b="1" dirty="0" err="1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солҳои</a:t>
            </a:r>
            <a:r>
              <a:rPr lang="ru-RU" altLang="en-US" sz="1600" b="1" dirty="0">
                <a:solidFill>
                  <a:schemeClr val="bg1"/>
                </a:solidFill>
                <a:ea typeface="Source Sans Pro" panose="020B0503030403020204" pitchFamily="34" charset="0"/>
                <a:cs typeface="Khmer UI" panose="020B0604020202020204" pitchFamily="34" charset="0"/>
              </a:rPr>
              <a:t> 2020 - 2024</a:t>
            </a:r>
          </a:p>
          <a:p>
            <a:endParaRPr lang="en-US" altLang="en-US" dirty="0">
              <a:solidFill>
                <a:schemeClr val="bg1"/>
              </a:solidFill>
              <a:ea typeface="Source Sans Pro" panose="020B0503030403020204" pitchFamily="34" charset="0"/>
              <a:cs typeface="Khmer U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6D486-8F2C-413A-B151-0859AA1000D3}"/>
              </a:ext>
            </a:extLst>
          </p:cNvPr>
          <p:cNvSpPr txBox="1"/>
          <p:nvPr/>
        </p:nvSpPr>
        <p:spPr>
          <a:xfrm>
            <a:off x="159587" y="1402470"/>
            <a:ext cx="636733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Ҷиҳати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амалӣ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намудани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вазифаҳои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 smtClean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молиёт</a:t>
            </a:r>
            <a:r>
              <a:rPr lang="ru-RU" dirty="0" smtClean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(фискал)-ӣ,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Хадамоти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назди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Ҳукумати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Ҷумҳурии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Тоҷикистон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ташкилотҳои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бонкӣ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амонатию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қарзӣ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шартномаҳои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хизматрасонӣ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ҳисоббаробаркунии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ғайринақдӣ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истифода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аз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воситаҳои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пардохти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электрониро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имзо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расонид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A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Дар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доираи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шартномаҳо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системаи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мониторинги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пардохти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электронии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хизматрасониҳои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таҳия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гардида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ҳамгироии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он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бо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зерсистемаи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“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Барасмиятдарории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назорати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гумрукӣ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”-и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Системаи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иттилоотии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автоматонидашудаи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ягонаи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Хадамоти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гумрук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ба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роҳ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монда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dirty="0" err="1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шуд</a:t>
            </a:r>
            <a:r>
              <a:rPr lang="ru-RU" dirty="0">
                <a:solidFill>
                  <a:srgbClr val="00558A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;</a:t>
            </a:r>
          </a:p>
        </p:txBody>
      </p:sp>
      <p:pic>
        <p:nvPicPr>
          <p:cNvPr id="13" name="Picture 124" descr="SB panel demo">
            <a:extLst>
              <a:ext uri="{FF2B5EF4-FFF2-40B4-BE49-F238E27FC236}">
                <a16:creationId xmlns:a16="http://schemas.microsoft.com/office/drawing/2014/main" id="{30BCD18E-D451-4A0D-961E-85D4E27D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29" y="1191022"/>
            <a:ext cx="3547891" cy="206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5" descr="SB list and card demo">
            <a:extLst>
              <a:ext uri="{FF2B5EF4-FFF2-40B4-BE49-F238E27FC236}">
                <a16:creationId xmlns:a16="http://schemas.microsoft.com/office/drawing/2014/main" id="{0EFA80F1-5113-4B06-AE43-293742B14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29" y="3345452"/>
            <a:ext cx="3547892" cy="22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YCUDA">
      <a:dk1>
        <a:sysClr val="windowText" lastClr="000000"/>
      </a:dk1>
      <a:lt1>
        <a:srgbClr val="FFFFFF"/>
      </a:lt1>
      <a:dk2>
        <a:srgbClr val="00558A"/>
      </a:dk2>
      <a:lt2>
        <a:srgbClr val="FFFFFF"/>
      </a:lt2>
      <a:accent1>
        <a:srgbClr val="00558A"/>
      </a:accent1>
      <a:accent2>
        <a:srgbClr val="007DBB"/>
      </a:accent2>
      <a:accent3>
        <a:srgbClr val="00558A"/>
      </a:accent3>
      <a:accent4>
        <a:srgbClr val="007DBB"/>
      </a:accent4>
      <a:accent5>
        <a:srgbClr val="00558A"/>
      </a:accent5>
      <a:accent6>
        <a:srgbClr val="007DBB"/>
      </a:accent6>
      <a:hlink>
        <a:srgbClr val="007DBB"/>
      </a:hlink>
      <a:folHlink>
        <a:srgbClr val="007DBB"/>
      </a:folHlink>
    </a:clrScheme>
    <a:fontScheme name="ASYCUDA">
      <a:majorFont>
        <a:latin typeface="Segoe UI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3401</Words>
  <Application>Microsoft Office PowerPoint</Application>
  <PresentationFormat>Широкоэкранный</PresentationFormat>
  <Paragraphs>289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Source Sans Pro</vt:lpstr>
      <vt:lpstr>Calibri</vt:lpstr>
      <vt:lpstr>Segoe UI Semibold</vt:lpstr>
      <vt:lpstr>Wingdings 3</vt:lpstr>
      <vt:lpstr>Arial</vt:lpstr>
      <vt:lpstr>Segoe UI</vt:lpstr>
      <vt:lpstr>Wingdings 2</vt:lpstr>
      <vt:lpstr>Khmer UI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Serghei Beiu</dc:creator>
  <cp:lastModifiedBy>Admin</cp:lastModifiedBy>
  <cp:revision>182</cp:revision>
  <dcterms:modified xsi:type="dcterms:W3CDTF">2024-07-31T08:41:24Z</dcterms:modified>
</cp:coreProperties>
</file>