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7" r:id="rId5"/>
    <p:sldId id="294" r:id="rId6"/>
    <p:sldId id="258" r:id="rId7"/>
    <p:sldId id="279" r:id="rId8"/>
    <p:sldId id="280" r:id="rId9"/>
    <p:sldId id="281" r:id="rId10"/>
    <p:sldId id="295" r:id="rId11"/>
    <p:sldId id="282" r:id="rId12"/>
    <p:sldId id="293" r:id="rId13"/>
    <p:sldId id="272" r:id="rId14"/>
    <p:sldId id="283" r:id="rId15"/>
    <p:sldId id="277" r:id="rId16"/>
    <p:sldId id="284" r:id="rId17"/>
    <p:sldId id="285" r:id="rId18"/>
    <p:sldId id="286" r:id="rId19"/>
    <p:sldId id="287" r:id="rId20"/>
    <p:sldId id="289" r:id="rId21"/>
    <p:sldId id="290" r:id="rId22"/>
    <p:sldId id="292" r:id="rId23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280" autoAdjust="0"/>
  </p:normalViewPr>
  <p:slideViewPr>
    <p:cSldViewPr>
      <p:cViewPr varScale="1">
        <p:scale>
          <a:sx n="113" d="100"/>
          <a:sy n="113" d="100"/>
        </p:scale>
        <p:origin x="372" y="9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02.08.2016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02.08.2016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 rtlCol="0">
            <a:normAutofit/>
          </a:bodyPr>
          <a:lstStyle>
            <a:lvl1pPr algn="l" rtl="0">
              <a:defRPr sz="60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1600200" algn="l" rtl="0">
              <a:defRPr/>
            </a:lvl6pPr>
            <a:lvl7pPr marL="1874520" algn="l" rtl="0">
              <a:defRPr/>
            </a:lvl7pPr>
            <a:lvl8pPr marL="2148840" algn="l" rtl="0">
              <a:defRPr/>
            </a:lvl8pPr>
            <a:lvl9pPr marL="2423160"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rtlCol="0" anchor="b">
            <a:normAutofit/>
          </a:bodyPr>
          <a:lstStyle>
            <a:lvl1pPr algn="l" rtl="0">
              <a:defRPr sz="4800" b="0" i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0076" y="2636912"/>
            <a:ext cx="4955688" cy="2304256"/>
          </a:xfrm>
        </p:spPr>
        <p:txBody>
          <a:bodyPr rtlCol="0">
            <a:noAutofit/>
          </a:bodyPr>
          <a:lstStyle/>
          <a:p>
            <a:r>
              <a:rPr lang="ru" sz="4000" dirty="0" smtClean="0">
                <a:latin typeface="Times New Roman Tj" panose="02020603050405020304" pitchFamily="18" charset="-52"/>
              </a:rPr>
              <a:t>Арзёбии сиёсати иқтисодӣ ҷиҳати б</a:t>
            </a:r>
            <a:r>
              <a:rPr lang="tg-Cyrl-TJ" sz="4000" dirty="0" smtClean="0">
                <a:latin typeface="Times New Roman Tj" panose="02020603050405020304" pitchFamily="18" charset="-52"/>
              </a:rPr>
              <a:t>еҳтар </a:t>
            </a:r>
            <a:r>
              <a:rPr lang="tg-Cyrl-TJ" sz="4000" dirty="0">
                <a:latin typeface="Times New Roman Tj" panose="02020603050405020304" pitchFamily="18" charset="-52"/>
              </a:rPr>
              <a:t>намудани</a:t>
            </a:r>
            <a:r>
              <a:rPr lang="ru" sz="4000" dirty="0">
                <a:latin typeface="Times New Roman Tj" panose="02020603050405020304" pitchFamily="18" charset="-52"/>
              </a:rPr>
              <a:t> </a:t>
            </a:r>
            <a:r>
              <a:rPr lang="ru" sz="4000" dirty="0" smtClean="0">
                <a:latin typeface="Times New Roman Tj" panose="02020603050405020304" pitchFamily="18" charset="-52"/>
              </a:rPr>
              <a:t>идоракунӣ</a:t>
            </a:r>
            <a:endParaRPr lang="ru" sz="4000" dirty="0">
              <a:latin typeface="Times New Roman Tj" panose="02020603050405020304" pitchFamily="18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06580" y="4725144"/>
            <a:ext cx="3921696" cy="1371600"/>
          </a:xfrm>
        </p:spPr>
        <p:txBody>
          <a:bodyPr rtlCol="0">
            <a:normAutofit lnSpcReduction="10000"/>
          </a:bodyPr>
          <a:lstStyle/>
          <a:p>
            <a:pPr algn="ctr"/>
            <a:r>
              <a:rPr lang="tg-Cyrl-TJ" dirty="0" smtClean="0">
                <a:latin typeface="Times New Roman Tj" panose="02020603050405020304" pitchFamily="18" charset="-52"/>
              </a:rPr>
              <a:t>Одинаев </a:t>
            </a:r>
            <a:r>
              <a:rPr lang="tg-Cyrl-TJ" dirty="0">
                <a:latin typeface="Times New Roman Tj" panose="02020603050405020304" pitchFamily="18" charset="-52"/>
              </a:rPr>
              <a:t>Одина Махсумович-               </a:t>
            </a:r>
          </a:p>
          <a:p>
            <a:pPr algn="ctr"/>
            <a:r>
              <a:rPr lang="tg-Cyrl-TJ" dirty="0">
                <a:latin typeface="Times New Roman Tj" panose="02020603050405020304" pitchFamily="18" charset="-52"/>
              </a:rPr>
              <a:t>                                                                                                     мушовири БРСММ                     </a:t>
            </a:r>
            <a:endParaRPr lang="tg-Cyrl-TJ" sz="4000" dirty="0">
              <a:latin typeface="Times New Roman Tj" panose="02020603050405020304" pitchFamily="18" charset="-52"/>
            </a:endParaRPr>
          </a:p>
          <a:p>
            <a:pPr rtl="0"/>
            <a:endParaRPr lang="ru" dirty="0"/>
          </a:p>
        </p:txBody>
      </p:sp>
      <p:pic>
        <p:nvPicPr>
          <p:cNvPr id="4" name="Picture 2" descr="https://upload.wikimedia.org/wikipedia/commons/thumb/e/e3/Coat_of_arms_of_Tajikistan_.svg/200px-Coat_of_arms_of_Tajikistan_.svg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107" y="257841"/>
            <a:ext cx="963295" cy="1010520"/>
          </a:xfrm>
          <a:prstGeom prst="rect">
            <a:avLst/>
          </a:prstGeom>
          <a:noFill/>
          <a:extLst/>
        </p:spPr>
      </p:pic>
      <p:sp>
        <p:nvSpPr>
          <p:cNvPr id="5" name="Прямоугольник 4"/>
          <p:cNvSpPr/>
          <p:nvPr/>
        </p:nvSpPr>
        <p:spPr>
          <a:xfrm>
            <a:off x="1248697" y="1327356"/>
            <a:ext cx="2064774" cy="9930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g-Cyrl-TJ" dirty="0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Вазорати рушди иқтисод ва савдо </a:t>
            </a:r>
            <a:endParaRPr lang="ru-RU" dirty="0">
              <a:solidFill>
                <a:schemeClr val="tx2"/>
              </a:solidFill>
              <a:latin typeface="Times New Roman Tj" panose="02020603050405020304" pitchFamily="18" charset="-52"/>
            </a:endParaRPr>
          </a:p>
        </p:txBody>
      </p:sp>
      <p:pic>
        <p:nvPicPr>
          <p:cNvPr id="6" name="Рисунок 5" descr="C:\Users\User\Downloads\Desktop\Рабочий стол 2023\логотип ПРООН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788" y="260648"/>
            <a:ext cx="1103630" cy="9832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9080090" y="1332271"/>
            <a:ext cx="2064774" cy="9783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g-Cyrl-TJ" sz="1600" dirty="0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Барномаи рушди  Созмони милали муттаҳид </a:t>
            </a:r>
            <a:endParaRPr lang="ru-RU" sz="1600" dirty="0">
              <a:solidFill>
                <a:schemeClr val="tx2"/>
              </a:solidFill>
              <a:latin typeface="Times New Roman Tj" panose="020206030504050203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320799" y="381000"/>
            <a:ext cx="9382125" cy="527720"/>
          </a:xfrm>
        </p:spPr>
        <p:txBody>
          <a:bodyPr rtlCol="0">
            <a:normAutofit/>
          </a:bodyPr>
          <a:lstStyle/>
          <a:p>
            <a:pPr algn="ctr" rtl="0"/>
            <a:r>
              <a:rPr lang="ru" sz="2000" b="1" dirty="0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Меъёрҳои арзёбӣ</a:t>
            </a:r>
            <a:endParaRPr lang="ru" sz="2000" b="1" dirty="0">
              <a:solidFill>
                <a:schemeClr val="tx2"/>
              </a:solidFill>
              <a:latin typeface="Times New Roman Tj" panose="02020603050405020304" pitchFamily="18" charset="-52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341884" y="1124744"/>
            <a:ext cx="9601200" cy="4495800"/>
          </a:xfrm>
        </p:spPr>
        <p:txBody>
          <a:bodyPr rtlCol="0"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err="1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Тавсия</a:t>
            </a:r>
            <a:r>
              <a:rPr lang="ru-RU" dirty="0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дода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мешавад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,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ки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ҳама</a:t>
            </a:r>
            <a:r>
              <a:rPr lang="ru-RU" dirty="0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гуна</a:t>
            </a:r>
            <a:r>
              <a:rPr lang="ru-RU" dirty="0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арзёбиҳо</a:t>
            </a:r>
            <a:r>
              <a:rPr lang="ru-RU" dirty="0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мувофиқи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меъёрҳои</a:t>
            </a:r>
            <a:r>
              <a:rPr lang="tg-Cyrl-TJ" dirty="0">
                <a:solidFill>
                  <a:schemeClr val="tx2"/>
                </a:solidFill>
                <a:latin typeface="Times New Roman Tj" panose="02020603050405020304" pitchFamily="18" charset="-52"/>
              </a:rPr>
              <a:t> (критерияҳои) муайяннамудаи Кумитаи мусоидат ба рушд (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DAC</a:t>
            </a:r>
            <a:r>
              <a:rPr lang="tg-Cyrl-TJ" dirty="0">
                <a:solidFill>
                  <a:schemeClr val="tx2"/>
                </a:solidFill>
                <a:latin typeface="Times New Roman Tj" panose="02020603050405020304" pitchFamily="18" charset="-52"/>
              </a:rPr>
              <a:t>) 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аз</a:t>
            </a:r>
            <a:r>
              <a:rPr lang="tg-Cyrl-TJ" dirty="0">
                <a:solidFill>
                  <a:schemeClr val="tx2"/>
                </a:solidFill>
                <a:latin typeface="Times New Roman Tj" panose="02020603050405020304" pitchFamily="18" charset="-52"/>
              </a:rPr>
              <a:t> рӯи принсипҳои </a:t>
            </a:r>
            <a:r>
              <a:rPr lang="tg-Cyrl-TJ" dirty="0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зерин </a:t>
            </a:r>
            <a:r>
              <a:rPr lang="ru-RU" dirty="0" err="1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гузаронида</a:t>
            </a:r>
            <a:r>
              <a:rPr lang="ru-RU" dirty="0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шаванд</a:t>
            </a:r>
            <a:r>
              <a:rPr lang="ru-RU" dirty="0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:</a:t>
            </a:r>
          </a:p>
          <a:p>
            <a:pPr marL="0" indent="0">
              <a:buNone/>
            </a:pPr>
            <a:r>
              <a:rPr lang="ru-RU" b="1" i="1" u="sng" dirty="0" err="1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Аҳамиятнокӣ</a:t>
            </a:r>
            <a:endParaRPr lang="ru-RU" dirty="0" smtClean="0">
              <a:solidFill>
                <a:schemeClr val="tx2"/>
              </a:solidFill>
              <a:latin typeface="Times New Roman Tj" panose="02020603050405020304" pitchFamily="18" charset="-52"/>
            </a:endParaRPr>
          </a:p>
          <a:p>
            <a:pPr marL="0" indent="0">
              <a:buNone/>
            </a:pPr>
            <a:r>
              <a:rPr lang="tg-Cyrl-TJ" b="1" i="1" u="sng" dirty="0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Натиҷа</a:t>
            </a:r>
            <a:r>
              <a:rPr lang="ru-RU" b="1" i="1" u="sng" dirty="0" err="1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нокӣ</a:t>
            </a:r>
            <a:endParaRPr lang="ru-RU" dirty="0" smtClean="0">
              <a:solidFill>
                <a:schemeClr val="tx2"/>
              </a:solidFill>
              <a:latin typeface="Times New Roman Tj" panose="02020603050405020304" pitchFamily="18" charset="-52"/>
            </a:endParaRPr>
          </a:p>
          <a:p>
            <a:pPr marL="0" indent="0">
              <a:buNone/>
            </a:pPr>
            <a:r>
              <a:rPr lang="ru-RU" b="1" i="1" u="sng" dirty="0" err="1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Самаранокӣ</a:t>
            </a:r>
            <a:endParaRPr lang="ru-RU" b="1" i="1" u="sng" dirty="0" smtClean="0">
              <a:solidFill>
                <a:schemeClr val="tx2"/>
              </a:solidFill>
              <a:latin typeface="Times New Roman Tj" panose="02020603050405020304" pitchFamily="18" charset="-52"/>
            </a:endParaRPr>
          </a:p>
          <a:p>
            <a:pPr marL="0" indent="0">
              <a:buNone/>
            </a:pPr>
            <a:r>
              <a:rPr lang="ru-RU" b="1" i="1" u="sng" dirty="0" err="1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Таъсир</a:t>
            </a:r>
            <a:r>
              <a:rPr lang="tg-Cyrl-TJ" b="1" i="1" u="sng" dirty="0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гузор</a:t>
            </a:r>
          </a:p>
          <a:p>
            <a:pPr marL="0" indent="0">
              <a:buNone/>
            </a:pPr>
            <a:r>
              <a:rPr lang="ru-RU" b="1" i="1" u="sng" dirty="0" err="1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Устуворӣ</a:t>
            </a:r>
            <a:endParaRPr lang="tg-Cyrl-TJ" b="1" i="1" u="sng" dirty="0" smtClean="0">
              <a:solidFill>
                <a:schemeClr val="tx2"/>
              </a:solidFill>
              <a:latin typeface="Times New Roman Tj" panose="02020603050405020304" pitchFamily="18" charset="-52"/>
            </a:endParaRPr>
          </a:p>
          <a:p>
            <a:pPr marL="0" indent="0" algn="just">
              <a:buNone/>
            </a:pPr>
            <a:r>
              <a:rPr lang="ru-RU" i="1" dirty="0" err="1" smtClean="0">
                <a:solidFill>
                  <a:srgbClr val="FF0000"/>
                </a:solidFill>
                <a:latin typeface="Times New Roman Tj" panose="02020603050405020304" pitchFamily="18" charset="-52"/>
              </a:rPr>
              <a:t>Аммо,вобаста</a:t>
            </a:r>
            <a:r>
              <a:rPr lang="ru-RU" i="1" dirty="0" smtClean="0">
                <a:solidFill>
                  <a:srgbClr val="FF0000"/>
                </a:solidFill>
                <a:latin typeface="Times New Roman Tj" panose="02020603050405020304" pitchFamily="18" charset="-52"/>
              </a:rPr>
              <a:t> </a:t>
            </a:r>
            <a:r>
              <a:rPr lang="ru-RU" i="1" dirty="0">
                <a:solidFill>
                  <a:srgbClr val="FF0000"/>
                </a:solidFill>
                <a:latin typeface="Times New Roman Tj" panose="02020603050405020304" pitchFamily="18" charset="-52"/>
              </a:rPr>
              <a:t>аз намуди </a:t>
            </a:r>
            <a:r>
              <a:rPr lang="ru-RU" i="1" dirty="0" err="1">
                <a:solidFill>
                  <a:srgbClr val="FF0000"/>
                </a:solidFill>
                <a:latin typeface="Times New Roman Tj" panose="02020603050405020304" pitchFamily="18" charset="-52"/>
              </a:rPr>
              <a:t>арзёбӣ</a:t>
            </a:r>
            <a:r>
              <a:rPr lang="ru-RU" i="1" dirty="0">
                <a:solidFill>
                  <a:srgbClr val="FF0000"/>
                </a:solidFill>
                <a:latin typeface="Times New Roman Tj" panose="02020603050405020304" pitchFamily="18" charset="-52"/>
              </a:rPr>
              <a:t>, </a:t>
            </a:r>
            <a:r>
              <a:rPr lang="tg-Cyrl-TJ" i="1" dirty="0">
                <a:solidFill>
                  <a:srgbClr val="FF0000"/>
                </a:solidFill>
                <a:latin typeface="Times New Roman Tj" panose="02020603050405020304" pitchFamily="18" charset="-52"/>
              </a:rPr>
              <a:t>зарур нест, ки </a:t>
            </a:r>
            <a:r>
              <a:rPr lang="ru-RU" i="1" dirty="0" err="1">
                <a:solidFill>
                  <a:srgbClr val="FF0000"/>
                </a:solidFill>
                <a:latin typeface="Times New Roman Tj" panose="02020603050405020304" pitchFamily="18" charset="-52"/>
              </a:rPr>
              <a:t>ҳама</a:t>
            </a:r>
            <a:r>
              <a:rPr lang="ru-RU" i="1" dirty="0">
                <a:solidFill>
                  <a:srgbClr val="FF0000"/>
                </a:solidFill>
                <a:latin typeface="Times New Roman Tj" panose="02020603050405020304" pitchFamily="18" charset="-52"/>
              </a:rPr>
              <a:t> </a:t>
            </a:r>
            <a:r>
              <a:rPr lang="ru-RU" i="1" dirty="0" err="1">
                <a:solidFill>
                  <a:srgbClr val="FF0000"/>
                </a:solidFill>
                <a:latin typeface="Times New Roman Tj" panose="02020603050405020304" pitchFamily="18" charset="-52"/>
              </a:rPr>
              <a:t>принсипҳо</a:t>
            </a:r>
            <a:r>
              <a:rPr lang="ru-RU" i="1" dirty="0">
                <a:solidFill>
                  <a:srgbClr val="FF0000"/>
                </a:solidFill>
                <a:latin typeface="Times New Roman Tj" panose="02020603050405020304" pitchFamily="18" charset="-52"/>
              </a:rPr>
              <a:t> </a:t>
            </a:r>
            <a:r>
              <a:rPr lang="ru-RU" i="1" dirty="0" err="1">
                <a:solidFill>
                  <a:srgbClr val="FF0000"/>
                </a:solidFill>
                <a:latin typeface="Times New Roman Tj" panose="02020603050405020304" pitchFamily="18" charset="-52"/>
              </a:rPr>
              <a:t>ҳатман</a:t>
            </a:r>
            <a:r>
              <a:rPr lang="ru-RU" i="1" dirty="0">
                <a:solidFill>
                  <a:srgbClr val="FF0000"/>
                </a:solidFill>
                <a:latin typeface="Times New Roman Tj" panose="02020603050405020304" pitchFamily="18" charset="-52"/>
              </a:rPr>
              <a:t> </a:t>
            </a:r>
            <a:r>
              <a:rPr lang="tg-Cyrl-TJ" i="1" dirty="0">
                <a:solidFill>
                  <a:srgbClr val="FF0000"/>
                </a:solidFill>
                <a:latin typeface="Times New Roman Tj" panose="02020603050405020304" pitchFamily="18" charset="-52"/>
              </a:rPr>
              <a:t>истифода</a:t>
            </a:r>
            <a:r>
              <a:rPr lang="ru-RU" i="1" dirty="0">
                <a:solidFill>
                  <a:srgbClr val="FF0000"/>
                </a:solidFill>
                <a:latin typeface="Times New Roman Tj" panose="02020603050405020304" pitchFamily="18" charset="-52"/>
              </a:rPr>
              <a:t> </a:t>
            </a:r>
            <a:r>
              <a:rPr lang="ru-RU" i="1" dirty="0" err="1">
                <a:solidFill>
                  <a:srgbClr val="FF0000"/>
                </a:solidFill>
                <a:latin typeface="Times New Roman Tj" panose="02020603050405020304" pitchFamily="18" charset="-52"/>
              </a:rPr>
              <a:t>шаванд</a:t>
            </a:r>
            <a:r>
              <a:rPr lang="ru-RU" i="1" dirty="0">
                <a:solidFill>
                  <a:srgbClr val="FF0000"/>
                </a:solidFill>
                <a:latin typeface="Times New Roman Tj" panose="02020603050405020304" pitchFamily="18" charset="-52"/>
              </a:rPr>
              <a:t>. </a:t>
            </a:r>
            <a:r>
              <a:rPr lang="ru-RU" i="1" dirty="0" err="1">
                <a:solidFill>
                  <a:srgbClr val="FF0000"/>
                </a:solidFill>
                <a:latin typeface="Times New Roman Tj" panose="02020603050405020304" pitchFamily="18" charset="-52"/>
              </a:rPr>
              <a:t>Бо</a:t>
            </a:r>
            <a:r>
              <a:rPr lang="ru-RU" i="1" dirty="0">
                <a:solidFill>
                  <a:srgbClr val="FF0000"/>
                </a:solidFill>
                <a:latin typeface="Times New Roman Tj" panose="02020603050405020304" pitchFamily="18" charset="-52"/>
              </a:rPr>
              <a:t> </a:t>
            </a:r>
            <a:r>
              <a:rPr lang="ru-RU" i="1" dirty="0" err="1">
                <a:solidFill>
                  <a:srgbClr val="FF0000"/>
                </a:solidFill>
                <a:latin typeface="Times New Roman Tj" panose="02020603050405020304" pitchFamily="18" charset="-52"/>
              </a:rPr>
              <a:t>вуҷуди</a:t>
            </a:r>
            <a:r>
              <a:rPr lang="ru-RU" i="1" dirty="0">
                <a:solidFill>
                  <a:srgbClr val="FF0000"/>
                </a:solidFill>
                <a:latin typeface="Times New Roman Tj" panose="02020603050405020304" pitchFamily="18" charset="-52"/>
              </a:rPr>
              <a:t> ин, </a:t>
            </a:r>
            <a:r>
              <a:rPr lang="ru-RU" i="1" dirty="0" err="1">
                <a:solidFill>
                  <a:srgbClr val="FF0000"/>
                </a:solidFill>
                <a:latin typeface="Times New Roman Tj" panose="02020603050405020304" pitchFamily="18" charset="-52"/>
              </a:rPr>
              <a:t>ҳама</a:t>
            </a:r>
            <a:r>
              <a:rPr lang="ru-RU" i="1" dirty="0">
                <a:solidFill>
                  <a:srgbClr val="FF0000"/>
                </a:solidFill>
                <a:latin typeface="Times New Roman Tj" panose="02020603050405020304" pitchFamily="18" charset="-52"/>
              </a:rPr>
              <a:t> </a:t>
            </a:r>
            <a:r>
              <a:rPr lang="ru-RU" i="1" dirty="0" err="1">
                <a:solidFill>
                  <a:srgbClr val="FF0000"/>
                </a:solidFill>
                <a:latin typeface="Times New Roman Tj" panose="02020603050405020304" pitchFamily="18" charset="-52"/>
              </a:rPr>
              <a:t>арзёбӣ</a:t>
            </a:r>
            <a:r>
              <a:rPr lang="ru-RU" i="1" dirty="0">
                <a:solidFill>
                  <a:srgbClr val="FF0000"/>
                </a:solidFill>
                <a:latin typeface="Times New Roman Tj" panose="02020603050405020304" pitchFamily="18" charset="-52"/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  <a:latin typeface="Times New Roman Tj" panose="02020603050405020304" pitchFamily="18" charset="-52"/>
              </a:rPr>
              <a:t>оид</a:t>
            </a:r>
            <a:r>
              <a:rPr lang="ru-RU" i="1" dirty="0" smtClean="0">
                <a:solidFill>
                  <a:srgbClr val="FF0000"/>
                </a:solidFill>
                <a:latin typeface="Times New Roman Tj" panose="02020603050405020304" pitchFamily="18" charset="-52"/>
              </a:rPr>
              <a:t> </a:t>
            </a:r>
            <a:r>
              <a:rPr lang="ru-RU" i="1" dirty="0">
                <a:solidFill>
                  <a:srgbClr val="FF0000"/>
                </a:solidFill>
                <a:latin typeface="Times New Roman Tj" panose="02020603050405020304" pitchFamily="18" charset="-52"/>
              </a:rPr>
              <a:t>ба </a:t>
            </a:r>
            <a:r>
              <a:rPr lang="ru-RU" i="1" dirty="0" err="1">
                <a:solidFill>
                  <a:srgbClr val="FF0000"/>
                </a:solidFill>
                <a:latin typeface="Times New Roman Tj" panose="02020603050405020304" pitchFamily="18" charset="-52"/>
              </a:rPr>
              <a:t>масъалаҳои</a:t>
            </a:r>
            <a:r>
              <a:rPr lang="ru-RU" i="1" dirty="0">
                <a:solidFill>
                  <a:srgbClr val="FF0000"/>
                </a:solidFill>
                <a:latin typeface="Times New Roman Tj" panose="02020603050405020304" pitchFamily="18" charset="-52"/>
              </a:rPr>
              <a:t> </a:t>
            </a:r>
            <a:r>
              <a:rPr lang="ru-RU" i="1" dirty="0" err="1">
                <a:solidFill>
                  <a:srgbClr val="FF0000"/>
                </a:solidFill>
                <a:latin typeface="Times New Roman Tj" panose="02020603050405020304" pitchFamily="18" charset="-52"/>
              </a:rPr>
              <a:t>баррасишаванда</a:t>
            </a:r>
            <a:r>
              <a:rPr lang="ru-RU" i="1" dirty="0">
                <a:solidFill>
                  <a:srgbClr val="FF0000"/>
                </a:solidFill>
                <a:latin typeface="Times New Roman Tj" panose="02020603050405020304" pitchFamily="18" charset="-52"/>
              </a:rPr>
              <a:t> </a:t>
            </a:r>
            <a:r>
              <a:rPr lang="tg-Cyrl-TJ" i="1" dirty="0">
                <a:solidFill>
                  <a:srgbClr val="FF0000"/>
                </a:solidFill>
                <a:latin typeface="Times New Roman Tj" panose="02020603050405020304" pitchFamily="18" charset="-52"/>
              </a:rPr>
              <a:t>ҷиҳати</a:t>
            </a:r>
            <a:r>
              <a:rPr lang="ru-RU" i="1" dirty="0">
                <a:solidFill>
                  <a:srgbClr val="FF0000"/>
                </a:solidFill>
                <a:latin typeface="Times New Roman Tj" panose="02020603050405020304" pitchFamily="18" charset="-52"/>
              </a:rPr>
              <a:t> баланд </a:t>
            </a:r>
            <a:r>
              <a:rPr lang="ru-RU" i="1" dirty="0" err="1">
                <a:solidFill>
                  <a:srgbClr val="FF0000"/>
                </a:solidFill>
                <a:latin typeface="Times New Roman Tj" panose="02020603050405020304" pitchFamily="18" charset="-52"/>
              </a:rPr>
              <a:t>бардоштани</a:t>
            </a:r>
            <a:r>
              <a:rPr lang="ru-RU" i="1" dirty="0">
                <a:solidFill>
                  <a:srgbClr val="FF0000"/>
                </a:solidFill>
                <a:latin typeface="Times New Roman Tj" panose="02020603050405020304" pitchFamily="18" charset="-52"/>
              </a:rPr>
              <a:t> </a:t>
            </a:r>
            <a:r>
              <a:rPr lang="ru-RU" i="1" dirty="0" err="1">
                <a:solidFill>
                  <a:srgbClr val="FF0000"/>
                </a:solidFill>
                <a:latin typeface="Times New Roman Tj" panose="02020603050405020304" pitchFamily="18" charset="-52"/>
              </a:rPr>
              <a:t>самаранокӣ</a:t>
            </a:r>
            <a:r>
              <a:rPr lang="ru-RU" i="1" dirty="0">
                <a:solidFill>
                  <a:srgbClr val="FF0000"/>
                </a:solidFill>
                <a:latin typeface="Times New Roman Tj" panose="02020603050405020304" pitchFamily="18" charset="-52"/>
              </a:rPr>
              <a:t>,</a:t>
            </a:r>
            <a:r>
              <a:rPr lang="tg-Cyrl-TJ" i="1" dirty="0">
                <a:solidFill>
                  <a:srgbClr val="FF0000"/>
                </a:solidFill>
                <a:latin typeface="Times New Roman Tj" panose="02020603050405020304" pitchFamily="18" charset="-52"/>
              </a:rPr>
              <a:t> инчунин пешниҳоди маълумоти муфассал дар бораи сабақҳои андӯхта барои барномаҳои /лоиҳаҳои минбаъдаи бо ҳам шабеҳ, </a:t>
            </a:r>
            <a:r>
              <a:rPr lang="ru-RU" i="1" dirty="0" err="1" smtClean="0">
                <a:solidFill>
                  <a:srgbClr val="FF0000"/>
                </a:solidFill>
                <a:latin typeface="Times New Roman Tj" panose="02020603050405020304" pitchFamily="18" charset="-52"/>
              </a:rPr>
              <a:t>бояд</a:t>
            </a:r>
            <a:r>
              <a:rPr lang="ru-RU" i="1" dirty="0" smtClean="0">
                <a:solidFill>
                  <a:srgbClr val="FF0000"/>
                </a:solidFill>
                <a:latin typeface="Times New Roman Tj" panose="02020603050405020304" pitchFamily="18" charset="-52"/>
              </a:rPr>
              <a:t> </a:t>
            </a:r>
            <a:r>
              <a:rPr lang="tg-Cyrl-TJ" i="1" dirty="0" smtClean="0">
                <a:solidFill>
                  <a:srgbClr val="FF0000"/>
                </a:solidFill>
                <a:latin typeface="Times New Roman Tj" panose="02020603050405020304" pitchFamily="18" charset="-52"/>
              </a:rPr>
              <a:t>тавсияҳо </a:t>
            </a:r>
            <a:r>
              <a:rPr lang="tg-Cyrl-TJ" i="1" dirty="0">
                <a:solidFill>
                  <a:srgbClr val="FF0000"/>
                </a:solidFill>
                <a:latin typeface="Times New Roman Tj" panose="02020603050405020304" pitchFamily="18" charset="-52"/>
              </a:rPr>
              <a:t>диҳад. </a:t>
            </a:r>
            <a:endParaRPr lang="ru-RU" i="1" dirty="0">
              <a:solidFill>
                <a:srgbClr val="FF0000"/>
              </a:solidFill>
              <a:latin typeface="Times New Roman Tj" panose="02020603050405020304" pitchFamily="18" charset="-52"/>
            </a:endParaRPr>
          </a:p>
          <a:p>
            <a:pPr marL="0" indent="0">
              <a:buNone/>
            </a:pPr>
            <a:endParaRPr lang="ru-RU" dirty="0">
              <a:solidFill>
                <a:schemeClr val="tx2"/>
              </a:solidFill>
              <a:latin typeface="Times New Roman Tj" panose="020206030504050203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320799" y="381000"/>
            <a:ext cx="9382125" cy="527720"/>
          </a:xfrm>
        </p:spPr>
        <p:txBody>
          <a:bodyPr rtlCol="0">
            <a:normAutofit/>
          </a:bodyPr>
          <a:lstStyle/>
          <a:p>
            <a:pPr algn="ctr" rtl="0"/>
            <a:r>
              <a:rPr lang="ru" sz="2000" b="1" dirty="0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Тавсифи меъёрҳои арзёбӣ</a:t>
            </a:r>
            <a:endParaRPr lang="ru" sz="2000" b="1" dirty="0">
              <a:solidFill>
                <a:schemeClr val="tx2"/>
              </a:solidFill>
              <a:latin typeface="Times New Roman Tj" panose="02020603050405020304" pitchFamily="18" charset="-52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341884" y="1124744"/>
            <a:ext cx="9601200" cy="4495800"/>
          </a:xfrm>
        </p:spPr>
        <p:txBody>
          <a:bodyPr rtlCol="0">
            <a:normAutofit fontScale="85000" lnSpcReduction="10000"/>
          </a:bodyPr>
          <a:lstStyle/>
          <a:p>
            <a:pPr marL="0" indent="0">
              <a:buNone/>
            </a:pPr>
            <a:r>
              <a:rPr lang="ru-RU" b="1" i="1" u="sng" dirty="0" err="1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Аҳамиятнокӣ</a:t>
            </a:r>
            <a:r>
              <a:rPr lang="ru-RU" b="1" i="1" u="sng" dirty="0">
                <a:solidFill>
                  <a:schemeClr val="tx2"/>
                </a:solidFill>
                <a:latin typeface="Times New Roman Tj" panose="02020603050405020304" pitchFamily="18" charset="-52"/>
              </a:rPr>
              <a:t>: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дараҷае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,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ки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ҳадафҳои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барнома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/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лоиҳа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ба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ниёзҳои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кишвар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ва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бенефитсиарҳои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мустақим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мувофиқат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мекунанд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(1) То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чӣ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андоза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tg-Cyrl-TJ" dirty="0">
                <a:solidFill>
                  <a:schemeClr val="tx2"/>
                </a:solidFill>
                <a:latin typeface="Times New Roman Tj" panose="02020603050405020304" pitchFamily="18" charset="-52"/>
              </a:rPr>
              <a:t>ҳоло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ҳадафҳои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барнома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/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лоиҳа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tg-Cyrl-TJ" dirty="0">
                <a:solidFill>
                  <a:schemeClr val="tx2"/>
                </a:solidFill>
                <a:latin typeface="Times New Roman Tj" panose="02020603050405020304" pitchFamily="18" charset="-52"/>
              </a:rPr>
              <a:t>чун пештара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мувофиқанд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? (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Мутобиқати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барнома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/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лоиҳа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ба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ниёзҳои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кишвар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ва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гурӯҳи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мавриди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ҳадаф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.)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(2)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Оё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tg-Cyrl-TJ" dirty="0">
                <a:solidFill>
                  <a:schemeClr val="tx2"/>
                </a:solidFill>
                <a:latin typeface="Times New Roman Tj" panose="02020603050405020304" pitchFamily="18" charset="-52"/>
              </a:rPr>
              <a:t>чорабиниҳои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барнома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/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лоиҳа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ба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ҳалли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вазифаҳо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ва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расидан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ба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ҳадафи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умумӣ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мувофиқат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мекунанд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?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(3)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Оё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tg-Cyrl-TJ" dirty="0">
                <a:solidFill>
                  <a:schemeClr val="tx2"/>
                </a:solidFill>
                <a:latin typeface="Times New Roman Tj" panose="02020603050405020304" pitchFamily="18" charset="-52"/>
              </a:rPr>
              <a:t>чорабиниҳои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барнома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/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лоиҳа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ба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таъсир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ва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оқибатҳои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пешбинишуда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мувофиқат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мекунанд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?</a:t>
            </a:r>
          </a:p>
          <a:p>
            <a:pPr marL="0" indent="0">
              <a:buNone/>
            </a:pPr>
            <a:r>
              <a:rPr lang="tg-Cyrl-TJ" b="1" i="1" u="sng" dirty="0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Натиҷа</a:t>
            </a:r>
            <a:r>
              <a:rPr lang="ru-RU" b="1" i="1" u="sng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нокӣ</a:t>
            </a:r>
            <a:r>
              <a:rPr lang="ru-RU" b="1" i="1" u="sng" dirty="0">
                <a:solidFill>
                  <a:schemeClr val="tx2"/>
                </a:solidFill>
                <a:latin typeface="Times New Roman Tj" panose="02020603050405020304" pitchFamily="18" charset="-52"/>
              </a:rPr>
              <a:t>: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дараҷае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,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ки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барнома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/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лоиҳа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ба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ҳадафҳои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худ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расид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(1) То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чӣ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андоза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tg-Cyrl-TJ" dirty="0">
                <a:solidFill>
                  <a:schemeClr val="tx2"/>
                </a:solidFill>
                <a:latin typeface="Times New Roman Tj" panose="02020603050405020304" pitchFamily="18" charset="-52"/>
              </a:rPr>
              <a:t>барнома/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лоиҳа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ба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ҳадафҳои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пешбинишудаи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худ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ноил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шудааст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?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(2) </a:t>
            </a:r>
            <a:r>
              <a:rPr lang="tg-Cyrl-TJ" dirty="0">
                <a:solidFill>
                  <a:schemeClr val="tx2"/>
                </a:solidFill>
                <a:latin typeface="Times New Roman Tj" panose="02020603050405020304" pitchFamily="18" charset="-52"/>
              </a:rPr>
              <a:t>О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милҳои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асосӣ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,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ки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ба</a:t>
            </a:r>
            <a:r>
              <a:rPr lang="tg-Cyrl-TJ" dirty="0">
                <a:solidFill>
                  <a:schemeClr val="tx2"/>
                </a:solidFill>
                <a:latin typeface="Times New Roman Tj" panose="02020603050405020304" pitchFamily="18" charset="-52"/>
              </a:rPr>
              <a:t>рои расидан ё нарасидан 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ба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ҳадафҳо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таъсир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расониданд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,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кадомҳоянд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? (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Монеаҳо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tg-Cyrl-TJ" dirty="0">
                <a:solidFill>
                  <a:schemeClr val="tx2"/>
                </a:solidFill>
                <a:latin typeface="Times New Roman Tj" panose="02020603050405020304" pitchFamily="18" charset="-52"/>
              </a:rPr>
              <a:t>дар самти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татбиқ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ва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омилҳои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tg-Cyrl-TJ" dirty="0">
                <a:solidFill>
                  <a:schemeClr val="tx2"/>
                </a:solidFill>
                <a:latin typeface="Times New Roman Tj" panose="02020603050405020304" pitchFamily="18" charset="-52"/>
              </a:rPr>
              <a:t>мусоидаткунанда</a:t>
            </a:r>
            <a:r>
              <a:rPr lang="ru-RU" dirty="0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)</a:t>
            </a:r>
            <a:endParaRPr lang="ru-RU" dirty="0">
              <a:solidFill>
                <a:schemeClr val="tx2"/>
              </a:solidFill>
              <a:latin typeface="Times New Roman Tj" panose="020206030504050203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8314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455712"/>
          </a:xfrm>
        </p:spPr>
        <p:txBody>
          <a:bodyPr rtlCol="0"/>
          <a:lstStyle/>
          <a:p>
            <a:pPr algn="ctr"/>
            <a:r>
              <a:rPr lang="ru" sz="2000" b="1" dirty="0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Тавсифи меъёрҳои </a:t>
            </a:r>
            <a:r>
              <a:rPr lang="ru" sz="2000" b="1" dirty="0">
                <a:solidFill>
                  <a:schemeClr val="tx2"/>
                </a:solidFill>
                <a:latin typeface="Times New Roman Tj" panose="02020603050405020304" pitchFamily="18" charset="-52"/>
              </a:rPr>
              <a:t>арзёбӣ</a:t>
            </a:r>
            <a:endParaRPr lang="ru" dirty="0">
              <a:solidFill>
                <a:schemeClr val="tx2"/>
              </a:solidFill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269876" y="980728"/>
            <a:ext cx="9625137" cy="5191472"/>
          </a:xfrm>
        </p:spPr>
        <p:txBody>
          <a:bodyPr rtlCol="0">
            <a:normAutofit fontScale="62500" lnSpcReduction="20000"/>
          </a:bodyPr>
          <a:lstStyle/>
          <a:p>
            <a:pPr marL="0" indent="0">
              <a:buNone/>
            </a:pPr>
            <a:r>
              <a:rPr lang="ru-RU" b="1" i="1" u="sng" dirty="0" err="1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Самаранокӣ</a:t>
            </a:r>
            <a:r>
              <a:rPr lang="ru-RU" b="1" i="1" u="sng" dirty="0">
                <a:solidFill>
                  <a:schemeClr val="tx2"/>
                </a:solidFill>
                <a:latin typeface="Times New Roman Tj" panose="02020603050405020304" pitchFamily="18" charset="-52"/>
              </a:rPr>
              <a:t>: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дараҷае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,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ки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захираҳо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(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маблағ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,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таҷриба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,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вақт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ва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ғ.) аз </a:t>
            </a:r>
            <a:r>
              <a:rPr lang="tg-Cyrl-TJ" dirty="0">
                <a:solidFill>
                  <a:schemeClr val="tx2"/>
                </a:solidFill>
                <a:latin typeface="Times New Roman Tj" panose="02020603050405020304" pitchFamily="18" charset="-52"/>
              </a:rPr>
              <a:t>лиҳози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иқтисодӣ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ба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натиҷаҳо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tg-Cyrl-TJ" dirty="0">
                <a:solidFill>
                  <a:schemeClr val="tx2"/>
                </a:solidFill>
                <a:latin typeface="Times New Roman Tj" panose="02020603050405020304" pitchFamily="18" charset="-52"/>
              </a:rPr>
              <a:t>мубаддал шуданд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. </a:t>
            </a:r>
            <a:r>
              <a:rPr lang="tg-Cyrl-TJ" dirty="0">
                <a:solidFill>
                  <a:schemeClr val="tx2"/>
                </a:solidFill>
                <a:latin typeface="Times New Roman Tj" panose="02020603050405020304" pitchFamily="18" charset="-52"/>
              </a:rPr>
              <a:t>Самаранокӣ сарфи захираҳои камхароҷотро барои расидан ба натиҷаҳои дилхоҳ нишон медиҳад. Ин ҳолат одатан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муқоисаи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равишҳои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алтернативиро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барои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ноил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шудан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ба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натиҷаҳои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якхела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талаб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мекунад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, то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бубинад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,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ки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оё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раванди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tg-Cyrl-TJ" dirty="0">
                <a:solidFill>
                  <a:schemeClr val="tx2"/>
                </a:solidFill>
                <a:latin typeface="Times New Roman Tj" panose="02020603050405020304" pitchFamily="18" charset="-52"/>
              </a:rPr>
              <a:t>босамар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қабул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шудааст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ё не.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(1)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Оё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tg-Cyrl-TJ" dirty="0">
                <a:solidFill>
                  <a:schemeClr val="tx2"/>
                </a:solidFill>
                <a:latin typeface="Times New Roman Tj" panose="02020603050405020304" pitchFamily="18" charset="-52"/>
              </a:rPr>
              <a:t>чорабиниҳо 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аз </a:t>
            </a:r>
            <a:r>
              <a:rPr lang="tg-Cyrl-TJ" dirty="0">
                <a:solidFill>
                  <a:schemeClr val="tx2"/>
                </a:solidFill>
                <a:latin typeface="Times New Roman Tj" panose="02020603050405020304" pitchFamily="18" charset="-52"/>
              </a:rPr>
              <a:t>лиҳози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иқтисодӣ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самаранок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буданд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? (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Дастгирии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мустақим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tg-Cyrl-TJ" dirty="0">
                <a:solidFill>
                  <a:schemeClr val="tx2"/>
                </a:solidFill>
                <a:latin typeface="Times New Roman Tj" panose="02020603050405020304" pitchFamily="18" charset="-52"/>
              </a:rPr>
              <a:t>дар муқоиса бо 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аутсорсинг;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мувофиқати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малакаҳое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,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ки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барои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фаъолияти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мушаххас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заруранд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.)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(2)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Оё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ҳадафҳо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сари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вақт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ба даст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оварда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шуданд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?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(3)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Оё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барнома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/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лоиҳа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дар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муқоиса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бо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алтернативаҳо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самараноктар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амалӣ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карда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шуд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?</a:t>
            </a:r>
          </a:p>
          <a:p>
            <a:pPr marL="0" indent="0">
              <a:buNone/>
            </a:pPr>
            <a:r>
              <a:rPr lang="ru-RU" b="1" i="1" u="sng" dirty="0" err="1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Таъсир</a:t>
            </a:r>
            <a:r>
              <a:rPr lang="tg-Cyrl-TJ" b="1" i="1" u="sng" dirty="0">
                <a:solidFill>
                  <a:schemeClr val="tx2"/>
                </a:solidFill>
                <a:latin typeface="Times New Roman Tj" panose="02020603050405020304" pitchFamily="18" charset="-52"/>
              </a:rPr>
              <a:t>гузор</a:t>
            </a:r>
            <a:r>
              <a:rPr lang="ru-RU" b="1" i="1" u="sng" dirty="0">
                <a:solidFill>
                  <a:schemeClr val="tx2"/>
                </a:solidFill>
                <a:latin typeface="Times New Roman Tj" panose="02020603050405020304" pitchFamily="18" charset="-52"/>
              </a:rPr>
              <a:t>: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Тағйироти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мусбӣ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ва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манфие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,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ки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тавассути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барнома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/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лоиҳа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мустақиман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ё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бавосита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,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қасдан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ё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ғайри</a:t>
            </a:r>
            <a:r>
              <a:rPr lang="tg-Cyrl-TJ" dirty="0">
                <a:solidFill>
                  <a:schemeClr val="tx2"/>
                </a:solidFill>
                <a:latin typeface="Times New Roman Tj" panose="02020603050405020304" pitchFamily="18" charset="-52"/>
              </a:rPr>
              <a:t>қасдан 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ба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вуҷуд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омадааст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. Ин </a:t>
            </a:r>
            <a:r>
              <a:rPr lang="tg-Cyrl-TJ" dirty="0">
                <a:solidFill>
                  <a:schemeClr val="tx2"/>
                </a:solidFill>
                <a:latin typeface="Times New Roman Tj" panose="02020603050405020304" pitchFamily="18" charset="-52"/>
              </a:rPr>
              <a:t>дар худ т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аъсироти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асосӣ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ва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самараро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,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ки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дар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натиҷаи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барнома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дар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нишондиҳандаҳои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tg-Cyrl-TJ" dirty="0">
                <a:solidFill>
                  <a:schemeClr val="tx2"/>
                </a:solidFill>
                <a:latin typeface="Times New Roman Tj" panose="02020603050405020304" pitchFamily="18" charset="-52"/>
              </a:rPr>
              <a:t>иҷтимоӣ, иқтисодӣ, экологӣ ва дигар нишондиҳандаҳои рушд ба вуҷуд омадааст, 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дар бар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мегирад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(1) Дар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натиҷаи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барнома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/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лоиҳа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чӣ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рӯй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дод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?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(2)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Фаъолият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ба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бенефитсиарҳо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чӣ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фоидаи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воқеӣ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овард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?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(3)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Чанд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нафар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одамон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tg-Cyrl-TJ" dirty="0">
                <a:solidFill>
                  <a:schemeClr val="tx2"/>
                </a:solidFill>
                <a:latin typeface="Times New Roman Tj" panose="02020603050405020304" pitchFamily="18" charset="-52"/>
              </a:rPr>
              <a:t>зарар диданд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?</a:t>
            </a:r>
          </a:p>
          <a:p>
            <a:pPr marL="0" indent="0">
              <a:buNone/>
            </a:pPr>
            <a:r>
              <a:rPr lang="ru-RU" b="1" i="1" u="sng" dirty="0" err="1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Устуворӣ</a:t>
            </a:r>
            <a:r>
              <a:rPr lang="ru-RU" b="1" i="1" u="sng" dirty="0">
                <a:solidFill>
                  <a:schemeClr val="tx2"/>
                </a:solidFill>
                <a:latin typeface="Times New Roman Tj" panose="02020603050405020304" pitchFamily="18" charset="-52"/>
              </a:rPr>
              <a:t>: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эҳтимолияти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ба даст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овардани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фоидаҳои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дарозмуддат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аз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барнома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/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лоиҳа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(1) То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чӣ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андоза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манфиатҳои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барнома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/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лоиҳа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пас аз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қатъ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шудани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маблағгузории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донорҳо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нигоҳ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дошта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шуданд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?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(2)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Кадом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омилҳои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асосие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,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ки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ба </a:t>
            </a:r>
            <a:r>
              <a:rPr lang="ru-RU" dirty="0" err="1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муваффақ</a:t>
            </a:r>
            <a:r>
              <a:rPr lang="ru-RU" dirty="0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шудан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ё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нокомии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устувории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барнома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/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лоиҳа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таъсир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расониданд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?</a:t>
            </a:r>
          </a:p>
          <a:p>
            <a:pPr marL="0" indent="0">
              <a:buNone/>
            </a:pPr>
            <a:endParaRPr lang="ru-RU" dirty="0">
              <a:solidFill>
                <a:schemeClr val="tx2"/>
              </a:solidFill>
              <a:latin typeface="Times New Roman Tj" panose="020206030504050203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723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8583" y="332656"/>
            <a:ext cx="8532178" cy="7432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  <a:latin typeface="Times New Roman Tj" panose="02020603050405020304" pitchFamily="18" charset="-52"/>
              </a:rPr>
              <a:t/>
            </a:r>
            <a:br>
              <a:rPr lang="en-US" sz="1200" b="1" dirty="0">
                <a:solidFill>
                  <a:schemeClr val="tx2"/>
                </a:solidFill>
                <a:latin typeface="Times New Roman Tj" panose="02020603050405020304" pitchFamily="18" charset="-52"/>
              </a:rPr>
            </a:br>
            <a:r>
              <a:rPr lang="ru-RU" sz="2200" dirty="0">
                <a:solidFill>
                  <a:schemeClr val="tx2"/>
                </a:solidFill>
                <a:latin typeface="Times New Roman Tj" panose="02020603050405020304" pitchFamily="18" charset="-52"/>
              </a:rPr>
              <a:t/>
            </a:r>
            <a:br>
              <a:rPr lang="ru-RU" sz="2200" dirty="0">
                <a:solidFill>
                  <a:schemeClr val="tx2"/>
                </a:solidFill>
                <a:latin typeface="Times New Roman Tj" panose="02020603050405020304" pitchFamily="18" charset="-52"/>
              </a:rPr>
            </a:br>
            <a:r>
              <a:rPr lang="tg-Cyrl-TJ" sz="2200" b="1" dirty="0">
                <a:solidFill>
                  <a:schemeClr val="tx2"/>
                </a:solidFill>
                <a:latin typeface="Times New Roman Tj" panose="02020603050405020304" pitchFamily="18" charset="-52"/>
              </a:rPr>
              <a:t>Беҳтарсозии (оптимизация) истифодаи маълумоти мониторинг ва арзёбӣ</a:t>
            </a:r>
            <a:r>
              <a:rPr lang="ru-RU" sz="2200" dirty="0">
                <a:solidFill>
                  <a:schemeClr val="tx2"/>
                </a:solidFill>
                <a:latin typeface="Times New Roman Tj" panose="02020603050405020304" pitchFamily="18" charset="-52"/>
              </a:rPr>
              <a:t/>
            </a:r>
            <a:br>
              <a:rPr lang="ru-RU" sz="2200" dirty="0">
                <a:solidFill>
                  <a:schemeClr val="tx2"/>
                </a:solidFill>
                <a:latin typeface="Times New Roman Tj" panose="02020603050405020304" pitchFamily="18" charset="-52"/>
              </a:rPr>
            </a:br>
            <a:endParaRPr lang="ru-RU" sz="2200" dirty="0">
              <a:solidFill>
                <a:schemeClr val="tx2"/>
              </a:solidFill>
              <a:latin typeface="Times New Roman Tj" panose="02020603050405020304" pitchFamily="18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1840" y="980728"/>
            <a:ext cx="9331385" cy="54616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g-Cyrl-TJ" sz="2000" dirty="0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Табдил додани </a:t>
            </a:r>
            <a:r>
              <a:rPr lang="tg-Cyrl-TJ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маълумот ба сиёсат ва барномаҳо раванди хеле тӯлонӣ </a:t>
            </a:r>
            <a:r>
              <a:rPr lang="tg-Cyrl-TJ" sz="2000" dirty="0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мебошад. </a:t>
            </a:r>
            <a:r>
              <a:rPr lang="tg-Cyrl-TJ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Бо вуҷуди ин, барои расидан ба ин ҳадаф ҷиҳати беҳтарсозии (оптимизатсияи) истифодаи маълумот </a:t>
            </a:r>
            <a:r>
              <a:rPr lang="tg-Cyrl-TJ" sz="2000" dirty="0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андешидани баъзе тадбирҳо имконпазир аст.</a:t>
            </a:r>
            <a:r>
              <a:rPr lang="en-US" sz="2000" dirty="0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Тавре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ки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пештар</a:t>
            </a:r>
            <a:r>
              <a:rPr lang="ru-RU" sz="2000" dirty="0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зикр</a:t>
            </a:r>
            <a:r>
              <a:rPr lang="ru-RU" sz="2000" dirty="0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гардид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,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ҳадафи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ниҳоии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ҷамъоварии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маълумот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ин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аст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,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ки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маълумот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ба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раванди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қабули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қарорҳо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ворид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карда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шавад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. </a:t>
            </a:r>
            <a:r>
              <a:rPr lang="tg-Cyrl-TJ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Таҷриба нишон медиҳад, ки д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ар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тӯли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сол</a:t>
            </a:r>
            <a:r>
              <a:rPr lang="tg-Cyrl-TJ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ҳо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и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охир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, </a:t>
            </a:r>
            <a:r>
              <a:rPr lang="tg-Cyrl-TJ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маълумот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бештар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барои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таблиғ</a:t>
            </a:r>
            <a:r>
              <a:rPr lang="tg-Cyrl-TJ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(пропоганда)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,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истифода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мешуданд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, на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барои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барномасозӣ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.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Ҳарчанд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барои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пурра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ворид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намудани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фарҳанги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«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банақшагирӣ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дар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асоси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маълумоти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воқеӣ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» дар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барномаҳои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миллӣ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tg-Cyrl-TJ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замони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муайян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лозим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аст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,</a:t>
            </a:r>
            <a:r>
              <a:rPr lang="tg-Cyrl-TJ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аммо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иҷрои</a:t>
            </a:r>
            <a:r>
              <a:rPr lang="ru-RU" sz="2000" dirty="0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амалҳои</a:t>
            </a:r>
            <a:r>
              <a:rPr lang="ru-RU" sz="2000" dirty="0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  </a:t>
            </a:r>
            <a:r>
              <a:rPr lang="ru-RU" sz="2000" dirty="0" err="1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зерин</a:t>
            </a:r>
            <a:r>
              <a:rPr lang="ru-RU" sz="2000" dirty="0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 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барои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беҳтар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кардани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истифодаи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tg-Cyrl-TJ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маълумот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мусоидат</a:t>
            </a:r>
            <a:r>
              <a:rPr lang="ru-RU" sz="2000" dirty="0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хоҳад</a:t>
            </a:r>
            <a:r>
              <a:rPr lang="ru-RU" sz="2000" dirty="0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намуд</a:t>
            </a:r>
            <a:r>
              <a:rPr lang="ru-RU" sz="2000" dirty="0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.</a:t>
            </a:r>
            <a:endParaRPr lang="ru-RU" sz="2000" dirty="0">
              <a:solidFill>
                <a:schemeClr val="tx2"/>
              </a:solidFill>
              <a:latin typeface="Times New Roman Tj" panose="02020603050405020304" pitchFamily="18" charset="-52"/>
            </a:endParaRPr>
          </a:p>
          <a:p>
            <a:pPr marL="0" indent="0">
              <a:buNone/>
            </a:pPr>
            <a:r>
              <a:rPr lang="tg-Cyrl-TJ" sz="2000" i="1" dirty="0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1</a:t>
            </a:r>
            <a:r>
              <a:rPr lang="tg-Cyrl-TJ" sz="2000" i="1" dirty="0">
                <a:solidFill>
                  <a:schemeClr val="tx2"/>
                </a:solidFill>
                <a:latin typeface="Times New Roman Tj" panose="02020603050405020304" pitchFamily="18" charset="-52"/>
              </a:rPr>
              <a:t>. Истеҳсоли маълумоти босифат</a:t>
            </a:r>
            <a:endParaRPr lang="ru-RU" sz="2000" dirty="0">
              <a:solidFill>
                <a:schemeClr val="tx2"/>
              </a:solidFill>
              <a:latin typeface="Times New Roman Tj" panose="02020603050405020304" pitchFamily="18" charset="-52"/>
            </a:endParaRPr>
          </a:p>
          <a:p>
            <a:pPr marL="0" indent="0">
              <a:buNone/>
            </a:pPr>
            <a:r>
              <a:rPr lang="tg-Cyrl-TJ" sz="2000" i="1" dirty="0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2</a:t>
            </a:r>
            <a:r>
              <a:rPr lang="tg-Cyrl-TJ" sz="2000" i="1" dirty="0">
                <a:solidFill>
                  <a:schemeClr val="tx2"/>
                </a:solidFill>
                <a:latin typeface="Times New Roman Tj" panose="02020603050405020304" pitchFamily="18" charset="-52"/>
              </a:rPr>
              <a:t>. Муайян намудани истифодабарандагони ниҳоӣ ва нигоҳ доштани маълумоти ба онҳо дахлдор  </a:t>
            </a:r>
            <a:endParaRPr lang="ru-RU" sz="2000" dirty="0">
              <a:solidFill>
                <a:schemeClr val="tx2"/>
              </a:solidFill>
              <a:latin typeface="Times New Roman Tj" panose="02020603050405020304" pitchFamily="18" charset="-52"/>
            </a:endParaRPr>
          </a:p>
          <a:p>
            <a:pPr marL="0" indent="0">
              <a:buNone/>
            </a:pPr>
            <a:r>
              <a:rPr lang="tg-Cyrl-TJ" sz="2000" i="1" dirty="0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3</a:t>
            </a:r>
            <a:r>
              <a:rPr lang="tg-Cyrl-TJ" sz="2000" i="1" dirty="0">
                <a:solidFill>
                  <a:schemeClr val="tx2"/>
                </a:solidFill>
                <a:latin typeface="Times New Roman Tj" panose="02020603050405020304" pitchFamily="18" charset="-52"/>
              </a:rPr>
              <a:t>. Эҷоди механизмҳо барои низоми самараноки истифодаи маълумот</a:t>
            </a:r>
            <a:endParaRPr lang="ru-RU" sz="2000" dirty="0">
              <a:solidFill>
                <a:schemeClr val="tx2"/>
              </a:solidFill>
              <a:latin typeface="Times New Roman Tj" panose="02020603050405020304" pitchFamily="18" charset="-52"/>
            </a:endParaRPr>
          </a:p>
          <a:p>
            <a:pPr marL="0" indent="0">
              <a:buNone/>
            </a:pPr>
            <a:endParaRPr lang="ru-RU" sz="2000" dirty="0">
              <a:solidFill>
                <a:schemeClr val="tx2"/>
              </a:solidFill>
              <a:latin typeface="Times New Roman Tj" panose="020206030504050203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8435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9066" y="313267"/>
            <a:ext cx="8514955" cy="569581"/>
          </a:xfrm>
        </p:spPr>
        <p:txBody>
          <a:bodyPr>
            <a:noAutofit/>
          </a:bodyPr>
          <a:lstStyle/>
          <a:p>
            <a:pPr algn="ctr"/>
            <a:r>
              <a:rPr lang="tg-Cyrl-TJ" sz="2000" b="1" dirty="0">
                <a:solidFill>
                  <a:schemeClr val="tx2"/>
                </a:solidFill>
                <a:latin typeface="Times New Roman Tj" panose="02020603050405020304" pitchFamily="18" charset="-52"/>
              </a:rPr>
              <a:t>Истеҳсоли маълумоти босифат</a:t>
            </a:r>
            <a:r>
              <a:rPr lang="en-US" sz="2000" b="1" dirty="0">
                <a:solidFill>
                  <a:schemeClr val="tx2"/>
                </a:solidFill>
                <a:latin typeface="Times New Roman Tj" panose="02020603050405020304" pitchFamily="18" charset="-52"/>
              </a:rPr>
              <a:t/>
            </a:r>
            <a:br>
              <a:rPr lang="en-US" sz="2000" b="1" dirty="0">
                <a:solidFill>
                  <a:schemeClr val="tx2"/>
                </a:solidFill>
                <a:latin typeface="Times New Roman Tj" panose="02020603050405020304" pitchFamily="18" charset="-52"/>
              </a:rPr>
            </a:br>
            <a:endParaRPr lang="ru-RU" sz="2000" dirty="0">
              <a:solidFill>
                <a:schemeClr val="tx2"/>
              </a:solidFill>
              <a:latin typeface="Times New Roman Tj" panose="02020603050405020304" pitchFamily="18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0303" y="692696"/>
            <a:ext cx="9322922" cy="59612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err="1" smtClean="0">
                <a:latin typeface="Times New Roman Tj" panose="02020603050405020304" pitchFamily="18" charset="-52"/>
              </a:rPr>
              <a:t>Гирифтани</a:t>
            </a:r>
            <a:r>
              <a:rPr lang="ru-RU" sz="1600" dirty="0" smtClean="0"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latin typeface="Times New Roman Tj" panose="02020603050405020304" pitchFamily="18" charset="-52"/>
              </a:rPr>
              <a:t>маълумоти</a:t>
            </a:r>
            <a:r>
              <a:rPr lang="ru-RU" sz="1600" dirty="0"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latin typeface="Times New Roman Tj" panose="02020603050405020304" pitchFamily="18" charset="-52"/>
              </a:rPr>
              <a:t>боэътимод</a:t>
            </a:r>
            <a:r>
              <a:rPr lang="ru-RU" sz="1600" dirty="0"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latin typeface="Times New Roman Tj" panose="02020603050405020304" pitchFamily="18" charset="-52"/>
              </a:rPr>
              <a:t>ва</a:t>
            </a:r>
            <a:r>
              <a:rPr lang="ru-RU" sz="1600" dirty="0">
                <a:latin typeface="Times New Roman Tj" panose="02020603050405020304" pitchFamily="18" charset="-52"/>
              </a:rPr>
              <a:t> </a:t>
            </a:r>
            <a:r>
              <a:rPr lang="tg-Cyrl-TJ" sz="1600" dirty="0">
                <a:latin typeface="Times New Roman Tj" panose="02020603050405020304" pitchFamily="18" charset="-52"/>
              </a:rPr>
              <a:t>саҳеҳ шарти </a:t>
            </a:r>
            <a:r>
              <a:rPr lang="ru-RU" sz="1600" dirty="0" err="1">
                <a:latin typeface="Times New Roman Tj" panose="02020603050405020304" pitchFamily="18" charset="-52"/>
              </a:rPr>
              <a:t>калиди</a:t>
            </a:r>
            <a:r>
              <a:rPr lang="tg-Cyrl-TJ" sz="1600" dirty="0">
                <a:latin typeface="Times New Roman Tj" panose="02020603050405020304" pitchFamily="18" charset="-52"/>
              </a:rPr>
              <a:t>и</a:t>
            </a:r>
            <a:r>
              <a:rPr lang="ru-RU" sz="1600" dirty="0"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latin typeface="Times New Roman Tj" panose="02020603050405020304" pitchFamily="18" charset="-52"/>
              </a:rPr>
              <a:t>истифодаи</a:t>
            </a:r>
            <a:r>
              <a:rPr lang="ru-RU" sz="1600" dirty="0">
                <a:latin typeface="Times New Roman Tj" panose="02020603050405020304" pitchFamily="18" charset="-52"/>
              </a:rPr>
              <a:t> он</a:t>
            </a:r>
            <a:r>
              <a:rPr lang="tg-Cyrl-TJ" sz="1600" dirty="0">
                <a:latin typeface="Times New Roman Tj" panose="02020603050405020304" pitchFamily="18" charset="-52"/>
              </a:rPr>
              <a:t>ҳо</a:t>
            </a:r>
            <a:r>
              <a:rPr lang="ru-RU" sz="1600" dirty="0"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latin typeface="Times New Roman Tj" panose="02020603050405020304" pitchFamily="18" charset="-52"/>
              </a:rPr>
              <a:t>мебошад</a:t>
            </a:r>
            <a:r>
              <a:rPr lang="ru-RU" sz="1600" dirty="0">
                <a:latin typeface="Times New Roman Tj" panose="02020603050405020304" pitchFamily="18" charset="-52"/>
              </a:rPr>
              <a:t>. </a:t>
            </a:r>
            <a:r>
              <a:rPr lang="tg-Cyrl-TJ" sz="1600" dirty="0">
                <a:latin typeface="Times New Roman Tj" panose="02020603050405020304" pitchFamily="18" charset="-52"/>
              </a:rPr>
              <a:t>Ниҳоят м</a:t>
            </a:r>
            <a:r>
              <a:rPr lang="ru-RU" sz="1600" dirty="0" err="1">
                <a:latin typeface="Times New Roman Tj" panose="02020603050405020304" pitchFamily="18" charset="-52"/>
              </a:rPr>
              <a:t>уҳим</a:t>
            </a:r>
            <a:r>
              <a:rPr lang="ru-RU" sz="1600" dirty="0"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latin typeface="Times New Roman Tj" panose="02020603050405020304" pitchFamily="18" charset="-52"/>
              </a:rPr>
              <a:t>аст</a:t>
            </a:r>
            <a:r>
              <a:rPr lang="ru-RU" sz="1600" dirty="0">
                <a:latin typeface="Times New Roman Tj" panose="02020603050405020304" pitchFamily="18" charset="-52"/>
              </a:rPr>
              <a:t>, </a:t>
            </a:r>
            <a:r>
              <a:rPr lang="ru-RU" sz="1600" dirty="0" err="1">
                <a:latin typeface="Times New Roman Tj" panose="02020603050405020304" pitchFamily="18" charset="-52"/>
              </a:rPr>
              <a:t>ки</a:t>
            </a:r>
            <a:r>
              <a:rPr lang="ru-RU" sz="1600" dirty="0">
                <a:latin typeface="Times New Roman Tj" panose="02020603050405020304" pitchFamily="18" charset="-52"/>
              </a:rPr>
              <a:t> </a:t>
            </a:r>
            <a:r>
              <a:rPr lang="tg-Cyrl-TJ" sz="1600" dirty="0">
                <a:latin typeface="Times New Roman Tj" panose="02020603050405020304" pitchFamily="18" charset="-52"/>
              </a:rPr>
              <a:t>барои таъмини паҳн намудани  </a:t>
            </a:r>
            <a:r>
              <a:rPr lang="ru-RU" sz="1600" dirty="0" err="1">
                <a:latin typeface="Times New Roman Tj" panose="02020603050405020304" pitchFamily="18" charset="-52"/>
              </a:rPr>
              <a:t>маълумоти</a:t>
            </a:r>
            <a:r>
              <a:rPr lang="ru-RU" sz="1600" dirty="0"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latin typeface="Times New Roman Tj" panose="02020603050405020304" pitchFamily="18" charset="-52"/>
              </a:rPr>
              <a:t>босифат</a:t>
            </a:r>
            <a:r>
              <a:rPr lang="tg-Cyrl-TJ" sz="1600" dirty="0">
                <a:latin typeface="Times New Roman Tj" panose="02020603050405020304" pitchFamily="18" charset="-52"/>
              </a:rPr>
              <a:t>, </a:t>
            </a:r>
            <a:r>
              <a:rPr lang="ru-RU" sz="1600" dirty="0" err="1">
                <a:latin typeface="Times New Roman Tj" panose="02020603050405020304" pitchFamily="18" charset="-52"/>
              </a:rPr>
              <a:t>вақт</a:t>
            </a:r>
            <a:r>
              <a:rPr lang="ru-RU" sz="1600" dirty="0"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latin typeface="Times New Roman Tj" panose="02020603050405020304" pitchFamily="18" charset="-52"/>
              </a:rPr>
              <a:t>ва</a:t>
            </a:r>
            <a:r>
              <a:rPr lang="ru-RU" sz="1600" dirty="0"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latin typeface="Times New Roman Tj" panose="02020603050405020304" pitchFamily="18" charset="-52"/>
              </a:rPr>
              <a:t>саъю</a:t>
            </a:r>
            <a:r>
              <a:rPr lang="ru-RU" sz="1600" dirty="0">
                <a:latin typeface="Times New Roman Tj" panose="02020603050405020304" pitchFamily="18" charset="-52"/>
              </a:rPr>
              <a:t> </a:t>
            </a:r>
            <a:r>
              <a:rPr lang="tg-Cyrl-TJ" sz="1600" dirty="0">
                <a:latin typeface="Times New Roman Tj" panose="02020603050405020304" pitchFamily="18" charset="-52"/>
              </a:rPr>
              <a:t>талошҳо </a:t>
            </a:r>
            <a:r>
              <a:rPr lang="ru-RU" sz="1600" dirty="0">
                <a:latin typeface="Times New Roman Tj" panose="02020603050405020304" pitchFamily="18" charset="-52"/>
              </a:rPr>
              <a:t>дар </a:t>
            </a:r>
            <a:r>
              <a:rPr lang="ru-RU" sz="1600" dirty="0" err="1">
                <a:latin typeface="Times New Roman Tj" panose="02020603050405020304" pitchFamily="18" charset="-52"/>
              </a:rPr>
              <a:t>тамоми</a:t>
            </a:r>
            <a:r>
              <a:rPr lang="ru-RU" sz="1600" dirty="0">
                <a:latin typeface="Times New Roman Tj" panose="02020603050405020304" pitchFamily="18" charset="-52"/>
              </a:rPr>
              <a:t> </a:t>
            </a:r>
            <a:r>
              <a:rPr lang="tg-Cyrl-TJ" sz="1600" dirty="0">
                <a:latin typeface="Times New Roman Tj" panose="02020603050405020304" pitchFamily="18" charset="-52"/>
              </a:rPr>
              <a:t>муддати </a:t>
            </a:r>
            <a:r>
              <a:rPr lang="ru-RU" sz="1600" dirty="0" err="1">
                <a:latin typeface="Times New Roman Tj" panose="02020603050405020304" pitchFamily="18" charset="-52"/>
              </a:rPr>
              <a:t>раванди</a:t>
            </a:r>
            <a:r>
              <a:rPr lang="ru-RU" sz="1600" dirty="0"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latin typeface="Times New Roman Tj" panose="02020603050405020304" pitchFamily="18" charset="-52"/>
              </a:rPr>
              <a:t>ҷамъоварии</a:t>
            </a:r>
            <a:r>
              <a:rPr lang="ru-RU" sz="1600" dirty="0"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latin typeface="Times New Roman Tj" panose="02020603050405020304" pitchFamily="18" charset="-52"/>
              </a:rPr>
              <a:t>маълумот</a:t>
            </a:r>
            <a:r>
              <a:rPr lang="ru-RU" sz="1600" dirty="0">
                <a:latin typeface="Times New Roman Tj" panose="02020603050405020304" pitchFamily="18" charset="-52"/>
              </a:rPr>
              <a:t> (</a:t>
            </a:r>
            <a:r>
              <a:rPr lang="ru-RU" sz="1600" dirty="0" err="1">
                <a:latin typeface="Times New Roman Tj" panose="02020603050405020304" pitchFamily="18" charset="-52"/>
              </a:rPr>
              <a:t>тарҳрезӣ</a:t>
            </a:r>
            <a:r>
              <a:rPr lang="ru-RU" sz="1600" dirty="0">
                <a:latin typeface="Times New Roman Tj" panose="02020603050405020304" pitchFamily="18" charset="-52"/>
              </a:rPr>
              <a:t>, </a:t>
            </a:r>
            <a:r>
              <a:rPr lang="ru-RU" sz="1600" dirty="0" err="1">
                <a:latin typeface="Times New Roman Tj" panose="02020603050405020304" pitchFamily="18" charset="-52"/>
              </a:rPr>
              <a:t>корҳои</a:t>
            </a:r>
            <a:r>
              <a:rPr lang="ru-RU" sz="1600" dirty="0"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latin typeface="Times New Roman Tj" panose="02020603050405020304" pitchFamily="18" charset="-52"/>
              </a:rPr>
              <a:t>саҳроӣ</a:t>
            </a:r>
            <a:r>
              <a:rPr lang="ru-RU" sz="1600" dirty="0"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latin typeface="Times New Roman Tj" panose="02020603050405020304" pitchFamily="18" charset="-52"/>
              </a:rPr>
              <a:t>ва</a:t>
            </a:r>
            <a:r>
              <a:rPr lang="ru-RU" sz="1600" dirty="0"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latin typeface="Times New Roman Tj" panose="02020603050405020304" pitchFamily="18" charset="-52"/>
              </a:rPr>
              <a:t>таҳлил</a:t>
            </a:r>
            <a:r>
              <a:rPr lang="ru-RU" sz="1600" dirty="0">
                <a:latin typeface="Times New Roman Tj" panose="02020603050405020304" pitchFamily="18" charset="-52"/>
              </a:rPr>
              <a:t>) </a:t>
            </a:r>
            <a:r>
              <a:rPr lang="ru-RU" sz="1600" dirty="0" err="1">
                <a:latin typeface="Times New Roman Tj" panose="02020603050405020304" pitchFamily="18" charset="-52"/>
              </a:rPr>
              <a:t>сарф</a:t>
            </a:r>
            <a:r>
              <a:rPr lang="ru-RU" sz="1600" dirty="0">
                <a:latin typeface="Times New Roman Tj" panose="02020603050405020304" pitchFamily="18" charset="-52"/>
              </a:rPr>
              <a:t> </a:t>
            </a:r>
            <a:r>
              <a:rPr lang="tg-Cyrl-TJ" sz="1600" dirty="0">
                <a:latin typeface="Times New Roman Tj" panose="02020603050405020304" pitchFamily="18" charset="-52"/>
              </a:rPr>
              <a:t>карда шаванд.</a:t>
            </a:r>
            <a:endParaRPr lang="en-US" sz="1600" dirty="0">
              <a:latin typeface="Times New Roman Tj" panose="02020603050405020304" pitchFamily="18" charset="-52"/>
            </a:endParaRPr>
          </a:p>
          <a:p>
            <a:pPr marL="0" indent="0">
              <a:buNone/>
            </a:pPr>
            <a:r>
              <a:rPr lang="ru-RU" sz="1600" b="1" i="1" dirty="0">
                <a:latin typeface="Times New Roman Tj" panose="02020603050405020304" pitchFamily="18" charset="-52"/>
              </a:rPr>
              <a:t>Дар </a:t>
            </a:r>
            <a:r>
              <a:rPr lang="ru-RU" sz="1600" b="1" i="1" dirty="0" err="1">
                <a:latin typeface="Times New Roman Tj" panose="02020603050405020304" pitchFamily="18" charset="-52"/>
              </a:rPr>
              <a:t>марҳилаи</a:t>
            </a:r>
            <a:r>
              <a:rPr lang="ru-RU" sz="1600" b="1" i="1" dirty="0">
                <a:latin typeface="Times New Roman Tj" panose="02020603050405020304" pitchFamily="18" charset="-52"/>
              </a:rPr>
              <a:t> </a:t>
            </a:r>
            <a:r>
              <a:rPr lang="ru-RU" sz="1600" b="1" i="1" dirty="0" err="1">
                <a:latin typeface="Times New Roman Tj" panose="02020603050405020304" pitchFamily="18" charset="-52"/>
              </a:rPr>
              <a:t>тарҳрезии</a:t>
            </a:r>
            <a:r>
              <a:rPr lang="ru-RU" sz="1600" b="1" i="1" dirty="0">
                <a:latin typeface="Times New Roman Tj" panose="02020603050405020304" pitchFamily="18" charset="-52"/>
              </a:rPr>
              <a:t> </a:t>
            </a:r>
            <a:r>
              <a:rPr lang="ru-RU" sz="1600" b="1" i="1" dirty="0" err="1">
                <a:latin typeface="Times New Roman Tj" panose="02020603050405020304" pitchFamily="18" charset="-52"/>
              </a:rPr>
              <a:t>ҷамъоварии</a:t>
            </a:r>
            <a:r>
              <a:rPr lang="ru-RU" sz="1600" b="1" i="1" dirty="0">
                <a:latin typeface="Times New Roman Tj" panose="02020603050405020304" pitchFamily="18" charset="-52"/>
              </a:rPr>
              <a:t> </a:t>
            </a:r>
            <a:r>
              <a:rPr lang="ru-RU" sz="1600" b="1" i="1" dirty="0" err="1">
                <a:latin typeface="Times New Roman Tj" panose="02020603050405020304" pitchFamily="18" charset="-52"/>
              </a:rPr>
              <a:t>маълумот</a:t>
            </a:r>
            <a:r>
              <a:rPr lang="ru-RU" sz="1600" b="1" i="1" dirty="0">
                <a:latin typeface="Times New Roman Tj" panose="02020603050405020304" pitchFamily="18" charset="-52"/>
              </a:rPr>
              <a:t>, </a:t>
            </a:r>
            <a:r>
              <a:rPr lang="tg-Cyrl-TJ" sz="1600" b="1" i="1" dirty="0">
                <a:latin typeface="Times New Roman Tj" panose="02020603050405020304" pitchFamily="18" charset="-52"/>
              </a:rPr>
              <a:t>ҳатман </a:t>
            </a:r>
            <a:r>
              <a:rPr lang="ru-RU" sz="1600" b="1" i="1" dirty="0" err="1">
                <a:latin typeface="Times New Roman Tj" panose="02020603050405020304" pitchFamily="18" charset="-52"/>
              </a:rPr>
              <a:t>бояд</a:t>
            </a:r>
            <a:r>
              <a:rPr lang="ru-RU" sz="1600" b="1" i="1" dirty="0">
                <a:latin typeface="Times New Roman Tj" panose="02020603050405020304" pitchFamily="18" charset="-52"/>
              </a:rPr>
              <a:t> </a:t>
            </a:r>
            <a:r>
              <a:rPr lang="tg-Cyrl-TJ" sz="1600" b="1" i="1" dirty="0">
                <a:latin typeface="Times New Roman Tj" panose="02020603050405020304" pitchFamily="18" charset="-52"/>
              </a:rPr>
              <a:t>ба инобат гирифт, ки</a:t>
            </a:r>
            <a:r>
              <a:rPr lang="ru-RU" sz="1600" b="1" i="1" dirty="0">
                <a:latin typeface="Times New Roman Tj" panose="02020603050405020304" pitchFamily="18" charset="-52"/>
              </a:rPr>
              <a:t>:</a:t>
            </a:r>
            <a:endParaRPr lang="ru-RU" sz="1600" dirty="0">
              <a:latin typeface="Times New Roman Tj" panose="02020603050405020304" pitchFamily="18" charset="-52"/>
            </a:endParaRPr>
          </a:p>
          <a:p>
            <a:pPr marL="0" indent="0">
              <a:buNone/>
            </a:pPr>
            <a:r>
              <a:rPr lang="ru-RU" sz="1600" dirty="0">
                <a:latin typeface="Times New Roman Tj" panose="02020603050405020304" pitchFamily="18" charset="-52"/>
              </a:rPr>
              <a:t>(1) </a:t>
            </a:r>
            <a:r>
              <a:rPr lang="tg-Cyrl-TJ" sz="1600" dirty="0">
                <a:latin typeface="Times New Roman Tj" panose="02020603050405020304" pitchFamily="18" charset="-52"/>
              </a:rPr>
              <a:t>Индикаторҳо</a:t>
            </a:r>
            <a:r>
              <a:rPr lang="ru-RU" sz="1600" dirty="0">
                <a:latin typeface="Times New Roman Tj" panose="02020603050405020304" pitchFamily="18" charset="-52"/>
              </a:rPr>
              <a:t>/</a:t>
            </a:r>
            <a:r>
              <a:rPr lang="ru-RU" sz="1600" dirty="0" err="1">
                <a:latin typeface="Times New Roman Tj" panose="02020603050405020304" pitchFamily="18" charset="-52"/>
              </a:rPr>
              <a:t>саволҳо</a:t>
            </a:r>
            <a:r>
              <a:rPr lang="ru-RU" sz="1600" dirty="0"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latin typeface="Times New Roman Tj" panose="02020603050405020304" pitchFamily="18" charset="-52"/>
              </a:rPr>
              <a:t>бояд</a:t>
            </a:r>
            <a:r>
              <a:rPr lang="ru-RU" sz="1600" dirty="0"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latin typeface="Times New Roman Tj" panose="02020603050405020304" pitchFamily="18" charset="-52"/>
              </a:rPr>
              <a:t>бахшҳои</a:t>
            </a:r>
            <a:r>
              <a:rPr lang="ru-RU" sz="1600" dirty="0"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latin typeface="Times New Roman Tj" panose="02020603050405020304" pitchFamily="18" charset="-52"/>
              </a:rPr>
              <a:t>мушаххас</a:t>
            </a:r>
            <a:r>
              <a:rPr lang="tg-Cyrl-TJ" sz="1600" dirty="0">
                <a:latin typeface="Times New Roman Tj" panose="02020603050405020304" pitchFamily="18" charset="-52"/>
              </a:rPr>
              <a:t>ро ифода кунанд;</a:t>
            </a:r>
            <a:endParaRPr lang="ru-RU" sz="1600" dirty="0">
              <a:latin typeface="Times New Roman Tj" panose="02020603050405020304" pitchFamily="18" charset="-52"/>
            </a:endParaRPr>
          </a:p>
          <a:p>
            <a:pPr marL="0" indent="0">
              <a:buNone/>
            </a:pPr>
            <a:r>
              <a:rPr lang="ru-RU" sz="1600" dirty="0">
                <a:latin typeface="Times New Roman Tj" panose="02020603050405020304" pitchFamily="18" charset="-52"/>
              </a:rPr>
              <a:t>(2)</a:t>
            </a:r>
            <a:r>
              <a:rPr lang="tg-Cyrl-TJ" sz="1600" dirty="0">
                <a:latin typeface="Times New Roman Tj" panose="02020603050405020304" pitchFamily="18" charset="-52"/>
              </a:rPr>
              <a:t> Индикаторҳо</a:t>
            </a:r>
            <a:r>
              <a:rPr lang="ru-RU" sz="1600" dirty="0">
                <a:latin typeface="Times New Roman Tj" panose="02020603050405020304" pitchFamily="18" charset="-52"/>
              </a:rPr>
              <a:t>/</a:t>
            </a:r>
            <a:r>
              <a:rPr lang="ru-RU" sz="1600" dirty="0" err="1">
                <a:latin typeface="Times New Roman Tj" panose="02020603050405020304" pitchFamily="18" charset="-52"/>
              </a:rPr>
              <a:t>саволҳо</a:t>
            </a:r>
            <a:r>
              <a:rPr lang="ru-RU" sz="1600" dirty="0"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latin typeface="Times New Roman Tj" panose="02020603050405020304" pitchFamily="18" charset="-52"/>
              </a:rPr>
              <a:t>бояд</a:t>
            </a:r>
            <a:r>
              <a:rPr lang="ru-RU" sz="1600" dirty="0"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latin typeface="Times New Roman Tj" panose="02020603050405020304" pitchFamily="18" charset="-52"/>
              </a:rPr>
              <a:t>ҳамаи</a:t>
            </a:r>
            <a:r>
              <a:rPr lang="ru-RU" sz="1600" dirty="0"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latin typeface="Times New Roman Tj" panose="02020603050405020304" pitchFamily="18" charset="-52"/>
              </a:rPr>
              <a:t>унсурҳои</a:t>
            </a:r>
            <a:r>
              <a:rPr lang="ru-RU" sz="1600" dirty="0">
                <a:latin typeface="Times New Roman Tj" panose="02020603050405020304" pitchFamily="18" charset="-52"/>
              </a:rPr>
              <a:t> </a:t>
            </a:r>
            <a:r>
              <a:rPr lang="tg-Cyrl-TJ" sz="1600" dirty="0">
                <a:latin typeface="Times New Roman Tj" panose="02020603050405020304" pitchFamily="18" charset="-52"/>
              </a:rPr>
              <a:t>дахлдорро </a:t>
            </a:r>
            <a:r>
              <a:rPr lang="ru-RU" sz="1600" dirty="0" err="1">
                <a:latin typeface="Times New Roman Tj" panose="02020603050405020304" pitchFamily="18" charset="-52"/>
              </a:rPr>
              <a:t>фаро</a:t>
            </a:r>
            <a:r>
              <a:rPr lang="ru-RU" sz="1600" dirty="0"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latin typeface="Times New Roman Tj" panose="02020603050405020304" pitchFamily="18" charset="-52"/>
              </a:rPr>
              <a:t>гиранд</a:t>
            </a:r>
            <a:r>
              <a:rPr lang="ru-RU" sz="1600" dirty="0">
                <a:latin typeface="Times New Roman Tj" panose="02020603050405020304" pitchFamily="18" charset="-52"/>
              </a:rPr>
              <a:t>. (</a:t>
            </a:r>
            <a:r>
              <a:rPr lang="ru-RU" sz="1600" dirty="0" err="1">
                <a:latin typeface="Times New Roman Tj" panose="02020603050405020304" pitchFamily="18" charset="-52"/>
              </a:rPr>
              <a:t>Масалан</a:t>
            </a:r>
            <a:r>
              <a:rPr lang="ru-RU" sz="1600" dirty="0">
                <a:latin typeface="Times New Roman Tj" panose="02020603050405020304" pitchFamily="18" charset="-52"/>
              </a:rPr>
              <a:t>, </a:t>
            </a:r>
            <a:r>
              <a:rPr lang="ru-RU" sz="1600" dirty="0" err="1">
                <a:latin typeface="Times New Roman Tj" panose="02020603050405020304" pitchFamily="18" charset="-52"/>
              </a:rPr>
              <a:t>агар</a:t>
            </a:r>
            <a:r>
              <a:rPr lang="ru-RU" sz="1600" dirty="0"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latin typeface="Times New Roman Tj" panose="02020603050405020304" pitchFamily="18" charset="-52"/>
              </a:rPr>
              <a:t>ҳадаф</a:t>
            </a:r>
            <a:r>
              <a:rPr lang="ru-RU" sz="1600" dirty="0">
                <a:latin typeface="Times New Roman Tj" panose="02020603050405020304" pitchFamily="18" charset="-52"/>
              </a:rPr>
              <a:t> баланд </a:t>
            </a:r>
            <a:r>
              <a:rPr lang="ru-RU" sz="1600" dirty="0" err="1">
                <a:latin typeface="Times New Roman Tj" panose="02020603050405020304" pitchFamily="18" charset="-52"/>
              </a:rPr>
              <a:t>бардоштани</a:t>
            </a:r>
            <a:r>
              <a:rPr lang="ru-RU" sz="1600" dirty="0"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latin typeface="Times New Roman Tj" panose="02020603050405020304" pitchFamily="18" charset="-52"/>
              </a:rPr>
              <a:t>сифати</a:t>
            </a:r>
            <a:r>
              <a:rPr lang="ru-RU" sz="1600" dirty="0">
                <a:latin typeface="Times New Roman Tj" panose="02020603050405020304" pitchFamily="18" charset="-52"/>
              </a:rPr>
              <a:t> </a:t>
            </a:r>
            <a:r>
              <a:rPr lang="tg-Cyrl-TJ" sz="1600" dirty="0">
                <a:latin typeface="Times New Roman Tj" panose="02020603050405020304" pitchFamily="18" charset="-52"/>
              </a:rPr>
              <a:t>кӯмаки тиббӣ </a:t>
            </a:r>
            <a:r>
              <a:rPr lang="ru-RU" sz="1600" dirty="0" err="1">
                <a:latin typeface="Times New Roman Tj" panose="02020603050405020304" pitchFamily="18" charset="-52"/>
              </a:rPr>
              <a:t>тавассути</a:t>
            </a:r>
            <a:r>
              <a:rPr lang="ru-RU" sz="1600" dirty="0"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latin typeface="Times New Roman Tj" panose="02020603050405020304" pitchFamily="18" charset="-52"/>
              </a:rPr>
              <a:t>муассисаҳои</a:t>
            </a:r>
            <a:r>
              <a:rPr lang="ru-RU" sz="1600" dirty="0"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latin typeface="Times New Roman Tj" panose="02020603050405020304" pitchFamily="18" charset="-52"/>
              </a:rPr>
              <a:t>тиббии</a:t>
            </a:r>
            <a:r>
              <a:rPr lang="ru-RU" sz="1600" dirty="0"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latin typeface="Times New Roman Tj" panose="02020603050405020304" pitchFamily="18" charset="-52"/>
              </a:rPr>
              <a:t>миллӣ</a:t>
            </a:r>
            <a:r>
              <a:rPr lang="ru-RU" sz="1600" dirty="0"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latin typeface="Times New Roman Tj" panose="02020603050405020304" pitchFamily="18" charset="-52"/>
              </a:rPr>
              <a:t>бошад</a:t>
            </a:r>
            <a:r>
              <a:rPr lang="ru-RU" sz="1600" dirty="0">
                <a:latin typeface="Times New Roman Tj" panose="02020603050405020304" pitchFamily="18" charset="-52"/>
              </a:rPr>
              <a:t>, </a:t>
            </a:r>
            <a:r>
              <a:rPr lang="ru-RU" sz="1600" dirty="0" err="1">
                <a:latin typeface="Times New Roman Tj" panose="02020603050405020304" pitchFamily="18" charset="-52"/>
              </a:rPr>
              <a:t>маълумот</a:t>
            </a:r>
            <a:r>
              <a:rPr lang="ru-RU" sz="1600" dirty="0"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latin typeface="Times New Roman Tj" panose="02020603050405020304" pitchFamily="18" charset="-52"/>
              </a:rPr>
              <a:t>бояд</a:t>
            </a:r>
            <a:r>
              <a:rPr lang="ru-RU" sz="1600" dirty="0">
                <a:latin typeface="Times New Roman Tj" panose="02020603050405020304" pitchFamily="18" charset="-52"/>
              </a:rPr>
              <a:t> </a:t>
            </a:r>
            <a:r>
              <a:rPr lang="tg-Cyrl-TJ" sz="1600" dirty="0">
                <a:latin typeface="Times New Roman Tj" panose="02020603050405020304" pitchFamily="18" charset="-52"/>
              </a:rPr>
              <a:t>аз </a:t>
            </a:r>
            <a:r>
              <a:rPr lang="ru-RU" sz="1600" dirty="0" err="1">
                <a:latin typeface="Times New Roman Tj" panose="02020603050405020304" pitchFamily="18" charset="-52"/>
              </a:rPr>
              <a:t>тамоми</a:t>
            </a:r>
            <a:r>
              <a:rPr lang="ru-RU" sz="1600" dirty="0"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latin typeface="Times New Roman Tj" panose="02020603050405020304" pitchFamily="18" charset="-52"/>
              </a:rPr>
              <a:t>ҷанбаҳои</a:t>
            </a:r>
            <a:r>
              <a:rPr lang="ru-RU" sz="1600" dirty="0"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latin typeface="Times New Roman Tj" panose="02020603050405020304" pitchFamily="18" charset="-52"/>
              </a:rPr>
              <a:t>дахлдор</a:t>
            </a:r>
            <a:r>
              <a:rPr lang="ru-RU" sz="1600" dirty="0"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latin typeface="Times New Roman Tj" panose="02020603050405020304" pitchFamily="18" charset="-52"/>
              </a:rPr>
              <a:t>ҷамъоварӣ</a:t>
            </a:r>
            <a:r>
              <a:rPr lang="ru-RU" sz="1600" dirty="0">
                <a:latin typeface="Times New Roman Tj" panose="02020603050405020304" pitchFamily="18" charset="-52"/>
              </a:rPr>
              <a:t> карда </a:t>
            </a:r>
            <a:r>
              <a:rPr lang="ru-RU" sz="1600" dirty="0" err="1">
                <a:latin typeface="Times New Roman Tj" panose="02020603050405020304" pitchFamily="18" charset="-52"/>
              </a:rPr>
              <a:t>шавад</a:t>
            </a:r>
            <a:r>
              <a:rPr lang="ru-RU" sz="1600" dirty="0">
                <a:latin typeface="Times New Roman Tj" panose="02020603050405020304" pitchFamily="18" charset="-52"/>
              </a:rPr>
              <a:t> (</a:t>
            </a:r>
            <a:r>
              <a:rPr lang="ru-RU" sz="1600" dirty="0" err="1">
                <a:latin typeface="Times New Roman Tj" panose="02020603050405020304" pitchFamily="18" charset="-52"/>
              </a:rPr>
              <a:t>омӯзонидани</a:t>
            </a:r>
            <a:r>
              <a:rPr lang="ru-RU" sz="1600" dirty="0">
                <a:latin typeface="Times New Roman Tj" panose="02020603050405020304" pitchFamily="18" charset="-52"/>
              </a:rPr>
              <a:t> </a:t>
            </a:r>
            <a:r>
              <a:rPr lang="tg-Cyrl-TJ" sz="1600" dirty="0">
                <a:latin typeface="Times New Roman Tj" panose="02020603050405020304" pitchFamily="18" charset="-52"/>
              </a:rPr>
              <a:t>масъулини хадамотрасон</a:t>
            </a:r>
            <a:r>
              <a:rPr lang="ru-RU" sz="1600" dirty="0">
                <a:latin typeface="Times New Roman Tj" panose="02020603050405020304" pitchFamily="18" charset="-52"/>
              </a:rPr>
              <a:t>, </a:t>
            </a:r>
            <a:r>
              <a:rPr lang="ru-RU" sz="1600" dirty="0" err="1">
                <a:latin typeface="Times New Roman Tj" panose="02020603050405020304" pitchFamily="18" charset="-52"/>
              </a:rPr>
              <a:t>таъминоти</a:t>
            </a:r>
            <a:r>
              <a:rPr lang="ru-RU" sz="1600" dirty="0">
                <a:latin typeface="Times New Roman Tj" panose="02020603050405020304" pitchFamily="18" charset="-52"/>
              </a:rPr>
              <a:t> </a:t>
            </a:r>
            <a:r>
              <a:rPr lang="tg-Cyrl-TJ" sz="1600" dirty="0">
                <a:latin typeface="Times New Roman Tj" panose="02020603050405020304" pitchFamily="18" charset="-52"/>
              </a:rPr>
              <a:t>моддию техникӣ ва </a:t>
            </a:r>
            <a:r>
              <a:rPr lang="ru-RU" sz="1600" dirty="0" err="1">
                <a:latin typeface="Times New Roman Tj" panose="02020603050405020304" pitchFamily="18" charset="-52"/>
              </a:rPr>
              <a:t>доираи</a:t>
            </a:r>
            <a:r>
              <a:rPr lang="ru-RU" sz="1600" dirty="0">
                <a:latin typeface="Times New Roman Tj" panose="02020603050405020304" pitchFamily="18" charset="-52"/>
              </a:rPr>
              <a:t> </a:t>
            </a:r>
            <a:r>
              <a:rPr lang="tg-Cyrl-TJ" sz="1600" dirty="0">
                <a:latin typeface="Times New Roman Tj" panose="02020603050405020304" pitchFamily="18" charset="-52"/>
              </a:rPr>
              <a:t>вариантҳои пешниҳодшавандаи </a:t>
            </a:r>
            <a:r>
              <a:rPr lang="ru-RU" sz="1600" dirty="0" err="1">
                <a:latin typeface="Times New Roman Tj" panose="02020603050405020304" pitchFamily="18" charset="-52"/>
              </a:rPr>
              <a:t>банақшагирии</a:t>
            </a:r>
            <a:r>
              <a:rPr lang="ru-RU" sz="1600" dirty="0"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latin typeface="Times New Roman Tj" panose="02020603050405020304" pitchFamily="18" charset="-52"/>
              </a:rPr>
              <a:t>оила</a:t>
            </a:r>
            <a:r>
              <a:rPr lang="ru-RU" sz="1600" dirty="0">
                <a:latin typeface="Times New Roman Tj" panose="02020603050405020304" pitchFamily="18" charset="-52"/>
              </a:rPr>
              <a:t>)).</a:t>
            </a:r>
          </a:p>
          <a:p>
            <a:pPr marL="0" indent="0">
              <a:buNone/>
            </a:pPr>
            <a:r>
              <a:rPr lang="ru-RU" sz="1600" dirty="0">
                <a:latin typeface="Times New Roman Tj" panose="02020603050405020304" pitchFamily="18" charset="-52"/>
              </a:rPr>
              <a:t>(3) </a:t>
            </a:r>
            <a:r>
              <a:rPr lang="ru-RU" sz="1600" dirty="0" err="1">
                <a:latin typeface="Times New Roman Tj" panose="02020603050405020304" pitchFamily="18" charset="-52"/>
              </a:rPr>
              <a:t>Барои</a:t>
            </a:r>
            <a:r>
              <a:rPr lang="ru-RU" sz="1600" dirty="0"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latin typeface="Times New Roman Tj" panose="02020603050405020304" pitchFamily="18" charset="-52"/>
              </a:rPr>
              <a:t>муайян</a:t>
            </a:r>
            <a:r>
              <a:rPr lang="ru-RU" sz="1600" dirty="0"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latin typeface="Times New Roman Tj" panose="02020603050405020304" pitchFamily="18" charset="-52"/>
              </a:rPr>
              <a:t>кардани</a:t>
            </a:r>
            <a:r>
              <a:rPr lang="ru-RU" sz="1600" dirty="0"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latin typeface="Times New Roman Tj" panose="02020603050405020304" pitchFamily="18" charset="-52"/>
              </a:rPr>
              <a:t>пешрафти</a:t>
            </a:r>
            <a:r>
              <a:rPr lang="ru-RU" sz="1600" dirty="0"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latin typeface="Times New Roman Tj" panose="02020603050405020304" pitchFamily="18" charset="-52"/>
              </a:rPr>
              <a:t>барнома</a:t>
            </a:r>
            <a:r>
              <a:rPr lang="ru-RU" sz="1600" dirty="0"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latin typeface="Times New Roman Tj" panose="02020603050405020304" pitchFamily="18" charset="-52"/>
              </a:rPr>
              <a:t>бояд</a:t>
            </a:r>
            <a:r>
              <a:rPr lang="ru-RU" sz="1600" dirty="0"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latin typeface="Times New Roman Tj" panose="02020603050405020304" pitchFamily="18" charset="-52"/>
              </a:rPr>
              <a:t>барои</a:t>
            </a:r>
            <a:r>
              <a:rPr lang="ru-RU" sz="1600" dirty="0"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latin typeface="Times New Roman Tj" panose="02020603050405020304" pitchFamily="18" charset="-52"/>
              </a:rPr>
              <a:t>ҳар</a:t>
            </a:r>
            <a:r>
              <a:rPr lang="ru-RU" sz="1600" dirty="0">
                <a:latin typeface="Times New Roman Tj" panose="02020603050405020304" pitchFamily="18" charset="-52"/>
              </a:rPr>
              <a:t> як </a:t>
            </a:r>
            <a:r>
              <a:rPr lang="ru-RU" sz="1600" dirty="0" err="1">
                <a:latin typeface="Times New Roman Tj" panose="02020603050405020304" pitchFamily="18" charset="-52"/>
              </a:rPr>
              <a:t>унсури</a:t>
            </a:r>
            <a:r>
              <a:rPr lang="ru-RU" sz="1600" dirty="0"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latin typeface="Times New Roman Tj" panose="02020603050405020304" pitchFamily="18" charset="-52"/>
              </a:rPr>
              <a:t>ченш</a:t>
            </a:r>
            <a:r>
              <a:rPr lang="tg-Cyrl-TJ" sz="1600" dirty="0">
                <a:latin typeface="Times New Roman Tj" panose="02020603050405020304" pitchFamily="18" charset="-52"/>
              </a:rPr>
              <a:t>аван</a:t>
            </a:r>
            <a:r>
              <a:rPr lang="ru-RU" sz="1600" dirty="0">
                <a:latin typeface="Times New Roman Tj" panose="02020603050405020304" pitchFamily="18" charset="-52"/>
              </a:rPr>
              <a:t>да </a:t>
            </a:r>
            <a:r>
              <a:rPr lang="ru-RU" sz="1600" dirty="0" err="1">
                <a:latin typeface="Times New Roman Tj" panose="02020603050405020304" pitchFamily="18" charset="-52"/>
              </a:rPr>
              <a:t>маълумоти</a:t>
            </a:r>
            <a:r>
              <a:rPr lang="ru-RU" sz="1600" dirty="0">
                <a:latin typeface="Times New Roman Tj" panose="02020603050405020304" pitchFamily="18" charset="-52"/>
              </a:rPr>
              <a:t> </a:t>
            </a:r>
            <a:r>
              <a:rPr lang="tg-Cyrl-TJ" sz="1600" dirty="0">
                <a:latin typeface="Times New Roman Tj" panose="02020603050405020304" pitchFamily="18" charset="-52"/>
              </a:rPr>
              <a:t>базавӣ </a:t>
            </a:r>
            <a:r>
              <a:rPr lang="ru-RU" sz="1600" dirty="0" err="1">
                <a:latin typeface="Times New Roman Tj" panose="02020603050405020304" pitchFamily="18" charset="-52"/>
              </a:rPr>
              <a:t>пешниҳод</a:t>
            </a:r>
            <a:r>
              <a:rPr lang="ru-RU" sz="1600" dirty="0">
                <a:latin typeface="Times New Roman Tj" panose="02020603050405020304" pitchFamily="18" charset="-52"/>
              </a:rPr>
              <a:t> карда </a:t>
            </a:r>
            <a:r>
              <a:rPr lang="ru-RU" sz="1600" dirty="0" err="1">
                <a:latin typeface="Times New Roman Tj" panose="02020603050405020304" pitchFamily="18" charset="-52"/>
              </a:rPr>
              <a:t>шавад</a:t>
            </a:r>
            <a:r>
              <a:rPr lang="ru-RU" sz="1600" dirty="0">
                <a:latin typeface="Times New Roman Tj" panose="02020603050405020304" pitchFamily="18" charset="-52"/>
              </a:rPr>
              <a:t>.</a:t>
            </a:r>
          </a:p>
          <a:p>
            <a:pPr marL="0" indent="0">
              <a:buNone/>
            </a:pPr>
            <a:r>
              <a:rPr lang="ru-RU" sz="1600" dirty="0">
                <a:latin typeface="Times New Roman Tj" panose="02020603050405020304" pitchFamily="18" charset="-52"/>
              </a:rPr>
              <a:t>(4) </a:t>
            </a:r>
            <a:r>
              <a:rPr lang="ru-RU" sz="1600" dirty="0" err="1">
                <a:latin typeface="Times New Roman Tj" panose="02020603050405020304" pitchFamily="18" charset="-52"/>
              </a:rPr>
              <a:t>Маълумот</a:t>
            </a:r>
            <a:r>
              <a:rPr lang="ru-RU" sz="1600" dirty="0"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latin typeface="Times New Roman Tj" panose="02020603050405020304" pitchFamily="18" charset="-52"/>
              </a:rPr>
              <a:t>бояд</a:t>
            </a:r>
            <a:r>
              <a:rPr lang="ru-RU" sz="1600" dirty="0">
                <a:latin typeface="Times New Roman Tj" panose="02020603050405020304" pitchFamily="18" charset="-52"/>
              </a:rPr>
              <a:t> </a:t>
            </a:r>
            <a:r>
              <a:rPr lang="tg-Cyrl-TJ" sz="1600" dirty="0">
                <a:latin typeface="Times New Roman Tj" panose="02020603050405020304" pitchFamily="18" charset="-52"/>
              </a:rPr>
              <a:t>мунтазам </a:t>
            </a:r>
            <a:r>
              <a:rPr lang="ru-RU" sz="1600" dirty="0" err="1">
                <a:latin typeface="Times New Roman Tj" panose="02020603050405020304" pitchFamily="18" charset="-52"/>
              </a:rPr>
              <a:t>ҷамъоварӣ</a:t>
            </a:r>
            <a:r>
              <a:rPr lang="ru-RU" sz="1600" dirty="0">
                <a:latin typeface="Times New Roman Tj" panose="02020603050405020304" pitchFamily="18" charset="-52"/>
              </a:rPr>
              <a:t> карда </a:t>
            </a:r>
            <a:r>
              <a:rPr lang="ru-RU" sz="1600" dirty="0" err="1">
                <a:latin typeface="Times New Roman Tj" panose="02020603050405020304" pitchFamily="18" charset="-52"/>
              </a:rPr>
              <a:t>шавад</a:t>
            </a:r>
            <a:r>
              <a:rPr lang="tg-Cyrl-TJ" sz="1600" dirty="0">
                <a:latin typeface="Times New Roman Tj" panose="02020603050405020304" pitchFamily="18" charset="-52"/>
              </a:rPr>
              <a:t>, агар зарур бошад</a:t>
            </a:r>
            <a:r>
              <a:rPr lang="ru-RU" sz="1600" dirty="0">
                <a:latin typeface="Times New Roman Tj" panose="02020603050405020304" pitchFamily="18" charset="-52"/>
              </a:rPr>
              <a:t>. </a:t>
            </a:r>
            <a:r>
              <a:rPr lang="tg-Cyrl-TJ" sz="1600" dirty="0">
                <a:latin typeface="Times New Roman Tj" panose="02020603050405020304" pitchFamily="18" charset="-52"/>
              </a:rPr>
              <a:t>Муҳлати</a:t>
            </a:r>
            <a:r>
              <a:rPr lang="ru-RU" sz="1600" dirty="0"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latin typeface="Times New Roman Tj" panose="02020603050405020304" pitchFamily="18" charset="-52"/>
              </a:rPr>
              <a:t>ҷамъоварии</a:t>
            </a:r>
            <a:r>
              <a:rPr lang="ru-RU" sz="1600" dirty="0"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latin typeface="Times New Roman Tj" panose="02020603050405020304" pitchFamily="18" charset="-52"/>
              </a:rPr>
              <a:t>маълумот</a:t>
            </a:r>
            <a:r>
              <a:rPr lang="ru-RU" sz="1600" dirty="0">
                <a:latin typeface="Times New Roman Tj" panose="02020603050405020304" pitchFamily="18" charset="-52"/>
              </a:rPr>
              <a:t> аз </a:t>
            </a:r>
            <a:r>
              <a:rPr lang="ru-RU" sz="1600" dirty="0" err="1">
                <a:latin typeface="Times New Roman Tj" panose="02020603050405020304" pitchFamily="18" charset="-52"/>
              </a:rPr>
              <a:t>ҳадафҳо</a:t>
            </a:r>
            <a:r>
              <a:rPr lang="ru-RU" sz="1600" dirty="0"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latin typeface="Times New Roman Tj" panose="02020603050405020304" pitchFamily="18" charset="-52"/>
              </a:rPr>
              <a:t>ва</a:t>
            </a:r>
            <a:r>
              <a:rPr lang="ru-RU" sz="1600" dirty="0"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latin typeface="Times New Roman Tj" panose="02020603050405020304" pitchFamily="18" charset="-52"/>
              </a:rPr>
              <a:t>тадбирҳои</a:t>
            </a:r>
            <a:r>
              <a:rPr lang="ru-RU" sz="1600" dirty="0"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latin typeface="Times New Roman Tj" panose="02020603050405020304" pitchFamily="18" charset="-52"/>
              </a:rPr>
              <a:t>барнома</a:t>
            </a:r>
            <a:r>
              <a:rPr lang="ru-RU" sz="1600" dirty="0"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latin typeface="Times New Roman Tj" panose="02020603050405020304" pitchFamily="18" charset="-52"/>
              </a:rPr>
              <a:t>вобаста</a:t>
            </a:r>
            <a:r>
              <a:rPr lang="ru-RU" sz="1600" dirty="0"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latin typeface="Times New Roman Tj" panose="02020603050405020304" pitchFamily="18" charset="-52"/>
              </a:rPr>
              <a:t>аст</a:t>
            </a:r>
            <a:r>
              <a:rPr lang="ru-RU" sz="1600" dirty="0">
                <a:latin typeface="Times New Roman Tj" panose="02020603050405020304" pitchFamily="18" charset="-52"/>
              </a:rPr>
              <a:t>. </a:t>
            </a:r>
            <a:r>
              <a:rPr lang="ru-RU" sz="1600" dirty="0" err="1">
                <a:latin typeface="Times New Roman Tj" panose="02020603050405020304" pitchFamily="18" charset="-52"/>
              </a:rPr>
              <a:t>Ҳангоми</a:t>
            </a:r>
            <a:r>
              <a:rPr lang="ru-RU" sz="1600" dirty="0"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latin typeface="Times New Roman Tj" panose="02020603050405020304" pitchFamily="18" charset="-52"/>
              </a:rPr>
              <a:t>таҳияи</a:t>
            </a:r>
            <a:r>
              <a:rPr lang="ru-RU" sz="1600" dirty="0"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latin typeface="Times New Roman Tj" panose="02020603050405020304" pitchFamily="18" charset="-52"/>
              </a:rPr>
              <a:t>нақшаҳои</a:t>
            </a:r>
            <a:r>
              <a:rPr lang="ru-RU" sz="1600" dirty="0">
                <a:latin typeface="Times New Roman Tj" panose="02020603050405020304" pitchFamily="18" charset="-52"/>
              </a:rPr>
              <a:t> мониторинг </a:t>
            </a:r>
            <a:r>
              <a:rPr lang="ru-RU" sz="1600" dirty="0" err="1">
                <a:latin typeface="Times New Roman Tj" panose="02020603050405020304" pitchFamily="18" charset="-52"/>
              </a:rPr>
              <a:t>ва</a:t>
            </a:r>
            <a:r>
              <a:rPr lang="ru-RU" sz="1600" dirty="0"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latin typeface="Times New Roman Tj" panose="02020603050405020304" pitchFamily="18" charset="-52"/>
              </a:rPr>
              <a:t>арзёбӣ</a:t>
            </a:r>
            <a:r>
              <a:rPr lang="ru-RU" sz="1600" dirty="0"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latin typeface="Times New Roman Tj" panose="02020603050405020304" pitchFamily="18" charset="-52"/>
              </a:rPr>
              <a:t>ҳам</a:t>
            </a:r>
            <a:r>
              <a:rPr lang="ru-RU" sz="1600" dirty="0"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latin typeface="Times New Roman Tj" panose="02020603050405020304" pitchFamily="18" charset="-52"/>
              </a:rPr>
              <a:t>роҳбарон</a:t>
            </a:r>
            <a:r>
              <a:rPr lang="ru-RU" sz="1600" dirty="0">
                <a:latin typeface="Times New Roman Tj" panose="02020603050405020304" pitchFamily="18" charset="-52"/>
              </a:rPr>
              <a:t>/м</a:t>
            </a:r>
            <a:r>
              <a:rPr lang="tg-Cyrl-TJ" sz="1600" dirty="0">
                <a:latin typeface="Times New Roman Tj" panose="02020603050405020304" pitchFamily="18" charset="-52"/>
              </a:rPr>
              <a:t>асъулин</a:t>
            </a:r>
            <a:r>
              <a:rPr lang="ru-RU" sz="1600" dirty="0"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latin typeface="Times New Roman Tj" panose="02020603050405020304" pitchFamily="18" charset="-52"/>
              </a:rPr>
              <a:t>ва</a:t>
            </a:r>
            <a:r>
              <a:rPr lang="ru-RU" sz="1600" dirty="0"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latin typeface="Times New Roman Tj" panose="02020603050405020304" pitchFamily="18" charset="-52"/>
              </a:rPr>
              <a:t>ҳам</a:t>
            </a:r>
            <a:r>
              <a:rPr lang="ru-RU" sz="1600" dirty="0"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latin typeface="Times New Roman Tj" panose="02020603050405020304" pitchFamily="18" charset="-52"/>
              </a:rPr>
              <a:t>коршиносони</a:t>
            </a:r>
            <a:r>
              <a:rPr lang="ru-RU" sz="1600" dirty="0">
                <a:latin typeface="Times New Roman Tj" panose="02020603050405020304" pitchFamily="18" charset="-52"/>
              </a:rPr>
              <a:t> мониторинг </a:t>
            </a:r>
            <a:r>
              <a:rPr lang="ru-RU" sz="1600" dirty="0" err="1">
                <a:latin typeface="Times New Roman Tj" panose="02020603050405020304" pitchFamily="18" charset="-52"/>
              </a:rPr>
              <a:t>ва</a:t>
            </a:r>
            <a:r>
              <a:rPr lang="ru-RU" sz="1600" dirty="0"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latin typeface="Times New Roman Tj" panose="02020603050405020304" pitchFamily="18" charset="-52"/>
              </a:rPr>
              <a:t>арзёбӣ</a:t>
            </a:r>
            <a:r>
              <a:rPr lang="ru-RU" sz="1600" dirty="0"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latin typeface="Times New Roman Tj" panose="02020603050405020304" pitchFamily="18" charset="-52"/>
              </a:rPr>
              <a:t>бояд</a:t>
            </a:r>
            <a:r>
              <a:rPr lang="ru-RU" sz="1600" dirty="0">
                <a:latin typeface="Times New Roman Tj" panose="02020603050405020304" pitchFamily="18" charset="-52"/>
              </a:rPr>
              <a:t> ба ин </a:t>
            </a:r>
            <a:r>
              <a:rPr lang="ru-RU" sz="1600" dirty="0" err="1">
                <a:latin typeface="Times New Roman Tj" panose="02020603050405020304" pitchFamily="18" charset="-52"/>
              </a:rPr>
              <a:t>масъала</a:t>
            </a:r>
            <a:r>
              <a:rPr lang="ru-RU" sz="1600" dirty="0"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latin typeface="Times New Roman Tj" panose="02020603050405020304" pitchFamily="18" charset="-52"/>
              </a:rPr>
              <a:t>ҷиддӣ</a:t>
            </a:r>
            <a:r>
              <a:rPr lang="ru-RU" sz="1600" dirty="0"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latin typeface="Times New Roman Tj" panose="02020603050405020304" pitchFamily="18" charset="-52"/>
              </a:rPr>
              <a:t>муносибат</a:t>
            </a:r>
            <a:r>
              <a:rPr lang="ru-RU" sz="1600" dirty="0"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latin typeface="Times New Roman Tj" panose="02020603050405020304" pitchFamily="18" charset="-52"/>
              </a:rPr>
              <a:t>кунанд</a:t>
            </a:r>
            <a:r>
              <a:rPr lang="ru-RU" sz="1600" dirty="0">
                <a:latin typeface="Times New Roman Tj" panose="02020603050405020304" pitchFamily="18" charset="-52"/>
              </a:rPr>
              <a:t>. </a:t>
            </a:r>
          </a:p>
          <a:p>
            <a:pPr marL="0" indent="0">
              <a:buNone/>
            </a:pPr>
            <a:r>
              <a:rPr lang="ru-RU" sz="1600" dirty="0">
                <a:latin typeface="Times New Roman Tj" panose="02020603050405020304" pitchFamily="18" charset="-52"/>
              </a:rPr>
              <a:t>(5) </a:t>
            </a:r>
            <a:r>
              <a:rPr lang="ru-RU" sz="1600" dirty="0" err="1">
                <a:latin typeface="Times New Roman Tj" panose="02020603050405020304" pitchFamily="18" charset="-52"/>
              </a:rPr>
              <a:t>Кормандони</a:t>
            </a:r>
            <a:r>
              <a:rPr lang="ru-RU" sz="1600" dirty="0">
                <a:latin typeface="Times New Roman Tj" panose="02020603050405020304" pitchFamily="18" charset="-52"/>
              </a:rPr>
              <a:t> </a:t>
            </a:r>
            <a:r>
              <a:rPr lang="tg-Cyrl-TJ" sz="1600" dirty="0">
                <a:latin typeface="Times New Roman Tj" panose="02020603050405020304" pitchFamily="18" charset="-52"/>
              </a:rPr>
              <a:t>вазорату идораҳо </a:t>
            </a:r>
            <a:r>
              <a:rPr lang="ru-RU" sz="1600" dirty="0" err="1">
                <a:latin typeface="Times New Roman Tj" panose="02020603050405020304" pitchFamily="18" charset="-52"/>
              </a:rPr>
              <a:t>оид</a:t>
            </a:r>
            <a:r>
              <a:rPr lang="ru-RU" sz="1600" dirty="0">
                <a:latin typeface="Times New Roman Tj" panose="02020603050405020304" pitchFamily="18" charset="-52"/>
              </a:rPr>
              <a:t> ба </a:t>
            </a:r>
            <a:r>
              <a:rPr lang="ru-RU" sz="1600" dirty="0" err="1">
                <a:latin typeface="Times New Roman Tj" panose="02020603050405020304" pitchFamily="18" charset="-52"/>
              </a:rPr>
              <a:t>истифодаи</a:t>
            </a:r>
            <a:r>
              <a:rPr lang="ru-RU" sz="1600" dirty="0">
                <a:latin typeface="Times New Roman Tj" panose="02020603050405020304" pitchFamily="18" charset="-52"/>
              </a:rPr>
              <a:t> </a:t>
            </a:r>
            <a:r>
              <a:rPr lang="tg-Cyrl-TJ" sz="1600" dirty="0">
                <a:latin typeface="Times New Roman Tj" panose="02020603050405020304" pitchFamily="18" charset="-52"/>
              </a:rPr>
              <a:t>абзорҳои</a:t>
            </a:r>
            <a:r>
              <a:rPr lang="ru-RU" sz="1600" dirty="0"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latin typeface="Times New Roman Tj" panose="02020603050405020304" pitchFamily="18" charset="-52"/>
              </a:rPr>
              <a:t>ҷамъоварии</a:t>
            </a:r>
            <a:r>
              <a:rPr lang="ru-RU" sz="1600" dirty="0"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latin typeface="Times New Roman Tj" panose="02020603050405020304" pitchFamily="18" charset="-52"/>
              </a:rPr>
              <a:t>маълумот</a:t>
            </a:r>
            <a:r>
              <a:rPr lang="ru-RU" sz="1600" dirty="0"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latin typeface="Times New Roman Tj" panose="02020603050405020304" pitchFamily="18" charset="-52"/>
              </a:rPr>
              <a:t>бояд</a:t>
            </a:r>
            <a:r>
              <a:rPr lang="ru-RU" sz="1600" dirty="0"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latin typeface="Times New Roman Tj" panose="02020603050405020304" pitchFamily="18" charset="-52"/>
              </a:rPr>
              <a:t>бо</a:t>
            </a:r>
            <a:r>
              <a:rPr lang="ru-RU" sz="1600" dirty="0"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latin typeface="Times New Roman Tj" panose="02020603050405020304" pitchFamily="18" charset="-52"/>
              </a:rPr>
              <a:t>омӯзиши</a:t>
            </a:r>
            <a:r>
              <a:rPr lang="ru-RU" sz="1600" dirty="0"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latin typeface="Times New Roman Tj" panose="02020603050405020304" pitchFamily="18" charset="-52"/>
              </a:rPr>
              <a:t>мувофиқ</a:t>
            </a:r>
            <a:r>
              <a:rPr lang="ru-RU" sz="1600" dirty="0">
                <a:latin typeface="Times New Roman Tj" panose="02020603050405020304" pitchFamily="18" charset="-52"/>
              </a:rPr>
              <a:t> </a:t>
            </a:r>
            <a:r>
              <a:rPr lang="tg-Cyrl-TJ" sz="1600" dirty="0">
                <a:latin typeface="Times New Roman Tj" panose="02020603050405020304" pitchFamily="18" charset="-52"/>
              </a:rPr>
              <a:t>фаро гирифта</a:t>
            </a:r>
            <a:r>
              <a:rPr lang="ru-RU" sz="1600" dirty="0"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latin typeface="Times New Roman Tj" panose="02020603050405020304" pitchFamily="18" charset="-52"/>
              </a:rPr>
              <a:t>шаванд</a:t>
            </a:r>
            <a:r>
              <a:rPr lang="ru-RU" sz="1600" dirty="0">
                <a:latin typeface="Times New Roman Tj" panose="02020603050405020304" pitchFamily="18" charset="-52"/>
              </a:rPr>
              <a:t>. Ин ба </a:t>
            </a:r>
            <a:r>
              <a:rPr lang="ru-RU" sz="1600" dirty="0" err="1">
                <a:latin typeface="Times New Roman Tj" panose="02020603050405020304" pitchFamily="18" charset="-52"/>
              </a:rPr>
              <a:t>қадре</a:t>
            </a:r>
            <a:r>
              <a:rPr lang="ru-RU" sz="1600" dirty="0"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latin typeface="Times New Roman Tj" panose="02020603050405020304" pitchFamily="18" charset="-52"/>
              </a:rPr>
              <a:t>имкон</a:t>
            </a:r>
            <a:r>
              <a:rPr lang="ru-RU" sz="1600" dirty="0">
                <a:latin typeface="Times New Roman Tj" panose="02020603050405020304" pitchFamily="18" charset="-52"/>
              </a:rPr>
              <a:t> </a:t>
            </a:r>
            <a:r>
              <a:rPr lang="tg-Cyrl-TJ" sz="1600" dirty="0">
                <a:latin typeface="Times New Roman Tj" panose="02020603050405020304" pitchFamily="18" charset="-52"/>
              </a:rPr>
              <a:t>медиҳад, ки </a:t>
            </a:r>
            <a:r>
              <a:rPr lang="ru-RU" sz="1600" dirty="0" err="1">
                <a:latin typeface="Times New Roman Tj" panose="02020603050405020304" pitchFamily="18" charset="-52"/>
              </a:rPr>
              <a:t>мушкилоти</a:t>
            </a:r>
            <a:r>
              <a:rPr lang="ru-RU" sz="1600" dirty="0">
                <a:latin typeface="Times New Roman Tj" panose="02020603050405020304" pitchFamily="18" charset="-52"/>
              </a:rPr>
              <a:t> </a:t>
            </a:r>
            <a:r>
              <a:rPr lang="tg-Cyrl-TJ" sz="1600" dirty="0">
                <a:latin typeface="Times New Roman Tj" panose="02020603050405020304" pitchFamily="18" charset="-52"/>
              </a:rPr>
              <a:t>роҳ додан ба</a:t>
            </a:r>
            <a:r>
              <a:rPr lang="ru-RU" sz="1600" dirty="0"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latin typeface="Times New Roman Tj" panose="02020603050405020304" pitchFamily="18" charset="-52"/>
              </a:rPr>
              <a:t>хатогиҳо</a:t>
            </a:r>
            <a:r>
              <a:rPr lang="ru-RU" sz="1600" dirty="0">
                <a:latin typeface="Times New Roman Tj" panose="02020603050405020304" pitchFamily="18" charset="-52"/>
              </a:rPr>
              <a:t>, аз </a:t>
            </a:r>
            <a:r>
              <a:rPr lang="ru-RU" sz="1600" dirty="0" err="1">
                <a:latin typeface="Times New Roman Tj" panose="02020603050405020304" pitchFamily="18" charset="-52"/>
              </a:rPr>
              <a:t>қабили</a:t>
            </a:r>
            <a:r>
              <a:rPr lang="ru-RU" sz="1600" dirty="0"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latin typeface="Times New Roman Tj" panose="02020603050405020304" pitchFamily="18" charset="-52"/>
              </a:rPr>
              <a:t>сабтҳои</a:t>
            </a:r>
            <a:r>
              <a:rPr lang="ru-RU" sz="1600" dirty="0"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latin typeface="Times New Roman Tj" panose="02020603050405020304" pitchFamily="18" charset="-52"/>
              </a:rPr>
              <a:t>нодуруст</a:t>
            </a:r>
            <a:r>
              <a:rPr lang="ru-RU" sz="1600" dirty="0">
                <a:latin typeface="Times New Roman Tj" panose="02020603050405020304" pitchFamily="18" charset="-52"/>
              </a:rPr>
              <a:t> ё </a:t>
            </a:r>
            <a:r>
              <a:rPr lang="ru-RU" sz="1600" dirty="0" err="1">
                <a:latin typeface="Times New Roman Tj" panose="02020603050405020304" pitchFamily="18" charset="-52"/>
              </a:rPr>
              <a:t>нопурра</a:t>
            </a:r>
            <a:r>
              <a:rPr lang="tg-Cyrl-TJ" sz="1600" dirty="0">
                <a:latin typeface="Times New Roman Tj" panose="02020603050405020304" pitchFamily="18" charset="-52"/>
              </a:rPr>
              <a:t>, ё ки фоизи нагирифтани </a:t>
            </a:r>
            <a:r>
              <a:rPr lang="ru-RU" sz="1600" dirty="0" err="1">
                <a:latin typeface="Times New Roman Tj" panose="02020603050405020304" pitchFamily="18" charset="-52"/>
              </a:rPr>
              <a:t>посух</a:t>
            </a:r>
            <a:r>
              <a:rPr lang="ru-RU" sz="1600" dirty="0">
                <a:latin typeface="Times New Roman Tj" panose="02020603050405020304" pitchFamily="18" charset="-52"/>
              </a:rPr>
              <a:t> </a:t>
            </a:r>
            <a:r>
              <a:rPr lang="tg-Cyrl-TJ" sz="1600" dirty="0">
                <a:latin typeface="Times New Roman Tj" panose="02020603050405020304" pitchFamily="18" charset="-52"/>
              </a:rPr>
              <a:t>ба саволҳо</a:t>
            </a:r>
            <a:r>
              <a:rPr lang="ru-RU" sz="1600" dirty="0"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latin typeface="Times New Roman Tj" panose="02020603050405020304" pitchFamily="18" charset="-52"/>
              </a:rPr>
              <a:t>ҳал</a:t>
            </a:r>
            <a:r>
              <a:rPr lang="ru-RU" sz="1600" dirty="0">
                <a:latin typeface="Times New Roman Tj" panose="02020603050405020304" pitchFamily="18" charset="-52"/>
              </a:rPr>
              <a:t> кард</a:t>
            </a:r>
            <a:r>
              <a:rPr lang="tg-Cyrl-TJ" sz="1600" dirty="0">
                <a:latin typeface="Times New Roman Tj" panose="02020603050405020304" pitchFamily="18" charset="-52"/>
              </a:rPr>
              <a:t>а шаванд</a:t>
            </a:r>
            <a:r>
              <a:rPr lang="ru-RU" sz="1600" dirty="0">
                <a:latin typeface="Times New Roman Tj" panose="02020603050405020304" pitchFamily="18" charset="-52"/>
              </a:rPr>
              <a:t>.</a:t>
            </a:r>
          </a:p>
          <a:p>
            <a:pPr marL="0" indent="0">
              <a:buNone/>
            </a:pPr>
            <a:endParaRPr lang="ru-RU" sz="1600" dirty="0">
              <a:latin typeface="Times New Roman Tj" panose="02020603050405020304" pitchFamily="18" charset="-52"/>
            </a:endParaRPr>
          </a:p>
          <a:p>
            <a:pPr marL="0" indent="0">
              <a:buNone/>
            </a:pPr>
            <a:endParaRPr lang="ru-RU" sz="1600" dirty="0">
              <a:latin typeface="Times New Roman Tj" panose="020206030504050203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6728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8583" y="525688"/>
            <a:ext cx="8532178" cy="959095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Times New Roman Tj" panose="02020603050405020304" pitchFamily="18" charset="-52"/>
              </a:rPr>
              <a:t/>
            </a:r>
            <a:br>
              <a:rPr lang="en-US" sz="2000" b="1" dirty="0">
                <a:solidFill>
                  <a:schemeClr val="tx2"/>
                </a:solidFill>
                <a:latin typeface="Times New Roman Tj" panose="02020603050405020304" pitchFamily="18" charset="-52"/>
              </a:rPr>
            </a:b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/>
            </a:r>
            <a:b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</a:br>
            <a:r>
              <a:rPr lang="tg-Cyrl-TJ" sz="2000" b="1" dirty="0">
                <a:solidFill>
                  <a:schemeClr val="tx2"/>
                </a:solidFill>
                <a:latin typeface="Times New Roman Tj" panose="02020603050405020304" pitchFamily="18" charset="-52"/>
                <a:ea typeface="+mn-ea"/>
                <a:cs typeface="+mn-cs"/>
              </a:rPr>
              <a:t>Муайян намудани истифодабарандагони ниҳоӣ ва нигоҳ доштани маълумоти ба онҳо дахлдор</a:t>
            </a:r>
            <a:r>
              <a:rPr lang="ru-RU" sz="2000" b="1" dirty="0">
                <a:solidFill>
                  <a:schemeClr val="tx2"/>
                </a:solidFill>
                <a:latin typeface="Times New Roman Tj" panose="02020603050405020304" pitchFamily="18" charset="-52"/>
              </a:rPr>
              <a:t/>
            </a:r>
            <a:br>
              <a:rPr lang="ru-RU" sz="2000" b="1" dirty="0">
                <a:solidFill>
                  <a:schemeClr val="tx2"/>
                </a:solidFill>
                <a:latin typeface="Times New Roman Tj" panose="02020603050405020304" pitchFamily="18" charset="-52"/>
              </a:rPr>
            </a:br>
            <a:endParaRPr lang="ru-RU" sz="2000" b="1" dirty="0">
              <a:solidFill>
                <a:schemeClr val="tx2"/>
              </a:solidFill>
              <a:latin typeface="Times New Roman Tj" panose="02020603050405020304" pitchFamily="18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1840" y="1484784"/>
            <a:ext cx="9331385" cy="51861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 Tj" panose="02020603050405020304" pitchFamily="18" charset="-52"/>
              </a:rPr>
              <a:t>Дар </a:t>
            </a:r>
            <a:r>
              <a:rPr lang="ru-RU" sz="1800" dirty="0" err="1">
                <a:latin typeface="Times New Roman Tj" panose="02020603050405020304" pitchFamily="18" charset="-52"/>
              </a:rPr>
              <a:t>истифодаи</a:t>
            </a:r>
            <a:r>
              <a:rPr lang="ru-RU" sz="1800" dirty="0">
                <a:latin typeface="Times New Roman Tj" panose="02020603050405020304" pitchFamily="18" charset="-52"/>
              </a:rPr>
              <a:t> </a:t>
            </a:r>
            <a:r>
              <a:rPr lang="ru-RU" sz="1800" dirty="0" err="1">
                <a:latin typeface="Times New Roman Tj" panose="02020603050405020304" pitchFamily="18" charset="-52"/>
              </a:rPr>
              <a:t>маълумот</a:t>
            </a:r>
            <a:r>
              <a:rPr lang="ru-RU" sz="1800" dirty="0">
                <a:latin typeface="Times New Roman Tj" panose="02020603050405020304" pitchFamily="18" charset="-52"/>
              </a:rPr>
              <a:t> </a:t>
            </a:r>
            <a:r>
              <a:rPr lang="ru-RU" sz="1800" dirty="0" err="1">
                <a:latin typeface="Times New Roman Tj" panose="02020603050405020304" pitchFamily="18" charset="-52"/>
              </a:rPr>
              <a:t>боз</a:t>
            </a:r>
            <a:r>
              <a:rPr lang="ru-RU" sz="1800" dirty="0">
                <a:latin typeface="Times New Roman Tj" panose="02020603050405020304" pitchFamily="18" charset="-52"/>
              </a:rPr>
              <a:t> як </a:t>
            </a:r>
            <a:r>
              <a:rPr lang="tg-Cyrl-TJ" sz="1800" dirty="0">
                <a:latin typeface="Times New Roman Tj" panose="02020603050405020304" pitchFamily="18" charset="-52"/>
              </a:rPr>
              <a:t>шарти </a:t>
            </a:r>
            <a:r>
              <a:rPr lang="ru-RU" sz="1800" dirty="0" err="1">
                <a:latin typeface="Times New Roman Tj" panose="02020603050405020304" pitchFamily="18" charset="-52"/>
              </a:rPr>
              <a:t>муҳим</a:t>
            </a:r>
            <a:r>
              <a:rPr lang="tg-Cyrl-TJ" sz="1800" dirty="0">
                <a:latin typeface="Times New Roman Tj" panose="02020603050405020304" pitchFamily="18" charset="-52"/>
              </a:rPr>
              <a:t>,</a:t>
            </a:r>
            <a:r>
              <a:rPr lang="ru-RU" sz="1800" dirty="0">
                <a:latin typeface="Times New Roman Tj" panose="02020603050405020304" pitchFamily="18" charset="-52"/>
              </a:rPr>
              <a:t> ин </a:t>
            </a:r>
            <a:r>
              <a:rPr lang="ru-RU" sz="1800" dirty="0" err="1">
                <a:latin typeface="Times New Roman Tj" panose="02020603050405020304" pitchFamily="18" charset="-52"/>
              </a:rPr>
              <a:t>муайян</a:t>
            </a:r>
            <a:r>
              <a:rPr lang="ru-RU" sz="1800" dirty="0">
                <a:latin typeface="Times New Roman Tj" panose="02020603050405020304" pitchFamily="18" charset="-52"/>
              </a:rPr>
              <a:t> </a:t>
            </a:r>
            <a:r>
              <a:rPr lang="ru-RU" sz="1800" dirty="0" err="1">
                <a:latin typeface="Times New Roman Tj" panose="02020603050405020304" pitchFamily="18" charset="-52"/>
              </a:rPr>
              <a:t>кардани</a:t>
            </a:r>
            <a:r>
              <a:rPr lang="ru-RU" sz="1800" dirty="0">
                <a:latin typeface="Times New Roman Tj" panose="02020603050405020304" pitchFamily="18" charset="-52"/>
              </a:rPr>
              <a:t> </a:t>
            </a:r>
            <a:r>
              <a:rPr lang="tg-Cyrl-TJ" sz="1800" dirty="0">
                <a:latin typeface="Times New Roman Tj" panose="02020603050405020304" pitchFamily="18" charset="-52"/>
              </a:rPr>
              <a:t>истифодабарандагони </a:t>
            </a:r>
            <a:r>
              <a:rPr lang="ru-RU" sz="1800" dirty="0" err="1">
                <a:latin typeface="Times New Roman Tj" panose="02020603050405020304" pitchFamily="18" charset="-52"/>
              </a:rPr>
              <a:t>гуногуни</a:t>
            </a:r>
            <a:r>
              <a:rPr lang="ru-RU" sz="1800" dirty="0">
                <a:latin typeface="Times New Roman Tj" panose="02020603050405020304" pitchFamily="18" charset="-52"/>
              </a:rPr>
              <a:t> </a:t>
            </a:r>
            <a:r>
              <a:rPr lang="ru-RU" sz="1800" dirty="0" err="1">
                <a:latin typeface="Times New Roman Tj" panose="02020603050405020304" pitchFamily="18" charset="-52"/>
              </a:rPr>
              <a:t>мақсаднок</a:t>
            </a:r>
            <a:r>
              <a:rPr lang="tg-Cyrl-TJ" sz="1800" dirty="0">
                <a:latin typeface="Times New Roman Tj" panose="02020603050405020304" pitchFamily="18" charset="-52"/>
              </a:rPr>
              <a:t> мебошад. Ба онҳо бояд маълумот тавре пешниҳод карда шавад, ки манфиатнокии зиёд дошта бошад. </a:t>
            </a:r>
            <a:r>
              <a:rPr lang="tg-Cyrl-TJ" sz="1800" dirty="0" smtClean="0">
                <a:latin typeface="Times New Roman Tj" panose="02020603050405020304" pitchFamily="18" charset="-52"/>
              </a:rPr>
              <a:t>Агар маҷозан қайд кунем, ф</a:t>
            </a:r>
            <a:r>
              <a:rPr lang="ru-RU" sz="1800" dirty="0" err="1" smtClean="0">
                <a:latin typeface="Times New Roman Tj" panose="02020603050405020304" pitchFamily="18" charset="-52"/>
              </a:rPr>
              <a:t>урӯши</a:t>
            </a:r>
            <a:r>
              <a:rPr lang="ru-RU" sz="1800" dirty="0" smtClean="0">
                <a:latin typeface="Times New Roman Tj" panose="02020603050405020304" pitchFamily="18" charset="-52"/>
              </a:rPr>
              <a:t> </a:t>
            </a:r>
            <a:r>
              <a:rPr lang="ru-RU" sz="1800" dirty="0" err="1">
                <a:latin typeface="Times New Roman Tj" panose="02020603050405020304" pitchFamily="18" charset="-52"/>
              </a:rPr>
              <a:t>маълумот</a:t>
            </a:r>
            <a:r>
              <a:rPr lang="ru-RU" sz="1800" dirty="0">
                <a:latin typeface="Times New Roman Tj" panose="02020603050405020304" pitchFamily="18" charset="-52"/>
              </a:rPr>
              <a:t> аз </a:t>
            </a:r>
            <a:r>
              <a:rPr lang="ru-RU" sz="1800" dirty="0" err="1">
                <a:latin typeface="Times New Roman Tj" panose="02020603050405020304" pitchFamily="18" charset="-52"/>
              </a:rPr>
              <a:t>фурӯши</a:t>
            </a:r>
            <a:r>
              <a:rPr lang="ru-RU" sz="1800" dirty="0">
                <a:latin typeface="Times New Roman Tj" panose="02020603050405020304" pitchFamily="18" charset="-52"/>
              </a:rPr>
              <a:t> </a:t>
            </a:r>
            <a:r>
              <a:rPr lang="ru-RU" sz="1800" dirty="0" err="1">
                <a:latin typeface="Times New Roman Tj" panose="02020603050405020304" pitchFamily="18" charset="-52"/>
              </a:rPr>
              <a:t>чизи</a:t>
            </a:r>
            <a:r>
              <a:rPr lang="ru-RU" sz="1800" dirty="0">
                <a:latin typeface="Times New Roman Tj" panose="02020603050405020304" pitchFamily="18" charset="-52"/>
              </a:rPr>
              <a:t> </a:t>
            </a:r>
            <a:r>
              <a:rPr lang="ru-RU" sz="1800" dirty="0" err="1">
                <a:latin typeface="Times New Roman Tj" panose="02020603050405020304" pitchFamily="18" charset="-52"/>
              </a:rPr>
              <a:t>дигар</a:t>
            </a:r>
            <a:r>
              <a:rPr lang="ru-RU" sz="1800" dirty="0">
                <a:latin typeface="Times New Roman Tj" panose="02020603050405020304" pitchFamily="18" charset="-52"/>
              </a:rPr>
              <a:t> </a:t>
            </a:r>
            <a:r>
              <a:rPr lang="ru-RU" sz="1800" dirty="0" err="1">
                <a:latin typeface="Times New Roman Tj" panose="02020603050405020304" pitchFamily="18" charset="-52"/>
              </a:rPr>
              <a:t>фарқе</a:t>
            </a:r>
            <a:r>
              <a:rPr lang="ru-RU" sz="1800" dirty="0">
                <a:latin typeface="Times New Roman Tj" panose="02020603050405020304" pitchFamily="18" charset="-52"/>
              </a:rPr>
              <a:t> </a:t>
            </a:r>
            <a:r>
              <a:rPr lang="ru-RU" sz="1800" dirty="0" err="1">
                <a:latin typeface="Times New Roman Tj" panose="02020603050405020304" pitchFamily="18" charset="-52"/>
              </a:rPr>
              <a:t>надорад</a:t>
            </a:r>
            <a:r>
              <a:rPr lang="ru-RU" sz="1800" dirty="0">
                <a:latin typeface="Times New Roman Tj" panose="02020603050405020304" pitchFamily="18" charset="-52"/>
              </a:rPr>
              <a:t>. </a:t>
            </a:r>
            <a:r>
              <a:rPr lang="ru-RU" sz="1800" dirty="0" err="1">
                <a:latin typeface="Times New Roman Tj" panose="02020603050405020304" pitchFamily="18" charset="-52"/>
              </a:rPr>
              <a:t>Барои</a:t>
            </a:r>
            <a:r>
              <a:rPr lang="ru-RU" sz="1800" dirty="0">
                <a:latin typeface="Times New Roman Tj" panose="02020603050405020304" pitchFamily="18" charset="-52"/>
              </a:rPr>
              <a:t> </a:t>
            </a:r>
            <a:r>
              <a:rPr lang="ru-RU" sz="1800" dirty="0" err="1">
                <a:latin typeface="Times New Roman Tj" panose="02020603050405020304" pitchFamily="18" charset="-52"/>
              </a:rPr>
              <a:t>аудиторияи</a:t>
            </a:r>
            <a:r>
              <a:rPr lang="ru-RU" sz="1800" dirty="0">
                <a:latin typeface="Times New Roman Tj" panose="02020603050405020304" pitchFamily="18" charset="-52"/>
              </a:rPr>
              <a:t> </a:t>
            </a:r>
            <a:r>
              <a:rPr lang="ru-RU" sz="1800" dirty="0" err="1">
                <a:latin typeface="Times New Roman Tj" panose="02020603050405020304" pitchFamily="18" charset="-52"/>
              </a:rPr>
              <a:t>мушаххас</a:t>
            </a:r>
            <a:r>
              <a:rPr lang="ru-RU" sz="1800" dirty="0">
                <a:latin typeface="Times New Roman Tj" panose="02020603050405020304" pitchFamily="18" charset="-52"/>
              </a:rPr>
              <a:t> </a:t>
            </a:r>
            <a:r>
              <a:rPr lang="ru-RU" sz="1800" dirty="0" err="1">
                <a:latin typeface="Times New Roman Tj" panose="02020603050405020304" pitchFamily="18" charset="-52"/>
              </a:rPr>
              <a:t>исте</a:t>
            </a:r>
            <a:r>
              <a:rPr lang="tg-Cyrl-TJ" sz="1800" dirty="0">
                <a:latin typeface="Times New Roman Tj" panose="02020603050405020304" pitchFamily="18" charset="-52"/>
              </a:rPr>
              <a:t>ҳсоли маҳсулоти хуб лозим аст. </a:t>
            </a:r>
            <a:r>
              <a:rPr lang="ru-RU" sz="1800" dirty="0" err="1">
                <a:latin typeface="Times New Roman Tj" panose="02020603050405020304" pitchFamily="18" charset="-52"/>
              </a:rPr>
              <a:t>Бо</a:t>
            </a:r>
            <a:r>
              <a:rPr lang="ru-RU" sz="1800" dirty="0">
                <a:latin typeface="Times New Roman Tj" panose="02020603050405020304" pitchFamily="18" charset="-52"/>
              </a:rPr>
              <a:t> ин </a:t>
            </a:r>
            <a:r>
              <a:rPr lang="ru-RU" sz="1800" dirty="0" err="1">
                <a:latin typeface="Times New Roman Tj" panose="02020603050405020304" pitchFamily="18" charset="-52"/>
              </a:rPr>
              <a:t>мақсад</a:t>
            </a:r>
            <a:r>
              <a:rPr lang="ru-RU" sz="1800" dirty="0">
                <a:latin typeface="Times New Roman Tj" panose="02020603050405020304" pitchFamily="18" charset="-52"/>
              </a:rPr>
              <a:t>, </a:t>
            </a:r>
            <a:r>
              <a:rPr lang="ru-RU" sz="1800" dirty="0" err="1">
                <a:latin typeface="Times New Roman Tj" panose="02020603050405020304" pitchFamily="18" charset="-52"/>
              </a:rPr>
              <a:t>қадамҳои</a:t>
            </a:r>
            <a:r>
              <a:rPr lang="ru-RU" sz="1800" dirty="0">
                <a:latin typeface="Times New Roman Tj" panose="02020603050405020304" pitchFamily="18" charset="-52"/>
              </a:rPr>
              <a:t> </a:t>
            </a:r>
            <a:r>
              <a:rPr lang="ru-RU" sz="1800" dirty="0" err="1">
                <a:latin typeface="Times New Roman Tj" panose="02020603050405020304" pitchFamily="18" charset="-52"/>
              </a:rPr>
              <a:t>зерин</a:t>
            </a:r>
            <a:r>
              <a:rPr lang="ru-RU" sz="1800" dirty="0">
                <a:latin typeface="Times New Roman Tj" panose="02020603050405020304" pitchFamily="18" charset="-52"/>
              </a:rPr>
              <a:t> </a:t>
            </a:r>
            <a:r>
              <a:rPr lang="ru-RU" sz="1800" dirty="0" err="1">
                <a:latin typeface="Times New Roman Tj" panose="02020603050405020304" pitchFamily="18" charset="-52"/>
              </a:rPr>
              <a:t>пешниҳод</a:t>
            </a:r>
            <a:r>
              <a:rPr lang="ru-RU" sz="1800" dirty="0">
                <a:latin typeface="Times New Roman Tj" panose="02020603050405020304" pitchFamily="18" charset="-52"/>
              </a:rPr>
              <a:t> карда </a:t>
            </a:r>
            <a:r>
              <a:rPr lang="ru-RU" sz="1800" dirty="0" err="1">
                <a:latin typeface="Times New Roman Tj" panose="02020603050405020304" pitchFamily="18" charset="-52"/>
              </a:rPr>
              <a:t>мешаванд</a:t>
            </a:r>
            <a:r>
              <a:rPr lang="ru-RU" sz="1800" dirty="0">
                <a:latin typeface="Times New Roman Tj" panose="02020603050405020304" pitchFamily="18" charset="-52"/>
              </a:rPr>
              <a:t>: </a:t>
            </a:r>
          </a:p>
          <a:p>
            <a:pPr marL="0" indent="0">
              <a:buNone/>
            </a:pPr>
            <a:r>
              <a:rPr lang="ru-RU" sz="1800" dirty="0">
                <a:latin typeface="Times New Roman Tj" panose="02020603050405020304" pitchFamily="18" charset="-52"/>
              </a:rPr>
              <a:t>(1) </a:t>
            </a:r>
            <a:r>
              <a:rPr lang="tg-Cyrl-TJ" sz="1800" dirty="0">
                <a:latin typeface="Times New Roman Tj" panose="02020603050405020304" pitchFamily="18" charset="-52"/>
              </a:rPr>
              <a:t>Гузоштани ҳ</a:t>
            </a:r>
            <a:r>
              <a:rPr lang="ru-RU" sz="1800" dirty="0" err="1">
                <a:latin typeface="Times New Roman Tj" panose="02020603050405020304" pitchFamily="18" charset="-52"/>
              </a:rPr>
              <a:t>адаф</a:t>
            </a:r>
            <a:r>
              <a:rPr lang="tg-Cyrl-TJ" sz="1800" dirty="0">
                <a:latin typeface="Times New Roman Tj" panose="02020603050405020304" pitchFamily="18" charset="-52"/>
              </a:rPr>
              <a:t>.</a:t>
            </a:r>
            <a:endParaRPr lang="ru-RU" sz="1800" dirty="0">
              <a:latin typeface="Times New Roman Tj" panose="02020603050405020304" pitchFamily="18" charset="-52"/>
            </a:endParaRPr>
          </a:p>
          <a:p>
            <a:pPr marL="0" indent="0">
              <a:buNone/>
            </a:pPr>
            <a:r>
              <a:rPr lang="ru-RU" sz="1800" dirty="0">
                <a:latin typeface="Times New Roman Tj" panose="02020603050405020304" pitchFamily="18" charset="-52"/>
              </a:rPr>
              <a:t>(2) </a:t>
            </a:r>
            <a:r>
              <a:rPr lang="tg-Cyrl-TJ" sz="1800" dirty="0">
                <a:latin typeface="Times New Roman Tj" panose="02020603050405020304" pitchFamily="18" charset="-52"/>
              </a:rPr>
              <a:t>Интихоби б</a:t>
            </a:r>
            <a:r>
              <a:rPr lang="ru-RU" sz="1800" dirty="0" err="1">
                <a:latin typeface="Times New Roman Tj" panose="02020603050405020304" pitchFamily="18" charset="-52"/>
              </a:rPr>
              <a:t>озори</a:t>
            </a:r>
            <a:r>
              <a:rPr lang="ru-RU" sz="1800" dirty="0">
                <a:latin typeface="Times New Roman Tj" panose="02020603050405020304" pitchFamily="18" charset="-52"/>
              </a:rPr>
              <a:t> </a:t>
            </a:r>
            <a:r>
              <a:rPr lang="ru-RU" sz="1800" dirty="0" err="1">
                <a:latin typeface="Times New Roman Tj" panose="02020603050405020304" pitchFamily="18" charset="-52"/>
              </a:rPr>
              <a:t>мақсаднок</a:t>
            </a:r>
            <a:r>
              <a:rPr lang="tg-Cyrl-TJ" sz="1800" dirty="0">
                <a:latin typeface="Times New Roman Tj" panose="02020603050405020304" pitchFamily="18" charset="-52"/>
              </a:rPr>
              <a:t>, </a:t>
            </a:r>
            <a:r>
              <a:rPr lang="ru-RU" sz="1800" dirty="0" err="1">
                <a:latin typeface="Times New Roman Tj" panose="02020603050405020304" pitchFamily="18" charset="-52"/>
              </a:rPr>
              <a:t>ки</a:t>
            </a:r>
            <a:r>
              <a:rPr lang="ru-RU" sz="1800" dirty="0">
                <a:latin typeface="Times New Roman Tj" panose="02020603050405020304" pitchFamily="18" charset="-52"/>
              </a:rPr>
              <a:t> ба</a:t>
            </a:r>
            <a:r>
              <a:rPr lang="tg-Cyrl-TJ" sz="1800" dirty="0">
                <a:latin typeface="Times New Roman Tj" panose="02020603050405020304" pitchFamily="18" charset="-52"/>
              </a:rPr>
              <a:t>рои</a:t>
            </a:r>
            <a:r>
              <a:rPr lang="ru-RU" sz="1800" dirty="0">
                <a:latin typeface="Times New Roman Tj" panose="02020603050405020304" pitchFamily="18" charset="-52"/>
              </a:rPr>
              <a:t> </a:t>
            </a:r>
            <a:r>
              <a:rPr lang="ru-RU" sz="1800" dirty="0" err="1">
                <a:latin typeface="Times New Roman Tj" panose="02020603050405020304" pitchFamily="18" charset="-52"/>
              </a:rPr>
              <a:t>ноил</a:t>
            </a:r>
            <a:r>
              <a:rPr lang="ru-RU" sz="1800" dirty="0">
                <a:latin typeface="Times New Roman Tj" panose="02020603050405020304" pitchFamily="18" charset="-52"/>
              </a:rPr>
              <a:t> </a:t>
            </a:r>
            <a:r>
              <a:rPr lang="ru-RU" sz="1800" dirty="0" err="1">
                <a:latin typeface="Times New Roman Tj" panose="02020603050405020304" pitchFamily="18" charset="-52"/>
              </a:rPr>
              <a:t>шудан</a:t>
            </a:r>
            <a:r>
              <a:rPr lang="ru-RU" sz="1800" dirty="0">
                <a:latin typeface="Times New Roman Tj" panose="02020603050405020304" pitchFamily="18" charset="-52"/>
              </a:rPr>
              <a:t> ба ин </a:t>
            </a:r>
            <a:r>
              <a:rPr lang="ru-RU" sz="1800" dirty="0" err="1">
                <a:latin typeface="Times New Roman Tj" panose="02020603050405020304" pitchFamily="18" charset="-52"/>
              </a:rPr>
              <a:t>ҳадаф</a:t>
            </a:r>
            <a:r>
              <a:rPr lang="ru-RU" sz="1800" dirty="0">
                <a:latin typeface="Times New Roman Tj" panose="02020603050405020304" pitchFamily="18" charset="-52"/>
              </a:rPr>
              <a:t> </a:t>
            </a:r>
            <a:r>
              <a:rPr lang="ru-RU" sz="1800" dirty="0" err="1">
                <a:latin typeface="Times New Roman Tj" panose="02020603050405020304" pitchFamily="18" charset="-52"/>
              </a:rPr>
              <a:t>мусоидат</a:t>
            </a:r>
            <a:r>
              <a:rPr lang="ru-RU" sz="1800" dirty="0">
                <a:latin typeface="Times New Roman Tj" panose="02020603050405020304" pitchFamily="18" charset="-52"/>
              </a:rPr>
              <a:t> </a:t>
            </a:r>
            <a:r>
              <a:rPr lang="ru-RU" sz="1800" dirty="0" err="1">
                <a:latin typeface="Times New Roman Tj" panose="02020603050405020304" pitchFamily="18" charset="-52"/>
              </a:rPr>
              <a:t>мекунад</a:t>
            </a:r>
            <a:r>
              <a:rPr lang="ru-RU" sz="1800" dirty="0">
                <a:latin typeface="Times New Roman Tj" panose="02020603050405020304" pitchFamily="18" charset="-52"/>
              </a:rPr>
              <a:t>.</a:t>
            </a:r>
          </a:p>
          <a:p>
            <a:pPr marL="0" indent="0">
              <a:buNone/>
            </a:pPr>
            <a:r>
              <a:rPr lang="ru-RU" sz="1800" dirty="0">
                <a:latin typeface="Times New Roman Tj" panose="02020603050405020304" pitchFamily="18" charset="-52"/>
              </a:rPr>
              <a:t>(3) </a:t>
            </a:r>
            <a:r>
              <a:rPr lang="ru-RU" sz="1800" dirty="0" err="1">
                <a:latin typeface="Times New Roman Tj" panose="02020603050405020304" pitchFamily="18" charset="-52"/>
              </a:rPr>
              <a:t>Истеҳсоли</a:t>
            </a:r>
            <a:r>
              <a:rPr lang="ru-RU" sz="1800" dirty="0">
                <a:latin typeface="Times New Roman Tj" panose="02020603050405020304" pitchFamily="18" charset="-52"/>
              </a:rPr>
              <a:t> </a:t>
            </a:r>
            <a:r>
              <a:rPr lang="ru-RU" sz="1800" dirty="0" err="1">
                <a:latin typeface="Times New Roman Tj" panose="02020603050405020304" pitchFamily="18" charset="-52"/>
              </a:rPr>
              <a:t>маҳсулоте</a:t>
            </a:r>
            <a:r>
              <a:rPr lang="ru-RU" sz="1800" dirty="0">
                <a:latin typeface="Times New Roman Tj" panose="02020603050405020304" pitchFamily="18" charset="-52"/>
              </a:rPr>
              <a:t>, </a:t>
            </a:r>
            <a:r>
              <a:rPr lang="ru-RU" sz="1800" dirty="0" err="1">
                <a:latin typeface="Times New Roman Tj" panose="02020603050405020304" pitchFamily="18" charset="-52"/>
              </a:rPr>
              <a:t>ки</a:t>
            </a:r>
            <a:r>
              <a:rPr lang="ru-RU" sz="1800" dirty="0">
                <a:latin typeface="Times New Roman Tj" panose="02020603050405020304" pitchFamily="18" charset="-52"/>
              </a:rPr>
              <a:t> ба </a:t>
            </a:r>
            <a:r>
              <a:rPr lang="ru-RU" sz="1800" dirty="0" err="1">
                <a:latin typeface="Times New Roman Tj" panose="02020603050405020304" pitchFamily="18" charset="-52"/>
              </a:rPr>
              <a:t>талаботи</a:t>
            </a:r>
            <a:r>
              <a:rPr lang="ru-RU" sz="1800" dirty="0">
                <a:latin typeface="Times New Roman Tj" panose="02020603050405020304" pitchFamily="18" charset="-52"/>
              </a:rPr>
              <a:t> </a:t>
            </a:r>
            <a:r>
              <a:rPr lang="ru-RU" sz="1800" dirty="0" err="1">
                <a:latin typeface="Times New Roman Tj" panose="02020603050405020304" pitchFamily="18" charset="-52"/>
              </a:rPr>
              <a:t>бозори</a:t>
            </a:r>
            <a:r>
              <a:rPr lang="ru-RU" sz="1800" dirty="0">
                <a:latin typeface="Times New Roman Tj" panose="02020603050405020304" pitchFamily="18" charset="-52"/>
              </a:rPr>
              <a:t> </a:t>
            </a:r>
            <a:r>
              <a:rPr lang="ru-RU" sz="1800" dirty="0" err="1">
                <a:latin typeface="Times New Roman Tj" panose="02020603050405020304" pitchFamily="18" charset="-52"/>
              </a:rPr>
              <a:t>мақсаднок</a:t>
            </a:r>
            <a:r>
              <a:rPr lang="ru-RU" sz="1800" dirty="0">
                <a:latin typeface="Times New Roman Tj" panose="02020603050405020304" pitchFamily="18" charset="-52"/>
              </a:rPr>
              <a:t> </a:t>
            </a:r>
            <a:r>
              <a:rPr lang="ru-RU" sz="1800" dirty="0" err="1">
                <a:latin typeface="Times New Roman Tj" panose="02020603050405020304" pitchFamily="18" charset="-52"/>
              </a:rPr>
              <a:t>ҷавобгӯ</a:t>
            </a:r>
            <a:r>
              <a:rPr lang="ru-RU" sz="1800" dirty="0">
                <a:latin typeface="Times New Roman Tj" panose="02020603050405020304" pitchFamily="18" charset="-52"/>
              </a:rPr>
              <a:t> </a:t>
            </a:r>
            <a:r>
              <a:rPr lang="tg-Cyrl-TJ" sz="1800" dirty="0">
                <a:latin typeface="Times New Roman Tj" panose="02020603050405020304" pitchFamily="18" charset="-52"/>
              </a:rPr>
              <a:t>ме</a:t>
            </a:r>
            <a:r>
              <a:rPr lang="ru-RU" sz="1800" dirty="0" err="1">
                <a:latin typeface="Times New Roman Tj" panose="02020603050405020304" pitchFamily="18" charset="-52"/>
              </a:rPr>
              <a:t>бошад</a:t>
            </a:r>
            <a:r>
              <a:rPr lang="ru-RU" sz="1800" dirty="0">
                <a:latin typeface="Times New Roman Tj" panose="02020603050405020304" pitchFamily="18" charset="-52"/>
              </a:rPr>
              <a:t>.</a:t>
            </a:r>
          </a:p>
          <a:p>
            <a:pPr marL="0" indent="0">
              <a:buNone/>
            </a:pPr>
            <a:r>
              <a:rPr lang="ru-RU" sz="1800" dirty="0" err="1">
                <a:latin typeface="Times New Roman Tj" panose="02020603050405020304" pitchFamily="18" charset="-52"/>
              </a:rPr>
              <a:t>Вобаста</a:t>
            </a:r>
            <a:r>
              <a:rPr lang="ru-RU" sz="1800" dirty="0">
                <a:latin typeface="Times New Roman Tj" panose="02020603050405020304" pitchFamily="18" charset="-52"/>
              </a:rPr>
              <a:t> аз он </a:t>
            </a:r>
            <a:r>
              <a:rPr lang="ru-RU" sz="1800" dirty="0" err="1">
                <a:latin typeface="Times New Roman Tj" panose="02020603050405020304" pitchFamily="18" charset="-52"/>
              </a:rPr>
              <a:t>ки</a:t>
            </a:r>
            <a:r>
              <a:rPr lang="ru-RU" sz="1800" dirty="0">
                <a:latin typeface="Times New Roman Tj" panose="02020603050405020304" pitchFamily="18" charset="-52"/>
              </a:rPr>
              <a:t> </a:t>
            </a:r>
            <a:r>
              <a:rPr lang="ru-RU" sz="1800" dirty="0" err="1">
                <a:latin typeface="Times New Roman Tj" panose="02020603050405020304" pitchFamily="18" charset="-52"/>
              </a:rPr>
              <a:t>оё</a:t>
            </a:r>
            <a:r>
              <a:rPr lang="ru-RU" sz="1800" dirty="0">
                <a:latin typeface="Times New Roman Tj" panose="02020603050405020304" pitchFamily="18" charset="-52"/>
              </a:rPr>
              <a:t> </a:t>
            </a:r>
            <a:r>
              <a:rPr lang="ru-RU" sz="1800" dirty="0" err="1">
                <a:latin typeface="Times New Roman Tj" panose="02020603050405020304" pitchFamily="18" charset="-52"/>
              </a:rPr>
              <a:t>корбарони</a:t>
            </a:r>
            <a:r>
              <a:rPr lang="ru-RU" sz="1800" dirty="0">
                <a:latin typeface="Times New Roman Tj" panose="02020603050405020304" pitchFamily="18" charset="-52"/>
              </a:rPr>
              <a:t> </a:t>
            </a:r>
            <a:r>
              <a:rPr lang="ru-RU" sz="1800" dirty="0" err="1">
                <a:latin typeface="Times New Roman Tj" panose="02020603050405020304" pitchFamily="18" charset="-52"/>
              </a:rPr>
              <a:t>ниҳоии</a:t>
            </a:r>
            <a:r>
              <a:rPr lang="ru-RU" sz="1800" dirty="0">
                <a:latin typeface="Times New Roman Tj" panose="02020603050405020304" pitchFamily="18" charset="-52"/>
              </a:rPr>
              <a:t> </a:t>
            </a:r>
            <a:r>
              <a:rPr lang="tg-Cyrl-TJ" sz="1800" dirty="0">
                <a:latin typeface="Times New Roman Tj" panose="02020603050405020304" pitchFamily="18" charset="-52"/>
              </a:rPr>
              <a:t>маълумот </a:t>
            </a:r>
            <a:r>
              <a:rPr lang="ru-RU" sz="1800" dirty="0" err="1">
                <a:latin typeface="Times New Roman Tj" panose="02020603050405020304" pitchFamily="18" charset="-52"/>
              </a:rPr>
              <a:t>сиёсатмадорон</a:t>
            </a:r>
            <a:r>
              <a:rPr lang="ru-RU" sz="1800" dirty="0">
                <a:latin typeface="Times New Roman Tj" panose="02020603050405020304" pitchFamily="18" charset="-52"/>
              </a:rPr>
              <a:t>, </a:t>
            </a:r>
            <a:r>
              <a:rPr lang="tg-Cyrl-TJ" sz="1800" dirty="0">
                <a:latin typeface="Times New Roman Tj" panose="02020603050405020304" pitchFamily="18" charset="-52"/>
              </a:rPr>
              <a:t>шахсоне, ки </a:t>
            </a:r>
            <a:r>
              <a:rPr lang="ru-RU" sz="1800" dirty="0" err="1">
                <a:latin typeface="Times New Roman Tj" panose="02020603050405020304" pitchFamily="18" charset="-52"/>
              </a:rPr>
              <a:t>сиёсат</a:t>
            </a:r>
            <a:r>
              <a:rPr lang="tg-Cyrl-TJ" sz="1800" dirty="0">
                <a:latin typeface="Times New Roman Tj" panose="02020603050405020304" pitchFamily="18" charset="-52"/>
              </a:rPr>
              <a:t>ро муайян мекунанд</a:t>
            </a:r>
            <a:r>
              <a:rPr lang="ru-RU" sz="1800" dirty="0">
                <a:latin typeface="Times New Roman Tj" panose="02020603050405020304" pitchFamily="18" charset="-52"/>
              </a:rPr>
              <a:t>, </a:t>
            </a:r>
            <a:r>
              <a:rPr lang="ru-RU" sz="1800" dirty="0" err="1">
                <a:latin typeface="Times New Roman Tj" panose="02020603050405020304" pitchFamily="18" charset="-52"/>
              </a:rPr>
              <a:t>ҷомеаи</a:t>
            </a:r>
            <a:r>
              <a:rPr lang="ru-RU" sz="1800" dirty="0">
                <a:latin typeface="Times New Roman Tj" panose="02020603050405020304" pitchFamily="18" charset="-52"/>
              </a:rPr>
              <a:t> </a:t>
            </a:r>
            <a:r>
              <a:rPr lang="tg-Cyrl-TJ" sz="1800" dirty="0">
                <a:latin typeface="Times New Roman Tj" panose="02020603050405020304" pitchFamily="18" charset="-52"/>
              </a:rPr>
              <a:t>шаҳрвандӣ</a:t>
            </a:r>
            <a:r>
              <a:rPr lang="ru-RU" sz="1800" dirty="0">
                <a:latin typeface="Times New Roman Tj" panose="02020603050405020304" pitchFamily="18" charset="-52"/>
              </a:rPr>
              <a:t>, </a:t>
            </a:r>
            <a:r>
              <a:rPr lang="ru-RU" sz="1800" dirty="0" err="1">
                <a:latin typeface="Times New Roman Tj" panose="02020603050405020304" pitchFamily="18" charset="-52"/>
              </a:rPr>
              <a:t>ҷавонон</a:t>
            </a:r>
            <a:r>
              <a:rPr lang="ru-RU" sz="1800" dirty="0">
                <a:latin typeface="Times New Roman Tj" panose="02020603050405020304" pitchFamily="18" charset="-52"/>
              </a:rPr>
              <a:t> ё </a:t>
            </a:r>
            <a:r>
              <a:rPr lang="ru-RU" sz="1800" dirty="0" err="1">
                <a:latin typeface="Times New Roman Tj" panose="02020603050405020304" pitchFamily="18" charset="-52"/>
              </a:rPr>
              <a:t>намояндагони</a:t>
            </a:r>
            <a:r>
              <a:rPr lang="ru-RU" sz="1800" dirty="0">
                <a:latin typeface="Times New Roman Tj" panose="02020603050405020304" pitchFamily="18" charset="-52"/>
              </a:rPr>
              <a:t> ВАО </a:t>
            </a:r>
            <a:r>
              <a:rPr lang="ru-RU" sz="1800" dirty="0" err="1">
                <a:latin typeface="Times New Roman Tj" panose="02020603050405020304" pitchFamily="18" charset="-52"/>
              </a:rPr>
              <a:t>мебошанд</a:t>
            </a:r>
            <a:r>
              <a:rPr lang="ru-RU" sz="1800" dirty="0">
                <a:latin typeface="Times New Roman Tj" panose="02020603050405020304" pitchFamily="18" charset="-52"/>
              </a:rPr>
              <a:t>, </a:t>
            </a:r>
            <a:r>
              <a:rPr lang="tg-Cyrl-TJ" sz="1800" dirty="0">
                <a:latin typeface="Times New Roman Tj" panose="02020603050405020304" pitchFamily="18" charset="-52"/>
              </a:rPr>
              <a:t>бояд </a:t>
            </a:r>
            <a:r>
              <a:rPr lang="ru-RU" sz="1800" dirty="0" err="1">
                <a:latin typeface="Times New Roman Tj" panose="02020603050405020304" pitchFamily="18" charset="-52"/>
              </a:rPr>
              <a:t>му</a:t>
            </a:r>
            <a:r>
              <a:rPr lang="tg-Cyrl-TJ" sz="1800" dirty="0">
                <a:latin typeface="Times New Roman Tj" panose="02020603050405020304" pitchFamily="18" charset="-52"/>
              </a:rPr>
              <a:t>ҳтаво</a:t>
            </a:r>
            <a:r>
              <a:rPr lang="ru-RU" sz="1800" dirty="0">
                <a:latin typeface="Times New Roman Tj" panose="02020603050405020304" pitchFamily="18" charset="-52"/>
              </a:rPr>
              <a:t>, </a:t>
            </a:r>
            <a:r>
              <a:rPr lang="ru-RU" sz="1800" dirty="0" err="1">
                <a:latin typeface="Times New Roman Tj" panose="02020603050405020304" pitchFamily="18" charset="-52"/>
              </a:rPr>
              <a:t>муаррифиҳо</a:t>
            </a:r>
            <a:r>
              <a:rPr lang="ru-RU" sz="1800" dirty="0">
                <a:latin typeface="Times New Roman Tj" panose="02020603050405020304" pitchFamily="18" charset="-52"/>
              </a:rPr>
              <a:t> </a:t>
            </a:r>
            <a:r>
              <a:rPr lang="ru-RU" sz="1800" dirty="0" err="1">
                <a:latin typeface="Times New Roman Tj" panose="02020603050405020304" pitchFamily="18" charset="-52"/>
              </a:rPr>
              <a:t>ва</a:t>
            </a:r>
            <a:r>
              <a:rPr lang="ru-RU" sz="1800" dirty="0">
                <a:latin typeface="Times New Roman Tj" panose="02020603050405020304" pitchFamily="18" charset="-52"/>
              </a:rPr>
              <a:t> </a:t>
            </a:r>
            <a:r>
              <a:rPr lang="ru-RU" sz="1800" dirty="0" err="1">
                <a:latin typeface="Times New Roman Tj" panose="02020603050405020304" pitchFamily="18" charset="-52"/>
              </a:rPr>
              <a:t>таҳвили</a:t>
            </a:r>
            <a:r>
              <a:rPr lang="ru-RU" sz="1800" dirty="0">
                <a:latin typeface="Times New Roman Tj" panose="02020603050405020304" pitchFamily="18" charset="-52"/>
              </a:rPr>
              <a:t> </a:t>
            </a:r>
            <a:r>
              <a:rPr lang="ru-RU" sz="1800" dirty="0" err="1">
                <a:latin typeface="Times New Roman Tj" panose="02020603050405020304" pitchFamily="18" charset="-52"/>
              </a:rPr>
              <a:t>маҳсулот</a:t>
            </a:r>
            <a:r>
              <a:rPr lang="ru-RU" sz="1800" dirty="0">
                <a:latin typeface="Times New Roman Tj" panose="02020603050405020304" pitchFamily="18" charset="-52"/>
              </a:rPr>
              <a:t> </a:t>
            </a:r>
            <a:r>
              <a:rPr lang="ru-RU" sz="1800" dirty="0" err="1">
                <a:latin typeface="Times New Roman Tj" panose="02020603050405020304" pitchFamily="18" charset="-52"/>
              </a:rPr>
              <a:t>барои</a:t>
            </a:r>
            <a:r>
              <a:rPr lang="ru-RU" sz="1800" dirty="0">
                <a:latin typeface="Times New Roman Tj" panose="02020603050405020304" pitchFamily="18" charset="-52"/>
              </a:rPr>
              <a:t> ин </a:t>
            </a:r>
            <a:r>
              <a:rPr lang="ru-RU" sz="1800" dirty="0" err="1">
                <a:latin typeface="Times New Roman Tj" panose="02020603050405020304" pitchFamily="18" charset="-52"/>
              </a:rPr>
              <a:t>гурӯҳ</a:t>
            </a:r>
            <a:r>
              <a:rPr lang="ru-RU" sz="1800" dirty="0">
                <a:latin typeface="Times New Roman Tj" panose="02020603050405020304" pitchFamily="18" charset="-52"/>
              </a:rPr>
              <a:t> </a:t>
            </a:r>
            <a:r>
              <a:rPr lang="ru-RU" sz="1800" dirty="0" err="1">
                <a:latin typeface="Times New Roman Tj" panose="02020603050405020304" pitchFamily="18" charset="-52"/>
              </a:rPr>
              <a:t>мувофиқ</a:t>
            </a:r>
            <a:r>
              <a:rPr lang="ru-RU" sz="1800" dirty="0">
                <a:latin typeface="Times New Roman Tj" panose="02020603050405020304" pitchFamily="18" charset="-52"/>
              </a:rPr>
              <a:t> </a:t>
            </a:r>
            <a:r>
              <a:rPr lang="ru-RU" sz="1800" dirty="0" err="1">
                <a:latin typeface="Times New Roman Tj" panose="02020603050405020304" pitchFamily="18" charset="-52"/>
              </a:rPr>
              <a:t>бошанд</a:t>
            </a:r>
            <a:r>
              <a:rPr lang="ru-RU" sz="1800" dirty="0">
                <a:latin typeface="Times New Roman Tj" panose="02020603050405020304" pitchFamily="18" charset="-52"/>
              </a:rPr>
              <a:t>. </a:t>
            </a:r>
            <a:r>
              <a:rPr lang="ru-RU" sz="1800" dirty="0" err="1">
                <a:latin typeface="Times New Roman Tj" panose="02020603050405020304" pitchFamily="18" charset="-52"/>
              </a:rPr>
              <a:t>Маҳсулот</a:t>
            </a:r>
            <a:r>
              <a:rPr lang="ru-RU" sz="1800" dirty="0">
                <a:latin typeface="Times New Roman Tj" panose="02020603050405020304" pitchFamily="18" charset="-52"/>
              </a:rPr>
              <a:t> </a:t>
            </a:r>
            <a:r>
              <a:rPr lang="ru-RU" sz="1800" dirty="0" err="1">
                <a:latin typeface="Times New Roman Tj" panose="02020603050405020304" pitchFamily="18" charset="-52"/>
              </a:rPr>
              <a:t>метавонад</a:t>
            </a:r>
            <a:r>
              <a:rPr lang="ru-RU" sz="1800" dirty="0">
                <a:latin typeface="Times New Roman Tj" panose="02020603050405020304" pitchFamily="18" charset="-52"/>
              </a:rPr>
              <a:t> аз </a:t>
            </a:r>
            <a:r>
              <a:rPr lang="ru-RU" sz="1800" dirty="0" err="1">
                <a:latin typeface="Times New Roman Tj" panose="02020603050405020304" pitchFamily="18" charset="-52"/>
              </a:rPr>
              <a:t>семинарҳои</a:t>
            </a:r>
            <a:r>
              <a:rPr lang="ru-RU" sz="1800" dirty="0">
                <a:latin typeface="Times New Roman Tj" panose="02020603050405020304" pitchFamily="18" charset="-52"/>
              </a:rPr>
              <a:t> </a:t>
            </a:r>
            <a:r>
              <a:rPr lang="tg-Cyrl-TJ" sz="1800" dirty="0">
                <a:latin typeface="Times New Roman Tj" panose="02020603050405020304" pitchFamily="18" charset="-52"/>
              </a:rPr>
              <a:t>оид ба </a:t>
            </a:r>
            <a:r>
              <a:rPr lang="ru-RU" sz="1800" dirty="0" err="1">
                <a:latin typeface="Times New Roman Tj" panose="02020603050405020304" pitchFamily="18" charset="-52"/>
              </a:rPr>
              <a:t>таҳлили</a:t>
            </a:r>
            <a:r>
              <a:rPr lang="ru-RU" sz="1800" dirty="0">
                <a:latin typeface="Times New Roman Tj" panose="02020603050405020304" pitchFamily="18" charset="-52"/>
              </a:rPr>
              <a:t> </a:t>
            </a:r>
            <a:r>
              <a:rPr lang="tg-Cyrl-TJ" sz="1800" dirty="0">
                <a:latin typeface="Times New Roman Tj" panose="02020603050405020304" pitchFamily="18" charset="-52"/>
              </a:rPr>
              <a:t>маълумот</a:t>
            </a:r>
            <a:r>
              <a:rPr lang="ru-RU" sz="1800" dirty="0">
                <a:latin typeface="Times New Roman Tj" panose="02020603050405020304" pitchFamily="18" charset="-52"/>
              </a:rPr>
              <a:t> </a:t>
            </a:r>
            <a:r>
              <a:rPr lang="ru-RU" sz="1800" dirty="0" err="1">
                <a:latin typeface="Times New Roman Tj" panose="02020603050405020304" pitchFamily="18" charset="-52"/>
              </a:rPr>
              <a:t>бо</a:t>
            </a:r>
            <a:r>
              <a:rPr lang="ru-RU" sz="1800" dirty="0">
                <a:latin typeface="Times New Roman Tj" panose="02020603050405020304" pitchFamily="18" charset="-52"/>
              </a:rPr>
              <a:t> </a:t>
            </a:r>
            <a:r>
              <a:rPr lang="ru-RU" sz="1800" dirty="0" err="1">
                <a:latin typeface="Times New Roman Tj" panose="02020603050405020304" pitchFamily="18" charset="-52"/>
              </a:rPr>
              <a:t>созмонҳои</a:t>
            </a:r>
            <a:r>
              <a:rPr lang="ru-RU" sz="1800" dirty="0">
                <a:latin typeface="Times New Roman Tj" panose="02020603050405020304" pitchFamily="18" charset="-52"/>
              </a:rPr>
              <a:t> </a:t>
            </a:r>
            <a:r>
              <a:rPr lang="ru-RU" sz="1800" dirty="0" err="1">
                <a:latin typeface="Times New Roman Tj" panose="02020603050405020304" pitchFamily="18" charset="-52"/>
              </a:rPr>
              <a:t>ғайридавлатӣ</a:t>
            </a:r>
            <a:r>
              <a:rPr lang="tg-Cyrl-TJ" sz="1800" dirty="0">
                <a:latin typeface="Times New Roman Tj" panose="02020603050405020304" pitchFamily="18" charset="-52"/>
              </a:rPr>
              <a:t> тариқи мустақим (онлайн)</a:t>
            </a:r>
            <a:r>
              <a:rPr lang="ru-RU" sz="1800" dirty="0">
                <a:latin typeface="Times New Roman Tj" panose="02020603050405020304" pitchFamily="18" charset="-52"/>
              </a:rPr>
              <a:t>, то </a:t>
            </a:r>
            <a:r>
              <a:rPr lang="ru-RU" sz="1800" dirty="0" err="1">
                <a:latin typeface="Times New Roman Tj" panose="02020603050405020304" pitchFamily="18" charset="-52"/>
              </a:rPr>
              <a:t>маълумотномаҳо</a:t>
            </a:r>
            <a:r>
              <a:rPr lang="ru-RU" sz="1800" dirty="0">
                <a:latin typeface="Times New Roman Tj" panose="02020603050405020304" pitchFamily="18" charset="-52"/>
              </a:rPr>
              <a:t> </a:t>
            </a:r>
            <a:r>
              <a:rPr lang="ru-RU" sz="1800" dirty="0" err="1">
                <a:latin typeface="Times New Roman Tj" panose="02020603050405020304" pitchFamily="18" charset="-52"/>
              </a:rPr>
              <a:t>барои</a:t>
            </a:r>
            <a:r>
              <a:rPr lang="ru-RU" sz="1800" dirty="0">
                <a:latin typeface="Times New Roman Tj" panose="02020603050405020304" pitchFamily="18" charset="-52"/>
              </a:rPr>
              <a:t> </a:t>
            </a:r>
            <a:r>
              <a:rPr lang="ru-RU" sz="1800" dirty="0" err="1">
                <a:latin typeface="Times New Roman Tj" panose="02020603050405020304" pitchFamily="18" charset="-52"/>
              </a:rPr>
              <a:t>роҳбарият</a:t>
            </a:r>
            <a:r>
              <a:rPr lang="ru-RU" sz="1800" dirty="0">
                <a:latin typeface="Times New Roman Tj" panose="02020603050405020304" pitchFamily="18" charset="-52"/>
              </a:rPr>
              <a:t>, </a:t>
            </a:r>
            <a:r>
              <a:rPr lang="ru-RU" sz="1800" dirty="0" err="1">
                <a:latin typeface="Times New Roman Tj" panose="02020603050405020304" pitchFamily="18" charset="-52"/>
              </a:rPr>
              <a:t>омода</a:t>
            </a:r>
            <a:r>
              <a:rPr lang="ru-RU" sz="1800" dirty="0">
                <a:latin typeface="Times New Roman Tj" panose="02020603050405020304" pitchFamily="18" charset="-52"/>
              </a:rPr>
              <a:t> </a:t>
            </a:r>
            <a:r>
              <a:rPr lang="ru-RU" sz="1800" dirty="0" err="1">
                <a:latin typeface="Times New Roman Tj" panose="02020603050405020304" pitchFamily="18" charset="-52"/>
              </a:rPr>
              <a:t>кардани</a:t>
            </a:r>
            <a:r>
              <a:rPr lang="ru-RU" sz="1800" dirty="0">
                <a:latin typeface="Times New Roman Tj" panose="02020603050405020304" pitchFamily="18" charset="-52"/>
              </a:rPr>
              <a:t> </a:t>
            </a:r>
            <a:r>
              <a:rPr lang="ru-RU" sz="1800" dirty="0" err="1">
                <a:latin typeface="Times New Roman Tj" panose="02020603050405020304" pitchFamily="18" charset="-52"/>
              </a:rPr>
              <a:t>гузоришҳои</a:t>
            </a:r>
            <a:r>
              <a:rPr lang="ru-RU" sz="1800" dirty="0">
                <a:latin typeface="Times New Roman Tj" panose="02020603050405020304" pitchFamily="18" charset="-52"/>
              </a:rPr>
              <a:t> </a:t>
            </a:r>
            <a:r>
              <a:rPr lang="ru-RU" sz="1800" dirty="0" err="1">
                <a:latin typeface="Times New Roman Tj" panose="02020603050405020304" pitchFamily="18" charset="-52"/>
              </a:rPr>
              <a:t>ҷолиби</a:t>
            </a:r>
            <a:r>
              <a:rPr lang="ru-RU" sz="1800" dirty="0">
                <a:latin typeface="Times New Roman Tj" panose="02020603050405020304" pitchFamily="18" charset="-52"/>
              </a:rPr>
              <a:t> </a:t>
            </a:r>
            <a:r>
              <a:rPr lang="ru-RU" sz="1800" dirty="0" err="1">
                <a:latin typeface="Times New Roman Tj" panose="02020603050405020304" pitchFamily="18" charset="-52"/>
              </a:rPr>
              <a:t>кишвар</a:t>
            </a:r>
            <a:r>
              <a:rPr lang="tg-Cyrl-TJ" sz="1800" dirty="0">
                <a:latin typeface="Times New Roman Tj" panose="02020603050405020304" pitchFamily="18" charset="-52"/>
              </a:rPr>
              <a:t>ӣ</a:t>
            </a:r>
            <a:r>
              <a:rPr lang="ru-RU" sz="1800" dirty="0">
                <a:latin typeface="Times New Roman Tj" panose="02020603050405020304" pitchFamily="18" charset="-52"/>
              </a:rPr>
              <a:t> </a:t>
            </a:r>
            <a:r>
              <a:rPr lang="ru-RU" sz="1800" dirty="0" err="1">
                <a:latin typeface="Times New Roman Tj" panose="02020603050405020304" pitchFamily="18" charset="-52"/>
              </a:rPr>
              <a:t>бо</a:t>
            </a:r>
            <a:r>
              <a:rPr lang="ru-RU" sz="1800" dirty="0">
                <a:latin typeface="Times New Roman Tj" panose="02020603050405020304" pitchFamily="18" charset="-52"/>
              </a:rPr>
              <a:t> </a:t>
            </a:r>
            <a:r>
              <a:rPr lang="ru-RU" sz="1800" dirty="0" err="1">
                <a:latin typeface="Times New Roman Tj" panose="02020603050405020304" pitchFamily="18" charset="-52"/>
              </a:rPr>
              <a:t>конфронсҳои</a:t>
            </a:r>
            <a:r>
              <a:rPr lang="ru-RU" sz="1800" dirty="0">
                <a:latin typeface="Times New Roman Tj" panose="02020603050405020304" pitchFamily="18" charset="-52"/>
              </a:rPr>
              <a:t> </a:t>
            </a:r>
            <a:r>
              <a:rPr lang="ru-RU" sz="1800" dirty="0" err="1">
                <a:latin typeface="Times New Roman Tj" panose="02020603050405020304" pitchFamily="18" charset="-52"/>
              </a:rPr>
              <a:t>матбуотӣ</a:t>
            </a:r>
            <a:r>
              <a:rPr lang="ru-RU" sz="1800" dirty="0">
                <a:latin typeface="Times New Roman Tj" panose="02020603050405020304" pitchFamily="18" charset="-52"/>
              </a:rPr>
              <a:t> </a:t>
            </a:r>
            <a:r>
              <a:rPr lang="ru-RU" sz="1800" dirty="0" err="1">
                <a:latin typeface="Times New Roman Tj" panose="02020603050405020304" pitchFamily="18" charset="-52"/>
              </a:rPr>
              <a:t>ва</a:t>
            </a:r>
            <a:r>
              <a:rPr lang="ru-RU" sz="1800" dirty="0">
                <a:latin typeface="Times New Roman Tj" panose="02020603050405020304" pitchFamily="18" charset="-52"/>
              </a:rPr>
              <a:t> </a:t>
            </a:r>
            <a:r>
              <a:rPr lang="ru-RU" sz="1800" dirty="0" err="1">
                <a:latin typeface="Times New Roman Tj" panose="02020603050405020304" pitchFamily="18" charset="-52"/>
              </a:rPr>
              <a:t>презентатсияҳо</a:t>
            </a:r>
            <a:r>
              <a:rPr lang="tg-Cyrl-TJ" sz="1800" dirty="0">
                <a:latin typeface="Times New Roman Tj" panose="02020603050405020304" pitchFamily="18" charset="-52"/>
              </a:rPr>
              <a:t> (муаррифиҳо)</a:t>
            </a:r>
            <a:r>
              <a:rPr lang="ru-RU" sz="1800" dirty="0">
                <a:latin typeface="Times New Roman Tj" panose="02020603050405020304" pitchFamily="18" charset="-52"/>
              </a:rPr>
              <a:t> </a:t>
            </a:r>
            <a:r>
              <a:rPr lang="ru-RU" sz="1800" dirty="0" err="1">
                <a:latin typeface="Times New Roman Tj" panose="02020603050405020304" pitchFamily="18" charset="-52"/>
              </a:rPr>
              <a:t>барои</a:t>
            </a:r>
            <a:r>
              <a:rPr lang="ru-RU" sz="1800" dirty="0">
                <a:latin typeface="Times New Roman Tj" panose="02020603050405020304" pitchFamily="18" charset="-52"/>
              </a:rPr>
              <a:t> </a:t>
            </a:r>
            <a:r>
              <a:rPr lang="ru-RU" sz="1800" dirty="0" err="1">
                <a:latin typeface="Times New Roman Tj" panose="02020603050405020304" pitchFamily="18" charset="-52"/>
              </a:rPr>
              <a:t>ҳукумат</a:t>
            </a:r>
            <a:r>
              <a:rPr lang="ru-RU" sz="1800" dirty="0">
                <a:latin typeface="Times New Roman Tj" panose="02020603050405020304" pitchFamily="18" charset="-52"/>
              </a:rPr>
              <a:t> </a:t>
            </a:r>
            <a:r>
              <a:rPr lang="ru-RU" sz="1800" dirty="0" err="1">
                <a:latin typeface="Times New Roman Tj" panose="02020603050405020304" pitchFamily="18" charset="-52"/>
              </a:rPr>
              <a:t>ва</a:t>
            </a:r>
            <a:r>
              <a:rPr lang="ru-RU" sz="1800" dirty="0">
                <a:latin typeface="Times New Roman Tj" panose="02020603050405020304" pitchFamily="18" charset="-52"/>
              </a:rPr>
              <a:t> </a:t>
            </a:r>
            <a:r>
              <a:rPr lang="ru-RU" sz="1800" dirty="0" err="1">
                <a:latin typeface="Times New Roman Tj" panose="02020603050405020304" pitchFamily="18" charset="-52"/>
              </a:rPr>
              <a:t>парлумон</a:t>
            </a:r>
            <a:r>
              <a:rPr lang="ru-RU" sz="1800" dirty="0">
                <a:latin typeface="Times New Roman Tj" panose="02020603050405020304" pitchFamily="18" charset="-52"/>
              </a:rPr>
              <a:t>, </a:t>
            </a:r>
            <a:r>
              <a:rPr lang="ru-RU" sz="1800" dirty="0" err="1">
                <a:latin typeface="Times New Roman Tj" panose="02020603050405020304" pitchFamily="18" charset="-52"/>
              </a:rPr>
              <a:t>бюллетенҳо</a:t>
            </a:r>
            <a:r>
              <a:rPr lang="tg-Cyrl-TJ" sz="1800" dirty="0">
                <a:latin typeface="Times New Roman Tj" panose="02020603050405020304" pitchFamily="18" charset="-52"/>
              </a:rPr>
              <a:t>и иттилоотӣ</a:t>
            </a:r>
            <a:r>
              <a:rPr lang="ru-RU" sz="1800" dirty="0">
                <a:latin typeface="Times New Roman Tj" panose="02020603050405020304" pitchFamily="18" charset="-52"/>
              </a:rPr>
              <a:t> ё пресс-</a:t>
            </a:r>
            <a:r>
              <a:rPr lang="ru-RU" sz="1800" dirty="0" err="1">
                <a:latin typeface="Times New Roman Tj" panose="02020603050405020304" pitchFamily="18" charset="-52"/>
              </a:rPr>
              <a:t>релизҳо</a:t>
            </a:r>
            <a:r>
              <a:rPr lang="ru-RU" sz="1800" dirty="0">
                <a:latin typeface="Times New Roman Tj" panose="02020603050405020304" pitchFamily="18" charset="-52"/>
              </a:rPr>
              <a:t> </a:t>
            </a:r>
            <a:r>
              <a:rPr lang="ru-RU" sz="1800" dirty="0" err="1">
                <a:latin typeface="Times New Roman Tj" panose="02020603050405020304" pitchFamily="18" charset="-52"/>
              </a:rPr>
              <a:t>барои</a:t>
            </a:r>
            <a:r>
              <a:rPr lang="ru-RU" sz="1800" dirty="0">
                <a:latin typeface="Times New Roman Tj" panose="02020603050405020304" pitchFamily="18" charset="-52"/>
              </a:rPr>
              <a:t> ВАО</a:t>
            </a:r>
            <a:r>
              <a:rPr lang="tg-Cyrl-TJ" sz="1800" dirty="0">
                <a:latin typeface="Times New Roman Tj" panose="02020603050405020304" pitchFamily="18" charset="-52"/>
              </a:rPr>
              <a:t>, инчунин</a:t>
            </a:r>
            <a:r>
              <a:rPr lang="ru-RU" sz="1800" dirty="0">
                <a:latin typeface="Times New Roman Tj" panose="02020603050405020304" pitchFamily="18" charset="-52"/>
              </a:rPr>
              <a:t> </a:t>
            </a:r>
            <a:r>
              <a:rPr lang="ru-RU" sz="1800" dirty="0" err="1">
                <a:latin typeface="Times New Roman Tj" panose="02020603050405020304" pitchFamily="18" charset="-52"/>
              </a:rPr>
              <a:t>гузоришҳо</a:t>
            </a:r>
            <a:r>
              <a:rPr lang="ru-RU" sz="1800" dirty="0">
                <a:latin typeface="Times New Roman Tj" panose="02020603050405020304" pitchFamily="18" charset="-52"/>
              </a:rPr>
              <a:t> ё </a:t>
            </a:r>
            <a:r>
              <a:rPr lang="ru-RU" sz="1800" dirty="0" err="1">
                <a:latin typeface="Times New Roman Tj" panose="02020603050405020304" pitchFamily="18" charset="-52"/>
              </a:rPr>
              <a:t>мақолаҳои</a:t>
            </a:r>
            <a:r>
              <a:rPr lang="ru-RU" sz="1800" dirty="0">
                <a:latin typeface="Times New Roman Tj" panose="02020603050405020304" pitchFamily="18" charset="-52"/>
              </a:rPr>
              <a:t> дар интернет </a:t>
            </a:r>
            <a:r>
              <a:rPr lang="ru-RU" sz="1800" dirty="0" err="1">
                <a:latin typeface="Times New Roman Tj" panose="02020603050405020304" pitchFamily="18" charset="-52"/>
              </a:rPr>
              <a:t>нашршуда</a:t>
            </a:r>
            <a:r>
              <a:rPr lang="tg-Cyrl-TJ" sz="1800" dirty="0">
                <a:latin typeface="Times New Roman Tj" panose="02020603050405020304" pitchFamily="18" charset="-52"/>
              </a:rPr>
              <a:t>,</a:t>
            </a:r>
            <a:r>
              <a:rPr lang="ru-RU" sz="1800" dirty="0">
                <a:latin typeface="Times New Roman Tj" panose="02020603050405020304" pitchFamily="18" charset="-52"/>
              </a:rPr>
              <a:t> ё </a:t>
            </a:r>
            <a:r>
              <a:rPr lang="ru-RU" sz="1800" dirty="0" err="1">
                <a:latin typeface="Times New Roman Tj" panose="02020603050405020304" pitchFamily="18" charset="-52"/>
              </a:rPr>
              <a:t>тавассути</a:t>
            </a:r>
            <a:r>
              <a:rPr lang="ru-RU" sz="1800" dirty="0">
                <a:latin typeface="Times New Roman Tj" panose="02020603050405020304" pitchFamily="18" charset="-52"/>
              </a:rPr>
              <a:t> </a:t>
            </a:r>
            <a:r>
              <a:rPr lang="ru-RU" sz="1800" dirty="0" err="1">
                <a:latin typeface="Times New Roman Tj" panose="02020603050405020304" pitchFamily="18" charset="-52"/>
              </a:rPr>
              <a:t>почтаи</a:t>
            </a:r>
            <a:r>
              <a:rPr lang="ru-RU" sz="1800" dirty="0">
                <a:latin typeface="Times New Roman Tj" panose="02020603050405020304" pitchFamily="18" charset="-52"/>
              </a:rPr>
              <a:t> </a:t>
            </a:r>
            <a:r>
              <a:rPr lang="ru-RU" sz="1800" dirty="0" err="1">
                <a:latin typeface="Times New Roman Tj" panose="02020603050405020304" pitchFamily="18" charset="-52"/>
              </a:rPr>
              <a:t>электронӣ</a:t>
            </a:r>
            <a:r>
              <a:rPr lang="ru-RU" sz="1800" dirty="0">
                <a:latin typeface="Times New Roman Tj" panose="02020603050405020304" pitchFamily="18" charset="-52"/>
              </a:rPr>
              <a:t> ба </a:t>
            </a:r>
            <a:r>
              <a:rPr lang="ru-RU" sz="1800" dirty="0" err="1">
                <a:latin typeface="Times New Roman Tj" panose="02020603050405020304" pitchFamily="18" charset="-52"/>
              </a:rPr>
              <a:t>оммаи</a:t>
            </a:r>
            <a:r>
              <a:rPr lang="ru-RU" sz="1800" dirty="0">
                <a:latin typeface="Times New Roman Tj" panose="02020603050405020304" pitchFamily="18" charset="-52"/>
              </a:rPr>
              <a:t> </a:t>
            </a:r>
            <a:r>
              <a:rPr lang="ru-RU" sz="1800" dirty="0" err="1">
                <a:latin typeface="Times New Roman Tj" panose="02020603050405020304" pitchFamily="18" charset="-52"/>
              </a:rPr>
              <a:t>васеъ</a:t>
            </a:r>
            <a:r>
              <a:rPr lang="ru-RU" sz="1800" dirty="0">
                <a:latin typeface="Times New Roman Tj" panose="02020603050405020304" pitchFamily="18" charset="-52"/>
              </a:rPr>
              <a:t> </a:t>
            </a:r>
            <a:r>
              <a:rPr lang="ru-RU" sz="1800" dirty="0" err="1">
                <a:latin typeface="Times New Roman Tj" panose="02020603050405020304" pitchFamily="18" charset="-52"/>
              </a:rPr>
              <a:t>паҳн</a:t>
            </a:r>
            <a:r>
              <a:rPr lang="ru-RU" sz="1800" dirty="0">
                <a:latin typeface="Times New Roman Tj" panose="02020603050405020304" pitchFamily="18" charset="-52"/>
              </a:rPr>
              <a:t> </a:t>
            </a:r>
            <a:r>
              <a:rPr lang="tg-Cyrl-TJ" sz="1800" dirty="0">
                <a:latin typeface="Times New Roman Tj" panose="02020603050405020304" pitchFamily="18" charset="-52"/>
              </a:rPr>
              <a:t>шаванда иборат бошад. </a:t>
            </a:r>
            <a:endParaRPr lang="ru-RU" sz="1800" dirty="0">
              <a:latin typeface="Times New Roman Tj" panose="02020603050405020304" pitchFamily="18" charset="-52"/>
            </a:endParaRPr>
          </a:p>
          <a:p>
            <a:pPr marL="0" indent="0">
              <a:buNone/>
            </a:pPr>
            <a:endParaRPr lang="ru-RU" sz="1800" dirty="0">
              <a:latin typeface="Times New Roman Tj" panose="02020603050405020304" pitchFamily="18" charset="-52"/>
            </a:endParaRPr>
          </a:p>
          <a:p>
            <a:pPr marL="0" indent="0">
              <a:buNone/>
            </a:pPr>
            <a:endParaRPr lang="ru-RU" sz="1800" dirty="0">
              <a:latin typeface="Times New Roman Tj" panose="020206030504050203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6996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8583" y="332657"/>
            <a:ext cx="8532178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  <a:latin typeface="Times New Roman Tj" panose="02020603050405020304" pitchFamily="18" charset="-52"/>
              </a:rPr>
              <a:t/>
            </a:r>
            <a:br>
              <a:rPr lang="en-US" sz="1200" b="1" dirty="0">
                <a:solidFill>
                  <a:schemeClr val="tx2"/>
                </a:solidFill>
                <a:latin typeface="Times New Roman Tj" panose="02020603050405020304" pitchFamily="18" charset="-52"/>
              </a:rPr>
            </a:br>
            <a:r>
              <a:rPr lang="ru-RU" sz="1200" dirty="0">
                <a:solidFill>
                  <a:schemeClr val="tx2"/>
                </a:solidFill>
                <a:latin typeface="Times New Roman Tj" panose="02020603050405020304" pitchFamily="18" charset="-52"/>
              </a:rPr>
              <a:t/>
            </a:r>
            <a:br>
              <a:rPr lang="ru-RU" sz="1200" dirty="0">
                <a:solidFill>
                  <a:schemeClr val="tx2"/>
                </a:solidFill>
                <a:latin typeface="Times New Roman Tj" panose="02020603050405020304" pitchFamily="18" charset="-52"/>
              </a:rPr>
            </a:br>
            <a:r>
              <a:rPr lang="tg-Cyrl-TJ" sz="2200" b="1" dirty="0">
                <a:solidFill>
                  <a:schemeClr val="tx2"/>
                </a:solidFill>
                <a:latin typeface="Times New Roman Tj" panose="02020603050405020304" pitchFamily="18" charset="-52"/>
              </a:rPr>
              <a:t>Эҷоди механизмҳо барои низоми самараноки истифодаи маълумот</a:t>
            </a:r>
            <a:r>
              <a:rPr lang="ru-RU" sz="1200" dirty="0">
                <a:solidFill>
                  <a:schemeClr val="tx2"/>
                </a:solidFill>
                <a:latin typeface="Times New Roman Tj" panose="02020603050405020304" pitchFamily="18" charset="-52"/>
              </a:rPr>
              <a:t/>
            </a:r>
            <a:br>
              <a:rPr lang="ru-RU" sz="1200" dirty="0">
                <a:solidFill>
                  <a:schemeClr val="tx2"/>
                </a:solidFill>
                <a:latin typeface="Times New Roman Tj" panose="02020603050405020304" pitchFamily="18" charset="-52"/>
              </a:rPr>
            </a:br>
            <a:endParaRPr lang="ru-RU" sz="1200" dirty="0">
              <a:solidFill>
                <a:schemeClr val="tx2"/>
              </a:solidFill>
              <a:latin typeface="Times New Roman Tj" panose="02020603050405020304" pitchFamily="18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9000" y="982133"/>
            <a:ext cx="9314225" cy="57987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g-Cyrl-TJ" sz="1400" i="1" dirty="0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Барои роҳандозӣ намудани низоми самараноки истифодаи маълумот андешидани амалҳои зерин зарур аст</a:t>
            </a:r>
            <a:endParaRPr lang="ru-RU" sz="1400" dirty="0">
              <a:solidFill>
                <a:schemeClr val="tx2"/>
              </a:solidFill>
              <a:latin typeface="Times New Roman Tj" panose="02020603050405020304" pitchFamily="18" charset="-52"/>
            </a:endParaRPr>
          </a:p>
          <a:p>
            <a:pPr marL="0" indent="0">
              <a:buNone/>
            </a:pPr>
            <a:r>
              <a:rPr lang="ru-RU" sz="1400" b="1" i="1" dirty="0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1</a:t>
            </a:r>
            <a:r>
              <a:rPr lang="ru-RU" sz="1400" b="1" i="1" dirty="0">
                <a:solidFill>
                  <a:schemeClr val="tx2"/>
                </a:solidFill>
                <a:latin typeface="Times New Roman Tj" panose="02020603050405020304" pitchFamily="18" charset="-52"/>
              </a:rPr>
              <a:t>. </a:t>
            </a:r>
            <a:r>
              <a:rPr lang="tg-Cyrl-TJ" sz="1400" b="1" i="1" dirty="0">
                <a:solidFill>
                  <a:schemeClr val="tx2"/>
                </a:solidFill>
                <a:latin typeface="Times New Roman Tj" panose="02020603050405020304" pitchFamily="18" charset="-52"/>
              </a:rPr>
              <a:t>Таъмини а</a:t>
            </a:r>
            <a:r>
              <a:rPr lang="ru-RU" sz="1400" b="1" i="1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мнияти</a:t>
            </a:r>
            <a:r>
              <a:rPr lang="ru-RU" sz="1400" b="1" i="1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tg-Cyrl-TJ" sz="1400" b="1" i="1" dirty="0">
                <a:solidFill>
                  <a:schemeClr val="tx2"/>
                </a:solidFill>
                <a:latin typeface="Times New Roman Tj" panose="02020603050405020304" pitchFamily="18" charset="-52"/>
              </a:rPr>
              <a:t>махзани маълумот</a:t>
            </a:r>
            <a:endParaRPr lang="ru-RU" sz="1400" dirty="0">
              <a:solidFill>
                <a:schemeClr val="tx2"/>
              </a:solidFill>
              <a:latin typeface="Times New Roman Tj" panose="02020603050405020304" pitchFamily="18" charset="-52"/>
            </a:endParaRPr>
          </a:p>
          <a:p>
            <a:pPr marL="0" indent="0">
              <a:buNone/>
            </a:pP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Таҷриба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tg-Cyrl-TJ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нишон медиҳад, ки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таъмини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tg-Cyrl-TJ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ҳуқуқи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моликият</a:t>
            </a:r>
            <a:r>
              <a:rPr lang="tg-Cyrl-TJ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аз ҷониби мақомоти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давлатӣ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ба </a:t>
            </a:r>
            <a:r>
              <a:rPr lang="tg-Cyrl-TJ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маълумот 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(</a:t>
            </a:r>
            <a:r>
              <a:rPr lang="tg-Cyrl-TJ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таҳиякунандагони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сиёсат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ва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менеҷерони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барномаҳо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) дар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тамоми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раванди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ҷамъоварии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маълумот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барои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tg-Cyrl-TJ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беҳтар (оптимиза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ция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)</a:t>
            </a:r>
            <a:r>
              <a:rPr lang="tg-Cyrl-TJ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намудани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истифодаи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он</a:t>
            </a:r>
            <a:r>
              <a:rPr lang="tg-Cyrl-TJ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ҳо муҳим мебошад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.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Моликияти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давлатӣ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метавонад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ба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беҳбудии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фаврии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истифодаи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tg-Cyrl-TJ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маълумот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оварда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tg-Cyrl-TJ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на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расонад</a:t>
            </a:r>
            <a:r>
              <a:rPr lang="tg-Cyrl-TJ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, чунки д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ар </a:t>
            </a:r>
            <a:r>
              <a:rPr lang="tg-Cyrl-TJ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самти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табдил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додани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маълумот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tg-Cyrl-TJ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ба амалҳо метавонад баъзе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монеаҳои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назарраси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сиёсӣ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tg-Cyrl-TJ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ва 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ё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дигар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tg-Cyrl-TJ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камбудиҳо ҷой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дошта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бошанд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.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Бо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вуҷуди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ин, </a:t>
            </a:r>
            <a:r>
              <a:rPr lang="tg-Cyrl-TJ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чунин ҳолат ҷиҳати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таҳияи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tg-Cyrl-TJ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низоми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ҳамгирошудаи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мониторинг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ва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арзёбӣ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кӯмак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ме</a:t>
            </a:r>
            <a:r>
              <a:rPr lang="tg-Cyrl-TJ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расонад ва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нисбат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ба </a:t>
            </a:r>
            <a:r>
              <a:rPr lang="tg-Cyrl-TJ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низоми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пароканда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,</a:t>
            </a:r>
            <a:r>
              <a:rPr lang="tg-Cyrl-TJ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ки барои қонеъ намудани э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ҳтиёҷоти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иттилоотии</a:t>
            </a:r>
            <a:r>
              <a:rPr lang="tg-Cyrl-TJ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на ҳукумати миллӣ, балки барои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донорҳои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tg-Cyrl-TJ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алоҳида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хизмат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мекунад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, </a:t>
            </a:r>
            <a:r>
              <a:rPr lang="tg-Cyrl-TJ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бештар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муваффақ</a:t>
            </a:r>
            <a:r>
              <a:rPr lang="tg-Cyrl-TJ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аст.</a:t>
            </a:r>
            <a:endParaRPr lang="ru-RU" sz="1400" dirty="0">
              <a:solidFill>
                <a:schemeClr val="tx2"/>
              </a:solidFill>
              <a:latin typeface="Times New Roman Tj" panose="02020603050405020304" pitchFamily="18" charset="-52"/>
            </a:endParaRPr>
          </a:p>
          <a:p>
            <a:pPr marL="0" indent="0">
              <a:buNone/>
            </a:pP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Чунин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моликият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маънои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онро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дорад</a:t>
            </a:r>
            <a:r>
              <a:rPr lang="tg-Cyrl-TJ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, ки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: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•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маќомоти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давлати</a:t>
            </a:r>
            <a:r>
              <a:rPr lang="tg-Cyrl-TJ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и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барои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татбиќи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барнома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, мониторинг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ва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арзёбї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tg-Cyrl-TJ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масъул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бояд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ба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њамаи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иштирокчиёни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фаъолияти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мониторинг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ва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арзёбї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дар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тамоми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раванди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љамъоварии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маълумот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, аз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банаќшагирии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маљмўї</a:t>
            </a:r>
            <a:r>
              <a:rPr lang="tg-Cyrl-TJ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сар карда 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то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тањлил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,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тафсир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tg-Cyrl-TJ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(интерпрта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ция</a:t>
            </a:r>
            <a:r>
              <a:rPr lang="tg-Cyrl-TJ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)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ва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њисоботдињї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роњнамої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tg-Cyrl-TJ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кунанд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;  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• </a:t>
            </a:r>
            <a:r>
              <a:rPr lang="tg-Cyrl-TJ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нерӯи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мавҷудаи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миллӣ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(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ҳукумат</a:t>
            </a:r>
            <a:r>
              <a:rPr lang="tg-Cyrl-TJ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ӣ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ва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ғайриҳукуматӣ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) </a:t>
            </a:r>
            <a:r>
              <a:rPr lang="tg-Cyrl-TJ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бояд тақвият ёбад, то ки кафолати якхела ва сифатнок будани маълумотро дар доираи сохтори устувори М ва А д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ода </a:t>
            </a:r>
            <a:r>
              <a:rPr lang="tg-Cyrl-TJ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тавонад 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(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масалан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,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омӯзиши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tg-Cyrl-TJ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ҳамаҷонибаи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гурӯҳи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мониторинг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ва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арзёбӣ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дар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доираи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tg-Cyrl-TJ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Ш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МР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метавонад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беҳтарин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роҳи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таъмини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ин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устуворӣ</a:t>
            </a:r>
            <a:r>
              <a:rPr lang="tg-Cyrl-TJ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бошад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, зеро </a:t>
            </a:r>
            <a:r>
              <a:rPr lang="tg-Cyrl-TJ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ин гурӯҳ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аллакай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таҷрибаи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гузаронидани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tg-Cyrl-TJ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таҳқиқотро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дорад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).</a:t>
            </a:r>
          </a:p>
          <a:p>
            <a:pPr marL="0" indent="0">
              <a:buNone/>
            </a:pPr>
            <a:r>
              <a:rPr lang="tg-Cyrl-TJ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Ғайр аз ин,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дар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марҳилаи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банақшагирӣ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бояд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бо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ҷонибҳои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манфиатдор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tg-Cyrl-TJ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робитаи корӣ барқарор карда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шавад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, то</a:t>
            </a:r>
            <a:r>
              <a:rPr lang="tg-Cyrl-TJ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ки 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вобаста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ба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масъалаҳои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tg-Cyrl-TJ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баррасишаванда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тавсияҳои</a:t>
            </a:r>
            <a:r>
              <a:rPr lang="ru-RU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мушаххас</a:t>
            </a:r>
            <a:r>
              <a:rPr lang="tg-Cyrl-TJ" sz="1400" dirty="0">
                <a:solidFill>
                  <a:schemeClr val="tx2"/>
                </a:solidFill>
                <a:latin typeface="Times New Roman Tj" panose="02020603050405020304" pitchFamily="18" charset="-52"/>
              </a:rPr>
              <a:t>и онҳоро истифода намуд. </a:t>
            </a:r>
            <a:endParaRPr lang="ru-RU" sz="1400" dirty="0">
              <a:solidFill>
                <a:schemeClr val="tx2"/>
              </a:solidFill>
              <a:latin typeface="Times New Roman Tj" panose="02020603050405020304" pitchFamily="18" charset="-52"/>
            </a:endParaRPr>
          </a:p>
          <a:p>
            <a:pPr marL="0" indent="0">
              <a:buNone/>
            </a:pPr>
            <a:endParaRPr lang="ru-RU" sz="1400" dirty="0">
              <a:solidFill>
                <a:schemeClr val="tx2"/>
              </a:solidFill>
              <a:latin typeface="Times New Roman Tj" panose="02020603050405020304" pitchFamily="18" charset="-52"/>
            </a:endParaRPr>
          </a:p>
          <a:p>
            <a:pPr marL="0" indent="0">
              <a:buNone/>
            </a:pPr>
            <a:endParaRPr lang="ru-RU" sz="1400" dirty="0">
              <a:solidFill>
                <a:schemeClr val="tx2"/>
              </a:solidFill>
              <a:latin typeface="Times New Roman Tj" panose="020206030504050203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7726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8583" y="525689"/>
            <a:ext cx="8532178" cy="59905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  <a:latin typeface="Times New Roman Tj" panose="02020603050405020304" pitchFamily="18" charset="-52"/>
              </a:rPr>
              <a:t/>
            </a:r>
            <a:br>
              <a:rPr lang="en-US" sz="1200" b="1" dirty="0">
                <a:solidFill>
                  <a:schemeClr val="tx2"/>
                </a:solidFill>
                <a:latin typeface="Times New Roman Tj" panose="02020603050405020304" pitchFamily="18" charset="-52"/>
              </a:rPr>
            </a:br>
            <a:r>
              <a:rPr lang="ru-RU" sz="2200" dirty="0">
                <a:solidFill>
                  <a:schemeClr val="tx2"/>
                </a:solidFill>
                <a:latin typeface="Times New Roman Tj" panose="02020603050405020304" pitchFamily="18" charset="-52"/>
              </a:rPr>
              <a:t/>
            </a:r>
            <a:br>
              <a:rPr lang="ru-RU" sz="2200" dirty="0">
                <a:solidFill>
                  <a:schemeClr val="tx2"/>
                </a:solidFill>
                <a:latin typeface="Times New Roman Tj" panose="02020603050405020304" pitchFamily="18" charset="-52"/>
              </a:rPr>
            </a:br>
            <a:r>
              <a:rPr lang="ru-RU" sz="2200" dirty="0">
                <a:solidFill>
                  <a:schemeClr val="tx2"/>
                </a:solidFill>
                <a:latin typeface="Times New Roman Tj" panose="02020603050405020304" pitchFamily="18" charset="-52"/>
              </a:rPr>
              <a:t/>
            </a:r>
            <a:br>
              <a:rPr lang="ru-RU" sz="2200" dirty="0">
                <a:solidFill>
                  <a:schemeClr val="tx2"/>
                </a:solidFill>
                <a:latin typeface="Times New Roman Tj" panose="02020603050405020304" pitchFamily="18" charset="-52"/>
              </a:rPr>
            </a:br>
            <a:r>
              <a:rPr lang="tg-Cyrl-TJ" sz="2200" b="1" dirty="0">
                <a:solidFill>
                  <a:schemeClr val="tx2"/>
                </a:solidFill>
                <a:latin typeface="Times New Roman Tj" panose="02020603050405020304" pitchFamily="18" charset="-52"/>
              </a:rPr>
              <a:t>Эҷоди механизмҳо барои низоми самараноки истифодаи </a:t>
            </a:r>
            <a:r>
              <a:rPr lang="tg-Cyrl-TJ" sz="2200" b="1" dirty="0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маълумот (давомаш)</a:t>
            </a:r>
            <a:endParaRPr lang="ru-RU" sz="2200" dirty="0">
              <a:solidFill>
                <a:schemeClr val="tx2"/>
              </a:solidFill>
              <a:latin typeface="Times New Roman Tj" panose="02020603050405020304" pitchFamily="18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5134" y="1286932"/>
            <a:ext cx="9348092" cy="51554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i="1" dirty="0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2</a:t>
            </a:r>
            <a:r>
              <a:rPr lang="ru-RU" sz="1600" b="1" i="1" dirty="0">
                <a:solidFill>
                  <a:schemeClr val="tx2"/>
                </a:solidFill>
                <a:latin typeface="Times New Roman Tj" panose="02020603050405020304" pitchFamily="18" charset="-52"/>
              </a:rPr>
              <a:t>. </a:t>
            </a:r>
            <a:r>
              <a:rPr lang="tg-Cyrl-TJ" sz="1600" b="1" i="1" dirty="0">
                <a:solidFill>
                  <a:schemeClr val="tx2"/>
                </a:solidFill>
                <a:latin typeface="Times New Roman Tj" panose="02020603050405020304" pitchFamily="18" charset="-52"/>
              </a:rPr>
              <a:t>Таъсиси г</a:t>
            </a:r>
            <a:r>
              <a:rPr lang="ru-RU" sz="1600" b="1" i="1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урӯҳи</a:t>
            </a:r>
            <a:r>
              <a:rPr lang="ru-RU" sz="1600" b="1" i="1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600" b="1" i="1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корӣ</a:t>
            </a:r>
            <a:r>
              <a:rPr lang="ru-RU" sz="1600" b="1" i="1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600" b="1" i="1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оид</a:t>
            </a:r>
            <a:r>
              <a:rPr lang="ru-RU" sz="1600" b="1" i="1" dirty="0">
                <a:solidFill>
                  <a:schemeClr val="tx2"/>
                </a:solidFill>
                <a:latin typeface="Times New Roman Tj" panose="02020603050405020304" pitchFamily="18" charset="-52"/>
              </a:rPr>
              <a:t> ба мониторинг </a:t>
            </a:r>
            <a:r>
              <a:rPr lang="ru-RU" sz="1600" b="1" i="1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ва</a:t>
            </a:r>
            <a:r>
              <a:rPr lang="ru-RU" sz="1600" b="1" i="1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600" b="1" i="1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арзёбӣ</a:t>
            </a:r>
            <a:r>
              <a:rPr lang="ru-RU" sz="1600" b="1" i="1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endParaRPr lang="ru-RU" sz="1600" dirty="0">
              <a:solidFill>
                <a:schemeClr val="tx2"/>
              </a:solidFill>
              <a:latin typeface="Times New Roman Tj" panose="02020603050405020304" pitchFamily="18" charset="-52"/>
            </a:endParaRPr>
          </a:p>
          <a:p>
            <a:pPr marL="0" indent="0">
              <a:buNone/>
            </a:pP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Гурўњњои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корӣ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оид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ба мониторинг </a:t>
            </a: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ва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арзёбӣ</a:t>
            </a:r>
            <a:r>
              <a:rPr lang="tg-Cyrl-TJ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собит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карданд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, </a:t>
            </a: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ки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tg-Cyrl-TJ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онҳо </a:t>
            </a: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механизмњои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муфиди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њамоњангсоз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барои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тањия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ва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татбиќи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стратегияњои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мукаммали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миллии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tg-Cyrl-TJ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мониторинг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ва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tg-Cyrl-TJ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арзёбӣ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, аз </a:t>
            </a: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љумла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наќшањои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истифодаи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маълумот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мебошанд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. </a:t>
            </a:r>
            <a:r>
              <a:rPr lang="tg-Cyrl-TJ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Одатан гурӯҳи кориро </a:t>
            </a: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намояндаи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баландпояи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вазорату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идорањо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(</a:t>
            </a: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гурўњи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роњбарӣ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) </a:t>
            </a: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роњбарї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мекунад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.</a:t>
            </a:r>
          </a:p>
          <a:p>
            <a:pPr marL="0" indent="0">
              <a:buNone/>
            </a:pP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Аъзоёни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асосии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гурӯҳ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шахсоне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мебошанд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, </a:t>
            </a: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ки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барои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чамъоварии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маълумот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масъуланд</a:t>
            </a:r>
            <a:r>
              <a:rPr lang="tg-Cyrl-TJ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(яъне гурӯҳи техникӣ)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: </a:t>
            </a: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мутахассисони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вазорат</a:t>
            </a:r>
            <a:r>
              <a:rPr lang="tg-Cyrl-TJ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у идораҳои соҳавӣ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; </a:t>
            </a:r>
            <a:r>
              <a:rPr lang="tg-Cyrl-TJ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доираи олимон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(</a:t>
            </a: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муҳаққиқон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)</a:t>
            </a:r>
            <a:r>
              <a:rPr lang="tg-Cyrl-TJ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ва намояндагони па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р</a:t>
            </a:r>
            <a:r>
              <a:rPr lang="tg-Cyrl-TJ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лумон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; </a:t>
            </a:r>
            <a:r>
              <a:rPr lang="tg-Cyrl-TJ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ташкилотҳои ғайридавлатӣ ва ҷомеаи шаҳрвандӣ; бахши хусусӣ; мушовирони </a:t>
            </a: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техникии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созмонҳои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байналмилалӣ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; </a:t>
            </a: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ва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tg-Cyrl-TJ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намояндагони шарикони рушд (д</a:t>
            </a: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онорҳои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асосӣ</a:t>
            </a:r>
            <a:r>
              <a:rPr lang="tg-Cyrl-TJ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)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. </a:t>
            </a: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Қобили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зикр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аст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, </a:t>
            </a: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ки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дар </a:t>
            </a: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доираи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Ш</a:t>
            </a:r>
            <a:r>
              <a:rPr lang="tg-Cyrl-TJ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ӯ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рои </a:t>
            </a: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милл</a:t>
            </a:r>
            <a:r>
              <a:rPr lang="tg-Cyrl-TJ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ии рушди назди </a:t>
            </a: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Президенти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Ҷумҳурии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Тоҷикистон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14 </a:t>
            </a: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гурӯҳи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кории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байниидоравӣ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дар </a:t>
            </a: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самтҳои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гуногун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tg-Cyrl-TJ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дар асоси </a:t>
            </a: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афзалиятҳо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ва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вазифаҳои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стратегии </a:t>
            </a: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дахлдори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кишвар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таъсис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дода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шудааст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.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Дар </a:t>
            </a: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робита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ба </a:t>
            </a: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нақшаи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tg-Cyrl-TJ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истифодаи </a:t>
            </a: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маълумот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, </a:t>
            </a: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гурӯҳи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корӣ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метавонад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tg-Cyrl-TJ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барои </a:t>
            </a: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муайян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кардани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аудиторияи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мақсаднок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ва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tg-Cyrl-TJ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масъалаҳои </a:t>
            </a: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калидӣ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, </a:t>
            </a: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ки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ба </a:t>
            </a: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ҳар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яки </a:t>
            </a: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онҳо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tg-Cyrl-TJ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иртибот дорад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, </a:t>
            </a: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инчунин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таъин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кардани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tg-Cyrl-TJ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шахсони алоҳида </a:t>
            </a: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барои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иҷрои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вазифаҳои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мушаххас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, аз </a:t>
            </a: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қабили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таҳлил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, </a:t>
            </a: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нигоҳдорӣ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ё </a:t>
            </a: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ҳисоботдиҳӣ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tg-Cyrl-TJ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масъул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бошад</a:t>
            </a:r>
            <a:r>
              <a:rPr lang="ru-RU" sz="1600" dirty="0">
                <a:solidFill>
                  <a:schemeClr val="tx2"/>
                </a:solidFill>
                <a:latin typeface="Times New Roman Tj" panose="02020603050405020304" pitchFamily="18" charset="-52"/>
              </a:rPr>
              <a:t>. </a:t>
            </a:r>
          </a:p>
          <a:p>
            <a:pPr marL="0" indent="0">
              <a:buNone/>
            </a:pPr>
            <a:endParaRPr lang="ru-RU" sz="1600" dirty="0">
              <a:solidFill>
                <a:schemeClr val="tx2"/>
              </a:solidFill>
              <a:latin typeface="Times New Roman Tj" panose="02020603050405020304" pitchFamily="18" charset="-52"/>
            </a:endParaRPr>
          </a:p>
          <a:p>
            <a:pPr marL="0" indent="0">
              <a:buNone/>
            </a:pPr>
            <a:endParaRPr lang="ru-RU" sz="1600" dirty="0">
              <a:solidFill>
                <a:schemeClr val="tx2"/>
              </a:solidFill>
              <a:latin typeface="Times New Roman Tj" panose="020206030504050203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124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8583" y="260648"/>
            <a:ext cx="8532178" cy="81523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  <a:latin typeface="Times New Roman Tj" panose="02020603050405020304" pitchFamily="18" charset="-52"/>
              </a:rPr>
              <a:t/>
            </a:r>
            <a:br>
              <a:rPr lang="en-US" sz="1200" b="1" dirty="0">
                <a:solidFill>
                  <a:schemeClr val="tx2"/>
                </a:solidFill>
                <a:latin typeface="Times New Roman Tj" panose="02020603050405020304" pitchFamily="18" charset="-52"/>
              </a:rPr>
            </a:br>
            <a:r>
              <a:rPr lang="ru-RU" sz="1200" dirty="0">
                <a:solidFill>
                  <a:schemeClr val="tx2"/>
                </a:solidFill>
                <a:latin typeface="Times New Roman Tj" panose="02020603050405020304" pitchFamily="18" charset="-52"/>
              </a:rPr>
              <a:t/>
            </a:r>
            <a:br>
              <a:rPr lang="ru-RU" sz="1200" dirty="0">
                <a:solidFill>
                  <a:schemeClr val="tx2"/>
                </a:solidFill>
                <a:latin typeface="Times New Roman Tj" panose="02020603050405020304" pitchFamily="18" charset="-52"/>
              </a:rPr>
            </a:br>
            <a:r>
              <a:rPr lang="tg-Cyrl-TJ" sz="2200" b="1" dirty="0">
                <a:solidFill>
                  <a:schemeClr val="tx2"/>
                </a:solidFill>
                <a:latin typeface="Times New Roman Tj" panose="02020603050405020304" pitchFamily="18" charset="-52"/>
              </a:rPr>
              <a:t>Эҷоди механизмҳо барои низоми самараноки истифодаи </a:t>
            </a:r>
            <a:r>
              <a:rPr lang="tg-Cyrl-TJ" sz="2200" b="1" dirty="0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маълумот (давомаш)</a:t>
            </a:r>
            <a:r>
              <a:rPr lang="ru-RU" sz="1200" dirty="0">
                <a:solidFill>
                  <a:schemeClr val="tx2"/>
                </a:solidFill>
                <a:latin typeface="Times New Roman Tj" panose="02020603050405020304" pitchFamily="18" charset="-52"/>
              </a:rPr>
              <a:t/>
            </a:r>
            <a:br>
              <a:rPr lang="ru-RU" sz="1200" dirty="0">
                <a:solidFill>
                  <a:schemeClr val="tx2"/>
                </a:solidFill>
                <a:latin typeface="Times New Roman Tj" panose="02020603050405020304" pitchFamily="18" charset="-52"/>
              </a:rPr>
            </a:br>
            <a:endParaRPr lang="ru-RU" sz="1200" dirty="0">
              <a:solidFill>
                <a:schemeClr val="tx2"/>
              </a:solidFill>
              <a:latin typeface="Times New Roman Tj" panose="02020603050405020304" pitchFamily="18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1840" y="1412775"/>
            <a:ext cx="9331385" cy="39969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i="1" dirty="0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3</a:t>
            </a:r>
            <a:r>
              <a:rPr lang="ru-RU" sz="2000" b="1" i="1" dirty="0">
                <a:solidFill>
                  <a:schemeClr val="tx2"/>
                </a:solidFill>
                <a:latin typeface="Times New Roman Tj" panose="02020603050405020304" pitchFamily="18" charset="-52"/>
              </a:rPr>
              <a:t>. </a:t>
            </a:r>
            <a:r>
              <a:rPr lang="tg-Cyrl-TJ" sz="2000" b="1" i="1" dirty="0">
                <a:solidFill>
                  <a:schemeClr val="tx2"/>
                </a:solidFill>
                <a:latin typeface="Times New Roman Tj" panose="02020603050405020304" pitchFamily="18" charset="-52"/>
              </a:rPr>
              <a:t>Ҷудо намудани захираҳои кофӣ барои нақшаи истифодаи маълумот  </a:t>
            </a:r>
            <a:endParaRPr lang="ru-RU" sz="2000" dirty="0">
              <a:solidFill>
                <a:schemeClr val="tx2"/>
              </a:solidFill>
              <a:latin typeface="Times New Roman Tj" panose="02020603050405020304" pitchFamily="18" charset="-52"/>
            </a:endParaRPr>
          </a:p>
          <a:p>
            <a:pPr marL="0" indent="0">
              <a:buNone/>
            </a:pP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Ҳангоми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таҳияи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буҷети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мониторинг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ва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арзёбии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барномаҳои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миллӣ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бояд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tg-Cyrl-TJ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барои истифодаи нақшаи маълумот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захираҳои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молиявии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дахлдор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ба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назар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гирифта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шаванд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.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Аммо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,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мутаассифона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дар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Тоҷикистон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дар ин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самт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хеле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кам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таваҷҷуҳ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зоҳир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мешавад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.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Ҳатто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tg-Cyrl-TJ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дар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буҷети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барнома</a:t>
            </a:r>
            <a:r>
              <a:rPr lang="tg-Cyrl-TJ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оид М ва А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барои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tg-Cyrl-TJ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нашри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гузориш</a:t>
            </a:r>
            <a:r>
              <a:rPr lang="tg-Cyrl-TJ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ҳо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ва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баргузории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ҷаласа</a:t>
            </a:r>
            <a:r>
              <a:rPr lang="tg-Cyrl-TJ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ҳо ҷиҳати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паҳн</a:t>
            </a:r>
            <a:r>
              <a:rPr lang="tg-Cyrl-TJ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кардани иттилоот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ба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мардум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маблағ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пешбинӣ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на</a:t>
            </a:r>
            <a:r>
              <a:rPr lang="tg-Cyrl-TJ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мегардад.</a:t>
            </a:r>
            <a:endParaRPr lang="ru-RU" sz="2000" dirty="0">
              <a:solidFill>
                <a:schemeClr val="tx2"/>
              </a:solidFill>
              <a:latin typeface="Times New Roman Tj" panose="02020603050405020304" pitchFamily="18" charset="-52"/>
            </a:endParaRPr>
          </a:p>
          <a:p>
            <a:pPr marL="0" indent="0">
              <a:buNone/>
            </a:pP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Гузашта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аз ин,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паҳн</a:t>
            </a:r>
            <a:r>
              <a:rPr lang="tg-Cyrl-TJ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намудани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маълумот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чорабинии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якдафъаина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нест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. </a:t>
            </a:r>
            <a:r>
              <a:rPr lang="tg-Cyrl-TJ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Дар н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ақшаи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tg-Cyrl-TJ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истифодаи маълумот, низоми 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паҳнкунии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мунтазами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иттилоотро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ба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аудиторияҳои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гуногуни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мақсаднок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tg-Cyrl-TJ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ба назар гирифта маблағгузорӣ дар ин самт бояд таъмин карда шавад. </a:t>
            </a:r>
            <a:endParaRPr lang="ru-RU" sz="2000" dirty="0">
              <a:solidFill>
                <a:schemeClr val="tx2"/>
              </a:solidFill>
              <a:latin typeface="Times New Roman Tj" panose="02020603050405020304" pitchFamily="18" charset="-52"/>
            </a:endParaRPr>
          </a:p>
          <a:p>
            <a:pPr marL="0" indent="0">
              <a:buNone/>
            </a:pPr>
            <a:endParaRPr lang="ru-RU" sz="2000" dirty="0">
              <a:solidFill>
                <a:schemeClr val="tx2"/>
              </a:solidFill>
              <a:latin typeface="Times New Roman Tj" panose="02020603050405020304" pitchFamily="18" charset="-52"/>
            </a:endParaRPr>
          </a:p>
          <a:p>
            <a:pPr marL="0" indent="0">
              <a:buNone/>
            </a:pPr>
            <a:endParaRPr lang="ru-RU" sz="2000" dirty="0">
              <a:solidFill>
                <a:schemeClr val="tx2"/>
              </a:solidFill>
              <a:latin typeface="Times New Roman Tj" panose="020206030504050203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1827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2600" y="2506132"/>
            <a:ext cx="3818036" cy="778852"/>
          </a:xfrm>
        </p:spPr>
        <p:txBody>
          <a:bodyPr>
            <a:noAutofit/>
          </a:bodyPr>
          <a:lstStyle/>
          <a:p>
            <a:pPr algn="ctr"/>
            <a:r>
              <a:rPr lang="tg-Cyrl-TJ" sz="4000" dirty="0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ТАШАККУР</a:t>
            </a:r>
            <a:endParaRPr lang="ru-RU" sz="4000" dirty="0">
              <a:solidFill>
                <a:schemeClr val="tx2"/>
              </a:solidFill>
              <a:latin typeface="Times New Roman Tj" panose="020206030504050203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37184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908721"/>
            <a:ext cx="8458201" cy="720080"/>
          </a:xfrm>
        </p:spPr>
        <p:txBody>
          <a:bodyPr>
            <a:normAutofit/>
          </a:bodyPr>
          <a:lstStyle/>
          <a:p>
            <a:pPr algn="ctr"/>
            <a:r>
              <a:rPr lang="tg-Cyrl-TJ" sz="3600" dirty="0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Ҳадаф</a:t>
            </a:r>
            <a:endParaRPr lang="ru-RU" sz="3600" dirty="0">
              <a:solidFill>
                <a:schemeClr val="tx2"/>
              </a:solidFill>
              <a:latin typeface="Times New Roman Tj" panose="02020603050405020304" pitchFamily="18" charset="-52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5860" y="2132856"/>
            <a:ext cx="8458201" cy="3024336"/>
          </a:xfrm>
        </p:spPr>
        <p:txBody>
          <a:bodyPr>
            <a:normAutofit/>
          </a:bodyPr>
          <a:lstStyle/>
          <a:p>
            <a:r>
              <a:rPr lang="ru-RU" sz="2000" dirty="0" err="1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Ҳадафи</a:t>
            </a:r>
            <a:r>
              <a:rPr lang="ru-RU" sz="2000" dirty="0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асосии</a:t>
            </a:r>
            <a:r>
              <a:rPr lang="ru-RU" sz="2000" dirty="0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баргузории</a:t>
            </a:r>
            <a:r>
              <a:rPr lang="ru-RU" sz="2000" dirty="0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тренингҳои</a:t>
            </a:r>
            <a:r>
              <a:rPr lang="ru-RU" sz="2000" dirty="0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омӯзишӣ</a:t>
            </a:r>
            <a:r>
              <a:rPr lang="ru-RU" sz="2000" dirty="0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оид</a:t>
            </a:r>
            <a:r>
              <a:rPr lang="ru-RU" sz="2000" dirty="0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 ба </a:t>
            </a:r>
            <a:r>
              <a:rPr lang="ru-RU" sz="2000" dirty="0" err="1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масъалаҳои</a:t>
            </a:r>
            <a:r>
              <a:rPr lang="ru-RU" sz="2000" dirty="0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арзёбии</a:t>
            </a:r>
            <a:r>
              <a:rPr lang="ru-RU" sz="2000" dirty="0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сиёсат</a:t>
            </a:r>
            <a:r>
              <a:rPr lang="ru-RU" sz="2000" dirty="0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ҷиҳати</a:t>
            </a:r>
            <a:r>
              <a:rPr lang="ru-RU" sz="2000" dirty="0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беҳтар</a:t>
            </a:r>
            <a:r>
              <a:rPr lang="ru-RU" sz="2000" dirty="0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намудани</a:t>
            </a:r>
            <a:r>
              <a:rPr lang="ru-RU" sz="2000" dirty="0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идоракунӣ</a:t>
            </a:r>
            <a:r>
              <a:rPr lang="ru-RU" sz="2000" dirty="0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: </a:t>
            </a:r>
          </a:p>
          <a:p>
            <a:endParaRPr lang="ru-RU" sz="2000" dirty="0" smtClean="0">
              <a:solidFill>
                <a:schemeClr val="tx2"/>
              </a:solidFill>
              <a:latin typeface="Times New Roman Tj" panose="02020603050405020304" pitchFamily="18" charset="-52"/>
            </a:endParaRPr>
          </a:p>
          <a:p>
            <a:r>
              <a:rPr lang="tg-Cyrl-TJ" sz="2000" dirty="0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-барои самаранокии идоракунии давлатӣ саҳм мегузорад;</a:t>
            </a:r>
          </a:p>
          <a:p>
            <a:r>
              <a:rPr lang="tg-Cyrl-TJ" sz="2000" dirty="0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-барои таҳия ва татбиқи сиёсати давлатӣ, ки ба пешрафти кишвар ва некӯаҳволии мардум равона гардидааст, мусоидат менамояд;</a:t>
            </a:r>
          </a:p>
          <a:p>
            <a:r>
              <a:rPr lang="tg-Cyrl-TJ" sz="2000" dirty="0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-барои баланд бардоштани сифати ҳисоботдиҳӣ ва беҳтар намудани раванди қабули қарорҳо шароит фароҳам меорад ва;</a:t>
            </a:r>
          </a:p>
          <a:p>
            <a:r>
              <a:rPr lang="tg-Cyrl-TJ" sz="2000" dirty="0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-барои баланд бардоштани малака, салоҳият ва дониши (нерӯи) хизматчиёни давлатӣ кӯмак мерасонад.</a:t>
            </a:r>
            <a:endParaRPr lang="ru-RU" sz="2000" dirty="0">
              <a:solidFill>
                <a:schemeClr val="tx2"/>
              </a:solidFill>
              <a:latin typeface="Times New Roman Tj" panose="02020603050405020304" pitchFamily="18" charset="-52"/>
            </a:endParaRPr>
          </a:p>
          <a:p>
            <a:endParaRPr lang="ru-RU" sz="2000" dirty="0">
              <a:solidFill>
                <a:schemeClr val="tx2"/>
              </a:solidFill>
              <a:latin typeface="Times New Roman Tj" panose="020206030504050203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7860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412776"/>
            <a:ext cx="8991599" cy="4607024"/>
          </a:xfrm>
        </p:spPr>
        <p:txBody>
          <a:bodyPr rtlCol="0">
            <a:normAutofit/>
          </a:bodyPr>
          <a:lstStyle/>
          <a:p>
            <a:r>
              <a:rPr lang="tg-Cyrl-TJ" dirty="0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Консепсияи </a:t>
            </a:r>
            <a:r>
              <a:rPr lang="tg-Cyrl-TJ" dirty="0">
                <a:solidFill>
                  <a:schemeClr val="tx2"/>
                </a:solidFill>
                <a:latin typeface="Times New Roman Tj" panose="02020603050405020304" pitchFamily="18" charset="-52"/>
              </a:rPr>
              <a:t>а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сосии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мониторинг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ва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tg-Cyrl-TJ" dirty="0">
                <a:solidFill>
                  <a:schemeClr val="tx2"/>
                </a:solidFill>
                <a:latin typeface="Times New Roman Tj" panose="02020603050405020304" pitchFamily="18" charset="-52"/>
              </a:rPr>
              <a:t>арзёбӣ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,</a:t>
            </a:r>
            <a:r>
              <a:rPr lang="tg-Cyrl-TJ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аз </a:t>
            </a:r>
            <a:r>
              <a:rPr lang="tg-Cyrl-TJ" dirty="0">
                <a:solidFill>
                  <a:schemeClr val="tx2"/>
                </a:solidFill>
                <a:latin typeface="Times New Roman Tj" panose="02020603050405020304" pitchFamily="18" charset="-52"/>
              </a:rPr>
              <a:t>мафҳуми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истилоҳоти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мониторинг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ва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tg-Cyrl-TJ" dirty="0">
                <a:solidFill>
                  <a:schemeClr val="tx2"/>
                </a:solidFill>
                <a:latin typeface="Times New Roman Tj" panose="02020603050405020304" pitchFamily="18" charset="-52"/>
              </a:rPr>
              <a:t>арзёбӣ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то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чаҳорчӯбаи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мантиқӣ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ё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унсурҳои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tg-Cyrl-TJ" dirty="0">
                <a:solidFill>
                  <a:schemeClr val="tx2"/>
                </a:solidFill>
                <a:latin typeface="Times New Roman Tj" panose="02020603050405020304" pitchFamily="18" charset="-52"/>
              </a:rPr>
              <a:t>низоми боэътимоди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мониторинг </a:t>
            </a:r>
            <a:r>
              <a:rPr lang="ru-RU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ва</a:t>
            </a:r>
            <a:r>
              <a:rPr lang="ru-RU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арзёб</a:t>
            </a:r>
            <a:r>
              <a:rPr lang="tg-Cyrl-TJ" dirty="0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ии зерин</a:t>
            </a:r>
            <a:r>
              <a:rPr lang="ru-RU" dirty="0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tg-Cyrl-TJ" dirty="0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иборат аст:</a:t>
            </a:r>
            <a:endParaRPr lang="tg-Cyrl-TJ" dirty="0">
              <a:solidFill>
                <a:schemeClr val="tx2"/>
              </a:solidFill>
              <a:latin typeface="Times New Roman Tj" panose="02020603050405020304" pitchFamily="18" charset="-52"/>
            </a:endParaRPr>
          </a:p>
          <a:p>
            <a:r>
              <a:rPr lang="tg-Cyrl-TJ" dirty="0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1</a:t>
            </a:r>
            <a:r>
              <a:rPr lang="tg-Cyrl-TJ" dirty="0">
                <a:solidFill>
                  <a:schemeClr val="tx2"/>
                </a:solidFill>
                <a:latin typeface="Times New Roman Tj" panose="02020603050405020304" pitchFamily="18" charset="-52"/>
              </a:rPr>
              <a:t>. Аҳамияти мониторинг ва арзёбӣ</a:t>
            </a:r>
            <a:endParaRPr lang="ru-RU" dirty="0">
              <a:solidFill>
                <a:schemeClr val="tx2"/>
              </a:solidFill>
              <a:latin typeface="Times New Roman Tj" panose="02020603050405020304" pitchFamily="18" charset="-52"/>
            </a:endParaRPr>
          </a:p>
          <a:p>
            <a:r>
              <a:rPr lang="tg-Cyrl-TJ" dirty="0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2</a:t>
            </a:r>
            <a:r>
              <a:rPr lang="tg-Cyrl-TJ" dirty="0">
                <a:solidFill>
                  <a:schemeClr val="tx2"/>
                </a:solidFill>
                <a:latin typeface="Times New Roman Tj" panose="02020603050405020304" pitchFamily="18" charset="-52"/>
              </a:rPr>
              <a:t>. Хусусиятҳои фарқкунанда ва бо ҳам алоқаманди мониторинг ва арзёбӣ </a:t>
            </a:r>
            <a:endParaRPr lang="ru-RU" dirty="0">
              <a:solidFill>
                <a:schemeClr val="tx2"/>
              </a:solidFill>
              <a:latin typeface="Times New Roman Tj" panose="02020603050405020304" pitchFamily="18" charset="-52"/>
            </a:endParaRPr>
          </a:p>
          <a:p>
            <a:r>
              <a:rPr lang="tg-Cyrl-TJ" dirty="0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3</a:t>
            </a:r>
            <a:r>
              <a:rPr lang="tg-Cyrl-TJ" dirty="0">
                <a:solidFill>
                  <a:schemeClr val="tx2"/>
                </a:solidFill>
                <a:latin typeface="Times New Roman Tj" panose="02020603050405020304" pitchFamily="18" charset="-52"/>
              </a:rPr>
              <a:t>. Сохтори таркибии пешниҳодшаванда барои мониторинг ва арзёбӣ </a:t>
            </a:r>
            <a:endParaRPr lang="ru-RU" dirty="0">
              <a:solidFill>
                <a:schemeClr val="tx2"/>
              </a:solidFill>
              <a:latin typeface="Times New Roman Tj" panose="02020603050405020304" pitchFamily="18" charset="-52"/>
            </a:endParaRPr>
          </a:p>
          <a:p>
            <a:r>
              <a:rPr lang="tg-Cyrl-TJ" dirty="0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4</a:t>
            </a:r>
            <a:r>
              <a:rPr lang="tg-Cyrl-TJ" dirty="0">
                <a:solidFill>
                  <a:schemeClr val="tx2"/>
                </a:solidFill>
                <a:latin typeface="Times New Roman Tj" panose="02020603050405020304" pitchFamily="18" charset="-52"/>
              </a:rPr>
              <a:t>. Ҷузъиёти мониторинг ва арзёбӣ</a:t>
            </a:r>
            <a:endParaRPr lang="ru-RU" dirty="0">
              <a:solidFill>
                <a:schemeClr val="tx2"/>
              </a:solidFill>
              <a:latin typeface="Times New Roman Tj" panose="02020603050405020304" pitchFamily="18" charset="-52"/>
            </a:endParaRPr>
          </a:p>
          <a:p>
            <a:r>
              <a:rPr lang="tg-Cyrl-TJ" dirty="0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5</a:t>
            </a:r>
            <a:r>
              <a:rPr lang="tg-Cyrl-TJ" dirty="0">
                <a:solidFill>
                  <a:schemeClr val="tx2"/>
                </a:solidFill>
                <a:latin typeface="Times New Roman Tj" panose="02020603050405020304" pitchFamily="18" charset="-52"/>
              </a:rPr>
              <a:t>. Уҳдадориҳои шахсони масъул оид ба мониторинг ва арзёбӣ ва муҳлатҳои пешбинишаванда </a:t>
            </a:r>
            <a:endParaRPr lang="ru-RU" dirty="0">
              <a:solidFill>
                <a:schemeClr val="tx2"/>
              </a:solidFill>
              <a:latin typeface="Times New Roman Tj" panose="02020603050405020304" pitchFamily="18" charset="-52"/>
            </a:endParaRPr>
          </a:p>
          <a:p>
            <a:pPr rtl="0"/>
            <a:endParaRPr lang="en-US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73932" y="404664"/>
            <a:ext cx="7759312" cy="86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err="1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Консепсияи</a:t>
            </a:r>
            <a:r>
              <a:rPr lang="ru-RU" sz="2000" b="1" dirty="0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асосии</a:t>
            </a:r>
            <a:r>
              <a:rPr lang="ru-RU" sz="2000" b="1" dirty="0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 мониторинг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ва</a:t>
            </a:r>
            <a:r>
              <a:rPr lang="ru-RU" sz="2000" b="1" dirty="0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арзёбӣ</a:t>
            </a:r>
            <a:r>
              <a:rPr lang="ru-RU" sz="2000" dirty="0" smtClean="0">
                <a:solidFill>
                  <a:schemeClr val="bg1"/>
                </a:solidFill>
                <a:latin typeface="Times New Roman Tj" panose="02020603050405020304" pitchFamily="18" charset="-52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 Tj" panose="02020603050405020304" pitchFamily="18" charset="-52"/>
              </a:rPr>
            </a:br>
            <a:endParaRPr lang="ru-RU" sz="2000" dirty="0">
              <a:solidFill>
                <a:schemeClr val="bg1"/>
              </a:solidFill>
              <a:latin typeface="Times New Roman Tj" panose="020206030504050203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3176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268760"/>
            <a:ext cx="8991599" cy="5112568"/>
          </a:xfrm>
        </p:spPr>
        <p:txBody>
          <a:bodyPr rtlCol="0">
            <a:noAutofit/>
          </a:bodyPr>
          <a:lstStyle/>
          <a:p>
            <a:pPr lvl="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Мониторинг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ва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арзёбӣ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(М</a:t>
            </a:r>
            <a:r>
              <a:rPr lang="tg-Cyrl-TJ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ва А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) ба </a:t>
            </a:r>
            <a:r>
              <a:rPr lang="tg-Cyrl-TJ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масъулини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барнома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tg-Cyrl-TJ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имкон медиҳад, ки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:</a:t>
            </a:r>
          </a:p>
          <a:p>
            <a:pPr lvl="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•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дараҷаи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мутобиқати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барнома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/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лоиҳаро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муайян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намуда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,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мувофиқи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он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ислоҳоти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заруриро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ворид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намояд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;</a:t>
            </a:r>
          </a:p>
          <a:p>
            <a:pPr lvl="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•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оид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ба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идоракунии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tg-Cyrl-TJ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амалҳои иҷрошаванда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ва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хизматрасон</a:t>
            </a:r>
            <a:r>
              <a:rPr lang="tg-Cyrl-TJ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иҳо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қарорҳои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асоснок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қабул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tg-Cyrl-TJ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намояд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;</a:t>
            </a:r>
          </a:p>
          <a:p>
            <a:pPr lvl="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•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истифодаи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самаранок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ва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tg-Cyrl-TJ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оқилонаи захираҳоро таъмин намояд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ва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;</a:t>
            </a:r>
          </a:p>
          <a:p>
            <a:pPr lvl="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•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дараҷа</a:t>
            </a:r>
            <a:r>
              <a:rPr lang="tg-Cyrl-TJ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и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таъсири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дилхоҳ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ё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аллакай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расонида</a:t>
            </a:r>
            <a:r>
              <a:rPr lang="tg-Cyrl-TJ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и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барнома</a:t>
            </a:r>
            <a:r>
              <a:rPr lang="tg-Cyrl-TJ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ро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/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лоиҳа</a:t>
            </a:r>
            <a:r>
              <a:rPr lang="tg-Cyrl-TJ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ро арзёбӣ намояд.</a:t>
            </a:r>
            <a:endParaRPr lang="ru-RU" sz="2000" dirty="0">
              <a:solidFill>
                <a:schemeClr val="tx2"/>
              </a:solidFill>
              <a:latin typeface="Times New Roman Tj" panose="02020603050405020304" pitchFamily="18" charset="-52"/>
            </a:endParaRPr>
          </a:p>
          <a:p>
            <a:pPr lvl="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ru-RU" sz="2000" i="1" dirty="0" err="1">
                <a:solidFill>
                  <a:srgbClr val="FF0000"/>
                </a:solidFill>
                <a:latin typeface="Times New Roman Tj" panose="02020603050405020304" pitchFamily="18" charset="-52"/>
              </a:rPr>
              <a:t>Аҳамияти</a:t>
            </a:r>
            <a:r>
              <a:rPr lang="ru-RU" sz="2000" i="1" dirty="0">
                <a:solidFill>
                  <a:srgbClr val="FF0000"/>
                </a:solidFill>
                <a:latin typeface="Times New Roman Tj" panose="02020603050405020304" pitchFamily="18" charset="-52"/>
              </a:rPr>
              <a:t> </a:t>
            </a:r>
            <a:r>
              <a:rPr lang="tg-Cyrl-TJ" sz="2000" i="1" dirty="0">
                <a:solidFill>
                  <a:srgbClr val="FF0000"/>
                </a:solidFill>
                <a:latin typeface="Times New Roman Tj" panose="02020603050405020304" pitchFamily="18" charset="-52"/>
              </a:rPr>
              <a:t>мониторинг ва арзёбӣ </a:t>
            </a:r>
            <a:r>
              <a:rPr lang="ru-RU" sz="2000" i="1" dirty="0" err="1">
                <a:solidFill>
                  <a:srgbClr val="FF0000"/>
                </a:solidFill>
                <a:latin typeface="Times New Roman Tj" panose="02020603050405020304" pitchFamily="18" charset="-52"/>
              </a:rPr>
              <a:t>тан</a:t>
            </a:r>
            <a:r>
              <a:rPr lang="tg-Cyrl-TJ" sz="2000" i="1" dirty="0">
                <a:solidFill>
                  <a:srgbClr val="FF0000"/>
                </a:solidFill>
                <a:latin typeface="Times New Roman Tj" panose="02020603050405020304" pitchFamily="18" charset="-52"/>
              </a:rPr>
              <a:t>ҳо дар сурати </a:t>
            </a:r>
            <a:r>
              <a:rPr lang="ru-RU" sz="2000" i="1" dirty="0" err="1">
                <a:solidFill>
                  <a:srgbClr val="FF0000"/>
                </a:solidFill>
                <a:latin typeface="Times New Roman Tj" panose="02020603050405020304" pitchFamily="18" charset="-52"/>
              </a:rPr>
              <a:t>истифодаи</a:t>
            </a:r>
            <a:r>
              <a:rPr lang="ru-RU" sz="2000" i="1" dirty="0">
                <a:solidFill>
                  <a:srgbClr val="FF0000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latin typeface="Times New Roman Tj" panose="02020603050405020304" pitchFamily="18" charset="-52"/>
              </a:rPr>
              <a:t>маълумоти</a:t>
            </a:r>
            <a:r>
              <a:rPr lang="ru-RU" sz="2000" i="1" dirty="0">
                <a:solidFill>
                  <a:srgbClr val="FF0000"/>
                </a:solidFill>
                <a:latin typeface="Times New Roman Tj" panose="02020603050405020304" pitchFamily="18" charset="-52"/>
              </a:rPr>
              <a:t> </a:t>
            </a:r>
            <a:r>
              <a:rPr lang="tg-Cyrl-TJ" sz="2000" i="1" dirty="0">
                <a:solidFill>
                  <a:srgbClr val="FF0000"/>
                </a:solidFill>
                <a:latin typeface="Times New Roman Tj" panose="02020603050405020304" pitchFamily="18" charset="-52"/>
              </a:rPr>
              <a:t>он фаҳмида мешавад.</a:t>
            </a:r>
            <a:r>
              <a:rPr lang="ru-RU" sz="2000" i="1" dirty="0">
                <a:solidFill>
                  <a:srgbClr val="FF0000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latin typeface="Times New Roman Tj" panose="02020603050405020304" pitchFamily="18" charset="-52"/>
              </a:rPr>
              <a:t>Ҷамъоварии</a:t>
            </a:r>
            <a:r>
              <a:rPr lang="ru-RU" sz="2000" i="1" dirty="0">
                <a:solidFill>
                  <a:srgbClr val="FF0000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latin typeface="Times New Roman Tj" panose="02020603050405020304" pitchFamily="18" charset="-52"/>
              </a:rPr>
              <a:t>рақамҳо</a:t>
            </a:r>
            <a:r>
              <a:rPr lang="ru-RU" sz="2000" i="1" dirty="0">
                <a:solidFill>
                  <a:srgbClr val="FF0000"/>
                </a:solidFill>
                <a:latin typeface="Times New Roman Tj" panose="02020603050405020304" pitchFamily="18" charset="-52"/>
              </a:rPr>
              <a:t> (</a:t>
            </a:r>
            <a:r>
              <a:rPr lang="ru-RU" sz="2000" i="1" dirty="0" err="1">
                <a:solidFill>
                  <a:srgbClr val="FF0000"/>
                </a:solidFill>
                <a:latin typeface="Times New Roman Tj" panose="02020603050405020304" pitchFamily="18" charset="-52"/>
              </a:rPr>
              <a:t>ҳатто</a:t>
            </a:r>
            <a:r>
              <a:rPr lang="ru-RU" sz="2000" i="1" dirty="0">
                <a:solidFill>
                  <a:srgbClr val="FF0000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latin typeface="Times New Roman Tj" panose="02020603050405020304" pitchFamily="18" charset="-52"/>
              </a:rPr>
              <a:t>беҳтарин</a:t>
            </a:r>
            <a:r>
              <a:rPr lang="tg-Cyrl-TJ" sz="2000" i="1" dirty="0">
                <a:solidFill>
                  <a:srgbClr val="FF0000"/>
                </a:solidFill>
                <a:latin typeface="Times New Roman Tj" panose="02020603050405020304" pitchFamily="18" charset="-52"/>
              </a:rPr>
              <a:t> рақам</a:t>
            </a:r>
            <a:r>
              <a:rPr lang="ru-RU" sz="2000" i="1" dirty="0">
                <a:solidFill>
                  <a:srgbClr val="FF0000"/>
                </a:solidFill>
                <a:latin typeface="Times New Roman Tj" panose="02020603050405020304" pitchFamily="18" charset="-52"/>
              </a:rPr>
              <a:t>) ё </a:t>
            </a:r>
            <a:r>
              <a:rPr lang="ru-RU" sz="2000" i="1" dirty="0" err="1">
                <a:solidFill>
                  <a:srgbClr val="FF0000"/>
                </a:solidFill>
                <a:latin typeface="Times New Roman Tj" panose="02020603050405020304" pitchFamily="18" charset="-52"/>
              </a:rPr>
              <a:t>сохтани</a:t>
            </a:r>
            <a:r>
              <a:rPr lang="ru-RU" sz="2000" i="1" dirty="0">
                <a:solidFill>
                  <a:srgbClr val="FF0000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latin typeface="Times New Roman Tj" panose="02020603050405020304" pitchFamily="18" charset="-52"/>
              </a:rPr>
              <a:t>нишондиҳандаҳои</a:t>
            </a:r>
            <a:r>
              <a:rPr lang="ru-RU" sz="2000" i="1" dirty="0">
                <a:solidFill>
                  <a:srgbClr val="FF0000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latin typeface="Times New Roman Tj" panose="02020603050405020304" pitchFamily="18" charset="-52"/>
              </a:rPr>
              <a:t>идеалӣ</a:t>
            </a:r>
            <a:r>
              <a:rPr lang="ru-RU" sz="2000" i="1" dirty="0">
                <a:solidFill>
                  <a:srgbClr val="FF0000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latin typeface="Times New Roman Tj" panose="02020603050405020304" pitchFamily="18" charset="-52"/>
              </a:rPr>
              <a:t>бефоида</a:t>
            </a:r>
            <a:r>
              <a:rPr lang="ru-RU" sz="2000" i="1" dirty="0">
                <a:solidFill>
                  <a:srgbClr val="FF0000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latin typeface="Times New Roman Tj" panose="02020603050405020304" pitchFamily="18" charset="-52"/>
              </a:rPr>
              <a:t>аст</a:t>
            </a:r>
            <a:r>
              <a:rPr lang="ru-RU" sz="2000" i="1" dirty="0">
                <a:solidFill>
                  <a:srgbClr val="FF0000"/>
                </a:solidFill>
                <a:latin typeface="Times New Roman Tj" panose="02020603050405020304" pitchFamily="18" charset="-52"/>
              </a:rPr>
              <a:t>, </a:t>
            </a:r>
            <a:r>
              <a:rPr lang="ru-RU" sz="2000" i="1" dirty="0" err="1">
                <a:solidFill>
                  <a:srgbClr val="FF0000"/>
                </a:solidFill>
                <a:latin typeface="Times New Roman Tj" panose="02020603050405020304" pitchFamily="18" charset="-52"/>
              </a:rPr>
              <a:t>агар</a:t>
            </a:r>
            <a:r>
              <a:rPr lang="ru-RU" sz="2000" i="1" dirty="0">
                <a:solidFill>
                  <a:srgbClr val="FF0000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latin typeface="Times New Roman Tj" panose="02020603050405020304" pitchFamily="18" charset="-52"/>
              </a:rPr>
              <a:t>маълумот</a:t>
            </a:r>
            <a:r>
              <a:rPr lang="ru-RU" sz="2000" i="1" dirty="0">
                <a:solidFill>
                  <a:srgbClr val="FF0000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latin typeface="Times New Roman Tj" panose="02020603050405020304" pitchFamily="18" charset="-52"/>
              </a:rPr>
              <a:t>таҳлил</a:t>
            </a:r>
            <a:r>
              <a:rPr lang="ru-RU" sz="2000" i="1" dirty="0">
                <a:solidFill>
                  <a:srgbClr val="FF0000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latin typeface="Times New Roman Tj" panose="02020603050405020304" pitchFamily="18" charset="-52"/>
              </a:rPr>
              <a:t>ва</a:t>
            </a:r>
            <a:r>
              <a:rPr lang="ru-RU" sz="2000" i="1" dirty="0">
                <a:solidFill>
                  <a:srgbClr val="FF0000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latin typeface="Times New Roman Tj" panose="02020603050405020304" pitchFamily="18" charset="-52"/>
              </a:rPr>
              <a:t>тафсир</a:t>
            </a:r>
            <a:r>
              <a:rPr lang="tg-Cyrl-TJ" sz="2000" i="1" dirty="0">
                <a:solidFill>
                  <a:srgbClr val="FF0000"/>
                </a:solidFill>
                <a:latin typeface="Times New Roman Tj" panose="02020603050405020304" pitchFamily="18" charset="-52"/>
              </a:rPr>
              <a:t> (интерпрета</a:t>
            </a:r>
            <a:r>
              <a:rPr lang="ru-RU" sz="2000" i="1" dirty="0" err="1">
                <a:solidFill>
                  <a:srgbClr val="FF0000"/>
                </a:solidFill>
                <a:latin typeface="Times New Roman Tj" panose="02020603050405020304" pitchFamily="18" charset="-52"/>
              </a:rPr>
              <a:t>ция</a:t>
            </a:r>
            <a:r>
              <a:rPr lang="ru-RU" sz="2000" i="1" dirty="0">
                <a:solidFill>
                  <a:srgbClr val="FF0000"/>
                </a:solidFill>
                <a:latin typeface="Times New Roman Tj" panose="02020603050405020304" pitchFamily="18" charset="-52"/>
              </a:rPr>
              <a:t>) </a:t>
            </a:r>
            <a:r>
              <a:rPr lang="ru-RU" sz="2000" i="1" dirty="0" err="1">
                <a:solidFill>
                  <a:srgbClr val="FF0000"/>
                </a:solidFill>
                <a:latin typeface="Times New Roman Tj" panose="02020603050405020304" pitchFamily="18" charset="-52"/>
              </a:rPr>
              <a:t>ва</a:t>
            </a:r>
            <a:r>
              <a:rPr lang="ru-RU" sz="2000" i="1" dirty="0">
                <a:solidFill>
                  <a:srgbClr val="FF0000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latin typeface="Times New Roman Tj" panose="02020603050405020304" pitchFamily="18" charset="-52"/>
              </a:rPr>
              <a:t>сипас</a:t>
            </a:r>
            <a:r>
              <a:rPr lang="ru-RU" sz="2000" i="1" dirty="0">
                <a:solidFill>
                  <a:srgbClr val="FF0000"/>
                </a:solidFill>
                <a:latin typeface="Times New Roman Tj" panose="02020603050405020304" pitchFamily="18" charset="-52"/>
              </a:rPr>
              <a:t> ба </a:t>
            </a:r>
            <a:r>
              <a:rPr lang="ru-RU" sz="2000" i="1" dirty="0" err="1">
                <a:solidFill>
                  <a:srgbClr val="FF0000"/>
                </a:solidFill>
                <a:latin typeface="Times New Roman Tj" panose="02020603050405020304" pitchFamily="18" charset="-52"/>
              </a:rPr>
              <a:t>раванди</a:t>
            </a:r>
            <a:r>
              <a:rPr lang="ru-RU" sz="2000" i="1" dirty="0">
                <a:solidFill>
                  <a:srgbClr val="FF0000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latin typeface="Times New Roman Tj" panose="02020603050405020304" pitchFamily="18" charset="-52"/>
              </a:rPr>
              <a:t>қабули</a:t>
            </a:r>
            <a:r>
              <a:rPr lang="ru-RU" sz="2000" i="1" dirty="0">
                <a:solidFill>
                  <a:srgbClr val="FF0000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latin typeface="Times New Roman Tj" panose="02020603050405020304" pitchFamily="18" charset="-52"/>
              </a:rPr>
              <a:t>қарорҳо</a:t>
            </a:r>
            <a:r>
              <a:rPr lang="ru-RU" sz="2000" i="1" dirty="0">
                <a:solidFill>
                  <a:srgbClr val="FF0000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latin typeface="Times New Roman Tj" panose="02020603050405020304" pitchFamily="18" charset="-52"/>
              </a:rPr>
              <a:t>ворид</a:t>
            </a:r>
            <a:r>
              <a:rPr lang="ru-RU" sz="2000" i="1" dirty="0">
                <a:solidFill>
                  <a:srgbClr val="FF0000"/>
                </a:solidFill>
                <a:latin typeface="Times New Roman Tj" panose="02020603050405020304" pitchFamily="18" charset="-52"/>
              </a:rPr>
              <a:t> карда </a:t>
            </a:r>
            <a:r>
              <a:rPr lang="ru-RU" sz="2000" i="1" dirty="0" err="1">
                <a:solidFill>
                  <a:srgbClr val="FF0000"/>
                </a:solidFill>
                <a:latin typeface="Times New Roman Tj" panose="02020603050405020304" pitchFamily="18" charset="-52"/>
              </a:rPr>
              <a:t>нашавад</a:t>
            </a:r>
            <a:r>
              <a:rPr lang="ru-RU" sz="2000" i="1" dirty="0">
                <a:solidFill>
                  <a:srgbClr val="FF0000"/>
                </a:solidFill>
                <a:latin typeface="Times New Roman Tj" panose="02020603050405020304" pitchFamily="18" charset="-52"/>
              </a:rPr>
              <a:t>. </a:t>
            </a:r>
            <a:r>
              <a:rPr lang="tg-Cyrl-TJ" sz="2000" i="1" dirty="0">
                <a:solidFill>
                  <a:srgbClr val="FF0000"/>
                </a:solidFill>
                <a:latin typeface="Times New Roman Tj" panose="02020603050405020304" pitchFamily="18" charset="-52"/>
              </a:rPr>
              <a:t>Мониторинг ва арзёбӣ </a:t>
            </a:r>
            <a:r>
              <a:rPr lang="ru-RU" sz="2000" i="1" dirty="0" err="1">
                <a:solidFill>
                  <a:srgbClr val="FF0000"/>
                </a:solidFill>
                <a:latin typeface="Times New Roman Tj" panose="02020603050405020304" pitchFamily="18" charset="-52"/>
              </a:rPr>
              <a:t>бояд</a:t>
            </a:r>
            <a:r>
              <a:rPr lang="ru-RU" sz="2000" i="1" dirty="0">
                <a:solidFill>
                  <a:srgbClr val="FF0000"/>
                </a:solidFill>
                <a:latin typeface="Times New Roman Tj" panose="02020603050405020304" pitchFamily="18" charset="-52"/>
              </a:rPr>
              <a:t> </a:t>
            </a:r>
            <a:r>
              <a:rPr lang="tg-Cyrl-TJ" sz="2000" i="1" dirty="0">
                <a:solidFill>
                  <a:srgbClr val="FF0000"/>
                </a:solidFill>
                <a:latin typeface="Times New Roman Tj" panose="02020603050405020304" pitchFamily="18" charset="-52"/>
              </a:rPr>
              <a:t>пайваста </a:t>
            </a:r>
            <a:r>
              <a:rPr lang="ru-RU" sz="2000" i="1" dirty="0" err="1">
                <a:solidFill>
                  <a:srgbClr val="FF0000"/>
                </a:solidFill>
                <a:latin typeface="Times New Roman Tj" panose="02020603050405020304" pitchFamily="18" charset="-52"/>
              </a:rPr>
              <a:t>барои</a:t>
            </a:r>
            <a:r>
              <a:rPr lang="ru-RU" sz="2000" i="1" dirty="0">
                <a:solidFill>
                  <a:srgbClr val="FF0000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latin typeface="Times New Roman Tj" panose="02020603050405020304" pitchFamily="18" charset="-52"/>
              </a:rPr>
              <a:t>ҳалли</a:t>
            </a:r>
            <a:r>
              <a:rPr lang="ru-RU" sz="2000" i="1" dirty="0">
                <a:solidFill>
                  <a:srgbClr val="FF0000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latin typeface="Times New Roman Tj" panose="02020603050405020304" pitchFamily="18" charset="-52"/>
              </a:rPr>
              <a:t>мушкилот</a:t>
            </a:r>
            <a:r>
              <a:rPr lang="ru-RU" sz="2000" i="1" dirty="0">
                <a:solidFill>
                  <a:srgbClr val="FF0000"/>
                </a:solidFill>
                <a:latin typeface="Times New Roman Tj" panose="02020603050405020304" pitchFamily="18" charset="-52"/>
              </a:rPr>
              <a:t> дар </a:t>
            </a:r>
            <a:r>
              <a:rPr lang="ru-RU" sz="2000" i="1" dirty="0" err="1">
                <a:solidFill>
                  <a:srgbClr val="FF0000"/>
                </a:solidFill>
                <a:latin typeface="Times New Roman Tj" panose="02020603050405020304" pitchFamily="18" charset="-52"/>
              </a:rPr>
              <a:t>доираи</a:t>
            </a:r>
            <a:r>
              <a:rPr lang="ru-RU" sz="2000" i="1" dirty="0">
                <a:solidFill>
                  <a:srgbClr val="FF0000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latin typeface="Times New Roman Tj" panose="02020603050405020304" pitchFamily="18" charset="-52"/>
              </a:rPr>
              <a:t>барномаи</a:t>
            </a:r>
            <a:r>
              <a:rPr lang="ru-RU" sz="2000" i="1" dirty="0">
                <a:solidFill>
                  <a:srgbClr val="FF0000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latin typeface="Times New Roman Tj" panose="02020603050405020304" pitchFamily="18" charset="-52"/>
              </a:rPr>
              <a:t>ҷорӣ</a:t>
            </a:r>
            <a:r>
              <a:rPr lang="ru-RU" sz="2000" i="1" dirty="0">
                <a:solidFill>
                  <a:srgbClr val="FF0000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latin typeface="Times New Roman Tj" panose="02020603050405020304" pitchFamily="18" charset="-52"/>
              </a:rPr>
              <a:t>ва</a:t>
            </a:r>
            <a:r>
              <a:rPr lang="ru-RU" sz="2000" i="1" dirty="0">
                <a:solidFill>
                  <a:srgbClr val="FF0000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latin typeface="Times New Roman Tj" panose="02020603050405020304" pitchFamily="18" charset="-52"/>
              </a:rPr>
              <a:t>раванди</a:t>
            </a:r>
            <a:r>
              <a:rPr lang="ru-RU" sz="2000" i="1" dirty="0">
                <a:solidFill>
                  <a:srgbClr val="FF0000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latin typeface="Times New Roman Tj" panose="02020603050405020304" pitchFamily="18" charset="-52"/>
              </a:rPr>
              <a:t>қабули</a:t>
            </a:r>
            <a:r>
              <a:rPr lang="ru-RU" sz="2000" i="1" dirty="0">
                <a:solidFill>
                  <a:srgbClr val="FF0000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latin typeface="Times New Roman Tj" panose="02020603050405020304" pitchFamily="18" charset="-52"/>
              </a:rPr>
              <a:t>қарор</a:t>
            </a:r>
            <a:r>
              <a:rPr lang="tg-Cyrl-TJ" sz="2000" i="1" dirty="0">
                <a:solidFill>
                  <a:srgbClr val="FF0000"/>
                </a:solidFill>
                <a:latin typeface="Times New Roman Tj" panose="02020603050405020304" pitchFamily="18" charset="-52"/>
              </a:rPr>
              <a:t>ҳо истифода гардад</a:t>
            </a:r>
            <a:r>
              <a:rPr lang="ru-RU" sz="2000" i="1" dirty="0">
                <a:solidFill>
                  <a:srgbClr val="FF0000"/>
                </a:solidFill>
                <a:latin typeface="Times New Roman Tj" panose="02020603050405020304" pitchFamily="18" charset="-52"/>
              </a:rPr>
              <a:t>.</a:t>
            </a:r>
          </a:p>
          <a:p>
            <a:pPr rtl="0"/>
            <a:endParaRPr lang="en-US" sz="32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73932" y="404664"/>
            <a:ext cx="7759312" cy="7920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 Tj" panose="02020603050405020304" pitchFamily="18" charset="-52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 Tj" panose="02020603050405020304" pitchFamily="18" charset="-52"/>
              </a:rPr>
            </a:br>
            <a:r>
              <a:rPr lang="tg-Cyrl-TJ" sz="2000" b="1" dirty="0">
                <a:solidFill>
                  <a:schemeClr val="tx2"/>
                </a:solidFill>
                <a:latin typeface="Times New Roman Tj" panose="02020603050405020304" pitchFamily="18" charset="-52"/>
              </a:rPr>
              <a:t>Аҳамияти мониторинг ва арзёбӣ</a:t>
            </a:r>
            <a:endParaRPr lang="ru-RU" sz="2000" b="1" dirty="0">
              <a:solidFill>
                <a:schemeClr val="tx2"/>
              </a:solidFill>
              <a:latin typeface="Times New Roman Tj" panose="02020603050405020304" pitchFamily="18" charset="-52"/>
            </a:endParaRPr>
          </a:p>
          <a:p>
            <a:pPr algn="ctr"/>
            <a:endParaRPr lang="ru-RU" sz="2000" dirty="0">
              <a:solidFill>
                <a:schemeClr val="bg1"/>
              </a:solidFill>
              <a:latin typeface="Times New Roman Tj" panose="020206030504050203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534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412776"/>
            <a:ext cx="8991599" cy="4607024"/>
          </a:xfrm>
        </p:spPr>
        <p:txBody>
          <a:bodyPr rtlCol="0">
            <a:normAutofit/>
          </a:bodyPr>
          <a:lstStyle/>
          <a:p>
            <a:pPr lvl="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Мониторинг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ҷамъоварии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мунтазами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маълумот</a:t>
            </a:r>
            <a:r>
              <a:rPr lang="tg-Cyrl-TJ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ро аз рӯи бузургиҳои мақсадноки 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 </a:t>
            </a:r>
            <a:r>
              <a:rPr lang="tg-Cyrl-TJ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индикаторҳои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пешакӣ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интихобшуда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tg-Cyrl-TJ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ифода мекунад.</a:t>
            </a:r>
          </a:p>
          <a:p>
            <a:pPr lvl="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Ба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ибораи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дигар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, мониторинг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имкон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медиҳад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,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ки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унсурҳои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асосии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барнома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/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лоиҳа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(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захираҳои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истифодаш</a:t>
            </a:r>
            <a:r>
              <a:rPr lang="tg-Cyrl-TJ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аванда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, </a:t>
            </a:r>
            <a:r>
              <a:rPr lang="tg-Cyrl-TJ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тадбирҳо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,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натиҷаи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тадбирҳо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) дар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муқоиса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бо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нақша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tg-Cyrl-TJ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фавран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пайгирӣ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tg-Cyrl-TJ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карда шаванд. </a:t>
            </a:r>
          </a:p>
          <a:p>
            <a:pPr lvl="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tg-Cyrl-TJ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Аммо,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арзёбӣ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tg-Cyrl-TJ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бошад, баръакс, яъне таҳлили амиқи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тағйирот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дар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натиҷаҳои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пешбинишуда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мебошад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,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ки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онро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метавон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ба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дахолати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барнома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/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лоиҳа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ё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таҳлили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захираҳо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ва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tg-Cyrl-TJ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тадбирҳо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барои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муайян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кардани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саҳми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онҳо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дар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натиҷаҳо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нисбат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дод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.</a:t>
            </a:r>
          </a:p>
          <a:p>
            <a:pPr lvl="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Фарқи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асосии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мониторинг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ва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арзёбӣ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tg-Cyrl-TJ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дар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амиқ</a:t>
            </a:r>
            <a:r>
              <a:rPr lang="tg-Cyrl-TJ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ии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таҳлил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аст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.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Арзёбӣ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таҳлили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амиқро</a:t>
            </a:r>
            <a:r>
              <a:rPr lang="ru-RU" sz="2000" dirty="0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/</a:t>
            </a:r>
            <a:r>
              <a:rPr lang="ru-RU" sz="2000" dirty="0" err="1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фарогирро</a:t>
            </a:r>
            <a:r>
              <a:rPr lang="ru-RU" sz="2000" dirty="0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дар бар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мегирад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, дар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ҳоле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ки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мониторинг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танҳо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пайгирии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tg-Cyrl-TJ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ҳолати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ҷорӣ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мебошад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. </a:t>
            </a:r>
          </a:p>
          <a:p>
            <a:pPr rtl="0"/>
            <a:endParaRPr lang="en-US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73932" y="404664"/>
            <a:ext cx="7759312" cy="9361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g-Cyrl-TJ" sz="2000" b="1" dirty="0">
                <a:solidFill>
                  <a:schemeClr val="tx2"/>
                </a:solidFill>
                <a:latin typeface="Times New Roman Tj" panose="02020603050405020304" pitchFamily="18" charset="-52"/>
              </a:rPr>
              <a:t>Хусусиятҳои фарқкунанда ва бо ҳам алоқаманди мониторинг ва арзёбӣ</a:t>
            </a:r>
            <a:r>
              <a:rPr lang="ru-RU" sz="2000" b="1" dirty="0" smtClean="0">
                <a:solidFill>
                  <a:schemeClr val="bg1"/>
                </a:solidFill>
                <a:latin typeface="Times New Roman Tj" panose="02020603050405020304" pitchFamily="18" charset="-52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Times New Roman Tj" panose="02020603050405020304" pitchFamily="18" charset="-52"/>
              </a:rPr>
            </a:br>
            <a:endParaRPr lang="ru-RU" sz="2000" b="1" dirty="0">
              <a:solidFill>
                <a:schemeClr val="bg1"/>
              </a:solidFill>
              <a:latin typeface="Times New Roman Tj" panose="020206030504050203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7581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412776"/>
            <a:ext cx="8991599" cy="4607024"/>
          </a:xfrm>
        </p:spPr>
        <p:txBody>
          <a:bodyPr rtlCol="0">
            <a:normAutofit/>
          </a:bodyPr>
          <a:lstStyle/>
          <a:p>
            <a:pPr lvl="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Мониторинг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ва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арзёбии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tg-Cyrl-TJ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босамар дар роҳи возеҳ (фаҳмо) в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а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мантиқии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ноил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шудан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ба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натиҷаҳо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асос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ёфтааст</a:t>
            </a:r>
            <a:r>
              <a:rPr lang="tg-Cyrl-TJ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. Д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ар он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интизор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меравад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,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ки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натиҷаҳо</a:t>
            </a:r>
            <a:r>
              <a:rPr lang="tg-Cyrl-TJ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и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як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сатҳ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ба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натиҷаҳо</a:t>
            </a:r>
            <a:r>
              <a:rPr lang="tg-Cyrl-TJ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и 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сатҳи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дигар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ворид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tg-Cyrl-TJ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мегарданд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ва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ба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ноил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шудан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ба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ҳадафи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умумӣ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оварда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tg-Cyrl-TJ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ме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расонанд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.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Агар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дар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мантиқ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камбудиҳо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tg-Cyrl-TJ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мав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ҷуд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бошанд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, </a:t>
            </a:r>
            <a:r>
              <a:rPr lang="tg-Cyrl-TJ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роҳи интихобшуда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натиҷаи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дилхоҳ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намедиҳад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.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Сатҳ</a:t>
            </a:r>
            <a:r>
              <a:rPr lang="tg-Cyrl-TJ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ҳо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и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асосӣ</a:t>
            </a:r>
            <a:r>
              <a:rPr lang="tg-Cyrl-TJ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инҳоянд</a:t>
            </a: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:</a:t>
            </a:r>
          </a:p>
          <a:p>
            <a:pPr lvl="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•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вур</a:t>
            </a:r>
            <a:r>
              <a:rPr lang="tg-Cyrl-TJ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уд (</a:t>
            </a:r>
            <a:r>
              <a:rPr lang="en-US" sz="2000" dirty="0">
                <a:solidFill>
                  <a:schemeClr val="tx2"/>
                </a:solidFill>
                <a:latin typeface="Century Gothic" panose="020B0502020202020204"/>
              </a:rPr>
              <a:t>inputs)</a:t>
            </a:r>
            <a:r>
              <a:rPr lang="tg-Cyrl-TJ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 </a:t>
            </a:r>
            <a:endParaRPr lang="ru-RU" sz="2000" dirty="0">
              <a:solidFill>
                <a:schemeClr val="tx2"/>
              </a:solidFill>
              <a:latin typeface="Times New Roman Tj" panose="02020603050405020304" pitchFamily="18" charset="-52"/>
            </a:endParaRPr>
          </a:p>
          <a:p>
            <a:pPr lvl="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• </a:t>
            </a:r>
            <a:r>
              <a:rPr lang="tg-Cyrl-TJ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натиҷаҳои фаврӣ</a:t>
            </a:r>
            <a:r>
              <a:rPr lang="en-US" sz="2000" dirty="0">
                <a:solidFill>
                  <a:schemeClr val="tx2"/>
                </a:solidFill>
                <a:latin typeface="Century Gothic" panose="020B0502020202020204"/>
              </a:rPr>
              <a:t> (outputs)</a:t>
            </a:r>
            <a:endParaRPr lang="ru-RU" sz="2000" dirty="0">
              <a:solidFill>
                <a:schemeClr val="tx2"/>
              </a:solidFill>
              <a:latin typeface="Times New Roman Tj" panose="02020603050405020304" pitchFamily="18" charset="-52"/>
            </a:endParaRPr>
          </a:p>
          <a:p>
            <a:pPr lvl="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•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нати</a:t>
            </a:r>
            <a:r>
              <a:rPr lang="tg-Cyrl-TJ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ҷ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аҳо</a:t>
            </a:r>
            <a:r>
              <a:rPr lang="tg-Cyrl-TJ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и ниҳоӣ</a:t>
            </a:r>
            <a:r>
              <a:rPr lang="en-US" sz="2000" dirty="0">
                <a:solidFill>
                  <a:schemeClr val="tx2"/>
                </a:solidFill>
                <a:latin typeface="Century Gothic" panose="020B0502020202020204"/>
              </a:rPr>
              <a:t> (outcomes)</a:t>
            </a:r>
            <a:endParaRPr lang="ru-RU" sz="2000" dirty="0">
              <a:solidFill>
                <a:schemeClr val="tx2"/>
              </a:solidFill>
              <a:latin typeface="Times New Roman Tj" panose="02020603050405020304" pitchFamily="18" charset="-52"/>
            </a:endParaRPr>
          </a:p>
          <a:p>
            <a:pPr lvl="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ru-RU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• </a:t>
            </a:r>
            <a:r>
              <a:rPr lang="ru-RU" sz="2000" dirty="0" err="1">
                <a:solidFill>
                  <a:schemeClr val="tx2"/>
                </a:solidFill>
                <a:latin typeface="Times New Roman Tj" panose="02020603050405020304" pitchFamily="18" charset="-52"/>
              </a:rPr>
              <a:t>таъсир</a:t>
            </a:r>
            <a:r>
              <a:rPr lang="en-US" sz="2000" dirty="0">
                <a:solidFill>
                  <a:schemeClr val="tx2"/>
                </a:solidFill>
                <a:latin typeface="Century Gothic" panose="020B0502020202020204"/>
              </a:rPr>
              <a:t> (impacts)</a:t>
            </a:r>
            <a:endParaRPr lang="ru-RU" sz="2000" dirty="0">
              <a:solidFill>
                <a:schemeClr val="tx2"/>
              </a:solidFill>
              <a:latin typeface="Times New Roman Tj" panose="02020603050405020304" pitchFamily="18" charset="-52"/>
            </a:endParaRPr>
          </a:p>
          <a:p>
            <a:pPr lvl="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tg-Cyrl-TJ" sz="2000" dirty="0">
                <a:solidFill>
                  <a:schemeClr val="tx2"/>
                </a:solidFill>
                <a:latin typeface="Times New Roman Tj" panose="02020603050405020304" pitchFamily="18" charset="-52"/>
              </a:rPr>
              <a:t>Як мисол аз Барномаи миёнамуҳлати рушд барои солҳои 2021-2025 вобаста ба соҳаи энергетика оварда шудааст.</a:t>
            </a:r>
            <a:endParaRPr lang="ru-RU" sz="2000" dirty="0">
              <a:solidFill>
                <a:schemeClr val="tx2"/>
              </a:solidFill>
              <a:latin typeface="Times New Roman Tj" panose="02020603050405020304" pitchFamily="18" charset="-52"/>
            </a:endParaRPr>
          </a:p>
          <a:p>
            <a:pPr rtl="0"/>
            <a:endParaRPr lang="en-US" sz="2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86466" y="414867"/>
            <a:ext cx="7746777" cy="6076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g-Cyrl-TJ" sz="2000" b="1" dirty="0">
                <a:solidFill>
                  <a:schemeClr val="tx2"/>
                </a:solidFill>
                <a:latin typeface="Times New Roman Tj" panose="02020603050405020304" pitchFamily="18" charset="-52"/>
              </a:rPr>
              <a:t>Сохтори таркибии пешниҳодшаванда барои мониторинг ва арзёбӣ</a:t>
            </a:r>
            <a:r>
              <a:rPr lang="ru-RU" sz="2000" b="1" dirty="0" smtClean="0">
                <a:solidFill>
                  <a:schemeClr val="tx2"/>
                </a:solidFill>
                <a:latin typeface="Times New Roman Tj" panose="02020603050405020304" pitchFamily="18" charset="-52"/>
              </a:rPr>
              <a:t/>
            </a:r>
            <a:br>
              <a:rPr lang="ru-RU" sz="2000" b="1" dirty="0" smtClean="0">
                <a:solidFill>
                  <a:schemeClr val="tx2"/>
                </a:solidFill>
                <a:latin typeface="Times New Roman Tj" panose="02020603050405020304" pitchFamily="18" charset="-52"/>
              </a:rPr>
            </a:br>
            <a:endParaRPr lang="ru-RU" sz="2000" b="1" dirty="0">
              <a:solidFill>
                <a:schemeClr val="tx2"/>
              </a:solidFill>
              <a:latin typeface="Times New Roman Tj" panose="020206030504050203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0771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52772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Сатҳ</a:t>
            </a:r>
            <a:r>
              <a:rPr lang="tg-Cyrl-TJ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ҳо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асосии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g-Cyrl-TJ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низоми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мониторинг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ва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арзёбӣ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мисол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ru-RU" sz="20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9912344"/>
              </p:ext>
            </p:extLst>
          </p:nvPr>
        </p:nvGraphicFramePr>
        <p:xfrm>
          <a:off x="2133972" y="1268760"/>
          <a:ext cx="8064896" cy="508085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224136"/>
                <a:gridCol w="6840760"/>
              </a:tblGrid>
              <a:tr h="1660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Сатҳ</a:t>
                      </a:r>
                      <a:endParaRPr lang="ru-RU" sz="1300" dirty="0">
                        <a:effectLst/>
                        <a:latin typeface="Times New Roman Tj" panose="02020603050405020304" pitchFamily="18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73" marR="538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Тавсиф</a:t>
                      </a:r>
                      <a:endParaRPr lang="ru-RU" sz="1300" dirty="0">
                        <a:effectLst/>
                        <a:latin typeface="Times New Roman Tj" panose="02020603050405020304" pitchFamily="18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73" marR="53873" marT="0" marB="0"/>
                </a:tc>
              </a:tr>
              <a:tr h="49814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g-Cyrl-TJ" sz="1300" dirty="0">
                          <a:effectLst/>
                          <a:latin typeface="Times New Roman Tj" panose="02020603050405020304" pitchFamily="18" charset="-52"/>
                        </a:rPr>
                        <a:t>Вуруд 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(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Inputs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)</a:t>
                      </a:r>
                      <a:endParaRPr lang="ru-RU" sz="1300" dirty="0">
                        <a:effectLst/>
                        <a:latin typeface="Times New Roman Tj" panose="02020603050405020304" pitchFamily="18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73" marR="538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g-Cyrl-TJ" sz="1300" dirty="0">
                          <a:effectLst/>
                          <a:latin typeface="Times New Roman Tj" panose="02020603050405020304" pitchFamily="18" charset="-52"/>
                        </a:rPr>
                        <a:t>Сарфи з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ахираҳо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 (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мутахассисон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, 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дониш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, 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таҷҳизот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 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ва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 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захираҳои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 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молиявӣ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, 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ки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 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мо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 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барои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 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ноил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 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шудан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 ба 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натиҷаҳо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 ба 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барнома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/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лоиҳа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 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сармоягузорӣ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 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мекунем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)</a:t>
                      </a:r>
                      <a:endParaRPr lang="ru-RU" sz="1300" dirty="0">
                        <a:effectLst/>
                        <a:latin typeface="Times New Roman Tj" panose="02020603050405020304" pitchFamily="18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73" marR="53873" marT="0" marB="0"/>
                </a:tc>
              </a:tr>
              <a:tr h="17120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g-Cyrl-TJ" sz="1300" dirty="0">
                          <a:effectLst/>
                          <a:latin typeface="Times New Roman Tj" panose="02020603050405020304" pitchFamily="18" charset="-52"/>
                        </a:rPr>
                        <a:t>Натиҷаҳои фаврӣ  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(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Outputs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)</a:t>
                      </a:r>
                      <a:endParaRPr lang="ru-RU" sz="1300" dirty="0">
                        <a:effectLst/>
                        <a:latin typeface="Times New Roman Tj" panose="02020603050405020304" pitchFamily="18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73" marR="5387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Фаъолият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 ё х</a:t>
                      </a:r>
                      <a:r>
                        <a:rPr lang="tg-Cyrl-TJ" sz="1300" dirty="0">
                          <a:effectLst/>
                          <a:latin typeface="Times New Roman Tj" panose="02020603050405020304" pitchFamily="18" charset="-52"/>
                        </a:rPr>
                        <a:t>адамот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, 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ки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 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мо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 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барои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 ба даст 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овардани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 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натиҷаҳо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 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пешкаш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 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мекунем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Дар ин 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ҷо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 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равандҳои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 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марбут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 ба 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фаъолият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 ё 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пешниҳоди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 х</a:t>
                      </a:r>
                      <a:r>
                        <a:rPr lang="tg-Cyrl-TJ" sz="1300" dirty="0">
                          <a:effectLst/>
                          <a:latin typeface="Times New Roman Tj" panose="02020603050405020304" pitchFamily="18" charset="-52"/>
                        </a:rPr>
                        <a:t>адамот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 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хеле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 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муҳиманд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. 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Равандҳои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 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асосӣ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 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сифат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, </a:t>
                      </a:r>
                      <a:r>
                        <a:rPr lang="tg-Cyrl-TJ" sz="1300" dirty="0">
                          <a:effectLst/>
                          <a:latin typeface="Times New Roman Tj" panose="02020603050405020304" pitchFamily="18" charset="-52"/>
                        </a:rPr>
                        <a:t>ҳиссаи 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хароҷот</a:t>
                      </a:r>
                      <a:r>
                        <a:rPr lang="tg-Cyrl-TJ" sz="1300" dirty="0">
                          <a:effectLst/>
                          <a:latin typeface="Times New Roman Tj" panose="02020603050405020304" pitchFamily="18" charset="-52"/>
                        </a:rPr>
                        <a:t>ҳо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, 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дастрасӣ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 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ва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 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фарогириро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 дар бар 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мегиранд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g-Cyrl-TJ" sz="1300" dirty="0">
                          <a:effectLst/>
                          <a:latin typeface="Times New Roman Tj" panose="02020603050405020304" pitchFamily="18" charset="-52"/>
                        </a:rPr>
                        <a:t>Мисол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 аз </a:t>
                      </a:r>
                      <a:r>
                        <a:rPr lang="tg-Cyrl-TJ" sz="1300" dirty="0">
                          <a:effectLst/>
                          <a:latin typeface="Times New Roman Tj" panose="02020603050405020304" pitchFamily="18" charset="-52"/>
                        </a:rPr>
                        <a:t>индикаторҳои 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асосии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 </a:t>
                      </a:r>
                      <a:r>
                        <a:rPr lang="tg-Cyrl-TJ" sz="1300" dirty="0">
                          <a:effectLst/>
                          <a:latin typeface="Times New Roman Tj" panose="02020603050405020304" pitchFamily="18" charset="-52"/>
                        </a:rPr>
                        <a:t>БМР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 2021-2025: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solidFill>
                            <a:srgbClr val="FF0000"/>
                          </a:solidFill>
                          <a:effectLst/>
                          <a:latin typeface="Times New Roman Tj" panose="02020603050405020304" pitchFamily="18" charset="-52"/>
                        </a:rPr>
                        <a:t>Суръати</a:t>
                      </a:r>
                      <a:r>
                        <a:rPr lang="ru-RU" sz="1300" dirty="0">
                          <a:solidFill>
                            <a:srgbClr val="FF0000"/>
                          </a:solidFill>
                          <a:effectLst/>
                          <a:latin typeface="Times New Roman Tj" panose="02020603050405020304" pitchFamily="18" charset="-52"/>
                        </a:rPr>
                        <a:t> </a:t>
                      </a:r>
                      <a:r>
                        <a:rPr lang="ru-RU" sz="1300" dirty="0" err="1">
                          <a:solidFill>
                            <a:srgbClr val="FF0000"/>
                          </a:solidFill>
                          <a:effectLst/>
                          <a:latin typeface="Times New Roman Tj" panose="02020603050405020304" pitchFamily="18" charset="-52"/>
                        </a:rPr>
                        <a:t>коҳиши</a:t>
                      </a:r>
                      <a:r>
                        <a:rPr lang="ru-RU" sz="1300" dirty="0">
                          <a:solidFill>
                            <a:srgbClr val="FF0000"/>
                          </a:solidFill>
                          <a:effectLst/>
                          <a:latin typeface="Times New Roman Tj" panose="02020603050405020304" pitchFamily="18" charset="-52"/>
                        </a:rPr>
                        <a:t> </a:t>
                      </a:r>
                      <a:r>
                        <a:rPr lang="ru-RU" sz="1300" dirty="0" err="1">
                          <a:solidFill>
                            <a:srgbClr val="FF0000"/>
                          </a:solidFill>
                          <a:effectLst/>
                          <a:latin typeface="Times New Roman Tj" panose="02020603050405020304" pitchFamily="18" charset="-52"/>
                        </a:rPr>
                        <a:t>талафоти</a:t>
                      </a:r>
                      <a:r>
                        <a:rPr lang="ru-RU" sz="1300" dirty="0">
                          <a:solidFill>
                            <a:srgbClr val="FF0000"/>
                          </a:solidFill>
                          <a:effectLst/>
                          <a:latin typeface="Times New Roman Tj" panose="02020603050405020304" pitchFamily="18" charset="-52"/>
                        </a:rPr>
                        <a:t> </a:t>
                      </a:r>
                      <a:r>
                        <a:rPr lang="ru-RU" sz="1300" dirty="0" err="1">
                          <a:solidFill>
                            <a:srgbClr val="FF0000"/>
                          </a:solidFill>
                          <a:effectLst/>
                          <a:latin typeface="Times New Roman Tj" panose="02020603050405020304" pitchFamily="18" charset="-52"/>
                        </a:rPr>
                        <a:t>нерӯи</a:t>
                      </a:r>
                      <a:r>
                        <a:rPr lang="ru-RU" sz="1300" dirty="0">
                          <a:solidFill>
                            <a:srgbClr val="FF0000"/>
                          </a:solidFill>
                          <a:effectLst/>
                          <a:latin typeface="Times New Roman Tj" panose="02020603050405020304" pitchFamily="18" charset="-52"/>
                        </a:rPr>
                        <a:t> </a:t>
                      </a:r>
                      <a:r>
                        <a:rPr lang="ru-RU" sz="1300" dirty="0" err="1">
                          <a:solidFill>
                            <a:srgbClr val="FF0000"/>
                          </a:solidFill>
                          <a:effectLst/>
                          <a:latin typeface="Times New Roman Tj" panose="02020603050405020304" pitchFamily="18" charset="-52"/>
                        </a:rPr>
                        <a:t>барқ</a:t>
                      </a:r>
                      <a:r>
                        <a:rPr lang="ru-RU" sz="1300" dirty="0">
                          <a:solidFill>
                            <a:srgbClr val="FF0000"/>
                          </a:solidFill>
                          <a:effectLst/>
                          <a:latin typeface="Times New Roman Tj" panose="02020603050405020304" pitchFamily="18" charset="-52"/>
                        </a:rPr>
                        <a:t>, 1% дар соли 2025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: Ин 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нишондиҳандаро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 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бо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 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ду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 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роҳ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 ба даст 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овардан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 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мумкин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 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аст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1) 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тавассути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 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насби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 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ҳисобкунакҳои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 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барқии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 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замонавӣ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 дар 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ҳама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 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нерӯгоҳҳо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 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ва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 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зеристгоҳҳо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 (22 миллион 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доллари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 ИМА) 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ва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2) 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ҷорӣ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 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намудани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 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низоми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 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биллинг</a:t>
                      </a:r>
                      <a:r>
                        <a:rPr lang="tg-Cyrl-TJ" sz="1300" dirty="0">
                          <a:effectLst/>
                          <a:latin typeface="Times New Roman Tj" panose="02020603050405020304" pitchFamily="18" charset="-52"/>
                        </a:rPr>
                        <a:t>ӣ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 дар 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шаҳрҳои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 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бузурги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 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кишвар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 (135 млн. долл. ИМА).</a:t>
                      </a:r>
                      <a:endParaRPr lang="ru-RU" sz="1300" dirty="0">
                        <a:effectLst/>
                        <a:latin typeface="Times New Roman Tj" panose="02020603050405020304" pitchFamily="18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73" marR="53873" marT="0" marB="0"/>
                </a:tc>
              </a:tr>
              <a:tr h="9250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g-Cyrl-TJ" sz="1300">
                          <a:effectLst/>
                          <a:latin typeface="Times New Roman Tj" panose="02020603050405020304" pitchFamily="18" charset="-52"/>
                        </a:rPr>
                        <a:t>Натиҷаҳои ниҳоӣ</a:t>
                      </a:r>
                      <a:r>
                        <a:rPr lang="ru-RU" sz="1300">
                          <a:effectLst/>
                          <a:latin typeface="Times New Roman Tj" panose="02020603050405020304" pitchFamily="18" charset="-52"/>
                        </a:rPr>
                        <a:t> (Outcomes)</a:t>
                      </a:r>
                      <a:endParaRPr lang="ru-RU" sz="1300">
                        <a:effectLst/>
                        <a:latin typeface="Times New Roman Tj" panose="02020603050405020304" pitchFamily="18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73" marR="538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Натиҷаҳои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 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асосӣ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 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бояд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 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тавассути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 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хидматрасонии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 </a:t>
                      </a:r>
                      <a:r>
                        <a:rPr lang="tg-Cyrl-TJ" sz="1300" dirty="0">
                          <a:effectLst/>
                          <a:latin typeface="Times New Roman Tj" panose="02020603050405020304" pitchFamily="18" charset="-52"/>
                        </a:rPr>
                        <a:t>бо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сифат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, 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камхарҷ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 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ва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 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дастрас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 ба даст 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оварда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 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шаванд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Натиҷаи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 ин 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тағйирот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 дар 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истифодаи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 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сарфакоронаи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 </a:t>
                      </a:r>
                      <a:r>
                        <a:rPr lang="tg-Cyrl-TJ" sz="1300" dirty="0">
                          <a:effectLst/>
                          <a:latin typeface="Times New Roman Tj" panose="02020603050405020304" pitchFamily="18" charset="-52"/>
                        </a:rPr>
                        <a:t>нерӯи барқ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 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ва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 баланд 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шудани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 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маданияти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 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истифода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 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мебошад</a:t>
                      </a:r>
                      <a:endParaRPr lang="ru-RU" sz="1300" dirty="0">
                        <a:effectLst/>
                        <a:latin typeface="Times New Roman Tj" panose="02020603050405020304" pitchFamily="18" charset="-52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solidFill>
                            <a:srgbClr val="FF0000"/>
                          </a:solidFill>
                          <a:effectLst/>
                          <a:latin typeface="Times New Roman Tj" panose="02020603050405020304" pitchFamily="18" charset="-52"/>
                        </a:rPr>
                        <a:t>Ҳиссаи</a:t>
                      </a:r>
                      <a:r>
                        <a:rPr lang="ru-RU" sz="1300" dirty="0">
                          <a:solidFill>
                            <a:srgbClr val="FF0000"/>
                          </a:solidFill>
                          <a:effectLst/>
                          <a:latin typeface="Times New Roman Tj" panose="02020603050405020304" pitchFamily="18" charset="-52"/>
                        </a:rPr>
                        <a:t> (%) </a:t>
                      </a:r>
                      <a:r>
                        <a:rPr lang="ru-RU" sz="1300" dirty="0" err="1">
                          <a:solidFill>
                            <a:srgbClr val="FF0000"/>
                          </a:solidFill>
                          <a:effectLst/>
                          <a:latin typeface="Times New Roman Tj" panose="02020603050405020304" pitchFamily="18" charset="-52"/>
                        </a:rPr>
                        <a:t>муштариёне</a:t>
                      </a:r>
                      <a:r>
                        <a:rPr lang="ru-RU" sz="1300" dirty="0">
                          <a:solidFill>
                            <a:srgbClr val="FF0000"/>
                          </a:solidFill>
                          <a:effectLst/>
                          <a:latin typeface="Times New Roman Tj" panose="02020603050405020304" pitchFamily="18" charset="-52"/>
                        </a:rPr>
                        <a:t>, </a:t>
                      </a:r>
                      <a:r>
                        <a:rPr lang="ru-RU" sz="1300" dirty="0" err="1">
                          <a:solidFill>
                            <a:srgbClr val="FF0000"/>
                          </a:solidFill>
                          <a:effectLst/>
                          <a:latin typeface="Times New Roman Tj" panose="02020603050405020304" pitchFamily="18" charset="-52"/>
                        </a:rPr>
                        <a:t>ки</a:t>
                      </a:r>
                      <a:r>
                        <a:rPr lang="ru-RU" sz="1300" dirty="0">
                          <a:solidFill>
                            <a:srgbClr val="FF0000"/>
                          </a:solidFill>
                          <a:effectLst/>
                          <a:latin typeface="Times New Roman Tj" panose="02020603050405020304" pitchFamily="18" charset="-52"/>
                        </a:rPr>
                        <a:t> аз </a:t>
                      </a:r>
                      <a:r>
                        <a:rPr lang="ru-RU" sz="1300" dirty="0" err="1">
                          <a:solidFill>
                            <a:srgbClr val="FF0000"/>
                          </a:solidFill>
                          <a:effectLst/>
                          <a:latin typeface="Times New Roman Tj" panose="02020603050405020304" pitchFamily="18" charset="-52"/>
                        </a:rPr>
                        <a:t>ҳисобкунакҳои</a:t>
                      </a:r>
                      <a:r>
                        <a:rPr lang="ru-RU" sz="1300" dirty="0">
                          <a:solidFill>
                            <a:srgbClr val="FF0000"/>
                          </a:solidFill>
                          <a:effectLst/>
                          <a:latin typeface="Times New Roman Tj" panose="02020603050405020304" pitchFamily="18" charset="-52"/>
                        </a:rPr>
                        <a:t> </a:t>
                      </a:r>
                      <a:r>
                        <a:rPr lang="ru-RU" sz="1300" dirty="0" err="1">
                          <a:solidFill>
                            <a:srgbClr val="FF0000"/>
                          </a:solidFill>
                          <a:effectLst/>
                          <a:latin typeface="Times New Roman Tj" panose="02020603050405020304" pitchFamily="18" charset="-52"/>
                        </a:rPr>
                        <a:t>интеллектуалӣ</a:t>
                      </a:r>
                      <a:r>
                        <a:rPr lang="ru-RU" sz="1300" dirty="0">
                          <a:solidFill>
                            <a:srgbClr val="FF0000"/>
                          </a:solidFill>
                          <a:effectLst/>
                          <a:latin typeface="Times New Roman Tj" panose="02020603050405020304" pitchFamily="18" charset="-52"/>
                        </a:rPr>
                        <a:t> </a:t>
                      </a:r>
                      <a:r>
                        <a:rPr lang="ru-RU" sz="1300" dirty="0" err="1">
                          <a:solidFill>
                            <a:srgbClr val="FF0000"/>
                          </a:solidFill>
                          <a:effectLst/>
                          <a:latin typeface="Times New Roman Tj" panose="02020603050405020304" pitchFamily="18" charset="-52"/>
                        </a:rPr>
                        <a:t>ва</a:t>
                      </a:r>
                      <a:r>
                        <a:rPr lang="ru-RU" sz="1300" dirty="0">
                          <a:solidFill>
                            <a:srgbClr val="FF0000"/>
                          </a:solidFill>
                          <a:effectLst/>
                          <a:latin typeface="Times New Roman Tj" panose="02020603050405020304" pitchFamily="18" charset="-52"/>
                        </a:rPr>
                        <a:t> </a:t>
                      </a:r>
                      <a:r>
                        <a:rPr lang="tg-Cyrl-TJ" sz="1300" dirty="0">
                          <a:solidFill>
                            <a:srgbClr val="FF0000"/>
                          </a:solidFill>
                          <a:effectLst/>
                          <a:latin typeface="Times New Roman Tj" panose="02020603050405020304" pitchFamily="18" charset="-52"/>
                        </a:rPr>
                        <a:t>низоми</a:t>
                      </a:r>
                      <a:r>
                        <a:rPr lang="ru-RU" sz="1300" dirty="0">
                          <a:solidFill>
                            <a:srgbClr val="FF0000"/>
                          </a:solidFill>
                          <a:effectLst/>
                          <a:latin typeface="Times New Roman Tj" panose="02020603050405020304" pitchFamily="18" charset="-52"/>
                        </a:rPr>
                        <a:t> </a:t>
                      </a:r>
                      <a:r>
                        <a:rPr lang="ru-RU" sz="1300" dirty="0" err="1">
                          <a:solidFill>
                            <a:srgbClr val="FF0000"/>
                          </a:solidFill>
                          <a:effectLst/>
                          <a:latin typeface="Times New Roman Tj" panose="02020603050405020304" pitchFamily="18" charset="-52"/>
                        </a:rPr>
                        <a:t>биллинг</a:t>
                      </a:r>
                      <a:r>
                        <a:rPr lang="tg-Cyrl-TJ" sz="1300" dirty="0">
                          <a:solidFill>
                            <a:srgbClr val="FF0000"/>
                          </a:solidFill>
                          <a:effectLst/>
                          <a:latin typeface="Times New Roman Tj" panose="02020603050405020304" pitchFamily="18" charset="-52"/>
                        </a:rPr>
                        <a:t>ӣ</a:t>
                      </a:r>
                      <a:r>
                        <a:rPr lang="ru-RU" sz="1300" dirty="0">
                          <a:solidFill>
                            <a:srgbClr val="FF0000"/>
                          </a:solidFill>
                          <a:effectLst/>
                          <a:latin typeface="Times New Roman Tj" panose="02020603050405020304" pitchFamily="18" charset="-52"/>
                        </a:rPr>
                        <a:t> </a:t>
                      </a:r>
                      <a:r>
                        <a:rPr lang="ru-RU" sz="1300" dirty="0" err="1">
                          <a:solidFill>
                            <a:srgbClr val="FF0000"/>
                          </a:solidFill>
                          <a:effectLst/>
                          <a:latin typeface="Times New Roman Tj" panose="02020603050405020304" pitchFamily="18" charset="-52"/>
                        </a:rPr>
                        <a:t>истифода</a:t>
                      </a:r>
                      <a:r>
                        <a:rPr lang="tg-Cyrl-TJ" sz="1300" dirty="0">
                          <a:solidFill>
                            <a:srgbClr val="FF0000"/>
                          </a:solidFill>
                          <a:effectLst/>
                          <a:latin typeface="Times New Roman Tj" panose="02020603050405020304" pitchFamily="18" charset="-52"/>
                        </a:rPr>
                        <a:t> мекунанд</a:t>
                      </a:r>
                      <a:endParaRPr lang="ru-RU" sz="1300" dirty="0">
                        <a:solidFill>
                          <a:srgbClr val="FF0000"/>
                        </a:solidFill>
                        <a:effectLst/>
                        <a:latin typeface="Times New Roman Tj" panose="02020603050405020304" pitchFamily="18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73" marR="53873" marT="0" marB="0"/>
                </a:tc>
              </a:tr>
              <a:tr h="1328395">
                <a:tc>
                  <a:txBody>
                    <a:bodyPr/>
                    <a:lstStyle/>
                    <a:p>
                      <a:pPr algn="just">
                        <a:spcAft>
                          <a:spcPts val="400"/>
                        </a:spcAft>
                      </a:pPr>
                      <a:r>
                        <a:rPr lang="tg-Cyrl-TJ" sz="1300" dirty="0">
                          <a:effectLst/>
                          <a:latin typeface="Times New Roman Tj" panose="02020603050405020304" pitchFamily="18" charset="-52"/>
                        </a:rPr>
                        <a:t>Таъсир 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(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Impacts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)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 </a:t>
                      </a:r>
                      <a:endParaRPr lang="ru-RU" sz="1300" dirty="0">
                        <a:effectLst/>
                        <a:latin typeface="Times New Roman Tj" panose="02020603050405020304" pitchFamily="18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73" marR="538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Ин 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натиҷаҳо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 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бояд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 ба 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некӯаҳволии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 </a:t>
                      </a:r>
                      <a:r>
                        <a:rPr lang="tg-Cyrl-TJ" sz="1300" dirty="0">
                          <a:effectLst/>
                          <a:latin typeface="Times New Roman Tj" panose="02020603050405020304" pitchFamily="18" charset="-52"/>
                        </a:rPr>
                        <a:t>мардум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 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таъсири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 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ҷиддӣ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 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расонанд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. 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Таъсир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 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оқибатҳои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 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ченшаванда</a:t>
                      </a:r>
                      <a:r>
                        <a:rPr lang="tg-Cyrl-TJ" sz="1300" dirty="0">
                          <a:effectLst/>
                          <a:latin typeface="Times New Roman Tj" panose="02020603050405020304" pitchFamily="18" charset="-52"/>
                        </a:rPr>
                        <a:t>ро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 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барои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 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аҳолии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 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кишвар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 </a:t>
                      </a:r>
                      <a:r>
                        <a:rPr lang="tg-Cyrl-TJ" sz="1300" dirty="0">
                          <a:effectLst/>
                          <a:latin typeface="Times New Roman Tj" panose="02020603050405020304" pitchFamily="18" charset="-52"/>
                        </a:rPr>
                        <a:t>ифода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 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мекунад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g-Cyrl-TJ" sz="1300" dirty="0">
                          <a:effectLst/>
                          <a:latin typeface="Times New Roman Tj" panose="02020603050405020304" pitchFamily="18" charset="-52"/>
                        </a:rPr>
                        <a:t>Мисол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 аз </a:t>
                      </a:r>
                      <a:r>
                        <a:rPr lang="tg-Cyrl-TJ" sz="1300" dirty="0">
                          <a:effectLst/>
                          <a:latin typeface="Times New Roman Tj" panose="02020603050405020304" pitchFamily="18" charset="-52"/>
                        </a:rPr>
                        <a:t>индикаторҳои </a:t>
                      </a:r>
                      <a:r>
                        <a:rPr lang="ru-RU" sz="1300" dirty="0" err="1">
                          <a:effectLst/>
                          <a:latin typeface="Times New Roman Tj" panose="02020603050405020304" pitchFamily="18" charset="-52"/>
                        </a:rPr>
                        <a:t>асосии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 </a:t>
                      </a:r>
                      <a:r>
                        <a:rPr lang="tg-Cyrl-TJ" sz="1300" dirty="0">
                          <a:effectLst/>
                          <a:latin typeface="Times New Roman Tj" panose="02020603050405020304" pitchFamily="18" charset="-52"/>
                        </a:rPr>
                        <a:t>БМР</a:t>
                      </a:r>
                      <a:r>
                        <a:rPr lang="ru-RU" sz="1300" dirty="0">
                          <a:effectLst/>
                          <a:latin typeface="Times New Roman Tj" panose="02020603050405020304" pitchFamily="18" charset="-52"/>
                        </a:rPr>
                        <a:t> 2021-2025: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FF0000"/>
                          </a:solidFill>
                          <a:effectLst/>
                          <a:latin typeface="Times New Roman Tj" panose="02020603050405020304" pitchFamily="18" charset="-52"/>
                        </a:rPr>
                        <a:t>1) </a:t>
                      </a:r>
                      <a:r>
                        <a:rPr lang="ru-RU" sz="1300" dirty="0" err="1">
                          <a:solidFill>
                            <a:srgbClr val="FF0000"/>
                          </a:solidFill>
                          <a:effectLst/>
                          <a:latin typeface="Times New Roman Tj" panose="02020603050405020304" pitchFamily="18" charset="-52"/>
                        </a:rPr>
                        <a:t>сатҳи</a:t>
                      </a:r>
                      <a:r>
                        <a:rPr lang="ru-RU" sz="1300" dirty="0">
                          <a:solidFill>
                            <a:srgbClr val="FF0000"/>
                          </a:solidFill>
                          <a:effectLst/>
                          <a:latin typeface="Times New Roman Tj" panose="02020603050405020304" pitchFamily="18" charset="-52"/>
                        </a:rPr>
                        <a:t> (%) </a:t>
                      </a:r>
                      <a:r>
                        <a:rPr lang="ru-RU" sz="1300" dirty="0" err="1">
                          <a:solidFill>
                            <a:srgbClr val="FF0000"/>
                          </a:solidFill>
                          <a:effectLst/>
                          <a:latin typeface="Times New Roman Tj" panose="02020603050405020304" pitchFamily="18" charset="-52"/>
                        </a:rPr>
                        <a:t>бо</a:t>
                      </a:r>
                      <a:r>
                        <a:rPr lang="ru-RU" sz="1300" dirty="0">
                          <a:solidFill>
                            <a:srgbClr val="FF0000"/>
                          </a:solidFill>
                          <a:effectLst/>
                          <a:latin typeface="Times New Roman Tj" panose="02020603050405020304" pitchFamily="18" charset="-52"/>
                        </a:rPr>
                        <a:t> </a:t>
                      </a:r>
                      <a:r>
                        <a:rPr lang="ru-RU" sz="1300" dirty="0" err="1">
                          <a:solidFill>
                            <a:srgbClr val="FF0000"/>
                          </a:solidFill>
                          <a:effectLst/>
                          <a:latin typeface="Times New Roman Tj" panose="02020603050405020304" pitchFamily="18" charset="-52"/>
                        </a:rPr>
                        <a:t>нерӯи</a:t>
                      </a:r>
                      <a:r>
                        <a:rPr lang="ru-RU" sz="1300" dirty="0">
                          <a:solidFill>
                            <a:srgbClr val="FF0000"/>
                          </a:solidFill>
                          <a:effectLst/>
                          <a:latin typeface="Times New Roman Tj" panose="02020603050405020304" pitchFamily="18" charset="-52"/>
                        </a:rPr>
                        <a:t> </a:t>
                      </a:r>
                      <a:r>
                        <a:rPr lang="ru-RU" sz="1300" dirty="0" err="1">
                          <a:solidFill>
                            <a:srgbClr val="FF0000"/>
                          </a:solidFill>
                          <a:effectLst/>
                          <a:latin typeface="Times New Roman Tj" panose="02020603050405020304" pitchFamily="18" charset="-52"/>
                        </a:rPr>
                        <a:t>барқ</a:t>
                      </a:r>
                      <a:r>
                        <a:rPr lang="ru-RU" sz="1300" dirty="0">
                          <a:solidFill>
                            <a:srgbClr val="FF0000"/>
                          </a:solidFill>
                          <a:effectLst/>
                          <a:latin typeface="Times New Roman Tj" panose="02020603050405020304" pitchFamily="18" charset="-52"/>
                        </a:rPr>
                        <a:t> </a:t>
                      </a:r>
                      <a:r>
                        <a:rPr lang="ru-RU" sz="1300" dirty="0" err="1">
                          <a:solidFill>
                            <a:srgbClr val="FF0000"/>
                          </a:solidFill>
                          <a:effectLst/>
                          <a:latin typeface="Times New Roman Tj" panose="02020603050405020304" pitchFamily="18" charset="-52"/>
                        </a:rPr>
                        <a:t>қонеъ</a:t>
                      </a:r>
                      <a:r>
                        <a:rPr lang="ru-RU" sz="1300" dirty="0">
                          <a:solidFill>
                            <a:srgbClr val="FF0000"/>
                          </a:solidFill>
                          <a:effectLst/>
                          <a:latin typeface="Times New Roman Tj" panose="02020603050405020304" pitchFamily="18" charset="-52"/>
                        </a:rPr>
                        <a:t> </a:t>
                      </a:r>
                      <a:r>
                        <a:rPr lang="ru-RU" sz="1300" dirty="0" err="1">
                          <a:solidFill>
                            <a:srgbClr val="FF0000"/>
                          </a:solidFill>
                          <a:effectLst/>
                          <a:latin typeface="Times New Roman Tj" panose="02020603050405020304" pitchFamily="18" charset="-52"/>
                        </a:rPr>
                        <a:t>гардонидани</a:t>
                      </a:r>
                      <a:r>
                        <a:rPr lang="ru-RU" sz="1300" dirty="0">
                          <a:solidFill>
                            <a:srgbClr val="FF0000"/>
                          </a:solidFill>
                          <a:effectLst/>
                          <a:latin typeface="Times New Roman Tj" panose="02020603050405020304" pitchFamily="18" charset="-52"/>
                        </a:rPr>
                        <a:t> </a:t>
                      </a:r>
                      <a:r>
                        <a:rPr lang="ru-RU" sz="1300" dirty="0" err="1">
                          <a:solidFill>
                            <a:srgbClr val="FF0000"/>
                          </a:solidFill>
                          <a:effectLst/>
                          <a:latin typeface="Times New Roman Tj" panose="02020603050405020304" pitchFamily="18" charset="-52"/>
                        </a:rPr>
                        <a:t>талабот</a:t>
                      </a:r>
                      <a:r>
                        <a:rPr lang="ru-RU" sz="1300" dirty="0">
                          <a:solidFill>
                            <a:srgbClr val="FF0000"/>
                          </a:solidFill>
                          <a:effectLst/>
                          <a:latin typeface="Times New Roman Tj" panose="02020603050405020304" pitchFamily="18" charset="-52"/>
                        </a:rPr>
                        <a:t> (100 </a:t>
                      </a:r>
                      <a:r>
                        <a:rPr lang="ru-RU" sz="1300" dirty="0" err="1">
                          <a:solidFill>
                            <a:srgbClr val="FF0000"/>
                          </a:solidFill>
                          <a:effectLst/>
                          <a:latin typeface="Times New Roman Tj" panose="02020603050405020304" pitchFamily="18" charset="-52"/>
                        </a:rPr>
                        <a:t>фоиз</a:t>
                      </a:r>
                      <a:r>
                        <a:rPr lang="ru-RU" sz="1300" dirty="0">
                          <a:solidFill>
                            <a:srgbClr val="FF0000"/>
                          </a:solidFill>
                          <a:effectLst/>
                          <a:latin typeface="Times New Roman Tj" panose="02020603050405020304" pitchFamily="18" charset="-52"/>
                        </a:rPr>
                        <a:t> то соли 2025);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FF0000"/>
                          </a:solidFill>
                          <a:effectLst/>
                          <a:latin typeface="Times New Roman Tj" panose="02020603050405020304" pitchFamily="18" charset="-52"/>
                        </a:rPr>
                        <a:t>2) </a:t>
                      </a:r>
                      <a:r>
                        <a:rPr lang="ru-RU" sz="1300" dirty="0" err="1">
                          <a:solidFill>
                            <a:srgbClr val="FF0000"/>
                          </a:solidFill>
                          <a:effectLst/>
                          <a:latin typeface="Times New Roman Tj" panose="02020603050405020304" pitchFamily="18" charset="-52"/>
                        </a:rPr>
                        <a:t>тавлиди</a:t>
                      </a:r>
                      <a:r>
                        <a:rPr lang="ru-RU" sz="1300" dirty="0">
                          <a:solidFill>
                            <a:srgbClr val="FF0000"/>
                          </a:solidFill>
                          <a:effectLst/>
                          <a:latin typeface="Times New Roman Tj" panose="02020603050405020304" pitchFamily="18" charset="-52"/>
                        </a:rPr>
                        <a:t> </a:t>
                      </a:r>
                      <a:r>
                        <a:rPr lang="ru-RU" sz="1300" dirty="0" err="1">
                          <a:solidFill>
                            <a:srgbClr val="FF0000"/>
                          </a:solidFill>
                          <a:effectLst/>
                          <a:latin typeface="Times New Roman Tj" panose="02020603050405020304" pitchFamily="18" charset="-52"/>
                        </a:rPr>
                        <a:t>нерӯи</a:t>
                      </a:r>
                      <a:r>
                        <a:rPr lang="ru-RU" sz="1300" dirty="0">
                          <a:solidFill>
                            <a:srgbClr val="FF0000"/>
                          </a:solidFill>
                          <a:effectLst/>
                          <a:latin typeface="Times New Roman Tj" panose="02020603050405020304" pitchFamily="18" charset="-52"/>
                        </a:rPr>
                        <a:t> </a:t>
                      </a:r>
                      <a:r>
                        <a:rPr lang="ru-RU" sz="1300" dirty="0" err="1">
                          <a:solidFill>
                            <a:srgbClr val="FF0000"/>
                          </a:solidFill>
                          <a:effectLst/>
                          <a:latin typeface="Times New Roman Tj" panose="02020603050405020304" pitchFamily="18" charset="-52"/>
                        </a:rPr>
                        <a:t>барқ</a:t>
                      </a:r>
                      <a:r>
                        <a:rPr lang="ru-RU" sz="1300" dirty="0">
                          <a:solidFill>
                            <a:srgbClr val="FF0000"/>
                          </a:solidFill>
                          <a:effectLst/>
                          <a:latin typeface="Times New Roman Tj" panose="02020603050405020304" pitchFamily="18" charset="-52"/>
                        </a:rPr>
                        <a:t> ​​ба </a:t>
                      </a:r>
                      <a:r>
                        <a:rPr lang="ru-RU" sz="1300" dirty="0" err="1">
                          <a:solidFill>
                            <a:srgbClr val="FF0000"/>
                          </a:solidFill>
                          <a:effectLst/>
                          <a:latin typeface="Times New Roman Tj" panose="02020603050405020304" pitchFamily="18" charset="-52"/>
                        </a:rPr>
                        <a:t>ҳар</a:t>
                      </a:r>
                      <a:r>
                        <a:rPr lang="ru-RU" sz="1300" dirty="0">
                          <a:solidFill>
                            <a:srgbClr val="FF0000"/>
                          </a:solidFill>
                          <a:effectLst/>
                          <a:latin typeface="Times New Roman Tj" panose="02020603050405020304" pitchFamily="18" charset="-52"/>
                        </a:rPr>
                        <a:t> </a:t>
                      </a:r>
                      <a:r>
                        <a:rPr lang="tg-Cyrl-TJ" sz="1300" dirty="0">
                          <a:solidFill>
                            <a:srgbClr val="FF0000"/>
                          </a:solidFill>
                          <a:effectLst/>
                          <a:latin typeface="Times New Roman Tj" panose="02020603050405020304" pitchFamily="18" charset="-52"/>
                        </a:rPr>
                        <a:t>нафар </a:t>
                      </a:r>
                      <a:r>
                        <a:rPr lang="ru-RU" sz="1300" dirty="0" err="1">
                          <a:solidFill>
                            <a:srgbClr val="FF0000"/>
                          </a:solidFill>
                          <a:effectLst/>
                          <a:latin typeface="Times New Roman Tj" panose="02020603050405020304" pitchFamily="18" charset="-52"/>
                        </a:rPr>
                        <a:t>аҳолӣ</a:t>
                      </a:r>
                      <a:r>
                        <a:rPr lang="ru-RU" sz="1300" dirty="0">
                          <a:solidFill>
                            <a:srgbClr val="FF0000"/>
                          </a:solidFill>
                          <a:effectLst/>
                          <a:latin typeface="Times New Roman Tj" panose="02020603050405020304" pitchFamily="18" charset="-52"/>
                        </a:rPr>
                        <a:t> (то соли 2025 2,61 кВт/</a:t>
                      </a:r>
                      <a:r>
                        <a:rPr lang="ru-RU" sz="1300" dirty="0" err="1">
                          <a:solidFill>
                            <a:srgbClr val="FF0000"/>
                          </a:solidFill>
                          <a:effectLst/>
                          <a:latin typeface="Times New Roman Tj" panose="02020603050405020304" pitchFamily="18" charset="-52"/>
                        </a:rPr>
                        <a:t>соат</a:t>
                      </a:r>
                      <a:r>
                        <a:rPr lang="ru-RU" sz="1300" dirty="0">
                          <a:solidFill>
                            <a:srgbClr val="FF0000"/>
                          </a:solidFill>
                          <a:effectLst/>
                          <a:latin typeface="Times New Roman Tj" panose="02020603050405020304" pitchFamily="18" charset="-52"/>
                        </a:rPr>
                        <a:t>)</a:t>
                      </a:r>
                      <a:endParaRPr lang="ru-RU" sz="1300" dirty="0">
                        <a:solidFill>
                          <a:srgbClr val="FF0000"/>
                        </a:solidFill>
                        <a:effectLst/>
                        <a:latin typeface="Times New Roman Tj" panose="02020603050405020304" pitchFamily="18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73" marR="53873" marT="0" marB="0"/>
                </a:tc>
              </a:tr>
            </a:tbl>
          </a:graphicData>
        </a:graphic>
      </p:graphicFrame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845940" y="6513983"/>
            <a:ext cx="506581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Tj" panose="020206030504050203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kumimoji="0" lang="tg-Cyrl-TJ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Tj" panose="020206030504050203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Матритсаи амалиёти БМР 2021-2025, §. Расидан ба исти</a:t>
            </a:r>
            <a:r>
              <a:rPr kumimoji="0" lang="tg-Cyrl-TJ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қ</a:t>
            </a:r>
            <a:r>
              <a:rPr kumimoji="0" lang="tg-Cyrl-TJ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 Tj" panose="02020603050405020304" pitchFamily="18" charset="-52"/>
              </a:rPr>
              <a:t>лолияти</a:t>
            </a:r>
            <a:r>
              <a:rPr kumimoji="0" lang="tg-Cyrl-TJ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Tj" panose="020206030504050203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tg-Cyrl-TJ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 Tj" panose="02020603050405020304" pitchFamily="18" charset="-52"/>
              </a:rPr>
              <a:t>в</a:t>
            </a:r>
            <a:r>
              <a:rPr kumimoji="0" lang="tg-Cyrl-TJ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Tj" panose="020206030504050203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kumimoji="0" lang="tg-Cyrl-TJ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қ</a:t>
            </a:r>
            <a:r>
              <a:rPr kumimoji="0" lang="tg-Cyrl-TJ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 Tj" panose="02020603050405020304" pitchFamily="18" charset="-52"/>
              </a:rPr>
              <a:t>еии</a:t>
            </a:r>
            <a:r>
              <a:rPr kumimoji="0" lang="tg-Cyrl-TJ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Tj" panose="020206030504050203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энергетик</a:t>
            </a:r>
            <a:r>
              <a:rPr kumimoji="0" lang="tg-Cyrl-TJ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ӣ</a:t>
            </a:r>
            <a:r>
              <a:rPr kumimoji="0" lang="tg-Cyrl-TJ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Tj" panose="020206030504050203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tg-Cyrl-TJ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 Tj" panose="02020603050405020304" pitchFamily="18" charset="-52"/>
              </a:rPr>
              <a:t>са</a:t>
            </a:r>
            <a:r>
              <a:rPr kumimoji="0" lang="tg-Cyrl-TJ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ҳ</a:t>
            </a:r>
            <a:r>
              <a:rPr kumimoji="0" lang="tg-Cyrl-TJ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Tj" panose="020206030504050203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.200</a:t>
            </a:r>
            <a:endParaRPr kumimoji="0" lang="tg-Cyrl-TJ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28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671736"/>
          </a:xfrm>
        </p:spPr>
        <p:txBody>
          <a:bodyPr>
            <a:normAutofit/>
          </a:bodyPr>
          <a:lstStyle/>
          <a:p>
            <a:pPr algn="ctr"/>
            <a:r>
              <a:rPr lang="tg-Cyrl-TJ" sz="2000" b="1" dirty="0">
                <a:solidFill>
                  <a:schemeClr val="tx2"/>
                </a:solidFill>
                <a:latin typeface="Times New Roman Tj" panose="02020603050405020304" pitchFamily="18" charset="-52"/>
              </a:rPr>
              <a:t>Ҷузъиёти мониторинг ва арзёбӣ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86466" y="414867"/>
            <a:ext cx="7746777" cy="6076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000" b="1" dirty="0">
              <a:solidFill>
                <a:schemeClr val="bg1"/>
              </a:solidFill>
              <a:latin typeface="Times New Roman Tj" panose="02020603050405020304" pitchFamily="18" charset="-52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293813" y="1412875"/>
            <a:ext cx="9601200" cy="47593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g-Cyrl-TJ" sz="2000" dirty="0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Ҷузъҳои асосии M ва А инҳоянд:           </a:t>
            </a:r>
            <a:endParaRPr lang="ru-RU" sz="2000" dirty="0" smtClean="0">
              <a:solidFill>
                <a:schemeClr val="tx2"/>
              </a:solidFill>
              <a:latin typeface="Times New Roman Tj" panose="02020603050405020304" pitchFamily="18" charset="-52"/>
            </a:endParaRPr>
          </a:p>
          <a:p>
            <a:pPr marL="0" indent="0">
              <a:buNone/>
            </a:pPr>
            <a:r>
              <a:rPr lang="tg-Cyrl-TJ" sz="2000" dirty="0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• низоми умумӣ</a:t>
            </a:r>
            <a:endParaRPr lang="ru-RU" sz="2000" dirty="0" smtClean="0">
              <a:solidFill>
                <a:schemeClr val="tx2"/>
              </a:solidFill>
              <a:latin typeface="Times New Roman Tj" panose="02020603050405020304" pitchFamily="18" charset="-52"/>
            </a:endParaRPr>
          </a:p>
          <a:p>
            <a:pPr marL="0" indent="0">
              <a:buNone/>
            </a:pPr>
            <a:r>
              <a:rPr lang="tg-Cyrl-TJ" sz="2000" dirty="0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• пайгирӣ</a:t>
            </a:r>
            <a:endParaRPr lang="ru-RU" sz="2000" dirty="0" smtClean="0">
              <a:solidFill>
                <a:schemeClr val="tx2"/>
              </a:solidFill>
              <a:latin typeface="Times New Roman Tj" panose="02020603050405020304" pitchFamily="18" charset="-52"/>
            </a:endParaRPr>
          </a:p>
          <a:p>
            <a:pPr marL="0" indent="0">
              <a:buNone/>
            </a:pPr>
            <a:r>
              <a:rPr lang="tg-Cyrl-TJ" sz="2000" dirty="0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• тадқиқот/арзёбӣ</a:t>
            </a:r>
            <a:endParaRPr lang="ru-RU" sz="2000" dirty="0" smtClean="0">
              <a:solidFill>
                <a:schemeClr val="tx2"/>
              </a:solidFill>
              <a:latin typeface="Times New Roman Tj" panose="02020603050405020304" pitchFamily="18" charset="-52"/>
            </a:endParaRPr>
          </a:p>
          <a:p>
            <a:pPr marL="0" indent="0">
              <a:buNone/>
            </a:pPr>
            <a:r>
              <a:rPr lang="tg-Cyrl-TJ" sz="2000" dirty="0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• ҳисоботи ҷамъбастӣ</a:t>
            </a:r>
          </a:p>
          <a:p>
            <a:pPr marL="0" indent="0">
              <a:buNone/>
            </a:pPr>
            <a:endParaRPr lang="tg-Cyrl-TJ" sz="2000" dirty="0" smtClean="0">
              <a:latin typeface="Times New Roman Tj" panose="02020603050405020304" pitchFamily="18" charset="-52"/>
            </a:endParaRPr>
          </a:p>
          <a:p>
            <a:pPr marL="0" indent="0">
              <a:buNone/>
            </a:pPr>
            <a:endParaRPr lang="tg-Cyrl-TJ" sz="2000" dirty="0">
              <a:latin typeface="Times New Roman Tj" panose="02020603050405020304" pitchFamily="18" charset="-52"/>
            </a:endParaRPr>
          </a:p>
          <a:p>
            <a:pPr marL="0" indent="0">
              <a:buNone/>
            </a:pPr>
            <a:endParaRPr lang="ru-RU" sz="2000" dirty="0">
              <a:latin typeface="Times New Roman Tj" panose="02020603050405020304" pitchFamily="18" charset="-52"/>
            </a:endParaRPr>
          </a:p>
          <a:p>
            <a:pPr marL="0" indent="0">
              <a:buNone/>
            </a:pPr>
            <a:endParaRPr lang="ru-RU" sz="2000" dirty="0">
              <a:latin typeface="Times New Roman Tj" panose="02020603050405020304" pitchFamily="18" charset="-52"/>
            </a:endParaRPr>
          </a:p>
          <a:p>
            <a:pPr marL="0" indent="0">
              <a:buNone/>
            </a:pPr>
            <a:endParaRPr lang="ru-RU" sz="2000" dirty="0">
              <a:latin typeface="Times New Roman Tj" panose="02020603050405020304" pitchFamily="18" charset="-5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4332" y="1484784"/>
            <a:ext cx="5472607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32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476672"/>
            <a:ext cx="9601200" cy="504056"/>
          </a:xfrm>
        </p:spPr>
        <p:txBody>
          <a:bodyPr>
            <a:normAutofit/>
          </a:bodyPr>
          <a:lstStyle/>
          <a:p>
            <a:pPr algn="ctr"/>
            <a:r>
              <a:rPr lang="tg-Cyrl-TJ" sz="2000" b="1" dirty="0" smtClean="0">
                <a:solidFill>
                  <a:schemeClr val="tx2"/>
                </a:solidFill>
                <a:latin typeface="Times New Roman Tj" panose="02020603050405020304" pitchFamily="18" charset="-52"/>
              </a:rPr>
              <a:t>Пайгирии нишондиҳандаҳо ва тамоюлҳо (мисоли визуалӣ)</a:t>
            </a:r>
            <a:endParaRPr lang="ru-RU" sz="2000" b="1" dirty="0">
              <a:solidFill>
                <a:schemeClr val="tx2"/>
              </a:solidFill>
              <a:latin typeface="Times New Roman Tj" panose="02020603050405020304" pitchFamily="18" charset="-52"/>
            </a:endParaRPr>
          </a:p>
        </p:txBody>
      </p:sp>
      <p:pic>
        <p:nvPicPr>
          <p:cNvPr id="4" name="Объект 3" descr="Датчики в современном автомобиле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892" y="1700808"/>
            <a:ext cx="9505056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000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Безмятежность 16 х 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2183_TF02801109" id="{514C060C-566A-4793-92E8-9B42C1E338D4}" vid="{9DF11653-B6B4-453F-BFE5-9B797DE28643}"/>
    </a:ext>
  </a:extLst>
</a:theme>
</file>

<file path=ppt/theme/theme2.xml><?xml version="1.0" encoding="utf-8"?>
<a:theme xmlns:a="http://schemas.openxmlformats.org/drawingml/2006/main" name="Тема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249165-F638-412C-8E0A-DFB7045CA2E0}">
  <ds:schemaRefs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на тему природы с аурой безмятежности (широкоэкранный формат)(2)</Template>
  <TotalTime>533</TotalTime>
  <Words>2545</Words>
  <Application>Microsoft Office PowerPoint</Application>
  <PresentationFormat>Произвольный</PresentationFormat>
  <Paragraphs>136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Cambria</vt:lpstr>
      <vt:lpstr>Century Gothic</vt:lpstr>
      <vt:lpstr>Euphemia</vt:lpstr>
      <vt:lpstr>Times New Roman</vt:lpstr>
      <vt:lpstr>Times New Roman Tj</vt:lpstr>
      <vt:lpstr>Безмятежность 16 х 9</vt:lpstr>
      <vt:lpstr>Арзёбии сиёсати иқтисодӣ ҷиҳати беҳтар намудани идоракунӣ</vt:lpstr>
      <vt:lpstr>Ҳадаф</vt:lpstr>
      <vt:lpstr>Презентация PowerPoint</vt:lpstr>
      <vt:lpstr>Презентация PowerPoint</vt:lpstr>
      <vt:lpstr>Презентация PowerPoint</vt:lpstr>
      <vt:lpstr>Презентация PowerPoint</vt:lpstr>
      <vt:lpstr>Сатҳҳои асосии низоми мониторинг ва арзёбӣ (мисол)</vt:lpstr>
      <vt:lpstr>Ҷузъиёти мониторинг ва арзёбӣ</vt:lpstr>
      <vt:lpstr>Пайгирии нишондиҳандаҳо ва тамоюлҳо (мисоли визуалӣ)</vt:lpstr>
      <vt:lpstr>Меъёрҳои арзёбӣ</vt:lpstr>
      <vt:lpstr>Тавсифи меъёрҳои арзёбӣ</vt:lpstr>
      <vt:lpstr>Тавсифи меъёрҳои арзёбӣ</vt:lpstr>
      <vt:lpstr>  Беҳтарсозии (оптимизация) истифодаи маълумоти мониторинг ва арзёбӣ </vt:lpstr>
      <vt:lpstr>Истеҳсоли маълумоти босифат </vt:lpstr>
      <vt:lpstr>  Муайян намудани истифодабарандагони ниҳоӣ ва нигоҳ доштани маълумоти ба онҳо дахлдор </vt:lpstr>
      <vt:lpstr>  Эҷоди механизмҳо барои низоми самараноки истифодаи маълумот </vt:lpstr>
      <vt:lpstr>   Эҷоди механизмҳо барои низоми самараноки истифодаи маълумот (давомаш)</vt:lpstr>
      <vt:lpstr>  Эҷоди механизмҳо барои низоми самараноки истифодаи маълумот (давомаш) </vt:lpstr>
      <vt:lpstr>ТАШАККУР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Тақвияти идоракунӣ тавассути арзёбии сиёсати иқтисодӣ</dc:title>
  <dc:creator>Одина</dc:creator>
  <cp:lastModifiedBy>Одина</cp:lastModifiedBy>
  <cp:revision>48</cp:revision>
  <dcterms:created xsi:type="dcterms:W3CDTF">2024-07-29T08:22:34Z</dcterms:created>
  <dcterms:modified xsi:type="dcterms:W3CDTF">2024-07-31T08:45:09Z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